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54"/>
  </p:notesMasterIdLst>
  <p:sldIdLst>
    <p:sldId id="287" r:id="rId2"/>
    <p:sldId id="320" r:id="rId3"/>
    <p:sldId id="291" r:id="rId4"/>
    <p:sldId id="292" r:id="rId5"/>
    <p:sldId id="257" r:id="rId6"/>
    <p:sldId id="293" r:id="rId7"/>
    <p:sldId id="259" r:id="rId8"/>
    <p:sldId id="294" r:id="rId9"/>
    <p:sldId id="295" r:id="rId10"/>
    <p:sldId id="263" r:id="rId11"/>
    <p:sldId id="264" r:id="rId12"/>
    <p:sldId id="265" r:id="rId13"/>
    <p:sldId id="289" r:id="rId14"/>
    <p:sldId id="260" r:id="rId15"/>
    <p:sldId id="261" r:id="rId16"/>
    <p:sldId id="262" r:id="rId17"/>
    <p:sldId id="267" r:id="rId18"/>
    <p:sldId id="268" r:id="rId19"/>
    <p:sldId id="296" r:id="rId20"/>
    <p:sldId id="270" r:id="rId21"/>
    <p:sldId id="271" r:id="rId22"/>
    <p:sldId id="272" r:id="rId23"/>
    <p:sldId id="297" r:id="rId24"/>
    <p:sldId id="298" r:id="rId25"/>
    <p:sldId id="276" r:id="rId26"/>
    <p:sldId id="299" r:id="rId27"/>
    <p:sldId id="280" r:id="rId28"/>
    <p:sldId id="282" r:id="rId29"/>
    <p:sldId id="283" r:id="rId30"/>
    <p:sldId id="300" r:id="rId31"/>
    <p:sldId id="275" r:id="rId32"/>
    <p:sldId id="277" r:id="rId33"/>
    <p:sldId id="278" r:id="rId34"/>
    <p:sldId id="29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8" r:id="rId50"/>
    <p:sldId id="315" r:id="rId51"/>
    <p:sldId id="316" r:id="rId52"/>
    <p:sldId id="317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ADC63-9CD4-4828-A68F-1F871029D9EA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1BC57-A6C1-4CE2-A259-873E7DC64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7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1BC57-A6C1-4CE2-A259-873E7DC649F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464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1BC57-A6C1-4CE2-A259-873E7DC649F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590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1BC57-A6C1-4CE2-A259-873E7DC649F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81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B5BE384-05CA-4C6B-1768-17FAC618B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1052736"/>
            <a:ext cx="8305800" cy="3853408"/>
          </a:xfrm>
        </p:spPr>
        <p:txBody>
          <a:bodyPr/>
          <a:lstStyle/>
          <a:p>
            <a:r>
              <a:rPr lang="uk-UA" sz="4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 РОЛІ СПИННОГО, ЗАДНЬОГО, СЕРЕДНЬОГО МОЗКУ І РЕТИКУЛЯРНОЇ ФОРМАЦІЇ У РЕГУЛЯЦІЇ ФУНКЦІЙ ОРГАНІЗМУ. </a:t>
            </a:r>
            <a:endParaRPr lang="ru-UA" sz="40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49DEBD-9F40-5EC9-0018-30BCBB1D549C}"/>
              </a:ext>
            </a:extLst>
          </p:cNvPr>
          <p:cNvSpPr txBox="1"/>
          <p:nvPr/>
        </p:nvSpPr>
        <p:spPr>
          <a:xfrm>
            <a:off x="3347864" y="566124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Асистент Оксана Денисенко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4247004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4168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План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uk-UA" sz="3200" dirty="0"/>
              <a:t>Рефлекторний механізм діяльності ЦНС.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3200" dirty="0"/>
              <a:t>Процеси збудження та гальмування в ЦНС.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3200" dirty="0"/>
              <a:t>Фізіологічна характеристика нервових центрів. 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3200" dirty="0"/>
              <a:t>Фізіологічні особливості спинного та головного мозку</a:t>
            </a:r>
          </a:p>
        </p:txBody>
      </p:sp>
    </p:spTree>
    <p:extLst>
      <p:ext uri="{BB962C8B-B14F-4D97-AF65-F5344CB8AC3E}">
        <p14:creationId xmlns:p14="http://schemas.microsoft.com/office/powerpoint/2010/main" val="1827406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За локалізацією </a:t>
            </a:r>
            <a:r>
              <a:rPr lang="uk-UA" sz="2800" dirty="0"/>
              <a:t>розрізняють:</a:t>
            </a:r>
          </a:p>
          <a:p>
            <a:r>
              <a:rPr lang="uk-UA" sz="2800" dirty="0"/>
              <a:t>1) центральний відділ — головний і спинний мозок;</a:t>
            </a:r>
          </a:p>
          <a:p>
            <a:r>
              <a:rPr lang="uk-UA" sz="2800" dirty="0"/>
              <a:t>2) периферичний — відростки нервових клітин головного і спинного мозку.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За функціональними особливостями </a:t>
            </a:r>
            <a:r>
              <a:rPr lang="uk-UA" sz="2800" dirty="0"/>
              <a:t>розрізняють:</a:t>
            </a:r>
          </a:p>
          <a:p>
            <a:r>
              <a:rPr lang="uk-UA" sz="2800" dirty="0"/>
              <a:t>1) соматичний відділ;</a:t>
            </a:r>
          </a:p>
          <a:p>
            <a:r>
              <a:rPr lang="uk-UA" sz="2800" dirty="0"/>
              <a:t>2) вегетативний відділ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>
                <a:solidFill>
                  <a:srgbClr val="FFFF00"/>
                </a:solidFill>
              </a:rPr>
              <a:t>Нервова система </a:t>
            </a:r>
            <a:r>
              <a:rPr lang="uk-UA" sz="2800" dirty="0"/>
              <a:t>представляє собою сукупність нервових клітин, або нейронів.</a:t>
            </a:r>
          </a:p>
        </p:txBody>
      </p:sp>
    </p:spTree>
    <p:extLst>
      <p:ext uri="{BB962C8B-B14F-4D97-AF65-F5344CB8AC3E}">
        <p14:creationId xmlns:p14="http://schemas.microsoft.com/office/powerpoint/2010/main" val="3322280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138864" cy="5400600"/>
          </a:xfrm>
        </p:spPr>
        <p:txBody>
          <a:bodyPr>
            <a:normAutofit fontScale="77500" lnSpcReduction="20000"/>
          </a:bodyPr>
          <a:lstStyle/>
          <a:p>
            <a:r>
              <a:rPr lang="uk-UA" sz="4000" dirty="0"/>
              <a:t>1) </a:t>
            </a:r>
            <a:r>
              <a:rPr lang="uk-UA" sz="4000" dirty="0">
                <a:solidFill>
                  <a:srgbClr val="FFFF00"/>
                </a:solidFill>
              </a:rPr>
              <a:t>інтегративно-координаційна функція</a:t>
            </a:r>
            <a:r>
              <a:rPr lang="uk-UA" sz="4000" dirty="0"/>
              <a:t>. Забезпечує функції різних органів і фізіологічних систем, узгоджує їх діяльність між собою;</a:t>
            </a:r>
          </a:p>
          <a:p>
            <a:r>
              <a:rPr lang="uk-UA" sz="4000" dirty="0"/>
              <a:t>2) </a:t>
            </a:r>
            <a:r>
              <a:rPr lang="uk-UA" sz="4000" dirty="0">
                <a:solidFill>
                  <a:srgbClr val="FFFF00"/>
                </a:solidFill>
              </a:rPr>
              <a:t>забезпечення тісних </a:t>
            </a:r>
            <a:r>
              <a:rPr lang="uk-UA" sz="4000" dirty="0" err="1">
                <a:solidFill>
                  <a:srgbClr val="FFFF00"/>
                </a:solidFill>
              </a:rPr>
              <a:t>зв</a:t>
            </a:r>
            <a:r>
              <a:rPr lang="en-US" sz="4000" dirty="0">
                <a:solidFill>
                  <a:srgbClr val="FFFF00"/>
                </a:solidFill>
              </a:rPr>
              <a:t>’</a:t>
            </a:r>
            <a:r>
              <a:rPr lang="uk-UA" sz="4000" dirty="0" err="1">
                <a:solidFill>
                  <a:srgbClr val="FFFF00"/>
                </a:solidFill>
              </a:rPr>
              <a:t>язків</a:t>
            </a:r>
            <a:r>
              <a:rPr lang="uk-UA" sz="4000" dirty="0">
                <a:solidFill>
                  <a:srgbClr val="FFFF00"/>
                </a:solidFill>
              </a:rPr>
              <a:t> організму </a:t>
            </a:r>
            <a:r>
              <a:rPr lang="uk-UA" sz="4000" dirty="0"/>
              <a:t>людини з оточуючим середовищем на біологічному та соціальному рівнях;</a:t>
            </a:r>
          </a:p>
          <a:p>
            <a:r>
              <a:rPr lang="uk-UA" sz="4000" dirty="0"/>
              <a:t>3) </a:t>
            </a:r>
            <a:r>
              <a:rPr lang="uk-UA" sz="4000" dirty="0">
                <a:solidFill>
                  <a:srgbClr val="FFFF00"/>
                </a:solidFill>
              </a:rPr>
              <a:t>регуляція рівня обмінних процесів </a:t>
            </a:r>
            <a:r>
              <a:rPr lang="uk-UA" sz="4000" dirty="0"/>
              <a:t>в різних органах і тканинах, а також в самій собі;</a:t>
            </a:r>
          </a:p>
          <a:p>
            <a:r>
              <a:rPr lang="uk-UA" sz="4000" dirty="0"/>
              <a:t>4) </a:t>
            </a:r>
            <a:r>
              <a:rPr lang="uk-UA" sz="4000" dirty="0">
                <a:solidFill>
                  <a:srgbClr val="FFFF00"/>
                </a:solidFill>
              </a:rPr>
              <a:t>забезпечення психічної діяльності</a:t>
            </a:r>
            <a:r>
              <a:rPr lang="uk-UA" sz="4000" dirty="0"/>
              <a:t> вищими відділами ЦНС.</a:t>
            </a:r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002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60649"/>
            <a:ext cx="7931224" cy="3312368"/>
          </a:xfrm>
        </p:spPr>
        <p:txBody>
          <a:bodyPr>
            <a:normAutofit fontScale="85000" lnSpcReduction="10000"/>
          </a:bodyPr>
          <a:lstStyle/>
          <a:p>
            <a:r>
              <a:rPr lang="uk-UA" sz="4000" b="1" dirty="0">
                <a:solidFill>
                  <a:srgbClr val="FFFF00"/>
                </a:solidFill>
              </a:rPr>
              <a:t>Нейрон </a:t>
            </a:r>
            <a:r>
              <a:rPr lang="uk-UA" sz="4000" b="1" dirty="0"/>
              <a:t>- </a:t>
            </a:r>
            <a:r>
              <a:rPr lang="uk-UA" sz="4000" dirty="0"/>
              <a:t>нервова клітина, основна функціональна і структурна одиниця </a:t>
            </a:r>
            <a:r>
              <a:rPr lang="uk-UA" sz="4000" u="sng" dirty="0"/>
              <a:t>нервової системи</a:t>
            </a:r>
          </a:p>
          <a:p>
            <a:r>
              <a:rPr lang="uk-UA" sz="4000" dirty="0">
                <a:solidFill>
                  <a:srgbClr val="FFFF00"/>
                </a:solidFill>
              </a:rPr>
              <a:t>Будова нейрона</a:t>
            </a:r>
            <a:r>
              <a:rPr lang="uk-UA" sz="4000" dirty="0"/>
              <a:t>: тіло (сома) один або декілька дендритів,</a:t>
            </a:r>
            <a:r>
              <a:rPr lang="uk-UA" sz="3600" b="1" dirty="0"/>
              <a:t> </a:t>
            </a:r>
            <a:r>
              <a:rPr lang="uk-UA" sz="3600" b="1" dirty="0" err="1"/>
              <a:t>аксонний</a:t>
            </a:r>
            <a:r>
              <a:rPr lang="uk-UA" sz="3600" b="1" dirty="0"/>
              <a:t> горбок, </a:t>
            </a:r>
            <a:r>
              <a:rPr lang="uk-UA" sz="4000" dirty="0"/>
              <a:t>аксон.</a:t>
            </a:r>
            <a:endParaRPr lang="uk-UA" sz="4000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99942"/>
            <a:ext cx="8484956" cy="295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12703" y="5733256"/>
            <a:ext cx="568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.Нейрон: 1 – ядро, 2 – </a:t>
            </a:r>
            <a:r>
              <a:rPr lang="ru-RU" dirty="0" err="1">
                <a:solidFill>
                  <a:schemeClr val="bg1"/>
                </a:solidFill>
              </a:rPr>
              <a:t>дендрити</a:t>
            </a:r>
            <a:r>
              <a:rPr lang="ru-RU" dirty="0">
                <a:solidFill>
                  <a:schemeClr val="bg1"/>
                </a:solidFill>
              </a:rPr>
              <a:t>, 3 – </a:t>
            </a:r>
            <a:r>
              <a:rPr lang="ru-RU" dirty="0" err="1">
                <a:solidFill>
                  <a:schemeClr val="bg1"/>
                </a:solidFill>
              </a:rPr>
              <a:t>тіло</a:t>
            </a:r>
            <a:r>
              <a:rPr lang="ru-RU" dirty="0">
                <a:solidFill>
                  <a:schemeClr val="bg1"/>
                </a:solidFill>
              </a:rPr>
              <a:t>, 4 – </a:t>
            </a:r>
            <a:r>
              <a:rPr lang="ru-RU" dirty="0" err="1">
                <a:solidFill>
                  <a:schemeClr val="bg1"/>
                </a:solidFill>
              </a:rPr>
              <a:t>аксонний</a:t>
            </a:r>
            <a:r>
              <a:rPr lang="ru-RU" dirty="0">
                <a:solidFill>
                  <a:schemeClr val="bg1"/>
                </a:solidFill>
              </a:rPr>
              <a:t> горбок, 5 – </a:t>
            </a:r>
            <a:r>
              <a:rPr lang="ru-RU" dirty="0" err="1">
                <a:solidFill>
                  <a:schemeClr val="bg1"/>
                </a:solidFill>
              </a:rPr>
              <a:t>Шваннівська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клітина</a:t>
            </a:r>
            <a:r>
              <a:rPr lang="ru-RU" dirty="0">
                <a:solidFill>
                  <a:schemeClr val="bg1"/>
                </a:solidFill>
              </a:rPr>
              <a:t>, 6 – перехват </a:t>
            </a:r>
            <a:r>
              <a:rPr lang="ru-RU" dirty="0" err="1">
                <a:solidFill>
                  <a:schemeClr val="bg1"/>
                </a:solidFill>
              </a:rPr>
              <a:t>Ранв</a:t>
            </a:r>
            <a:r>
              <a:rPr lang="en-US" dirty="0">
                <a:solidFill>
                  <a:schemeClr val="bg1"/>
                </a:solidFill>
              </a:rPr>
              <a:t>’</a:t>
            </a:r>
            <a:r>
              <a:rPr lang="uk-UA" dirty="0">
                <a:solidFill>
                  <a:schemeClr val="bg1"/>
                </a:solidFill>
              </a:rPr>
              <a:t>є</a:t>
            </a:r>
            <a:r>
              <a:rPr lang="ru-RU" dirty="0">
                <a:solidFill>
                  <a:schemeClr val="bg1"/>
                </a:solidFill>
              </a:rPr>
              <a:t>, 7 – </a:t>
            </a:r>
            <a:r>
              <a:rPr lang="ru-RU" dirty="0" err="1">
                <a:solidFill>
                  <a:schemeClr val="bg1"/>
                </a:solidFill>
              </a:rPr>
              <a:t>нервове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закінчення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6333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92696"/>
            <a:ext cx="8138864" cy="6048672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Аксон</a:t>
            </a:r>
            <a:r>
              <a:rPr lang="uk-UA" sz="2800" dirty="0"/>
              <a:t> — зазвичай </a:t>
            </a:r>
            <a:r>
              <a:rPr lang="uk-UA" sz="2800" dirty="0">
                <a:solidFill>
                  <a:srgbClr val="FFFF00"/>
                </a:solidFill>
              </a:rPr>
              <a:t>довгий відросток нейрона</a:t>
            </a:r>
            <a:r>
              <a:rPr lang="uk-UA" sz="2800" dirty="0"/>
              <a:t>, пристосований для проведення збудження і інформації </a:t>
            </a:r>
            <a:r>
              <a:rPr lang="uk-UA" sz="2800" dirty="0">
                <a:solidFill>
                  <a:srgbClr val="FFFF00"/>
                </a:solidFill>
              </a:rPr>
              <a:t>від</a:t>
            </a:r>
            <a:r>
              <a:rPr lang="uk-UA" sz="2800" dirty="0"/>
              <a:t> </a:t>
            </a:r>
            <a:r>
              <a:rPr lang="uk-UA" sz="2800" dirty="0">
                <a:solidFill>
                  <a:srgbClr val="FFFF00"/>
                </a:solidFill>
              </a:rPr>
              <a:t>тіла нейрона або від нейрона до виконуючого органу.</a:t>
            </a:r>
          </a:p>
          <a:p>
            <a:r>
              <a:rPr lang="uk-UA" sz="2800" dirty="0"/>
              <a:t> </a:t>
            </a:r>
            <a:r>
              <a:rPr lang="uk-UA" sz="2800" dirty="0">
                <a:solidFill>
                  <a:srgbClr val="FFFF00"/>
                </a:solidFill>
              </a:rPr>
              <a:t>Дендрити </a:t>
            </a:r>
            <a:r>
              <a:rPr lang="uk-UA" sz="2800" dirty="0"/>
              <a:t>— короткі і сильно розгалужені відростки нейрона, що служать головним </a:t>
            </a:r>
            <a:r>
              <a:rPr lang="uk-UA" sz="2800" dirty="0">
                <a:solidFill>
                  <a:srgbClr val="FFFF00"/>
                </a:solidFill>
              </a:rPr>
              <a:t>місцем утворення збуджуючих і гальмівних синапсів </a:t>
            </a:r>
            <a:r>
              <a:rPr lang="uk-UA" sz="2800" dirty="0"/>
              <a:t> і які передають збудження до тіла нейрона. </a:t>
            </a:r>
          </a:p>
          <a:p>
            <a:r>
              <a:rPr lang="uk-UA" sz="2800" dirty="0"/>
              <a:t>Нейрон може мати </a:t>
            </a:r>
            <a:r>
              <a:rPr lang="uk-UA" sz="2800" dirty="0">
                <a:solidFill>
                  <a:srgbClr val="FFFF00"/>
                </a:solidFill>
              </a:rPr>
              <a:t>декілька дендритів </a:t>
            </a:r>
            <a:r>
              <a:rPr lang="uk-UA" sz="2800" dirty="0"/>
              <a:t>і зазвичай тільки </a:t>
            </a:r>
            <a:r>
              <a:rPr lang="uk-UA" sz="2800" dirty="0">
                <a:solidFill>
                  <a:srgbClr val="FFFF00"/>
                </a:solidFill>
              </a:rPr>
              <a:t>один аксон</a:t>
            </a:r>
            <a:r>
              <a:rPr lang="uk-UA" sz="2800" dirty="0"/>
              <a:t>. </a:t>
            </a:r>
          </a:p>
          <a:p>
            <a:r>
              <a:rPr lang="uk-UA" sz="2800" dirty="0"/>
              <a:t>Дендрити не </a:t>
            </a:r>
            <a:r>
              <a:rPr lang="uk-UA" sz="2800" dirty="0" err="1"/>
              <a:t>мають </a:t>
            </a:r>
            <a:r>
              <a:rPr lang="uk-UA" sz="2800" dirty="0" err="1">
                <a:solidFill>
                  <a:srgbClr val="FFFF00"/>
                </a:solidFill>
              </a:rPr>
              <a:t>мієлінової</a:t>
            </a:r>
            <a:r>
              <a:rPr lang="uk-UA" sz="2800" dirty="0" err="1"/>
              <a:t> об</a:t>
            </a:r>
            <a:r>
              <a:rPr lang="uk-UA" sz="2800" dirty="0"/>
              <a:t>олонки</a:t>
            </a:r>
          </a:p>
        </p:txBody>
      </p:sp>
    </p:spTree>
    <p:extLst>
      <p:ext uri="{BB962C8B-B14F-4D97-AF65-F5344CB8AC3E}">
        <p14:creationId xmlns:p14="http://schemas.microsoft.com/office/powerpoint/2010/main" val="348573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322714"/>
          </a:xfrm>
        </p:spPr>
        <p:txBody>
          <a:bodyPr>
            <a:noAutofit/>
          </a:bodyPr>
          <a:lstStyle/>
          <a:p>
            <a:r>
              <a:rPr lang="ru-RU" sz="2800" b="1" dirty="0"/>
              <a:t> </a:t>
            </a:r>
            <a:r>
              <a:rPr lang="ru-RU" sz="2800" b="1" cap="none" dirty="0" err="1">
                <a:solidFill>
                  <a:srgbClr val="FFFF00"/>
                </a:solidFill>
              </a:rPr>
              <a:t>Аксонний</a:t>
            </a:r>
            <a:r>
              <a:rPr lang="ru-RU" sz="2800" b="1" cap="none" dirty="0">
                <a:solidFill>
                  <a:srgbClr val="FFFF00"/>
                </a:solidFill>
              </a:rPr>
              <a:t> горбок</a:t>
            </a:r>
            <a:r>
              <a:rPr lang="ru-RU" sz="2800" b="1" cap="none" dirty="0"/>
              <a:t>- </a:t>
            </a:r>
            <a:r>
              <a:rPr lang="ru-RU" sz="2800" b="1" cap="none" dirty="0" err="1"/>
              <a:t>о</a:t>
            </a:r>
            <a:r>
              <a:rPr lang="ru-RU" sz="2800" cap="none" dirty="0" err="1">
                <a:effectLst/>
              </a:rPr>
              <a:t>соблива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 err="1">
                <a:effectLst/>
              </a:rPr>
              <a:t>ділянка</a:t>
            </a:r>
            <a:r>
              <a:rPr lang="ru-RU" sz="2800" cap="none" dirty="0">
                <a:effectLst/>
              </a:rPr>
              <a:t> нейрона, </a:t>
            </a:r>
            <a:r>
              <a:rPr lang="ru-RU" sz="2800" cap="none" dirty="0" err="1">
                <a:effectLst/>
              </a:rPr>
              <a:t>від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 err="1">
                <a:effectLst/>
              </a:rPr>
              <a:t>якого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 err="1">
                <a:effectLst/>
              </a:rPr>
              <a:t>відходить</a:t>
            </a:r>
            <a:r>
              <a:rPr lang="ru-RU" sz="2800" cap="none" dirty="0">
                <a:effectLst/>
              </a:rPr>
              <a:t> аксон. </a:t>
            </a:r>
            <a:br>
              <a:rPr lang="ru-RU" sz="2800" cap="none" dirty="0">
                <a:effectLst/>
              </a:rPr>
            </a:br>
            <a:br>
              <a:rPr lang="ru-RU" sz="2800" cap="none" dirty="0">
                <a:effectLst/>
              </a:rPr>
            </a:br>
            <a:r>
              <a:rPr lang="ru-RU" sz="2800" cap="none" dirty="0" err="1">
                <a:solidFill>
                  <a:srgbClr val="FFFF00"/>
                </a:solidFill>
                <a:effectLst/>
              </a:rPr>
              <a:t>Вільний</a:t>
            </a:r>
            <a:r>
              <a:rPr lang="ru-RU" sz="2800" cap="none" dirty="0">
                <a:solidFill>
                  <a:srgbClr val="FFFF00"/>
                </a:solidFill>
                <a:effectLst/>
              </a:rPr>
              <a:t> </a:t>
            </a:r>
            <a:r>
              <a:rPr lang="ru-RU" sz="2800" cap="none" dirty="0" err="1">
                <a:solidFill>
                  <a:srgbClr val="FFFF00"/>
                </a:solidFill>
                <a:effectLst/>
              </a:rPr>
              <a:t>від</a:t>
            </a:r>
            <a:r>
              <a:rPr lang="ru-RU" sz="2800" cap="none" dirty="0">
                <a:solidFill>
                  <a:srgbClr val="FFFF00"/>
                </a:solidFill>
                <a:effectLst/>
              </a:rPr>
              <a:t> синапсів. </a:t>
            </a:r>
            <a:br>
              <a:rPr lang="ru-RU" sz="2800" cap="none" dirty="0">
                <a:solidFill>
                  <a:srgbClr val="FFFF00"/>
                </a:solidFill>
                <a:effectLst/>
              </a:rPr>
            </a:br>
            <a:br>
              <a:rPr lang="ru-RU" sz="2800" cap="none" dirty="0">
                <a:solidFill>
                  <a:srgbClr val="FFFF00"/>
                </a:solidFill>
                <a:effectLst/>
              </a:rPr>
            </a:br>
            <a:r>
              <a:rPr lang="ru-RU" sz="2800" cap="none" dirty="0" err="1">
                <a:solidFill>
                  <a:srgbClr val="FFFF00"/>
                </a:solidFill>
                <a:effectLst/>
              </a:rPr>
              <a:t>Має</a:t>
            </a:r>
            <a:r>
              <a:rPr lang="ru-RU" sz="2800" cap="none" dirty="0">
                <a:solidFill>
                  <a:srgbClr val="FFFF00"/>
                </a:solidFill>
                <a:effectLst/>
              </a:rPr>
              <a:t> 5 </a:t>
            </a:r>
            <a:r>
              <a:rPr lang="ru-RU" sz="2800" cap="none" dirty="0" err="1">
                <a:solidFill>
                  <a:srgbClr val="FFFF00"/>
                </a:solidFill>
                <a:effectLst/>
              </a:rPr>
              <a:t>типів</a:t>
            </a:r>
            <a:r>
              <a:rPr lang="ru-RU" sz="2800" cap="none" dirty="0">
                <a:solidFill>
                  <a:srgbClr val="FFFF00"/>
                </a:solidFill>
                <a:effectLst/>
              </a:rPr>
              <a:t> </a:t>
            </a:r>
            <a:r>
              <a:rPr lang="ru-RU" sz="2800" cap="none" dirty="0" err="1">
                <a:solidFill>
                  <a:srgbClr val="FFFF00"/>
                </a:solidFill>
                <a:effectLst/>
              </a:rPr>
              <a:t>іонних</a:t>
            </a:r>
            <a:r>
              <a:rPr lang="ru-RU" sz="2800" cap="none" dirty="0">
                <a:solidFill>
                  <a:srgbClr val="FFFF00"/>
                </a:solidFill>
                <a:effectLst/>
              </a:rPr>
              <a:t> </a:t>
            </a:r>
            <a:r>
              <a:rPr lang="ru-RU" sz="2800" cap="none" dirty="0" err="1">
                <a:solidFill>
                  <a:srgbClr val="FFFF00"/>
                </a:solidFill>
                <a:effectLst/>
              </a:rPr>
              <a:t>каналів</a:t>
            </a:r>
            <a:r>
              <a:rPr lang="ru-RU" sz="2800" cap="none" dirty="0">
                <a:solidFill>
                  <a:srgbClr val="FFFF00"/>
                </a:solidFill>
                <a:effectLst/>
              </a:rPr>
              <a:t>:</a:t>
            </a:r>
            <a:br>
              <a:rPr lang="ru-RU" sz="2800" cap="none" dirty="0">
                <a:solidFill>
                  <a:srgbClr val="FFFF00"/>
                </a:solidFill>
                <a:effectLst/>
              </a:rPr>
            </a:br>
            <a:r>
              <a:rPr lang="ru-RU" sz="2800" cap="none" dirty="0">
                <a:solidFill>
                  <a:srgbClr val="FFFF00"/>
                </a:solidFill>
                <a:effectLst/>
              </a:rPr>
              <a:t> </a:t>
            </a:r>
            <a:br>
              <a:rPr lang="ru-RU" sz="2800" cap="none" dirty="0">
                <a:solidFill>
                  <a:srgbClr val="FFFF00"/>
                </a:solidFill>
                <a:effectLst/>
              </a:rPr>
            </a:br>
            <a:r>
              <a:rPr lang="ru-RU" sz="2800" cap="none" dirty="0">
                <a:effectLst/>
              </a:rPr>
              <a:t>- </a:t>
            </a:r>
            <a:r>
              <a:rPr lang="ru-RU" sz="2800" cap="none" dirty="0" err="1">
                <a:effectLst/>
              </a:rPr>
              <a:t>швидкі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 err="1">
                <a:effectLst/>
              </a:rPr>
              <a:t>потенціал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 err="1">
                <a:effectLst/>
              </a:rPr>
              <a:t>залежні</a:t>
            </a:r>
            <a:r>
              <a:rPr lang="ru-RU" sz="2800" cap="none" dirty="0">
                <a:effectLst/>
              </a:rPr>
              <a:t> </a:t>
            </a:r>
            <a:r>
              <a:rPr lang="en-US" sz="2800" cap="none" dirty="0"/>
              <a:t>Na</a:t>
            </a:r>
            <a:r>
              <a:rPr lang="ru-RU" sz="2800" cap="none" baseline="30000" dirty="0"/>
              <a:t>+</a:t>
            </a:r>
            <a:r>
              <a:rPr lang="ru-RU" sz="2800" cap="none" dirty="0">
                <a:effectLst/>
              </a:rPr>
              <a:t>-канали, </a:t>
            </a:r>
            <a:br>
              <a:rPr lang="ru-RU" sz="2800" cap="none" dirty="0">
                <a:effectLst/>
              </a:rPr>
            </a:br>
            <a:r>
              <a:rPr lang="ru-RU" sz="2800" cap="none" dirty="0">
                <a:effectLst/>
              </a:rPr>
              <a:t>- </a:t>
            </a:r>
            <a:r>
              <a:rPr lang="en-US" sz="2800" cap="none" dirty="0">
                <a:effectLst/>
              </a:rPr>
              <a:t>Ca</a:t>
            </a:r>
            <a:r>
              <a:rPr lang="en-US" sz="2800" cap="none" baseline="30000" dirty="0">
                <a:effectLst/>
              </a:rPr>
              <a:t>2</a:t>
            </a:r>
            <a:r>
              <a:rPr lang="ru-RU" sz="2800" cap="none" baseline="30000" dirty="0">
                <a:effectLst/>
              </a:rPr>
              <a:t>+</a:t>
            </a:r>
            <a:r>
              <a:rPr lang="ru-RU" sz="2800" cap="none" dirty="0">
                <a:effectLst/>
              </a:rPr>
              <a:t>-канали, </a:t>
            </a:r>
            <a:br>
              <a:rPr lang="ru-RU" sz="2800" cap="none" dirty="0">
                <a:effectLst/>
              </a:rPr>
            </a:br>
            <a:r>
              <a:rPr lang="ru-RU" sz="2800" cap="none" dirty="0">
                <a:effectLst/>
              </a:rPr>
              <a:t>- </a:t>
            </a:r>
            <a:r>
              <a:rPr lang="ru-RU" sz="2800" cap="none" dirty="0" err="1">
                <a:effectLst/>
              </a:rPr>
              <a:t>повільні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 err="1">
                <a:effectLst/>
              </a:rPr>
              <a:t>потенціал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 err="1">
                <a:effectLst/>
              </a:rPr>
              <a:t>залежні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/>
              <a:t>К</a:t>
            </a:r>
            <a:r>
              <a:rPr lang="ru-RU" sz="2800" cap="none" baseline="30000" dirty="0"/>
              <a:t>+</a:t>
            </a:r>
            <a:r>
              <a:rPr lang="ru-RU" sz="2800" cap="none" dirty="0">
                <a:effectLst/>
              </a:rPr>
              <a:t>-канали, </a:t>
            </a:r>
            <a:br>
              <a:rPr lang="ru-RU" sz="2800" cap="none" dirty="0">
                <a:effectLst/>
              </a:rPr>
            </a:br>
            <a:r>
              <a:rPr lang="ru-RU" sz="2800" cap="none" dirty="0">
                <a:effectLst/>
              </a:rPr>
              <a:t>- </a:t>
            </a:r>
            <a:r>
              <a:rPr lang="ru-RU" sz="2800" cap="none" dirty="0" err="1"/>
              <a:t>швидкі</a:t>
            </a:r>
            <a:r>
              <a:rPr lang="ru-RU" sz="2800" cap="none" dirty="0"/>
              <a:t> </a:t>
            </a:r>
            <a:r>
              <a:rPr lang="ru-RU" sz="2800" cap="none" dirty="0" err="1"/>
              <a:t>потенціал</a:t>
            </a:r>
            <a:r>
              <a:rPr lang="ru-RU" sz="2800" cap="none" dirty="0"/>
              <a:t> </a:t>
            </a:r>
            <a:r>
              <a:rPr lang="ru-RU" sz="2800" cap="none" dirty="0" err="1"/>
              <a:t>залежні</a:t>
            </a:r>
            <a:r>
              <a:rPr lang="ru-RU" sz="2800" cap="none" dirty="0"/>
              <a:t> К</a:t>
            </a:r>
            <a:r>
              <a:rPr lang="ru-RU" sz="2800" cap="none" baseline="30000" dirty="0">
                <a:effectLst/>
              </a:rPr>
              <a:t>+</a:t>
            </a:r>
            <a:r>
              <a:rPr lang="ru-RU" sz="2800" cap="none" dirty="0">
                <a:effectLst/>
              </a:rPr>
              <a:t>-канали, </a:t>
            </a:r>
            <a:br>
              <a:rPr lang="ru-RU" sz="2800" cap="none" dirty="0">
                <a:effectLst/>
              </a:rPr>
            </a:br>
            <a:r>
              <a:rPr lang="ru-RU" sz="2800" cap="none" dirty="0">
                <a:effectLst/>
              </a:rPr>
              <a:t>- </a:t>
            </a:r>
            <a:r>
              <a:rPr lang="ru-RU" sz="2800" cap="none" dirty="0" err="1">
                <a:effectLst/>
              </a:rPr>
              <a:t>кальцій</a:t>
            </a:r>
            <a:r>
              <a:rPr lang="ru-RU" sz="2800" cap="none" dirty="0">
                <a:effectLst/>
              </a:rPr>
              <a:t> </a:t>
            </a:r>
            <a:r>
              <a:rPr lang="ru-RU" sz="2800" cap="none" dirty="0" err="1"/>
              <a:t>залежні</a:t>
            </a:r>
            <a:r>
              <a:rPr lang="ru-RU" sz="2800" cap="none" dirty="0"/>
              <a:t> К</a:t>
            </a:r>
            <a:r>
              <a:rPr lang="ru-RU" sz="2800" cap="none" baseline="30000" dirty="0"/>
              <a:t>+</a:t>
            </a:r>
            <a:r>
              <a:rPr lang="ru-RU" sz="2800" cap="none" dirty="0">
                <a:effectLst/>
              </a:rPr>
              <a:t>-канали. </a:t>
            </a:r>
            <a:br>
              <a:rPr lang="ru-RU" sz="2800" cap="none" dirty="0">
                <a:effectLst/>
              </a:rPr>
            </a:br>
            <a:br>
              <a:rPr lang="ru-RU" sz="2800" cap="none" dirty="0"/>
            </a:br>
            <a:r>
              <a:rPr lang="ru-RU" sz="2800" cap="none" dirty="0">
                <a:solidFill>
                  <a:srgbClr val="FFFF00"/>
                </a:solidFill>
              </a:rPr>
              <a:t>ПП </a:t>
            </a:r>
            <a:r>
              <a:rPr lang="ru-RU" sz="2800" cap="none" dirty="0" err="1">
                <a:solidFill>
                  <a:srgbClr val="FFFF00"/>
                </a:solidFill>
              </a:rPr>
              <a:t>нижче</a:t>
            </a:r>
            <a:r>
              <a:rPr lang="ru-RU" sz="2800" cap="none" dirty="0">
                <a:solidFill>
                  <a:srgbClr val="FFFF00"/>
                </a:solidFill>
              </a:rPr>
              <a:t>, </a:t>
            </a:r>
            <a:r>
              <a:rPr lang="ru-RU" sz="2800" cap="none" dirty="0" err="1">
                <a:solidFill>
                  <a:srgbClr val="FFFF00"/>
                </a:solidFill>
              </a:rPr>
              <a:t>ніж</a:t>
            </a:r>
            <a:r>
              <a:rPr lang="ru-RU" sz="2800" cap="none" dirty="0">
                <a:solidFill>
                  <a:srgbClr val="FFFF00"/>
                </a:solidFill>
              </a:rPr>
              <a:t> в </a:t>
            </a:r>
            <a:r>
              <a:rPr lang="ru-RU" sz="2800" cap="none" dirty="0" err="1">
                <a:solidFill>
                  <a:srgbClr val="FFFF00"/>
                </a:solidFill>
              </a:rPr>
              <a:t>інших</a:t>
            </a:r>
            <a:r>
              <a:rPr lang="ru-RU" sz="2800" cap="none" dirty="0">
                <a:solidFill>
                  <a:srgbClr val="FFFF00"/>
                </a:solidFill>
              </a:rPr>
              <a:t> </a:t>
            </a:r>
            <a:r>
              <a:rPr lang="ru-RU" sz="2800" cap="none" dirty="0" err="1">
                <a:solidFill>
                  <a:srgbClr val="FFFF00"/>
                </a:solidFill>
              </a:rPr>
              <a:t>ділянках</a:t>
            </a:r>
            <a:r>
              <a:rPr lang="ru-RU" sz="2800" cap="none" dirty="0">
                <a:solidFill>
                  <a:srgbClr val="FFFF00"/>
                </a:solidFill>
              </a:rPr>
              <a:t> </a:t>
            </a:r>
            <a:r>
              <a:rPr lang="ru-RU" sz="2800" cap="none" dirty="0" err="1">
                <a:solidFill>
                  <a:srgbClr val="FFFF00"/>
                </a:solidFill>
              </a:rPr>
              <a:t>тіла</a:t>
            </a:r>
            <a:r>
              <a:rPr lang="ru-RU" sz="2800" cap="none" dirty="0">
                <a:solidFill>
                  <a:srgbClr val="FFFF00"/>
                </a:solidFill>
              </a:rPr>
              <a:t> нейрона (близько-60 </a:t>
            </a:r>
            <a:r>
              <a:rPr lang="ru-RU" sz="2800" cap="none" dirty="0" err="1">
                <a:solidFill>
                  <a:srgbClr val="FFFF00"/>
                </a:solidFill>
              </a:rPr>
              <a:t>мв</a:t>
            </a:r>
            <a:r>
              <a:rPr lang="ru-RU" sz="2800" cap="none" dirty="0">
                <a:solidFill>
                  <a:srgbClr val="FFFF00"/>
                </a:solidFill>
              </a:rPr>
              <a:t>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54541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892205"/>
          </a:xfrm>
        </p:spPr>
        <p:txBody>
          <a:bodyPr/>
          <a:lstStyle/>
          <a:p>
            <a:pPr algn="ctr"/>
            <a:r>
              <a:rPr lang="uk-UA" dirty="0">
                <a:effectLst/>
              </a:rPr>
              <a:t>Класифікація нейронів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243905"/>
            <a:ext cx="812698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по локалізації: </a:t>
            </a:r>
          </a:p>
          <a:p>
            <a:r>
              <a:rPr lang="uk-UA" sz="3200" dirty="0"/>
              <a:t>а) центральні (головний і спинний мозок); </a:t>
            </a:r>
          </a:p>
          <a:p>
            <a:r>
              <a:rPr lang="uk-UA" sz="3200" dirty="0"/>
              <a:t>б) периферичні (мозкові ганглії, черепні нерви); </a:t>
            </a:r>
          </a:p>
          <a:p>
            <a:endParaRPr lang="uk-UA" sz="3200" dirty="0">
              <a:solidFill>
                <a:srgbClr val="FF0000"/>
              </a:solidFill>
            </a:endParaRPr>
          </a:p>
          <a:p>
            <a:r>
              <a:rPr lang="uk-UA" sz="3200" dirty="0">
                <a:solidFill>
                  <a:srgbClr val="FFFF00"/>
                </a:solidFill>
              </a:rPr>
              <a:t>2) в залежності від функції: </a:t>
            </a:r>
          </a:p>
          <a:p>
            <a:r>
              <a:rPr lang="uk-UA" sz="3200" dirty="0"/>
              <a:t>а) аферентні (чутливі), </a:t>
            </a:r>
          </a:p>
          <a:p>
            <a:r>
              <a:rPr lang="uk-UA" sz="3200" dirty="0"/>
              <a:t>б) </a:t>
            </a:r>
            <a:r>
              <a:rPr lang="uk-UA" sz="3200" dirty="0" err="1"/>
              <a:t>інтернейрони</a:t>
            </a:r>
            <a:r>
              <a:rPr lang="uk-UA" sz="3200" dirty="0"/>
              <a:t>, </a:t>
            </a:r>
          </a:p>
          <a:p>
            <a:r>
              <a:rPr lang="uk-UA" sz="3200" dirty="0"/>
              <a:t>в) еферентні ( рухові ) - передні роги спинного мозку;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93737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260648"/>
            <a:ext cx="874846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3) залежно від функцій: </a:t>
            </a:r>
          </a:p>
          <a:p>
            <a:r>
              <a:rPr lang="uk-UA" sz="2800" dirty="0"/>
              <a:t>а) збудливі; </a:t>
            </a:r>
          </a:p>
          <a:p>
            <a:r>
              <a:rPr lang="uk-UA" sz="2800" dirty="0"/>
              <a:t>б) гальмівні;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4) залежно від біохімічних особливостей, від природи медіатора;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5) в залежності від якості подразника, який сприймається нейроном: </a:t>
            </a:r>
          </a:p>
          <a:p>
            <a:r>
              <a:rPr lang="uk-UA" sz="2800" dirty="0"/>
              <a:t>а) </a:t>
            </a:r>
            <a:r>
              <a:rPr lang="uk-UA" sz="2800" dirty="0" err="1"/>
              <a:t>мономодальні</a:t>
            </a:r>
            <a:r>
              <a:rPr lang="uk-UA" sz="2800" dirty="0"/>
              <a:t>; </a:t>
            </a:r>
          </a:p>
          <a:p>
            <a:r>
              <a:rPr lang="uk-UA" sz="2800" dirty="0"/>
              <a:t>б) </a:t>
            </a:r>
            <a:r>
              <a:rPr lang="uk-UA" sz="2800" dirty="0" err="1"/>
              <a:t>полімодальні</a:t>
            </a:r>
            <a:r>
              <a:rPr lang="uk-UA" sz="2800" dirty="0"/>
              <a:t>.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6)Структурна класифікація </a:t>
            </a:r>
          </a:p>
          <a:p>
            <a:r>
              <a:rPr lang="uk-UA" sz="2800" dirty="0"/>
              <a:t>а) Уніполярні нейрони </a:t>
            </a:r>
          </a:p>
          <a:p>
            <a:r>
              <a:rPr lang="uk-UA" sz="2800" dirty="0"/>
              <a:t>б)Біполярні нейрони </a:t>
            </a:r>
          </a:p>
          <a:p>
            <a:r>
              <a:rPr lang="uk-UA" sz="2800" dirty="0"/>
              <a:t>в) Мультиполярні нейрони</a:t>
            </a:r>
          </a:p>
          <a:p>
            <a:r>
              <a:rPr lang="uk-UA" sz="2800" dirty="0"/>
              <a:t>г) </a:t>
            </a:r>
            <a:r>
              <a:rPr lang="uk-UA" sz="2800" dirty="0" err="1"/>
              <a:t>Псевдоуніполярні</a:t>
            </a:r>
            <a:r>
              <a:rPr lang="uk-UA" sz="2800" dirty="0"/>
              <a:t> нейрони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18088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Нейроглія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93522" y="1556792"/>
            <a:ext cx="7848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>
                <a:solidFill>
                  <a:srgbClr val="FFFF00"/>
                </a:solidFill>
              </a:rPr>
              <a:t>Нейроглія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/>
              <a:t>являє собою неоднорідні клітини, що заповнюють простір між нейронами і кровоносними капілярами. Вони відрізняються як за формою, так і по функції. </a:t>
            </a:r>
          </a:p>
          <a:p>
            <a:endParaRPr lang="uk-UA" sz="2800" dirty="0"/>
          </a:p>
          <a:p>
            <a:r>
              <a:rPr lang="uk-UA" sz="2800" dirty="0"/>
              <a:t>Є кілька типів гліальних клітин: </a:t>
            </a:r>
          </a:p>
          <a:p>
            <a:pPr marL="457200" indent="-457200">
              <a:buFontTx/>
              <a:buChar char="-"/>
            </a:pPr>
            <a:r>
              <a:rPr lang="uk-UA" sz="2800" dirty="0">
                <a:solidFill>
                  <a:srgbClr val="FFFF00"/>
                </a:solidFill>
              </a:rPr>
              <a:t>астроцити,</a:t>
            </a:r>
          </a:p>
          <a:p>
            <a:pPr marL="457200" indent="-457200">
              <a:buFontTx/>
              <a:buChar char="-"/>
            </a:pPr>
            <a:r>
              <a:rPr lang="uk-UA" sz="2800" dirty="0" err="1">
                <a:solidFill>
                  <a:srgbClr val="FFFF00"/>
                </a:solidFill>
              </a:rPr>
              <a:t>олігодендроцити</a:t>
            </a:r>
            <a:r>
              <a:rPr lang="uk-UA" sz="2800" dirty="0">
                <a:solidFill>
                  <a:srgbClr val="FFFF00"/>
                </a:solidFill>
              </a:rPr>
              <a:t>, </a:t>
            </a:r>
          </a:p>
          <a:p>
            <a:pPr marL="457200" indent="-457200">
              <a:buFontTx/>
              <a:buChar char="-"/>
            </a:pPr>
            <a:r>
              <a:rPr lang="uk-UA" sz="2800" dirty="0" err="1">
                <a:solidFill>
                  <a:srgbClr val="FFFF00"/>
                </a:solidFill>
              </a:rPr>
              <a:t>мікрогліальні</a:t>
            </a:r>
            <a:r>
              <a:rPr lang="uk-UA" sz="2800" dirty="0">
                <a:solidFill>
                  <a:srgbClr val="FFFF00"/>
                </a:solidFill>
              </a:rPr>
              <a:t>, </a:t>
            </a:r>
          </a:p>
          <a:p>
            <a:pPr marL="457200" indent="-457200">
              <a:buFontTx/>
              <a:buChar char="-"/>
            </a:pPr>
            <a:r>
              <a:rPr lang="uk-UA" sz="2800" dirty="0" err="1">
                <a:solidFill>
                  <a:srgbClr val="FFFF00"/>
                </a:solidFill>
              </a:rPr>
              <a:t>епендимні</a:t>
            </a:r>
            <a:r>
              <a:rPr lang="uk-UA" sz="2800" dirty="0">
                <a:solidFill>
                  <a:srgbClr val="FFFF00"/>
                </a:solidFill>
              </a:rPr>
              <a:t> клітини.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36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5"/>
            <a:ext cx="8640960" cy="5472607"/>
          </a:xfrm>
        </p:spPr>
        <p:txBody>
          <a:bodyPr>
            <a:noAutofit/>
          </a:bodyPr>
          <a:lstStyle/>
          <a:p>
            <a:r>
              <a:rPr lang="uk-UA" sz="2000" dirty="0"/>
              <a:t>становлять близько 60% клітин </a:t>
            </a:r>
            <a:r>
              <a:rPr lang="uk-UA" sz="2000" dirty="0" err="1"/>
              <a:t>нейроглії</a:t>
            </a:r>
            <a:r>
              <a:rPr lang="uk-UA" sz="2000" dirty="0"/>
              <a:t> </a:t>
            </a:r>
          </a:p>
          <a:p>
            <a:r>
              <a:rPr lang="uk-UA" sz="2000" dirty="0"/>
              <a:t>1) беруть участь у створенні </a:t>
            </a:r>
            <a:r>
              <a:rPr lang="uk-UA" sz="2000" dirty="0" err="1"/>
              <a:t>гематоенцефалічного</a:t>
            </a:r>
            <a:r>
              <a:rPr lang="uk-UA" sz="2000" dirty="0"/>
              <a:t> бар'єру, що обмежує вільне проникнення різних сполук з крові. </a:t>
            </a:r>
          </a:p>
          <a:p>
            <a:r>
              <a:rPr lang="uk-UA" sz="2000" dirty="0"/>
              <a:t>2) беруть участь у розробці ряду медіаторів ЦНС </a:t>
            </a:r>
          </a:p>
          <a:p>
            <a:r>
              <a:rPr lang="uk-UA" sz="2000" dirty="0"/>
              <a:t>3) можуть брати участь у тимчасовому поглинання деяких іонів (наприклад, К+) з міжклітинної рідини в період активного функціонування сусідніх нейронів. </a:t>
            </a:r>
          </a:p>
          <a:p>
            <a:r>
              <a:rPr lang="uk-UA" sz="2000" dirty="0"/>
              <a:t>4) опосередковано беруть участь у регуляції функцій організму. (на мембрані астроцитів виявлені рецептори для більшості </a:t>
            </a:r>
            <a:r>
              <a:rPr lang="uk-UA" sz="2000" dirty="0" err="1"/>
              <a:t>нейромедіаторів</a:t>
            </a:r>
            <a:r>
              <a:rPr lang="uk-UA" sz="2000" dirty="0"/>
              <a:t>). </a:t>
            </a:r>
          </a:p>
          <a:p>
            <a:r>
              <a:rPr lang="uk-UA" sz="2000" dirty="0"/>
              <a:t>5) в астроцитах синтезується ряд факторів, що відносяться до регуляторів росту(в регуляції росту і розвитку нейронів) </a:t>
            </a:r>
          </a:p>
          <a:p>
            <a:r>
              <a:rPr lang="uk-UA" sz="2000" dirty="0"/>
              <a:t>6) беруть участь в імунних механізмах мозку, захищаючи його від потрапляння мікроорганізмів.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err="1"/>
              <a:t>Астроцити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6509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12526"/>
            <a:ext cx="4680520" cy="6345473"/>
          </a:xfrm>
        </p:spPr>
        <p:txBody>
          <a:bodyPr>
            <a:normAutofit fontScale="92500" lnSpcReduction="10000"/>
          </a:bodyPr>
          <a:lstStyle/>
          <a:p>
            <a:r>
              <a:rPr lang="uk-UA" sz="2800" dirty="0" err="1">
                <a:solidFill>
                  <a:srgbClr val="FFFF00"/>
                </a:solidFill>
              </a:rPr>
              <a:t>Олігодендроцити</a:t>
            </a:r>
            <a:r>
              <a:rPr lang="uk-UA" sz="2800" dirty="0">
                <a:solidFill>
                  <a:srgbClr val="FFFF00"/>
                </a:solidFill>
              </a:rPr>
              <a:t>.</a:t>
            </a:r>
            <a:r>
              <a:rPr lang="uk-UA" sz="2800" dirty="0"/>
              <a:t> (25-30%) утворюють мієлінову оболонку нейронів, можуть поглинати мікроорганізми, тобто, </a:t>
            </a:r>
            <a:r>
              <a:rPr lang="uk-UA" sz="2800" dirty="0" err="1"/>
              <a:t>разомз</a:t>
            </a:r>
            <a:r>
              <a:rPr lang="uk-UA" sz="2800" dirty="0"/>
              <a:t> астроцитами, беруть участь </a:t>
            </a:r>
            <a:r>
              <a:rPr lang="uk-UA" sz="2800" dirty="0">
                <a:solidFill>
                  <a:srgbClr val="FFFF00"/>
                </a:solidFill>
              </a:rPr>
              <a:t>в імунних механізмах мозку</a:t>
            </a:r>
            <a:r>
              <a:rPr lang="uk-UA" sz="2800" dirty="0"/>
              <a:t>. </a:t>
            </a:r>
          </a:p>
          <a:p>
            <a:r>
              <a:rPr lang="uk-UA" sz="2800" dirty="0" err="1">
                <a:solidFill>
                  <a:srgbClr val="FFFF00"/>
                </a:solidFill>
              </a:rPr>
              <a:t>Епендимні</a:t>
            </a:r>
            <a:r>
              <a:rPr lang="uk-UA" sz="2800" dirty="0">
                <a:solidFill>
                  <a:srgbClr val="FFFF00"/>
                </a:solidFill>
              </a:rPr>
              <a:t> клітини. </a:t>
            </a:r>
            <a:r>
              <a:rPr lang="uk-UA" sz="2800" dirty="0"/>
              <a:t>Вони вистилають шлуночки головного мозку, беручи участь в процесах секреції спинномозкової рідини і створенні </a:t>
            </a:r>
            <a:r>
              <a:rPr lang="uk-UA" sz="2800" dirty="0" err="1">
                <a:solidFill>
                  <a:srgbClr val="FFFF00"/>
                </a:solidFill>
              </a:rPr>
              <a:t>гематоенцефалічного</a:t>
            </a:r>
            <a:r>
              <a:rPr lang="uk-UA" sz="2800" dirty="0">
                <a:solidFill>
                  <a:srgbClr val="FFFF00"/>
                </a:solidFill>
              </a:rPr>
              <a:t> бар'єру</a:t>
            </a:r>
            <a:r>
              <a:rPr lang="uk-UA" sz="2800" dirty="0"/>
              <a:t>. </a:t>
            </a:r>
          </a:p>
          <a:p>
            <a:r>
              <a:rPr lang="uk-UA" sz="2800" dirty="0" err="1">
                <a:solidFill>
                  <a:srgbClr val="FFFF00"/>
                </a:solidFill>
              </a:rPr>
              <a:t>Мікроглія</a:t>
            </a:r>
            <a:r>
              <a:rPr lang="uk-UA" sz="2800" dirty="0">
                <a:solidFill>
                  <a:srgbClr val="FFFF00"/>
                </a:solidFill>
              </a:rPr>
              <a:t>. </a:t>
            </a:r>
            <a:r>
              <a:rPr lang="uk-UA" sz="2800" dirty="0"/>
              <a:t>Їх близько 10% беруть участь у </a:t>
            </a:r>
            <a:r>
              <a:rPr lang="uk-UA" sz="2800" dirty="0">
                <a:solidFill>
                  <a:srgbClr val="FFFF00"/>
                </a:solidFill>
              </a:rPr>
              <a:t>фагоцитозі</a:t>
            </a:r>
            <a:r>
              <a:rPr lang="uk-UA" sz="2800" dirty="0"/>
              <a:t>.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12398"/>
            <a:ext cx="4104456" cy="4969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114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БУДОВА СИНАПСУ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457200" y="2564904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err="1">
                <a:solidFill>
                  <a:srgbClr val="FFFF00"/>
                </a:solidFill>
              </a:rPr>
              <a:t>Синапс</a:t>
            </a:r>
            <a:r>
              <a:rPr lang="uk-UA" sz="2400" dirty="0">
                <a:solidFill>
                  <a:srgbClr val="FFFF00"/>
                </a:solidFill>
              </a:rPr>
              <a:t> – це структурно-функціональне утворення, що забезпечує перехід збудження або гальмування з закінчення нервового волокна </a:t>
            </a:r>
            <a:r>
              <a:rPr lang="uk-UA" sz="2400" dirty="0" err="1">
                <a:solidFill>
                  <a:srgbClr val="FFFF00"/>
                </a:solidFill>
              </a:rPr>
              <a:t>іннервуючого</a:t>
            </a:r>
            <a:r>
              <a:rPr lang="uk-UA" sz="2400" dirty="0">
                <a:solidFill>
                  <a:srgbClr val="FFFF00"/>
                </a:solidFill>
              </a:rPr>
              <a:t> клітину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348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163372" cy="3412976"/>
          </a:xfrm>
        </p:spPr>
        <p:txBody>
          <a:bodyPr>
            <a:noAutofit/>
          </a:bodyPr>
          <a:lstStyle/>
          <a:p>
            <a:pPr marL="514350" indent="-514350">
              <a:buAutoNum type="arabicParenR"/>
            </a:pPr>
            <a:r>
              <a:rPr lang="uk-UA" sz="2800" dirty="0"/>
              <a:t>В ЗАЛЕЖНОСТІ ВІД </a:t>
            </a:r>
            <a:r>
              <a:rPr lang="uk-UA" sz="2800" dirty="0">
                <a:solidFill>
                  <a:srgbClr val="FFFF00"/>
                </a:solidFill>
              </a:rPr>
              <a:t>МІСЦЯ РОЗТАШУВАННЯ ПОДІЛЯЮТЬСЯ </a:t>
            </a:r>
            <a:r>
              <a:rPr lang="uk-UA" sz="2800" dirty="0"/>
              <a:t>на : </a:t>
            </a:r>
          </a:p>
          <a:p>
            <a:pPr marL="0" indent="0">
              <a:buNone/>
            </a:pPr>
            <a:r>
              <a:rPr lang="uk-UA" sz="2800" dirty="0" err="1"/>
              <a:t>Аксо-дендритні</a:t>
            </a:r>
            <a:r>
              <a:rPr lang="uk-UA" sz="2800" dirty="0"/>
              <a:t>, </a:t>
            </a:r>
          </a:p>
          <a:p>
            <a:pPr marL="0" indent="0">
              <a:buNone/>
            </a:pPr>
            <a:r>
              <a:rPr lang="uk-UA" sz="2800" dirty="0" err="1"/>
              <a:t>Аксо-соматичні</a:t>
            </a:r>
            <a:r>
              <a:rPr lang="uk-UA" sz="2800" dirty="0"/>
              <a:t> </a:t>
            </a:r>
          </a:p>
          <a:p>
            <a:pPr marL="0" indent="0">
              <a:buNone/>
            </a:pPr>
            <a:r>
              <a:rPr lang="uk-UA" sz="2800" dirty="0" err="1"/>
              <a:t>Аксо-аксональні</a:t>
            </a:r>
            <a:r>
              <a:rPr lang="uk-UA" sz="2800" dirty="0"/>
              <a:t> </a:t>
            </a:r>
          </a:p>
          <a:p>
            <a:pPr marL="0" indent="0">
              <a:buNone/>
            </a:pPr>
            <a:r>
              <a:rPr lang="uk-UA" sz="2800" dirty="0" err="1"/>
              <a:t>Дендро-соматичні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0466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/>
              <a:t>Класифікації</a:t>
            </a:r>
            <a:r>
              <a:rPr lang="ru-RU" sz="3600" dirty="0"/>
              <a:t> синапсів</a:t>
            </a:r>
          </a:p>
        </p:txBody>
      </p:sp>
    </p:spTree>
    <p:extLst>
      <p:ext uri="{BB962C8B-B14F-4D97-AF65-F5344CB8AC3E}">
        <p14:creationId xmlns:p14="http://schemas.microsoft.com/office/powerpoint/2010/main" val="3757345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12845"/>
            <a:ext cx="770485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uk-UA" sz="3200" dirty="0">
                <a:solidFill>
                  <a:srgbClr val="FFFF00"/>
                </a:solidFill>
              </a:rPr>
              <a:t>2) ПО ЛОКАЛІЗАЦІЇ: </a:t>
            </a:r>
          </a:p>
          <a:p>
            <a:pPr marL="514350" indent="-514350">
              <a:buAutoNum type="arabicParenR"/>
            </a:pPr>
            <a:r>
              <a:rPr lang="uk-UA" sz="3200" dirty="0"/>
              <a:t>центральні </a:t>
            </a:r>
            <a:r>
              <a:rPr lang="uk-UA" sz="3200" dirty="0" err="1"/>
              <a:t>синапси</a:t>
            </a:r>
            <a:r>
              <a:rPr lang="uk-UA" sz="3200" dirty="0"/>
              <a:t>; </a:t>
            </a:r>
          </a:p>
          <a:p>
            <a:pPr marL="514350" indent="-514350">
              <a:buAutoNum type="arabicParenR"/>
            </a:pPr>
            <a:r>
              <a:rPr lang="uk-UA" sz="3200" dirty="0"/>
              <a:t>периферичні </a:t>
            </a:r>
            <a:r>
              <a:rPr lang="uk-UA" sz="3200" dirty="0" err="1"/>
              <a:t>синапси</a:t>
            </a:r>
            <a:r>
              <a:rPr lang="uk-UA" sz="3200" dirty="0"/>
              <a:t>. </a:t>
            </a:r>
          </a:p>
          <a:p>
            <a:endParaRPr lang="uk-UA" sz="3200" dirty="0"/>
          </a:p>
          <a:p>
            <a:r>
              <a:rPr lang="uk-UA" sz="3200" dirty="0"/>
              <a:t>Центральні </a:t>
            </a:r>
            <a:r>
              <a:rPr lang="uk-UA" sz="3200" dirty="0" err="1"/>
              <a:t>синапси</a:t>
            </a:r>
            <a:r>
              <a:rPr lang="uk-UA" sz="3200" dirty="0"/>
              <a:t> лежать в межах центральної нервової системи, а також у гангліях вегетативної нервової системи. </a:t>
            </a:r>
          </a:p>
          <a:p>
            <a:endParaRPr lang="uk-UA" sz="3200" dirty="0"/>
          </a:p>
          <a:p>
            <a:r>
              <a:rPr lang="uk-UA" sz="3200" dirty="0"/>
              <a:t>Розрізняють кілька видів периферичних синапсів: </a:t>
            </a:r>
          </a:p>
          <a:p>
            <a:pPr marL="514350" indent="-514350">
              <a:buAutoNum type="arabicParenR"/>
            </a:pPr>
            <a:r>
              <a:rPr lang="uk-UA" sz="3200" dirty="0" err="1"/>
              <a:t>міоневральний</a:t>
            </a:r>
            <a:r>
              <a:rPr lang="uk-UA" sz="3200" dirty="0"/>
              <a:t>; </a:t>
            </a:r>
          </a:p>
          <a:p>
            <a:pPr marL="514350" indent="-514350">
              <a:buAutoNum type="arabicParenR"/>
            </a:pPr>
            <a:r>
              <a:rPr lang="uk-UA" sz="3200" dirty="0"/>
              <a:t>нервово-епітеліальний.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85206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260" y="692696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3. ФУНКЦІОНАЛЬНА КЛАСИФІКАЦІЯ СИНАПСІВ: </a:t>
            </a:r>
          </a:p>
          <a:p>
            <a:pPr marL="457200" indent="-457200">
              <a:buAutoNum type="arabicParenR"/>
            </a:pPr>
            <a:r>
              <a:rPr lang="uk-UA" sz="3600" dirty="0"/>
              <a:t>збуджуючі </a:t>
            </a:r>
            <a:r>
              <a:rPr lang="uk-UA" sz="3600" dirty="0" err="1"/>
              <a:t>синапси</a:t>
            </a:r>
            <a:r>
              <a:rPr lang="uk-UA" sz="3600" dirty="0"/>
              <a:t>; </a:t>
            </a:r>
          </a:p>
          <a:p>
            <a:pPr marL="457200" indent="-457200">
              <a:buAutoNum type="arabicParenR"/>
            </a:pPr>
            <a:r>
              <a:rPr lang="uk-UA" sz="3600" dirty="0"/>
              <a:t>гальмівні </a:t>
            </a:r>
            <a:r>
              <a:rPr lang="uk-UA" sz="3600" dirty="0" err="1"/>
              <a:t>синапси</a:t>
            </a:r>
            <a:r>
              <a:rPr lang="uk-UA" sz="3600" dirty="0"/>
              <a:t>. </a:t>
            </a:r>
          </a:p>
          <a:p>
            <a:endParaRPr lang="uk-UA" sz="3600" dirty="0">
              <a:solidFill>
                <a:srgbClr val="FFFF00"/>
              </a:solidFill>
            </a:endParaRPr>
          </a:p>
          <a:p>
            <a:r>
              <a:rPr lang="uk-UA" sz="3600" dirty="0">
                <a:solidFill>
                  <a:srgbClr val="FFFF00"/>
                </a:solidFill>
              </a:rPr>
              <a:t>4. ЩОДО МЕХАНІЗМІВ ПЕРЕДАЧІ ЗБУДЖЕННЯ У СИНАПСАХ: </a:t>
            </a:r>
          </a:p>
          <a:p>
            <a:pPr marL="457200" indent="-457200">
              <a:buAutoNum type="arabicParenR"/>
            </a:pPr>
            <a:r>
              <a:rPr lang="uk-UA" sz="3600" dirty="0"/>
              <a:t>хімічні; </a:t>
            </a:r>
          </a:p>
          <a:p>
            <a:pPr marL="457200" indent="-457200">
              <a:buAutoNum type="arabicParenR"/>
            </a:pPr>
            <a:r>
              <a:rPr lang="uk-UA" sz="3600" dirty="0"/>
              <a:t>електричні.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35145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525344"/>
          </a:xfrm>
        </p:spPr>
        <p:txBody>
          <a:bodyPr>
            <a:normAutofit/>
          </a:bodyPr>
          <a:lstStyle/>
          <a:p>
            <a:r>
              <a:rPr lang="uk-UA" sz="2400" dirty="0"/>
              <a:t>Передача збудження здійснюється за допомогою медіаторів. Розрізняють кілька видів </a:t>
            </a:r>
            <a:r>
              <a:rPr lang="uk-UA" sz="2400" dirty="0">
                <a:solidFill>
                  <a:srgbClr val="FFFF00"/>
                </a:solidFill>
              </a:rPr>
              <a:t>хімічних синапсів</a:t>
            </a:r>
            <a:r>
              <a:rPr lang="uk-UA" sz="2400" dirty="0"/>
              <a:t>: </a:t>
            </a:r>
          </a:p>
          <a:p>
            <a:r>
              <a:rPr lang="uk-UA" sz="2400" dirty="0"/>
              <a:t>1) </a:t>
            </a:r>
            <a:r>
              <a:rPr lang="uk-UA" sz="2400" dirty="0" err="1">
                <a:solidFill>
                  <a:srgbClr val="FFFF00"/>
                </a:solidFill>
              </a:rPr>
              <a:t>холінергічні</a:t>
            </a:r>
            <a:r>
              <a:rPr lang="uk-UA" sz="2400" dirty="0"/>
              <a:t>. У них відбувається передача збудження за допомогою ацетилхоліну; </a:t>
            </a:r>
          </a:p>
          <a:p>
            <a:r>
              <a:rPr lang="uk-UA" sz="2400" dirty="0"/>
              <a:t>2) </a:t>
            </a:r>
            <a:r>
              <a:rPr lang="uk-UA" sz="2400" dirty="0">
                <a:solidFill>
                  <a:srgbClr val="FFFF00"/>
                </a:solidFill>
              </a:rPr>
              <a:t>адренергічні</a:t>
            </a:r>
            <a:r>
              <a:rPr lang="uk-UA" sz="2400" dirty="0"/>
              <a:t>. У них відбувається передача збудження за допомогою трьох </a:t>
            </a:r>
            <a:r>
              <a:rPr lang="uk-UA" sz="2400" dirty="0" err="1"/>
              <a:t>катехоламінів</a:t>
            </a:r>
            <a:r>
              <a:rPr lang="uk-UA" sz="2400" dirty="0"/>
              <a:t>; </a:t>
            </a:r>
          </a:p>
          <a:p>
            <a:r>
              <a:rPr lang="uk-UA" sz="2400" dirty="0"/>
              <a:t>3) </a:t>
            </a:r>
            <a:r>
              <a:rPr lang="uk-UA" sz="2400" dirty="0" err="1">
                <a:solidFill>
                  <a:srgbClr val="FFFF00"/>
                </a:solidFill>
              </a:rPr>
              <a:t>дофамінергічні</a:t>
            </a:r>
            <a:r>
              <a:rPr lang="uk-UA" sz="2400" dirty="0"/>
              <a:t>. У них відбувається передача збудження за допомогою </a:t>
            </a:r>
            <a:r>
              <a:rPr lang="uk-UA" sz="2400" dirty="0" err="1"/>
              <a:t>дофаміну</a:t>
            </a:r>
            <a:r>
              <a:rPr lang="uk-UA" sz="2400" dirty="0"/>
              <a:t>; </a:t>
            </a:r>
          </a:p>
          <a:p>
            <a:r>
              <a:rPr lang="uk-UA" sz="2400" dirty="0"/>
              <a:t>4) </a:t>
            </a:r>
            <a:r>
              <a:rPr lang="uk-UA" sz="2400" dirty="0" err="1">
                <a:solidFill>
                  <a:srgbClr val="FFFF00"/>
                </a:solidFill>
              </a:rPr>
              <a:t>гістамінергічні</a:t>
            </a:r>
            <a:r>
              <a:rPr lang="uk-UA" sz="2400" dirty="0"/>
              <a:t>. У них відбувається передача збудження за допомогою </a:t>
            </a:r>
            <a:r>
              <a:rPr lang="uk-UA" sz="2400" dirty="0" err="1"/>
              <a:t>гістаміну</a:t>
            </a:r>
            <a:r>
              <a:rPr lang="uk-UA" sz="2400" dirty="0"/>
              <a:t>; </a:t>
            </a:r>
          </a:p>
          <a:p>
            <a:r>
              <a:rPr lang="uk-UA" sz="2400" dirty="0"/>
              <a:t>5) </a:t>
            </a:r>
            <a:r>
              <a:rPr lang="uk-UA" sz="2400" dirty="0" err="1">
                <a:solidFill>
                  <a:srgbClr val="FFFF00"/>
                </a:solidFill>
              </a:rPr>
              <a:t>ГАМК-ергічні</a:t>
            </a:r>
            <a:r>
              <a:rPr lang="uk-UA" sz="2400" dirty="0"/>
              <a:t>. У них відбувається передача збудження за допомогою </a:t>
            </a:r>
            <a:r>
              <a:rPr lang="uk-UA" sz="2400" dirty="0" err="1"/>
              <a:t>гаммааміномасляної</a:t>
            </a:r>
            <a:r>
              <a:rPr lang="uk-UA" sz="2400" dirty="0"/>
              <a:t> кислоти, тобто розвивається процес гальмування</a:t>
            </a:r>
            <a:r>
              <a:rPr lang="uk-UA" sz="2000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498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472608"/>
          </a:xfrm>
        </p:spPr>
        <p:txBody>
          <a:bodyPr>
            <a:normAutofit/>
          </a:bodyPr>
          <a:lstStyle/>
          <a:p>
            <a:r>
              <a:rPr lang="uk-UA" sz="2000" dirty="0"/>
              <a:t>Нервовий імпульс досягаючи терміналі аксона , </a:t>
            </a:r>
            <a:r>
              <a:rPr lang="uk-UA" sz="2000" dirty="0" err="1"/>
              <a:t>деполяризує</a:t>
            </a:r>
            <a:r>
              <a:rPr lang="uk-UA" sz="2000" dirty="0"/>
              <a:t> </a:t>
            </a:r>
            <a:r>
              <a:rPr lang="uk-UA" sz="2000" dirty="0" err="1"/>
              <a:t>пресинаптичну</a:t>
            </a:r>
            <a:r>
              <a:rPr lang="uk-UA" sz="2000" dirty="0"/>
              <a:t> мембрану. </a:t>
            </a:r>
          </a:p>
          <a:p>
            <a:r>
              <a:rPr lang="uk-UA" sz="2000" dirty="0"/>
              <a:t>відкриваються натрієві і кальцієві канали, </a:t>
            </a:r>
          </a:p>
          <a:p>
            <a:r>
              <a:rPr lang="uk-UA" sz="2000" dirty="0"/>
              <a:t>іони </a:t>
            </a:r>
            <a:r>
              <a:rPr lang="uk-UA" sz="2000" dirty="0" err="1"/>
              <a:t>Ca</a:t>
            </a:r>
            <a:r>
              <a:rPr lang="uk-UA" sz="2000" dirty="0"/>
              <a:t> входять всередину терміналі аксона  і стимулюють рух везикул. </a:t>
            </a:r>
          </a:p>
          <a:p>
            <a:r>
              <a:rPr lang="uk-UA" sz="2000" dirty="0"/>
              <a:t>Досягаючи </a:t>
            </a:r>
            <a:r>
              <a:rPr lang="uk-UA" sz="2000" dirty="0" err="1"/>
              <a:t>пресинаптичної</a:t>
            </a:r>
            <a:r>
              <a:rPr lang="uk-UA" sz="2000" dirty="0"/>
              <a:t> мембрани, везикули розриваються і звільняється ацетилхолін (4 іона </a:t>
            </a:r>
            <a:r>
              <a:rPr lang="uk-UA" sz="2000" dirty="0" err="1"/>
              <a:t>Ca</a:t>
            </a:r>
            <a:r>
              <a:rPr lang="uk-UA" sz="2000" dirty="0"/>
              <a:t> 2+ вивільняють 1 квант ацетилхоліну). </a:t>
            </a:r>
          </a:p>
          <a:p>
            <a:r>
              <a:rPr lang="uk-UA" sz="2000" dirty="0"/>
              <a:t>дифузія АХ з </a:t>
            </a:r>
            <a:r>
              <a:rPr lang="uk-UA" sz="2000" dirty="0" err="1"/>
              <a:t>пресинаптичної</a:t>
            </a:r>
            <a:r>
              <a:rPr lang="uk-UA" sz="2000" dirty="0"/>
              <a:t> мембрани на </a:t>
            </a:r>
            <a:r>
              <a:rPr lang="uk-UA" sz="2000" dirty="0" err="1"/>
              <a:t>постсинаптичну</a:t>
            </a:r>
            <a:r>
              <a:rPr lang="uk-UA" sz="2000" dirty="0"/>
              <a:t>, </a:t>
            </a:r>
          </a:p>
          <a:p>
            <a:r>
              <a:rPr lang="uk-UA" sz="2000" dirty="0"/>
              <a:t>Медіатор, дифундуючи з </a:t>
            </a:r>
            <a:r>
              <a:rPr lang="uk-UA" sz="2000" dirty="0" err="1"/>
              <a:t>синаптичної</a:t>
            </a:r>
            <a:r>
              <a:rPr lang="uk-UA" sz="2000" dirty="0"/>
              <a:t> рідини, через </a:t>
            </a:r>
            <a:r>
              <a:rPr lang="uk-UA" sz="2000" dirty="0" err="1"/>
              <a:t>синаптичну</a:t>
            </a:r>
            <a:r>
              <a:rPr lang="uk-UA" sz="2000" dirty="0"/>
              <a:t> щілину досягає </a:t>
            </a:r>
            <a:r>
              <a:rPr lang="uk-UA" sz="2000" dirty="0" err="1"/>
              <a:t>постсинаптичної</a:t>
            </a:r>
            <a:r>
              <a:rPr lang="uk-UA" sz="2000" dirty="0"/>
              <a:t> мембрани, де з'єднується з відповідним рецептором. В результаті відкриваються </a:t>
            </a:r>
            <a:r>
              <a:rPr lang="uk-UA" sz="2000" dirty="0" err="1"/>
              <a:t>хемозбудливі</a:t>
            </a:r>
            <a:r>
              <a:rPr lang="uk-UA" sz="2000" dirty="0"/>
              <a:t> канали і підвищується проникність мембрани для іонів </a:t>
            </a:r>
            <a:r>
              <a:rPr lang="uk-UA" sz="2000" dirty="0" err="1"/>
              <a:t>Nа+</a:t>
            </a:r>
            <a:r>
              <a:rPr lang="uk-UA" sz="2000" dirty="0"/>
              <a:t>. Це призводить до деполяризації мембрани - виникнення місцевого потенціалу. Такий потенціал іменується збудливий постсинаптичний потенціал (ЗПСП)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МЕХАНІЗМ ПРОВЕДЕННЯ ЗБУДЖЕННЯ ЧЕРЕЗ СИНАПС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48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СУМАЦІЯ</a:t>
            </a:r>
            <a:r>
              <a:rPr lang="uk-UA" sz="3200" dirty="0"/>
              <a:t> - взаємодія </a:t>
            </a:r>
            <a:r>
              <a:rPr lang="uk-UA" sz="3200" dirty="0" err="1"/>
              <a:t>синаптичних</a:t>
            </a:r>
            <a:r>
              <a:rPr lang="uk-UA" sz="3200" dirty="0"/>
              <a:t> процесів (збуджувальних і гальмівних) на мембрані нейрона або м'язової клітини, що характеризується посиленням ефектів подразнення.</a:t>
            </a:r>
          </a:p>
          <a:p>
            <a:pPr marL="0" indent="0">
              <a:buNone/>
            </a:pPr>
            <a:r>
              <a:rPr lang="uk-UA" sz="3200" dirty="0"/>
              <a:t>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часова сумація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просторова сумація.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69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980728"/>
            <a:ext cx="74168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Рефлекс</a:t>
            </a:r>
            <a:r>
              <a:rPr lang="uk-UA" sz="3600" dirty="0"/>
              <a:t> — стереотипна реакція живого організму на подразник, що проходить за участю нервової системи. </a:t>
            </a:r>
          </a:p>
          <a:p>
            <a:endParaRPr lang="uk-UA" sz="3600" dirty="0"/>
          </a:p>
          <a:p>
            <a:r>
              <a:rPr lang="uk-UA" sz="3600" dirty="0">
                <a:solidFill>
                  <a:srgbClr val="FFFF00"/>
                </a:solidFill>
              </a:rPr>
              <a:t>Рефлекторна дуга </a:t>
            </a:r>
            <a:r>
              <a:rPr lang="uk-UA" sz="3600" dirty="0"/>
              <a:t>— послідовно поєднаний ланцюжок нервових клітин, який забезпечує здійснення реакції, відповіді на подразнення.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83750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836712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FF00"/>
                </a:solidFill>
              </a:rPr>
              <a:t>Класифікація: </a:t>
            </a:r>
          </a:p>
          <a:p>
            <a:r>
              <a:rPr lang="uk-UA" sz="2400" dirty="0">
                <a:solidFill>
                  <a:srgbClr val="FFFF00"/>
                </a:solidFill>
              </a:rPr>
              <a:t>прості — </a:t>
            </a:r>
            <a:r>
              <a:rPr lang="uk-UA" sz="2400" dirty="0" err="1">
                <a:solidFill>
                  <a:srgbClr val="FFFF00"/>
                </a:solidFill>
              </a:rPr>
              <a:t>моносинаптичні</a:t>
            </a:r>
            <a:r>
              <a:rPr lang="uk-UA" sz="2400" dirty="0">
                <a:solidFill>
                  <a:srgbClr val="FFFF00"/>
                </a:solidFill>
              </a:rPr>
              <a:t> рефлекторні дуги </a:t>
            </a:r>
            <a:r>
              <a:rPr lang="uk-UA" sz="2400" dirty="0"/>
              <a:t>(рефлекторна дуга сухожильного рефлексу), що складаються з 2 нейронів (рецепторного (</a:t>
            </a:r>
            <a:r>
              <a:rPr lang="uk-UA" sz="2400" dirty="0" err="1"/>
              <a:t>афферентного</a:t>
            </a:r>
            <a:r>
              <a:rPr lang="uk-UA" sz="2400" dirty="0"/>
              <a:t>) і </a:t>
            </a:r>
            <a:r>
              <a:rPr lang="uk-UA" sz="2400" dirty="0" err="1"/>
              <a:t>ефекторних</a:t>
            </a:r>
            <a:r>
              <a:rPr lang="uk-UA" sz="2400" dirty="0"/>
              <a:t>), між ними є 1 синапс; </a:t>
            </a:r>
          </a:p>
          <a:p>
            <a:r>
              <a:rPr lang="uk-UA" sz="2400" dirty="0">
                <a:solidFill>
                  <a:srgbClr val="FFFF00"/>
                </a:solidFill>
              </a:rPr>
              <a:t>складні — </a:t>
            </a:r>
            <a:r>
              <a:rPr lang="uk-UA" sz="2400" dirty="0" err="1">
                <a:solidFill>
                  <a:srgbClr val="FFFF00"/>
                </a:solidFill>
              </a:rPr>
              <a:t>полісинаптичні</a:t>
            </a:r>
            <a:r>
              <a:rPr lang="uk-UA" sz="2400" dirty="0">
                <a:solidFill>
                  <a:srgbClr val="FFFF00"/>
                </a:solidFill>
              </a:rPr>
              <a:t> рефлекторні дуги</a:t>
            </a:r>
            <a:r>
              <a:rPr lang="uk-UA" sz="2400" dirty="0"/>
              <a:t>. До їх складу входять мінімум 3 нейрона (їх може бути і більше) — рецепторний, один або кілька вставних і </a:t>
            </a:r>
            <a:r>
              <a:rPr lang="uk-UA" sz="2400" dirty="0" err="1"/>
              <a:t>ефекторний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0870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71105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/>
              <a:t>Рефлекс запускається під впливом подразника, який сприймається нервовим закінченням аферентного нейрона - </a:t>
            </a:r>
            <a:r>
              <a:rPr lang="uk-UA" sz="3600" dirty="0">
                <a:solidFill>
                  <a:srgbClr val="FFFF00"/>
                </a:solidFill>
              </a:rPr>
              <a:t>рецептором</a:t>
            </a:r>
            <a:r>
              <a:rPr lang="uk-UA" sz="3600" dirty="0"/>
              <a:t>. </a:t>
            </a:r>
          </a:p>
          <a:p>
            <a:endParaRPr lang="uk-UA" sz="3600" dirty="0"/>
          </a:p>
          <a:p>
            <a:r>
              <a:rPr lang="uk-UA" sz="3600" dirty="0"/>
              <a:t>Час, що минув після дії подразника на рецептор, до появи відповідної реакції, називається </a:t>
            </a:r>
            <a:r>
              <a:rPr lang="uk-UA" sz="3600" dirty="0">
                <a:solidFill>
                  <a:srgbClr val="FFFF00"/>
                </a:solidFill>
              </a:rPr>
              <a:t>часом рефлексу</a:t>
            </a:r>
            <a:r>
              <a:rPr lang="uk-UA" sz="3600" dirty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69667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Особливості простої </a:t>
            </a:r>
            <a:r>
              <a:rPr lang="uk-UA" sz="3200" dirty="0" err="1">
                <a:solidFill>
                  <a:srgbClr val="FFFF00"/>
                </a:solidFill>
              </a:rPr>
              <a:t>моносинаптичної</a:t>
            </a:r>
            <a:r>
              <a:rPr lang="uk-UA" sz="3200" dirty="0">
                <a:solidFill>
                  <a:srgbClr val="FFFF00"/>
                </a:solidFill>
              </a:rPr>
              <a:t> рефлекторної дуги: </a:t>
            </a:r>
          </a:p>
          <a:p>
            <a:pPr marL="514350" indent="-514350">
              <a:buAutoNum type="arabicParenR"/>
            </a:pPr>
            <a:r>
              <a:rPr lang="uk-UA" sz="2800" dirty="0"/>
              <a:t>територіально зближені рецептор і </a:t>
            </a:r>
            <a:r>
              <a:rPr lang="uk-UA" sz="2800" dirty="0" err="1"/>
              <a:t>ефектор</a:t>
            </a:r>
            <a:r>
              <a:rPr lang="uk-UA" sz="2800" dirty="0"/>
              <a:t>; </a:t>
            </a:r>
          </a:p>
          <a:p>
            <a:pPr marL="514350" indent="-514350">
              <a:buAutoNum type="arabicParenR"/>
            </a:pPr>
            <a:r>
              <a:rPr lang="uk-UA" sz="2800" dirty="0"/>
              <a:t>рефлекторна дуга </a:t>
            </a:r>
            <a:r>
              <a:rPr lang="uk-UA" sz="2800" dirty="0" err="1"/>
              <a:t>двухнейронна</a:t>
            </a:r>
            <a:r>
              <a:rPr lang="uk-UA" sz="2800" dirty="0"/>
              <a:t>, </a:t>
            </a:r>
            <a:r>
              <a:rPr lang="uk-UA" sz="2800" dirty="0" err="1"/>
              <a:t>моносинаптична</a:t>
            </a:r>
            <a:r>
              <a:rPr lang="uk-UA" sz="2800" dirty="0"/>
              <a:t>; </a:t>
            </a:r>
          </a:p>
          <a:p>
            <a:pPr marL="514350" indent="-514350">
              <a:buAutoNum type="arabicParenR"/>
            </a:pPr>
            <a:r>
              <a:rPr lang="uk-UA" sz="2800" dirty="0"/>
              <a:t>нервові волокна групи </a:t>
            </a:r>
            <a:r>
              <a:rPr lang="uk-UA" sz="2800" dirty="0" err="1"/>
              <a:t>Аа</a:t>
            </a:r>
            <a:r>
              <a:rPr lang="uk-UA" sz="2800" dirty="0"/>
              <a:t> (70-120 м/с); </a:t>
            </a:r>
          </a:p>
          <a:p>
            <a:pPr marL="514350" indent="-514350">
              <a:buAutoNum type="arabicParenR"/>
            </a:pPr>
            <a:r>
              <a:rPr lang="uk-UA" sz="2800" dirty="0"/>
              <a:t>короткий час рефлексу; </a:t>
            </a:r>
          </a:p>
          <a:p>
            <a:pPr marL="514350" indent="-514350">
              <a:buAutoNum type="arabicParenR"/>
            </a:pPr>
            <a:r>
              <a:rPr lang="uk-UA" sz="2800" dirty="0"/>
              <a:t>м'язи, що скорочуються за типом одиночного м'язового скорочення. </a:t>
            </a:r>
          </a:p>
          <a:p>
            <a:endParaRPr lang="uk-UA" sz="2800" dirty="0"/>
          </a:p>
          <a:p>
            <a:r>
              <a:rPr lang="uk-UA" sz="3200" dirty="0" err="1">
                <a:solidFill>
                  <a:srgbClr val="FFFF00"/>
                </a:solidFill>
              </a:rPr>
              <a:t>Моносинаптичні</a:t>
            </a:r>
            <a:r>
              <a:rPr lang="uk-UA" sz="3200" dirty="0">
                <a:solidFill>
                  <a:srgbClr val="FFFF00"/>
                </a:solidFill>
              </a:rPr>
              <a:t> рефлекси – сухожильні рефлекси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348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2736"/>
            <a:ext cx="799288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Особливості складної </a:t>
            </a:r>
            <a:r>
              <a:rPr lang="uk-UA" sz="3600" dirty="0" err="1">
                <a:solidFill>
                  <a:srgbClr val="FFFF00"/>
                </a:solidFill>
              </a:rPr>
              <a:t>полісинаптичної</a:t>
            </a:r>
            <a:r>
              <a:rPr lang="uk-UA" sz="3600" dirty="0">
                <a:solidFill>
                  <a:srgbClr val="FFFF00"/>
                </a:solidFill>
              </a:rPr>
              <a:t> рефлекторної дуги: </a:t>
            </a:r>
          </a:p>
          <a:p>
            <a:pPr marL="514350" indent="-514350">
              <a:buAutoNum type="arabicParenR"/>
            </a:pPr>
            <a:r>
              <a:rPr lang="uk-UA" sz="3200" dirty="0"/>
              <a:t>територіально роз'єднані рецептор і </a:t>
            </a:r>
            <a:r>
              <a:rPr lang="uk-UA" sz="3200" dirty="0" err="1"/>
              <a:t>ефектор</a:t>
            </a:r>
            <a:r>
              <a:rPr lang="uk-UA" sz="3200" dirty="0"/>
              <a:t>; </a:t>
            </a:r>
          </a:p>
          <a:p>
            <a:pPr marL="514350" indent="-514350">
              <a:buAutoNum type="arabicParenR"/>
            </a:pPr>
            <a:r>
              <a:rPr lang="uk-UA" sz="3200" dirty="0"/>
              <a:t>рецепторна дуга </a:t>
            </a:r>
            <a:r>
              <a:rPr lang="uk-UA" sz="3200" dirty="0" err="1"/>
              <a:t>трьохнейронна</a:t>
            </a:r>
            <a:r>
              <a:rPr lang="uk-UA" sz="3200" dirty="0"/>
              <a:t> (може бути і більше нейронів); </a:t>
            </a:r>
          </a:p>
          <a:p>
            <a:pPr marL="514350" indent="-514350">
              <a:buAutoNum type="arabicParenR"/>
            </a:pPr>
            <a:r>
              <a:rPr lang="uk-UA" sz="3200" dirty="0"/>
              <a:t>наявність нервових волокон групи С і В; </a:t>
            </a:r>
          </a:p>
          <a:p>
            <a:pPr marL="514350" indent="-514350">
              <a:buAutoNum type="arabicParenR"/>
            </a:pPr>
            <a:r>
              <a:rPr lang="uk-UA" sz="3200" dirty="0"/>
              <a:t>скорочення м'язів за типом </a:t>
            </a:r>
            <a:r>
              <a:rPr lang="uk-UA" sz="3200" dirty="0" err="1"/>
              <a:t>тетануса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91052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err="1">
                <a:solidFill>
                  <a:srgbClr val="FFFF00"/>
                </a:solidFill>
              </a:rPr>
              <a:t>Полісинаптичні</a:t>
            </a:r>
            <a:r>
              <a:rPr lang="ru-RU" sz="4800" b="1" dirty="0">
                <a:solidFill>
                  <a:srgbClr val="FFFF00"/>
                </a:solidFill>
              </a:rPr>
              <a:t> </a:t>
            </a:r>
            <a:r>
              <a:rPr lang="ru-RU" sz="4800" b="1" dirty="0" err="1">
                <a:solidFill>
                  <a:srgbClr val="FFFF00"/>
                </a:solidFill>
              </a:rPr>
              <a:t>рефлекси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3" y="1556792"/>
            <a:ext cx="698477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uk-UA" sz="4400" dirty="0"/>
              <a:t>згинальних рефлекс: перехресний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4400" dirty="0"/>
              <a:t>розгинальний рефлекс.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4400" dirty="0"/>
              <a:t> </a:t>
            </a:r>
            <a:r>
              <a:rPr lang="uk-UA" sz="4400" dirty="0" err="1"/>
              <a:t>чухальний</a:t>
            </a:r>
            <a:r>
              <a:rPr lang="uk-UA" sz="4400" dirty="0"/>
              <a:t> рефлекс.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4400" dirty="0"/>
              <a:t> крокуючий рефлекс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540289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9036496" cy="1728192"/>
          </a:xfrm>
        </p:spPr>
        <p:txBody>
          <a:bodyPr>
            <a:noAutofit/>
          </a:bodyPr>
          <a:lstStyle/>
          <a:p>
            <a:r>
              <a:rPr lang="uk-UA" sz="3600" dirty="0">
                <a:solidFill>
                  <a:srgbClr val="FFFF00"/>
                </a:solidFill>
                <a:effectLst/>
              </a:rPr>
              <a:t>Координаційна діяльність ЦНС являє собою узгоджену роботу нейронів ЦНС, засновану на взаємодії нейронів між собою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348880"/>
            <a:ext cx="80717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Функції : </a:t>
            </a:r>
          </a:p>
          <a:p>
            <a:pPr marL="514350" indent="-514350">
              <a:buAutoNum type="arabicParenR"/>
            </a:pPr>
            <a:r>
              <a:rPr lang="uk-UA" sz="2800" dirty="0"/>
              <a:t>забезпечує </a:t>
            </a:r>
            <a:r>
              <a:rPr lang="uk-UA" sz="2800" dirty="0">
                <a:solidFill>
                  <a:srgbClr val="FFFF00"/>
                </a:solidFill>
              </a:rPr>
              <a:t>чітке виконання </a:t>
            </a:r>
            <a:r>
              <a:rPr lang="uk-UA" sz="2800" dirty="0"/>
              <a:t>певних функцій, рефлексів; </a:t>
            </a:r>
          </a:p>
          <a:p>
            <a:pPr marL="514350" indent="-514350">
              <a:buAutoNum type="arabicParenR"/>
            </a:pPr>
            <a:r>
              <a:rPr lang="uk-UA" sz="2800" dirty="0"/>
              <a:t>забезпечує </a:t>
            </a:r>
            <a:r>
              <a:rPr lang="uk-UA" sz="2800" dirty="0">
                <a:solidFill>
                  <a:srgbClr val="FFFF00"/>
                </a:solidFill>
              </a:rPr>
              <a:t>послідовне включення </a:t>
            </a:r>
            <a:r>
              <a:rPr lang="uk-UA" sz="2800" dirty="0"/>
              <a:t>в роботу різних нервових центрів для забезпечення складних форм діяльності; </a:t>
            </a:r>
          </a:p>
          <a:p>
            <a:pPr marL="514350" indent="-514350">
              <a:buAutoNum type="arabicParenR"/>
            </a:pPr>
            <a:r>
              <a:rPr lang="uk-UA" sz="2800" dirty="0"/>
              <a:t>забезпечує </a:t>
            </a:r>
            <a:r>
              <a:rPr lang="uk-UA" sz="2800" dirty="0">
                <a:solidFill>
                  <a:srgbClr val="FFFF00"/>
                </a:solidFill>
              </a:rPr>
              <a:t>узгоджену роботу </a:t>
            </a:r>
            <a:r>
              <a:rPr lang="uk-UA" sz="2800" dirty="0"/>
              <a:t>різних нервових центрів (при акті ковтання в момент ковтання затримується дихання, при збудженні центру ковтання гальмується центр дихання).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19431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Нервовим центром </a:t>
            </a:r>
            <a:r>
              <a:rPr lang="uk-UA" sz="3200" dirty="0"/>
              <a:t>називається складне функціональне об'єднання декількох анатомічних нервових центрів, розташованих на різних рівнях центральної нервової системи. </a:t>
            </a:r>
          </a:p>
          <a:p>
            <a:endParaRPr lang="uk-UA" sz="3200" dirty="0"/>
          </a:p>
          <a:p>
            <a:r>
              <a:rPr lang="uk-UA" sz="3200" dirty="0"/>
              <a:t>Нервові центри забезпечують регуляцію певної функції. На відміну від структурної одиниці нервової системи — нейрона, нервовий центр можна розглядати як </a:t>
            </a:r>
            <a:r>
              <a:rPr lang="uk-UA" sz="3200" dirty="0">
                <a:solidFill>
                  <a:srgbClr val="FFFF00"/>
                </a:solidFill>
              </a:rPr>
              <a:t>фізіологічну системну одиницю центральної нервової системи</a:t>
            </a:r>
            <a:r>
              <a:rPr lang="uk-UA" sz="3200" dirty="0"/>
              <a:t>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557775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2120" y="2060848"/>
            <a:ext cx="313184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54460"/>
            <a:ext cx="5544616" cy="5661248"/>
          </a:xfrm>
        </p:spPr>
        <p:txBody>
          <a:bodyPr>
            <a:normAutofit/>
          </a:bodyPr>
          <a:lstStyle/>
          <a:p>
            <a:r>
              <a:rPr lang="uk-UA" sz="2000" dirty="0">
                <a:solidFill>
                  <a:srgbClr val="FFFF00"/>
                </a:solidFill>
              </a:rPr>
              <a:t>Дивергенція</a:t>
            </a:r>
            <a:r>
              <a:rPr lang="uk-UA" sz="2000" dirty="0"/>
              <a:t> - це здатність нейрона встановлювати численні зв'язки з іншими нейронами. Завдяки чому одна і та ж клітина може брати участь в різних нервових процесах і реакціях, контролювати велику кількість інших нейронів, тобто кожен нейрон може забезпечити поширення імпульсів - </a:t>
            </a:r>
            <a:r>
              <a:rPr lang="uk-UA" sz="2000" i="1" dirty="0"/>
              <a:t>іррадіацію збудження</a:t>
            </a:r>
            <a:r>
              <a:rPr lang="uk-UA" sz="2000" dirty="0"/>
              <a:t>. </a:t>
            </a:r>
          </a:p>
          <a:p>
            <a:endParaRPr lang="uk-UA" sz="2000" dirty="0"/>
          </a:p>
          <a:p>
            <a:r>
              <a:rPr lang="uk-UA" sz="2000" dirty="0">
                <a:solidFill>
                  <a:srgbClr val="FFFF00"/>
                </a:solidFill>
              </a:rPr>
              <a:t>Конвергенція</a:t>
            </a:r>
            <a:r>
              <a:rPr lang="uk-UA" sz="2000" dirty="0"/>
              <a:t> - сходження різних шляхів проведення нейронних імпульсів до однієї і тієї ж нервовій клітини. Конвергенція більш характерна для еферентних відділів нервових центрів.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>
                <a:solidFill>
                  <a:srgbClr val="FFFF00"/>
                </a:solidFill>
                <a:effectLst/>
              </a:rPr>
              <a:t>Властивості нервових центрів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936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/>
              <a:t>1. Уповільнення проведення збудження. </a:t>
            </a:r>
          </a:p>
          <a:p>
            <a:pPr marL="0" indent="0">
              <a:buNone/>
            </a:pPr>
            <a:endParaRPr lang="uk-UA" sz="3600" dirty="0"/>
          </a:p>
          <a:p>
            <a:r>
              <a:rPr lang="uk-UA" sz="3600" dirty="0"/>
              <a:t>2. Засвоєння і трансформація ритму.</a:t>
            </a:r>
          </a:p>
          <a:p>
            <a:pPr marL="0" indent="0">
              <a:buNone/>
            </a:pPr>
            <a:r>
              <a:rPr lang="uk-UA" sz="3600" dirty="0"/>
              <a:t> </a:t>
            </a:r>
          </a:p>
          <a:p>
            <a:r>
              <a:rPr lang="uk-UA" sz="3600" dirty="0"/>
              <a:t>3. </a:t>
            </a:r>
            <a:r>
              <a:rPr lang="uk-UA" sz="3600" dirty="0" err="1"/>
              <a:t>Сонастроєність</a:t>
            </a:r>
            <a:r>
              <a:rPr lang="uk-UA" sz="3600" dirty="0"/>
              <a:t> ритмів нервових центрів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effectLst/>
              </a:rPr>
              <a:t>ВЛАСТИВОСТІ НЕРВОВИХ ЦЕНТРІВ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4531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924800" cy="1798166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FFFF00"/>
                </a:solidFill>
                <a:effectLst/>
              </a:rPr>
              <a:t>Координація</a:t>
            </a:r>
            <a:r>
              <a:rPr lang="uk-UA" sz="2800" dirty="0">
                <a:effectLst/>
              </a:rPr>
              <a:t> — це об'єднання рефлекторної діяльності центральної нервової системи в єдине ціле, що забезпечує реалізацію всіх функцій організму.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274838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ОСНОВНІ ПРИНЦИПИ КООРДИНАЦІЇ</a:t>
            </a:r>
            <a:r>
              <a:rPr lang="uk-UA" sz="3200" dirty="0"/>
              <a:t>: </a:t>
            </a:r>
          </a:p>
          <a:p>
            <a:r>
              <a:rPr lang="uk-UA" sz="3200" dirty="0"/>
              <a:t> принцип іррадіації збуджень. </a:t>
            </a:r>
          </a:p>
          <a:p>
            <a:r>
              <a:rPr lang="uk-UA" sz="3200" dirty="0"/>
              <a:t> принцип загального кінцевого шляху </a:t>
            </a:r>
          </a:p>
          <a:p>
            <a:r>
              <a:rPr lang="uk-UA" sz="3200" dirty="0"/>
              <a:t> принцип домінанти </a:t>
            </a:r>
          </a:p>
          <a:p>
            <a:r>
              <a:rPr lang="uk-UA" sz="3200" dirty="0"/>
              <a:t> принцип зворотного зв'язку </a:t>
            </a:r>
          </a:p>
          <a:p>
            <a:r>
              <a:rPr lang="uk-UA" sz="3200" dirty="0"/>
              <a:t> принцип </a:t>
            </a:r>
            <a:r>
              <a:rPr lang="uk-UA" sz="3200" dirty="0" err="1"/>
              <a:t>реципрокності</a:t>
            </a:r>
            <a:r>
              <a:rPr lang="uk-UA" sz="3200" dirty="0"/>
              <a:t>.</a:t>
            </a:r>
          </a:p>
          <a:p>
            <a:r>
              <a:rPr lang="uk-UA" sz="3200" dirty="0"/>
              <a:t> принцип субординації </a:t>
            </a:r>
          </a:p>
          <a:p>
            <a:r>
              <a:rPr lang="uk-UA" sz="3200" dirty="0"/>
              <a:t> принцип компенсації функцій.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18590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756084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uk-UA" sz="3200" dirty="0">
                <a:solidFill>
                  <a:srgbClr val="FFFF00"/>
                </a:solidFill>
              </a:rPr>
              <a:t>Гальмування</a:t>
            </a:r>
            <a:r>
              <a:rPr lang="uk-UA" sz="3200" dirty="0"/>
              <a:t> - місцевий нервовий процес, що приводить до пригнічення або попередження збудження. Гальмування є активним нервовим процесом, результатом якого є обмеження або затримка збудження. </a:t>
            </a:r>
          </a:p>
          <a:p>
            <a:endParaRPr lang="uk-UA" sz="3200" dirty="0"/>
          </a:p>
          <a:p>
            <a:r>
              <a:rPr lang="uk-UA" sz="3200" dirty="0"/>
              <a:t>Одна з характерних рис гальмівного процесу - </a:t>
            </a:r>
            <a:r>
              <a:rPr lang="uk-UA" sz="3200" dirty="0">
                <a:solidFill>
                  <a:srgbClr val="FFFF00"/>
                </a:solidFill>
              </a:rPr>
              <a:t>відсутність здатності до активного поширення по нервових структурах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93642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7484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ВЛАСТИВОСТІ ГАЛЬМУВАННЯ.</a:t>
            </a:r>
          </a:p>
          <a:p>
            <a:r>
              <a:rPr lang="uk-UA" sz="2800" dirty="0"/>
              <a:t>-    обмежує іррадіацію збудження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сприяє концентрації збудження в необхідних ділянках нервової системи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процес гальмування, виникаючи в одних нервових центрах паралельно з збудженням інших нервових центрів,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вимикає діяльність непотрібних в даний момент органів, здійснюючи координаційну функцію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розвиток гальмування в нервових центрах охороняє їх від надмірного перенапруження при роботі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487300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ПЕРВИННЕ ГАЛЬМУВАННЯ виникає в спеціальних гальмівних клітинах, що примикають до гальмівного нейрона. При цьому гальмівні нейрони виділяють відповідні </a:t>
            </a:r>
            <a:r>
              <a:rPr lang="uk-UA" sz="3200" dirty="0" err="1"/>
              <a:t>нейромедіатори</a:t>
            </a:r>
            <a:r>
              <a:rPr lang="uk-UA" sz="3200" dirty="0"/>
              <a:t>. </a:t>
            </a:r>
          </a:p>
          <a:p>
            <a:endParaRPr lang="uk-UA" sz="3200" dirty="0"/>
          </a:p>
          <a:p>
            <a:r>
              <a:rPr lang="uk-UA" sz="3200" dirty="0"/>
              <a:t>ВТОРИННЕ гальмування здійснюється без участі спеціальних гальмівних структур в тих самих нейронах у яких відбувається збудження.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013150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ВИДИ ПЕРВИННОГО ГАЛЬМУВАННЯ</a:t>
            </a:r>
          </a:p>
          <a:p>
            <a:endParaRPr lang="ru-RU" sz="2400" dirty="0"/>
          </a:p>
          <a:p>
            <a:r>
              <a:rPr lang="uk-UA" sz="2400" dirty="0" err="1">
                <a:solidFill>
                  <a:srgbClr val="FFFF00"/>
                </a:solidFill>
              </a:rPr>
              <a:t>Пресинаптичне</a:t>
            </a:r>
            <a:r>
              <a:rPr lang="uk-UA" sz="2400" dirty="0">
                <a:solidFill>
                  <a:srgbClr val="FFFF00"/>
                </a:solidFill>
              </a:rPr>
              <a:t> </a:t>
            </a:r>
            <a:r>
              <a:rPr lang="uk-UA" sz="2400" dirty="0"/>
              <a:t>— виникає у звичайних нейронах, пов'язане з процесом збудження. </a:t>
            </a:r>
          </a:p>
          <a:p>
            <a:r>
              <a:rPr lang="uk-UA" sz="2400" dirty="0" err="1">
                <a:solidFill>
                  <a:srgbClr val="FFFF00"/>
                </a:solidFill>
              </a:rPr>
              <a:t>Зворотнє</a:t>
            </a:r>
            <a:r>
              <a:rPr lang="uk-UA" sz="2400" dirty="0">
                <a:solidFill>
                  <a:srgbClr val="FFFF00"/>
                </a:solidFill>
              </a:rPr>
              <a:t> </a:t>
            </a:r>
            <a:r>
              <a:rPr lang="uk-UA" sz="2400" dirty="0"/>
              <a:t>— нейрон впливає на клітину, яка у відповідь гальмує цей же нейрон. </a:t>
            </a:r>
          </a:p>
          <a:p>
            <a:r>
              <a:rPr lang="uk-UA" sz="2400" dirty="0" err="1">
                <a:solidFill>
                  <a:srgbClr val="FFFF00"/>
                </a:solidFill>
              </a:rPr>
              <a:t>Реципрокне</a:t>
            </a:r>
            <a:r>
              <a:rPr lang="uk-UA" sz="2400" dirty="0">
                <a:solidFill>
                  <a:srgbClr val="FFFF00"/>
                </a:solidFill>
              </a:rPr>
              <a:t> </a:t>
            </a:r>
            <a:r>
              <a:rPr lang="uk-UA" sz="2400" dirty="0"/>
              <a:t>— це взаємне гальмування, при якому збудження однієї групи нервових клітин забезпечує гальмування інших клітин через вставний нейрон. </a:t>
            </a:r>
          </a:p>
          <a:p>
            <a:r>
              <a:rPr lang="uk-UA" sz="2400" dirty="0">
                <a:solidFill>
                  <a:srgbClr val="FFFF00"/>
                </a:solidFill>
              </a:rPr>
              <a:t>Латеральне</a:t>
            </a:r>
            <a:r>
              <a:rPr lang="uk-UA" sz="2400" dirty="0"/>
              <a:t> — гальмівна клітина гальмує розташовані поруч нейрони.</a:t>
            </a:r>
          </a:p>
          <a:p>
            <a:r>
              <a:rPr lang="uk-UA" sz="2400" dirty="0"/>
              <a:t>Подібні явища розвиваються між </a:t>
            </a:r>
            <a:r>
              <a:rPr lang="uk-UA" sz="2400" dirty="0">
                <a:solidFill>
                  <a:srgbClr val="FFFF00"/>
                </a:solidFill>
              </a:rPr>
              <a:t>біполярними і </a:t>
            </a:r>
            <a:r>
              <a:rPr lang="uk-UA" sz="2400" dirty="0" err="1">
                <a:solidFill>
                  <a:srgbClr val="FFFF00"/>
                </a:solidFill>
              </a:rPr>
              <a:t>гангліозними</a:t>
            </a:r>
            <a:r>
              <a:rPr lang="uk-UA" sz="2400" dirty="0">
                <a:solidFill>
                  <a:srgbClr val="FFFF00"/>
                </a:solidFill>
              </a:rPr>
              <a:t> клітинами</a:t>
            </a:r>
            <a:r>
              <a:rPr lang="uk-UA" sz="2400" dirty="0"/>
              <a:t> сітківки, що створює умови для більш чіткого бачення предмета. </a:t>
            </a:r>
          </a:p>
          <a:p>
            <a:r>
              <a:rPr lang="uk-UA" sz="2400" dirty="0" err="1">
                <a:solidFill>
                  <a:srgbClr val="FFFF00"/>
                </a:solidFill>
              </a:rPr>
              <a:t>Зворотнє</a:t>
            </a:r>
            <a:r>
              <a:rPr lang="uk-UA" sz="2400" dirty="0">
                <a:solidFill>
                  <a:srgbClr val="FFFF00"/>
                </a:solidFill>
              </a:rPr>
              <a:t> полегшення </a:t>
            </a:r>
            <a:r>
              <a:rPr lang="uk-UA" sz="2400" dirty="0"/>
              <a:t>— нейтралізація гальмування нейрона при гальмуванні гальмівних клітин іншими гальмівними клітинами.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657797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0608"/>
            <a:ext cx="9144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Фізіологія спинного мозку </a:t>
            </a:r>
          </a:p>
          <a:p>
            <a:endParaRPr lang="uk-UA" sz="3200" dirty="0">
              <a:solidFill>
                <a:srgbClr val="FFFF00"/>
              </a:solidFill>
            </a:endParaRPr>
          </a:p>
          <a:p>
            <a:r>
              <a:rPr lang="uk-UA" sz="2800" dirty="0"/>
              <a:t>Задні роги містять нейрони (</a:t>
            </a:r>
            <a:r>
              <a:rPr lang="uk-UA" sz="2800" dirty="0" err="1">
                <a:solidFill>
                  <a:srgbClr val="FFFF00"/>
                </a:solidFill>
              </a:rPr>
              <a:t>інтернейрони</a:t>
            </a:r>
            <a:r>
              <a:rPr lang="uk-UA" sz="2800" dirty="0"/>
              <a:t>), які передають імпульси </a:t>
            </a:r>
          </a:p>
          <a:p>
            <a:r>
              <a:rPr lang="uk-UA" sz="2800" dirty="0"/>
              <a:t>- в </a:t>
            </a:r>
            <a:r>
              <a:rPr lang="uk-UA" sz="2800" dirty="0" err="1"/>
              <a:t>вищерозміщені</a:t>
            </a:r>
            <a:r>
              <a:rPr lang="uk-UA" sz="2800" dirty="0"/>
              <a:t> центри, </a:t>
            </a:r>
          </a:p>
          <a:p>
            <a:r>
              <a:rPr lang="uk-UA" sz="2800" dirty="0"/>
              <a:t>- у симетричні структури протилежної сторони, </a:t>
            </a:r>
          </a:p>
          <a:p>
            <a:r>
              <a:rPr lang="uk-UA" sz="2800" dirty="0"/>
              <a:t>- до передніх рогів спинного мозку. </a:t>
            </a:r>
          </a:p>
          <a:p>
            <a:endParaRPr lang="uk-UA" sz="2800" dirty="0"/>
          </a:p>
          <a:p>
            <a:r>
              <a:rPr lang="uk-UA" sz="2800" dirty="0"/>
              <a:t>Задні роги містять </a:t>
            </a:r>
            <a:r>
              <a:rPr lang="uk-UA" sz="2800" dirty="0">
                <a:solidFill>
                  <a:srgbClr val="FFFF00"/>
                </a:solidFill>
              </a:rPr>
              <a:t>аферентні нейрони</a:t>
            </a:r>
            <a:r>
              <a:rPr lang="uk-UA" sz="2800" dirty="0"/>
              <a:t>, які реагують на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больові,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температурні,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тактильні,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вібраційні, </a:t>
            </a:r>
          </a:p>
          <a:p>
            <a:pPr marL="457200" indent="-457200">
              <a:buFontTx/>
              <a:buChar char="-"/>
            </a:pPr>
            <a:r>
              <a:rPr lang="uk-UA" sz="2800" dirty="0" err="1"/>
              <a:t>пропріоцептивні</a:t>
            </a:r>
            <a:r>
              <a:rPr lang="uk-UA" sz="2800" dirty="0"/>
              <a:t> подразнення.</a:t>
            </a:r>
            <a:endParaRPr lang="ru-RU" sz="2800" b="1" i="1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082025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51344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Передні роги містять нейрони (</a:t>
            </a:r>
            <a:r>
              <a:rPr lang="uk-UA" sz="3600" dirty="0" err="1">
                <a:solidFill>
                  <a:srgbClr val="FFFF00"/>
                </a:solidFill>
              </a:rPr>
              <a:t>мотонейрони</a:t>
            </a:r>
            <a:r>
              <a:rPr lang="uk-UA" sz="3600" dirty="0">
                <a:solidFill>
                  <a:srgbClr val="FFFF00"/>
                </a:solidFill>
              </a:rPr>
              <a:t>)</a:t>
            </a:r>
            <a:r>
              <a:rPr lang="uk-UA" sz="3600" dirty="0"/>
              <a:t>, що дають аксони до м'язів, вони є е</a:t>
            </a:r>
            <a:r>
              <a:rPr lang="uk-UA" sz="3600" dirty="0">
                <a:solidFill>
                  <a:srgbClr val="FFFF00"/>
                </a:solidFill>
              </a:rPr>
              <a:t>ферентними</a:t>
            </a:r>
            <a:r>
              <a:rPr lang="uk-UA" sz="3600" dirty="0"/>
              <a:t>. Усі низхідні шляхи ЦНС рухових реакцій закінчуються в передніх рогах. </a:t>
            </a:r>
          </a:p>
          <a:p>
            <a:endParaRPr lang="uk-UA" sz="3600" dirty="0"/>
          </a:p>
          <a:p>
            <a:r>
              <a:rPr lang="uk-UA" sz="3600" dirty="0">
                <a:solidFill>
                  <a:srgbClr val="FFFF00"/>
                </a:solidFill>
              </a:rPr>
              <a:t>У бічних рогах </a:t>
            </a:r>
            <a:r>
              <a:rPr lang="uk-UA" sz="3600" dirty="0"/>
              <a:t>розташовуються нейрони вегетативної нервової системи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92180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Рефлекси поділяються на: </a:t>
            </a:r>
          </a:p>
          <a:p>
            <a:pPr marL="514350" indent="-514350">
              <a:buAutoNum type="arabicParenR"/>
            </a:pPr>
            <a:r>
              <a:rPr lang="uk-UA" sz="3200" dirty="0" err="1">
                <a:solidFill>
                  <a:srgbClr val="FFFF00"/>
                </a:solidFill>
              </a:rPr>
              <a:t>екстероцептивні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/>
              <a:t>(виникають при подразненні агентами зовнішнього середовища сенсорних подразників); </a:t>
            </a:r>
          </a:p>
          <a:p>
            <a:pPr marL="514350" indent="-514350">
              <a:buAutoNum type="arabicParenR"/>
            </a:pPr>
            <a:r>
              <a:rPr lang="uk-UA" sz="3200" dirty="0" err="1">
                <a:solidFill>
                  <a:srgbClr val="FFFF00"/>
                </a:solidFill>
              </a:rPr>
              <a:t>інтероцептивні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/>
              <a:t>(виникають при подразненні </a:t>
            </a:r>
            <a:r>
              <a:rPr lang="uk-UA" sz="3200" dirty="0" err="1"/>
              <a:t>пресо-</a:t>
            </a:r>
            <a:r>
              <a:rPr lang="uk-UA" sz="3200" dirty="0"/>
              <a:t>, </a:t>
            </a:r>
            <a:r>
              <a:rPr lang="uk-UA" sz="3200" dirty="0" err="1"/>
              <a:t>механо-</a:t>
            </a:r>
            <a:r>
              <a:rPr lang="uk-UA" sz="3200" dirty="0"/>
              <a:t>, </a:t>
            </a:r>
            <a:r>
              <a:rPr lang="uk-UA" sz="3200" dirty="0" err="1"/>
              <a:t>хемо-</a:t>
            </a:r>
            <a:r>
              <a:rPr lang="uk-UA" sz="3200" dirty="0"/>
              <a:t>, терморецепторів): </a:t>
            </a:r>
            <a:r>
              <a:rPr lang="uk-UA" sz="3200" dirty="0" err="1">
                <a:solidFill>
                  <a:srgbClr val="FFFF00"/>
                </a:solidFill>
              </a:rPr>
              <a:t>вісцеро-вісцеральні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/>
              <a:t>— рефлекси з одного внутрішнього органу на інший, </a:t>
            </a:r>
            <a:r>
              <a:rPr lang="uk-UA" sz="3200" dirty="0" err="1">
                <a:solidFill>
                  <a:srgbClr val="FFFF00"/>
                </a:solidFill>
              </a:rPr>
              <a:t>вісцеро-м'язові</a:t>
            </a:r>
            <a:r>
              <a:rPr lang="uk-UA" sz="3200" dirty="0"/>
              <a:t> — рефлекси з внутрішніх органів на скелетну мускулатуру;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315346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4345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3) </a:t>
            </a:r>
            <a:r>
              <a:rPr lang="uk-UA" sz="2400" dirty="0" err="1">
                <a:solidFill>
                  <a:srgbClr val="FFFF00"/>
                </a:solidFill>
              </a:rPr>
              <a:t>пропріоцептивні</a:t>
            </a:r>
            <a:r>
              <a:rPr lang="uk-UA" sz="2400" dirty="0">
                <a:solidFill>
                  <a:srgbClr val="FFFF00"/>
                </a:solidFill>
              </a:rPr>
              <a:t> </a:t>
            </a:r>
            <a:r>
              <a:rPr lang="uk-UA" sz="2400" dirty="0"/>
              <a:t>(власні) рефлекси з самого м'язу і пов'язаних з ним утворень. Вони мають </a:t>
            </a:r>
            <a:r>
              <a:rPr lang="uk-UA" sz="2400" dirty="0" err="1">
                <a:solidFill>
                  <a:srgbClr val="FFFF00"/>
                </a:solidFill>
              </a:rPr>
              <a:t>моносинаптичну</a:t>
            </a:r>
            <a:r>
              <a:rPr lang="uk-UA" sz="2400" dirty="0">
                <a:solidFill>
                  <a:srgbClr val="FFFF00"/>
                </a:solidFill>
              </a:rPr>
              <a:t> рефлекторну дугу.</a:t>
            </a:r>
            <a:r>
              <a:rPr lang="uk-UA" sz="2400" dirty="0"/>
              <a:t> </a:t>
            </a:r>
            <a:r>
              <a:rPr lang="uk-UA" sz="2400" dirty="0" err="1"/>
              <a:t>Пропріоцептивні</a:t>
            </a:r>
            <a:r>
              <a:rPr lang="uk-UA" sz="2400" dirty="0"/>
              <a:t> рефлекси регулюють рухову активність за рахунок сухожильних і </a:t>
            </a:r>
            <a:r>
              <a:rPr lang="uk-UA" sz="2400" dirty="0" err="1"/>
              <a:t>позотонічних</a:t>
            </a:r>
            <a:r>
              <a:rPr lang="uk-UA" sz="2400" dirty="0"/>
              <a:t> рефлексів. </a:t>
            </a:r>
            <a:r>
              <a:rPr lang="uk-UA" sz="2400" dirty="0">
                <a:solidFill>
                  <a:srgbClr val="FFFF00"/>
                </a:solidFill>
              </a:rPr>
              <a:t>Сухожильні рефлекси</a:t>
            </a:r>
            <a:r>
              <a:rPr lang="uk-UA" sz="2400" dirty="0"/>
              <a:t> (колінний, </a:t>
            </a:r>
            <a:r>
              <a:rPr lang="uk-UA" sz="2400" dirty="0" err="1"/>
              <a:t>ахіллів</a:t>
            </a:r>
            <a:r>
              <a:rPr lang="uk-UA" sz="2400" dirty="0"/>
              <a:t>, з триголового м'язу плеча і т. д.) виникають при розтягуванні м'язів і викликають розслаблення або скорочення м'язу, що виникають при кожному м'язовому русі;</a:t>
            </a:r>
          </a:p>
          <a:p>
            <a:r>
              <a:rPr lang="uk-UA" sz="2400" dirty="0"/>
              <a:t>4) </a:t>
            </a:r>
            <a:r>
              <a:rPr lang="uk-UA" sz="2400" dirty="0" err="1">
                <a:solidFill>
                  <a:srgbClr val="FFFF00"/>
                </a:solidFill>
              </a:rPr>
              <a:t>позотонічні</a:t>
            </a:r>
            <a:r>
              <a:rPr lang="uk-UA" sz="2400" dirty="0">
                <a:solidFill>
                  <a:srgbClr val="FFFF00"/>
                </a:solidFill>
              </a:rPr>
              <a:t> рефлекси </a:t>
            </a:r>
            <a:r>
              <a:rPr lang="uk-UA" sz="2400" dirty="0"/>
              <a:t>(виникають при порушенні вестибулярних рецепторів при зміні швидкості руху і положення голови по відношенню до тулуба, що призводить до перерозподілу тонусу м'язів (підвищення тонусу розгиначів і зменшення згиначів) і забезпечує рівновагу тіла.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14358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69530"/>
            <a:ext cx="97458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/>
              <a:t>Фізіологія</a:t>
            </a:r>
            <a:r>
              <a:rPr lang="ru-RU" sz="3600" b="1" i="1" dirty="0"/>
              <a:t> </a:t>
            </a:r>
            <a:r>
              <a:rPr lang="ru-RU" sz="3600" b="1" i="1" dirty="0" err="1"/>
              <a:t>заднього</a:t>
            </a:r>
            <a:r>
              <a:rPr lang="ru-RU" sz="3600" b="1" i="1" dirty="0"/>
              <a:t> і </a:t>
            </a:r>
            <a:r>
              <a:rPr lang="ru-RU" sz="3600" b="1" i="1" dirty="0" err="1"/>
              <a:t>середнього</a:t>
            </a:r>
            <a:r>
              <a:rPr lang="ru-RU" sz="3600" b="1" i="1" dirty="0"/>
              <a:t> </a:t>
            </a:r>
            <a:r>
              <a:rPr lang="ru-RU" sz="3600" b="1" i="1" dirty="0" err="1"/>
              <a:t>мозку</a:t>
            </a:r>
            <a:endParaRPr lang="uk-UA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340768"/>
            <a:ext cx="70567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/>
              <a:t>Через задній мозок проходять </a:t>
            </a:r>
            <a:r>
              <a:rPr lang="uk-UA" sz="3600" dirty="0">
                <a:solidFill>
                  <a:srgbClr val="FFFF00"/>
                </a:solidFill>
              </a:rPr>
              <a:t>низхідні шляхи</a:t>
            </a:r>
            <a:r>
              <a:rPr lang="uk-UA" sz="3600" dirty="0"/>
              <a:t> (</a:t>
            </a:r>
            <a:r>
              <a:rPr lang="uk-UA" sz="3600" dirty="0" err="1"/>
              <a:t>кортикоспінальний</a:t>
            </a:r>
            <a:r>
              <a:rPr lang="uk-UA" sz="3600" dirty="0"/>
              <a:t> і </a:t>
            </a:r>
            <a:r>
              <a:rPr lang="uk-UA" sz="3600" dirty="0" err="1"/>
              <a:t>екстрапірамідний</a:t>
            </a:r>
            <a:r>
              <a:rPr lang="uk-UA" sz="3600" dirty="0"/>
              <a:t>), </a:t>
            </a:r>
          </a:p>
          <a:p>
            <a:r>
              <a:rPr lang="uk-UA" sz="3600" dirty="0">
                <a:solidFill>
                  <a:srgbClr val="FFFF00"/>
                </a:solidFill>
              </a:rPr>
              <a:t>висхідні </a:t>
            </a:r>
            <a:r>
              <a:rPr lang="uk-UA" sz="3600" dirty="0"/>
              <a:t>— </a:t>
            </a:r>
            <a:r>
              <a:rPr lang="uk-UA" sz="3600" dirty="0" err="1"/>
              <a:t>ретикуло</a:t>
            </a:r>
            <a:r>
              <a:rPr lang="uk-UA" sz="3600" dirty="0"/>
              <a:t> - і </a:t>
            </a:r>
            <a:r>
              <a:rPr lang="uk-UA" sz="3600" dirty="0" err="1"/>
              <a:t>вестибулоспінальний</a:t>
            </a:r>
            <a:r>
              <a:rPr lang="uk-UA" sz="3600" dirty="0"/>
              <a:t>, що відповідають за перерозподіл м'язового тонусу і підтримання пози тіла.</a:t>
            </a:r>
          </a:p>
        </p:txBody>
      </p:sp>
    </p:spTree>
    <p:extLst>
      <p:ext uri="{BB962C8B-B14F-4D97-AF65-F5344CB8AC3E}">
        <p14:creationId xmlns:p14="http://schemas.microsoft.com/office/powerpoint/2010/main" val="33660472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129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РЕФЛЕКТОРНА ФУНКЦІЯ ЗАБЕЗПЕЧУЄ: </a:t>
            </a:r>
          </a:p>
          <a:p>
            <a:pPr marL="514350" indent="-514350">
              <a:buAutoNum type="arabicParenR"/>
            </a:pPr>
            <a:r>
              <a:rPr lang="uk-UA" sz="2800" dirty="0">
                <a:solidFill>
                  <a:srgbClr val="FFFF00"/>
                </a:solidFill>
              </a:rPr>
              <a:t>захисні рефлекси </a:t>
            </a:r>
            <a:r>
              <a:rPr lang="uk-UA" sz="2800" dirty="0"/>
              <a:t>(сльозотеча, моргання, кашель, блювання, чхання); </a:t>
            </a:r>
          </a:p>
          <a:p>
            <a:pPr marL="514350" indent="-514350">
              <a:buAutoNum type="arabicParenR"/>
            </a:pPr>
            <a:r>
              <a:rPr lang="uk-UA" sz="2800" dirty="0">
                <a:solidFill>
                  <a:srgbClr val="FFFF00"/>
                </a:solidFill>
              </a:rPr>
              <a:t>центр мовлення </a:t>
            </a:r>
            <a:r>
              <a:rPr lang="uk-UA" sz="2800" dirty="0"/>
              <a:t>забезпечує рефлекси </a:t>
            </a:r>
            <a:r>
              <a:rPr lang="uk-UA" sz="2800" dirty="0" err="1"/>
              <a:t>голосоутворення</a:t>
            </a:r>
            <a:r>
              <a:rPr lang="uk-UA" sz="2800" dirty="0"/>
              <a:t> (ядра X, XII, VII черепно-мозкових нервів), дихальний центр регулює потік повітря, кора великих півкуль — центр мовлення; </a:t>
            </a:r>
          </a:p>
          <a:p>
            <a:pPr marL="514350" indent="-514350">
              <a:buAutoNum type="arabicParenR"/>
            </a:pPr>
            <a:r>
              <a:rPr lang="uk-UA" sz="2800" dirty="0">
                <a:solidFill>
                  <a:srgbClr val="FFFF00"/>
                </a:solidFill>
              </a:rPr>
              <a:t>рефлекси підтримання пози </a:t>
            </a:r>
            <a:r>
              <a:rPr lang="uk-UA" sz="2800" dirty="0"/>
              <a:t>(лабіринтові рефлекси). </a:t>
            </a:r>
            <a:r>
              <a:rPr lang="uk-UA" sz="2800" dirty="0">
                <a:solidFill>
                  <a:srgbClr val="FFFF00"/>
                </a:solidFill>
              </a:rPr>
              <a:t>Статичні рефлекси </a:t>
            </a:r>
            <a:r>
              <a:rPr lang="uk-UA" sz="2800" dirty="0"/>
              <a:t>підтримують тонус м'язів для збереження пози тіла, </a:t>
            </a:r>
            <a:r>
              <a:rPr lang="uk-UA" sz="2800" dirty="0" err="1"/>
              <a:t>статокінетичні</a:t>
            </a:r>
            <a:r>
              <a:rPr lang="uk-UA" sz="2800" dirty="0"/>
              <a:t> перерозподіляють тонус м'язів для прийняття пози, відповідної моменту прямолінійного або обертального руху;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539682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64096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Судинний центр </a:t>
            </a:r>
            <a:r>
              <a:rPr lang="uk-UA" sz="3200" dirty="0"/>
              <a:t>здійснює регуляцію судинного тонусу, дихальний — регуляцію вдиху і видиху, комплексний харчовий центр — регуляцію секреції шлункових, кишкових залоз, підшлункової залози, секреторних клітин печінки, слинних залоз, забезпечує рефлекси смоктання, жування, ковтання. </a:t>
            </a:r>
          </a:p>
          <a:p>
            <a:endParaRPr lang="uk-UA" sz="3200" dirty="0"/>
          </a:p>
          <a:p>
            <a:r>
              <a:rPr lang="uk-UA" sz="3200" dirty="0">
                <a:solidFill>
                  <a:srgbClr val="FFFF00"/>
                </a:solidFill>
              </a:rPr>
              <a:t>Пошкодження заднього мозку </a:t>
            </a:r>
            <a:r>
              <a:rPr lang="uk-UA" sz="3200" dirty="0"/>
              <a:t>призводить до втрати чутливості, вольової моторики, терморегуляції, але дихання, величина артеріального тиску, рефлекторна активність при цьому </a:t>
            </a:r>
            <a:r>
              <a:rPr lang="uk-UA" sz="3200" dirty="0">
                <a:solidFill>
                  <a:srgbClr val="FFFF00"/>
                </a:solidFill>
              </a:rPr>
              <a:t>зберігаються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131505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4704"/>
            <a:ext cx="85689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СТРУКТУРНІ ОДНИНИЦІ СЕРЕДНЬОГО МОЗКУ:</a:t>
            </a:r>
          </a:p>
          <a:p>
            <a:r>
              <a:rPr lang="ru-RU" sz="3600" dirty="0"/>
              <a:t>1) горбки </a:t>
            </a:r>
            <a:r>
              <a:rPr lang="ru-RU" sz="3600" dirty="0" err="1"/>
              <a:t>чотирьохгорбкового</a:t>
            </a:r>
            <a:r>
              <a:rPr lang="ru-RU" sz="3600" dirty="0"/>
              <a:t>  </a:t>
            </a:r>
            <a:r>
              <a:rPr lang="ru-RU" sz="3600" dirty="0" err="1"/>
              <a:t>тіла</a:t>
            </a:r>
            <a:r>
              <a:rPr lang="ru-RU" sz="3600" dirty="0"/>
              <a:t>;</a:t>
            </a:r>
          </a:p>
          <a:p>
            <a:r>
              <a:rPr lang="ru-RU" sz="3600" dirty="0"/>
              <a:t>2) </a:t>
            </a:r>
            <a:r>
              <a:rPr lang="ru-RU" sz="3600" dirty="0" err="1"/>
              <a:t>червоне</a:t>
            </a:r>
            <a:r>
              <a:rPr lang="ru-RU" sz="3600" dirty="0"/>
              <a:t> ядро;</a:t>
            </a:r>
          </a:p>
          <a:p>
            <a:r>
              <a:rPr lang="ru-RU" sz="3600" dirty="0"/>
              <a:t>3) </a:t>
            </a:r>
            <a:r>
              <a:rPr lang="ru-RU" sz="3600" dirty="0" err="1"/>
              <a:t>чорне</a:t>
            </a:r>
            <a:r>
              <a:rPr lang="ru-RU" sz="3600" dirty="0"/>
              <a:t> ядро;</a:t>
            </a:r>
          </a:p>
          <a:p>
            <a:r>
              <a:rPr lang="ru-RU" sz="3600" dirty="0"/>
              <a:t>4) ядра III — IV пари черепно-</a:t>
            </a:r>
            <a:r>
              <a:rPr lang="ru-RU" sz="3600" dirty="0" err="1"/>
              <a:t>мозкових</a:t>
            </a:r>
            <a:r>
              <a:rPr lang="ru-RU" sz="3600" dirty="0"/>
              <a:t> </a:t>
            </a:r>
            <a:r>
              <a:rPr lang="ru-RU" sz="3600" dirty="0" err="1"/>
              <a:t>нервів</a:t>
            </a:r>
            <a:r>
              <a:rPr lang="ru-RU" sz="36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712922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Горбки </a:t>
            </a:r>
            <a:r>
              <a:rPr lang="ru-RU" sz="3200" dirty="0" err="1">
                <a:solidFill>
                  <a:srgbClr val="FFFF00"/>
                </a:solidFill>
              </a:rPr>
              <a:t>чотирьохгорбкового</a:t>
            </a:r>
            <a:r>
              <a:rPr lang="ru-RU" sz="3200" dirty="0">
                <a:solidFill>
                  <a:srgbClr val="FFFF00"/>
                </a:solidFill>
              </a:rPr>
              <a:t>  </a:t>
            </a:r>
            <a:r>
              <a:rPr lang="ru-RU" sz="3200" dirty="0" err="1">
                <a:solidFill>
                  <a:srgbClr val="FFFF00"/>
                </a:solidFill>
              </a:rPr>
              <a:t>тіла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uk-UA" sz="3200" dirty="0">
                <a:solidFill>
                  <a:srgbClr val="FFFF00"/>
                </a:solidFill>
              </a:rPr>
              <a:t>виконують аферентну функцію, решта утворень — еферентну.</a:t>
            </a:r>
            <a:endParaRPr lang="uk-UA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599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7"/>
            <a:ext cx="835292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Горбки </a:t>
            </a:r>
            <a:r>
              <a:rPr lang="ru-RU" sz="3200" dirty="0" err="1"/>
              <a:t>чотирьохгорбкового</a:t>
            </a:r>
            <a:r>
              <a:rPr lang="ru-RU" sz="3200" dirty="0"/>
              <a:t>  </a:t>
            </a:r>
            <a:r>
              <a:rPr lang="ru-RU" sz="3200" dirty="0" err="1"/>
              <a:t>тіла</a:t>
            </a:r>
            <a:r>
              <a:rPr lang="ru-RU" sz="3200" dirty="0"/>
              <a:t> </a:t>
            </a:r>
            <a:r>
              <a:rPr lang="uk-UA" sz="3200" dirty="0"/>
              <a:t>тісним чином взаємодіють з ядрами ІІІ—ІV пар черепно-мозкових нервів, червоним ядром, з зоровим трактом. За рахунок цієї взаємодії відбувається забезпечення передніми горбками </a:t>
            </a:r>
            <a:r>
              <a:rPr lang="uk-UA" sz="3200" dirty="0">
                <a:solidFill>
                  <a:srgbClr val="FFFF00"/>
                </a:solidFill>
              </a:rPr>
              <a:t>орієнтовної рефлекторної реакції на світло, а задніми — на звук.</a:t>
            </a:r>
            <a:r>
              <a:rPr lang="uk-UA" sz="3200" dirty="0"/>
              <a:t> Забезпечують життєво важливі рефлекси: </a:t>
            </a:r>
            <a:r>
              <a:rPr lang="uk-UA" sz="3200" dirty="0">
                <a:solidFill>
                  <a:srgbClr val="FFFF00"/>
                </a:solidFill>
              </a:rPr>
              <a:t>старт-рефлекс </a:t>
            </a:r>
            <a:r>
              <a:rPr lang="uk-UA" sz="3200" dirty="0"/>
              <a:t>— рухова реакція на різкий незвичайний подразник (підвищення тонусу згиначів), </a:t>
            </a:r>
            <a:r>
              <a:rPr lang="uk-UA" sz="3200" dirty="0">
                <a:solidFill>
                  <a:srgbClr val="FFFF00"/>
                </a:solidFill>
              </a:rPr>
              <a:t>орієнтир-рефлекс</a:t>
            </a:r>
            <a:r>
              <a:rPr lang="uk-UA" sz="3200" dirty="0"/>
              <a:t> — рухова реакція на новий подразник (поворот тіла, голови).</a:t>
            </a:r>
          </a:p>
        </p:txBody>
      </p:sp>
    </p:spTree>
    <p:extLst>
      <p:ext uri="{BB962C8B-B14F-4D97-AF65-F5344CB8AC3E}">
        <p14:creationId xmlns:p14="http://schemas.microsoft.com/office/powerpoint/2010/main" val="40420446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24744"/>
            <a:ext cx="64624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/>
              <a:t>Передні горби з ядрами III—IV черепно-мозкових нервів забезпечують реакцію </a:t>
            </a:r>
            <a:r>
              <a:rPr lang="uk-UA" sz="4000" dirty="0">
                <a:solidFill>
                  <a:srgbClr val="FFFF00"/>
                </a:solidFill>
              </a:rPr>
              <a:t>конвергенції</a:t>
            </a:r>
            <a:r>
              <a:rPr lang="uk-UA" sz="4000" dirty="0"/>
              <a:t> (сходження очних яблук до серединної лінії), рух очних яблук.</a:t>
            </a:r>
          </a:p>
        </p:txBody>
      </p:sp>
    </p:spTree>
    <p:extLst>
      <p:ext uri="{BB962C8B-B14F-4D97-AF65-F5344CB8AC3E}">
        <p14:creationId xmlns:p14="http://schemas.microsoft.com/office/powerpoint/2010/main" val="14736802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rgbClr val="FFFF00"/>
                </a:solidFill>
              </a:rPr>
              <a:t>Червоне ядро </a:t>
            </a:r>
            <a:r>
              <a:rPr lang="uk-UA" sz="4000" dirty="0"/>
              <a:t>приймає участь в регуляції перерозподілу м'язового тонусу, відновлення пози тіла (підвищує тонус згиначів, що знижують тонус розгиначів), підтриманні рівноваги, готує скелетні м'язи до довільних і мимовільних рухів.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1799691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6258" y="620688"/>
            <a:ext cx="74168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4400" dirty="0">
                <a:solidFill>
                  <a:srgbClr val="FFFF00"/>
                </a:solidFill>
              </a:rPr>
              <a:t>Чорна речовина мозку </a:t>
            </a:r>
            <a:r>
              <a:rPr lang="uk-UA" sz="4400" dirty="0"/>
              <a:t>координує акт ковтання і жування, дихання, рівень кров'яного тиску (патологія чорної речовини мозку веде до підвищення кров'яного тиску).</a:t>
            </a:r>
          </a:p>
        </p:txBody>
      </p:sp>
    </p:spTree>
    <p:extLst>
      <p:ext uri="{BB962C8B-B14F-4D97-AF65-F5344CB8AC3E}">
        <p14:creationId xmlns:p14="http://schemas.microsoft.com/office/powerpoint/2010/main" val="125712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9" y="62068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Фізіологія проміжного мозку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74985"/>
            <a:ext cx="81369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rgbClr val="FFFF00"/>
                </a:solidFill>
              </a:rPr>
              <a:t>Таламус</a:t>
            </a:r>
            <a:r>
              <a:rPr lang="uk-UA" sz="4000" dirty="0"/>
              <a:t> — парне утворення, найбільш велике скупчення сірої речовини в проміжному мозку. </a:t>
            </a:r>
          </a:p>
          <a:p>
            <a:endParaRPr lang="uk-UA" sz="4000" dirty="0"/>
          </a:p>
          <a:p>
            <a:r>
              <a:rPr lang="uk-UA" sz="4000" dirty="0" err="1"/>
              <a:t>Топографічно</a:t>
            </a:r>
            <a:r>
              <a:rPr lang="uk-UA" sz="4000" dirty="0"/>
              <a:t> виділяють передні, середні, задні, медіальні і латеральні групи ядер.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274342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3"/>
            <a:ext cx="8964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По функціям виділяють: </a:t>
            </a:r>
          </a:p>
          <a:p>
            <a:pPr marL="742950" indent="-742950">
              <a:buAutoNum type="arabicParenR"/>
            </a:pPr>
            <a:r>
              <a:rPr lang="uk-UA" sz="3600" dirty="0"/>
              <a:t>специфічні: </a:t>
            </a:r>
          </a:p>
          <a:p>
            <a:r>
              <a:rPr lang="uk-UA" sz="3600" dirty="0"/>
              <a:t>а) перемикаючі, релейні.</a:t>
            </a:r>
          </a:p>
          <a:p>
            <a:r>
              <a:rPr lang="uk-UA" sz="3600" dirty="0"/>
              <a:t>б) асоціативні (внутрішні) ядра. </a:t>
            </a:r>
          </a:p>
          <a:p>
            <a:r>
              <a:rPr lang="uk-UA" sz="3600" dirty="0"/>
              <a:t>2) неспецифічні ядра. </a:t>
            </a:r>
          </a:p>
          <a:p>
            <a:r>
              <a:rPr lang="uk-UA" sz="3600" dirty="0"/>
              <a:t>3) моторні ядра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1276" y="4293096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Таламус — колектор всієї аферентної інформації, крім нюхових рецепторів, найважливіший інтегративний центр</a:t>
            </a:r>
          </a:p>
        </p:txBody>
      </p:sp>
    </p:spTree>
    <p:extLst>
      <p:ext uri="{BB962C8B-B14F-4D97-AF65-F5344CB8AC3E}">
        <p14:creationId xmlns:p14="http://schemas.microsoft.com/office/powerpoint/2010/main" val="1321042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76672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solidFill>
                  <a:srgbClr val="FFFF00"/>
                </a:solidFill>
              </a:rPr>
              <a:t>Гіпоталамус </a:t>
            </a:r>
          </a:p>
          <a:p>
            <a:pPr algn="just"/>
            <a:r>
              <a:rPr lang="uk-UA" sz="3200" dirty="0"/>
              <a:t>Фізіологічна роль — вищий підкірковий інтегративний центр вегетативної нервової системи, який чинить дію на: </a:t>
            </a:r>
          </a:p>
          <a:p>
            <a:pPr marL="514350" indent="-514350" algn="just">
              <a:buAutoNum type="arabicParenR"/>
            </a:pPr>
            <a:r>
              <a:rPr lang="uk-UA" sz="3200" dirty="0"/>
              <a:t>терморегуляцію. </a:t>
            </a:r>
          </a:p>
          <a:p>
            <a:pPr marL="514350" indent="-514350" algn="just">
              <a:buAutoNum type="arabicParenR"/>
            </a:pPr>
            <a:r>
              <a:rPr lang="uk-UA" sz="3200" dirty="0"/>
              <a:t>гіпофіз. </a:t>
            </a:r>
          </a:p>
          <a:p>
            <a:pPr marL="514350" indent="-514350" algn="just">
              <a:buAutoNum type="arabicParenR"/>
            </a:pPr>
            <a:r>
              <a:rPr lang="uk-UA" sz="3200" dirty="0"/>
              <a:t>жировий обмін. </a:t>
            </a:r>
          </a:p>
          <a:p>
            <a:pPr marL="514350" indent="-514350" algn="just">
              <a:buAutoNum type="arabicParenR"/>
            </a:pPr>
            <a:r>
              <a:rPr lang="uk-UA" sz="3200" dirty="0"/>
              <a:t>вуглеводний обмін. </a:t>
            </a:r>
          </a:p>
          <a:p>
            <a:pPr marL="514350" indent="-514350" algn="just">
              <a:buAutoNum type="arabicParenR"/>
            </a:pPr>
            <a:r>
              <a:rPr lang="uk-UA" sz="3200" dirty="0"/>
              <a:t>серцево-судинну систему. </a:t>
            </a:r>
          </a:p>
          <a:p>
            <a:pPr marL="514350" indent="-514350" algn="just">
              <a:buAutoNum type="arabicParenR"/>
            </a:pPr>
            <a:r>
              <a:rPr lang="uk-UA" sz="3200" dirty="0"/>
              <a:t>моторну і секреторну функції шлунково-кишкового тракту. </a:t>
            </a:r>
          </a:p>
          <a:p>
            <a:pPr marL="514350" indent="-514350" algn="just">
              <a:buAutoNum type="arabicParenR"/>
            </a:pPr>
            <a:r>
              <a:rPr lang="uk-UA" sz="3200" dirty="0"/>
              <a:t>поведінкові реакції.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486882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859340"/>
            <a:ext cx="79928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Фізіологічна особливість нейронів ретикулярної формації: </a:t>
            </a:r>
          </a:p>
          <a:p>
            <a:pPr marL="514350" indent="-514350">
              <a:buAutoNum type="arabicPeriod"/>
            </a:pPr>
            <a:r>
              <a:rPr lang="uk-UA" sz="2800" dirty="0"/>
              <a:t>мимовільна біоелектрична активність. Її причини — гуморальне подразнення (підвищення рівня вуглекислого газу, біологічно активних речовин); </a:t>
            </a:r>
          </a:p>
          <a:p>
            <a:pPr marL="514350" indent="-514350">
              <a:buAutoNum type="arabicPeriod"/>
            </a:pPr>
            <a:endParaRPr lang="uk-UA" sz="2800" dirty="0"/>
          </a:p>
          <a:p>
            <a:pPr marL="514350" indent="-514350">
              <a:buAutoNum type="arabicPeriod"/>
            </a:pPr>
            <a:r>
              <a:rPr lang="uk-UA" sz="2800" dirty="0"/>
              <a:t>досить висока збудливість нейронів; </a:t>
            </a:r>
          </a:p>
          <a:p>
            <a:pPr marL="514350" indent="-514350">
              <a:buAutoNum type="arabicPeriod"/>
            </a:pPr>
            <a:endParaRPr lang="uk-UA" sz="2800" dirty="0"/>
          </a:p>
          <a:p>
            <a:pPr marL="514350" indent="-514350">
              <a:buAutoNum type="arabicPeriod"/>
            </a:pPr>
            <a:r>
              <a:rPr lang="uk-UA" sz="2800" dirty="0"/>
              <a:t>висока чутливість до біологічно активних речовин.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25923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Ретикулярна формація стовбура мозку — це скупчення поліморфних нейронів по ходу стовбура мозку.</a:t>
            </a:r>
          </a:p>
        </p:txBody>
      </p:sp>
    </p:spTree>
    <p:extLst>
      <p:ext uri="{BB962C8B-B14F-4D97-AF65-F5344CB8AC3E}">
        <p14:creationId xmlns:p14="http://schemas.microsoft.com/office/powerpoint/2010/main" val="19141743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9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>
                <a:solidFill>
                  <a:srgbClr val="FFFF00"/>
                </a:solidFill>
              </a:rPr>
              <a:t>Лімбічна</a:t>
            </a:r>
            <a:r>
              <a:rPr lang="uk-UA" sz="3200" dirty="0">
                <a:solidFill>
                  <a:srgbClr val="FFFF00"/>
                </a:solidFill>
              </a:rPr>
              <a:t> система </a:t>
            </a:r>
            <a:r>
              <a:rPr lang="uk-UA" sz="3200" dirty="0"/>
              <a:t>— сукупність ядер і нервових трактів. </a:t>
            </a:r>
          </a:p>
          <a:p>
            <a:r>
              <a:rPr lang="uk-UA" sz="3200" dirty="0"/>
              <a:t>Структурні одиниці </a:t>
            </a:r>
            <a:r>
              <a:rPr lang="uk-UA" sz="3200" dirty="0" err="1"/>
              <a:t>лімбічної</a:t>
            </a:r>
            <a:r>
              <a:rPr lang="uk-UA" sz="3200" dirty="0"/>
              <a:t> системи: </a:t>
            </a:r>
          </a:p>
          <a:p>
            <a:pPr marL="514350" indent="-514350">
              <a:buAutoNum type="arabicParenR"/>
            </a:pPr>
            <a:r>
              <a:rPr lang="uk-UA" sz="3200" dirty="0"/>
              <a:t>нюхова цибулина; </a:t>
            </a:r>
          </a:p>
          <a:p>
            <a:pPr marL="514350" indent="-514350">
              <a:buAutoNum type="arabicParenR"/>
            </a:pPr>
            <a:r>
              <a:rPr lang="uk-UA" sz="3200" dirty="0"/>
              <a:t>нюховий горбок; </a:t>
            </a:r>
          </a:p>
          <a:p>
            <a:pPr marL="514350" indent="-514350">
              <a:buAutoNum type="arabicParenR"/>
            </a:pPr>
            <a:r>
              <a:rPr lang="uk-UA" sz="3200" dirty="0"/>
              <a:t>прозора перегородка; </a:t>
            </a:r>
          </a:p>
          <a:p>
            <a:pPr marL="514350" indent="-514350">
              <a:buAutoNum type="arabicParenR"/>
            </a:pPr>
            <a:r>
              <a:rPr lang="uk-UA" sz="3200" dirty="0" err="1"/>
              <a:t>гіпокамп</a:t>
            </a:r>
            <a:r>
              <a:rPr lang="uk-UA" sz="3200" dirty="0"/>
              <a:t>; </a:t>
            </a:r>
          </a:p>
          <a:p>
            <a:pPr marL="514350" indent="-514350">
              <a:buAutoNum type="arabicParenR"/>
            </a:pPr>
            <a:r>
              <a:rPr lang="uk-UA" sz="3200" dirty="0" err="1"/>
              <a:t>парагіпокампова</a:t>
            </a:r>
            <a:r>
              <a:rPr lang="uk-UA" sz="3200" dirty="0"/>
              <a:t> звивина; </a:t>
            </a:r>
          </a:p>
          <a:p>
            <a:pPr marL="514350" indent="-514350">
              <a:buAutoNum type="arabicParenR"/>
            </a:pPr>
            <a:r>
              <a:rPr lang="uk-UA" sz="3200" dirty="0"/>
              <a:t>мигдалеподібні ядра; </a:t>
            </a:r>
          </a:p>
          <a:p>
            <a:pPr marL="514350" indent="-514350">
              <a:buAutoNum type="arabicParenR"/>
            </a:pPr>
            <a:r>
              <a:rPr lang="uk-UA" sz="3200" dirty="0"/>
              <a:t>грушоподібна звивина; </a:t>
            </a:r>
          </a:p>
          <a:p>
            <a:pPr marL="514350" indent="-514350">
              <a:buAutoNum type="arabicParenR"/>
            </a:pPr>
            <a:r>
              <a:rPr lang="uk-UA" sz="3200" dirty="0"/>
              <a:t>зубчаста фасція; </a:t>
            </a:r>
          </a:p>
          <a:p>
            <a:pPr marL="514350" indent="-514350">
              <a:buAutoNum type="arabicParenR"/>
            </a:pPr>
            <a:r>
              <a:rPr lang="uk-UA" sz="3200" dirty="0"/>
              <a:t>поясна звивина.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812448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2493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Основні функції </a:t>
            </a:r>
            <a:r>
              <a:rPr lang="uk-UA" sz="3200" dirty="0" err="1">
                <a:solidFill>
                  <a:srgbClr val="FFFF00"/>
                </a:solidFill>
              </a:rPr>
              <a:t>лімбічної</a:t>
            </a:r>
            <a:r>
              <a:rPr lang="uk-UA" sz="3200" dirty="0">
                <a:solidFill>
                  <a:srgbClr val="FFFF00"/>
                </a:solidFill>
              </a:rPr>
              <a:t> системи: </a:t>
            </a:r>
          </a:p>
          <a:p>
            <a:pPr marL="514350" indent="-514350">
              <a:buAutoNum type="arabicParenR"/>
            </a:pPr>
            <a:r>
              <a:rPr lang="uk-UA" sz="3200" dirty="0"/>
              <a:t>участь у формуванні харчового, статевого, оборонного інстинктів; </a:t>
            </a:r>
          </a:p>
          <a:p>
            <a:pPr marL="514350" indent="-514350">
              <a:buAutoNum type="arabicParenR"/>
            </a:pPr>
            <a:r>
              <a:rPr lang="uk-UA" sz="3200" dirty="0"/>
              <a:t>регуляція вегетативно-вісцеральних функцій; </a:t>
            </a:r>
          </a:p>
          <a:p>
            <a:pPr marL="514350" indent="-514350">
              <a:buAutoNum type="arabicParenR"/>
            </a:pPr>
            <a:r>
              <a:rPr lang="uk-UA" sz="3200" dirty="0"/>
              <a:t>формування соціальної поведінки; </a:t>
            </a:r>
          </a:p>
          <a:p>
            <a:pPr marL="514350" indent="-514350">
              <a:buAutoNum type="arabicParenR"/>
            </a:pPr>
            <a:r>
              <a:rPr lang="uk-UA" sz="3200" dirty="0"/>
              <a:t>участь у формуванні механізмів довготривалої і короткочасної пам'яті; </a:t>
            </a:r>
          </a:p>
          <a:p>
            <a:pPr marL="514350" indent="-514350">
              <a:buAutoNum type="arabicParenR"/>
            </a:pPr>
            <a:r>
              <a:rPr lang="uk-UA" sz="3200" dirty="0"/>
              <a:t>виконання нюхової функції; </a:t>
            </a:r>
          </a:p>
          <a:p>
            <a:pPr marL="514350" indent="-514350">
              <a:buAutoNum type="arabicParenR"/>
            </a:pPr>
            <a:r>
              <a:rPr lang="uk-UA" sz="3200" dirty="0"/>
              <a:t>гальмування умовних рефлексів, посилення безумовних; </a:t>
            </a:r>
          </a:p>
          <a:p>
            <a:pPr marL="514350" indent="-514350">
              <a:buAutoNum type="arabicParenR"/>
            </a:pPr>
            <a:r>
              <a:rPr lang="uk-UA" sz="3200" dirty="0"/>
              <a:t>участь у формуванні циклу 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</a:rPr>
              <a:t>«бадьорість — сон».</a:t>
            </a:r>
          </a:p>
        </p:txBody>
      </p:sp>
    </p:spTree>
    <p:extLst>
      <p:ext uri="{BB962C8B-B14F-4D97-AF65-F5344CB8AC3E}">
        <p14:creationId xmlns:p14="http://schemas.microsoft.com/office/powerpoint/2010/main" val="17172472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1119</TotalTime>
  <Words>2642</Words>
  <Application>Microsoft Office PowerPoint</Application>
  <PresentationFormat>Экран (4:3)</PresentationFormat>
  <Paragraphs>274</Paragraphs>
  <Slides>52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9" baseType="lpstr">
      <vt:lpstr>Arial</vt:lpstr>
      <vt:lpstr>Calibri</vt:lpstr>
      <vt:lpstr>Constantia</vt:lpstr>
      <vt:lpstr>Times New Roman</vt:lpstr>
      <vt:lpstr>Wingdings</vt:lpstr>
      <vt:lpstr>Wingdings 2</vt:lpstr>
      <vt:lpstr>Бумажная</vt:lpstr>
      <vt:lpstr>ДОСЛІДЖЕННЯ РОЛІ СПИННОГО, ЗАДНЬОГО, СЕРЕДНЬОГО МОЗКУ І РЕТИКУЛЯРНОЇ ФОРМАЦІЇ У РЕГУЛЯЦІЇ ФУНКЦІЙ ОРГАНІЗМУ. </vt:lpstr>
      <vt:lpstr>Презентация PowerPoint</vt:lpstr>
      <vt:lpstr>Нервова система представляє собою сукупність нервових клітин, або нейронів.</vt:lpstr>
      <vt:lpstr>Функції нервової системи: </vt:lpstr>
      <vt:lpstr>Презентация PowerPoint</vt:lpstr>
      <vt:lpstr>Презентация PowerPoint</vt:lpstr>
      <vt:lpstr> Аксонний горбок- особлива ділянка нейрона, від якого відходить аксон.   Вільний від синапсів.   Має 5 типів іонних каналів:   - швидкі потенціал залежні Na+-канали,  - Ca2+-канали,  - повільні потенціал залежні К+-канали,  - швидкі потенціал залежні К+-канали,  - кальцій залежні К+-канали.   ПП нижче, ніж в інших ділянках тіла нейрона (близько-60 мв).</vt:lpstr>
      <vt:lpstr>Класифікація нейронів</vt:lpstr>
      <vt:lpstr>Презентация PowerPoint</vt:lpstr>
      <vt:lpstr>Нейроглія</vt:lpstr>
      <vt:lpstr>Астроцити</vt:lpstr>
      <vt:lpstr>Презентация PowerPoint</vt:lpstr>
      <vt:lpstr>БУДОВА СИНАПСУ</vt:lpstr>
      <vt:lpstr>Презентация PowerPoint</vt:lpstr>
      <vt:lpstr>Презентация PowerPoint</vt:lpstr>
      <vt:lpstr>Презентация PowerPoint</vt:lpstr>
      <vt:lpstr>Презентация PowerPoint</vt:lpstr>
      <vt:lpstr>МЕХАНІЗМ ПРОВЕДЕННЯ ЗБУДЖЕННЯ ЧЕРЕЗ СИНАПС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Полісинаптичні рефлекси</vt:lpstr>
      <vt:lpstr>Координаційна діяльність ЦНС являє собою узгоджену роботу нейронів ЦНС, засновану на взаємодії нейронів між собою</vt:lpstr>
      <vt:lpstr>Презентация PowerPoint</vt:lpstr>
      <vt:lpstr>Властивості нервових центрів</vt:lpstr>
      <vt:lpstr>ВЛАСТИВОСТІ НЕРВОВИХ ЦЕНТРІВ </vt:lpstr>
      <vt:lpstr>Координація — це об'єднання рефлекторної діяльності центральної нервової системи в єдине ціле, що забезпечує реалізацію всіх функцій організму.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різних центрів ЦНС у регуляції рухових функцій.  Роль спинного мозку та стовбура у регуляції рухових функцій.   Роль мозочку та переднього мозку в регуляції рухових функцій, системної діяльності організму.</dc:title>
  <dc:creator>клан8</dc:creator>
  <cp:lastModifiedBy>HP</cp:lastModifiedBy>
  <cp:revision>86</cp:revision>
  <dcterms:created xsi:type="dcterms:W3CDTF">2014-09-13T02:57:15Z</dcterms:created>
  <dcterms:modified xsi:type="dcterms:W3CDTF">2023-02-20T18:16:49Z</dcterms:modified>
</cp:coreProperties>
</file>