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135" r:id="rId1"/>
  </p:sldMasterIdLst>
  <p:notesMasterIdLst>
    <p:notesMasterId r:id="rId54"/>
  </p:notesMasterIdLst>
  <p:sldIdLst>
    <p:sldId id="371" r:id="rId2"/>
    <p:sldId id="274" r:id="rId3"/>
    <p:sldId id="327" r:id="rId4"/>
    <p:sldId id="321" r:id="rId5"/>
    <p:sldId id="328" r:id="rId6"/>
    <p:sldId id="276" r:id="rId7"/>
    <p:sldId id="278" r:id="rId8"/>
    <p:sldId id="334" r:id="rId9"/>
    <p:sldId id="293" r:id="rId10"/>
    <p:sldId id="292" r:id="rId11"/>
    <p:sldId id="296" r:id="rId12"/>
    <p:sldId id="298" r:id="rId13"/>
    <p:sldId id="317" r:id="rId14"/>
    <p:sldId id="318" r:id="rId15"/>
    <p:sldId id="306" r:id="rId16"/>
    <p:sldId id="315" r:id="rId17"/>
    <p:sldId id="314" r:id="rId18"/>
    <p:sldId id="330" r:id="rId19"/>
    <p:sldId id="331" r:id="rId20"/>
    <p:sldId id="300" r:id="rId21"/>
    <p:sldId id="326" r:id="rId22"/>
    <p:sldId id="304" r:id="rId23"/>
    <p:sldId id="305" r:id="rId24"/>
    <p:sldId id="336" r:id="rId25"/>
    <p:sldId id="338" r:id="rId26"/>
    <p:sldId id="339" r:id="rId27"/>
    <p:sldId id="341" r:id="rId28"/>
    <p:sldId id="342" r:id="rId29"/>
    <p:sldId id="343" r:id="rId30"/>
    <p:sldId id="344" r:id="rId31"/>
    <p:sldId id="345" r:id="rId32"/>
    <p:sldId id="347" r:id="rId33"/>
    <p:sldId id="348" r:id="rId34"/>
    <p:sldId id="349" r:id="rId35"/>
    <p:sldId id="350" r:id="rId36"/>
    <p:sldId id="351" r:id="rId37"/>
    <p:sldId id="352" r:id="rId38"/>
    <p:sldId id="353" r:id="rId39"/>
    <p:sldId id="356" r:id="rId40"/>
    <p:sldId id="357" r:id="rId41"/>
    <p:sldId id="358" r:id="rId42"/>
    <p:sldId id="360" r:id="rId43"/>
    <p:sldId id="361" r:id="rId44"/>
    <p:sldId id="362" r:id="rId45"/>
    <p:sldId id="363" r:id="rId46"/>
    <p:sldId id="364" r:id="rId47"/>
    <p:sldId id="365" r:id="rId48"/>
    <p:sldId id="366" r:id="rId49"/>
    <p:sldId id="367" r:id="rId50"/>
    <p:sldId id="368" r:id="rId51"/>
    <p:sldId id="369" r:id="rId52"/>
    <p:sldId id="372" r:id="rId53"/>
  </p:sldIdLst>
  <p:sldSz cx="9144000" cy="6858000" type="screen4x3"/>
  <p:notesSz cx="6858000" cy="9144000"/>
  <p:defaultTextStyle>
    <a:defPPr>
      <a:defRPr lang="ru-RU"/>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FF"/>
    <a:srgbClr val="008000"/>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882" autoAdjust="0"/>
    <p:restoredTop sz="94599" autoAdjust="0"/>
  </p:normalViewPr>
  <p:slideViewPr>
    <p:cSldViewPr>
      <p:cViewPr varScale="1">
        <p:scale>
          <a:sx n="82" d="100"/>
          <a:sy n="82" d="100"/>
        </p:scale>
        <p:origin x="1464" y="58"/>
      </p:cViewPr>
      <p:guideLst>
        <p:guide orient="horz" pos="2160"/>
        <p:guide pos="2880"/>
      </p:guideLst>
    </p:cSldViewPr>
  </p:slideViewPr>
  <p:outlineViewPr>
    <p:cViewPr>
      <p:scale>
        <a:sx n="33" d="100"/>
        <a:sy n="33" d="100"/>
      </p:scale>
      <p:origin x="0" y="0"/>
    </p:cViewPr>
    <p:sldLst>
      <p:sld r:id="rId1" collapse="1"/>
      <p:sld r:id="rId2" collapse="1"/>
    </p:sldLst>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_rels/viewProps.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0CE9311F-A4A0-4FA3-9B6B-F7F1B7FA0E77}" type="datetimeFigureOut">
              <a:rPr lang="ru-RU"/>
              <a:pPr>
                <a:defRPr/>
              </a:pPr>
              <a:t>20.02.2023</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ru-RU" noProof="0"/>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noProof="0"/>
              <a:t>Образец текста</a:t>
            </a:r>
          </a:p>
          <a:p>
            <a:pPr lvl="1"/>
            <a:r>
              <a:rPr lang="ru-RU" noProof="0"/>
              <a:t>Второй уровень</a:t>
            </a:r>
          </a:p>
          <a:p>
            <a:pPr lvl="2"/>
            <a:r>
              <a:rPr lang="ru-RU" noProof="0"/>
              <a:t>Третий уровень</a:t>
            </a:r>
          </a:p>
          <a:p>
            <a:pPr lvl="3"/>
            <a:r>
              <a:rPr lang="ru-RU" noProof="0"/>
              <a:t>Четвертый уровень</a:t>
            </a:r>
          </a:p>
          <a:p>
            <a:pPr lvl="4"/>
            <a:r>
              <a:rPr lang="ru-RU" noProof="0"/>
              <a:t>Пятый уровень</a:t>
            </a:r>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pPr>
              <a:defRPr/>
            </a:pPr>
            <a:fld id="{89FAB34C-DF2B-4C90-BABA-6C152C78B192}" type="slidenum">
              <a:rPr lang="ru-RU" altLang="ru-RU"/>
              <a:pPr>
                <a:defRPr/>
              </a:pPr>
              <a:t>‹#›</a:t>
            </a:fld>
            <a:endParaRPr lang="ru-RU" altLang="ru-RU"/>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7"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ru-RU" altLang="ru-RU"/>
          </a:p>
        </p:txBody>
      </p:sp>
      <p:sp>
        <p:nvSpPr>
          <p:cNvPr id="47108"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AFFA9916-E876-4CC6-9796-57BE9FA838A3}" type="slidenum">
              <a:rPr lang="ru-RU" altLang="ru-RU" sz="1200" smtClean="0"/>
              <a:pPr/>
              <a:t>30</a:t>
            </a:fld>
            <a:endParaRPr lang="ru-RU" altLang="ru-RU" sz="120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8" name="Заголовок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ru-RU"/>
              <a:t>Образец заголовка</a:t>
            </a:r>
            <a:endParaRPr kumimoji="0" lang="en-US"/>
          </a:p>
        </p:txBody>
      </p:sp>
      <p:sp>
        <p:nvSpPr>
          <p:cNvPr id="28" name="Дата 27"/>
          <p:cNvSpPr>
            <a:spLocks noGrp="1"/>
          </p:cNvSpPr>
          <p:nvPr>
            <p:ph type="dt" sz="half" idx="10"/>
          </p:nvPr>
        </p:nvSpPr>
        <p:spPr/>
        <p:txBody>
          <a:bodyPr/>
          <a:lstStyle/>
          <a:p>
            <a:pPr>
              <a:defRPr/>
            </a:pPr>
            <a:endParaRPr lang="ru-RU"/>
          </a:p>
        </p:txBody>
      </p:sp>
      <p:sp>
        <p:nvSpPr>
          <p:cNvPr id="17" name="Нижний колонтитул 16"/>
          <p:cNvSpPr>
            <a:spLocks noGrp="1"/>
          </p:cNvSpPr>
          <p:nvPr>
            <p:ph type="ftr" sz="quarter" idx="11"/>
          </p:nvPr>
        </p:nvSpPr>
        <p:spPr/>
        <p:txBody>
          <a:bodyPr/>
          <a:lstStyle/>
          <a:p>
            <a:pPr>
              <a:defRPr/>
            </a:pPr>
            <a:endParaRPr lang="ru-RU"/>
          </a:p>
        </p:txBody>
      </p:sp>
      <p:sp>
        <p:nvSpPr>
          <p:cNvPr id="29" name="Номер слайда 28"/>
          <p:cNvSpPr>
            <a:spLocks noGrp="1"/>
          </p:cNvSpPr>
          <p:nvPr>
            <p:ph type="sldNum" sz="quarter" idx="12"/>
          </p:nvPr>
        </p:nvSpPr>
        <p:spPr/>
        <p:txBody>
          <a:bodyPr/>
          <a:lstStyle/>
          <a:p>
            <a:pPr>
              <a:defRPr/>
            </a:pPr>
            <a:fld id="{4BCCDF83-324C-43A6-895D-29C1E3220208}" type="slidenum">
              <a:rPr lang="ru-RU" altLang="ru-RU" smtClean="0"/>
              <a:pPr>
                <a:defRPr/>
              </a:pPr>
              <a:t>‹#›</a:t>
            </a:fld>
            <a:endParaRPr lang="ru-RU" altLang="ru-RU"/>
          </a:p>
        </p:txBody>
      </p:sp>
      <p:sp>
        <p:nvSpPr>
          <p:cNvPr id="9" name="Подзаголовок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a:t>Образец подзаголовка</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pPr>
              <a:defRPr/>
            </a:pPr>
            <a:endParaRPr lang="ru-RU"/>
          </a:p>
        </p:txBody>
      </p:sp>
      <p:sp>
        <p:nvSpPr>
          <p:cNvPr id="5" name="Нижний колонтитул 4"/>
          <p:cNvSpPr>
            <a:spLocks noGrp="1"/>
          </p:cNvSpPr>
          <p:nvPr>
            <p:ph type="ftr" sz="quarter" idx="11"/>
          </p:nvPr>
        </p:nvSpPr>
        <p:spPr/>
        <p:txBody>
          <a:bodyPr/>
          <a:lstStyle/>
          <a:p>
            <a:pPr>
              <a:defRPr/>
            </a:pPr>
            <a:endParaRPr lang="ru-RU"/>
          </a:p>
        </p:txBody>
      </p:sp>
      <p:sp>
        <p:nvSpPr>
          <p:cNvPr id="6" name="Номер слайда 5"/>
          <p:cNvSpPr>
            <a:spLocks noGrp="1"/>
          </p:cNvSpPr>
          <p:nvPr>
            <p:ph type="sldNum" sz="quarter" idx="12"/>
          </p:nvPr>
        </p:nvSpPr>
        <p:spPr/>
        <p:txBody>
          <a:bodyPr/>
          <a:lstStyle/>
          <a:p>
            <a:pPr>
              <a:defRPr/>
            </a:pPr>
            <a:fld id="{51AC9C3A-37B3-490E-85B7-70CEE7AF78AF}" type="slidenum">
              <a:rPr lang="ru-RU" altLang="ru-RU" smtClean="0"/>
              <a:pPr>
                <a:defRPr/>
              </a:pPr>
              <a:t>‹#›</a:t>
            </a:fld>
            <a:endParaRPr lang="ru-RU" alt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ru-RU"/>
              <a:t>Образец заголовка</a:t>
            </a:r>
            <a:endParaRPr kumimoji="0" lang="en-US"/>
          </a:p>
        </p:txBody>
      </p:sp>
      <p:sp>
        <p:nvSpPr>
          <p:cNvPr id="3" name="Текст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a:t>Образец текста</a:t>
            </a:r>
          </a:p>
        </p:txBody>
      </p:sp>
      <p:sp>
        <p:nvSpPr>
          <p:cNvPr id="4" name="Дата 3"/>
          <p:cNvSpPr>
            <a:spLocks noGrp="1"/>
          </p:cNvSpPr>
          <p:nvPr>
            <p:ph type="dt" sz="half" idx="10"/>
          </p:nvPr>
        </p:nvSpPr>
        <p:spPr/>
        <p:txBody>
          <a:bodyPr/>
          <a:lstStyle/>
          <a:p>
            <a:pPr>
              <a:defRPr/>
            </a:pPr>
            <a:endParaRPr lang="ru-RU"/>
          </a:p>
        </p:txBody>
      </p:sp>
      <p:sp>
        <p:nvSpPr>
          <p:cNvPr id="5" name="Нижний колонтитул 4"/>
          <p:cNvSpPr>
            <a:spLocks noGrp="1"/>
          </p:cNvSpPr>
          <p:nvPr>
            <p:ph type="ftr" sz="quarter" idx="11"/>
          </p:nvPr>
        </p:nvSpPr>
        <p:spPr/>
        <p:txBody>
          <a:bodyPr/>
          <a:lstStyle/>
          <a:p>
            <a:pPr>
              <a:defRPr/>
            </a:pPr>
            <a:endParaRPr lang="ru-RU"/>
          </a:p>
        </p:txBody>
      </p:sp>
      <p:sp>
        <p:nvSpPr>
          <p:cNvPr id="6" name="Номер слайда 5"/>
          <p:cNvSpPr>
            <a:spLocks noGrp="1"/>
          </p:cNvSpPr>
          <p:nvPr>
            <p:ph type="sldNum" sz="quarter" idx="12"/>
          </p:nvPr>
        </p:nvSpPr>
        <p:spPr>
          <a:xfrm>
            <a:off x="7924800" y="6416675"/>
            <a:ext cx="762000" cy="365125"/>
          </a:xfrm>
        </p:spPr>
        <p:txBody>
          <a:bodyPr/>
          <a:lstStyle/>
          <a:p>
            <a:pPr>
              <a:defRPr/>
            </a:pPr>
            <a:fld id="{901DF75A-986B-451E-B182-8667FC7D0FD4}" type="slidenum">
              <a:rPr lang="ru-RU" altLang="ru-RU" smtClean="0"/>
              <a:pPr>
                <a:defRPr/>
              </a:pPr>
              <a:t>‹#›</a:t>
            </a:fld>
            <a:endParaRPr lang="ru-RU" alt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a:t>Образец заголовка</a:t>
            </a:r>
            <a:endParaRPr kumimoji="0" lang="en-US"/>
          </a:p>
        </p:txBody>
      </p:sp>
      <p:sp>
        <p:nvSpPr>
          <p:cNvPr id="3" name="Содержимое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Содержимое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5" name="Дата 4"/>
          <p:cNvSpPr>
            <a:spLocks noGrp="1"/>
          </p:cNvSpPr>
          <p:nvPr>
            <p:ph type="dt" sz="half" idx="10"/>
          </p:nvPr>
        </p:nvSpPr>
        <p:spPr/>
        <p:txBody>
          <a:bodyPr/>
          <a:lstStyle/>
          <a:p>
            <a:pPr>
              <a:defRPr/>
            </a:pPr>
            <a:endParaRPr lang="ru-RU"/>
          </a:p>
        </p:txBody>
      </p:sp>
      <p:sp>
        <p:nvSpPr>
          <p:cNvPr id="6" name="Нижний колонтитул 5"/>
          <p:cNvSpPr>
            <a:spLocks noGrp="1"/>
          </p:cNvSpPr>
          <p:nvPr>
            <p:ph type="ftr" sz="quarter" idx="11"/>
          </p:nvPr>
        </p:nvSpPr>
        <p:spPr/>
        <p:txBody>
          <a:bodyPr/>
          <a:lstStyle/>
          <a:p>
            <a:pPr>
              <a:defRPr/>
            </a:pPr>
            <a:endParaRPr lang="ru-RU"/>
          </a:p>
        </p:txBody>
      </p:sp>
      <p:sp>
        <p:nvSpPr>
          <p:cNvPr id="7" name="Номер слайда 6"/>
          <p:cNvSpPr>
            <a:spLocks noGrp="1"/>
          </p:cNvSpPr>
          <p:nvPr>
            <p:ph type="sldNum" sz="quarter" idx="12"/>
          </p:nvPr>
        </p:nvSpPr>
        <p:spPr/>
        <p:txBody>
          <a:bodyPr/>
          <a:lstStyle/>
          <a:p>
            <a:pPr>
              <a:defRPr/>
            </a:pPr>
            <a:fld id="{2779630B-1753-4FE4-B018-952CFD8C5EBF}" type="slidenum">
              <a:rPr lang="ru-RU" altLang="ru-RU" smtClean="0"/>
              <a:pPr>
                <a:defRPr/>
              </a:pPr>
              <a:t>‹#›</a:t>
            </a:fld>
            <a:endParaRPr lang="ru-RU" alt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8229600" cy="1143000"/>
          </a:xfrm>
        </p:spPr>
        <p:txBody>
          <a:bodyPr anchor="ctr"/>
          <a:lstStyle>
            <a:lvl1pPr>
              <a:defRPr/>
            </a:lvl1pPr>
          </a:lstStyle>
          <a:p>
            <a:r>
              <a:rPr kumimoji="0" lang="ru-RU"/>
              <a:t>Образец заголовка</a:t>
            </a:r>
            <a:endParaRPr kumimoji="0" lang="en-US"/>
          </a:p>
        </p:txBody>
      </p:sp>
      <p:sp>
        <p:nvSpPr>
          <p:cNvPr id="3" name="Текст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a:t>Образец текста</a:t>
            </a:r>
          </a:p>
        </p:txBody>
      </p:sp>
      <p:sp>
        <p:nvSpPr>
          <p:cNvPr id="4" name="Текст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a:t>Образец текста</a:t>
            </a:r>
          </a:p>
        </p:txBody>
      </p:sp>
      <p:sp>
        <p:nvSpPr>
          <p:cNvPr id="5" name="Содержимое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6" name="Содержимое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7" name="Дата 6"/>
          <p:cNvSpPr>
            <a:spLocks noGrp="1"/>
          </p:cNvSpPr>
          <p:nvPr>
            <p:ph type="dt" sz="half" idx="10"/>
          </p:nvPr>
        </p:nvSpPr>
        <p:spPr/>
        <p:txBody>
          <a:bodyPr/>
          <a:lstStyle/>
          <a:p>
            <a:pPr>
              <a:defRPr/>
            </a:pPr>
            <a:endParaRPr lang="ru-RU"/>
          </a:p>
        </p:txBody>
      </p:sp>
      <p:sp>
        <p:nvSpPr>
          <p:cNvPr id="8" name="Нижний колонтитул 7"/>
          <p:cNvSpPr>
            <a:spLocks noGrp="1"/>
          </p:cNvSpPr>
          <p:nvPr>
            <p:ph type="ftr" sz="quarter" idx="11"/>
          </p:nvPr>
        </p:nvSpPr>
        <p:spPr/>
        <p:txBody>
          <a:bodyPr/>
          <a:lstStyle/>
          <a:p>
            <a:pPr>
              <a:defRPr/>
            </a:pPr>
            <a:endParaRPr lang="ru-RU"/>
          </a:p>
        </p:txBody>
      </p:sp>
      <p:sp>
        <p:nvSpPr>
          <p:cNvPr id="9" name="Номер слайда 8"/>
          <p:cNvSpPr>
            <a:spLocks noGrp="1"/>
          </p:cNvSpPr>
          <p:nvPr>
            <p:ph type="sldNum" sz="quarter" idx="12"/>
          </p:nvPr>
        </p:nvSpPr>
        <p:spPr/>
        <p:txBody>
          <a:bodyPr/>
          <a:lstStyle/>
          <a:p>
            <a:pPr>
              <a:defRPr/>
            </a:pPr>
            <a:fld id="{B0844964-F91E-4428-B60A-7902A5893867}" type="slidenum">
              <a:rPr lang="ru-RU" altLang="ru-RU" smtClean="0"/>
              <a:pPr>
                <a:defRPr/>
              </a:pPr>
              <a:t>‹#›</a:t>
            </a:fld>
            <a:endParaRPr lang="ru-RU" alt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a:t>Образец заголовка</a:t>
            </a:r>
            <a:endParaRPr kumimoji="0" lang="en-US"/>
          </a:p>
        </p:txBody>
      </p:sp>
      <p:sp>
        <p:nvSpPr>
          <p:cNvPr id="3" name="Дата 2"/>
          <p:cNvSpPr>
            <a:spLocks noGrp="1"/>
          </p:cNvSpPr>
          <p:nvPr>
            <p:ph type="dt" sz="half" idx="10"/>
          </p:nvPr>
        </p:nvSpPr>
        <p:spPr/>
        <p:txBody>
          <a:bodyPr/>
          <a:lstStyle/>
          <a:p>
            <a:pPr>
              <a:defRPr/>
            </a:pPr>
            <a:endParaRPr lang="ru-RU"/>
          </a:p>
        </p:txBody>
      </p:sp>
      <p:sp>
        <p:nvSpPr>
          <p:cNvPr id="4" name="Нижний колонтитул 3"/>
          <p:cNvSpPr>
            <a:spLocks noGrp="1"/>
          </p:cNvSpPr>
          <p:nvPr>
            <p:ph type="ftr" sz="quarter" idx="11"/>
          </p:nvPr>
        </p:nvSpPr>
        <p:spPr/>
        <p:txBody>
          <a:bodyPr/>
          <a:lstStyle/>
          <a:p>
            <a:pPr>
              <a:defRPr/>
            </a:pPr>
            <a:endParaRPr lang="ru-RU"/>
          </a:p>
        </p:txBody>
      </p:sp>
      <p:sp>
        <p:nvSpPr>
          <p:cNvPr id="5" name="Номер слайда 4"/>
          <p:cNvSpPr>
            <a:spLocks noGrp="1"/>
          </p:cNvSpPr>
          <p:nvPr>
            <p:ph type="sldNum" sz="quarter" idx="12"/>
          </p:nvPr>
        </p:nvSpPr>
        <p:spPr/>
        <p:txBody>
          <a:bodyPr/>
          <a:lstStyle/>
          <a:p>
            <a:pPr>
              <a:defRPr/>
            </a:pPr>
            <a:fld id="{3CB00AC6-59C5-49E8-8CFA-C9FC2974E23B}" type="slidenum">
              <a:rPr lang="ru-RU" altLang="ru-RU" smtClean="0"/>
              <a:pPr>
                <a:defRPr/>
              </a:pPr>
              <a:t>‹#›</a:t>
            </a:fld>
            <a:endParaRPr lang="ru-RU" alt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pPr>
              <a:defRPr/>
            </a:pPr>
            <a:endParaRPr lang="ru-RU"/>
          </a:p>
        </p:txBody>
      </p:sp>
      <p:sp>
        <p:nvSpPr>
          <p:cNvPr id="3" name="Нижний колонтитул 2"/>
          <p:cNvSpPr>
            <a:spLocks noGrp="1"/>
          </p:cNvSpPr>
          <p:nvPr>
            <p:ph type="ftr" sz="quarter" idx="11"/>
          </p:nvPr>
        </p:nvSpPr>
        <p:spPr/>
        <p:txBody>
          <a:bodyPr/>
          <a:lstStyle/>
          <a:p>
            <a:pPr>
              <a:defRPr/>
            </a:pPr>
            <a:endParaRPr lang="ru-RU"/>
          </a:p>
        </p:txBody>
      </p:sp>
      <p:sp>
        <p:nvSpPr>
          <p:cNvPr id="4" name="Номер слайда 3"/>
          <p:cNvSpPr>
            <a:spLocks noGrp="1"/>
          </p:cNvSpPr>
          <p:nvPr>
            <p:ph type="sldNum" sz="quarter" idx="12"/>
          </p:nvPr>
        </p:nvSpPr>
        <p:spPr/>
        <p:txBody>
          <a:bodyPr/>
          <a:lstStyle/>
          <a:p>
            <a:pPr>
              <a:defRPr/>
            </a:pPr>
            <a:fld id="{8E916EA8-768C-420B-A72C-15E7FBA8A4E3}" type="slidenum">
              <a:rPr lang="ru-RU" altLang="ru-RU" smtClean="0"/>
              <a:pPr>
                <a:defRPr/>
              </a:pPr>
              <a:t>‹#›</a:t>
            </a:fld>
            <a:endParaRPr lang="ru-RU" alt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ru-RU"/>
              <a:t>Образец заголовка</a:t>
            </a:r>
            <a:endParaRPr kumimoji="0" lang="en-US"/>
          </a:p>
        </p:txBody>
      </p:sp>
      <p:sp>
        <p:nvSpPr>
          <p:cNvPr id="3" name="Текст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a:t>Образец текста</a:t>
            </a:r>
          </a:p>
        </p:txBody>
      </p:sp>
      <p:sp>
        <p:nvSpPr>
          <p:cNvPr id="4" name="Содержимое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5" name="Дата 4"/>
          <p:cNvSpPr>
            <a:spLocks noGrp="1"/>
          </p:cNvSpPr>
          <p:nvPr>
            <p:ph type="dt" sz="half" idx="10"/>
          </p:nvPr>
        </p:nvSpPr>
        <p:spPr/>
        <p:txBody>
          <a:bodyPr/>
          <a:lstStyle/>
          <a:p>
            <a:pPr>
              <a:defRPr/>
            </a:pPr>
            <a:endParaRPr lang="ru-RU"/>
          </a:p>
        </p:txBody>
      </p:sp>
      <p:sp>
        <p:nvSpPr>
          <p:cNvPr id="6" name="Нижний колонтитул 5"/>
          <p:cNvSpPr>
            <a:spLocks noGrp="1"/>
          </p:cNvSpPr>
          <p:nvPr>
            <p:ph type="ftr" sz="quarter" idx="11"/>
          </p:nvPr>
        </p:nvSpPr>
        <p:spPr/>
        <p:txBody>
          <a:bodyPr/>
          <a:lstStyle/>
          <a:p>
            <a:pPr>
              <a:defRPr/>
            </a:pPr>
            <a:endParaRPr lang="ru-RU"/>
          </a:p>
        </p:txBody>
      </p:sp>
      <p:sp>
        <p:nvSpPr>
          <p:cNvPr id="7" name="Номер слайда 6"/>
          <p:cNvSpPr>
            <a:spLocks noGrp="1"/>
          </p:cNvSpPr>
          <p:nvPr>
            <p:ph type="sldNum" sz="quarter" idx="12"/>
          </p:nvPr>
        </p:nvSpPr>
        <p:spPr/>
        <p:txBody>
          <a:bodyPr/>
          <a:lstStyle/>
          <a:p>
            <a:pPr>
              <a:defRPr/>
            </a:pPr>
            <a:fld id="{D384AC77-5CB3-4437-BBB3-F4F01A611162}" type="slidenum">
              <a:rPr lang="ru-RU" altLang="ru-RU" smtClean="0"/>
              <a:pPr>
                <a:defRPr/>
              </a:pPr>
              <a:t>‹#›</a:t>
            </a:fld>
            <a:endParaRPr lang="ru-RU" alt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ru-RU"/>
              <a:t>Образец заголовка</a:t>
            </a:r>
            <a:endParaRPr kumimoji="0" lang="en-US"/>
          </a:p>
        </p:txBody>
      </p:sp>
      <p:sp>
        <p:nvSpPr>
          <p:cNvPr id="3" name="Рисунок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ru-RU">
                <a:solidFill>
                  <a:schemeClr val="lt1"/>
                </a:solidFill>
                <a:latin typeface="+mn-lt"/>
                <a:ea typeface="+mn-ea"/>
                <a:cs typeface="+mn-cs"/>
              </a:rPr>
              <a:t>Вставка рисунка</a:t>
            </a:r>
            <a:endParaRPr kumimoji="0" lang="en-US" dirty="0">
              <a:solidFill>
                <a:schemeClr val="lt1"/>
              </a:solidFill>
              <a:latin typeface="+mn-lt"/>
              <a:ea typeface="+mn-ea"/>
              <a:cs typeface="+mn-cs"/>
            </a:endParaRPr>
          </a:p>
        </p:txBody>
      </p:sp>
      <p:sp>
        <p:nvSpPr>
          <p:cNvPr id="4" name="Текст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ru-RU"/>
              <a:t>Образец текста</a:t>
            </a:r>
          </a:p>
        </p:txBody>
      </p:sp>
      <p:sp>
        <p:nvSpPr>
          <p:cNvPr id="5" name="Дата 4"/>
          <p:cNvSpPr>
            <a:spLocks noGrp="1"/>
          </p:cNvSpPr>
          <p:nvPr>
            <p:ph type="dt" sz="half" idx="10"/>
          </p:nvPr>
        </p:nvSpPr>
        <p:spPr/>
        <p:txBody>
          <a:bodyPr/>
          <a:lstStyle/>
          <a:p>
            <a:pPr>
              <a:defRPr/>
            </a:pPr>
            <a:endParaRPr lang="ru-RU"/>
          </a:p>
        </p:txBody>
      </p:sp>
      <p:sp>
        <p:nvSpPr>
          <p:cNvPr id="6" name="Нижний колонтитул 5"/>
          <p:cNvSpPr>
            <a:spLocks noGrp="1"/>
          </p:cNvSpPr>
          <p:nvPr>
            <p:ph type="ftr" sz="quarter" idx="11"/>
          </p:nvPr>
        </p:nvSpPr>
        <p:spPr/>
        <p:txBody>
          <a:bodyPr/>
          <a:lstStyle/>
          <a:p>
            <a:pPr>
              <a:defRPr/>
            </a:pPr>
            <a:endParaRPr lang="ru-RU"/>
          </a:p>
        </p:txBody>
      </p:sp>
      <p:sp>
        <p:nvSpPr>
          <p:cNvPr id="7" name="Номер слайда 6"/>
          <p:cNvSpPr>
            <a:spLocks noGrp="1"/>
          </p:cNvSpPr>
          <p:nvPr>
            <p:ph type="sldNum" sz="quarter" idx="12"/>
          </p:nvPr>
        </p:nvSpPr>
        <p:spPr/>
        <p:txBody>
          <a:bodyPr/>
          <a:lstStyle/>
          <a:p>
            <a:pPr>
              <a:defRPr/>
            </a:pPr>
            <a:fld id="{13A2C5F1-0195-4458-8A31-E0C5698B5851}" type="slidenum">
              <a:rPr lang="ru-RU" altLang="ru-RU" smtClean="0"/>
              <a:pPr>
                <a:defRPr/>
              </a:pPr>
              <a:t>‹#›</a:t>
            </a:fld>
            <a:endParaRPr lang="ru-RU" alt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pPr>
              <a:defRPr/>
            </a:pPr>
            <a:endParaRPr lang="ru-RU"/>
          </a:p>
        </p:txBody>
      </p:sp>
      <p:sp>
        <p:nvSpPr>
          <p:cNvPr id="5" name="Нижний колонтитул 4"/>
          <p:cNvSpPr>
            <a:spLocks noGrp="1"/>
          </p:cNvSpPr>
          <p:nvPr>
            <p:ph type="ftr" sz="quarter" idx="11"/>
          </p:nvPr>
        </p:nvSpPr>
        <p:spPr/>
        <p:txBody>
          <a:bodyPr/>
          <a:lstStyle/>
          <a:p>
            <a:pPr>
              <a:defRPr/>
            </a:pPr>
            <a:endParaRPr lang="ru-RU"/>
          </a:p>
        </p:txBody>
      </p:sp>
      <p:sp>
        <p:nvSpPr>
          <p:cNvPr id="6" name="Номер слайда 5"/>
          <p:cNvSpPr>
            <a:spLocks noGrp="1"/>
          </p:cNvSpPr>
          <p:nvPr>
            <p:ph type="sldNum" sz="quarter" idx="12"/>
          </p:nvPr>
        </p:nvSpPr>
        <p:spPr/>
        <p:txBody>
          <a:bodyPr/>
          <a:lstStyle/>
          <a:p>
            <a:pPr>
              <a:defRPr/>
            </a:pPr>
            <a:fld id="{CF556D9D-DC0E-4BD4-BA86-214A6132B79E}" type="slidenum">
              <a:rPr lang="ru-RU" altLang="ru-RU" smtClean="0"/>
              <a:pPr>
                <a:defRPr/>
              </a:pPr>
              <a:t>‹#›</a:t>
            </a:fld>
            <a:endParaRPr lang="ru-RU" alt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kumimoji="0" lang="ru-RU"/>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pPr>
              <a:defRPr/>
            </a:pPr>
            <a:endParaRPr lang="ru-RU"/>
          </a:p>
        </p:txBody>
      </p:sp>
      <p:sp>
        <p:nvSpPr>
          <p:cNvPr id="5" name="Нижний колонтитул 4"/>
          <p:cNvSpPr>
            <a:spLocks noGrp="1"/>
          </p:cNvSpPr>
          <p:nvPr>
            <p:ph type="ftr" sz="quarter" idx="11"/>
          </p:nvPr>
        </p:nvSpPr>
        <p:spPr/>
        <p:txBody>
          <a:bodyPr/>
          <a:lstStyle/>
          <a:p>
            <a:pPr>
              <a:defRPr/>
            </a:pPr>
            <a:endParaRPr lang="ru-RU"/>
          </a:p>
        </p:txBody>
      </p:sp>
      <p:sp>
        <p:nvSpPr>
          <p:cNvPr id="6" name="Номер слайда 5"/>
          <p:cNvSpPr>
            <a:spLocks noGrp="1"/>
          </p:cNvSpPr>
          <p:nvPr>
            <p:ph type="sldNum" sz="quarter" idx="12"/>
          </p:nvPr>
        </p:nvSpPr>
        <p:spPr/>
        <p:txBody>
          <a:bodyPr/>
          <a:lstStyle/>
          <a:p>
            <a:pPr>
              <a:defRPr/>
            </a:pPr>
            <a:fld id="{EC3A61B4-5CE0-4B2B-B2FF-BAB584DAAD04}" type="slidenum">
              <a:rPr lang="ru-RU" altLang="ru-RU" smtClean="0"/>
              <a:pPr>
                <a:defRPr/>
              </a:pPr>
              <a:t>‹#›</a:t>
            </a:fld>
            <a:endParaRPr lang="ru-RU" alt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lipArtAndTx">
  <p:cSld name="Заголовок, клип и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609600"/>
            <a:ext cx="7772400" cy="1143000"/>
          </a:xfrm>
        </p:spPr>
        <p:txBody>
          <a:bodyPr/>
          <a:lstStyle/>
          <a:p>
            <a:r>
              <a:rPr lang="ru-RU"/>
              <a:t>Образец заголовка</a:t>
            </a:r>
          </a:p>
        </p:txBody>
      </p:sp>
      <p:sp>
        <p:nvSpPr>
          <p:cNvPr id="3" name="Клип 2"/>
          <p:cNvSpPr>
            <a:spLocks noGrp="1"/>
          </p:cNvSpPr>
          <p:nvPr>
            <p:ph type="clipArt" sz="half" idx="1"/>
          </p:nvPr>
        </p:nvSpPr>
        <p:spPr>
          <a:xfrm>
            <a:off x="685800" y="1981200"/>
            <a:ext cx="3810000" cy="4114800"/>
          </a:xfrm>
        </p:spPr>
        <p:txBody>
          <a:bodyPr>
            <a:normAutofit/>
          </a:bodyPr>
          <a:lstStyle/>
          <a:p>
            <a:pPr lvl="0"/>
            <a:endParaRPr lang="ru-RU" noProof="0"/>
          </a:p>
        </p:txBody>
      </p:sp>
      <p:sp>
        <p:nvSpPr>
          <p:cNvPr id="4" name="Текст 3"/>
          <p:cNvSpPr>
            <a:spLocks noGrp="1"/>
          </p:cNvSpPr>
          <p:nvPr>
            <p:ph type="body" sz="half" idx="2"/>
          </p:nvPr>
        </p:nvSpPr>
        <p:spPr>
          <a:xfrm>
            <a:off x="4648200" y="1981200"/>
            <a:ext cx="3810000" cy="411480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13"/>
          <p:cNvSpPr>
            <a:spLocks noGrp="1"/>
          </p:cNvSpPr>
          <p:nvPr>
            <p:ph type="dt" sz="half" idx="10"/>
          </p:nvPr>
        </p:nvSpPr>
        <p:spPr/>
        <p:txBody>
          <a:bodyPr/>
          <a:lstStyle>
            <a:lvl1pPr>
              <a:defRPr/>
            </a:lvl1pPr>
          </a:lstStyle>
          <a:p>
            <a:pPr>
              <a:defRPr/>
            </a:pPr>
            <a:endParaRPr lang="ru-RU"/>
          </a:p>
        </p:txBody>
      </p:sp>
      <p:sp>
        <p:nvSpPr>
          <p:cNvPr id="6" name="Нижний колонтитул 2"/>
          <p:cNvSpPr>
            <a:spLocks noGrp="1"/>
          </p:cNvSpPr>
          <p:nvPr>
            <p:ph type="ftr" sz="quarter" idx="11"/>
          </p:nvPr>
        </p:nvSpPr>
        <p:spPr/>
        <p:txBody>
          <a:bodyPr/>
          <a:lstStyle>
            <a:lvl1pPr>
              <a:defRPr/>
            </a:lvl1pPr>
          </a:lstStyle>
          <a:p>
            <a:pPr>
              <a:defRPr/>
            </a:pPr>
            <a:endParaRPr lang="ru-RU"/>
          </a:p>
        </p:txBody>
      </p:sp>
      <p:sp>
        <p:nvSpPr>
          <p:cNvPr id="7" name="Номер слайда 22"/>
          <p:cNvSpPr>
            <a:spLocks noGrp="1"/>
          </p:cNvSpPr>
          <p:nvPr>
            <p:ph type="sldNum" sz="quarter" idx="12"/>
          </p:nvPr>
        </p:nvSpPr>
        <p:spPr/>
        <p:txBody>
          <a:bodyPr/>
          <a:lstStyle>
            <a:lvl1pPr>
              <a:defRPr/>
            </a:lvl1pPr>
          </a:lstStyle>
          <a:p>
            <a:pPr>
              <a:defRPr/>
            </a:pPr>
            <a:fld id="{1330BFB2-BDF0-4513-A025-BC771AB30C9C}" type="slidenum">
              <a:rPr lang="ru-RU" altLang="ru-RU"/>
              <a:pPr>
                <a:defRPr/>
              </a:pPr>
              <a:t>‹#›</a:t>
            </a:fld>
            <a:endParaRPr lang="ru-RU" altLang="ru-RU"/>
          </a:p>
        </p:txBody>
      </p:sp>
    </p:spTree>
    <p:extLst>
      <p:ext uri="{BB962C8B-B14F-4D97-AF65-F5344CB8AC3E}">
        <p14:creationId xmlns:p14="http://schemas.microsoft.com/office/powerpoint/2010/main" val="22773414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2" name="Заголовок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ru-RU"/>
              <a:t>Образец заголовка</a:t>
            </a:r>
            <a:endParaRPr kumimoji="0" lang="en-US"/>
          </a:p>
        </p:txBody>
      </p:sp>
      <p:sp>
        <p:nvSpPr>
          <p:cNvPr id="13" name="Текст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ru-RU"/>
              <a:t>Образец текста</a:t>
            </a:r>
          </a:p>
          <a:p>
            <a:pPr lvl="1" eaLnBrk="1" latinLnBrk="0" hangingPunct="1"/>
            <a:r>
              <a:rPr kumimoji="0" lang="ru-RU"/>
              <a:t>Второй уровень</a:t>
            </a:r>
          </a:p>
          <a:p>
            <a:pPr lvl="2" eaLnBrk="1" latinLnBrk="0" hangingPunct="1"/>
            <a:r>
              <a:rPr kumimoji="0" lang="ru-RU"/>
              <a:t>Третий уровень</a:t>
            </a:r>
          </a:p>
          <a:p>
            <a:pPr lvl="3" eaLnBrk="1" latinLnBrk="0" hangingPunct="1"/>
            <a:r>
              <a:rPr kumimoji="0" lang="ru-RU"/>
              <a:t>Четвертый уровень</a:t>
            </a:r>
          </a:p>
          <a:p>
            <a:pPr lvl="4" eaLnBrk="1" latinLnBrk="0" hangingPunct="1"/>
            <a:r>
              <a:rPr kumimoji="0" lang="ru-RU"/>
              <a:t>Пятый уровень</a:t>
            </a:r>
            <a:endParaRPr kumimoji="0" lang="en-US"/>
          </a:p>
        </p:txBody>
      </p:sp>
      <p:sp>
        <p:nvSpPr>
          <p:cNvPr id="14" name="Дата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pPr>
              <a:defRPr/>
            </a:pPr>
            <a:endParaRPr lang="ru-RU"/>
          </a:p>
        </p:txBody>
      </p:sp>
      <p:sp>
        <p:nvSpPr>
          <p:cNvPr id="3" name="Нижний колонтитул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pPr>
              <a:defRPr/>
            </a:pPr>
            <a:endParaRPr lang="ru-RU"/>
          </a:p>
        </p:txBody>
      </p:sp>
      <p:sp>
        <p:nvSpPr>
          <p:cNvPr id="23" name="Номер слайда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pPr>
              <a:defRPr/>
            </a:pPr>
            <a:fld id="{1C10B247-C868-4638-88BB-01285EA8C9C3}" type="slidenum">
              <a:rPr lang="ru-RU" altLang="ru-RU" smtClean="0"/>
              <a:pPr>
                <a:defRPr/>
              </a:pPr>
              <a:t>‹#›</a:t>
            </a:fld>
            <a:endParaRPr lang="ru-RU" altLang="ru-RU"/>
          </a:p>
        </p:txBody>
      </p:sp>
    </p:spTree>
  </p:cSld>
  <p:clrMap bg1="lt1" tx1="dk1" bg2="lt2" tx2="dk2" accent1="accent1" accent2="accent2" accent3="accent3" accent4="accent4" accent5="accent5" accent6="accent6" hlink="hlink" folHlink="folHlink"/>
  <p:sldLayoutIdLst>
    <p:sldLayoutId id="2147484136" r:id="rId1"/>
    <p:sldLayoutId id="2147484137" r:id="rId2"/>
    <p:sldLayoutId id="2147484138" r:id="rId3"/>
    <p:sldLayoutId id="2147484139" r:id="rId4"/>
    <p:sldLayoutId id="2147484140" r:id="rId5"/>
    <p:sldLayoutId id="2147484141" r:id="rId6"/>
    <p:sldLayoutId id="2147484142" r:id="rId7"/>
    <p:sldLayoutId id="2147484143" r:id="rId8"/>
    <p:sldLayoutId id="2147484144" r:id="rId9"/>
    <p:sldLayoutId id="2147484145" r:id="rId10"/>
    <p:sldLayoutId id="2147484146" r:id="rId11"/>
    <p:sldLayoutId id="2147484148" r:id="rId12"/>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p:txBody>
          <a:bodyPr/>
          <a:lstStyle/>
          <a:p>
            <a:pPr>
              <a:buNone/>
            </a:pPr>
            <a:r>
              <a:rPr lang="uk-UA" b="1" dirty="0">
                <a:latin typeface="Times New Roman" panose="02020603050405020304" pitchFamily="18" charset="0"/>
                <a:ea typeface="Times New Roman" panose="02020603050405020304" pitchFamily="18" charset="0"/>
              </a:rPr>
              <a:t>Вища нервова діяльність, її типові особливості та  методи дослідження. </a:t>
            </a:r>
            <a:r>
              <a:rPr lang="ru-RU" b="1" dirty="0" err="1">
                <a:latin typeface="Times New Roman" panose="02020603050405020304" pitchFamily="18" charset="0"/>
                <a:ea typeface="Times New Roman" panose="02020603050405020304" pitchFamily="18" charset="0"/>
              </a:rPr>
              <a:t>Функціональні</a:t>
            </a:r>
            <a:r>
              <a:rPr lang="ru-RU" b="1" dirty="0">
                <a:latin typeface="Times New Roman" panose="02020603050405020304" pitchFamily="18" charset="0"/>
                <a:ea typeface="Times New Roman" panose="02020603050405020304" pitchFamily="18" charset="0"/>
              </a:rPr>
              <a:t> </a:t>
            </a:r>
            <a:r>
              <a:rPr lang="ru-RU" b="1" dirty="0" err="1">
                <a:latin typeface="Times New Roman" panose="02020603050405020304" pitchFamily="18" charset="0"/>
                <a:ea typeface="Times New Roman" panose="02020603050405020304" pitchFamily="18" charset="0"/>
              </a:rPr>
              <a:t>системи</a:t>
            </a:r>
            <a:r>
              <a:rPr lang="ru-RU" b="1" dirty="0">
                <a:latin typeface="Times New Roman" panose="02020603050405020304" pitchFamily="18" charset="0"/>
                <a:ea typeface="Times New Roman" panose="02020603050405020304" pitchFamily="18" charset="0"/>
              </a:rPr>
              <a:t> (</a:t>
            </a:r>
            <a:r>
              <a:rPr lang="ru-RU" b="1" dirty="0" err="1">
                <a:latin typeface="Times New Roman" panose="02020603050405020304" pitchFamily="18" charset="0"/>
                <a:ea typeface="Times New Roman" panose="02020603050405020304" pitchFamily="18" charset="0"/>
              </a:rPr>
              <a:t>П.К.Анохін</a:t>
            </a:r>
            <a:r>
              <a:rPr lang="ru-RU" b="1" dirty="0">
                <a:latin typeface="Times New Roman" panose="02020603050405020304" pitchFamily="18" charset="0"/>
                <a:ea typeface="Times New Roman" panose="02020603050405020304" pitchFamily="18" charset="0"/>
              </a:rPr>
              <a:t>). </a:t>
            </a:r>
            <a:r>
              <a:rPr lang="ru-RU" b="1" dirty="0" err="1">
                <a:latin typeface="Times New Roman" panose="02020603050405020304" pitchFamily="18" charset="0"/>
                <a:ea typeface="Times New Roman" panose="02020603050405020304" pitchFamily="18" charset="0"/>
              </a:rPr>
              <a:t>Природжені</a:t>
            </a:r>
            <a:r>
              <a:rPr lang="ru-RU" b="1" dirty="0">
                <a:latin typeface="Times New Roman" panose="02020603050405020304" pitchFamily="18" charset="0"/>
                <a:ea typeface="Times New Roman" panose="02020603050405020304" pitchFamily="18" charset="0"/>
              </a:rPr>
              <a:t> та </a:t>
            </a:r>
            <a:r>
              <a:rPr lang="ru-RU" b="1" dirty="0" err="1">
                <a:latin typeface="Times New Roman" panose="02020603050405020304" pitchFamily="18" charset="0"/>
                <a:ea typeface="Times New Roman" panose="02020603050405020304" pitchFamily="18" charset="0"/>
              </a:rPr>
              <a:t>набуті</a:t>
            </a:r>
            <a:r>
              <a:rPr lang="ru-RU" b="1" dirty="0">
                <a:latin typeface="Times New Roman" panose="02020603050405020304" pitchFamily="18" charset="0"/>
                <a:ea typeface="Times New Roman" panose="02020603050405020304" pitchFamily="18" charset="0"/>
              </a:rPr>
              <a:t> </a:t>
            </a:r>
            <a:r>
              <a:rPr lang="ru-RU" b="1" dirty="0" err="1">
                <a:latin typeface="Times New Roman" panose="02020603050405020304" pitchFamily="18" charset="0"/>
                <a:ea typeface="Times New Roman" panose="02020603050405020304" pitchFamily="18" charset="0"/>
              </a:rPr>
              <a:t>форми</a:t>
            </a:r>
            <a:r>
              <a:rPr lang="ru-RU" b="1" dirty="0">
                <a:latin typeface="Times New Roman" panose="02020603050405020304" pitchFamily="18" charset="0"/>
                <a:ea typeface="Times New Roman" panose="02020603050405020304" pitchFamily="18" charset="0"/>
              </a:rPr>
              <a:t> </a:t>
            </a:r>
            <a:r>
              <a:rPr lang="ru-RU" b="1" dirty="0" err="1">
                <a:latin typeface="Times New Roman" panose="02020603050405020304" pitchFamily="18" charset="0"/>
                <a:ea typeface="Times New Roman" panose="02020603050405020304" pitchFamily="18" charset="0"/>
              </a:rPr>
              <a:t>поведінки</a:t>
            </a:r>
            <a:r>
              <a:rPr lang="ru-RU" b="1" dirty="0">
                <a:latin typeface="Times New Roman" panose="02020603050405020304" pitchFamily="18" charset="0"/>
                <a:ea typeface="Times New Roman" panose="02020603050405020304" pitchFamily="18" charset="0"/>
              </a:rPr>
              <a:t>. Перша </a:t>
            </a:r>
            <a:r>
              <a:rPr lang="ru-RU" b="1" dirty="0" err="1">
                <a:latin typeface="Times New Roman" panose="02020603050405020304" pitchFamily="18" charset="0"/>
                <a:ea typeface="Times New Roman" panose="02020603050405020304" pitchFamily="18" charset="0"/>
              </a:rPr>
              <a:t>і</a:t>
            </a:r>
            <a:r>
              <a:rPr lang="ru-RU" b="1" dirty="0">
                <a:latin typeface="Times New Roman" panose="02020603050405020304" pitchFamily="18" charset="0"/>
                <a:ea typeface="Times New Roman" panose="02020603050405020304" pitchFamily="18" charset="0"/>
              </a:rPr>
              <a:t> друга </a:t>
            </a:r>
            <a:r>
              <a:rPr lang="ru-RU" b="1" dirty="0" err="1">
                <a:latin typeface="Times New Roman" panose="02020603050405020304" pitchFamily="18" charset="0"/>
                <a:ea typeface="Times New Roman" panose="02020603050405020304" pitchFamily="18" charset="0"/>
              </a:rPr>
              <a:t>сигнальні</a:t>
            </a:r>
            <a:r>
              <a:rPr lang="ru-RU" b="1" dirty="0">
                <a:latin typeface="Times New Roman" panose="02020603050405020304" pitchFamily="18" charset="0"/>
                <a:ea typeface="Times New Roman" panose="02020603050405020304" pitchFamily="18" charset="0"/>
              </a:rPr>
              <a:t> </a:t>
            </a:r>
            <a:r>
              <a:rPr lang="ru-RU" b="1" dirty="0" err="1">
                <a:latin typeface="Times New Roman" panose="02020603050405020304" pitchFamily="18" charset="0"/>
                <a:ea typeface="Times New Roman" panose="02020603050405020304" pitchFamily="18" charset="0"/>
              </a:rPr>
              <a:t>системи</a:t>
            </a:r>
            <a:r>
              <a:rPr lang="ru-RU" b="1" dirty="0">
                <a:latin typeface="Times New Roman" panose="02020603050405020304" pitchFamily="18" charset="0"/>
                <a:ea typeface="Times New Roman" panose="02020603050405020304" pitchFamily="18" charset="0"/>
              </a:rPr>
              <a:t>. </a:t>
            </a:r>
            <a:r>
              <a:rPr lang="ru-RU" b="1" dirty="0" err="1">
                <a:latin typeface="Times New Roman" panose="02020603050405020304" pitchFamily="18" charset="0"/>
                <a:ea typeface="Times New Roman" panose="02020603050405020304" pitchFamily="18" charset="0"/>
              </a:rPr>
              <a:t>Пам’ять</a:t>
            </a:r>
            <a:r>
              <a:rPr lang="ru-RU" b="1" dirty="0">
                <a:latin typeface="Times New Roman" panose="02020603050405020304" pitchFamily="18" charset="0"/>
                <a:ea typeface="Times New Roman" panose="02020603050405020304" pitchFamily="18" charset="0"/>
              </a:rPr>
              <a:t>, сон. </a:t>
            </a:r>
            <a:r>
              <a:rPr lang="ru-RU" b="1" dirty="0" err="1">
                <a:latin typeface="Times New Roman" panose="02020603050405020304" pitchFamily="18" charset="0"/>
                <a:ea typeface="Times New Roman" panose="02020603050405020304" pitchFamily="18" charset="0"/>
              </a:rPr>
              <a:t>Фізіологія</a:t>
            </a:r>
            <a:r>
              <a:rPr lang="ru-RU" b="1" dirty="0">
                <a:latin typeface="Times New Roman" panose="02020603050405020304" pitchFamily="18" charset="0"/>
                <a:ea typeface="Times New Roman" panose="02020603050405020304" pitchFamily="18" charset="0"/>
              </a:rPr>
              <a:t> </a:t>
            </a:r>
            <a:r>
              <a:rPr lang="ru-RU" b="1" dirty="0" err="1">
                <a:latin typeface="Times New Roman" panose="02020603050405020304" pitchFamily="18" charset="0"/>
                <a:ea typeface="Times New Roman" panose="02020603050405020304" pitchFamily="18" charset="0"/>
              </a:rPr>
              <a:t>адаптаційних</a:t>
            </a:r>
            <a:r>
              <a:rPr lang="ru-RU" b="1" dirty="0">
                <a:latin typeface="Times New Roman" panose="02020603050405020304" pitchFamily="18" charset="0"/>
                <a:ea typeface="Times New Roman" panose="02020603050405020304" pitchFamily="18" charset="0"/>
              </a:rPr>
              <a:t> </a:t>
            </a:r>
            <a:r>
              <a:rPr lang="ru-RU" b="1" dirty="0" err="1">
                <a:latin typeface="Times New Roman" panose="02020603050405020304" pitchFamily="18" charset="0"/>
                <a:ea typeface="Times New Roman" panose="02020603050405020304" pitchFamily="18" charset="0"/>
              </a:rPr>
              <a:t>процесів</a:t>
            </a:r>
            <a:r>
              <a:rPr lang="ru-RU" b="1" dirty="0">
                <a:latin typeface="Times New Roman" panose="02020603050405020304" pitchFamily="18" charset="0"/>
                <a:ea typeface="Times New Roman" panose="02020603050405020304" pitchFamily="18" charset="0"/>
              </a:rPr>
              <a:t>.</a:t>
            </a:r>
          </a:p>
          <a:p>
            <a:pPr>
              <a:buNone/>
            </a:pPr>
            <a:endParaRPr lang="uk-UA" b="1" dirty="0">
              <a:latin typeface="Times New Roman" panose="02020603050405020304" pitchFamily="18" charset="0"/>
            </a:endParaRPr>
          </a:p>
          <a:p>
            <a:pPr>
              <a:buNone/>
            </a:pPr>
            <a:endParaRPr lang="uk-UA" b="1" dirty="0">
              <a:latin typeface="Times New Roman" panose="02020603050405020304" pitchFamily="18" charset="0"/>
            </a:endParaRPr>
          </a:p>
          <a:p>
            <a:pPr>
              <a:buNone/>
            </a:pPr>
            <a:endParaRPr lang="uk-UA" b="1" dirty="0">
              <a:latin typeface="Times New Roman" panose="02020603050405020304" pitchFamily="18" charset="0"/>
            </a:endParaRPr>
          </a:p>
          <a:p>
            <a:pPr algn="r">
              <a:buNone/>
            </a:pPr>
            <a:r>
              <a:rPr lang="uk-UA" b="1" dirty="0">
                <a:latin typeface="Times New Roman" panose="02020603050405020304" pitchFamily="18" charset="0"/>
              </a:rPr>
              <a:t>Доцент </a:t>
            </a:r>
            <a:r>
              <a:rPr lang="uk-UA" b="1" dirty="0" err="1">
                <a:latin typeface="Times New Roman" panose="02020603050405020304" pitchFamily="18" charset="0"/>
              </a:rPr>
              <a:t>Онуфриенко</a:t>
            </a:r>
            <a:r>
              <a:rPr lang="uk-UA" b="1" dirty="0">
                <a:latin typeface="Times New Roman" panose="02020603050405020304" pitchFamily="18" charset="0"/>
              </a:rPr>
              <a:t> Оксана</a:t>
            </a:r>
            <a:endParaRPr lang="ru-RU"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0" y="0"/>
            <a:ext cx="9144000" cy="1143000"/>
          </a:xfrm>
        </p:spPr>
        <p:txBody>
          <a:bodyPr/>
          <a:lstStyle/>
          <a:p>
            <a:pPr algn="ctr" eaLnBrk="1" fontAlgn="auto" hangingPunct="1">
              <a:spcAft>
                <a:spcPts val="0"/>
              </a:spcAft>
              <a:defRPr/>
            </a:pPr>
            <a:r>
              <a:rPr lang="ru-RU" sz="3200" b="1" dirty="0" err="1">
                <a:solidFill>
                  <a:srgbClr val="7030A0"/>
                </a:solidFill>
                <a:cs typeface="Times New Roman" pitchFamily="18" charset="0"/>
              </a:rPr>
              <a:t>Що</a:t>
            </a:r>
            <a:r>
              <a:rPr lang="ru-RU" sz="3200" b="1" dirty="0">
                <a:solidFill>
                  <a:srgbClr val="7030A0"/>
                </a:solidFill>
                <a:cs typeface="Times New Roman" pitchFamily="18" charset="0"/>
              </a:rPr>
              <a:t> </a:t>
            </a:r>
            <a:r>
              <a:rPr lang="ru-RU" sz="3200" b="1" dirty="0" err="1">
                <a:solidFill>
                  <a:srgbClr val="7030A0"/>
                </a:solidFill>
                <a:cs typeface="Times New Roman" pitchFamily="18" charset="0"/>
              </a:rPr>
              <a:t>означає</a:t>
            </a:r>
            <a:r>
              <a:rPr lang="ru-RU" sz="3200" b="1" dirty="0">
                <a:solidFill>
                  <a:srgbClr val="7030A0"/>
                </a:solidFill>
                <a:cs typeface="Times New Roman" pitchFamily="18" charset="0"/>
              </a:rPr>
              <a:t> </a:t>
            </a:r>
            <a:r>
              <a:rPr lang="ru-RU" sz="3200" b="1" dirty="0" err="1">
                <a:solidFill>
                  <a:srgbClr val="7030A0"/>
                </a:solidFill>
                <a:cs typeface="Times New Roman" pitchFamily="18" charset="0"/>
              </a:rPr>
              <a:t>термін</a:t>
            </a:r>
            <a:r>
              <a:rPr lang="ru-RU" sz="3200" b="1" dirty="0">
                <a:solidFill>
                  <a:srgbClr val="7030A0"/>
                </a:solidFill>
                <a:cs typeface="Times New Roman" pitchFamily="18" charset="0"/>
              </a:rPr>
              <a:t> «</a:t>
            </a:r>
            <a:r>
              <a:rPr lang="ru-RU" sz="3200" b="1" dirty="0" err="1">
                <a:solidFill>
                  <a:srgbClr val="7030A0"/>
                </a:solidFill>
                <a:cs typeface="Times New Roman" pitchFamily="18" charset="0"/>
              </a:rPr>
              <a:t>вища</a:t>
            </a:r>
            <a:r>
              <a:rPr lang="ru-RU" sz="3200" b="1" dirty="0">
                <a:solidFill>
                  <a:srgbClr val="7030A0"/>
                </a:solidFill>
                <a:cs typeface="Times New Roman" pitchFamily="18" charset="0"/>
              </a:rPr>
              <a:t> </a:t>
            </a:r>
            <a:r>
              <a:rPr lang="ru-RU" sz="3200" b="1" dirty="0" err="1">
                <a:solidFill>
                  <a:srgbClr val="7030A0"/>
                </a:solidFill>
                <a:cs typeface="Times New Roman" pitchFamily="18" charset="0"/>
              </a:rPr>
              <a:t>нервова</a:t>
            </a:r>
            <a:r>
              <a:rPr lang="ru-RU" sz="3200" b="1" dirty="0">
                <a:solidFill>
                  <a:srgbClr val="7030A0"/>
                </a:solidFill>
                <a:cs typeface="Times New Roman" pitchFamily="18" charset="0"/>
              </a:rPr>
              <a:t> </a:t>
            </a:r>
            <a:r>
              <a:rPr lang="ru-RU" sz="3200" b="1" dirty="0" err="1">
                <a:solidFill>
                  <a:srgbClr val="7030A0"/>
                </a:solidFill>
                <a:cs typeface="Times New Roman" pitchFamily="18" charset="0"/>
              </a:rPr>
              <a:t>діяльність</a:t>
            </a:r>
            <a:r>
              <a:rPr lang="ru-RU" sz="3200" b="1" dirty="0">
                <a:solidFill>
                  <a:srgbClr val="7030A0"/>
                </a:solidFill>
                <a:cs typeface="Times New Roman" pitchFamily="18" charset="0"/>
              </a:rPr>
              <a:t>»?</a:t>
            </a:r>
            <a:endParaRPr lang="ru-RU" sz="3200" dirty="0">
              <a:solidFill>
                <a:srgbClr val="7030A0"/>
              </a:solidFill>
            </a:endParaRPr>
          </a:p>
        </p:txBody>
      </p:sp>
      <p:sp>
        <p:nvSpPr>
          <p:cNvPr id="12291" name="Rectangle 3"/>
          <p:cNvSpPr>
            <a:spLocks noGrp="1" noChangeArrowheads="1"/>
          </p:cNvSpPr>
          <p:nvPr>
            <p:ph idx="1"/>
          </p:nvPr>
        </p:nvSpPr>
        <p:spPr>
          <a:xfrm>
            <a:off x="0" y="1143000"/>
            <a:ext cx="9144000" cy="5715000"/>
          </a:xfrm>
        </p:spPr>
        <p:txBody>
          <a:bodyPr/>
          <a:lstStyle/>
          <a:p>
            <a:pPr algn="just" eaLnBrk="1" hangingPunct="1">
              <a:lnSpc>
                <a:spcPct val="90000"/>
              </a:lnSpc>
            </a:pPr>
            <a:r>
              <a:rPr lang="ru-RU" altLang="ru-RU" sz="2600">
                <a:cs typeface="Times New Roman" panose="02020603050405020304" pitchFamily="18" charset="0"/>
              </a:rPr>
              <a:t>Всі функції, що виконуються нервовою системою, умовно можна поділити на нижчу і вищу нервові діяльності.</a:t>
            </a:r>
          </a:p>
          <a:p>
            <a:pPr algn="just" eaLnBrk="1" hangingPunct="1">
              <a:lnSpc>
                <a:spcPct val="90000"/>
              </a:lnSpc>
            </a:pPr>
            <a:r>
              <a:rPr lang="ru-RU" altLang="ru-RU" sz="2600">
                <a:cs typeface="Times New Roman" panose="02020603050405020304" pitchFamily="18" charset="0"/>
              </a:rPr>
              <a:t>Вища нервова діяльність (ВНД) забезпечує доцільну поведінку в мінливих умовах життя, полягає в запам'ятовуванні, тобто здатності набувати індивідуальний життєвий досвід, який забезпечує корисний пристосувальний результат.</a:t>
            </a:r>
          </a:p>
          <a:p>
            <a:pPr algn="just" eaLnBrk="1" hangingPunct="1">
              <a:lnSpc>
                <a:spcPct val="90000"/>
              </a:lnSpc>
            </a:pPr>
            <a:r>
              <a:rPr lang="ru-RU" altLang="ru-RU" sz="2600">
                <a:cs typeface="Times New Roman" panose="02020603050405020304" pitchFamily="18" charset="0"/>
              </a:rPr>
              <a:t>У людини через осмислення навколишньої дійсності відбувається формування розумового мислення.</a:t>
            </a:r>
          </a:p>
          <a:p>
            <a:pPr algn="just" eaLnBrk="1" hangingPunct="1">
              <a:lnSpc>
                <a:spcPct val="90000"/>
              </a:lnSpc>
            </a:pPr>
            <a:r>
              <a:rPr lang="ru-RU" altLang="ru-RU" sz="2600">
                <a:cs typeface="Times New Roman" panose="02020603050405020304" pitchFamily="18" charset="0"/>
              </a:rPr>
              <a:t>У тварин при зіставленні з власним досвідом - конкретне мислення ( «конкретний розум»).</a:t>
            </a:r>
            <a:endParaRPr lang="ru-RU" altLang="ru-RU" sz="2800" b="1"/>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Рисунок 3"/>
          <p:cNvPicPr>
            <a:picLocks noChangeAspect="1"/>
          </p:cNvPicPr>
          <p:nvPr/>
        </p:nvPicPr>
        <p:blipFill>
          <a:blip r:embed="rId2" cstate="print">
            <a:extLst>
              <a:ext uri="{28A0092B-C50C-407E-A947-70E740481C1C}">
                <a14:useLocalDpi xmlns:a14="http://schemas.microsoft.com/office/drawing/2010/main" val="0"/>
              </a:ext>
            </a:extLst>
          </a:blip>
          <a:srcRect l="7513" t="20380" r="8257"/>
          <a:stretch>
            <a:fillRect/>
          </a:stretch>
        </p:blipFill>
        <p:spPr bwMode="auto">
          <a:xfrm>
            <a:off x="395288" y="115888"/>
            <a:ext cx="8424862" cy="655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188" y="115888"/>
            <a:ext cx="7467600" cy="1143000"/>
          </a:xfrm>
        </p:spPr>
        <p:txBody>
          <a:bodyPr/>
          <a:lstStyle/>
          <a:p>
            <a:pPr algn="ctr" eaLnBrk="1" fontAlgn="auto" hangingPunct="1">
              <a:spcAft>
                <a:spcPts val="0"/>
              </a:spcAft>
              <a:defRPr/>
            </a:pPr>
            <a:r>
              <a:rPr lang="ru-RU" sz="2800" b="1" dirty="0" err="1">
                <a:solidFill>
                  <a:srgbClr val="7030A0"/>
                </a:solidFill>
              </a:rPr>
              <a:t>Цітоархітектонічна</a:t>
            </a:r>
            <a:r>
              <a:rPr lang="ru-RU" sz="2800" b="1" dirty="0">
                <a:solidFill>
                  <a:srgbClr val="7030A0"/>
                </a:solidFill>
              </a:rPr>
              <a:t> карта кори головного </a:t>
            </a:r>
            <a:r>
              <a:rPr lang="ru-RU" sz="2800" b="1" dirty="0" err="1">
                <a:solidFill>
                  <a:srgbClr val="7030A0"/>
                </a:solidFill>
              </a:rPr>
              <a:t>мозку</a:t>
            </a:r>
            <a:r>
              <a:rPr lang="ru-RU" sz="2800" b="1" dirty="0">
                <a:solidFill>
                  <a:srgbClr val="7030A0"/>
                </a:solidFill>
              </a:rPr>
              <a:t> по </a:t>
            </a:r>
            <a:r>
              <a:rPr lang="ru-RU" sz="2800" b="1" dirty="0" err="1">
                <a:solidFill>
                  <a:srgbClr val="7030A0"/>
                </a:solidFill>
              </a:rPr>
              <a:t>Бродману</a:t>
            </a:r>
            <a:endParaRPr lang="ru-RU" sz="2800" b="1" dirty="0">
              <a:solidFill>
                <a:srgbClr val="7030A0"/>
              </a:solidFill>
            </a:endParaRPr>
          </a:p>
        </p:txBody>
      </p:sp>
      <p:pic>
        <p:nvPicPr>
          <p:cNvPr id="15363"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a:xfrm>
            <a:off x="971550" y="1374775"/>
            <a:ext cx="6553200" cy="5232400"/>
          </a:xfrm>
          <a:noFill/>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eaLnBrk="1" fontAlgn="auto" hangingPunct="1">
              <a:spcAft>
                <a:spcPts val="0"/>
              </a:spcAft>
              <a:defRPr/>
            </a:pPr>
            <a:endParaRPr lang="uk-UA"/>
          </a:p>
        </p:txBody>
      </p:sp>
      <p:sp>
        <p:nvSpPr>
          <p:cNvPr id="16387" name="Объект 2"/>
          <p:cNvSpPr>
            <a:spLocks noGrp="1"/>
          </p:cNvSpPr>
          <p:nvPr>
            <p:ph idx="1"/>
          </p:nvPr>
        </p:nvSpPr>
        <p:spPr/>
        <p:txBody>
          <a:bodyPr/>
          <a:lstStyle/>
          <a:p>
            <a:pPr eaLnBrk="1" hangingPunct="1"/>
            <a:endParaRPr lang="uk-UA" altLang="ru-RU"/>
          </a:p>
        </p:txBody>
      </p:sp>
      <p:pic>
        <p:nvPicPr>
          <p:cNvPr id="16388" name="Рисунок 3"/>
          <p:cNvPicPr>
            <a:picLocks noChangeAspect="1"/>
          </p:cNvPicPr>
          <p:nvPr/>
        </p:nvPicPr>
        <p:blipFill>
          <a:blip r:embed="rId2" cstate="print">
            <a:extLst>
              <a:ext uri="{28A0092B-C50C-407E-A947-70E740481C1C}">
                <a14:useLocalDpi xmlns:a14="http://schemas.microsoft.com/office/drawing/2010/main" val="0"/>
              </a:ext>
            </a:extLst>
          </a:blip>
          <a:srcRect l="2744" t="2307" r="5510" b="8412"/>
          <a:stretch>
            <a:fillRect/>
          </a:stretch>
        </p:blipFill>
        <p:spPr bwMode="auto">
          <a:xfrm>
            <a:off x="395288" y="260350"/>
            <a:ext cx="8504237" cy="654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0" y="115888"/>
            <a:ext cx="9144000" cy="720725"/>
          </a:xfrm>
        </p:spPr>
        <p:txBody>
          <a:bodyPr/>
          <a:lstStyle/>
          <a:p>
            <a:pPr algn="ctr" eaLnBrk="1" fontAlgn="auto" hangingPunct="1">
              <a:spcAft>
                <a:spcPts val="0"/>
              </a:spcAft>
              <a:defRPr/>
            </a:pPr>
            <a:r>
              <a:rPr lang="ru-RU" sz="3200" b="1" i="1" dirty="0">
                <a:solidFill>
                  <a:srgbClr val="7030A0"/>
                </a:solidFill>
              </a:rPr>
              <a:t>Основні </a:t>
            </a:r>
            <a:r>
              <a:rPr lang="ru-RU" sz="3200" b="1" i="1" dirty="0" err="1">
                <a:solidFill>
                  <a:srgbClr val="7030A0"/>
                </a:solidFill>
              </a:rPr>
              <a:t>форми</a:t>
            </a:r>
            <a:r>
              <a:rPr lang="ru-RU" sz="3200" b="1" i="1" dirty="0">
                <a:solidFill>
                  <a:srgbClr val="7030A0"/>
                </a:solidFill>
              </a:rPr>
              <a:t> организации </a:t>
            </a:r>
            <a:r>
              <a:rPr lang="ru-RU" sz="3200" b="1" i="1" dirty="0" err="1">
                <a:solidFill>
                  <a:srgbClr val="7030A0"/>
                </a:solidFill>
              </a:rPr>
              <a:t>поведінкі</a:t>
            </a:r>
            <a:endParaRPr lang="ru-RU" sz="3200" b="1" i="1" dirty="0">
              <a:solidFill>
                <a:srgbClr val="7030A0"/>
              </a:solidFill>
            </a:endParaRPr>
          </a:p>
        </p:txBody>
      </p:sp>
      <p:sp>
        <p:nvSpPr>
          <p:cNvPr id="17411" name="Rectangle 3"/>
          <p:cNvSpPr>
            <a:spLocks noGrp="1" noChangeArrowheads="1"/>
          </p:cNvSpPr>
          <p:nvPr>
            <p:ph idx="1"/>
          </p:nvPr>
        </p:nvSpPr>
        <p:spPr>
          <a:xfrm>
            <a:off x="0" y="1125538"/>
            <a:ext cx="9144000" cy="5732462"/>
          </a:xfrm>
        </p:spPr>
        <p:txBody>
          <a:bodyPr/>
          <a:lstStyle/>
          <a:p>
            <a:pPr eaLnBrk="1" hangingPunct="1"/>
            <a:r>
              <a:rPr lang="ru-RU" altLang="ru-RU" sz="3200">
                <a:cs typeface="Times New Roman" panose="02020603050405020304" pitchFamily="18" charset="0"/>
              </a:rPr>
              <a:t>Можна виділити основні форми організації поведінки:</a:t>
            </a:r>
          </a:p>
          <a:p>
            <a:pPr eaLnBrk="1" hangingPunct="1"/>
            <a:r>
              <a:rPr lang="ru-RU" altLang="ru-RU" sz="3200">
                <a:cs typeface="Times New Roman" panose="02020603050405020304" pitchFamily="18" charset="0"/>
              </a:rPr>
              <a:t>  1 вроджені</a:t>
            </a:r>
          </a:p>
          <a:p>
            <a:pPr eaLnBrk="1" hangingPunct="1"/>
            <a:r>
              <a:rPr lang="ru-RU" altLang="ru-RU" sz="3200">
                <a:cs typeface="Times New Roman" panose="02020603050405020304" pitchFamily="18" charset="0"/>
              </a:rPr>
              <a:t>2 - придбані.</a:t>
            </a:r>
          </a:p>
          <a:p>
            <a:pPr eaLnBrk="1" hangingPunct="1"/>
            <a:r>
              <a:rPr lang="ru-RU" altLang="ru-RU" sz="3200">
                <a:cs typeface="Times New Roman" panose="02020603050405020304" pitchFamily="18" charset="0"/>
              </a:rPr>
              <a:t>    У людини в результаті еволюції нервової системи і функції її з'явилося і досягло досить високого рівня розвитку - свідомість, як вища форма організації поведінки.</a:t>
            </a:r>
            <a:endParaRPr lang="ru-RU" altLang="ru-RU" sz="320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685800" y="158750"/>
            <a:ext cx="7772400" cy="533400"/>
          </a:xfrm>
        </p:spPr>
        <p:txBody>
          <a:bodyPr>
            <a:normAutofit fontScale="90000"/>
          </a:bodyPr>
          <a:lstStyle/>
          <a:p>
            <a:pPr eaLnBrk="1" fontAlgn="auto" hangingPunct="1">
              <a:spcAft>
                <a:spcPts val="0"/>
              </a:spcAft>
              <a:defRPr/>
            </a:pPr>
            <a:r>
              <a:rPr lang="ru-RU" sz="3200" b="1" dirty="0">
                <a:solidFill>
                  <a:srgbClr val="7030A0"/>
                </a:solidFill>
              </a:rPr>
              <a:t>Структурна основа </a:t>
            </a:r>
            <a:r>
              <a:rPr lang="ru-RU" sz="3200" b="1" dirty="0" err="1">
                <a:solidFill>
                  <a:srgbClr val="7030A0"/>
                </a:solidFill>
              </a:rPr>
              <a:t>інстинктів</a:t>
            </a:r>
            <a:endParaRPr lang="ru-RU" sz="3200" b="1" dirty="0">
              <a:solidFill>
                <a:srgbClr val="7030A0"/>
              </a:solidFill>
            </a:endParaRPr>
          </a:p>
        </p:txBody>
      </p:sp>
      <p:sp>
        <p:nvSpPr>
          <p:cNvPr id="12291" name="Rectangle 3"/>
          <p:cNvSpPr>
            <a:spLocks noGrp="1" noChangeArrowheads="1"/>
          </p:cNvSpPr>
          <p:nvPr>
            <p:ph idx="1"/>
          </p:nvPr>
        </p:nvSpPr>
        <p:spPr>
          <a:xfrm>
            <a:off x="250825" y="765175"/>
            <a:ext cx="8713788" cy="6092825"/>
          </a:xfrm>
        </p:spPr>
        <p:txBody>
          <a:bodyPr>
            <a:normAutofit fontScale="92500" lnSpcReduction="10000"/>
          </a:bodyPr>
          <a:lstStyle/>
          <a:p>
            <a:pPr marL="533400" indent="-533400" eaLnBrk="1" fontAlgn="auto" hangingPunct="1">
              <a:lnSpc>
                <a:spcPct val="90000"/>
              </a:lnSpc>
              <a:spcAft>
                <a:spcPts val="0"/>
              </a:spcAft>
              <a:buFont typeface="Wingdings"/>
              <a:buNone/>
              <a:defRPr/>
            </a:pPr>
            <a:endParaRPr lang="en-GB" altLang="ru-RU" sz="2800" dirty="0">
              <a:cs typeface="Times New Roman" pitchFamily="18" charset="0"/>
            </a:endParaRPr>
          </a:p>
          <a:p>
            <a:pPr marL="533400" indent="-533400" eaLnBrk="1" fontAlgn="auto" hangingPunct="1">
              <a:lnSpc>
                <a:spcPct val="90000"/>
              </a:lnSpc>
              <a:spcAft>
                <a:spcPts val="0"/>
              </a:spcAft>
              <a:buFont typeface="Wingdings"/>
              <a:buNone/>
              <a:defRPr/>
            </a:pPr>
            <a:r>
              <a:rPr lang="ru-RU" altLang="ru-RU" sz="2800" dirty="0">
                <a:cs typeface="Times New Roman" pitchFamily="18" charset="0"/>
              </a:rPr>
              <a:t>У </a:t>
            </a:r>
            <a:r>
              <a:rPr lang="ru-RU" altLang="ru-RU" sz="2800" dirty="0" err="1">
                <a:cs typeface="Times New Roman" pitchFamily="18" charset="0"/>
              </a:rPr>
              <a:t>здійсненні</a:t>
            </a:r>
            <a:r>
              <a:rPr lang="ru-RU" altLang="ru-RU" sz="2800" dirty="0">
                <a:cs typeface="Times New Roman" pitchFamily="18" charset="0"/>
              </a:rPr>
              <a:t> </a:t>
            </a:r>
            <a:r>
              <a:rPr lang="ru-RU" altLang="ru-RU" sz="2800" dirty="0" err="1">
                <a:cs typeface="Times New Roman" pitchFamily="18" charset="0"/>
              </a:rPr>
              <a:t>інстинктів</a:t>
            </a:r>
            <a:r>
              <a:rPr lang="ru-RU" altLang="ru-RU" sz="2800" dirty="0">
                <a:cs typeface="Times New Roman" pitchFamily="18" charset="0"/>
              </a:rPr>
              <a:t> </a:t>
            </a:r>
            <a:r>
              <a:rPr lang="ru-RU" altLang="ru-RU" sz="2800" dirty="0" err="1">
                <a:cs typeface="Times New Roman" pitchFamily="18" charset="0"/>
              </a:rPr>
              <a:t>беруть</a:t>
            </a:r>
            <a:r>
              <a:rPr lang="ru-RU" altLang="ru-RU" sz="2800" dirty="0">
                <a:cs typeface="Times New Roman" pitchFamily="18" charset="0"/>
              </a:rPr>
              <a:t> участь </a:t>
            </a:r>
            <a:r>
              <a:rPr lang="ru-RU" altLang="ru-RU" sz="2800" dirty="0" err="1">
                <a:cs typeface="Times New Roman" pitchFamily="18" charset="0"/>
              </a:rPr>
              <a:t>багато</a:t>
            </a:r>
            <a:r>
              <a:rPr lang="ru-RU" altLang="ru-RU" sz="2800" dirty="0">
                <a:cs typeface="Times New Roman" pitchFamily="18" charset="0"/>
              </a:rPr>
              <a:t> </a:t>
            </a:r>
            <a:r>
              <a:rPr lang="ru-RU" altLang="ru-RU" sz="2800" dirty="0" err="1">
                <a:cs typeface="Times New Roman" pitchFamily="18" charset="0"/>
              </a:rPr>
              <a:t>відділів</a:t>
            </a:r>
            <a:r>
              <a:rPr lang="ru-RU" altLang="ru-RU" sz="2800" dirty="0">
                <a:cs typeface="Times New Roman" pitchFamily="18" charset="0"/>
              </a:rPr>
              <a:t> ЦНС, в тому </a:t>
            </a:r>
            <a:r>
              <a:rPr lang="ru-RU" altLang="ru-RU" sz="2800" dirty="0" err="1">
                <a:cs typeface="Times New Roman" pitchFamily="18" charset="0"/>
              </a:rPr>
              <a:t>числі</a:t>
            </a:r>
            <a:r>
              <a:rPr lang="ru-RU" altLang="ru-RU" sz="2800" dirty="0">
                <a:cs typeface="Times New Roman" pitchFamily="18" charset="0"/>
              </a:rPr>
              <a:t>:</a:t>
            </a:r>
          </a:p>
          <a:p>
            <a:pPr marL="533400" indent="-533400" eaLnBrk="1" fontAlgn="auto" hangingPunct="1">
              <a:lnSpc>
                <a:spcPct val="90000"/>
              </a:lnSpc>
              <a:spcAft>
                <a:spcPts val="0"/>
              </a:spcAft>
              <a:buFont typeface="Wingdings"/>
              <a:buNone/>
              <a:defRPr/>
            </a:pPr>
            <a:r>
              <a:rPr lang="ru-RU" altLang="ru-RU" sz="2800" dirty="0">
                <a:cs typeface="Times New Roman" pitchFamily="18" charset="0"/>
              </a:rPr>
              <a:t>- </a:t>
            </a:r>
            <a:r>
              <a:rPr lang="ru-RU" altLang="ru-RU" sz="2800" dirty="0" err="1">
                <a:cs typeface="Times New Roman" pitchFamily="18" charset="0"/>
              </a:rPr>
              <a:t>ретикулярна</a:t>
            </a:r>
            <a:r>
              <a:rPr lang="ru-RU" altLang="ru-RU" sz="2800" dirty="0">
                <a:cs typeface="Times New Roman" pitchFamily="18" charset="0"/>
              </a:rPr>
              <a:t> </a:t>
            </a:r>
            <a:r>
              <a:rPr lang="ru-RU" altLang="ru-RU" sz="2800" dirty="0" err="1">
                <a:cs typeface="Times New Roman" pitchFamily="18" charset="0"/>
              </a:rPr>
              <a:t>формація</a:t>
            </a:r>
            <a:r>
              <a:rPr lang="ru-RU" altLang="ru-RU" sz="2800" dirty="0">
                <a:cs typeface="Times New Roman" pitchFamily="18" charset="0"/>
              </a:rPr>
              <a:t>,</a:t>
            </a:r>
          </a:p>
          <a:p>
            <a:pPr marL="533400" indent="-533400" eaLnBrk="1" fontAlgn="auto" hangingPunct="1">
              <a:lnSpc>
                <a:spcPct val="90000"/>
              </a:lnSpc>
              <a:spcAft>
                <a:spcPts val="0"/>
              </a:spcAft>
              <a:buFont typeface="Wingdings"/>
              <a:buNone/>
              <a:defRPr/>
            </a:pPr>
            <a:r>
              <a:rPr lang="ru-RU" altLang="ru-RU" sz="2800" dirty="0">
                <a:cs typeface="Times New Roman" pitchFamily="18" charset="0"/>
              </a:rPr>
              <a:t>- </a:t>
            </a:r>
            <a:r>
              <a:rPr lang="ru-RU" altLang="ru-RU" sz="2800" dirty="0" err="1">
                <a:cs typeface="Times New Roman" pitchFamily="18" charset="0"/>
              </a:rPr>
              <a:t>аміноспеціфіч</a:t>
            </a:r>
            <a:r>
              <a:rPr lang="uk-UA" altLang="ru-RU" sz="2800" dirty="0">
                <a:cs typeface="Times New Roman" pitchFamily="18" charset="0"/>
              </a:rPr>
              <a:t>ні</a:t>
            </a:r>
            <a:r>
              <a:rPr lang="ru-RU" altLang="ru-RU" sz="2800" dirty="0">
                <a:cs typeface="Times New Roman" pitchFamily="18" charset="0"/>
              </a:rPr>
              <a:t> </a:t>
            </a:r>
            <a:r>
              <a:rPr lang="ru-RU" altLang="ru-RU" sz="2800" dirty="0" err="1">
                <a:cs typeface="Times New Roman" pitchFamily="18" charset="0"/>
              </a:rPr>
              <a:t>системи</a:t>
            </a:r>
            <a:r>
              <a:rPr lang="ru-RU" altLang="ru-RU" sz="2800" dirty="0">
                <a:cs typeface="Times New Roman" pitchFamily="18" charset="0"/>
              </a:rPr>
              <a:t> </a:t>
            </a:r>
            <a:r>
              <a:rPr lang="ru-RU" altLang="ru-RU" sz="2800" dirty="0" err="1">
                <a:cs typeface="Times New Roman" pitchFamily="18" charset="0"/>
              </a:rPr>
              <a:t>мозку</a:t>
            </a:r>
            <a:r>
              <a:rPr lang="ru-RU" altLang="ru-RU" sz="2800" dirty="0">
                <a:cs typeface="Times New Roman" pitchFamily="18" charset="0"/>
              </a:rPr>
              <a:t>,</a:t>
            </a:r>
          </a:p>
          <a:p>
            <a:pPr marL="533400" indent="-533400" eaLnBrk="1" fontAlgn="auto" hangingPunct="1">
              <a:lnSpc>
                <a:spcPct val="90000"/>
              </a:lnSpc>
              <a:spcAft>
                <a:spcPts val="0"/>
              </a:spcAft>
              <a:buFont typeface="Wingdings"/>
              <a:buNone/>
              <a:defRPr/>
            </a:pPr>
            <a:r>
              <a:rPr lang="ru-RU" altLang="ru-RU" sz="2800" dirty="0">
                <a:cs typeface="Times New Roman" pitchFamily="18" charset="0"/>
              </a:rPr>
              <a:t>- </a:t>
            </a:r>
            <a:r>
              <a:rPr lang="ru-RU" altLang="ru-RU" sz="2800" dirty="0" err="1">
                <a:cs typeface="Times New Roman" pitchFamily="18" charset="0"/>
              </a:rPr>
              <a:t>лімбічна</a:t>
            </a:r>
            <a:r>
              <a:rPr lang="ru-RU" altLang="ru-RU" sz="2800" dirty="0">
                <a:cs typeface="Times New Roman" pitchFamily="18" charset="0"/>
              </a:rPr>
              <a:t> система</a:t>
            </a:r>
          </a:p>
          <a:p>
            <a:pPr marL="533400" indent="-533400" eaLnBrk="1" fontAlgn="auto" hangingPunct="1">
              <a:lnSpc>
                <a:spcPct val="90000"/>
              </a:lnSpc>
              <a:spcAft>
                <a:spcPts val="0"/>
              </a:spcAft>
              <a:buFont typeface="Wingdings"/>
              <a:buNone/>
              <a:defRPr/>
            </a:pPr>
            <a:r>
              <a:rPr lang="ru-RU" altLang="ru-RU" sz="2800" dirty="0">
                <a:cs typeface="Times New Roman" pitchFamily="18" charset="0"/>
              </a:rPr>
              <a:t>- кора великих </a:t>
            </a:r>
            <a:r>
              <a:rPr lang="ru-RU" altLang="ru-RU" sz="2800" dirty="0" err="1">
                <a:cs typeface="Times New Roman" pitchFamily="18" charset="0"/>
              </a:rPr>
              <a:t>півкуль</a:t>
            </a:r>
            <a:r>
              <a:rPr lang="ru-RU" altLang="ru-RU" sz="2800" dirty="0">
                <a:cs typeface="Times New Roman" pitchFamily="18" charset="0"/>
              </a:rPr>
              <a:t>.</a:t>
            </a:r>
          </a:p>
          <a:p>
            <a:pPr marL="533400" indent="-533400" eaLnBrk="1" fontAlgn="auto" hangingPunct="1">
              <a:lnSpc>
                <a:spcPct val="90000"/>
              </a:lnSpc>
              <a:spcAft>
                <a:spcPts val="0"/>
              </a:spcAft>
              <a:buFont typeface="Wingdings"/>
              <a:buNone/>
              <a:defRPr/>
            </a:pPr>
            <a:r>
              <a:rPr lang="ru-RU" altLang="ru-RU" sz="2800" dirty="0" err="1">
                <a:cs typeface="Times New Roman" pitchFamily="18" charset="0"/>
              </a:rPr>
              <a:t>Основна</a:t>
            </a:r>
            <a:r>
              <a:rPr lang="ru-RU" altLang="ru-RU" sz="2800" dirty="0">
                <a:cs typeface="Times New Roman" pitchFamily="18" charset="0"/>
              </a:rPr>
              <a:t> </a:t>
            </a:r>
            <a:r>
              <a:rPr lang="ru-RU" altLang="ru-RU" sz="2800" dirty="0" err="1">
                <a:cs typeface="Times New Roman" pitchFamily="18" charset="0"/>
              </a:rPr>
              <a:t>ознака</a:t>
            </a:r>
            <a:r>
              <a:rPr lang="ru-RU" altLang="ru-RU" sz="2800" dirty="0">
                <a:cs typeface="Times New Roman" pitchFamily="18" charset="0"/>
              </a:rPr>
              <a:t> - </a:t>
            </a:r>
            <a:r>
              <a:rPr lang="ru-RU" altLang="ru-RU" sz="2800" dirty="0" err="1">
                <a:cs typeface="Times New Roman" pitchFamily="18" charset="0"/>
              </a:rPr>
              <a:t>сталість</a:t>
            </a:r>
            <a:r>
              <a:rPr lang="ru-RU" altLang="ru-RU" sz="2800" dirty="0">
                <a:cs typeface="Times New Roman" pitchFamily="18" charset="0"/>
              </a:rPr>
              <a:t> </a:t>
            </a:r>
            <a:r>
              <a:rPr lang="ru-RU" altLang="ru-RU" sz="2800" dirty="0" err="1">
                <a:cs typeface="Times New Roman" pitchFamily="18" charset="0"/>
              </a:rPr>
              <a:t>відповідних</a:t>
            </a:r>
            <a:r>
              <a:rPr lang="ru-RU" altLang="ru-RU" sz="2800" dirty="0">
                <a:cs typeface="Times New Roman" pitchFamily="18" charset="0"/>
              </a:rPr>
              <a:t> </a:t>
            </a:r>
            <a:r>
              <a:rPr lang="ru-RU" altLang="ru-RU" sz="2800" dirty="0" err="1">
                <a:cs typeface="Times New Roman" pitchFamily="18" charset="0"/>
              </a:rPr>
              <a:t>реакцій</a:t>
            </a:r>
            <a:r>
              <a:rPr lang="ru-RU" altLang="ru-RU" sz="2800" dirty="0">
                <a:cs typeface="Times New Roman" pitchFamily="18" charset="0"/>
              </a:rPr>
              <a:t> на </a:t>
            </a:r>
            <a:r>
              <a:rPr lang="ru-RU" altLang="ru-RU" sz="2800" dirty="0" err="1">
                <a:cs typeface="Times New Roman" pitchFamily="18" charset="0"/>
              </a:rPr>
              <a:t>дію</a:t>
            </a:r>
            <a:r>
              <a:rPr lang="ru-RU" altLang="ru-RU" sz="2800" dirty="0">
                <a:cs typeface="Times New Roman" pitchFamily="18" charset="0"/>
              </a:rPr>
              <a:t> </a:t>
            </a:r>
            <a:r>
              <a:rPr lang="ru-RU" altLang="ru-RU" sz="2800" dirty="0" err="1">
                <a:cs typeface="Times New Roman" pitchFamily="18" charset="0"/>
              </a:rPr>
              <a:t>певних</a:t>
            </a:r>
            <a:r>
              <a:rPr lang="ru-RU" altLang="ru-RU" sz="2800" dirty="0">
                <a:cs typeface="Times New Roman" pitchFamily="18" charset="0"/>
              </a:rPr>
              <a:t> </a:t>
            </a:r>
            <a:r>
              <a:rPr lang="ru-RU" altLang="ru-RU" sz="2800" dirty="0" err="1">
                <a:cs typeface="Times New Roman" pitchFamily="18" charset="0"/>
              </a:rPr>
              <a:t>подразників</a:t>
            </a:r>
            <a:r>
              <a:rPr lang="ru-RU" altLang="ru-RU" sz="2800" dirty="0">
                <a:cs typeface="Times New Roman" pitchFamily="18" charset="0"/>
              </a:rPr>
              <a:t>.</a:t>
            </a:r>
          </a:p>
          <a:p>
            <a:pPr marL="533400" indent="-533400" eaLnBrk="1" fontAlgn="auto" hangingPunct="1">
              <a:lnSpc>
                <a:spcPct val="90000"/>
              </a:lnSpc>
              <a:spcAft>
                <a:spcPts val="0"/>
              </a:spcAft>
              <a:buFont typeface="Wingdings"/>
              <a:buNone/>
              <a:defRPr/>
            </a:pPr>
            <a:r>
              <a:rPr lang="ru-RU" altLang="ru-RU" sz="2800" dirty="0">
                <a:cs typeface="Times New Roman" pitchFamily="18" charset="0"/>
              </a:rPr>
              <a:t>Основні </a:t>
            </a:r>
            <a:r>
              <a:rPr lang="ru-RU" altLang="ru-RU" sz="2800" dirty="0" err="1">
                <a:cs typeface="Times New Roman" pitchFamily="18" charset="0"/>
              </a:rPr>
              <a:t>групи</a:t>
            </a:r>
            <a:r>
              <a:rPr lang="ru-RU" altLang="ru-RU" sz="2800" dirty="0">
                <a:cs typeface="Times New Roman" pitchFamily="18" charset="0"/>
              </a:rPr>
              <a:t> </a:t>
            </a:r>
            <a:r>
              <a:rPr lang="ru-RU" altLang="ru-RU" sz="2800" dirty="0" err="1">
                <a:cs typeface="Times New Roman" pitchFamily="18" charset="0"/>
              </a:rPr>
              <a:t>безумовних</a:t>
            </a:r>
            <a:r>
              <a:rPr lang="ru-RU" altLang="ru-RU" sz="2800" dirty="0">
                <a:cs typeface="Times New Roman" pitchFamily="18" charset="0"/>
              </a:rPr>
              <a:t> </a:t>
            </a:r>
            <a:r>
              <a:rPr lang="ru-RU" altLang="ru-RU" sz="2800" dirty="0" err="1">
                <a:cs typeface="Times New Roman" pitchFamily="18" charset="0"/>
              </a:rPr>
              <a:t>рефлексів</a:t>
            </a:r>
            <a:endParaRPr lang="ru-RU" altLang="ru-RU" sz="2800" dirty="0">
              <a:cs typeface="Times New Roman" pitchFamily="18" charset="0"/>
            </a:endParaRPr>
          </a:p>
          <a:p>
            <a:pPr marL="533400" indent="-533400" eaLnBrk="1" fontAlgn="auto" hangingPunct="1">
              <a:lnSpc>
                <a:spcPct val="90000"/>
              </a:lnSpc>
              <a:spcAft>
                <a:spcPts val="0"/>
              </a:spcAft>
              <a:buFont typeface="Wingdings"/>
              <a:buNone/>
              <a:defRPr/>
            </a:pPr>
            <a:r>
              <a:rPr lang="ru-RU" altLang="ru-RU" sz="2800" dirty="0">
                <a:cs typeface="Times New Roman" pitchFamily="18" charset="0"/>
              </a:rPr>
              <a:t>А.Д. </a:t>
            </a:r>
            <a:r>
              <a:rPr lang="ru-RU" altLang="ru-RU" sz="2800" dirty="0" err="1">
                <a:cs typeface="Times New Roman" pitchFamily="18" charset="0"/>
              </a:rPr>
              <a:t>Слонім</a:t>
            </a:r>
            <a:r>
              <a:rPr lang="ru-RU" altLang="ru-RU" sz="2800" dirty="0">
                <a:cs typeface="Times New Roman" pitchFamily="18" charset="0"/>
              </a:rPr>
              <a:t> </a:t>
            </a:r>
            <a:r>
              <a:rPr lang="ru-RU" altLang="ru-RU" sz="2800" dirty="0" err="1">
                <a:cs typeface="Times New Roman" pitchFamily="18" charset="0"/>
              </a:rPr>
              <a:t>розділив</a:t>
            </a:r>
            <a:r>
              <a:rPr lang="ru-RU" altLang="ru-RU" sz="2800" dirty="0">
                <a:cs typeface="Times New Roman" pitchFamily="18" charset="0"/>
              </a:rPr>
              <a:t> на 3 </a:t>
            </a:r>
            <a:r>
              <a:rPr lang="ru-RU" altLang="ru-RU" sz="2800" dirty="0" err="1">
                <a:cs typeface="Times New Roman" pitchFamily="18" charset="0"/>
              </a:rPr>
              <a:t>групи</a:t>
            </a:r>
            <a:r>
              <a:rPr lang="ru-RU" altLang="ru-RU" sz="2800" dirty="0">
                <a:cs typeface="Times New Roman" pitchFamily="18" charset="0"/>
              </a:rPr>
              <a:t> </a:t>
            </a:r>
            <a:r>
              <a:rPr lang="ru-RU" altLang="ru-RU" sz="2800" dirty="0" err="1">
                <a:cs typeface="Times New Roman" pitchFamily="18" charset="0"/>
              </a:rPr>
              <a:t>реакцій</a:t>
            </a:r>
            <a:r>
              <a:rPr lang="ru-RU" altLang="ru-RU" sz="2800" dirty="0">
                <a:cs typeface="Times New Roman" pitchFamily="18" charset="0"/>
              </a:rPr>
              <a:t>, </a:t>
            </a:r>
            <a:r>
              <a:rPr lang="ru-RU" altLang="ru-RU" sz="2800" dirty="0" err="1">
                <a:cs typeface="Times New Roman" pitchFamily="18" charset="0"/>
              </a:rPr>
              <a:t>пов'язаних</a:t>
            </a:r>
            <a:r>
              <a:rPr lang="ru-RU" altLang="ru-RU" sz="2800" dirty="0">
                <a:cs typeface="Times New Roman" pitchFamily="18" charset="0"/>
              </a:rPr>
              <a:t> з </a:t>
            </a:r>
            <a:r>
              <a:rPr lang="ru-RU" altLang="ru-RU" sz="2800" dirty="0" err="1">
                <a:cs typeface="Times New Roman" pitchFamily="18" charset="0"/>
              </a:rPr>
              <a:t>підтриманням</a:t>
            </a:r>
            <a:r>
              <a:rPr lang="ru-RU" altLang="ru-RU" sz="2800" dirty="0">
                <a:cs typeface="Times New Roman" pitchFamily="18" charset="0"/>
              </a:rPr>
              <a:t>:</a:t>
            </a:r>
          </a:p>
          <a:p>
            <a:pPr marL="533400" indent="-533400" eaLnBrk="1" fontAlgn="auto" hangingPunct="1">
              <a:lnSpc>
                <a:spcPct val="90000"/>
              </a:lnSpc>
              <a:spcAft>
                <a:spcPts val="0"/>
              </a:spcAft>
              <a:buFont typeface="Wingdings"/>
              <a:buNone/>
              <a:defRPr/>
            </a:pPr>
            <a:r>
              <a:rPr lang="ru-RU" altLang="ru-RU" sz="2800" dirty="0">
                <a:cs typeface="Times New Roman" pitchFamily="18" charset="0"/>
              </a:rPr>
              <a:t>1. </a:t>
            </a:r>
            <a:r>
              <a:rPr lang="ru-RU" altLang="ru-RU" sz="2800" dirty="0" err="1">
                <a:cs typeface="Times New Roman" pitchFamily="18" charset="0"/>
              </a:rPr>
              <a:t>сталості</a:t>
            </a:r>
            <a:r>
              <a:rPr lang="ru-RU" altLang="ru-RU" sz="2800" dirty="0">
                <a:cs typeface="Times New Roman" pitchFamily="18" charset="0"/>
              </a:rPr>
              <a:t> </a:t>
            </a:r>
            <a:r>
              <a:rPr lang="ru-RU" altLang="ru-RU" sz="2800" dirty="0" err="1">
                <a:cs typeface="Times New Roman" pitchFamily="18" charset="0"/>
              </a:rPr>
              <a:t>внутрішнього</a:t>
            </a:r>
            <a:r>
              <a:rPr lang="ru-RU" altLang="ru-RU" sz="2800" dirty="0">
                <a:cs typeface="Times New Roman" pitchFamily="18" charset="0"/>
              </a:rPr>
              <a:t> </a:t>
            </a:r>
            <a:r>
              <a:rPr lang="ru-RU" altLang="ru-RU" sz="2800" dirty="0" err="1">
                <a:cs typeface="Times New Roman" pitchFamily="18" charset="0"/>
              </a:rPr>
              <a:t>середовища</a:t>
            </a:r>
            <a:r>
              <a:rPr lang="ru-RU" altLang="ru-RU" sz="2800" dirty="0">
                <a:cs typeface="Times New Roman" pitchFamily="18" charset="0"/>
              </a:rPr>
              <a:t>;</a:t>
            </a:r>
          </a:p>
          <a:p>
            <a:pPr marL="533400" indent="-533400" eaLnBrk="1" fontAlgn="auto" hangingPunct="1">
              <a:lnSpc>
                <a:spcPct val="90000"/>
              </a:lnSpc>
              <a:spcAft>
                <a:spcPts val="0"/>
              </a:spcAft>
              <a:buFont typeface="Wingdings"/>
              <a:buNone/>
              <a:defRPr/>
            </a:pPr>
            <a:r>
              <a:rPr lang="ru-RU" altLang="ru-RU" sz="2800" dirty="0">
                <a:cs typeface="Times New Roman" pitchFamily="18" charset="0"/>
              </a:rPr>
              <a:t>2. </a:t>
            </a:r>
            <a:r>
              <a:rPr lang="ru-RU" altLang="ru-RU" sz="2800" dirty="0" err="1">
                <a:cs typeface="Times New Roman" pitchFamily="18" charset="0"/>
              </a:rPr>
              <a:t>змінами</a:t>
            </a:r>
            <a:r>
              <a:rPr lang="ru-RU" altLang="ru-RU" sz="2800" dirty="0">
                <a:cs typeface="Times New Roman" pitchFamily="18" charset="0"/>
              </a:rPr>
              <a:t> у </a:t>
            </a:r>
            <a:r>
              <a:rPr lang="ru-RU" altLang="ru-RU" sz="2800" dirty="0" err="1">
                <a:cs typeface="Times New Roman" pitchFamily="18" charset="0"/>
              </a:rPr>
              <a:t>зовнішньому</a:t>
            </a:r>
            <a:r>
              <a:rPr lang="ru-RU" altLang="ru-RU" sz="2800" dirty="0">
                <a:cs typeface="Times New Roman" pitchFamily="18" charset="0"/>
              </a:rPr>
              <a:t> </a:t>
            </a:r>
            <a:r>
              <a:rPr lang="ru-RU" altLang="ru-RU" sz="2800" dirty="0" err="1">
                <a:cs typeface="Times New Roman" pitchFamily="18" charset="0"/>
              </a:rPr>
              <a:t>середовищі</a:t>
            </a:r>
            <a:r>
              <a:rPr lang="ru-RU" altLang="ru-RU" sz="2800" dirty="0">
                <a:cs typeface="Times New Roman" pitchFamily="18" charset="0"/>
              </a:rPr>
              <a:t>;</a:t>
            </a:r>
          </a:p>
          <a:p>
            <a:pPr marL="533400" indent="-533400" eaLnBrk="1" fontAlgn="auto" hangingPunct="1">
              <a:lnSpc>
                <a:spcPct val="90000"/>
              </a:lnSpc>
              <a:spcAft>
                <a:spcPts val="0"/>
              </a:spcAft>
              <a:buFont typeface="Wingdings"/>
              <a:buNone/>
              <a:defRPr/>
            </a:pPr>
            <a:r>
              <a:rPr lang="ru-RU" altLang="ru-RU" sz="2800" dirty="0">
                <a:cs typeface="Times New Roman" pitchFamily="18" charset="0"/>
              </a:rPr>
              <a:t>3. </a:t>
            </a:r>
            <a:r>
              <a:rPr lang="ru-RU" altLang="ru-RU" sz="2800" dirty="0" err="1">
                <a:cs typeface="Times New Roman" pitchFamily="18" charset="0"/>
              </a:rPr>
              <a:t>збереженням</a:t>
            </a:r>
            <a:r>
              <a:rPr lang="ru-RU" altLang="ru-RU" sz="2800" dirty="0">
                <a:cs typeface="Times New Roman" pitchFamily="18" charset="0"/>
              </a:rPr>
              <a:t> виду.</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eaLnBrk="1" fontAlgn="auto" hangingPunct="1">
              <a:spcAft>
                <a:spcPts val="0"/>
              </a:spcAft>
              <a:defRPr/>
            </a:pPr>
            <a:r>
              <a:rPr lang="ru-RU" altLang="ru-RU" dirty="0">
                <a:cs typeface="Times New Roman" pitchFamily="18" charset="0"/>
              </a:rPr>
              <a:t> </a:t>
            </a:r>
            <a:r>
              <a:rPr lang="ru-RU" altLang="ru-RU" b="1" i="1" dirty="0">
                <a:solidFill>
                  <a:srgbClr val="7030A0"/>
                </a:solidFill>
                <a:cs typeface="Times New Roman" pitchFamily="18" charset="0"/>
              </a:rPr>
              <a:t>Основні </a:t>
            </a:r>
            <a:r>
              <a:rPr lang="ru-RU" altLang="ru-RU" b="1" i="1" dirty="0" err="1">
                <a:solidFill>
                  <a:srgbClr val="7030A0"/>
                </a:solidFill>
                <a:cs typeface="Times New Roman" pitchFamily="18" charset="0"/>
              </a:rPr>
              <a:t>групи</a:t>
            </a:r>
            <a:r>
              <a:rPr lang="ru-RU" altLang="ru-RU" b="1" i="1" dirty="0">
                <a:solidFill>
                  <a:srgbClr val="7030A0"/>
                </a:solidFill>
                <a:cs typeface="Times New Roman" pitchFamily="18" charset="0"/>
              </a:rPr>
              <a:t> </a:t>
            </a:r>
            <a:r>
              <a:rPr lang="ru-RU" altLang="ru-RU" b="1" i="1" dirty="0" err="1">
                <a:solidFill>
                  <a:srgbClr val="7030A0"/>
                </a:solidFill>
                <a:cs typeface="Times New Roman" pitchFamily="18" charset="0"/>
              </a:rPr>
              <a:t>інстинктів</a:t>
            </a:r>
            <a:r>
              <a:rPr lang="ru-RU" altLang="ru-RU" b="1" i="1" dirty="0">
                <a:solidFill>
                  <a:srgbClr val="7030A0"/>
                </a:solidFill>
                <a:cs typeface="Times New Roman" pitchFamily="18" charset="0"/>
              </a:rPr>
              <a:t> (Симонов П.В.):</a:t>
            </a:r>
            <a:endParaRPr lang="uk-UA" b="1" i="1" dirty="0">
              <a:solidFill>
                <a:srgbClr val="7030A0"/>
              </a:solidFill>
            </a:endParaRPr>
          </a:p>
        </p:txBody>
      </p:sp>
      <p:sp>
        <p:nvSpPr>
          <p:cNvPr id="19459" name="Объект 2"/>
          <p:cNvSpPr>
            <a:spLocks noGrp="1"/>
          </p:cNvSpPr>
          <p:nvPr>
            <p:ph idx="1"/>
          </p:nvPr>
        </p:nvSpPr>
        <p:spPr>
          <a:xfrm>
            <a:off x="539750" y="1484313"/>
            <a:ext cx="7918450" cy="5040312"/>
          </a:xfrm>
        </p:spPr>
        <p:txBody>
          <a:bodyPr/>
          <a:lstStyle/>
          <a:p>
            <a:pPr marL="533400" indent="-533400" eaLnBrk="1" hangingPunct="1">
              <a:lnSpc>
                <a:spcPct val="90000"/>
              </a:lnSpc>
              <a:buClr>
                <a:srgbClr val="C00000"/>
              </a:buClr>
              <a:buFont typeface="Wingdings" panose="05000000000000000000" pitchFamily="2" charset="2"/>
              <a:buAutoNum type="arabicParenR"/>
            </a:pPr>
            <a:r>
              <a:rPr lang="ru-RU" altLang="ru-RU" sz="3200">
                <a:cs typeface="Times New Roman" panose="02020603050405020304" pitchFamily="18" charset="0"/>
              </a:rPr>
              <a:t>вітальні, що забезпечують фізичне виживання особини (питний, харчовий, оборонний і т.п.);</a:t>
            </a:r>
          </a:p>
          <a:p>
            <a:pPr marL="533400" indent="-533400" eaLnBrk="1" hangingPunct="1">
              <a:lnSpc>
                <a:spcPct val="90000"/>
              </a:lnSpc>
              <a:buClr>
                <a:srgbClr val="C00000"/>
              </a:buClr>
              <a:buFont typeface="Wingdings" panose="05000000000000000000" pitchFamily="2" charset="2"/>
              <a:buAutoNum type="arabicParenR"/>
            </a:pPr>
            <a:r>
              <a:rPr lang="ru-RU" altLang="ru-RU" sz="3200">
                <a:cs typeface="Times New Roman" panose="02020603050405020304" pitchFamily="18" charset="0"/>
              </a:rPr>
              <a:t>рольові (зоосоциальний, що включають статевий, батьківський, територіальний, ієрархічний);</a:t>
            </a:r>
          </a:p>
          <a:p>
            <a:pPr marL="533400" indent="-533400" eaLnBrk="1" hangingPunct="1">
              <a:lnSpc>
                <a:spcPct val="90000"/>
              </a:lnSpc>
              <a:buClr>
                <a:srgbClr val="C00000"/>
              </a:buClr>
              <a:buFont typeface="Wingdings" panose="05000000000000000000" pitchFamily="2" charset="2"/>
              <a:buAutoNum type="arabicParenR"/>
            </a:pPr>
            <a:r>
              <a:rPr lang="ru-RU" altLang="ru-RU" sz="3200">
                <a:cs typeface="Times New Roman" panose="02020603050405020304" pitchFamily="18" charset="0"/>
              </a:rPr>
              <a:t>саморозвитку (дослідний, імітаційний, ігровий і т.п.).</a:t>
            </a:r>
            <a:endParaRPr lang="uk-UA" altLang="ru-RU" sz="320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a:xfrm>
            <a:off x="179388" y="260350"/>
            <a:ext cx="8964612" cy="504825"/>
          </a:xfrm>
        </p:spPr>
        <p:txBody>
          <a:bodyPr>
            <a:normAutofit fontScale="90000"/>
          </a:bodyPr>
          <a:lstStyle/>
          <a:p>
            <a:pPr algn="ctr" eaLnBrk="1" fontAlgn="auto" hangingPunct="1">
              <a:spcAft>
                <a:spcPts val="0"/>
              </a:spcAft>
              <a:defRPr/>
            </a:pPr>
            <a:r>
              <a:rPr lang="ru-RU" sz="2800" b="1" i="1" dirty="0" err="1">
                <a:solidFill>
                  <a:srgbClr val="7030A0"/>
                </a:solidFill>
              </a:rPr>
              <a:t>Основи</a:t>
            </a:r>
            <a:r>
              <a:rPr lang="ru-RU" sz="2800" b="1" i="1" dirty="0">
                <a:solidFill>
                  <a:srgbClr val="7030A0"/>
                </a:solidFill>
              </a:rPr>
              <a:t> </a:t>
            </a:r>
            <a:r>
              <a:rPr lang="ru-RU" sz="2800" b="1" i="1" dirty="0" err="1">
                <a:solidFill>
                  <a:srgbClr val="7030A0"/>
                </a:solidFill>
              </a:rPr>
              <a:t>формування</a:t>
            </a:r>
            <a:r>
              <a:rPr lang="ru-RU" sz="2800" b="1" i="1" dirty="0">
                <a:solidFill>
                  <a:srgbClr val="7030A0"/>
                </a:solidFill>
              </a:rPr>
              <a:t> </a:t>
            </a:r>
            <a:r>
              <a:rPr lang="ru-RU" sz="2800" b="1" i="1" dirty="0" err="1">
                <a:solidFill>
                  <a:srgbClr val="7030A0"/>
                </a:solidFill>
              </a:rPr>
              <a:t>набутих</a:t>
            </a:r>
            <a:r>
              <a:rPr lang="ru-RU" sz="2800" b="1" i="1" dirty="0">
                <a:solidFill>
                  <a:srgbClr val="7030A0"/>
                </a:solidFill>
              </a:rPr>
              <a:t> </a:t>
            </a:r>
            <a:r>
              <a:rPr lang="ru-RU" sz="2800" b="1" i="1" dirty="0" err="1">
                <a:solidFill>
                  <a:srgbClr val="7030A0"/>
                </a:solidFill>
              </a:rPr>
              <a:t>навичек</a:t>
            </a:r>
            <a:endParaRPr lang="ru-RU" sz="4000" b="1" i="1" dirty="0">
              <a:solidFill>
                <a:srgbClr val="7030A0"/>
              </a:solidFill>
            </a:endParaRPr>
          </a:p>
        </p:txBody>
      </p:sp>
      <p:sp>
        <p:nvSpPr>
          <p:cNvPr id="20483" name="Rectangle 3"/>
          <p:cNvSpPr>
            <a:spLocks noGrp="1" noChangeArrowheads="1"/>
          </p:cNvSpPr>
          <p:nvPr>
            <p:ph idx="1"/>
          </p:nvPr>
        </p:nvSpPr>
        <p:spPr>
          <a:xfrm>
            <a:off x="0" y="1008063"/>
            <a:ext cx="9144000" cy="6021387"/>
          </a:xfrm>
        </p:spPr>
        <p:txBody>
          <a:bodyPr>
            <a:normAutofit lnSpcReduction="10000"/>
          </a:bodyPr>
          <a:lstStyle/>
          <a:p>
            <a:pPr eaLnBrk="1" hangingPunct="1">
              <a:lnSpc>
                <a:spcPct val="90000"/>
              </a:lnSpc>
            </a:pPr>
            <a:r>
              <a:rPr lang="ru-RU" altLang="ru-RU" b="1">
                <a:cs typeface="Times New Roman" panose="02020603050405020304" pitchFamily="18" charset="0"/>
              </a:rPr>
              <a:t>Індивідуальні механізми організації поведінки в організмі починають формуватися після народження, в основі їх нові придбані форми взаємодії нервових центрів.</a:t>
            </a:r>
          </a:p>
          <a:p>
            <a:pPr eaLnBrk="1" hangingPunct="1">
              <a:lnSpc>
                <a:spcPct val="90000"/>
              </a:lnSpc>
            </a:pPr>
            <a:r>
              <a:rPr lang="ru-RU" altLang="ru-RU" b="1">
                <a:cs typeface="Times New Roman" panose="02020603050405020304" pitchFamily="18" charset="0"/>
              </a:rPr>
              <a:t>Основою їх формування є:</a:t>
            </a:r>
          </a:p>
          <a:p>
            <a:pPr eaLnBrk="1" hangingPunct="1">
              <a:lnSpc>
                <a:spcPct val="90000"/>
              </a:lnSpc>
            </a:pPr>
            <a:r>
              <a:rPr lang="ru-RU" altLang="ru-RU" b="1">
                <a:cs typeface="Times New Roman" panose="02020603050405020304" pitchFamily="18" charset="0"/>
              </a:rPr>
              <a:t>а) генетичні механізми розвитку нейронів і нервової системи;</a:t>
            </a:r>
          </a:p>
          <a:p>
            <a:pPr eaLnBrk="1" hangingPunct="1">
              <a:lnSpc>
                <a:spcPct val="90000"/>
              </a:lnSpc>
            </a:pPr>
            <a:r>
              <a:rPr lang="ru-RU" altLang="ru-RU" b="1">
                <a:cs typeface="Times New Roman" panose="02020603050405020304" pitchFamily="18" charset="0"/>
              </a:rPr>
              <a:t>б) фізіологічні властивості нейронів і нервових центрів;</a:t>
            </a:r>
          </a:p>
          <a:p>
            <a:pPr eaLnBrk="1" hangingPunct="1">
              <a:lnSpc>
                <a:spcPct val="90000"/>
              </a:lnSpc>
            </a:pPr>
            <a:r>
              <a:rPr lang="ru-RU" altLang="ru-RU" b="1">
                <a:cs typeface="Times New Roman" panose="02020603050405020304" pitchFamily="18" charset="0"/>
              </a:rPr>
              <a:t>в) вроджені форми поведінки - безумовні рефлекси і їх ланцюжка - інстинкти;</a:t>
            </a:r>
          </a:p>
          <a:p>
            <a:pPr eaLnBrk="1" hangingPunct="1">
              <a:lnSpc>
                <a:spcPct val="90000"/>
              </a:lnSpc>
            </a:pPr>
            <a:r>
              <a:rPr lang="ru-RU" altLang="ru-RU" b="1">
                <a:cs typeface="Times New Roman" panose="02020603050405020304" pitchFamily="18" charset="0"/>
              </a:rPr>
              <a:t>У прояві початкової пошукової фази інстинкту важливу роль відіграє імпринтинг.</a:t>
            </a:r>
          </a:p>
          <a:p>
            <a:pPr eaLnBrk="1" hangingPunct="1">
              <a:lnSpc>
                <a:spcPct val="90000"/>
              </a:lnSpc>
            </a:pPr>
            <a:r>
              <a:rPr lang="ru-RU" altLang="ru-RU" b="1">
                <a:cs typeface="Times New Roman" panose="02020603050405020304" pitchFamily="18" charset="0"/>
              </a:rPr>
              <a:t> Цей принцип є основою формування умовних рефлексів.</a:t>
            </a:r>
            <a:endParaRPr lang="ru-RU" altLang="ru-RU"/>
          </a:p>
          <a:p>
            <a:pPr eaLnBrk="1" hangingPunct="1"/>
            <a:endParaRPr lang="ru-RU" altLang="ru-RU" sz="280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a:off x="0" y="188913"/>
            <a:ext cx="9144000" cy="1143000"/>
          </a:xfrm>
        </p:spPr>
        <p:txBody>
          <a:bodyPr/>
          <a:lstStyle/>
          <a:p>
            <a:pPr algn="ctr" eaLnBrk="1" fontAlgn="auto" hangingPunct="1">
              <a:spcAft>
                <a:spcPts val="0"/>
              </a:spcAft>
              <a:defRPr/>
            </a:pPr>
            <a:r>
              <a:rPr lang="ru-RU" sz="3200" b="1" i="1" dirty="0" err="1">
                <a:solidFill>
                  <a:srgbClr val="7030A0"/>
                </a:solidFill>
              </a:rPr>
              <a:t>Придбані</a:t>
            </a:r>
            <a:r>
              <a:rPr lang="ru-RU" sz="3200" b="1" i="1" dirty="0">
                <a:solidFill>
                  <a:srgbClr val="7030A0"/>
                </a:solidFill>
              </a:rPr>
              <a:t> </a:t>
            </a:r>
            <a:r>
              <a:rPr lang="ru-RU" sz="3200" b="1" i="1" dirty="0" err="1">
                <a:solidFill>
                  <a:srgbClr val="7030A0"/>
                </a:solidFill>
              </a:rPr>
              <a:t>форми</a:t>
            </a:r>
            <a:r>
              <a:rPr lang="ru-RU" sz="3200" b="1" i="1" dirty="0">
                <a:solidFill>
                  <a:srgbClr val="7030A0"/>
                </a:solidFill>
              </a:rPr>
              <a:t> </a:t>
            </a:r>
            <a:r>
              <a:rPr lang="ru-RU" sz="3200" b="1" i="1" dirty="0" err="1">
                <a:solidFill>
                  <a:srgbClr val="7030A0"/>
                </a:solidFill>
              </a:rPr>
              <a:t>організації</a:t>
            </a:r>
            <a:r>
              <a:rPr lang="ru-RU" sz="3200" b="1" i="1" dirty="0">
                <a:solidFill>
                  <a:srgbClr val="7030A0"/>
                </a:solidFill>
              </a:rPr>
              <a:t> </a:t>
            </a:r>
            <a:r>
              <a:rPr lang="ru-RU" sz="3200" b="1" i="1" dirty="0" err="1">
                <a:solidFill>
                  <a:srgbClr val="7030A0"/>
                </a:solidFill>
              </a:rPr>
              <a:t>поведінки</a:t>
            </a:r>
            <a:r>
              <a:rPr lang="ru-RU" sz="3200" b="1" i="1" dirty="0">
                <a:solidFill>
                  <a:srgbClr val="7030A0"/>
                </a:solidFill>
              </a:rPr>
              <a:t> </a:t>
            </a:r>
            <a:br>
              <a:rPr lang="ru-RU" sz="3200" b="1" i="1" dirty="0">
                <a:solidFill>
                  <a:srgbClr val="7030A0"/>
                </a:solidFill>
              </a:rPr>
            </a:br>
            <a:r>
              <a:rPr lang="ru-RU" sz="3200" b="1" i="1" dirty="0">
                <a:solidFill>
                  <a:srgbClr val="7030A0"/>
                </a:solidFill>
              </a:rPr>
              <a:t>в </a:t>
            </a:r>
            <a:r>
              <a:rPr lang="ru-RU" sz="3200" b="1" i="1" dirty="0" err="1">
                <a:solidFill>
                  <a:srgbClr val="7030A0"/>
                </a:solidFill>
              </a:rPr>
              <a:t>реальних</a:t>
            </a:r>
            <a:r>
              <a:rPr lang="ru-RU" sz="3200" b="1" i="1" dirty="0">
                <a:solidFill>
                  <a:srgbClr val="7030A0"/>
                </a:solidFill>
              </a:rPr>
              <a:t> </a:t>
            </a:r>
            <a:r>
              <a:rPr lang="ru-RU" sz="3200" b="1" i="1" dirty="0" err="1">
                <a:solidFill>
                  <a:srgbClr val="7030A0"/>
                </a:solidFill>
              </a:rPr>
              <a:t>умовах</a:t>
            </a:r>
            <a:r>
              <a:rPr lang="ru-RU" sz="3200" b="1" i="1" dirty="0">
                <a:solidFill>
                  <a:srgbClr val="7030A0"/>
                </a:solidFill>
              </a:rPr>
              <a:t> </a:t>
            </a:r>
            <a:r>
              <a:rPr lang="ru-RU" sz="3200" b="1" i="1" dirty="0" err="1">
                <a:solidFill>
                  <a:srgbClr val="7030A0"/>
                </a:solidFill>
              </a:rPr>
              <a:t>життя</a:t>
            </a:r>
            <a:endParaRPr lang="ru-RU" sz="3200" b="1" i="1" dirty="0">
              <a:solidFill>
                <a:srgbClr val="7030A0"/>
              </a:solidFill>
            </a:endParaRPr>
          </a:p>
        </p:txBody>
      </p:sp>
      <p:sp>
        <p:nvSpPr>
          <p:cNvPr id="21507" name="Rectangle 3"/>
          <p:cNvSpPr>
            <a:spLocks noGrp="1" noChangeArrowheads="1"/>
          </p:cNvSpPr>
          <p:nvPr>
            <p:ph idx="1"/>
          </p:nvPr>
        </p:nvSpPr>
        <p:spPr>
          <a:xfrm>
            <a:off x="539750" y="1331913"/>
            <a:ext cx="6408738" cy="1449387"/>
          </a:xfrm>
        </p:spPr>
        <p:txBody>
          <a:bodyPr/>
          <a:lstStyle/>
          <a:p>
            <a:pPr marL="609600" indent="-609600" eaLnBrk="1" hangingPunct="1">
              <a:buFont typeface="Wingdings" panose="05000000000000000000" pitchFamily="2" charset="2"/>
              <a:buAutoNum type="arabicPeriod"/>
            </a:pPr>
            <a:r>
              <a:rPr lang="ru-RU" altLang="ru-RU" sz="3600" b="1" i="1">
                <a:solidFill>
                  <a:srgbClr val="C00000"/>
                </a:solidFill>
              </a:rPr>
              <a:t>Імпрінтінг.</a:t>
            </a:r>
          </a:p>
          <a:p>
            <a:pPr marL="609600" indent="-609600" eaLnBrk="1" hangingPunct="1">
              <a:buFont typeface="Wingdings" panose="05000000000000000000" pitchFamily="2" charset="2"/>
              <a:buAutoNum type="arabicPeriod"/>
            </a:pPr>
            <a:r>
              <a:rPr lang="ru-RU" altLang="ru-RU" sz="3600" b="1" i="1">
                <a:solidFill>
                  <a:srgbClr val="C00000"/>
                </a:solidFill>
              </a:rPr>
              <a:t>Умовні рефлекси.</a:t>
            </a:r>
          </a:p>
        </p:txBody>
      </p:sp>
      <p:sp>
        <p:nvSpPr>
          <p:cNvPr id="21508" name="Прямоугольник 1"/>
          <p:cNvSpPr>
            <a:spLocks noChangeArrowheads="1"/>
          </p:cNvSpPr>
          <p:nvPr/>
        </p:nvSpPr>
        <p:spPr bwMode="auto">
          <a:xfrm>
            <a:off x="250825" y="2636838"/>
            <a:ext cx="8353425" cy="341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uk-UA" altLang="ru-RU"/>
              <a:t>Імпрінтінг (від англ. </a:t>
            </a:r>
            <a:r>
              <a:rPr lang="en-GB" altLang="ru-RU"/>
              <a:t>Imprint - </a:t>
            </a:r>
            <a:r>
              <a:rPr lang="uk-UA" altLang="ru-RU"/>
              <a:t>запечетлевать, залишати слід) або наслідування.</a:t>
            </a:r>
          </a:p>
          <a:p>
            <a:r>
              <a:rPr lang="uk-UA" altLang="ru-RU"/>
              <a:t>Це пасивна форма навчання, яка формується без скільки-небудь активного впливу самого суб'єкта.</a:t>
            </a:r>
          </a:p>
          <a:p>
            <a:r>
              <a:rPr lang="uk-UA" altLang="ru-RU"/>
              <a:t>Імпрінтінг наочно демонструють досліди на домашній птиці:</a:t>
            </a:r>
          </a:p>
          <a:p>
            <a:r>
              <a:rPr lang="uk-UA" altLang="ru-RU"/>
              <a:t>1. качині яйця може висиджувати курка.</a:t>
            </a:r>
          </a:p>
          <a:p>
            <a:r>
              <a:rPr lang="uk-UA" altLang="ru-RU"/>
              <a:t>2. каченята в якості матері сприймають будь-який рухомий об'єкт - курку, господиню або навіть рухомий за мотузку ящик.</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a:xfrm>
            <a:off x="684213" y="260350"/>
            <a:ext cx="7772400" cy="431800"/>
          </a:xfrm>
        </p:spPr>
        <p:txBody>
          <a:bodyPr>
            <a:normAutofit fontScale="90000"/>
          </a:bodyPr>
          <a:lstStyle/>
          <a:p>
            <a:pPr algn="ctr" eaLnBrk="1" fontAlgn="auto" hangingPunct="1">
              <a:spcAft>
                <a:spcPts val="0"/>
              </a:spcAft>
              <a:defRPr/>
            </a:pPr>
            <a:r>
              <a:rPr lang="en-US" sz="4000" b="1" dirty="0" err="1">
                <a:solidFill>
                  <a:srgbClr val="7030A0"/>
                </a:solidFill>
                <a:cs typeface="Times New Roman" pitchFamily="18" charset="0"/>
              </a:rPr>
              <a:t>Прояв</a:t>
            </a:r>
            <a:r>
              <a:rPr lang="en-US" sz="4000" b="1" dirty="0">
                <a:solidFill>
                  <a:srgbClr val="7030A0"/>
                </a:solidFill>
                <a:cs typeface="Times New Roman" pitchFamily="18" charset="0"/>
              </a:rPr>
              <a:t> </a:t>
            </a:r>
            <a:r>
              <a:rPr lang="uk-UA" sz="4000" b="1" i="1" dirty="0">
                <a:solidFill>
                  <a:srgbClr val="7030A0"/>
                </a:solidFill>
                <a:cs typeface="Times New Roman" pitchFamily="18" charset="0"/>
              </a:rPr>
              <a:t>і</a:t>
            </a:r>
            <a:r>
              <a:rPr lang="en-US" sz="4000" b="1" i="1" dirty="0" err="1">
                <a:solidFill>
                  <a:srgbClr val="7030A0"/>
                </a:solidFill>
                <a:cs typeface="Times New Roman" pitchFamily="18" charset="0"/>
              </a:rPr>
              <a:t>мпринтинг</a:t>
            </a:r>
            <a:r>
              <a:rPr lang="uk-UA" sz="4000" b="1" i="1" dirty="0">
                <a:solidFill>
                  <a:srgbClr val="7030A0"/>
                </a:solidFill>
                <a:cs typeface="Times New Roman" pitchFamily="18" charset="0"/>
              </a:rPr>
              <a:t>у</a:t>
            </a:r>
            <a:endParaRPr lang="ru-RU" sz="4000" b="1" i="1" dirty="0">
              <a:solidFill>
                <a:srgbClr val="7030A0"/>
              </a:solidFill>
              <a:cs typeface="Times New Roman" pitchFamily="18" charset="0"/>
            </a:endParaRPr>
          </a:p>
        </p:txBody>
      </p:sp>
      <p:sp>
        <p:nvSpPr>
          <p:cNvPr id="17411" name="Rectangle 3"/>
          <p:cNvSpPr>
            <a:spLocks noGrp="1" noChangeArrowheads="1"/>
          </p:cNvSpPr>
          <p:nvPr>
            <p:ph idx="1"/>
          </p:nvPr>
        </p:nvSpPr>
        <p:spPr>
          <a:xfrm>
            <a:off x="179388" y="908050"/>
            <a:ext cx="8785225" cy="5834063"/>
          </a:xfrm>
        </p:spPr>
        <p:txBody>
          <a:bodyPr>
            <a:normAutofit/>
          </a:bodyPr>
          <a:lstStyle/>
          <a:p>
            <a:pPr marL="274320" indent="-274320" eaLnBrk="1" fontAlgn="auto" hangingPunct="1">
              <a:lnSpc>
                <a:spcPct val="90000"/>
              </a:lnSpc>
              <a:spcAft>
                <a:spcPts val="0"/>
              </a:spcAft>
              <a:buFont typeface="Wingdings"/>
              <a:buChar char=""/>
              <a:defRPr/>
            </a:pPr>
            <a:r>
              <a:rPr lang="ru-RU" altLang="ru-RU" sz="2700" dirty="0" err="1">
                <a:cs typeface="Times New Roman" pitchFamily="18" charset="0"/>
              </a:rPr>
              <a:t>Прояв</a:t>
            </a:r>
            <a:r>
              <a:rPr lang="ru-RU" altLang="ru-RU" sz="2700" dirty="0">
                <a:cs typeface="Times New Roman" pitchFamily="18" charset="0"/>
              </a:rPr>
              <a:t> </a:t>
            </a:r>
            <a:r>
              <a:rPr lang="ru-RU" altLang="ru-RU" sz="2700" dirty="0" err="1">
                <a:cs typeface="Times New Roman" pitchFamily="18" charset="0"/>
              </a:rPr>
              <a:t>імпринтингу</a:t>
            </a:r>
            <a:r>
              <a:rPr lang="ru-RU" altLang="ru-RU" sz="2700" dirty="0">
                <a:cs typeface="Times New Roman" pitchFamily="18" charset="0"/>
              </a:rPr>
              <a:t>, як </a:t>
            </a:r>
            <a:r>
              <a:rPr lang="ru-RU" altLang="ru-RU" sz="2700" dirty="0" err="1">
                <a:cs typeface="Times New Roman" pitchFamily="18" charset="0"/>
              </a:rPr>
              <a:t>найпростішої</a:t>
            </a:r>
            <a:r>
              <a:rPr lang="ru-RU" altLang="ru-RU" sz="2700" dirty="0">
                <a:cs typeface="Times New Roman" pitchFamily="18" charset="0"/>
              </a:rPr>
              <a:t> </a:t>
            </a:r>
            <a:r>
              <a:rPr lang="ru-RU" altLang="ru-RU" sz="2700" dirty="0" err="1">
                <a:cs typeface="Times New Roman" pitchFamily="18" charset="0"/>
              </a:rPr>
              <a:t>форми</a:t>
            </a:r>
            <a:r>
              <a:rPr lang="ru-RU" altLang="ru-RU" sz="2700" dirty="0">
                <a:cs typeface="Times New Roman" pitchFamily="18" charset="0"/>
              </a:rPr>
              <a:t> </a:t>
            </a:r>
            <a:r>
              <a:rPr lang="ru-RU" altLang="ru-RU" sz="2700" dirty="0" err="1">
                <a:cs typeface="Times New Roman" pitchFamily="18" charset="0"/>
              </a:rPr>
              <a:t>навчання</a:t>
            </a:r>
            <a:r>
              <a:rPr lang="ru-RU" altLang="ru-RU" sz="2700" dirty="0">
                <a:cs typeface="Times New Roman" pitchFamily="18" charset="0"/>
              </a:rPr>
              <a:t>, </a:t>
            </a:r>
            <a:r>
              <a:rPr lang="ru-RU" altLang="ru-RU" sz="2700" dirty="0" err="1">
                <a:cs typeface="Times New Roman" pitchFamily="18" charset="0"/>
              </a:rPr>
              <a:t>характеризується</a:t>
            </a:r>
            <a:r>
              <a:rPr lang="ru-RU" altLang="ru-RU" sz="2700" dirty="0">
                <a:cs typeface="Times New Roman" pitchFamily="18" charset="0"/>
              </a:rPr>
              <a:t> </a:t>
            </a:r>
            <a:r>
              <a:rPr lang="ru-RU" altLang="ru-RU" sz="2700" dirty="0" err="1">
                <a:cs typeface="Times New Roman" pitchFamily="18" charset="0"/>
              </a:rPr>
              <a:t>наступними</a:t>
            </a:r>
            <a:r>
              <a:rPr lang="ru-RU" altLang="ru-RU" sz="2700" dirty="0">
                <a:cs typeface="Times New Roman" pitchFamily="18" charset="0"/>
              </a:rPr>
              <a:t> </a:t>
            </a:r>
            <a:r>
              <a:rPr lang="ru-RU" altLang="ru-RU" sz="2700" dirty="0" err="1">
                <a:cs typeface="Times New Roman" pitchFamily="18" charset="0"/>
              </a:rPr>
              <a:t>закономірностями</a:t>
            </a:r>
            <a:r>
              <a:rPr lang="ru-RU" altLang="ru-RU" sz="2700" dirty="0">
                <a:cs typeface="Times New Roman" pitchFamily="18" charset="0"/>
              </a:rPr>
              <a:t>:</a:t>
            </a:r>
          </a:p>
          <a:p>
            <a:pPr marL="274320" indent="-274320" eaLnBrk="1" fontAlgn="auto" hangingPunct="1">
              <a:lnSpc>
                <a:spcPct val="90000"/>
              </a:lnSpc>
              <a:spcAft>
                <a:spcPts val="0"/>
              </a:spcAft>
              <a:buFont typeface="Wingdings"/>
              <a:buChar char=""/>
              <a:defRPr/>
            </a:pPr>
            <a:r>
              <a:rPr lang="ru-RU" altLang="ru-RU" sz="2700" dirty="0">
                <a:cs typeface="Times New Roman" pitchFamily="18" charset="0"/>
              </a:rPr>
              <a:t>1. У </a:t>
            </a:r>
            <a:r>
              <a:rPr lang="ru-RU" altLang="ru-RU" sz="2700" dirty="0" err="1">
                <a:cs typeface="Times New Roman" pitchFamily="18" charset="0"/>
              </a:rPr>
              <a:t>період</a:t>
            </a:r>
            <a:r>
              <a:rPr lang="ru-RU" altLang="ru-RU" sz="2700" dirty="0">
                <a:cs typeface="Times New Roman" pitchFamily="18" charset="0"/>
              </a:rPr>
              <a:t> онтогенезу, особливо в </a:t>
            </a:r>
            <a:r>
              <a:rPr lang="ru-RU" altLang="ru-RU" sz="2700" dirty="0" err="1">
                <a:cs typeface="Times New Roman" pitchFamily="18" charset="0"/>
              </a:rPr>
              <a:t>ранній</a:t>
            </a:r>
            <a:r>
              <a:rPr lang="ru-RU" altLang="ru-RU" sz="2700" dirty="0">
                <a:cs typeface="Times New Roman" pitchFamily="18" charset="0"/>
              </a:rPr>
              <a:t> </a:t>
            </a:r>
            <a:r>
              <a:rPr lang="ru-RU" altLang="ru-RU" sz="2700" dirty="0" err="1">
                <a:cs typeface="Times New Roman" pitchFamily="18" charset="0"/>
              </a:rPr>
              <a:t>постнатальний</a:t>
            </a:r>
            <a:r>
              <a:rPr lang="ru-RU" altLang="ru-RU" sz="2700" dirty="0">
                <a:cs typeface="Times New Roman" pitchFamily="18" charset="0"/>
              </a:rPr>
              <a:t> </a:t>
            </a:r>
            <a:r>
              <a:rPr lang="ru-RU" altLang="ru-RU" sz="2700" dirty="0" err="1">
                <a:cs typeface="Times New Roman" pitchFamily="18" charset="0"/>
              </a:rPr>
              <a:t>період</a:t>
            </a:r>
            <a:r>
              <a:rPr lang="ru-RU" altLang="ru-RU" sz="2700" dirty="0">
                <a:cs typeface="Times New Roman" pitchFamily="18" charset="0"/>
              </a:rPr>
              <a:t>, </a:t>
            </a:r>
            <a:r>
              <a:rPr lang="ru-RU" altLang="ru-RU" sz="2700" dirty="0" err="1">
                <a:cs typeface="Times New Roman" pitchFamily="18" charset="0"/>
              </a:rPr>
              <a:t>розгортання</a:t>
            </a:r>
            <a:r>
              <a:rPr lang="ru-RU" altLang="ru-RU" sz="2700" dirty="0">
                <a:cs typeface="Times New Roman" pitchFamily="18" charset="0"/>
              </a:rPr>
              <a:t> </a:t>
            </a:r>
            <a:r>
              <a:rPr lang="ru-RU" altLang="ru-RU" sz="2700" dirty="0" err="1">
                <a:cs typeface="Times New Roman" pitchFamily="18" charset="0"/>
              </a:rPr>
              <a:t>генетичної</a:t>
            </a:r>
            <a:r>
              <a:rPr lang="ru-RU" altLang="ru-RU" sz="2700" dirty="0">
                <a:cs typeface="Times New Roman" pitchFamily="18" charset="0"/>
              </a:rPr>
              <a:t> </a:t>
            </a:r>
            <a:r>
              <a:rPr lang="ru-RU" altLang="ru-RU" sz="2700" dirty="0" err="1">
                <a:cs typeface="Times New Roman" pitchFamily="18" charset="0"/>
              </a:rPr>
              <a:t>програми</a:t>
            </a:r>
            <a:r>
              <a:rPr lang="ru-RU" altLang="ru-RU" sz="2700" dirty="0">
                <a:cs typeface="Times New Roman" pitchFamily="18" charset="0"/>
              </a:rPr>
              <a:t> </a:t>
            </a:r>
            <a:r>
              <a:rPr lang="ru-RU" altLang="ru-RU" sz="2700" dirty="0" err="1">
                <a:cs typeface="Times New Roman" pitchFamily="18" charset="0"/>
              </a:rPr>
              <a:t>розвитку</a:t>
            </a:r>
            <a:r>
              <a:rPr lang="ru-RU" altLang="ru-RU" sz="2700" dirty="0">
                <a:cs typeface="Times New Roman" pitchFamily="18" charset="0"/>
              </a:rPr>
              <a:t> </a:t>
            </a:r>
            <a:r>
              <a:rPr lang="ru-RU" altLang="ru-RU" sz="2700" dirty="0" err="1">
                <a:cs typeface="Times New Roman" pitchFamily="18" charset="0"/>
              </a:rPr>
              <a:t>нервової</a:t>
            </a:r>
            <a:r>
              <a:rPr lang="ru-RU" altLang="ru-RU" sz="2700" dirty="0">
                <a:cs typeface="Times New Roman" pitchFamily="18" charset="0"/>
              </a:rPr>
              <a:t> </a:t>
            </a:r>
            <a:r>
              <a:rPr lang="ru-RU" altLang="ru-RU" sz="2700" dirty="0" err="1">
                <a:cs typeface="Times New Roman" pitchFamily="18" charset="0"/>
              </a:rPr>
              <a:t>системи</a:t>
            </a:r>
            <a:r>
              <a:rPr lang="ru-RU" altLang="ru-RU" sz="2700" dirty="0">
                <a:cs typeface="Times New Roman" pitchFamily="18" charset="0"/>
              </a:rPr>
              <a:t> </a:t>
            </a:r>
            <a:r>
              <a:rPr lang="ru-RU" altLang="ru-RU" sz="2700" dirty="0" err="1">
                <a:cs typeface="Times New Roman" pitchFamily="18" charset="0"/>
              </a:rPr>
              <a:t>визначає</a:t>
            </a:r>
            <a:r>
              <a:rPr lang="ru-RU" altLang="ru-RU" sz="2700" dirty="0">
                <a:cs typeface="Times New Roman" pitchFamily="18" charset="0"/>
              </a:rPr>
              <a:t> </a:t>
            </a:r>
            <a:r>
              <a:rPr lang="ru-RU" altLang="ru-RU" sz="2700" dirty="0" err="1">
                <a:cs typeface="Times New Roman" pitchFamily="18" charset="0"/>
              </a:rPr>
              <a:t>появу</a:t>
            </a:r>
            <a:r>
              <a:rPr lang="ru-RU" altLang="ru-RU" sz="2700" dirty="0">
                <a:cs typeface="Times New Roman" pitchFamily="18" charset="0"/>
              </a:rPr>
              <a:t> </a:t>
            </a:r>
            <a:r>
              <a:rPr lang="ru-RU" altLang="ru-RU" sz="2700" dirty="0" err="1">
                <a:cs typeface="Times New Roman" pitchFamily="18" charset="0"/>
              </a:rPr>
              <a:t>критичних</a:t>
            </a:r>
            <a:r>
              <a:rPr lang="ru-RU" altLang="ru-RU" sz="2700" dirty="0">
                <a:cs typeface="Times New Roman" pitchFamily="18" charset="0"/>
              </a:rPr>
              <a:t> </a:t>
            </a:r>
            <a:r>
              <a:rPr lang="ru-RU" altLang="ru-RU" sz="2700" dirty="0" err="1">
                <a:cs typeface="Times New Roman" pitchFamily="18" charset="0"/>
              </a:rPr>
              <a:t>періодів</a:t>
            </a:r>
            <a:r>
              <a:rPr lang="ru-RU" altLang="ru-RU" sz="2700" dirty="0">
                <a:cs typeface="Times New Roman" pitchFamily="18" charset="0"/>
              </a:rPr>
              <a:t> </a:t>
            </a:r>
            <a:r>
              <a:rPr lang="ru-RU" altLang="ru-RU" sz="2700" dirty="0" err="1">
                <a:cs typeface="Times New Roman" pitchFamily="18" charset="0"/>
              </a:rPr>
              <a:t>розвитку</a:t>
            </a:r>
            <a:r>
              <a:rPr lang="ru-RU" altLang="ru-RU" sz="2700" dirty="0">
                <a:cs typeface="Times New Roman" pitchFamily="18" charset="0"/>
              </a:rPr>
              <a:t> </a:t>
            </a:r>
            <a:r>
              <a:rPr lang="ru-RU" altLang="ru-RU" sz="2700" dirty="0" err="1">
                <a:cs typeface="Times New Roman" pitchFamily="18" charset="0"/>
              </a:rPr>
              <a:t>деяких</a:t>
            </a:r>
            <a:r>
              <a:rPr lang="ru-RU" altLang="ru-RU" sz="2700" dirty="0">
                <a:cs typeface="Times New Roman" pitchFamily="18" charset="0"/>
              </a:rPr>
              <a:t> </a:t>
            </a:r>
            <a:r>
              <a:rPr lang="ru-RU" altLang="ru-RU" sz="2700" dirty="0" err="1">
                <a:cs typeface="Times New Roman" pitchFamily="18" charset="0"/>
              </a:rPr>
              <a:t>функцій</a:t>
            </a:r>
            <a:r>
              <a:rPr lang="ru-RU" altLang="ru-RU" sz="2700" dirty="0">
                <a:cs typeface="Times New Roman" pitchFamily="18" charset="0"/>
              </a:rPr>
              <a:t>.</a:t>
            </a:r>
          </a:p>
          <a:p>
            <a:pPr marL="274320" indent="-274320" eaLnBrk="1" fontAlgn="auto" hangingPunct="1">
              <a:lnSpc>
                <a:spcPct val="90000"/>
              </a:lnSpc>
              <a:spcAft>
                <a:spcPts val="0"/>
              </a:spcAft>
              <a:buFont typeface="Wingdings"/>
              <a:buChar char=""/>
              <a:defRPr/>
            </a:pPr>
            <a:r>
              <a:rPr lang="ru-RU" altLang="ru-RU" sz="2700" dirty="0">
                <a:cs typeface="Times New Roman" pitchFamily="18" charset="0"/>
              </a:rPr>
              <a:t>Для </a:t>
            </a:r>
            <a:r>
              <a:rPr lang="ru-RU" altLang="ru-RU" sz="2700" dirty="0" err="1">
                <a:cs typeface="Times New Roman" pitchFamily="18" charset="0"/>
              </a:rPr>
              <a:t>її</a:t>
            </a:r>
            <a:r>
              <a:rPr lang="ru-RU" altLang="ru-RU" sz="2700" dirty="0">
                <a:cs typeface="Times New Roman" pitchFamily="18" charset="0"/>
              </a:rPr>
              <a:t> </a:t>
            </a:r>
            <a:r>
              <a:rPr lang="ru-RU" altLang="ru-RU" sz="2700" dirty="0" err="1">
                <a:cs typeface="Times New Roman" pitchFamily="18" charset="0"/>
              </a:rPr>
              <a:t>повноцінного</a:t>
            </a:r>
            <a:r>
              <a:rPr lang="ru-RU" altLang="ru-RU" sz="2700" dirty="0">
                <a:cs typeface="Times New Roman" pitchFamily="18" charset="0"/>
              </a:rPr>
              <a:t> </a:t>
            </a:r>
            <a:r>
              <a:rPr lang="ru-RU" altLang="ru-RU" sz="2700" dirty="0" err="1">
                <a:cs typeface="Times New Roman" pitchFamily="18" charset="0"/>
              </a:rPr>
              <a:t>розвитку</a:t>
            </a:r>
            <a:r>
              <a:rPr lang="ru-RU" altLang="ru-RU" sz="2700" dirty="0">
                <a:cs typeface="Times New Roman" pitchFamily="18" charset="0"/>
              </a:rPr>
              <a:t> </a:t>
            </a:r>
            <a:r>
              <a:rPr lang="ru-RU" altLang="ru-RU" sz="2700" dirty="0" err="1">
                <a:cs typeface="Times New Roman" pitchFamily="18" charset="0"/>
              </a:rPr>
              <a:t>необхідно</a:t>
            </a:r>
            <a:r>
              <a:rPr lang="ru-RU" altLang="ru-RU" sz="2700" dirty="0">
                <a:cs typeface="Times New Roman" pitchFamily="18" charset="0"/>
              </a:rPr>
              <a:t> </a:t>
            </a:r>
            <a:r>
              <a:rPr lang="ru-RU" altLang="ru-RU" sz="2700" dirty="0" err="1">
                <a:cs typeface="Times New Roman" pitchFamily="18" charset="0"/>
              </a:rPr>
              <a:t>своєчасний</a:t>
            </a:r>
            <a:r>
              <a:rPr lang="ru-RU" altLang="ru-RU" sz="2700" dirty="0">
                <a:cs typeface="Times New Roman" pitchFamily="18" charset="0"/>
              </a:rPr>
              <a:t> </a:t>
            </a:r>
            <a:r>
              <a:rPr lang="ru-RU" altLang="ru-RU" sz="2700" dirty="0" err="1">
                <a:cs typeface="Times New Roman" pitchFamily="18" charset="0"/>
              </a:rPr>
              <a:t>зовнішній</a:t>
            </a:r>
            <a:r>
              <a:rPr lang="ru-RU" altLang="ru-RU" sz="2700" dirty="0">
                <a:cs typeface="Times New Roman" pitchFamily="18" charset="0"/>
              </a:rPr>
              <a:t> </a:t>
            </a:r>
            <a:r>
              <a:rPr lang="ru-RU" altLang="ru-RU" sz="2700" dirty="0" err="1">
                <a:cs typeface="Times New Roman" pitchFamily="18" charset="0"/>
              </a:rPr>
              <a:t>вплив</a:t>
            </a:r>
            <a:r>
              <a:rPr lang="ru-RU" altLang="ru-RU" sz="2700" dirty="0">
                <a:cs typeface="Times New Roman" pitchFamily="18" charset="0"/>
              </a:rPr>
              <a:t>, </a:t>
            </a:r>
            <a:r>
              <a:rPr lang="ru-RU" altLang="ru-RU" sz="2700" dirty="0" err="1">
                <a:cs typeface="Times New Roman" pitchFamily="18" charset="0"/>
              </a:rPr>
              <a:t>який</a:t>
            </a:r>
            <a:r>
              <a:rPr lang="ru-RU" altLang="ru-RU" sz="2700" dirty="0">
                <a:cs typeface="Times New Roman" pitchFamily="18" charset="0"/>
              </a:rPr>
              <a:t>  </a:t>
            </a:r>
            <a:r>
              <a:rPr lang="ru-RU" altLang="ru-RU" sz="2700" dirty="0" err="1">
                <a:cs typeface="Times New Roman" pitchFamily="18" charset="0"/>
              </a:rPr>
              <a:t>закріплюється</a:t>
            </a:r>
            <a:r>
              <a:rPr lang="ru-RU" altLang="ru-RU" sz="2700" dirty="0">
                <a:cs typeface="Times New Roman" pitchFamily="18" charset="0"/>
              </a:rPr>
              <a:t> в </a:t>
            </a:r>
            <a:r>
              <a:rPr lang="ru-RU" altLang="ru-RU" sz="2700" dirty="0" err="1">
                <a:cs typeface="Times New Roman" pitchFamily="18" charset="0"/>
              </a:rPr>
              <a:t>нервових</a:t>
            </a:r>
            <a:r>
              <a:rPr lang="ru-RU" altLang="ru-RU" sz="2700" dirty="0">
                <a:cs typeface="Times New Roman" pitchFamily="18" charset="0"/>
              </a:rPr>
              <a:t> </a:t>
            </a:r>
            <a:r>
              <a:rPr lang="ru-RU" altLang="ru-RU" sz="2700" dirty="0" err="1">
                <a:cs typeface="Times New Roman" pitchFamily="18" charset="0"/>
              </a:rPr>
              <a:t>зв'язках</a:t>
            </a:r>
            <a:r>
              <a:rPr lang="ru-RU" altLang="ru-RU" sz="2700" dirty="0">
                <a:cs typeface="Times New Roman" pitchFamily="18" charset="0"/>
              </a:rPr>
              <a:t>. </a:t>
            </a:r>
            <a:r>
              <a:rPr lang="ru-RU" altLang="ru-RU" sz="2700" dirty="0" err="1">
                <a:cs typeface="Times New Roman" pitchFamily="18" charset="0"/>
              </a:rPr>
              <a:t>Якщо</a:t>
            </a:r>
            <a:r>
              <a:rPr lang="ru-RU" altLang="ru-RU" sz="2700" dirty="0">
                <a:cs typeface="Times New Roman" pitchFamily="18" charset="0"/>
              </a:rPr>
              <a:t> </a:t>
            </a:r>
            <a:r>
              <a:rPr lang="ru-RU" altLang="ru-RU" sz="2700" dirty="0" err="1">
                <a:cs typeface="Times New Roman" pitchFamily="18" charset="0"/>
              </a:rPr>
              <a:t>такий</a:t>
            </a:r>
            <a:r>
              <a:rPr lang="ru-RU" altLang="ru-RU" sz="2700" dirty="0">
                <a:cs typeface="Times New Roman" pitchFamily="18" charset="0"/>
              </a:rPr>
              <a:t> </a:t>
            </a:r>
            <a:r>
              <a:rPr lang="ru-RU" altLang="ru-RU" sz="2700" dirty="0" err="1">
                <a:cs typeface="Times New Roman" pitchFamily="18" charset="0"/>
              </a:rPr>
              <a:t>період</a:t>
            </a:r>
            <a:r>
              <a:rPr lang="ru-RU" altLang="ru-RU" sz="2700" dirty="0">
                <a:cs typeface="Times New Roman" pitchFamily="18" charset="0"/>
              </a:rPr>
              <a:t> минув, а </a:t>
            </a:r>
            <a:r>
              <a:rPr lang="ru-RU" altLang="ru-RU" sz="2700" dirty="0" err="1">
                <a:cs typeface="Times New Roman" pitchFamily="18" charset="0"/>
              </a:rPr>
              <a:t>функція</a:t>
            </a:r>
            <a:r>
              <a:rPr lang="ru-RU" altLang="ru-RU" sz="2700" dirty="0">
                <a:cs typeface="Times New Roman" pitchFamily="18" charset="0"/>
              </a:rPr>
              <a:t> не </a:t>
            </a:r>
            <a:r>
              <a:rPr lang="ru-RU" altLang="ru-RU" sz="2700" dirty="0" err="1">
                <a:cs typeface="Times New Roman" pitchFamily="18" charset="0"/>
              </a:rPr>
              <a:t>розвинулася</a:t>
            </a:r>
            <a:r>
              <a:rPr lang="ru-RU" altLang="ru-RU" sz="2700" dirty="0">
                <a:cs typeface="Times New Roman" pitchFamily="18" charset="0"/>
              </a:rPr>
              <a:t>, то вона в </a:t>
            </a:r>
            <a:r>
              <a:rPr lang="ru-RU" altLang="ru-RU" sz="2700" dirty="0" err="1">
                <a:cs typeface="Times New Roman" pitchFamily="18" charset="0"/>
              </a:rPr>
              <a:t>подальшому</a:t>
            </a:r>
            <a:r>
              <a:rPr lang="ru-RU" altLang="ru-RU" sz="2700" dirty="0">
                <a:cs typeface="Times New Roman" pitchFamily="18" charset="0"/>
              </a:rPr>
              <a:t> </a:t>
            </a:r>
            <a:r>
              <a:rPr lang="ru-RU" altLang="ru-RU" sz="2700" dirty="0" err="1">
                <a:cs typeface="Times New Roman" pitchFamily="18" charset="0"/>
              </a:rPr>
              <a:t>повноцінною</a:t>
            </a:r>
            <a:r>
              <a:rPr lang="ru-RU" altLang="ru-RU" sz="2700" dirty="0">
                <a:cs typeface="Times New Roman" pitchFamily="18" charset="0"/>
              </a:rPr>
              <a:t> </a:t>
            </a:r>
            <a:r>
              <a:rPr lang="ru-RU" altLang="ru-RU" sz="2700" dirty="0" err="1">
                <a:cs typeface="Times New Roman" pitchFamily="18" charset="0"/>
              </a:rPr>
              <a:t>вже</a:t>
            </a:r>
            <a:r>
              <a:rPr lang="ru-RU" altLang="ru-RU" sz="2700" dirty="0">
                <a:cs typeface="Times New Roman" pitchFamily="18" charset="0"/>
              </a:rPr>
              <a:t> не </a:t>
            </a:r>
            <a:r>
              <a:rPr lang="ru-RU" altLang="ru-RU" sz="2700" dirty="0" err="1">
                <a:cs typeface="Times New Roman" pitchFamily="18" charset="0"/>
              </a:rPr>
              <a:t>сформується</a:t>
            </a:r>
            <a:r>
              <a:rPr lang="ru-RU" altLang="ru-RU" sz="2700" dirty="0">
                <a:cs typeface="Times New Roman" pitchFamily="18" charset="0"/>
              </a:rPr>
              <a:t>.</a:t>
            </a:r>
          </a:p>
          <a:p>
            <a:pPr marL="274320" indent="-274320" eaLnBrk="1" fontAlgn="auto" hangingPunct="1">
              <a:lnSpc>
                <a:spcPct val="90000"/>
              </a:lnSpc>
              <a:spcAft>
                <a:spcPts val="0"/>
              </a:spcAft>
              <a:buFont typeface="Wingdings"/>
              <a:buChar char=""/>
              <a:defRPr/>
            </a:pPr>
            <a:r>
              <a:rPr lang="ru-RU" altLang="ru-RU" sz="2700" dirty="0">
                <a:cs typeface="Times New Roman" pitchFamily="18" charset="0"/>
              </a:rPr>
              <a:t>2. </a:t>
            </a:r>
            <a:r>
              <a:rPr lang="ru-RU" altLang="ru-RU" sz="2700" dirty="0" err="1">
                <a:cs typeface="Times New Roman" pitchFamily="18" charset="0"/>
              </a:rPr>
              <a:t>Незворотність</a:t>
            </a:r>
            <a:r>
              <a:rPr lang="ru-RU" altLang="ru-RU" sz="2700" dirty="0">
                <a:cs typeface="Times New Roman" pitchFamily="18" charset="0"/>
              </a:rPr>
              <a:t> </a:t>
            </a:r>
            <a:r>
              <a:rPr lang="ru-RU" altLang="ru-RU" sz="2700" dirty="0" err="1">
                <a:cs typeface="Times New Roman" pitchFamily="18" charset="0"/>
              </a:rPr>
              <a:t>процесу</a:t>
            </a:r>
            <a:r>
              <a:rPr lang="ru-RU" altLang="ru-RU" sz="2700" dirty="0">
                <a:cs typeface="Times New Roman" pitchFamily="18" charset="0"/>
              </a:rPr>
              <a:t> </a:t>
            </a:r>
            <a:r>
              <a:rPr lang="ru-RU" altLang="ru-RU" sz="2700" dirty="0" err="1">
                <a:cs typeface="Times New Roman" pitchFamily="18" charset="0"/>
              </a:rPr>
              <a:t>запечетлеванія</a:t>
            </a:r>
            <a:r>
              <a:rPr lang="ru-RU" altLang="ru-RU" sz="2700" dirty="0">
                <a:cs typeface="Times New Roman" pitchFamily="18" charset="0"/>
              </a:rPr>
              <a:t>.</a:t>
            </a:r>
          </a:p>
          <a:p>
            <a:pPr marL="274320" indent="-274320" eaLnBrk="1" fontAlgn="auto" hangingPunct="1">
              <a:lnSpc>
                <a:spcPct val="90000"/>
              </a:lnSpc>
              <a:spcAft>
                <a:spcPts val="0"/>
              </a:spcAft>
              <a:buFont typeface="Wingdings"/>
              <a:buChar char=""/>
              <a:defRPr/>
            </a:pPr>
            <a:r>
              <a:rPr lang="ru-RU" altLang="ru-RU" sz="2700" dirty="0">
                <a:cs typeface="Times New Roman" pitchFamily="18" charset="0"/>
              </a:rPr>
              <a:t>3. </a:t>
            </a:r>
            <a:r>
              <a:rPr lang="ru-RU" altLang="ru-RU" sz="2700" dirty="0" err="1">
                <a:cs typeface="Times New Roman" pitchFamily="18" charset="0"/>
              </a:rPr>
              <a:t>Запечетлеваніе</a:t>
            </a:r>
            <a:r>
              <a:rPr lang="ru-RU" altLang="ru-RU" sz="2700" dirty="0">
                <a:cs typeface="Times New Roman" pitchFamily="18" charset="0"/>
              </a:rPr>
              <a:t> </a:t>
            </a:r>
            <a:r>
              <a:rPr lang="ru-RU" altLang="ru-RU" sz="2700" dirty="0" err="1">
                <a:cs typeface="Times New Roman" pitchFamily="18" charset="0"/>
              </a:rPr>
              <a:t>виникає</a:t>
            </a:r>
            <a:r>
              <a:rPr lang="ru-RU" altLang="ru-RU" sz="2700" dirty="0">
                <a:cs typeface="Times New Roman" pitchFamily="18" charset="0"/>
              </a:rPr>
              <a:t> </a:t>
            </a:r>
            <a:r>
              <a:rPr lang="ru-RU" altLang="ru-RU" sz="2700" dirty="0" err="1">
                <a:cs typeface="Times New Roman" pitchFamily="18" charset="0"/>
              </a:rPr>
              <a:t>дуже</a:t>
            </a:r>
            <a:r>
              <a:rPr lang="ru-RU" altLang="ru-RU" sz="2700" dirty="0">
                <a:cs typeface="Times New Roman" pitchFamily="18" charset="0"/>
              </a:rPr>
              <a:t> </a:t>
            </a:r>
            <a:r>
              <a:rPr lang="ru-RU" altLang="ru-RU" sz="2700" dirty="0" err="1">
                <a:cs typeface="Times New Roman" pitchFamily="18" charset="0"/>
              </a:rPr>
              <a:t>швидко</a:t>
            </a:r>
            <a:r>
              <a:rPr lang="ru-RU" altLang="ru-RU" sz="2700" dirty="0">
                <a:cs typeface="Times New Roman" pitchFamily="18" charset="0"/>
              </a:rPr>
              <a:t>, часто з </a:t>
            </a:r>
            <a:r>
              <a:rPr lang="ru-RU" altLang="ru-RU" sz="2700" dirty="0" err="1">
                <a:cs typeface="Times New Roman" pitchFamily="18" charset="0"/>
              </a:rPr>
              <a:t>першого</a:t>
            </a:r>
            <a:r>
              <a:rPr lang="ru-RU" altLang="ru-RU" sz="2700" dirty="0">
                <a:cs typeface="Times New Roman" pitchFamily="18" charset="0"/>
              </a:rPr>
              <a:t> </a:t>
            </a:r>
            <a:r>
              <a:rPr lang="ru-RU" altLang="ru-RU" sz="2700" dirty="0" err="1">
                <a:cs typeface="Times New Roman" pitchFamily="18" charset="0"/>
              </a:rPr>
              <a:t>пред'явлення</a:t>
            </a:r>
            <a:r>
              <a:rPr lang="ru-RU" altLang="ru-RU" sz="2700" dirty="0">
                <a:cs typeface="Times New Roman" pitchFamily="18" charset="0"/>
              </a:rPr>
              <a:t> і не </a:t>
            </a:r>
            <a:r>
              <a:rPr lang="ru-RU" altLang="ru-RU" sz="2700" dirty="0" err="1">
                <a:cs typeface="Times New Roman" pitchFamily="18" charset="0"/>
              </a:rPr>
              <a:t>вимагає</a:t>
            </a:r>
            <a:r>
              <a:rPr lang="ru-RU" altLang="ru-RU" sz="2700" dirty="0">
                <a:cs typeface="Times New Roman" pitchFamily="18" charset="0"/>
              </a:rPr>
              <a:t> </a:t>
            </a:r>
            <a:r>
              <a:rPr lang="ru-RU" altLang="ru-RU" sz="2700" dirty="0" err="1">
                <a:cs typeface="Times New Roman" pitchFamily="18" charset="0"/>
              </a:rPr>
              <a:t>підкріплення</a:t>
            </a:r>
            <a:r>
              <a:rPr lang="ru-RU" altLang="ru-RU" sz="2700" dirty="0">
                <a:cs typeface="Times New Roman" pitchFamily="18" charset="0"/>
              </a:rPr>
              <a:t>.</a:t>
            </a:r>
            <a:endParaRPr lang="ru-RU" altLang="ru-RU" sz="28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a:xfrm>
            <a:off x="0" y="188913"/>
            <a:ext cx="9144000" cy="692150"/>
          </a:xfrm>
        </p:spPr>
        <p:txBody>
          <a:bodyPr/>
          <a:lstStyle/>
          <a:p>
            <a:pPr algn="ctr" eaLnBrk="1" fontAlgn="auto" hangingPunct="1">
              <a:spcAft>
                <a:spcPts val="0"/>
              </a:spcAft>
              <a:defRPr/>
            </a:pPr>
            <a:r>
              <a:rPr lang="ru-RU" sz="3600" b="1" i="1" dirty="0" err="1">
                <a:solidFill>
                  <a:srgbClr val="7030A0"/>
                </a:solidFill>
              </a:rPr>
              <a:t>Умовні</a:t>
            </a:r>
            <a:r>
              <a:rPr lang="ru-RU" sz="3600" b="1" i="1" dirty="0">
                <a:solidFill>
                  <a:srgbClr val="7030A0"/>
                </a:solidFill>
              </a:rPr>
              <a:t> та </a:t>
            </a:r>
            <a:r>
              <a:rPr lang="ru-RU" sz="3600" b="1" i="1" dirty="0" err="1">
                <a:solidFill>
                  <a:srgbClr val="7030A0"/>
                </a:solidFill>
              </a:rPr>
              <a:t>безумовні</a:t>
            </a:r>
            <a:r>
              <a:rPr lang="ru-RU" sz="3600" b="1" i="1" dirty="0">
                <a:solidFill>
                  <a:srgbClr val="7030A0"/>
                </a:solidFill>
              </a:rPr>
              <a:t> </a:t>
            </a:r>
            <a:r>
              <a:rPr lang="ru-RU" sz="3600" b="1" i="1" dirty="0" err="1">
                <a:solidFill>
                  <a:srgbClr val="7030A0"/>
                </a:solidFill>
              </a:rPr>
              <a:t>рефлекси</a:t>
            </a:r>
            <a:endParaRPr lang="ru-RU" sz="3600" b="1" i="1" dirty="0">
              <a:solidFill>
                <a:srgbClr val="7030A0"/>
              </a:solidFill>
            </a:endParaRPr>
          </a:p>
        </p:txBody>
      </p:sp>
      <p:sp>
        <p:nvSpPr>
          <p:cNvPr id="23555" name="Rectangle 3"/>
          <p:cNvSpPr>
            <a:spLocks noGrp="1" noChangeArrowheads="1"/>
          </p:cNvSpPr>
          <p:nvPr>
            <p:ph idx="1"/>
          </p:nvPr>
        </p:nvSpPr>
        <p:spPr>
          <a:xfrm>
            <a:off x="323850" y="908050"/>
            <a:ext cx="8569325" cy="5400675"/>
          </a:xfrm>
        </p:spPr>
        <p:txBody>
          <a:bodyPr/>
          <a:lstStyle/>
          <a:p>
            <a:pPr eaLnBrk="1" hangingPunct="1"/>
            <a:r>
              <a:rPr lang="ru-RU" altLang="ru-RU" sz="2800" i="1">
                <a:solidFill>
                  <a:srgbClr val="002060"/>
                </a:solidFill>
                <a:cs typeface="Times New Roman" panose="02020603050405020304" pitchFamily="18" charset="0"/>
              </a:rPr>
              <a:t>УР утворюється на базі безумовного рефлексу (БР). В силу цього він має ті ж самі компоненти свого прояву, що і безумовний.</a:t>
            </a:r>
          </a:p>
          <a:p>
            <a:pPr eaLnBrk="1" hangingPunct="1"/>
            <a:r>
              <a:rPr lang="ru-RU" altLang="ru-RU" sz="2800" i="1">
                <a:solidFill>
                  <a:srgbClr val="002060"/>
                </a:solidFill>
                <a:cs typeface="Times New Roman" panose="02020603050405020304" pitchFamily="18" charset="0"/>
              </a:rPr>
              <a:t>УР може бути простим або багатокомпонентним.</a:t>
            </a:r>
          </a:p>
          <a:p>
            <a:pPr eaLnBrk="1" hangingPunct="1"/>
            <a:r>
              <a:rPr lang="ru-RU" altLang="ru-RU" sz="2800" i="1">
                <a:solidFill>
                  <a:srgbClr val="002060"/>
                </a:solidFill>
                <a:cs typeface="Times New Roman" panose="02020603050405020304" pitchFamily="18" charset="0"/>
              </a:rPr>
              <a:t>Проявом його може бути скорочення скелетних м'язів, секреція ендо- або екзокриних залоз, зміна стану судин і роботи серця або дихання.</a:t>
            </a:r>
          </a:p>
          <a:p>
            <a:pPr eaLnBrk="1" hangingPunct="1"/>
            <a:r>
              <a:rPr lang="ru-RU" altLang="ru-RU" sz="2800" i="1">
                <a:solidFill>
                  <a:srgbClr val="002060"/>
                </a:solidFill>
                <a:cs typeface="Times New Roman" panose="02020603050405020304" pitchFamily="18" charset="0"/>
              </a:rPr>
              <a:t>Умовні рефлекси можуть бути соматичними (руховими) і вегетативними.</a:t>
            </a:r>
            <a:endParaRPr lang="ru-RU" altLang="ru-RU" sz="3600" b="1" u="sng">
              <a:solidFill>
                <a:srgbClr val="00B050"/>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755650" y="44450"/>
            <a:ext cx="7772400" cy="666750"/>
          </a:xfrm>
        </p:spPr>
        <p:txBody>
          <a:bodyPr>
            <a:normAutofit fontScale="90000"/>
          </a:bodyPr>
          <a:lstStyle/>
          <a:p>
            <a:pPr algn="ctr" eaLnBrk="1" fontAlgn="auto" hangingPunct="1">
              <a:spcAft>
                <a:spcPts val="0"/>
              </a:spcAft>
              <a:defRPr/>
            </a:pPr>
            <a:r>
              <a:rPr lang="ru-RU" sz="4000" b="1" i="1" dirty="0" err="1">
                <a:solidFill>
                  <a:srgbClr val="7030A0"/>
                </a:solidFill>
              </a:rPr>
              <a:t>Умовні</a:t>
            </a:r>
            <a:r>
              <a:rPr lang="ru-RU" sz="4000" b="1" i="1" dirty="0">
                <a:solidFill>
                  <a:srgbClr val="7030A0"/>
                </a:solidFill>
              </a:rPr>
              <a:t> </a:t>
            </a:r>
            <a:r>
              <a:rPr lang="ru-RU" sz="4000" b="1" i="1" dirty="0" err="1">
                <a:solidFill>
                  <a:srgbClr val="7030A0"/>
                </a:solidFill>
              </a:rPr>
              <a:t>рефлекси</a:t>
            </a:r>
            <a:r>
              <a:rPr lang="ru-RU" sz="4000" b="1" i="1" dirty="0">
                <a:solidFill>
                  <a:srgbClr val="7030A0"/>
                </a:solidFill>
              </a:rPr>
              <a:t> </a:t>
            </a:r>
            <a:endParaRPr lang="ru-RU" sz="3200" b="1" i="1" dirty="0">
              <a:solidFill>
                <a:srgbClr val="7030A0"/>
              </a:solidFill>
            </a:endParaRPr>
          </a:p>
        </p:txBody>
      </p:sp>
      <p:sp>
        <p:nvSpPr>
          <p:cNvPr id="19459" name="Rectangle 3"/>
          <p:cNvSpPr>
            <a:spLocks noGrp="1" noChangeArrowheads="1"/>
          </p:cNvSpPr>
          <p:nvPr>
            <p:ph idx="1"/>
          </p:nvPr>
        </p:nvSpPr>
        <p:spPr>
          <a:xfrm>
            <a:off x="0" y="765175"/>
            <a:ext cx="8915400" cy="1008063"/>
          </a:xfrm>
        </p:spPr>
        <p:txBody>
          <a:bodyPr>
            <a:normAutofit fontScale="92500"/>
          </a:bodyPr>
          <a:lstStyle/>
          <a:p>
            <a:pPr marL="274320" indent="-274320" eaLnBrk="1" fontAlgn="auto" hangingPunct="1">
              <a:lnSpc>
                <a:spcPct val="90000"/>
              </a:lnSpc>
              <a:spcAft>
                <a:spcPts val="0"/>
              </a:spcAft>
              <a:buFont typeface="Wingdings"/>
              <a:buChar char=""/>
              <a:defRPr/>
            </a:pPr>
            <a:r>
              <a:rPr lang="ru-RU" b="1" i="1" dirty="0">
                <a:solidFill>
                  <a:srgbClr val="7030A0"/>
                </a:solidFill>
              </a:rPr>
              <a:t>А) </a:t>
            </a:r>
            <a:r>
              <a:rPr lang="ru-RU" b="1" i="1" dirty="0" err="1">
                <a:solidFill>
                  <a:srgbClr val="7030A0"/>
                </a:solidFill>
              </a:rPr>
              <a:t>Класичний</a:t>
            </a:r>
            <a:r>
              <a:rPr lang="ru-RU" b="1" i="1" dirty="0">
                <a:solidFill>
                  <a:srgbClr val="7030A0"/>
                </a:solidFill>
              </a:rPr>
              <a:t> - </a:t>
            </a:r>
            <a:r>
              <a:rPr lang="ru-RU" b="1" i="1" dirty="0" err="1">
                <a:solidFill>
                  <a:srgbClr val="7030A0"/>
                </a:solidFill>
              </a:rPr>
              <a:t>поєднання</a:t>
            </a:r>
            <a:r>
              <a:rPr lang="ru-RU" b="1" i="1" dirty="0">
                <a:solidFill>
                  <a:srgbClr val="7030A0"/>
                </a:solidFill>
              </a:rPr>
              <a:t> </a:t>
            </a:r>
            <a:r>
              <a:rPr lang="ru-RU" b="1" i="1" dirty="0" err="1">
                <a:solidFill>
                  <a:srgbClr val="7030A0"/>
                </a:solidFill>
              </a:rPr>
              <a:t>індиферентного</a:t>
            </a:r>
            <a:r>
              <a:rPr lang="ru-RU" b="1" i="1" dirty="0">
                <a:solidFill>
                  <a:srgbClr val="7030A0"/>
                </a:solidFill>
              </a:rPr>
              <a:t> (</a:t>
            </a:r>
            <a:r>
              <a:rPr lang="ru-RU" b="1" i="1" dirty="0" err="1">
                <a:solidFill>
                  <a:srgbClr val="7030A0"/>
                </a:solidFill>
              </a:rPr>
              <a:t>безумовного</a:t>
            </a:r>
            <a:r>
              <a:rPr lang="ru-RU" b="1" i="1" dirty="0">
                <a:solidFill>
                  <a:srgbClr val="7030A0"/>
                </a:solidFill>
              </a:rPr>
              <a:t>) рефлексу з </a:t>
            </a:r>
            <a:r>
              <a:rPr lang="ru-RU" b="1" i="1" dirty="0" err="1">
                <a:solidFill>
                  <a:srgbClr val="7030A0"/>
                </a:solidFill>
              </a:rPr>
              <a:t>умовним</a:t>
            </a:r>
            <a:r>
              <a:rPr lang="ru-RU" b="1" i="1" dirty="0">
                <a:solidFill>
                  <a:srgbClr val="7030A0"/>
                </a:solidFill>
              </a:rPr>
              <a:t> </a:t>
            </a:r>
            <a:r>
              <a:rPr lang="ru-RU" b="1" i="1" dirty="0" err="1">
                <a:solidFill>
                  <a:srgbClr val="7030A0"/>
                </a:solidFill>
              </a:rPr>
              <a:t>подразником</a:t>
            </a:r>
            <a:r>
              <a:rPr lang="ru-RU" b="1" i="1" dirty="0">
                <a:solidFill>
                  <a:srgbClr val="7030A0"/>
                </a:solidFill>
              </a:rPr>
              <a:t> (І.П. Павлов)</a:t>
            </a:r>
            <a:endParaRPr lang="ru-RU" altLang="ru-RU" dirty="0"/>
          </a:p>
        </p:txBody>
      </p:sp>
      <p:pic>
        <p:nvPicPr>
          <p:cNvPr id="24580" name="Picture 4" descr="pavlov_apparatus"/>
          <p:cNvPicPr>
            <a:picLocks noChangeAspect="1" noChangeArrowheads="1"/>
          </p:cNvPicPr>
          <p:nvPr/>
        </p:nvPicPr>
        <p:blipFill>
          <a:blip r:embed="rId2" cstate="print">
            <a:lum bright="-12000" contrast="30000"/>
            <a:extLst>
              <a:ext uri="{28A0092B-C50C-407E-A947-70E740481C1C}">
                <a14:useLocalDpi xmlns:a14="http://schemas.microsoft.com/office/drawing/2010/main" val="0"/>
              </a:ext>
            </a:extLst>
          </a:blip>
          <a:srcRect/>
          <a:stretch>
            <a:fillRect/>
          </a:stretch>
        </p:blipFill>
        <p:spPr bwMode="auto">
          <a:xfrm>
            <a:off x="1331640" y="3567113"/>
            <a:ext cx="5029200" cy="303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81" name="Text Box 5"/>
          <p:cNvSpPr txBox="1">
            <a:spLocks noChangeArrowheads="1"/>
          </p:cNvSpPr>
          <p:nvPr/>
        </p:nvSpPr>
        <p:spPr bwMode="auto">
          <a:xfrm>
            <a:off x="304800" y="1700213"/>
            <a:ext cx="5257800" cy="1754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ru-RU" altLang="ru-RU" sz="1800" dirty="0"/>
              <a:t>Суть: </a:t>
            </a:r>
            <a:r>
              <a:rPr lang="ru-RU" altLang="ru-RU" sz="1800" dirty="0" err="1"/>
              <a:t>Індиферентний</a:t>
            </a:r>
            <a:r>
              <a:rPr lang="ru-RU" altLang="ru-RU" sz="1800" dirty="0"/>
              <a:t> стимул (У) </a:t>
            </a:r>
            <a:r>
              <a:rPr lang="ru-RU" altLang="ru-RU" sz="1800" dirty="0" err="1"/>
              <a:t>викликає</a:t>
            </a:r>
            <a:r>
              <a:rPr lang="ru-RU" altLang="ru-RU" sz="1800" dirty="0"/>
              <a:t> </a:t>
            </a:r>
            <a:r>
              <a:rPr lang="ru-RU" altLang="ru-RU" sz="1800" dirty="0" err="1"/>
              <a:t>орієнтовний</a:t>
            </a:r>
            <a:r>
              <a:rPr lang="ru-RU" altLang="ru-RU" sz="1800" dirty="0"/>
              <a:t> рефлекс (</a:t>
            </a:r>
            <a:r>
              <a:rPr lang="ru-RU" altLang="ru-RU" sz="1800" dirty="0" err="1"/>
              <a:t>активацію</a:t>
            </a:r>
            <a:r>
              <a:rPr lang="ru-RU" altLang="ru-RU" sz="1800" dirty="0"/>
              <a:t> </a:t>
            </a:r>
            <a:r>
              <a:rPr lang="ru-RU" altLang="ru-RU" sz="1800" dirty="0" err="1"/>
              <a:t>великої</a:t>
            </a:r>
            <a:r>
              <a:rPr lang="ru-RU" altLang="ru-RU" sz="1800" dirty="0"/>
              <a:t> </a:t>
            </a:r>
            <a:r>
              <a:rPr lang="ru-RU" altLang="ru-RU" sz="1800" dirty="0" err="1"/>
              <a:t>кількості</a:t>
            </a:r>
            <a:r>
              <a:rPr lang="ru-RU" altLang="ru-RU" sz="1800" dirty="0"/>
              <a:t> </a:t>
            </a:r>
            <a:r>
              <a:rPr lang="ru-RU" altLang="ru-RU" sz="1800" dirty="0" err="1"/>
              <a:t>нервових</a:t>
            </a:r>
            <a:r>
              <a:rPr lang="ru-RU" altLang="ru-RU" sz="1800" dirty="0"/>
              <a:t> </a:t>
            </a:r>
            <a:r>
              <a:rPr lang="ru-RU" altLang="ru-RU" sz="1800" dirty="0" err="1"/>
              <a:t>центрів</a:t>
            </a:r>
            <a:r>
              <a:rPr lang="ru-RU" altLang="ru-RU" sz="1800" dirty="0"/>
              <a:t>). </a:t>
            </a:r>
            <a:r>
              <a:rPr lang="ru-RU" altLang="ru-RU" sz="1800" dirty="0" err="1"/>
              <a:t>Якщо</a:t>
            </a:r>
            <a:r>
              <a:rPr lang="ru-RU" altLang="ru-RU" sz="1800" dirty="0"/>
              <a:t> </a:t>
            </a:r>
            <a:r>
              <a:rPr lang="ru-RU" altLang="ru-RU" sz="1800" dirty="0" err="1"/>
              <a:t>одночасно</a:t>
            </a:r>
            <a:r>
              <a:rPr lang="ru-RU" altLang="ru-RU" sz="1800" dirty="0"/>
              <a:t> (</a:t>
            </a:r>
            <a:r>
              <a:rPr lang="ru-RU" altLang="ru-RU" sz="1800" dirty="0" err="1"/>
              <a:t>або</a:t>
            </a:r>
            <a:r>
              <a:rPr lang="ru-RU" altLang="ru-RU" sz="1800" dirty="0"/>
              <a:t> </a:t>
            </a:r>
            <a:r>
              <a:rPr lang="ru-RU" altLang="ru-RU" sz="1800" dirty="0" err="1"/>
              <a:t>трохи</a:t>
            </a:r>
            <a:r>
              <a:rPr lang="ru-RU" altLang="ru-RU" sz="1800" dirty="0"/>
              <a:t> </a:t>
            </a:r>
            <a:r>
              <a:rPr lang="ru-RU" altLang="ru-RU" sz="1800" dirty="0" err="1"/>
              <a:t>пізніше</a:t>
            </a:r>
            <a:r>
              <a:rPr lang="ru-RU" altLang="ru-RU" sz="1800" dirty="0"/>
              <a:t>) </a:t>
            </a:r>
            <a:r>
              <a:rPr lang="ru-RU" altLang="ru-RU" sz="1800" dirty="0" err="1"/>
              <a:t>активувати</a:t>
            </a:r>
            <a:r>
              <a:rPr lang="ru-RU" altLang="ru-RU" sz="1800" dirty="0"/>
              <a:t> рефлекс </a:t>
            </a:r>
            <a:r>
              <a:rPr lang="ru-RU" altLang="ru-RU" sz="1800" dirty="0" err="1"/>
              <a:t>слиновиділення</a:t>
            </a:r>
            <a:r>
              <a:rPr lang="ru-RU" altLang="ru-RU" sz="1800" dirty="0"/>
              <a:t> (</a:t>
            </a:r>
            <a:r>
              <a:rPr lang="ru-RU" altLang="ru-RU" sz="1800" dirty="0" err="1"/>
              <a:t>безусловний</a:t>
            </a:r>
            <a:r>
              <a:rPr lang="ru-RU" altLang="ru-RU" sz="1800" dirty="0"/>
              <a:t>- Б), </a:t>
            </a:r>
            <a:r>
              <a:rPr lang="ru-RU" altLang="ru-RU" sz="1800" dirty="0" err="1"/>
              <a:t>відбудеться</a:t>
            </a:r>
            <a:r>
              <a:rPr lang="ru-RU" altLang="ru-RU" sz="1800" dirty="0"/>
              <a:t> </a:t>
            </a:r>
            <a:r>
              <a:rPr lang="ru-RU" altLang="ru-RU" sz="1800" dirty="0" err="1"/>
              <a:t>утворення</a:t>
            </a:r>
            <a:r>
              <a:rPr lang="ru-RU" altLang="ru-RU" sz="1800" dirty="0"/>
              <a:t> </a:t>
            </a:r>
            <a:r>
              <a:rPr lang="ru-RU" altLang="ru-RU" sz="1800" dirty="0" err="1"/>
              <a:t>тимчасового</a:t>
            </a:r>
            <a:r>
              <a:rPr lang="ru-RU" altLang="ru-RU" sz="1800" dirty="0"/>
              <a:t> </a:t>
            </a:r>
            <a:r>
              <a:rPr lang="ru-RU" altLang="ru-RU" sz="1800" dirty="0" err="1"/>
              <a:t>зв'язку</a:t>
            </a:r>
            <a:r>
              <a:rPr lang="ru-RU" altLang="ru-RU" sz="1800" dirty="0"/>
              <a:t> (</a:t>
            </a:r>
            <a:r>
              <a:rPr lang="ru-RU" altLang="ru-RU" sz="1800" dirty="0" err="1"/>
              <a:t>асоціація</a:t>
            </a:r>
            <a:r>
              <a:rPr lang="ru-RU" altLang="ru-RU" sz="1800" dirty="0"/>
              <a:t>).</a:t>
            </a:r>
          </a:p>
        </p:txBody>
      </p:sp>
      <p:sp>
        <p:nvSpPr>
          <p:cNvPr id="24582" name="Text Box 6"/>
          <p:cNvSpPr txBox="1">
            <a:spLocks noChangeArrowheads="1"/>
          </p:cNvSpPr>
          <p:nvPr/>
        </p:nvSpPr>
        <p:spPr bwMode="auto">
          <a:xfrm>
            <a:off x="5029200" y="2209800"/>
            <a:ext cx="390207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ru-RU" altLang="ru-RU" sz="2000">
              <a:solidFill>
                <a:srgbClr val="99FF66"/>
              </a:solidFill>
            </a:endParaRPr>
          </a:p>
        </p:txBody>
      </p:sp>
      <p:sp>
        <p:nvSpPr>
          <p:cNvPr id="24583" name="Text Box 7"/>
          <p:cNvSpPr txBox="1">
            <a:spLocks noChangeArrowheads="1"/>
          </p:cNvSpPr>
          <p:nvPr/>
        </p:nvSpPr>
        <p:spPr bwMode="auto">
          <a:xfrm>
            <a:off x="4495800" y="5667375"/>
            <a:ext cx="4953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ru-RU" altLang="ru-RU" sz="1400"/>
          </a:p>
        </p:txBody>
      </p:sp>
      <p:sp>
        <p:nvSpPr>
          <p:cNvPr id="24587" name="Text Box 11"/>
          <p:cNvSpPr txBox="1">
            <a:spLocks noChangeArrowheads="1"/>
          </p:cNvSpPr>
          <p:nvPr/>
        </p:nvSpPr>
        <p:spPr bwMode="auto">
          <a:xfrm>
            <a:off x="8743950" y="4495800"/>
            <a:ext cx="4000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ru-RU" altLang="ru-RU">
                <a:solidFill>
                  <a:schemeClr val="bg2"/>
                </a:solidFill>
              </a:rPr>
              <a:t>У</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Содержимое 8"/>
          <p:cNvSpPr>
            <a:spLocks noGrp="1"/>
          </p:cNvSpPr>
          <p:nvPr>
            <p:ph sz="quarter" idx="4294967295"/>
          </p:nvPr>
        </p:nvSpPr>
        <p:spPr>
          <a:xfrm>
            <a:off x="899592" y="188640"/>
            <a:ext cx="7200727" cy="1512168"/>
          </a:xfrm>
        </p:spPr>
        <p:txBody>
          <a:bodyPr/>
          <a:lstStyle/>
          <a:p>
            <a:pPr eaLnBrk="1" hangingPunct="1"/>
            <a:r>
              <a:rPr lang="ru-RU" altLang="ru-RU" b="1" i="1" dirty="0">
                <a:solidFill>
                  <a:srgbClr val="7030A0"/>
                </a:solidFill>
              </a:rPr>
              <a:t>Б) </a:t>
            </a:r>
            <a:r>
              <a:rPr lang="ru-RU" altLang="ru-RU" b="1" i="1" dirty="0" err="1">
                <a:solidFill>
                  <a:srgbClr val="7030A0"/>
                </a:solidFill>
              </a:rPr>
              <a:t>Інструментальний</a:t>
            </a:r>
            <a:r>
              <a:rPr lang="ru-RU" altLang="ru-RU" b="1" i="1" dirty="0">
                <a:solidFill>
                  <a:srgbClr val="7030A0"/>
                </a:solidFill>
              </a:rPr>
              <a:t> рефлекс - </a:t>
            </a:r>
            <a:r>
              <a:rPr lang="ru-RU" altLang="ru-RU" b="1" i="1" dirty="0" err="1">
                <a:solidFill>
                  <a:srgbClr val="7030A0"/>
                </a:solidFill>
              </a:rPr>
              <a:t>підкріплення</a:t>
            </a:r>
            <a:r>
              <a:rPr lang="ru-RU" altLang="ru-RU" b="1" i="1" dirty="0">
                <a:solidFill>
                  <a:srgbClr val="7030A0"/>
                </a:solidFill>
              </a:rPr>
              <a:t> </a:t>
            </a:r>
            <a:r>
              <a:rPr lang="ru-RU" altLang="ru-RU" b="1" i="1" dirty="0" err="1">
                <a:solidFill>
                  <a:srgbClr val="7030A0"/>
                </a:solidFill>
              </a:rPr>
              <a:t>необхідної</a:t>
            </a:r>
            <a:r>
              <a:rPr lang="ru-RU" altLang="ru-RU" b="1" i="1" dirty="0">
                <a:solidFill>
                  <a:srgbClr val="7030A0"/>
                </a:solidFill>
              </a:rPr>
              <a:t> (</a:t>
            </a:r>
            <a:r>
              <a:rPr lang="ru-RU" altLang="ru-RU" b="1" i="1" dirty="0" err="1">
                <a:solidFill>
                  <a:srgbClr val="7030A0"/>
                </a:solidFill>
              </a:rPr>
              <a:t>або</a:t>
            </a:r>
            <a:r>
              <a:rPr lang="ru-RU" altLang="ru-RU" b="1" i="1" dirty="0">
                <a:solidFill>
                  <a:srgbClr val="7030A0"/>
                </a:solidFill>
              </a:rPr>
              <a:t> </a:t>
            </a:r>
            <a:r>
              <a:rPr lang="ru-RU" altLang="ru-RU" b="1" i="1" dirty="0" err="1">
                <a:solidFill>
                  <a:srgbClr val="7030A0"/>
                </a:solidFill>
              </a:rPr>
              <a:t>корисної</a:t>
            </a:r>
            <a:r>
              <a:rPr lang="ru-RU" altLang="ru-RU" b="1" i="1" dirty="0">
                <a:solidFill>
                  <a:srgbClr val="7030A0"/>
                </a:solidFill>
              </a:rPr>
              <a:t>) </a:t>
            </a:r>
            <a:r>
              <a:rPr lang="ru-RU" altLang="ru-RU" b="1" i="1" dirty="0" err="1">
                <a:solidFill>
                  <a:srgbClr val="7030A0"/>
                </a:solidFill>
              </a:rPr>
              <a:t>реакції</a:t>
            </a:r>
            <a:r>
              <a:rPr lang="ru-RU" altLang="ru-RU" b="1" i="1" dirty="0">
                <a:solidFill>
                  <a:srgbClr val="7030A0"/>
                </a:solidFill>
              </a:rPr>
              <a:t>.</a:t>
            </a:r>
            <a:endParaRPr lang="ru-RU" altLang="ru-RU" dirty="0"/>
          </a:p>
        </p:txBody>
      </p:sp>
      <p:sp>
        <p:nvSpPr>
          <p:cNvPr id="25604" name="Rectangle 5"/>
          <p:cNvSpPr>
            <a:spLocks noChangeArrowheads="1"/>
          </p:cNvSpPr>
          <p:nvPr/>
        </p:nvSpPr>
        <p:spPr bwMode="auto">
          <a:xfrm>
            <a:off x="304800" y="5851525"/>
            <a:ext cx="82296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ru-RU" altLang="ru-RU" sz="2000"/>
          </a:p>
        </p:txBody>
      </p:sp>
      <p:pic>
        <p:nvPicPr>
          <p:cNvPr id="25605" name="Picture 6" descr="Skinner_Box"/>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29138" y="1988840"/>
            <a:ext cx="4614862" cy="4287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6" name="Text Box 7"/>
          <p:cNvSpPr txBox="1">
            <a:spLocks noChangeArrowheads="1"/>
          </p:cNvSpPr>
          <p:nvPr/>
        </p:nvSpPr>
        <p:spPr bwMode="auto">
          <a:xfrm>
            <a:off x="5940425" y="6165850"/>
            <a:ext cx="21971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ru-RU" altLang="ru-RU" sz="2000" b="1" i="1" u="sng">
                <a:solidFill>
                  <a:srgbClr val="002060"/>
                </a:solidFill>
              </a:rPr>
              <a:t>Камера Скиннера</a:t>
            </a:r>
          </a:p>
        </p:txBody>
      </p:sp>
      <p:sp>
        <p:nvSpPr>
          <p:cNvPr id="25607" name="Text Box 8"/>
          <p:cNvSpPr txBox="1">
            <a:spLocks noChangeArrowheads="1"/>
          </p:cNvSpPr>
          <p:nvPr/>
        </p:nvSpPr>
        <p:spPr bwMode="auto">
          <a:xfrm>
            <a:off x="246063" y="1784350"/>
            <a:ext cx="4257675" cy="1939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ru-RU" altLang="ru-RU" dirty="0" err="1">
                <a:solidFill>
                  <a:srgbClr val="002060"/>
                </a:solidFill>
              </a:rPr>
              <a:t>розрізняють</a:t>
            </a:r>
            <a:r>
              <a:rPr lang="ru-RU" altLang="ru-RU" dirty="0">
                <a:solidFill>
                  <a:srgbClr val="002060"/>
                </a:solidFill>
              </a:rPr>
              <a:t>:</a:t>
            </a:r>
          </a:p>
          <a:p>
            <a:pPr eaLnBrk="1" hangingPunct="1"/>
            <a:r>
              <a:rPr lang="ru-RU" altLang="ru-RU" dirty="0">
                <a:solidFill>
                  <a:srgbClr val="002060"/>
                </a:solidFill>
              </a:rPr>
              <a:t>- Р. активного </a:t>
            </a:r>
            <a:r>
              <a:rPr lang="ru-RU" altLang="ru-RU" dirty="0" err="1">
                <a:solidFill>
                  <a:srgbClr val="002060"/>
                </a:solidFill>
              </a:rPr>
              <a:t>і</a:t>
            </a:r>
            <a:r>
              <a:rPr lang="ru-RU" altLang="ru-RU" dirty="0">
                <a:solidFill>
                  <a:srgbClr val="002060"/>
                </a:solidFill>
              </a:rPr>
              <a:t> </a:t>
            </a:r>
            <a:r>
              <a:rPr lang="ru-RU" altLang="ru-RU" dirty="0" err="1">
                <a:solidFill>
                  <a:srgbClr val="002060"/>
                </a:solidFill>
              </a:rPr>
              <a:t>пасивного</a:t>
            </a:r>
            <a:r>
              <a:rPr lang="ru-RU" altLang="ru-RU" dirty="0">
                <a:solidFill>
                  <a:srgbClr val="002060"/>
                </a:solidFill>
              </a:rPr>
              <a:t> </a:t>
            </a:r>
            <a:r>
              <a:rPr lang="ru-RU" altLang="ru-RU" dirty="0" err="1">
                <a:solidFill>
                  <a:srgbClr val="002060"/>
                </a:solidFill>
              </a:rPr>
              <a:t>уникнення</a:t>
            </a:r>
            <a:r>
              <a:rPr lang="ru-RU" altLang="ru-RU" dirty="0">
                <a:solidFill>
                  <a:srgbClr val="002060"/>
                </a:solidFill>
              </a:rPr>
              <a:t>,</a:t>
            </a:r>
          </a:p>
          <a:p>
            <a:pPr eaLnBrk="1" hangingPunct="1"/>
            <a:r>
              <a:rPr lang="ru-RU" altLang="ru-RU" dirty="0" err="1">
                <a:solidFill>
                  <a:srgbClr val="002060"/>
                </a:solidFill>
              </a:rPr>
              <a:t>піщедобивательного</a:t>
            </a:r>
            <a:r>
              <a:rPr lang="ru-RU" altLang="ru-RU" dirty="0">
                <a:solidFill>
                  <a:srgbClr val="002060"/>
                </a:solidFill>
              </a:rPr>
              <a:t> Р.,</a:t>
            </a:r>
          </a:p>
          <a:p>
            <a:pPr eaLnBrk="1" hangingPunct="1"/>
            <a:r>
              <a:rPr lang="ru-RU" altLang="ru-RU" dirty="0">
                <a:solidFill>
                  <a:srgbClr val="002060"/>
                </a:solidFill>
              </a:rPr>
              <a:t>- Р. </a:t>
            </a:r>
            <a:r>
              <a:rPr lang="ru-RU" altLang="ru-RU" dirty="0" err="1">
                <a:solidFill>
                  <a:srgbClr val="002060"/>
                </a:solidFill>
              </a:rPr>
              <a:t>самостімуляциі</a:t>
            </a:r>
            <a:r>
              <a:rPr lang="ru-RU" altLang="ru-RU" dirty="0">
                <a:solidFill>
                  <a:srgbClr val="002060"/>
                </a:solidFill>
              </a:rPr>
              <a:t> </a:t>
            </a:r>
            <a:r>
              <a:rPr lang="ru-RU" altLang="ru-RU" dirty="0" err="1">
                <a:solidFill>
                  <a:srgbClr val="002060"/>
                </a:solidFill>
              </a:rPr>
              <a:t>і</a:t>
            </a:r>
            <a:r>
              <a:rPr lang="ru-RU" altLang="ru-RU" dirty="0">
                <a:solidFill>
                  <a:srgbClr val="002060"/>
                </a:solidFill>
              </a:rPr>
              <a:t> т. п.</a:t>
            </a:r>
            <a:r>
              <a:rPr lang="ru-RU" altLang="ru-RU" dirty="0">
                <a:solidFill>
                  <a:srgbClr val="66FF66"/>
                </a:solidFill>
              </a:rPr>
              <a:t>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685800" y="115888"/>
            <a:ext cx="7772400" cy="650875"/>
          </a:xfrm>
        </p:spPr>
        <p:txBody>
          <a:bodyPr/>
          <a:lstStyle/>
          <a:p>
            <a:pPr algn="ctr" eaLnBrk="1" fontAlgn="auto" hangingPunct="1">
              <a:spcAft>
                <a:spcPts val="0"/>
              </a:spcAft>
              <a:defRPr/>
            </a:pPr>
            <a:r>
              <a:rPr lang="ru-RU" sz="3200" b="1" i="1" dirty="0" err="1">
                <a:solidFill>
                  <a:srgbClr val="7030A0"/>
                </a:solidFill>
              </a:rPr>
              <a:t>Умови</a:t>
            </a:r>
            <a:r>
              <a:rPr lang="ru-RU" sz="3200" b="1" i="1" dirty="0">
                <a:solidFill>
                  <a:srgbClr val="7030A0"/>
                </a:solidFill>
              </a:rPr>
              <a:t> </a:t>
            </a:r>
            <a:r>
              <a:rPr lang="ru-RU" sz="3200" b="1" i="1" dirty="0" err="1">
                <a:solidFill>
                  <a:srgbClr val="7030A0"/>
                </a:solidFill>
              </a:rPr>
              <a:t>формування</a:t>
            </a:r>
            <a:r>
              <a:rPr lang="ru-RU" sz="3200" b="1" i="1" dirty="0">
                <a:solidFill>
                  <a:srgbClr val="7030A0"/>
                </a:solidFill>
              </a:rPr>
              <a:t> УР</a:t>
            </a:r>
          </a:p>
        </p:txBody>
      </p:sp>
      <p:sp>
        <p:nvSpPr>
          <p:cNvPr id="27651" name="Rectangle 3"/>
          <p:cNvSpPr>
            <a:spLocks noGrp="1" noChangeArrowheads="1"/>
          </p:cNvSpPr>
          <p:nvPr>
            <p:ph idx="1"/>
          </p:nvPr>
        </p:nvSpPr>
        <p:spPr>
          <a:xfrm>
            <a:off x="0" y="685800"/>
            <a:ext cx="9144000" cy="6172200"/>
          </a:xfrm>
        </p:spPr>
        <p:txBody>
          <a:bodyPr/>
          <a:lstStyle/>
          <a:p>
            <a:pPr eaLnBrk="1" hangingPunct="1"/>
            <a:r>
              <a:rPr lang="ru-RU" altLang="ru-RU" sz="2800" i="1" u="sng">
                <a:solidFill>
                  <a:srgbClr val="0070C0"/>
                </a:solidFill>
                <a:cs typeface="Times New Roman" panose="02020603050405020304" pitchFamily="18" charset="0"/>
              </a:rPr>
              <a:t>Для утворення умовного рефлексу необхідно дотримуватися такі основні умови:</a:t>
            </a:r>
          </a:p>
          <a:p>
            <a:pPr eaLnBrk="1" hangingPunct="1"/>
            <a:r>
              <a:rPr lang="ru-RU" altLang="ru-RU" sz="2800" i="1" u="sng">
                <a:solidFill>
                  <a:srgbClr val="0070C0"/>
                </a:solidFill>
                <a:cs typeface="Times New Roman" panose="02020603050405020304" pitchFamily="18" charset="0"/>
              </a:rPr>
              <a:t>1вплив умовного і безумовного подразників поєднаний в часі ;</a:t>
            </a:r>
          </a:p>
          <a:p>
            <a:pPr eaLnBrk="1" hangingPunct="1"/>
            <a:r>
              <a:rPr lang="ru-RU" altLang="ru-RU" sz="2800" i="1" u="sng">
                <a:solidFill>
                  <a:srgbClr val="0070C0"/>
                </a:solidFill>
                <a:cs typeface="Times New Roman" panose="02020603050405020304" pitchFamily="18" charset="0"/>
              </a:rPr>
              <a:t>2. сигнал (умовний подразник) повинен трохи передувати появі безумовного подразника;</a:t>
            </a:r>
          </a:p>
          <a:p>
            <a:pPr eaLnBrk="1" hangingPunct="1"/>
            <a:r>
              <a:rPr lang="ru-RU" altLang="ru-RU" sz="2800" i="1" u="sng">
                <a:solidFill>
                  <a:srgbClr val="0070C0"/>
                </a:solidFill>
                <a:cs typeface="Times New Roman" panose="02020603050405020304" pitchFamily="18" charset="0"/>
              </a:rPr>
              <a:t>3. повторення сполучень для закріплення;</a:t>
            </a:r>
          </a:p>
          <a:p>
            <a:pPr eaLnBrk="1" hangingPunct="1"/>
            <a:r>
              <a:rPr lang="ru-RU" altLang="ru-RU" sz="2800" i="1" u="sng">
                <a:solidFill>
                  <a:srgbClr val="0070C0"/>
                </a:solidFill>
                <a:cs typeface="Times New Roman" panose="02020603050405020304" pitchFamily="18" charset="0"/>
              </a:rPr>
              <a:t>4. необхідно активний стан ЦНС;</a:t>
            </a:r>
          </a:p>
          <a:p>
            <a:pPr eaLnBrk="1" hangingPunct="1"/>
            <a:r>
              <a:rPr lang="ru-RU" altLang="ru-RU" sz="2800" i="1" u="sng">
                <a:solidFill>
                  <a:srgbClr val="0070C0"/>
                </a:solidFill>
                <a:cs typeface="Times New Roman" panose="02020603050405020304" pitchFamily="18" charset="0"/>
              </a:rPr>
              <a:t>5. центр безумовного рефлексу, на базі якого формується умовний рефлекс, повинен бути в стані  мотиваційного збудження.</a:t>
            </a:r>
            <a:endParaRPr lang="ru-RU" altLang="ru-RU" sz="280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0" y="332655"/>
            <a:ext cx="8820472" cy="1080219"/>
          </a:xfrm>
        </p:spPr>
        <p:txBody>
          <a:bodyPr>
            <a:noAutofit/>
          </a:bodyPr>
          <a:lstStyle/>
          <a:p>
            <a:pPr algn="ctr" eaLnBrk="1" fontAlgn="auto" hangingPunct="1">
              <a:spcAft>
                <a:spcPts val="0"/>
              </a:spcAft>
              <a:defRPr/>
            </a:pPr>
            <a:r>
              <a:rPr lang="ru-RU" sz="2800" b="1" i="1" dirty="0" err="1">
                <a:solidFill>
                  <a:srgbClr val="7030A0"/>
                </a:solidFill>
              </a:rPr>
              <a:t>Властивості</a:t>
            </a:r>
            <a:r>
              <a:rPr lang="ru-RU" sz="2800" b="1" i="1" dirty="0">
                <a:solidFill>
                  <a:srgbClr val="7030A0"/>
                </a:solidFill>
              </a:rPr>
              <a:t> </a:t>
            </a:r>
            <a:r>
              <a:rPr lang="ru-RU" sz="2800" b="1" i="1" dirty="0" err="1">
                <a:solidFill>
                  <a:srgbClr val="7030A0"/>
                </a:solidFill>
              </a:rPr>
              <a:t>нервових</a:t>
            </a:r>
            <a:r>
              <a:rPr lang="ru-RU" sz="2800" b="1" i="1" dirty="0">
                <a:solidFill>
                  <a:srgbClr val="7030A0"/>
                </a:solidFill>
              </a:rPr>
              <a:t> </a:t>
            </a:r>
            <a:r>
              <a:rPr lang="ru-RU" sz="2800" b="1" i="1" dirty="0" err="1">
                <a:solidFill>
                  <a:srgbClr val="7030A0"/>
                </a:solidFill>
              </a:rPr>
              <a:t>центрів</a:t>
            </a:r>
            <a:r>
              <a:rPr lang="ru-RU" sz="2800" b="1" i="1" dirty="0">
                <a:solidFill>
                  <a:srgbClr val="7030A0"/>
                </a:solidFill>
              </a:rPr>
              <a:t>, </a:t>
            </a:r>
            <a:r>
              <a:rPr lang="ru-RU" sz="2800" b="1" i="1" dirty="0" err="1">
                <a:solidFill>
                  <a:srgbClr val="7030A0"/>
                </a:solidFill>
              </a:rPr>
              <a:t>що</a:t>
            </a:r>
            <a:r>
              <a:rPr lang="ru-RU" sz="2800" b="1" i="1" dirty="0">
                <a:solidFill>
                  <a:srgbClr val="7030A0"/>
                </a:solidFill>
              </a:rPr>
              <a:t> </a:t>
            </a:r>
            <a:r>
              <a:rPr lang="ru-RU" sz="2800" b="1" i="1" dirty="0" err="1">
                <a:solidFill>
                  <a:srgbClr val="7030A0"/>
                </a:solidFill>
              </a:rPr>
              <a:t>забезпечують</a:t>
            </a:r>
            <a:r>
              <a:rPr lang="ru-RU" sz="2800" b="1" i="1" dirty="0">
                <a:solidFill>
                  <a:srgbClr val="7030A0"/>
                </a:solidFill>
              </a:rPr>
              <a:t> </a:t>
            </a:r>
            <a:r>
              <a:rPr lang="ru-RU" sz="2800" b="1" i="1" dirty="0" err="1">
                <a:solidFill>
                  <a:srgbClr val="7030A0"/>
                </a:solidFill>
              </a:rPr>
              <a:t>формування</a:t>
            </a:r>
            <a:r>
              <a:rPr lang="ru-RU" sz="2800" b="1" i="1" dirty="0">
                <a:solidFill>
                  <a:srgbClr val="7030A0"/>
                </a:solidFill>
              </a:rPr>
              <a:t> </a:t>
            </a:r>
            <a:r>
              <a:rPr lang="ru-RU" sz="2800" b="1" i="1" dirty="0" err="1">
                <a:solidFill>
                  <a:srgbClr val="7030A0"/>
                </a:solidFill>
              </a:rPr>
              <a:t>тимчасового</a:t>
            </a:r>
            <a:r>
              <a:rPr lang="ru-RU" sz="2800" b="1" i="1" dirty="0">
                <a:solidFill>
                  <a:srgbClr val="7030A0"/>
                </a:solidFill>
              </a:rPr>
              <a:t> </a:t>
            </a:r>
            <a:r>
              <a:rPr lang="ru-RU" sz="2800" b="1" i="1" dirty="0" err="1">
                <a:solidFill>
                  <a:srgbClr val="7030A0"/>
                </a:solidFill>
              </a:rPr>
              <a:t>зв'язку</a:t>
            </a:r>
            <a:endParaRPr lang="ru-RU" sz="2800" b="1" i="1" dirty="0">
              <a:solidFill>
                <a:srgbClr val="7030A0"/>
              </a:solidFill>
            </a:endParaRPr>
          </a:p>
        </p:txBody>
      </p:sp>
      <p:sp>
        <p:nvSpPr>
          <p:cNvPr id="24579" name="Rectangle 3"/>
          <p:cNvSpPr>
            <a:spLocks noGrp="1" noChangeArrowheads="1"/>
          </p:cNvSpPr>
          <p:nvPr>
            <p:ph idx="1"/>
          </p:nvPr>
        </p:nvSpPr>
        <p:spPr>
          <a:xfrm>
            <a:off x="0" y="1412875"/>
            <a:ext cx="9144000" cy="5445125"/>
          </a:xfrm>
        </p:spPr>
        <p:txBody>
          <a:bodyPr>
            <a:normAutofit/>
          </a:bodyPr>
          <a:lstStyle/>
          <a:p>
            <a:pPr marL="274320" indent="-274320" eaLnBrk="1" fontAlgn="auto" hangingPunct="1">
              <a:lnSpc>
                <a:spcPct val="90000"/>
              </a:lnSpc>
              <a:spcAft>
                <a:spcPts val="0"/>
              </a:spcAft>
              <a:buFont typeface="Wingdings"/>
              <a:buChar char=""/>
              <a:defRPr/>
            </a:pPr>
            <a:r>
              <a:rPr lang="ru-RU" altLang="ru-RU" sz="2800" dirty="0" err="1">
                <a:cs typeface="Times New Roman" pitchFamily="18" charset="0"/>
              </a:rPr>
              <a:t>Найбільш</a:t>
            </a:r>
            <a:r>
              <a:rPr lang="ru-RU" altLang="ru-RU" sz="2800" dirty="0">
                <a:cs typeface="Times New Roman" pitchFamily="18" charset="0"/>
              </a:rPr>
              <a:t> </a:t>
            </a:r>
            <a:r>
              <a:rPr lang="ru-RU" altLang="ru-RU" sz="2800" dirty="0" err="1">
                <a:cs typeface="Times New Roman" pitchFamily="18" charset="0"/>
              </a:rPr>
              <a:t>важливими</a:t>
            </a:r>
            <a:r>
              <a:rPr lang="ru-RU" altLang="ru-RU" sz="2800" dirty="0">
                <a:cs typeface="Times New Roman" pitchFamily="18" charset="0"/>
              </a:rPr>
              <a:t> з них є </a:t>
            </a:r>
            <a:r>
              <a:rPr lang="ru-RU" altLang="ru-RU" sz="2800" dirty="0" err="1">
                <a:cs typeface="Times New Roman" pitchFamily="18" charset="0"/>
              </a:rPr>
              <a:t>здатність</a:t>
            </a:r>
            <a:r>
              <a:rPr lang="ru-RU" altLang="ru-RU" sz="2800" dirty="0">
                <a:cs typeface="Times New Roman" pitchFamily="18" charset="0"/>
              </a:rPr>
              <a:t> до </a:t>
            </a:r>
            <a:r>
              <a:rPr lang="ru-RU" altLang="ru-RU" sz="2800" dirty="0" err="1">
                <a:cs typeface="Times New Roman" pitchFamily="18" charset="0"/>
              </a:rPr>
              <a:t>іррадіації</a:t>
            </a:r>
            <a:r>
              <a:rPr lang="ru-RU" altLang="ru-RU" sz="2800" dirty="0">
                <a:cs typeface="Times New Roman" pitchFamily="18" charset="0"/>
              </a:rPr>
              <a:t> </a:t>
            </a:r>
            <a:r>
              <a:rPr lang="ru-RU" altLang="ru-RU" sz="2800" dirty="0" err="1">
                <a:cs typeface="Times New Roman" pitchFamily="18" charset="0"/>
              </a:rPr>
              <a:t>збудження</a:t>
            </a:r>
            <a:r>
              <a:rPr lang="ru-RU" altLang="ru-RU" sz="2800" dirty="0">
                <a:cs typeface="Times New Roman" pitchFamily="18" charset="0"/>
              </a:rPr>
              <a:t> і </a:t>
            </a:r>
            <a:r>
              <a:rPr lang="ru-RU" altLang="ru-RU" sz="2800" dirty="0" err="1">
                <a:cs typeface="Times New Roman" pitchFamily="18" charset="0"/>
              </a:rPr>
              <a:t>домінанти</a:t>
            </a:r>
            <a:r>
              <a:rPr lang="ru-RU" altLang="ru-RU" sz="2800" dirty="0">
                <a:cs typeface="Times New Roman" pitchFamily="18" charset="0"/>
              </a:rPr>
              <a:t>.</a:t>
            </a:r>
          </a:p>
          <a:p>
            <a:pPr marL="274320" indent="-274320" eaLnBrk="1" fontAlgn="auto" hangingPunct="1">
              <a:lnSpc>
                <a:spcPct val="90000"/>
              </a:lnSpc>
              <a:spcAft>
                <a:spcPts val="0"/>
              </a:spcAft>
              <a:buFont typeface="Wingdings"/>
              <a:buChar char=""/>
              <a:defRPr/>
            </a:pPr>
            <a:r>
              <a:rPr lang="ru-RU" altLang="ru-RU" sz="2800" dirty="0" err="1">
                <a:cs typeface="Times New Roman" pitchFamily="18" charset="0"/>
              </a:rPr>
              <a:t>Домінантний</a:t>
            </a:r>
            <a:r>
              <a:rPr lang="ru-RU" altLang="ru-RU" sz="2800" dirty="0">
                <a:cs typeface="Times New Roman" pitchFamily="18" charset="0"/>
              </a:rPr>
              <a:t> </a:t>
            </a:r>
            <a:r>
              <a:rPr lang="ru-RU" altLang="ru-RU" sz="2800" dirty="0" err="1">
                <a:cs typeface="Times New Roman" pitchFamily="18" charset="0"/>
              </a:rPr>
              <a:t>осередок</a:t>
            </a:r>
            <a:r>
              <a:rPr lang="ru-RU" altLang="ru-RU" sz="2800" dirty="0">
                <a:cs typeface="Times New Roman" pitchFamily="18" charset="0"/>
              </a:rPr>
              <a:t> "</a:t>
            </a:r>
            <a:r>
              <a:rPr lang="ru-RU" altLang="ru-RU" sz="2800" dirty="0" err="1">
                <a:cs typeface="Times New Roman" pitchFamily="18" charset="0"/>
              </a:rPr>
              <a:t>притягує</a:t>
            </a:r>
            <a:r>
              <a:rPr lang="ru-RU" altLang="ru-RU" sz="2800" dirty="0">
                <a:cs typeface="Times New Roman" pitchFamily="18" charset="0"/>
              </a:rPr>
              <a:t>" до себе </a:t>
            </a:r>
            <a:r>
              <a:rPr lang="ru-RU" altLang="ru-RU" sz="2800" dirty="0" err="1">
                <a:cs typeface="Times New Roman" pitchFamily="18" charset="0"/>
              </a:rPr>
              <a:t>збудження</a:t>
            </a:r>
            <a:r>
              <a:rPr lang="ru-RU" altLang="ru-RU" sz="2800" dirty="0">
                <a:cs typeface="Times New Roman" pitchFamily="18" charset="0"/>
              </a:rPr>
              <a:t> </a:t>
            </a:r>
            <a:r>
              <a:rPr lang="ru-RU" altLang="ru-RU" sz="2800" dirty="0" err="1">
                <a:cs typeface="Times New Roman" pitchFamily="18" charset="0"/>
              </a:rPr>
              <a:t>інших</a:t>
            </a:r>
            <a:r>
              <a:rPr lang="ru-RU" altLang="ru-RU" sz="2800" dirty="0">
                <a:cs typeface="Times New Roman" pitchFamily="18" charset="0"/>
              </a:rPr>
              <a:t> </a:t>
            </a:r>
            <a:r>
              <a:rPr lang="ru-RU" altLang="ru-RU" sz="2800" dirty="0" err="1">
                <a:cs typeface="Times New Roman" pitchFamily="18" charset="0"/>
              </a:rPr>
              <a:t>відділів</a:t>
            </a:r>
            <a:r>
              <a:rPr lang="ru-RU" altLang="ru-RU" sz="2800" dirty="0">
                <a:cs typeface="Times New Roman" pitchFamily="18" charset="0"/>
              </a:rPr>
              <a:t> ЦНС, </a:t>
            </a:r>
            <a:r>
              <a:rPr lang="ru-RU" altLang="ru-RU" sz="2800" dirty="0" err="1">
                <a:cs typeface="Times New Roman" pitchFamily="18" charset="0"/>
              </a:rPr>
              <a:t>якщо</a:t>
            </a:r>
            <a:r>
              <a:rPr lang="ru-RU" altLang="ru-RU" sz="2800" dirty="0">
                <a:cs typeface="Times New Roman" pitchFamily="18" charset="0"/>
              </a:rPr>
              <a:t> </a:t>
            </a:r>
            <a:r>
              <a:rPr lang="ru-RU" altLang="ru-RU" sz="2800" dirty="0" err="1">
                <a:cs typeface="Times New Roman" pitchFamily="18" charset="0"/>
              </a:rPr>
              <a:t>порушення</a:t>
            </a:r>
            <a:r>
              <a:rPr lang="ru-RU" altLang="ru-RU" sz="2800" dirty="0">
                <a:cs typeface="Times New Roman" pitchFamily="18" charset="0"/>
              </a:rPr>
              <a:t> </a:t>
            </a:r>
            <a:r>
              <a:rPr lang="ru-RU" altLang="ru-RU" sz="2800" dirty="0" err="1">
                <a:cs typeface="Times New Roman" pitchFamily="18" charset="0"/>
              </a:rPr>
              <a:t>виникло</a:t>
            </a:r>
            <a:r>
              <a:rPr lang="ru-RU" altLang="ru-RU" sz="2800" dirty="0">
                <a:cs typeface="Times New Roman" pitchFamily="18" charset="0"/>
              </a:rPr>
              <a:t> </a:t>
            </a:r>
            <a:r>
              <a:rPr lang="ru-RU" altLang="ru-RU" sz="2800" dirty="0" err="1">
                <a:cs typeface="Times New Roman" pitchFamily="18" charset="0"/>
              </a:rPr>
              <a:t>одночасно</a:t>
            </a:r>
            <a:r>
              <a:rPr lang="ru-RU" altLang="ru-RU" sz="2800" dirty="0">
                <a:cs typeface="Times New Roman" pitchFamily="18" charset="0"/>
              </a:rPr>
              <a:t> </a:t>
            </a:r>
            <a:r>
              <a:rPr lang="ru-RU" altLang="ru-RU" sz="2800" dirty="0" err="1">
                <a:cs typeface="Times New Roman" pitchFamily="18" charset="0"/>
              </a:rPr>
              <a:t>або</a:t>
            </a:r>
            <a:r>
              <a:rPr lang="ru-RU" altLang="ru-RU" sz="2800" dirty="0">
                <a:cs typeface="Times New Roman" pitchFamily="18" charset="0"/>
              </a:rPr>
              <a:t> </a:t>
            </a:r>
            <a:r>
              <a:rPr lang="ru-RU" altLang="ru-RU" sz="2800" dirty="0" err="1">
                <a:cs typeface="Times New Roman" pitchFamily="18" charset="0"/>
              </a:rPr>
              <a:t>близько</a:t>
            </a:r>
            <a:r>
              <a:rPr lang="ru-RU" altLang="ru-RU" sz="2800" dirty="0">
                <a:cs typeface="Times New Roman" pitchFamily="18" charset="0"/>
              </a:rPr>
              <a:t> за часом.</a:t>
            </a:r>
          </a:p>
          <a:p>
            <a:pPr marL="274320" indent="-274320" eaLnBrk="1" fontAlgn="auto" hangingPunct="1">
              <a:lnSpc>
                <a:spcPct val="90000"/>
              </a:lnSpc>
              <a:spcAft>
                <a:spcPts val="0"/>
              </a:spcAft>
              <a:buFont typeface="Wingdings"/>
              <a:buChar char=""/>
              <a:defRPr/>
            </a:pPr>
            <a:r>
              <a:rPr lang="ru-RU" altLang="ru-RU" sz="2800" dirty="0" err="1">
                <a:cs typeface="Times New Roman" pitchFamily="18" charset="0"/>
              </a:rPr>
              <a:t>Домінантним</a:t>
            </a:r>
            <a:r>
              <a:rPr lang="ru-RU" altLang="ru-RU" sz="2800" dirty="0">
                <a:cs typeface="Times New Roman" pitchFamily="18" charset="0"/>
              </a:rPr>
              <a:t> повинен бути центр </a:t>
            </a:r>
            <a:r>
              <a:rPr lang="ru-RU" altLang="ru-RU" sz="2800" dirty="0" err="1">
                <a:cs typeface="Times New Roman" pitchFamily="18" charset="0"/>
              </a:rPr>
              <a:t>безумовного</a:t>
            </a:r>
            <a:r>
              <a:rPr lang="ru-RU" altLang="ru-RU" sz="2800" dirty="0">
                <a:cs typeface="Times New Roman" pitchFamily="18" charset="0"/>
              </a:rPr>
              <a:t> рефлексу.</a:t>
            </a:r>
          </a:p>
          <a:p>
            <a:pPr marL="274320" indent="-274320" eaLnBrk="1" fontAlgn="auto" hangingPunct="1">
              <a:lnSpc>
                <a:spcPct val="90000"/>
              </a:lnSpc>
              <a:spcAft>
                <a:spcPts val="0"/>
              </a:spcAft>
              <a:buFont typeface="Wingdings"/>
              <a:buChar char=""/>
              <a:defRPr/>
            </a:pPr>
            <a:r>
              <a:rPr lang="ru-RU" altLang="ru-RU" sz="2800" dirty="0" err="1">
                <a:cs typeface="Times New Roman" pitchFamily="18" charset="0"/>
              </a:rPr>
              <a:t>Властивість</a:t>
            </a:r>
            <a:r>
              <a:rPr lang="ru-RU" altLang="ru-RU" sz="2800" dirty="0">
                <a:cs typeface="Times New Roman" pitchFamily="18" charset="0"/>
              </a:rPr>
              <a:t> </a:t>
            </a:r>
            <a:r>
              <a:rPr lang="ru-RU" altLang="ru-RU" sz="2800" dirty="0" err="1">
                <a:cs typeface="Times New Roman" pitchFamily="18" charset="0"/>
              </a:rPr>
              <a:t>домінантності</a:t>
            </a:r>
            <a:r>
              <a:rPr lang="ru-RU" altLang="ru-RU" sz="2800" dirty="0">
                <a:cs typeface="Times New Roman" pitchFamily="18" charset="0"/>
              </a:rPr>
              <a:t> </a:t>
            </a:r>
            <a:r>
              <a:rPr lang="ru-RU" altLang="ru-RU" sz="2800" dirty="0" err="1">
                <a:cs typeface="Times New Roman" pitchFamily="18" charset="0"/>
              </a:rPr>
              <a:t>виникає</a:t>
            </a:r>
            <a:r>
              <a:rPr lang="ru-RU" altLang="ru-RU" sz="2800" dirty="0">
                <a:cs typeface="Times New Roman" pitchFamily="18" charset="0"/>
              </a:rPr>
              <a:t> у </a:t>
            </a:r>
            <a:r>
              <a:rPr lang="ru-RU" altLang="ru-RU" sz="2800" dirty="0" err="1">
                <a:cs typeface="Times New Roman" pitchFamily="18" charset="0"/>
              </a:rPr>
              <a:t>зв'язку</a:t>
            </a:r>
            <a:r>
              <a:rPr lang="ru-RU" altLang="ru-RU" sz="2800" dirty="0">
                <a:cs typeface="Times New Roman" pitchFamily="18" charset="0"/>
              </a:rPr>
              <a:t> з </a:t>
            </a:r>
            <a:r>
              <a:rPr lang="ru-RU" altLang="ru-RU" sz="2800" dirty="0" err="1">
                <a:cs typeface="Times New Roman" pitchFamily="18" charset="0"/>
              </a:rPr>
              <a:t>мотиваційним</a:t>
            </a:r>
            <a:r>
              <a:rPr lang="ru-RU" altLang="ru-RU" sz="2800" dirty="0">
                <a:cs typeface="Times New Roman" pitchFamily="18" charset="0"/>
              </a:rPr>
              <a:t> </a:t>
            </a:r>
            <a:r>
              <a:rPr lang="ru-RU" altLang="ru-RU" sz="2800" dirty="0" err="1">
                <a:cs typeface="Times New Roman" pitchFamily="18" charset="0"/>
              </a:rPr>
              <a:t>порушенням</a:t>
            </a:r>
            <a:r>
              <a:rPr lang="ru-RU" altLang="ru-RU" sz="2800" dirty="0">
                <a:cs typeface="Times New Roman" pitchFamily="18" charset="0"/>
              </a:rPr>
              <a:t>. У </a:t>
            </a:r>
            <a:r>
              <a:rPr lang="ru-RU" altLang="ru-RU" sz="2800" dirty="0" err="1">
                <a:cs typeface="Times New Roman" pitchFamily="18" charset="0"/>
              </a:rPr>
              <a:t>ситої</a:t>
            </a:r>
            <a:r>
              <a:rPr lang="ru-RU" altLang="ru-RU" sz="2800" dirty="0">
                <a:cs typeface="Times New Roman" pitchFamily="18" charset="0"/>
              </a:rPr>
              <a:t> </a:t>
            </a:r>
            <a:r>
              <a:rPr lang="ru-RU" altLang="ru-RU" sz="2800" dirty="0" err="1">
                <a:cs typeface="Times New Roman" pitchFamily="18" charset="0"/>
              </a:rPr>
              <a:t>тварини</a:t>
            </a:r>
            <a:r>
              <a:rPr lang="ru-RU" altLang="ru-RU" sz="2800" dirty="0">
                <a:cs typeface="Times New Roman" pitchFamily="18" charset="0"/>
              </a:rPr>
              <a:t> </a:t>
            </a:r>
            <a:r>
              <a:rPr lang="ru-RU" altLang="ru-RU" sz="2800" dirty="0" err="1">
                <a:cs typeface="Times New Roman" pitchFamily="18" charset="0"/>
              </a:rPr>
              <a:t>харчові</a:t>
            </a:r>
            <a:r>
              <a:rPr lang="ru-RU" altLang="ru-RU" sz="2800" dirty="0">
                <a:cs typeface="Times New Roman" pitchFamily="18" charset="0"/>
              </a:rPr>
              <a:t> </a:t>
            </a:r>
            <a:r>
              <a:rPr lang="ru-RU" altLang="ru-RU" sz="2800" dirty="0" err="1">
                <a:cs typeface="Times New Roman" pitchFamily="18" charset="0"/>
              </a:rPr>
              <a:t>рефлекси</a:t>
            </a:r>
            <a:r>
              <a:rPr lang="ru-RU" altLang="ru-RU" sz="2800" dirty="0">
                <a:cs typeface="Times New Roman" pitchFamily="18" charset="0"/>
              </a:rPr>
              <a:t> не </a:t>
            </a:r>
            <a:r>
              <a:rPr lang="ru-RU" altLang="ru-RU" sz="2800" dirty="0" err="1">
                <a:cs typeface="Times New Roman" pitchFamily="18" charset="0"/>
              </a:rPr>
              <a:t>виробляється</a:t>
            </a:r>
            <a:r>
              <a:rPr lang="ru-RU" altLang="ru-RU" sz="2800" dirty="0">
                <a:cs typeface="Times New Roman" pitchFamily="18" charset="0"/>
              </a:rPr>
              <a:t>.</a:t>
            </a:r>
          </a:p>
          <a:p>
            <a:pPr marL="274320" indent="-274320" eaLnBrk="1" fontAlgn="auto" hangingPunct="1">
              <a:lnSpc>
                <a:spcPct val="90000"/>
              </a:lnSpc>
              <a:spcAft>
                <a:spcPts val="0"/>
              </a:spcAft>
              <a:buFont typeface="Wingdings"/>
              <a:buChar char=""/>
              <a:defRPr/>
            </a:pPr>
            <a:r>
              <a:rPr lang="ru-RU" altLang="ru-RU" sz="2800" dirty="0">
                <a:cs typeface="Times New Roman" pitchFamily="18" charset="0"/>
              </a:rPr>
              <a:t>При </a:t>
            </a:r>
            <a:r>
              <a:rPr lang="ru-RU" altLang="ru-RU" sz="2800" dirty="0" err="1">
                <a:cs typeface="Times New Roman" pitchFamily="18" charset="0"/>
              </a:rPr>
              <a:t>багаторазовому</a:t>
            </a:r>
            <a:r>
              <a:rPr lang="ru-RU" altLang="ru-RU" sz="2800" dirty="0">
                <a:cs typeface="Times New Roman" pitchFamily="18" charset="0"/>
              </a:rPr>
              <a:t> </a:t>
            </a:r>
            <a:r>
              <a:rPr lang="ru-RU" altLang="ru-RU" sz="2800" dirty="0" err="1">
                <a:cs typeface="Times New Roman" pitchFamily="18" charset="0"/>
              </a:rPr>
              <a:t>повторенні</a:t>
            </a:r>
            <a:r>
              <a:rPr lang="ru-RU" altLang="ru-RU" sz="2800" dirty="0">
                <a:cs typeface="Times New Roman" pitchFamily="18" charset="0"/>
              </a:rPr>
              <a:t> </a:t>
            </a:r>
            <a:r>
              <a:rPr lang="ru-RU" altLang="ru-RU" sz="2800" dirty="0" err="1">
                <a:cs typeface="Times New Roman" pitchFamily="18" charset="0"/>
              </a:rPr>
              <a:t>іррадіація</a:t>
            </a:r>
            <a:r>
              <a:rPr lang="ru-RU" altLang="ru-RU" sz="2800" dirty="0">
                <a:cs typeface="Times New Roman" pitchFamily="18" charset="0"/>
              </a:rPr>
              <a:t> </a:t>
            </a:r>
            <a:r>
              <a:rPr lang="ru-RU" altLang="ru-RU" sz="2800" dirty="0" err="1">
                <a:cs typeface="Times New Roman" pitchFamily="18" charset="0"/>
              </a:rPr>
              <a:t>збудження</a:t>
            </a:r>
            <a:r>
              <a:rPr lang="ru-RU" altLang="ru-RU" sz="2800" dirty="0">
                <a:cs typeface="Times New Roman" pitchFamily="18" charset="0"/>
              </a:rPr>
              <a:t> </a:t>
            </a:r>
            <a:r>
              <a:rPr lang="ru-RU" altLang="ru-RU" sz="2800" dirty="0" err="1">
                <a:cs typeface="Times New Roman" pitchFamily="18" charset="0"/>
              </a:rPr>
              <a:t>сприяє</a:t>
            </a:r>
            <a:r>
              <a:rPr lang="ru-RU" altLang="ru-RU" sz="2800" dirty="0">
                <a:cs typeface="Times New Roman" pitchFamily="18" charset="0"/>
              </a:rPr>
              <a:t> </a:t>
            </a:r>
            <a:r>
              <a:rPr lang="ru-RU" altLang="ru-RU" sz="2800" dirty="0" err="1">
                <a:cs typeface="Times New Roman" pitchFamily="18" charset="0"/>
              </a:rPr>
              <a:t>створенню</a:t>
            </a:r>
            <a:r>
              <a:rPr lang="ru-RU" altLang="ru-RU" sz="2800" dirty="0">
                <a:cs typeface="Times New Roman" pitchFamily="18" charset="0"/>
              </a:rPr>
              <a:t> «</a:t>
            </a:r>
            <a:r>
              <a:rPr lang="ru-RU" altLang="ru-RU" sz="2800" dirty="0" err="1">
                <a:cs typeface="Times New Roman" pitchFamily="18" charset="0"/>
              </a:rPr>
              <a:t>уторуванного</a:t>
            </a:r>
            <a:r>
              <a:rPr lang="ru-RU" altLang="ru-RU" sz="2800" dirty="0">
                <a:cs typeface="Times New Roman" pitchFamily="18" charset="0"/>
              </a:rPr>
              <a:t> шляху» ( проторенного) </a:t>
            </a:r>
            <a:r>
              <a:rPr lang="ru-RU" altLang="ru-RU" sz="2800" dirty="0" err="1">
                <a:cs typeface="Times New Roman" pitchFamily="18" charset="0"/>
              </a:rPr>
              <a:t>між</a:t>
            </a:r>
            <a:r>
              <a:rPr lang="ru-RU" altLang="ru-RU" sz="2800" dirty="0">
                <a:cs typeface="Times New Roman" pitchFamily="18" charset="0"/>
              </a:rPr>
              <a:t> </a:t>
            </a:r>
            <a:r>
              <a:rPr lang="ru-RU" altLang="ru-RU" sz="2800" dirty="0" err="1">
                <a:cs typeface="Times New Roman" pitchFamily="18" charset="0"/>
              </a:rPr>
              <a:t>збудженими</a:t>
            </a:r>
            <a:r>
              <a:rPr lang="ru-RU" altLang="ru-RU" sz="2800" dirty="0">
                <a:cs typeface="Times New Roman" pitchFamily="18" charset="0"/>
              </a:rPr>
              <a:t> </a:t>
            </a:r>
            <a:r>
              <a:rPr lang="ru-RU" altLang="ru-RU" sz="2800" dirty="0" err="1">
                <a:cs typeface="Times New Roman" pitchFamily="18" charset="0"/>
              </a:rPr>
              <a:t>відділами</a:t>
            </a:r>
            <a:r>
              <a:rPr lang="ru-RU" altLang="ru-RU" sz="2800" dirty="0">
                <a:cs typeface="Times New Roman" pitchFamily="18" charset="0"/>
              </a:rPr>
              <a:t> ЦНС.</a:t>
            </a:r>
            <a:endParaRPr lang="ru-RU" altLang="ru-RU" sz="28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0" y="0"/>
            <a:ext cx="8534400" cy="762000"/>
          </a:xfrm>
        </p:spPr>
        <p:txBody>
          <a:bodyPr>
            <a:normAutofit/>
          </a:bodyPr>
          <a:lstStyle/>
          <a:p>
            <a:pPr algn="r" eaLnBrk="1" fontAlgn="auto" hangingPunct="1">
              <a:spcAft>
                <a:spcPts val="0"/>
              </a:spcAft>
              <a:defRPr/>
            </a:pPr>
            <a:r>
              <a:rPr lang="ru-RU" sz="3200" b="1" i="1" dirty="0" err="1">
                <a:solidFill>
                  <a:srgbClr val="7030A0"/>
                </a:solidFill>
              </a:rPr>
              <a:t>Фази</a:t>
            </a:r>
            <a:r>
              <a:rPr lang="ru-RU" sz="3200" b="1" i="1" dirty="0">
                <a:solidFill>
                  <a:srgbClr val="7030A0"/>
                </a:solidFill>
              </a:rPr>
              <a:t> </a:t>
            </a:r>
            <a:r>
              <a:rPr lang="ru-RU" sz="3200" b="1" i="1" dirty="0" err="1">
                <a:solidFill>
                  <a:srgbClr val="7030A0"/>
                </a:solidFill>
              </a:rPr>
              <a:t>формування</a:t>
            </a:r>
            <a:r>
              <a:rPr lang="ru-RU" sz="3200" b="1" i="1" dirty="0">
                <a:solidFill>
                  <a:srgbClr val="7030A0"/>
                </a:solidFill>
              </a:rPr>
              <a:t> </a:t>
            </a:r>
            <a:r>
              <a:rPr lang="ru-RU" sz="3200" b="1" i="1" dirty="0" err="1">
                <a:solidFill>
                  <a:srgbClr val="7030A0"/>
                </a:solidFill>
              </a:rPr>
              <a:t>тимчасового</a:t>
            </a:r>
            <a:r>
              <a:rPr lang="ru-RU" sz="3200" b="1" i="1" dirty="0">
                <a:solidFill>
                  <a:srgbClr val="7030A0"/>
                </a:solidFill>
              </a:rPr>
              <a:t> </a:t>
            </a:r>
            <a:r>
              <a:rPr lang="ru-RU" sz="3200" b="1" i="1" dirty="0" err="1">
                <a:solidFill>
                  <a:srgbClr val="7030A0"/>
                </a:solidFill>
              </a:rPr>
              <a:t>зв'язку</a:t>
            </a:r>
            <a:endParaRPr lang="ru-RU" sz="3200" b="1" i="1" dirty="0">
              <a:solidFill>
                <a:srgbClr val="7030A0"/>
              </a:solidFill>
            </a:endParaRPr>
          </a:p>
        </p:txBody>
      </p:sp>
      <p:sp>
        <p:nvSpPr>
          <p:cNvPr id="30723" name="Rectangle 3"/>
          <p:cNvSpPr>
            <a:spLocks noGrp="1" noChangeArrowheads="1"/>
          </p:cNvSpPr>
          <p:nvPr>
            <p:ph idx="1"/>
          </p:nvPr>
        </p:nvSpPr>
        <p:spPr>
          <a:xfrm>
            <a:off x="0" y="838200"/>
            <a:ext cx="9144000" cy="6019800"/>
          </a:xfrm>
        </p:spPr>
        <p:txBody>
          <a:bodyPr/>
          <a:lstStyle/>
          <a:p>
            <a:pPr eaLnBrk="1" hangingPunct="1">
              <a:lnSpc>
                <a:spcPct val="90000"/>
              </a:lnSpc>
            </a:pPr>
            <a:r>
              <a:rPr lang="ru-RU" altLang="ru-RU" sz="2800">
                <a:cs typeface="Times New Roman" panose="02020603050405020304" pitchFamily="18" charset="0"/>
              </a:rPr>
              <a:t>В період формування умовного рефлексу можна виділити дві стадії:</a:t>
            </a:r>
          </a:p>
          <a:p>
            <a:pPr eaLnBrk="1" hangingPunct="1">
              <a:lnSpc>
                <a:spcPct val="90000"/>
              </a:lnSpc>
            </a:pPr>
            <a:r>
              <a:rPr lang="ru-RU" altLang="ru-RU" sz="2800">
                <a:cs typeface="Times New Roman" panose="02020603050405020304" pitchFamily="18" charset="0"/>
              </a:rPr>
              <a:t>  генералізації і спеціалізації.</a:t>
            </a:r>
          </a:p>
          <a:p>
            <a:pPr eaLnBrk="1" hangingPunct="1">
              <a:lnSpc>
                <a:spcPct val="90000"/>
              </a:lnSpc>
            </a:pPr>
            <a:r>
              <a:rPr lang="ru-RU" altLang="ru-RU" sz="2800">
                <a:cs typeface="Times New Roman" panose="02020603050405020304" pitchFamily="18" charset="0"/>
              </a:rPr>
              <a:t>Спочатку орієнтовна реакція, яка виникає при появі безумовного подразника, приводить до того, що рефлекторна відповідь може проявлятися при дії не тільки конкретного умовного подразника, але і близьких до нього.</a:t>
            </a:r>
          </a:p>
          <a:p>
            <a:pPr eaLnBrk="1" hangingPunct="1">
              <a:lnSpc>
                <a:spcPct val="90000"/>
              </a:lnSpc>
            </a:pPr>
            <a:r>
              <a:rPr lang="ru-RU" altLang="ru-RU" sz="2800">
                <a:cs typeface="Times New Roman" panose="02020603050405020304" pitchFamily="18" charset="0"/>
              </a:rPr>
              <a:t>Потім поступово в міру закріплення зв'язку центр збудження буде переходити на однотипний ритм імпульсної активності, однакову ритмічну активність, що свідчить про закріплення зв'язку між ними.</a:t>
            </a:r>
            <a:endParaRPr lang="ru-RU" altLang="ru-RU" sz="280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Объект 2"/>
          <p:cNvSpPr>
            <a:spLocks noGrp="1"/>
          </p:cNvSpPr>
          <p:nvPr>
            <p:ph idx="1"/>
          </p:nvPr>
        </p:nvSpPr>
        <p:spPr>
          <a:xfrm>
            <a:off x="107950" y="0"/>
            <a:ext cx="9036050" cy="6742113"/>
          </a:xfrm>
        </p:spPr>
        <p:txBody>
          <a:bodyPr>
            <a:normAutofit lnSpcReduction="10000"/>
          </a:bodyPr>
          <a:lstStyle/>
          <a:p>
            <a:pPr eaLnBrk="1" hangingPunct="1"/>
            <a:endParaRPr lang="en-US" altLang="ru-RU" b="1"/>
          </a:p>
          <a:p>
            <a:pPr eaLnBrk="1" hangingPunct="1"/>
            <a:r>
              <a:rPr lang="uk-UA" altLang="ru-RU" b="1"/>
              <a:t>Умовний рефлекс готує організм тварини до зустрічі з безумовним подразником.</a:t>
            </a:r>
          </a:p>
          <a:p>
            <a:pPr eaLnBrk="1" hangingPunct="1"/>
            <a:r>
              <a:rPr lang="uk-UA" altLang="ru-RU" b="1"/>
              <a:t>У тварини, відчувши запах корму, умовно-рефлекторним шляхом виділяється слина та інші травні секрети.</a:t>
            </a:r>
          </a:p>
          <a:p>
            <a:pPr eaLnBrk="1" hangingPunct="1"/>
            <a:r>
              <a:rPr lang="uk-UA" altLang="ru-RU" b="1"/>
              <a:t> Тому при попаданні кормів у травну систему вона буде готова до процесів, що забезпечують процеси травлення.</a:t>
            </a:r>
          </a:p>
          <a:p>
            <a:pPr eaLnBrk="1" hangingPunct="1"/>
            <a:r>
              <a:rPr lang="uk-UA" altLang="ru-RU" b="1"/>
              <a:t>За допомогою умовних рефлексів тварина набуває життєвий досвід, який дозволяє добувати корм за виглядом і запахом, рятуватися від небезпеки і т. п.</a:t>
            </a:r>
          </a:p>
          <a:p>
            <a:pPr eaLnBrk="1" hangingPunct="1"/>
            <a:r>
              <a:rPr lang="uk-UA" altLang="ru-RU" b="1"/>
              <a:t> З біологічної точки зору умовні рефлекси - це форма пристосування організму до мінливих умов навколишнього середовища.</a:t>
            </a:r>
            <a:endParaRPr lang="uk-UA" altLang="ru-RU"/>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Объект 2"/>
          <p:cNvSpPr>
            <a:spLocks noGrp="1"/>
          </p:cNvSpPr>
          <p:nvPr>
            <p:ph idx="1"/>
          </p:nvPr>
        </p:nvSpPr>
        <p:spPr>
          <a:xfrm>
            <a:off x="0" y="0"/>
            <a:ext cx="9144000" cy="6858000"/>
          </a:xfrm>
        </p:spPr>
        <p:txBody>
          <a:bodyPr>
            <a:normAutofit/>
          </a:bodyPr>
          <a:lstStyle/>
          <a:p>
            <a:pPr marL="274320" indent="-274320" eaLnBrk="1" fontAlgn="auto" hangingPunct="1">
              <a:spcAft>
                <a:spcPts val="0"/>
              </a:spcAft>
              <a:buFont typeface="Wingdings"/>
              <a:buChar char=""/>
              <a:defRPr/>
            </a:pPr>
            <a:r>
              <a:rPr lang="uk-UA" altLang="ru-RU" sz="2200" b="1" dirty="0"/>
              <a:t>У процесі життєдіяльності організм тварини зазнає вплив комплексу подразників.</a:t>
            </a:r>
          </a:p>
          <a:p>
            <a:pPr marL="274320" indent="-274320" eaLnBrk="1" fontAlgn="auto" hangingPunct="1">
              <a:spcAft>
                <a:spcPts val="0"/>
              </a:spcAft>
              <a:buFont typeface="Wingdings"/>
              <a:buChar char=""/>
              <a:defRPr/>
            </a:pPr>
            <a:r>
              <a:rPr lang="uk-UA" altLang="ru-RU" sz="2200" b="1" dirty="0"/>
              <a:t>На кожен подразник утворюється своя рефлекторна реакція за участю КБПГМ.</a:t>
            </a:r>
          </a:p>
          <a:p>
            <a:pPr marL="274320" indent="-274320" eaLnBrk="1" fontAlgn="auto" hangingPunct="1">
              <a:spcAft>
                <a:spcPts val="0"/>
              </a:spcAft>
              <a:buFont typeface="Wingdings"/>
              <a:buChar char=""/>
              <a:defRPr/>
            </a:pPr>
            <a:r>
              <a:rPr lang="uk-UA" altLang="ru-RU" sz="2200" b="1" dirty="0"/>
              <a:t> Якщо подразники діють у певній послідовності, в КБПГМ тваринного формується певна послідовна система рефлекторних </a:t>
            </a:r>
            <a:r>
              <a:rPr lang="uk-UA" altLang="ru-RU" sz="2200" b="1" dirty="0" err="1"/>
              <a:t>зв'язків</a:t>
            </a:r>
            <a:r>
              <a:rPr lang="uk-UA" altLang="ru-RU" sz="2200" b="1" dirty="0"/>
              <a:t> (стереотип).</a:t>
            </a:r>
          </a:p>
          <a:p>
            <a:pPr marL="274320" indent="-274320" eaLnBrk="1" fontAlgn="auto" hangingPunct="1">
              <a:spcAft>
                <a:spcPts val="0"/>
              </a:spcAft>
              <a:buFont typeface="Wingdings"/>
              <a:buChar char=""/>
              <a:defRPr/>
            </a:pPr>
            <a:r>
              <a:rPr lang="uk-UA" altLang="ru-RU" sz="2200" b="1" dirty="0"/>
              <a:t>  Стереотипна дія численних подразників викликає відповідну стереотипну реакцію або виникає динамічний стереотип.</a:t>
            </a:r>
          </a:p>
          <a:p>
            <a:pPr marL="274320" indent="-274320" eaLnBrk="1" fontAlgn="auto" hangingPunct="1">
              <a:spcAft>
                <a:spcPts val="0"/>
              </a:spcAft>
              <a:buFont typeface="Wingdings"/>
              <a:buChar char=""/>
              <a:defRPr/>
            </a:pPr>
            <a:r>
              <a:rPr lang="uk-UA" altLang="ru-RU" sz="2200" b="1" dirty="0"/>
              <a:t>Перший сигнал при цьому запускає всю систему рефлекторних реакцій, утворюючи цілу мозаїку осередків збудження і гальмування.</a:t>
            </a:r>
          </a:p>
          <a:p>
            <a:pPr marL="274320" indent="-274320" eaLnBrk="1" fontAlgn="auto" hangingPunct="1">
              <a:spcAft>
                <a:spcPts val="0"/>
              </a:spcAft>
              <a:buFont typeface="Wingdings"/>
              <a:buChar char=""/>
              <a:defRPr/>
            </a:pPr>
            <a:r>
              <a:rPr lang="uk-UA" altLang="ru-RU" sz="2200" b="1" dirty="0"/>
              <a:t>Підвищується збудливість нервових структур, які беруть участь в цій динамічній стереотипної реакції організму, тому великих витрат енергії для її здійснення не потрібно.</a:t>
            </a:r>
          </a:p>
          <a:p>
            <a:pPr marL="274320" indent="-274320" eaLnBrk="1" fontAlgn="auto" hangingPunct="1">
              <a:spcAft>
                <a:spcPts val="0"/>
              </a:spcAft>
              <a:buFont typeface="Wingdings"/>
              <a:buChar char=""/>
              <a:defRPr/>
            </a:pPr>
            <a:r>
              <a:rPr lang="uk-UA" altLang="ru-RU" sz="2200" b="1" dirty="0"/>
              <a:t> Приклад: необхідність чіткого розкладу технологічних процесів в тваринництві протягом доби.</a:t>
            </a:r>
            <a:endParaRPr lang="uk-UA" altLang="ru-RU" b="1"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3"/>
          <p:cNvSpPr>
            <a:spLocks noGrp="1" noChangeArrowheads="1"/>
          </p:cNvSpPr>
          <p:nvPr>
            <p:ph idx="1"/>
          </p:nvPr>
        </p:nvSpPr>
        <p:spPr>
          <a:xfrm>
            <a:off x="107950" y="115888"/>
            <a:ext cx="8856663" cy="6742112"/>
          </a:xfrm>
        </p:spPr>
        <p:txBody>
          <a:bodyPr>
            <a:normAutofit/>
          </a:bodyPr>
          <a:lstStyle/>
          <a:p>
            <a:pPr marL="274320" indent="-274320" eaLnBrk="1" fontAlgn="auto" hangingPunct="1">
              <a:spcAft>
                <a:spcPts val="0"/>
              </a:spcAft>
              <a:buFont typeface="Wingdings"/>
              <a:buChar char=""/>
              <a:defRPr/>
            </a:pPr>
            <a:endParaRPr lang="ru-RU" altLang="ru-RU" dirty="0"/>
          </a:p>
          <a:p>
            <a:pPr marL="274320" indent="-274320" eaLnBrk="1" fontAlgn="auto" hangingPunct="1">
              <a:spcAft>
                <a:spcPts val="0"/>
              </a:spcAft>
              <a:buFont typeface="Wingdings"/>
              <a:buChar char=""/>
              <a:defRPr/>
            </a:pPr>
            <a:r>
              <a:rPr lang="ru-RU" altLang="ru-RU" sz="2800" dirty="0" err="1">
                <a:solidFill>
                  <a:srgbClr val="7030A0"/>
                </a:solidFill>
                <a:cs typeface="Times New Roman" pitchFamily="18" charset="0"/>
              </a:rPr>
              <a:t>Умовні</a:t>
            </a:r>
            <a:r>
              <a:rPr lang="ru-RU" altLang="ru-RU" sz="2800" dirty="0">
                <a:solidFill>
                  <a:srgbClr val="7030A0"/>
                </a:solidFill>
                <a:cs typeface="Times New Roman" pitchFamily="18" charset="0"/>
              </a:rPr>
              <a:t> </a:t>
            </a:r>
            <a:r>
              <a:rPr lang="ru-RU" altLang="ru-RU" sz="2800" dirty="0" err="1">
                <a:solidFill>
                  <a:srgbClr val="7030A0"/>
                </a:solidFill>
                <a:cs typeface="Times New Roman" pitchFamily="18" charset="0"/>
              </a:rPr>
              <a:t>рефлекси</a:t>
            </a:r>
            <a:r>
              <a:rPr lang="ru-RU" altLang="ru-RU" sz="2800" dirty="0">
                <a:solidFill>
                  <a:srgbClr val="7030A0"/>
                </a:solidFill>
                <a:cs typeface="Times New Roman" pitchFamily="18" charset="0"/>
              </a:rPr>
              <a:t> </a:t>
            </a:r>
            <a:r>
              <a:rPr lang="ru-RU" altLang="ru-RU" sz="2800" dirty="0" err="1">
                <a:solidFill>
                  <a:srgbClr val="7030A0"/>
                </a:solidFill>
                <a:cs typeface="Times New Roman" pitchFamily="18" charset="0"/>
              </a:rPr>
              <a:t>набули</a:t>
            </a:r>
            <a:r>
              <a:rPr lang="ru-RU" altLang="ru-RU" sz="2800" dirty="0">
                <a:solidFill>
                  <a:srgbClr val="7030A0"/>
                </a:solidFill>
                <a:cs typeface="Times New Roman" pitchFamily="18" charset="0"/>
              </a:rPr>
              <a:t> </a:t>
            </a:r>
            <a:r>
              <a:rPr lang="ru-RU" altLang="ru-RU" sz="2800" dirty="0" err="1">
                <a:solidFill>
                  <a:srgbClr val="7030A0"/>
                </a:solidFill>
                <a:cs typeface="Times New Roman" pitchFamily="18" charset="0"/>
              </a:rPr>
              <a:t>надзвичайно</a:t>
            </a:r>
            <a:r>
              <a:rPr lang="ru-RU" altLang="ru-RU" sz="2800" dirty="0">
                <a:solidFill>
                  <a:srgbClr val="7030A0"/>
                </a:solidFill>
                <a:cs typeface="Times New Roman" pitchFamily="18" charset="0"/>
              </a:rPr>
              <a:t> </a:t>
            </a:r>
            <a:r>
              <a:rPr lang="ru-RU" altLang="ru-RU" sz="2800" dirty="0" err="1">
                <a:solidFill>
                  <a:srgbClr val="7030A0"/>
                </a:solidFill>
                <a:cs typeface="Times New Roman" pitchFamily="18" charset="0"/>
              </a:rPr>
              <a:t>важливе</a:t>
            </a:r>
            <a:r>
              <a:rPr lang="ru-RU" altLang="ru-RU" sz="2800" dirty="0">
                <a:solidFill>
                  <a:srgbClr val="7030A0"/>
                </a:solidFill>
                <a:cs typeface="Times New Roman" pitchFamily="18" charset="0"/>
              </a:rPr>
              <a:t> </a:t>
            </a:r>
            <a:r>
              <a:rPr lang="ru-RU" altLang="ru-RU" sz="2800" dirty="0" err="1">
                <a:solidFill>
                  <a:srgbClr val="7030A0"/>
                </a:solidFill>
                <a:cs typeface="Times New Roman" pitchFamily="18" charset="0"/>
              </a:rPr>
              <a:t>біологічне</a:t>
            </a:r>
            <a:r>
              <a:rPr lang="ru-RU" altLang="ru-RU" sz="2800" dirty="0">
                <a:solidFill>
                  <a:srgbClr val="7030A0"/>
                </a:solidFill>
                <a:cs typeface="Times New Roman" pitchFamily="18" charset="0"/>
              </a:rPr>
              <a:t> </a:t>
            </a:r>
            <a:r>
              <a:rPr lang="ru-RU" altLang="ru-RU" sz="2800" dirty="0" err="1">
                <a:solidFill>
                  <a:srgbClr val="7030A0"/>
                </a:solidFill>
                <a:cs typeface="Times New Roman" pitchFamily="18" charset="0"/>
              </a:rPr>
              <a:t>значення</a:t>
            </a:r>
            <a:r>
              <a:rPr lang="ru-RU" altLang="ru-RU" sz="2800" dirty="0">
                <a:solidFill>
                  <a:srgbClr val="7030A0"/>
                </a:solidFill>
                <a:cs typeface="Times New Roman" pitchFamily="18" charset="0"/>
              </a:rPr>
              <a:t>, вони </a:t>
            </a:r>
            <a:r>
              <a:rPr lang="ru-RU" altLang="ru-RU" sz="2800" dirty="0" err="1">
                <a:solidFill>
                  <a:srgbClr val="7030A0"/>
                </a:solidFill>
                <a:cs typeface="Times New Roman" pitchFamily="18" charset="0"/>
              </a:rPr>
              <a:t>грають</a:t>
            </a:r>
            <a:r>
              <a:rPr lang="ru-RU" altLang="ru-RU" sz="2800" dirty="0">
                <a:solidFill>
                  <a:srgbClr val="7030A0"/>
                </a:solidFill>
                <a:cs typeface="Times New Roman" pitchFamily="18" charset="0"/>
              </a:rPr>
              <a:t> роль сигналу, </a:t>
            </a:r>
            <a:r>
              <a:rPr lang="ru-RU" altLang="ru-RU" sz="2800" dirty="0" err="1">
                <a:solidFill>
                  <a:srgbClr val="7030A0"/>
                </a:solidFill>
                <a:cs typeface="Times New Roman" pitchFamily="18" charset="0"/>
              </a:rPr>
              <a:t>заздалегідь</a:t>
            </a:r>
            <a:r>
              <a:rPr lang="ru-RU" altLang="ru-RU" sz="2800" dirty="0">
                <a:solidFill>
                  <a:srgbClr val="7030A0"/>
                </a:solidFill>
                <a:cs typeface="Times New Roman" pitchFamily="18" charset="0"/>
              </a:rPr>
              <a:t> </a:t>
            </a:r>
            <a:r>
              <a:rPr lang="ru-RU" altLang="ru-RU" sz="2800" dirty="0" err="1">
                <a:solidFill>
                  <a:srgbClr val="7030A0"/>
                </a:solidFill>
                <a:cs typeface="Times New Roman" pitchFamily="18" charset="0"/>
              </a:rPr>
              <a:t>попереджаючи</a:t>
            </a:r>
            <a:r>
              <a:rPr lang="ru-RU" altLang="ru-RU" sz="2800" dirty="0">
                <a:solidFill>
                  <a:srgbClr val="7030A0"/>
                </a:solidFill>
                <a:cs typeface="Times New Roman" pitchFamily="18" charset="0"/>
              </a:rPr>
              <a:t> </a:t>
            </a:r>
            <a:r>
              <a:rPr lang="ru-RU" altLang="ru-RU" sz="2800" dirty="0" err="1">
                <a:solidFill>
                  <a:srgbClr val="7030A0"/>
                </a:solidFill>
                <a:cs typeface="Times New Roman" pitchFamily="18" charset="0"/>
              </a:rPr>
              <a:t>організм</a:t>
            </a:r>
            <a:r>
              <a:rPr lang="ru-RU" altLang="ru-RU" sz="2800" dirty="0">
                <a:solidFill>
                  <a:srgbClr val="7030A0"/>
                </a:solidFill>
                <a:cs typeface="Times New Roman" pitchFamily="18" charset="0"/>
              </a:rPr>
              <a:t> про </a:t>
            </a:r>
            <a:r>
              <a:rPr lang="ru-RU" altLang="ru-RU" sz="2800" dirty="0" err="1">
                <a:solidFill>
                  <a:srgbClr val="7030A0"/>
                </a:solidFill>
                <a:cs typeface="Times New Roman" pitchFamily="18" charset="0"/>
              </a:rPr>
              <a:t>небезпеку</a:t>
            </a:r>
            <a:r>
              <a:rPr lang="ru-RU" altLang="ru-RU" sz="2800" dirty="0">
                <a:solidFill>
                  <a:srgbClr val="7030A0"/>
                </a:solidFill>
                <a:cs typeface="Times New Roman" pitchFamily="18" charset="0"/>
              </a:rPr>
              <a:t> </a:t>
            </a:r>
            <a:r>
              <a:rPr lang="ru-RU" altLang="ru-RU" sz="2800" dirty="0" err="1">
                <a:solidFill>
                  <a:srgbClr val="7030A0"/>
                </a:solidFill>
                <a:cs typeface="Times New Roman" pitchFamily="18" charset="0"/>
              </a:rPr>
              <a:t>або</a:t>
            </a:r>
            <a:r>
              <a:rPr lang="ru-RU" altLang="ru-RU" sz="2800" dirty="0">
                <a:solidFill>
                  <a:srgbClr val="7030A0"/>
                </a:solidFill>
                <a:cs typeface="Times New Roman" pitchFamily="18" charset="0"/>
              </a:rPr>
              <a:t>, </a:t>
            </a:r>
            <a:r>
              <a:rPr lang="ru-RU" altLang="ru-RU" sz="2800" dirty="0" err="1">
                <a:solidFill>
                  <a:srgbClr val="7030A0"/>
                </a:solidFill>
                <a:cs typeface="Times New Roman" pitchFamily="18" charset="0"/>
              </a:rPr>
              <a:t>готуючи</a:t>
            </a:r>
            <a:r>
              <a:rPr lang="ru-RU" altLang="ru-RU" sz="2800" dirty="0">
                <a:solidFill>
                  <a:srgbClr val="7030A0"/>
                </a:solidFill>
                <a:cs typeface="Times New Roman" pitchFamily="18" charset="0"/>
              </a:rPr>
              <a:t> систему </a:t>
            </a:r>
            <a:r>
              <a:rPr lang="ru-RU" altLang="ru-RU" sz="2800" dirty="0" err="1">
                <a:solidFill>
                  <a:srgbClr val="7030A0"/>
                </a:solidFill>
                <a:cs typeface="Times New Roman" pitchFamily="18" charset="0"/>
              </a:rPr>
              <a:t>внутрішніх</a:t>
            </a:r>
            <a:r>
              <a:rPr lang="ru-RU" altLang="ru-RU" sz="2800" dirty="0">
                <a:solidFill>
                  <a:srgbClr val="7030A0"/>
                </a:solidFill>
                <a:cs typeface="Times New Roman" pitchFamily="18" charset="0"/>
              </a:rPr>
              <a:t> </a:t>
            </a:r>
            <a:r>
              <a:rPr lang="ru-RU" altLang="ru-RU" sz="2800" dirty="0" err="1">
                <a:solidFill>
                  <a:srgbClr val="7030A0"/>
                </a:solidFill>
                <a:cs typeface="Times New Roman" pitchFamily="18" charset="0"/>
              </a:rPr>
              <a:t>органів</a:t>
            </a:r>
            <a:r>
              <a:rPr lang="ru-RU" altLang="ru-RU" sz="2800" dirty="0">
                <a:solidFill>
                  <a:srgbClr val="7030A0"/>
                </a:solidFill>
                <a:cs typeface="Times New Roman" pitchFamily="18" charset="0"/>
              </a:rPr>
              <a:t> до </a:t>
            </a:r>
            <a:r>
              <a:rPr lang="ru-RU" altLang="ru-RU" sz="2800" dirty="0" err="1">
                <a:solidFill>
                  <a:srgbClr val="7030A0"/>
                </a:solidFill>
                <a:cs typeface="Times New Roman" pitchFamily="18" charset="0"/>
              </a:rPr>
              <a:t>швидкої</a:t>
            </a:r>
            <a:r>
              <a:rPr lang="ru-RU" altLang="ru-RU" sz="2800" dirty="0">
                <a:solidFill>
                  <a:srgbClr val="7030A0"/>
                </a:solidFill>
                <a:cs typeface="Times New Roman" pitchFamily="18" charset="0"/>
              </a:rPr>
              <a:t> </a:t>
            </a:r>
            <a:r>
              <a:rPr lang="ru-RU" altLang="ru-RU" sz="2800" dirty="0" err="1">
                <a:solidFill>
                  <a:srgbClr val="7030A0"/>
                </a:solidFill>
                <a:cs typeface="Times New Roman" pitchFamily="18" charset="0"/>
              </a:rPr>
              <a:t>появи</a:t>
            </a:r>
            <a:r>
              <a:rPr lang="ru-RU" altLang="ru-RU" sz="2800" dirty="0">
                <a:solidFill>
                  <a:srgbClr val="7030A0"/>
                </a:solidFill>
                <a:cs typeface="Times New Roman" pitchFamily="18" charset="0"/>
              </a:rPr>
              <a:t> </a:t>
            </a:r>
            <a:r>
              <a:rPr lang="ru-RU" altLang="ru-RU" sz="2800" dirty="0" err="1">
                <a:solidFill>
                  <a:srgbClr val="7030A0"/>
                </a:solidFill>
                <a:cs typeface="Times New Roman" pitchFamily="18" charset="0"/>
              </a:rPr>
              <a:t>безумовного</a:t>
            </a:r>
            <a:r>
              <a:rPr lang="ru-RU" altLang="ru-RU" sz="2800" dirty="0">
                <a:solidFill>
                  <a:srgbClr val="7030A0"/>
                </a:solidFill>
                <a:cs typeface="Times New Roman" pitchFamily="18" charset="0"/>
              </a:rPr>
              <a:t> </a:t>
            </a:r>
            <a:r>
              <a:rPr lang="ru-RU" altLang="ru-RU" sz="2800" dirty="0" err="1">
                <a:solidFill>
                  <a:srgbClr val="7030A0"/>
                </a:solidFill>
                <a:cs typeface="Times New Roman" pitchFamily="18" charset="0"/>
              </a:rPr>
              <a:t>подразника</a:t>
            </a:r>
            <a:r>
              <a:rPr lang="ru-RU" altLang="ru-RU" sz="2800" dirty="0">
                <a:solidFill>
                  <a:srgbClr val="7030A0"/>
                </a:solidFill>
                <a:cs typeface="Times New Roman" pitchFamily="18" charset="0"/>
              </a:rPr>
              <a:t>.</a:t>
            </a:r>
          </a:p>
          <a:p>
            <a:pPr marL="274320" indent="-274320" eaLnBrk="1" fontAlgn="auto" hangingPunct="1">
              <a:spcAft>
                <a:spcPts val="0"/>
              </a:spcAft>
              <a:buFont typeface="Wingdings"/>
              <a:buChar char=""/>
              <a:defRPr/>
            </a:pPr>
            <a:r>
              <a:rPr lang="ru-RU" altLang="ru-RU" sz="2800" dirty="0" err="1">
                <a:solidFill>
                  <a:srgbClr val="7030A0"/>
                </a:solidFill>
                <a:cs typeface="Times New Roman" pitchFamily="18" charset="0"/>
              </a:rPr>
              <a:t>Об'єднуючи</a:t>
            </a:r>
            <a:r>
              <a:rPr lang="ru-RU" altLang="ru-RU" sz="2800" dirty="0">
                <a:solidFill>
                  <a:srgbClr val="7030A0"/>
                </a:solidFill>
                <a:cs typeface="Times New Roman" pitchFamily="18" charset="0"/>
              </a:rPr>
              <a:t> </a:t>
            </a:r>
            <a:r>
              <a:rPr lang="ru-RU" altLang="ru-RU" sz="2800" dirty="0" err="1">
                <a:solidFill>
                  <a:srgbClr val="7030A0"/>
                </a:solidFill>
                <a:cs typeface="Times New Roman" pitchFamily="18" charset="0"/>
              </a:rPr>
              <a:t>індиферентний</a:t>
            </a:r>
            <a:r>
              <a:rPr lang="ru-RU" altLang="ru-RU" sz="2800" dirty="0">
                <a:solidFill>
                  <a:srgbClr val="7030A0"/>
                </a:solidFill>
                <a:cs typeface="Times New Roman" pitchFamily="18" charset="0"/>
              </a:rPr>
              <a:t> </a:t>
            </a:r>
            <a:r>
              <a:rPr lang="ru-RU" altLang="ru-RU" sz="2800" dirty="0" err="1">
                <a:solidFill>
                  <a:srgbClr val="7030A0"/>
                </a:solidFill>
                <a:cs typeface="Times New Roman" pitchFamily="18" charset="0"/>
              </a:rPr>
              <a:t>раніше</a:t>
            </a:r>
            <a:r>
              <a:rPr lang="ru-RU" altLang="ru-RU" sz="2800" dirty="0">
                <a:solidFill>
                  <a:srgbClr val="7030A0"/>
                </a:solidFill>
                <a:cs typeface="Times New Roman" pitchFamily="18" charset="0"/>
              </a:rPr>
              <a:t> </a:t>
            </a:r>
            <a:r>
              <a:rPr lang="ru-RU" altLang="ru-RU" sz="2800" dirty="0" err="1">
                <a:solidFill>
                  <a:srgbClr val="7030A0"/>
                </a:solidFill>
                <a:cs typeface="Times New Roman" pitchFamily="18" charset="0"/>
              </a:rPr>
              <a:t>подразник</a:t>
            </a:r>
            <a:r>
              <a:rPr lang="ru-RU" altLang="ru-RU" sz="2800" dirty="0">
                <a:solidFill>
                  <a:srgbClr val="7030A0"/>
                </a:solidFill>
                <a:cs typeface="Times New Roman" pitchFamily="18" charset="0"/>
              </a:rPr>
              <a:t> з </a:t>
            </a:r>
            <a:r>
              <a:rPr lang="ru-RU" altLang="ru-RU" sz="2800" dirty="0" err="1">
                <a:solidFill>
                  <a:srgbClr val="7030A0"/>
                </a:solidFill>
                <a:cs typeface="Times New Roman" pitchFamily="18" charset="0"/>
              </a:rPr>
              <a:t>біологічно</a:t>
            </a:r>
            <a:r>
              <a:rPr lang="ru-RU" altLang="ru-RU" sz="2800" dirty="0">
                <a:solidFill>
                  <a:srgbClr val="7030A0"/>
                </a:solidFill>
                <a:cs typeface="Times New Roman" pitchFamily="18" charset="0"/>
              </a:rPr>
              <a:t> </a:t>
            </a:r>
            <a:r>
              <a:rPr lang="ru-RU" altLang="ru-RU" sz="2800" dirty="0" err="1">
                <a:solidFill>
                  <a:srgbClr val="7030A0"/>
                </a:solidFill>
                <a:cs typeface="Times New Roman" pitchFamily="18" charset="0"/>
              </a:rPr>
              <a:t>важливою</a:t>
            </a:r>
            <a:r>
              <a:rPr lang="ru-RU" altLang="ru-RU" sz="2800" dirty="0">
                <a:solidFill>
                  <a:srgbClr val="7030A0"/>
                </a:solidFill>
                <a:cs typeface="Times New Roman" pitchFamily="18" charset="0"/>
              </a:rPr>
              <a:t> </a:t>
            </a:r>
            <a:r>
              <a:rPr lang="ru-RU" altLang="ru-RU" sz="2800" dirty="0" err="1">
                <a:solidFill>
                  <a:srgbClr val="7030A0"/>
                </a:solidFill>
                <a:cs typeface="Times New Roman" pitchFamily="18" charset="0"/>
              </a:rPr>
              <a:t>реакцією</a:t>
            </a:r>
            <a:r>
              <a:rPr lang="ru-RU" altLang="ru-RU" sz="2800" dirty="0">
                <a:solidFill>
                  <a:srgbClr val="7030A0"/>
                </a:solidFill>
                <a:cs typeface="Times New Roman" pitchFamily="18" charset="0"/>
              </a:rPr>
              <a:t> </a:t>
            </a:r>
            <a:r>
              <a:rPr lang="ru-RU" altLang="ru-RU" sz="2800" dirty="0" err="1">
                <a:solidFill>
                  <a:srgbClr val="7030A0"/>
                </a:solidFill>
                <a:cs typeface="Times New Roman" pitchFamily="18" charset="0"/>
              </a:rPr>
              <a:t>умовний</a:t>
            </a:r>
            <a:r>
              <a:rPr lang="ru-RU" altLang="ru-RU" sz="2800" dirty="0">
                <a:solidFill>
                  <a:srgbClr val="7030A0"/>
                </a:solidFill>
                <a:cs typeface="Times New Roman" pitchFamily="18" charset="0"/>
              </a:rPr>
              <a:t> рефлекс </a:t>
            </a:r>
            <a:r>
              <a:rPr lang="ru-RU" altLang="ru-RU" sz="2800" dirty="0" err="1">
                <a:solidFill>
                  <a:srgbClr val="7030A0"/>
                </a:solidFill>
                <a:cs typeface="Times New Roman" pitchFamily="18" charset="0"/>
              </a:rPr>
              <a:t>покращує</a:t>
            </a:r>
            <a:r>
              <a:rPr lang="ru-RU" altLang="ru-RU" sz="2800" dirty="0">
                <a:solidFill>
                  <a:srgbClr val="7030A0"/>
                </a:solidFill>
                <a:cs typeface="Times New Roman" pitchFamily="18" charset="0"/>
              </a:rPr>
              <a:t> </a:t>
            </a:r>
            <a:r>
              <a:rPr lang="ru-RU" altLang="ru-RU" sz="2800" dirty="0" err="1">
                <a:solidFill>
                  <a:srgbClr val="7030A0"/>
                </a:solidFill>
                <a:cs typeface="Times New Roman" pitchFamily="18" charset="0"/>
              </a:rPr>
              <a:t>пристосування</a:t>
            </a:r>
            <a:r>
              <a:rPr lang="ru-RU" altLang="ru-RU" sz="2800" dirty="0">
                <a:solidFill>
                  <a:srgbClr val="7030A0"/>
                </a:solidFill>
                <a:cs typeface="Times New Roman" pitchFamily="18" charset="0"/>
              </a:rPr>
              <a:t> </a:t>
            </a:r>
            <a:r>
              <a:rPr lang="ru-RU" altLang="ru-RU" sz="2800" dirty="0" err="1">
                <a:solidFill>
                  <a:srgbClr val="7030A0"/>
                </a:solidFill>
                <a:cs typeface="Times New Roman" pitchFamily="18" charset="0"/>
              </a:rPr>
              <a:t>організму</a:t>
            </a:r>
            <a:r>
              <a:rPr lang="ru-RU" altLang="ru-RU" sz="2800" dirty="0">
                <a:solidFill>
                  <a:srgbClr val="7030A0"/>
                </a:solidFill>
                <a:cs typeface="Times New Roman" pitchFamily="18" charset="0"/>
              </a:rPr>
              <a:t> до умов </a:t>
            </a:r>
            <a:r>
              <a:rPr lang="ru-RU" altLang="ru-RU" sz="2800" dirty="0" err="1">
                <a:solidFill>
                  <a:srgbClr val="7030A0"/>
                </a:solidFill>
                <a:cs typeface="Times New Roman" pitchFamily="18" charset="0"/>
              </a:rPr>
              <a:t>життя</a:t>
            </a:r>
            <a:r>
              <a:rPr lang="ru-RU" altLang="ru-RU" sz="2800" dirty="0">
                <a:solidFill>
                  <a:srgbClr val="7030A0"/>
                </a:solidFill>
                <a:cs typeface="Times New Roman" pitchFamily="18" charset="0"/>
              </a:rPr>
              <a:t>.</a:t>
            </a:r>
          </a:p>
          <a:p>
            <a:pPr marL="274320" indent="-274320" eaLnBrk="1" fontAlgn="auto" hangingPunct="1">
              <a:spcAft>
                <a:spcPts val="0"/>
              </a:spcAft>
              <a:buFont typeface="Wingdings"/>
              <a:buChar char=""/>
              <a:defRPr/>
            </a:pPr>
            <a:r>
              <a:rPr lang="ru-RU" altLang="ru-RU" sz="2800" dirty="0">
                <a:solidFill>
                  <a:srgbClr val="7030A0"/>
                </a:solidFill>
                <a:cs typeface="Times New Roman" pitchFamily="18" charset="0"/>
              </a:rPr>
              <a:t>Чим </a:t>
            </a:r>
            <a:r>
              <a:rPr lang="ru-RU" altLang="ru-RU" sz="2800" dirty="0" err="1">
                <a:solidFill>
                  <a:srgbClr val="7030A0"/>
                </a:solidFill>
                <a:cs typeface="Times New Roman" pitchFamily="18" charset="0"/>
              </a:rPr>
              <a:t>більше</a:t>
            </a:r>
            <a:r>
              <a:rPr lang="ru-RU" altLang="ru-RU" sz="2800" dirty="0">
                <a:solidFill>
                  <a:srgbClr val="7030A0"/>
                </a:solidFill>
                <a:cs typeface="Times New Roman" pitchFamily="18" charset="0"/>
              </a:rPr>
              <a:t> і </a:t>
            </a:r>
            <a:r>
              <a:rPr lang="ru-RU" altLang="ru-RU" sz="2800" dirty="0" err="1">
                <a:solidFill>
                  <a:srgbClr val="7030A0"/>
                </a:solidFill>
                <a:cs typeface="Times New Roman" pitchFamily="18" charset="0"/>
              </a:rPr>
              <a:t>швидше</a:t>
            </a:r>
            <a:r>
              <a:rPr lang="ru-RU" altLang="ru-RU" sz="2800" dirty="0">
                <a:solidFill>
                  <a:srgbClr val="7030A0"/>
                </a:solidFill>
                <a:cs typeface="Times New Roman" pitchFamily="18" charset="0"/>
              </a:rPr>
              <a:t> </a:t>
            </a:r>
            <a:r>
              <a:rPr lang="ru-RU" altLang="ru-RU" sz="2800" dirty="0" err="1">
                <a:solidFill>
                  <a:srgbClr val="7030A0"/>
                </a:solidFill>
                <a:cs typeface="Times New Roman" pitchFamily="18" charset="0"/>
              </a:rPr>
              <a:t>формуються</a:t>
            </a:r>
            <a:r>
              <a:rPr lang="ru-RU" altLang="ru-RU" sz="2800" dirty="0">
                <a:solidFill>
                  <a:srgbClr val="7030A0"/>
                </a:solidFill>
                <a:cs typeface="Times New Roman" pitchFamily="18" charset="0"/>
              </a:rPr>
              <a:t> </a:t>
            </a:r>
            <a:r>
              <a:rPr lang="ru-RU" altLang="ru-RU" sz="2800" dirty="0" err="1">
                <a:solidFill>
                  <a:srgbClr val="7030A0"/>
                </a:solidFill>
                <a:cs typeface="Times New Roman" pitchFamily="18" charset="0"/>
              </a:rPr>
              <a:t>умовні</a:t>
            </a:r>
            <a:r>
              <a:rPr lang="ru-RU" altLang="ru-RU" sz="2800" dirty="0">
                <a:solidFill>
                  <a:srgbClr val="7030A0"/>
                </a:solidFill>
                <a:cs typeface="Times New Roman" pitchFamily="18" charset="0"/>
              </a:rPr>
              <a:t> </a:t>
            </a:r>
            <a:r>
              <a:rPr lang="ru-RU" altLang="ru-RU" sz="2800" dirty="0" err="1">
                <a:solidFill>
                  <a:srgbClr val="7030A0"/>
                </a:solidFill>
                <a:cs typeface="Times New Roman" pitchFamily="18" charset="0"/>
              </a:rPr>
              <a:t>рефлекси</a:t>
            </a:r>
            <a:r>
              <a:rPr lang="ru-RU" altLang="ru-RU" sz="2800" dirty="0">
                <a:solidFill>
                  <a:srgbClr val="7030A0"/>
                </a:solidFill>
                <a:cs typeface="Times New Roman" pitchFamily="18" charset="0"/>
              </a:rPr>
              <a:t>, </a:t>
            </a:r>
            <a:r>
              <a:rPr lang="ru-RU" altLang="ru-RU" sz="2800" dirty="0" err="1">
                <a:solidFill>
                  <a:srgbClr val="7030A0"/>
                </a:solidFill>
                <a:cs typeface="Times New Roman" pitchFamily="18" charset="0"/>
              </a:rPr>
              <a:t>тим</a:t>
            </a:r>
            <a:r>
              <a:rPr lang="ru-RU" altLang="ru-RU" sz="2800" dirty="0">
                <a:solidFill>
                  <a:srgbClr val="7030A0"/>
                </a:solidFill>
                <a:cs typeface="Times New Roman" pitchFamily="18" charset="0"/>
              </a:rPr>
              <a:t> </a:t>
            </a:r>
            <a:r>
              <a:rPr lang="ru-RU" altLang="ru-RU" sz="2800" dirty="0" err="1">
                <a:solidFill>
                  <a:srgbClr val="7030A0"/>
                </a:solidFill>
                <a:cs typeface="Times New Roman" pitchFamily="18" charset="0"/>
              </a:rPr>
              <a:t>краще</a:t>
            </a:r>
            <a:r>
              <a:rPr lang="ru-RU" altLang="ru-RU" sz="2800" dirty="0">
                <a:solidFill>
                  <a:srgbClr val="7030A0"/>
                </a:solidFill>
                <a:cs typeface="Times New Roman" pitchFamily="18" charset="0"/>
              </a:rPr>
              <a:t> </a:t>
            </a:r>
            <a:r>
              <a:rPr lang="ru-RU" altLang="ru-RU" sz="2800" dirty="0" err="1">
                <a:solidFill>
                  <a:srgbClr val="7030A0"/>
                </a:solidFill>
                <a:cs typeface="Times New Roman" pitchFamily="18" charset="0"/>
              </a:rPr>
              <a:t>життєвий</a:t>
            </a:r>
            <a:r>
              <a:rPr lang="ru-RU" altLang="ru-RU" sz="2800" dirty="0">
                <a:solidFill>
                  <a:srgbClr val="7030A0"/>
                </a:solidFill>
                <a:cs typeface="Times New Roman" pitchFamily="18" charset="0"/>
              </a:rPr>
              <a:t> </a:t>
            </a:r>
            <a:r>
              <a:rPr lang="ru-RU" altLang="ru-RU" sz="2800" dirty="0" err="1">
                <a:solidFill>
                  <a:srgbClr val="7030A0"/>
                </a:solidFill>
                <a:cs typeface="Times New Roman" pitchFamily="18" charset="0"/>
              </a:rPr>
              <a:t>потенціал</a:t>
            </a:r>
            <a:r>
              <a:rPr lang="ru-RU" altLang="ru-RU" sz="2800" dirty="0">
                <a:solidFill>
                  <a:srgbClr val="7030A0"/>
                </a:solidFill>
                <a:cs typeface="Times New Roman" pitchFamily="18" charset="0"/>
              </a:rPr>
              <a:t> </a:t>
            </a:r>
            <a:r>
              <a:rPr lang="ru-RU" altLang="ru-RU" sz="2800" dirty="0" err="1">
                <a:solidFill>
                  <a:srgbClr val="7030A0"/>
                </a:solidFill>
                <a:cs typeface="Times New Roman" pitchFamily="18" charset="0"/>
              </a:rPr>
              <a:t>тварини</a:t>
            </a:r>
            <a:r>
              <a:rPr lang="ru-RU" altLang="ru-RU" sz="2800" dirty="0">
                <a:solidFill>
                  <a:srgbClr val="7030A0"/>
                </a:solidFill>
                <a:cs typeface="Times New Roman" pitchFamily="18" charset="0"/>
              </a:rPr>
              <a:t>, </a:t>
            </a:r>
            <a:r>
              <a:rPr lang="ru-RU" altLang="ru-RU" sz="2800" dirty="0" err="1">
                <a:solidFill>
                  <a:srgbClr val="7030A0"/>
                </a:solidFill>
                <a:cs typeface="Times New Roman" pitchFamily="18" charset="0"/>
              </a:rPr>
              <a:t>тим</a:t>
            </a:r>
            <a:r>
              <a:rPr lang="ru-RU" altLang="ru-RU" sz="2800" dirty="0">
                <a:solidFill>
                  <a:srgbClr val="7030A0"/>
                </a:solidFill>
                <a:cs typeface="Times New Roman" pitchFamily="18" charset="0"/>
              </a:rPr>
              <a:t> </a:t>
            </a:r>
            <a:r>
              <a:rPr lang="ru-RU" altLang="ru-RU" sz="2800" dirty="0" err="1">
                <a:solidFill>
                  <a:srgbClr val="7030A0"/>
                </a:solidFill>
                <a:cs typeface="Times New Roman" pitchFamily="18" charset="0"/>
              </a:rPr>
              <a:t>вище</a:t>
            </a:r>
            <a:r>
              <a:rPr lang="ru-RU" altLang="ru-RU" sz="2800" dirty="0">
                <a:solidFill>
                  <a:srgbClr val="7030A0"/>
                </a:solidFill>
                <a:cs typeface="Times New Roman" pitchFamily="18" charset="0"/>
              </a:rPr>
              <a:t> </a:t>
            </a:r>
            <a:r>
              <a:rPr lang="ru-RU" altLang="ru-RU" sz="2800" dirty="0" err="1">
                <a:solidFill>
                  <a:srgbClr val="7030A0"/>
                </a:solidFill>
                <a:cs typeface="Times New Roman" pitchFamily="18" charset="0"/>
              </a:rPr>
              <a:t>цей</a:t>
            </a:r>
            <a:r>
              <a:rPr lang="ru-RU" altLang="ru-RU" sz="2800" dirty="0">
                <a:solidFill>
                  <a:srgbClr val="7030A0"/>
                </a:solidFill>
                <a:cs typeface="Times New Roman" pitchFamily="18" charset="0"/>
              </a:rPr>
              <a:t> вид </a:t>
            </a:r>
            <a:r>
              <a:rPr lang="ru-RU" altLang="ru-RU" sz="2800" dirty="0" err="1">
                <a:solidFill>
                  <a:srgbClr val="7030A0"/>
                </a:solidFill>
                <a:cs typeface="Times New Roman" pitchFamily="18" charset="0"/>
              </a:rPr>
              <a:t>тварин</a:t>
            </a:r>
            <a:r>
              <a:rPr lang="ru-RU" altLang="ru-RU" sz="2800" dirty="0">
                <a:solidFill>
                  <a:srgbClr val="7030A0"/>
                </a:solidFill>
                <a:cs typeface="Times New Roman" pitchFamily="18" charset="0"/>
              </a:rPr>
              <a:t> </a:t>
            </a:r>
            <a:r>
              <a:rPr lang="ru-RU" altLang="ru-RU" sz="2800" dirty="0" err="1">
                <a:solidFill>
                  <a:srgbClr val="7030A0"/>
                </a:solidFill>
                <a:cs typeface="Times New Roman" pitchFamily="18" charset="0"/>
              </a:rPr>
              <a:t>знаходиться</a:t>
            </a:r>
            <a:r>
              <a:rPr lang="ru-RU" altLang="ru-RU" sz="2800" dirty="0">
                <a:solidFill>
                  <a:srgbClr val="7030A0"/>
                </a:solidFill>
                <a:cs typeface="Times New Roman" pitchFamily="18" charset="0"/>
              </a:rPr>
              <a:t> на </a:t>
            </a:r>
            <a:r>
              <a:rPr lang="ru-RU" altLang="ru-RU" sz="2800" dirty="0" err="1">
                <a:solidFill>
                  <a:srgbClr val="7030A0"/>
                </a:solidFill>
                <a:cs typeface="Times New Roman" pitchFamily="18" charset="0"/>
              </a:rPr>
              <a:t>еволюційних</a:t>
            </a:r>
            <a:r>
              <a:rPr lang="ru-RU" altLang="ru-RU" sz="2800" dirty="0">
                <a:solidFill>
                  <a:srgbClr val="7030A0"/>
                </a:solidFill>
                <a:cs typeface="Times New Roman" pitchFamily="18" charset="0"/>
              </a:rPr>
              <a:t> сходах. Людина в </a:t>
            </a:r>
            <a:r>
              <a:rPr lang="ru-RU" altLang="ru-RU" sz="2800" dirty="0" err="1">
                <a:solidFill>
                  <a:srgbClr val="7030A0"/>
                </a:solidFill>
                <a:cs typeface="Times New Roman" pitchFamily="18" charset="0"/>
              </a:rPr>
              <a:t>цьому</a:t>
            </a:r>
            <a:r>
              <a:rPr lang="ru-RU" altLang="ru-RU" sz="2800" dirty="0">
                <a:solidFill>
                  <a:srgbClr val="7030A0"/>
                </a:solidFill>
                <a:cs typeface="Times New Roman" pitchFamily="18" charset="0"/>
              </a:rPr>
              <a:t> </a:t>
            </a:r>
            <a:r>
              <a:rPr lang="ru-RU" altLang="ru-RU" sz="2800" dirty="0" err="1">
                <a:solidFill>
                  <a:srgbClr val="7030A0"/>
                </a:solidFill>
                <a:cs typeface="Times New Roman" pitchFamily="18" charset="0"/>
              </a:rPr>
              <a:t>плані</a:t>
            </a:r>
            <a:r>
              <a:rPr lang="ru-RU" altLang="ru-RU" sz="2800" dirty="0">
                <a:solidFill>
                  <a:srgbClr val="7030A0"/>
                </a:solidFill>
                <a:cs typeface="Times New Roman" pitchFamily="18" charset="0"/>
              </a:rPr>
              <a:t> </a:t>
            </a:r>
            <a:r>
              <a:rPr lang="ru-RU" altLang="ru-RU" sz="2800" dirty="0" err="1">
                <a:solidFill>
                  <a:srgbClr val="7030A0"/>
                </a:solidFill>
                <a:cs typeface="Times New Roman" pitchFamily="18" charset="0"/>
              </a:rPr>
              <a:t>набагато</a:t>
            </a:r>
            <a:r>
              <a:rPr lang="ru-RU" altLang="ru-RU" sz="2800" dirty="0">
                <a:solidFill>
                  <a:srgbClr val="7030A0"/>
                </a:solidFill>
                <a:cs typeface="Times New Roman" pitchFamily="18" charset="0"/>
              </a:rPr>
              <a:t> </a:t>
            </a:r>
            <a:r>
              <a:rPr lang="ru-RU" altLang="ru-RU" sz="2800" dirty="0" err="1">
                <a:solidFill>
                  <a:srgbClr val="7030A0"/>
                </a:solidFill>
                <a:cs typeface="Times New Roman" pitchFamily="18" charset="0"/>
              </a:rPr>
              <a:t>перевершує</a:t>
            </a:r>
            <a:r>
              <a:rPr lang="ru-RU" altLang="ru-RU" sz="2800" dirty="0">
                <a:solidFill>
                  <a:srgbClr val="7030A0"/>
                </a:solidFill>
                <a:cs typeface="Times New Roman" pitchFamily="18" charset="0"/>
              </a:rPr>
              <a:t> </a:t>
            </a:r>
            <a:r>
              <a:rPr lang="ru-RU" altLang="ru-RU" sz="2800" dirty="0" err="1">
                <a:solidFill>
                  <a:srgbClr val="7030A0"/>
                </a:solidFill>
                <a:cs typeface="Times New Roman" pitchFamily="18" charset="0"/>
              </a:rPr>
              <a:t>всіх</a:t>
            </a:r>
            <a:r>
              <a:rPr lang="ru-RU" altLang="ru-RU" sz="2800" dirty="0">
                <a:solidFill>
                  <a:srgbClr val="7030A0"/>
                </a:solidFill>
                <a:cs typeface="Times New Roman" pitchFamily="18" charset="0"/>
              </a:rPr>
              <a:t> </a:t>
            </a:r>
            <a:r>
              <a:rPr lang="ru-RU" altLang="ru-RU" sz="2800" dirty="0" err="1">
                <a:solidFill>
                  <a:srgbClr val="7030A0"/>
                </a:solidFill>
                <a:cs typeface="Times New Roman" pitchFamily="18" charset="0"/>
              </a:rPr>
              <a:t>тварин</a:t>
            </a:r>
            <a:r>
              <a:rPr lang="ru-RU" altLang="ru-RU" sz="2800" dirty="0">
                <a:solidFill>
                  <a:srgbClr val="7030A0"/>
                </a:solidFill>
                <a:cs typeface="Times New Roman" pitchFamily="18" charset="0"/>
              </a:rPr>
              <a:t> </a:t>
            </a:r>
            <a:r>
              <a:rPr lang="ru-RU" altLang="ru-RU" sz="2800" dirty="0" err="1">
                <a:solidFill>
                  <a:srgbClr val="7030A0"/>
                </a:solidFill>
                <a:cs typeface="Times New Roman" pitchFamily="18" charset="0"/>
              </a:rPr>
              <a:t>планети</a:t>
            </a:r>
            <a:r>
              <a:rPr lang="ru-RU" altLang="ru-RU" sz="2800" dirty="0">
                <a:solidFill>
                  <a:srgbClr val="7030A0"/>
                </a:solidFill>
                <a:cs typeface="Times New Roman" pitchFamily="18" charset="0"/>
              </a:rPr>
              <a:t> Земля.</a:t>
            </a:r>
            <a:endParaRPr lang="ru-RU" altLang="ru-RU" sz="2800" dirty="0"/>
          </a:p>
          <a:p>
            <a:pPr marL="274320" indent="-274320" eaLnBrk="1" fontAlgn="auto" hangingPunct="1">
              <a:spcAft>
                <a:spcPts val="0"/>
              </a:spcAft>
              <a:buFont typeface="Wingdings"/>
              <a:buChar char=""/>
              <a:defRPr/>
            </a:pPr>
            <a:endParaRPr lang="ru-RU" altLang="ru-RU"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0825" y="71438"/>
            <a:ext cx="8207375" cy="549275"/>
          </a:xfrm>
        </p:spPr>
        <p:txBody>
          <a:bodyPr>
            <a:normAutofit fontScale="90000"/>
          </a:bodyPr>
          <a:lstStyle/>
          <a:p>
            <a:pPr algn="ctr" eaLnBrk="1" fontAlgn="auto" hangingPunct="1">
              <a:spcAft>
                <a:spcPts val="0"/>
              </a:spcAft>
              <a:defRPr/>
            </a:pPr>
            <a:r>
              <a:rPr lang="uk-UA" b="1" i="1" dirty="0">
                <a:solidFill>
                  <a:srgbClr val="7030A0"/>
                </a:solidFill>
              </a:rPr>
              <a:t>Класифікація умовних рефлексів:</a:t>
            </a:r>
            <a:endParaRPr lang="ru-RU" b="1" i="1" dirty="0">
              <a:solidFill>
                <a:srgbClr val="7030A0"/>
              </a:solidFill>
            </a:endParaRPr>
          </a:p>
        </p:txBody>
      </p:sp>
      <p:sp>
        <p:nvSpPr>
          <p:cNvPr id="29699" name="Объект 2"/>
          <p:cNvSpPr>
            <a:spLocks noGrp="1"/>
          </p:cNvSpPr>
          <p:nvPr>
            <p:ph idx="1"/>
          </p:nvPr>
        </p:nvSpPr>
        <p:spPr>
          <a:xfrm>
            <a:off x="0" y="620713"/>
            <a:ext cx="8893175" cy="6237287"/>
          </a:xfrm>
        </p:spPr>
        <p:txBody>
          <a:bodyPr>
            <a:normAutofit lnSpcReduction="10000"/>
          </a:bodyPr>
          <a:lstStyle/>
          <a:p>
            <a:pPr marL="274320" indent="-274320" algn="just" eaLnBrk="1" fontAlgn="auto" hangingPunct="1">
              <a:spcAft>
                <a:spcPts val="0"/>
              </a:spcAft>
              <a:buFont typeface="Wingdings"/>
              <a:buChar char=""/>
              <a:defRPr/>
            </a:pPr>
            <a:r>
              <a:rPr lang="ru-RU" altLang="ru-RU" sz="2600" b="1" i="1" u="sng" dirty="0" err="1">
                <a:solidFill>
                  <a:srgbClr val="0070C0"/>
                </a:solidFill>
              </a:rPr>
              <a:t>Умовні</a:t>
            </a:r>
            <a:r>
              <a:rPr lang="ru-RU" altLang="ru-RU" sz="2600" b="1" i="1" u="sng" dirty="0">
                <a:solidFill>
                  <a:srgbClr val="0070C0"/>
                </a:solidFill>
              </a:rPr>
              <a:t> </a:t>
            </a:r>
            <a:r>
              <a:rPr lang="ru-RU" altLang="ru-RU" sz="2600" b="1" i="1" u="sng" dirty="0" err="1">
                <a:solidFill>
                  <a:srgbClr val="0070C0"/>
                </a:solidFill>
              </a:rPr>
              <a:t>рефлекси</a:t>
            </a:r>
            <a:r>
              <a:rPr lang="ru-RU" altLang="ru-RU" sz="2600" b="1" i="1" u="sng" dirty="0">
                <a:solidFill>
                  <a:srgbClr val="0070C0"/>
                </a:solidFill>
              </a:rPr>
              <a:t> </a:t>
            </a:r>
            <a:r>
              <a:rPr lang="ru-RU" altLang="ru-RU" sz="2600" b="1" i="1" u="sng" dirty="0" err="1">
                <a:solidFill>
                  <a:srgbClr val="0070C0"/>
                </a:solidFill>
              </a:rPr>
              <a:t>можна</a:t>
            </a:r>
            <a:r>
              <a:rPr lang="ru-RU" altLang="ru-RU" sz="2600" b="1" i="1" u="sng" dirty="0">
                <a:solidFill>
                  <a:srgbClr val="0070C0"/>
                </a:solidFill>
              </a:rPr>
              <a:t> </a:t>
            </a:r>
            <a:r>
              <a:rPr lang="ru-RU" altLang="ru-RU" sz="2600" b="1" i="1" u="sng" dirty="0" err="1">
                <a:solidFill>
                  <a:srgbClr val="0070C0"/>
                </a:solidFill>
              </a:rPr>
              <a:t>розділити</a:t>
            </a:r>
            <a:r>
              <a:rPr lang="ru-RU" altLang="ru-RU" sz="2600" b="1" i="1" u="sng" dirty="0">
                <a:solidFill>
                  <a:srgbClr val="0070C0"/>
                </a:solidFill>
              </a:rPr>
              <a:t>:</a:t>
            </a:r>
          </a:p>
          <a:p>
            <a:pPr marL="274320" indent="-274320" algn="just" eaLnBrk="1" fontAlgn="auto" hangingPunct="1">
              <a:spcAft>
                <a:spcPts val="0"/>
              </a:spcAft>
              <a:buFont typeface="Wingdings"/>
              <a:buChar char=""/>
              <a:defRPr/>
            </a:pPr>
            <a:r>
              <a:rPr lang="ru-RU" altLang="ru-RU" sz="2600" b="1" i="1" u="sng" dirty="0">
                <a:solidFill>
                  <a:srgbClr val="0070C0"/>
                </a:solidFill>
              </a:rPr>
              <a:t>1) за </a:t>
            </a:r>
            <a:r>
              <a:rPr lang="ru-RU" altLang="ru-RU" sz="2600" b="1" i="1" u="sng" dirty="0" err="1">
                <a:solidFill>
                  <a:srgbClr val="0070C0"/>
                </a:solidFill>
              </a:rPr>
              <a:t>біологічним</a:t>
            </a:r>
            <a:r>
              <a:rPr lang="ru-RU" altLang="ru-RU" sz="2600" b="1" i="1" u="sng" dirty="0">
                <a:solidFill>
                  <a:srgbClr val="0070C0"/>
                </a:solidFill>
              </a:rPr>
              <a:t> </a:t>
            </a:r>
            <a:r>
              <a:rPr lang="ru-RU" altLang="ru-RU" sz="2600" b="1" i="1" u="sng" dirty="0" err="1">
                <a:solidFill>
                  <a:srgbClr val="0070C0"/>
                </a:solidFill>
              </a:rPr>
              <a:t>значенням</a:t>
            </a:r>
            <a:r>
              <a:rPr lang="ru-RU" altLang="ru-RU" sz="2600" b="1" i="1" u="sng" dirty="0">
                <a:solidFill>
                  <a:srgbClr val="0070C0"/>
                </a:solidFill>
              </a:rPr>
              <a:t> - на </a:t>
            </a:r>
            <a:r>
              <a:rPr lang="ru-RU" altLang="ru-RU" sz="2600" b="1" i="1" u="sng" dirty="0" err="1">
                <a:solidFill>
                  <a:srgbClr val="0070C0"/>
                </a:solidFill>
              </a:rPr>
              <a:t>харчові</a:t>
            </a:r>
            <a:r>
              <a:rPr lang="ru-RU" altLang="ru-RU" sz="2600" b="1" i="1" u="sng" dirty="0">
                <a:solidFill>
                  <a:srgbClr val="0070C0"/>
                </a:solidFill>
              </a:rPr>
              <a:t>, </a:t>
            </a:r>
            <a:r>
              <a:rPr lang="ru-RU" altLang="ru-RU" sz="2600" b="1" i="1" u="sng" dirty="0" err="1">
                <a:solidFill>
                  <a:srgbClr val="0070C0"/>
                </a:solidFill>
              </a:rPr>
              <a:t>оборонні</a:t>
            </a:r>
            <a:r>
              <a:rPr lang="ru-RU" altLang="ru-RU" sz="2600" b="1" i="1" u="sng" dirty="0">
                <a:solidFill>
                  <a:srgbClr val="0070C0"/>
                </a:solidFill>
              </a:rPr>
              <a:t>, </a:t>
            </a:r>
            <a:r>
              <a:rPr lang="ru-RU" altLang="ru-RU" sz="2600" b="1" i="1" u="sng" dirty="0" err="1">
                <a:solidFill>
                  <a:srgbClr val="0070C0"/>
                </a:solidFill>
              </a:rPr>
              <a:t>статеві</a:t>
            </a:r>
            <a:r>
              <a:rPr lang="ru-RU" altLang="ru-RU" sz="2600" b="1" i="1" u="sng" dirty="0">
                <a:solidFill>
                  <a:srgbClr val="0070C0"/>
                </a:solidFill>
              </a:rPr>
              <a:t> та </a:t>
            </a:r>
            <a:r>
              <a:rPr lang="ru-RU" altLang="ru-RU" sz="2600" b="1" i="1" u="sng" dirty="0" err="1">
                <a:solidFill>
                  <a:srgbClr val="0070C0"/>
                </a:solidFill>
              </a:rPr>
              <a:t>батьківські</a:t>
            </a:r>
            <a:r>
              <a:rPr lang="ru-RU" altLang="ru-RU" sz="2600" b="1" i="1" u="sng" dirty="0">
                <a:solidFill>
                  <a:srgbClr val="0070C0"/>
                </a:solidFill>
              </a:rPr>
              <a:t> </a:t>
            </a:r>
            <a:r>
              <a:rPr lang="ru-RU" altLang="ru-RU" sz="2600" b="1" i="1" u="sng" dirty="0" err="1">
                <a:solidFill>
                  <a:srgbClr val="0070C0"/>
                </a:solidFill>
              </a:rPr>
              <a:t>рефлекси</a:t>
            </a:r>
            <a:r>
              <a:rPr lang="ru-RU" altLang="ru-RU" sz="2600" b="1" i="1" u="sng" dirty="0">
                <a:solidFill>
                  <a:srgbClr val="0070C0"/>
                </a:solidFill>
              </a:rPr>
              <a:t>;</a:t>
            </a:r>
          </a:p>
          <a:p>
            <a:pPr marL="274320" indent="-274320" algn="just" eaLnBrk="1" fontAlgn="auto" hangingPunct="1">
              <a:spcAft>
                <a:spcPts val="0"/>
              </a:spcAft>
              <a:buFont typeface="Wingdings"/>
              <a:buChar char=""/>
              <a:defRPr/>
            </a:pPr>
            <a:r>
              <a:rPr lang="ru-RU" altLang="ru-RU" sz="2600" b="1" i="1" u="sng" dirty="0">
                <a:solidFill>
                  <a:srgbClr val="0070C0"/>
                </a:solidFill>
              </a:rPr>
              <a:t>2) за </a:t>
            </a:r>
            <a:r>
              <a:rPr lang="ru-RU" altLang="ru-RU" sz="2600" b="1" i="1" u="sng" dirty="0" err="1">
                <a:solidFill>
                  <a:srgbClr val="0070C0"/>
                </a:solidFill>
              </a:rPr>
              <a:t>еферентними</a:t>
            </a:r>
            <a:r>
              <a:rPr lang="ru-RU" altLang="ru-RU" sz="2600" b="1" i="1" u="sng" dirty="0">
                <a:solidFill>
                  <a:srgbClr val="0070C0"/>
                </a:solidFill>
              </a:rPr>
              <a:t> волокнами, через </a:t>
            </a:r>
            <a:r>
              <a:rPr lang="ru-RU" altLang="ru-RU" sz="2600" b="1" i="1" u="sng" dirty="0" err="1">
                <a:solidFill>
                  <a:srgbClr val="0070C0"/>
                </a:solidFill>
              </a:rPr>
              <a:t>які</a:t>
            </a:r>
            <a:r>
              <a:rPr lang="ru-RU" altLang="ru-RU" sz="2600" b="1" i="1" u="sng" dirty="0">
                <a:solidFill>
                  <a:srgbClr val="0070C0"/>
                </a:solidFill>
              </a:rPr>
              <a:t> </a:t>
            </a:r>
            <a:r>
              <a:rPr lang="ru-RU" altLang="ru-RU" sz="2600" b="1" i="1" u="sng" dirty="0" err="1">
                <a:solidFill>
                  <a:srgbClr val="0070C0"/>
                </a:solidFill>
              </a:rPr>
              <a:t>реалізується</a:t>
            </a:r>
            <a:r>
              <a:rPr lang="ru-RU" altLang="ru-RU" sz="2600" b="1" i="1" u="sng" dirty="0">
                <a:solidFill>
                  <a:srgbClr val="0070C0"/>
                </a:solidFill>
              </a:rPr>
              <a:t> </a:t>
            </a:r>
            <a:r>
              <a:rPr lang="ru-RU" altLang="ru-RU" sz="2600" b="1" i="1" u="sng" dirty="0" err="1">
                <a:solidFill>
                  <a:srgbClr val="0070C0"/>
                </a:solidFill>
              </a:rPr>
              <a:t>відповідна</a:t>
            </a:r>
            <a:r>
              <a:rPr lang="ru-RU" altLang="ru-RU" sz="2600" b="1" i="1" u="sng" dirty="0">
                <a:solidFill>
                  <a:srgbClr val="0070C0"/>
                </a:solidFill>
              </a:rPr>
              <a:t> </a:t>
            </a:r>
            <a:r>
              <a:rPr lang="ru-RU" altLang="ru-RU" sz="2600" b="1" i="1" u="sng" dirty="0" err="1">
                <a:solidFill>
                  <a:srgbClr val="0070C0"/>
                </a:solidFill>
              </a:rPr>
              <a:t>реакція</a:t>
            </a:r>
            <a:r>
              <a:rPr lang="ru-RU" altLang="ru-RU" sz="2600" b="1" i="1" u="sng" dirty="0">
                <a:solidFill>
                  <a:srgbClr val="0070C0"/>
                </a:solidFill>
              </a:rPr>
              <a:t> </a:t>
            </a:r>
            <a:r>
              <a:rPr lang="ru-RU" altLang="ru-RU" sz="2600" b="1" i="1" u="sng" dirty="0" err="1">
                <a:solidFill>
                  <a:srgbClr val="0070C0"/>
                </a:solidFill>
              </a:rPr>
              <a:t>організму</a:t>
            </a:r>
            <a:r>
              <a:rPr lang="ru-RU" altLang="ru-RU" sz="2600" b="1" i="1" u="sng" dirty="0">
                <a:solidFill>
                  <a:srgbClr val="0070C0"/>
                </a:solidFill>
              </a:rPr>
              <a:t> на </a:t>
            </a:r>
            <a:r>
              <a:rPr lang="ru-RU" altLang="ru-RU" sz="2600" b="1" i="1" u="sng" dirty="0" err="1">
                <a:solidFill>
                  <a:srgbClr val="0070C0"/>
                </a:solidFill>
              </a:rPr>
              <a:t>подразнення</a:t>
            </a:r>
            <a:r>
              <a:rPr lang="ru-RU" altLang="ru-RU" sz="2600" b="1" i="1" u="sng" dirty="0">
                <a:solidFill>
                  <a:srgbClr val="0070C0"/>
                </a:solidFill>
              </a:rPr>
              <a:t>, - на </a:t>
            </a:r>
            <a:r>
              <a:rPr lang="ru-RU" altLang="ru-RU" sz="2600" b="1" i="1" u="sng" dirty="0" err="1">
                <a:solidFill>
                  <a:srgbClr val="0070C0"/>
                </a:solidFill>
              </a:rPr>
              <a:t>соматичні</a:t>
            </a:r>
            <a:r>
              <a:rPr lang="ru-RU" altLang="ru-RU" sz="2600" b="1" i="1" u="sng" dirty="0">
                <a:solidFill>
                  <a:srgbClr val="0070C0"/>
                </a:solidFill>
              </a:rPr>
              <a:t> і </a:t>
            </a:r>
            <a:r>
              <a:rPr lang="ru-RU" altLang="ru-RU" sz="2600" b="1" i="1" u="sng" dirty="0" err="1">
                <a:solidFill>
                  <a:srgbClr val="0070C0"/>
                </a:solidFill>
              </a:rPr>
              <a:t>вегетативні</a:t>
            </a:r>
            <a:r>
              <a:rPr lang="ru-RU" altLang="ru-RU" sz="2600" b="1" i="1" u="sng" dirty="0">
                <a:solidFill>
                  <a:srgbClr val="0070C0"/>
                </a:solidFill>
              </a:rPr>
              <a:t>;</a:t>
            </a:r>
          </a:p>
          <a:p>
            <a:pPr marL="274320" indent="-274320" algn="just" eaLnBrk="1" fontAlgn="auto" hangingPunct="1">
              <a:spcAft>
                <a:spcPts val="0"/>
              </a:spcAft>
              <a:buFont typeface="Wingdings"/>
              <a:buChar char=""/>
              <a:defRPr/>
            </a:pPr>
            <a:r>
              <a:rPr lang="ru-RU" altLang="ru-RU" sz="2600" b="1" i="1" u="sng" dirty="0">
                <a:solidFill>
                  <a:srgbClr val="0070C0"/>
                </a:solidFill>
              </a:rPr>
              <a:t>3) за </a:t>
            </a:r>
            <a:r>
              <a:rPr lang="ru-RU" altLang="ru-RU" sz="2600" b="1" i="1" u="sng" dirty="0" err="1">
                <a:solidFill>
                  <a:srgbClr val="0070C0"/>
                </a:solidFill>
              </a:rPr>
              <a:t>випадковим</a:t>
            </a:r>
            <a:r>
              <a:rPr lang="ru-RU" altLang="ru-RU" sz="2600" b="1" i="1" u="sng" dirty="0">
                <a:solidFill>
                  <a:srgbClr val="0070C0"/>
                </a:solidFill>
              </a:rPr>
              <a:t> </a:t>
            </a:r>
            <a:r>
              <a:rPr lang="ru-RU" altLang="ru-RU" sz="2600" b="1" i="1" u="sng" dirty="0" err="1">
                <a:solidFill>
                  <a:srgbClr val="0070C0"/>
                </a:solidFill>
              </a:rPr>
              <a:t>збігом</a:t>
            </a:r>
            <a:r>
              <a:rPr lang="ru-RU" altLang="ru-RU" sz="2600" b="1" i="1" u="sng" dirty="0">
                <a:solidFill>
                  <a:srgbClr val="0070C0"/>
                </a:solidFill>
              </a:rPr>
              <a:t> у </a:t>
            </a:r>
            <a:r>
              <a:rPr lang="ru-RU" altLang="ru-RU" sz="2600" b="1" i="1" u="sng" dirty="0" err="1">
                <a:solidFill>
                  <a:srgbClr val="0070C0"/>
                </a:solidFill>
              </a:rPr>
              <a:t>часі</a:t>
            </a:r>
            <a:r>
              <a:rPr lang="ru-RU" altLang="ru-RU" sz="2600" b="1" i="1" u="sng" dirty="0">
                <a:solidFill>
                  <a:srgbClr val="0070C0"/>
                </a:solidFill>
              </a:rPr>
              <a:t> сигналу і </a:t>
            </a:r>
            <a:r>
              <a:rPr lang="ru-RU" altLang="ru-RU" sz="2600" b="1" i="1" u="sng" dirty="0" err="1">
                <a:solidFill>
                  <a:srgbClr val="0070C0"/>
                </a:solidFill>
              </a:rPr>
              <a:t>подразника</a:t>
            </a:r>
            <a:r>
              <a:rPr lang="ru-RU" altLang="ru-RU" sz="2600" b="1" i="1" u="sng" dirty="0">
                <a:solidFill>
                  <a:srgbClr val="0070C0"/>
                </a:solidFill>
              </a:rPr>
              <a:t> - на </a:t>
            </a:r>
            <a:r>
              <a:rPr lang="ru-RU" altLang="ru-RU" sz="2600" b="1" i="1" u="sng" dirty="0" err="1">
                <a:solidFill>
                  <a:srgbClr val="0070C0"/>
                </a:solidFill>
              </a:rPr>
              <a:t>збіжні</a:t>
            </a:r>
            <a:r>
              <a:rPr lang="ru-RU" altLang="ru-RU" sz="2600" b="1" i="1" u="sng" dirty="0">
                <a:solidFill>
                  <a:srgbClr val="0070C0"/>
                </a:solidFill>
              </a:rPr>
              <a:t>, </a:t>
            </a:r>
            <a:r>
              <a:rPr lang="ru-RU" altLang="ru-RU" sz="2600" b="1" i="1" u="sng" dirty="0" err="1">
                <a:solidFill>
                  <a:srgbClr val="0070C0"/>
                </a:solidFill>
              </a:rPr>
              <a:t>запізнілі</a:t>
            </a:r>
            <a:r>
              <a:rPr lang="ru-RU" altLang="ru-RU" sz="2600" b="1" i="1" u="sng" dirty="0">
                <a:solidFill>
                  <a:srgbClr val="0070C0"/>
                </a:solidFill>
              </a:rPr>
              <a:t> і </a:t>
            </a:r>
            <a:r>
              <a:rPr lang="ru-RU" altLang="ru-RU" sz="2600" b="1" i="1" u="sng" dirty="0" err="1">
                <a:solidFill>
                  <a:srgbClr val="0070C0"/>
                </a:solidFill>
              </a:rPr>
              <a:t>слідові</a:t>
            </a:r>
            <a:r>
              <a:rPr lang="ru-RU" altLang="ru-RU" sz="2600" b="1" i="1" u="sng" dirty="0">
                <a:solidFill>
                  <a:srgbClr val="0070C0"/>
                </a:solidFill>
              </a:rPr>
              <a:t>;</a:t>
            </a:r>
          </a:p>
          <a:p>
            <a:pPr marL="274320" indent="-274320" algn="just" eaLnBrk="1" fontAlgn="auto" hangingPunct="1">
              <a:spcAft>
                <a:spcPts val="0"/>
              </a:spcAft>
              <a:buFont typeface="Wingdings"/>
              <a:buChar char=""/>
              <a:defRPr/>
            </a:pPr>
            <a:r>
              <a:rPr lang="ru-RU" altLang="ru-RU" sz="2600" b="1" i="1" u="sng" dirty="0">
                <a:solidFill>
                  <a:srgbClr val="0070C0"/>
                </a:solidFill>
              </a:rPr>
              <a:t>4) за </a:t>
            </a:r>
            <a:r>
              <a:rPr lang="ru-RU" altLang="ru-RU" sz="2600" b="1" i="1" u="sng" dirty="0" err="1">
                <a:solidFill>
                  <a:srgbClr val="0070C0"/>
                </a:solidFill>
              </a:rPr>
              <a:t>розташуванням</a:t>
            </a:r>
            <a:r>
              <a:rPr lang="ru-RU" altLang="ru-RU" sz="2600" b="1" i="1" u="sng" dirty="0">
                <a:solidFill>
                  <a:srgbClr val="0070C0"/>
                </a:solidFill>
              </a:rPr>
              <a:t> </a:t>
            </a:r>
            <a:r>
              <a:rPr lang="ru-RU" altLang="ru-RU" sz="2600" b="1" i="1" u="sng" dirty="0" err="1">
                <a:solidFill>
                  <a:srgbClr val="0070C0"/>
                </a:solidFill>
              </a:rPr>
              <a:t>рецепторів</a:t>
            </a:r>
            <a:r>
              <a:rPr lang="ru-RU" altLang="ru-RU" sz="2600" b="1" i="1" u="sng" dirty="0">
                <a:solidFill>
                  <a:srgbClr val="0070C0"/>
                </a:solidFill>
              </a:rPr>
              <a:t>, </a:t>
            </a:r>
            <a:r>
              <a:rPr lang="ru-RU" altLang="ru-RU" sz="2600" b="1" i="1" u="sng" dirty="0" err="1">
                <a:solidFill>
                  <a:srgbClr val="0070C0"/>
                </a:solidFill>
              </a:rPr>
              <a:t>що</a:t>
            </a:r>
            <a:r>
              <a:rPr lang="ru-RU" altLang="ru-RU" sz="2600" b="1" i="1" u="sng" dirty="0">
                <a:solidFill>
                  <a:srgbClr val="0070C0"/>
                </a:solidFill>
              </a:rPr>
              <a:t> </a:t>
            </a:r>
            <a:r>
              <a:rPr lang="ru-RU" altLang="ru-RU" sz="2600" b="1" i="1" u="sng" dirty="0" err="1">
                <a:solidFill>
                  <a:srgbClr val="0070C0"/>
                </a:solidFill>
              </a:rPr>
              <a:t>реагують</a:t>
            </a:r>
            <a:r>
              <a:rPr lang="ru-RU" altLang="ru-RU" sz="2600" b="1" i="1" u="sng" dirty="0">
                <a:solidFill>
                  <a:srgbClr val="0070C0"/>
                </a:solidFill>
              </a:rPr>
              <a:t> на </a:t>
            </a:r>
            <a:r>
              <a:rPr lang="ru-RU" altLang="ru-RU" sz="2600" b="1" i="1" u="sng" dirty="0" err="1">
                <a:solidFill>
                  <a:srgbClr val="0070C0"/>
                </a:solidFill>
              </a:rPr>
              <a:t>умовний</a:t>
            </a:r>
            <a:r>
              <a:rPr lang="ru-RU" altLang="ru-RU" sz="2600" b="1" i="1" u="sng" dirty="0">
                <a:solidFill>
                  <a:srgbClr val="0070C0"/>
                </a:solidFill>
              </a:rPr>
              <a:t> </a:t>
            </a:r>
            <a:r>
              <a:rPr lang="ru-RU" altLang="ru-RU" sz="2600" b="1" i="1" u="sng" dirty="0" err="1">
                <a:solidFill>
                  <a:srgbClr val="0070C0"/>
                </a:solidFill>
              </a:rPr>
              <a:t>подразник</a:t>
            </a:r>
            <a:r>
              <a:rPr lang="ru-RU" altLang="ru-RU" sz="2600" b="1" i="1" u="sng" dirty="0">
                <a:solidFill>
                  <a:srgbClr val="0070C0"/>
                </a:solidFill>
              </a:rPr>
              <a:t>, - на </a:t>
            </a:r>
            <a:r>
              <a:rPr lang="ru-RU" altLang="ru-RU" sz="2600" b="1" i="1" u="sng" dirty="0" err="1">
                <a:solidFill>
                  <a:srgbClr val="0070C0"/>
                </a:solidFill>
              </a:rPr>
              <a:t>інтерорецептівні</a:t>
            </a:r>
            <a:r>
              <a:rPr lang="ru-RU" altLang="ru-RU" sz="2600" b="1" i="1" u="sng" dirty="0">
                <a:solidFill>
                  <a:srgbClr val="0070C0"/>
                </a:solidFill>
              </a:rPr>
              <a:t>, </a:t>
            </a:r>
            <a:r>
              <a:rPr lang="ru-RU" altLang="ru-RU" sz="2600" b="1" i="1" u="sng" dirty="0" err="1">
                <a:solidFill>
                  <a:srgbClr val="0070C0"/>
                </a:solidFill>
              </a:rPr>
              <a:t>екстерорецептівні</a:t>
            </a:r>
            <a:r>
              <a:rPr lang="ru-RU" altLang="ru-RU" sz="2600" b="1" i="1" u="sng" dirty="0">
                <a:solidFill>
                  <a:srgbClr val="0070C0"/>
                </a:solidFill>
              </a:rPr>
              <a:t> і </a:t>
            </a:r>
            <a:r>
              <a:rPr lang="ru-RU" altLang="ru-RU" sz="2600" b="1" i="1" u="sng" dirty="0" err="1">
                <a:solidFill>
                  <a:srgbClr val="0070C0"/>
                </a:solidFill>
              </a:rPr>
              <a:t>пропріорецептивні</a:t>
            </a:r>
            <a:r>
              <a:rPr lang="ru-RU" altLang="ru-RU" sz="2600" b="1" i="1" u="sng" dirty="0">
                <a:solidFill>
                  <a:srgbClr val="0070C0"/>
                </a:solidFill>
              </a:rPr>
              <a:t>;</a:t>
            </a:r>
          </a:p>
          <a:p>
            <a:pPr marL="274320" indent="-274320" algn="just" eaLnBrk="1" fontAlgn="auto" hangingPunct="1">
              <a:spcAft>
                <a:spcPts val="0"/>
              </a:spcAft>
              <a:buFont typeface="Wingdings"/>
              <a:buChar char=""/>
              <a:defRPr/>
            </a:pPr>
            <a:r>
              <a:rPr lang="ru-RU" altLang="ru-RU" sz="2600" b="1" i="1" u="sng" dirty="0">
                <a:solidFill>
                  <a:srgbClr val="0070C0"/>
                </a:solidFill>
              </a:rPr>
              <a:t>5) за </a:t>
            </a:r>
            <a:r>
              <a:rPr lang="ru-RU" altLang="ru-RU" sz="2600" b="1" i="1" u="sng" dirty="0" err="1">
                <a:solidFill>
                  <a:srgbClr val="0070C0"/>
                </a:solidFill>
              </a:rPr>
              <a:t>складністю</a:t>
            </a:r>
            <a:r>
              <a:rPr lang="ru-RU" altLang="ru-RU" sz="2600" b="1" i="1" u="sng" dirty="0">
                <a:solidFill>
                  <a:srgbClr val="0070C0"/>
                </a:solidFill>
              </a:rPr>
              <a:t> - на </a:t>
            </a:r>
            <a:r>
              <a:rPr lang="ru-RU" altLang="ru-RU" sz="2600" b="1" i="1" u="sng" dirty="0" err="1">
                <a:solidFill>
                  <a:srgbClr val="0070C0"/>
                </a:solidFill>
              </a:rPr>
              <a:t>рефлекси</a:t>
            </a:r>
            <a:r>
              <a:rPr lang="ru-RU" altLang="ru-RU" sz="2600" b="1" i="1" u="sng" dirty="0">
                <a:solidFill>
                  <a:srgbClr val="0070C0"/>
                </a:solidFill>
              </a:rPr>
              <a:t> </a:t>
            </a:r>
            <a:r>
              <a:rPr lang="ru-RU" altLang="ru-RU" sz="2600" b="1" i="1" u="sng" dirty="0" err="1">
                <a:solidFill>
                  <a:srgbClr val="0070C0"/>
                </a:solidFill>
              </a:rPr>
              <a:t>першого</a:t>
            </a:r>
            <a:r>
              <a:rPr lang="ru-RU" altLang="ru-RU" sz="2600" b="1" i="1" u="sng" dirty="0">
                <a:solidFill>
                  <a:srgbClr val="0070C0"/>
                </a:solidFill>
              </a:rPr>
              <a:t>, другого, </a:t>
            </a:r>
            <a:r>
              <a:rPr lang="ru-RU" altLang="ru-RU" sz="2600" b="1" i="1" u="sng" dirty="0" err="1">
                <a:solidFill>
                  <a:srgbClr val="0070C0"/>
                </a:solidFill>
              </a:rPr>
              <a:t>третього</a:t>
            </a:r>
            <a:r>
              <a:rPr lang="ru-RU" altLang="ru-RU" sz="2600" b="1" i="1" u="sng" dirty="0">
                <a:solidFill>
                  <a:srgbClr val="0070C0"/>
                </a:solidFill>
              </a:rPr>
              <a:t> і т.д. порядку.</a:t>
            </a:r>
          </a:p>
          <a:p>
            <a:pPr marL="274320" indent="-274320" algn="just" eaLnBrk="1" fontAlgn="auto" hangingPunct="1">
              <a:spcAft>
                <a:spcPts val="0"/>
              </a:spcAft>
              <a:buFont typeface="Wingdings"/>
              <a:buChar char=""/>
              <a:defRPr/>
            </a:pPr>
            <a:endParaRPr lang="ru-RU" altLang="ru-RU" sz="2600" b="1" i="1" u="sng" dirty="0">
              <a:solidFill>
                <a:srgbClr val="0070C0"/>
              </a:solidFill>
            </a:endParaRPr>
          </a:p>
          <a:p>
            <a:pPr marL="274320" indent="-274320" algn="just" eaLnBrk="1" fontAlgn="auto" hangingPunct="1">
              <a:spcAft>
                <a:spcPts val="0"/>
              </a:spcAft>
              <a:buFont typeface="Wingdings"/>
              <a:buChar char=""/>
              <a:defRPr/>
            </a:pPr>
            <a:r>
              <a:rPr lang="ru-RU" altLang="ru-RU" sz="2600" b="1" i="1" u="sng" dirty="0" err="1">
                <a:solidFill>
                  <a:srgbClr val="0070C0"/>
                </a:solidFill>
              </a:rPr>
              <a:t>Єдиної</a:t>
            </a:r>
            <a:r>
              <a:rPr lang="ru-RU" altLang="ru-RU" sz="2600" b="1" i="1" u="sng" dirty="0">
                <a:solidFill>
                  <a:srgbClr val="0070C0"/>
                </a:solidFill>
              </a:rPr>
              <a:t> </a:t>
            </a:r>
            <a:r>
              <a:rPr lang="ru-RU" altLang="ru-RU" sz="2600" b="1" i="1" u="sng" dirty="0" err="1">
                <a:solidFill>
                  <a:srgbClr val="0070C0"/>
                </a:solidFill>
              </a:rPr>
              <a:t>класифікації</a:t>
            </a:r>
            <a:r>
              <a:rPr lang="ru-RU" altLang="ru-RU" sz="2600" b="1" i="1" u="sng" dirty="0">
                <a:solidFill>
                  <a:srgbClr val="0070C0"/>
                </a:solidFill>
              </a:rPr>
              <a:t> </a:t>
            </a:r>
            <a:r>
              <a:rPr lang="ru-RU" altLang="ru-RU" sz="2600" b="1" i="1" u="sng" dirty="0" err="1">
                <a:solidFill>
                  <a:srgbClr val="0070C0"/>
                </a:solidFill>
              </a:rPr>
              <a:t>умовних</a:t>
            </a:r>
            <a:r>
              <a:rPr lang="ru-RU" altLang="ru-RU" sz="2600" b="1" i="1" u="sng" dirty="0">
                <a:solidFill>
                  <a:srgbClr val="0070C0"/>
                </a:solidFill>
              </a:rPr>
              <a:t> </a:t>
            </a:r>
            <a:r>
              <a:rPr lang="ru-RU" altLang="ru-RU" sz="2600" b="1" i="1" u="sng" dirty="0" err="1">
                <a:solidFill>
                  <a:srgbClr val="0070C0"/>
                </a:solidFill>
              </a:rPr>
              <a:t>рефлексів</a:t>
            </a:r>
            <a:r>
              <a:rPr lang="ru-RU" altLang="ru-RU" sz="2600" b="1" i="1" u="sng" dirty="0">
                <a:solidFill>
                  <a:srgbClr val="0070C0"/>
                </a:solidFill>
              </a:rPr>
              <a:t> не </a:t>
            </a:r>
            <a:r>
              <a:rPr lang="ru-RU" altLang="ru-RU" sz="2600" b="1" i="1" u="sng" dirty="0" err="1">
                <a:solidFill>
                  <a:srgbClr val="0070C0"/>
                </a:solidFill>
              </a:rPr>
              <a:t>існує</a:t>
            </a:r>
            <a:r>
              <a:rPr lang="ru-RU" altLang="ru-RU" sz="2600" b="1" i="1" u="sng" dirty="0">
                <a:solidFill>
                  <a:srgbClr val="0070C0"/>
                </a:solidFill>
              </a:rPr>
              <a:t>.</a:t>
            </a:r>
            <a:endParaRPr lang="ru-RU" altLang="ru-RU" sz="2800" b="1" i="1" dirty="0">
              <a:solidFill>
                <a:srgbClr val="7030A0"/>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2339975" y="0"/>
            <a:ext cx="6118225" cy="685800"/>
          </a:xfrm>
        </p:spPr>
        <p:txBody>
          <a:bodyPr>
            <a:normAutofit fontScale="90000"/>
          </a:bodyPr>
          <a:lstStyle/>
          <a:p>
            <a:pPr eaLnBrk="1" fontAlgn="auto" hangingPunct="1">
              <a:spcAft>
                <a:spcPts val="0"/>
              </a:spcAft>
              <a:defRPr/>
            </a:pPr>
            <a:r>
              <a:rPr lang="ru-RU" b="1" i="1" dirty="0" err="1">
                <a:solidFill>
                  <a:srgbClr val="7030A0"/>
                </a:solidFill>
              </a:rPr>
              <a:t>Класифікація</a:t>
            </a:r>
            <a:r>
              <a:rPr lang="ru-RU" b="1" i="1" dirty="0">
                <a:solidFill>
                  <a:srgbClr val="7030A0"/>
                </a:solidFill>
              </a:rPr>
              <a:t> УР</a:t>
            </a:r>
          </a:p>
        </p:txBody>
      </p:sp>
      <p:sp>
        <p:nvSpPr>
          <p:cNvPr id="30723" name="Rectangle 4"/>
          <p:cNvSpPr>
            <a:spLocks noGrp="1" noChangeArrowheads="1"/>
          </p:cNvSpPr>
          <p:nvPr>
            <p:ph type="body" sz="half" idx="2"/>
          </p:nvPr>
        </p:nvSpPr>
        <p:spPr>
          <a:xfrm>
            <a:off x="1259632" y="765175"/>
            <a:ext cx="7776418" cy="6092825"/>
          </a:xfrm>
        </p:spPr>
        <p:txBody>
          <a:bodyPr>
            <a:normAutofit/>
          </a:bodyPr>
          <a:lstStyle/>
          <a:p>
            <a:pPr marL="274320" indent="-274320" eaLnBrk="1" fontAlgn="auto" hangingPunct="1">
              <a:lnSpc>
                <a:spcPct val="90000"/>
              </a:lnSpc>
              <a:spcAft>
                <a:spcPts val="0"/>
              </a:spcAft>
              <a:buFont typeface="Wingdings"/>
              <a:buChar char=""/>
              <a:defRPr/>
            </a:pPr>
            <a:r>
              <a:rPr lang="ru-RU" altLang="ru-RU" b="1" i="1" u="sng" dirty="0" err="1">
                <a:solidFill>
                  <a:srgbClr val="0000FF"/>
                </a:solidFill>
              </a:rPr>
              <a:t>Умовним</a:t>
            </a:r>
            <a:r>
              <a:rPr lang="ru-RU" altLang="ru-RU" b="1" i="1" u="sng" dirty="0">
                <a:solidFill>
                  <a:srgbClr val="0000FF"/>
                </a:solidFill>
              </a:rPr>
              <a:t> рефлексом </a:t>
            </a:r>
            <a:r>
              <a:rPr lang="en-GB" altLang="ru-RU" b="1" i="1" u="sng" dirty="0">
                <a:solidFill>
                  <a:srgbClr val="0000FF"/>
                </a:solidFill>
              </a:rPr>
              <a:t>I </a:t>
            </a:r>
            <a:r>
              <a:rPr lang="ru-RU" altLang="ru-RU" b="1" i="1" u="sng" dirty="0">
                <a:solidFill>
                  <a:srgbClr val="0000FF"/>
                </a:solidFill>
              </a:rPr>
              <a:t>типу є </a:t>
            </a:r>
            <a:r>
              <a:rPr lang="ru-RU" altLang="ru-RU" b="1" i="1" u="sng" dirty="0" err="1">
                <a:solidFill>
                  <a:srgbClr val="0000FF"/>
                </a:solidFill>
              </a:rPr>
              <a:t>такий</a:t>
            </a:r>
            <a:r>
              <a:rPr lang="ru-RU" altLang="ru-RU" b="1" i="1" u="sng" dirty="0">
                <a:solidFill>
                  <a:srgbClr val="0000FF"/>
                </a:solidFill>
              </a:rPr>
              <a:t>, коли </a:t>
            </a:r>
            <a:r>
              <a:rPr lang="ru-RU" altLang="ru-RU" b="1" i="1" u="sng" dirty="0" err="1">
                <a:solidFill>
                  <a:srgbClr val="0000FF"/>
                </a:solidFill>
              </a:rPr>
              <a:t>зовсім</a:t>
            </a:r>
            <a:r>
              <a:rPr lang="ru-RU" altLang="ru-RU" b="1" i="1" u="sng" dirty="0">
                <a:solidFill>
                  <a:srgbClr val="0000FF"/>
                </a:solidFill>
              </a:rPr>
              <a:t> сторонний </a:t>
            </a:r>
            <a:r>
              <a:rPr lang="ru-RU" altLang="ru-RU" b="1" i="1" u="sng" dirty="0" err="1">
                <a:solidFill>
                  <a:srgbClr val="0000FF"/>
                </a:solidFill>
              </a:rPr>
              <a:t>подразник</a:t>
            </a:r>
            <a:r>
              <a:rPr lang="ru-RU" altLang="ru-RU" b="1" i="1" u="sng" dirty="0">
                <a:solidFill>
                  <a:srgbClr val="0000FF"/>
                </a:solidFill>
              </a:rPr>
              <a:t> (</a:t>
            </a:r>
            <a:r>
              <a:rPr lang="ru-RU" altLang="ru-RU" b="1" i="1" u="sng" dirty="0" err="1">
                <a:solidFill>
                  <a:srgbClr val="0000FF"/>
                </a:solidFill>
              </a:rPr>
              <a:t>світло</a:t>
            </a:r>
            <a:r>
              <a:rPr lang="ru-RU" altLang="ru-RU" b="1" i="1" u="sng" dirty="0">
                <a:solidFill>
                  <a:srgbClr val="0000FF"/>
                </a:solidFill>
              </a:rPr>
              <a:t> лампочки) при </a:t>
            </a:r>
            <a:r>
              <a:rPr lang="ru-RU" altLang="ru-RU" b="1" i="1" u="sng" dirty="0" err="1">
                <a:solidFill>
                  <a:srgbClr val="0000FF"/>
                </a:solidFill>
              </a:rPr>
              <a:t>декількох</a:t>
            </a:r>
            <a:r>
              <a:rPr lang="ru-RU" altLang="ru-RU" b="1" i="1" u="sng" dirty="0">
                <a:solidFill>
                  <a:srgbClr val="0000FF"/>
                </a:solidFill>
              </a:rPr>
              <a:t> </a:t>
            </a:r>
            <a:r>
              <a:rPr lang="ru-RU" altLang="ru-RU" b="1" i="1" u="sng" dirty="0" err="1">
                <a:solidFill>
                  <a:srgbClr val="0000FF"/>
                </a:solidFill>
              </a:rPr>
              <a:t>поєднаннях</a:t>
            </a:r>
            <a:r>
              <a:rPr lang="ru-RU" altLang="ru-RU" b="1" i="1" u="sng" dirty="0">
                <a:solidFill>
                  <a:srgbClr val="0000FF"/>
                </a:solidFill>
              </a:rPr>
              <a:t> з подачею </a:t>
            </a:r>
            <a:r>
              <a:rPr lang="ru-RU" altLang="ru-RU" b="1" i="1" u="sng" dirty="0" err="1">
                <a:solidFill>
                  <a:srgbClr val="0000FF"/>
                </a:solidFill>
              </a:rPr>
              <a:t>їжі</a:t>
            </a:r>
            <a:r>
              <a:rPr lang="ru-RU" altLang="ru-RU" b="1" i="1" u="sng" dirty="0">
                <a:solidFill>
                  <a:srgbClr val="0000FF"/>
                </a:solidFill>
              </a:rPr>
              <a:t> </a:t>
            </a:r>
            <a:r>
              <a:rPr lang="ru-RU" altLang="ru-RU" b="1" i="1" u="sng" dirty="0" err="1">
                <a:solidFill>
                  <a:srgbClr val="0000FF"/>
                </a:solidFill>
              </a:rPr>
              <a:t>тварині</a:t>
            </a:r>
            <a:r>
              <a:rPr lang="ru-RU" altLang="ru-RU" b="1" i="1" u="sng" dirty="0">
                <a:solidFill>
                  <a:srgbClr val="0000FF"/>
                </a:solidFill>
              </a:rPr>
              <a:t> </a:t>
            </a:r>
            <a:r>
              <a:rPr lang="ru-RU" altLang="ru-RU" b="1" i="1" u="sng" dirty="0" err="1">
                <a:solidFill>
                  <a:srgbClr val="0000FF"/>
                </a:solidFill>
              </a:rPr>
              <a:t>запускає</a:t>
            </a:r>
            <a:r>
              <a:rPr lang="ru-RU" altLang="ru-RU" b="1" i="1" u="sng" dirty="0">
                <a:solidFill>
                  <a:srgbClr val="0000FF"/>
                </a:solidFill>
              </a:rPr>
              <a:t> точно </a:t>
            </a:r>
            <a:r>
              <a:rPr lang="ru-RU" altLang="ru-RU" b="1" i="1" u="sng" dirty="0" err="1">
                <a:solidFill>
                  <a:srgbClr val="0000FF"/>
                </a:solidFill>
              </a:rPr>
              <a:t>таку</a:t>
            </a:r>
            <a:r>
              <a:rPr lang="ru-RU" altLang="ru-RU" b="1" i="1" u="sng" dirty="0">
                <a:solidFill>
                  <a:srgbClr val="0000FF"/>
                </a:solidFill>
              </a:rPr>
              <a:t> ж </a:t>
            </a:r>
            <a:r>
              <a:rPr lang="ru-RU" altLang="ru-RU" b="1" i="1" u="sng" dirty="0" err="1">
                <a:solidFill>
                  <a:srgbClr val="0000FF"/>
                </a:solidFill>
              </a:rPr>
              <a:t>реакцію</a:t>
            </a:r>
            <a:r>
              <a:rPr lang="ru-RU" altLang="ru-RU" b="1" i="1" u="sng" dirty="0">
                <a:solidFill>
                  <a:srgbClr val="0000FF"/>
                </a:solidFill>
              </a:rPr>
              <a:t>, як сама </a:t>
            </a:r>
            <a:r>
              <a:rPr lang="ru-RU" altLang="ru-RU" b="1" i="1" u="sng" dirty="0" err="1">
                <a:solidFill>
                  <a:srgbClr val="0000FF"/>
                </a:solidFill>
              </a:rPr>
              <a:t>їжа</a:t>
            </a:r>
            <a:r>
              <a:rPr lang="ru-RU" altLang="ru-RU" b="1" i="1" u="sng" dirty="0">
                <a:solidFill>
                  <a:srgbClr val="0000FF"/>
                </a:solidFill>
              </a:rPr>
              <a:t> (</a:t>
            </a:r>
            <a:r>
              <a:rPr lang="ru-RU" altLang="ru-RU" b="1" i="1" u="sng" dirty="0" err="1">
                <a:solidFill>
                  <a:srgbClr val="0000FF"/>
                </a:solidFill>
              </a:rPr>
              <a:t>виділення</a:t>
            </a:r>
            <a:r>
              <a:rPr lang="ru-RU" altLang="ru-RU" b="1" i="1" u="sng" dirty="0">
                <a:solidFill>
                  <a:srgbClr val="0000FF"/>
                </a:solidFill>
              </a:rPr>
              <a:t> </a:t>
            </a:r>
            <a:r>
              <a:rPr lang="ru-RU" altLang="ru-RU" b="1" i="1" u="sng" dirty="0" err="1">
                <a:solidFill>
                  <a:srgbClr val="0000FF"/>
                </a:solidFill>
              </a:rPr>
              <a:t>слини</a:t>
            </a:r>
            <a:r>
              <a:rPr lang="ru-RU" altLang="ru-RU" b="1" i="1" u="sng" dirty="0">
                <a:solidFill>
                  <a:srgbClr val="0000FF"/>
                </a:solidFill>
              </a:rPr>
              <a:t>, </a:t>
            </a:r>
            <a:r>
              <a:rPr lang="ru-RU" altLang="ru-RU" b="1" i="1" u="sng" dirty="0" err="1">
                <a:solidFill>
                  <a:srgbClr val="0000FF"/>
                </a:solidFill>
              </a:rPr>
              <a:t>шлункового</a:t>
            </a:r>
            <a:r>
              <a:rPr lang="ru-RU" altLang="ru-RU" b="1" i="1" u="sng" dirty="0">
                <a:solidFill>
                  <a:srgbClr val="0000FF"/>
                </a:solidFill>
              </a:rPr>
              <a:t> соку і т.д.).</a:t>
            </a:r>
          </a:p>
          <a:p>
            <a:pPr marL="274320" indent="-274320" eaLnBrk="1" fontAlgn="auto" hangingPunct="1">
              <a:lnSpc>
                <a:spcPct val="90000"/>
              </a:lnSpc>
              <a:spcAft>
                <a:spcPts val="0"/>
              </a:spcAft>
              <a:buFont typeface="Wingdings"/>
              <a:buChar char=""/>
              <a:defRPr/>
            </a:pPr>
            <a:r>
              <a:rPr lang="ru-RU" altLang="ru-RU" b="1" i="1" u="sng" dirty="0" err="1">
                <a:solidFill>
                  <a:srgbClr val="0000FF"/>
                </a:solidFill>
              </a:rPr>
              <a:t>Умовні</a:t>
            </a:r>
            <a:r>
              <a:rPr lang="ru-RU" altLang="ru-RU" b="1" i="1" u="sng" dirty="0">
                <a:solidFill>
                  <a:srgbClr val="0000FF"/>
                </a:solidFill>
              </a:rPr>
              <a:t> </a:t>
            </a:r>
            <a:r>
              <a:rPr lang="ru-RU" altLang="ru-RU" b="1" i="1" u="sng" dirty="0" err="1">
                <a:solidFill>
                  <a:srgbClr val="0000FF"/>
                </a:solidFill>
              </a:rPr>
              <a:t>рефлекси</a:t>
            </a:r>
            <a:r>
              <a:rPr lang="ru-RU" altLang="ru-RU" b="1" i="1" u="sng" dirty="0">
                <a:solidFill>
                  <a:srgbClr val="0000FF"/>
                </a:solidFill>
              </a:rPr>
              <a:t> </a:t>
            </a:r>
            <a:r>
              <a:rPr lang="en-GB" altLang="ru-RU" b="1" i="1" u="sng" dirty="0">
                <a:solidFill>
                  <a:srgbClr val="0000FF"/>
                </a:solidFill>
              </a:rPr>
              <a:t>II </a:t>
            </a:r>
            <a:r>
              <a:rPr lang="ru-RU" altLang="ru-RU" b="1" i="1" u="sng" dirty="0">
                <a:solidFill>
                  <a:srgbClr val="0000FF"/>
                </a:solidFill>
              </a:rPr>
              <a:t>типу </a:t>
            </a:r>
            <a:r>
              <a:rPr lang="ru-RU" altLang="ru-RU" b="1" i="1" u="sng" dirty="0" err="1">
                <a:solidFill>
                  <a:srgbClr val="0000FF"/>
                </a:solidFill>
              </a:rPr>
              <a:t>або</a:t>
            </a:r>
            <a:r>
              <a:rPr lang="ru-RU" altLang="ru-RU" b="1" i="1" u="sng" dirty="0">
                <a:solidFill>
                  <a:srgbClr val="0000FF"/>
                </a:solidFill>
              </a:rPr>
              <a:t> </a:t>
            </a:r>
            <a:r>
              <a:rPr lang="ru-RU" altLang="ru-RU" b="1" i="1" u="sng" dirty="0" err="1">
                <a:solidFill>
                  <a:srgbClr val="0000FF"/>
                </a:solidFill>
              </a:rPr>
              <a:t>інструментальні</a:t>
            </a:r>
            <a:r>
              <a:rPr lang="ru-RU" altLang="ru-RU" b="1" i="1" u="sng" dirty="0">
                <a:solidFill>
                  <a:srgbClr val="0000FF"/>
                </a:solidFill>
              </a:rPr>
              <a:t> </a:t>
            </a:r>
            <a:r>
              <a:rPr lang="ru-RU" altLang="ru-RU" b="1" i="1" u="sng" dirty="0" err="1">
                <a:solidFill>
                  <a:srgbClr val="0000FF"/>
                </a:solidFill>
              </a:rPr>
              <a:t>називаються</a:t>
            </a:r>
            <a:r>
              <a:rPr lang="ru-RU" altLang="ru-RU" b="1" i="1" u="sng" dirty="0">
                <a:solidFill>
                  <a:srgbClr val="0000FF"/>
                </a:solidFill>
              </a:rPr>
              <a:t> </a:t>
            </a:r>
            <a:r>
              <a:rPr lang="ru-RU" altLang="ru-RU" b="1" i="1" u="sng" dirty="0" err="1">
                <a:solidFill>
                  <a:srgbClr val="0000FF"/>
                </a:solidFill>
              </a:rPr>
              <a:t>такі</a:t>
            </a:r>
            <a:r>
              <a:rPr lang="ru-RU" altLang="ru-RU" b="1" i="1" u="sng" dirty="0">
                <a:solidFill>
                  <a:srgbClr val="0000FF"/>
                </a:solidFill>
              </a:rPr>
              <a:t>, коли </a:t>
            </a:r>
            <a:r>
              <a:rPr lang="ru-RU" altLang="ru-RU" b="1" i="1" u="sng" dirty="0" err="1">
                <a:solidFill>
                  <a:srgbClr val="0000FF"/>
                </a:solidFill>
              </a:rPr>
              <a:t>умовний</a:t>
            </a:r>
            <a:r>
              <a:rPr lang="ru-RU" altLang="ru-RU" b="1" i="1" u="sng" dirty="0">
                <a:solidFill>
                  <a:srgbClr val="0000FF"/>
                </a:solidFill>
              </a:rPr>
              <a:t> </a:t>
            </a:r>
            <a:r>
              <a:rPr lang="ru-RU" altLang="ru-RU" b="1" i="1" u="sng" dirty="0" err="1">
                <a:solidFill>
                  <a:srgbClr val="0000FF"/>
                </a:solidFill>
              </a:rPr>
              <a:t>подразник</a:t>
            </a:r>
            <a:r>
              <a:rPr lang="ru-RU" altLang="ru-RU" b="1" i="1" u="sng" dirty="0">
                <a:solidFill>
                  <a:srgbClr val="0000FF"/>
                </a:solidFill>
              </a:rPr>
              <a:t> </a:t>
            </a:r>
            <a:r>
              <a:rPr lang="ru-RU" altLang="ru-RU" b="1" i="1" u="sng" dirty="0" err="1">
                <a:solidFill>
                  <a:srgbClr val="0000FF"/>
                </a:solidFill>
              </a:rPr>
              <a:t>підключається</a:t>
            </a:r>
            <a:r>
              <a:rPr lang="ru-RU" altLang="ru-RU" b="1" i="1" u="sng" dirty="0">
                <a:solidFill>
                  <a:srgbClr val="0000FF"/>
                </a:solidFill>
              </a:rPr>
              <a:t> самими </a:t>
            </a:r>
            <a:r>
              <a:rPr lang="ru-RU" altLang="ru-RU" b="1" i="1" u="sng" dirty="0" err="1">
                <a:solidFill>
                  <a:srgbClr val="0000FF"/>
                </a:solidFill>
              </a:rPr>
              <a:t>тваринами</a:t>
            </a:r>
            <a:r>
              <a:rPr lang="ru-RU" altLang="ru-RU" b="1" i="1" u="sng" dirty="0">
                <a:solidFill>
                  <a:srgbClr val="0000FF"/>
                </a:solidFill>
              </a:rPr>
              <a:t> як би </a:t>
            </a:r>
            <a:r>
              <a:rPr lang="ru-RU" altLang="ru-RU" b="1" i="1" u="sng" dirty="0" err="1">
                <a:solidFill>
                  <a:srgbClr val="0000FF"/>
                </a:solidFill>
              </a:rPr>
              <a:t>зовсім</a:t>
            </a:r>
            <a:r>
              <a:rPr lang="ru-RU" altLang="ru-RU" b="1" i="1" u="sng" dirty="0">
                <a:solidFill>
                  <a:srgbClr val="0000FF"/>
                </a:solidFill>
              </a:rPr>
              <a:t> </a:t>
            </a:r>
            <a:r>
              <a:rPr lang="ru-RU" altLang="ru-RU" b="1" i="1" u="sng" dirty="0" err="1">
                <a:solidFill>
                  <a:srgbClr val="0000FF"/>
                </a:solidFill>
              </a:rPr>
              <a:t>випадково</a:t>
            </a:r>
            <a:r>
              <a:rPr lang="ru-RU" altLang="ru-RU" b="1" i="1" u="sng" dirty="0">
                <a:solidFill>
                  <a:srgbClr val="0000FF"/>
                </a:solidFill>
              </a:rPr>
              <a:t>.</a:t>
            </a:r>
          </a:p>
          <a:p>
            <a:pPr marL="274320" indent="-274320" eaLnBrk="1" fontAlgn="auto" hangingPunct="1">
              <a:lnSpc>
                <a:spcPct val="90000"/>
              </a:lnSpc>
              <a:spcAft>
                <a:spcPts val="0"/>
              </a:spcAft>
              <a:buFont typeface="Wingdings"/>
              <a:buChar char=""/>
              <a:defRPr/>
            </a:pPr>
            <a:r>
              <a:rPr lang="ru-RU" altLang="ru-RU" b="1" i="1" u="sng" dirty="0">
                <a:solidFill>
                  <a:srgbClr val="0000FF"/>
                </a:solidFill>
              </a:rPr>
              <a:t>Рефлекс </a:t>
            </a:r>
            <a:r>
              <a:rPr lang="en-GB" altLang="ru-RU" b="1" i="1" u="sng" dirty="0">
                <a:solidFill>
                  <a:srgbClr val="0000FF"/>
                </a:solidFill>
              </a:rPr>
              <a:t>I </a:t>
            </a:r>
            <a:r>
              <a:rPr lang="ru-RU" altLang="ru-RU" b="1" i="1" u="sng" dirty="0">
                <a:solidFill>
                  <a:srgbClr val="0000FF"/>
                </a:solidFill>
              </a:rPr>
              <a:t>типу по </a:t>
            </a:r>
            <a:r>
              <a:rPr lang="ru-RU" altLang="ru-RU" b="1" i="1" u="sng" dirty="0" err="1">
                <a:solidFill>
                  <a:srgbClr val="0000FF"/>
                </a:solidFill>
              </a:rPr>
              <a:t>відношенню</a:t>
            </a:r>
            <a:r>
              <a:rPr lang="ru-RU" altLang="ru-RU" b="1" i="1" u="sng" dirty="0">
                <a:solidFill>
                  <a:srgbClr val="0000FF"/>
                </a:solidFill>
              </a:rPr>
              <a:t> до </a:t>
            </a:r>
            <a:r>
              <a:rPr lang="ru-RU" altLang="ru-RU" b="1" i="1" u="sng" dirty="0" err="1">
                <a:solidFill>
                  <a:srgbClr val="0000FF"/>
                </a:solidFill>
              </a:rPr>
              <a:t>самій</a:t>
            </a:r>
            <a:r>
              <a:rPr lang="ru-RU" altLang="ru-RU" b="1" i="1" u="sng" dirty="0">
                <a:solidFill>
                  <a:srgbClr val="0000FF"/>
                </a:solidFill>
              </a:rPr>
              <a:t> </a:t>
            </a:r>
            <a:r>
              <a:rPr lang="ru-RU" altLang="ru-RU" b="1" i="1" u="sng" dirty="0" err="1">
                <a:solidFill>
                  <a:srgbClr val="0000FF"/>
                </a:solidFill>
              </a:rPr>
              <a:t>тварині</a:t>
            </a:r>
            <a:r>
              <a:rPr lang="ru-RU" altLang="ru-RU" b="1" i="1" u="sng" dirty="0">
                <a:solidFill>
                  <a:srgbClr val="0000FF"/>
                </a:solidFill>
              </a:rPr>
              <a:t> є </a:t>
            </a:r>
            <a:r>
              <a:rPr lang="ru-RU" altLang="ru-RU" b="1" i="1" u="sng" dirty="0" err="1">
                <a:solidFill>
                  <a:srgbClr val="0000FF"/>
                </a:solidFill>
              </a:rPr>
              <a:t>пасивним</a:t>
            </a:r>
            <a:r>
              <a:rPr lang="ru-RU" altLang="ru-RU" b="1" i="1" u="sng" dirty="0">
                <a:solidFill>
                  <a:srgbClr val="0000FF"/>
                </a:solidFill>
              </a:rPr>
              <a:t>, </a:t>
            </a:r>
            <a:r>
              <a:rPr lang="en-GB" altLang="ru-RU" b="1" i="1" u="sng" dirty="0">
                <a:solidFill>
                  <a:srgbClr val="0000FF"/>
                </a:solidFill>
              </a:rPr>
              <a:t>II </a:t>
            </a:r>
            <a:r>
              <a:rPr lang="ru-RU" altLang="ru-RU" b="1" i="1" u="sng" dirty="0">
                <a:solidFill>
                  <a:srgbClr val="0000FF"/>
                </a:solidFill>
              </a:rPr>
              <a:t>типу - </a:t>
            </a:r>
            <a:r>
              <a:rPr lang="ru-RU" altLang="ru-RU" b="1" i="1" u="sng" dirty="0" err="1">
                <a:solidFill>
                  <a:srgbClr val="0000FF"/>
                </a:solidFill>
              </a:rPr>
              <a:t>активним</a:t>
            </a:r>
            <a:r>
              <a:rPr lang="ru-RU" altLang="ru-RU" b="1" i="1" u="sng" dirty="0">
                <a:solidFill>
                  <a:srgbClr val="0000FF"/>
                </a:solidFill>
              </a:rPr>
              <a:t>.</a:t>
            </a:r>
            <a:endParaRPr lang="en-US" altLang="ru-RU" b="1" dirty="0">
              <a:solidFill>
                <a:srgbClr val="FF0000"/>
              </a:solidFill>
              <a:cs typeface="Times New Roman" pitchFamily="18"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0" y="0"/>
            <a:ext cx="9144000" cy="762000"/>
          </a:xfrm>
        </p:spPr>
        <p:txBody>
          <a:bodyPr>
            <a:normAutofit fontScale="90000"/>
          </a:bodyPr>
          <a:lstStyle/>
          <a:p>
            <a:pPr algn="ctr" eaLnBrk="1" fontAlgn="auto" hangingPunct="1">
              <a:spcAft>
                <a:spcPts val="0"/>
              </a:spcAft>
              <a:defRPr/>
            </a:pPr>
            <a:br>
              <a:rPr lang="en-GB" b="1" i="1" dirty="0">
                <a:solidFill>
                  <a:srgbClr val="7030A0"/>
                </a:solidFill>
              </a:rPr>
            </a:br>
            <a:br>
              <a:rPr lang="en-GB" b="1" i="1" dirty="0">
                <a:solidFill>
                  <a:srgbClr val="7030A0"/>
                </a:solidFill>
              </a:rPr>
            </a:br>
            <a:r>
              <a:rPr lang="ru-RU" b="1" i="1" dirty="0" err="1">
                <a:solidFill>
                  <a:srgbClr val="7030A0"/>
                </a:solidFill>
              </a:rPr>
              <a:t>Рефлекси</a:t>
            </a:r>
            <a:r>
              <a:rPr lang="ru-RU" b="1" i="1" dirty="0">
                <a:solidFill>
                  <a:srgbClr val="7030A0"/>
                </a:solidFill>
              </a:rPr>
              <a:t> </a:t>
            </a:r>
            <a:r>
              <a:rPr lang="ru-RU" b="1" i="1" dirty="0" err="1">
                <a:solidFill>
                  <a:srgbClr val="7030A0"/>
                </a:solidFill>
              </a:rPr>
              <a:t>вищих</a:t>
            </a:r>
            <a:r>
              <a:rPr lang="ru-RU" b="1" i="1" dirty="0">
                <a:solidFill>
                  <a:srgbClr val="7030A0"/>
                </a:solidFill>
              </a:rPr>
              <a:t> </a:t>
            </a:r>
            <a:r>
              <a:rPr lang="ru-RU" b="1" i="1" dirty="0" err="1">
                <a:solidFill>
                  <a:srgbClr val="7030A0"/>
                </a:solidFill>
              </a:rPr>
              <a:t>порядків</a:t>
            </a:r>
            <a:endParaRPr lang="ru-RU" b="1" i="1" dirty="0">
              <a:solidFill>
                <a:srgbClr val="7030A0"/>
              </a:solidFill>
            </a:endParaRPr>
          </a:p>
        </p:txBody>
      </p:sp>
      <p:sp>
        <p:nvSpPr>
          <p:cNvPr id="36867" name="Rectangle 3"/>
          <p:cNvSpPr>
            <a:spLocks noGrp="1" noChangeArrowheads="1"/>
          </p:cNvSpPr>
          <p:nvPr>
            <p:ph idx="1"/>
          </p:nvPr>
        </p:nvSpPr>
        <p:spPr>
          <a:xfrm>
            <a:off x="251520" y="1844824"/>
            <a:ext cx="8424863" cy="3954760"/>
          </a:xfrm>
        </p:spPr>
        <p:txBody>
          <a:bodyPr/>
          <a:lstStyle/>
          <a:p>
            <a:pPr eaLnBrk="1" hangingPunct="1"/>
            <a:r>
              <a:rPr lang="ru-RU" altLang="ru-RU" sz="2800" dirty="0" err="1">
                <a:solidFill>
                  <a:srgbClr val="0000FF"/>
                </a:solidFill>
                <a:cs typeface="Times New Roman" panose="02020603050405020304" pitchFamily="18" charset="0"/>
              </a:rPr>
              <a:t>Утворений</a:t>
            </a:r>
            <a:r>
              <a:rPr lang="ru-RU" altLang="ru-RU" sz="2800" dirty="0">
                <a:solidFill>
                  <a:srgbClr val="0000FF"/>
                </a:solidFill>
                <a:cs typeface="Times New Roman" panose="02020603050405020304" pitchFamily="18" charset="0"/>
              </a:rPr>
              <a:t> (</a:t>
            </a:r>
            <a:r>
              <a:rPr lang="ru-RU" altLang="ru-RU" sz="2800" dirty="0" err="1">
                <a:solidFill>
                  <a:srgbClr val="0000FF"/>
                </a:solidFill>
                <a:cs typeface="Times New Roman" panose="02020603050405020304" pitchFamily="18" charset="0"/>
              </a:rPr>
              <a:t>міцно</a:t>
            </a:r>
            <a:r>
              <a:rPr lang="ru-RU" altLang="ru-RU" sz="2800" dirty="0">
                <a:solidFill>
                  <a:srgbClr val="0000FF"/>
                </a:solidFill>
                <a:cs typeface="Times New Roman" panose="02020603050405020304" pitchFamily="18" charset="0"/>
              </a:rPr>
              <a:t> </a:t>
            </a:r>
            <a:r>
              <a:rPr lang="ru-RU" altLang="ru-RU" sz="2800" dirty="0" err="1">
                <a:solidFill>
                  <a:srgbClr val="0000FF"/>
                </a:solidFill>
                <a:cs typeface="Times New Roman" panose="02020603050405020304" pitchFamily="18" charset="0"/>
              </a:rPr>
              <a:t>закріплений</a:t>
            </a:r>
            <a:r>
              <a:rPr lang="ru-RU" altLang="ru-RU" sz="2800" dirty="0">
                <a:solidFill>
                  <a:srgbClr val="0000FF"/>
                </a:solidFill>
                <a:cs typeface="Times New Roman" panose="02020603050405020304" pitchFamily="18" charset="0"/>
              </a:rPr>
              <a:t>) </a:t>
            </a:r>
            <a:r>
              <a:rPr lang="ru-RU" altLang="ru-RU" sz="2800" dirty="0" err="1">
                <a:solidFill>
                  <a:srgbClr val="0000FF"/>
                </a:solidFill>
                <a:cs typeface="Times New Roman" panose="02020603050405020304" pitchFamily="18" charset="0"/>
              </a:rPr>
              <a:t>умовний</a:t>
            </a:r>
            <a:r>
              <a:rPr lang="ru-RU" altLang="ru-RU" sz="2800" dirty="0">
                <a:solidFill>
                  <a:srgbClr val="0000FF"/>
                </a:solidFill>
                <a:cs typeface="Times New Roman" panose="02020603050405020304" pitchFamily="18" charset="0"/>
              </a:rPr>
              <a:t> рефлекс (</a:t>
            </a:r>
            <a:r>
              <a:rPr lang="ru-RU" altLang="ru-RU" sz="2800" dirty="0" err="1">
                <a:solidFill>
                  <a:srgbClr val="0000FF"/>
                </a:solidFill>
                <a:cs typeface="Times New Roman" panose="02020603050405020304" pitchFamily="18" charset="0"/>
              </a:rPr>
              <a:t>першого</a:t>
            </a:r>
            <a:r>
              <a:rPr lang="ru-RU" altLang="ru-RU" sz="2800" dirty="0">
                <a:solidFill>
                  <a:srgbClr val="0000FF"/>
                </a:solidFill>
                <a:cs typeface="Times New Roman" panose="02020603050405020304" pitchFamily="18" charset="0"/>
              </a:rPr>
              <a:t> порядку), в свою </a:t>
            </a:r>
            <a:r>
              <a:rPr lang="ru-RU" altLang="ru-RU" sz="2800" dirty="0" err="1">
                <a:solidFill>
                  <a:srgbClr val="0000FF"/>
                </a:solidFill>
                <a:cs typeface="Times New Roman" panose="02020603050405020304" pitchFamily="18" charset="0"/>
              </a:rPr>
              <a:t>чергу</a:t>
            </a:r>
            <a:r>
              <a:rPr lang="ru-RU" altLang="ru-RU" sz="2800" dirty="0">
                <a:solidFill>
                  <a:srgbClr val="0000FF"/>
                </a:solidFill>
                <a:cs typeface="Times New Roman" panose="02020603050405020304" pitchFamily="18" charset="0"/>
              </a:rPr>
              <a:t>, </a:t>
            </a:r>
            <a:r>
              <a:rPr lang="ru-RU" altLang="ru-RU" sz="2800" dirty="0" err="1">
                <a:solidFill>
                  <a:srgbClr val="0000FF"/>
                </a:solidFill>
                <a:cs typeface="Times New Roman" panose="02020603050405020304" pitchFamily="18" charset="0"/>
              </a:rPr>
              <a:t>може</a:t>
            </a:r>
            <a:r>
              <a:rPr lang="ru-RU" altLang="ru-RU" sz="2800" dirty="0">
                <a:solidFill>
                  <a:srgbClr val="0000FF"/>
                </a:solidFill>
                <a:cs typeface="Times New Roman" panose="02020603050405020304" pitchFamily="18" charset="0"/>
              </a:rPr>
              <a:t> бути основою </a:t>
            </a:r>
            <a:r>
              <a:rPr lang="ru-RU" altLang="ru-RU" sz="2800" dirty="0" err="1">
                <a:solidFill>
                  <a:srgbClr val="0000FF"/>
                </a:solidFill>
                <a:cs typeface="Times New Roman" panose="02020603050405020304" pitchFamily="18" charset="0"/>
              </a:rPr>
              <a:t>формування</a:t>
            </a:r>
            <a:r>
              <a:rPr lang="ru-RU" altLang="ru-RU" sz="2800" dirty="0">
                <a:solidFill>
                  <a:srgbClr val="0000FF"/>
                </a:solidFill>
                <a:cs typeface="Times New Roman" panose="02020603050405020304" pitchFamily="18" charset="0"/>
              </a:rPr>
              <a:t> нового </a:t>
            </a:r>
            <a:r>
              <a:rPr lang="ru-RU" altLang="ru-RU" sz="2800" dirty="0" err="1">
                <a:solidFill>
                  <a:srgbClr val="0000FF"/>
                </a:solidFill>
                <a:cs typeface="Times New Roman" panose="02020603050405020304" pitchFamily="18" charset="0"/>
              </a:rPr>
              <a:t>умовного</a:t>
            </a:r>
            <a:r>
              <a:rPr lang="ru-RU" altLang="ru-RU" sz="2800" dirty="0">
                <a:solidFill>
                  <a:srgbClr val="0000FF"/>
                </a:solidFill>
                <a:cs typeface="Times New Roman" panose="02020603050405020304" pitchFamily="18" charset="0"/>
              </a:rPr>
              <a:t> рефлексу.</a:t>
            </a:r>
          </a:p>
          <a:p>
            <a:pPr eaLnBrk="1" hangingPunct="1"/>
            <a:r>
              <a:rPr lang="ru-RU" altLang="ru-RU" sz="2800" dirty="0">
                <a:solidFill>
                  <a:srgbClr val="0000FF"/>
                </a:solidFill>
                <a:cs typeface="Times New Roman" panose="02020603050405020304" pitchFamily="18" charset="0"/>
              </a:rPr>
              <a:t>  </a:t>
            </a:r>
            <a:r>
              <a:rPr lang="ru-RU" altLang="ru-RU" sz="2800" dirty="0" err="1">
                <a:solidFill>
                  <a:srgbClr val="0000FF"/>
                </a:solidFill>
                <a:cs typeface="Times New Roman" panose="02020603050405020304" pitchFamily="18" charset="0"/>
              </a:rPr>
              <a:t>Такі</a:t>
            </a:r>
            <a:r>
              <a:rPr lang="ru-RU" altLang="ru-RU" sz="2800" dirty="0">
                <a:solidFill>
                  <a:srgbClr val="0000FF"/>
                </a:solidFill>
                <a:cs typeface="Times New Roman" panose="02020603050405020304" pitchFamily="18" charset="0"/>
              </a:rPr>
              <a:t> </a:t>
            </a:r>
            <a:r>
              <a:rPr lang="ru-RU" altLang="ru-RU" sz="2800" dirty="0" err="1">
                <a:solidFill>
                  <a:srgbClr val="0000FF"/>
                </a:solidFill>
                <a:cs typeface="Times New Roman" panose="02020603050405020304" pitchFamily="18" charset="0"/>
              </a:rPr>
              <a:t>рефлекси</a:t>
            </a:r>
            <a:r>
              <a:rPr lang="ru-RU" altLang="ru-RU" sz="2800" dirty="0">
                <a:solidFill>
                  <a:srgbClr val="0000FF"/>
                </a:solidFill>
                <a:cs typeface="Times New Roman" panose="02020603050405020304" pitchFamily="18" charset="0"/>
              </a:rPr>
              <a:t> </a:t>
            </a:r>
            <a:r>
              <a:rPr lang="ru-RU" altLang="ru-RU" sz="2800" dirty="0" err="1">
                <a:solidFill>
                  <a:srgbClr val="0000FF"/>
                </a:solidFill>
                <a:cs typeface="Times New Roman" panose="02020603050405020304" pitchFamily="18" charset="0"/>
              </a:rPr>
              <a:t>називаються</a:t>
            </a:r>
            <a:r>
              <a:rPr lang="ru-RU" altLang="ru-RU" sz="2800" dirty="0">
                <a:solidFill>
                  <a:srgbClr val="0000FF"/>
                </a:solidFill>
                <a:cs typeface="Times New Roman" panose="02020603050405020304" pitchFamily="18" charset="0"/>
              </a:rPr>
              <a:t> УР другого, </a:t>
            </a:r>
            <a:r>
              <a:rPr lang="ru-RU" altLang="ru-RU" sz="2800" dirty="0" err="1">
                <a:solidFill>
                  <a:srgbClr val="0000FF"/>
                </a:solidFill>
                <a:cs typeface="Times New Roman" panose="02020603050405020304" pitchFamily="18" charset="0"/>
              </a:rPr>
              <a:t>третього</a:t>
            </a:r>
            <a:r>
              <a:rPr lang="ru-RU" altLang="ru-RU" sz="2800" dirty="0">
                <a:solidFill>
                  <a:srgbClr val="0000FF"/>
                </a:solidFill>
                <a:cs typeface="Times New Roman" panose="02020603050405020304" pitchFamily="18" charset="0"/>
              </a:rPr>
              <a:t> і т.д. </a:t>
            </a:r>
            <a:r>
              <a:rPr lang="ru-RU" altLang="ru-RU" sz="2800" dirty="0" err="1">
                <a:solidFill>
                  <a:srgbClr val="0000FF"/>
                </a:solidFill>
                <a:cs typeface="Times New Roman" panose="02020603050405020304" pitchFamily="18" charset="0"/>
              </a:rPr>
              <a:t>порядків</a:t>
            </a:r>
            <a:r>
              <a:rPr lang="ru-RU" altLang="ru-RU" sz="2800" dirty="0">
                <a:solidFill>
                  <a:srgbClr val="0000FF"/>
                </a:solidFill>
                <a:cs typeface="Times New Roman" panose="02020603050405020304" pitchFamily="18" charset="0"/>
              </a:rPr>
              <a:t>.</a:t>
            </a:r>
          </a:p>
          <a:p>
            <a:pPr eaLnBrk="1" hangingPunct="1"/>
            <a:r>
              <a:rPr lang="ru-RU" altLang="ru-RU" sz="2800" dirty="0">
                <a:solidFill>
                  <a:srgbClr val="0000FF"/>
                </a:solidFill>
                <a:cs typeface="Times New Roman" panose="02020603050405020304" pitchFamily="18" charset="0"/>
              </a:rPr>
              <a:t>Так у собаки </a:t>
            </a:r>
            <a:r>
              <a:rPr lang="ru-RU" altLang="ru-RU" sz="2800" dirty="0" err="1">
                <a:solidFill>
                  <a:srgbClr val="0000FF"/>
                </a:solidFill>
                <a:cs typeface="Times New Roman" panose="02020603050405020304" pitchFamily="18" charset="0"/>
              </a:rPr>
              <a:t>можна</a:t>
            </a:r>
            <a:r>
              <a:rPr lang="ru-RU" altLang="ru-RU" sz="2800" dirty="0">
                <a:solidFill>
                  <a:srgbClr val="0000FF"/>
                </a:solidFill>
                <a:cs typeface="Times New Roman" panose="02020603050405020304" pitchFamily="18" charset="0"/>
              </a:rPr>
              <a:t> </a:t>
            </a:r>
            <a:r>
              <a:rPr lang="ru-RU" altLang="ru-RU" sz="2800" dirty="0" err="1">
                <a:solidFill>
                  <a:srgbClr val="0000FF"/>
                </a:solidFill>
                <a:cs typeface="Times New Roman" panose="02020603050405020304" pitchFamily="18" charset="0"/>
              </a:rPr>
              <a:t>утворити</a:t>
            </a:r>
            <a:r>
              <a:rPr lang="ru-RU" altLang="ru-RU" sz="2800" dirty="0">
                <a:solidFill>
                  <a:srgbClr val="0000FF"/>
                </a:solidFill>
                <a:cs typeface="Times New Roman" panose="02020603050405020304" pitchFamily="18" charset="0"/>
              </a:rPr>
              <a:t> УР 6-7, у </a:t>
            </a:r>
            <a:r>
              <a:rPr lang="ru-RU" altLang="ru-RU" sz="2800" dirty="0" err="1">
                <a:solidFill>
                  <a:srgbClr val="0000FF"/>
                </a:solidFill>
                <a:cs typeface="Times New Roman" panose="02020603050405020304" pitchFamily="18" charset="0"/>
              </a:rPr>
              <a:t>корови</a:t>
            </a:r>
            <a:r>
              <a:rPr lang="ru-RU" altLang="ru-RU" sz="2800" dirty="0">
                <a:solidFill>
                  <a:srgbClr val="0000FF"/>
                </a:solidFill>
                <a:cs typeface="Times New Roman" panose="02020603050405020304" pitchFamily="18" charset="0"/>
              </a:rPr>
              <a:t> 4-5, а у </a:t>
            </a:r>
            <a:r>
              <a:rPr lang="ru-RU" altLang="ru-RU" sz="2800" dirty="0" err="1">
                <a:solidFill>
                  <a:srgbClr val="0000FF"/>
                </a:solidFill>
                <a:cs typeface="Times New Roman" panose="02020603050405020304" pitchFamily="18" charset="0"/>
              </a:rPr>
              <a:t>людини</a:t>
            </a:r>
            <a:r>
              <a:rPr lang="ru-RU" altLang="ru-RU" sz="2800" dirty="0">
                <a:solidFill>
                  <a:srgbClr val="0000FF"/>
                </a:solidFill>
                <a:cs typeface="Times New Roman" panose="02020603050405020304" pitchFamily="18" charset="0"/>
              </a:rPr>
              <a:t> -десятки і </a:t>
            </a:r>
            <a:r>
              <a:rPr lang="ru-RU" altLang="ru-RU" sz="2800" dirty="0" err="1">
                <a:solidFill>
                  <a:srgbClr val="0000FF"/>
                </a:solidFill>
                <a:cs typeface="Times New Roman" panose="02020603050405020304" pitchFamily="18" charset="0"/>
              </a:rPr>
              <a:t>навіть</a:t>
            </a:r>
            <a:r>
              <a:rPr lang="ru-RU" altLang="ru-RU" sz="2800" dirty="0">
                <a:solidFill>
                  <a:srgbClr val="0000FF"/>
                </a:solidFill>
                <a:cs typeface="Times New Roman" panose="02020603050405020304" pitchFamily="18" charset="0"/>
              </a:rPr>
              <a:t> </a:t>
            </a:r>
            <a:r>
              <a:rPr lang="ru-RU" altLang="ru-RU" sz="2800" dirty="0" err="1">
                <a:solidFill>
                  <a:srgbClr val="0000FF"/>
                </a:solidFill>
                <a:cs typeface="Times New Roman" panose="02020603050405020304" pitchFamily="18" charset="0"/>
              </a:rPr>
              <a:t>близько</a:t>
            </a:r>
            <a:r>
              <a:rPr lang="ru-RU" altLang="ru-RU" sz="2800" dirty="0">
                <a:solidFill>
                  <a:srgbClr val="0000FF"/>
                </a:solidFill>
                <a:cs typeface="Times New Roman" panose="02020603050405020304" pitchFamily="18" charset="0"/>
              </a:rPr>
              <a:t> </a:t>
            </a:r>
            <a:r>
              <a:rPr lang="ru-RU" altLang="ru-RU" sz="2800" dirty="0" err="1">
                <a:solidFill>
                  <a:srgbClr val="0000FF"/>
                </a:solidFill>
                <a:cs typeface="Times New Roman" panose="02020603050405020304" pitchFamily="18" charset="0"/>
              </a:rPr>
              <a:t>сотні</a:t>
            </a:r>
            <a:r>
              <a:rPr lang="ru-RU" altLang="ru-RU" sz="2800" dirty="0">
                <a:solidFill>
                  <a:srgbClr val="0000FF"/>
                </a:solidFill>
                <a:cs typeface="Times New Roman" panose="02020603050405020304" pitchFamily="18" charset="0"/>
              </a:rPr>
              <a:t> </a:t>
            </a:r>
            <a:r>
              <a:rPr lang="ru-RU" altLang="ru-RU" sz="2800" dirty="0" err="1">
                <a:solidFill>
                  <a:srgbClr val="0000FF"/>
                </a:solidFill>
                <a:cs typeface="Times New Roman" panose="02020603050405020304" pitchFamily="18" charset="0"/>
              </a:rPr>
              <a:t>порядків</a:t>
            </a:r>
            <a:r>
              <a:rPr lang="ru-RU" altLang="ru-RU" sz="2800" dirty="0">
                <a:solidFill>
                  <a:srgbClr val="0000FF"/>
                </a:solidFill>
                <a:cs typeface="Times New Roman" panose="02020603050405020304" pitchFamily="18" charset="0"/>
              </a:rPr>
              <a:t>.</a:t>
            </a:r>
            <a:endParaRPr lang="en-US" altLang="ru-RU" sz="2800" dirty="0">
              <a:solidFill>
                <a:srgbClr val="FF00FF"/>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609600" y="0"/>
            <a:ext cx="7772400" cy="762000"/>
          </a:xfrm>
        </p:spPr>
        <p:txBody>
          <a:bodyPr/>
          <a:lstStyle/>
          <a:p>
            <a:pPr algn="ctr" eaLnBrk="1" fontAlgn="auto" hangingPunct="1">
              <a:spcAft>
                <a:spcPts val="0"/>
              </a:spcAft>
              <a:defRPr/>
            </a:pPr>
            <a:r>
              <a:rPr lang="ru-RU" sz="3200" b="1" i="1" dirty="0">
                <a:solidFill>
                  <a:srgbClr val="7030A0"/>
                </a:solidFill>
              </a:rPr>
              <a:t>Гальмування </a:t>
            </a:r>
            <a:r>
              <a:rPr lang="ru-RU" sz="3200" b="1" i="1" dirty="0" err="1">
                <a:solidFill>
                  <a:srgbClr val="7030A0"/>
                </a:solidFill>
              </a:rPr>
              <a:t>умовних</a:t>
            </a:r>
            <a:r>
              <a:rPr lang="ru-RU" sz="3200" b="1" i="1" dirty="0">
                <a:solidFill>
                  <a:srgbClr val="7030A0"/>
                </a:solidFill>
              </a:rPr>
              <a:t> </a:t>
            </a:r>
            <a:r>
              <a:rPr lang="ru-RU" sz="3200" b="1" i="1" dirty="0" err="1">
                <a:solidFill>
                  <a:srgbClr val="7030A0"/>
                </a:solidFill>
              </a:rPr>
              <a:t>рефлексів</a:t>
            </a:r>
            <a:endParaRPr lang="ru-RU" sz="3200" b="1" i="1" dirty="0">
              <a:solidFill>
                <a:srgbClr val="7030A0"/>
              </a:solidFill>
            </a:endParaRPr>
          </a:p>
        </p:txBody>
      </p:sp>
      <p:sp>
        <p:nvSpPr>
          <p:cNvPr id="37891" name="Rectangle 3"/>
          <p:cNvSpPr>
            <a:spLocks noGrp="1" noChangeArrowheads="1"/>
          </p:cNvSpPr>
          <p:nvPr>
            <p:ph idx="1"/>
          </p:nvPr>
        </p:nvSpPr>
        <p:spPr>
          <a:xfrm>
            <a:off x="0" y="685800"/>
            <a:ext cx="9144000" cy="6172200"/>
          </a:xfrm>
        </p:spPr>
        <p:txBody>
          <a:bodyPr/>
          <a:lstStyle/>
          <a:p>
            <a:pPr eaLnBrk="1" hangingPunct="1"/>
            <a:r>
              <a:rPr lang="ru-RU" altLang="ru-RU" sz="2800">
                <a:cs typeface="Times New Roman" panose="02020603050405020304" pitchFamily="18" charset="0"/>
              </a:rPr>
              <a:t>При взаємодії нейронів в період утворення УР навчання забезпечується </a:t>
            </a:r>
            <a:r>
              <a:rPr lang="uk-UA" altLang="ru-RU" sz="2800">
                <a:cs typeface="Times New Roman" panose="02020603050405020304" pitchFamily="18" charset="0"/>
              </a:rPr>
              <a:t>взаємовідносинами</a:t>
            </a:r>
            <a:r>
              <a:rPr lang="ru-RU" altLang="ru-RU" sz="2800">
                <a:cs typeface="Times New Roman" panose="02020603050405020304" pitchFamily="18" charset="0"/>
              </a:rPr>
              <a:t> між механізмами збудження і гальмування.</a:t>
            </a:r>
          </a:p>
          <a:p>
            <a:pPr eaLnBrk="1" hangingPunct="1"/>
            <a:r>
              <a:rPr lang="ru-RU" altLang="ru-RU" sz="2800">
                <a:cs typeface="Times New Roman" panose="02020603050405020304" pitchFamily="18" charset="0"/>
              </a:rPr>
              <a:t>  Ці ж сами процеси також головні в період прояву вже сформованого умовного рефлексу.</a:t>
            </a:r>
          </a:p>
          <a:p>
            <a:pPr eaLnBrk="1" hangingPunct="1"/>
            <a:r>
              <a:rPr lang="ru-RU" altLang="ru-RU" sz="2800">
                <a:cs typeface="Times New Roman" panose="02020603050405020304" pitchFamily="18" charset="0"/>
              </a:rPr>
              <a:t>  При дії стороннього подразника УР може не проявитися, тобто можна спостерігати його гальмування.</a:t>
            </a:r>
          </a:p>
          <a:p>
            <a:pPr eaLnBrk="1" hangingPunct="1"/>
            <a:r>
              <a:rPr lang="ru-RU" altLang="ru-RU" sz="2800">
                <a:cs typeface="Times New Roman" panose="02020603050405020304" pitchFamily="18" charset="0"/>
              </a:rPr>
              <a:t>При цьому гальмування можуть викликати значно більші за силою біологічні подразники (больовий стимул при утворенні харчового рефлексу) або спалах світла як дуже сильний сторонній подразник.</a:t>
            </a:r>
            <a:endParaRPr lang="ru-RU" altLang="ru-RU" sz="280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685800" y="0"/>
            <a:ext cx="7772400" cy="838200"/>
          </a:xfrm>
        </p:spPr>
        <p:txBody>
          <a:bodyPr>
            <a:normAutofit fontScale="90000"/>
          </a:bodyPr>
          <a:lstStyle/>
          <a:p>
            <a:pPr algn="ctr" eaLnBrk="1" fontAlgn="auto" hangingPunct="1">
              <a:spcAft>
                <a:spcPts val="0"/>
              </a:spcAft>
              <a:defRPr/>
            </a:pPr>
            <a:r>
              <a:rPr lang="ru-RU" sz="2800" b="1" i="1" dirty="0" err="1">
                <a:solidFill>
                  <a:srgbClr val="7030A0"/>
                </a:solidFill>
              </a:rPr>
              <a:t>Зовнішнє</a:t>
            </a:r>
            <a:r>
              <a:rPr lang="ru-RU" sz="2800" b="1" i="1" dirty="0">
                <a:solidFill>
                  <a:srgbClr val="7030A0"/>
                </a:solidFill>
              </a:rPr>
              <a:t> (</a:t>
            </a:r>
            <a:r>
              <a:rPr lang="ru-RU" sz="2800" b="1" i="1" dirty="0" err="1">
                <a:solidFill>
                  <a:srgbClr val="7030A0"/>
                </a:solidFill>
              </a:rPr>
              <a:t>безумовне</a:t>
            </a:r>
            <a:r>
              <a:rPr lang="ru-RU" sz="2800" b="1" i="1" dirty="0">
                <a:solidFill>
                  <a:srgbClr val="7030A0"/>
                </a:solidFill>
              </a:rPr>
              <a:t> </a:t>
            </a:r>
            <a:r>
              <a:rPr lang="ru-RU" sz="2800" b="1" i="1" dirty="0" err="1">
                <a:solidFill>
                  <a:srgbClr val="7030A0"/>
                </a:solidFill>
              </a:rPr>
              <a:t>або</a:t>
            </a:r>
            <a:r>
              <a:rPr lang="ru-RU" sz="2800" b="1" i="1" dirty="0">
                <a:solidFill>
                  <a:srgbClr val="7030A0"/>
                </a:solidFill>
              </a:rPr>
              <a:t> </a:t>
            </a:r>
            <a:r>
              <a:rPr lang="ru-RU" sz="2800" b="1" i="1" dirty="0" err="1">
                <a:solidFill>
                  <a:srgbClr val="7030A0"/>
                </a:solidFill>
              </a:rPr>
              <a:t>вроджене</a:t>
            </a:r>
            <a:r>
              <a:rPr lang="ru-RU" sz="2800" b="1" i="1" dirty="0">
                <a:solidFill>
                  <a:srgbClr val="7030A0"/>
                </a:solidFill>
              </a:rPr>
              <a:t>) гальмування</a:t>
            </a:r>
          </a:p>
        </p:txBody>
      </p:sp>
      <p:sp>
        <p:nvSpPr>
          <p:cNvPr id="40963" name="Rectangle 3"/>
          <p:cNvSpPr>
            <a:spLocks noGrp="1" noChangeArrowheads="1"/>
          </p:cNvSpPr>
          <p:nvPr>
            <p:ph idx="1"/>
          </p:nvPr>
        </p:nvSpPr>
        <p:spPr>
          <a:xfrm>
            <a:off x="0" y="765175"/>
            <a:ext cx="9144000" cy="6092825"/>
          </a:xfrm>
        </p:spPr>
        <p:txBody>
          <a:bodyPr/>
          <a:lstStyle/>
          <a:p>
            <a:pPr eaLnBrk="1" hangingPunct="1"/>
            <a:r>
              <a:rPr lang="ru-RU" altLang="ru-RU" sz="2600" b="1" u="sng">
                <a:solidFill>
                  <a:srgbClr val="0000FF"/>
                </a:solidFill>
                <a:cs typeface="Times New Roman" panose="02020603050405020304" pitchFamily="18" charset="0"/>
              </a:rPr>
              <a:t>Зовнішнє (по відношенню до тимчасової зв'язку нейронів) гальмування обумовлено здатністю нервових центрів при порушенні активувати не тільки збуджують, а й гальмівні нейрони.</a:t>
            </a:r>
          </a:p>
          <a:p>
            <a:pPr eaLnBrk="1" hangingPunct="1"/>
            <a:r>
              <a:rPr lang="ru-RU" altLang="ru-RU" sz="2600" b="1" u="sng">
                <a:solidFill>
                  <a:srgbClr val="0000FF"/>
                </a:solidFill>
                <a:cs typeface="Times New Roman" panose="02020603050405020304" pitchFamily="18" charset="0"/>
              </a:rPr>
              <a:t>  Дією гальмівних синапсів "вимикається" умовний рефлекс.</a:t>
            </a:r>
          </a:p>
          <a:p>
            <a:pPr eaLnBrk="1" hangingPunct="1"/>
            <a:r>
              <a:rPr lang="ru-RU" altLang="ru-RU" sz="2600" b="1" u="sng">
                <a:solidFill>
                  <a:srgbClr val="0000FF"/>
                </a:solidFill>
                <a:cs typeface="Times New Roman" panose="02020603050405020304" pitchFamily="18" charset="0"/>
              </a:rPr>
              <a:t>Основою багатьох його різновидів є орієнтовна реакція на сильний сторонній подразник.</a:t>
            </a:r>
          </a:p>
          <a:p>
            <a:pPr eaLnBrk="1" hangingPunct="1"/>
            <a:r>
              <a:rPr lang="ru-RU" altLang="ru-RU" sz="2600" b="1" u="sng">
                <a:solidFill>
                  <a:srgbClr val="0000FF"/>
                </a:solidFill>
                <a:cs typeface="Times New Roman" panose="02020603050405020304" pitchFamily="18" charset="0"/>
              </a:rPr>
              <a:t>Перевищення гранично допустимого рівня сили умовного подразника викличе гальмування УР.</a:t>
            </a:r>
          </a:p>
          <a:p>
            <a:pPr eaLnBrk="1" hangingPunct="1"/>
            <a:r>
              <a:rPr lang="ru-RU" altLang="ru-RU" sz="2600" b="1" u="sng">
                <a:solidFill>
                  <a:srgbClr val="0000FF"/>
                </a:solidFill>
                <a:cs typeface="Times New Roman" panose="02020603050405020304" pitchFamily="18" charset="0"/>
              </a:rPr>
              <a:t>Такий вид гальмування називається позамежним.</a:t>
            </a:r>
            <a:endParaRPr lang="en-US" altLang="ru-RU" sz="2600"/>
          </a:p>
          <a:p>
            <a:pPr eaLnBrk="1" hangingPunct="1"/>
            <a:endParaRPr lang="ru-RU" altLang="ru-RU" sz="280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684213" y="144463"/>
            <a:ext cx="7772400" cy="763587"/>
          </a:xfrm>
        </p:spPr>
        <p:txBody>
          <a:bodyPr>
            <a:normAutofit fontScale="90000"/>
          </a:bodyPr>
          <a:lstStyle/>
          <a:p>
            <a:pPr algn="ctr" eaLnBrk="1" fontAlgn="auto" hangingPunct="1">
              <a:spcAft>
                <a:spcPts val="0"/>
              </a:spcAft>
              <a:defRPr/>
            </a:pPr>
            <a:r>
              <a:rPr lang="ru-RU" sz="2800" b="1" i="1" dirty="0" err="1">
                <a:solidFill>
                  <a:srgbClr val="7030A0"/>
                </a:solidFill>
              </a:rPr>
              <a:t>Внутрішнє</a:t>
            </a:r>
            <a:r>
              <a:rPr lang="ru-RU" sz="2800" b="1" i="1" dirty="0">
                <a:solidFill>
                  <a:srgbClr val="7030A0"/>
                </a:solidFill>
              </a:rPr>
              <a:t> (</a:t>
            </a:r>
            <a:r>
              <a:rPr lang="ru-RU" sz="2800" b="1" i="1" dirty="0" err="1">
                <a:solidFill>
                  <a:srgbClr val="7030A0"/>
                </a:solidFill>
              </a:rPr>
              <a:t>умовне</a:t>
            </a:r>
            <a:r>
              <a:rPr lang="ru-RU" sz="2800" b="1" i="1" dirty="0">
                <a:solidFill>
                  <a:srgbClr val="7030A0"/>
                </a:solidFill>
              </a:rPr>
              <a:t> </a:t>
            </a:r>
            <a:r>
              <a:rPr lang="ru-RU" sz="2800" b="1" i="1" dirty="0" err="1">
                <a:solidFill>
                  <a:srgbClr val="7030A0"/>
                </a:solidFill>
              </a:rPr>
              <a:t>або</a:t>
            </a:r>
            <a:r>
              <a:rPr lang="ru-RU" sz="2800" b="1" i="1" dirty="0">
                <a:solidFill>
                  <a:srgbClr val="7030A0"/>
                </a:solidFill>
              </a:rPr>
              <a:t> </a:t>
            </a:r>
            <a:r>
              <a:rPr lang="ru-RU" sz="2800" b="1" i="1" dirty="0" err="1">
                <a:solidFill>
                  <a:srgbClr val="7030A0"/>
                </a:solidFill>
              </a:rPr>
              <a:t>придбане</a:t>
            </a:r>
            <a:r>
              <a:rPr lang="ru-RU" sz="2800" b="1" i="1" dirty="0">
                <a:solidFill>
                  <a:srgbClr val="7030A0"/>
                </a:solidFill>
              </a:rPr>
              <a:t>) гальмування</a:t>
            </a:r>
          </a:p>
        </p:txBody>
      </p:sp>
      <p:sp>
        <p:nvSpPr>
          <p:cNvPr id="8195" name="Rectangle 3"/>
          <p:cNvSpPr>
            <a:spLocks noGrp="1" noChangeArrowheads="1"/>
          </p:cNvSpPr>
          <p:nvPr>
            <p:ph idx="1"/>
          </p:nvPr>
        </p:nvSpPr>
        <p:spPr>
          <a:xfrm>
            <a:off x="179388" y="914400"/>
            <a:ext cx="8964612" cy="2586038"/>
          </a:xfrm>
        </p:spPr>
        <p:txBody>
          <a:bodyPr>
            <a:normAutofit fontScale="70000" lnSpcReduction="20000"/>
          </a:bodyPr>
          <a:lstStyle/>
          <a:p>
            <a:pPr marL="274320" indent="-274320" eaLnBrk="1" fontAlgn="auto" hangingPunct="1">
              <a:spcAft>
                <a:spcPts val="0"/>
              </a:spcAft>
              <a:buFont typeface="Wingdings"/>
              <a:buChar char=""/>
              <a:defRPr/>
            </a:pPr>
            <a:r>
              <a:rPr lang="ru-RU" altLang="ru-RU" sz="2800" dirty="0">
                <a:solidFill>
                  <a:srgbClr val="0000FF"/>
                </a:solidFill>
                <a:cs typeface="Times New Roman" pitchFamily="18" charset="0"/>
              </a:rPr>
              <a:t>У </a:t>
            </a:r>
            <a:r>
              <a:rPr lang="ru-RU" altLang="ru-RU" sz="2800" dirty="0" err="1">
                <a:solidFill>
                  <a:srgbClr val="0000FF"/>
                </a:solidFill>
                <a:cs typeface="Times New Roman" pitchFamily="18" charset="0"/>
              </a:rPr>
              <a:t>процесі</a:t>
            </a:r>
            <a:r>
              <a:rPr lang="ru-RU" altLang="ru-RU" sz="2800" dirty="0">
                <a:solidFill>
                  <a:srgbClr val="0000FF"/>
                </a:solidFill>
                <a:cs typeface="Times New Roman" pitchFamily="18" charset="0"/>
              </a:rPr>
              <a:t> </a:t>
            </a:r>
            <a:r>
              <a:rPr lang="ru-RU" altLang="ru-RU" sz="2800" dirty="0" err="1">
                <a:solidFill>
                  <a:srgbClr val="0000FF"/>
                </a:solidFill>
                <a:cs typeface="Times New Roman" pitchFamily="18" charset="0"/>
              </a:rPr>
              <a:t>утворення</a:t>
            </a:r>
            <a:r>
              <a:rPr lang="ru-RU" altLang="ru-RU" sz="2800" dirty="0">
                <a:solidFill>
                  <a:srgbClr val="0000FF"/>
                </a:solidFill>
                <a:cs typeface="Times New Roman" pitchFamily="18" charset="0"/>
              </a:rPr>
              <a:t>  УР </a:t>
            </a:r>
            <a:r>
              <a:rPr lang="ru-RU" altLang="ru-RU" sz="2800" dirty="0" err="1">
                <a:solidFill>
                  <a:srgbClr val="0000FF"/>
                </a:solidFill>
                <a:cs typeface="Times New Roman" pitchFamily="18" charset="0"/>
              </a:rPr>
              <a:t>можна</a:t>
            </a:r>
            <a:r>
              <a:rPr lang="ru-RU" altLang="ru-RU" sz="2800" dirty="0">
                <a:solidFill>
                  <a:srgbClr val="0000FF"/>
                </a:solidFill>
                <a:cs typeface="Times New Roman" pitchFamily="18" charset="0"/>
              </a:rPr>
              <a:t> за </a:t>
            </a:r>
            <a:r>
              <a:rPr lang="ru-RU" altLang="ru-RU" sz="2800" dirty="0" err="1">
                <a:solidFill>
                  <a:srgbClr val="0000FF"/>
                </a:solidFill>
                <a:cs typeface="Times New Roman" pitchFamily="18" charset="0"/>
              </a:rPr>
              <a:t>допомогою</a:t>
            </a:r>
            <a:r>
              <a:rPr lang="ru-RU" altLang="ru-RU" sz="2800" dirty="0">
                <a:solidFill>
                  <a:srgbClr val="0000FF"/>
                </a:solidFill>
                <a:cs typeface="Times New Roman" pitchFamily="18" charset="0"/>
              </a:rPr>
              <a:t> </a:t>
            </a:r>
            <a:r>
              <a:rPr lang="ru-RU" altLang="ru-RU" sz="2800" dirty="0" err="1">
                <a:solidFill>
                  <a:srgbClr val="0000FF"/>
                </a:solidFill>
                <a:cs typeface="Times New Roman" pitchFamily="18" charset="0"/>
              </a:rPr>
              <a:t>відповідного</a:t>
            </a:r>
            <a:r>
              <a:rPr lang="ru-RU" altLang="ru-RU" sz="2800" dirty="0">
                <a:solidFill>
                  <a:srgbClr val="0000FF"/>
                </a:solidFill>
                <a:cs typeface="Times New Roman" pitchFamily="18" charset="0"/>
              </a:rPr>
              <a:t> стимулу </a:t>
            </a:r>
            <a:r>
              <a:rPr lang="ru-RU" altLang="ru-RU" sz="2800" dirty="0" err="1">
                <a:solidFill>
                  <a:srgbClr val="0000FF"/>
                </a:solidFill>
                <a:cs typeface="Times New Roman" pitchFamily="18" charset="0"/>
              </a:rPr>
              <a:t>виробити</a:t>
            </a:r>
            <a:r>
              <a:rPr lang="ru-RU" altLang="ru-RU" sz="2800" dirty="0">
                <a:solidFill>
                  <a:srgbClr val="0000FF"/>
                </a:solidFill>
                <a:cs typeface="Times New Roman" pitchFamily="18" charset="0"/>
              </a:rPr>
              <a:t> і </a:t>
            </a:r>
            <a:r>
              <a:rPr lang="ru-RU" altLang="ru-RU" sz="2800" dirty="0" err="1">
                <a:solidFill>
                  <a:srgbClr val="0000FF"/>
                </a:solidFill>
                <a:cs typeface="Times New Roman" pitchFamily="18" charset="0"/>
              </a:rPr>
              <a:t>активне</a:t>
            </a:r>
            <a:r>
              <a:rPr lang="ru-RU" altLang="ru-RU" sz="2800" dirty="0">
                <a:solidFill>
                  <a:srgbClr val="0000FF"/>
                </a:solidFill>
                <a:cs typeface="Times New Roman" pitchFamily="18" charset="0"/>
              </a:rPr>
              <a:t> гальмування </a:t>
            </a:r>
            <a:r>
              <a:rPr lang="ru-RU" altLang="ru-RU" sz="2800" dirty="0" err="1">
                <a:solidFill>
                  <a:srgbClr val="0000FF"/>
                </a:solidFill>
                <a:cs typeface="Times New Roman" pitchFamily="18" charset="0"/>
              </a:rPr>
              <a:t>рефлекторної</a:t>
            </a:r>
            <a:r>
              <a:rPr lang="ru-RU" altLang="ru-RU" sz="2800" dirty="0">
                <a:solidFill>
                  <a:srgbClr val="0000FF"/>
                </a:solidFill>
                <a:cs typeface="Times New Roman" pitchFamily="18" charset="0"/>
              </a:rPr>
              <a:t> </a:t>
            </a:r>
            <a:r>
              <a:rPr lang="ru-RU" altLang="ru-RU" sz="2800" dirty="0" err="1">
                <a:solidFill>
                  <a:srgbClr val="0000FF"/>
                </a:solidFill>
                <a:cs typeface="Times New Roman" pitchFamily="18" charset="0"/>
              </a:rPr>
              <a:t>відповіді</a:t>
            </a:r>
            <a:r>
              <a:rPr lang="ru-RU" altLang="ru-RU" sz="2800" dirty="0">
                <a:solidFill>
                  <a:srgbClr val="0000FF"/>
                </a:solidFill>
                <a:cs typeface="Times New Roman" pitchFamily="18" charset="0"/>
              </a:rPr>
              <a:t>, </a:t>
            </a:r>
            <a:r>
              <a:rPr lang="ru-RU" altLang="ru-RU" sz="2800" dirty="0" err="1">
                <a:solidFill>
                  <a:srgbClr val="0000FF"/>
                </a:solidFill>
                <a:cs typeface="Times New Roman" pitchFamily="18" charset="0"/>
              </a:rPr>
              <a:t>тобто</a:t>
            </a:r>
            <a:r>
              <a:rPr lang="ru-RU" altLang="ru-RU" sz="2800" dirty="0">
                <a:solidFill>
                  <a:srgbClr val="0000FF"/>
                </a:solidFill>
                <a:cs typeface="Times New Roman" pitchFamily="18" charset="0"/>
              </a:rPr>
              <a:t> </a:t>
            </a:r>
            <a:r>
              <a:rPr lang="ru-RU" altLang="ru-RU" sz="2800" dirty="0" err="1">
                <a:solidFill>
                  <a:srgbClr val="0000FF"/>
                </a:solidFill>
                <a:cs typeface="Times New Roman" pitchFamily="18" charset="0"/>
              </a:rPr>
              <a:t>відсутність</a:t>
            </a:r>
            <a:r>
              <a:rPr lang="ru-RU" altLang="ru-RU" sz="2800" dirty="0">
                <a:solidFill>
                  <a:srgbClr val="0000FF"/>
                </a:solidFill>
                <a:cs typeface="Times New Roman" pitchFamily="18" charset="0"/>
              </a:rPr>
              <a:t> рефлексу.</a:t>
            </a:r>
          </a:p>
          <a:p>
            <a:pPr marL="274320" indent="-274320" eaLnBrk="1" fontAlgn="auto" hangingPunct="1">
              <a:spcAft>
                <a:spcPts val="0"/>
              </a:spcAft>
              <a:buFont typeface="Wingdings"/>
              <a:buChar char=""/>
              <a:defRPr/>
            </a:pPr>
            <a:r>
              <a:rPr lang="ru-RU" altLang="ru-RU" sz="2800" dirty="0" err="1">
                <a:solidFill>
                  <a:srgbClr val="0000FF"/>
                </a:solidFill>
                <a:cs typeface="Times New Roman" pitchFamily="18" charset="0"/>
              </a:rPr>
              <a:t>Якщо</a:t>
            </a:r>
            <a:r>
              <a:rPr lang="ru-RU" altLang="ru-RU" sz="2800" dirty="0">
                <a:solidFill>
                  <a:srgbClr val="0000FF"/>
                </a:solidFill>
                <a:cs typeface="Times New Roman" pitchFamily="18" charset="0"/>
              </a:rPr>
              <a:t> до </a:t>
            </a:r>
            <a:r>
              <a:rPr lang="ru-RU" altLang="ru-RU" sz="2800" dirty="0" err="1">
                <a:solidFill>
                  <a:srgbClr val="0000FF"/>
                </a:solidFill>
                <a:cs typeface="Times New Roman" pitchFamily="18" charset="0"/>
              </a:rPr>
              <a:t>дії</a:t>
            </a:r>
            <a:r>
              <a:rPr lang="ru-RU" altLang="ru-RU" sz="2800" dirty="0">
                <a:solidFill>
                  <a:srgbClr val="0000FF"/>
                </a:solidFill>
                <a:cs typeface="Times New Roman" pitchFamily="18" charset="0"/>
              </a:rPr>
              <a:t> </a:t>
            </a:r>
            <a:r>
              <a:rPr lang="ru-RU" altLang="ru-RU" sz="2800" dirty="0" err="1">
                <a:solidFill>
                  <a:srgbClr val="0000FF"/>
                </a:solidFill>
                <a:cs typeface="Times New Roman" pitchFamily="18" charset="0"/>
              </a:rPr>
              <a:t>умовного</a:t>
            </a:r>
            <a:r>
              <a:rPr lang="ru-RU" altLang="ru-RU" sz="2800" dirty="0">
                <a:solidFill>
                  <a:srgbClr val="0000FF"/>
                </a:solidFill>
                <a:cs typeface="Times New Roman" pitchFamily="18" charset="0"/>
              </a:rPr>
              <a:t> сигналу (</a:t>
            </a:r>
            <a:r>
              <a:rPr lang="ru-RU" altLang="ru-RU" sz="2800" dirty="0" err="1">
                <a:solidFill>
                  <a:srgbClr val="0000FF"/>
                </a:solidFill>
                <a:cs typeface="Times New Roman" pitchFamily="18" charset="0"/>
              </a:rPr>
              <a:t>світла</a:t>
            </a:r>
            <a:r>
              <a:rPr lang="ru-RU" altLang="ru-RU" sz="2800" dirty="0">
                <a:solidFill>
                  <a:srgbClr val="0000FF"/>
                </a:solidFill>
                <a:cs typeface="Times New Roman" pitchFamily="18" charset="0"/>
              </a:rPr>
              <a:t> лампочки) </a:t>
            </a:r>
            <a:r>
              <a:rPr lang="ru-RU" altLang="ru-RU" sz="2800" dirty="0" err="1">
                <a:solidFill>
                  <a:srgbClr val="0000FF"/>
                </a:solidFill>
                <a:cs typeface="Times New Roman" pitchFamily="18" charset="0"/>
              </a:rPr>
              <a:t>додати</a:t>
            </a:r>
            <a:r>
              <a:rPr lang="ru-RU" altLang="ru-RU" sz="2800" dirty="0">
                <a:solidFill>
                  <a:srgbClr val="0000FF"/>
                </a:solidFill>
                <a:cs typeface="Times New Roman" pitchFamily="18" charset="0"/>
              </a:rPr>
              <a:t> звук </a:t>
            </a:r>
            <a:r>
              <a:rPr lang="ru-RU" altLang="ru-RU" sz="2800" dirty="0" err="1">
                <a:solidFill>
                  <a:srgbClr val="0000FF"/>
                </a:solidFill>
                <a:cs typeface="Times New Roman" pitchFamily="18" charset="0"/>
              </a:rPr>
              <a:t>дзвінка</a:t>
            </a:r>
            <a:r>
              <a:rPr lang="ru-RU" altLang="ru-RU" sz="2800" dirty="0">
                <a:solidFill>
                  <a:srgbClr val="0000FF"/>
                </a:solidFill>
                <a:cs typeface="Times New Roman" pitchFamily="18" charset="0"/>
              </a:rPr>
              <a:t> і не </a:t>
            </a:r>
            <a:r>
              <a:rPr lang="ru-RU" altLang="ru-RU" sz="2800" dirty="0" err="1">
                <a:solidFill>
                  <a:srgbClr val="0000FF"/>
                </a:solidFill>
                <a:cs typeface="Times New Roman" pitchFamily="18" charset="0"/>
              </a:rPr>
              <a:t>підкріплювати</a:t>
            </a:r>
            <a:r>
              <a:rPr lang="ru-RU" altLang="ru-RU" sz="2800" dirty="0">
                <a:solidFill>
                  <a:srgbClr val="0000FF"/>
                </a:solidFill>
                <a:cs typeface="Times New Roman" pitchFamily="18" charset="0"/>
              </a:rPr>
              <a:t> </a:t>
            </a:r>
            <a:r>
              <a:rPr lang="ru-RU" altLang="ru-RU" sz="2800" dirty="0" err="1">
                <a:solidFill>
                  <a:srgbClr val="0000FF"/>
                </a:solidFill>
                <a:cs typeface="Times New Roman" pitchFamily="18" charset="0"/>
              </a:rPr>
              <a:t>їх</a:t>
            </a:r>
            <a:r>
              <a:rPr lang="ru-RU" altLang="ru-RU" sz="2800" dirty="0">
                <a:solidFill>
                  <a:srgbClr val="0000FF"/>
                </a:solidFill>
                <a:cs typeface="Times New Roman" pitchFamily="18" charset="0"/>
              </a:rPr>
              <a:t> </a:t>
            </a:r>
            <a:r>
              <a:rPr lang="ru-RU" altLang="ru-RU" sz="2800" dirty="0" err="1">
                <a:solidFill>
                  <a:srgbClr val="0000FF"/>
                </a:solidFill>
                <a:cs typeface="Times New Roman" pitchFamily="18" charset="0"/>
              </a:rPr>
              <a:t>комбінацію</a:t>
            </a:r>
            <a:r>
              <a:rPr lang="ru-RU" altLang="ru-RU" sz="2800" dirty="0">
                <a:solidFill>
                  <a:srgbClr val="0000FF"/>
                </a:solidFill>
                <a:cs typeface="Times New Roman" pitchFamily="18" charset="0"/>
              </a:rPr>
              <a:t> </a:t>
            </a:r>
            <a:r>
              <a:rPr lang="ru-RU" altLang="ru-RU" sz="2800" dirty="0" err="1">
                <a:solidFill>
                  <a:srgbClr val="0000FF"/>
                </a:solidFill>
                <a:cs typeface="Times New Roman" pitchFamily="18" charset="0"/>
              </a:rPr>
              <a:t>їжею</a:t>
            </a:r>
            <a:r>
              <a:rPr lang="ru-RU" altLang="ru-RU" sz="2800" dirty="0">
                <a:solidFill>
                  <a:srgbClr val="0000FF"/>
                </a:solidFill>
                <a:cs typeface="Times New Roman" pitchFamily="18" charset="0"/>
              </a:rPr>
              <a:t>, то </a:t>
            </a:r>
            <a:r>
              <a:rPr lang="ru-RU" altLang="ru-RU" sz="2800" dirty="0" err="1">
                <a:solidFill>
                  <a:srgbClr val="0000FF"/>
                </a:solidFill>
                <a:cs typeface="Times New Roman" pitchFamily="18" charset="0"/>
              </a:rPr>
              <a:t>це</a:t>
            </a:r>
            <a:r>
              <a:rPr lang="ru-RU" altLang="ru-RU" sz="2800" dirty="0">
                <a:solidFill>
                  <a:srgbClr val="0000FF"/>
                </a:solidFill>
                <a:cs typeface="Times New Roman" pitchFamily="18" charset="0"/>
              </a:rPr>
              <a:t> </a:t>
            </a:r>
            <a:r>
              <a:rPr lang="ru-RU" altLang="ru-RU" sz="2800" dirty="0" err="1">
                <a:solidFill>
                  <a:srgbClr val="0000FF"/>
                </a:solidFill>
                <a:cs typeface="Times New Roman" pitchFamily="18" charset="0"/>
              </a:rPr>
              <a:t>поєднання</a:t>
            </a:r>
            <a:r>
              <a:rPr lang="ru-RU" altLang="ru-RU" sz="2800" dirty="0">
                <a:solidFill>
                  <a:srgbClr val="0000FF"/>
                </a:solidFill>
                <a:cs typeface="Times New Roman" pitchFamily="18" charset="0"/>
              </a:rPr>
              <a:t> </a:t>
            </a:r>
            <a:r>
              <a:rPr lang="ru-RU" altLang="ru-RU" sz="2800" dirty="0" err="1">
                <a:solidFill>
                  <a:srgbClr val="0000FF"/>
                </a:solidFill>
                <a:cs typeface="Times New Roman" pitchFamily="18" charset="0"/>
              </a:rPr>
              <a:t>поступово</a:t>
            </a:r>
            <a:r>
              <a:rPr lang="ru-RU" altLang="ru-RU" sz="2800" dirty="0">
                <a:solidFill>
                  <a:srgbClr val="0000FF"/>
                </a:solidFill>
                <a:cs typeface="Times New Roman" pitchFamily="18" charset="0"/>
              </a:rPr>
              <a:t> </a:t>
            </a:r>
            <a:r>
              <a:rPr lang="ru-RU" altLang="ru-RU" sz="2800" dirty="0" err="1">
                <a:solidFill>
                  <a:srgbClr val="0000FF"/>
                </a:solidFill>
                <a:cs typeface="Times New Roman" pitchFamily="18" charset="0"/>
              </a:rPr>
              <a:t>призведе</a:t>
            </a:r>
            <a:r>
              <a:rPr lang="ru-RU" altLang="ru-RU" sz="2800" dirty="0">
                <a:solidFill>
                  <a:srgbClr val="0000FF"/>
                </a:solidFill>
                <a:cs typeface="Times New Roman" pitchFamily="18" charset="0"/>
              </a:rPr>
              <a:t> до </a:t>
            </a:r>
            <a:r>
              <a:rPr lang="ru-RU" altLang="ru-RU" sz="2800" dirty="0" err="1">
                <a:solidFill>
                  <a:srgbClr val="0000FF"/>
                </a:solidFill>
                <a:cs typeface="Times New Roman" pitchFamily="18" charset="0"/>
              </a:rPr>
              <a:t>припинення</a:t>
            </a:r>
            <a:r>
              <a:rPr lang="ru-RU" altLang="ru-RU" sz="2800" dirty="0">
                <a:solidFill>
                  <a:srgbClr val="0000FF"/>
                </a:solidFill>
                <a:cs typeface="Times New Roman" pitchFamily="18" charset="0"/>
              </a:rPr>
              <a:t> </a:t>
            </a:r>
            <a:r>
              <a:rPr lang="ru-RU" altLang="ru-RU" sz="2800" dirty="0" err="1">
                <a:solidFill>
                  <a:srgbClr val="0000FF"/>
                </a:solidFill>
                <a:cs typeface="Times New Roman" pitchFamily="18" charset="0"/>
              </a:rPr>
              <a:t>слюноотделительної</a:t>
            </a:r>
            <a:r>
              <a:rPr lang="ru-RU" altLang="ru-RU" sz="2800" dirty="0">
                <a:solidFill>
                  <a:srgbClr val="0000FF"/>
                </a:solidFill>
                <a:cs typeface="Times New Roman" pitchFamily="18" charset="0"/>
              </a:rPr>
              <a:t> </a:t>
            </a:r>
            <a:r>
              <a:rPr lang="ru-RU" altLang="ru-RU" sz="2800" dirty="0" err="1">
                <a:solidFill>
                  <a:srgbClr val="0000FF"/>
                </a:solidFill>
                <a:cs typeface="Times New Roman" pitchFamily="18" charset="0"/>
              </a:rPr>
              <a:t>реакції</a:t>
            </a:r>
            <a:r>
              <a:rPr lang="ru-RU" altLang="ru-RU" sz="2800" dirty="0">
                <a:solidFill>
                  <a:srgbClr val="0000FF"/>
                </a:solidFill>
                <a:cs typeface="Times New Roman" pitchFamily="18" charset="0"/>
              </a:rPr>
              <a:t>.</a:t>
            </a:r>
          </a:p>
          <a:p>
            <a:pPr marL="274320" indent="-274320" eaLnBrk="1" fontAlgn="auto" hangingPunct="1">
              <a:spcAft>
                <a:spcPts val="0"/>
              </a:spcAft>
              <a:buFont typeface="Wingdings"/>
              <a:buChar char=""/>
              <a:defRPr/>
            </a:pPr>
            <a:r>
              <a:rPr lang="ru-RU" altLang="ru-RU" sz="2800" dirty="0" err="1">
                <a:solidFill>
                  <a:srgbClr val="0000FF"/>
                </a:solidFill>
                <a:cs typeface="Times New Roman" pitchFamily="18" charset="0"/>
              </a:rPr>
              <a:t>Це</a:t>
            </a:r>
            <a:r>
              <a:rPr lang="ru-RU" altLang="ru-RU" sz="2800" dirty="0">
                <a:solidFill>
                  <a:srgbClr val="0000FF"/>
                </a:solidFill>
                <a:cs typeface="Times New Roman" pitchFamily="18" charset="0"/>
              </a:rPr>
              <a:t>, так </a:t>
            </a:r>
            <a:r>
              <a:rPr lang="ru-RU" altLang="ru-RU" sz="2800" dirty="0" err="1">
                <a:solidFill>
                  <a:srgbClr val="0000FF"/>
                </a:solidFill>
                <a:cs typeface="Times New Roman" pitchFamily="18" charset="0"/>
              </a:rPr>
              <a:t>зване</a:t>
            </a:r>
            <a:r>
              <a:rPr lang="ru-RU" altLang="ru-RU" sz="2800" dirty="0">
                <a:solidFill>
                  <a:srgbClr val="0000FF"/>
                </a:solidFill>
                <a:cs typeface="Times New Roman" pitchFamily="18" charset="0"/>
              </a:rPr>
              <a:t>, </a:t>
            </a:r>
            <a:r>
              <a:rPr lang="ru-RU" altLang="ru-RU" sz="2800" dirty="0" err="1">
                <a:solidFill>
                  <a:srgbClr val="0000FF"/>
                </a:solidFill>
                <a:cs typeface="Times New Roman" pitchFamily="18" charset="0"/>
              </a:rPr>
              <a:t>внутрішнє</a:t>
            </a:r>
            <a:r>
              <a:rPr lang="ru-RU" altLang="ru-RU" sz="2800" dirty="0">
                <a:solidFill>
                  <a:srgbClr val="0000FF"/>
                </a:solidFill>
                <a:cs typeface="Times New Roman" pitchFamily="18" charset="0"/>
              </a:rPr>
              <a:t> гальмування, </a:t>
            </a:r>
            <a:r>
              <a:rPr lang="ru-RU" altLang="ru-RU" sz="2800" dirty="0" err="1">
                <a:solidFill>
                  <a:srgbClr val="0000FF"/>
                </a:solidFill>
                <a:cs typeface="Times New Roman" pitchFamily="18" charset="0"/>
              </a:rPr>
              <a:t>обумовлене</a:t>
            </a:r>
            <a:r>
              <a:rPr lang="ru-RU" altLang="ru-RU" sz="2800" dirty="0">
                <a:solidFill>
                  <a:srgbClr val="0000FF"/>
                </a:solidFill>
                <a:cs typeface="Times New Roman" pitchFamily="18" charset="0"/>
              </a:rPr>
              <a:t> </a:t>
            </a:r>
            <a:r>
              <a:rPr lang="ru-RU" altLang="ru-RU" sz="2800" dirty="0" err="1">
                <a:solidFill>
                  <a:srgbClr val="0000FF"/>
                </a:solidFill>
                <a:cs typeface="Times New Roman" pitchFamily="18" charset="0"/>
              </a:rPr>
              <a:t>збудженням</a:t>
            </a:r>
            <a:r>
              <a:rPr lang="ru-RU" altLang="ru-RU" sz="2800" dirty="0">
                <a:solidFill>
                  <a:srgbClr val="0000FF"/>
                </a:solidFill>
                <a:cs typeface="Times New Roman" pitchFamily="18" charset="0"/>
              </a:rPr>
              <a:t> </a:t>
            </a:r>
            <a:r>
              <a:rPr lang="ru-RU" altLang="ru-RU" sz="2800" dirty="0" err="1">
                <a:solidFill>
                  <a:srgbClr val="0000FF"/>
                </a:solidFill>
                <a:cs typeface="Times New Roman" pitchFamily="18" charset="0"/>
              </a:rPr>
              <a:t>гальмівних</a:t>
            </a:r>
            <a:r>
              <a:rPr lang="ru-RU" altLang="ru-RU" sz="2800" dirty="0">
                <a:solidFill>
                  <a:srgbClr val="0000FF"/>
                </a:solidFill>
                <a:cs typeface="Times New Roman" pitchFamily="18" charset="0"/>
              </a:rPr>
              <a:t> </a:t>
            </a:r>
            <a:r>
              <a:rPr lang="ru-RU" altLang="ru-RU" sz="2800" dirty="0" err="1">
                <a:solidFill>
                  <a:srgbClr val="0000FF"/>
                </a:solidFill>
                <a:cs typeface="Times New Roman" pitchFamily="18" charset="0"/>
              </a:rPr>
              <a:t>нейронів</a:t>
            </a:r>
            <a:r>
              <a:rPr lang="ru-RU" altLang="ru-RU" sz="2800" dirty="0">
                <a:solidFill>
                  <a:srgbClr val="0000FF"/>
                </a:solidFill>
                <a:cs typeface="Times New Roman" pitchFamily="18" charset="0"/>
              </a:rPr>
              <a:t>, </a:t>
            </a:r>
            <a:r>
              <a:rPr lang="ru-RU" altLang="ru-RU" sz="2800" dirty="0" err="1">
                <a:solidFill>
                  <a:srgbClr val="0000FF"/>
                </a:solidFill>
                <a:cs typeface="Times New Roman" pitchFamily="18" charset="0"/>
              </a:rPr>
              <a:t>під</a:t>
            </a:r>
            <a:r>
              <a:rPr lang="ru-RU" altLang="ru-RU" sz="2800" dirty="0">
                <a:solidFill>
                  <a:srgbClr val="0000FF"/>
                </a:solidFill>
                <a:cs typeface="Times New Roman" pitchFamily="18" charset="0"/>
              </a:rPr>
              <a:t> </a:t>
            </a:r>
            <a:r>
              <a:rPr lang="ru-RU" altLang="ru-RU" sz="2800" dirty="0" err="1">
                <a:solidFill>
                  <a:srgbClr val="0000FF"/>
                </a:solidFill>
                <a:cs typeface="Times New Roman" pitchFamily="18" charset="0"/>
              </a:rPr>
              <a:t>впливом</a:t>
            </a:r>
            <a:r>
              <a:rPr lang="ru-RU" altLang="ru-RU" sz="2800" dirty="0">
                <a:solidFill>
                  <a:srgbClr val="0000FF"/>
                </a:solidFill>
                <a:cs typeface="Times New Roman" pitchFamily="18" charset="0"/>
              </a:rPr>
              <a:t> </a:t>
            </a:r>
            <a:r>
              <a:rPr lang="ru-RU" altLang="ru-RU" sz="2800" dirty="0" err="1">
                <a:solidFill>
                  <a:srgbClr val="0000FF"/>
                </a:solidFill>
                <a:cs typeface="Times New Roman" pitchFamily="18" charset="0"/>
              </a:rPr>
              <a:t>яких</a:t>
            </a:r>
            <a:r>
              <a:rPr lang="ru-RU" altLang="ru-RU" sz="2800" dirty="0">
                <a:solidFill>
                  <a:srgbClr val="0000FF"/>
                </a:solidFill>
                <a:cs typeface="Times New Roman" pitchFamily="18" charset="0"/>
              </a:rPr>
              <a:t> гальмування </a:t>
            </a:r>
            <a:r>
              <a:rPr lang="ru-RU" altLang="ru-RU" sz="2800" dirty="0" err="1">
                <a:solidFill>
                  <a:srgbClr val="0000FF"/>
                </a:solidFill>
                <a:cs typeface="Times New Roman" pitchFamily="18" charset="0"/>
              </a:rPr>
              <a:t>розвивається</a:t>
            </a:r>
            <a:r>
              <a:rPr lang="ru-RU" altLang="ru-RU" sz="2800" dirty="0">
                <a:solidFill>
                  <a:srgbClr val="0000FF"/>
                </a:solidFill>
                <a:cs typeface="Times New Roman" pitchFamily="18" charset="0"/>
              </a:rPr>
              <a:t> в </a:t>
            </a:r>
            <a:r>
              <a:rPr lang="ru-RU" altLang="ru-RU" sz="2800" dirty="0" err="1">
                <a:solidFill>
                  <a:srgbClr val="0000FF"/>
                </a:solidFill>
                <a:cs typeface="Times New Roman" pitchFamily="18" charset="0"/>
              </a:rPr>
              <a:t>самій</a:t>
            </a:r>
            <a:r>
              <a:rPr lang="ru-RU" altLang="ru-RU" sz="2800" dirty="0">
                <a:solidFill>
                  <a:srgbClr val="0000FF"/>
                </a:solidFill>
                <a:cs typeface="Times New Roman" pitchFamily="18" charset="0"/>
              </a:rPr>
              <a:t> </a:t>
            </a:r>
            <a:r>
              <a:rPr lang="ru-RU" altLang="ru-RU" sz="2800" dirty="0" err="1">
                <a:solidFill>
                  <a:srgbClr val="0000FF"/>
                </a:solidFill>
                <a:cs typeface="Times New Roman" pitchFamily="18" charset="0"/>
              </a:rPr>
              <a:t>рефлекторної</a:t>
            </a:r>
            <a:r>
              <a:rPr lang="ru-RU" altLang="ru-RU" sz="2800" dirty="0">
                <a:solidFill>
                  <a:srgbClr val="0000FF"/>
                </a:solidFill>
                <a:cs typeface="Times New Roman" pitchFamily="18" charset="0"/>
              </a:rPr>
              <a:t> </a:t>
            </a:r>
            <a:r>
              <a:rPr lang="ru-RU" altLang="ru-RU" sz="2800" dirty="0" err="1">
                <a:solidFill>
                  <a:srgbClr val="0000FF"/>
                </a:solidFill>
                <a:cs typeface="Times New Roman" pitchFamily="18" charset="0"/>
              </a:rPr>
              <a:t>ланцюжку</a:t>
            </a:r>
            <a:r>
              <a:rPr lang="ru-RU" altLang="ru-RU" sz="2800" dirty="0">
                <a:solidFill>
                  <a:srgbClr val="0000FF"/>
                </a:solidFill>
                <a:cs typeface="Times New Roman" pitchFamily="18" charset="0"/>
              </a:rPr>
              <a:t>.</a:t>
            </a:r>
            <a:endParaRPr lang="ru-RU" altLang="ru-RU" sz="2800" u="sng" dirty="0"/>
          </a:p>
        </p:txBody>
      </p:sp>
      <p:sp>
        <p:nvSpPr>
          <p:cNvPr id="41988" name="Прямоугольник 1"/>
          <p:cNvSpPr>
            <a:spLocks noChangeArrowheads="1"/>
          </p:cNvSpPr>
          <p:nvPr/>
        </p:nvSpPr>
        <p:spPr bwMode="auto">
          <a:xfrm>
            <a:off x="250825" y="3500438"/>
            <a:ext cx="8569325"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ru-RU" altLang="ru-RU"/>
              <a:t>Види умовного гальмування:</a:t>
            </a:r>
          </a:p>
          <a:p>
            <a:r>
              <a:rPr lang="ru-RU" altLang="ru-RU"/>
              <a:t>1. Угасательне гальмування;</a:t>
            </a:r>
          </a:p>
          <a:p>
            <a:endParaRPr lang="ru-RU" altLang="ru-RU"/>
          </a:p>
          <a:p>
            <a:r>
              <a:rPr lang="ru-RU" altLang="ru-RU"/>
              <a:t>2. Диференційоване гальмування;</a:t>
            </a:r>
          </a:p>
          <a:p>
            <a:endParaRPr lang="ru-RU" altLang="ru-RU"/>
          </a:p>
          <a:p>
            <a:r>
              <a:rPr lang="ru-RU" altLang="ru-RU"/>
              <a:t>3. Запізніле гальмування;</a:t>
            </a:r>
          </a:p>
          <a:p>
            <a:endParaRPr lang="ru-RU" altLang="ru-RU"/>
          </a:p>
          <a:p>
            <a:r>
              <a:rPr lang="ru-RU" altLang="ru-RU"/>
              <a:t>4. Умовний гальмо.</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685800" y="44450"/>
            <a:ext cx="7772400" cy="647700"/>
          </a:xfrm>
        </p:spPr>
        <p:txBody>
          <a:bodyPr>
            <a:normAutofit fontScale="90000"/>
          </a:bodyPr>
          <a:lstStyle/>
          <a:p>
            <a:pPr algn="ctr" eaLnBrk="1" fontAlgn="auto" hangingPunct="1">
              <a:spcAft>
                <a:spcPts val="0"/>
              </a:spcAft>
              <a:defRPr/>
            </a:pPr>
            <a:r>
              <a:rPr lang="ru-RU" b="1" i="1" dirty="0" err="1">
                <a:solidFill>
                  <a:srgbClr val="7030A0"/>
                </a:solidFill>
              </a:rPr>
              <a:t>значення</a:t>
            </a:r>
            <a:r>
              <a:rPr lang="ru-RU" b="1" i="1" dirty="0">
                <a:solidFill>
                  <a:srgbClr val="7030A0"/>
                </a:solidFill>
              </a:rPr>
              <a:t> </a:t>
            </a:r>
            <a:r>
              <a:rPr lang="ru-RU" b="1" i="1" dirty="0" err="1">
                <a:solidFill>
                  <a:srgbClr val="7030A0"/>
                </a:solidFill>
              </a:rPr>
              <a:t>пам'яті</a:t>
            </a:r>
            <a:endParaRPr lang="ru-RU" b="1" i="1" dirty="0">
              <a:solidFill>
                <a:srgbClr val="7030A0"/>
              </a:solidFill>
            </a:endParaRPr>
          </a:p>
        </p:txBody>
      </p:sp>
      <p:sp>
        <p:nvSpPr>
          <p:cNvPr id="43011" name="Rectangle 3"/>
          <p:cNvSpPr>
            <a:spLocks noGrp="1" noChangeArrowheads="1"/>
          </p:cNvSpPr>
          <p:nvPr>
            <p:ph idx="1"/>
          </p:nvPr>
        </p:nvSpPr>
        <p:spPr>
          <a:xfrm>
            <a:off x="0" y="765175"/>
            <a:ext cx="9144000" cy="5759450"/>
          </a:xfrm>
        </p:spPr>
        <p:txBody>
          <a:bodyPr/>
          <a:lstStyle/>
          <a:p>
            <a:pPr eaLnBrk="1" hangingPunct="1"/>
            <a:r>
              <a:rPr lang="ru-RU" altLang="ru-RU" sz="3200">
                <a:solidFill>
                  <a:srgbClr val="0000FF"/>
                </a:solidFill>
                <a:cs typeface="Times New Roman" panose="02020603050405020304" pitchFamily="18" charset="0"/>
              </a:rPr>
              <a:t>Процес запам'ятовування пов'язаний зі специфічною обробкою сенсорної інформації, що надходить в ЦНС, в результаті чого виникає можливість зберігати інформацію про колишні події і в майбутньому використовувати її для формування поведінкових реакцій.</a:t>
            </a:r>
          </a:p>
          <a:p>
            <a:pPr eaLnBrk="1" hangingPunct="1"/>
            <a:r>
              <a:rPr lang="ru-RU" altLang="ru-RU" sz="3200">
                <a:solidFill>
                  <a:srgbClr val="0000FF"/>
                </a:solidFill>
                <a:cs typeface="Times New Roman" panose="02020603050405020304" pitchFamily="18" charset="0"/>
              </a:rPr>
              <a:t>Комплекс структурно-функціональних змін у центральній нервовій системі, що виникає в процесі навчання (запам'ятовування) отримав назву - енграм.</a:t>
            </a:r>
            <a:endParaRPr lang="ru-RU" altLang="ru-RU" u="sng"/>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685800" y="404813"/>
            <a:ext cx="7772400" cy="647700"/>
          </a:xfrm>
        </p:spPr>
        <p:txBody>
          <a:bodyPr>
            <a:normAutofit fontScale="90000"/>
          </a:bodyPr>
          <a:lstStyle/>
          <a:p>
            <a:pPr algn="ctr" eaLnBrk="1" fontAlgn="auto" hangingPunct="1">
              <a:spcAft>
                <a:spcPts val="0"/>
              </a:spcAft>
              <a:defRPr/>
            </a:pPr>
            <a:r>
              <a:rPr lang="ru-RU" b="1" i="1" dirty="0" err="1">
                <a:solidFill>
                  <a:srgbClr val="7030A0"/>
                </a:solidFill>
              </a:rPr>
              <a:t>Пам</a:t>
            </a:r>
            <a:r>
              <a:rPr lang="en-US" b="1" i="1" dirty="0">
                <a:solidFill>
                  <a:srgbClr val="7030A0"/>
                </a:solidFill>
              </a:rPr>
              <a:t>’</a:t>
            </a:r>
            <a:r>
              <a:rPr lang="ru-RU" b="1" i="1" dirty="0">
                <a:solidFill>
                  <a:srgbClr val="7030A0"/>
                </a:solidFill>
              </a:rPr>
              <a:t>ять</a:t>
            </a:r>
          </a:p>
        </p:txBody>
      </p:sp>
      <p:sp>
        <p:nvSpPr>
          <p:cNvPr id="44035" name="Rectangle 3"/>
          <p:cNvSpPr>
            <a:spLocks noGrp="1" noChangeArrowheads="1"/>
          </p:cNvSpPr>
          <p:nvPr>
            <p:ph idx="1"/>
          </p:nvPr>
        </p:nvSpPr>
        <p:spPr>
          <a:xfrm>
            <a:off x="0" y="1268413"/>
            <a:ext cx="8820150" cy="4824412"/>
          </a:xfrm>
        </p:spPr>
        <p:txBody>
          <a:bodyPr/>
          <a:lstStyle/>
          <a:p>
            <a:pPr eaLnBrk="1" hangingPunct="1"/>
            <a:r>
              <a:rPr lang="ru-RU" altLang="ru-RU" sz="3600" b="1" i="1">
                <a:solidFill>
                  <a:srgbClr val="0000FF"/>
                </a:solidFill>
                <a:cs typeface="Times New Roman" panose="02020603050405020304" pitchFamily="18" charset="0"/>
              </a:rPr>
              <a:t>Можна виділити чотири основні процеси, що  характеризують пам'ять:</a:t>
            </a:r>
          </a:p>
          <a:p>
            <a:pPr eaLnBrk="1" hangingPunct="1"/>
            <a:r>
              <a:rPr lang="ru-RU" altLang="ru-RU" sz="3600" b="1" i="1">
                <a:solidFill>
                  <a:srgbClr val="0000FF"/>
                </a:solidFill>
                <a:cs typeface="Times New Roman" panose="02020603050405020304" pitchFamily="18" charset="0"/>
              </a:rPr>
              <a:t>1. запечатлювання, відкладення;</a:t>
            </a:r>
          </a:p>
          <a:p>
            <a:pPr eaLnBrk="1" hangingPunct="1"/>
            <a:r>
              <a:rPr lang="ru-RU" altLang="ru-RU" sz="3600" b="1" i="1">
                <a:solidFill>
                  <a:srgbClr val="0000FF"/>
                </a:solidFill>
                <a:cs typeface="Times New Roman" panose="02020603050405020304" pitchFamily="18" charset="0"/>
              </a:rPr>
              <a:t>2. збереження, консолідація пам'яті;</a:t>
            </a:r>
          </a:p>
          <a:p>
            <a:pPr eaLnBrk="1" hangingPunct="1"/>
            <a:r>
              <a:rPr lang="ru-RU" altLang="ru-RU" sz="3600" b="1" i="1">
                <a:solidFill>
                  <a:srgbClr val="0000FF"/>
                </a:solidFill>
                <a:cs typeface="Times New Roman" panose="02020603050405020304" pitchFamily="18" charset="0"/>
              </a:rPr>
              <a:t>3. витяг, виймання;</a:t>
            </a:r>
          </a:p>
          <a:p>
            <a:pPr eaLnBrk="1" hangingPunct="1"/>
            <a:r>
              <a:rPr lang="ru-RU" altLang="ru-RU" sz="3600" b="1" i="1">
                <a:solidFill>
                  <a:srgbClr val="0000FF"/>
                </a:solidFill>
                <a:cs typeface="Times New Roman" panose="02020603050405020304" pitchFamily="18" charset="0"/>
              </a:rPr>
              <a:t>4. відтворення.</a:t>
            </a:r>
            <a:endParaRPr lang="en-US" altLang="ru-RU"/>
          </a:p>
          <a:p>
            <a:pPr eaLnBrk="1" hangingPunct="1"/>
            <a:endParaRPr lang="ru-RU" altLang="ru-RU"/>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1403648" y="0"/>
            <a:ext cx="4572000" cy="720725"/>
          </a:xfrm>
        </p:spPr>
        <p:txBody>
          <a:bodyPr/>
          <a:lstStyle/>
          <a:p>
            <a:pPr algn="ctr" eaLnBrk="1" fontAlgn="auto" hangingPunct="1">
              <a:spcAft>
                <a:spcPts val="0"/>
              </a:spcAft>
              <a:defRPr/>
            </a:pPr>
            <a:r>
              <a:rPr lang="ru-RU" sz="2400" b="1" i="1" dirty="0">
                <a:solidFill>
                  <a:srgbClr val="7030A0"/>
                </a:solidFill>
              </a:rPr>
              <a:t>кора </a:t>
            </a:r>
            <a:r>
              <a:rPr lang="ru-RU" sz="2400" b="1" i="1" dirty="0" err="1">
                <a:solidFill>
                  <a:srgbClr val="7030A0"/>
                </a:solidFill>
              </a:rPr>
              <a:t>лівої</a:t>
            </a:r>
            <a:r>
              <a:rPr lang="ru-RU" sz="2400" b="1" i="1" dirty="0">
                <a:solidFill>
                  <a:srgbClr val="7030A0"/>
                </a:solidFill>
              </a:rPr>
              <a:t> </a:t>
            </a:r>
            <a:r>
              <a:rPr lang="ru-RU" sz="2400" b="1" i="1" dirty="0" err="1">
                <a:solidFill>
                  <a:srgbClr val="7030A0"/>
                </a:solidFill>
              </a:rPr>
              <a:t>півкулі</a:t>
            </a:r>
            <a:endParaRPr lang="ru-RU" sz="2400" b="1" i="1" dirty="0">
              <a:solidFill>
                <a:srgbClr val="7030A0"/>
              </a:solidFill>
            </a:endParaRPr>
          </a:p>
        </p:txBody>
      </p:sp>
      <p:sp>
        <p:nvSpPr>
          <p:cNvPr id="45060" name="Rectangle 4"/>
          <p:cNvSpPr>
            <a:spLocks noGrp="1" noChangeArrowheads="1"/>
          </p:cNvSpPr>
          <p:nvPr>
            <p:ph type="body" sz="half" idx="2"/>
          </p:nvPr>
        </p:nvSpPr>
        <p:spPr>
          <a:xfrm>
            <a:off x="467544" y="1268760"/>
            <a:ext cx="7608912" cy="4653136"/>
          </a:xfrm>
        </p:spPr>
        <p:txBody>
          <a:bodyPr>
            <a:normAutofit/>
          </a:bodyPr>
          <a:lstStyle/>
          <a:p>
            <a:pPr eaLnBrk="1" hangingPunct="1"/>
            <a:endParaRPr lang="en-US" altLang="ru-RU" b="1" dirty="0">
              <a:cs typeface="Times New Roman" panose="02020603050405020304" pitchFamily="18" charset="0"/>
            </a:endParaRPr>
          </a:p>
          <a:p>
            <a:pPr eaLnBrk="1" hangingPunct="1"/>
            <a:r>
              <a:rPr lang="ru-RU" altLang="ru-RU" b="1" dirty="0">
                <a:cs typeface="Times New Roman" panose="02020603050405020304" pitchFamily="18" charset="0"/>
              </a:rPr>
              <a:t>У </a:t>
            </a:r>
            <a:r>
              <a:rPr lang="ru-RU" altLang="ru-RU" b="1" dirty="0" err="1">
                <a:cs typeface="Times New Roman" panose="02020603050405020304" pitchFamily="18" charset="0"/>
              </a:rPr>
              <a:t>процесі</a:t>
            </a:r>
            <a:r>
              <a:rPr lang="ru-RU" altLang="ru-RU" b="1" dirty="0">
                <a:cs typeface="Times New Roman" panose="02020603050405020304" pitchFamily="18" charset="0"/>
              </a:rPr>
              <a:t> </a:t>
            </a:r>
            <a:r>
              <a:rPr lang="ru-RU" altLang="ru-RU" b="1" dirty="0" err="1">
                <a:cs typeface="Times New Roman" panose="02020603050405020304" pitchFamily="18" charset="0"/>
              </a:rPr>
              <a:t>формування</a:t>
            </a:r>
            <a:r>
              <a:rPr lang="ru-RU" altLang="ru-RU" b="1" dirty="0">
                <a:cs typeface="Times New Roman" panose="02020603050405020304" pitchFamily="18" charset="0"/>
              </a:rPr>
              <a:t> </a:t>
            </a:r>
            <a:r>
              <a:rPr lang="ru-RU" altLang="ru-RU" b="1" dirty="0" err="1">
                <a:cs typeface="Times New Roman" panose="02020603050405020304" pitchFamily="18" charset="0"/>
              </a:rPr>
              <a:t>пам'яті</a:t>
            </a:r>
            <a:r>
              <a:rPr lang="ru-RU" altLang="ru-RU" b="1" dirty="0">
                <a:cs typeface="Times New Roman" panose="02020603050405020304" pitchFamily="18" charset="0"/>
              </a:rPr>
              <a:t> </a:t>
            </a:r>
            <a:r>
              <a:rPr lang="ru-RU" altLang="ru-RU" b="1" dirty="0" err="1">
                <a:cs typeface="Times New Roman" panose="02020603050405020304" pitchFamily="18" charset="0"/>
              </a:rPr>
              <a:t>беруть</a:t>
            </a:r>
            <a:r>
              <a:rPr lang="ru-RU" altLang="ru-RU" b="1" dirty="0">
                <a:cs typeface="Times New Roman" panose="02020603050405020304" pitchFamily="18" charset="0"/>
              </a:rPr>
              <a:t> участь </a:t>
            </a:r>
            <a:r>
              <a:rPr lang="ru-RU" altLang="ru-RU" b="1" dirty="0" err="1">
                <a:cs typeface="Times New Roman" panose="02020603050405020304" pitchFamily="18" charset="0"/>
              </a:rPr>
              <a:t>поряд</a:t>
            </a:r>
            <a:r>
              <a:rPr lang="ru-RU" altLang="ru-RU" b="1" dirty="0">
                <a:cs typeface="Times New Roman" panose="02020603050405020304" pitchFamily="18" charset="0"/>
              </a:rPr>
              <a:t> </a:t>
            </a:r>
            <a:r>
              <a:rPr lang="ru-RU" altLang="ru-RU" b="1" dirty="0" err="1">
                <a:cs typeface="Times New Roman" panose="02020603050405020304" pitchFamily="18" charset="0"/>
              </a:rPr>
              <a:t>з</a:t>
            </a:r>
            <a:r>
              <a:rPr lang="ru-RU" altLang="ru-RU" b="1" dirty="0">
                <a:cs typeface="Times New Roman" panose="02020603050405020304" pitchFamily="18" charset="0"/>
              </a:rPr>
              <a:t> </a:t>
            </a:r>
            <a:r>
              <a:rPr lang="ru-RU" altLang="ru-RU" b="1" dirty="0" err="1">
                <a:cs typeface="Times New Roman" panose="02020603050405020304" pitchFamily="18" charset="0"/>
              </a:rPr>
              <a:t>сенсорними</a:t>
            </a:r>
            <a:r>
              <a:rPr lang="ru-RU" altLang="ru-RU" b="1" dirty="0">
                <a:cs typeface="Times New Roman" panose="02020603050405020304" pitchFamily="18" charset="0"/>
              </a:rPr>
              <a:t> структурами ЦНС </a:t>
            </a:r>
            <a:r>
              <a:rPr lang="ru-RU" altLang="ru-RU" b="1" dirty="0" err="1">
                <a:cs typeface="Times New Roman" panose="02020603050405020304" pitchFamily="18" charset="0"/>
              </a:rPr>
              <a:t>і</a:t>
            </a:r>
            <a:r>
              <a:rPr lang="ru-RU" altLang="ru-RU" b="1" dirty="0">
                <a:cs typeface="Times New Roman" panose="02020603050405020304" pitchFamily="18" charset="0"/>
              </a:rPr>
              <a:t> </a:t>
            </a:r>
            <a:r>
              <a:rPr lang="ru-RU" altLang="ru-RU" b="1" dirty="0" err="1">
                <a:cs typeface="Times New Roman" panose="02020603050405020304" pitchFamily="18" charset="0"/>
              </a:rPr>
              <a:t>інші</a:t>
            </a:r>
            <a:r>
              <a:rPr lang="ru-RU" altLang="ru-RU" b="1" dirty="0">
                <a:cs typeface="Times New Roman" panose="02020603050405020304" pitchFamily="18" charset="0"/>
              </a:rPr>
              <a:t> </a:t>
            </a:r>
            <a:r>
              <a:rPr lang="ru-RU" altLang="ru-RU" b="1" dirty="0" err="1">
                <a:cs typeface="Times New Roman" panose="02020603050405020304" pitchFamily="18" charset="0"/>
              </a:rPr>
              <a:t>відділи</a:t>
            </a:r>
            <a:r>
              <a:rPr lang="ru-RU" altLang="ru-RU" b="1" dirty="0">
                <a:cs typeface="Times New Roman" panose="02020603050405020304" pitchFamily="18" charset="0"/>
              </a:rPr>
              <a:t> </a:t>
            </a:r>
            <a:r>
              <a:rPr lang="ru-RU" altLang="ru-RU" b="1" dirty="0" err="1">
                <a:cs typeface="Times New Roman" panose="02020603050405020304" pitchFamily="18" charset="0"/>
              </a:rPr>
              <a:t>мозку</a:t>
            </a:r>
            <a:r>
              <a:rPr lang="ru-RU" altLang="ru-RU" b="1" dirty="0">
                <a:cs typeface="Times New Roman" panose="02020603050405020304" pitchFamily="18" charset="0"/>
              </a:rPr>
              <a:t>: особливо </a:t>
            </a:r>
            <a:r>
              <a:rPr lang="ru-RU" altLang="ru-RU" b="1" dirty="0" err="1">
                <a:cs typeface="Times New Roman" panose="02020603050405020304" pitchFamily="18" charset="0"/>
              </a:rPr>
              <a:t>значна</a:t>
            </a:r>
            <a:r>
              <a:rPr lang="ru-RU" altLang="ru-RU" b="1" dirty="0">
                <a:cs typeface="Times New Roman" panose="02020603050405020304" pitchFamily="18" charset="0"/>
              </a:rPr>
              <a:t> роль </a:t>
            </a:r>
            <a:r>
              <a:rPr lang="ru-RU" altLang="ru-RU" b="1" dirty="0" err="1">
                <a:cs typeface="Times New Roman" panose="02020603050405020304" pitchFamily="18" charset="0"/>
              </a:rPr>
              <a:t>гіпокампу</a:t>
            </a:r>
            <a:r>
              <a:rPr lang="ru-RU" altLang="ru-RU" b="1" dirty="0">
                <a:cs typeface="Times New Roman" panose="02020603050405020304" pitchFamily="18" charset="0"/>
              </a:rPr>
              <a:t>, </a:t>
            </a:r>
            <a:r>
              <a:rPr lang="ru-RU" altLang="ru-RU" b="1" dirty="0" err="1">
                <a:cs typeface="Times New Roman" panose="02020603050405020304" pitchFamily="18" charset="0"/>
              </a:rPr>
              <a:t>мигдалини</a:t>
            </a:r>
            <a:r>
              <a:rPr lang="ru-RU" altLang="ru-RU" b="1" dirty="0">
                <a:cs typeface="Times New Roman" panose="02020603050405020304" pitchFamily="18" charset="0"/>
              </a:rPr>
              <a:t>, </a:t>
            </a:r>
            <a:r>
              <a:rPr lang="ru-RU" altLang="ru-RU" b="1" dirty="0" err="1">
                <a:cs typeface="Times New Roman" panose="02020603050405020304" pitchFamily="18" charset="0"/>
              </a:rPr>
              <a:t>тім'яно-скроневої</a:t>
            </a:r>
            <a:r>
              <a:rPr lang="ru-RU" altLang="ru-RU" b="1" dirty="0">
                <a:cs typeface="Times New Roman" panose="02020603050405020304" pitchFamily="18" charset="0"/>
              </a:rPr>
              <a:t> </a:t>
            </a:r>
            <a:r>
              <a:rPr lang="ru-RU" altLang="ru-RU" b="1" dirty="0" err="1">
                <a:cs typeface="Times New Roman" panose="02020603050405020304" pitchFamily="18" charset="0"/>
              </a:rPr>
              <a:t>і</a:t>
            </a:r>
            <a:r>
              <a:rPr lang="ru-RU" altLang="ru-RU" b="1" dirty="0">
                <a:cs typeface="Times New Roman" panose="02020603050405020304" pitchFamily="18" charset="0"/>
              </a:rPr>
              <a:t> </a:t>
            </a:r>
            <a:r>
              <a:rPr lang="ru-RU" altLang="ru-RU" b="1" dirty="0" err="1">
                <a:cs typeface="Times New Roman" panose="02020603050405020304" pitchFamily="18" charset="0"/>
              </a:rPr>
              <a:t>лобової</a:t>
            </a:r>
            <a:r>
              <a:rPr lang="ru-RU" altLang="ru-RU" b="1" dirty="0">
                <a:cs typeface="Times New Roman" panose="02020603050405020304" pitchFamily="18" charset="0"/>
              </a:rPr>
              <a:t> </a:t>
            </a:r>
            <a:r>
              <a:rPr lang="ru-RU" altLang="ru-RU" b="1" dirty="0" err="1">
                <a:cs typeface="Times New Roman" panose="02020603050405020304" pitchFamily="18" charset="0"/>
              </a:rPr>
              <a:t>часток</a:t>
            </a:r>
            <a:r>
              <a:rPr lang="ru-RU" altLang="ru-RU" b="1" dirty="0">
                <a:cs typeface="Times New Roman" panose="02020603050405020304" pitchFamily="18" charset="0"/>
              </a:rPr>
              <a:t> кори великих </a:t>
            </a:r>
            <a:r>
              <a:rPr lang="ru-RU" altLang="ru-RU" b="1" dirty="0" err="1">
                <a:cs typeface="Times New Roman" panose="02020603050405020304" pitchFamily="18" charset="0"/>
              </a:rPr>
              <a:t>півкуль</a:t>
            </a:r>
            <a:r>
              <a:rPr lang="ru-RU" altLang="ru-RU" b="1" dirty="0">
                <a:cs typeface="Times New Roman" panose="02020603050405020304" pitchFamily="18" charset="0"/>
              </a:rPr>
              <a:t>, а </a:t>
            </a:r>
            <a:r>
              <a:rPr lang="ru-RU" altLang="ru-RU" b="1" dirty="0" err="1">
                <a:cs typeface="Times New Roman" panose="02020603050405020304" pitchFamily="18" charset="0"/>
              </a:rPr>
              <a:t>також</a:t>
            </a:r>
            <a:r>
              <a:rPr lang="ru-RU" altLang="ru-RU" b="1" dirty="0">
                <a:cs typeface="Times New Roman" panose="02020603050405020304" pitchFamily="18" charset="0"/>
              </a:rPr>
              <a:t> </a:t>
            </a:r>
            <a:r>
              <a:rPr lang="ru-RU" altLang="ru-RU" b="1" dirty="0" err="1">
                <a:cs typeface="Times New Roman" panose="02020603050405020304" pitchFamily="18" charset="0"/>
              </a:rPr>
              <a:t>беруть</a:t>
            </a:r>
            <a:r>
              <a:rPr lang="ru-RU" altLang="ru-RU" b="1" dirty="0">
                <a:cs typeface="Times New Roman" panose="02020603050405020304" pitchFamily="18" charset="0"/>
              </a:rPr>
              <a:t> участь </a:t>
            </a:r>
            <a:r>
              <a:rPr lang="ru-RU" altLang="ru-RU" b="1" dirty="0" err="1">
                <a:cs typeface="Times New Roman" panose="02020603050405020304" pitchFamily="18" charset="0"/>
              </a:rPr>
              <a:t>інтегративні</a:t>
            </a:r>
            <a:r>
              <a:rPr lang="ru-RU" altLang="ru-RU" b="1" dirty="0">
                <a:cs typeface="Times New Roman" panose="02020603050405020304" pitchFamily="18" charset="0"/>
              </a:rPr>
              <a:t> </a:t>
            </a:r>
            <a:r>
              <a:rPr lang="ru-RU" altLang="ru-RU" b="1" dirty="0" err="1">
                <a:cs typeface="Times New Roman" panose="02020603050405020304" pitchFamily="18" charset="0"/>
              </a:rPr>
              <a:t>системи</a:t>
            </a:r>
            <a:r>
              <a:rPr lang="ru-RU" altLang="ru-RU" b="1" dirty="0">
                <a:cs typeface="Times New Roman" panose="02020603050405020304" pitchFamily="18" charset="0"/>
              </a:rPr>
              <a:t> </a:t>
            </a:r>
            <a:r>
              <a:rPr lang="ru-RU" altLang="ru-RU" b="1" dirty="0" err="1">
                <a:cs typeface="Times New Roman" panose="02020603050405020304" pitchFamily="18" charset="0"/>
              </a:rPr>
              <a:t>мозку</a:t>
            </a:r>
            <a:r>
              <a:rPr lang="ru-RU" altLang="ru-RU" b="1" dirty="0">
                <a:cs typeface="Times New Roman" panose="02020603050405020304" pitchFamily="18" charset="0"/>
              </a:rPr>
              <a:t> - </a:t>
            </a:r>
            <a:r>
              <a:rPr lang="ru-RU" altLang="ru-RU" b="1" dirty="0" err="1">
                <a:cs typeface="Times New Roman" panose="02020603050405020304" pitchFamily="18" charset="0"/>
              </a:rPr>
              <a:t>структури</a:t>
            </a:r>
            <a:r>
              <a:rPr lang="ru-RU" altLang="ru-RU" b="1" dirty="0">
                <a:cs typeface="Times New Roman" panose="02020603050405020304" pitchFamily="18" charset="0"/>
              </a:rPr>
              <a:t> </a:t>
            </a:r>
            <a:r>
              <a:rPr lang="ru-RU" altLang="ru-RU" b="1" dirty="0" err="1">
                <a:cs typeface="Times New Roman" panose="02020603050405020304" pitchFamily="18" charset="0"/>
              </a:rPr>
              <a:t>ретикулярної</a:t>
            </a:r>
            <a:r>
              <a:rPr lang="ru-RU" altLang="ru-RU" b="1" dirty="0">
                <a:cs typeface="Times New Roman" panose="02020603050405020304" pitchFamily="18" charset="0"/>
              </a:rPr>
              <a:t> </a:t>
            </a:r>
            <a:r>
              <a:rPr lang="ru-RU" altLang="ru-RU" b="1" dirty="0" err="1">
                <a:cs typeface="Times New Roman" panose="02020603050405020304" pitchFamily="18" charset="0"/>
              </a:rPr>
              <a:t>формації</a:t>
            </a:r>
            <a:r>
              <a:rPr lang="ru-RU" altLang="ru-RU" b="1" dirty="0">
                <a:cs typeface="Times New Roman" panose="02020603050405020304" pitchFamily="18" charset="0"/>
              </a:rPr>
              <a:t> </a:t>
            </a:r>
            <a:r>
              <a:rPr lang="ru-RU" altLang="ru-RU" b="1" dirty="0" err="1">
                <a:cs typeface="Times New Roman" panose="02020603050405020304" pitchFamily="18" charset="0"/>
              </a:rPr>
              <a:t>і</a:t>
            </a:r>
            <a:r>
              <a:rPr lang="ru-RU" altLang="ru-RU" b="1" dirty="0">
                <a:cs typeface="Times New Roman" panose="02020603050405020304" pitchFamily="18" charset="0"/>
              </a:rPr>
              <a:t> </a:t>
            </a:r>
            <a:r>
              <a:rPr lang="ru-RU" altLang="ru-RU" b="1" dirty="0" err="1">
                <a:cs typeface="Times New Roman" panose="02020603050405020304" pitchFamily="18" charset="0"/>
              </a:rPr>
              <a:t>аміноспеціфічних</a:t>
            </a:r>
            <a:r>
              <a:rPr lang="ru-RU" altLang="ru-RU" b="1" dirty="0">
                <a:cs typeface="Times New Roman" panose="02020603050405020304" pitchFamily="18" charset="0"/>
              </a:rPr>
              <a:t> систем </a:t>
            </a:r>
            <a:r>
              <a:rPr lang="ru-RU" altLang="ru-RU" b="1" dirty="0" err="1">
                <a:cs typeface="Times New Roman" panose="02020603050405020304" pitchFamily="18" charset="0"/>
              </a:rPr>
              <a:t>мозку</a:t>
            </a:r>
            <a:r>
              <a:rPr lang="ru-RU" altLang="ru-RU" b="1" dirty="0">
                <a:cs typeface="Times New Roman" panose="02020603050405020304" pitchFamily="18" charset="0"/>
              </a:rPr>
              <a:t>.</a:t>
            </a:r>
            <a:endParaRPr lang="ru-RU" altLang="ru-RU" b="1"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685800" y="0"/>
            <a:ext cx="7772400" cy="609600"/>
          </a:xfrm>
        </p:spPr>
        <p:txBody>
          <a:bodyPr>
            <a:normAutofit fontScale="90000"/>
          </a:bodyPr>
          <a:lstStyle/>
          <a:p>
            <a:pPr algn="ctr" eaLnBrk="1" fontAlgn="auto" hangingPunct="1">
              <a:spcAft>
                <a:spcPts val="0"/>
              </a:spcAft>
              <a:defRPr/>
            </a:pPr>
            <a:r>
              <a:rPr lang="ru-RU" b="1" i="1" dirty="0" err="1">
                <a:solidFill>
                  <a:srgbClr val="7030A0"/>
                </a:solidFill>
              </a:rPr>
              <a:t>Процеси</a:t>
            </a:r>
            <a:r>
              <a:rPr lang="ru-RU" b="1" i="1" dirty="0">
                <a:solidFill>
                  <a:srgbClr val="7030A0"/>
                </a:solidFill>
              </a:rPr>
              <a:t> </a:t>
            </a:r>
            <a:r>
              <a:rPr lang="ru-RU" b="1" i="1" dirty="0" err="1">
                <a:solidFill>
                  <a:srgbClr val="7030A0"/>
                </a:solidFill>
              </a:rPr>
              <a:t>запам'ятовування</a:t>
            </a:r>
            <a:endParaRPr lang="ru-RU" b="1" i="1" dirty="0">
              <a:solidFill>
                <a:srgbClr val="7030A0"/>
              </a:solidFill>
            </a:endParaRPr>
          </a:p>
        </p:txBody>
      </p:sp>
      <p:sp>
        <p:nvSpPr>
          <p:cNvPr id="46083" name="Rectangle 3"/>
          <p:cNvSpPr>
            <a:spLocks noGrp="1" noChangeArrowheads="1"/>
          </p:cNvSpPr>
          <p:nvPr>
            <p:ph idx="1"/>
          </p:nvPr>
        </p:nvSpPr>
        <p:spPr>
          <a:xfrm>
            <a:off x="0" y="908050"/>
            <a:ext cx="8915400" cy="5721350"/>
          </a:xfrm>
        </p:spPr>
        <p:txBody>
          <a:bodyPr/>
          <a:lstStyle/>
          <a:p>
            <a:pPr eaLnBrk="1" hangingPunct="1"/>
            <a:r>
              <a:rPr lang="ru-RU" altLang="ru-RU" sz="2800" i="1" dirty="0">
                <a:solidFill>
                  <a:srgbClr val="0000FF"/>
                </a:solidFill>
                <a:cs typeface="Times New Roman" panose="02020603050405020304" pitchFamily="18" charset="0"/>
              </a:rPr>
              <a:t>За часом </a:t>
            </a:r>
            <a:r>
              <a:rPr lang="ru-RU" altLang="ru-RU" sz="2800" i="1" dirty="0" err="1">
                <a:solidFill>
                  <a:srgbClr val="0000FF"/>
                </a:solidFill>
                <a:cs typeface="Times New Roman" panose="02020603050405020304" pitchFamily="18" charset="0"/>
              </a:rPr>
              <a:t>збереження</a:t>
            </a:r>
            <a:r>
              <a:rPr lang="ru-RU" altLang="ru-RU" sz="2800" i="1" dirty="0">
                <a:solidFill>
                  <a:srgbClr val="0000FF"/>
                </a:solidFill>
                <a:cs typeface="Times New Roman" panose="02020603050405020304" pitchFamily="18" charset="0"/>
              </a:rPr>
              <a:t> (</a:t>
            </a:r>
            <a:r>
              <a:rPr lang="ru-RU" altLang="ru-RU" sz="2800" i="1" dirty="0" err="1">
                <a:solidFill>
                  <a:srgbClr val="0000FF"/>
                </a:solidFill>
                <a:cs typeface="Times New Roman" panose="02020603050405020304" pitchFamily="18" charset="0"/>
              </a:rPr>
              <a:t>запам'ятовування</a:t>
            </a:r>
            <a:r>
              <a:rPr lang="ru-RU" altLang="ru-RU" sz="2800" i="1" dirty="0">
                <a:solidFill>
                  <a:srgbClr val="0000FF"/>
                </a:solidFill>
                <a:cs typeface="Times New Roman" panose="02020603050405020304" pitchFamily="18" charset="0"/>
              </a:rPr>
              <a:t>) </a:t>
            </a:r>
            <a:r>
              <a:rPr lang="ru-RU" altLang="ru-RU" sz="2800" i="1" dirty="0" err="1">
                <a:solidFill>
                  <a:srgbClr val="0000FF"/>
                </a:solidFill>
                <a:cs typeface="Times New Roman" panose="02020603050405020304" pitchFamily="18" charset="0"/>
              </a:rPr>
              <a:t>пам'яті</a:t>
            </a:r>
            <a:r>
              <a:rPr lang="ru-RU" altLang="ru-RU" sz="2800" i="1" dirty="0">
                <a:solidFill>
                  <a:srgbClr val="0000FF"/>
                </a:solidFill>
                <a:cs typeface="Times New Roman" panose="02020603050405020304" pitchFamily="18" charset="0"/>
              </a:rPr>
              <a:t> </a:t>
            </a:r>
            <a:r>
              <a:rPr lang="ru-RU" altLang="ru-RU" sz="2800" i="1" dirty="0" err="1">
                <a:solidFill>
                  <a:srgbClr val="0000FF"/>
                </a:solidFill>
                <a:cs typeface="Times New Roman" panose="02020603050405020304" pitchFamily="18" charset="0"/>
              </a:rPr>
              <a:t>можна</a:t>
            </a:r>
            <a:r>
              <a:rPr lang="ru-RU" altLang="ru-RU" sz="2800" i="1" dirty="0">
                <a:solidFill>
                  <a:srgbClr val="0000FF"/>
                </a:solidFill>
                <a:cs typeface="Times New Roman" panose="02020603050405020304" pitchFamily="18" charset="0"/>
              </a:rPr>
              <a:t> </a:t>
            </a:r>
            <a:r>
              <a:rPr lang="ru-RU" altLang="ru-RU" sz="2800" i="1" dirty="0" err="1">
                <a:solidFill>
                  <a:srgbClr val="0000FF"/>
                </a:solidFill>
                <a:cs typeface="Times New Roman" panose="02020603050405020304" pitchFamily="18" charset="0"/>
              </a:rPr>
              <a:t>виділити</a:t>
            </a:r>
            <a:r>
              <a:rPr lang="ru-RU" altLang="ru-RU" sz="2800" i="1" dirty="0">
                <a:solidFill>
                  <a:srgbClr val="0000FF"/>
                </a:solidFill>
                <a:cs typeface="Times New Roman" panose="02020603050405020304" pitchFamily="18" charset="0"/>
              </a:rPr>
              <a:t> два </a:t>
            </a:r>
            <a:r>
              <a:rPr lang="ru-RU" altLang="ru-RU" sz="2800" i="1" dirty="0" err="1">
                <a:solidFill>
                  <a:srgbClr val="0000FF"/>
                </a:solidFill>
                <a:cs typeface="Times New Roman" panose="02020603050405020304" pitchFamily="18" charset="0"/>
              </a:rPr>
              <a:t>її</a:t>
            </a:r>
            <a:r>
              <a:rPr lang="ru-RU" altLang="ru-RU" sz="2800" i="1" dirty="0">
                <a:solidFill>
                  <a:srgbClr val="0000FF"/>
                </a:solidFill>
                <a:cs typeface="Times New Roman" panose="02020603050405020304" pitchFamily="18" charset="0"/>
              </a:rPr>
              <a:t> </a:t>
            </a:r>
            <a:r>
              <a:rPr lang="ru-RU" altLang="ru-RU" sz="2800" i="1" dirty="0" err="1">
                <a:solidFill>
                  <a:srgbClr val="0000FF"/>
                </a:solidFill>
                <a:cs typeface="Times New Roman" panose="02020603050405020304" pitchFamily="18" charset="0"/>
              </a:rPr>
              <a:t>види</a:t>
            </a:r>
            <a:r>
              <a:rPr lang="ru-RU" altLang="ru-RU" sz="2800" i="1" dirty="0">
                <a:solidFill>
                  <a:srgbClr val="0000FF"/>
                </a:solidFill>
                <a:cs typeface="Times New Roman" panose="02020603050405020304" pitchFamily="18" charset="0"/>
              </a:rPr>
              <a:t>:</a:t>
            </a:r>
          </a:p>
          <a:p>
            <a:pPr eaLnBrk="1" hangingPunct="1"/>
            <a:r>
              <a:rPr lang="ru-RU" altLang="ru-RU" sz="2800" i="1" dirty="0">
                <a:solidFill>
                  <a:srgbClr val="0000FF"/>
                </a:solidFill>
                <a:cs typeface="Times New Roman" panose="02020603050405020304" pitchFamily="18" charset="0"/>
              </a:rPr>
              <a:t>  - </a:t>
            </a:r>
            <a:r>
              <a:rPr lang="ru-RU" altLang="ru-RU" sz="2800" i="1" dirty="0" err="1">
                <a:solidFill>
                  <a:srgbClr val="0000FF"/>
                </a:solidFill>
                <a:cs typeface="Times New Roman" panose="02020603050405020304" pitchFamily="18" charset="0"/>
              </a:rPr>
              <a:t>короткочасну</a:t>
            </a:r>
            <a:r>
              <a:rPr lang="ru-RU" altLang="ru-RU" sz="2800" i="1" dirty="0">
                <a:solidFill>
                  <a:srgbClr val="0000FF"/>
                </a:solidFill>
                <a:cs typeface="Times New Roman" panose="02020603050405020304" pitchFamily="18" charset="0"/>
              </a:rPr>
              <a:t> та </a:t>
            </a:r>
          </a:p>
          <a:p>
            <a:pPr eaLnBrk="1" hangingPunct="1"/>
            <a:r>
              <a:rPr lang="ru-RU" altLang="ru-RU" sz="2800" i="1" dirty="0">
                <a:solidFill>
                  <a:srgbClr val="0000FF"/>
                </a:solidFill>
                <a:cs typeface="Times New Roman" panose="02020603050405020304" pitchFamily="18" charset="0"/>
              </a:rPr>
              <a:t>  - </a:t>
            </a:r>
            <a:r>
              <a:rPr lang="ru-RU" altLang="ru-RU" sz="2800" i="1" dirty="0" err="1">
                <a:solidFill>
                  <a:srgbClr val="0000FF"/>
                </a:solidFill>
                <a:cs typeface="Times New Roman" panose="02020603050405020304" pitchFamily="18" charset="0"/>
              </a:rPr>
              <a:t>довготривалу</a:t>
            </a:r>
            <a:r>
              <a:rPr lang="ru-RU" altLang="ru-RU" sz="2800" i="1" dirty="0">
                <a:solidFill>
                  <a:srgbClr val="0000FF"/>
                </a:solidFill>
                <a:cs typeface="Times New Roman" panose="02020603050405020304" pitchFamily="18" charset="0"/>
              </a:rPr>
              <a:t>.</a:t>
            </a:r>
          </a:p>
          <a:p>
            <a:pPr eaLnBrk="1" hangingPunct="1"/>
            <a:r>
              <a:rPr lang="ru-RU" altLang="ru-RU" sz="2800" i="1" dirty="0">
                <a:solidFill>
                  <a:srgbClr val="0000FF"/>
                </a:solidFill>
                <a:cs typeface="Times New Roman" panose="02020603050405020304" pitchFamily="18" charset="0"/>
              </a:rPr>
              <a:t>В </a:t>
            </a:r>
            <a:r>
              <a:rPr lang="ru-RU" altLang="ru-RU" sz="2800" i="1" dirty="0" err="1">
                <a:solidFill>
                  <a:srgbClr val="0000FF"/>
                </a:solidFill>
                <a:cs typeface="Times New Roman" panose="02020603050405020304" pitchFamily="18" charset="0"/>
              </a:rPr>
              <a:t>період</a:t>
            </a:r>
            <a:r>
              <a:rPr lang="ru-RU" altLang="ru-RU" sz="2800" i="1" dirty="0">
                <a:solidFill>
                  <a:srgbClr val="0000FF"/>
                </a:solidFill>
                <a:cs typeface="Times New Roman" panose="02020603050405020304" pitchFamily="18" charset="0"/>
              </a:rPr>
              <a:t> </a:t>
            </a:r>
            <a:r>
              <a:rPr lang="ru-RU" altLang="ru-RU" sz="2800" i="1" dirty="0" err="1">
                <a:solidFill>
                  <a:srgbClr val="0000FF"/>
                </a:solidFill>
                <a:cs typeface="Times New Roman" panose="02020603050405020304" pitchFamily="18" charset="0"/>
              </a:rPr>
              <a:t>формування</a:t>
            </a:r>
            <a:r>
              <a:rPr lang="ru-RU" altLang="ru-RU" sz="2800" i="1" dirty="0">
                <a:solidFill>
                  <a:srgbClr val="0000FF"/>
                </a:solidFill>
                <a:cs typeface="Times New Roman" panose="02020603050405020304" pitchFamily="18" charset="0"/>
              </a:rPr>
              <a:t> </a:t>
            </a:r>
            <a:r>
              <a:rPr lang="ru-RU" altLang="ru-RU" sz="2800" i="1" dirty="0" err="1">
                <a:solidFill>
                  <a:srgbClr val="0000FF"/>
                </a:solidFill>
                <a:cs typeface="Times New Roman" panose="02020603050405020304" pitchFamily="18" charset="0"/>
              </a:rPr>
              <a:t>цих</a:t>
            </a:r>
            <a:r>
              <a:rPr lang="ru-RU" altLang="ru-RU" sz="2800" i="1" dirty="0">
                <a:solidFill>
                  <a:srgbClr val="0000FF"/>
                </a:solidFill>
                <a:cs typeface="Times New Roman" panose="02020603050405020304" pitchFamily="18" charset="0"/>
              </a:rPr>
              <a:t> </a:t>
            </a:r>
            <a:r>
              <a:rPr lang="ru-RU" altLang="ru-RU" sz="2800" i="1" dirty="0" err="1">
                <a:solidFill>
                  <a:srgbClr val="0000FF"/>
                </a:solidFill>
                <a:cs typeface="Times New Roman" panose="02020603050405020304" pitchFamily="18" charset="0"/>
              </a:rPr>
              <a:t>видів</a:t>
            </a:r>
            <a:r>
              <a:rPr lang="ru-RU" altLang="ru-RU" sz="2800" i="1" dirty="0">
                <a:solidFill>
                  <a:srgbClr val="0000FF"/>
                </a:solidFill>
                <a:cs typeface="Times New Roman" panose="02020603050405020304" pitchFamily="18" charset="0"/>
              </a:rPr>
              <a:t> </a:t>
            </a:r>
            <a:r>
              <a:rPr lang="ru-RU" altLang="ru-RU" sz="2800" i="1" dirty="0" err="1">
                <a:solidFill>
                  <a:srgbClr val="0000FF"/>
                </a:solidFill>
                <a:cs typeface="Times New Roman" panose="02020603050405020304" pitchFamily="18" charset="0"/>
              </a:rPr>
              <a:t>пам'яті</a:t>
            </a:r>
            <a:r>
              <a:rPr lang="ru-RU" altLang="ru-RU" sz="2800" i="1" dirty="0">
                <a:solidFill>
                  <a:srgbClr val="0000FF"/>
                </a:solidFill>
                <a:cs typeface="Times New Roman" panose="02020603050405020304" pitchFamily="18" charset="0"/>
              </a:rPr>
              <a:t> </a:t>
            </a:r>
            <a:r>
              <a:rPr lang="ru-RU" altLang="ru-RU" sz="2800" i="1" dirty="0" err="1">
                <a:solidFill>
                  <a:srgbClr val="0000FF"/>
                </a:solidFill>
                <a:cs typeface="Times New Roman" panose="02020603050405020304" pitchFamily="18" charset="0"/>
              </a:rPr>
              <a:t>можна</a:t>
            </a:r>
            <a:r>
              <a:rPr lang="ru-RU" altLang="ru-RU" sz="2800" i="1" dirty="0">
                <a:solidFill>
                  <a:srgbClr val="0000FF"/>
                </a:solidFill>
                <a:cs typeface="Times New Roman" panose="02020603050405020304" pitchFamily="18" charset="0"/>
              </a:rPr>
              <a:t> </a:t>
            </a:r>
            <a:r>
              <a:rPr lang="ru-RU" altLang="ru-RU" sz="2800" i="1" dirty="0" err="1">
                <a:solidFill>
                  <a:srgbClr val="0000FF"/>
                </a:solidFill>
                <a:cs typeface="Times New Roman" panose="02020603050405020304" pitchFamily="18" charset="0"/>
              </a:rPr>
              <a:t>виділити</a:t>
            </a:r>
            <a:r>
              <a:rPr lang="ru-RU" altLang="ru-RU" sz="2800" i="1" dirty="0">
                <a:solidFill>
                  <a:srgbClr val="0000FF"/>
                </a:solidFill>
                <a:cs typeface="Times New Roman" panose="02020603050405020304" pitchFamily="18" charset="0"/>
              </a:rPr>
              <a:t>:</a:t>
            </a:r>
          </a:p>
          <a:p>
            <a:pPr eaLnBrk="1" hangingPunct="1"/>
            <a:r>
              <a:rPr lang="ru-RU" altLang="ru-RU" sz="2800" i="1" dirty="0">
                <a:solidFill>
                  <a:srgbClr val="0000FF"/>
                </a:solidFill>
                <a:cs typeface="Times New Roman" panose="02020603050405020304" pitchFamily="18" charset="0"/>
              </a:rPr>
              <a:t>   - у </a:t>
            </a:r>
            <a:r>
              <a:rPr lang="ru-RU" altLang="ru-RU" sz="2800" i="1" dirty="0" err="1">
                <a:solidFill>
                  <a:srgbClr val="0000FF"/>
                </a:solidFill>
                <a:cs typeface="Times New Roman" panose="02020603050405020304" pitchFamily="18" charset="0"/>
              </a:rPr>
              <a:t>короткочасної</a:t>
            </a:r>
            <a:r>
              <a:rPr lang="ru-RU" altLang="ru-RU" sz="2800" i="1" dirty="0">
                <a:solidFill>
                  <a:srgbClr val="0000FF"/>
                </a:solidFill>
                <a:cs typeface="Times New Roman" panose="02020603050405020304" pitchFamily="18" charset="0"/>
              </a:rPr>
              <a:t> </a:t>
            </a:r>
            <a:r>
              <a:rPr lang="ru-RU" altLang="ru-RU" sz="2800" i="1" dirty="0" err="1">
                <a:solidFill>
                  <a:srgbClr val="0000FF"/>
                </a:solidFill>
                <a:cs typeface="Times New Roman" panose="02020603050405020304" pitchFamily="18" charset="0"/>
              </a:rPr>
              <a:t>пам'яті</a:t>
            </a:r>
            <a:r>
              <a:rPr lang="ru-RU" altLang="ru-RU" sz="2800" i="1" dirty="0">
                <a:solidFill>
                  <a:srgbClr val="0000FF"/>
                </a:solidFill>
                <a:cs typeface="Times New Roman" panose="02020603050405020304" pitchFamily="18" charset="0"/>
              </a:rPr>
              <a:t> </a:t>
            </a:r>
            <a:r>
              <a:rPr lang="ru-RU" altLang="ru-RU" sz="2800" i="1" dirty="0" err="1">
                <a:solidFill>
                  <a:srgbClr val="0000FF"/>
                </a:solidFill>
                <a:cs typeface="Times New Roman" panose="02020603050405020304" pitchFamily="18" charset="0"/>
              </a:rPr>
              <a:t>сенсорну</a:t>
            </a:r>
            <a:r>
              <a:rPr lang="ru-RU" altLang="ru-RU" sz="2800" i="1" dirty="0">
                <a:solidFill>
                  <a:srgbClr val="0000FF"/>
                </a:solidFill>
                <a:cs typeface="Times New Roman" panose="02020603050405020304" pitchFamily="18" charset="0"/>
              </a:rPr>
              <a:t> і </a:t>
            </a:r>
            <a:r>
              <a:rPr lang="ru-RU" altLang="ru-RU" sz="2800" i="1" dirty="0" err="1">
                <a:solidFill>
                  <a:srgbClr val="0000FF"/>
                </a:solidFill>
                <a:cs typeface="Times New Roman" panose="02020603050405020304" pitchFamily="18" charset="0"/>
              </a:rPr>
              <a:t>найближчу</a:t>
            </a:r>
            <a:r>
              <a:rPr lang="ru-RU" altLang="ru-RU" sz="2800" i="1" dirty="0">
                <a:solidFill>
                  <a:srgbClr val="0000FF"/>
                </a:solidFill>
                <a:cs typeface="Times New Roman" panose="02020603050405020304" pitchFamily="18" charset="0"/>
              </a:rPr>
              <a:t>;</a:t>
            </a:r>
          </a:p>
          <a:p>
            <a:pPr eaLnBrk="1" hangingPunct="1"/>
            <a:r>
              <a:rPr lang="ru-RU" altLang="ru-RU" sz="2800" i="1" dirty="0">
                <a:solidFill>
                  <a:srgbClr val="0000FF"/>
                </a:solidFill>
                <a:cs typeface="Times New Roman" panose="02020603050405020304" pitchFamily="18" charset="0"/>
              </a:rPr>
              <a:t>   - у </a:t>
            </a:r>
            <a:r>
              <a:rPr lang="ru-RU" altLang="ru-RU" sz="2800" i="1" dirty="0" err="1">
                <a:solidFill>
                  <a:srgbClr val="0000FF"/>
                </a:solidFill>
                <a:cs typeface="Times New Roman" panose="02020603050405020304" pitchFamily="18" charset="0"/>
              </a:rPr>
              <a:t>довгостроковій</a:t>
            </a:r>
            <a:r>
              <a:rPr lang="ru-RU" altLang="ru-RU" sz="2800" i="1" dirty="0">
                <a:solidFill>
                  <a:srgbClr val="0000FF"/>
                </a:solidFill>
                <a:cs typeface="Times New Roman" panose="02020603050405020304" pitchFamily="18" charset="0"/>
              </a:rPr>
              <a:t> - </a:t>
            </a:r>
            <a:r>
              <a:rPr lang="ru-RU" altLang="ru-RU" sz="2800" i="1" dirty="0" err="1">
                <a:solidFill>
                  <a:srgbClr val="0000FF"/>
                </a:solidFill>
                <a:cs typeface="Times New Roman" panose="02020603050405020304" pitchFamily="18" charset="0"/>
              </a:rPr>
              <a:t>проміжну</a:t>
            </a:r>
            <a:r>
              <a:rPr lang="ru-RU" altLang="ru-RU" sz="2800" i="1" dirty="0">
                <a:solidFill>
                  <a:srgbClr val="0000FF"/>
                </a:solidFill>
                <a:cs typeface="Times New Roman" panose="02020603050405020304" pitchFamily="18" charset="0"/>
              </a:rPr>
              <a:t>.</a:t>
            </a:r>
          </a:p>
          <a:p>
            <a:pPr eaLnBrk="1" hangingPunct="1"/>
            <a:endParaRPr lang="ru-RU" altLang="ru-RU" sz="2800" i="1" dirty="0">
              <a:solidFill>
                <a:srgbClr val="0000FF"/>
              </a:solidFill>
              <a:cs typeface="Times New Roman" panose="02020603050405020304" pitchFamily="18" charset="0"/>
            </a:endParaRPr>
          </a:p>
          <a:p>
            <a:pPr eaLnBrk="1" hangingPunct="1"/>
            <a:r>
              <a:rPr lang="ru-RU" altLang="ru-RU" sz="2800" i="1" dirty="0">
                <a:solidFill>
                  <a:srgbClr val="0000FF"/>
                </a:solidFill>
                <a:cs typeface="Times New Roman" panose="02020603050405020304" pitchFamily="18" charset="0"/>
              </a:rPr>
              <a:t>Всі вони в </a:t>
            </a:r>
            <a:r>
              <a:rPr lang="ru-RU" altLang="ru-RU" sz="2800" i="1" dirty="0" err="1">
                <a:solidFill>
                  <a:srgbClr val="0000FF"/>
                </a:solidFill>
                <a:cs typeface="Times New Roman" panose="02020603050405020304" pitchFamily="18" charset="0"/>
              </a:rPr>
              <a:t>своїй</a:t>
            </a:r>
            <a:r>
              <a:rPr lang="ru-RU" altLang="ru-RU" sz="2800" i="1" dirty="0">
                <a:solidFill>
                  <a:srgbClr val="0000FF"/>
                </a:solidFill>
                <a:cs typeface="Times New Roman" panose="02020603050405020304" pitchFamily="18" charset="0"/>
              </a:rPr>
              <a:t> </a:t>
            </a:r>
            <a:r>
              <a:rPr lang="ru-RU" altLang="ru-RU" sz="2800" i="1" dirty="0" err="1">
                <a:solidFill>
                  <a:srgbClr val="0000FF"/>
                </a:solidFill>
                <a:cs typeface="Times New Roman" panose="02020603050405020304" pitchFamily="18" charset="0"/>
              </a:rPr>
              <a:t>основі</a:t>
            </a:r>
            <a:r>
              <a:rPr lang="ru-RU" altLang="ru-RU" sz="2800" i="1" dirty="0">
                <a:solidFill>
                  <a:srgbClr val="0000FF"/>
                </a:solidFill>
                <a:cs typeface="Times New Roman" panose="02020603050405020304" pitchFamily="18" charset="0"/>
              </a:rPr>
              <a:t> </a:t>
            </a:r>
            <a:r>
              <a:rPr lang="ru-RU" altLang="ru-RU" sz="2800" i="1" dirty="0" err="1">
                <a:solidFill>
                  <a:srgbClr val="0000FF"/>
                </a:solidFill>
                <a:cs typeface="Times New Roman" panose="02020603050405020304" pitchFamily="18" charset="0"/>
              </a:rPr>
              <a:t>мають</a:t>
            </a:r>
            <a:r>
              <a:rPr lang="ru-RU" altLang="ru-RU" sz="2800" i="1" dirty="0">
                <a:solidFill>
                  <a:srgbClr val="0000FF"/>
                </a:solidFill>
                <a:cs typeface="Times New Roman" panose="02020603050405020304" pitchFamily="18" charset="0"/>
              </a:rPr>
              <a:t> </a:t>
            </a:r>
            <a:r>
              <a:rPr lang="ru-RU" altLang="ru-RU" sz="2800" i="1" dirty="0" err="1">
                <a:solidFill>
                  <a:srgbClr val="0000FF"/>
                </a:solidFill>
                <a:cs typeface="Times New Roman" panose="02020603050405020304" pitchFamily="18" charset="0"/>
              </a:rPr>
              <a:t>різні</a:t>
            </a:r>
            <a:r>
              <a:rPr lang="ru-RU" altLang="ru-RU" sz="2800" i="1" dirty="0">
                <a:solidFill>
                  <a:srgbClr val="0000FF"/>
                </a:solidFill>
                <a:cs typeface="Times New Roman" panose="02020603050405020304" pitchFamily="18" charset="0"/>
              </a:rPr>
              <a:t> </a:t>
            </a:r>
            <a:r>
              <a:rPr lang="ru-RU" altLang="ru-RU" sz="2800" i="1" dirty="0" err="1">
                <a:solidFill>
                  <a:srgbClr val="0000FF"/>
                </a:solidFill>
                <a:cs typeface="Times New Roman" panose="02020603050405020304" pitchFamily="18" charset="0"/>
              </a:rPr>
              <a:t>нейрогенні</a:t>
            </a:r>
            <a:r>
              <a:rPr lang="ru-RU" altLang="ru-RU" sz="2800" i="1" dirty="0">
                <a:solidFill>
                  <a:srgbClr val="0000FF"/>
                </a:solidFill>
                <a:cs typeface="Times New Roman" panose="02020603050405020304" pitchFamily="18" charset="0"/>
              </a:rPr>
              <a:t> </a:t>
            </a:r>
            <a:r>
              <a:rPr lang="ru-RU" altLang="ru-RU" sz="2800" i="1" dirty="0" err="1">
                <a:solidFill>
                  <a:srgbClr val="0000FF"/>
                </a:solidFill>
                <a:cs typeface="Times New Roman" panose="02020603050405020304" pitchFamily="18" charset="0"/>
              </a:rPr>
              <a:t>механізми</a:t>
            </a:r>
            <a:r>
              <a:rPr lang="ru-RU" altLang="ru-RU" sz="2800" i="1" dirty="0">
                <a:solidFill>
                  <a:srgbClr val="0000FF"/>
                </a:solidFill>
                <a:cs typeface="Times New Roman" panose="02020603050405020304" pitchFamily="18" charset="0"/>
              </a:rPr>
              <a:t>.</a:t>
            </a:r>
            <a:endParaRPr lang="ru-RU" altLang="ru-RU"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762000" y="0"/>
            <a:ext cx="7772400" cy="457200"/>
          </a:xfrm>
        </p:spPr>
        <p:txBody>
          <a:bodyPr>
            <a:normAutofit fontScale="90000"/>
          </a:bodyPr>
          <a:lstStyle/>
          <a:p>
            <a:pPr eaLnBrk="1" fontAlgn="auto" hangingPunct="1">
              <a:spcAft>
                <a:spcPts val="0"/>
              </a:spcAft>
              <a:defRPr/>
            </a:pPr>
            <a:r>
              <a:rPr lang="ru-RU" sz="3200" dirty="0" err="1"/>
              <a:t>Сенсорна</a:t>
            </a:r>
            <a:r>
              <a:rPr lang="ru-RU" sz="3200" dirty="0"/>
              <a:t> </a:t>
            </a:r>
            <a:r>
              <a:rPr lang="ru-RU" sz="3200" dirty="0" err="1"/>
              <a:t>пам</a:t>
            </a:r>
            <a:r>
              <a:rPr lang="en-US" sz="3200" dirty="0"/>
              <a:t>’</a:t>
            </a:r>
            <a:r>
              <a:rPr lang="ru-RU" sz="3200" dirty="0"/>
              <a:t>ять</a:t>
            </a:r>
          </a:p>
        </p:txBody>
      </p:sp>
      <p:sp>
        <p:nvSpPr>
          <p:cNvPr id="48131" name="Rectangle 3"/>
          <p:cNvSpPr>
            <a:spLocks noGrp="1" noChangeArrowheads="1"/>
          </p:cNvSpPr>
          <p:nvPr>
            <p:ph idx="1"/>
          </p:nvPr>
        </p:nvSpPr>
        <p:spPr>
          <a:xfrm>
            <a:off x="0" y="457200"/>
            <a:ext cx="9144000" cy="6400800"/>
          </a:xfrm>
        </p:spPr>
        <p:txBody>
          <a:bodyPr>
            <a:normAutofit lnSpcReduction="10000"/>
          </a:bodyPr>
          <a:lstStyle/>
          <a:p>
            <a:pPr eaLnBrk="1" hangingPunct="1">
              <a:lnSpc>
                <a:spcPct val="90000"/>
              </a:lnSpc>
            </a:pPr>
            <a:r>
              <a:rPr lang="ru-RU" altLang="ru-RU" dirty="0" err="1">
                <a:cs typeface="Times New Roman" panose="02020603050405020304" pitchFamily="18" charset="0"/>
              </a:rPr>
              <a:t>Ємність</a:t>
            </a:r>
            <a:r>
              <a:rPr lang="ru-RU" altLang="ru-RU" dirty="0">
                <a:cs typeface="Times New Roman" panose="02020603050405020304" pitchFamily="18" charset="0"/>
              </a:rPr>
              <a:t> </a:t>
            </a:r>
            <a:r>
              <a:rPr lang="ru-RU" altLang="ru-RU" dirty="0" err="1">
                <a:cs typeface="Times New Roman" panose="02020603050405020304" pitchFamily="18" charset="0"/>
              </a:rPr>
              <a:t>її</a:t>
            </a:r>
            <a:r>
              <a:rPr lang="ru-RU" altLang="ru-RU" dirty="0">
                <a:cs typeface="Times New Roman" panose="02020603050405020304" pitchFamily="18" charset="0"/>
              </a:rPr>
              <a:t> </a:t>
            </a:r>
            <a:r>
              <a:rPr lang="ru-RU" altLang="ru-RU" dirty="0" err="1">
                <a:cs typeface="Times New Roman" panose="02020603050405020304" pitchFamily="18" charset="0"/>
              </a:rPr>
              <a:t>обмежена</a:t>
            </a:r>
            <a:r>
              <a:rPr lang="ru-RU" altLang="ru-RU" dirty="0">
                <a:cs typeface="Times New Roman" panose="02020603050405020304" pitchFamily="18" charset="0"/>
              </a:rPr>
              <a:t> 3-5 </a:t>
            </a:r>
            <a:r>
              <a:rPr lang="ru-RU" altLang="ru-RU" dirty="0" err="1">
                <a:cs typeface="Times New Roman" panose="02020603050405020304" pitchFamily="18" charset="0"/>
              </a:rPr>
              <a:t>елементами</a:t>
            </a:r>
            <a:r>
              <a:rPr lang="ru-RU" altLang="ru-RU" dirty="0">
                <a:cs typeface="Times New Roman" panose="02020603050405020304" pitchFamily="18" charset="0"/>
              </a:rPr>
              <a:t>. Тут </a:t>
            </a:r>
            <a:r>
              <a:rPr lang="ru-RU" altLang="ru-RU" dirty="0" err="1">
                <a:cs typeface="Times New Roman" panose="02020603050405020304" pitchFamily="18" charset="0"/>
              </a:rPr>
              <a:t>відбувається</a:t>
            </a:r>
            <a:r>
              <a:rPr lang="ru-RU" altLang="ru-RU" dirty="0">
                <a:cs typeface="Times New Roman" panose="02020603050405020304" pitchFamily="18" charset="0"/>
              </a:rPr>
              <a:t> </a:t>
            </a:r>
            <a:r>
              <a:rPr lang="ru-RU" altLang="ru-RU" dirty="0" err="1">
                <a:cs typeface="Times New Roman" panose="02020603050405020304" pitchFamily="18" charset="0"/>
              </a:rPr>
              <a:t>первинний</a:t>
            </a:r>
            <a:r>
              <a:rPr lang="ru-RU" altLang="ru-RU" dirty="0">
                <a:cs typeface="Times New Roman" panose="02020603050405020304" pitchFamily="18" charset="0"/>
              </a:rPr>
              <a:t> </a:t>
            </a:r>
            <a:r>
              <a:rPr lang="ru-RU" altLang="ru-RU" dirty="0" err="1">
                <a:cs typeface="Times New Roman" panose="02020603050405020304" pitchFamily="18" charset="0"/>
              </a:rPr>
              <a:t>аналіз</a:t>
            </a:r>
            <a:r>
              <a:rPr lang="ru-RU" altLang="ru-RU" dirty="0">
                <a:cs typeface="Times New Roman" panose="02020603050405020304" pitchFamily="18" charset="0"/>
              </a:rPr>
              <a:t>, </a:t>
            </a:r>
            <a:r>
              <a:rPr lang="ru-RU" altLang="ru-RU" dirty="0" err="1">
                <a:cs typeface="Times New Roman" panose="02020603050405020304" pitchFamily="18" charset="0"/>
              </a:rPr>
              <a:t>оцінка</a:t>
            </a:r>
            <a:r>
              <a:rPr lang="ru-RU" altLang="ru-RU" dirty="0">
                <a:cs typeface="Times New Roman" panose="02020603050405020304" pitchFamily="18" charset="0"/>
              </a:rPr>
              <a:t> </a:t>
            </a:r>
            <a:r>
              <a:rPr lang="ru-RU" altLang="ru-RU" dirty="0" err="1">
                <a:cs typeface="Times New Roman" panose="02020603050405020304" pitchFamily="18" charset="0"/>
              </a:rPr>
              <a:t>інформації</a:t>
            </a:r>
            <a:r>
              <a:rPr lang="ru-RU" altLang="ru-RU" dirty="0">
                <a:cs typeface="Times New Roman" panose="02020603050405020304" pitchFamily="18" charset="0"/>
              </a:rPr>
              <a:t>, </a:t>
            </a:r>
            <a:r>
              <a:rPr lang="ru-RU" altLang="ru-RU" dirty="0" err="1">
                <a:cs typeface="Times New Roman" panose="02020603050405020304" pitchFamily="18" charset="0"/>
              </a:rPr>
              <a:t>що</a:t>
            </a:r>
            <a:r>
              <a:rPr lang="ru-RU" altLang="ru-RU" dirty="0">
                <a:cs typeface="Times New Roman" panose="02020603050405020304" pitchFamily="18" charset="0"/>
              </a:rPr>
              <a:t> </a:t>
            </a:r>
            <a:r>
              <a:rPr lang="ru-RU" altLang="ru-RU" dirty="0" err="1">
                <a:cs typeface="Times New Roman" panose="02020603050405020304" pitchFamily="18" charset="0"/>
              </a:rPr>
              <a:t>надійшла</a:t>
            </a:r>
            <a:r>
              <a:rPr lang="ru-RU" altLang="ru-RU" dirty="0">
                <a:cs typeface="Times New Roman" panose="02020603050405020304" pitchFamily="18" charset="0"/>
              </a:rPr>
              <a:t>, а </a:t>
            </a:r>
            <a:r>
              <a:rPr lang="ru-RU" altLang="ru-RU" dirty="0" err="1">
                <a:cs typeface="Times New Roman" panose="02020603050405020304" pitchFamily="18" charset="0"/>
              </a:rPr>
              <a:t>потім</a:t>
            </a:r>
            <a:r>
              <a:rPr lang="ru-RU" altLang="ru-RU" dirty="0">
                <a:cs typeface="Times New Roman" panose="02020603050405020304" pitchFamily="18" charset="0"/>
              </a:rPr>
              <a:t> вона </a:t>
            </a:r>
            <a:r>
              <a:rPr lang="ru-RU" altLang="ru-RU" dirty="0" err="1">
                <a:cs typeface="Times New Roman" panose="02020603050405020304" pitchFamily="18" charset="0"/>
              </a:rPr>
              <a:t>або</a:t>
            </a:r>
            <a:r>
              <a:rPr lang="ru-RU" altLang="ru-RU" dirty="0">
                <a:cs typeface="Times New Roman" panose="02020603050405020304" pitchFamily="18" charset="0"/>
              </a:rPr>
              <a:t> без </a:t>
            </a:r>
            <a:r>
              <a:rPr lang="ru-RU" altLang="ru-RU" dirty="0" err="1">
                <a:cs typeface="Times New Roman" panose="02020603050405020304" pitchFamily="18" charset="0"/>
              </a:rPr>
              <a:t>сліду</a:t>
            </a:r>
            <a:r>
              <a:rPr lang="ru-RU" altLang="ru-RU" dirty="0">
                <a:cs typeface="Times New Roman" panose="02020603050405020304" pitchFamily="18" charset="0"/>
              </a:rPr>
              <a:t> </a:t>
            </a:r>
            <a:r>
              <a:rPr lang="ru-RU" altLang="ru-RU" dirty="0" err="1">
                <a:cs typeface="Times New Roman" panose="02020603050405020304" pitchFamily="18" charset="0"/>
              </a:rPr>
              <a:t>зникає</a:t>
            </a:r>
            <a:r>
              <a:rPr lang="ru-RU" altLang="ru-RU" dirty="0">
                <a:cs typeface="Times New Roman" panose="02020603050405020304" pitchFamily="18" charset="0"/>
              </a:rPr>
              <a:t>, </a:t>
            </a:r>
            <a:r>
              <a:rPr lang="ru-RU" altLang="ru-RU" dirty="0" err="1">
                <a:cs typeface="Times New Roman" panose="02020603050405020304" pitchFamily="18" charset="0"/>
              </a:rPr>
              <a:t>або</a:t>
            </a:r>
            <a:r>
              <a:rPr lang="ru-RU" altLang="ru-RU" dirty="0">
                <a:cs typeface="Times New Roman" panose="02020603050405020304" pitchFamily="18" charset="0"/>
              </a:rPr>
              <a:t> </a:t>
            </a:r>
            <a:r>
              <a:rPr lang="ru-RU" altLang="ru-RU" dirty="0" err="1">
                <a:cs typeface="Times New Roman" panose="02020603050405020304" pitchFamily="18" charset="0"/>
              </a:rPr>
              <a:t>направляється</a:t>
            </a:r>
            <a:r>
              <a:rPr lang="ru-RU" altLang="ru-RU" dirty="0">
                <a:cs typeface="Times New Roman" panose="02020603050405020304" pitchFamily="18" charset="0"/>
              </a:rPr>
              <a:t> в </a:t>
            </a:r>
            <a:r>
              <a:rPr lang="ru-RU" altLang="ru-RU" dirty="0" err="1">
                <a:cs typeface="Times New Roman" panose="02020603050405020304" pitchFamily="18" charset="0"/>
              </a:rPr>
              <a:t>інші</a:t>
            </a:r>
            <a:r>
              <a:rPr lang="ru-RU" altLang="ru-RU" dirty="0">
                <a:cs typeface="Times New Roman" panose="02020603050405020304" pitchFamily="18" charset="0"/>
              </a:rPr>
              <a:t> </a:t>
            </a:r>
            <a:r>
              <a:rPr lang="ru-RU" altLang="ru-RU" dirty="0" err="1">
                <a:cs typeface="Times New Roman" panose="02020603050405020304" pitchFamily="18" charset="0"/>
              </a:rPr>
              <a:t>відділи</a:t>
            </a:r>
            <a:r>
              <a:rPr lang="ru-RU" altLang="ru-RU" dirty="0">
                <a:cs typeface="Times New Roman" panose="02020603050405020304" pitchFamily="18" charset="0"/>
              </a:rPr>
              <a:t> ЦНС, де і </a:t>
            </a:r>
            <a:r>
              <a:rPr lang="ru-RU" altLang="ru-RU" dirty="0" err="1">
                <a:cs typeface="Times New Roman" panose="02020603050405020304" pitchFamily="18" charset="0"/>
              </a:rPr>
              <a:t>відбувається</a:t>
            </a:r>
            <a:r>
              <a:rPr lang="ru-RU" altLang="ru-RU" dirty="0">
                <a:cs typeface="Times New Roman" panose="02020603050405020304" pitchFamily="18" charset="0"/>
              </a:rPr>
              <a:t> </a:t>
            </a:r>
            <a:r>
              <a:rPr lang="ru-RU" altLang="ru-RU" dirty="0" err="1">
                <a:cs typeface="Times New Roman" panose="02020603050405020304" pitchFamily="18" charset="0"/>
              </a:rPr>
              <a:t>її</a:t>
            </a:r>
            <a:r>
              <a:rPr lang="ru-RU" altLang="ru-RU" dirty="0">
                <a:cs typeface="Times New Roman" panose="02020603050405020304" pitchFamily="18" charset="0"/>
              </a:rPr>
              <a:t> </a:t>
            </a:r>
            <a:r>
              <a:rPr lang="ru-RU" altLang="ru-RU" dirty="0" err="1">
                <a:cs typeface="Times New Roman" panose="02020603050405020304" pitchFamily="18" charset="0"/>
              </a:rPr>
              <a:t>подальша</a:t>
            </a:r>
            <a:r>
              <a:rPr lang="ru-RU" altLang="ru-RU" dirty="0">
                <a:cs typeface="Times New Roman" panose="02020603050405020304" pitchFamily="18" charset="0"/>
              </a:rPr>
              <a:t> </a:t>
            </a:r>
            <a:r>
              <a:rPr lang="ru-RU" altLang="ru-RU" dirty="0" err="1">
                <a:cs typeface="Times New Roman" panose="02020603050405020304" pitchFamily="18" charset="0"/>
              </a:rPr>
              <a:t>обробка</a:t>
            </a:r>
            <a:r>
              <a:rPr lang="ru-RU" altLang="ru-RU" dirty="0">
                <a:cs typeface="Times New Roman" panose="02020603050405020304" pitchFamily="18" charset="0"/>
              </a:rPr>
              <a:t>.</a:t>
            </a:r>
          </a:p>
          <a:p>
            <a:pPr eaLnBrk="1" hangingPunct="1">
              <a:lnSpc>
                <a:spcPct val="90000"/>
              </a:lnSpc>
            </a:pPr>
            <a:endParaRPr lang="ru-RU" altLang="ru-RU" dirty="0">
              <a:cs typeface="Times New Roman" panose="02020603050405020304" pitchFamily="18" charset="0"/>
            </a:endParaRPr>
          </a:p>
          <a:p>
            <a:pPr eaLnBrk="1" hangingPunct="1">
              <a:lnSpc>
                <a:spcPct val="90000"/>
              </a:lnSpc>
            </a:pPr>
            <a:r>
              <a:rPr lang="ru-RU" altLang="ru-RU" dirty="0" err="1">
                <a:cs typeface="Times New Roman" panose="02020603050405020304" pitchFamily="18" charset="0"/>
              </a:rPr>
              <a:t>Фізіологічною</a:t>
            </a:r>
            <a:r>
              <a:rPr lang="ru-RU" altLang="ru-RU" dirty="0">
                <a:cs typeface="Times New Roman" panose="02020603050405020304" pitchFamily="18" charset="0"/>
              </a:rPr>
              <a:t> основою </a:t>
            </a:r>
            <a:r>
              <a:rPr lang="ru-RU" altLang="ru-RU" dirty="0" err="1">
                <a:cs typeface="Times New Roman" panose="02020603050405020304" pitchFamily="18" charset="0"/>
              </a:rPr>
              <a:t>сенсорної</a:t>
            </a:r>
            <a:r>
              <a:rPr lang="ru-RU" altLang="ru-RU" dirty="0">
                <a:cs typeface="Times New Roman" panose="02020603050405020304" pitchFamily="18" charset="0"/>
              </a:rPr>
              <a:t> </a:t>
            </a:r>
            <a:r>
              <a:rPr lang="ru-RU" altLang="ru-RU" dirty="0" err="1">
                <a:cs typeface="Times New Roman" panose="02020603050405020304" pitchFamily="18" charset="0"/>
              </a:rPr>
              <a:t>пам'яті</a:t>
            </a:r>
            <a:r>
              <a:rPr lang="ru-RU" altLang="ru-RU" dirty="0">
                <a:cs typeface="Times New Roman" panose="02020603050405020304" pitchFamily="18" charset="0"/>
              </a:rPr>
              <a:t> є </a:t>
            </a:r>
            <a:r>
              <a:rPr lang="ru-RU" altLang="ru-RU" dirty="0" err="1">
                <a:cs typeface="Times New Roman" panose="02020603050405020304" pitchFamily="18" charset="0"/>
              </a:rPr>
              <a:t>ті</a:t>
            </a:r>
            <a:r>
              <a:rPr lang="ru-RU" altLang="ru-RU" dirty="0">
                <a:cs typeface="Times New Roman" panose="02020603050405020304" pitchFamily="18" charset="0"/>
              </a:rPr>
              <a:t> </a:t>
            </a:r>
            <a:r>
              <a:rPr lang="ru-RU" altLang="ru-RU" dirty="0" err="1">
                <a:cs typeface="Times New Roman" panose="02020603050405020304" pitchFamily="18" charset="0"/>
              </a:rPr>
              <a:t>іонні</a:t>
            </a:r>
            <a:r>
              <a:rPr lang="ru-RU" altLang="ru-RU" dirty="0">
                <a:cs typeface="Times New Roman" panose="02020603050405020304" pitchFamily="18" charset="0"/>
              </a:rPr>
              <a:t> </a:t>
            </a:r>
            <a:r>
              <a:rPr lang="ru-RU" altLang="ru-RU" dirty="0" err="1">
                <a:cs typeface="Times New Roman" panose="02020603050405020304" pitchFamily="18" charset="0"/>
              </a:rPr>
              <a:t>зрушення</a:t>
            </a:r>
            <a:r>
              <a:rPr lang="ru-RU" altLang="ru-RU" dirty="0">
                <a:cs typeface="Times New Roman" panose="02020603050405020304" pitchFamily="18" charset="0"/>
              </a:rPr>
              <a:t> і </a:t>
            </a:r>
            <a:r>
              <a:rPr lang="ru-RU" altLang="ru-RU" dirty="0" err="1">
                <a:cs typeface="Times New Roman" panose="02020603050405020304" pitchFamily="18" charset="0"/>
              </a:rPr>
              <a:t>сліди</a:t>
            </a:r>
            <a:r>
              <a:rPr lang="ru-RU" altLang="ru-RU" dirty="0">
                <a:cs typeface="Times New Roman" panose="02020603050405020304" pitchFamily="18" charset="0"/>
              </a:rPr>
              <a:t> </a:t>
            </a:r>
            <a:r>
              <a:rPr lang="ru-RU" altLang="ru-RU" dirty="0" err="1">
                <a:cs typeface="Times New Roman" panose="02020603050405020304" pitchFamily="18" charset="0"/>
              </a:rPr>
              <a:t>їх</a:t>
            </a:r>
            <a:r>
              <a:rPr lang="ru-RU" altLang="ru-RU" dirty="0">
                <a:cs typeface="Times New Roman" panose="02020603050405020304" pitchFamily="18" charset="0"/>
              </a:rPr>
              <a:t>, </a:t>
            </a:r>
            <a:r>
              <a:rPr lang="ru-RU" altLang="ru-RU" dirty="0" err="1">
                <a:cs typeface="Times New Roman" panose="02020603050405020304" pitchFamily="18" charset="0"/>
              </a:rPr>
              <a:t>які</a:t>
            </a:r>
            <a:r>
              <a:rPr lang="ru-RU" altLang="ru-RU" dirty="0">
                <a:cs typeface="Times New Roman" panose="02020603050405020304" pitchFamily="18" charset="0"/>
              </a:rPr>
              <a:t> </a:t>
            </a:r>
            <a:r>
              <a:rPr lang="ru-RU" altLang="ru-RU" dirty="0" err="1">
                <a:cs typeface="Times New Roman" panose="02020603050405020304" pitchFamily="18" charset="0"/>
              </a:rPr>
              <a:t>виникають</a:t>
            </a:r>
            <a:r>
              <a:rPr lang="ru-RU" altLang="ru-RU" dirty="0">
                <a:cs typeface="Times New Roman" panose="02020603050405020304" pitchFamily="18" charset="0"/>
              </a:rPr>
              <a:t> в мембранах </a:t>
            </a:r>
            <a:r>
              <a:rPr lang="ru-RU" altLang="ru-RU" dirty="0" err="1">
                <a:cs typeface="Times New Roman" panose="02020603050405020304" pitchFamily="18" charset="0"/>
              </a:rPr>
              <a:t>ланцюжка</a:t>
            </a:r>
            <a:r>
              <a:rPr lang="ru-RU" altLang="ru-RU" dirty="0">
                <a:cs typeface="Times New Roman" panose="02020603050405020304" pitchFamily="18" charset="0"/>
              </a:rPr>
              <a:t> </a:t>
            </a:r>
            <a:r>
              <a:rPr lang="ru-RU" altLang="ru-RU" dirty="0" err="1">
                <a:cs typeface="Times New Roman" panose="02020603050405020304" pitchFamily="18" charset="0"/>
              </a:rPr>
              <a:t>збуджующихся</a:t>
            </a:r>
            <a:r>
              <a:rPr lang="ru-RU" altLang="ru-RU" dirty="0">
                <a:cs typeface="Times New Roman" panose="02020603050405020304" pitchFamily="18" charset="0"/>
              </a:rPr>
              <a:t> </a:t>
            </a:r>
            <a:r>
              <a:rPr lang="ru-RU" altLang="ru-RU" dirty="0" err="1">
                <a:cs typeface="Times New Roman" panose="02020603050405020304" pitchFamily="18" charset="0"/>
              </a:rPr>
              <a:t>сенсорних</a:t>
            </a:r>
            <a:r>
              <a:rPr lang="ru-RU" altLang="ru-RU" dirty="0">
                <a:cs typeface="Times New Roman" panose="02020603050405020304" pitchFamily="18" charset="0"/>
              </a:rPr>
              <a:t> </a:t>
            </a:r>
            <a:r>
              <a:rPr lang="ru-RU" altLang="ru-RU" dirty="0" err="1">
                <a:cs typeface="Times New Roman" panose="02020603050405020304" pitchFamily="18" charset="0"/>
              </a:rPr>
              <a:t>нейронів</a:t>
            </a:r>
            <a:r>
              <a:rPr lang="ru-RU" altLang="ru-RU" dirty="0">
                <a:cs typeface="Times New Roman" panose="02020603050405020304" pitchFamily="18" charset="0"/>
              </a:rPr>
              <a:t> при </a:t>
            </a:r>
            <a:r>
              <a:rPr lang="ru-RU" altLang="ru-RU" dirty="0" err="1">
                <a:cs typeface="Times New Roman" panose="02020603050405020304" pitchFamily="18" charset="0"/>
              </a:rPr>
              <a:t>дії</a:t>
            </a:r>
            <a:r>
              <a:rPr lang="ru-RU" altLang="ru-RU" dirty="0">
                <a:cs typeface="Times New Roman" panose="02020603050405020304" pitchFamily="18" charset="0"/>
              </a:rPr>
              <a:t> на рецептор </a:t>
            </a:r>
            <a:r>
              <a:rPr lang="ru-RU" altLang="ru-RU" dirty="0" err="1">
                <a:cs typeface="Times New Roman" panose="02020603050405020304" pitchFamily="18" charset="0"/>
              </a:rPr>
              <a:t>відповідного</a:t>
            </a:r>
            <a:r>
              <a:rPr lang="ru-RU" altLang="ru-RU" dirty="0">
                <a:cs typeface="Times New Roman" panose="02020603050405020304" pitchFamily="18" charset="0"/>
              </a:rPr>
              <a:t> </a:t>
            </a:r>
            <a:r>
              <a:rPr lang="ru-RU" altLang="ru-RU" dirty="0" err="1">
                <a:cs typeface="Times New Roman" panose="02020603050405020304" pitchFamily="18" charset="0"/>
              </a:rPr>
              <a:t>подразника</a:t>
            </a:r>
            <a:r>
              <a:rPr lang="ru-RU" altLang="ru-RU" dirty="0">
                <a:cs typeface="Times New Roman" panose="02020603050405020304" pitchFamily="18" charset="0"/>
              </a:rPr>
              <a:t>.</a:t>
            </a:r>
          </a:p>
          <a:p>
            <a:pPr eaLnBrk="1" hangingPunct="1">
              <a:lnSpc>
                <a:spcPct val="90000"/>
              </a:lnSpc>
            </a:pPr>
            <a:endParaRPr lang="ru-RU" altLang="ru-RU" dirty="0">
              <a:cs typeface="Times New Roman" panose="02020603050405020304" pitchFamily="18" charset="0"/>
            </a:endParaRPr>
          </a:p>
          <a:p>
            <a:pPr eaLnBrk="1" hangingPunct="1">
              <a:lnSpc>
                <a:spcPct val="90000"/>
              </a:lnSpc>
            </a:pPr>
            <a:r>
              <a:rPr lang="ru-RU" altLang="ru-RU" dirty="0" err="1">
                <a:cs typeface="Times New Roman" panose="02020603050405020304" pitchFamily="18" charset="0"/>
              </a:rPr>
              <a:t>Сенсорна</a:t>
            </a:r>
            <a:r>
              <a:rPr lang="ru-RU" altLang="ru-RU" dirty="0">
                <a:cs typeface="Times New Roman" panose="02020603050405020304" pitchFamily="18" charset="0"/>
              </a:rPr>
              <a:t> </a:t>
            </a:r>
            <a:r>
              <a:rPr lang="ru-RU" altLang="ru-RU" dirty="0" err="1">
                <a:cs typeface="Times New Roman" panose="02020603050405020304" pitchFamily="18" charset="0"/>
              </a:rPr>
              <a:t>пам'ять</a:t>
            </a:r>
            <a:r>
              <a:rPr lang="ru-RU" altLang="ru-RU" dirty="0">
                <a:cs typeface="Times New Roman" panose="02020603050405020304" pitchFamily="18" charset="0"/>
              </a:rPr>
              <a:t> </a:t>
            </a:r>
            <a:r>
              <a:rPr lang="ru-RU" altLang="ru-RU" dirty="0" err="1">
                <a:cs typeface="Times New Roman" panose="02020603050405020304" pitchFamily="18" charset="0"/>
              </a:rPr>
              <a:t>може</a:t>
            </a:r>
            <a:r>
              <a:rPr lang="ru-RU" altLang="ru-RU" dirty="0">
                <a:cs typeface="Times New Roman" panose="02020603050405020304" pitchFamily="18" charset="0"/>
              </a:rPr>
              <a:t> </a:t>
            </a:r>
            <a:r>
              <a:rPr lang="ru-RU" altLang="ru-RU" dirty="0" err="1">
                <a:cs typeface="Times New Roman" panose="02020603050405020304" pitchFamily="18" charset="0"/>
              </a:rPr>
              <a:t>зберігатися</a:t>
            </a:r>
            <a:r>
              <a:rPr lang="ru-RU" altLang="ru-RU" dirty="0">
                <a:cs typeface="Times New Roman" panose="02020603050405020304" pitchFamily="18" charset="0"/>
              </a:rPr>
              <a:t> </a:t>
            </a:r>
            <a:r>
              <a:rPr lang="ru-RU" altLang="ru-RU" dirty="0" err="1">
                <a:cs typeface="Times New Roman" panose="02020603050405020304" pitchFamily="18" charset="0"/>
              </a:rPr>
              <a:t>від</a:t>
            </a:r>
            <a:endParaRPr lang="ru-RU" altLang="ru-RU" dirty="0">
              <a:cs typeface="Times New Roman" panose="02020603050405020304" pitchFamily="18" charset="0"/>
            </a:endParaRPr>
          </a:p>
          <a:p>
            <a:pPr eaLnBrk="1" hangingPunct="1">
              <a:lnSpc>
                <a:spcPct val="90000"/>
              </a:lnSpc>
            </a:pPr>
            <a:r>
              <a:rPr lang="ru-RU" altLang="ru-RU" dirty="0">
                <a:cs typeface="Times New Roman" panose="02020603050405020304" pitchFamily="18" charset="0"/>
              </a:rPr>
              <a:t>    </a:t>
            </a:r>
            <a:r>
              <a:rPr lang="ru-RU" altLang="ru-RU" dirty="0" err="1">
                <a:cs typeface="Times New Roman" panose="02020603050405020304" pitchFamily="18" charset="0"/>
              </a:rPr>
              <a:t>декількох</a:t>
            </a:r>
            <a:r>
              <a:rPr lang="ru-RU" altLang="ru-RU" dirty="0">
                <a:cs typeface="Times New Roman" panose="02020603050405020304" pitchFamily="18" charset="0"/>
              </a:rPr>
              <a:t> мс до 500 мс</a:t>
            </a:r>
          </a:p>
          <a:p>
            <a:pPr eaLnBrk="1" hangingPunct="1">
              <a:lnSpc>
                <a:spcPct val="90000"/>
              </a:lnSpc>
            </a:pPr>
            <a:r>
              <a:rPr lang="ru-RU" altLang="ru-RU" dirty="0">
                <a:cs typeface="Times New Roman" panose="02020603050405020304" pitchFamily="18" charset="0"/>
              </a:rPr>
              <a:t>     </a:t>
            </a:r>
            <a:r>
              <a:rPr lang="ru-RU" altLang="ru-RU" dirty="0" err="1">
                <a:cs typeface="Times New Roman" panose="02020603050405020304" pitchFamily="18" charset="0"/>
              </a:rPr>
              <a:t>Наявність</a:t>
            </a:r>
            <a:r>
              <a:rPr lang="ru-RU" altLang="ru-RU" dirty="0">
                <a:cs typeface="Times New Roman" panose="02020603050405020304" pitchFamily="18" charset="0"/>
              </a:rPr>
              <a:t> </a:t>
            </a:r>
            <a:r>
              <a:rPr lang="ru-RU" altLang="ru-RU" dirty="0" err="1">
                <a:cs typeface="Times New Roman" panose="02020603050405020304" pitchFamily="18" charset="0"/>
              </a:rPr>
              <a:t>сенсорної</a:t>
            </a:r>
            <a:r>
              <a:rPr lang="ru-RU" altLang="ru-RU" dirty="0">
                <a:cs typeface="Times New Roman" panose="02020603050405020304" pitchFamily="18" charset="0"/>
              </a:rPr>
              <a:t> </a:t>
            </a:r>
            <a:r>
              <a:rPr lang="ru-RU" altLang="ru-RU" dirty="0" err="1">
                <a:cs typeface="Times New Roman" panose="02020603050405020304" pitchFamily="18" charset="0"/>
              </a:rPr>
              <a:t>пам'яті</a:t>
            </a:r>
            <a:r>
              <a:rPr lang="ru-RU" altLang="ru-RU" dirty="0">
                <a:cs typeface="Times New Roman" panose="02020603050405020304" pitchFamily="18" charset="0"/>
              </a:rPr>
              <a:t> у </a:t>
            </a:r>
            <a:r>
              <a:rPr lang="ru-RU" altLang="ru-RU" dirty="0" err="1">
                <a:cs typeface="Times New Roman" panose="02020603050405020304" pitchFamily="18" charset="0"/>
              </a:rPr>
              <a:t>зорового</a:t>
            </a:r>
            <a:r>
              <a:rPr lang="ru-RU" altLang="ru-RU" dirty="0">
                <a:cs typeface="Times New Roman" panose="02020603050405020304" pitchFamily="18" charset="0"/>
              </a:rPr>
              <a:t> </a:t>
            </a:r>
            <a:r>
              <a:rPr lang="ru-RU" altLang="ru-RU" dirty="0" err="1">
                <a:cs typeface="Times New Roman" panose="02020603050405020304" pitchFamily="18" charset="0"/>
              </a:rPr>
              <a:t>аналізатора</a:t>
            </a:r>
            <a:r>
              <a:rPr lang="ru-RU" altLang="ru-RU" dirty="0">
                <a:cs typeface="Times New Roman" panose="02020603050405020304" pitchFamily="18" charset="0"/>
              </a:rPr>
              <a:t> є основою </a:t>
            </a:r>
            <a:r>
              <a:rPr lang="ru-RU" altLang="ru-RU" dirty="0" err="1">
                <a:cs typeface="Times New Roman" panose="02020603050405020304" pitchFamily="18" charset="0"/>
              </a:rPr>
              <a:t>кіноефектів</a:t>
            </a:r>
            <a:r>
              <a:rPr lang="ru-RU" altLang="ru-RU" dirty="0">
                <a:cs typeface="Times New Roman" panose="02020603050405020304" pitchFamily="18" charset="0"/>
              </a:rPr>
              <a:t>, коли </a:t>
            </a:r>
            <a:r>
              <a:rPr lang="ru-RU" altLang="ru-RU" dirty="0" err="1">
                <a:cs typeface="Times New Roman" panose="02020603050405020304" pitchFamily="18" charset="0"/>
              </a:rPr>
              <a:t>окремі</a:t>
            </a:r>
            <a:r>
              <a:rPr lang="ru-RU" altLang="ru-RU" dirty="0">
                <a:cs typeface="Times New Roman" panose="02020603050405020304" pitchFamily="18" charset="0"/>
              </a:rPr>
              <a:t> кадри на </a:t>
            </a:r>
            <a:r>
              <a:rPr lang="ru-RU" altLang="ru-RU" dirty="0" err="1">
                <a:cs typeface="Times New Roman" panose="02020603050405020304" pitchFamily="18" charset="0"/>
              </a:rPr>
              <a:t>плівці</a:t>
            </a:r>
            <a:r>
              <a:rPr lang="ru-RU" altLang="ru-RU" dirty="0">
                <a:cs typeface="Times New Roman" panose="02020603050405020304" pitchFamily="18" charset="0"/>
              </a:rPr>
              <a:t> </a:t>
            </a:r>
            <a:r>
              <a:rPr lang="ru-RU" altLang="ru-RU" dirty="0" err="1">
                <a:cs typeface="Times New Roman" panose="02020603050405020304" pitchFamily="18" charset="0"/>
              </a:rPr>
              <a:t>створюють</a:t>
            </a:r>
            <a:r>
              <a:rPr lang="ru-RU" altLang="ru-RU" dirty="0">
                <a:cs typeface="Times New Roman" panose="02020603050405020304" pitchFamily="18" charset="0"/>
              </a:rPr>
              <a:t> на </a:t>
            </a:r>
            <a:r>
              <a:rPr lang="ru-RU" altLang="ru-RU" dirty="0" err="1">
                <a:cs typeface="Times New Roman" panose="02020603050405020304" pitchFamily="18" charset="0"/>
              </a:rPr>
              <a:t>екрані</a:t>
            </a:r>
            <a:r>
              <a:rPr lang="ru-RU" altLang="ru-RU" dirty="0">
                <a:cs typeface="Times New Roman" panose="02020603050405020304" pitchFamily="18" charset="0"/>
              </a:rPr>
              <a:t> </a:t>
            </a:r>
            <a:r>
              <a:rPr lang="ru-RU" altLang="ru-RU" dirty="0" err="1">
                <a:cs typeface="Times New Roman" panose="02020603050405020304" pitchFamily="18" charset="0"/>
              </a:rPr>
              <a:t>ефект</a:t>
            </a:r>
            <a:r>
              <a:rPr lang="ru-RU" altLang="ru-RU" dirty="0">
                <a:cs typeface="Times New Roman" panose="02020603050405020304" pitchFamily="18" charset="0"/>
              </a:rPr>
              <a:t> </a:t>
            </a:r>
            <a:r>
              <a:rPr lang="ru-RU" altLang="ru-RU" dirty="0" err="1">
                <a:cs typeface="Times New Roman" panose="02020603050405020304" pitchFamily="18" charset="0"/>
              </a:rPr>
              <a:t>безперервності</a:t>
            </a:r>
            <a:r>
              <a:rPr lang="ru-RU" altLang="ru-RU" dirty="0">
                <a:cs typeface="Times New Roman" panose="02020603050405020304" pitchFamily="18" charset="0"/>
              </a:rPr>
              <a:t> </a:t>
            </a:r>
            <a:r>
              <a:rPr lang="ru-RU" altLang="ru-RU" dirty="0" err="1">
                <a:cs typeface="Times New Roman" panose="02020603050405020304" pitchFamily="18" charset="0"/>
              </a:rPr>
              <a:t>дії</a:t>
            </a:r>
            <a:r>
              <a:rPr lang="ru-RU" altLang="ru-RU" dirty="0">
                <a:cs typeface="Times New Roman" panose="02020603050405020304" pitchFamily="18" charset="0"/>
              </a:rPr>
              <a:t>.</a:t>
            </a:r>
            <a:endParaRPr lang="ru-RU" altLang="ru-RU" b="1"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107950" y="0"/>
            <a:ext cx="3549650" cy="981075"/>
          </a:xfrm>
        </p:spPr>
        <p:txBody>
          <a:bodyPr>
            <a:normAutofit fontScale="90000"/>
          </a:bodyPr>
          <a:lstStyle/>
          <a:p>
            <a:pPr eaLnBrk="1" fontAlgn="auto" hangingPunct="1">
              <a:spcAft>
                <a:spcPts val="0"/>
              </a:spcAft>
              <a:defRPr/>
            </a:pPr>
            <a:r>
              <a:rPr lang="ru-RU" sz="3200" b="1" dirty="0" err="1"/>
              <a:t>Короткочасна</a:t>
            </a:r>
            <a:r>
              <a:rPr lang="ru-RU" sz="3200" b="1" dirty="0"/>
              <a:t> </a:t>
            </a:r>
            <a:r>
              <a:rPr lang="ru-RU" sz="3200" b="1" dirty="0" err="1"/>
              <a:t>пам</a:t>
            </a:r>
            <a:r>
              <a:rPr lang="en-US" sz="3200" b="1" dirty="0"/>
              <a:t>’</a:t>
            </a:r>
            <a:r>
              <a:rPr lang="ru-RU" sz="3200" b="1" dirty="0"/>
              <a:t>ять</a:t>
            </a:r>
          </a:p>
        </p:txBody>
      </p:sp>
      <p:pic>
        <p:nvPicPr>
          <p:cNvPr id="51203" name="Picture 5"/>
          <p:cNvPicPr>
            <a:picLocks noGrp="1" noChangeAspect="1" noChangeArrowheads="1"/>
          </p:cNvPicPr>
          <p:nvPr>
            <p:ph type="clipArt" sz="half" idx="1"/>
          </p:nvPr>
        </p:nvPicPr>
        <p:blipFill>
          <a:blip r:embed="rId2" cstate="print">
            <a:extLst>
              <a:ext uri="{28A0092B-C50C-407E-A947-70E740481C1C}">
                <a14:useLocalDpi xmlns:a14="http://schemas.microsoft.com/office/drawing/2010/main" val="0"/>
              </a:ext>
            </a:extLst>
          </a:blip>
          <a:srcRect/>
          <a:stretch>
            <a:fillRect/>
          </a:stretch>
        </p:blipFill>
        <p:spPr>
          <a:xfrm>
            <a:off x="0" y="1219200"/>
            <a:ext cx="4267200" cy="2270125"/>
          </a:xfrm>
          <a:noFill/>
        </p:spPr>
      </p:pic>
      <p:sp>
        <p:nvSpPr>
          <p:cNvPr id="51204" name="Rectangle 4"/>
          <p:cNvSpPr>
            <a:spLocks noGrp="1" noChangeArrowheads="1"/>
          </p:cNvSpPr>
          <p:nvPr>
            <p:ph type="body" sz="half" idx="2"/>
          </p:nvPr>
        </p:nvSpPr>
        <p:spPr>
          <a:xfrm>
            <a:off x="3886200" y="0"/>
            <a:ext cx="5257800" cy="6858000"/>
          </a:xfrm>
        </p:spPr>
        <p:txBody>
          <a:bodyPr>
            <a:normAutofit fontScale="92500" lnSpcReduction="10000"/>
          </a:bodyPr>
          <a:lstStyle/>
          <a:p>
            <a:pPr eaLnBrk="1" hangingPunct="1"/>
            <a:r>
              <a:rPr lang="ru-RU" altLang="ru-RU" b="1">
                <a:cs typeface="Times New Roman" panose="02020603050405020304" pitchFamily="18" charset="0"/>
              </a:rPr>
              <a:t>Тривалість її від декількох хвилин до декількох годин (днів). Цей вид обробки інформації, що надійшла можна віднести до істинної пам'яті у зв'язку з функціональними змінами в нейронних ланцюгах.</a:t>
            </a:r>
          </a:p>
          <a:p>
            <a:pPr eaLnBrk="1" hangingPunct="1"/>
            <a:endParaRPr lang="ru-RU" altLang="ru-RU" b="1">
              <a:cs typeface="Times New Roman" panose="02020603050405020304" pitchFamily="18" charset="0"/>
            </a:endParaRPr>
          </a:p>
          <a:p>
            <a:pPr eaLnBrk="1" hangingPunct="1"/>
            <a:r>
              <a:rPr lang="ru-RU" altLang="ru-RU" b="1">
                <a:cs typeface="Times New Roman" panose="02020603050405020304" pitchFamily="18" charset="0"/>
              </a:rPr>
              <a:t>При цьому виявлено нейрони, які активуються повторно через певні часові інтервали (реверберація або циркуляція нейронних потоків). Такі ланцюги виявлені в гіпокампі, в тім'яно-таламических відділах і лобовій корі.</a:t>
            </a:r>
            <a:endParaRPr lang="en-US" altLang="ru-RU" sz="1800" b="1"/>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323850" y="0"/>
            <a:ext cx="8820150" cy="549275"/>
          </a:xfrm>
        </p:spPr>
        <p:txBody>
          <a:bodyPr>
            <a:normAutofit fontScale="90000"/>
          </a:bodyPr>
          <a:lstStyle/>
          <a:p>
            <a:pPr eaLnBrk="1" fontAlgn="auto" hangingPunct="1">
              <a:spcAft>
                <a:spcPts val="0"/>
              </a:spcAft>
              <a:defRPr/>
            </a:pPr>
            <a:r>
              <a:rPr lang="ru-RU" sz="3200" dirty="0" err="1"/>
              <a:t>Механизми</a:t>
            </a:r>
            <a:r>
              <a:rPr lang="ru-RU" sz="3200" dirty="0"/>
              <a:t> </a:t>
            </a:r>
            <a:r>
              <a:rPr lang="ru-RU" sz="3200" dirty="0" err="1"/>
              <a:t>короткочасної</a:t>
            </a:r>
            <a:r>
              <a:rPr lang="ru-RU" sz="3200" dirty="0"/>
              <a:t> </a:t>
            </a:r>
            <a:r>
              <a:rPr lang="ru-RU" sz="3200" dirty="0" err="1"/>
              <a:t>пам</a:t>
            </a:r>
            <a:r>
              <a:rPr lang="en-US" sz="3200" dirty="0"/>
              <a:t>’</a:t>
            </a:r>
            <a:r>
              <a:rPr lang="ru-RU" sz="3200" dirty="0"/>
              <a:t>яти</a:t>
            </a:r>
          </a:p>
        </p:txBody>
      </p:sp>
      <p:sp>
        <p:nvSpPr>
          <p:cNvPr id="52227" name="Rectangle 3"/>
          <p:cNvSpPr>
            <a:spLocks noGrp="1" noChangeArrowheads="1"/>
          </p:cNvSpPr>
          <p:nvPr>
            <p:ph idx="1"/>
          </p:nvPr>
        </p:nvSpPr>
        <p:spPr>
          <a:xfrm>
            <a:off x="0" y="549275"/>
            <a:ext cx="9144000" cy="6308725"/>
          </a:xfrm>
        </p:spPr>
        <p:txBody>
          <a:bodyPr>
            <a:normAutofit fontScale="92500" lnSpcReduction="10000"/>
          </a:bodyPr>
          <a:lstStyle/>
          <a:p>
            <a:pPr eaLnBrk="1" hangingPunct="1">
              <a:lnSpc>
                <a:spcPct val="90000"/>
              </a:lnSpc>
            </a:pPr>
            <a:r>
              <a:rPr lang="ru-RU" altLang="ru-RU" b="1" dirty="0" err="1">
                <a:cs typeface="Times New Roman" panose="02020603050405020304" pitchFamily="18" charset="0"/>
              </a:rPr>
              <a:t>Особлива</a:t>
            </a:r>
            <a:r>
              <a:rPr lang="ru-RU" altLang="ru-RU" b="1" dirty="0">
                <a:cs typeface="Times New Roman" panose="02020603050405020304" pitchFamily="18" charset="0"/>
              </a:rPr>
              <a:t> роль в </a:t>
            </a:r>
            <a:r>
              <a:rPr lang="ru-RU" altLang="ru-RU" b="1" dirty="0" err="1">
                <a:cs typeface="Times New Roman" panose="02020603050405020304" pitchFamily="18" charset="0"/>
              </a:rPr>
              <a:t>підтримці</a:t>
            </a:r>
            <a:r>
              <a:rPr lang="ru-RU" altLang="ru-RU" b="1" dirty="0">
                <a:cs typeface="Times New Roman" panose="02020603050405020304" pitchFamily="18" charset="0"/>
              </a:rPr>
              <a:t> </a:t>
            </a:r>
            <a:r>
              <a:rPr lang="ru-RU" altLang="ru-RU" b="1" dirty="0" err="1">
                <a:cs typeface="Times New Roman" panose="02020603050405020304" pitchFamily="18" charset="0"/>
              </a:rPr>
              <a:t>тривалої</a:t>
            </a:r>
            <a:r>
              <a:rPr lang="ru-RU" altLang="ru-RU" b="1" dirty="0">
                <a:cs typeface="Times New Roman" panose="02020603050405020304" pitchFamily="18" charset="0"/>
              </a:rPr>
              <a:t> </a:t>
            </a:r>
            <a:r>
              <a:rPr lang="ru-RU" altLang="ru-RU" b="1" dirty="0" err="1">
                <a:cs typeface="Times New Roman" panose="02020603050405020304" pitchFamily="18" charset="0"/>
              </a:rPr>
              <a:t>циркуляції</a:t>
            </a:r>
            <a:r>
              <a:rPr lang="ru-RU" altLang="ru-RU" b="1" dirty="0">
                <a:cs typeface="Times New Roman" panose="02020603050405020304" pitchFamily="18" charset="0"/>
              </a:rPr>
              <a:t> </a:t>
            </a:r>
            <a:r>
              <a:rPr lang="ru-RU" altLang="ru-RU" b="1" dirty="0" err="1">
                <a:cs typeface="Times New Roman" panose="02020603050405020304" pitchFamily="18" charset="0"/>
              </a:rPr>
              <a:t>імпульсів</a:t>
            </a:r>
            <a:r>
              <a:rPr lang="ru-RU" altLang="ru-RU" b="1" dirty="0">
                <a:cs typeface="Times New Roman" panose="02020603050405020304" pitchFamily="18" charset="0"/>
              </a:rPr>
              <a:t> </a:t>
            </a:r>
            <a:r>
              <a:rPr lang="ru-RU" altLang="ru-RU" b="1" dirty="0" err="1">
                <a:cs typeface="Times New Roman" panose="02020603050405020304" pitchFamily="18" charset="0"/>
              </a:rPr>
              <a:t>належить</a:t>
            </a:r>
            <a:r>
              <a:rPr lang="ru-RU" altLang="ru-RU" b="1" dirty="0">
                <a:cs typeface="Times New Roman" panose="02020603050405020304" pitchFamily="18" charset="0"/>
              </a:rPr>
              <a:t> </a:t>
            </a:r>
            <a:r>
              <a:rPr lang="ru-RU" altLang="ru-RU" b="1" dirty="0" err="1">
                <a:cs typeface="Times New Roman" panose="02020603050405020304" pitchFamily="18" charset="0"/>
              </a:rPr>
              <a:t>гальмівним</a:t>
            </a:r>
            <a:r>
              <a:rPr lang="ru-RU" altLang="ru-RU" b="1" dirty="0">
                <a:cs typeface="Times New Roman" panose="02020603050405020304" pitchFamily="18" charset="0"/>
              </a:rPr>
              <a:t> нейронам, </a:t>
            </a:r>
            <a:r>
              <a:rPr lang="ru-RU" altLang="ru-RU" b="1" dirty="0" err="1">
                <a:cs typeface="Times New Roman" panose="02020603050405020304" pitchFamily="18" charset="0"/>
              </a:rPr>
              <a:t>які</a:t>
            </a:r>
            <a:r>
              <a:rPr lang="ru-RU" altLang="ru-RU" b="1" dirty="0">
                <a:cs typeface="Times New Roman" panose="02020603050405020304" pitchFamily="18" charset="0"/>
              </a:rPr>
              <a:t>, </a:t>
            </a:r>
            <a:r>
              <a:rPr lang="ru-RU" altLang="ru-RU" b="1" dirty="0" err="1">
                <a:cs typeface="Times New Roman" panose="02020603050405020304" pitchFamily="18" charset="0"/>
              </a:rPr>
              <a:t>створюючи</a:t>
            </a:r>
            <a:r>
              <a:rPr lang="ru-RU" altLang="ru-RU" b="1" dirty="0">
                <a:cs typeface="Times New Roman" panose="02020603050405020304" pitchFamily="18" charset="0"/>
              </a:rPr>
              <a:t> </a:t>
            </a:r>
            <a:r>
              <a:rPr lang="ru-RU" altLang="ru-RU" b="1" dirty="0" err="1">
                <a:cs typeface="Times New Roman" panose="02020603050405020304" pitchFamily="18" charset="0"/>
              </a:rPr>
              <a:t>латеральне</a:t>
            </a:r>
            <a:r>
              <a:rPr lang="ru-RU" altLang="ru-RU" b="1" dirty="0">
                <a:cs typeface="Times New Roman" panose="02020603050405020304" pitchFamily="18" charset="0"/>
              </a:rPr>
              <a:t> </a:t>
            </a:r>
            <a:r>
              <a:rPr lang="ru-RU" altLang="ru-RU" b="1" dirty="0" err="1">
                <a:cs typeface="Times New Roman" panose="02020603050405020304" pitchFamily="18" charset="0"/>
              </a:rPr>
              <a:t>гальмування</a:t>
            </a:r>
            <a:r>
              <a:rPr lang="ru-RU" altLang="ru-RU" b="1" dirty="0">
                <a:cs typeface="Times New Roman" panose="02020603050405020304" pitchFamily="18" charset="0"/>
              </a:rPr>
              <a:t>, як би не </a:t>
            </a:r>
            <a:r>
              <a:rPr lang="ru-RU" altLang="ru-RU" b="1" dirty="0" err="1">
                <a:cs typeface="Times New Roman" panose="02020603050405020304" pitchFamily="18" charset="0"/>
              </a:rPr>
              <a:t>випускають</a:t>
            </a:r>
            <a:r>
              <a:rPr lang="ru-RU" altLang="ru-RU" b="1" dirty="0">
                <a:cs typeface="Times New Roman" panose="02020603050405020304" pitchFamily="18" charset="0"/>
              </a:rPr>
              <a:t> </a:t>
            </a:r>
            <a:r>
              <a:rPr lang="ru-RU" altLang="ru-RU" b="1" dirty="0" err="1">
                <a:cs typeface="Times New Roman" panose="02020603050405020304" pitchFamily="18" charset="0"/>
              </a:rPr>
              <a:t>збудження</a:t>
            </a:r>
            <a:r>
              <a:rPr lang="ru-RU" altLang="ru-RU" b="1" dirty="0">
                <a:cs typeface="Times New Roman" panose="02020603050405020304" pitchFamily="18" charset="0"/>
              </a:rPr>
              <a:t> з </a:t>
            </a:r>
            <a:r>
              <a:rPr lang="ru-RU" altLang="ru-RU" b="1" dirty="0" err="1">
                <a:cs typeface="Times New Roman" panose="02020603050405020304" pitchFamily="18" charset="0"/>
              </a:rPr>
              <a:t>ланцюга</a:t>
            </a:r>
            <a:r>
              <a:rPr lang="ru-RU" altLang="ru-RU" b="1" dirty="0">
                <a:cs typeface="Times New Roman" panose="02020603050405020304" pitchFamily="18" charset="0"/>
              </a:rPr>
              <a:t>. При </a:t>
            </a:r>
            <a:r>
              <a:rPr lang="ru-RU" altLang="ru-RU" b="1" dirty="0" err="1">
                <a:cs typeface="Times New Roman" panose="02020603050405020304" pitchFamily="18" charset="0"/>
              </a:rPr>
              <a:t>цьому</a:t>
            </a:r>
            <a:r>
              <a:rPr lang="ru-RU" altLang="ru-RU" b="1" dirty="0">
                <a:cs typeface="Times New Roman" panose="02020603050405020304" pitchFamily="18" charset="0"/>
              </a:rPr>
              <a:t> </a:t>
            </a:r>
            <a:r>
              <a:rPr lang="ru-RU" altLang="ru-RU" b="1" dirty="0" err="1">
                <a:cs typeface="Times New Roman" panose="02020603050405020304" pitchFamily="18" charset="0"/>
              </a:rPr>
              <a:t>інформація</a:t>
            </a:r>
            <a:r>
              <a:rPr lang="ru-RU" altLang="ru-RU" b="1" dirty="0">
                <a:cs typeface="Times New Roman" panose="02020603050405020304" pitchFamily="18" charset="0"/>
              </a:rPr>
              <a:t>, </a:t>
            </a:r>
            <a:r>
              <a:rPr lang="ru-RU" altLang="ru-RU" b="1" dirty="0" err="1">
                <a:cs typeface="Times New Roman" panose="02020603050405020304" pitchFamily="18" charset="0"/>
              </a:rPr>
              <a:t>що</a:t>
            </a:r>
            <a:r>
              <a:rPr lang="ru-RU" altLang="ru-RU" b="1" dirty="0">
                <a:cs typeface="Times New Roman" panose="02020603050405020304" pitchFamily="18" charset="0"/>
              </a:rPr>
              <a:t> </a:t>
            </a:r>
            <a:r>
              <a:rPr lang="ru-RU" altLang="ru-RU" b="1" dirty="0" err="1">
                <a:cs typeface="Times New Roman" panose="02020603050405020304" pitchFamily="18" charset="0"/>
              </a:rPr>
              <a:t>надійшла</a:t>
            </a:r>
            <a:r>
              <a:rPr lang="ru-RU" altLang="ru-RU" b="1" dirty="0">
                <a:cs typeface="Times New Roman" panose="02020603050405020304" pitchFamily="18" charset="0"/>
              </a:rPr>
              <a:t>, </a:t>
            </a:r>
            <a:r>
              <a:rPr lang="ru-RU" altLang="ru-RU" b="1" dirty="0" err="1">
                <a:cs typeface="Times New Roman" panose="02020603050405020304" pitchFamily="18" charset="0"/>
              </a:rPr>
              <a:t>порівнюється</a:t>
            </a:r>
            <a:r>
              <a:rPr lang="ru-RU" altLang="ru-RU" b="1" dirty="0">
                <a:cs typeface="Times New Roman" panose="02020603050405020304" pitchFamily="18" charset="0"/>
              </a:rPr>
              <a:t> </a:t>
            </a:r>
            <a:r>
              <a:rPr lang="ru-RU" altLang="ru-RU" b="1" dirty="0" err="1">
                <a:cs typeface="Times New Roman" panose="02020603050405020304" pitchFamily="18" charset="0"/>
              </a:rPr>
              <a:t>зі</a:t>
            </a:r>
            <a:r>
              <a:rPr lang="ru-RU" altLang="ru-RU" b="1" dirty="0">
                <a:cs typeface="Times New Roman" panose="02020603050405020304" pitchFamily="18" charset="0"/>
              </a:rPr>
              <a:t> </a:t>
            </a:r>
            <a:r>
              <a:rPr lang="ru-RU" altLang="ru-RU" b="1" dirty="0" err="1">
                <a:cs typeface="Times New Roman" panose="02020603050405020304" pitchFamily="18" charset="0"/>
              </a:rPr>
              <a:t>слідами</a:t>
            </a:r>
            <a:r>
              <a:rPr lang="ru-RU" altLang="ru-RU" b="1" dirty="0">
                <a:cs typeface="Times New Roman" panose="02020603050405020304" pitchFamily="18" charset="0"/>
              </a:rPr>
              <a:t> </a:t>
            </a:r>
            <a:r>
              <a:rPr lang="ru-RU" altLang="ru-RU" b="1" dirty="0" err="1">
                <a:cs typeface="Times New Roman" panose="02020603050405020304" pitchFamily="18" charset="0"/>
              </a:rPr>
              <a:t>минулих</a:t>
            </a:r>
            <a:r>
              <a:rPr lang="ru-RU" altLang="ru-RU" b="1" dirty="0">
                <a:cs typeface="Times New Roman" panose="02020603050405020304" pitchFamily="18" charset="0"/>
              </a:rPr>
              <a:t> </a:t>
            </a:r>
            <a:r>
              <a:rPr lang="ru-RU" altLang="ru-RU" b="1" dirty="0" err="1">
                <a:cs typeface="Times New Roman" panose="02020603050405020304" pitchFamily="18" charset="0"/>
              </a:rPr>
              <a:t>подій</a:t>
            </a:r>
            <a:r>
              <a:rPr lang="ru-RU" altLang="ru-RU" b="1" dirty="0">
                <a:cs typeface="Times New Roman" panose="02020603050405020304" pitchFamily="18" charset="0"/>
              </a:rPr>
              <a:t>.</a:t>
            </a:r>
          </a:p>
          <a:p>
            <a:pPr eaLnBrk="1" hangingPunct="1">
              <a:lnSpc>
                <a:spcPct val="90000"/>
              </a:lnSpc>
            </a:pPr>
            <a:r>
              <a:rPr lang="ru-RU" altLang="ru-RU" b="1" dirty="0" err="1">
                <a:cs typeface="Times New Roman" panose="02020603050405020304" pitchFamily="18" charset="0"/>
              </a:rPr>
              <a:t>Особливу</a:t>
            </a:r>
            <a:r>
              <a:rPr lang="ru-RU" altLang="ru-RU" b="1" dirty="0">
                <a:cs typeface="Times New Roman" panose="02020603050405020304" pitchFamily="18" charset="0"/>
              </a:rPr>
              <a:t> роль в </a:t>
            </a:r>
            <a:r>
              <a:rPr lang="ru-RU" altLang="ru-RU" b="1" dirty="0" err="1">
                <a:cs typeface="Times New Roman" panose="02020603050405020304" pitchFamily="18" charset="0"/>
              </a:rPr>
              <a:t>цих</a:t>
            </a:r>
            <a:r>
              <a:rPr lang="ru-RU" altLang="ru-RU" b="1" dirty="0">
                <a:cs typeface="Times New Roman" panose="02020603050405020304" pitchFamily="18" charset="0"/>
              </a:rPr>
              <a:t> </a:t>
            </a:r>
            <a:r>
              <a:rPr lang="ru-RU" altLang="ru-RU" b="1" dirty="0" err="1">
                <a:cs typeface="Times New Roman" panose="02020603050405020304" pitchFamily="18" charset="0"/>
              </a:rPr>
              <a:t>процесах</a:t>
            </a:r>
            <a:r>
              <a:rPr lang="ru-RU" altLang="ru-RU" b="1" dirty="0">
                <a:cs typeface="Times New Roman" panose="02020603050405020304" pitchFamily="18" charset="0"/>
              </a:rPr>
              <a:t> </a:t>
            </a:r>
            <a:r>
              <a:rPr lang="ru-RU" altLang="ru-RU" b="1" dirty="0" err="1">
                <a:cs typeface="Times New Roman" panose="02020603050405020304" pitchFamily="18" charset="0"/>
              </a:rPr>
              <a:t>грає</a:t>
            </a:r>
            <a:r>
              <a:rPr lang="ru-RU" altLang="ru-RU" b="1" dirty="0">
                <a:cs typeface="Times New Roman" panose="02020603050405020304" pitchFamily="18" charset="0"/>
              </a:rPr>
              <a:t> </a:t>
            </a:r>
            <a:r>
              <a:rPr lang="ru-RU" altLang="ru-RU" b="1" dirty="0" err="1">
                <a:cs typeface="Times New Roman" panose="02020603050405020304" pitchFamily="18" charset="0"/>
              </a:rPr>
              <a:t>Гиппокамп</a:t>
            </a:r>
            <a:r>
              <a:rPr lang="ru-RU" altLang="ru-RU" b="1" dirty="0">
                <a:cs typeface="Times New Roman" panose="02020603050405020304" pitchFamily="18" charset="0"/>
              </a:rPr>
              <a:t> і </a:t>
            </a:r>
            <a:r>
              <a:rPr lang="ru-RU" altLang="ru-RU" b="1" dirty="0" err="1">
                <a:cs typeface="Times New Roman" panose="02020603050405020304" pitchFamily="18" charset="0"/>
              </a:rPr>
              <a:t>інші</a:t>
            </a:r>
            <a:r>
              <a:rPr lang="ru-RU" altLang="ru-RU" b="1" dirty="0">
                <a:cs typeface="Times New Roman" panose="02020603050405020304" pitchFamily="18" charset="0"/>
              </a:rPr>
              <a:t> </a:t>
            </a:r>
            <a:r>
              <a:rPr lang="ru-RU" altLang="ru-RU" b="1" dirty="0" err="1">
                <a:cs typeface="Times New Roman" panose="02020603050405020304" pitchFamily="18" charset="0"/>
              </a:rPr>
              <a:t>структури</a:t>
            </a:r>
            <a:r>
              <a:rPr lang="ru-RU" altLang="ru-RU" b="1" dirty="0">
                <a:cs typeface="Times New Roman" panose="02020603050405020304" pitchFamily="18" charset="0"/>
              </a:rPr>
              <a:t> </a:t>
            </a:r>
            <a:r>
              <a:rPr lang="ru-RU" altLang="ru-RU" b="1" dirty="0" err="1">
                <a:cs typeface="Times New Roman" panose="02020603050405020304" pitchFamily="18" charset="0"/>
              </a:rPr>
              <a:t>лімбічної</a:t>
            </a:r>
            <a:r>
              <a:rPr lang="ru-RU" altLang="ru-RU" b="1" dirty="0">
                <a:cs typeface="Times New Roman" panose="02020603050405020304" pitchFamily="18" charset="0"/>
              </a:rPr>
              <a:t> </a:t>
            </a:r>
            <a:r>
              <a:rPr lang="ru-RU" altLang="ru-RU" b="1" dirty="0" err="1">
                <a:cs typeface="Times New Roman" panose="02020603050405020304" pitchFamily="18" charset="0"/>
              </a:rPr>
              <a:t>системи</a:t>
            </a:r>
            <a:r>
              <a:rPr lang="ru-RU" altLang="ru-RU" b="1" dirty="0">
                <a:cs typeface="Times New Roman" panose="02020603050405020304" pitchFamily="18" charset="0"/>
              </a:rPr>
              <a:t>.</a:t>
            </a:r>
          </a:p>
          <a:p>
            <a:pPr eaLnBrk="1" hangingPunct="1">
              <a:lnSpc>
                <a:spcPct val="90000"/>
              </a:lnSpc>
            </a:pPr>
            <a:r>
              <a:rPr lang="ru-RU" altLang="ru-RU" b="1" dirty="0">
                <a:cs typeface="Times New Roman" panose="02020603050405020304" pitchFamily="18" charset="0"/>
              </a:rPr>
              <a:t>Так в </a:t>
            </a:r>
            <a:r>
              <a:rPr lang="ru-RU" altLang="ru-RU" b="1" dirty="0" err="1">
                <a:cs typeface="Times New Roman" panose="02020603050405020304" pitchFamily="18" charset="0"/>
              </a:rPr>
              <a:t>гіпокампі</a:t>
            </a:r>
            <a:r>
              <a:rPr lang="ru-RU" altLang="ru-RU" b="1" dirty="0">
                <a:cs typeface="Times New Roman" panose="02020603050405020304" pitchFamily="18" charset="0"/>
              </a:rPr>
              <a:t> </a:t>
            </a:r>
            <a:r>
              <a:rPr lang="ru-RU" altLang="ru-RU" b="1" dirty="0" err="1">
                <a:cs typeface="Times New Roman" panose="02020603050405020304" pitchFamily="18" charset="0"/>
              </a:rPr>
              <a:t>відбуваються</a:t>
            </a:r>
            <a:r>
              <a:rPr lang="ru-RU" altLang="ru-RU" b="1" dirty="0">
                <a:cs typeface="Times New Roman" panose="02020603050405020304" pitchFamily="18" charset="0"/>
              </a:rPr>
              <a:t> </a:t>
            </a:r>
            <a:r>
              <a:rPr lang="ru-RU" altLang="ru-RU" b="1" dirty="0" err="1">
                <a:cs typeface="Times New Roman" panose="02020603050405020304" pitchFamily="18" charset="0"/>
              </a:rPr>
              <a:t>такі</a:t>
            </a:r>
            <a:r>
              <a:rPr lang="ru-RU" altLang="ru-RU" b="1" dirty="0">
                <a:cs typeface="Times New Roman" panose="02020603050405020304" pitchFamily="18" charset="0"/>
              </a:rPr>
              <a:t> </a:t>
            </a:r>
            <a:r>
              <a:rPr lang="ru-RU" altLang="ru-RU" b="1" dirty="0" err="1">
                <a:cs typeface="Times New Roman" panose="02020603050405020304" pitchFamily="18" charset="0"/>
              </a:rPr>
              <a:t>процеси</a:t>
            </a:r>
            <a:r>
              <a:rPr lang="ru-RU" altLang="ru-RU" b="1" dirty="0">
                <a:cs typeface="Times New Roman" panose="02020603050405020304" pitchFamily="18" charset="0"/>
              </a:rPr>
              <a:t>:</a:t>
            </a:r>
          </a:p>
          <a:p>
            <a:pPr eaLnBrk="1" hangingPunct="1">
              <a:lnSpc>
                <a:spcPct val="90000"/>
              </a:lnSpc>
            </a:pPr>
            <a:r>
              <a:rPr lang="ru-RU" altLang="ru-RU" b="1" dirty="0">
                <a:cs typeface="Times New Roman" panose="02020603050405020304" pitchFamily="18" charset="0"/>
              </a:rPr>
              <a:t>а) </a:t>
            </a:r>
            <a:r>
              <a:rPr lang="ru-RU" altLang="ru-RU" b="1" dirty="0" err="1">
                <a:cs typeface="Times New Roman" panose="02020603050405020304" pitchFamily="18" charset="0"/>
              </a:rPr>
              <a:t>зіставлення</a:t>
            </a:r>
            <a:r>
              <a:rPr lang="ru-RU" altLang="ru-RU" b="1" dirty="0">
                <a:cs typeface="Times New Roman" panose="02020603050405020304" pitchFamily="18" charset="0"/>
              </a:rPr>
              <a:t> </a:t>
            </a:r>
            <a:r>
              <a:rPr lang="ru-RU" altLang="ru-RU" b="1" dirty="0" err="1">
                <a:cs typeface="Times New Roman" panose="02020603050405020304" pitchFamily="18" charset="0"/>
              </a:rPr>
              <a:t>інформації</a:t>
            </a:r>
            <a:r>
              <a:rPr lang="ru-RU" altLang="ru-RU" b="1" dirty="0">
                <a:cs typeface="Times New Roman" panose="02020603050405020304" pitchFamily="18" charset="0"/>
              </a:rPr>
              <a:t>, </a:t>
            </a:r>
            <a:r>
              <a:rPr lang="ru-RU" altLang="ru-RU" b="1" dirty="0" err="1">
                <a:cs typeface="Times New Roman" panose="02020603050405020304" pitchFamily="18" charset="0"/>
              </a:rPr>
              <a:t>що</a:t>
            </a:r>
            <a:r>
              <a:rPr lang="ru-RU" altLang="ru-RU" b="1" dirty="0">
                <a:cs typeface="Times New Roman" panose="02020603050405020304" pitchFamily="18" charset="0"/>
              </a:rPr>
              <a:t> </a:t>
            </a:r>
            <a:r>
              <a:rPr lang="ru-RU" altLang="ru-RU" b="1" dirty="0" err="1">
                <a:cs typeface="Times New Roman" panose="02020603050405020304" pitchFamily="18" charset="0"/>
              </a:rPr>
              <a:t>надходить</a:t>
            </a:r>
            <a:r>
              <a:rPr lang="ru-RU" altLang="ru-RU" b="1" dirty="0">
                <a:cs typeface="Times New Roman" panose="02020603050405020304" pitchFamily="18" charset="0"/>
              </a:rPr>
              <a:t> з </a:t>
            </a:r>
            <a:r>
              <a:rPr lang="ru-RU" altLang="ru-RU" b="1" dirty="0" err="1">
                <a:cs typeface="Times New Roman" panose="02020603050405020304" pitchFamily="18" charset="0"/>
              </a:rPr>
              <a:t>мотиваційним</a:t>
            </a:r>
            <a:r>
              <a:rPr lang="ru-RU" altLang="ru-RU" b="1" dirty="0">
                <a:cs typeface="Times New Roman" panose="02020603050405020304" pitchFamily="18" charset="0"/>
              </a:rPr>
              <a:t> </a:t>
            </a:r>
            <a:r>
              <a:rPr lang="ru-RU" altLang="ru-RU" b="1" dirty="0" err="1">
                <a:cs typeface="Times New Roman" panose="02020603050405020304" pitchFamily="18" charset="0"/>
              </a:rPr>
              <a:t>порушенням</a:t>
            </a:r>
            <a:r>
              <a:rPr lang="ru-RU" altLang="ru-RU" b="1" dirty="0">
                <a:cs typeface="Times New Roman" panose="02020603050405020304" pitchFamily="18" charset="0"/>
              </a:rPr>
              <a:t>,</a:t>
            </a:r>
          </a:p>
          <a:p>
            <a:pPr eaLnBrk="1" hangingPunct="1">
              <a:lnSpc>
                <a:spcPct val="90000"/>
              </a:lnSpc>
            </a:pPr>
            <a:r>
              <a:rPr lang="ru-RU" altLang="ru-RU" b="1" dirty="0">
                <a:cs typeface="Times New Roman" panose="02020603050405020304" pitchFamily="18" charset="0"/>
              </a:rPr>
              <a:t>б) </a:t>
            </a:r>
            <a:r>
              <a:rPr lang="ru-RU" altLang="ru-RU" b="1" dirty="0" err="1">
                <a:cs typeface="Times New Roman" panose="02020603050405020304" pitchFamily="18" charset="0"/>
              </a:rPr>
              <a:t>зіставлення</a:t>
            </a:r>
            <a:r>
              <a:rPr lang="ru-RU" altLang="ru-RU" b="1" dirty="0">
                <a:cs typeface="Times New Roman" panose="02020603050405020304" pitchFamily="18" charset="0"/>
              </a:rPr>
              <a:t> </a:t>
            </a:r>
            <a:r>
              <a:rPr lang="ru-RU" altLang="ru-RU" b="1" dirty="0" err="1">
                <a:cs typeface="Times New Roman" panose="02020603050405020304" pitchFamily="18" charset="0"/>
              </a:rPr>
              <a:t>інформації</a:t>
            </a:r>
            <a:r>
              <a:rPr lang="ru-RU" altLang="ru-RU" b="1" dirty="0">
                <a:cs typeface="Times New Roman" panose="02020603050405020304" pitchFamily="18" charset="0"/>
              </a:rPr>
              <a:t> з </a:t>
            </a:r>
            <a:r>
              <a:rPr lang="ru-RU" altLang="ru-RU" b="1" dirty="0" err="1">
                <a:cs typeface="Times New Roman" panose="02020603050405020304" pitchFamily="18" charset="0"/>
              </a:rPr>
              <a:t>зовнішнього</a:t>
            </a:r>
            <a:r>
              <a:rPr lang="ru-RU" altLang="ru-RU" b="1" dirty="0">
                <a:cs typeface="Times New Roman" panose="02020603050405020304" pitchFamily="18" charset="0"/>
              </a:rPr>
              <a:t> </a:t>
            </a:r>
            <a:r>
              <a:rPr lang="ru-RU" altLang="ru-RU" b="1" dirty="0" err="1">
                <a:cs typeface="Times New Roman" panose="02020603050405020304" pitchFamily="18" charset="0"/>
              </a:rPr>
              <a:t>середовища</a:t>
            </a:r>
            <a:r>
              <a:rPr lang="ru-RU" altLang="ru-RU" b="1" dirty="0">
                <a:cs typeface="Times New Roman" panose="02020603050405020304" pitchFamily="18" charset="0"/>
              </a:rPr>
              <a:t> з </a:t>
            </a:r>
            <a:r>
              <a:rPr lang="ru-RU" altLang="ru-RU" b="1" dirty="0" err="1">
                <a:cs typeface="Times New Roman" panose="02020603050405020304" pitchFamily="18" charset="0"/>
              </a:rPr>
              <a:t>накопиченим</a:t>
            </a:r>
            <a:r>
              <a:rPr lang="ru-RU" altLang="ru-RU" b="1" dirty="0">
                <a:cs typeface="Times New Roman" panose="02020603050405020304" pitchFamily="18" charset="0"/>
              </a:rPr>
              <a:t> </a:t>
            </a:r>
            <a:r>
              <a:rPr lang="ru-RU" altLang="ru-RU" b="1" dirty="0" err="1">
                <a:cs typeface="Times New Roman" panose="02020603050405020304" pitchFamily="18" charset="0"/>
              </a:rPr>
              <a:t>досвідом</a:t>
            </a:r>
            <a:r>
              <a:rPr lang="ru-RU" altLang="ru-RU" b="1" dirty="0">
                <a:cs typeface="Times New Roman" panose="02020603050405020304" pitchFamily="18" charset="0"/>
              </a:rPr>
              <a:t>,</a:t>
            </a:r>
          </a:p>
          <a:p>
            <a:pPr eaLnBrk="1" hangingPunct="1">
              <a:lnSpc>
                <a:spcPct val="90000"/>
              </a:lnSpc>
            </a:pPr>
            <a:r>
              <a:rPr lang="ru-RU" altLang="ru-RU" b="1" dirty="0">
                <a:cs typeface="Times New Roman" panose="02020603050405020304" pitchFamily="18" charset="0"/>
              </a:rPr>
              <a:t>в) </a:t>
            </a:r>
            <a:r>
              <a:rPr lang="ru-RU" altLang="ru-RU" b="1" dirty="0" err="1">
                <a:cs typeface="Times New Roman" panose="02020603050405020304" pitchFamily="18" charset="0"/>
              </a:rPr>
              <a:t>вилучення</a:t>
            </a:r>
            <a:r>
              <a:rPr lang="ru-RU" altLang="ru-RU" b="1" dirty="0">
                <a:cs typeface="Times New Roman" panose="02020603050405020304" pitchFamily="18" charset="0"/>
              </a:rPr>
              <a:t> </a:t>
            </a:r>
            <a:r>
              <a:rPr lang="ru-RU" altLang="ru-RU" b="1" dirty="0" err="1">
                <a:cs typeface="Times New Roman" panose="02020603050405020304" pitchFamily="18" charset="0"/>
              </a:rPr>
              <a:t>інформації</a:t>
            </a:r>
            <a:r>
              <a:rPr lang="ru-RU" altLang="ru-RU" b="1" dirty="0">
                <a:cs typeface="Times New Roman" panose="02020603050405020304" pitchFamily="18" charset="0"/>
              </a:rPr>
              <a:t> з </a:t>
            </a:r>
            <a:r>
              <a:rPr lang="ru-RU" altLang="ru-RU" b="1" dirty="0" err="1">
                <a:cs typeface="Times New Roman" panose="02020603050405020304" pitchFamily="18" charset="0"/>
              </a:rPr>
              <a:t>пам'яті</a:t>
            </a:r>
            <a:r>
              <a:rPr lang="ru-RU" altLang="ru-RU" b="1" dirty="0">
                <a:cs typeface="Times New Roman" panose="02020603050405020304" pitchFamily="18" charset="0"/>
              </a:rPr>
              <a:t>.</a:t>
            </a:r>
          </a:p>
          <a:p>
            <a:pPr eaLnBrk="1" hangingPunct="1">
              <a:lnSpc>
                <a:spcPct val="90000"/>
              </a:lnSpc>
            </a:pPr>
            <a:r>
              <a:rPr lang="ru-RU" altLang="ru-RU" b="1" dirty="0" err="1">
                <a:cs typeface="Times New Roman" panose="02020603050405020304" pitchFamily="18" charset="0"/>
              </a:rPr>
              <a:t>Поразка</a:t>
            </a:r>
            <a:r>
              <a:rPr lang="ru-RU" altLang="ru-RU" b="1" dirty="0">
                <a:cs typeface="Times New Roman" panose="02020603050405020304" pitchFamily="18" charset="0"/>
              </a:rPr>
              <a:t> </a:t>
            </a:r>
            <a:r>
              <a:rPr lang="ru-RU" altLang="ru-RU" b="1" dirty="0" err="1">
                <a:cs typeface="Times New Roman" panose="02020603050405020304" pitchFamily="18" charset="0"/>
              </a:rPr>
              <a:t>гіпокампу</a:t>
            </a:r>
            <a:r>
              <a:rPr lang="ru-RU" altLang="ru-RU" b="1" dirty="0">
                <a:cs typeface="Times New Roman" panose="02020603050405020304" pitchFamily="18" charset="0"/>
              </a:rPr>
              <a:t>, </a:t>
            </a:r>
            <a:r>
              <a:rPr lang="ru-RU" altLang="ru-RU" b="1" dirty="0" err="1">
                <a:cs typeface="Times New Roman" panose="02020603050405020304" pitchFamily="18" charset="0"/>
              </a:rPr>
              <a:t>мигдалин</a:t>
            </a:r>
            <a:r>
              <a:rPr lang="ru-RU" altLang="ru-RU" b="1" dirty="0">
                <a:cs typeface="Times New Roman" panose="02020603050405020304" pitchFamily="18" charset="0"/>
              </a:rPr>
              <a:t> та </a:t>
            </a:r>
            <a:r>
              <a:rPr lang="ru-RU" altLang="ru-RU" b="1" dirty="0" err="1">
                <a:cs typeface="Times New Roman" panose="02020603050405020304" pitchFamily="18" charset="0"/>
              </a:rPr>
              <a:t>інших</a:t>
            </a:r>
            <a:r>
              <a:rPr lang="ru-RU" altLang="ru-RU" b="1" dirty="0">
                <a:cs typeface="Times New Roman" panose="02020603050405020304" pitchFamily="18" charset="0"/>
              </a:rPr>
              <a:t> </a:t>
            </a:r>
            <a:r>
              <a:rPr lang="ru-RU" altLang="ru-RU" b="1" dirty="0" err="1">
                <a:cs typeface="Times New Roman" panose="02020603050405020304" pitchFamily="18" charset="0"/>
              </a:rPr>
              <a:t>зазначених</a:t>
            </a:r>
            <a:r>
              <a:rPr lang="ru-RU" altLang="ru-RU" b="1" dirty="0">
                <a:cs typeface="Times New Roman" panose="02020603050405020304" pitchFamily="18" charset="0"/>
              </a:rPr>
              <a:t> </a:t>
            </a:r>
            <a:r>
              <a:rPr lang="ru-RU" altLang="ru-RU" b="1" dirty="0" err="1">
                <a:cs typeface="Times New Roman" panose="02020603050405020304" pitchFamily="18" charset="0"/>
              </a:rPr>
              <a:t>вище</a:t>
            </a:r>
            <a:r>
              <a:rPr lang="ru-RU" altLang="ru-RU" b="1" dirty="0">
                <a:cs typeface="Times New Roman" panose="02020603050405020304" pitchFamily="18" charset="0"/>
              </a:rPr>
              <a:t> </a:t>
            </a:r>
            <a:r>
              <a:rPr lang="ru-RU" altLang="ru-RU" b="1" dirty="0" err="1">
                <a:cs typeface="Times New Roman" panose="02020603050405020304" pitchFamily="18" charset="0"/>
              </a:rPr>
              <a:t>відділів</a:t>
            </a:r>
            <a:r>
              <a:rPr lang="ru-RU" altLang="ru-RU" b="1" dirty="0">
                <a:cs typeface="Times New Roman" panose="02020603050405020304" pitchFamily="18" charset="0"/>
              </a:rPr>
              <a:t> ЦНС </a:t>
            </a:r>
            <a:r>
              <a:rPr lang="ru-RU" altLang="ru-RU" b="1" dirty="0" err="1">
                <a:cs typeface="Times New Roman" panose="02020603050405020304" pitchFamily="18" charset="0"/>
              </a:rPr>
              <a:t>призводить</a:t>
            </a:r>
            <a:r>
              <a:rPr lang="ru-RU" altLang="ru-RU" b="1" dirty="0">
                <a:cs typeface="Times New Roman" panose="02020603050405020304" pitchFamily="18" charset="0"/>
              </a:rPr>
              <a:t> до </a:t>
            </a:r>
            <a:r>
              <a:rPr lang="ru-RU" altLang="ru-RU" b="1" dirty="0" err="1">
                <a:cs typeface="Times New Roman" panose="02020603050405020304" pitchFamily="18" charset="0"/>
              </a:rPr>
              <a:t>серйозних</a:t>
            </a:r>
            <a:r>
              <a:rPr lang="ru-RU" altLang="ru-RU" b="1" dirty="0">
                <a:cs typeface="Times New Roman" panose="02020603050405020304" pitchFamily="18" charset="0"/>
              </a:rPr>
              <a:t> </a:t>
            </a:r>
            <a:r>
              <a:rPr lang="ru-RU" altLang="ru-RU" b="1" dirty="0" err="1">
                <a:cs typeface="Times New Roman" panose="02020603050405020304" pitchFamily="18" charset="0"/>
              </a:rPr>
              <a:t>порушень</a:t>
            </a:r>
            <a:r>
              <a:rPr lang="ru-RU" altLang="ru-RU" b="1" dirty="0">
                <a:cs typeface="Times New Roman" panose="02020603050405020304" pitchFamily="18" charset="0"/>
              </a:rPr>
              <a:t> </a:t>
            </a:r>
            <a:r>
              <a:rPr lang="ru-RU" altLang="ru-RU" b="1" dirty="0" err="1">
                <a:cs typeface="Times New Roman" panose="02020603050405020304" pitchFamily="18" charset="0"/>
              </a:rPr>
              <a:t>короткочасної</a:t>
            </a:r>
            <a:r>
              <a:rPr lang="ru-RU" altLang="ru-RU" b="1" dirty="0">
                <a:cs typeface="Times New Roman" panose="02020603050405020304" pitchFamily="18" charset="0"/>
              </a:rPr>
              <a:t> </a:t>
            </a:r>
            <a:r>
              <a:rPr lang="ru-RU" altLang="ru-RU" b="1" dirty="0" err="1">
                <a:cs typeface="Times New Roman" panose="02020603050405020304" pitchFamily="18" charset="0"/>
              </a:rPr>
              <a:t>пам'яті</a:t>
            </a:r>
            <a:r>
              <a:rPr lang="ru-RU" altLang="ru-RU" b="1" dirty="0">
                <a:cs typeface="Times New Roman" panose="02020603050405020304" pitchFamily="18" charset="0"/>
              </a:rPr>
              <a:t>.</a:t>
            </a:r>
            <a:endParaRPr lang="en-US" altLang="ru-RU" b="1" dirty="0">
              <a:cs typeface="Times New Roman" panose="02020603050405020304" pitchFamily="18"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685800" y="0"/>
            <a:ext cx="7772400" cy="533400"/>
          </a:xfrm>
        </p:spPr>
        <p:txBody>
          <a:bodyPr>
            <a:normAutofit fontScale="90000"/>
          </a:bodyPr>
          <a:lstStyle/>
          <a:p>
            <a:pPr eaLnBrk="1" fontAlgn="auto" hangingPunct="1">
              <a:spcAft>
                <a:spcPts val="0"/>
              </a:spcAft>
              <a:defRPr/>
            </a:pPr>
            <a:r>
              <a:rPr lang="ru-RU" sz="3600" dirty="0" err="1"/>
              <a:t>Проміжна</a:t>
            </a:r>
            <a:r>
              <a:rPr lang="ru-RU" sz="3600" dirty="0"/>
              <a:t> </a:t>
            </a:r>
            <a:r>
              <a:rPr lang="ru-RU" sz="3600" dirty="0" err="1"/>
              <a:t>пам</a:t>
            </a:r>
            <a:r>
              <a:rPr lang="en-US" sz="3600" dirty="0"/>
              <a:t>’</a:t>
            </a:r>
            <a:r>
              <a:rPr lang="ru-RU" sz="3600" dirty="0"/>
              <a:t>ять</a:t>
            </a:r>
          </a:p>
        </p:txBody>
      </p:sp>
      <p:sp>
        <p:nvSpPr>
          <p:cNvPr id="53251" name="Rectangle 3"/>
          <p:cNvSpPr>
            <a:spLocks noGrp="1" noChangeArrowheads="1"/>
          </p:cNvSpPr>
          <p:nvPr>
            <p:ph idx="1"/>
          </p:nvPr>
        </p:nvSpPr>
        <p:spPr>
          <a:xfrm>
            <a:off x="0" y="762000"/>
            <a:ext cx="8686800" cy="6096000"/>
          </a:xfrm>
        </p:spPr>
        <p:txBody>
          <a:bodyPr/>
          <a:lstStyle/>
          <a:p>
            <a:pPr eaLnBrk="1" hangingPunct="1">
              <a:lnSpc>
                <a:spcPct val="90000"/>
              </a:lnSpc>
            </a:pPr>
            <a:r>
              <a:rPr lang="ru-RU" altLang="ru-RU" sz="2800">
                <a:cs typeface="Times New Roman" panose="02020603050405020304" pitchFamily="18" charset="0"/>
              </a:rPr>
              <a:t>Початок розвитку процесів консолідації пам'яті може бути віднесено до проміжної пам'яті. </a:t>
            </a:r>
          </a:p>
          <a:p>
            <a:pPr eaLnBrk="1" hangingPunct="1">
              <a:lnSpc>
                <a:spcPct val="90000"/>
              </a:lnSpc>
            </a:pPr>
            <a:r>
              <a:rPr lang="ru-RU" altLang="ru-RU" sz="2800">
                <a:cs typeface="Times New Roman" panose="02020603050405020304" pitchFamily="18" charset="0"/>
              </a:rPr>
              <a:t>Вона може зберігатися від декількох годин до декількох днів (тижнів). При цьому відбуваються процеси, що сприяють утворенню енграм, тобто процесу запам'ятовування.</a:t>
            </a:r>
          </a:p>
          <a:p>
            <a:pPr eaLnBrk="1" hangingPunct="1">
              <a:lnSpc>
                <a:spcPct val="90000"/>
              </a:lnSpc>
            </a:pPr>
            <a:r>
              <a:rPr lang="ru-RU" altLang="ru-RU" sz="2800">
                <a:cs typeface="Times New Roman" panose="02020603050405020304" pitchFamily="18" charset="0"/>
              </a:rPr>
              <a:t>Перші зміни, характерні для проміжної пам'яті, проявляються з 10 до 30-45 хв.</a:t>
            </a:r>
          </a:p>
          <a:p>
            <a:pPr eaLnBrk="1" hangingPunct="1">
              <a:lnSpc>
                <a:spcPct val="90000"/>
              </a:lnSpc>
            </a:pPr>
            <a:r>
              <a:rPr lang="ru-RU" altLang="ru-RU" sz="2800">
                <a:cs typeface="Times New Roman" panose="02020603050405020304" pitchFamily="18" charset="0"/>
              </a:rPr>
              <a:t> У цей період можна виявити конформаційні зміни структурних і ферментних білків, активне переміщення від тіла нейронів до нервового закінчення нейромедіаторів, зміна співвідношення і активності вторинних посередників.</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0" y="0"/>
            <a:ext cx="9144000" cy="914400"/>
          </a:xfrm>
        </p:spPr>
        <p:txBody>
          <a:bodyPr/>
          <a:lstStyle/>
          <a:p>
            <a:pPr eaLnBrk="1" fontAlgn="auto" hangingPunct="1">
              <a:spcAft>
                <a:spcPts val="0"/>
              </a:spcAft>
              <a:defRPr/>
            </a:pPr>
            <a:r>
              <a:rPr lang="ru-RU" sz="3600" dirty="0" err="1"/>
              <a:t>Істинна</a:t>
            </a:r>
            <a:r>
              <a:rPr lang="ru-RU" sz="3600" dirty="0"/>
              <a:t> </a:t>
            </a:r>
            <a:r>
              <a:rPr lang="ru-RU" sz="3600" dirty="0" err="1"/>
              <a:t>пам</a:t>
            </a:r>
            <a:r>
              <a:rPr lang="en-US" sz="3600" dirty="0"/>
              <a:t>’</a:t>
            </a:r>
            <a:r>
              <a:rPr lang="ru-RU" sz="3600" dirty="0"/>
              <a:t>ять (долго</a:t>
            </a:r>
            <a:r>
              <a:rPr lang="uk-UA" sz="3600" dirty="0"/>
              <a:t>тривала</a:t>
            </a:r>
            <a:r>
              <a:rPr lang="ru-RU" sz="3600" dirty="0"/>
              <a:t>)</a:t>
            </a:r>
          </a:p>
        </p:txBody>
      </p:sp>
      <p:sp>
        <p:nvSpPr>
          <p:cNvPr id="21507" name="Rectangle 3"/>
          <p:cNvSpPr>
            <a:spLocks noGrp="1" noChangeArrowheads="1"/>
          </p:cNvSpPr>
          <p:nvPr>
            <p:ph idx="1"/>
          </p:nvPr>
        </p:nvSpPr>
        <p:spPr>
          <a:xfrm>
            <a:off x="0" y="838200"/>
            <a:ext cx="9144000" cy="6019800"/>
          </a:xfrm>
        </p:spPr>
        <p:txBody>
          <a:bodyPr>
            <a:normAutofit/>
          </a:bodyPr>
          <a:lstStyle/>
          <a:p>
            <a:pPr marL="274320" indent="-274320" eaLnBrk="1" fontAlgn="auto" hangingPunct="1">
              <a:spcAft>
                <a:spcPts val="0"/>
              </a:spcAft>
              <a:buFont typeface="Wingdings"/>
              <a:buChar char=""/>
              <a:defRPr/>
            </a:pPr>
            <a:r>
              <a:rPr lang="ru-RU" altLang="ru-RU" sz="2800" dirty="0">
                <a:cs typeface="Times New Roman" pitchFamily="18" charset="0"/>
              </a:rPr>
              <a:t>Для переходу </a:t>
            </a:r>
            <a:r>
              <a:rPr lang="ru-RU" altLang="ru-RU" sz="2800" dirty="0" err="1">
                <a:cs typeface="Times New Roman" pitchFamily="18" charset="0"/>
              </a:rPr>
              <a:t>інформації</a:t>
            </a:r>
            <a:r>
              <a:rPr lang="ru-RU" altLang="ru-RU" sz="2800" dirty="0">
                <a:cs typeface="Times New Roman" pitchFamily="18" charset="0"/>
              </a:rPr>
              <a:t> в </a:t>
            </a:r>
            <a:r>
              <a:rPr lang="ru-RU" altLang="ru-RU" sz="2800" dirty="0" err="1">
                <a:cs typeface="Times New Roman" pitchFamily="18" charset="0"/>
              </a:rPr>
              <a:t>довготривалу</a:t>
            </a:r>
            <a:r>
              <a:rPr lang="ru-RU" altLang="ru-RU" sz="2800" dirty="0">
                <a:cs typeface="Times New Roman" pitchFamily="18" charset="0"/>
              </a:rPr>
              <a:t> </a:t>
            </a:r>
            <a:r>
              <a:rPr lang="ru-RU" altLang="ru-RU" sz="2800" dirty="0" err="1">
                <a:cs typeface="Times New Roman" pitchFamily="18" charset="0"/>
              </a:rPr>
              <a:t>пам'ять</a:t>
            </a:r>
            <a:r>
              <a:rPr lang="ru-RU" altLang="ru-RU" sz="2800" dirty="0">
                <a:cs typeface="Times New Roman" pitchFamily="18" charset="0"/>
              </a:rPr>
              <a:t> </a:t>
            </a:r>
            <a:r>
              <a:rPr lang="ru-RU" altLang="ru-RU" sz="2800" dirty="0" err="1">
                <a:cs typeface="Times New Roman" pitchFamily="18" charset="0"/>
              </a:rPr>
              <a:t>необхідна</a:t>
            </a:r>
            <a:r>
              <a:rPr lang="ru-RU" altLang="ru-RU" sz="2800" dirty="0">
                <a:cs typeface="Times New Roman" pitchFamily="18" charset="0"/>
              </a:rPr>
              <a:t> </a:t>
            </a:r>
            <a:r>
              <a:rPr lang="ru-RU" altLang="ru-RU" sz="2800" dirty="0" err="1">
                <a:cs typeface="Times New Roman" pitchFamily="18" charset="0"/>
              </a:rPr>
              <a:t>оцінка</a:t>
            </a:r>
            <a:r>
              <a:rPr lang="ru-RU" altLang="ru-RU" sz="2800" dirty="0">
                <a:cs typeface="Times New Roman" pitchFamily="18" charset="0"/>
              </a:rPr>
              <a:t> </a:t>
            </a:r>
            <a:r>
              <a:rPr lang="ru-RU" altLang="ru-RU" sz="2800" dirty="0" err="1">
                <a:cs typeface="Times New Roman" pitchFamily="18" charset="0"/>
              </a:rPr>
              <a:t>її</a:t>
            </a:r>
            <a:r>
              <a:rPr lang="ru-RU" altLang="ru-RU" sz="2800" dirty="0">
                <a:cs typeface="Times New Roman" pitchFamily="18" charset="0"/>
              </a:rPr>
              <a:t> </a:t>
            </a:r>
            <a:r>
              <a:rPr lang="ru-RU" altLang="ru-RU" sz="2800" dirty="0" err="1">
                <a:cs typeface="Times New Roman" pitchFamily="18" charset="0"/>
              </a:rPr>
              <a:t>значущості</a:t>
            </a:r>
            <a:r>
              <a:rPr lang="ru-RU" altLang="ru-RU" sz="2800" dirty="0">
                <a:cs typeface="Times New Roman" pitchFamily="18" charset="0"/>
              </a:rPr>
              <a:t> для </a:t>
            </a:r>
            <a:r>
              <a:rPr lang="ru-RU" altLang="ru-RU" sz="2800" dirty="0" err="1">
                <a:cs typeface="Times New Roman" pitchFamily="18" charset="0"/>
              </a:rPr>
              <a:t>організму</a:t>
            </a:r>
            <a:r>
              <a:rPr lang="ru-RU" altLang="ru-RU" sz="2800" dirty="0">
                <a:cs typeface="Times New Roman" pitchFamily="18" charset="0"/>
              </a:rPr>
              <a:t>. Далеко не вся </a:t>
            </a:r>
            <a:r>
              <a:rPr lang="ru-RU" altLang="ru-RU" sz="2800" dirty="0" err="1">
                <a:cs typeface="Times New Roman" pitchFamily="18" charset="0"/>
              </a:rPr>
              <a:t>інформація</a:t>
            </a:r>
            <a:r>
              <a:rPr lang="ru-RU" altLang="ru-RU" sz="2800" dirty="0">
                <a:cs typeface="Times New Roman" pitchFamily="18" charset="0"/>
              </a:rPr>
              <a:t> з </a:t>
            </a:r>
            <a:r>
              <a:rPr lang="ru-RU" altLang="ru-RU" sz="2800" dirty="0" err="1">
                <a:cs typeface="Times New Roman" pitchFamily="18" charset="0"/>
              </a:rPr>
              <a:t>короткочасної</a:t>
            </a:r>
            <a:r>
              <a:rPr lang="ru-RU" altLang="ru-RU" sz="2800" dirty="0">
                <a:cs typeface="Times New Roman" pitchFamily="18" charset="0"/>
              </a:rPr>
              <a:t> </a:t>
            </a:r>
            <a:r>
              <a:rPr lang="ru-RU" altLang="ru-RU" sz="2800" dirty="0" err="1">
                <a:cs typeface="Times New Roman" pitchFamily="18" charset="0"/>
              </a:rPr>
              <a:t>пам'яті</a:t>
            </a:r>
            <a:r>
              <a:rPr lang="ru-RU" altLang="ru-RU" sz="2800" dirty="0">
                <a:cs typeface="Times New Roman" pitchFamily="18" charset="0"/>
              </a:rPr>
              <a:t> переходить в </a:t>
            </a:r>
            <a:r>
              <a:rPr lang="ru-RU" altLang="ru-RU" sz="2800" dirty="0" err="1">
                <a:cs typeface="Times New Roman" pitchFamily="18" charset="0"/>
              </a:rPr>
              <a:t>довготривалу</a:t>
            </a:r>
            <a:r>
              <a:rPr lang="ru-RU" altLang="ru-RU" sz="2800" dirty="0">
                <a:cs typeface="Times New Roman" pitchFamily="18" charset="0"/>
              </a:rPr>
              <a:t>. В </a:t>
            </a:r>
            <a:r>
              <a:rPr lang="ru-RU" altLang="ru-RU" sz="2800" dirty="0" err="1">
                <a:cs typeface="Times New Roman" pitchFamily="18" charset="0"/>
              </a:rPr>
              <a:t>експерименті</a:t>
            </a:r>
            <a:r>
              <a:rPr lang="ru-RU" altLang="ru-RU" sz="2800" dirty="0">
                <a:cs typeface="Times New Roman" pitchFamily="18" charset="0"/>
              </a:rPr>
              <a:t> показано, </a:t>
            </a:r>
            <a:r>
              <a:rPr lang="ru-RU" altLang="ru-RU" sz="2800" dirty="0" err="1">
                <a:cs typeface="Times New Roman" pitchFamily="18" charset="0"/>
              </a:rPr>
              <a:t>що</a:t>
            </a:r>
            <a:r>
              <a:rPr lang="ru-RU" altLang="ru-RU" sz="2800" dirty="0">
                <a:cs typeface="Times New Roman" pitchFamily="18" charset="0"/>
              </a:rPr>
              <a:t> для </a:t>
            </a:r>
            <a:r>
              <a:rPr lang="ru-RU" altLang="ru-RU" sz="2800" dirty="0" err="1">
                <a:cs typeface="Times New Roman" pitchFamily="18" charset="0"/>
              </a:rPr>
              <a:t>передачі</a:t>
            </a:r>
            <a:r>
              <a:rPr lang="ru-RU" altLang="ru-RU" sz="2800" dirty="0">
                <a:cs typeface="Times New Roman" pitchFamily="18" charset="0"/>
              </a:rPr>
              <a:t> </a:t>
            </a:r>
            <a:r>
              <a:rPr lang="ru-RU" altLang="ru-RU" sz="2800" dirty="0" err="1">
                <a:cs typeface="Times New Roman" pitchFamily="18" charset="0"/>
              </a:rPr>
              <a:t>інформації</a:t>
            </a:r>
            <a:r>
              <a:rPr lang="ru-RU" altLang="ru-RU" sz="2800" dirty="0">
                <a:cs typeface="Times New Roman" pitchFamily="18" charset="0"/>
              </a:rPr>
              <a:t> в </a:t>
            </a:r>
            <a:r>
              <a:rPr lang="ru-RU" altLang="ru-RU" sz="2800" dirty="0" err="1">
                <a:cs typeface="Times New Roman" pitchFamily="18" charset="0"/>
              </a:rPr>
              <a:t>довготривалу</a:t>
            </a:r>
            <a:r>
              <a:rPr lang="ru-RU" altLang="ru-RU" sz="2800" dirty="0">
                <a:cs typeface="Times New Roman" pitchFamily="18" charset="0"/>
              </a:rPr>
              <a:t> </a:t>
            </a:r>
            <a:r>
              <a:rPr lang="ru-RU" altLang="ru-RU" sz="2800" dirty="0" err="1">
                <a:cs typeface="Times New Roman" pitchFamily="18" charset="0"/>
              </a:rPr>
              <a:t>пам'ять</a:t>
            </a:r>
            <a:r>
              <a:rPr lang="ru-RU" altLang="ru-RU" sz="2800" dirty="0">
                <a:cs typeface="Times New Roman" pitchFamily="18" charset="0"/>
              </a:rPr>
              <a:t> </a:t>
            </a:r>
            <a:r>
              <a:rPr lang="ru-RU" altLang="ru-RU" sz="2800" dirty="0" err="1">
                <a:cs typeface="Times New Roman" pitchFamily="18" charset="0"/>
              </a:rPr>
              <a:t>необхідно</a:t>
            </a:r>
            <a:r>
              <a:rPr lang="ru-RU" altLang="ru-RU" sz="2800" dirty="0">
                <a:cs typeface="Times New Roman" pitchFamily="18" charset="0"/>
              </a:rPr>
              <a:t> не </a:t>
            </a:r>
            <a:r>
              <a:rPr lang="ru-RU" altLang="ru-RU" sz="2800" dirty="0" err="1">
                <a:cs typeface="Times New Roman" pitchFamily="18" charset="0"/>
              </a:rPr>
              <a:t>менш</a:t>
            </a:r>
            <a:r>
              <a:rPr lang="ru-RU" altLang="ru-RU" sz="2800" dirty="0">
                <a:cs typeface="Times New Roman" pitchFamily="18" charset="0"/>
              </a:rPr>
              <a:t> </a:t>
            </a:r>
            <a:r>
              <a:rPr lang="ru-RU" altLang="ru-RU" sz="2800" dirty="0" err="1">
                <a:cs typeface="Times New Roman" pitchFamily="18" charset="0"/>
              </a:rPr>
              <a:t>ніж</a:t>
            </a:r>
            <a:r>
              <a:rPr lang="ru-RU" altLang="ru-RU" sz="2800" dirty="0">
                <a:cs typeface="Times New Roman" pitchFamily="18" charset="0"/>
              </a:rPr>
              <a:t> 30 -45 </a:t>
            </a:r>
            <a:r>
              <a:rPr lang="ru-RU" altLang="ru-RU" sz="2800" dirty="0" err="1">
                <a:cs typeface="Times New Roman" pitchFamily="18" charset="0"/>
              </a:rPr>
              <a:t>хв</a:t>
            </a:r>
            <a:r>
              <a:rPr lang="ru-RU" altLang="ru-RU" sz="2800" dirty="0">
                <a:cs typeface="Times New Roman" pitchFamily="18" charset="0"/>
              </a:rPr>
              <a:t>.</a:t>
            </a:r>
          </a:p>
          <a:p>
            <a:pPr marL="274320" indent="-274320" eaLnBrk="1" fontAlgn="auto" hangingPunct="1">
              <a:spcAft>
                <a:spcPts val="0"/>
              </a:spcAft>
              <a:buFont typeface="Wingdings"/>
              <a:buChar char=""/>
              <a:defRPr/>
            </a:pPr>
            <a:r>
              <a:rPr lang="ru-RU" altLang="ru-RU" sz="2800" dirty="0">
                <a:cs typeface="Times New Roman" pitchFamily="18" charset="0"/>
              </a:rPr>
              <a:t>Характерною </a:t>
            </a:r>
            <a:r>
              <a:rPr lang="ru-RU" altLang="ru-RU" sz="2800" dirty="0" err="1">
                <a:cs typeface="Times New Roman" pitchFamily="18" charset="0"/>
              </a:rPr>
              <a:t>особливістю</a:t>
            </a:r>
            <a:r>
              <a:rPr lang="ru-RU" altLang="ru-RU" sz="2800" dirty="0">
                <a:cs typeface="Times New Roman" pitchFamily="18" charset="0"/>
              </a:rPr>
              <a:t> </a:t>
            </a:r>
            <a:r>
              <a:rPr lang="ru-RU" altLang="ru-RU" sz="2800" dirty="0" err="1">
                <a:cs typeface="Times New Roman" pitchFamily="18" charset="0"/>
              </a:rPr>
              <a:t>довготривалої</a:t>
            </a:r>
            <a:r>
              <a:rPr lang="ru-RU" altLang="ru-RU" sz="2800" dirty="0">
                <a:cs typeface="Times New Roman" pitchFamily="18" charset="0"/>
              </a:rPr>
              <a:t> </a:t>
            </a:r>
            <a:r>
              <a:rPr lang="ru-RU" altLang="ru-RU" sz="2800" dirty="0" err="1">
                <a:cs typeface="Times New Roman" pitchFamily="18" charset="0"/>
              </a:rPr>
              <a:t>пам'яті</a:t>
            </a:r>
            <a:r>
              <a:rPr lang="ru-RU" altLang="ru-RU" sz="2800" dirty="0">
                <a:cs typeface="Times New Roman" pitchFamily="18" charset="0"/>
              </a:rPr>
              <a:t> є </a:t>
            </a:r>
            <a:r>
              <a:rPr lang="ru-RU" altLang="ru-RU" sz="2800" dirty="0" err="1">
                <a:cs typeface="Times New Roman" pitchFamily="18" charset="0"/>
              </a:rPr>
              <a:t>структурні</a:t>
            </a:r>
            <a:r>
              <a:rPr lang="ru-RU" altLang="ru-RU" sz="2800" dirty="0">
                <a:cs typeface="Times New Roman" pitchFamily="18" charset="0"/>
              </a:rPr>
              <a:t> </a:t>
            </a:r>
            <a:r>
              <a:rPr lang="ru-RU" altLang="ru-RU" sz="2800" dirty="0" err="1">
                <a:cs typeface="Times New Roman" pitchFamily="18" charset="0"/>
              </a:rPr>
              <a:t>перебудови</a:t>
            </a:r>
            <a:r>
              <a:rPr lang="ru-RU" altLang="ru-RU" sz="2800" dirty="0">
                <a:cs typeface="Times New Roman" pitchFamily="18" charset="0"/>
              </a:rPr>
              <a:t>, </a:t>
            </a:r>
            <a:r>
              <a:rPr lang="ru-RU" altLang="ru-RU" sz="2800" dirty="0" err="1">
                <a:cs typeface="Times New Roman" pitchFamily="18" charset="0"/>
              </a:rPr>
              <a:t>які</a:t>
            </a:r>
            <a:r>
              <a:rPr lang="ru-RU" altLang="ru-RU" sz="2800" dirty="0">
                <a:cs typeface="Times New Roman" pitchFamily="18" charset="0"/>
              </a:rPr>
              <a:t> </a:t>
            </a:r>
            <a:r>
              <a:rPr lang="ru-RU" altLang="ru-RU" sz="2800" dirty="0" err="1">
                <a:cs typeface="Times New Roman" pitchFamily="18" charset="0"/>
              </a:rPr>
              <a:t>призводять</a:t>
            </a:r>
            <a:r>
              <a:rPr lang="ru-RU" altLang="ru-RU" sz="2800" dirty="0">
                <a:cs typeface="Times New Roman" pitchFamily="18" charset="0"/>
              </a:rPr>
              <a:t> і до </a:t>
            </a:r>
            <a:r>
              <a:rPr lang="ru-RU" altLang="ru-RU" sz="2800" dirty="0" err="1">
                <a:cs typeface="Times New Roman" pitchFamily="18" charset="0"/>
              </a:rPr>
              <a:t>функціональних</a:t>
            </a:r>
            <a:r>
              <a:rPr lang="ru-RU" altLang="ru-RU" sz="2800" dirty="0">
                <a:cs typeface="Times New Roman" pitchFamily="18" charset="0"/>
              </a:rPr>
              <a:t> </a:t>
            </a:r>
            <a:r>
              <a:rPr lang="ru-RU" altLang="ru-RU" sz="2800" dirty="0" err="1">
                <a:cs typeface="Times New Roman" pitchFamily="18" charset="0"/>
              </a:rPr>
              <a:t>змін</a:t>
            </a:r>
            <a:r>
              <a:rPr lang="ru-RU" altLang="ru-RU" sz="2800" dirty="0">
                <a:cs typeface="Times New Roman" pitchFamily="18" charset="0"/>
              </a:rPr>
              <a:t>. В </a:t>
            </a:r>
            <a:r>
              <a:rPr lang="ru-RU" altLang="ru-RU" sz="2800" dirty="0" err="1">
                <a:cs typeface="Times New Roman" pitchFamily="18" charset="0"/>
              </a:rPr>
              <a:t>основі</a:t>
            </a:r>
            <a:r>
              <a:rPr lang="ru-RU" altLang="ru-RU" sz="2800" dirty="0">
                <a:cs typeface="Times New Roman" pitchFamily="18" charset="0"/>
              </a:rPr>
              <a:t> </a:t>
            </a:r>
            <a:r>
              <a:rPr lang="ru-RU" altLang="ru-RU" sz="2800" dirty="0" err="1">
                <a:cs typeface="Times New Roman" pitchFamily="18" charset="0"/>
              </a:rPr>
              <a:t>їх</a:t>
            </a:r>
            <a:r>
              <a:rPr lang="ru-RU" altLang="ru-RU" sz="2800" dirty="0">
                <a:cs typeface="Times New Roman" pitchFamily="18" charset="0"/>
              </a:rPr>
              <a:t> </a:t>
            </a:r>
            <a:r>
              <a:rPr lang="ru-RU" altLang="ru-RU" sz="2800" dirty="0" err="1">
                <a:cs typeface="Times New Roman" pitchFamily="18" charset="0"/>
              </a:rPr>
              <a:t>лежить</a:t>
            </a:r>
            <a:r>
              <a:rPr lang="ru-RU" altLang="ru-RU" sz="2800" dirty="0">
                <a:cs typeface="Times New Roman" pitchFamily="18" charset="0"/>
              </a:rPr>
              <a:t>:</a:t>
            </a:r>
          </a:p>
          <a:p>
            <a:pPr marL="274320" indent="-274320" eaLnBrk="1" fontAlgn="auto" hangingPunct="1">
              <a:spcAft>
                <a:spcPts val="0"/>
              </a:spcAft>
              <a:buFont typeface="Wingdings"/>
              <a:buChar char=""/>
              <a:defRPr/>
            </a:pPr>
            <a:r>
              <a:rPr lang="ru-RU" altLang="ru-RU" sz="2800" dirty="0">
                <a:cs typeface="Times New Roman" pitchFamily="18" charset="0"/>
              </a:rPr>
              <a:t>а) </a:t>
            </a:r>
            <a:r>
              <a:rPr lang="ru-RU" altLang="ru-RU" sz="2800" dirty="0" err="1">
                <a:cs typeface="Times New Roman" pitchFamily="18" charset="0"/>
              </a:rPr>
              <a:t>активація</a:t>
            </a:r>
            <a:r>
              <a:rPr lang="ru-RU" altLang="ru-RU" sz="2800" dirty="0">
                <a:cs typeface="Times New Roman" pitchFamily="18" charset="0"/>
              </a:rPr>
              <a:t> </a:t>
            </a:r>
            <a:r>
              <a:rPr lang="ru-RU" altLang="ru-RU" sz="2800" dirty="0" err="1">
                <a:cs typeface="Times New Roman" pitchFamily="18" charset="0"/>
              </a:rPr>
              <a:t>біосинтезу</a:t>
            </a:r>
            <a:r>
              <a:rPr lang="ru-RU" altLang="ru-RU" sz="2800" dirty="0">
                <a:cs typeface="Times New Roman" pitchFamily="18" charset="0"/>
              </a:rPr>
              <a:t> </a:t>
            </a:r>
            <a:r>
              <a:rPr lang="ru-RU" altLang="ru-RU" sz="2800" dirty="0" err="1">
                <a:cs typeface="Times New Roman" pitchFamily="18" charset="0"/>
              </a:rPr>
              <a:t>нових</a:t>
            </a:r>
            <a:r>
              <a:rPr lang="ru-RU" altLang="ru-RU" sz="2800" dirty="0">
                <a:cs typeface="Times New Roman" pitchFamily="18" charset="0"/>
              </a:rPr>
              <a:t> </a:t>
            </a:r>
            <a:r>
              <a:rPr lang="ru-RU" altLang="ru-RU" sz="2800" dirty="0" err="1">
                <a:cs typeface="Times New Roman" pitchFamily="18" charset="0"/>
              </a:rPr>
              <a:t>білкових</a:t>
            </a:r>
            <a:r>
              <a:rPr lang="ru-RU" altLang="ru-RU" sz="2800" dirty="0">
                <a:cs typeface="Times New Roman" pitchFamily="18" charset="0"/>
              </a:rPr>
              <a:t> молекул, </a:t>
            </a:r>
            <a:r>
              <a:rPr lang="ru-RU" altLang="ru-RU" sz="2800" dirty="0" err="1">
                <a:cs typeface="Times New Roman" pitchFamily="18" charset="0"/>
              </a:rPr>
              <a:t>нейропептидів</a:t>
            </a:r>
            <a:r>
              <a:rPr lang="ru-RU" altLang="ru-RU" sz="2800" dirty="0">
                <a:cs typeface="Times New Roman" pitchFamily="18" charset="0"/>
              </a:rPr>
              <a:t>,</a:t>
            </a:r>
          </a:p>
          <a:p>
            <a:pPr marL="274320" indent="-274320" eaLnBrk="1" fontAlgn="auto" hangingPunct="1">
              <a:spcAft>
                <a:spcPts val="0"/>
              </a:spcAft>
              <a:buFont typeface="Wingdings"/>
              <a:buChar char=""/>
              <a:defRPr/>
            </a:pPr>
            <a:r>
              <a:rPr lang="ru-RU" altLang="ru-RU" sz="2800" dirty="0">
                <a:cs typeface="Times New Roman" pitchFamily="18" charset="0"/>
              </a:rPr>
              <a:t>б) </a:t>
            </a:r>
            <a:r>
              <a:rPr lang="ru-RU" altLang="ru-RU" sz="2800" dirty="0" err="1">
                <a:cs typeface="Times New Roman" pitchFamily="18" charset="0"/>
              </a:rPr>
              <a:t>зміна</a:t>
            </a:r>
            <a:r>
              <a:rPr lang="ru-RU" altLang="ru-RU" sz="2800" dirty="0">
                <a:cs typeface="Times New Roman" pitchFamily="18" charset="0"/>
              </a:rPr>
              <a:t> і </a:t>
            </a:r>
            <a:r>
              <a:rPr lang="ru-RU" altLang="ru-RU" sz="2800" dirty="0" err="1">
                <a:cs typeface="Times New Roman" pitchFamily="18" charset="0"/>
              </a:rPr>
              <a:t>утворення</a:t>
            </a:r>
            <a:r>
              <a:rPr lang="ru-RU" altLang="ru-RU" sz="2800" dirty="0">
                <a:cs typeface="Times New Roman" pitchFamily="18" charset="0"/>
              </a:rPr>
              <a:t> </a:t>
            </a:r>
            <a:r>
              <a:rPr lang="ru-RU" altLang="ru-RU" sz="2800" dirty="0" err="1">
                <a:cs typeface="Times New Roman" pitchFamily="18" charset="0"/>
              </a:rPr>
              <a:t>нових</a:t>
            </a:r>
            <a:r>
              <a:rPr lang="ru-RU" altLang="ru-RU" sz="2800" dirty="0">
                <a:cs typeface="Times New Roman" pitchFamily="18" charset="0"/>
              </a:rPr>
              <a:t> </a:t>
            </a:r>
            <a:r>
              <a:rPr lang="ru-RU" altLang="ru-RU" sz="2800" dirty="0" err="1">
                <a:cs typeface="Times New Roman" pitchFamily="18" charset="0"/>
              </a:rPr>
              <a:t>синапсів</a:t>
            </a:r>
            <a:r>
              <a:rPr lang="ru-RU" altLang="ru-RU" sz="2800" dirty="0">
                <a:cs typeface="Times New Roman" pitchFamily="18" charset="0"/>
              </a:rPr>
              <a:t> (</a:t>
            </a:r>
            <a:r>
              <a:rPr lang="ru-RU" altLang="ru-RU" sz="2800" dirty="0" err="1">
                <a:cs typeface="Times New Roman" pitchFamily="18" charset="0"/>
              </a:rPr>
              <a:t>проростання</a:t>
            </a:r>
            <a:r>
              <a:rPr lang="ru-RU" altLang="ru-RU" sz="2800" dirty="0">
                <a:cs typeface="Times New Roman" pitchFamily="18" charset="0"/>
              </a:rPr>
              <a:t> «</a:t>
            </a:r>
            <a:r>
              <a:rPr lang="ru-RU" altLang="ru-RU" sz="2800" dirty="0" err="1">
                <a:cs typeface="Times New Roman" pitchFamily="18" charset="0"/>
              </a:rPr>
              <a:t>шипиків</a:t>
            </a:r>
            <a:r>
              <a:rPr lang="ru-RU" altLang="ru-RU" sz="2800" dirty="0">
                <a:cs typeface="Times New Roman" pitchFamily="18" charset="0"/>
              </a:rPr>
              <a:t>»).</a:t>
            </a:r>
            <a:endParaRPr lang="ru-RU" altLang="ru-RU" sz="280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0" y="228600"/>
            <a:ext cx="9144000" cy="838200"/>
          </a:xfrm>
        </p:spPr>
        <p:txBody>
          <a:bodyPr/>
          <a:lstStyle/>
          <a:p>
            <a:pPr eaLnBrk="1" fontAlgn="auto" hangingPunct="1">
              <a:spcAft>
                <a:spcPts val="0"/>
              </a:spcAft>
              <a:defRPr/>
            </a:pPr>
            <a:r>
              <a:rPr lang="ru-RU" sz="3200" dirty="0"/>
              <a:t>С</a:t>
            </a:r>
            <a:r>
              <a:rPr lang="en-US" sz="3200" dirty="0" err="1">
                <a:cs typeface="Times New Roman" pitchFamily="18" charset="0"/>
              </a:rPr>
              <a:t>труктурн</a:t>
            </a:r>
            <a:r>
              <a:rPr lang="uk-UA" sz="3200" dirty="0">
                <a:cs typeface="Times New Roman" pitchFamily="18" charset="0"/>
              </a:rPr>
              <a:t>і</a:t>
            </a:r>
            <a:r>
              <a:rPr lang="en-US" sz="3200" dirty="0">
                <a:cs typeface="Times New Roman" pitchFamily="18" charset="0"/>
              </a:rPr>
              <a:t> </a:t>
            </a:r>
            <a:r>
              <a:rPr lang="en-US" sz="3200" dirty="0" err="1">
                <a:cs typeface="Times New Roman" pitchFamily="18" charset="0"/>
              </a:rPr>
              <a:t>перестройки</a:t>
            </a:r>
            <a:r>
              <a:rPr lang="en-US" sz="3200" dirty="0">
                <a:cs typeface="Times New Roman" pitchFamily="18" charset="0"/>
              </a:rPr>
              <a:t> </a:t>
            </a:r>
            <a:r>
              <a:rPr lang="ru-RU" sz="3200" dirty="0" err="1"/>
              <a:t>синапсів</a:t>
            </a:r>
            <a:endParaRPr lang="ru-RU" sz="3200" dirty="0"/>
          </a:p>
        </p:txBody>
      </p:sp>
      <p:sp>
        <p:nvSpPr>
          <p:cNvPr id="55299" name="Rectangle 3"/>
          <p:cNvSpPr>
            <a:spLocks noGrp="1" noChangeArrowheads="1"/>
          </p:cNvSpPr>
          <p:nvPr>
            <p:ph idx="1"/>
          </p:nvPr>
        </p:nvSpPr>
        <p:spPr>
          <a:xfrm>
            <a:off x="539750" y="1143000"/>
            <a:ext cx="7632700" cy="5715000"/>
          </a:xfrm>
        </p:spPr>
        <p:txBody>
          <a:bodyPr/>
          <a:lstStyle/>
          <a:p>
            <a:pPr eaLnBrk="1" hangingPunct="1"/>
            <a:r>
              <a:rPr lang="ru-RU" altLang="ru-RU" b="1" dirty="0" err="1">
                <a:cs typeface="Times New Roman" panose="02020603050405020304" pitchFamily="18" charset="0"/>
              </a:rPr>
              <a:t>Відбуваються</a:t>
            </a:r>
            <a:r>
              <a:rPr lang="ru-RU" altLang="ru-RU" b="1" dirty="0">
                <a:cs typeface="Times New Roman" panose="02020603050405020304" pitchFamily="18" charset="0"/>
              </a:rPr>
              <a:t> </a:t>
            </a:r>
            <a:r>
              <a:rPr lang="ru-RU" altLang="ru-RU" b="1" dirty="0" err="1">
                <a:cs typeface="Times New Roman" panose="02020603050405020304" pitchFamily="18" charset="0"/>
              </a:rPr>
              <a:t>структурні</a:t>
            </a:r>
            <a:r>
              <a:rPr lang="ru-RU" altLang="ru-RU" b="1" dirty="0">
                <a:cs typeface="Times New Roman" panose="02020603050405020304" pitchFamily="18" charset="0"/>
              </a:rPr>
              <a:t> </a:t>
            </a:r>
            <a:r>
              <a:rPr lang="ru-RU" altLang="ru-RU" b="1" dirty="0" err="1">
                <a:cs typeface="Times New Roman" panose="02020603050405020304" pitchFamily="18" charset="0"/>
              </a:rPr>
              <a:t>перебудови</a:t>
            </a:r>
            <a:r>
              <a:rPr lang="ru-RU" altLang="ru-RU" b="1" dirty="0">
                <a:cs typeface="Times New Roman" panose="02020603050405020304" pitchFamily="18" charset="0"/>
              </a:rPr>
              <a:t> </a:t>
            </a:r>
            <a:r>
              <a:rPr lang="ru-RU" altLang="ru-RU" b="1" dirty="0" err="1">
                <a:cs typeface="Times New Roman" panose="02020603050405020304" pitchFamily="18" charset="0"/>
              </a:rPr>
              <a:t>синапсів</a:t>
            </a:r>
            <a:r>
              <a:rPr lang="ru-RU" altLang="ru-RU" b="1" dirty="0">
                <a:cs typeface="Times New Roman" panose="02020603050405020304" pitchFamily="18" charset="0"/>
              </a:rPr>
              <a:t>:</a:t>
            </a:r>
          </a:p>
          <a:p>
            <a:pPr eaLnBrk="1" hangingPunct="1"/>
            <a:r>
              <a:rPr lang="ru-RU" altLang="ru-RU" b="1" dirty="0">
                <a:cs typeface="Times New Roman" panose="02020603050405020304" pitchFamily="18" charset="0"/>
              </a:rPr>
              <a:t>а) </a:t>
            </a:r>
            <a:r>
              <a:rPr lang="ru-RU" altLang="ru-RU" b="1" dirty="0" err="1">
                <a:cs typeface="Times New Roman" panose="02020603050405020304" pitchFamily="18" charset="0"/>
              </a:rPr>
              <a:t>зростання</a:t>
            </a:r>
            <a:r>
              <a:rPr lang="ru-RU" altLang="ru-RU" b="1" dirty="0">
                <a:cs typeface="Times New Roman" panose="02020603050405020304" pitchFamily="18" charset="0"/>
              </a:rPr>
              <a:t> </a:t>
            </a:r>
            <a:r>
              <a:rPr lang="ru-RU" altLang="ru-RU" b="1" dirty="0" err="1">
                <a:cs typeface="Times New Roman" panose="02020603050405020304" pitchFamily="18" charset="0"/>
              </a:rPr>
              <a:t>кількості</a:t>
            </a:r>
            <a:r>
              <a:rPr lang="ru-RU" altLang="ru-RU" b="1" dirty="0">
                <a:cs typeface="Times New Roman" panose="02020603050405020304" pitchFamily="18" charset="0"/>
              </a:rPr>
              <a:t> везикул </a:t>
            </a:r>
            <a:r>
              <a:rPr lang="ru-RU" altLang="ru-RU" b="1" dirty="0" err="1">
                <a:cs typeface="Times New Roman" panose="02020603050405020304" pitchFamily="18" charset="0"/>
              </a:rPr>
              <a:t>з</a:t>
            </a:r>
            <a:r>
              <a:rPr lang="ru-RU" altLang="ru-RU" b="1" dirty="0">
                <a:cs typeface="Times New Roman" panose="02020603050405020304" pitchFamily="18" charset="0"/>
              </a:rPr>
              <a:t> </a:t>
            </a:r>
            <a:r>
              <a:rPr lang="ru-RU" altLang="ru-RU" b="1" dirty="0" err="1">
                <a:cs typeface="Times New Roman" panose="02020603050405020304" pitchFamily="18" charset="0"/>
              </a:rPr>
              <a:t>медіаторами</a:t>
            </a:r>
            <a:r>
              <a:rPr lang="ru-RU" altLang="ru-RU" b="1" dirty="0">
                <a:cs typeface="Times New Roman" panose="02020603050405020304" pitchFamily="18" charset="0"/>
              </a:rPr>
              <a:t>,</a:t>
            </a:r>
          </a:p>
          <a:p>
            <a:pPr eaLnBrk="1" hangingPunct="1"/>
            <a:r>
              <a:rPr lang="ru-RU" altLang="ru-RU" b="1" dirty="0">
                <a:cs typeface="Times New Roman" panose="02020603050405020304" pitchFamily="18" charset="0"/>
              </a:rPr>
              <a:t>б) </a:t>
            </a:r>
            <a:r>
              <a:rPr lang="ru-RU" altLang="ru-RU" b="1" dirty="0" err="1">
                <a:cs typeface="Times New Roman" panose="02020603050405020304" pitchFamily="18" charset="0"/>
              </a:rPr>
              <a:t>збільшення</a:t>
            </a:r>
            <a:r>
              <a:rPr lang="ru-RU" altLang="ru-RU" b="1" dirty="0">
                <a:cs typeface="Times New Roman" panose="02020603050405020304" pitchFamily="18" charset="0"/>
              </a:rPr>
              <a:t> </a:t>
            </a:r>
            <a:r>
              <a:rPr lang="ru-RU" altLang="ru-RU" b="1" dirty="0" err="1">
                <a:cs typeface="Times New Roman" panose="02020603050405020304" pitchFamily="18" charset="0"/>
              </a:rPr>
              <a:t>різноманітності</a:t>
            </a:r>
            <a:r>
              <a:rPr lang="ru-RU" altLang="ru-RU" b="1" dirty="0">
                <a:cs typeface="Times New Roman" panose="02020603050405020304" pitchFamily="18" charset="0"/>
              </a:rPr>
              <a:t> </a:t>
            </a:r>
            <a:r>
              <a:rPr lang="ru-RU" altLang="ru-RU" b="1" dirty="0" err="1">
                <a:cs typeface="Times New Roman" panose="02020603050405020304" pitchFamily="18" charset="0"/>
              </a:rPr>
              <a:t>медіаторів</a:t>
            </a:r>
            <a:r>
              <a:rPr lang="ru-RU" altLang="ru-RU" b="1" dirty="0">
                <a:cs typeface="Times New Roman" panose="02020603050405020304" pitchFamily="18" charset="0"/>
              </a:rPr>
              <a:t>,</a:t>
            </a:r>
          </a:p>
          <a:p>
            <a:pPr eaLnBrk="1" hangingPunct="1"/>
            <a:r>
              <a:rPr lang="ru-RU" altLang="ru-RU" b="1" dirty="0">
                <a:cs typeface="Times New Roman" panose="02020603050405020304" pitchFamily="18" charset="0"/>
              </a:rPr>
              <a:t>г) </a:t>
            </a:r>
            <a:r>
              <a:rPr lang="ru-RU" altLang="ru-RU" b="1" dirty="0" err="1">
                <a:cs typeface="Times New Roman" panose="02020603050405020304" pitchFamily="18" charset="0"/>
              </a:rPr>
              <a:t>збільшення</a:t>
            </a:r>
            <a:r>
              <a:rPr lang="ru-RU" altLang="ru-RU" b="1" dirty="0">
                <a:cs typeface="Times New Roman" panose="02020603050405020304" pitchFamily="18" charset="0"/>
              </a:rPr>
              <a:t> </a:t>
            </a:r>
            <a:r>
              <a:rPr lang="ru-RU" altLang="ru-RU" b="1" dirty="0" err="1">
                <a:cs typeface="Times New Roman" panose="02020603050405020304" pitchFamily="18" charset="0"/>
              </a:rPr>
              <a:t>площі</a:t>
            </a:r>
            <a:r>
              <a:rPr lang="ru-RU" altLang="ru-RU" b="1" dirty="0">
                <a:cs typeface="Times New Roman" panose="02020603050405020304" pitchFamily="18" charset="0"/>
              </a:rPr>
              <a:t> </a:t>
            </a:r>
            <a:r>
              <a:rPr lang="ru-RU" altLang="ru-RU" b="1" dirty="0" err="1">
                <a:cs typeface="Times New Roman" panose="02020603050405020304" pitchFamily="18" charset="0"/>
              </a:rPr>
              <a:t>синаптичних</a:t>
            </a:r>
            <a:r>
              <a:rPr lang="ru-RU" altLang="ru-RU" b="1" dirty="0">
                <a:cs typeface="Times New Roman" panose="02020603050405020304" pitchFamily="18" charset="0"/>
              </a:rPr>
              <a:t> мембран,</a:t>
            </a:r>
          </a:p>
          <a:p>
            <a:pPr eaLnBrk="1" hangingPunct="1"/>
            <a:r>
              <a:rPr lang="ru-RU" altLang="ru-RU" b="1" dirty="0" err="1">
                <a:cs typeface="Times New Roman" panose="02020603050405020304" pitchFamily="18" charset="0"/>
              </a:rPr>
              <a:t>д</a:t>
            </a:r>
            <a:r>
              <a:rPr lang="ru-RU" altLang="ru-RU" b="1" dirty="0">
                <a:cs typeface="Times New Roman" panose="02020603050405020304" pitchFamily="18" charset="0"/>
              </a:rPr>
              <a:t>) </a:t>
            </a:r>
            <a:r>
              <a:rPr lang="ru-RU" altLang="ru-RU" b="1" dirty="0" err="1">
                <a:cs typeface="Times New Roman" panose="02020603050405020304" pitchFamily="18" charset="0"/>
              </a:rPr>
              <a:t>збільшення</a:t>
            </a:r>
            <a:r>
              <a:rPr lang="ru-RU" altLang="ru-RU" b="1" dirty="0">
                <a:cs typeface="Times New Roman" panose="02020603050405020304" pitchFamily="18" charset="0"/>
              </a:rPr>
              <a:t> </a:t>
            </a:r>
            <a:r>
              <a:rPr lang="ru-RU" altLang="ru-RU" b="1" dirty="0" err="1">
                <a:cs typeface="Times New Roman" panose="02020603050405020304" pitchFamily="18" charset="0"/>
              </a:rPr>
              <a:t>рецепторних</a:t>
            </a:r>
            <a:r>
              <a:rPr lang="ru-RU" altLang="ru-RU" b="1" dirty="0">
                <a:cs typeface="Times New Roman" panose="02020603050405020304" pitchFamily="18" charset="0"/>
              </a:rPr>
              <a:t> структур </a:t>
            </a:r>
            <a:r>
              <a:rPr lang="ru-RU" altLang="ru-RU" b="1" dirty="0" err="1">
                <a:cs typeface="Times New Roman" panose="02020603050405020304" pitchFamily="18" charset="0"/>
              </a:rPr>
              <a:t>і</a:t>
            </a:r>
            <a:r>
              <a:rPr lang="ru-RU" altLang="ru-RU" b="1" dirty="0">
                <a:cs typeface="Times New Roman" panose="02020603050405020304" pitchFamily="18" charset="0"/>
              </a:rPr>
              <a:t> </a:t>
            </a:r>
            <a:r>
              <a:rPr lang="ru-RU" altLang="ru-RU" b="1" dirty="0" err="1">
                <a:cs typeface="Times New Roman" panose="02020603050405020304" pitchFamily="18" charset="0"/>
              </a:rPr>
              <a:t>каналів</a:t>
            </a:r>
            <a:r>
              <a:rPr lang="ru-RU" altLang="ru-RU" b="1" dirty="0">
                <a:cs typeface="Times New Roman" panose="02020603050405020304" pitchFamily="18" charset="0"/>
              </a:rPr>
              <a:t> на </a:t>
            </a:r>
            <a:r>
              <a:rPr lang="ru-RU" altLang="ru-RU" b="1" dirty="0" err="1">
                <a:cs typeface="Times New Roman" panose="02020603050405020304" pitchFamily="18" charset="0"/>
              </a:rPr>
              <a:t>синаптичних</a:t>
            </a:r>
            <a:r>
              <a:rPr lang="ru-RU" altLang="ru-RU" b="1" dirty="0">
                <a:cs typeface="Times New Roman" panose="02020603050405020304" pitchFamily="18" charset="0"/>
              </a:rPr>
              <a:t> мембранах,</a:t>
            </a:r>
          </a:p>
          <a:p>
            <a:pPr eaLnBrk="1" hangingPunct="1"/>
            <a:r>
              <a:rPr lang="ru-RU" altLang="ru-RU" b="1" dirty="0" err="1">
                <a:cs typeface="Times New Roman" panose="02020603050405020304" pitchFamily="18" charset="0"/>
              </a:rPr>
              <a:t>д</a:t>
            </a:r>
            <a:r>
              <a:rPr lang="ru-RU" altLang="ru-RU" b="1" dirty="0">
                <a:cs typeface="Times New Roman" panose="02020603050405020304" pitchFamily="18" charset="0"/>
              </a:rPr>
              <a:t>) </a:t>
            </a:r>
            <a:r>
              <a:rPr lang="ru-RU" altLang="ru-RU" b="1" dirty="0" err="1">
                <a:cs typeface="Times New Roman" panose="02020603050405020304" pitchFamily="18" charset="0"/>
              </a:rPr>
              <a:t>формування</a:t>
            </a:r>
            <a:r>
              <a:rPr lang="ru-RU" altLang="ru-RU" b="1" dirty="0">
                <a:cs typeface="Times New Roman" panose="02020603050405020304" pitchFamily="18" charset="0"/>
              </a:rPr>
              <a:t> </a:t>
            </a:r>
            <a:r>
              <a:rPr lang="ru-RU" altLang="ru-RU" b="1" dirty="0" err="1">
                <a:cs typeface="Times New Roman" panose="02020603050405020304" pitchFamily="18" charset="0"/>
              </a:rPr>
              <a:t>нових</a:t>
            </a:r>
            <a:r>
              <a:rPr lang="ru-RU" altLang="ru-RU" b="1" dirty="0">
                <a:cs typeface="Times New Roman" panose="02020603050405020304" pitchFamily="18" charset="0"/>
              </a:rPr>
              <a:t> </a:t>
            </a:r>
            <a:r>
              <a:rPr lang="ru-RU" altLang="ru-RU" b="1" dirty="0" err="1">
                <a:cs typeface="Times New Roman" panose="02020603050405020304" pitchFamily="18" charset="0"/>
              </a:rPr>
              <a:t>синапсів</a:t>
            </a:r>
            <a:r>
              <a:rPr lang="ru-RU" altLang="ru-RU" b="1" dirty="0">
                <a:cs typeface="Times New Roman" panose="02020603050405020304" pitchFamily="18" charset="0"/>
              </a:rPr>
              <a:t>.</a:t>
            </a:r>
            <a:endParaRPr lang="ru-RU" altLang="ru-RU" b="1"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685800" y="0"/>
            <a:ext cx="7772400" cy="914400"/>
          </a:xfrm>
        </p:spPr>
        <p:txBody>
          <a:bodyPr/>
          <a:lstStyle/>
          <a:p>
            <a:pPr eaLnBrk="1" fontAlgn="auto" hangingPunct="1">
              <a:spcAft>
                <a:spcPts val="0"/>
              </a:spcAft>
              <a:defRPr/>
            </a:pPr>
            <a:r>
              <a:rPr lang="ru-RU" sz="3200" dirty="0" err="1"/>
              <a:t>Функциональні</a:t>
            </a:r>
            <a:r>
              <a:rPr lang="ru-RU" sz="3200" dirty="0"/>
              <a:t> </a:t>
            </a:r>
            <a:r>
              <a:rPr lang="ru-RU" sz="3200" dirty="0" err="1"/>
              <a:t>зміни</a:t>
            </a:r>
            <a:r>
              <a:rPr lang="ru-RU" sz="3200" dirty="0"/>
              <a:t> в синапсах</a:t>
            </a:r>
          </a:p>
        </p:txBody>
      </p:sp>
      <p:sp>
        <p:nvSpPr>
          <p:cNvPr id="56323" name="Rectangle 3"/>
          <p:cNvSpPr>
            <a:spLocks noGrp="1" noChangeArrowheads="1"/>
          </p:cNvSpPr>
          <p:nvPr>
            <p:ph idx="1"/>
          </p:nvPr>
        </p:nvSpPr>
        <p:spPr>
          <a:xfrm>
            <a:off x="0" y="762000"/>
            <a:ext cx="9144000" cy="5715000"/>
          </a:xfrm>
        </p:spPr>
        <p:txBody>
          <a:bodyPr/>
          <a:lstStyle/>
          <a:p>
            <a:pPr eaLnBrk="1" hangingPunct="1">
              <a:lnSpc>
                <a:spcPct val="90000"/>
              </a:lnSpc>
            </a:pPr>
            <a:r>
              <a:rPr lang="ru-RU" altLang="ru-RU" sz="2800"/>
              <a:t>Під впливом цАМФ активується протеїн, що є частиною калієвого каналу. Відбувається закриття калієвих каналів, що полегшує відкриття кальцієвих, так як пролонгується збуджений стан синапсу.</a:t>
            </a:r>
          </a:p>
          <a:p>
            <a:pPr eaLnBrk="1" hangingPunct="1">
              <a:lnSpc>
                <a:spcPct val="90000"/>
              </a:lnSpc>
            </a:pPr>
            <a:r>
              <a:rPr lang="ru-RU" altLang="ru-RU" sz="2800"/>
              <a:t>У свою чергу полегшене надходження кальцію з синаптичної щілини призводить до зростання кількості і часу виходу медіатора з сенсорного нервового волокна.</a:t>
            </a:r>
          </a:p>
          <a:p>
            <a:pPr eaLnBrk="1" hangingPunct="1">
              <a:lnSpc>
                <a:spcPct val="90000"/>
              </a:lnSpc>
            </a:pPr>
            <a:r>
              <a:rPr lang="ru-RU" altLang="ru-RU" sz="2800"/>
              <a:t>Внаслідок зазначених змін істотно полегшується проведення збудження через даний синапс, що призводить до поступового формування нового ланцюжка взаємозв'язку між нейронами.</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468313" y="228600"/>
            <a:ext cx="8675687" cy="533400"/>
          </a:xfrm>
        </p:spPr>
        <p:txBody>
          <a:bodyPr>
            <a:normAutofit fontScale="90000"/>
          </a:bodyPr>
          <a:lstStyle/>
          <a:p>
            <a:pPr eaLnBrk="1" fontAlgn="auto" hangingPunct="1">
              <a:spcAft>
                <a:spcPts val="0"/>
              </a:spcAft>
              <a:defRPr/>
            </a:pPr>
            <a:r>
              <a:rPr lang="ru-RU" sz="3200" b="1" dirty="0" err="1"/>
              <a:t>Вторич</a:t>
            </a:r>
            <a:r>
              <a:rPr lang="uk-UA" sz="3200" b="1" dirty="0"/>
              <a:t>н</a:t>
            </a:r>
            <a:r>
              <a:rPr lang="ru-RU" sz="3200" b="1" dirty="0"/>
              <a:t>а та </a:t>
            </a:r>
            <a:r>
              <a:rPr lang="ru-RU" sz="3200" b="1" dirty="0" err="1"/>
              <a:t>третинна</a:t>
            </a:r>
            <a:r>
              <a:rPr lang="ru-RU" sz="3200" b="1" dirty="0"/>
              <a:t> </a:t>
            </a:r>
            <a:r>
              <a:rPr lang="ru-RU" sz="3200" b="1" dirty="0" err="1"/>
              <a:t>пам</a:t>
            </a:r>
            <a:r>
              <a:rPr lang="en-US" sz="3200" b="1" dirty="0"/>
              <a:t>’</a:t>
            </a:r>
            <a:r>
              <a:rPr lang="ru-RU" sz="3200" b="1" dirty="0"/>
              <a:t>ять</a:t>
            </a:r>
          </a:p>
        </p:txBody>
      </p:sp>
      <p:sp>
        <p:nvSpPr>
          <p:cNvPr id="57347" name="Rectangle 3"/>
          <p:cNvSpPr>
            <a:spLocks noGrp="1" noChangeArrowheads="1"/>
          </p:cNvSpPr>
          <p:nvPr>
            <p:ph idx="1"/>
          </p:nvPr>
        </p:nvSpPr>
        <p:spPr>
          <a:xfrm>
            <a:off x="0" y="762000"/>
            <a:ext cx="9144000" cy="6096000"/>
          </a:xfrm>
        </p:spPr>
        <p:txBody>
          <a:bodyPr/>
          <a:lstStyle/>
          <a:p>
            <a:pPr eaLnBrk="1" hangingPunct="1"/>
            <a:r>
              <a:rPr lang="ru-RU" altLang="ru-RU" sz="3600">
                <a:cs typeface="Times New Roman" panose="02020603050405020304" pitchFamily="18" charset="0"/>
              </a:rPr>
              <a:t>Довгострокову пам'ять можна умовно розділити на вторинну і третинну.</a:t>
            </a:r>
          </a:p>
          <a:p>
            <a:pPr eaLnBrk="1" hangingPunct="1"/>
            <a:endParaRPr lang="ru-RU" altLang="ru-RU" sz="3600">
              <a:cs typeface="Times New Roman" panose="02020603050405020304" pitchFamily="18" charset="0"/>
            </a:endParaRPr>
          </a:p>
          <a:p>
            <a:pPr eaLnBrk="1" hangingPunct="1"/>
            <a:r>
              <a:rPr lang="ru-RU" altLang="ru-RU" sz="3600">
                <a:cs typeface="Times New Roman" panose="02020603050405020304" pitchFamily="18" charset="0"/>
              </a:rPr>
              <a:t>  Те, що згадується завжди - це третинна пам'ять.</a:t>
            </a:r>
          </a:p>
          <a:p>
            <a:pPr eaLnBrk="1" hangingPunct="1"/>
            <a:r>
              <a:rPr lang="ru-RU" altLang="ru-RU" sz="3600">
                <a:cs typeface="Times New Roman" panose="02020603050405020304" pitchFamily="18" charset="0"/>
              </a:rPr>
              <a:t>  Прикладом її може бути власне ім'я.</a:t>
            </a:r>
            <a:endParaRPr lang="ru-RU" altLang="ru-RU" sz="400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Объект 2"/>
          <p:cNvSpPr>
            <a:spLocks noGrp="1"/>
          </p:cNvSpPr>
          <p:nvPr>
            <p:ph sz="quarter" idx="4294967295"/>
          </p:nvPr>
        </p:nvSpPr>
        <p:spPr>
          <a:xfrm>
            <a:off x="0" y="404813"/>
            <a:ext cx="8278813" cy="5691187"/>
          </a:xfrm>
        </p:spPr>
        <p:txBody>
          <a:bodyPr>
            <a:normAutofit fontScale="92500" lnSpcReduction="20000"/>
          </a:bodyPr>
          <a:lstStyle/>
          <a:p>
            <a:pPr marL="274320" indent="-274320" eaLnBrk="1" fontAlgn="auto" hangingPunct="1">
              <a:spcAft>
                <a:spcPts val="0"/>
              </a:spcAft>
              <a:buFont typeface="Wingdings"/>
              <a:buChar char=""/>
              <a:defRPr/>
            </a:pPr>
            <a:r>
              <a:rPr lang="uk-UA" altLang="ru-RU" dirty="0"/>
              <a:t>Нервові клітини кори великих півкуль головного мозку відрізняються високим рівнем обмінних процесів і швидко втомлюються (втомлюються).</a:t>
            </a:r>
          </a:p>
          <a:p>
            <a:pPr marL="274320" indent="-274320" eaLnBrk="1" fontAlgn="auto" hangingPunct="1">
              <a:spcAft>
                <a:spcPts val="0"/>
              </a:spcAft>
              <a:buFont typeface="Wingdings"/>
              <a:buChar char=""/>
              <a:defRPr/>
            </a:pPr>
            <a:r>
              <a:rPr lang="uk-UA" altLang="ru-RU" dirty="0"/>
              <a:t>Відновлення працездатності нервових клітин відбувається при зменшенні кількості діючих подразників, під час сну.</a:t>
            </a:r>
          </a:p>
          <a:p>
            <a:pPr marL="274320" indent="-274320" eaLnBrk="1" fontAlgn="auto" hangingPunct="1">
              <a:spcAft>
                <a:spcPts val="0"/>
              </a:spcAft>
              <a:buFont typeface="Wingdings"/>
              <a:buChar char=""/>
              <a:defRPr/>
            </a:pPr>
            <a:r>
              <a:rPr lang="uk-UA" altLang="ru-RU" dirty="0"/>
              <a:t>Сон - особлива діяльність мозку. Його не можна порівнювати зі станом спокою або гальмування.</a:t>
            </a:r>
          </a:p>
          <a:p>
            <a:pPr marL="274320" indent="-274320" eaLnBrk="1" fontAlgn="auto" hangingPunct="1">
              <a:spcAft>
                <a:spcPts val="0"/>
              </a:spcAft>
              <a:buFont typeface="Wingdings"/>
              <a:buChar char=""/>
              <a:defRPr/>
            </a:pPr>
            <a:r>
              <a:rPr lang="uk-UA" altLang="ru-RU" dirty="0"/>
              <a:t>За І.П. Павловим "сон - це розлите гальмування в корі великих півкуль головного мозку зі збереженням стану бадьорості окремих ділянок, так званих" сторожових "пунктів".</a:t>
            </a:r>
          </a:p>
          <a:p>
            <a:pPr marL="274320" indent="-274320" eaLnBrk="1" fontAlgn="auto" hangingPunct="1">
              <a:spcAft>
                <a:spcPts val="0"/>
              </a:spcAft>
              <a:buFont typeface="Wingdings"/>
              <a:buChar char=""/>
              <a:defRPr/>
            </a:pPr>
            <a:r>
              <a:rPr lang="uk-UA" altLang="ru-RU" dirty="0"/>
              <a:t>Під час сну знижується функціональна активність органів дихання, кровообігу, травлення, знижується збудливість тканин і тонус м'язів.</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Прямоугольник 3"/>
          <p:cNvSpPr>
            <a:spLocks noChangeArrowheads="1"/>
          </p:cNvSpPr>
          <p:nvPr/>
        </p:nvSpPr>
        <p:spPr bwMode="auto">
          <a:xfrm>
            <a:off x="0" y="188640"/>
            <a:ext cx="8675688" cy="655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uk-UA" altLang="ru-RU" sz="2800" b="1" dirty="0">
                <a:cs typeface="Times New Roman" panose="02020603050405020304" pitchFamily="18" charset="0"/>
              </a:rPr>
              <a:t>Сон є універсальним явищем.</a:t>
            </a:r>
          </a:p>
          <a:p>
            <a:pPr eaLnBrk="1" hangingPunct="1"/>
            <a:r>
              <a:rPr lang="uk-UA" altLang="ru-RU" sz="2800" dirty="0">
                <a:cs typeface="Times New Roman" panose="02020603050405020304" pitchFamily="18" charset="0"/>
              </a:rPr>
              <a:t>Сон спостерігається не тільки у вищих, а й у нижчих тварин.</a:t>
            </a:r>
          </a:p>
          <a:p>
            <a:pPr eaLnBrk="1" hangingPunct="1"/>
            <a:r>
              <a:rPr lang="uk-UA" altLang="ru-RU" sz="2800" dirty="0">
                <a:cs typeface="Times New Roman" panose="02020603050405020304" pitchFamily="18" charset="0"/>
              </a:rPr>
              <a:t>Розрізняють такі види сну: короткочасний, добовий, сезонний.</a:t>
            </a:r>
          </a:p>
          <a:p>
            <a:pPr eaLnBrk="1" hangingPunct="1"/>
            <a:r>
              <a:rPr lang="uk-UA" altLang="ru-RU" sz="2800" dirty="0">
                <a:cs typeface="Times New Roman" panose="02020603050405020304" pitchFamily="18" charset="0"/>
              </a:rPr>
              <a:t>Виділяють також фізіологічний і патологічний (летаргічний, </a:t>
            </a:r>
            <a:r>
              <a:rPr lang="uk-UA" altLang="ru-RU" sz="2800" dirty="0" err="1">
                <a:cs typeface="Times New Roman" panose="02020603050405020304" pitchFamily="18" charset="0"/>
              </a:rPr>
              <a:t>сомнамбулический</a:t>
            </a:r>
            <a:r>
              <a:rPr lang="uk-UA" altLang="ru-RU" sz="2800" dirty="0">
                <a:cs typeface="Times New Roman" panose="02020603050405020304" pitchFamily="18" charset="0"/>
              </a:rPr>
              <a:t>) види сну.</a:t>
            </a:r>
          </a:p>
          <a:p>
            <a:pPr eaLnBrk="1" hangingPunct="1"/>
            <a:r>
              <a:rPr lang="uk-UA" altLang="ru-RU" sz="2800" dirty="0">
                <a:cs typeface="Times New Roman" panose="02020603050405020304" pitchFamily="18" charset="0"/>
              </a:rPr>
              <a:t>У коней і жуйних сон є періодичним і багаторазовим, тривалістю до 6 годин.</a:t>
            </a:r>
          </a:p>
          <a:p>
            <a:pPr eaLnBrk="1" hangingPunct="1"/>
            <a:r>
              <a:rPr lang="uk-UA" altLang="ru-RU" sz="2800" dirty="0">
                <a:cs typeface="Times New Roman" panose="02020603050405020304" pitchFamily="18" charset="0"/>
              </a:rPr>
              <a:t>Найбільш глибокий сон вночі.</a:t>
            </a:r>
          </a:p>
          <a:p>
            <a:pPr eaLnBrk="1" hangingPunct="1"/>
            <a:r>
              <a:rPr lang="uk-UA" altLang="ru-RU" sz="2800" dirty="0">
                <a:cs typeface="Times New Roman" panose="02020603050405020304" pitchFamily="18" charset="0"/>
              </a:rPr>
              <a:t>Електрофізіологічні дослідження кори великих півкуль головного мозку з реєстрацією біострумів від різних ділянок кори мозку дозволили виявити, що електроенцефалограми сплячої і не сплячої тварин відрізняються.</a:t>
            </a:r>
            <a:endParaRPr lang="uk-UA" altLang="ru-RU" sz="280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Объект 2"/>
          <p:cNvSpPr>
            <a:spLocks noGrp="1"/>
          </p:cNvSpPr>
          <p:nvPr>
            <p:ph sz="quarter" idx="4294967295"/>
          </p:nvPr>
        </p:nvSpPr>
        <p:spPr>
          <a:xfrm>
            <a:off x="971600" y="476672"/>
            <a:ext cx="7344246" cy="5139258"/>
          </a:xfrm>
        </p:spPr>
        <p:txBody>
          <a:bodyPr>
            <a:normAutofit fontScale="70000" lnSpcReduction="20000"/>
          </a:bodyPr>
          <a:lstStyle/>
          <a:p>
            <a:pPr eaLnBrk="1" hangingPunct="1"/>
            <a:r>
              <a:rPr lang="uk-UA" altLang="ru-RU" dirty="0"/>
              <a:t>Під час неспання у тварин в ЕЕГ реєструються швидкі хвилі (14-40 Гц) з невеликою амплітудою (до 15 мкВ) - бета-ритми.</a:t>
            </a:r>
          </a:p>
          <a:p>
            <a:pPr eaLnBrk="1" hangingPunct="1"/>
            <a:r>
              <a:rPr lang="uk-UA" altLang="ru-RU" dirty="0"/>
              <a:t>При дрімоті швидкі хвилі в ЕЕГ змінюються повільними (1-3 Гц - дельта-ритми і 4-6 Гц - </a:t>
            </a:r>
            <a:r>
              <a:rPr lang="uk-UA" altLang="ru-RU" dirty="0" err="1"/>
              <a:t>тета-ритми</a:t>
            </a:r>
            <a:r>
              <a:rPr lang="uk-UA" altLang="ru-RU" dirty="0"/>
              <a:t>).</a:t>
            </a:r>
          </a:p>
          <a:p>
            <a:pPr eaLnBrk="1" hangingPunct="1"/>
            <a:r>
              <a:rPr lang="uk-UA" altLang="ru-RU" dirty="0"/>
              <a:t>При пробудженні повільні хвилі різко обриваються і змінюються знову на швидкий бета-ритм.</a:t>
            </a:r>
          </a:p>
          <a:p>
            <a:pPr eaLnBrk="1" hangingPunct="1"/>
            <a:r>
              <a:rPr lang="uk-UA" altLang="ru-RU" dirty="0"/>
              <a:t>Якщо дратувати через </a:t>
            </a:r>
            <a:r>
              <a:rPr lang="uk-UA" altLang="ru-RU" dirty="0" err="1"/>
              <a:t>вживлені</a:t>
            </a:r>
            <a:r>
              <a:rPr lang="uk-UA" altLang="ru-RU" dirty="0"/>
              <a:t> в мозок електроди ретикулярну формацію мозку, то характерні для сну повільні потенціали згасають і змінюються швидкими. Нервові імпульси, що надходять в кору від формації підтримують високу активність коркових нейронів.</a:t>
            </a:r>
          </a:p>
          <a:p>
            <a:pPr eaLnBrk="1" hangingPunct="1"/>
            <a:r>
              <a:rPr lang="uk-UA" altLang="ru-RU" dirty="0"/>
              <a:t>При пошкодженні ретикулярної формації в області середнього мозку тварина впадає в глибокий сон.</a:t>
            </a:r>
          </a:p>
          <a:p>
            <a:pPr eaLnBrk="1" hangingPunct="1"/>
            <a:r>
              <a:rPr lang="uk-UA" altLang="ru-RU" dirty="0" err="1"/>
              <a:t>Парентеральне</a:t>
            </a:r>
            <a:r>
              <a:rPr lang="uk-UA" altLang="ru-RU" dirty="0"/>
              <a:t> застосування аміназину викликає сонливість у бичків за рахунок блокування </a:t>
            </a:r>
            <a:r>
              <a:rPr lang="uk-UA" altLang="ru-RU" dirty="0" err="1"/>
              <a:t>адренергичних</a:t>
            </a:r>
            <a:r>
              <a:rPr lang="uk-UA" altLang="ru-RU" dirty="0"/>
              <a:t> структур ретикулярної формації.</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Объект 2"/>
          <p:cNvSpPr>
            <a:spLocks noGrp="1"/>
          </p:cNvSpPr>
          <p:nvPr>
            <p:ph sz="quarter" idx="4294967295"/>
          </p:nvPr>
        </p:nvSpPr>
        <p:spPr>
          <a:xfrm>
            <a:off x="0" y="404813"/>
            <a:ext cx="8278813" cy="5691187"/>
          </a:xfrm>
        </p:spPr>
        <p:txBody>
          <a:bodyPr>
            <a:normAutofit fontScale="85000" lnSpcReduction="20000"/>
          </a:bodyPr>
          <a:lstStyle/>
          <a:p>
            <a:pPr marL="274320" indent="-274320" eaLnBrk="1" fontAlgn="auto" hangingPunct="1">
              <a:spcAft>
                <a:spcPts val="0"/>
              </a:spcAft>
              <a:buFont typeface="Wingdings"/>
              <a:buChar char=""/>
              <a:defRPr/>
            </a:pPr>
            <a:r>
              <a:rPr lang="uk-UA" altLang="ru-RU" b="1" u="sng" dirty="0"/>
              <a:t>Виділяють 5 стадій, які йдуть одна за одною протягом сну:</a:t>
            </a:r>
          </a:p>
          <a:p>
            <a:pPr marL="274320" indent="-274320" eaLnBrk="1" fontAlgn="auto" hangingPunct="1">
              <a:spcAft>
                <a:spcPts val="0"/>
              </a:spcAft>
              <a:buFont typeface="Wingdings"/>
              <a:buChar char=""/>
              <a:defRPr/>
            </a:pPr>
            <a:r>
              <a:rPr lang="uk-UA" altLang="ru-RU" b="1" u="sng" dirty="0"/>
              <a:t>1 стадія - перехід від бадьорості до періоду легкого сну. На ЕЕГ реєструються нерівномірні </a:t>
            </a:r>
            <a:r>
              <a:rPr lang="uk-UA" altLang="ru-RU" b="1" u="sng" dirty="0" err="1"/>
              <a:t>зигзаги</a:t>
            </a:r>
            <a:r>
              <a:rPr lang="uk-UA" altLang="ru-RU" b="1" u="sng" dirty="0"/>
              <a:t>.</a:t>
            </a:r>
          </a:p>
          <a:p>
            <a:pPr marL="274320" indent="-274320" eaLnBrk="1" fontAlgn="auto" hangingPunct="1">
              <a:spcAft>
                <a:spcPts val="0"/>
              </a:spcAft>
              <a:buFont typeface="Wingdings"/>
              <a:buChar char=""/>
              <a:defRPr/>
            </a:pPr>
            <a:r>
              <a:rPr lang="uk-UA" altLang="ru-RU" b="1" u="sng" dirty="0"/>
              <a:t>2 стадія - через кілька хвилин починається нормальний сон, на ЕЕГ з'являються "сонні веретена».</a:t>
            </a:r>
          </a:p>
          <a:p>
            <a:pPr marL="274320" indent="-274320" eaLnBrk="1" fontAlgn="auto" hangingPunct="1">
              <a:spcAft>
                <a:spcPts val="0"/>
              </a:spcAft>
              <a:buFont typeface="Wingdings"/>
              <a:buChar char=""/>
              <a:defRPr/>
            </a:pPr>
            <a:r>
              <a:rPr lang="uk-UA" altLang="ru-RU" b="1" u="sng" dirty="0"/>
              <a:t>3 стадія - приблизно за 30 хвилин починається перший глибокий сон, з'являються повільні дельта-хвилі.</a:t>
            </a:r>
          </a:p>
          <a:p>
            <a:pPr marL="274320" indent="-274320" eaLnBrk="1" fontAlgn="auto" hangingPunct="1">
              <a:spcAft>
                <a:spcPts val="0"/>
              </a:spcAft>
              <a:buFont typeface="Wingdings"/>
              <a:buChar char=""/>
              <a:defRPr/>
            </a:pPr>
            <a:r>
              <a:rPr lang="uk-UA" altLang="ru-RU" b="1" u="sng" dirty="0"/>
              <a:t>4 стадія - парадоксальна. починається через 50-70 хвилин: дельта-хвилі вщухають на короткий час (від 5 до 20 хвилин) і змінюються швидкими хвилями малої амплітуди, схожими на хвилі у активної не сплячої тварини. Але тварина не прокидається, сон насправді глибокий.</a:t>
            </a:r>
          </a:p>
          <a:p>
            <a:pPr marL="274320" indent="-274320" eaLnBrk="1" fontAlgn="auto" hangingPunct="1">
              <a:spcAft>
                <a:spcPts val="0"/>
              </a:spcAft>
              <a:buFont typeface="Wingdings"/>
              <a:buChar char=""/>
              <a:defRPr/>
            </a:pPr>
            <a:r>
              <a:rPr lang="uk-UA" altLang="ru-RU" b="1" u="sng" dirty="0"/>
              <a:t>5 стадія - надалі парадоксальна стадія сну зникає і знову змінюється повільними хвилями (дельта-ритми).</a:t>
            </a:r>
            <a:r>
              <a:rPr lang="uk-UA" altLang="ru-RU" dirty="0"/>
              <a:t> </a:t>
            </a:r>
            <a:endParaRPr lang="ru-RU" altLang="ru-RU" dirty="0"/>
          </a:p>
          <a:p>
            <a:pPr marL="274320" indent="-274320" eaLnBrk="1" fontAlgn="auto" hangingPunct="1">
              <a:spcAft>
                <a:spcPts val="0"/>
              </a:spcAft>
              <a:buFont typeface="Wingdings"/>
              <a:buChar char=""/>
              <a:defRPr/>
            </a:pPr>
            <a:endParaRPr lang="uk-UA" altLang="ru-RU"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Объект 2"/>
          <p:cNvSpPr>
            <a:spLocks noGrp="1"/>
          </p:cNvSpPr>
          <p:nvPr>
            <p:ph sz="quarter" idx="4294967295"/>
          </p:nvPr>
        </p:nvSpPr>
        <p:spPr>
          <a:xfrm>
            <a:off x="-180975" y="30163"/>
            <a:ext cx="9324975" cy="5980112"/>
          </a:xfrm>
        </p:spPr>
        <p:txBody>
          <a:bodyPr>
            <a:normAutofit lnSpcReduction="10000"/>
          </a:bodyPr>
          <a:lstStyle/>
          <a:p>
            <a:pPr marL="274320" indent="-274320" eaLnBrk="1" fontAlgn="auto" hangingPunct="1">
              <a:spcAft>
                <a:spcPts val="0"/>
              </a:spcAft>
              <a:buFont typeface="Wingdings"/>
              <a:buChar char=""/>
              <a:defRPr/>
            </a:pPr>
            <a:r>
              <a:rPr lang="uk-UA" altLang="ru-RU" sz="2200" dirty="0"/>
              <a:t>Протягом 6-8-годинного сну "повільний сон" замінюється парадоксальною фазою кожні 80-90 хвилин, у міру наближення пробудження вона стає все більш тривалою.</a:t>
            </a:r>
          </a:p>
          <a:p>
            <a:pPr marL="274320" indent="-274320" eaLnBrk="1" fontAlgn="auto" hangingPunct="1">
              <a:spcAft>
                <a:spcPts val="0"/>
              </a:spcAft>
              <a:buFont typeface="Wingdings"/>
              <a:buChar char=""/>
              <a:defRPr/>
            </a:pPr>
            <a:r>
              <a:rPr lang="uk-UA" altLang="ru-RU" sz="2200" dirty="0"/>
              <a:t>Можна говорити про дві фази сну:</a:t>
            </a:r>
          </a:p>
          <a:p>
            <a:pPr marL="274320" indent="-274320" eaLnBrk="1" fontAlgn="auto" hangingPunct="1">
              <a:spcAft>
                <a:spcPts val="0"/>
              </a:spcAft>
              <a:buFont typeface="Wingdings"/>
              <a:buChar char=""/>
              <a:defRPr/>
            </a:pPr>
            <a:r>
              <a:rPr lang="uk-UA" altLang="ru-RU" sz="2200" dirty="0"/>
              <a:t>1) сон з повільною електричною активністю, "повільний сон" з дельта-ритмами;</a:t>
            </a:r>
          </a:p>
          <a:p>
            <a:pPr marL="274320" indent="-274320" eaLnBrk="1" fontAlgn="auto" hangingPunct="1">
              <a:spcAft>
                <a:spcPts val="0"/>
              </a:spcAft>
              <a:buFont typeface="Wingdings"/>
              <a:buChar char=""/>
              <a:defRPr/>
            </a:pPr>
            <a:r>
              <a:rPr lang="uk-UA" altLang="ru-RU" sz="2200" dirty="0"/>
              <a:t> 2) сон з швидким електричною активністю, швидкий або "парадоксальний сон" виникає періодично (бета-ритм).</a:t>
            </a:r>
          </a:p>
          <a:p>
            <a:pPr marL="274320" indent="-274320" eaLnBrk="1" fontAlgn="auto" hangingPunct="1">
              <a:spcAft>
                <a:spcPts val="0"/>
              </a:spcAft>
              <a:buFont typeface="Wingdings"/>
              <a:buChar char=""/>
              <a:defRPr/>
            </a:pPr>
            <a:r>
              <a:rPr lang="uk-UA" altLang="ru-RU" sz="2200" dirty="0"/>
              <a:t>Парадоксальна фаза сну супроводжується активацією рухів вух, хвоста, облизування, посмикування кінцівок, прискоренням дихання, змінами частоти серцевих скорочень, посиленням активності мозку і підвищенням обміну речовин. Тонус більшості м'язів залишається максимально низьким.</a:t>
            </a:r>
          </a:p>
          <a:p>
            <a:pPr marL="274320" indent="-274320" eaLnBrk="1" fontAlgn="auto" hangingPunct="1">
              <a:spcAft>
                <a:spcPts val="0"/>
              </a:spcAft>
              <a:buFont typeface="Wingdings"/>
              <a:buChar char=""/>
              <a:defRPr/>
            </a:pPr>
            <a:r>
              <a:rPr lang="uk-UA" altLang="ru-RU" sz="2200" dirty="0"/>
              <a:t>Ці зміни під час парадоксальної фази сну можуть мати зв'язок зі сновидіннями.</a:t>
            </a:r>
          </a:p>
          <a:p>
            <a:pPr marL="274320" indent="-274320" eaLnBrk="1" fontAlgn="auto" hangingPunct="1">
              <a:spcAft>
                <a:spcPts val="0"/>
              </a:spcAft>
              <a:buFont typeface="Wingdings"/>
              <a:buChar char=""/>
              <a:defRPr/>
            </a:pPr>
            <a:r>
              <a:rPr lang="uk-UA" altLang="ru-RU" sz="2200" dirty="0"/>
              <a:t>Сни може бачити не тільки людина, але і тварини.</a:t>
            </a:r>
          </a:p>
          <a:p>
            <a:pPr marL="274320" indent="-274320" eaLnBrk="1" fontAlgn="auto" hangingPunct="1">
              <a:spcAft>
                <a:spcPts val="0"/>
              </a:spcAft>
              <a:buFont typeface="Wingdings"/>
              <a:buChar char=""/>
              <a:defRPr/>
            </a:pPr>
            <a:r>
              <a:rPr lang="uk-UA" altLang="ru-RU" sz="2200" dirty="0"/>
              <a:t>В даний час вважають, що сновидіння є </a:t>
            </a:r>
            <a:r>
              <a:rPr lang="uk-UA" altLang="ru-RU" sz="2200" dirty="0" err="1"/>
              <a:t>життєво</a:t>
            </a:r>
            <a:r>
              <a:rPr lang="uk-UA" altLang="ru-RU" sz="2200" dirty="0"/>
              <a:t> необхідними для людей.</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Объект 2"/>
          <p:cNvSpPr>
            <a:spLocks noGrp="1"/>
          </p:cNvSpPr>
          <p:nvPr>
            <p:ph sz="quarter" idx="4294967295"/>
          </p:nvPr>
        </p:nvSpPr>
        <p:spPr>
          <a:xfrm>
            <a:off x="0" y="260350"/>
            <a:ext cx="8278813" cy="5762625"/>
          </a:xfrm>
        </p:spPr>
        <p:txBody>
          <a:bodyPr>
            <a:normAutofit fontScale="92500" lnSpcReduction="10000"/>
          </a:bodyPr>
          <a:lstStyle/>
          <a:p>
            <a:pPr eaLnBrk="1" hangingPunct="1"/>
            <a:r>
              <a:rPr lang="uk-UA" altLang="ru-RU"/>
              <a:t>Гіпноз по І.П. Павлову - це неповний сон або сон з частковою бадьорістю.</a:t>
            </a:r>
          </a:p>
          <a:p>
            <a:pPr eaLnBrk="1" hangingPunct="1"/>
            <a:r>
              <a:rPr lang="uk-UA" altLang="ru-RU"/>
              <a:t> В основі гіпнозу лежить явище іррадіації гальмування.</a:t>
            </a:r>
          </a:p>
          <a:p>
            <a:pPr eaLnBrk="1" hangingPunct="1"/>
            <a:r>
              <a:rPr lang="uk-UA" altLang="ru-RU"/>
              <a:t> В умовах глибокого сну гальмування охоплює більшу частину кори, підкіркові освіти і середній мозок, а в умовах гіпнозу гальмування поширюється на окремі ділянки мозку.</a:t>
            </a:r>
          </a:p>
          <a:p>
            <a:pPr eaLnBrk="1" hangingPunct="1"/>
            <a:r>
              <a:rPr lang="uk-UA" altLang="ru-RU"/>
              <a:t>На загальному гальмівному тлі в корі великих півкуль головного мозку зберігаються осередки бадьорості, функціонально вони мають зв'язок зі слуховим аналізатором.</a:t>
            </a:r>
          </a:p>
          <a:p>
            <a:pPr eaLnBrk="1" hangingPunct="1"/>
            <a:r>
              <a:rPr lang="uk-UA" altLang="ru-RU"/>
              <a:t>Це дозволяє гіпнотизеру підтримувати зв'язок з тим, кого він гіпнотизує, словесним навіюванням, що називається «рапорт».</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Объект 2"/>
          <p:cNvSpPr>
            <a:spLocks noGrp="1"/>
          </p:cNvSpPr>
          <p:nvPr>
            <p:ph sz="quarter" idx="4294967295"/>
          </p:nvPr>
        </p:nvSpPr>
        <p:spPr>
          <a:xfrm>
            <a:off x="0" y="0"/>
            <a:ext cx="8893175" cy="6096000"/>
          </a:xfrm>
        </p:spPr>
        <p:txBody>
          <a:bodyPr>
            <a:normAutofit fontScale="85000" lnSpcReduction="20000"/>
          </a:bodyPr>
          <a:lstStyle/>
          <a:p>
            <a:pPr marL="274320" indent="-274320" eaLnBrk="1" fontAlgn="auto" hangingPunct="1">
              <a:spcAft>
                <a:spcPts val="0"/>
              </a:spcAft>
              <a:buFont typeface="Wingdings"/>
              <a:buChar char=""/>
              <a:defRPr/>
            </a:pPr>
            <a:r>
              <a:rPr lang="uk-UA" altLang="ru-RU" dirty="0" err="1"/>
              <a:t>Гіпнотічній</a:t>
            </a:r>
            <a:r>
              <a:rPr lang="uk-UA" altLang="ru-RU" dirty="0"/>
              <a:t> сон розрізняють по глибині.</a:t>
            </a:r>
          </a:p>
          <a:p>
            <a:pPr marL="274320" indent="-274320" eaLnBrk="1" fontAlgn="auto" hangingPunct="1">
              <a:spcAft>
                <a:spcPts val="0"/>
              </a:spcAft>
              <a:buFont typeface="Wingdings"/>
              <a:buChar char=""/>
              <a:defRPr/>
            </a:pPr>
            <a:r>
              <a:rPr lang="uk-UA" altLang="ru-RU" dirty="0"/>
              <a:t>Виділяють 3 стадії гіпнозу: -</a:t>
            </a:r>
          </a:p>
          <a:p>
            <a:pPr marL="274320" indent="-274320" eaLnBrk="1" fontAlgn="auto" hangingPunct="1">
              <a:spcAft>
                <a:spcPts val="0"/>
              </a:spcAft>
              <a:buFont typeface="Wingdings"/>
              <a:buChar char=""/>
              <a:defRPr/>
            </a:pPr>
            <a:r>
              <a:rPr lang="uk-UA" altLang="ru-RU" dirty="0"/>
              <a:t> - малий - поверхневий або летаргічний;</a:t>
            </a:r>
          </a:p>
          <a:p>
            <a:pPr marL="274320" indent="-274320" eaLnBrk="1" fontAlgn="auto" hangingPunct="1">
              <a:spcAft>
                <a:spcPts val="0"/>
              </a:spcAft>
              <a:buFont typeface="Wingdings"/>
              <a:buChar char=""/>
              <a:defRPr/>
            </a:pPr>
            <a:r>
              <a:rPr lang="uk-UA" altLang="ru-RU" dirty="0"/>
              <a:t> - середній - каталептичний;</a:t>
            </a:r>
          </a:p>
          <a:p>
            <a:pPr marL="274320" indent="-274320" eaLnBrk="1" fontAlgn="auto" hangingPunct="1">
              <a:spcAft>
                <a:spcPts val="0"/>
              </a:spcAft>
              <a:buFont typeface="Wingdings"/>
              <a:buChar char=""/>
              <a:defRPr/>
            </a:pPr>
            <a:r>
              <a:rPr lang="uk-UA" altLang="ru-RU" dirty="0"/>
              <a:t> - глибокий - </a:t>
            </a:r>
            <a:r>
              <a:rPr lang="uk-UA" altLang="ru-RU" dirty="0" err="1"/>
              <a:t>сомнамбулический</a:t>
            </a:r>
            <a:r>
              <a:rPr lang="uk-UA" altLang="ru-RU" dirty="0"/>
              <a:t>.</a:t>
            </a:r>
          </a:p>
          <a:p>
            <a:pPr marL="274320" indent="-274320" eaLnBrk="1" fontAlgn="auto" hangingPunct="1">
              <a:spcAft>
                <a:spcPts val="0"/>
              </a:spcAft>
              <a:buFont typeface="Wingdings"/>
              <a:buChar char=""/>
              <a:defRPr/>
            </a:pPr>
            <a:r>
              <a:rPr lang="uk-UA" altLang="ru-RU" dirty="0"/>
              <a:t>Під час поверхневого гіпнозу знижується тонус м'язів. Піддослідний чує гіпнотизера, але сугестивність ще досить мала, пробудження утруднено.</a:t>
            </a:r>
          </a:p>
          <a:p>
            <a:pPr marL="274320" indent="-274320" eaLnBrk="1" fontAlgn="auto" hangingPunct="1">
              <a:spcAft>
                <a:spcPts val="0"/>
              </a:spcAft>
              <a:buFont typeface="Wingdings"/>
              <a:buChar char=""/>
              <a:defRPr/>
            </a:pPr>
            <a:r>
              <a:rPr lang="uk-UA" altLang="ru-RU" dirty="0"/>
              <a:t>Під час середнього або каталептичного гіпнозу людина не в змозі самостійно рухатися, в свідомості з'являються "провали". У цій стадії гіпнозу спостерігається "воскова гнучкість".</a:t>
            </a:r>
          </a:p>
          <a:p>
            <a:pPr marL="274320" indent="-274320" eaLnBrk="1" fontAlgn="auto" hangingPunct="1">
              <a:spcAft>
                <a:spcPts val="0"/>
              </a:spcAft>
              <a:buFont typeface="Wingdings"/>
              <a:buChar char=""/>
              <a:defRPr/>
            </a:pPr>
            <a:r>
              <a:rPr lang="uk-UA" altLang="ru-RU" dirty="0"/>
              <a:t>Під час цієї ж стадії гіпнозу у деяких піддослідних замість воскової гнучкості проявляється стійка напруженість всіх м'язів, тобто контрактура.</a:t>
            </a:r>
          </a:p>
          <a:p>
            <a:pPr marL="274320" indent="-274320" eaLnBrk="1" fontAlgn="auto" hangingPunct="1">
              <a:spcAft>
                <a:spcPts val="0"/>
              </a:spcAft>
              <a:buFont typeface="Wingdings"/>
              <a:buChar char=""/>
              <a:defRPr/>
            </a:pPr>
            <a:r>
              <a:rPr lang="uk-UA" altLang="ru-RU" dirty="0"/>
              <a:t>У глибокому або сомнамбулічному гіпнозі свідомість піддослідного настільки загальмоване, що тіло втрачає больову і температурну чутливість. </a:t>
            </a:r>
            <a:endParaRPr lang="ru-RU" altLang="ru-RU" dirty="0"/>
          </a:p>
          <a:p>
            <a:pPr marL="274320" indent="-274320" eaLnBrk="1" fontAlgn="auto" hangingPunct="1">
              <a:spcAft>
                <a:spcPts val="0"/>
              </a:spcAft>
              <a:buFont typeface="Wingdings"/>
              <a:buChar char=""/>
              <a:defRPr/>
            </a:pPr>
            <a:endParaRPr lang="uk-UA" altLang="ru-RU"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Заголовок 1"/>
          <p:cNvSpPr>
            <a:spLocks noGrp="1"/>
          </p:cNvSpPr>
          <p:nvPr>
            <p:ph type="title"/>
          </p:nvPr>
        </p:nvSpPr>
        <p:spPr bwMode="auto">
          <a:xfrm>
            <a:off x="827088" y="609600"/>
            <a:ext cx="7631112" cy="803275"/>
          </a:xfrm>
        </p:spPr>
        <p:txBody>
          <a:bodyPr wrap="square" lIns="91440" tIns="45720" rIns="91440" bIns="45720" numCol="1" anchorCtr="0" compatLnSpc="1">
            <a:prstTxWarp prst="textNoShape">
              <a:avLst/>
            </a:prstTxWarp>
          </a:bodyPr>
          <a:lstStyle/>
          <a:p>
            <a:pPr marL="342900" indent="-342900" eaLnBrk="1" hangingPunct="1"/>
            <a:r>
              <a:rPr lang="ru-RU" altLang="ru-RU" sz="2800" b="1" cap="none" dirty="0" err="1">
                <a:solidFill>
                  <a:srgbClr val="000000"/>
                </a:solidFill>
              </a:rPr>
              <a:t>Типи</a:t>
            </a:r>
            <a:r>
              <a:rPr lang="ru-RU" altLang="ru-RU" sz="2800" b="1" cap="none" dirty="0">
                <a:solidFill>
                  <a:srgbClr val="000000"/>
                </a:solidFill>
              </a:rPr>
              <a:t> </a:t>
            </a:r>
            <a:r>
              <a:rPr lang="ru-RU" altLang="ru-RU" sz="2800" b="1" cap="none" dirty="0" err="1">
                <a:solidFill>
                  <a:srgbClr val="000000"/>
                </a:solidFill>
              </a:rPr>
              <a:t>Вищої</a:t>
            </a:r>
            <a:r>
              <a:rPr lang="ru-RU" altLang="ru-RU" sz="2800" b="1" cap="none" dirty="0">
                <a:solidFill>
                  <a:srgbClr val="000000"/>
                </a:solidFill>
              </a:rPr>
              <a:t> </a:t>
            </a:r>
            <a:r>
              <a:rPr lang="ru-RU" altLang="ru-RU" sz="2800" b="1" cap="none" dirty="0" err="1">
                <a:solidFill>
                  <a:srgbClr val="000000"/>
                </a:solidFill>
              </a:rPr>
              <a:t>Нервової</a:t>
            </a:r>
            <a:r>
              <a:rPr lang="ru-RU" altLang="ru-RU" sz="2800" b="1" cap="none" dirty="0">
                <a:solidFill>
                  <a:srgbClr val="000000"/>
                </a:solidFill>
              </a:rPr>
              <a:t> </a:t>
            </a:r>
            <a:r>
              <a:rPr lang="ru-RU" altLang="ru-RU" sz="2800" b="1" cap="none" dirty="0" err="1">
                <a:solidFill>
                  <a:srgbClr val="000000"/>
                </a:solidFill>
              </a:rPr>
              <a:t>Діяльності</a:t>
            </a:r>
            <a:r>
              <a:rPr lang="ru-RU" altLang="ru-RU" sz="2800" cap="none" dirty="0">
                <a:solidFill>
                  <a:srgbClr val="000000"/>
                </a:solidFill>
              </a:rPr>
              <a:t>.</a:t>
            </a:r>
            <a:br>
              <a:rPr lang="ru-RU" altLang="ru-RU" sz="2800" cap="none" dirty="0">
                <a:solidFill>
                  <a:srgbClr val="000000"/>
                </a:solidFill>
              </a:rPr>
            </a:br>
            <a:endParaRPr lang="ru-RU" altLang="ru-RU" sz="1800" cap="none" dirty="0">
              <a:solidFill>
                <a:srgbClr val="000000"/>
              </a:solidFill>
            </a:endParaRPr>
          </a:p>
        </p:txBody>
      </p:sp>
      <p:sp>
        <p:nvSpPr>
          <p:cNvPr id="67587" name="Содержимое 2"/>
          <p:cNvSpPr>
            <a:spLocks noGrp="1"/>
          </p:cNvSpPr>
          <p:nvPr>
            <p:ph idx="1"/>
          </p:nvPr>
        </p:nvSpPr>
        <p:spPr>
          <a:xfrm>
            <a:off x="179388" y="1125538"/>
            <a:ext cx="8713787" cy="4330700"/>
          </a:xfrm>
        </p:spPr>
        <p:txBody>
          <a:bodyPr/>
          <a:lstStyle/>
          <a:p>
            <a:pPr eaLnBrk="1" hangingPunct="1"/>
            <a:endParaRPr lang="ru-RU" altLang="ru-RU"/>
          </a:p>
          <a:p>
            <a:pPr eaLnBrk="1" hangingPunct="1"/>
            <a:r>
              <a:rPr lang="ru-RU" altLang="ru-RU"/>
              <a:t>1.Древнегреческій вчений Гіппократ виделив  4 категорії характерів залежно від складу життєвих соків (сангвінік, холерик, флегматик і меланхолік);</a:t>
            </a:r>
          </a:p>
          <a:p>
            <a:pPr eaLnBrk="1" hangingPunct="1"/>
            <a:r>
              <a:rPr lang="ru-RU" altLang="ru-RU"/>
              <a:t>2. Е. Кречмер (1924) намагався пояснити характер в залежності від складу тіла.</a:t>
            </a:r>
          </a:p>
          <a:p>
            <a:pPr eaLnBrk="1" hangingPunct="1"/>
            <a:r>
              <a:rPr lang="ru-RU" altLang="ru-RU"/>
              <a:t>3. І. П. Павлов 30-40 роки ХХ століття - створив вчення про типи ВНД.</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7950" y="0"/>
            <a:ext cx="9036050" cy="1196975"/>
          </a:xfrm>
        </p:spPr>
        <p:txBody>
          <a:bodyPr/>
          <a:lstStyle/>
          <a:p>
            <a:pPr eaLnBrk="1" fontAlgn="auto" hangingPunct="1">
              <a:spcAft>
                <a:spcPts val="0"/>
              </a:spcAft>
              <a:defRPr/>
            </a:pPr>
            <a:r>
              <a:rPr lang="ru-RU" sz="2400" dirty="0" err="1"/>
              <a:t>Типи</a:t>
            </a:r>
            <a:r>
              <a:rPr lang="ru-RU" sz="2400" dirty="0"/>
              <a:t> ВНД </a:t>
            </a:r>
            <a:r>
              <a:rPr lang="ru-RU" sz="2400" dirty="0" err="1"/>
              <a:t>залежать</a:t>
            </a:r>
            <a:r>
              <a:rPr lang="ru-RU" sz="2400" dirty="0"/>
              <a:t> </a:t>
            </a:r>
            <a:r>
              <a:rPr lang="ru-RU" sz="2400" dirty="0" err="1"/>
              <a:t>від</a:t>
            </a:r>
            <a:r>
              <a:rPr lang="ru-RU" sz="2400" dirty="0"/>
              <a:t> </a:t>
            </a:r>
            <a:r>
              <a:rPr lang="ru-RU" sz="2400" dirty="0" err="1"/>
              <a:t>співвідношення</a:t>
            </a:r>
            <a:r>
              <a:rPr lang="ru-RU" sz="2400" dirty="0"/>
              <a:t>  </a:t>
            </a:r>
            <a:r>
              <a:rPr lang="ru-RU" sz="2400" dirty="0" err="1"/>
              <a:t>процесів</a:t>
            </a:r>
            <a:r>
              <a:rPr lang="ru-RU" sz="2400" dirty="0"/>
              <a:t> </a:t>
            </a:r>
            <a:r>
              <a:rPr lang="ru-RU" sz="2400" dirty="0" err="1"/>
              <a:t>збуждення</a:t>
            </a:r>
            <a:r>
              <a:rPr lang="ru-RU" sz="2400" dirty="0"/>
              <a:t>  та гальмування в </a:t>
            </a:r>
            <a:r>
              <a:rPr lang="ru-RU" sz="2400" dirty="0" err="1"/>
              <a:t>корі</a:t>
            </a:r>
            <a:r>
              <a:rPr lang="ru-RU" sz="2400" dirty="0"/>
              <a:t> великих </a:t>
            </a:r>
            <a:r>
              <a:rPr lang="ru-RU" sz="2400" dirty="0" err="1"/>
              <a:t>півкуль</a:t>
            </a:r>
            <a:r>
              <a:rPr lang="ru-RU" sz="2400" dirty="0"/>
              <a:t> головного мозгу</a:t>
            </a:r>
          </a:p>
        </p:txBody>
      </p:sp>
      <p:sp>
        <p:nvSpPr>
          <p:cNvPr id="68611" name="Объект 2"/>
          <p:cNvSpPr>
            <a:spLocks noGrp="1"/>
          </p:cNvSpPr>
          <p:nvPr>
            <p:ph idx="1"/>
          </p:nvPr>
        </p:nvSpPr>
        <p:spPr>
          <a:xfrm>
            <a:off x="0" y="1196975"/>
            <a:ext cx="9144000" cy="5661025"/>
          </a:xfrm>
        </p:spPr>
        <p:txBody>
          <a:bodyPr/>
          <a:lstStyle/>
          <a:p>
            <a:pPr eaLnBrk="1" hangingPunct="1"/>
            <a:r>
              <a:rPr lang="ru-RU" altLang="ru-RU" sz="2200"/>
              <a:t>В основі вчення про типи ВНД лежить поняття про силу, врівноваженість і рухливість нервових процесів.</a:t>
            </a:r>
          </a:p>
          <a:p>
            <a:pPr eaLnBrk="1" hangingPunct="1"/>
            <a:r>
              <a:rPr lang="ru-RU" altLang="ru-RU" sz="2200"/>
              <a:t>Сила-це працездатність клітин кори, тобто їх здатність виконувати тривалу напружену роботу, перебуваючи в стані збудження. Залежно від цієї здатності можна розділити індивідуумів на сильні і слабкі (за допомогою кофеїну).</a:t>
            </a:r>
          </a:p>
          <a:p>
            <a:pPr eaLnBrk="1" hangingPunct="1"/>
            <a:r>
              <a:rPr lang="ru-RU" altLang="ru-RU" sz="2200"/>
              <a:t>Врівноваженість - співвідношення сили збуджувальних і гальмівних процесів. Якщо однакове співвідношення - врівноважений тип, не однакове, тобто переважає збудження або гальмування - неврівноважений.</a:t>
            </a:r>
          </a:p>
          <a:p>
            <a:pPr eaLnBrk="1" hangingPunct="1"/>
            <a:r>
              <a:rPr lang="ru-RU" altLang="ru-RU" sz="2200"/>
              <a:t>Рухливість-це швидкість виникнення нервових процесів, і швидкість зміни збудження гальмуванням або навпаки.</a:t>
            </a:r>
          </a:p>
          <a:p>
            <a:pPr eaLnBrk="1" hangingPunct="1"/>
            <a:r>
              <a:rPr lang="ru-RU" altLang="ru-RU" sz="2200"/>
              <a:t> Якщо висока лабільність, тобто швидка швидкість цих процесів, то такий тип ВНД - рухливий тип.</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eaLnBrk="1" fontAlgn="auto" hangingPunct="1">
              <a:spcAft>
                <a:spcPts val="0"/>
              </a:spcAft>
              <a:defRPr/>
            </a:pPr>
            <a:r>
              <a:rPr lang="ru-RU" dirty="0">
                <a:solidFill>
                  <a:srgbClr val="7030A0"/>
                </a:solidFill>
              </a:rPr>
              <a:t>За </a:t>
            </a:r>
            <a:r>
              <a:rPr lang="ru-RU" dirty="0" err="1">
                <a:solidFill>
                  <a:srgbClr val="7030A0"/>
                </a:solidFill>
              </a:rPr>
              <a:t>вченням</a:t>
            </a:r>
            <a:r>
              <a:rPr lang="ru-RU" dirty="0">
                <a:solidFill>
                  <a:srgbClr val="7030A0"/>
                </a:solidFill>
              </a:rPr>
              <a:t> І.П Павлова </a:t>
            </a:r>
            <a:r>
              <a:rPr lang="ru-RU" dirty="0" err="1">
                <a:solidFill>
                  <a:srgbClr val="7030A0"/>
                </a:solidFill>
              </a:rPr>
              <a:t>розрізняють</a:t>
            </a:r>
            <a:r>
              <a:rPr lang="ru-RU" dirty="0">
                <a:solidFill>
                  <a:srgbClr val="7030A0"/>
                </a:solidFill>
              </a:rPr>
              <a:t> 4 </a:t>
            </a:r>
            <a:r>
              <a:rPr lang="ru-RU" dirty="0" err="1">
                <a:solidFill>
                  <a:srgbClr val="7030A0"/>
                </a:solidFill>
              </a:rPr>
              <a:t>типи</a:t>
            </a:r>
            <a:r>
              <a:rPr lang="ru-RU" dirty="0">
                <a:solidFill>
                  <a:srgbClr val="7030A0"/>
                </a:solidFill>
              </a:rPr>
              <a:t> ВНД:</a:t>
            </a:r>
          </a:p>
        </p:txBody>
      </p:sp>
      <p:sp>
        <p:nvSpPr>
          <p:cNvPr id="69635" name="Объект 2"/>
          <p:cNvSpPr>
            <a:spLocks noGrp="1"/>
          </p:cNvSpPr>
          <p:nvPr>
            <p:ph idx="1"/>
          </p:nvPr>
        </p:nvSpPr>
        <p:spPr>
          <a:xfrm>
            <a:off x="107950" y="1989138"/>
            <a:ext cx="5616575" cy="4106862"/>
          </a:xfrm>
        </p:spPr>
        <p:txBody>
          <a:bodyPr/>
          <a:lstStyle/>
          <a:p>
            <a:pPr eaLnBrk="1" hangingPunct="1"/>
            <a:r>
              <a:rPr lang="ru-RU" altLang="ru-RU" sz="2000" u="sng">
                <a:solidFill>
                  <a:srgbClr val="002060"/>
                </a:solidFill>
              </a:rPr>
              <a:t>1Сильний урівноважений рухливий відповідає сангвинику за Гіппократом; </a:t>
            </a:r>
          </a:p>
          <a:p>
            <a:pPr eaLnBrk="1" hangingPunct="1"/>
            <a:r>
              <a:rPr lang="ru-RU" altLang="ru-RU" sz="2000" u="sng">
                <a:solidFill>
                  <a:srgbClr val="002060"/>
                </a:solidFill>
              </a:rPr>
              <a:t>2. Сильний урівноважений інертний-флегматик;</a:t>
            </a:r>
          </a:p>
          <a:p>
            <a:pPr eaLnBrk="1" hangingPunct="1"/>
            <a:r>
              <a:rPr lang="ru-RU" altLang="ru-RU" sz="2000" u="sng">
                <a:solidFill>
                  <a:srgbClr val="002060"/>
                </a:solidFill>
              </a:rPr>
              <a:t>3. Сильний неврівноважений рухливий-холерик;</a:t>
            </a:r>
          </a:p>
          <a:p>
            <a:pPr eaLnBrk="1" hangingPunct="1"/>
            <a:r>
              <a:rPr lang="ru-RU" altLang="ru-RU" sz="2000" u="sng">
                <a:solidFill>
                  <a:srgbClr val="002060"/>
                </a:solidFill>
              </a:rPr>
              <a:t>4. Слабкий тип-меланхолік.</a:t>
            </a:r>
            <a:endParaRPr lang="ru-RU" altLang="ru-RU" sz="2000" u="sng"/>
          </a:p>
        </p:txBody>
      </p:sp>
      <p:pic>
        <p:nvPicPr>
          <p:cNvPr id="69636" name="Picture 2" descr="C:\Documents and Settings\ADMIN\Рабочий стол\скачанные файлы.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734050" y="2133600"/>
            <a:ext cx="3192463" cy="4608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Объект 2"/>
          <p:cNvSpPr>
            <a:spLocks noGrp="1"/>
          </p:cNvSpPr>
          <p:nvPr>
            <p:ph sz="quarter" idx="4294967295"/>
          </p:nvPr>
        </p:nvSpPr>
        <p:spPr>
          <a:xfrm>
            <a:off x="0" y="549275"/>
            <a:ext cx="8532813" cy="5546725"/>
          </a:xfrm>
        </p:spPr>
        <p:txBody>
          <a:bodyPr/>
          <a:lstStyle/>
          <a:p>
            <a:pPr eaLnBrk="1" hangingPunct="1"/>
            <a:r>
              <a:rPr lang="uk-UA" altLang="ru-RU" sz="2200"/>
              <a:t>Важливою проблемою є визначення типів вищої нервової діяльності у сільськогосподарських і домашніх тварин.</a:t>
            </a:r>
          </a:p>
          <a:p>
            <a:pPr eaLnBrk="1" hangingPunct="1"/>
            <a:r>
              <a:rPr lang="uk-UA" altLang="ru-RU" sz="2200"/>
              <a:t> З існуючих методик визначення типів нервової діяльності, що застосовуються у виробничих умовах, є рухово-харчова методика, заснована на вільному пересуванні тварин до корму в умовах надання умовного подразника.</a:t>
            </a:r>
          </a:p>
          <a:p>
            <a:pPr eaLnBrk="1" hangingPunct="1"/>
            <a:r>
              <a:rPr lang="uk-UA" altLang="ru-RU" sz="2200"/>
              <a:t>Оскільки тип вищої нервової діяльності визначає поведінкові реакції організму, для вивчення приналежності тварини до того чи іншого типу можна використовувати етологічні методи дослідження і, перш за все, найбільш доступний метод спостереження.</a:t>
            </a:r>
          </a:p>
          <a:p>
            <a:pPr eaLnBrk="1" hangingPunct="1"/>
            <a:r>
              <a:rPr lang="uk-UA" altLang="ru-RU" sz="2200"/>
              <a:t> Можна спостерігати за поведінкою тварини не тільки в його звичайних умовах, але і в надзвичайно нових обстоятельствах, фіксуючи здатність тварин до адаптації в різних ситуаціях.</a:t>
            </a:r>
            <a:endParaRPr lang="uk-UA" altLang="ru-RU"/>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9" name="Объект 2"/>
          <p:cNvSpPr>
            <a:spLocks noGrp="1"/>
          </p:cNvSpPr>
          <p:nvPr>
            <p:ph sz="quarter" idx="4294967295"/>
          </p:nvPr>
        </p:nvSpPr>
        <p:spPr>
          <a:xfrm>
            <a:off x="0" y="0"/>
            <a:ext cx="8964613" cy="6096000"/>
          </a:xfrm>
        </p:spPr>
        <p:txBody>
          <a:bodyPr>
            <a:normAutofit/>
          </a:bodyPr>
          <a:lstStyle/>
          <a:p>
            <a:pPr marL="274320" indent="-274320" eaLnBrk="1" fontAlgn="auto" hangingPunct="1">
              <a:spcAft>
                <a:spcPts val="0"/>
              </a:spcAft>
              <a:buFont typeface="Wingdings"/>
              <a:buChar char=""/>
              <a:defRPr/>
            </a:pPr>
            <a:r>
              <a:rPr lang="uk-UA" altLang="ru-RU" sz="2200" dirty="0"/>
              <a:t>Доведено, що стійкий високий рівень молочної продуктивності характерний для корів сильного, врівноваженого, рухомого типу вищої нервової діяльності. Тварини такого типу краще пристосовуються до умов утримання і годівлі, стійкі до різних стрес-факторів, краще використовують поживні речовини корму в порівнянні з тваринами інших типів нервової системи.</a:t>
            </a:r>
          </a:p>
          <a:p>
            <a:pPr marL="274320" indent="-274320" eaLnBrk="1" fontAlgn="auto" hangingPunct="1">
              <a:spcAft>
                <a:spcPts val="0"/>
              </a:spcAft>
              <a:buFont typeface="Wingdings"/>
              <a:buChar char=""/>
              <a:defRPr/>
            </a:pPr>
            <a:r>
              <a:rPr lang="uk-UA" altLang="ru-RU" sz="2200" dirty="0"/>
              <a:t>Тварини з сильним, рухливим неврівноваженим типом вищої нервової діяльності також відрізняються високими адаптаційними можливостями і продуктивними якостями. Але вони більш схильні до функціональних розладів нервової системи в умовах зовнішнього гальмування умовних рефлексів. У таких тварин переважає тонус симпатичної нервової системи, в крові міститься більше </a:t>
            </a:r>
            <a:r>
              <a:rPr lang="uk-UA" altLang="ru-RU" sz="2200" dirty="0" err="1"/>
              <a:t>катехоламінів</a:t>
            </a:r>
            <a:r>
              <a:rPr lang="uk-UA" altLang="ru-RU" sz="2200" dirty="0"/>
              <a:t> (адреналіну, </a:t>
            </a:r>
            <a:r>
              <a:rPr lang="uk-UA" altLang="ru-RU" sz="2200" dirty="0" err="1"/>
              <a:t>норадреналіну</a:t>
            </a:r>
            <a:r>
              <a:rPr lang="uk-UA" altLang="ru-RU" sz="2200" dirty="0"/>
              <a:t>, </a:t>
            </a:r>
            <a:r>
              <a:rPr lang="uk-UA" altLang="ru-RU" sz="2200" dirty="0" err="1"/>
              <a:t>дофаміну</a:t>
            </a:r>
            <a:r>
              <a:rPr lang="uk-UA" altLang="ru-RU" sz="2200" dirty="0"/>
              <a:t>), які підсилюють </a:t>
            </a:r>
            <a:r>
              <a:rPr lang="uk-UA" altLang="ru-RU" sz="2200" dirty="0" err="1"/>
              <a:t>катаболичні</a:t>
            </a:r>
            <a:r>
              <a:rPr lang="uk-UA" altLang="ru-RU" sz="2200" dirty="0"/>
              <a:t> процеси в тканинах, зокрема </a:t>
            </a:r>
            <a:r>
              <a:rPr lang="uk-UA" altLang="ru-RU" sz="2200" dirty="0" err="1"/>
              <a:t>ліполіз</a:t>
            </a:r>
            <a:r>
              <a:rPr lang="uk-UA" altLang="ru-RU" sz="2200" dirty="0"/>
              <a:t>. У зв'язку з цим в молоці корів з неврівноваженим типом нервової системи, як правило, підвищений вміст жиру, оскільки до молочної залози надходить кров з більш високою концентрацією продуктів </a:t>
            </a:r>
            <a:r>
              <a:rPr lang="uk-UA" altLang="ru-RU" sz="2200" dirty="0" err="1"/>
              <a:t>ліполізу</a:t>
            </a:r>
            <a:r>
              <a:rPr lang="uk-UA" altLang="ru-RU" sz="2200" dirty="0"/>
              <a:t> в тканинах.</a:t>
            </a:r>
            <a:endParaRPr lang="uk-UA" altLang="ru-RU"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3" name="Объект 2"/>
          <p:cNvSpPr>
            <a:spLocks noGrp="1"/>
          </p:cNvSpPr>
          <p:nvPr>
            <p:ph sz="quarter" idx="4294967295"/>
          </p:nvPr>
        </p:nvSpPr>
        <p:spPr>
          <a:xfrm>
            <a:off x="0" y="0"/>
            <a:ext cx="8893175" cy="6096000"/>
          </a:xfrm>
        </p:spPr>
        <p:txBody>
          <a:bodyPr>
            <a:normAutofit lnSpcReduction="10000"/>
          </a:bodyPr>
          <a:lstStyle/>
          <a:p>
            <a:pPr marL="274320" indent="-274320" eaLnBrk="1" fontAlgn="auto" hangingPunct="1">
              <a:spcAft>
                <a:spcPts val="0"/>
              </a:spcAft>
              <a:buFont typeface="Wingdings"/>
              <a:buChar char=""/>
              <a:defRPr/>
            </a:pPr>
            <a:r>
              <a:rPr lang="uk-UA" altLang="ru-RU" sz="2200" dirty="0"/>
              <a:t>Бугаї-плідники з сильним, врівноваженим, рухомим типом нервової здатні працювати повноцінно з підвищеним навантаженням протягом тривалого часу.</a:t>
            </a:r>
          </a:p>
          <a:p>
            <a:pPr marL="274320" indent="-274320" eaLnBrk="1" fontAlgn="auto" hangingPunct="1">
              <a:spcAft>
                <a:spcPts val="0"/>
              </a:spcAft>
              <a:buFont typeface="Wingdings"/>
              <a:buChar char=""/>
              <a:defRPr/>
            </a:pPr>
            <a:r>
              <a:rPr lang="uk-UA" altLang="ru-RU" sz="2200" dirty="0"/>
              <a:t>Свиноматки сильного, врівноваженого, рухомого типу мають більш високу багато- і </a:t>
            </a:r>
            <a:r>
              <a:rPr lang="uk-UA" altLang="ru-RU" sz="2200" dirty="0" err="1"/>
              <a:t>крупноплодність</a:t>
            </a:r>
            <a:r>
              <a:rPr lang="uk-UA" altLang="ru-RU" sz="2200" dirty="0"/>
              <a:t>, а також молочність. Поросята від них стійкі до захворювань, мають високу енергію росту (В. Науменко та його школа).</a:t>
            </a:r>
          </a:p>
          <a:p>
            <a:pPr marL="274320" indent="-274320" eaLnBrk="1" fontAlgn="auto" hangingPunct="1">
              <a:spcAft>
                <a:spcPts val="0"/>
              </a:spcAft>
              <a:buFont typeface="Wingdings"/>
              <a:buChar char=""/>
              <a:defRPr/>
            </a:pPr>
            <a:r>
              <a:rPr lang="uk-UA" altLang="ru-RU" sz="2200" dirty="0"/>
              <a:t>При відгодівлі тварин найбільш бажано сильний, урівноважений, інертний тип. Тварини з таким типом найменш підлягають дії стрес-факторів, оскільки у них нижче збудливість нервової системи. Вони мають також більший приріст маси тіла.</a:t>
            </a:r>
          </a:p>
          <a:p>
            <a:pPr marL="274320" indent="-274320" eaLnBrk="1" fontAlgn="auto" hangingPunct="1">
              <a:spcAft>
                <a:spcPts val="0"/>
              </a:spcAft>
              <a:buFont typeface="Wingdings"/>
              <a:buChar char=""/>
              <a:defRPr/>
            </a:pPr>
            <a:r>
              <a:rPr lang="uk-UA" altLang="ru-RU" sz="2200" dirty="0"/>
              <a:t>Тварини слабкого типу вищої нервової діяльності найменш придатні для будь-якого використання.</a:t>
            </a:r>
          </a:p>
          <a:p>
            <a:pPr marL="274320" indent="-274320" eaLnBrk="1" fontAlgn="auto" hangingPunct="1">
              <a:spcAft>
                <a:spcPts val="0"/>
              </a:spcAft>
              <a:buFont typeface="Wingdings"/>
              <a:buChar char=""/>
              <a:defRPr/>
            </a:pPr>
            <a:r>
              <a:rPr lang="uk-UA" altLang="ru-RU" sz="2200" dirty="0"/>
              <a:t>У скотарстві, вівчарстві і в інших галузях тваринництва повинні домінувати тварини з наступними типами ВНД:</a:t>
            </a:r>
          </a:p>
          <a:p>
            <a:pPr marL="274320" indent="-274320" eaLnBrk="1" fontAlgn="auto" hangingPunct="1">
              <a:spcAft>
                <a:spcPts val="0"/>
              </a:spcAft>
              <a:buFont typeface="Wingdings"/>
              <a:buChar char=""/>
              <a:defRPr/>
            </a:pPr>
            <a:r>
              <a:rPr lang="uk-UA" altLang="ru-RU" sz="2200" dirty="0"/>
              <a:t> сильний, урівноважений, рухливий і сильний, неврівноважений. Тварини цих типів відрізняються високими адаптаційними можливостями і господарсько-корисними якостями.</a:t>
            </a:r>
            <a:endParaRPr lang="uk-UA" altLang="ru-RU"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915816" y="2636912"/>
            <a:ext cx="2290627" cy="461665"/>
          </a:xfrm>
          <a:prstGeom prst="rect">
            <a:avLst/>
          </a:prstGeom>
        </p:spPr>
        <p:txBody>
          <a:bodyPr wrap="none">
            <a:spAutoFit/>
          </a:bodyPr>
          <a:lstStyle/>
          <a:p>
            <a:r>
              <a:rPr lang="uk-UA" dirty="0"/>
              <a:t>Дякую за увагу!</a:t>
            </a:r>
            <a:endParaRPr lang="ru-RU"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Апекс">
  <a:themeElements>
    <a:clrScheme name="Метро">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Апекс">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Апекс">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1218</TotalTime>
  <Words>4028</Words>
  <Application>Microsoft Office PowerPoint</Application>
  <PresentationFormat>Экран (4:3)</PresentationFormat>
  <Paragraphs>288</Paragraphs>
  <Slides>52</Slides>
  <Notes>1</Notes>
  <HiddenSlides>0</HiddenSlides>
  <MMClips>0</MMClips>
  <ScaleCrop>false</ScaleCrop>
  <HeadingPairs>
    <vt:vector size="6" baseType="variant">
      <vt:variant>
        <vt:lpstr>Использованные шрифты</vt:lpstr>
      </vt:variant>
      <vt:variant>
        <vt:i4>8</vt:i4>
      </vt:variant>
      <vt:variant>
        <vt:lpstr>Тема</vt:lpstr>
      </vt:variant>
      <vt:variant>
        <vt:i4>1</vt:i4>
      </vt:variant>
      <vt:variant>
        <vt:lpstr>Заголовки слайдов</vt:lpstr>
      </vt:variant>
      <vt:variant>
        <vt:i4>52</vt:i4>
      </vt:variant>
    </vt:vector>
  </HeadingPairs>
  <TitlesOfParts>
    <vt:vector size="61" baseType="lpstr">
      <vt:lpstr>Arial</vt:lpstr>
      <vt:lpstr>Book Antiqua</vt:lpstr>
      <vt:lpstr>Calibri</vt:lpstr>
      <vt:lpstr>Lucida Sans</vt:lpstr>
      <vt:lpstr>Times New Roman</vt:lpstr>
      <vt:lpstr>Wingdings</vt:lpstr>
      <vt:lpstr>Wingdings 2</vt:lpstr>
      <vt:lpstr>Wingdings 3</vt:lpstr>
      <vt:lpstr>Апекс</vt:lpstr>
      <vt:lpstr>Презентация PowerPoint</vt:lpstr>
      <vt:lpstr>Що означає термін «вища нервова діяльність»?</vt:lpstr>
      <vt:lpstr>Презентация PowerPoint</vt:lpstr>
      <vt:lpstr>Цітоархітектонічна карта кори головного мозку по Бродману</vt:lpstr>
      <vt:lpstr>Презентация PowerPoint</vt:lpstr>
      <vt:lpstr>Основні форми организации поведінкі</vt:lpstr>
      <vt:lpstr>Структурна основа інстинктів</vt:lpstr>
      <vt:lpstr> Основні групи інстинктів (Симонов П.В.):</vt:lpstr>
      <vt:lpstr>Основи формування набутих навичек</vt:lpstr>
      <vt:lpstr>Придбані форми організації поведінки  в реальних умовах життя</vt:lpstr>
      <vt:lpstr>Прояв імпринтингу</vt:lpstr>
      <vt:lpstr>Умовні та безумовні рефлекси</vt:lpstr>
      <vt:lpstr>Умовні рефлекси </vt:lpstr>
      <vt:lpstr>Презентация PowerPoint</vt:lpstr>
      <vt:lpstr>Умови формування УР</vt:lpstr>
      <vt:lpstr>Властивості нервових центрів, що забезпечують формування тимчасового зв'язку</vt:lpstr>
      <vt:lpstr>Фази формування тимчасового зв'язку</vt:lpstr>
      <vt:lpstr>Презентация PowerPoint</vt:lpstr>
      <vt:lpstr>Презентация PowerPoint</vt:lpstr>
      <vt:lpstr>Презентация PowerPoint</vt:lpstr>
      <vt:lpstr>Класифікація умовних рефлексів:</vt:lpstr>
      <vt:lpstr>Класифікація УР</vt:lpstr>
      <vt:lpstr>  Рефлекси вищих порядків</vt:lpstr>
      <vt:lpstr>Гальмування умовних рефлексів</vt:lpstr>
      <vt:lpstr>Зовнішнє (безумовне або вроджене) гальмування</vt:lpstr>
      <vt:lpstr>Внутрішнє (умовне або придбане) гальмування</vt:lpstr>
      <vt:lpstr>значення пам'яті</vt:lpstr>
      <vt:lpstr>Пам’ять</vt:lpstr>
      <vt:lpstr>кора лівої півкулі</vt:lpstr>
      <vt:lpstr>Процеси запам'ятовування</vt:lpstr>
      <vt:lpstr>Сенсорна пам’ять</vt:lpstr>
      <vt:lpstr>Короткочасна пам’ять</vt:lpstr>
      <vt:lpstr>Механизми короткочасної пам’яти</vt:lpstr>
      <vt:lpstr>Проміжна пам’ять</vt:lpstr>
      <vt:lpstr>Істинна пам’ять (долготривала)</vt:lpstr>
      <vt:lpstr>Структурні перестройки синапсів</vt:lpstr>
      <vt:lpstr>Функциональні зміни в синапсах</vt:lpstr>
      <vt:lpstr>Вторична та третинна пам’ять</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Типи Вищої Нервової Діяльності. </vt:lpstr>
      <vt:lpstr>Типи ВНД залежать від співвідношення  процесів збуждення  та гальмування в корі великих півкуль головного мозгу</vt:lpstr>
      <vt:lpstr>За вченням І.П Павлова розрізняють 4 типи ВНД:</vt:lpstr>
      <vt:lpstr>Презентация PowerPoint</vt:lpstr>
      <vt:lpstr>Презентация PowerPoint</vt:lpstr>
      <vt:lpstr>Презентация PowerPoint</vt:lpstr>
      <vt:lpstr>Презентация PowerPoint</vt:lpstr>
    </vt:vector>
  </TitlesOfParts>
  <Company>zsmu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НОЦИЦЕПЦИЯ</dc:title>
  <dc:creator>ab</dc:creator>
  <cp:lastModifiedBy>HP</cp:lastModifiedBy>
  <cp:revision>120</cp:revision>
  <dcterms:created xsi:type="dcterms:W3CDTF">2007-04-11T07:53:48Z</dcterms:created>
  <dcterms:modified xsi:type="dcterms:W3CDTF">2023-02-20T19:03:37Z</dcterms:modified>
</cp:coreProperties>
</file>