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0" r:id="rId1"/>
  </p:sldMasterIdLst>
  <p:notesMasterIdLst>
    <p:notesMasterId r:id="rId116"/>
  </p:notesMasterIdLst>
  <p:sldIdLst>
    <p:sldId id="256" r:id="rId2"/>
    <p:sldId id="257" r:id="rId3"/>
    <p:sldId id="258" r:id="rId4"/>
    <p:sldId id="259" r:id="rId5"/>
    <p:sldId id="260" r:id="rId6"/>
    <p:sldId id="261" r:id="rId7"/>
    <p:sldId id="266" r:id="rId8"/>
    <p:sldId id="262" r:id="rId9"/>
    <p:sldId id="264" r:id="rId10"/>
    <p:sldId id="263" r:id="rId11"/>
    <p:sldId id="265" r:id="rId12"/>
    <p:sldId id="275" r:id="rId13"/>
    <p:sldId id="276" r:id="rId14"/>
    <p:sldId id="277" r:id="rId15"/>
    <p:sldId id="305" r:id="rId16"/>
    <p:sldId id="306" r:id="rId17"/>
    <p:sldId id="304" r:id="rId18"/>
    <p:sldId id="267" r:id="rId19"/>
    <p:sldId id="268" r:id="rId20"/>
    <p:sldId id="269" r:id="rId21"/>
    <p:sldId id="274" r:id="rId22"/>
    <p:sldId id="270" r:id="rId23"/>
    <p:sldId id="273" r:id="rId24"/>
    <p:sldId id="312" r:id="rId25"/>
    <p:sldId id="271" r:id="rId26"/>
    <p:sldId id="281" r:id="rId27"/>
    <p:sldId id="307" r:id="rId28"/>
    <p:sldId id="299" r:id="rId29"/>
    <p:sldId id="288" r:id="rId30"/>
    <p:sldId id="290" r:id="rId31"/>
    <p:sldId id="287" r:id="rId32"/>
    <p:sldId id="291" r:id="rId33"/>
    <p:sldId id="292" r:id="rId34"/>
    <p:sldId id="282" r:id="rId35"/>
    <p:sldId id="283" r:id="rId36"/>
    <p:sldId id="284" r:id="rId37"/>
    <p:sldId id="308" r:id="rId38"/>
    <p:sldId id="285" r:id="rId39"/>
    <p:sldId id="298" r:id="rId40"/>
    <p:sldId id="295" r:id="rId41"/>
    <p:sldId id="296" r:id="rId42"/>
    <p:sldId id="297" r:id="rId43"/>
    <p:sldId id="313" r:id="rId44"/>
    <p:sldId id="309" r:id="rId45"/>
    <p:sldId id="310" r:id="rId46"/>
    <p:sldId id="301" r:id="rId47"/>
    <p:sldId id="316" r:id="rId48"/>
    <p:sldId id="314" r:id="rId49"/>
    <p:sldId id="317" r:id="rId50"/>
    <p:sldId id="319" r:id="rId51"/>
    <p:sldId id="318" r:id="rId52"/>
    <p:sldId id="311" r:id="rId53"/>
    <p:sldId id="302" r:id="rId54"/>
    <p:sldId id="320" r:id="rId55"/>
    <p:sldId id="321" r:id="rId56"/>
    <p:sldId id="324" r:id="rId57"/>
    <p:sldId id="327" r:id="rId58"/>
    <p:sldId id="322" r:id="rId59"/>
    <p:sldId id="328" r:id="rId60"/>
    <p:sldId id="325" r:id="rId61"/>
    <p:sldId id="329" r:id="rId62"/>
    <p:sldId id="323" r:id="rId63"/>
    <p:sldId id="331" r:id="rId64"/>
    <p:sldId id="332" r:id="rId65"/>
    <p:sldId id="333" r:id="rId66"/>
    <p:sldId id="334" r:id="rId67"/>
    <p:sldId id="335" r:id="rId68"/>
    <p:sldId id="336" r:id="rId69"/>
    <p:sldId id="338" r:id="rId70"/>
    <p:sldId id="345" r:id="rId71"/>
    <p:sldId id="348" r:id="rId72"/>
    <p:sldId id="349" r:id="rId73"/>
    <p:sldId id="346" r:id="rId74"/>
    <p:sldId id="350" r:id="rId75"/>
    <p:sldId id="351" r:id="rId76"/>
    <p:sldId id="352" r:id="rId77"/>
    <p:sldId id="361" r:id="rId78"/>
    <p:sldId id="363" r:id="rId79"/>
    <p:sldId id="362" r:id="rId80"/>
    <p:sldId id="372" r:id="rId81"/>
    <p:sldId id="353" r:id="rId82"/>
    <p:sldId id="364" r:id="rId83"/>
    <p:sldId id="366" r:id="rId84"/>
    <p:sldId id="365" r:id="rId85"/>
    <p:sldId id="367" r:id="rId86"/>
    <p:sldId id="371" r:id="rId87"/>
    <p:sldId id="354" r:id="rId88"/>
    <p:sldId id="355" r:id="rId89"/>
    <p:sldId id="368" r:id="rId90"/>
    <p:sldId id="369" r:id="rId91"/>
    <p:sldId id="359" r:id="rId92"/>
    <p:sldId id="358" r:id="rId93"/>
    <p:sldId id="339" r:id="rId94"/>
    <p:sldId id="378" r:id="rId95"/>
    <p:sldId id="337" r:id="rId96"/>
    <p:sldId id="343" r:id="rId97"/>
    <p:sldId id="380" r:id="rId98"/>
    <p:sldId id="344" r:id="rId99"/>
    <p:sldId id="382" r:id="rId100"/>
    <p:sldId id="384" r:id="rId101"/>
    <p:sldId id="385" r:id="rId102"/>
    <p:sldId id="386" r:id="rId103"/>
    <p:sldId id="387" r:id="rId104"/>
    <p:sldId id="381" r:id="rId105"/>
    <p:sldId id="388" r:id="rId106"/>
    <p:sldId id="373" r:id="rId107"/>
    <p:sldId id="390" r:id="rId108"/>
    <p:sldId id="389" r:id="rId109"/>
    <p:sldId id="391" r:id="rId110"/>
    <p:sldId id="374" r:id="rId111"/>
    <p:sldId id="375" r:id="rId112"/>
    <p:sldId id="376" r:id="rId113"/>
    <p:sldId id="392" r:id="rId114"/>
    <p:sldId id="377" r:id="rId11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00"/>
    <a:srgbClr val="00FFFF"/>
    <a:srgbClr val="FF0066"/>
    <a:srgbClr val="9900FF"/>
    <a:srgbClr val="000066"/>
    <a:srgbClr val="660033"/>
    <a:srgbClr val="66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5170" autoAdjust="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slide" Target="slides/slide114.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10FFF64F-C304-42D3-8D66-13B2698364B0}" type="datetimeFigureOut">
              <a:rPr lang="ru-RU"/>
              <a:pPr>
                <a:defRPr/>
              </a:pPr>
              <a:t>20.02.2023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39BB1692-2448-4360-807B-F37C52C1948F}"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Образ слайда 1"/>
          <p:cNvSpPr>
            <a:spLocks noGrp="1" noRot="1" noChangeAspect="1" noTextEdit="1"/>
          </p:cNvSpPr>
          <p:nvPr>
            <p:ph type="sldImg"/>
          </p:nvPr>
        </p:nvSpPr>
        <p:spPr bwMode="auto">
          <a:noFill/>
          <a:ln>
            <a:solidFill>
              <a:srgbClr val="000000"/>
            </a:solidFill>
            <a:miter lim="800000"/>
            <a:headEnd/>
            <a:tailEnd/>
          </a:ln>
        </p:spPr>
      </p:sp>
      <p:sp>
        <p:nvSpPr>
          <p:cNvPr id="14233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a:p>
        </p:txBody>
      </p:sp>
      <p:sp>
        <p:nvSpPr>
          <p:cNvPr id="2765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810AAE-89DE-4AC8-AD54-D1726B84A7AB}" type="slidenum">
              <a:rPr lang="ru-RU" smtClean="0"/>
              <a:pPr fontAlgn="base">
                <a:spcBef>
                  <a:spcPct val="0"/>
                </a:spcBef>
                <a:spcAft>
                  <a:spcPct val="0"/>
                </a:spcAft>
                <a:defRPr/>
              </a:pPr>
              <a:t>5</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Образ слайда 1"/>
          <p:cNvSpPr>
            <a:spLocks noGrp="1" noRot="1" noChangeAspect="1" noTextEdit="1"/>
          </p:cNvSpPr>
          <p:nvPr>
            <p:ph type="sldImg"/>
          </p:nvPr>
        </p:nvSpPr>
        <p:spPr bwMode="auto">
          <a:noFill/>
          <a:ln>
            <a:solidFill>
              <a:srgbClr val="000000"/>
            </a:solidFill>
            <a:miter lim="800000"/>
            <a:headEnd/>
            <a:tailEnd/>
          </a:ln>
        </p:spPr>
      </p:sp>
      <p:sp>
        <p:nvSpPr>
          <p:cNvPr id="14336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a:p>
        </p:txBody>
      </p:sp>
      <p:sp>
        <p:nvSpPr>
          <p:cNvPr id="2867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C26900-2B12-4A44-B581-70E83F1CAF1C}" type="slidenum">
              <a:rPr lang="ru-RU" smtClean="0"/>
              <a:pPr fontAlgn="base">
                <a:spcBef>
                  <a:spcPct val="0"/>
                </a:spcBef>
                <a:spcAft>
                  <a:spcPct val="0"/>
                </a:spcAft>
                <a:defRPr/>
              </a:pPr>
              <a:t>9</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Образ слайда 1"/>
          <p:cNvSpPr>
            <a:spLocks noGrp="1" noRot="1" noChangeAspect="1" noTextEdit="1"/>
          </p:cNvSpPr>
          <p:nvPr>
            <p:ph type="sldImg"/>
          </p:nvPr>
        </p:nvSpPr>
        <p:spPr bwMode="auto">
          <a:noFill/>
          <a:ln>
            <a:solidFill>
              <a:srgbClr val="000000"/>
            </a:solidFill>
            <a:miter lim="800000"/>
            <a:headEnd/>
            <a:tailEnd/>
          </a:ln>
        </p:spPr>
      </p:sp>
      <p:sp>
        <p:nvSpPr>
          <p:cNvPr id="144387"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p>
        </p:txBody>
      </p:sp>
      <p:sp>
        <p:nvSpPr>
          <p:cNvPr id="4" name="Номер слайда 3"/>
          <p:cNvSpPr>
            <a:spLocks noGrp="1"/>
          </p:cNvSpPr>
          <p:nvPr>
            <p:ph type="sldNum" sz="quarter" idx="5"/>
          </p:nvPr>
        </p:nvSpPr>
        <p:spPr/>
        <p:txBody>
          <a:bodyPr/>
          <a:lstStyle/>
          <a:p>
            <a:pPr>
              <a:defRPr/>
            </a:pPr>
            <a:fld id="{18DD91AC-24D6-437A-839E-DA21C790FA4E}" type="slidenum">
              <a:rPr lang="ru-RU" smtClean="0"/>
              <a:pPr>
                <a:defRPr/>
              </a:pPr>
              <a:t>24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Образ слайда 1"/>
          <p:cNvSpPr>
            <a:spLocks noGrp="1" noRot="1" noChangeAspect="1" noTextEdit="1"/>
          </p:cNvSpPr>
          <p:nvPr>
            <p:ph type="sldImg"/>
          </p:nvPr>
        </p:nvSpPr>
        <p:spPr bwMode="auto">
          <a:noFill/>
          <a:ln>
            <a:solidFill>
              <a:srgbClr val="000000"/>
            </a:solidFill>
            <a:miter lim="800000"/>
            <a:headEnd/>
            <a:tailEnd/>
          </a:ln>
        </p:spPr>
      </p:sp>
      <p:sp>
        <p:nvSpPr>
          <p:cNvPr id="145411"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p>
        </p:txBody>
      </p:sp>
      <p:sp>
        <p:nvSpPr>
          <p:cNvPr id="4" name="Номер слайда 3"/>
          <p:cNvSpPr>
            <a:spLocks noGrp="1"/>
          </p:cNvSpPr>
          <p:nvPr>
            <p:ph type="sldNum" sz="quarter" idx="5"/>
          </p:nvPr>
        </p:nvSpPr>
        <p:spPr/>
        <p:txBody>
          <a:bodyPr/>
          <a:lstStyle/>
          <a:p>
            <a:pPr>
              <a:defRPr/>
            </a:pPr>
            <a:fld id="{15227528-869E-410F-8C28-BC7F8BB25EA0}" type="slidenum">
              <a:rPr lang="ru-RU" smtClean="0"/>
              <a:pPr>
                <a:defRPr/>
              </a:pPr>
              <a:t>63</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Образ слайда 1"/>
          <p:cNvSpPr>
            <a:spLocks noGrp="1" noRot="1" noChangeAspect="1" noTextEdit="1"/>
          </p:cNvSpPr>
          <p:nvPr>
            <p:ph type="sldImg"/>
          </p:nvPr>
        </p:nvSpPr>
        <p:spPr bwMode="auto">
          <a:noFill/>
          <a:ln>
            <a:solidFill>
              <a:srgbClr val="000000"/>
            </a:solidFill>
            <a:miter lim="800000"/>
            <a:headEnd/>
            <a:tailEnd/>
          </a:ln>
        </p:spPr>
      </p:sp>
      <p:sp>
        <p:nvSpPr>
          <p:cNvPr id="146435"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p>
        </p:txBody>
      </p:sp>
      <p:sp>
        <p:nvSpPr>
          <p:cNvPr id="4" name="Номер слайда 3"/>
          <p:cNvSpPr>
            <a:spLocks noGrp="1"/>
          </p:cNvSpPr>
          <p:nvPr>
            <p:ph type="sldNum" sz="quarter" idx="5"/>
          </p:nvPr>
        </p:nvSpPr>
        <p:spPr/>
        <p:txBody>
          <a:bodyPr/>
          <a:lstStyle/>
          <a:p>
            <a:pPr>
              <a:defRPr/>
            </a:pPr>
            <a:fld id="{68378708-AC14-4ACC-975D-DFD6A6769988}" type="slidenum">
              <a:rPr lang="ru-RU" smtClean="0"/>
              <a:pPr>
                <a:defRPr/>
              </a:pPr>
              <a:t>71</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Образ слайда 1"/>
          <p:cNvSpPr>
            <a:spLocks noGrp="1" noRot="1" noChangeAspect="1" noTextEdit="1"/>
          </p:cNvSpPr>
          <p:nvPr>
            <p:ph type="sldImg"/>
          </p:nvPr>
        </p:nvSpPr>
        <p:spPr bwMode="auto">
          <a:noFill/>
          <a:ln>
            <a:solidFill>
              <a:srgbClr val="000000"/>
            </a:solidFill>
            <a:miter lim="800000"/>
            <a:headEnd/>
            <a:tailEnd/>
          </a:ln>
        </p:spPr>
      </p:sp>
      <p:sp>
        <p:nvSpPr>
          <p:cNvPr id="147459"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p>
        </p:txBody>
      </p:sp>
      <p:sp>
        <p:nvSpPr>
          <p:cNvPr id="4" name="Номер слайда 3"/>
          <p:cNvSpPr>
            <a:spLocks noGrp="1"/>
          </p:cNvSpPr>
          <p:nvPr>
            <p:ph type="sldNum" sz="quarter" idx="5"/>
          </p:nvPr>
        </p:nvSpPr>
        <p:spPr/>
        <p:txBody>
          <a:bodyPr/>
          <a:lstStyle/>
          <a:p>
            <a:pPr>
              <a:defRPr/>
            </a:pPr>
            <a:fld id="{F9F67ECE-EABE-4FC6-8E52-0317C08089A3}" type="slidenum">
              <a:rPr lang="ru-RU" smtClean="0"/>
              <a:pPr>
                <a:defRPr/>
              </a:pPr>
              <a:t>72</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Образ слайда 1"/>
          <p:cNvSpPr>
            <a:spLocks noGrp="1" noRot="1" noChangeAspect="1" noTextEdit="1"/>
          </p:cNvSpPr>
          <p:nvPr>
            <p:ph type="sldImg"/>
          </p:nvPr>
        </p:nvSpPr>
        <p:spPr bwMode="auto">
          <a:noFill/>
          <a:ln>
            <a:solidFill>
              <a:srgbClr val="000000"/>
            </a:solidFill>
            <a:miter lim="800000"/>
            <a:headEnd/>
            <a:tailEnd/>
          </a:ln>
        </p:spPr>
      </p:sp>
      <p:sp>
        <p:nvSpPr>
          <p:cNvPr id="148483"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p>
        </p:txBody>
      </p:sp>
      <p:sp>
        <p:nvSpPr>
          <p:cNvPr id="4" name="Номер слайда 3"/>
          <p:cNvSpPr>
            <a:spLocks noGrp="1"/>
          </p:cNvSpPr>
          <p:nvPr>
            <p:ph type="sldNum" sz="quarter" idx="5"/>
          </p:nvPr>
        </p:nvSpPr>
        <p:spPr/>
        <p:txBody>
          <a:bodyPr/>
          <a:lstStyle/>
          <a:p>
            <a:pPr>
              <a:defRPr/>
            </a:pPr>
            <a:fld id="{03892B64-1DE5-4A1F-9831-4A62926337CB}" type="slidenum">
              <a:rPr lang="ru-RU" smtClean="0"/>
              <a:pPr>
                <a:defRPr/>
              </a:pPr>
              <a:t>75</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Образ слайда 1"/>
          <p:cNvSpPr>
            <a:spLocks noGrp="1" noRot="1" noChangeAspect="1" noTextEdit="1"/>
          </p:cNvSpPr>
          <p:nvPr>
            <p:ph type="sldImg"/>
          </p:nvPr>
        </p:nvSpPr>
        <p:spPr bwMode="auto">
          <a:noFill/>
          <a:ln>
            <a:solidFill>
              <a:srgbClr val="000000"/>
            </a:solidFill>
            <a:miter lim="800000"/>
            <a:headEnd/>
            <a:tailEnd/>
          </a:ln>
        </p:spPr>
      </p:sp>
      <p:sp>
        <p:nvSpPr>
          <p:cNvPr id="149507"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p>
        </p:txBody>
      </p:sp>
      <p:sp>
        <p:nvSpPr>
          <p:cNvPr id="4" name="Номер слайда 3"/>
          <p:cNvSpPr>
            <a:spLocks noGrp="1"/>
          </p:cNvSpPr>
          <p:nvPr>
            <p:ph type="sldNum" sz="quarter" idx="5"/>
          </p:nvPr>
        </p:nvSpPr>
        <p:spPr/>
        <p:txBody>
          <a:bodyPr/>
          <a:lstStyle/>
          <a:p>
            <a:pPr>
              <a:defRPr/>
            </a:pPr>
            <a:fld id="{53B08C4C-AF2D-425C-AF6A-CAC1DFE88815}" type="slidenum">
              <a:rPr lang="ru-RU" smtClean="0"/>
              <a:pPr>
                <a:defRPr/>
              </a:pPr>
              <a:t>90</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Образ слайда 1"/>
          <p:cNvSpPr>
            <a:spLocks noGrp="1" noRot="1" noChangeAspect="1" noTextEdit="1"/>
          </p:cNvSpPr>
          <p:nvPr>
            <p:ph type="sldImg"/>
          </p:nvPr>
        </p:nvSpPr>
        <p:spPr bwMode="auto">
          <a:noFill/>
          <a:ln>
            <a:solidFill>
              <a:srgbClr val="000000"/>
            </a:solidFill>
            <a:miter lim="800000"/>
            <a:headEnd/>
            <a:tailEnd/>
          </a:ln>
        </p:spPr>
      </p:sp>
      <p:sp>
        <p:nvSpPr>
          <p:cNvPr id="150531"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p>
        </p:txBody>
      </p:sp>
      <p:sp>
        <p:nvSpPr>
          <p:cNvPr id="4" name="Номер слайда 3"/>
          <p:cNvSpPr>
            <a:spLocks noGrp="1"/>
          </p:cNvSpPr>
          <p:nvPr>
            <p:ph type="sldNum" sz="quarter" idx="5"/>
          </p:nvPr>
        </p:nvSpPr>
        <p:spPr/>
        <p:txBody>
          <a:bodyPr/>
          <a:lstStyle/>
          <a:p>
            <a:pPr>
              <a:defRPr/>
            </a:pPr>
            <a:fld id="{52F39F72-A72E-4ABF-82D8-DC925A27B70D}" type="slidenum">
              <a:rPr lang="ru-RU" smtClean="0"/>
              <a:pPr>
                <a:defRPr/>
              </a:pPr>
              <a:t>94</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Образ слайда 1"/>
          <p:cNvSpPr>
            <a:spLocks noGrp="1" noRot="1" noChangeAspect="1" noTextEdit="1"/>
          </p:cNvSpPr>
          <p:nvPr>
            <p:ph type="sldImg"/>
          </p:nvPr>
        </p:nvSpPr>
        <p:spPr bwMode="auto">
          <a:noFill/>
          <a:ln>
            <a:solidFill>
              <a:srgbClr val="000000"/>
            </a:solidFill>
            <a:miter lim="800000"/>
            <a:headEnd/>
            <a:tailEnd/>
          </a:ln>
        </p:spPr>
      </p:sp>
      <p:sp>
        <p:nvSpPr>
          <p:cNvPr id="151555"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p>
        </p:txBody>
      </p:sp>
      <p:sp>
        <p:nvSpPr>
          <p:cNvPr id="4" name="Номер слайда 3"/>
          <p:cNvSpPr>
            <a:spLocks noGrp="1"/>
          </p:cNvSpPr>
          <p:nvPr>
            <p:ph type="sldNum" sz="quarter" idx="5"/>
          </p:nvPr>
        </p:nvSpPr>
        <p:spPr/>
        <p:txBody>
          <a:bodyPr/>
          <a:lstStyle/>
          <a:p>
            <a:pPr>
              <a:defRPr/>
            </a:pPr>
            <a:fld id="{5DCF891D-2E9A-476B-A5AC-33F10903DC48}" type="slidenum">
              <a:rPr lang="ru-RU" smtClean="0"/>
              <a:pPr>
                <a:defRPr/>
              </a:pPr>
              <a:t>102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4" name="Полилиния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a:p>
        </p:txBody>
      </p:sp>
      <p:sp>
        <p:nvSpPr>
          <p:cNvPr id="5" name="Полилиния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a:p>
        </p:txBody>
      </p:sp>
      <p:sp>
        <p:nvSpPr>
          <p:cNvPr id="9" name="Заголовок 8"/>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ru-RU"/>
              <a:t>Образец заголовка</a:t>
            </a:r>
            <a:endParaRPr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a:t>Образец подзаголовка</a:t>
            </a:r>
            <a:endParaRPr lang="en-US"/>
          </a:p>
        </p:txBody>
      </p:sp>
      <p:sp>
        <p:nvSpPr>
          <p:cNvPr id="6" name="Дата 29"/>
          <p:cNvSpPr>
            <a:spLocks noGrp="1"/>
          </p:cNvSpPr>
          <p:nvPr>
            <p:ph type="dt" sz="half" idx="10"/>
          </p:nvPr>
        </p:nvSpPr>
        <p:spPr/>
        <p:txBody>
          <a:bodyPr/>
          <a:lstStyle>
            <a:lvl1pPr>
              <a:defRPr/>
            </a:lvl1pPr>
          </a:lstStyle>
          <a:p>
            <a:pPr>
              <a:defRPr/>
            </a:pPr>
            <a:fld id="{EC8BB604-089F-4B3E-B9B1-B09970C4F152}" type="datetimeFigureOut">
              <a:rPr lang="ru-RU"/>
              <a:pPr>
                <a:defRPr/>
              </a:pPr>
              <a:t>20.02.2023</a:t>
            </a:fld>
            <a:endParaRPr lang="ru-RU" dirty="0"/>
          </a:p>
        </p:txBody>
      </p:sp>
      <p:sp>
        <p:nvSpPr>
          <p:cNvPr id="7" name="Нижний колонтитул 18"/>
          <p:cNvSpPr>
            <a:spLocks noGrp="1"/>
          </p:cNvSpPr>
          <p:nvPr>
            <p:ph type="ftr" sz="quarter" idx="11"/>
          </p:nvPr>
        </p:nvSpPr>
        <p:spPr/>
        <p:txBody>
          <a:bodyPr/>
          <a:lstStyle>
            <a:lvl1pPr>
              <a:defRPr/>
            </a:lvl1pPr>
          </a:lstStyle>
          <a:p>
            <a:pPr>
              <a:defRPr/>
            </a:pPr>
            <a:endParaRPr lang="ru-RU"/>
          </a:p>
        </p:txBody>
      </p:sp>
      <p:sp>
        <p:nvSpPr>
          <p:cNvPr id="8" name="Номер слайда 26"/>
          <p:cNvSpPr>
            <a:spLocks noGrp="1"/>
          </p:cNvSpPr>
          <p:nvPr>
            <p:ph type="sldNum" sz="quarter" idx="12"/>
          </p:nvPr>
        </p:nvSpPr>
        <p:spPr/>
        <p:txBody>
          <a:bodyPr/>
          <a:lstStyle>
            <a:lvl1pPr>
              <a:defRPr/>
            </a:lvl1pPr>
          </a:lstStyle>
          <a:p>
            <a:pPr>
              <a:defRPr/>
            </a:pPr>
            <a:fld id="{2BADBE54-FD7A-499B-B361-A84F50416906}" type="slidenum">
              <a:rPr lang="ru-RU"/>
              <a:pPr>
                <a:defRPr/>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lang="ru-RU"/>
              <a:t>Образец заголовка</a:t>
            </a:r>
            <a:endParaRPr lang="en-US"/>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00803E57-836B-43BF-AD54-D5A807479B59}" type="datetimeFigureOut">
              <a:rPr lang="ru-RU"/>
              <a:pPr>
                <a:defRPr/>
              </a:pPr>
              <a:t>20.02.2023</a:t>
            </a:fld>
            <a:endParaRPr lang="ru-RU" dirty="0"/>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3EFA923C-6D36-41DC-819D-ABB60BE0BA9E}" type="slidenum">
              <a:rPr lang="ru-RU"/>
              <a:pPr>
                <a:defRPr/>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4" name="Полилиния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a:p>
        </p:txBody>
      </p:sp>
      <p:sp>
        <p:nvSpPr>
          <p:cNvPr id="5" name="Полилиния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ru-RU"/>
              <a:t>Образец заголовка</a:t>
            </a:r>
            <a:endParaRPr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a:t>Образец текста</a:t>
            </a:r>
          </a:p>
        </p:txBody>
      </p:sp>
      <p:sp>
        <p:nvSpPr>
          <p:cNvPr id="6" name="Дата 3"/>
          <p:cNvSpPr>
            <a:spLocks noGrp="1"/>
          </p:cNvSpPr>
          <p:nvPr>
            <p:ph type="dt" sz="half" idx="10"/>
          </p:nvPr>
        </p:nvSpPr>
        <p:spPr/>
        <p:txBody>
          <a:bodyPr/>
          <a:lstStyle>
            <a:lvl1pPr>
              <a:defRPr/>
            </a:lvl1pPr>
          </a:lstStyle>
          <a:p>
            <a:pPr>
              <a:defRPr/>
            </a:pPr>
            <a:fld id="{CC9339DD-92D7-4EE8-9BE8-D87170BC18D0}" type="datetimeFigureOut">
              <a:rPr lang="ru-RU"/>
              <a:pPr>
                <a:defRPr/>
              </a:pPr>
              <a:t>20.02.2023</a:t>
            </a:fld>
            <a:endParaRPr lang="ru-RU" dirty="0"/>
          </a:p>
        </p:txBody>
      </p:sp>
      <p:sp>
        <p:nvSpPr>
          <p:cNvPr id="7" name="Нижний колонтитул 4"/>
          <p:cNvSpPr>
            <a:spLocks noGrp="1"/>
          </p:cNvSpPr>
          <p:nvPr>
            <p:ph type="ftr" sz="quarter" idx="11"/>
          </p:nvPr>
        </p:nvSpPr>
        <p:spPr/>
        <p:txBody>
          <a:bodyPr/>
          <a:lstStyle>
            <a:lvl1pPr>
              <a:defRPr/>
            </a:lvl1pPr>
          </a:lstStyle>
          <a:p>
            <a:pPr>
              <a:defRPr/>
            </a:pPr>
            <a:endParaRPr lang="ru-RU"/>
          </a:p>
        </p:txBody>
      </p:sp>
      <p:sp>
        <p:nvSpPr>
          <p:cNvPr id="8" name="Номер слайда 5"/>
          <p:cNvSpPr>
            <a:spLocks noGrp="1"/>
          </p:cNvSpPr>
          <p:nvPr>
            <p:ph type="sldNum" sz="quarter" idx="12"/>
          </p:nvPr>
        </p:nvSpPr>
        <p:spPr/>
        <p:txBody>
          <a:bodyPr/>
          <a:lstStyle>
            <a:lvl1pPr>
              <a:defRPr/>
            </a:lvl1pPr>
          </a:lstStyle>
          <a:p>
            <a:pPr>
              <a:defRPr/>
            </a:pPr>
            <a:fld id="{F11BB989-673B-4DD4-8B0E-C483D8BE7C22}" type="slidenum">
              <a:rPr lang="ru-RU"/>
              <a:pPr>
                <a:defRPr/>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lang="ru-RU"/>
              <a:t>Образец заголовка</a:t>
            </a:r>
            <a:endParaRPr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81B95A61-8F70-4864-9DA2-E41C7AC92F09}" type="datetimeFigureOut">
              <a:rPr lang="ru-RU"/>
              <a:pPr>
                <a:defRPr/>
              </a:pPr>
              <a:t>20.02.2023</a:t>
            </a:fld>
            <a:endParaRPr lang="ru-RU" dirty="0"/>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3DF8401B-30B4-4AF6-91D4-571A94BC9EB7}" type="slidenum">
              <a:rPr lang="ru-RU"/>
              <a:pPr>
                <a:defRPr/>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lstStyle>
            <a:lvl1pPr>
              <a:defRPr/>
            </a:lvl1pPr>
          </a:lstStyle>
          <a:p>
            <a:r>
              <a:rPr lang="ru-RU"/>
              <a:t>Образец заголовка</a:t>
            </a:r>
            <a:endParaRPr lang="en-US"/>
          </a:p>
        </p:txBody>
      </p:sp>
      <p:sp>
        <p:nvSpPr>
          <p:cNvPr id="3" name="Текст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4" name="Текст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Дата 6"/>
          <p:cNvSpPr>
            <a:spLocks noGrp="1"/>
          </p:cNvSpPr>
          <p:nvPr>
            <p:ph type="dt" sz="half" idx="10"/>
          </p:nvPr>
        </p:nvSpPr>
        <p:spPr/>
        <p:txBody>
          <a:bodyPr/>
          <a:lstStyle>
            <a:lvl1pPr>
              <a:defRPr/>
            </a:lvl1pPr>
          </a:lstStyle>
          <a:p>
            <a:pPr>
              <a:defRPr/>
            </a:pPr>
            <a:fld id="{755D80F3-B989-494A-ACBC-6C1A054DBAC5}" type="datetimeFigureOut">
              <a:rPr lang="ru-RU"/>
              <a:pPr>
                <a:defRPr/>
              </a:pPr>
              <a:t>20.02.2023</a:t>
            </a:fld>
            <a:endParaRPr lang="ru-RU" dirty="0"/>
          </a:p>
        </p:txBody>
      </p:sp>
      <p:sp>
        <p:nvSpPr>
          <p:cNvPr id="8" name="Нижний колонтитул 7"/>
          <p:cNvSpPr>
            <a:spLocks noGrp="1"/>
          </p:cNvSpPr>
          <p:nvPr>
            <p:ph type="ftr" sz="quarter" idx="11"/>
          </p:nvPr>
        </p:nvSpPr>
        <p:spPr/>
        <p:txBody>
          <a:bodyPr/>
          <a:lstStyle>
            <a:lvl1pPr>
              <a:defRPr/>
            </a:lvl1pPr>
          </a:lstStyle>
          <a:p>
            <a:pPr>
              <a:defRPr/>
            </a:pPr>
            <a:endParaRPr lang="ru-RU"/>
          </a:p>
        </p:txBody>
      </p:sp>
      <p:sp>
        <p:nvSpPr>
          <p:cNvPr id="9" name="Номер слайда 8"/>
          <p:cNvSpPr>
            <a:spLocks noGrp="1"/>
          </p:cNvSpPr>
          <p:nvPr>
            <p:ph type="sldNum" sz="quarter" idx="12"/>
          </p:nvPr>
        </p:nvSpPr>
        <p:spPr/>
        <p:txBody>
          <a:bodyPr/>
          <a:lstStyle>
            <a:lvl1pPr>
              <a:defRPr/>
            </a:lvl1pPr>
          </a:lstStyle>
          <a:p>
            <a:pPr>
              <a:defRPr/>
            </a:pPr>
            <a:fld id="{76C98F9B-AF04-40EA-8083-F9C1F7880679}" type="slidenum">
              <a:rPr lang="ru-RU"/>
              <a:pPr>
                <a:defRPr/>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lstStyle>
            <a:lvl1pPr algn="l">
              <a:defRPr sz="4600"/>
            </a:lvl1pPr>
          </a:lstStyle>
          <a:p>
            <a:r>
              <a:rPr lang="ru-RU"/>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5D44BD4D-91ED-419C-8361-2D8595FDBB9A}" type="datetimeFigureOut">
              <a:rPr lang="ru-RU"/>
              <a:pPr>
                <a:defRPr/>
              </a:pPr>
              <a:t>20.02.2023</a:t>
            </a:fld>
            <a:endParaRPr lang="ru-RU" dirty="0"/>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F9DDA414-B772-4D76-8637-261807099959}" type="slidenum">
              <a:rPr lang="ru-RU"/>
              <a:pPr>
                <a:defRPr/>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7650049C-CC1D-478C-B240-E4B26761CDFD}" type="datetimeFigureOut">
              <a:rPr lang="ru-RU"/>
              <a:pPr>
                <a:defRPr/>
              </a:pPr>
              <a:t>20.02.2023</a:t>
            </a:fld>
            <a:endParaRPr lang="ru-RU" dirty="0"/>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36A1FCD3-9F52-4B41-B355-5A9007E59786}" type="slidenum">
              <a:rPr lang="ru-RU"/>
              <a:pPr>
                <a:defRPr/>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ru-RU"/>
              <a:t>Образец заголовка</a:t>
            </a:r>
            <a:endParaRPr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ru-RU"/>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4"/>
          <p:cNvSpPr>
            <a:spLocks noGrp="1"/>
          </p:cNvSpPr>
          <p:nvPr>
            <p:ph type="dt" sz="half" idx="10"/>
          </p:nvPr>
        </p:nvSpPr>
        <p:spPr/>
        <p:txBody>
          <a:bodyPr/>
          <a:lstStyle>
            <a:lvl1pPr>
              <a:defRPr/>
            </a:lvl1pPr>
          </a:lstStyle>
          <a:p>
            <a:pPr>
              <a:defRPr/>
            </a:pPr>
            <a:fld id="{11E9BD2F-B128-4BF3-B35C-3067221690D2}" type="datetimeFigureOut">
              <a:rPr lang="ru-RU"/>
              <a:pPr>
                <a:defRPr/>
              </a:pPr>
              <a:t>20.02.2023</a:t>
            </a:fld>
            <a:endParaRPr lang="ru-RU" dirty="0"/>
          </a:p>
        </p:txBody>
      </p:sp>
      <p:sp>
        <p:nvSpPr>
          <p:cNvPr id="6" name="Нижний колонтитул 5"/>
          <p:cNvSpPr>
            <a:spLocks noGrp="1"/>
          </p:cNvSpPr>
          <p:nvPr>
            <p:ph type="ftr" sz="quarter" idx="11"/>
          </p:nvPr>
        </p:nvSpPr>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8156575" y="6421438"/>
            <a:ext cx="762000" cy="365125"/>
          </a:xfrm>
        </p:spPr>
        <p:txBody>
          <a:bodyPr/>
          <a:lstStyle>
            <a:lvl1pPr>
              <a:defRPr/>
            </a:lvl1pPr>
          </a:lstStyle>
          <a:p>
            <a:pPr>
              <a:defRPr/>
            </a:pPr>
            <a:fld id="{D1FC5D95-22AB-470E-B595-9AD473BF7B8D}" type="slidenum">
              <a:rPr lang="ru-RU"/>
              <a:pPr>
                <a:defRPr/>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ru-RU"/>
              <a:t>Образец заголовка</a:t>
            </a:r>
            <a:endParaRPr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ru-RU" noProof="0"/>
              <a:t>Вставка рисунка</a:t>
            </a:r>
            <a:endParaRPr lang="en-US" noProof="0"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pPr>
              <a:defRPr/>
            </a:pPr>
            <a:fld id="{3EF02E79-8EDF-4D65-A990-5CA63CB18349}" type="datetimeFigureOut">
              <a:rPr lang="ru-RU"/>
              <a:pPr>
                <a:defRPr/>
              </a:pPr>
              <a:t>20.02.2023</a:t>
            </a:fld>
            <a:endParaRPr lang="ru-RU" dirty="0"/>
          </a:p>
        </p:txBody>
      </p:sp>
      <p:sp>
        <p:nvSpPr>
          <p:cNvPr id="6" name="Нижний колонтитул 5"/>
          <p:cNvSpPr>
            <a:spLocks noGrp="1"/>
          </p:cNvSpPr>
          <p:nvPr>
            <p:ph type="ftr" sz="quarter" idx="11"/>
          </p:nvPr>
        </p:nvSpPr>
        <p:spPr/>
        <p:txBody>
          <a:bodyPr/>
          <a:lstStyle>
            <a:lvl1pPr>
              <a:defRPr/>
            </a:lvl1pPr>
          </a:lstStyle>
          <a:p>
            <a:pPr>
              <a:defRPr/>
            </a:pPr>
            <a:endParaRPr lang="ru-RU"/>
          </a:p>
        </p:txBody>
      </p:sp>
      <p:sp>
        <p:nvSpPr>
          <p:cNvPr id="7" name="Номер слайда 6"/>
          <p:cNvSpPr>
            <a:spLocks noGrp="1"/>
          </p:cNvSpPr>
          <p:nvPr>
            <p:ph type="sldNum" sz="quarter" idx="12"/>
          </p:nvPr>
        </p:nvSpPr>
        <p:spPr/>
        <p:txBody>
          <a:bodyPr/>
          <a:lstStyle>
            <a:lvl1pPr>
              <a:defRPr/>
            </a:lvl1pPr>
          </a:lstStyle>
          <a:p>
            <a:pPr>
              <a:defRPr/>
            </a:pPr>
            <a:fld id="{BBCA3153-F109-4EB1-9BF8-E192986F4D4F}" type="slidenum">
              <a:rPr lang="ru-RU"/>
              <a:pPr>
                <a:defRPr/>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F55B8B57-A25C-4A41-B045-4A4600519D43}" type="datetimeFigureOut">
              <a:rPr lang="ru-RU"/>
              <a:pPr>
                <a:defRPr/>
              </a:pPr>
              <a:t>20.02.2023</a:t>
            </a:fld>
            <a:endParaRPr lang="ru-RU" dirty="0"/>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3764FA0A-DF80-44CC-BA5C-4CCFB7F64C3A}" type="slidenum">
              <a:rPr lang="ru-RU"/>
              <a:pPr>
                <a:defRPr/>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5F061C03-24DF-4661-9F70-5B4731DB27EB}" type="datetimeFigureOut">
              <a:rPr lang="ru-RU"/>
              <a:pPr>
                <a:defRPr/>
              </a:pPr>
              <a:t>20.02.2023</a:t>
            </a:fld>
            <a:endParaRPr lang="ru-RU" dirty="0"/>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C948C69C-24D3-4B02-90B0-1A26BA723A5D}" type="slidenum">
              <a:rPr lang="ru-RU"/>
              <a:pPr>
                <a:defRPr/>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a:p>
        </p:txBody>
      </p:sp>
      <p:sp>
        <p:nvSpPr>
          <p:cNvPr id="2052" name="Заголовок 8"/>
          <p:cNvSpPr>
            <a:spLocks noGrp="1"/>
          </p:cNvSpPr>
          <p:nvPr>
            <p:ph type="title"/>
          </p:nvPr>
        </p:nvSpPr>
        <p:spPr bwMode="auto">
          <a:xfrm>
            <a:off x="457200" y="274638"/>
            <a:ext cx="7467600" cy="1143000"/>
          </a:xfrm>
          <a:prstGeom prst="rect">
            <a:avLst/>
          </a:prstGeom>
          <a:noFill/>
          <a:ln w="9525">
            <a:noFill/>
            <a:miter lim="800000"/>
            <a:headEnd/>
            <a:tailEnd/>
          </a:ln>
        </p:spPr>
        <p:txBody>
          <a:bodyPr vert="horz" wrap="square" lIns="45720" tIns="45720" rIns="45720" bIns="45720" numCol="1" anchor="ctr" anchorCtr="0" compatLnSpc="1">
            <a:prstTxWarp prst="textNoShape">
              <a:avLst/>
            </a:prstTxWarp>
          </a:bodyPr>
          <a:lstStyle/>
          <a:p>
            <a:pPr lvl="0"/>
            <a:r>
              <a:rPr lang="ru-RU"/>
              <a:t>Образец заголовка</a:t>
            </a:r>
            <a:endParaRPr lang="en-US"/>
          </a:p>
        </p:txBody>
      </p:sp>
      <p:sp>
        <p:nvSpPr>
          <p:cNvPr id="2053" name="Текст 29"/>
          <p:cNvSpPr>
            <a:spLocks noGrp="1"/>
          </p:cNvSpPr>
          <p:nvPr>
            <p:ph type="body" idx="1"/>
          </p:nvPr>
        </p:nvSpPr>
        <p:spPr bwMode="auto">
          <a:xfrm>
            <a:off x="457200" y="1600200"/>
            <a:ext cx="7467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0" name="Дата 9"/>
          <p:cNvSpPr>
            <a:spLocks noGrp="1"/>
          </p:cNvSpPr>
          <p:nvPr>
            <p:ph type="dt" sz="half" idx="2"/>
          </p:nvPr>
        </p:nvSpPr>
        <p:spPr>
          <a:xfrm>
            <a:off x="457200" y="6421438"/>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pPr>
              <a:defRPr/>
            </a:pPr>
            <a:fld id="{D3E4988D-86EF-4C3F-8709-9CF192A49C72}" type="datetimeFigureOut">
              <a:rPr lang="ru-RU"/>
              <a:pPr>
                <a:defRPr/>
              </a:pPr>
              <a:t>20.02.2023</a:t>
            </a:fld>
            <a:endParaRPr lang="ru-RU" dirty="0"/>
          </a:p>
        </p:txBody>
      </p:sp>
      <p:sp>
        <p:nvSpPr>
          <p:cNvPr id="22" name="Нижний колонтитул 21"/>
          <p:cNvSpPr>
            <a:spLocks noGrp="1"/>
          </p:cNvSpPr>
          <p:nvPr>
            <p:ph type="ftr" sz="quarter" idx="3"/>
          </p:nvPr>
        </p:nvSpPr>
        <p:spPr>
          <a:xfrm>
            <a:off x="3124200" y="6421438"/>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pPr>
              <a:defRPr/>
            </a:pPr>
            <a:endParaRPr lang="ru-RU"/>
          </a:p>
        </p:txBody>
      </p:sp>
      <p:sp>
        <p:nvSpPr>
          <p:cNvPr id="18" name="Номер слайда 17"/>
          <p:cNvSpPr>
            <a:spLocks noGrp="1"/>
          </p:cNvSpPr>
          <p:nvPr>
            <p:ph type="sldNum" sz="quarter" idx="4"/>
          </p:nvPr>
        </p:nvSpPr>
        <p:spPr>
          <a:xfrm>
            <a:off x="8153400" y="6421438"/>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pPr>
              <a:defRPr/>
            </a:pPr>
            <a:fld id="{14F91D95-8005-4856-A34B-9AD6A3CFB6ED}" type="slidenum">
              <a:rPr lang="ru-RU"/>
              <a:pPr>
                <a:defRPr/>
              </a:pPr>
              <a:t>‹#›</a:t>
            </a:fld>
            <a:endParaRPr lang="ru-RU" dirty="0"/>
          </a:p>
        </p:txBody>
      </p:sp>
    </p:spTree>
  </p:cSld>
  <p:clrMap bg1="dk1" tx1="lt1" bg2="dk2" tx2="lt2" accent1="accent1" accent2="accent2" accent3="accent3" accent4="accent4" accent5="accent5" accent6="accent6" hlink="hlink" folHlink="folHlink"/>
  <p:sldLayoutIdLst>
    <p:sldLayoutId id="2147483891" r:id="rId1"/>
    <p:sldLayoutId id="2147483885" r:id="rId2"/>
    <p:sldLayoutId id="2147483892" r:id="rId3"/>
    <p:sldLayoutId id="2147483886" r:id="rId4"/>
    <p:sldLayoutId id="2147483893" r:id="rId5"/>
    <p:sldLayoutId id="2147483887" r:id="rId6"/>
    <p:sldLayoutId id="2147483888" r:id="rId7"/>
    <p:sldLayoutId id="2147483894" r:id="rId8"/>
    <p:sldLayoutId id="2147483895" r:id="rId9"/>
    <p:sldLayoutId id="2147483889" r:id="rId10"/>
    <p:sldLayoutId id="2147483890" r:id="rId11"/>
  </p:sldLayoutIdLst>
  <p:txStyles>
    <p:titleStyle>
      <a:lvl1pPr algn="l" rtl="0" eaLnBrk="0" fontAlgn="base" hangingPunct="0">
        <a:spcBef>
          <a:spcPct val="0"/>
        </a:spcBef>
        <a:spcAft>
          <a:spcPct val="0"/>
        </a:spcAft>
        <a:defRPr sz="4600" kern="1200">
          <a:solidFill>
            <a:schemeClr val="tx1"/>
          </a:solidFill>
          <a:latin typeface="+mj-lt"/>
          <a:ea typeface="+mj-ea"/>
          <a:cs typeface="+mj-cs"/>
        </a:defRPr>
      </a:lvl1pPr>
      <a:lvl2pPr algn="l" rtl="0" eaLnBrk="0" fontAlgn="base" hangingPunct="0">
        <a:spcBef>
          <a:spcPct val="0"/>
        </a:spcBef>
        <a:spcAft>
          <a:spcPct val="0"/>
        </a:spcAft>
        <a:defRPr sz="4600">
          <a:solidFill>
            <a:schemeClr val="tx1"/>
          </a:solidFill>
          <a:latin typeface="Franklin Gothic Book" pitchFamily="34" charset="0"/>
        </a:defRPr>
      </a:lvl2pPr>
      <a:lvl3pPr algn="l" rtl="0" eaLnBrk="0" fontAlgn="base" hangingPunct="0">
        <a:spcBef>
          <a:spcPct val="0"/>
        </a:spcBef>
        <a:spcAft>
          <a:spcPct val="0"/>
        </a:spcAft>
        <a:defRPr sz="4600">
          <a:solidFill>
            <a:schemeClr val="tx1"/>
          </a:solidFill>
          <a:latin typeface="Franklin Gothic Book" pitchFamily="34" charset="0"/>
        </a:defRPr>
      </a:lvl3pPr>
      <a:lvl4pPr algn="l" rtl="0" eaLnBrk="0" fontAlgn="base" hangingPunct="0">
        <a:spcBef>
          <a:spcPct val="0"/>
        </a:spcBef>
        <a:spcAft>
          <a:spcPct val="0"/>
        </a:spcAft>
        <a:defRPr sz="4600">
          <a:solidFill>
            <a:schemeClr val="tx1"/>
          </a:solidFill>
          <a:latin typeface="Franklin Gothic Book" pitchFamily="34" charset="0"/>
        </a:defRPr>
      </a:lvl4pPr>
      <a:lvl5pPr algn="l" rtl="0" eaLnBrk="0" fontAlgn="base" hangingPunct="0">
        <a:spcBef>
          <a:spcPct val="0"/>
        </a:spcBef>
        <a:spcAft>
          <a:spcPct val="0"/>
        </a:spcAft>
        <a:defRPr sz="4600">
          <a:solidFill>
            <a:schemeClr val="tx1"/>
          </a:solidFill>
          <a:latin typeface="Franklin Gothic Book" pitchFamily="34" charset="0"/>
        </a:defRPr>
      </a:lvl5pPr>
      <a:lvl6pPr marL="457200" algn="l" rtl="0" fontAlgn="base">
        <a:spcBef>
          <a:spcPct val="0"/>
        </a:spcBef>
        <a:spcAft>
          <a:spcPct val="0"/>
        </a:spcAft>
        <a:defRPr sz="4600">
          <a:solidFill>
            <a:schemeClr val="tx1"/>
          </a:solidFill>
          <a:latin typeface="Franklin Gothic Book" pitchFamily="34" charset="0"/>
        </a:defRPr>
      </a:lvl6pPr>
      <a:lvl7pPr marL="914400" algn="l" rtl="0" fontAlgn="base">
        <a:spcBef>
          <a:spcPct val="0"/>
        </a:spcBef>
        <a:spcAft>
          <a:spcPct val="0"/>
        </a:spcAft>
        <a:defRPr sz="4600">
          <a:solidFill>
            <a:schemeClr val="tx1"/>
          </a:solidFill>
          <a:latin typeface="Franklin Gothic Book" pitchFamily="34" charset="0"/>
        </a:defRPr>
      </a:lvl7pPr>
      <a:lvl8pPr marL="1371600" algn="l" rtl="0" fontAlgn="base">
        <a:spcBef>
          <a:spcPct val="0"/>
        </a:spcBef>
        <a:spcAft>
          <a:spcPct val="0"/>
        </a:spcAft>
        <a:defRPr sz="4600">
          <a:solidFill>
            <a:schemeClr val="tx1"/>
          </a:solidFill>
          <a:latin typeface="Franklin Gothic Book" pitchFamily="34" charset="0"/>
        </a:defRPr>
      </a:lvl8pPr>
      <a:lvl9pPr marL="1828800" algn="l" rtl="0" fontAlgn="base">
        <a:spcBef>
          <a:spcPct val="0"/>
        </a:spcBef>
        <a:spcAft>
          <a:spcPct val="0"/>
        </a:spcAft>
        <a:defRPr sz="4600">
          <a:solidFill>
            <a:schemeClr val="tx1"/>
          </a:solidFill>
          <a:latin typeface="Franklin Gothic Book" pitchFamily="34" charset="0"/>
        </a:defRPr>
      </a:lvl9pPr>
    </p:titleStyle>
    <p:bodyStyle>
      <a:lvl1pPr marL="419100" indent="-382588" algn="l" rtl="0" eaLnBrk="0" fontAlgn="base" hangingPunct="0">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eaLnBrk="0" fontAlgn="base" hangingPunct="0">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eaLnBrk="0" fontAlgn="base" hangingPunct="0">
        <a:spcBef>
          <a:spcPct val="20000"/>
        </a:spcBef>
        <a:spcAft>
          <a:spcPct val="0"/>
        </a:spcAft>
        <a:buClr>
          <a:schemeClr val="accent2"/>
        </a:buClr>
        <a:buSzPct val="85000"/>
        <a:buFont typeface="Arial" pitchFamily="34" charset="0"/>
        <a:buChar char="○"/>
        <a:defRPr sz="2400" kern="1200">
          <a:solidFill>
            <a:schemeClr val="tx1"/>
          </a:solidFill>
          <a:latin typeface="+mn-lt"/>
          <a:ea typeface="+mn-ea"/>
          <a:cs typeface="+mn-cs"/>
        </a:defRPr>
      </a:lvl3pPr>
      <a:lvl4pPr marL="1279525" indent="-236538" algn="l" rtl="0" eaLnBrk="0" fontAlgn="base" hangingPunct="0">
        <a:spcBef>
          <a:spcPct val="20000"/>
        </a:spcBef>
        <a:spcAft>
          <a:spcPct val="0"/>
        </a:spcAft>
        <a:buClr>
          <a:srgbClr val="8D89A4"/>
        </a:buClr>
        <a:buSzPct val="90000"/>
        <a:buFont typeface="Wingdings 2" pitchFamily="18" charset="2"/>
        <a:buChar char=""/>
        <a:defRPr sz="2000" kern="1200">
          <a:solidFill>
            <a:schemeClr val="tx1"/>
          </a:solidFill>
          <a:latin typeface="+mn-lt"/>
          <a:ea typeface="+mn-ea"/>
          <a:cs typeface="+mn-cs"/>
        </a:defRPr>
      </a:lvl4pPr>
      <a:lvl5pPr marL="1489075" indent="-182563" algn="l" rtl="0" eaLnBrk="0" fontAlgn="base" hangingPunct="0">
        <a:spcBef>
          <a:spcPct val="20000"/>
        </a:spcBef>
        <a:spcAft>
          <a:spcPct val="0"/>
        </a:spcAft>
        <a:buClr>
          <a:srgbClr val="748560"/>
        </a:buClr>
        <a:buSzPct val="100000"/>
        <a:buFont typeface="Arial" pitchFamily="34"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8" Type="http://schemas.openxmlformats.org/officeDocument/2006/relationships/hyperlink" Target="http://uk.wikipedia.org/wiki/%D0%9E%D1%80%D0%B0%D0%BD%D0%B6%D0%B5%D0%B2%D0%B8%D0%B9_%D0%BA%D0%BE%D0%BB%D1%96%D1%80" TargetMode="External"/><Relationship Id="rId3" Type="http://schemas.openxmlformats.org/officeDocument/2006/relationships/hyperlink" Target="http://uk.wikipedia.org/wiki/%D0%A4%D1%96%D0%BE%D0%BB%D0%B5%D1%82%D0%BE%D0%B2%D0%B8%D0%B9_%D0%BA%D0%BE%D0%BB%D1%96%D1%80" TargetMode="External"/><Relationship Id="rId7" Type="http://schemas.openxmlformats.org/officeDocument/2006/relationships/hyperlink" Target="http://uk.wikipedia.org/wiki/%D0%96%D0%BE%D0%B2%D1%82%D0%B8%D0%B9_%D0%BA%D0%BE%D0%BB%D1%96%D1%80" TargetMode="External"/><Relationship Id="rId2" Type="http://schemas.openxmlformats.org/officeDocument/2006/relationships/hyperlink" Target="http://uk.wikipedia.org/wiki/%D0%95%D0%BB%D0%B5%D0%BA%D1%82%D1%80%D0%BE%D0%BD%D0%B2%D0%BE%D0%BB%D1%8C%D1%82" TargetMode="External"/><Relationship Id="rId1" Type="http://schemas.openxmlformats.org/officeDocument/2006/relationships/slideLayout" Target="../slideLayouts/slideLayout7.xml"/><Relationship Id="rId6" Type="http://schemas.openxmlformats.org/officeDocument/2006/relationships/hyperlink" Target="http://uk.wikipedia.org/wiki/%D0%97%D0%B5%D0%BB%D0%B5%D0%BD%D0%B8%D0%B9_%D0%BA%D0%BE%D0%BB%D1%96%D1%80" TargetMode="External"/><Relationship Id="rId5" Type="http://schemas.openxmlformats.org/officeDocument/2006/relationships/hyperlink" Target="http://uk.wikipedia.org/wiki/%D0%91%D0%BB%D0%B0%D0%BA%D0%B8%D1%82%D0%BD%D0%B8%D0%B9_%D0%BA%D0%BE%D0%BB%D1%96%D1%80" TargetMode="External"/><Relationship Id="rId4" Type="http://schemas.openxmlformats.org/officeDocument/2006/relationships/hyperlink" Target="http://uk.wikipedia.org/wiki/%D0%A1%D0%B8%D0%BD%D1%96%D0%B9_%D0%BA%D0%BE%D0%BB%D1%96%D1%80" TargetMode="External"/><Relationship Id="rId9" Type="http://schemas.openxmlformats.org/officeDocument/2006/relationships/hyperlink" Target="http://uk.wikipedia.org/wiki/%D0%A7%D0%B5%D1%80%D0%B2%D0%BE%D0%BD%D0%B8%D0%B9_%D0%BA%D0%BE%D0%BB%D1%96%D1%80"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8" Type="http://schemas.openxmlformats.org/officeDocument/2006/relationships/hyperlink" Target="http://uk.wikipedia.org/w/index.php?title=%D0%91%D0%B0%D1%80%D0%B0%D0%B1%D0%B0%D0%BD%D0%BD%D1%96_%D1%81%D1%85%D0%BE%D0%B4%D0%B8&amp;action=edit&amp;redlink=1" TargetMode="External"/><Relationship Id="rId3" Type="http://schemas.openxmlformats.org/officeDocument/2006/relationships/hyperlink" Target="http://uk.wikipedia.org/w/index.php?title=%D0%9F%D0%B5%D1%80%D0%B8%D0%BB%D1%96%D0%BC%D1%84%D0%B0&amp;action=edit&amp;redlink=1" TargetMode="External"/><Relationship Id="rId7" Type="http://schemas.openxmlformats.org/officeDocument/2006/relationships/hyperlink" Target="http://uk.wikipedia.org/w/index.php?title=%D0%97%D0%B0%D0%B2%D0%B8%D1%82%D0%BA%D0%B0&amp;action=edit&amp;redlink=1" TargetMode="External"/><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hyperlink" Target="http://uk.wikipedia.org/w/index.php?title=%D0%9F%D1%80%D0%B8%D1%81%D1%96%D0%BD%D0%BE%D0%BA&amp;action=edit&amp;redlink=1" TargetMode="External"/><Relationship Id="rId11" Type="http://schemas.openxmlformats.org/officeDocument/2006/relationships/hyperlink" Target="http://uk.wikipedia.org/w/index.php?title=%D0%9A%D0%BE%D1%80%D1%82%D1%96%D1%97%D0%B2_%D0%BE%D1%80%D0%B3%D0%B0%D0%BD&amp;action=edit&amp;redlink=1" TargetMode="External"/><Relationship Id="rId5" Type="http://schemas.openxmlformats.org/officeDocument/2006/relationships/hyperlink" Target="http://uk.wikipedia.org/w/index.php?title=%D0%9F%D1%96%D0%B2%D0%BA%D0%BE%D0%BB%D0%BE%D0%B2%D1%96_%D0%BA%D0%B0%D0%BD%D0%B0%D0%BB%D0%B8&amp;action=edit&amp;redlink=1" TargetMode="External"/><Relationship Id="rId10" Type="http://schemas.openxmlformats.org/officeDocument/2006/relationships/hyperlink" Target="http://uk.wikipedia.org/w/index.php?title=%D0%97%D0%B0%D0%B2%D0%B8%D1%82%D0%BA%D0%BE%D0%B2%D0%B0_%D0%BF%D1%80%D0%BE%D1%82%D0%BE%D0%BA%D0%B0&amp;action=edit&amp;redlink=1" TargetMode="External"/><Relationship Id="rId4" Type="http://schemas.openxmlformats.org/officeDocument/2006/relationships/hyperlink" Target="http://uk.wikipedia.org/w/index.php?title=%D0%95%D0%BD%D0%B4%D0%BE%D0%BB%D1%96%D0%BC%D1%84%D0%B0&amp;action=edit&amp;redlink=1" TargetMode="External"/><Relationship Id="rId9" Type="http://schemas.openxmlformats.org/officeDocument/2006/relationships/hyperlink" Target="http://uk.wikipedia.org/w/index.php?title=%D0%9F%D1%80%D0%B8%D1%81%D1%96%D0%BD%D0%BA%D0%BE%D0%B2%D1%96_%D1%81%D1%85%D0%BE%D0%B4%D0%B8&amp;action=edit&amp;redlink=1" TargetMode="External"/></Relationships>
</file>

<file path=ppt/slides/_rels/slide5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hyperlink" Target="http://ua-referat.com/%D0%9A%D0%BE%D0%BB%D0%B8%D0%B2%D0%B0%D0%BD%D0%BD%D1%8F" TargetMode="Externa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uk.wikipedia.org/w/index.php?title=%D0%97%D0%B0%D0%B2%D0%B8%D1%82%D0%BA%D0%B0_%D0%B2%D0%BD%D1%83%D1%82%D1%80%D1%96%D1%88%D0%BD%D1%8C%D0%BE%D0%B3%D0%BE_%D0%B2%D1%83%D1%85%D0%B0&amp;action=edit&amp;redlink=1" TargetMode="External"/><Relationship Id="rId2" Type="http://schemas.openxmlformats.org/officeDocument/2006/relationships/hyperlink" Target="http://uk.wikipedia.org/wiki/%D0%92%D0%BD%D1%83%D1%82%D1%80%D1%96%D1%88%D0%BD%D1%94_%D0%B2%D1%83%D1%85%D0%BE" TargetMode="External"/><Relationship Id="rId1" Type="http://schemas.openxmlformats.org/officeDocument/2006/relationships/slideLayout" Target="../slideLayouts/slideLayout7.xml"/><Relationship Id="rId5" Type="http://schemas.openxmlformats.org/officeDocument/2006/relationships/hyperlink" Target="http://uk.wikipedia.org/wiki/%D0%A2%D0%BE%D0%BD_(%D0%BC%D1%83%D0%B7%D0%B8%D0%BA%D0%B0)" TargetMode="External"/><Relationship Id="rId4" Type="http://schemas.openxmlformats.org/officeDocument/2006/relationships/hyperlink" Target="http://uk.wikipedia.org/w/index.php?title=%D0%93%D0%B5%D0%BB%D1%96%D0%BA%D0%BE%D1%82%D0%B5%D1%80%D0%BC%D0%B0&amp;action=edit&amp;redlink=1" TargetMode="External"/></Relationships>
</file>

<file path=ppt/slides/_rels/slide67.xml.rels><?xml version="1.0" encoding="UTF-8" standalone="yes"?>
<Relationships xmlns="http://schemas.openxmlformats.org/package/2006/relationships"><Relationship Id="rId8" Type="http://schemas.openxmlformats.org/officeDocument/2006/relationships/hyperlink" Target="http://uk.wikipedia.org/wiki/%D0%9F%D0%BE%D1%82%D0%B5%D0%BD%D1%86%D1%96%D0%B0%D0%BB_%D0%B4%D1%96%D1%97" TargetMode="External"/><Relationship Id="rId3" Type="http://schemas.openxmlformats.org/officeDocument/2006/relationships/hyperlink" Target="http://uk.wikipedia.org/w/index.php?title=%D0%A1%D0%BB%D1%83%D1%85%D0%BE%D0%B2%D1%96_%D0%BA%D1%96%D1%81%D1%82%D0%BE%D1%87%D0%BA%D0%B8&amp;action=edit&amp;redlink=1" TargetMode="External"/><Relationship Id="rId7" Type="http://schemas.openxmlformats.org/officeDocument/2006/relationships/hyperlink" Target="http://uk.wikipedia.org/wiki/%D0%9D%D0%B5%D0%B9%D1%80%D0%BE%D0%BC%D0%B5%D0%B4%D1%96%D0%B0%D1%82%D0%BE%D1%80" TargetMode="External"/><Relationship Id="rId2" Type="http://schemas.openxmlformats.org/officeDocument/2006/relationships/hyperlink" Target="http://uk.wikipedia.org/wiki/%D0%91%D0%B0%D1%80%D0%B0%D0%B1%D0%B0%D0%BD%D0%BD%D0%B0_%D0%BF%D0%B5%D1%80%D0%B5%D1%82%D0%B8%D0%BD%D0%BA%D0%B0" TargetMode="External"/><Relationship Id="rId1" Type="http://schemas.openxmlformats.org/officeDocument/2006/relationships/slideLayout" Target="../slideLayouts/slideLayout7.xml"/><Relationship Id="rId6" Type="http://schemas.openxmlformats.org/officeDocument/2006/relationships/hyperlink" Target="http://uk.wikipedia.org/w/index.php?title=%D0%A1%D0%B8%D0%BD%D0%BF%D1%82%D0%B8%D1%87%D0%BD%D0%B0_%D1%89%D1%96%D0%BB%D0%B8%D0%BD%D0%B0&amp;action=edit&amp;redlink=1" TargetMode="External"/><Relationship Id="rId5" Type="http://schemas.openxmlformats.org/officeDocument/2006/relationships/hyperlink" Target="http://uk.wikipedia.org/w/index.php?title=%D0%A0%D0%B5%D1%86%D0%B5%D0%BF%D1%82%D0%BE%D1%80%D0%B8%D0%BD%D0%B9_%D0%BF%D0%BE%D1%82%D0%B5%D0%BD%D1%86%D1%96%D0%B0%D0%BB&amp;action=edit&amp;redlink=1" TargetMode="External"/><Relationship Id="rId4" Type="http://schemas.openxmlformats.org/officeDocument/2006/relationships/hyperlink" Target="http://uk.wikipedia.org/w/index.php?title=%D0%9F%D0%B5%D1%80%D0%B8%D0%BB%D1%96%D0%BC%D1%84%D0%B0&amp;action=edit&amp;redlink=1" TargetMode="External"/><Relationship Id="rId9" Type="http://schemas.openxmlformats.org/officeDocument/2006/relationships/hyperlink" Target="http://uk.wikipedia.org/wiki/%D0%A1%D1%82%D0%BE%D0%B2%D0%B1%D1%83%D1%80_%D0%B3%D0%BE%D0%BB%D0%BE%D0%B2%D0%BD%D0%BE%D0%B3%D0%BE_%D0%BC%D0%BE%D0%B7%D0%BA%D1%83"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928688" y="2286000"/>
            <a:ext cx="7500937" cy="1935088"/>
          </a:xfrm>
        </p:spPr>
        <p:txBody>
          <a:bodyPr>
            <a:noAutofit/>
          </a:bodyPr>
          <a:lstStyle/>
          <a:p>
            <a:pPr algn="ctr" eaLnBrk="1" fontAlgn="auto" hangingPunct="1">
              <a:spcAft>
                <a:spcPts val="0"/>
              </a:spcAft>
              <a:defRPr/>
            </a:pPr>
            <a:r>
              <a:rPr lang="ru-RU" sz="2800" b="1" dirty="0" err="1">
                <a:effectLst/>
                <a:latin typeface="Times New Roman" panose="02020603050405020304" pitchFamily="18" charset="0"/>
                <a:ea typeface="Times New Roman" panose="02020603050405020304" pitchFamily="18" charset="0"/>
              </a:rPr>
              <a:t>Фізіологія</a:t>
            </a:r>
            <a:r>
              <a:rPr lang="ru-RU" sz="2800" b="1" dirty="0">
                <a:effectLst/>
                <a:latin typeface="Times New Roman" panose="02020603050405020304" pitchFamily="18" charset="0"/>
                <a:ea typeface="Times New Roman" panose="02020603050405020304" pitchFamily="18" charset="0"/>
              </a:rPr>
              <a:t> </a:t>
            </a:r>
            <a:r>
              <a:rPr lang="ru-RU" sz="2800" b="1" dirty="0" err="1">
                <a:effectLst/>
                <a:latin typeface="Times New Roman" panose="02020603050405020304" pitchFamily="18" charset="0"/>
                <a:ea typeface="Times New Roman" panose="02020603050405020304" pitchFamily="18" charset="0"/>
              </a:rPr>
              <a:t>сенсорних</a:t>
            </a:r>
            <a:r>
              <a:rPr lang="ru-RU" sz="2800" b="1" dirty="0">
                <a:effectLst/>
                <a:latin typeface="Times New Roman" panose="02020603050405020304" pitchFamily="18" charset="0"/>
                <a:ea typeface="Times New Roman" panose="02020603050405020304" pitchFamily="18" charset="0"/>
              </a:rPr>
              <a:t> систем. </a:t>
            </a:r>
            <a:r>
              <a:rPr lang="ru-RU" sz="2800" b="1" dirty="0" err="1">
                <a:effectLst/>
                <a:latin typeface="Times New Roman" panose="02020603050405020304" pitchFamily="18" charset="0"/>
                <a:ea typeface="Times New Roman" panose="02020603050405020304" pitchFamily="18" charset="0"/>
              </a:rPr>
              <a:t>Сомато-сенсорний</a:t>
            </a:r>
            <a:r>
              <a:rPr lang="ru-RU" sz="2800" b="1" dirty="0">
                <a:effectLst/>
                <a:latin typeface="Times New Roman" panose="02020603050405020304" pitchFamily="18" charset="0"/>
                <a:ea typeface="Times New Roman" panose="02020603050405020304" pitchFamily="18" charset="0"/>
              </a:rPr>
              <a:t>, </a:t>
            </a:r>
            <a:r>
              <a:rPr lang="ru-RU" sz="2800" b="1" dirty="0" err="1">
                <a:effectLst/>
                <a:latin typeface="Times New Roman" panose="02020603050405020304" pitchFamily="18" charset="0"/>
                <a:ea typeface="Times New Roman" panose="02020603050405020304" pitchFamily="18" charset="0"/>
              </a:rPr>
              <a:t>зоровий</a:t>
            </a:r>
            <a:r>
              <a:rPr lang="ru-RU" sz="2800" b="1" dirty="0">
                <a:effectLst/>
                <a:latin typeface="Times New Roman" panose="02020603050405020304" pitchFamily="18" charset="0"/>
                <a:ea typeface="Times New Roman" panose="02020603050405020304" pitchFamily="18" charset="0"/>
              </a:rPr>
              <a:t>, </a:t>
            </a:r>
            <a:r>
              <a:rPr lang="ru-RU" sz="2800" b="1" dirty="0" err="1">
                <a:effectLst/>
                <a:latin typeface="Times New Roman" panose="02020603050405020304" pitchFamily="18" charset="0"/>
                <a:ea typeface="Times New Roman" panose="02020603050405020304" pitchFamily="18" charset="0"/>
              </a:rPr>
              <a:t>слуховий</a:t>
            </a:r>
            <a:r>
              <a:rPr lang="ru-RU" sz="2800" b="1" dirty="0">
                <a:effectLst/>
                <a:latin typeface="Times New Roman" panose="02020603050405020304" pitchFamily="18" charset="0"/>
                <a:ea typeface="Times New Roman" panose="02020603050405020304" pitchFamily="18" charset="0"/>
              </a:rPr>
              <a:t>, </a:t>
            </a:r>
            <a:r>
              <a:rPr lang="ru-RU" sz="2800" b="1" dirty="0" err="1">
                <a:effectLst/>
                <a:latin typeface="Times New Roman" panose="02020603050405020304" pitchFamily="18" charset="0"/>
                <a:ea typeface="Times New Roman" panose="02020603050405020304" pitchFamily="18" charset="0"/>
              </a:rPr>
              <a:t>вестибулярний</a:t>
            </a:r>
            <a:r>
              <a:rPr lang="ru-RU" sz="2800" b="1" dirty="0">
                <a:effectLst/>
                <a:latin typeface="Times New Roman" panose="02020603050405020304" pitchFamily="18" charset="0"/>
                <a:ea typeface="Times New Roman" panose="02020603050405020304" pitchFamily="18" charset="0"/>
              </a:rPr>
              <a:t> </a:t>
            </a:r>
            <a:r>
              <a:rPr lang="ru-RU" sz="2800" b="1" dirty="0" err="1">
                <a:effectLst/>
                <a:latin typeface="Times New Roman" panose="02020603050405020304" pitchFamily="18" charset="0"/>
                <a:ea typeface="Times New Roman" panose="02020603050405020304" pitchFamily="18" charset="0"/>
              </a:rPr>
              <a:t>аналізатори</a:t>
            </a:r>
            <a:r>
              <a:rPr lang="ru-RU" sz="2800" b="1" dirty="0">
                <a:effectLst/>
                <a:latin typeface="Times New Roman" panose="02020603050405020304" pitchFamily="18" charset="0"/>
                <a:ea typeface="Times New Roman" panose="02020603050405020304" pitchFamily="18" charset="0"/>
              </a:rPr>
              <a:t>, </a:t>
            </a:r>
            <a:r>
              <a:rPr lang="ru-RU" sz="2800" b="1" dirty="0" err="1">
                <a:effectLst/>
                <a:latin typeface="Times New Roman" panose="02020603050405020304" pitchFamily="18" charset="0"/>
                <a:ea typeface="Times New Roman" panose="02020603050405020304" pitchFamily="18" charset="0"/>
              </a:rPr>
              <a:t>їх</a:t>
            </a:r>
            <a:r>
              <a:rPr lang="ru-RU" sz="2800" b="1" dirty="0">
                <a:effectLst/>
                <a:latin typeface="Times New Roman" panose="02020603050405020304" pitchFamily="18" charset="0"/>
                <a:ea typeface="Times New Roman" panose="02020603050405020304" pitchFamily="18" charset="0"/>
              </a:rPr>
              <a:t> структура і </a:t>
            </a:r>
            <a:r>
              <a:rPr lang="ru-RU" sz="2800" b="1" dirty="0" err="1">
                <a:effectLst/>
                <a:latin typeface="Times New Roman" panose="02020603050405020304" pitchFamily="18" charset="0"/>
                <a:ea typeface="Times New Roman" panose="02020603050405020304" pitchFamily="18" charset="0"/>
              </a:rPr>
              <a:t>функції</a:t>
            </a:r>
            <a:r>
              <a:rPr lang="ru-RU" sz="2800" b="1" dirty="0">
                <a:effectLst/>
                <a:latin typeface="Times New Roman" panose="02020603050405020304" pitchFamily="18" charset="0"/>
                <a:ea typeface="Times New Roman" panose="02020603050405020304" pitchFamily="18" charset="0"/>
              </a:rPr>
              <a:t>. </a:t>
            </a:r>
            <a:r>
              <a:rPr lang="ru-RU" sz="2800" b="1" dirty="0" err="1">
                <a:effectLst/>
                <a:latin typeface="Times New Roman" panose="02020603050405020304" pitchFamily="18" charset="0"/>
                <a:ea typeface="Times New Roman" panose="02020603050405020304" pitchFamily="18" charset="0"/>
              </a:rPr>
              <a:t>Методи</a:t>
            </a:r>
            <a:r>
              <a:rPr lang="ru-RU" sz="2800" b="1" dirty="0">
                <a:effectLst/>
                <a:latin typeface="Times New Roman" panose="02020603050405020304" pitchFamily="18" charset="0"/>
                <a:ea typeface="Times New Roman" panose="02020603050405020304" pitchFamily="18" charset="0"/>
              </a:rPr>
              <a:t> </a:t>
            </a:r>
            <a:r>
              <a:rPr lang="ru-RU" sz="2800" b="1" dirty="0" err="1">
                <a:effectLst/>
                <a:latin typeface="Times New Roman" panose="02020603050405020304" pitchFamily="18" charset="0"/>
                <a:ea typeface="Times New Roman" panose="02020603050405020304" pitchFamily="18" charset="0"/>
              </a:rPr>
              <a:t>дослідження</a:t>
            </a:r>
            <a:endParaRPr lang="ru-RU" sz="2800" b="1" dirty="0">
              <a:solidFill>
                <a:srgbClr val="C00000"/>
              </a:solidFill>
              <a:latin typeface="+mn-lt"/>
            </a:endParaRPr>
          </a:p>
        </p:txBody>
      </p:sp>
      <p:sp>
        <p:nvSpPr>
          <p:cNvPr id="3" name="Прямоугольник 2"/>
          <p:cNvSpPr/>
          <p:nvPr/>
        </p:nvSpPr>
        <p:spPr>
          <a:xfrm>
            <a:off x="4572000" y="5572140"/>
            <a:ext cx="3330335" cy="400110"/>
          </a:xfrm>
          <a:prstGeom prst="rect">
            <a:avLst/>
          </a:prstGeom>
        </p:spPr>
        <p:txBody>
          <a:bodyPr wrap="none">
            <a:spAutoFit/>
          </a:bodyPr>
          <a:lstStyle/>
          <a:p>
            <a:r>
              <a:rPr lang="ru-RU" sz="2000" dirty="0" err="1" smtClean="0"/>
              <a:t>Надія</a:t>
            </a:r>
            <a:r>
              <a:rPr lang="ru-RU" sz="2000" dirty="0" smtClean="0"/>
              <a:t> КОПЙОВА - </a:t>
            </a:r>
            <a:r>
              <a:rPr lang="ru-RU" sz="2000" dirty="0" err="1" smtClean="0"/>
              <a:t>к.мед.н</a:t>
            </a:r>
            <a:r>
              <a:rPr lang="ru-RU" sz="2000" smtClean="0"/>
              <a:t>.</a:t>
            </a:r>
            <a:endParaRPr lang="ru-RU"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50" y="1000125"/>
            <a:ext cx="8501063" cy="4643438"/>
          </a:xfrm>
        </p:spPr>
        <p:txBody>
          <a:bodyPr>
            <a:normAutofit fontScale="90000"/>
          </a:bodyPr>
          <a:lstStyle/>
          <a:p>
            <a:pPr eaLnBrk="1" fontAlgn="auto" hangingPunct="1">
              <a:spcAft>
                <a:spcPts val="0"/>
              </a:spcAft>
              <a:defRPr/>
            </a:pPr>
            <a:r>
              <a:rPr lang="uk-UA" sz="4400" b="1" dirty="0">
                <a:latin typeface="+mn-lt"/>
              </a:rPr>
              <a:t/>
            </a:r>
            <a:br>
              <a:rPr lang="uk-UA" sz="4400" b="1" dirty="0">
                <a:latin typeface="+mn-lt"/>
              </a:rPr>
            </a:br>
            <a:r>
              <a:rPr lang="uk-UA" sz="4400" b="1" dirty="0">
                <a:latin typeface="+mn-lt"/>
              </a:rPr>
              <a:t/>
            </a:r>
            <a:br>
              <a:rPr lang="uk-UA" sz="4400" b="1" dirty="0">
                <a:latin typeface="+mn-lt"/>
              </a:rPr>
            </a:br>
            <a:r>
              <a:rPr lang="uk-UA" sz="4400" b="1" dirty="0">
                <a:latin typeface="+mn-lt"/>
              </a:rPr>
              <a:t/>
            </a:r>
            <a:br>
              <a:rPr lang="uk-UA" sz="4400" b="1" dirty="0">
                <a:latin typeface="+mn-lt"/>
              </a:rPr>
            </a:br>
            <a:r>
              <a:rPr lang="uk-UA" sz="4400" b="1" dirty="0">
                <a:latin typeface="+mn-lt"/>
              </a:rPr>
              <a:t/>
            </a:r>
            <a:br>
              <a:rPr lang="uk-UA" sz="4400" b="1" dirty="0">
                <a:latin typeface="+mn-lt"/>
              </a:rPr>
            </a:br>
            <a:r>
              <a:rPr lang="uk-UA" sz="4400" b="1" dirty="0">
                <a:solidFill>
                  <a:srgbClr val="C00000"/>
                </a:solidFill>
                <a:latin typeface="+mn-lt"/>
              </a:rPr>
              <a:t>Аналізатор (сенсорна система) – це сукупність центральних і </a:t>
            </a:r>
            <a:br>
              <a:rPr lang="uk-UA" sz="4400" b="1" dirty="0">
                <a:solidFill>
                  <a:srgbClr val="C00000"/>
                </a:solidFill>
                <a:latin typeface="+mn-lt"/>
              </a:rPr>
            </a:br>
            <a:r>
              <a:rPr lang="uk-UA" sz="4400" b="1" dirty="0">
                <a:solidFill>
                  <a:srgbClr val="C00000"/>
                </a:solidFill>
                <a:latin typeface="+mn-lt"/>
              </a:rPr>
              <a:t>периферичних утворень, які сприймають і аналізують різні зовнішні та внутрішні подразнення</a:t>
            </a:r>
            <a:r>
              <a:rPr lang="uk-UA" sz="4000" b="1" dirty="0">
                <a:latin typeface="+mn-lt"/>
              </a:rPr>
              <a:t>.</a:t>
            </a:r>
            <a:r>
              <a:rPr lang="uk-UA" sz="4400" b="1" dirty="0">
                <a:latin typeface="+mn-lt"/>
              </a:rPr>
              <a:t/>
            </a:r>
            <a:br>
              <a:rPr lang="uk-UA" sz="4400" b="1" dirty="0">
                <a:latin typeface="+mn-lt"/>
              </a:rPr>
            </a:br>
            <a:r>
              <a:rPr lang="uk-UA" sz="4400" b="1" dirty="0">
                <a:latin typeface="+mn-lt"/>
              </a:rPr>
              <a:t/>
            </a:r>
            <a:br>
              <a:rPr lang="uk-UA" sz="4400" b="1" dirty="0">
                <a:latin typeface="+mn-lt"/>
              </a:rPr>
            </a:br>
            <a:r>
              <a:rPr lang="uk-UA" sz="4400" b="1" dirty="0">
                <a:latin typeface="+mn-lt"/>
              </a:rPr>
              <a:t/>
            </a:r>
            <a:br>
              <a:rPr lang="uk-UA" sz="4400" b="1" dirty="0">
                <a:latin typeface="+mn-lt"/>
              </a:rPr>
            </a:br>
            <a:r>
              <a:rPr lang="uk-UA" sz="4400" b="1" dirty="0">
                <a:latin typeface="+mn-lt"/>
              </a:rPr>
              <a:t/>
            </a:r>
            <a:br>
              <a:rPr lang="uk-UA" sz="4400" b="1" dirty="0">
                <a:latin typeface="+mn-lt"/>
              </a:rPr>
            </a:br>
            <a:r>
              <a:rPr lang="ru-RU" dirty="0">
                <a:latin typeface="+mn-lt"/>
              </a:rPr>
              <a:t/>
            </a:r>
            <a:br>
              <a:rPr lang="ru-RU" dirty="0">
                <a:latin typeface="+mn-lt"/>
              </a:rPr>
            </a:br>
            <a:endParaRPr lang="ru-RU"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357188" y="642938"/>
            <a:ext cx="7500937" cy="5214937"/>
          </a:xfrm>
        </p:spPr>
        <p:txBody>
          <a:bodyPr>
            <a:normAutofit fontScale="25000" lnSpcReduction="20000"/>
          </a:bodyPr>
          <a:lstStyle/>
          <a:p>
            <a:pPr eaLnBrk="1" fontAlgn="auto" hangingPunct="1">
              <a:spcAft>
                <a:spcPts val="0"/>
              </a:spcAft>
              <a:buFont typeface="Wingdings 2"/>
              <a:buNone/>
              <a:defRPr/>
            </a:pPr>
            <a:endParaRPr lang="uk-UA" sz="2800" dirty="0"/>
          </a:p>
          <a:p>
            <a:pPr eaLnBrk="1" fontAlgn="auto" hangingPunct="1">
              <a:spcAft>
                <a:spcPts val="0"/>
              </a:spcAft>
              <a:buFont typeface="Wingdings 2"/>
              <a:buNone/>
              <a:defRPr/>
            </a:pPr>
            <a:endParaRPr lang="ru-RU" sz="2800" dirty="0"/>
          </a:p>
          <a:p>
            <a:pPr eaLnBrk="1" fontAlgn="auto" hangingPunct="1">
              <a:spcAft>
                <a:spcPts val="0"/>
              </a:spcAft>
              <a:buFont typeface="Wingdings 2"/>
              <a:buNone/>
              <a:defRPr/>
            </a:pPr>
            <a:r>
              <a:rPr lang="ru-RU" sz="11200" dirty="0"/>
              <a:t>Людина </a:t>
            </a:r>
            <a:r>
              <a:rPr lang="ru-RU" sz="11200" dirty="0" err="1"/>
              <a:t>сприймає</a:t>
            </a:r>
            <a:r>
              <a:rPr lang="ru-RU" sz="11200" dirty="0"/>
              <a:t> </a:t>
            </a:r>
            <a:r>
              <a:rPr lang="ru-RU" sz="11200" dirty="0" err="1"/>
              <a:t>зовнішній</a:t>
            </a:r>
            <a:r>
              <a:rPr lang="ru-RU" sz="11200" dirty="0"/>
              <a:t> </a:t>
            </a:r>
            <a:r>
              <a:rPr lang="ru-RU" sz="11200" dirty="0" err="1"/>
              <a:t>світ</a:t>
            </a:r>
            <a:r>
              <a:rPr lang="ru-RU" sz="11200" dirty="0"/>
              <a:t> </a:t>
            </a:r>
            <a:r>
              <a:rPr lang="ru-RU" sz="11200" dirty="0" err="1"/>
              <a:t>і</a:t>
            </a:r>
            <a:r>
              <a:rPr lang="ru-RU" sz="11200" dirty="0"/>
              <a:t> </a:t>
            </a:r>
            <a:r>
              <a:rPr lang="ru-RU" sz="11200" dirty="0" err="1"/>
              <a:t>зміни</a:t>
            </a:r>
            <a:r>
              <a:rPr lang="ru-RU" sz="11200" dirty="0"/>
              <a:t> в </a:t>
            </a:r>
            <a:r>
              <a:rPr lang="ru-RU" sz="11200" dirty="0" err="1"/>
              <a:t>середині</a:t>
            </a:r>
            <a:r>
              <a:rPr lang="ru-RU" sz="11200" dirty="0"/>
              <a:t> </a:t>
            </a:r>
            <a:r>
              <a:rPr lang="ru-RU" sz="11200" dirty="0" err="1"/>
              <a:t>організму</a:t>
            </a:r>
            <a:r>
              <a:rPr lang="ru-RU" sz="11200" dirty="0"/>
              <a:t>  за </a:t>
            </a:r>
            <a:r>
              <a:rPr lang="ru-RU" sz="11200" dirty="0" err="1"/>
              <a:t>допомогою</a:t>
            </a:r>
            <a:r>
              <a:rPr lang="ru-RU" sz="11200" dirty="0"/>
              <a:t> </a:t>
            </a:r>
            <a:r>
              <a:rPr lang="ru-RU" sz="11200" dirty="0" err="1"/>
              <a:t>сенсорних</a:t>
            </a:r>
            <a:r>
              <a:rPr lang="ru-RU" sz="11200" dirty="0"/>
              <a:t> систем.</a:t>
            </a:r>
          </a:p>
          <a:p>
            <a:pPr eaLnBrk="1" fontAlgn="auto" hangingPunct="1">
              <a:spcAft>
                <a:spcPts val="0"/>
              </a:spcAft>
              <a:buFont typeface="Wingdings 2"/>
              <a:buNone/>
              <a:defRPr/>
            </a:pPr>
            <a:endParaRPr lang="uk-UA" sz="11200" dirty="0"/>
          </a:p>
          <a:p>
            <a:pPr eaLnBrk="1" fontAlgn="auto" hangingPunct="1">
              <a:spcAft>
                <a:spcPts val="0"/>
              </a:spcAft>
              <a:buFont typeface="Wingdings 2"/>
              <a:buNone/>
              <a:defRPr/>
            </a:pPr>
            <a:r>
              <a:rPr lang="uk-UA" sz="11200" dirty="0"/>
              <a:t>Виділяють  5 класичних </a:t>
            </a:r>
            <a:r>
              <a:rPr lang="uk-UA" sz="11200" dirty="0" err="1"/>
              <a:t>модальностей</a:t>
            </a:r>
            <a:r>
              <a:rPr lang="uk-UA" sz="11200" dirty="0"/>
              <a:t> – чуттів: зір, слух, дотик, смак, нюх.</a:t>
            </a:r>
          </a:p>
          <a:p>
            <a:pPr eaLnBrk="1" fontAlgn="auto" hangingPunct="1">
              <a:spcAft>
                <a:spcPts val="0"/>
              </a:spcAft>
              <a:buFont typeface="Wingdings 2"/>
              <a:buNone/>
              <a:defRPr/>
            </a:pPr>
            <a:endParaRPr lang="uk-UA" sz="11200" dirty="0"/>
          </a:p>
          <a:p>
            <a:pPr eaLnBrk="1" fontAlgn="auto" hangingPunct="1">
              <a:spcAft>
                <a:spcPts val="0"/>
              </a:spcAft>
              <a:buFont typeface="Wingdings 2"/>
              <a:buNone/>
              <a:defRPr/>
            </a:pPr>
            <a:r>
              <a:rPr lang="uk-UA" sz="11200" dirty="0"/>
              <a:t>Крім них існують ще  такі внутрішні  сенсорні системи: вестибулярна, вісцеральна, рухова (</a:t>
            </a:r>
            <a:r>
              <a:rPr lang="uk-UA" sz="11200" dirty="0" err="1"/>
              <a:t>пропріорецептивна</a:t>
            </a:r>
            <a:r>
              <a:rPr lang="uk-UA" sz="11200" dirty="0"/>
              <a:t>)  та  больова (</a:t>
            </a:r>
            <a:r>
              <a:rPr lang="uk-UA" sz="11200" dirty="0" err="1"/>
              <a:t>ноцицепція</a:t>
            </a:r>
            <a:r>
              <a:rPr lang="uk-UA" sz="11200" dirty="0"/>
              <a:t>)</a:t>
            </a:r>
            <a:endParaRPr lang="ru-RU" sz="11200" dirty="0"/>
          </a:p>
          <a:p>
            <a:pPr eaLnBrk="1" fontAlgn="auto" hangingPunct="1">
              <a:spcAft>
                <a:spcPts val="0"/>
              </a:spcAft>
              <a:buFont typeface="Wingdings 2"/>
              <a:buNone/>
              <a:defRPr/>
            </a:pPr>
            <a:endParaRPr lang="ru-RU" sz="2800" dirty="0"/>
          </a:p>
          <a:p>
            <a:pPr eaLnBrk="1" fontAlgn="auto" hangingPunct="1">
              <a:spcAft>
                <a:spcPts val="0"/>
              </a:spcAft>
              <a:buFont typeface="Wingdings 2"/>
              <a:buNone/>
              <a:defRPr/>
            </a:pPr>
            <a:r>
              <a:rPr lang="ru-RU" sz="2800" dirty="0"/>
              <a:t>.</a:t>
            </a:r>
          </a:p>
          <a:p>
            <a:pPr eaLnBrk="1" fontAlgn="auto" hangingPunct="1">
              <a:spcAft>
                <a:spcPts val="0"/>
              </a:spcAft>
              <a:buFont typeface="Wingdings 2"/>
              <a:buNone/>
              <a:defRPr/>
            </a:pPr>
            <a:endParaRPr lang="uk-UA" sz="2800" dirty="0"/>
          </a:p>
          <a:p>
            <a:pPr eaLnBrk="1" fontAlgn="auto" hangingPunct="1">
              <a:spcAft>
                <a:spcPts val="0"/>
              </a:spcAft>
              <a:buFont typeface="Wingdings 2"/>
              <a:buNone/>
              <a:defRPr/>
            </a:pPr>
            <a:endParaRPr lang="ru-RU" sz="2800" dirty="0"/>
          </a:p>
          <a:p>
            <a:pPr eaLnBrk="1" fontAlgn="auto" hangingPunct="1">
              <a:spcAft>
                <a:spcPts val="0"/>
              </a:spcAft>
              <a:buFont typeface="Wingdings 2"/>
              <a:buNone/>
              <a:defRPr/>
            </a:pP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8" descr="veget6"/>
          <p:cNvPicPr>
            <a:picLocks noChangeAspect="1" noChangeArrowheads="1"/>
          </p:cNvPicPr>
          <p:nvPr/>
        </p:nvPicPr>
        <p:blipFill>
          <a:blip r:embed="rId2"/>
          <a:srcRect/>
          <a:stretch>
            <a:fillRect/>
          </a:stretch>
        </p:blipFill>
        <p:spPr bwMode="auto">
          <a:xfrm>
            <a:off x="1785938" y="357188"/>
            <a:ext cx="6000750" cy="6072187"/>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8"/>
          <p:cNvSpPr>
            <a:spLocks noGrp="1"/>
          </p:cNvSpPr>
          <p:nvPr>
            <p:ph type="title"/>
          </p:nvPr>
        </p:nvSpPr>
        <p:spPr>
          <a:xfrm>
            <a:off x="500063" y="285750"/>
            <a:ext cx="7239000" cy="677863"/>
          </a:xfrm>
        </p:spPr>
        <p:txBody>
          <a:bodyPr>
            <a:normAutofit fontScale="90000"/>
          </a:bodyPr>
          <a:lstStyle/>
          <a:p>
            <a:pPr algn="ctr" eaLnBrk="1" fontAlgn="auto" hangingPunct="1">
              <a:spcAft>
                <a:spcPts val="0"/>
              </a:spcAft>
              <a:defRPr/>
            </a:pPr>
            <a:r>
              <a:rPr lang="uk-UA" b="1" dirty="0"/>
              <a:t>Функції сенсорних систем </a:t>
            </a:r>
            <a:endParaRPr lang="ru-RU" b="1" dirty="0"/>
          </a:p>
        </p:txBody>
      </p:sp>
      <p:sp>
        <p:nvSpPr>
          <p:cNvPr id="12291" name="Текст 2"/>
          <p:cNvSpPr>
            <a:spLocks noGrp="1"/>
          </p:cNvSpPr>
          <p:nvPr>
            <p:ph idx="1"/>
          </p:nvPr>
        </p:nvSpPr>
        <p:spPr>
          <a:xfrm>
            <a:off x="357188" y="1285875"/>
            <a:ext cx="8258175" cy="4929188"/>
          </a:xfrm>
        </p:spPr>
        <p:txBody>
          <a:bodyPr/>
          <a:lstStyle/>
          <a:p>
            <a:pPr>
              <a:spcBef>
                <a:spcPct val="0"/>
              </a:spcBef>
              <a:buClrTx/>
              <a:buSzTx/>
              <a:buFontTx/>
              <a:buChar char="•"/>
            </a:pPr>
            <a:r>
              <a:rPr lang="uk-UA" sz="3200">
                <a:latin typeface="Times New Roman CYR"/>
                <a:ea typeface="Calibri" pitchFamily="34" charset="0"/>
                <a:cs typeface="Times New Roman" pitchFamily="18" charset="0"/>
              </a:rPr>
              <a:t>Виявлення</a:t>
            </a:r>
            <a:r>
              <a:rPr lang="uk-UA" sz="3200" b="1">
                <a:latin typeface="Times New Roman CYR"/>
                <a:ea typeface="Calibri" pitchFamily="34" charset="0"/>
                <a:cs typeface="Times New Roman" pitchFamily="18" charset="0"/>
              </a:rPr>
              <a:t> - </a:t>
            </a:r>
            <a:r>
              <a:rPr lang="uk-UA" sz="1600">
                <a:ea typeface="Calibri" pitchFamily="34" charset="0"/>
                <a:cs typeface="Times New Roman" pitchFamily="18" charset="0"/>
              </a:rPr>
              <a:t>починається в рецепторі - спеціалізованій клітині, пристосованій до сприйняття подразника певної модальності із зовнішнього або внутрішнього середовища</a:t>
            </a:r>
            <a:r>
              <a:rPr lang="uk-UA" sz="1600" b="1">
                <a:latin typeface="Times New Roman CYR"/>
                <a:ea typeface="Calibri" pitchFamily="34" charset="0"/>
                <a:cs typeface="Times New Roman" pitchFamily="18" charset="0"/>
              </a:rPr>
              <a:t>;</a:t>
            </a:r>
            <a:endParaRPr lang="ru-RU" sz="1600" b="1">
              <a:ea typeface="Calibri" pitchFamily="34" charset="0"/>
              <a:cs typeface="Times New Roman" pitchFamily="18" charset="0"/>
            </a:endParaRPr>
          </a:p>
          <a:p>
            <a:pPr>
              <a:spcBef>
                <a:spcPct val="0"/>
              </a:spcBef>
              <a:buClrTx/>
              <a:buSzTx/>
              <a:buFontTx/>
              <a:buChar char="•"/>
            </a:pPr>
            <a:r>
              <a:rPr lang="uk-UA" sz="3200">
                <a:latin typeface="Times New Roman CYR"/>
                <a:ea typeface="Calibri" pitchFamily="34" charset="0"/>
                <a:cs typeface="Times New Roman" pitchFamily="18" charset="0"/>
              </a:rPr>
              <a:t>Рецепція </a:t>
            </a:r>
            <a:r>
              <a:rPr lang="uk-UA" sz="1600" b="1">
                <a:latin typeface="Times New Roman CYR"/>
                <a:ea typeface="Calibri" pitchFamily="34" charset="0"/>
                <a:cs typeface="Times New Roman" pitchFamily="18" charset="0"/>
              </a:rPr>
              <a:t>- </a:t>
            </a:r>
            <a:r>
              <a:rPr lang="uk-UA" sz="1600">
                <a:ea typeface="Calibri" pitchFamily="34" charset="0"/>
                <a:cs typeface="Times New Roman" pitchFamily="18" charset="0"/>
              </a:rPr>
              <a:t>перетворенням енергії стимулу в імпульсну активність нейронів</a:t>
            </a:r>
            <a:r>
              <a:rPr lang="uk-UA" sz="1600" b="1">
                <a:latin typeface="Times New Roman CYR"/>
                <a:ea typeface="Calibri" pitchFamily="34" charset="0"/>
                <a:cs typeface="Times New Roman" pitchFamily="18" charset="0"/>
              </a:rPr>
              <a:t> ;</a:t>
            </a:r>
            <a:endParaRPr lang="ru-RU" sz="1600" b="1">
              <a:ea typeface="Calibri" pitchFamily="34" charset="0"/>
              <a:cs typeface="Times New Roman" pitchFamily="18" charset="0"/>
            </a:endParaRPr>
          </a:p>
          <a:p>
            <a:pPr>
              <a:spcBef>
                <a:spcPct val="0"/>
              </a:spcBef>
              <a:buClrTx/>
              <a:buSzTx/>
              <a:buFontTx/>
              <a:buChar char="•"/>
            </a:pPr>
            <a:r>
              <a:rPr lang="uk-UA" sz="3200">
                <a:latin typeface="Times New Roman CYR"/>
                <a:ea typeface="Calibri" pitchFamily="34" charset="0"/>
                <a:cs typeface="Times New Roman" pitchFamily="18" charset="0"/>
              </a:rPr>
              <a:t>Розрізнення - </a:t>
            </a:r>
            <a:r>
              <a:rPr lang="uk-UA" sz="1600">
                <a:ea typeface="Calibri" pitchFamily="34" charset="0"/>
                <a:cs typeface="Times New Roman" pitchFamily="18" charset="0"/>
              </a:rPr>
              <a:t>здатність помічати відмінності у властивостях подразників</a:t>
            </a:r>
            <a:r>
              <a:rPr lang="uk-UA" sz="1600">
                <a:latin typeface="Times New Roman CYR"/>
                <a:ea typeface="Calibri" pitchFamily="34" charset="0"/>
                <a:cs typeface="Times New Roman" pitchFamily="18" charset="0"/>
              </a:rPr>
              <a:t>;</a:t>
            </a:r>
          </a:p>
          <a:p>
            <a:pPr>
              <a:spcBef>
                <a:spcPct val="0"/>
              </a:spcBef>
              <a:buClrTx/>
              <a:buSzTx/>
              <a:buFontTx/>
              <a:buChar char="•"/>
            </a:pPr>
            <a:r>
              <a:rPr lang="uk-UA" sz="3200">
                <a:latin typeface="Times New Roman CYR"/>
                <a:ea typeface="Calibri" pitchFamily="34" charset="0"/>
                <a:cs typeface="Times New Roman" pitchFamily="18" charset="0"/>
              </a:rPr>
              <a:t>Передача і перетворення - </a:t>
            </a:r>
            <a:r>
              <a:rPr lang="uk-UA" sz="1600">
                <a:ea typeface="Calibri" pitchFamily="34" charset="0"/>
                <a:cs typeface="Times New Roman" pitchFamily="18" charset="0"/>
              </a:rPr>
              <a:t>доносять до вищих центрів мозку найбільш важливу (істотну) інформацію про подразник у формі, зручній для його надійного і швидкого аналізу.</a:t>
            </a:r>
            <a:endParaRPr lang="ru-RU" sz="1600">
              <a:ea typeface="Calibri" pitchFamily="34" charset="0"/>
              <a:cs typeface="Times New Roman" pitchFamily="18" charset="0"/>
            </a:endParaRPr>
          </a:p>
          <a:p>
            <a:pPr>
              <a:spcBef>
                <a:spcPct val="0"/>
              </a:spcBef>
              <a:buClrTx/>
              <a:buSzTx/>
              <a:buFontTx/>
              <a:buChar char="•"/>
            </a:pPr>
            <a:r>
              <a:rPr lang="uk-UA" sz="3200">
                <a:latin typeface="Times New Roman CYR"/>
                <a:ea typeface="Calibri" pitchFamily="34" charset="0"/>
                <a:cs typeface="Times New Roman" pitchFamily="18" charset="0"/>
              </a:rPr>
              <a:t>Кодування - </a:t>
            </a:r>
            <a:r>
              <a:rPr lang="uk-UA" sz="1600">
                <a:ea typeface="Calibri" pitchFamily="34" charset="0"/>
                <a:cs typeface="Times New Roman" pitchFamily="18" charset="0"/>
              </a:rPr>
              <a:t>перетворення інформації в умовну форму – код.</a:t>
            </a:r>
            <a:endParaRPr lang="ru-RU" sz="3200">
              <a:ea typeface="Calibri" pitchFamily="34" charset="0"/>
              <a:cs typeface="Times New Roman" pitchFamily="18" charset="0"/>
            </a:endParaRPr>
          </a:p>
          <a:p>
            <a:pPr>
              <a:spcBef>
                <a:spcPct val="0"/>
              </a:spcBef>
              <a:buClrTx/>
              <a:buSzTx/>
              <a:buFontTx/>
              <a:buChar char="•"/>
            </a:pPr>
            <a:r>
              <a:rPr lang="uk-UA" sz="3200">
                <a:latin typeface="Times New Roman CYR"/>
                <a:ea typeface="Calibri" pitchFamily="34" charset="0"/>
                <a:cs typeface="Times New Roman" pitchFamily="18" charset="0"/>
              </a:rPr>
              <a:t>Ідентифікація образів - </a:t>
            </a:r>
            <a:r>
              <a:rPr lang="uk-UA" sz="1600">
                <a:ea typeface="Calibri" pitchFamily="34" charset="0"/>
                <a:cs typeface="Times New Roman" pitchFamily="18" charset="0"/>
              </a:rPr>
              <a:t>віднесенні образу до того або іншого класу об'єктів.</a:t>
            </a:r>
            <a:endParaRPr lang="ru-RU" sz="1600">
              <a:ea typeface="Calibri" pitchFamily="34" charset="0"/>
              <a:cs typeface="Times New Roman" pitchFamily="18" charset="0"/>
            </a:endParaRPr>
          </a:p>
          <a:p>
            <a:pPr eaLnBrk="1" hangingPunct="1">
              <a:lnSpc>
                <a:spcPct val="80000"/>
              </a:lnSpc>
              <a:spcBef>
                <a:spcPct val="0"/>
              </a:spcBef>
            </a:pPr>
            <a:r>
              <a:rPr lang="uk-UA" sz="800">
                <a:ea typeface="Calibri" pitchFamily="34" charset="0"/>
                <a:cs typeface="Times New Roman" pitchFamily="18" charset="0"/>
              </a:rPr>
              <a:t/>
            </a:r>
            <a:br>
              <a:rPr lang="uk-UA" sz="800">
                <a:ea typeface="Calibri" pitchFamily="34" charset="0"/>
                <a:cs typeface="Times New Roman" pitchFamily="18" charset="0"/>
              </a:rPr>
            </a:br>
            <a:endParaRPr lang="ru-RU" sz="800">
              <a:ea typeface="Calibri" pitchFamily="34"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p:txBody>
          <a:bodyPr>
            <a:normAutofit fontScale="90000"/>
          </a:bodyPr>
          <a:lstStyle/>
          <a:p>
            <a:pPr algn="ctr" eaLnBrk="1" fontAlgn="auto" hangingPunct="1">
              <a:spcAft>
                <a:spcPts val="0"/>
              </a:spcAft>
              <a:defRPr/>
            </a:pPr>
            <a:r>
              <a:rPr lang="uk-UA" sz="4400" b="1" dirty="0"/>
              <a:t>Принципи будови сенсорних систем</a:t>
            </a:r>
            <a:endParaRPr lang="ru-RU" sz="4400" b="1" dirty="0"/>
          </a:p>
        </p:txBody>
      </p:sp>
      <p:sp>
        <p:nvSpPr>
          <p:cNvPr id="13315" name="Содержимое 2"/>
          <p:cNvSpPr>
            <a:spLocks noGrp="1"/>
          </p:cNvSpPr>
          <p:nvPr>
            <p:ph idx="1"/>
          </p:nvPr>
        </p:nvSpPr>
        <p:spPr>
          <a:xfrm>
            <a:off x="357188" y="1714500"/>
            <a:ext cx="8786812" cy="4214813"/>
          </a:xfrm>
        </p:spPr>
        <p:txBody>
          <a:bodyPr/>
          <a:lstStyle/>
          <a:p>
            <a:pPr eaLnBrk="1" hangingPunct="1">
              <a:spcBef>
                <a:spcPct val="0"/>
              </a:spcBef>
              <a:spcAft>
                <a:spcPts val="1200"/>
              </a:spcAft>
              <a:buFont typeface="Arial" pitchFamily="34" charset="0"/>
              <a:buChar char="•"/>
            </a:pPr>
            <a:r>
              <a:rPr lang="uk-UA" sz="3600"/>
              <a:t>Багатоетапність - </a:t>
            </a:r>
            <a:r>
              <a:rPr lang="ru-RU" sz="1300"/>
              <a:t>розташування нервових клітин шарами, що забезпечує можливість спеціалізації різних рівнів по переробці окремих видів інформації; </a:t>
            </a:r>
            <a:endParaRPr lang="uk-UA" sz="1300"/>
          </a:p>
          <a:p>
            <a:pPr eaLnBrk="1" hangingPunct="1">
              <a:spcBef>
                <a:spcPct val="0"/>
              </a:spcBef>
              <a:spcAft>
                <a:spcPts val="1200"/>
              </a:spcAft>
              <a:buFont typeface="Arial" pitchFamily="34" charset="0"/>
              <a:buChar char="•"/>
            </a:pPr>
            <a:r>
              <a:rPr lang="uk-UA" sz="3600"/>
              <a:t>Багатоканальність - </a:t>
            </a:r>
            <a:r>
              <a:rPr lang="ru-RU" sz="1300"/>
              <a:t>інформація перетворюється та передається по низці паралельних каналів, які забезпечують точність та надійність аналізу </a:t>
            </a:r>
            <a:endParaRPr lang="uk-UA" sz="1300"/>
          </a:p>
          <a:p>
            <a:pPr eaLnBrk="1" hangingPunct="1">
              <a:spcBef>
                <a:spcPct val="0"/>
              </a:spcBef>
              <a:spcAft>
                <a:spcPts val="1200"/>
              </a:spcAft>
              <a:buFont typeface="Arial" pitchFamily="34" charset="0"/>
              <a:buChar char="•"/>
            </a:pPr>
            <a:r>
              <a:rPr lang="ru-RU" sz="3600"/>
              <a:t>Наявність сенсорних лійок – </a:t>
            </a:r>
            <a:r>
              <a:rPr lang="ru-RU" sz="1300"/>
              <a:t>наявність розширення чи звуження системних зв’язків в напрямку до кори (звуження обмежує кількість інформації, розширення забезпечує більш складний аналіз ознак подразника); </a:t>
            </a:r>
          </a:p>
          <a:p>
            <a:pPr eaLnBrk="1" hangingPunct="1">
              <a:spcBef>
                <a:spcPct val="0"/>
              </a:spcBef>
              <a:buFont typeface="Arial" pitchFamily="34" charset="0"/>
              <a:buChar char="•"/>
            </a:pPr>
            <a:r>
              <a:rPr lang="ru-RU" sz="3600"/>
              <a:t>Наявність  зворотніх звязків - </a:t>
            </a:r>
            <a:r>
              <a:rPr lang="ru-RU" sz="1300"/>
              <a:t>які чинять вплив на нижче розташовані рівні структур, змінюючи їхню активність</a:t>
            </a:r>
            <a:endParaRPr lang="ru-RU" sz="36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p:txBody>
          <a:bodyPr/>
          <a:lstStyle/>
          <a:p>
            <a:pPr algn="ctr" eaLnBrk="1" hangingPunct="1"/>
            <a:r>
              <a:rPr lang="uk-UA" b="1"/>
              <a:t>Будова сенсорних систем</a:t>
            </a:r>
            <a:endParaRPr lang="ru-RU" b="1"/>
          </a:p>
        </p:txBody>
      </p:sp>
      <p:sp>
        <p:nvSpPr>
          <p:cNvPr id="14339" name="Текст 3"/>
          <p:cNvSpPr>
            <a:spLocks noGrp="1"/>
          </p:cNvSpPr>
          <p:nvPr>
            <p:ph type="body" idx="1"/>
          </p:nvPr>
        </p:nvSpPr>
        <p:spPr>
          <a:xfrm>
            <a:off x="2571750" y="3286125"/>
            <a:ext cx="3857625" cy="1285875"/>
          </a:xfrm>
        </p:spPr>
        <p:txBody>
          <a:bodyPr/>
          <a:lstStyle/>
          <a:p>
            <a:pPr algn="ctr" eaLnBrk="1" hangingPunct="1"/>
            <a:r>
              <a:rPr lang="uk-UA" sz="3600">
                <a:solidFill>
                  <a:srgbClr val="00B0F0"/>
                </a:solidFill>
              </a:rPr>
              <a:t>Провідникова частина</a:t>
            </a:r>
            <a:endParaRPr lang="ru-RU" sz="3600">
              <a:solidFill>
                <a:srgbClr val="00B0F0"/>
              </a:solidFill>
            </a:endParaRPr>
          </a:p>
        </p:txBody>
      </p:sp>
      <p:sp>
        <p:nvSpPr>
          <p:cNvPr id="17412" name="Содержимое 4"/>
          <p:cNvSpPr>
            <a:spLocks noGrp="1"/>
          </p:cNvSpPr>
          <p:nvPr>
            <p:ph sz="quarter" idx="2"/>
          </p:nvPr>
        </p:nvSpPr>
        <p:spPr>
          <a:xfrm>
            <a:off x="2857500" y="1285875"/>
            <a:ext cx="3000375" cy="1143000"/>
          </a:xfrm>
        </p:spPr>
        <p:txBody>
          <a:bodyPr>
            <a:normAutofit lnSpcReduction="10000"/>
          </a:bodyPr>
          <a:lstStyle/>
          <a:p>
            <a:pPr marL="6350" indent="-6350" algn="ctr" eaLnBrk="1" fontAlgn="auto" hangingPunct="1">
              <a:spcAft>
                <a:spcPts val="0"/>
              </a:spcAft>
              <a:buFont typeface="Wingdings 2" pitchFamily="18" charset="2"/>
              <a:buNone/>
              <a:defRPr/>
            </a:pPr>
            <a:r>
              <a:rPr lang="uk-UA" sz="3600" dirty="0">
                <a:solidFill>
                  <a:srgbClr val="FFC000"/>
                </a:solidFill>
              </a:rPr>
              <a:t>Рецепторна частина</a:t>
            </a:r>
            <a:endParaRPr lang="ru-RU" sz="3600" dirty="0">
              <a:solidFill>
                <a:srgbClr val="FFC000"/>
              </a:solidFill>
            </a:endParaRPr>
          </a:p>
        </p:txBody>
      </p:sp>
      <p:sp>
        <p:nvSpPr>
          <p:cNvPr id="14341" name="Содержимое 6"/>
          <p:cNvSpPr>
            <a:spLocks noGrp="1"/>
          </p:cNvSpPr>
          <p:nvPr>
            <p:ph sz="quarter" idx="4"/>
          </p:nvPr>
        </p:nvSpPr>
        <p:spPr>
          <a:xfrm>
            <a:off x="2643188" y="5072063"/>
            <a:ext cx="3929062" cy="1339850"/>
          </a:xfrm>
        </p:spPr>
        <p:txBody>
          <a:bodyPr/>
          <a:lstStyle/>
          <a:p>
            <a:pPr marL="6350" indent="-6350" algn="ctr" eaLnBrk="1" hangingPunct="1">
              <a:buFont typeface="Wingdings 2" pitchFamily="18" charset="2"/>
              <a:buNone/>
            </a:pPr>
            <a:r>
              <a:rPr lang="uk-UA" sz="3600">
                <a:solidFill>
                  <a:srgbClr val="FFFF00"/>
                </a:solidFill>
              </a:rPr>
              <a:t>Центральна  мозкова частина</a:t>
            </a:r>
            <a:endParaRPr lang="ru-RU" sz="3600">
              <a:solidFill>
                <a:srgbClr val="FFFF00"/>
              </a:solidFill>
            </a:endParaRPr>
          </a:p>
        </p:txBody>
      </p:sp>
      <p:cxnSp>
        <p:nvCxnSpPr>
          <p:cNvPr id="10" name="Прямая со стрелкой 9"/>
          <p:cNvCxnSpPr/>
          <p:nvPr/>
        </p:nvCxnSpPr>
        <p:spPr>
          <a:xfrm rot="5400000">
            <a:off x="3965575" y="2820988"/>
            <a:ext cx="785813"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rot="5400000">
            <a:off x="4106863" y="4751388"/>
            <a:ext cx="64293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25" y="214313"/>
            <a:ext cx="7467600" cy="725487"/>
          </a:xfrm>
        </p:spPr>
        <p:txBody>
          <a:bodyPr>
            <a:normAutofit fontScale="90000"/>
          </a:bodyPr>
          <a:lstStyle/>
          <a:p>
            <a:pPr algn="ctr" eaLnBrk="1" fontAlgn="auto" hangingPunct="1">
              <a:spcAft>
                <a:spcPts val="0"/>
              </a:spcAft>
              <a:defRPr/>
            </a:pPr>
            <a:r>
              <a:rPr lang="uk-UA" sz="4800" b="1" dirty="0"/>
              <a:t>Класифікації рецепторів</a:t>
            </a:r>
            <a:endParaRPr lang="ru-RU" sz="4800" b="1" dirty="0"/>
          </a:p>
        </p:txBody>
      </p:sp>
      <p:sp>
        <p:nvSpPr>
          <p:cNvPr id="3" name="Содержимое 2"/>
          <p:cNvSpPr>
            <a:spLocks noGrp="1"/>
          </p:cNvSpPr>
          <p:nvPr>
            <p:ph idx="1"/>
          </p:nvPr>
        </p:nvSpPr>
        <p:spPr>
          <a:xfrm>
            <a:off x="285750" y="928688"/>
            <a:ext cx="8643938" cy="5357812"/>
          </a:xfrm>
        </p:spPr>
        <p:txBody>
          <a:bodyPr>
            <a:noAutofit/>
          </a:bodyPr>
          <a:lstStyle/>
          <a:p>
            <a:pPr marL="420624" indent="-384048" algn="ctr" eaLnBrk="1" fontAlgn="auto" hangingPunct="1">
              <a:spcBef>
                <a:spcPts val="0"/>
              </a:spcBef>
              <a:spcAft>
                <a:spcPts val="600"/>
              </a:spcAft>
              <a:buFont typeface="Wingdings 2"/>
              <a:buNone/>
              <a:defRPr/>
            </a:pPr>
            <a:endParaRPr lang="ru-RU" sz="1400" b="1" dirty="0">
              <a:solidFill>
                <a:schemeClr val="accent6">
                  <a:lumMod val="20000"/>
                  <a:lumOff val="80000"/>
                </a:schemeClr>
              </a:solidFill>
            </a:endParaRPr>
          </a:p>
          <a:p>
            <a:pPr marL="420624" indent="-384048" algn="ctr" eaLnBrk="1" fontAlgn="auto" hangingPunct="1">
              <a:spcBef>
                <a:spcPts val="0"/>
              </a:spcBef>
              <a:spcAft>
                <a:spcPts val="600"/>
              </a:spcAft>
              <a:buFont typeface="Wingdings 2"/>
              <a:buNone/>
              <a:defRPr/>
            </a:pPr>
            <a:r>
              <a:rPr lang="ru-RU" sz="2000" b="1" dirty="0" err="1">
                <a:solidFill>
                  <a:schemeClr val="tx2">
                    <a:lumMod val="90000"/>
                  </a:schemeClr>
                </a:solidFill>
              </a:rPr>
              <a:t>Залежно</a:t>
            </a:r>
            <a:r>
              <a:rPr lang="ru-RU" sz="2000" b="1" dirty="0">
                <a:solidFill>
                  <a:schemeClr val="tx2">
                    <a:lumMod val="90000"/>
                  </a:schemeClr>
                </a:solidFill>
              </a:rPr>
              <a:t> </a:t>
            </a:r>
            <a:r>
              <a:rPr lang="ru-RU" sz="2000" b="1" dirty="0" err="1">
                <a:solidFill>
                  <a:schemeClr val="tx2">
                    <a:lumMod val="90000"/>
                  </a:schemeClr>
                </a:solidFill>
              </a:rPr>
              <a:t>від</a:t>
            </a:r>
            <a:r>
              <a:rPr lang="ru-RU" sz="2000" b="1" dirty="0">
                <a:solidFill>
                  <a:schemeClr val="tx2">
                    <a:lumMod val="90000"/>
                  </a:schemeClr>
                </a:solidFill>
              </a:rPr>
              <a:t> </a:t>
            </a:r>
            <a:r>
              <a:rPr lang="ru-RU" sz="2000" b="1" dirty="0" err="1">
                <a:solidFill>
                  <a:schemeClr val="tx2">
                    <a:lumMod val="90000"/>
                  </a:schemeClr>
                </a:solidFill>
              </a:rPr>
              <a:t>розташування</a:t>
            </a:r>
            <a:r>
              <a:rPr lang="ru-RU" sz="2000" b="1" dirty="0">
                <a:solidFill>
                  <a:schemeClr val="tx2">
                    <a:lumMod val="90000"/>
                  </a:schemeClr>
                </a:solidFill>
              </a:rPr>
              <a:t> </a:t>
            </a:r>
            <a:r>
              <a:rPr lang="ru-RU" sz="2000" b="1" dirty="0" err="1">
                <a:solidFill>
                  <a:schemeClr val="tx2">
                    <a:lumMod val="90000"/>
                  </a:schemeClr>
                </a:solidFill>
              </a:rPr>
              <a:t>розрізняють</a:t>
            </a:r>
            <a:r>
              <a:rPr lang="ru-RU" sz="2000" b="1" dirty="0">
                <a:solidFill>
                  <a:schemeClr val="tx2">
                    <a:lumMod val="90000"/>
                  </a:schemeClr>
                </a:solidFill>
              </a:rPr>
              <a:t> :</a:t>
            </a:r>
          </a:p>
          <a:p>
            <a:pPr marL="420624" indent="-384048" algn="ctr" eaLnBrk="1" fontAlgn="auto" hangingPunct="1">
              <a:spcBef>
                <a:spcPts val="0"/>
              </a:spcBef>
              <a:spcAft>
                <a:spcPts val="600"/>
              </a:spcAft>
              <a:buFont typeface="Wingdings 2"/>
              <a:buNone/>
              <a:defRPr/>
            </a:pPr>
            <a:endParaRPr lang="ru-RU" sz="1800" dirty="0"/>
          </a:p>
          <a:p>
            <a:pPr marL="420624" indent="-384048" algn="ctr" eaLnBrk="1" fontAlgn="auto" hangingPunct="1">
              <a:spcBef>
                <a:spcPts val="0"/>
              </a:spcBef>
              <a:spcAft>
                <a:spcPts val="600"/>
              </a:spcAft>
              <a:buFont typeface="Wingdings 2"/>
              <a:buNone/>
              <a:defRPr/>
            </a:pPr>
            <a:endParaRPr lang="ru-RU" sz="1800" dirty="0"/>
          </a:p>
          <a:p>
            <a:pPr marL="420624" indent="-384048" algn="ctr" eaLnBrk="1" fontAlgn="auto" hangingPunct="1">
              <a:spcBef>
                <a:spcPts val="0"/>
              </a:spcBef>
              <a:spcAft>
                <a:spcPts val="600"/>
              </a:spcAft>
              <a:buFont typeface="Wingdings 2"/>
              <a:buNone/>
              <a:defRPr/>
            </a:pPr>
            <a:r>
              <a:rPr lang="ru-RU" sz="1800" dirty="0" err="1"/>
              <a:t>інтерорецептори</a:t>
            </a:r>
            <a:r>
              <a:rPr lang="ru-RU" sz="1800" dirty="0"/>
              <a:t>               </a:t>
            </a:r>
            <a:r>
              <a:rPr lang="ru-RU" sz="1800" dirty="0" err="1"/>
              <a:t>екстерорецептори</a:t>
            </a:r>
            <a:r>
              <a:rPr lang="ru-RU" sz="1800" dirty="0"/>
              <a:t>         </a:t>
            </a:r>
            <a:r>
              <a:rPr lang="ru-RU" sz="1800" dirty="0" err="1"/>
              <a:t>пропріорецептори</a:t>
            </a:r>
            <a:r>
              <a:rPr lang="uk-UA" sz="1800" dirty="0"/>
              <a:t>. </a:t>
            </a:r>
          </a:p>
          <a:p>
            <a:pPr marL="420624" indent="-384048" algn="ctr" eaLnBrk="1" fontAlgn="auto" hangingPunct="1">
              <a:spcBef>
                <a:spcPts val="0"/>
              </a:spcBef>
              <a:spcAft>
                <a:spcPts val="600"/>
              </a:spcAft>
              <a:buFont typeface="Wingdings 2"/>
              <a:buNone/>
              <a:defRPr/>
            </a:pPr>
            <a:endParaRPr lang="ru-RU" sz="1800" b="1" dirty="0">
              <a:solidFill>
                <a:schemeClr val="accent6">
                  <a:lumMod val="20000"/>
                  <a:lumOff val="80000"/>
                </a:schemeClr>
              </a:solidFill>
            </a:endParaRPr>
          </a:p>
          <a:p>
            <a:pPr marL="420624" indent="-384048" eaLnBrk="1" fontAlgn="auto" hangingPunct="1">
              <a:spcBef>
                <a:spcPts val="0"/>
              </a:spcBef>
              <a:spcAft>
                <a:spcPts val="600"/>
              </a:spcAft>
              <a:buFont typeface="Wingdings 2"/>
              <a:buNone/>
              <a:defRPr/>
            </a:pPr>
            <a:endParaRPr lang="ru-RU" sz="1400" b="1" dirty="0">
              <a:solidFill>
                <a:schemeClr val="accent6">
                  <a:lumMod val="20000"/>
                  <a:lumOff val="80000"/>
                </a:schemeClr>
              </a:solidFill>
            </a:endParaRPr>
          </a:p>
          <a:p>
            <a:pPr marL="420624" indent="-384048" eaLnBrk="1" fontAlgn="auto" hangingPunct="1">
              <a:spcBef>
                <a:spcPts val="0"/>
              </a:spcBef>
              <a:spcAft>
                <a:spcPts val="600"/>
              </a:spcAft>
              <a:buFont typeface="Wingdings 2"/>
              <a:buNone/>
              <a:defRPr/>
            </a:pPr>
            <a:endParaRPr lang="ru-RU" sz="1400" b="1" dirty="0"/>
          </a:p>
          <a:p>
            <a:pPr marL="420624" indent="-384048" algn="ctr" eaLnBrk="1" fontAlgn="auto" hangingPunct="1">
              <a:spcBef>
                <a:spcPts val="0"/>
              </a:spcBef>
              <a:spcAft>
                <a:spcPts val="600"/>
              </a:spcAft>
              <a:buFont typeface="Wingdings 2"/>
              <a:buNone/>
              <a:defRPr/>
            </a:pPr>
            <a:r>
              <a:rPr lang="uk-UA" sz="2000" b="1" dirty="0">
                <a:solidFill>
                  <a:schemeClr val="tx2">
                    <a:lumMod val="90000"/>
                  </a:schemeClr>
                </a:solidFill>
              </a:rPr>
              <a:t>Залежно від специфічності до дії подразників рецептори поділяють на:</a:t>
            </a:r>
          </a:p>
          <a:p>
            <a:pPr marL="420624" indent="-384048" algn="ctr" eaLnBrk="1" fontAlgn="auto" hangingPunct="1">
              <a:spcBef>
                <a:spcPts val="0"/>
              </a:spcBef>
              <a:spcAft>
                <a:spcPts val="600"/>
              </a:spcAft>
              <a:buFont typeface="Wingdings 2"/>
              <a:buNone/>
              <a:defRPr/>
            </a:pPr>
            <a:endParaRPr lang="uk-UA" sz="1400" b="1" dirty="0"/>
          </a:p>
          <a:p>
            <a:pPr marL="420624" indent="-384048" algn="ctr" eaLnBrk="1" fontAlgn="auto" hangingPunct="1">
              <a:spcBef>
                <a:spcPts val="0"/>
              </a:spcBef>
              <a:spcAft>
                <a:spcPts val="600"/>
              </a:spcAft>
              <a:buFont typeface="Wingdings 2"/>
              <a:buNone/>
              <a:defRPr/>
            </a:pPr>
            <a:endParaRPr lang="uk-UA" sz="1400" b="1" dirty="0"/>
          </a:p>
          <a:p>
            <a:pPr marL="420624" indent="-384048" algn="ctr" eaLnBrk="1" fontAlgn="auto" hangingPunct="1">
              <a:spcBef>
                <a:spcPts val="0"/>
              </a:spcBef>
              <a:spcAft>
                <a:spcPts val="600"/>
              </a:spcAft>
              <a:buFont typeface="Wingdings 2"/>
              <a:buNone/>
              <a:defRPr/>
            </a:pPr>
            <a:endParaRPr lang="ru-RU" sz="1400" dirty="0"/>
          </a:p>
          <a:p>
            <a:pPr marL="420624" indent="-384048" eaLnBrk="1" fontAlgn="auto" hangingPunct="1">
              <a:spcBef>
                <a:spcPts val="0"/>
              </a:spcBef>
              <a:spcAft>
                <a:spcPts val="0"/>
              </a:spcAft>
              <a:buFont typeface="Wingdings 2"/>
              <a:buNone/>
              <a:defRPr/>
            </a:pPr>
            <a:r>
              <a:rPr lang="ru-RU" sz="1600" dirty="0"/>
              <a:t>     </a:t>
            </a:r>
            <a:r>
              <a:rPr lang="ru-RU" sz="1600" dirty="0" err="1"/>
              <a:t>мономодальні</a:t>
            </a:r>
            <a:r>
              <a:rPr lang="ru-RU" sz="1600" dirty="0"/>
              <a:t>                                                                                </a:t>
            </a:r>
            <a:r>
              <a:rPr lang="ru-RU" sz="1600" dirty="0" err="1"/>
              <a:t>полімодальні</a:t>
            </a:r>
            <a:r>
              <a:rPr lang="ru-RU" sz="1600" dirty="0"/>
              <a:t> </a:t>
            </a:r>
          </a:p>
          <a:p>
            <a:pPr marL="420624" indent="-384048" eaLnBrk="1" fontAlgn="auto" hangingPunct="1">
              <a:spcBef>
                <a:spcPts val="0"/>
              </a:spcBef>
              <a:spcAft>
                <a:spcPts val="0"/>
              </a:spcAft>
              <a:buFont typeface="Wingdings 2"/>
              <a:buNone/>
              <a:defRPr/>
            </a:pPr>
            <a:r>
              <a:rPr lang="ru-RU" sz="1600" dirty="0" err="1"/>
              <a:t>пристосовані</a:t>
            </a:r>
            <a:r>
              <a:rPr lang="ru-RU" sz="1600" dirty="0"/>
              <a:t> до </a:t>
            </a:r>
            <a:r>
              <a:rPr lang="ru-RU" sz="1600" dirty="0" err="1"/>
              <a:t>дії</a:t>
            </a:r>
            <a:r>
              <a:rPr lang="ru-RU" sz="1600" dirty="0"/>
              <a:t> одного </a:t>
            </a:r>
            <a:r>
              <a:rPr lang="ru-RU" sz="1600" dirty="0" err="1"/>
              <a:t>подразника</a:t>
            </a:r>
            <a:r>
              <a:rPr lang="ru-RU" sz="1600" dirty="0"/>
              <a:t>                             </a:t>
            </a:r>
            <a:r>
              <a:rPr lang="ru-RU" sz="1600" dirty="0" err="1"/>
              <a:t>можуть</a:t>
            </a:r>
            <a:r>
              <a:rPr lang="ru-RU" sz="1600" dirty="0"/>
              <a:t> </a:t>
            </a:r>
            <a:r>
              <a:rPr lang="ru-RU" sz="1600" dirty="0" err="1"/>
              <a:t>сприймати</a:t>
            </a:r>
            <a:r>
              <a:rPr lang="ru-RU" sz="1600" dirty="0"/>
              <a:t> </a:t>
            </a:r>
            <a:r>
              <a:rPr lang="ru-RU" sz="1600" dirty="0" err="1"/>
              <a:t>подразники</a:t>
            </a:r>
            <a:r>
              <a:rPr lang="ru-RU" sz="1600" dirty="0"/>
              <a:t>      						           </a:t>
            </a:r>
            <a:r>
              <a:rPr lang="ru-RU" sz="1600" dirty="0" err="1"/>
              <a:t>різної</a:t>
            </a:r>
            <a:r>
              <a:rPr lang="ru-RU" sz="1600" dirty="0"/>
              <a:t> </a:t>
            </a:r>
            <a:r>
              <a:rPr lang="ru-RU" sz="1600" dirty="0" err="1"/>
              <a:t>природи</a:t>
            </a:r>
            <a:r>
              <a:rPr lang="ru-RU" sz="1600" dirty="0"/>
              <a:t> </a:t>
            </a:r>
          </a:p>
        </p:txBody>
      </p:sp>
      <p:cxnSp>
        <p:nvCxnSpPr>
          <p:cNvPr id="5" name="Прямая со стрелкой 4"/>
          <p:cNvCxnSpPr/>
          <p:nvPr/>
        </p:nvCxnSpPr>
        <p:spPr>
          <a:xfrm rot="10800000" flipV="1">
            <a:off x="1785938" y="1643063"/>
            <a:ext cx="2286000" cy="285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rot="5400000">
            <a:off x="4108450" y="1892300"/>
            <a:ext cx="355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4643438" y="1643063"/>
            <a:ext cx="2143125" cy="285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rot="10800000" flipV="1">
            <a:off x="1643063" y="4214813"/>
            <a:ext cx="1928812" cy="857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a:off x="5214938" y="4143375"/>
            <a:ext cx="1928812" cy="857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00063" y="214313"/>
            <a:ext cx="7467600" cy="1143000"/>
          </a:xfrm>
        </p:spPr>
        <p:txBody>
          <a:bodyPr>
            <a:normAutofit fontScale="90000"/>
          </a:bodyPr>
          <a:lstStyle/>
          <a:p>
            <a:pPr algn="ctr" eaLnBrk="1" fontAlgn="auto" hangingPunct="1">
              <a:spcAft>
                <a:spcPts val="0"/>
              </a:spcAft>
              <a:defRPr/>
            </a:pPr>
            <a:r>
              <a:rPr lang="ru-RU" sz="3200" b="1" dirty="0"/>
              <a:t/>
            </a:r>
            <a:br>
              <a:rPr lang="ru-RU" sz="3200" b="1" dirty="0"/>
            </a:br>
            <a:r>
              <a:rPr lang="ru-RU" sz="3200" b="1" dirty="0"/>
              <a:t>За </a:t>
            </a:r>
            <a:r>
              <a:rPr lang="ru-RU" sz="3200" b="1" dirty="0" err="1"/>
              <a:t>морфологічними</a:t>
            </a:r>
            <a:r>
              <a:rPr lang="ru-RU" sz="3200" b="1" dirty="0"/>
              <a:t> </a:t>
            </a:r>
            <a:r>
              <a:rPr lang="ru-RU" sz="3200" b="1" dirty="0" err="1"/>
              <a:t>особливостями</a:t>
            </a:r>
            <a:r>
              <a:rPr lang="ru-RU" sz="3200" b="1" dirty="0"/>
              <a:t> </a:t>
            </a:r>
            <a:r>
              <a:rPr lang="ru-RU" sz="3200" b="1" dirty="0" err="1"/>
              <a:t>рецептори</a:t>
            </a:r>
            <a:r>
              <a:rPr lang="ru-RU" sz="3200" b="1" dirty="0"/>
              <a:t> </a:t>
            </a:r>
            <a:r>
              <a:rPr lang="ru-RU" sz="3200" b="1" dirty="0" err="1"/>
              <a:t>поділяють</a:t>
            </a:r>
            <a:r>
              <a:rPr lang="ru-RU" sz="3200" b="1" dirty="0"/>
              <a:t> </a:t>
            </a:r>
            <a:br>
              <a:rPr lang="ru-RU" sz="3200" b="1" dirty="0"/>
            </a:br>
            <a:endParaRPr lang="ru-RU" sz="3200" dirty="0"/>
          </a:p>
        </p:txBody>
      </p:sp>
      <p:sp>
        <p:nvSpPr>
          <p:cNvPr id="5" name="Содержимое 4"/>
          <p:cNvSpPr>
            <a:spLocks noGrp="1"/>
          </p:cNvSpPr>
          <p:nvPr>
            <p:ph sz="half" idx="1"/>
          </p:nvPr>
        </p:nvSpPr>
        <p:spPr>
          <a:xfrm>
            <a:off x="285750" y="1643063"/>
            <a:ext cx="3657600" cy="4525962"/>
          </a:xfrm>
        </p:spPr>
        <p:txBody>
          <a:bodyPr>
            <a:normAutofit fontScale="70000" lnSpcReduction="20000"/>
          </a:bodyPr>
          <a:lstStyle/>
          <a:p>
            <a:pPr marL="420624" indent="-384048" eaLnBrk="1" fontAlgn="auto" hangingPunct="1">
              <a:spcBef>
                <a:spcPts val="0"/>
              </a:spcBef>
              <a:spcAft>
                <a:spcPts val="600"/>
              </a:spcAft>
              <a:buFont typeface="Wingdings 2"/>
              <a:buNone/>
              <a:defRPr/>
            </a:pPr>
            <a:r>
              <a:rPr lang="ru-RU" sz="2800" dirty="0" err="1">
                <a:solidFill>
                  <a:schemeClr val="accent3">
                    <a:lumMod val="60000"/>
                    <a:lumOff val="40000"/>
                  </a:schemeClr>
                </a:solidFill>
              </a:rPr>
              <a:t>Первинночутливі</a:t>
            </a:r>
            <a:r>
              <a:rPr lang="ru-RU" sz="2800" dirty="0">
                <a:solidFill>
                  <a:schemeClr val="accent3">
                    <a:lumMod val="60000"/>
                    <a:lumOff val="40000"/>
                  </a:schemeClr>
                </a:solidFill>
              </a:rPr>
              <a:t> </a:t>
            </a:r>
            <a:r>
              <a:rPr lang="ru-RU" sz="2800" dirty="0" err="1">
                <a:solidFill>
                  <a:schemeClr val="accent3">
                    <a:lumMod val="60000"/>
                    <a:lumOff val="40000"/>
                  </a:schemeClr>
                </a:solidFill>
              </a:rPr>
              <a:t>рецептори</a:t>
            </a:r>
            <a:r>
              <a:rPr lang="ru-RU" sz="2800" dirty="0">
                <a:solidFill>
                  <a:schemeClr val="accent3">
                    <a:lumMod val="60000"/>
                    <a:lumOff val="40000"/>
                  </a:schemeClr>
                </a:solidFill>
              </a:rPr>
              <a:t> </a:t>
            </a:r>
            <a:r>
              <a:rPr lang="ru-RU" sz="2800" dirty="0"/>
              <a:t>- </a:t>
            </a:r>
            <a:r>
              <a:rPr lang="ru-RU" sz="2800" dirty="0" err="1"/>
              <a:t>це</a:t>
            </a:r>
            <a:r>
              <a:rPr lang="ru-RU" sz="2800" dirty="0"/>
              <a:t> </a:t>
            </a:r>
            <a:r>
              <a:rPr lang="ru-RU" sz="2800" dirty="0" err="1"/>
              <a:t>прості</a:t>
            </a:r>
            <a:r>
              <a:rPr lang="ru-RU" sz="2800" dirty="0"/>
              <a:t> </a:t>
            </a:r>
            <a:r>
              <a:rPr lang="ru-RU" sz="2800" dirty="0" err="1"/>
              <a:t>нервові</a:t>
            </a:r>
            <a:r>
              <a:rPr lang="ru-RU" sz="2800" dirty="0"/>
              <a:t> </a:t>
            </a:r>
            <a:r>
              <a:rPr lang="ru-RU" sz="2800" dirty="0" err="1"/>
              <a:t>закінчення</a:t>
            </a:r>
            <a:r>
              <a:rPr lang="ru-RU" sz="2800" dirty="0"/>
              <a:t> </a:t>
            </a:r>
            <a:r>
              <a:rPr lang="ru-RU" sz="2800" dirty="0" err="1"/>
              <a:t>біполярних</a:t>
            </a:r>
            <a:r>
              <a:rPr lang="ru-RU" sz="2800" dirty="0"/>
              <a:t> </a:t>
            </a:r>
            <a:r>
              <a:rPr lang="ru-RU" sz="2800" dirty="0" err="1"/>
              <a:t>нейронів</a:t>
            </a:r>
            <a:r>
              <a:rPr lang="ru-RU" sz="2800" dirty="0"/>
              <a:t>, по </a:t>
            </a:r>
            <a:r>
              <a:rPr lang="ru-RU" sz="2800" dirty="0" err="1"/>
              <a:t>центральних</a:t>
            </a:r>
            <a:r>
              <a:rPr lang="ru-RU" sz="2800" dirty="0"/>
              <a:t> </a:t>
            </a:r>
            <a:r>
              <a:rPr lang="ru-RU" sz="2800" dirty="0" err="1"/>
              <a:t>відростках</a:t>
            </a:r>
            <a:r>
              <a:rPr lang="ru-RU" sz="2800" dirty="0"/>
              <a:t>  </a:t>
            </a:r>
            <a:r>
              <a:rPr lang="ru-RU" sz="2800" dirty="0" err="1"/>
              <a:t>яких</a:t>
            </a:r>
            <a:r>
              <a:rPr lang="ru-RU" sz="2800" dirty="0"/>
              <a:t> </a:t>
            </a:r>
            <a:r>
              <a:rPr lang="ru-RU" sz="2800" dirty="0" err="1"/>
              <a:t>збудження</a:t>
            </a:r>
            <a:r>
              <a:rPr lang="ru-RU" sz="2800" dirty="0"/>
              <a:t> </a:t>
            </a:r>
            <a:r>
              <a:rPr lang="ru-RU" sz="2800" dirty="0" err="1"/>
              <a:t>передається</a:t>
            </a:r>
            <a:r>
              <a:rPr lang="ru-RU" sz="2800" dirty="0"/>
              <a:t> на </a:t>
            </a:r>
            <a:r>
              <a:rPr lang="ru-RU" sz="2800" dirty="0" err="1"/>
              <a:t>вищий</a:t>
            </a:r>
            <a:r>
              <a:rPr lang="ru-RU" sz="2800" dirty="0"/>
              <a:t> </a:t>
            </a:r>
            <a:r>
              <a:rPr lang="ru-RU" sz="2800" dirty="0" err="1"/>
              <a:t>рівень</a:t>
            </a:r>
            <a:r>
              <a:rPr lang="ru-RU" sz="2800" dirty="0"/>
              <a:t> </a:t>
            </a:r>
            <a:r>
              <a:rPr lang="ru-RU" sz="2800" dirty="0" err="1"/>
              <a:t>чутливої</a:t>
            </a:r>
            <a:r>
              <a:rPr lang="ru-RU" sz="2800" dirty="0"/>
              <a:t> </a:t>
            </a:r>
            <a:r>
              <a:rPr lang="ru-RU" sz="2800" dirty="0" err="1"/>
              <a:t>системи</a:t>
            </a:r>
            <a:r>
              <a:rPr lang="ru-RU" sz="2800" dirty="0"/>
              <a:t>. </a:t>
            </a:r>
            <a:r>
              <a:rPr lang="ru-RU" sz="2800" dirty="0" err="1"/>
              <a:t>Ці</a:t>
            </a:r>
            <a:r>
              <a:rPr lang="ru-RU" sz="2800" dirty="0"/>
              <a:t> </a:t>
            </a:r>
            <a:r>
              <a:rPr lang="ru-RU" sz="2800" dirty="0" err="1"/>
              <a:t>клітини</a:t>
            </a:r>
            <a:r>
              <a:rPr lang="ru-RU" sz="2800" dirty="0"/>
              <a:t> </a:t>
            </a:r>
            <a:r>
              <a:rPr lang="ru-RU" sz="2800" dirty="0" err="1"/>
              <a:t>є</a:t>
            </a:r>
            <a:r>
              <a:rPr lang="ru-RU" sz="2800" dirty="0"/>
              <a:t> </a:t>
            </a:r>
            <a:r>
              <a:rPr lang="ru-RU" sz="2800" dirty="0" err="1"/>
              <a:t>одночасно</a:t>
            </a:r>
            <a:r>
              <a:rPr lang="ru-RU" sz="2800" dirty="0"/>
              <a:t> </a:t>
            </a:r>
            <a:r>
              <a:rPr lang="ru-RU" sz="2800" dirty="0" err="1"/>
              <a:t>і</a:t>
            </a:r>
            <a:r>
              <a:rPr lang="ru-RU" sz="2800" dirty="0"/>
              <a:t> </a:t>
            </a:r>
            <a:r>
              <a:rPr lang="ru-RU" sz="2800" dirty="0" err="1"/>
              <a:t>рецепторними</a:t>
            </a:r>
            <a:r>
              <a:rPr lang="ru-RU" sz="2800" dirty="0"/>
              <a:t>, </a:t>
            </a:r>
            <a:r>
              <a:rPr lang="ru-RU" sz="2800" dirty="0" err="1"/>
              <a:t>і</a:t>
            </a:r>
            <a:r>
              <a:rPr lang="ru-RU" sz="2800" dirty="0"/>
              <a:t> </a:t>
            </a:r>
            <a:r>
              <a:rPr lang="ru-RU" sz="2800" dirty="0" err="1"/>
              <a:t>чутливими</a:t>
            </a:r>
            <a:r>
              <a:rPr lang="ru-RU" sz="2800" dirty="0"/>
              <a:t> нейронами І порядку</a:t>
            </a:r>
            <a:r>
              <a:rPr lang="ru-RU" sz="2800" i="1" dirty="0"/>
              <a:t>. </a:t>
            </a:r>
          </a:p>
          <a:p>
            <a:pPr marL="420624" indent="-384048" eaLnBrk="1" fontAlgn="auto" hangingPunct="1">
              <a:spcBef>
                <a:spcPts val="0"/>
              </a:spcBef>
              <a:spcAft>
                <a:spcPts val="600"/>
              </a:spcAft>
              <a:buFont typeface="Wingdings 2"/>
              <a:buNone/>
              <a:defRPr/>
            </a:pPr>
            <a:r>
              <a:rPr lang="ru-RU" sz="2800" i="1" dirty="0" err="1"/>
              <a:t>Рецепторні</a:t>
            </a:r>
            <a:r>
              <a:rPr lang="ru-RU" sz="2800" i="1" dirty="0"/>
              <a:t> </a:t>
            </a:r>
            <a:r>
              <a:rPr lang="ru-RU" sz="2800" i="1" dirty="0" err="1"/>
              <a:t>утворення</a:t>
            </a:r>
            <a:r>
              <a:rPr lang="ru-RU" sz="2800" i="1" dirty="0"/>
              <a:t> </a:t>
            </a:r>
            <a:r>
              <a:rPr lang="ru-RU" sz="2800" i="1" dirty="0" err="1"/>
              <a:t>нюхового</a:t>
            </a:r>
            <a:r>
              <a:rPr lang="ru-RU" sz="2800" i="1" dirty="0"/>
              <a:t>, </a:t>
            </a:r>
            <a:r>
              <a:rPr lang="ru-RU" sz="2800" i="1" dirty="0" err="1"/>
              <a:t>шкірного</a:t>
            </a:r>
            <a:r>
              <a:rPr lang="ru-RU" sz="2800" i="1" dirty="0"/>
              <a:t> </a:t>
            </a:r>
            <a:r>
              <a:rPr lang="ru-RU" sz="2800" i="1" dirty="0" err="1"/>
              <a:t>і</a:t>
            </a:r>
            <a:r>
              <a:rPr lang="ru-RU" sz="2800" i="1" dirty="0"/>
              <a:t> </a:t>
            </a:r>
            <a:r>
              <a:rPr lang="ru-RU" sz="2800" i="1" dirty="0" err="1"/>
              <a:t>рухового</a:t>
            </a:r>
            <a:r>
              <a:rPr lang="ru-RU" sz="2800" i="1" dirty="0"/>
              <a:t> </a:t>
            </a:r>
            <a:r>
              <a:rPr lang="ru-RU" sz="2800" i="1" dirty="0" err="1"/>
              <a:t>аналізаторів</a:t>
            </a:r>
            <a:r>
              <a:rPr lang="ru-RU" sz="2800" i="1" dirty="0"/>
              <a:t> належать до </a:t>
            </a:r>
            <a:r>
              <a:rPr lang="ru-RU" sz="2800" i="1" dirty="0" err="1"/>
              <a:t>первинних</a:t>
            </a:r>
            <a:r>
              <a:rPr lang="ru-RU" sz="2800" i="1" dirty="0"/>
              <a:t>.</a:t>
            </a:r>
            <a:endParaRPr lang="ru-RU" sz="2800" dirty="0"/>
          </a:p>
        </p:txBody>
      </p:sp>
      <p:sp>
        <p:nvSpPr>
          <p:cNvPr id="4" name="Содержимое 3"/>
          <p:cNvSpPr>
            <a:spLocks noGrp="1"/>
          </p:cNvSpPr>
          <p:nvPr>
            <p:ph sz="half" idx="2"/>
          </p:nvPr>
        </p:nvSpPr>
        <p:spPr>
          <a:xfrm>
            <a:off x="5214938" y="1643063"/>
            <a:ext cx="3657600" cy="4525962"/>
          </a:xfrm>
        </p:spPr>
        <p:txBody>
          <a:bodyPr>
            <a:normAutofit fontScale="70000" lnSpcReduction="20000"/>
          </a:bodyPr>
          <a:lstStyle/>
          <a:p>
            <a:pPr marL="420624" indent="-384048" eaLnBrk="1" fontAlgn="auto" hangingPunct="1">
              <a:spcAft>
                <a:spcPts val="0"/>
              </a:spcAft>
              <a:buFont typeface="Wingdings 2"/>
              <a:buNone/>
              <a:defRPr/>
            </a:pPr>
            <a:r>
              <a:rPr lang="uk-UA" sz="2900" dirty="0" err="1">
                <a:solidFill>
                  <a:schemeClr val="accent3">
                    <a:lumMod val="60000"/>
                    <a:lumOff val="40000"/>
                  </a:schemeClr>
                </a:solidFill>
              </a:rPr>
              <a:t>Вторинночутливі</a:t>
            </a:r>
            <a:r>
              <a:rPr lang="uk-UA" sz="2900" dirty="0">
                <a:solidFill>
                  <a:schemeClr val="accent3">
                    <a:lumMod val="60000"/>
                    <a:lumOff val="40000"/>
                  </a:schemeClr>
                </a:solidFill>
              </a:rPr>
              <a:t> рецептори - </a:t>
            </a:r>
            <a:r>
              <a:rPr lang="uk-UA" sz="2900" dirty="0"/>
              <a:t>це спеціалізовані рецепторні клітини, які сприймають подразнення і передають збудження на нейрони І порядку. </a:t>
            </a:r>
          </a:p>
          <a:p>
            <a:pPr marL="420624" indent="-384048" eaLnBrk="1" fontAlgn="auto" hangingPunct="1">
              <a:spcAft>
                <a:spcPts val="0"/>
              </a:spcAft>
              <a:buFont typeface="Wingdings 2"/>
              <a:buNone/>
              <a:defRPr/>
            </a:pPr>
            <a:endParaRPr lang="uk-UA" sz="2900" i="1" dirty="0"/>
          </a:p>
          <a:p>
            <a:pPr marL="420624" indent="-384048" eaLnBrk="1" fontAlgn="auto" hangingPunct="1">
              <a:spcAft>
                <a:spcPts val="0"/>
              </a:spcAft>
              <a:buFont typeface="Wingdings 2"/>
              <a:buNone/>
              <a:defRPr/>
            </a:pPr>
            <a:endParaRPr lang="uk-UA" sz="2900" i="1" dirty="0"/>
          </a:p>
          <a:p>
            <a:pPr marL="420624" indent="-384048" eaLnBrk="1" fontAlgn="auto" hangingPunct="1">
              <a:spcAft>
                <a:spcPts val="0"/>
              </a:spcAft>
              <a:buFont typeface="Wingdings 2"/>
              <a:buNone/>
              <a:defRPr/>
            </a:pPr>
            <a:r>
              <a:rPr lang="uk-UA" sz="2900" i="1" dirty="0"/>
              <a:t>До </a:t>
            </a:r>
            <a:r>
              <a:rPr lang="uk-UA" sz="2900" i="1" dirty="0" err="1"/>
              <a:t>вторинночутливих</a:t>
            </a:r>
            <a:r>
              <a:rPr lang="uk-UA" sz="2900" i="1" dirty="0"/>
              <a:t> належать смакові, слухові, зорові. вестибулярні рецептори</a:t>
            </a:r>
            <a:r>
              <a:rPr lang="uk-UA" sz="2900" dirty="0"/>
              <a:t>.</a:t>
            </a:r>
            <a:endParaRPr lang="ru-RU" sz="2900" dirty="0"/>
          </a:p>
          <a:p>
            <a:pPr marL="420624" indent="-384048" eaLnBrk="1" fontAlgn="auto" hangingPunct="1">
              <a:spcAft>
                <a:spcPts val="0"/>
              </a:spcAft>
              <a:buFont typeface="Wingdings 2"/>
              <a:buChar char=""/>
              <a:defRPr/>
            </a:pPr>
            <a:endParaRPr lang="ru-RU" dirty="0"/>
          </a:p>
        </p:txBody>
      </p:sp>
      <p:cxnSp>
        <p:nvCxnSpPr>
          <p:cNvPr id="7" name="Прямая со стрелкой 6"/>
          <p:cNvCxnSpPr>
            <a:endCxn id="5" idx="0"/>
          </p:cNvCxnSpPr>
          <p:nvPr/>
        </p:nvCxnSpPr>
        <p:spPr>
          <a:xfrm rot="10800000" flipV="1">
            <a:off x="2114550" y="1185863"/>
            <a:ext cx="142875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4429125" y="1214438"/>
            <a:ext cx="1500188" cy="3571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3"/>
          <p:cNvSpPr>
            <a:spLocks noGrp="1"/>
          </p:cNvSpPr>
          <p:nvPr>
            <p:ph type="title"/>
          </p:nvPr>
        </p:nvSpPr>
        <p:spPr/>
        <p:txBody>
          <a:bodyPr>
            <a:normAutofit fontScale="90000"/>
          </a:bodyPr>
          <a:lstStyle/>
          <a:p>
            <a:pPr algn="ctr" eaLnBrk="1" fontAlgn="auto" hangingPunct="1">
              <a:spcAft>
                <a:spcPts val="0"/>
              </a:spcAft>
              <a:defRPr/>
            </a:pPr>
            <a:r>
              <a:rPr lang="ru-RU" sz="3600" b="1"/>
              <a:t>За характером взаємодії   з подразниками</a:t>
            </a:r>
            <a:endParaRPr lang="ru-RU" sz="3600"/>
          </a:p>
        </p:txBody>
      </p:sp>
      <p:sp>
        <p:nvSpPr>
          <p:cNvPr id="3" name="Содержимое 2"/>
          <p:cNvSpPr>
            <a:spLocks noGrp="1"/>
          </p:cNvSpPr>
          <p:nvPr>
            <p:ph sz="half" idx="1"/>
          </p:nvPr>
        </p:nvSpPr>
        <p:spPr>
          <a:xfrm>
            <a:off x="457200" y="2357438"/>
            <a:ext cx="3657600" cy="3768725"/>
          </a:xfrm>
        </p:spPr>
        <p:txBody>
          <a:bodyPr>
            <a:normAutofit/>
          </a:bodyPr>
          <a:lstStyle/>
          <a:p>
            <a:pPr marL="6350" indent="336550" eaLnBrk="1" fontAlgn="auto" hangingPunct="1">
              <a:spcBef>
                <a:spcPts val="0"/>
              </a:spcBef>
              <a:spcAft>
                <a:spcPts val="600"/>
              </a:spcAft>
              <a:buFont typeface="Wingdings 2"/>
              <a:buNone/>
              <a:defRPr/>
            </a:pPr>
            <a:r>
              <a:rPr lang="uk-UA" sz="3200" dirty="0">
                <a:solidFill>
                  <a:schemeClr val="accent3">
                    <a:lumMod val="60000"/>
                    <a:lumOff val="40000"/>
                  </a:schemeClr>
                </a:solidFill>
              </a:rPr>
              <a:t>Контактні  </a:t>
            </a:r>
            <a:r>
              <a:rPr lang="uk-UA" sz="3200" dirty="0"/>
              <a:t>- </a:t>
            </a:r>
            <a:r>
              <a:rPr lang="uk-UA" sz="2800" dirty="0"/>
              <a:t>якщо подразник викликає збудження рецепторних утворень при безпосередньому дотику з ними (рецептори шкіри)</a:t>
            </a:r>
          </a:p>
          <a:p>
            <a:pPr marL="420624" indent="-384048" eaLnBrk="1" fontAlgn="auto" hangingPunct="1">
              <a:spcAft>
                <a:spcPts val="0"/>
              </a:spcAft>
              <a:buFont typeface="Wingdings 2"/>
              <a:buNone/>
              <a:defRPr/>
            </a:pPr>
            <a:endParaRPr lang="ru-RU" dirty="0"/>
          </a:p>
        </p:txBody>
      </p:sp>
      <p:sp>
        <p:nvSpPr>
          <p:cNvPr id="5" name="Содержимое 4"/>
          <p:cNvSpPr>
            <a:spLocks noGrp="1"/>
          </p:cNvSpPr>
          <p:nvPr>
            <p:ph sz="half" idx="2"/>
          </p:nvPr>
        </p:nvSpPr>
        <p:spPr>
          <a:xfrm>
            <a:off x="5214938" y="2428875"/>
            <a:ext cx="3281362" cy="3697288"/>
          </a:xfrm>
        </p:spPr>
        <p:txBody>
          <a:bodyPr>
            <a:normAutofit/>
          </a:bodyPr>
          <a:lstStyle/>
          <a:p>
            <a:pPr marL="6350" indent="517525" eaLnBrk="1" fontAlgn="auto" hangingPunct="1">
              <a:spcAft>
                <a:spcPts val="0"/>
              </a:spcAft>
              <a:buFont typeface="Wingdings 2"/>
              <a:buNone/>
              <a:defRPr/>
            </a:pPr>
            <a:r>
              <a:rPr lang="uk-UA" sz="2800" dirty="0" err="1">
                <a:solidFill>
                  <a:schemeClr val="accent3">
                    <a:lumMod val="60000"/>
                    <a:lumOff val="40000"/>
                  </a:schemeClr>
                </a:solidFill>
              </a:rPr>
              <a:t>Дистантні</a:t>
            </a:r>
            <a:r>
              <a:rPr lang="uk-UA" sz="2800" dirty="0">
                <a:solidFill>
                  <a:schemeClr val="accent3">
                    <a:lumMod val="60000"/>
                    <a:lumOff val="40000"/>
                  </a:schemeClr>
                </a:solidFill>
              </a:rPr>
              <a:t> </a:t>
            </a:r>
            <a:r>
              <a:rPr lang="uk-UA" sz="2800" dirty="0"/>
              <a:t> - якщо рецептори можуть переходити в стан збудження при дії подразників, розташованих на певній відстані.</a:t>
            </a:r>
            <a:endParaRPr lang="ru-RU" sz="2800" dirty="0"/>
          </a:p>
          <a:p>
            <a:pPr marL="420624" indent="-384048" eaLnBrk="1" fontAlgn="auto" hangingPunct="1">
              <a:spcAft>
                <a:spcPts val="0"/>
              </a:spcAft>
              <a:buFont typeface="Wingdings 2"/>
              <a:buChar char=""/>
              <a:defRPr/>
            </a:pPr>
            <a:endParaRPr lang="ru-RU" dirty="0"/>
          </a:p>
        </p:txBody>
      </p:sp>
      <p:cxnSp>
        <p:nvCxnSpPr>
          <p:cNvPr id="7" name="Прямая со стрелкой 6"/>
          <p:cNvCxnSpPr/>
          <p:nvPr/>
        </p:nvCxnSpPr>
        <p:spPr>
          <a:xfrm rot="10800000" flipV="1">
            <a:off x="1857375" y="1357313"/>
            <a:ext cx="2214563" cy="9286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rot="16200000" flipH="1">
            <a:off x="5006975" y="993776"/>
            <a:ext cx="1011237" cy="17383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eaLnBrk="1" fontAlgn="auto" hangingPunct="1">
              <a:spcAft>
                <a:spcPts val="0"/>
              </a:spcAft>
              <a:defRPr/>
            </a:pPr>
            <a:r>
              <a:rPr lang="uk-UA" sz="3200" b="1" dirty="0">
                <a:solidFill>
                  <a:schemeClr val="accent3">
                    <a:lumMod val="60000"/>
                    <a:lumOff val="40000"/>
                  </a:schemeClr>
                </a:solidFill>
              </a:rPr>
              <a:t/>
            </a:r>
            <a:br>
              <a:rPr lang="uk-UA" sz="3200" b="1" dirty="0">
                <a:solidFill>
                  <a:schemeClr val="accent3">
                    <a:lumMod val="60000"/>
                    <a:lumOff val="40000"/>
                  </a:schemeClr>
                </a:solidFill>
              </a:rPr>
            </a:br>
            <a:r>
              <a:rPr lang="uk-UA" sz="3200" b="1" dirty="0">
                <a:solidFill>
                  <a:schemeClr val="accent3">
                    <a:lumMod val="60000"/>
                    <a:lumOff val="40000"/>
                  </a:schemeClr>
                </a:solidFill>
              </a:rPr>
              <a:t>Залежно від характеру дії подразників, до яких рецептор має вибіркову чутливість, розрізняють:</a:t>
            </a:r>
            <a:r>
              <a:rPr lang="uk-UA" sz="3200" dirty="0">
                <a:solidFill>
                  <a:schemeClr val="accent3">
                    <a:lumMod val="60000"/>
                    <a:lumOff val="40000"/>
                  </a:schemeClr>
                </a:solidFill>
              </a:rPr>
              <a:t/>
            </a:r>
            <a:br>
              <a:rPr lang="uk-UA" sz="3200" dirty="0">
                <a:solidFill>
                  <a:schemeClr val="accent3">
                    <a:lumMod val="60000"/>
                    <a:lumOff val="40000"/>
                  </a:schemeClr>
                </a:solidFill>
              </a:rPr>
            </a:br>
            <a:r>
              <a:rPr lang="uk-UA" sz="3200" dirty="0">
                <a:solidFill>
                  <a:schemeClr val="accent3">
                    <a:lumMod val="60000"/>
                    <a:lumOff val="40000"/>
                  </a:schemeClr>
                </a:solidFill>
              </a:rPr>
              <a:t> </a:t>
            </a:r>
            <a:endParaRPr lang="ru-RU" sz="3200" dirty="0">
              <a:solidFill>
                <a:schemeClr val="accent3">
                  <a:lumMod val="60000"/>
                  <a:lumOff val="40000"/>
                </a:schemeClr>
              </a:solidFill>
            </a:endParaRPr>
          </a:p>
        </p:txBody>
      </p:sp>
      <p:sp>
        <p:nvSpPr>
          <p:cNvPr id="3" name="Содержимое 2"/>
          <p:cNvSpPr>
            <a:spLocks noGrp="1"/>
          </p:cNvSpPr>
          <p:nvPr>
            <p:ph idx="1"/>
          </p:nvPr>
        </p:nvSpPr>
        <p:spPr>
          <a:xfrm>
            <a:off x="0" y="1600200"/>
            <a:ext cx="9144000" cy="4525963"/>
          </a:xfrm>
        </p:spPr>
        <p:txBody>
          <a:bodyPr>
            <a:normAutofit lnSpcReduction="10000"/>
          </a:bodyPr>
          <a:lstStyle/>
          <a:p>
            <a:pPr marL="420624" indent="-384048" eaLnBrk="1" fontAlgn="auto" hangingPunct="1">
              <a:spcAft>
                <a:spcPts val="0"/>
              </a:spcAft>
              <a:buFont typeface="Wingdings 2"/>
              <a:buNone/>
              <a:defRPr/>
            </a:pPr>
            <a:endParaRPr lang="uk-UA" sz="2800" b="1" dirty="0"/>
          </a:p>
          <a:p>
            <a:pPr marL="420624" indent="-384048" eaLnBrk="1" fontAlgn="auto" hangingPunct="1">
              <a:spcAft>
                <a:spcPts val="0"/>
              </a:spcAft>
              <a:buFont typeface="Wingdings 2"/>
              <a:buNone/>
              <a:defRPr/>
            </a:pPr>
            <a:r>
              <a:rPr lang="uk-UA" sz="2800" b="1" dirty="0"/>
              <a:t>фоторецептори                          терморецептори </a:t>
            </a:r>
          </a:p>
          <a:p>
            <a:pPr marL="420624" indent="-384048" eaLnBrk="1" fontAlgn="auto" hangingPunct="1">
              <a:spcAft>
                <a:spcPts val="0"/>
              </a:spcAft>
              <a:buFont typeface="Wingdings 2"/>
              <a:buNone/>
              <a:defRPr/>
            </a:pPr>
            <a:endParaRPr lang="uk-UA" sz="2800" b="1" dirty="0"/>
          </a:p>
          <a:p>
            <a:pPr marL="420624" indent="-384048" eaLnBrk="1" fontAlgn="auto" hangingPunct="1">
              <a:spcAft>
                <a:spcPts val="0"/>
              </a:spcAft>
              <a:buFont typeface="Wingdings 2"/>
              <a:buNone/>
              <a:defRPr/>
            </a:pPr>
            <a:endParaRPr lang="uk-UA" sz="2800" b="1" dirty="0"/>
          </a:p>
          <a:p>
            <a:pPr marL="420624" indent="-384048" eaLnBrk="1" fontAlgn="auto" hangingPunct="1">
              <a:spcAft>
                <a:spcPts val="0"/>
              </a:spcAft>
              <a:buFont typeface="Wingdings 2"/>
              <a:buNone/>
              <a:defRPr/>
            </a:pPr>
            <a:r>
              <a:rPr lang="uk-UA" sz="2800" b="1" dirty="0"/>
              <a:t>       барорецептори                         								    механорецептори  </a:t>
            </a:r>
          </a:p>
          <a:p>
            <a:pPr marL="420624" indent="-384048" eaLnBrk="1" fontAlgn="auto" hangingPunct="1">
              <a:spcAft>
                <a:spcPts val="0"/>
              </a:spcAft>
              <a:buFont typeface="Wingdings 2"/>
              <a:buNone/>
              <a:defRPr/>
            </a:pPr>
            <a:endParaRPr lang="uk-UA" sz="2800" b="1" dirty="0"/>
          </a:p>
          <a:p>
            <a:pPr marL="420624" indent="-384048" eaLnBrk="1" fontAlgn="auto" hangingPunct="1">
              <a:spcAft>
                <a:spcPts val="0"/>
              </a:spcAft>
              <a:buFont typeface="Wingdings 2"/>
              <a:buNone/>
              <a:defRPr/>
            </a:pPr>
            <a:endParaRPr lang="uk-UA" sz="2800" b="1" dirty="0"/>
          </a:p>
          <a:p>
            <a:pPr marL="420624" indent="-384048" eaLnBrk="1" fontAlgn="auto" hangingPunct="1">
              <a:spcAft>
                <a:spcPts val="0"/>
              </a:spcAft>
              <a:buFont typeface="Wingdings 2"/>
              <a:buNone/>
              <a:defRPr/>
            </a:pPr>
            <a:r>
              <a:rPr lang="uk-UA" sz="2800" b="1" dirty="0"/>
              <a:t>                           хеморецептори</a:t>
            </a:r>
            <a:endParaRPr lang="ru-RU" sz="2800" dirty="0"/>
          </a:p>
          <a:p>
            <a:pPr marL="420624" indent="-384048" eaLnBrk="1" fontAlgn="auto" hangingPunct="1">
              <a:spcAft>
                <a:spcPts val="0"/>
              </a:spcAft>
              <a:buFont typeface="Wingdings 2"/>
              <a:buChar char=""/>
              <a:defRPr/>
            </a:pPr>
            <a:endParaRPr lang="ru-RU" dirty="0"/>
          </a:p>
        </p:txBody>
      </p:sp>
      <p:cxnSp>
        <p:nvCxnSpPr>
          <p:cNvPr id="6" name="Прямая со стрелкой 5"/>
          <p:cNvCxnSpPr/>
          <p:nvPr/>
        </p:nvCxnSpPr>
        <p:spPr>
          <a:xfrm rot="10800000" flipV="1">
            <a:off x="1357313" y="1643063"/>
            <a:ext cx="2143125" cy="3571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4929188" y="1643063"/>
            <a:ext cx="2643187" cy="5000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rot="16200000" flipH="1">
            <a:off x="2745582" y="3540918"/>
            <a:ext cx="3429000" cy="61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rot="5400000">
            <a:off x="2607469" y="1964531"/>
            <a:ext cx="1714500" cy="1214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rot="16200000" flipH="1">
            <a:off x="4429125" y="1928813"/>
            <a:ext cx="2143125" cy="1714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57250"/>
            <a:ext cx="8686800" cy="1428750"/>
          </a:xfrm>
        </p:spPr>
        <p:txBody>
          <a:bodyPr>
            <a:normAutofit fontScale="90000"/>
          </a:bodyPr>
          <a:lstStyle/>
          <a:p>
            <a:pPr indent="719138" algn="just" eaLnBrk="1" fontAlgn="auto" hangingPunct="1">
              <a:spcAft>
                <a:spcPts val="0"/>
              </a:spcAft>
              <a:defRPr/>
            </a:pPr>
            <a:r>
              <a:rPr lang="ru-RU" sz="2400" dirty="0"/>
              <a:t/>
            </a:r>
            <a:br>
              <a:rPr lang="ru-RU" sz="2400" dirty="0"/>
            </a:br>
            <a:r>
              <a:rPr lang="ru-RU" sz="2400" dirty="0"/>
              <a:t/>
            </a:r>
            <a:br>
              <a:rPr lang="ru-RU" sz="2400" dirty="0"/>
            </a:br>
            <a:r>
              <a:rPr lang="ru-RU" sz="2400" dirty="0"/>
              <a:t/>
            </a:r>
            <a:br>
              <a:rPr lang="ru-RU" sz="2400" dirty="0"/>
            </a:br>
            <a:r>
              <a:rPr lang="ru-RU" sz="2700" b="1" dirty="0" err="1">
                <a:solidFill>
                  <a:srgbClr val="C00000"/>
                </a:solidFill>
                <a:latin typeface="Arial" pitchFamily="34" charset="0"/>
                <a:cs typeface="Arial" pitchFamily="34" charset="0"/>
              </a:rPr>
              <a:t>Первинні</a:t>
            </a:r>
            <a:r>
              <a:rPr lang="ru-RU" sz="2700" b="1" dirty="0">
                <a:solidFill>
                  <a:srgbClr val="C00000"/>
                </a:solidFill>
                <a:latin typeface="Arial" pitchFamily="34" charset="0"/>
                <a:cs typeface="Arial" pitchFamily="34" charset="0"/>
              </a:rPr>
              <a:t> </a:t>
            </a:r>
            <a:r>
              <a:rPr lang="ru-RU" sz="2700" b="1" dirty="0" err="1">
                <a:solidFill>
                  <a:srgbClr val="C00000"/>
                </a:solidFill>
                <a:latin typeface="Arial" pitchFamily="34" charset="0"/>
                <a:cs typeface="Arial" pitchFamily="34" charset="0"/>
              </a:rPr>
              <a:t>рецептори</a:t>
            </a:r>
            <a:r>
              <a:rPr lang="ru-RU" sz="2700" dirty="0">
                <a:latin typeface="Arial" pitchFamily="34" charset="0"/>
                <a:cs typeface="Arial" pitchFamily="34" charset="0"/>
              </a:rPr>
              <a:t> </a:t>
            </a:r>
            <a:r>
              <a:rPr lang="ru-RU" sz="2700" dirty="0" err="1">
                <a:latin typeface="Arial" pitchFamily="34" charset="0"/>
                <a:cs typeface="Arial" pitchFamily="34" charset="0"/>
              </a:rPr>
              <a:t>перетворюють</a:t>
            </a:r>
            <a:r>
              <a:rPr lang="ru-RU" sz="2700" dirty="0">
                <a:latin typeface="Arial" pitchFamily="34" charset="0"/>
                <a:cs typeface="Arial" pitchFamily="34" charset="0"/>
              </a:rPr>
              <a:t> </a:t>
            </a:r>
            <a:r>
              <a:rPr lang="ru-RU" sz="2700" dirty="0" err="1">
                <a:latin typeface="Arial" pitchFamily="34" charset="0"/>
                <a:cs typeface="Arial" pitchFamily="34" charset="0"/>
              </a:rPr>
              <a:t>енергію</a:t>
            </a:r>
            <a:r>
              <a:rPr lang="ru-RU" sz="2700" dirty="0">
                <a:latin typeface="Arial" pitchFamily="34" charset="0"/>
                <a:cs typeface="Arial" pitchFamily="34" charset="0"/>
              </a:rPr>
              <a:t> </a:t>
            </a:r>
            <a:r>
              <a:rPr lang="ru-RU" sz="2700" dirty="0" err="1">
                <a:latin typeface="Arial" pitchFamily="34" charset="0"/>
                <a:cs typeface="Arial" pitchFamily="34" charset="0"/>
              </a:rPr>
              <a:t>зовнішнього</a:t>
            </a:r>
            <a:r>
              <a:rPr lang="ru-RU" sz="2700" dirty="0">
                <a:latin typeface="Arial" pitchFamily="34" charset="0"/>
                <a:cs typeface="Arial" pitchFamily="34" charset="0"/>
              </a:rPr>
              <a:t> </a:t>
            </a:r>
            <a:br>
              <a:rPr lang="ru-RU" sz="2700" dirty="0">
                <a:latin typeface="Arial" pitchFamily="34" charset="0"/>
                <a:cs typeface="Arial" pitchFamily="34" charset="0"/>
              </a:rPr>
            </a:br>
            <a:r>
              <a:rPr lang="ru-RU" sz="2700" dirty="0" err="1">
                <a:latin typeface="Arial" pitchFamily="34" charset="0"/>
                <a:cs typeface="Arial" pitchFamily="34" charset="0"/>
              </a:rPr>
              <a:t>подразника</a:t>
            </a:r>
            <a:r>
              <a:rPr lang="ru-RU" sz="2700" dirty="0">
                <a:latin typeface="Arial" pitchFamily="34" charset="0"/>
                <a:cs typeface="Arial" pitchFamily="34" charset="0"/>
              </a:rPr>
              <a:t> в </a:t>
            </a:r>
            <a:r>
              <a:rPr lang="ru-RU" sz="2700" dirty="0" err="1">
                <a:latin typeface="Arial" pitchFamily="34" charset="0"/>
                <a:cs typeface="Arial" pitchFamily="34" charset="0"/>
              </a:rPr>
              <a:t>збудження</a:t>
            </a:r>
            <a:r>
              <a:rPr lang="ru-RU" sz="2700" dirty="0">
                <a:latin typeface="Arial" pitchFamily="34" charset="0"/>
                <a:cs typeface="Arial" pitchFamily="34" charset="0"/>
              </a:rPr>
              <a:t>  </a:t>
            </a:r>
            <a:r>
              <a:rPr lang="ru-RU" sz="2700" dirty="0" err="1">
                <a:latin typeface="Arial" pitchFamily="34" charset="0"/>
                <a:cs typeface="Arial" pitchFamily="34" charset="0"/>
              </a:rPr>
              <a:t>безпосередньо</a:t>
            </a:r>
            <a:r>
              <a:rPr lang="ru-RU" sz="2700" dirty="0">
                <a:latin typeface="Arial" pitchFamily="34" charset="0"/>
                <a:cs typeface="Arial" pitchFamily="34" charset="0"/>
              </a:rPr>
              <a:t> на </a:t>
            </a:r>
            <a:r>
              <a:rPr lang="ru-RU" sz="2700" dirty="0" err="1">
                <a:latin typeface="Arial" pitchFamily="34" charset="0"/>
                <a:cs typeface="Arial" pitchFamily="34" charset="0"/>
              </a:rPr>
              <a:t>мембрані</a:t>
            </a:r>
            <a:r>
              <a:rPr lang="ru-RU" sz="2700" dirty="0">
                <a:latin typeface="Arial" pitchFamily="34" charset="0"/>
                <a:cs typeface="Arial" pitchFamily="34" charset="0"/>
              </a:rPr>
              <a:t> рецептора, як </a:t>
            </a:r>
            <a:r>
              <a:rPr lang="ru-RU" sz="2700" dirty="0" err="1">
                <a:latin typeface="Arial" pitchFamily="34" charset="0"/>
                <a:cs typeface="Arial" pitchFamily="34" charset="0"/>
              </a:rPr>
              <a:t>це</a:t>
            </a:r>
            <a:r>
              <a:rPr lang="ru-RU" sz="2700" dirty="0">
                <a:latin typeface="Arial" pitchFamily="34" charset="0"/>
                <a:cs typeface="Arial" pitchFamily="34" charset="0"/>
              </a:rPr>
              <a:t> показано на </a:t>
            </a:r>
            <a:r>
              <a:rPr lang="ru-RU" sz="2700" dirty="0" err="1">
                <a:latin typeface="Arial" pitchFamily="34" charset="0"/>
                <a:cs typeface="Arial" pitchFamily="34" charset="0"/>
              </a:rPr>
              <a:t>прикладі</a:t>
            </a:r>
            <a:r>
              <a:rPr lang="ru-RU" sz="2700" dirty="0">
                <a:latin typeface="Arial" pitchFamily="34" charset="0"/>
                <a:cs typeface="Arial" pitchFamily="34" charset="0"/>
              </a:rPr>
              <a:t> </a:t>
            </a:r>
            <a:r>
              <a:rPr lang="ru-RU" sz="2700" dirty="0" err="1">
                <a:latin typeface="Arial" pitchFamily="34" charset="0"/>
                <a:cs typeface="Arial" pitchFamily="34" charset="0"/>
              </a:rPr>
              <a:t>тільця</a:t>
            </a:r>
            <a:r>
              <a:rPr lang="ru-RU" sz="2700" dirty="0">
                <a:latin typeface="Arial" pitchFamily="34" charset="0"/>
                <a:cs typeface="Arial" pitchFamily="34" charset="0"/>
              </a:rPr>
              <a:t> </a:t>
            </a:r>
            <a:r>
              <a:rPr lang="ru-RU" sz="2700" dirty="0" err="1">
                <a:latin typeface="Arial" pitchFamily="34" charset="0"/>
                <a:cs typeface="Arial" pitchFamily="34" charset="0"/>
              </a:rPr>
              <a:t>Паччіні</a:t>
            </a:r>
            <a:r>
              <a:rPr lang="ru-RU" sz="2700" dirty="0">
                <a:latin typeface="Arial" pitchFamily="34" charset="0"/>
                <a:cs typeface="Arial" pitchFamily="34" charset="0"/>
              </a:rPr>
              <a:t>. </a:t>
            </a:r>
            <a:br>
              <a:rPr lang="ru-RU" sz="2700" dirty="0">
                <a:latin typeface="Arial" pitchFamily="34" charset="0"/>
                <a:cs typeface="Arial" pitchFamily="34" charset="0"/>
              </a:rPr>
            </a:br>
            <a:r>
              <a:rPr lang="ru-RU" sz="2700" dirty="0">
                <a:latin typeface="Arial" pitchFamily="34" charset="0"/>
                <a:cs typeface="Arial" pitchFamily="34" charset="0"/>
              </a:rPr>
              <a:t>При </a:t>
            </a:r>
            <a:r>
              <a:rPr lang="ru-RU" sz="2700" dirty="0" err="1">
                <a:latin typeface="Arial" pitchFamily="34" charset="0"/>
                <a:cs typeface="Arial" pitchFamily="34" charset="0"/>
              </a:rPr>
              <a:t>здавлюванні</a:t>
            </a:r>
            <a:r>
              <a:rPr lang="ru-RU" sz="2700" dirty="0">
                <a:latin typeface="Arial" pitchFamily="34" charset="0"/>
                <a:cs typeface="Arial" pitchFamily="34" charset="0"/>
              </a:rPr>
              <a:t> рецептора </a:t>
            </a:r>
            <a:r>
              <a:rPr lang="ru-RU" sz="2700" dirty="0" err="1">
                <a:latin typeface="Arial" pitchFamily="34" charset="0"/>
                <a:cs typeface="Arial" pitchFamily="34" charset="0"/>
              </a:rPr>
              <a:t>виникає</a:t>
            </a:r>
            <a:r>
              <a:rPr lang="ru-RU" sz="2700" dirty="0">
                <a:latin typeface="Arial" pitchFamily="34" charset="0"/>
                <a:cs typeface="Arial" pitchFamily="34" charset="0"/>
              </a:rPr>
              <a:t> </a:t>
            </a:r>
            <a:br>
              <a:rPr lang="ru-RU" sz="2700" dirty="0">
                <a:latin typeface="Arial" pitchFamily="34" charset="0"/>
                <a:cs typeface="Arial" pitchFamily="34" charset="0"/>
              </a:rPr>
            </a:br>
            <a:r>
              <a:rPr lang="ru-RU" sz="2700" dirty="0" err="1">
                <a:solidFill>
                  <a:srgbClr val="C00000"/>
                </a:solidFill>
                <a:latin typeface="Arial" pitchFamily="34" charset="0"/>
                <a:cs typeface="Arial" pitchFamily="34" charset="0"/>
              </a:rPr>
              <a:t>деполяризація</a:t>
            </a:r>
            <a:r>
              <a:rPr lang="ru-RU" sz="2700" dirty="0">
                <a:solidFill>
                  <a:srgbClr val="C00000"/>
                </a:solidFill>
                <a:latin typeface="Arial" pitchFamily="34" charset="0"/>
                <a:cs typeface="Arial" pitchFamily="34" charset="0"/>
              </a:rPr>
              <a:t> -</a:t>
            </a:r>
            <a:r>
              <a:rPr lang="ru-RU" sz="2700" dirty="0" err="1">
                <a:latin typeface="Arial" pitchFamily="34" charset="0"/>
                <a:cs typeface="Arial" pitchFamily="34" charset="0"/>
              </a:rPr>
              <a:t>рецепторний</a:t>
            </a:r>
            <a:r>
              <a:rPr lang="ru-RU" sz="2700" dirty="0">
                <a:latin typeface="Arial" pitchFamily="34" charset="0"/>
                <a:cs typeface="Arial" pitchFamily="34" charset="0"/>
              </a:rPr>
              <a:t> </a:t>
            </a:r>
            <a:r>
              <a:rPr lang="ru-RU" sz="2700" dirty="0" err="1">
                <a:latin typeface="Arial" pitchFamily="34" charset="0"/>
                <a:cs typeface="Arial" pitchFamily="34" charset="0"/>
              </a:rPr>
              <a:t>потенціал</a:t>
            </a:r>
            <a:r>
              <a:rPr lang="ru-RU" sz="2700" dirty="0">
                <a:latin typeface="Arial" pitchFamily="34" charset="0"/>
                <a:cs typeface="Arial" pitchFamily="34" charset="0"/>
              </a:rPr>
              <a:t> РП (</a:t>
            </a:r>
            <a:r>
              <a:rPr lang="ru-RU" sz="2700" dirty="0" err="1">
                <a:latin typeface="Arial" pitchFamily="34" charset="0"/>
                <a:cs typeface="Arial" pitchFamily="34" charset="0"/>
              </a:rPr>
              <a:t>він</a:t>
            </a:r>
            <a:r>
              <a:rPr lang="ru-RU" sz="2700" dirty="0">
                <a:latin typeface="Arial" pitchFamily="34" charset="0"/>
                <a:cs typeface="Arial" pitchFamily="34" charset="0"/>
              </a:rPr>
              <a:t> же </a:t>
            </a:r>
            <a:r>
              <a:rPr lang="ru-RU" sz="2700" dirty="0" err="1">
                <a:latin typeface="Arial" pitchFamily="34" charset="0"/>
                <a:cs typeface="Arial" pitchFamily="34" charset="0"/>
              </a:rPr>
              <a:t>генераторний</a:t>
            </a:r>
            <a:r>
              <a:rPr lang="ru-RU" sz="2700" dirty="0">
                <a:latin typeface="Arial" pitchFamily="34" charset="0"/>
                <a:cs typeface="Arial" pitchFamily="34" charset="0"/>
              </a:rPr>
              <a:t> ГП).</a:t>
            </a:r>
            <a:r>
              <a:rPr lang="ru-RU" sz="2400" dirty="0"/>
              <a:t/>
            </a:r>
            <a:br>
              <a:rPr lang="ru-RU" sz="2400" dirty="0"/>
            </a:br>
            <a:r>
              <a:rPr lang="ru-RU" sz="2400" dirty="0"/>
              <a:t/>
            </a:r>
            <a:br>
              <a:rPr lang="ru-RU" sz="2400" dirty="0"/>
            </a:br>
            <a:r>
              <a:rPr lang="ru-RU" sz="2400" dirty="0"/>
              <a:t/>
            </a:r>
            <a:br>
              <a:rPr lang="ru-RU" sz="2400" dirty="0"/>
            </a:br>
            <a:endParaRPr lang="ru-RU"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357188"/>
            <a:ext cx="8786813" cy="6143625"/>
          </a:xfrm>
        </p:spPr>
        <p:txBody>
          <a:bodyPr>
            <a:normAutofit lnSpcReduction="10000"/>
          </a:bodyPr>
          <a:lstStyle/>
          <a:p>
            <a:pPr marL="0" indent="449263" eaLnBrk="1" fontAlgn="auto" hangingPunct="1">
              <a:spcAft>
                <a:spcPts val="0"/>
              </a:spcAft>
              <a:buFont typeface="Wingdings 2"/>
              <a:buNone/>
              <a:defRPr/>
            </a:pPr>
            <a:r>
              <a:rPr lang="ru-RU" sz="2800" dirty="0">
                <a:solidFill>
                  <a:srgbClr val="C00000"/>
                </a:solidFill>
              </a:rPr>
              <a:t>У </a:t>
            </a:r>
            <a:r>
              <a:rPr lang="ru-RU" sz="2800" dirty="0" err="1">
                <a:solidFill>
                  <a:srgbClr val="C00000"/>
                </a:solidFill>
              </a:rPr>
              <a:t>вторинночутливому</a:t>
            </a:r>
            <a:r>
              <a:rPr lang="ru-RU" sz="2800" dirty="0">
                <a:solidFill>
                  <a:srgbClr val="C00000"/>
                </a:solidFill>
              </a:rPr>
              <a:t> </a:t>
            </a:r>
            <a:r>
              <a:rPr lang="ru-RU" sz="2800" dirty="0" err="1">
                <a:solidFill>
                  <a:srgbClr val="C00000"/>
                </a:solidFill>
              </a:rPr>
              <a:t>рецепторі</a:t>
            </a:r>
            <a:r>
              <a:rPr lang="ru-RU" sz="2400" dirty="0"/>
              <a:t>,  </a:t>
            </a:r>
            <a:r>
              <a:rPr lang="ru-RU" sz="2400" dirty="0" err="1"/>
              <a:t>наприклад</a:t>
            </a:r>
            <a:r>
              <a:rPr lang="ru-RU" sz="2400" dirty="0"/>
              <a:t>,  </a:t>
            </a:r>
            <a:r>
              <a:rPr lang="ru-RU" sz="2400" dirty="0" err="1"/>
              <a:t>волосковий</a:t>
            </a:r>
            <a:r>
              <a:rPr lang="ru-RU" sz="2400" dirty="0"/>
              <a:t> </a:t>
            </a:r>
            <a:r>
              <a:rPr lang="ru-RU" sz="2400" dirty="0" err="1"/>
              <a:t>механорецептор</a:t>
            </a:r>
            <a:r>
              <a:rPr lang="ru-RU" sz="2400" dirty="0"/>
              <a:t>, - </a:t>
            </a:r>
            <a:r>
              <a:rPr lang="ru-RU" sz="2400" dirty="0" err="1"/>
              <a:t>зовнішній</a:t>
            </a:r>
            <a:r>
              <a:rPr lang="ru-RU" sz="2400" dirty="0"/>
              <a:t> стимул </a:t>
            </a:r>
            <a:r>
              <a:rPr lang="ru-RU" sz="2400" dirty="0" err="1"/>
              <a:t>також</a:t>
            </a:r>
            <a:r>
              <a:rPr lang="ru-RU" sz="2400" dirty="0"/>
              <a:t> </a:t>
            </a:r>
            <a:r>
              <a:rPr lang="ru-RU" sz="2400" dirty="0" err="1"/>
              <a:t>призводить</a:t>
            </a:r>
            <a:r>
              <a:rPr lang="ru-RU" sz="2400" dirty="0"/>
              <a:t> до </a:t>
            </a:r>
            <a:r>
              <a:rPr lang="ru-RU" sz="2400" dirty="0" err="1"/>
              <a:t>зміни</a:t>
            </a:r>
            <a:r>
              <a:rPr lang="ru-RU" sz="2400" dirty="0"/>
              <a:t> МП у  </a:t>
            </a:r>
            <a:r>
              <a:rPr lang="ru-RU" sz="2400" dirty="0" err="1"/>
              <a:t>вигляді</a:t>
            </a:r>
            <a:r>
              <a:rPr lang="ru-RU" sz="2400" dirty="0"/>
              <a:t> РП. </a:t>
            </a:r>
          </a:p>
          <a:p>
            <a:pPr marL="0" indent="481013" eaLnBrk="1" fontAlgn="auto" hangingPunct="1">
              <a:spcAft>
                <a:spcPts val="0"/>
              </a:spcAft>
              <a:buFont typeface="Wingdings 2"/>
              <a:buNone/>
              <a:defRPr/>
            </a:pPr>
            <a:endParaRPr lang="ru-RU" sz="2400" dirty="0"/>
          </a:p>
          <a:p>
            <a:pPr marL="0" indent="481013" eaLnBrk="1" fontAlgn="auto" hangingPunct="1">
              <a:spcAft>
                <a:spcPts val="0"/>
              </a:spcAft>
              <a:buFont typeface="Wingdings 2"/>
              <a:buNone/>
              <a:defRPr/>
            </a:pPr>
            <a:r>
              <a:rPr lang="ru-RU" sz="2400" dirty="0"/>
              <a:t>РП в свою </a:t>
            </a:r>
            <a:r>
              <a:rPr lang="ru-RU" sz="2400" dirty="0" err="1"/>
              <a:t>чергу</a:t>
            </a:r>
            <a:r>
              <a:rPr lang="ru-RU" sz="2400" dirty="0"/>
              <a:t>, </a:t>
            </a:r>
            <a:r>
              <a:rPr lang="ru-RU" sz="2400" dirty="0" err="1"/>
              <a:t>викликає</a:t>
            </a:r>
            <a:r>
              <a:rPr lang="ru-RU" sz="2400" dirty="0"/>
              <a:t> </a:t>
            </a:r>
            <a:r>
              <a:rPr lang="ru-RU" sz="2400" dirty="0" err="1"/>
              <a:t>викид</a:t>
            </a:r>
            <a:r>
              <a:rPr lang="ru-RU" sz="2400" dirty="0"/>
              <a:t> </a:t>
            </a:r>
            <a:r>
              <a:rPr lang="ru-RU" sz="2400" dirty="0" err="1"/>
              <a:t>медіатора</a:t>
            </a:r>
            <a:r>
              <a:rPr lang="ru-RU" sz="2400" dirty="0"/>
              <a:t> </a:t>
            </a:r>
            <a:r>
              <a:rPr lang="ru-RU" sz="2400" dirty="0" err="1"/>
              <a:t>з</a:t>
            </a:r>
            <a:r>
              <a:rPr lang="ru-RU" sz="2400" dirty="0"/>
              <a:t> рецептора в </a:t>
            </a:r>
            <a:r>
              <a:rPr lang="ru-RU" sz="2400" dirty="0" err="1"/>
              <a:t>синаптичну</a:t>
            </a:r>
            <a:r>
              <a:rPr lang="ru-RU" sz="2400" dirty="0"/>
              <a:t> </a:t>
            </a:r>
            <a:r>
              <a:rPr lang="ru-RU" sz="2400" dirty="0" err="1"/>
              <a:t>щілину</a:t>
            </a:r>
            <a:r>
              <a:rPr lang="ru-RU" sz="2400" dirty="0"/>
              <a:t>. </a:t>
            </a:r>
            <a:r>
              <a:rPr lang="ru-RU" sz="2400" dirty="0" err="1"/>
              <a:t>Це</a:t>
            </a:r>
            <a:r>
              <a:rPr lang="ru-RU" sz="2400" dirty="0"/>
              <a:t> </a:t>
            </a:r>
            <a:r>
              <a:rPr lang="ru-RU" sz="2400" dirty="0" err="1"/>
              <a:t>призводить</a:t>
            </a:r>
            <a:r>
              <a:rPr lang="ru-RU" sz="2400" dirty="0"/>
              <a:t> до </a:t>
            </a:r>
            <a:r>
              <a:rPr lang="ru-RU" sz="2400" dirty="0" err="1"/>
              <a:t>генерації</a:t>
            </a:r>
            <a:r>
              <a:rPr lang="ru-RU" sz="2400" dirty="0"/>
              <a:t> в афферентному </a:t>
            </a:r>
            <a:r>
              <a:rPr lang="ru-RU" sz="2400" dirty="0" err="1"/>
              <a:t>волокні</a:t>
            </a:r>
            <a:r>
              <a:rPr lang="ru-RU" sz="2400" dirty="0"/>
              <a:t> генераторного </a:t>
            </a:r>
            <a:r>
              <a:rPr lang="ru-RU" sz="2400" dirty="0" err="1"/>
              <a:t>потенціалу</a:t>
            </a:r>
            <a:r>
              <a:rPr lang="ru-RU" sz="2400" dirty="0"/>
              <a:t>. </a:t>
            </a:r>
          </a:p>
          <a:p>
            <a:pPr marL="0" indent="481013" algn="just" eaLnBrk="1" fontAlgn="auto" hangingPunct="1">
              <a:spcAft>
                <a:spcPts val="0"/>
              </a:spcAft>
              <a:buFont typeface="Wingdings 2"/>
              <a:buNone/>
              <a:defRPr/>
            </a:pPr>
            <a:endParaRPr lang="ru-RU" sz="2400" dirty="0"/>
          </a:p>
          <a:p>
            <a:pPr marL="0" indent="481013" algn="just" eaLnBrk="1" fontAlgn="auto" hangingPunct="1">
              <a:spcAft>
                <a:spcPts val="0"/>
              </a:spcAft>
              <a:buFont typeface="Wingdings 2"/>
              <a:buNone/>
              <a:defRPr/>
            </a:pPr>
            <a:r>
              <a:rPr lang="ru-RU" sz="2400" dirty="0"/>
              <a:t>При </a:t>
            </a:r>
            <a:r>
              <a:rPr lang="ru-RU" sz="2400" dirty="0" err="1"/>
              <a:t>перевищенні</a:t>
            </a:r>
            <a:r>
              <a:rPr lang="ru-RU" sz="2400" dirty="0"/>
              <a:t> ДП порога в афферентному     </a:t>
            </a:r>
            <a:r>
              <a:rPr lang="ru-RU" sz="2400" dirty="0" err="1"/>
              <a:t>волокні</a:t>
            </a:r>
            <a:r>
              <a:rPr lang="ru-RU" sz="2400" dirty="0"/>
              <a:t> (у </a:t>
            </a:r>
            <a:r>
              <a:rPr lang="ru-RU" sz="2400" dirty="0" err="1"/>
              <a:t>першому</a:t>
            </a:r>
            <a:r>
              <a:rPr lang="ru-RU" sz="2400" dirty="0"/>
              <a:t> </a:t>
            </a:r>
            <a:r>
              <a:rPr lang="ru-RU" sz="2400" dirty="0" err="1"/>
              <a:t>перехваті</a:t>
            </a:r>
            <a:r>
              <a:rPr lang="ru-RU" sz="2400" dirty="0"/>
              <a:t> </a:t>
            </a:r>
            <a:r>
              <a:rPr lang="ru-RU" sz="2400" dirty="0" err="1"/>
              <a:t>Ранвье</a:t>
            </a:r>
            <a:r>
              <a:rPr lang="ru-RU" sz="2400" dirty="0"/>
              <a:t>) </a:t>
            </a:r>
            <a:r>
              <a:rPr lang="ru-RU" sz="2400" dirty="0" err="1"/>
              <a:t>розвивається</a:t>
            </a:r>
            <a:r>
              <a:rPr lang="ru-RU" sz="2400" dirty="0"/>
              <a:t> ПД. </a:t>
            </a:r>
          </a:p>
          <a:p>
            <a:pPr marL="0" indent="481013" algn="just" eaLnBrk="1" fontAlgn="auto" hangingPunct="1">
              <a:spcAft>
                <a:spcPts val="0"/>
              </a:spcAft>
              <a:buFont typeface="Wingdings 2"/>
              <a:buNone/>
              <a:defRPr/>
            </a:pPr>
            <a:endParaRPr lang="ru-RU" sz="2400" dirty="0"/>
          </a:p>
          <a:p>
            <a:pPr marL="0" indent="449263" eaLnBrk="1" fontAlgn="auto" hangingPunct="1">
              <a:spcBef>
                <a:spcPts val="0"/>
              </a:spcBef>
              <a:spcAft>
                <a:spcPts val="0"/>
              </a:spcAft>
              <a:buFont typeface="Wingdings 2"/>
              <a:buNone/>
              <a:tabLst>
                <a:tab pos="8604250" algn="l"/>
              </a:tabLst>
              <a:defRPr/>
            </a:pPr>
            <a:r>
              <a:rPr lang="ru-RU" sz="2400" dirty="0"/>
              <a:t>ДП </a:t>
            </a:r>
            <a:r>
              <a:rPr lang="ru-RU" sz="2400" dirty="0" err="1"/>
              <a:t>може</a:t>
            </a:r>
            <a:r>
              <a:rPr lang="ru-RU" sz="2400" dirty="0"/>
              <a:t> бути як </a:t>
            </a:r>
            <a:r>
              <a:rPr lang="ru-RU" sz="2400" dirty="0" err="1"/>
              <a:t>деполяризаційним</a:t>
            </a:r>
            <a:r>
              <a:rPr lang="ru-RU" sz="2400" dirty="0"/>
              <a:t>, так </a:t>
            </a:r>
            <a:r>
              <a:rPr lang="ru-RU" sz="2400" dirty="0" err="1"/>
              <a:t>і</a:t>
            </a:r>
            <a:r>
              <a:rPr lang="ru-RU" sz="2400" dirty="0"/>
              <a:t> </a:t>
            </a:r>
            <a:r>
              <a:rPr lang="ru-RU" sz="2400" dirty="0" err="1"/>
              <a:t>гіперполяризаційним</a:t>
            </a:r>
            <a:r>
              <a:rPr lang="ru-RU" sz="2400" dirty="0"/>
              <a:t>. </a:t>
            </a:r>
            <a:r>
              <a:rPr lang="ru-RU" sz="2400" dirty="0" err="1"/>
              <a:t>і</a:t>
            </a:r>
            <a:r>
              <a:rPr lang="ru-RU" sz="2400" dirty="0"/>
              <a:t> </a:t>
            </a:r>
            <a:r>
              <a:rPr lang="ru-RU" sz="2400" dirty="0" err="1"/>
              <a:t>відповідно</a:t>
            </a:r>
            <a:r>
              <a:rPr lang="ru-RU" sz="2400" dirty="0"/>
              <a:t> </a:t>
            </a:r>
            <a:r>
              <a:rPr lang="ru-RU" sz="2400" dirty="0" err="1"/>
              <a:t>активувати</a:t>
            </a:r>
            <a:r>
              <a:rPr lang="ru-RU" sz="2400" dirty="0"/>
              <a:t> </a:t>
            </a:r>
            <a:r>
              <a:rPr lang="ru-RU" sz="2400" dirty="0" err="1"/>
              <a:t>або</a:t>
            </a:r>
            <a:r>
              <a:rPr lang="ru-RU" sz="2400" dirty="0"/>
              <a:t> </a:t>
            </a:r>
            <a:r>
              <a:rPr lang="ru-RU" sz="2400" dirty="0" err="1"/>
              <a:t>гальмувати</a:t>
            </a:r>
            <a:r>
              <a:rPr lang="ru-RU" sz="2400" dirty="0"/>
              <a:t> </a:t>
            </a:r>
            <a:r>
              <a:rPr lang="ru-RU" sz="2400" dirty="0" err="1"/>
              <a:t>імпульсну</a:t>
            </a:r>
            <a:r>
              <a:rPr lang="ru-RU" sz="2400" dirty="0"/>
              <a:t> </a:t>
            </a:r>
            <a:r>
              <a:rPr lang="ru-RU" sz="2400" dirty="0" err="1"/>
              <a:t>відповідь</a:t>
            </a:r>
            <a:r>
              <a:rPr lang="ru-RU" sz="2400" dirty="0"/>
              <a:t> афферентного волокна.</a:t>
            </a:r>
          </a:p>
          <a:p>
            <a:pPr marL="0" indent="481013" algn="just" eaLnBrk="1" fontAlgn="auto" hangingPunct="1">
              <a:spcBef>
                <a:spcPts val="0"/>
              </a:spcBef>
              <a:spcAft>
                <a:spcPts val="0"/>
              </a:spcAft>
              <a:buFont typeface="Wingdings 2"/>
              <a:buNone/>
              <a:defRPr/>
            </a:pPr>
            <a:endParaRPr lang="ru-RU"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eaLnBrk="1" fontAlgn="auto" hangingPunct="1">
              <a:spcAft>
                <a:spcPts val="0"/>
              </a:spcAft>
              <a:defRPr/>
            </a:pPr>
            <a:r>
              <a:rPr lang="ru-RU" sz="3600" b="1" dirty="0"/>
              <a:t>РП у </a:t>
            </a:r>
            <a:r>
              <a:rPr lang="ru-RU" sz="3600" b="1" dirty="0" err="1"/>
              <a:t>вторинночутливому</a:t>
            </a:r>
            <a:r>
              <a:rPr lang="ru-RU" sz="3600" b="1" dirty="0"/>
              <a:t> </a:t>
            </a:r>
            <a:r>
              <a:rPr lang="ru-RU" sz="3600" b="1" dirty="0" err="1"/>
              <a:t>рецепторі</a:t>
            </a:r>
            <a:r>
              <a:rPr lang="ru-RU" sz="3600" b="1" dirty="0"/>
              <a:t> (</a:t>
            </a:r>
            <a:r>
              <a:rPr lang="ru-RU" sz="3600" b="1" dirty="0" err="1"/>
              <a:t>волосковий</a:t>
            </a:r>
            <a:r>
              <a:rPr lang="ru-RU" sz="3600" b="1" dirty="0"/>
              <a:t> </a:t>
            </a:r>
            <a:r>
              <a:rPr lang="ru-RU" sz="3600" b="1" dirty="0" err="1"/>
              <a:t>механорецептор</a:t>
            </a:r>
            <a:r>
              <a:rPr lang="ru-RU" sz="3600" b="1" dirty="0"/>
              <a:t>)</a:t>
            </a:r>
          </a:p>
        </p:txBody>
      </p:sp>
      <p:pic>
        <p:nvPicPr>
          <p:cNvPr id="5" name="Содержимое 4" descr="image201.jpg"/>
          <p:cNvPicPr>
            <a:picLocks noGrp="1" noChangeAspect="1"/>
          </p:cNvPicPr>
          <p:nvPr>
            <p:ph idx="1"/>
          </p:nvPr>
        </p:nvPicPr>
        <p:blipFill>
          <a:blip r:embed="rId2"/>
          <a:stretch>
            <a:fillRect/>
          </a:stretch>
        </p:blipFill>
        <p:spPr>
          <a:xfrm>
            <a:off x="198766" y="2071678"/>
            <a:ext cx="8914880" cy="4000527"/>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Прямоугольник 1"/>
          <p:cNvSpPr>
            <a:spLocks noChangeArrowheads="1"/>
          </p:cNvSpPr>
          <p:nvPr/>
        </p:nvSpPr>
        <p:spPr bwMode="auto">
          <a:xfrm>
            <a:off x="357188" y="1357313"/>
            <a:ext cx="7572375" cy="4524375"/>
          </a:xfrm>
          <a:prstGeom prst="rect">
            <a:avLst/>
          </a:prstGeom>
          <a:noFill/>
          <a:ln w="9525">
            <a:noFill/>
            <a:miter lim="800000"/>
            <a:headEnd/>
            <a:tailEnd/>
          </a:ln>
        </p:spPr>
        <p:txBody>
          <a:bodyPr>
            <a:spAutoFit/>
          </a:bodyPr>
          <a:lstStyle/>
          <a:p>
            <a:r>
              <a:rPr lang="ru-RU">
                <a:solidFill>
                  <a:srgbClr val="FF0000"/>
                </a:solidFill>
              </a:rPr>
              <a:t>Перший нейрон</a:t>
            </a:r>
            <a:r>
              <a:rPr lang="ru-RU"/>
              <a:t> розміщується в спінальному ганглії чи в ганглії черепно-мозгового нерву, </a:t>
            </a:r>
            <a:r>
              <a:rPr lang="ru-RU">
                <a:solidFill>
                  <a:srgbClr val="FF0000"/>
                </a:solidFill>
              </a:rPr>
              <a:t>другий нейрон </a:t>
            </a:r>
            <a:r>
              <a:rPr lang="ru-RU"/>
              <a:t>розміщується в структурах ЦНС, </a:t>
            </a:r>
            <a:r>
              <a:rPr lang="ru-RU">
                <a:solidFill>
                  <a:srgbClr val="FF0000"/>
                </a:solidFill>
              </a:rPr>
              <a:t>третій нейрон </a:t>
            </a:r>
          </a:p>
          <a:p>
            <a:r>
              <a:rPr lang="ru-RU"/>
              <a:t>знаходиться тільки в переключаючих ядрах таламуса. </a:t>
            </a:r>
          </a:p>
          <a:p>
            <a:endParaRPr lang="ru-RU"/>
          </a:p>
          <a:p>
            <a:r>
              <a:rPr lang="ru-RU"/>
              <a:t>Провідниковий відділ здійснює виявлення та розпізнавання сигналів на основі чого відбувається виділення корисної інформації. Частина отриманої інформації повністю виключається, інша частина затримується на деякий час за рахунок гальмування, решта надходить до кори. </a:t>
            </a:r>
          </a:p>
          <a:p>
            <a:endParaRPr lang="ru-RU"/>
          </a:p>
          <a:p>
            <a:r>
              <a:rPr lang="ru-RU"/>
              <a:t>З 10 мільйонів біт інформації, направленої до кори, приходить лише 1 млн. В фільтрації інформації приймають участь ретикулярні ядра, неспецифічні шляхи. Структурно цей процес зумовлений багаточисельними розгалуженнями, колатералями до різних відділів ЦНС та кори великих півкуль. </a:t>
            </a:r>
          </a:p>
        </p:txBody>
      </p:sp>
      <p:sp>
        <p:nvSpPr>
          <p:cNvPr id="3" name="Заголовок 2"/>
          <p:cNvSpPr>
            <a:spLocks noGrp="1"/>
          </p:cNvSpPr>
          <p:nvPr>
            <p:ph type="title"/>
          </p:nvPr>
        </p:nvSpPr>
        <p:spPr>
          <a:xfrm>
            <a:off x="457200" y="274638"/>
            <a:ext cx="7972425" cy="1143000"/>
          </a:xfrm>
        </p:spPr>
        <p:txBody>
          <a:bodyPr>
            <a:normAutofit fontScale="90000"/>
          </a:bodyPr>
          <a:lstStyle/>
          <a:p>
            <a:pPr algn="ctr" eaLnBrk="1" fontAlgn="auto" hangingPunct="1">
              <a:spcAft>
                <a:spcPts val="0"/>
              </a:spcAft>
              <a:defRPr/>
            </a:pPr>
            <a:r>
              <a:rPr lang="ru-RU" sz="3100" b="1" dirty="0" err="1"/>
              <a:t>Провідниковий</a:t>
            </a:r>
            <a:r>
              <a:rPr lang="ru-RU" sz="3100" b="1" dirty="0"/>
              <a:t> </a:t>
            </a:r>
            <a:r>
              <a:rPr lang="ru-RU" sz="3100" b="1" dirty="0" err="1"/>
              <a:t>відділ</a:t>
            </a:r>
            <a:r>
              <a:rPr lang="ru-RU" sz="3100" b="1" dirty="0"/>
              <a:t> кожного </a:t>
            </a:r>
            <a:r>
              <a:rPr lang="ru-RU" sz="3100" b="1" dirty="0" err="1"/>
              <a:t>аналізатора</a:t>
            </a:r>
            <a:r>
              <a:rPr lang="ru-RU" sz="3100" b="1" dirty="0"/>
              <a:t> </a:t>
            </a:r>
            <a:r>
              <a:rPr lang="ru-RU" sz="3100" b="1" dirty="0" err="1"/>
              <a:t>включає</a:t>
            </a:r>
            <a:r>
              <a:rPr lang="ru-RU" sz="3100" b="1" dirty="0"/>
              <a:t>, як правило, 3 </a:t>
            </a:r>
            <a:r>
              <a:rPr lang="ru-RU" sz="3100" b="1" dirty="0" err="1"/>
              <a:t>нейрони</a:t>
            </a:r>
            <a:r>
              <a:rPr lang="ru-RU" sz="3100" b="1" dirty="0"/>
              <a:t>. </a:t>
            </a:r>
            <a:r>
              <a:rPr lang="ru-RU" b="1" dirty="0"/>
              <a:t/>
            </a:r>
            <a:br>
              <a:rPr lang="ru-RU" b="1" dirty="0"/>
            </a:b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Прямоугольник 1"/>
          <p:cNvSpPr>
            <a:spLocks noChangeArrowheads="1"/>
          </p:cNvSpPr>
          <p:nvPr/>
        </p:nvSpPr>
        <p:spPr bwMode="auto">
          <a:xfrm>
            <a:off x="285750" y="214313"/>
            <a:ext cx="8286750" cy="6632575"/>
          </a:xfrm>
          <a:prstGeom prst="rect">
            <a:avLst/>
          </a:prstGeom>
          <a:noFill/>
          <a:ln w="9525">
            <a:noFill/>
            <a:miter lim="800000"/>
            <a:headEnd/>
            <a:tailEnd/>
          </a:ln>
        </p:spPr>
        <p:txBody>
          <a:bodyPr>
            <a:spAutoFit/>
          </a:bodyPr>
          <a:lstStyle/>
          <a:p>
            <a:pPr algn="ctr"/>
            <a:r>
              <a:rPr lang="ru-RU" sz="2400" b="1">
                <a:solidFill>
                  <a:srgbClr val="FF0000"/>
                </a:solidFill>
              </a:rPr>
              <a:t>Мозковий відділ кожного аналізатора </a:t>
            </a:r>
          </a:p>
          <a:p>
            <a:pPr algn="ctr"/>
            <a:r>
              <a:rPr lang="ru-RU" sz="2400" b="1">
                <a:solidFill>
                  <a:srgbClr val="FF0000"/>
                </a:solidFill>
              </a:rPr>
              <a:t>розміщується в корі  ГМ </a:t>
            </a:r>
          </a:p>
          <a:p>
            <a:pPr>
              <a:spcAft>
                <a:spcPts val="600"/>
              </a:spcAft>
              <a:buFont typeface="Wingdings" pitchFamily="2" charset="2"/>
              <a:buChar char="§"/>
            </a:pPr>
            <a:r>
              <a:rPr lang="ru-RU" b="1"/>
              <a:t>Він має ядерну та розсіяну частини. </a:t>
            </a:r>
          </a:p>
          <a:p>
            <a:pPr>
              <a:spcAft>
                <a:spcPts val="600"/>
              </a:spcAft>
              <a:buFont typeface="Wingdings" pitchFamily="2" charset="2"/>
              <a:buChar char="§"/>
            </a:pPr>
            <a:r>
              <a:rPr lang="ru-RU" b="1"/>
              <a:t>Ядерна частина аналізатора знаходиться у специфічному проекційному полі кори, а розсіяна – у відповідній асоціативній ділянці. </a:t>
            </a:r>
          </a:p>
          <a:p>
            <a:pPr>
              <a:spcAft>
                <a:spcPts val="600"/>
              </a:spcAft>
              <a:buFont typeface="Wingdings" pitchFamily="2" charset="2"/>
              <a:buChar char="§"/>
            </a:pPr>
            <a:r>
              <a:rPr lang="ru-RU" b="1"/>
              <a:t>Мозковий відділ відповідає за декодування, детектування, впізнання сигналів, побудову образа подразника та формування сенсорного відчуття. </a:t>
            </a:r>
          </a:p>
          <a:p>
            <a:pPr>
              <a:spcAft>
                <a:spcPts val="600"/>
              </a:spcAft>
              <a:buFont typeface="Wingdings" pitchFamily="2" charset="2"/>
              <a:buChar char="§"/>
            </a:pPr>
            <a:r>
              <a:rPr lang="ru-RU" b="1"/>
              <a:t>Детектування – виконують нейрони детектори різних рівней, які збуджуються тільки певними ознаками подразника. </a:t>
            </a:r>
          </a:p>
          <a:p>
            <a:pPr>
              <a:spcAft>
                <a:spcPts val="600"/>
              </a:spcAft>
              <a:buFont typeface="Wingdings" pitchFamily="2" charset="2"/>
              <a:buChar char="§"/>
            </a:pPr>
            <a:r>
              <a:rPr lang="ru-RU" b="1"/>
              <a:t>Далі відбувається впізнавання подразника чи сигналу за рахунок паралельного аналізу всіх ознак подразника. </a:t>
            </a:r>
          </a:p>
          <a:p>
            <a:pPr>
              <a:spcAft>
                <a:spcPts val="600"/>
              </a:spcAft>
              <a:buFont typeface="Wingdings" pitchFamily="2" charset="2"/>
              <a:buChar char="§"/>
            </a:pPr>
            <a:r>
              <a:rPr lang="ru-RU" b="1"/>
              <a:t>Після цього вищі детектори створюють образ подразника і одночасно формується певне відчуття. </a:t>
            </a:r>
          </a:p>
          <a:p>
            <a:pPr>
              <a:spcAft>
                <a:spcPts val="600"/>
              </a:spcAft>
              <a:buFont typeface="Wingdings" pitchFamily="2" charset="2"/>
              <a:buChar char="§"/>
            </a:pPr>
            <a:r>
              <a:rPr lang="ru-RU" b="1"/>
              <a:t>Формування відчуття відбувається на всіх відділах аналізатору і завершується в мозковому відділі. </a:t>
            </a:r>
          </a:p>
          <a:p>
            <a:pPr>
              <a:spcAft>
                <a:spcPts val="600"/>
              </a:spcAft>
              <a:buFont typeface="Wingdings" pitchFamily="2" charset="2"/>
              <a:buChar char="§"/>
            </a:pPr>
            <a:r>
              <a:rPr lang="ru-RU" b="1"/>
              <a:t>На основі сукупності всіх відчуттів формується чуттєве сприйняття інформації, її усвідомлення, субєктивне відношення до неї у вигляді емоцій. Внаслідок всього виникає сенсорний досвід, тобто створюється пам'ять про дію подразника. </a:t>
            </a:r>
            <a:endParaRPr lang="ru-RU"/>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401050" cy="868362"/>
          </a:xfrm>
        </p:spPr>
        <p:txBody>
          <a:bodyPr>
            <a:normAutofit fontScale="90000"/>
          </a:bodyPr>
          <a:lstStyle/>
          <a:p>
            <a:pPr eaLnBrk="1" fontAlgn="auto" hangingPunct="1">
              <a:spcAft>
                <a:spcPts val="0"/>
              </a:spcAft>
              <a:defRPr/>
            </a:pPr>
            <a:r>
              <a:rPr lang="ru-RU" sz="4400" b="1" dirty="0" err="1"/>
              <a:t>Механізм</a:t>
            </a:r>
            <a:r>
              <a:rPr lang="ru-RU" sz="4400" b="1" dirty="0"/>
              <a:t> </a:t>
            </a:r>
            <a:r>
              <a:rPr lang="ru-RU" sz="4400" b="1" dirty="0" err="1"/>
              <a:t>сприйняття</a:t>
            </a:r>
            <a:r>
              <a:rPr lang="ru-RU" sz="4400" b="1" dirty="0"/>
              <a:t> </a:t>
            </a:r>
            <a:r>
              <a:rPr lang="ru-RU" sz="4400" b="1" dirty="0" err="1"/>
              <a:t>інформації</a:t>
            </a:r>
            <a:r>
              <a:rPr lang="ru-RU" sz="4400" b="1" dirty="0"/>
              <a:t> </a:t>
            </a:r>
            <a:r>
              <a:rPr lang="ru-RU" sz="4800" b="1" dirty="0"/>
              <a:t/>
            </a:r>
            <a:br>
              <a:rPr lang="ru-RU" sz="4800" b="1" dirty="0"/>
            </a:br>
            <a:endParaRPr lang="ru-RU" dirty="0"/>
          </a:p>
        </p:txBody>
      </p:sp>
      <p:sp>
        <p:nvSpPr>
          <p:cNvPr id="26627" name="Содержимое 3"/>
          <p:cNvSpPr>
            <a:spLocks noGrp="1"/>
          </p:cNvSpPr>
          <p:nvPr>
            <p:ph idx="1"/>
          </p:nvPr>
        </p:nvSpPr>
        <p:spPr>
          <a:xfrm>
            <a:off x="785813" y="1071563"/>
            <a:ext cx="7467600" cy="4708525"/>
          </a:xfrm>
        </p:spPr>
        <p:txBody>
          <a:bodyPr>
            <a:spAutoFit/>
          </a:bodyPr>
          <a:lstStyle/>
          <a:p>
            <a:pPr marL="6350" indent="-6350" eaLnBrk="1" hangingPunct="1">
              <a:buFont typeface="Wingdings 2" pitchFamily="18" charset="2"/>
              <a:buNone/>
            </a:pPr>
            <a:r>
              <a:rPr lang="ru-RU" sz="2000" dirty="0" err="1"/>
              <a:t>Сенсорна</a:t>
            </a:r>
            <a:r>
              <a:rPr lang="ru-RU" sz="2000" dirty="0"/>
              <a:t> </a:t>
            </a:r>
            <a:r>
              <a:rPr lang="ru-RU" sz="2000" dirty="0" err="1"/>
              <a:t>інформація</a:t>
            </a:r>
            <a:r>
              <a:rPr lang="ru-RU" sz="2000" dirty="0"/>
              <a:t> у </a:t>
            </a:r>
            <a:r>
              <a:rPr lang="ru-RU" sz="2000" dirty="0" err="1"/>
              <a:t>вигляді</a:t>
            </a:r>
            <a:r>
              <a:rPr lang="ru-RU" sz="2000" dirty="0"/>
              <a:t> </a:t>
            </a:r>
            <a:r>
              <a:rPr lang="ru-RU" sz="2000" dirty="0" err="1"/>
              <a:t>потенціалу</a:t>
            </a:r>
            <a:r>
              <a:rPr lang="ru-RU" sz="2000" dirty="0"/>
              <a:t> </a:t>
            </a:r>
            <a:r>
              <a:rPr lang="ru-RU" sz="2000" dirty="0" err="1"/>
              <a:t>дії</a:t>
            </a:r>
            <a:r>
              <a:rPr lang="ru-RU" sz="2000" dirty="0"/>
              <a:t> </a:t>
            </a:r>
            <a:r>
              <a:rPr lang="ru-RU" sz="2000" dirty="0" err="1"/>
              <a:t>від</a:t>
            </a:r>
            <a:r>
              <a:rPr lang="ru-RU" sz="2000" dirty="0"/>
              <a:t> </a:t>
            </a:r>
            <a:r>
              <a:rPr lang="ru-RU" sz="2000" dirty="0" err="1"/>
              <a:t>рецепторів</a:t>
            </a:r>
            <a:r>
              <a:rPr lang="ru-RU" sz="2000" dirty="0"/>
              <a:t> </a:t>
            </a:r>
            <a:r>
              <a:rPr lang="ru-RU" sz="2000" dirty="0" err="1"/>
              <a:t>поступає</a:t>
            </a:r>
            <a:r>
              <a:rPr lang="ru-RU" sz="2000" dirty="0"/>
              <a:t> в </a:t>
            </a:r>
            <a:r>
              <a:rPr lang="ru-RU" sz="2000" dirty="0" err="1"/>
              <a:t>спеціалізовані</a:t>
            </a:r>
            <a:r>
              <a:rPr lang="ru-RU" sz="2000" dirty="0"/>
              <a:t> </a:t>
            </a:r>
            <a:r>
              <a:rPr lang="ru-RU" sz="2000" dirty="0" err="1"/>
              <a:t>зони</a:t>
            </a:r>
            <a:r>
              <a:rPr lang="ru-RU" sz="2000" dirty="0"/>
              <a:t> кори великих </a:t>
            </a:r>
            <a:r>
              <a:rPr lang="ru-RU" sz="2000" dirty="0" err="1"/>
              <a:t>півкуль</a:t>
            </a:r>
            <a:r>
              <a:rPr lang="ru-RU" sz="2000" dirty="0"/>
              <a:t>, де </a:t>
            </a:r>
            <a:r>
              <a:rPr lang="ru-RU" sz="2000" dirty="0" err="1"/>
              <a:t>міститься</a:t>
            </a:r>
            <a:r>
              <a:rPr lang="ru-RU" sz="2000" dirty="0"/>
              <a:t> великий </a:t>
            </a:r>
            <a:r>
              <a:rPr lang="ru-RU" sz="2000" dirty="0" err="1"/>
              <a:t>набір</a:t>
            </a:r>
            <a:r>
              <a:rPr lang="ru-RU" sz="2000" dirty="0"/>
              <a:t> </a:t>
            </a:r>
            <a:r>
              <a:rPr lang="ru-RU" sz="2000" dirty="0" err="1"/>
              <a:t>нейронів</a:t>
            </a:r>
            <a:r>
              <a:rPr lang="ru-RU" sz="2000" dirty="0"/>
              <a:t> –</a:t>
            </a:r>
            <a:r>
              <a:rPr lang="ru-RU" sz="2000" dirty="0" err="1"/>
              <a:t>детекторів</a:t>
            </a:r>
            <a:r>
              <a:rPr lang="ru-RU" sz="2000" dirty="0"/>
              <a:t>, </a:t>
            </a:r>
            <a:r>
              <a:rPr lang="ru-RU" sz="2000" dirty="0" err="1"/>
              <a:t>що</a:t>
            </a:r>
            <a:r>
              <a:rPr lang="ru-RU" sz="2000" dirty="0"/>
              <a:t> </a:t>
            </a:r>
            <a:r>
              <a:rPr lang="ru-RU" sz="2000" dirty="0" err="1"/>
              <a:t>спеціалізуються</a:t>
            </a:r>
            <a:r>
              <a:rPr lang="ru-RU" sz="2000" dirty="0"/>
              <a:t> в </a:t>
            </a:r>
            <a:r>
              <a:rPr lang="ru-RU" sz="2000" dirty="0" err="1"/>
              <a:t>розпізнаванні</a:t>
            </a:r>
            <a:r>
              <a:rPr lang="ru-RU" sz="2000" dirty="0"/>
              <a:t> </a:t>
            </a:r>
            <a:r>
              <a:rPr lang="ru-RU" sz="2000" dirty="0" err="1"/>
              <a:t>різних</a:t>
            </a:r>
            <a:r>
              <a:rPr lang="ru-RU" sz="2000" dirty="0"/>
              <a:t> </a:t>
            </a:r>
            <a:r>
              <a:rPr lang="ru-RU" sz="2000" dirty="0" err="1"/>
              <a:t>предметів</a:t>
            </a:r>
            <a:r>
              <a:rPr lang="ru-RU" sz="2000" dirty="0"/>
              <a:t> </a:t>
            </a:r>
            <a:r>
              <a:rPr lang="ru-RU" sz="2000" dirty="0" err="1"/>
              <a:t>чи</a:t>
            </a:r>
            <a:r>
              <a:rPr lang="ru-RU" sz="2000" dirty="0"/>
              <a:t> </a:t>
            </a:r>
            <a:r>
              <a:rPr lang="ru-RU" sz="2000" dirty="0" err="1"/>
              <a:t>явищ</a:t>
            </a:r>
            <a:r>
              <a:rPr lang="ru-RU" sz="2000" dirty="0"/>
              <a:t> </a:t>
            </a:r>
            <a:r>
              <a:rPr lang="ru-RU" sz="2000" dirty="0" err="1"/>
              <a:t>навколишнього</a:t>
            </a:r>
            <a:r>
              <a:rPr lang="ru-RU" sz="2000" dirty="0"/>
              <a:t> </a:t>
            </a:r>
            <a:r>
              <a:rPr lang="ru-RU" sz="2000" dirty="0" err="1"/>
              <a:t>світу</a:t>
            </a:r>
            <a:r>
              <a:rPr lang="ru-RU" sz="2000" dirty="0"/>
              <a:t>. При </a:t>
            </a:r>
            <a:r>
              <a:rPr lang="ru-RU" sz="2000" dirty="0" err="1"/>
              <a:t>цьому</a:t>
            </a:r>
            <a:r>
              <a:rPr lang="ru-RU" sz="2000" dirty="0"/>
              <a:t> </a:t>
            </a:r>
            <a:r>
              <a:rPr lang="ru-RU" sz="2000" dirty="0" err="1"/>
              <a:t>збуджується</a:t>
            </a:r>
            <a:r>
              <a:rPr lang="ru-RU" sz="2000" dirty="0"/>
              <a:t> </a:t>
            </a:r>
            <a:r>
              <a:rPr lang="ru-RU" sz="2000" dirty="0" err="1"/>
              <a:t>певна</a:t>
            </a:r>
            <a:r>
              <a:rPr lang="ru-RU" sz="2000" dirty="0"/>
              <a:t> </a:t>
            </a:r>
            <a:r>
              <a:rPr lang="ru-RU" sz="2000" dirty="0" err="1"/>
              <a:t>кількість</a:t>
            </a:r>
            <a:r>
              <a:rPr lang="ru-RU" sz="2000" dirty="0"/>
              <a:t> </a:t>
            </a:r>
            <a:r>
              <a:rPr lang="ru-RU" sz="2000" dirty="0" err="1"/>
              <a:t>нейронів</a:t>
            </a:r>
            <a:r>
              <a:rPr lang="ru-RU" sz="2000" dirty="0"/>
              <a:t>- </a:t>
            </a:r>
            <a:r>
              <a:rPr lang="ru-RU" sz="2000" dirty="0" err="1"/>
              <a:t>детекторів</a:t>
            </a:r>
            <a:r>
              <a:rPr lang="ru-RU" sz="2000" dirty="0"/>
              <a:t> </a:t>
            </a:r>
            <a:r>
              <a:rPr lang="ru-RU" sz="2000" dirty="0" err="1"/>
              <a:t>і</a:t>
            </a:r>
            <a:r>
              <a:rPr lang="ru-RU" sz="2000" dirty="0"/>
              <a:t> </a:t>
            </a:r>
            <a:r>
              <a:rPr lang="ru-RU" sz="2000" dirty="0" err="1"/>
              <a:t>створюється</a:t>
            </a:r>
            <a:r>
              <a:rPr lang="ru-RU" sz="2000" dirty="0"/>
              <a:t> в </a:t>
            </a:r>
            <a:r>
              <a:rPr lang="ru-RU" sz="2000" dirty="0" err="1"/>
              <a:t>корі</a:t>
            </a:r>
            <a:r>
              <a:rPr lang="ru-RU" sz="2000" dirty="0"/>
              <a:t> «</a:t>
            </a:r>
            <a:r>
              <a:rPr lang="ru-RU" sz="2000" dirty="0" err="1"/>
              <a:t>малюнок</a:t>
            </a:r>
            <a:r>
              <a:rPr lang="ru-RU" sz="2000" dirty="0"/>
              <a:t> « (як на </a:t>
            </a:r>
            <a:r>
              <a:rPr lang="ru-RU" sz="2000" dirty="0" err="1"/>
              <a:t>коврі</a:t>
            </a:r>
            <a:r>
              <a:rPr lang="ru-RU" sz="2000" dirty="0"/>
              <a:t>). </a:t>
            </a:r>
            <a:r>
              <a:rPr lang="ru-RU" sz="2000" dirty="0" err="1"/>
              <a:t>Обидві</a:t>
            </a:r>
            <a:r>
              <a:rPr lang="ru-RU" sz="2000" dirty="0"/>
              <a:t> </a:t>
            </a:r>
            <a:r>
              <a:rPr lang="ru-RU" sz="2000" dirty="0" err="1"/>
              <a:t>півкулі</a:t>
            </a:r>
            <a:r>
              <a:rPr lang="ru-RU" sz="2000" dirty="0"/>
              <a:t> </a:t>
            </a:r>
            <a:r>
              <a:rPr lang="ru-RU" sz="2000" dirty="0" err="1"/>
              <a:t>звертаються</a:t>
            </a:r>
            <a:r>
              <a:rPr lang="ru-RU" sz="2000" dirty="0"/>
              <a:t> до структур </a:t>
            </a:r>
            <a:r>
              <a:rPr lang="ru-RU" sz="2000" dirty="0" err="1"/>
              <a:t>памяті</a:t>
            </a:r>
            <a:r>
              <a:rPr lang="ru-RU" sz="2000" dirty="0"/>
              <a:t>, де </a:t>
            </a:r>
            <a:r>
              <a:rPr lang="ru-RU" sz="2000" dirty="0" err="1"/>
              <a:t>зберігається</a:t>
            </a:r>
            <a:r>
              <a:rPr lang="ru-RU" sz="2000" dirty="0"/>
              <a:t> </a:t>
            </a:r>
            <a:r>
              <a:rPr lang="ru-RU" sz="2000" dirty="0" err="1"/>
              <a:t>інформація</a:t>
            </a:r>
            <a:r>
              <a:rPr lang="ru-RU" sz="2000" dirty="0"/>
              <a:t> про </a:t>
            </a:r>
            <a:r>
              <a:rPr lang="ru-RU" sz="2000" dirty="0" err="1"/>
              <a:t>попередню</a:t>
            </a:r>
            <a:r>
              <a:rPr lang="ru-RU" sz="2000" dirty="0"/>
              <a:t> </a:t>
            </a:r>
            <a:r>
              <a:rPr lang="ru-RU" sz="2000" dirty="0" err="1"/>
              <a:t>дію</a:t>
            </a:r>
            <a:r>
              <a:rPr lang="ru-RU" sz="2000" dirty="0"/>
              <a:t> таких </a:t>
            </a:r>
            <a:r>
              <a:rPr lang="ru-RU" sz="2000" dirty="0" err="1"/>
              <a:t>подразників</a:t>
            </a:r>
            <a:r>
              <a:rPr lang="ru-RU" sz="2000" dirty="0"/>
              <a:t> (</a:t>
            </a:r>
            <a:r>
              <a:rPr lang="ru-RU" sz="2000" dirty="0" err="1"/>
              <a:t>сенсорний</a:t>
            </a:r>
            <a:r>
              <a:rPr lang="ru-RU" sz="2000" dirty="0"/>
              <a:t> </a:t>
            </a:r>
            <a:r>
              <a:rPr lang="ru-RU" sz="2000" dirty="0" err="1"/>
              <a:t>досвід</a:t>
            </a:r>
            <a:r>
              <a:rPr lang="ru-RU" sz="2000" dirty="0"/>
              <a:t>). В </a:t>
            </a:r>
            <a:r>
              <a:rPr lang="ru-RU" sz="2000" dirty="0" err="1"/>
              <a:t>результаті</a:t>
            </a:r>
            <a:r>
              <a:rPr lang="ru-RU" sz="2000" dirty="0"/>
              <a:t> </a:t>
            </a:r>
            <a:r>
              <a:rPr lang="ru-RU" sz="2000" dirty="0" err="1"/>
              <a:t>цього</a:t>
            </a:r>
            <a:r>
              <a:rPr lang="ru-RU" sz="2000" dirty="0"/>
              <a:t> «</a:t>
            </a:r>
            <a:r>
              <a:rPr lang="ru-RU" sz="2000" dirty="0" err="1"/>
              <a:t>малюнок</a:t>
            </a:r>
            <a:r>
              <a:rPr lang="ru-RU" sz="2000" dirty="0"/>
              <a:t>» </a:t>
            </a:r>
            <a:r>
              <a:rPr lang="ru-RU" sz="2000" dirty="0" err="1"/>
              <a:t>наповнюється</a:t>
            </a:r>
            <a:r>
              <a:rPr lang="ru-RU" sz="2000" dirty="0"/>
              <a:t> </a:t>
            </a:r>
            <a:r>
              <a:rPr lang="ru-RU" sz="2000" dirty="0" err="1"/>
              <a:t>змістом</a:t>
            </a:r>
            <a:r>
              <a:rPr lang="ru-RU" sz="2000" dirty="0"/>
              <a:t>, </a:t>
            </a:r>
            <a:r>
              <a:rPr lang="ru-RU" sz="2000" dirty="0" err="1"/>
              <a:t>тобто</a:t>
            </a:r>
            <a:r>
              <a:rPr lang="ru-RU" sz="2000" dirty="0"/>
              <a:t> «</a:t>
            </a:r>
            <a:r>
              <a:rPr lang="ru-RU" sz="2000" dirty="0" err="1"/>
              <a:t>оживає</a:t>
            </a:r>
            <a:r>
              <a:rPr lang="ru-RU" sz="2000" dirty="0"/>
              <a:t>». Права </a:t>
            </a:r>
            <a:r>
              <a:rPr lang="ru-RU" sz="2000" dirty="0" err="1"/>
              <a:t>півкуля</a:t>
            </a:r>
            <a:r>
              <a:rPr lang="ru-RU" sz="2000" dirty="0"/>
              <a:t> на </a:t>
            </a:r>
            <a:r>
              <a:rPr lang="ru-RU" sz="2000" dirty="0" err="1"/>
              <a:t>основі</a:t>
            </a:r>
            <a:r>
              <a:rPr lang="ru-RU" sz="2000" dirty="0"/>
              <a:t> </a:t>
            </a:r>
            <a:r>
              <a:rPr lang="ru-RU" sz="2000" dirty="0" err="1"/>
              <a:t>малюнка</a:t>
            </a:r>
            <a:r>
              <a:rPr lang="ru-RU" sz="2000" dirty="0"/>
              <a:t> </a:t>
            </a:r>
            <a:r>
              <a:rPr lang="ru-RU" sz="2000" dirty="0" err="1"/>
              <a:t>створює</a:t>
            </a:r>
            <a:r>
              <a:rPr lang="ru-RU" sz="2000" dirty="0"/>
              <a:t> </a:t>
            </a:r>
            <a:r>
              <a:rPr lang="ru-RU" sz="2000" dirty="0" err="1"/>
              <a:t>цілісне</a:t>
            </a:r>
            <a:r>
              <a:rPr lang="ru-RU" sz="2000" dirty="0"/>
              <a:t> </a:t>
            </a:r>
            <a:r>
              <a:rPr lang="ru-RU" sz="2000" dirty="0" err="1"/>
              <a:t>уявлення</a:t>
            </a:r>
            <a:r>
              <a:rPr lang="ru-RU" sz="2000" dirty="0"/>
              <a:t> про предмет </a:t>
            </a:r>
            <a:r>
              <a:rPr lang="ru-RU" sz="2000" dirty="0" err="1"/>
              <a:t>чи</a:t>
            </a:r>
            <a:r>
              <a:rPr lang="ru-RU" sz="2000" dirty="0"/>
              <a:t> </a:t>
            </a:r>
            <a:r>
              <a:rPr lang="ru-RU" sz="2000" dirty="0" err="1"/>
              <a:t>явище</a:t>
            </a:r>
            <a:r>
              <a:rPr lang="ru-RU" sz="2000" dirty="0"/>
              <a:t> </a:t>
            </a:r>
            <a:r>
              <a:rPr lang="ru-RU" sz="2000" dirty="0" err="1"/>
              <a:t>навколишнього</a:t>
            </a:r>
            <a:r>
              <a:rPr lang="ru-RU" sz="2000" dirty="0"/>
              <a:t> </a:t>
            </a:r>
            <a:r>
              <a:rPr lang="ru-RU" sz="2000" dirty="0" err="1"/>
              <a:t>світу</a:t>
            </a:r>
            <a:r>
              <a:rPr lang="ru-RU" sz="2000" dirty="0"/>
              <a:t>. </a:t>
            </a:r>
            <a:r>
              <a:rPr lang="ru-RU" sz="2000" dirty="0" err="1"/>
              <a:t>Ліва</a:t>
            </a:r>
            <a:r>
              <a:rPr lang="ru-RU" sz="2000" dirty="0"/>
              <a:t> </a:t>
            </a:r>
            <a:r>
              <a:rPr lang="ru-RU" sz="2000" dirty="0" err="1"/>
              <a:t>півкуля</a:t>
            </a:r>
            <a:r>
              <a:rPr lang="ru-RU" sz="2000" dirty="0"/>
              <a:t> </a:t>
            </a:r>
            <a:r>
              <a:rPr lang="ru-RU" sz="2000" dirty="0" err="1"/>
              <a:t>піддає</a:t>
            </a:r>
            <a:r>
              <a:rPr lang="ru-RU" sz="2000" dirty="0"/>
              <a:t> тонкому </a:t>
            </a:r>
            <a:r>
              <a:rPr lang="ru-RU" sz="2000" dirty="0" err="1"/>
              <a:t>аналізу</a:t>
            </a:r>
            <a:r>
              <a:rPr lang="ru-RU" sz="2000" dirty="0"/>
              <a:t> </a:t>
            </a:r>
            <a:r>
              <a:rPr lang="ru-RU" sz="2000" dirty="0" err="1"/>
              <a:t>і</a:t>
            </a:r>
            <a:r>
              <a:rPr lang="ru-RU" sz="2000" dirty="0"/>
              <a:t> синтезу </a:t>
            </a:r>
            <a:r>
              <a:rPr lang="ru-RU" sz="2000" dirty="0" err="1"/>
              <a:t>створений</a:t>
            </a:r>
            <a:r>
              <a:rPr lang="ru-RU" sz="2000" dirty="0"/>
              <a:t> </a:t>
            </a:r>
            <a:r>
              <a:rPr lang="ru-RU" sz="2000" dirty="0" err="1"/>
              <a:t>малюнок</a:t>
            </a:r>
            <a:r>
              <a:rPr lang="ru-RU" sz="2000" dirty="0"/>
              <a:t>, </a:t>
            </a:r>
            <a:r>
              <a:rPr lang="ru-RU" sz="2000" dirty="0" err="1"/>
              <a:t>включає</a:t>
            </a:r>
            <a:r>
              <a:rPr lang="ru-RU" sz="2000" dirty="0"/>
              <a:t> </a:t>
            </a:r>
            <a:r>
              <a:rPr lang="ru-RU" sz="2000" dirty="0" err="1"/>
              <a:t>мислення</a:t>
            </a:r>
            <a:r>
              <a:rPr lang="ru-RU" sz="2000" dirty="0"/>
              <a:t>, </a:t>
            </a:r>
            <a:r>
              <a:rPr lang="ru-RU" sz="2000" dirty="0" err="1"/>
              <a:t>відбувається</a:t>
            </a:r>
            <a:r>
              <a:rPr lang="ru-RU" sz="2000" dirty="0"/>
              <a:t> </a:t>
            </a:r>
            <a:r>
              <a:rPr lang="ru-RU" sz="2000" dirty="0" err="1"/>
              <a:t>абстрагування</a:t>
            </a:r>
            <a:r>
              <a:rPr lang="ru-RU" sz="2000" dirty="0"/>
              <a:t>, </a:t>
            </a:r>
            <a:r>
              <a:rPr lang="ru-RU" sz="2000" dirty="0" err="1"/>
              <a:t>сенсорна</a:t>
            </a:r>
            <a:r>
              <a:rPr lang="ru-RU" sz="2000" dirty="0"/>
              <a:t> </a:t>
            </a:r>
            <a:r>
              <a:rPr lang="ru-RU" sz="2000" dirty="0" err="1"/>
              <a:t>інформація</a:t>
            </a:r>
            <a:r>
              <a:rPr lang="ru-RU" sz="2000" dirty="0"/>
              <a:t> </a:t>
            </a:r>
            <a:r>
              <a:rPr lang="ru-RU" sz="2000" dirty="0" err="1"/>
              <a:t>усвідомлюється</a:t>
            </a:r>
            <a:r>
              <a:rPr lang="ru-RU" sz="2000" dirty="0"/>
              <a:t> </a:t>
            </a:r>
            <a:r>
              <a:rPr lang="ru-RU" sz="2000" dirty="0" err="1"/>
              <a:t>і</a:t>
            </a:r>
            <a:r>
              <a:rPr lang="ru-RU" sz="2000" dirty="0"/>
              <a:t> </a:t>
            </a:r>
            <a:r>
              <a:rPr lang="ru-RU" sz="2000" dirty="0" err="1"/>
              <a:t>з’являється</a:t>
            </a:r>
            <a:r>
              <a:rPr lang="ru-RU" sz="2000" dirty="0"/>
              <a:t> </a:t>
            </a:r>
            <a:r>
              <a:rPr lang="ru-RU" sz="2000" dirty="0" err="1"/>
              <a:t>сенсорне</a:t>
            </a:r>
            <a:r>
              <a:rPr lang="ru-RU" sz="2000" dirty="0"/>
              <a:t> </a:t>
            </a:r>
            <a:r>
              <a:rPr lang="ru-RU" sz="2000" dirty="0" err="1"/>
              <a:t>відчуття</a:t>
            </a:r>
            <a:r>
              <a:rPr lang="ru-RU" sz="2000" dirty="0"/>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a:xfrm>
            <a:off x="714375" y="2357438"/>
            <a:ext cx="7470775" cy="1857375"/>
          </a:xfrm>
        </p:spPr>
        <p:txBody>
          <a:bodyPr>
            <a:normAutofit fontScale="90000"/>
          </a:bodyPr>
          <a:lstStyle/>
          <a:p>
            <a:pPr algn="ctr" eaLnBrk="1" fontAlgn="auto" hangingPunct="1">
              <a:spcAft>
                <a:spcPts val="0"/>
              </a:spcAft>
              <a:defRPr/>
            </a:pPr>
            <a:r>
              <a:rPr lang="uk-UA" sz="6000" b="1" dirty="0">
                <a:solidFill>
                  <a:srgbClr val="C00000"/>
                </a:solidFill>
                <a:latin typeface="Arial" pitchFamily="34" charset="0"/>
                <a:cs typeface="Arial" pitchFamily="34" charset="0"/>
              </a:rPr>
              <a:t>Зорова сенсорна система</a:t>
            </a:r>
            <a:endParaRPr lang="ru-RU" sz="6000" b="1" dirty="0">
              <a:solidFill>
                <a:srgbClr val="C00000"/>
              </a:solidFill>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2"/>
          <p:cNvSpPr>
            <a:spLocks noGrp="1"/>
          </p:cNvSpPr>
          <p:nvPr>
            <p:ph type="title"/>
          </p:nvPr>
        </p:nvSpPr>
        <p:spPr>
          <a:xfrm>
            <a:off x="1571625" y="214313"/>
            <a:ext cx="6000750" cy="896937"/>
          </a:xfrm>
        </p:spPr>
        <p:txBody>
          <a:bodyPr>
            <a:normAutofit fontScale="90000"/>
          </a:bodyPr>
          <a:lstStyle/>
          <a:p>
            <a:pPr algn="ctr" eaLnBrk="1" fontAlgn="auto" hangingPunct="1">
              <a:spcAft>
                <a:spcPts val="0"/>
              </a:spcAft>
              <a:defRPr/>
            </a:pPr>
            <a:r>
              <a:rPr lang="uk-UA" sz="6000">
                <a:solidFill>
                  <a:srgbClr val="00B0F0"/>
                </a:solidFill>
              </a:rPr>
              <a:t>Будова ока</a:t>
            </a:r>
            <a:endParaRPr lang="ru-RU" sz="6000">
              <a:solidFill>
                <a:srgbClr val="00B0F0"/>
              </a:solidFill>
            </a:endParaRPr>
          </a:p>
        </p:txBody>
      </p:sp>
      <p:pic>
        <p:nvPicPr>
          <p:cNvPr id="1026" name="Picture 2" descr="Файл:Будова ока.png"/>
          <p:cNvPicPr>
            <a:picLocks noGrp="1" noChangeAspect="1" noChangeArrowheads="1"/>
          </p:cNvPicPr>
          <p:nvPr>
            <p:ph type="pic" idx="1"/>
          </p:nvPr>
        </p:nvPicPr>
        <p:blipFill>
          <a:blip r:embed="rId2"/>
          <a:srcRect t="1293" b="1293"/>
          <a:stretch>
            <a:fillRect/>
          </a:stretch>
        </p:blipFill>
        <p:spPr>
          <a:xfrm>
            <a:off x="1065628" y="1019907"/>
            <a:ext cx="6578206" cy="5578074"/>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5"/>
          <p:cNvSpPr>
            <a:spLocks noGrp="1"/>
          </p:cNvSpPr>
          <p:nvPr>
            <p:ph type="title"/>
          </p:nvPr>
        </p:nvSpPr>
        <p:spPr>
          <a:xfrm>
            <a:off x="2357438" y="357188"/>
            <a:ext cx="5715000" cy="468312"/>
          </a:xfrm>
        </p:spPr>
        <p:txBody>
          <a:bodyPr>
            <a:normAutofit fontScale="90000"/>
          </a:bodyPr>
          <a:lstStyle/>
          <a:p>
            <a:pPr eaLnBrk="1" fontAlgn="auto" hangingPunct="1">
              <a:spcAft>
                <a:spcPts val="0"/>
              </a:spcAft>
              <a:defRPr/>
            </a:pPr>
            <a:r>
              <a:rPr lang="uk-UA" sz="4000">
                <a:solidFill>
                  <a:srgbClr val="FF0066"/>
                </a:solidFill>
              </a:rPr>
              <a:t>Оптична система ока</a:t>
            </a:r>
            <a:endParaRPr lang="ru-RU" sz="4000">
              <a:solidFill>
                <a:srgbClr val="FF0066"/>
              </a:solidFill>
            </a:endParaRPr>
          </a:p>
        </p:txBody>
      </p:sp>
      <p:pic>
        <p:nvPicPr>
          <p:cNvPr id="29700" name="Picture 4" descr="http://4.bp.blogspot.com/-j16UIox8Fbk/TZDBouCvvyI/AAAAAAAAAN8/UrwzAhx3vAM/s320/image019.jpg"/>
          <p:cNvPicPr>
            <a:picLocks noGrp="1" noChangeAspect="1" noChangeArrowheads="1"/>
          </p:cNvPicPr>
          <p:nvPr>
            <p:ph type="pic" idx="1"/>
          </p:nvPr>
        </p:nvPicPr>
        <p:blipFill>
          <a:blip r:embed="rId2"/>
          <a:srcRect l="7344" r="7344"/>
          <a:stretch>
            <a:fillRect/>
          </a:stretch>
        </p:blipFill>
        <p:spPr>
          <a:xfrm>
            <a:off x="214282" y="1000108"/>
            <a:ext cx="4357686" cy="4500594"/>
          </a:xfrm>
          <a:prstGeom prst="rect">
            <a:avLst/>
          </a:prstGeom>
          <a:noFill/>
        </p:spPr>
      </p:pic>
      <p:sp>
        <p:nvSpPr>
          <p:cNvPr id="8" name="Текст 7"/>
          <p:cNvSpPr>
            <a:spLocks noGrp="1"/>
          </p:cNvSpPr>
          <p:nvPr>
            <p:ph type="body" sz="half" idx="2"/>
          </p:nvPr>
        </p:nvSpPr>
        <p:spPr>
          <a:xfrm>
            <a:off x="4714875" y="928688"/>
            <a:ext cx="3786188" cy="2663825"/>
          </a:xfrm>
        </p:spPr>
        <p:txBody>
          <a:bodyPr>
            <a:normAutofit fontScale="92500" lnSpcReduction="10000"/>
          </a:bodyPr>
          <a:lstStyle/>
          <a:p>
            <a:pPr algn="ctr" eaLnBrk="1" fontAlgn="auto" hangingPunct="1">
              <a:spcAft>
                <a:spcPts val="0"/>
              </a:spcAft>
              <a:defRPr/>
            </a:pPr>
            <a:r>
              <a:rPr lang="ru-RU" sz="1700" b="1" dirty="0" err="1">
                <a:solidFill>
                  <a:schemeClr val="tx2"/>
                </a:solidFill>
              </a:rPr>
              <a:t>Зовнішній</a:t>
            </a:r>
            <a:r>
              <a:rPr lang="ru-RU" sz="1700" b="1" dirty="0">
                <a:solidFill>
                  <a:schemeClr val="tx2"/>
                </a:solidFill>
              </a:rPr>
              <a:t> </a:t>
            </a:r>
            <a:r>
              <a:rPr lang="ru-RU" sz="1700" b="1" dirty="0" err="1">
                <a:solidFill>
                  <a:schemeClr val="tx2"/>
                </a:solidFill>
              </a:rPr>
              <a:t>вигляд</a:t>
            </a:r>
            <a:r>
              <a:rPr lang="ru-RU" sz="1700" b="1" dirty="0">
                <a:solidFill>
                  <a:schemeClr val="tx2"/>
                </a:solidFill>
              </a:rPr>
              <a:t> </a:t>
            </a:r>
            <a:r>
              <a:rPr lang="ru-RU" sz="1700" b="1" dirty="0" err="1">
                <a:solidFill>
                  <a:schemeClr val="tx2"/>
                </a:solidFill>
              </a:rPr>
              <a:t>веселкової</a:t>
            </a:r>
            <a:r>
              <a:rPr lang="ru-RU" sz="1700" b="1" dirty="0">
                <a:solidFill>
                  <a:schemeClr val="tx2"/>
                </a:solidFill>
              </a:rPr>
              <a:t> </a:t>
            </a:r>
            <a:r>
              <a:rPr lang="ru-RU" sz="1700" b="1" dirty="0" err="1">
                <a:solidFill>
                  <a:schemeClr val="tx2"/>
                </a:solidFill>
              </a:rPr>
              <a:t>оболонки</a:t>
            </a:r>
            <a:r>
              <a:rPr lang="ru-RU" sz="1700" b="1" dirty="0">
                <a:solidFill>
                  <a:schemeClr val="tx2"/>
                </a:solidFill>
              </a:rPr>
              <a:t> ока </a:t>
            </a:r>
            <a:r>
              <a:rPr lang="ru-RU" sz="1700" b="1" dirty="0" err="1">
                <a:solidFill>
                  <a:schemeClr val="tx2"/>
                </a:solidFill>
              </a:rPr>
              <a:t>людини</a:t>
            </a:r>
            <a:r>
              <a:rPr lang="ru-RU" sz="1700" b="1" dirty="0">
                <a:solidFill>
                  <a:schemeClr val="tx2"/>
                </a:solidFill>
              </a:rPr>
              <a:t>:</a:t>
            </a:r>
          </a:p>
          <a:p>
            <a:pPr eaLnBrk="1" fontAlgn="auto" hangingPunct="1">
              <a:spcAft>
                <a:spcPts val="0"/>
              </a:spcAft>
              <a:defRPr/>
            </a:pPr>
            <a:r>
              <a:rPr lang="ru-RU" sz="1600" dirty="0">
                <a:solidFill>
                  <a:schemeClr val="accent4">
                    <a:lumMod val="20000"/>
                    <a:lumOff val="80000"/>
                  </a:schemeClr>
                </a:solidFill>
              </a:rPr>
              <a:t>1 — </a:t>
            </a:r>
            <a:r>
              <a:rPr lang="ru-RU" sz="1600" dirty="0" err="1">
                <a:solidFill>
                  <a:schemeClr val="accent4">
                    <a:lumMod val="20000"/>
                    <a:lumOff val="80000"/>
                  </a:schemeClr>
                </a:solidFill>
              </a:rPr>
              <a:t>зіниця</a:t>
            </a:r>
            <a:r>
              <a:rPr lang="ru-RU" sz="1600" dirty="0">
                <a:solidFill>
                  <a:schemeClr val="accent4">
                    <a:lumMod val="20000"/>
                    <a:lumOff val="80000"/>
                  </a:schemeClr>
                </a:solidFill>
              </a:rPr>
              <a:t>;</a:t>
            </a:r>
          </a:p>
          <a:p>
            <a:pPr eaLnBrk="1" fontAlgn="auto" hangingPunct="1">
              <a:spcAft>
                <a:spcPts val="0"/>
              </a:spcAft>
              <a:defRPr/>
            </a:pPr>
            <a:r>
              <a:rPr lang="ru-RU" sz="1600" dirty="0">
                <a:solidFill>
                  <a:schemeClr val="accent4">
                    <a:lumMod val="20000"/>
                    <a:lumOff val="80000"/>
                  </a:schemeClr>
                </a:solidFill>
              </a:rPr>
              <a:t>2 — </a:t>
            </a:r>
            <a:r>
              <a:rPr lang="ru-RU" sz="1600" dirty="0" err="1">
                <a:solidFill>
                  <a:schemeClr val="accent4">
                    <a:lumMod val="20000"/>
                    <a:lumOff val="80000"/>
                  </a:schemeClr>
                </a:solidFill>
              </a:rPr>
              <a:t>пігментний</a:t>
            </a:r>
            <a:r>
              <a:rPr lang="ru-RU" sz="1600" dirty="0">
                <a:solidFill>
                  <a:schemeClr val="accent4">
                    <a:lumMod val="20000"/>
                    <a:lumOff val="80000"/>
                  </a:schemeClr>
                </a:solidFill>
              </a:rPr>
              <a:t> </a:t>
            </a:r>
            <a:r>
              <a:rPr lang="ru-RU" sz="1600" dirty="0" err="1">
                <a:solidFill>
                  <a:schemeClr val="accent4">
                    <a:lumMod val="20000"/>
                    <a:lumOff val="80000"/>
                  </a:schemeClr>
                </a:solidFill>
              </a:rPr>
              <a:t>обідок</a:t>
            </a:r>
            <a:r>
              <a:rPr lang="ru-RU" sz="1600" dirty="0">
                <a:solidFill>
                  <a:schemeClr val="accent4">
                    <a:lumMod val="20000"/>
                    <a:lumOff val="80000"/>
                  </a:schemeClr>
                </a:solidFill>
              </a:rPr>
              <a:t>;</a:t>
            </a:r>
          </a:p>
          <a:p>
            <a:pPr eaLnBrk="1" fontAlgn="auto" hangingPunct="1">
              <a:spcAft>
                <a:spcPts val="0"/>
              </a:spcAft>
              <a:defRPr/>
            </a:pPr>
            <a:r>
              <a:rPr lang="ru-RU" sz="1600" dirty="0">
                <a:solidFill>
                  <a:schemeClr val="accent4">
                    <a:lumMod val="20000"/>
                    <a:lumOff val="80000"/>
                  </a:schemeClr>
                </a:solidFill>
              </a:rPr>
              <a:t>3 — </a:t>
            </a:r>
            <a:r>
              <a:rPr lang="ru-RU" sz="1600" dirty="0" err="1">
                <a:solidFill>
                  <a:schemeClr val="accent4">
                    <a:lumMod val="20000"/>
                    <a:lumOff val="80000"/>
                  </a:schemeClr>
                </a:solidFill>
              </a:rPr>
              <a:t>зіничний</a:t>
            </a:r>
            <a:r>
              <a:rPr lang="ru-RU" sz="1600" dirty="0">
                <a:solidFill>
                  <a:schemeClr val="accent4">
                    <a:lumMod val="20000"/>
                    <a:lumOff val="80000"/>
                  </a:schemeClr>
                </a:solidFill>
              </a:rPr>
              <a:t> пояс;</a:t>
            </a:r>
          </a:p>
          <a:p>
            <a:pPr eaLnBrk="1" fontAlgn="auto" hangingPunct="1">
              <a:spcAft>
                <a:spcPts val="0"/>
              </a:spcAft>
              <a:defRPr/>
            </a:pPr>
            <a:r>
              <a:rPr lang="ru-RU" sz="1600" dirty="0">
                <a:solidFill>
                  <a:schemeClr val="accent4">
                    <a:lumMod val="20000"/>
                    <a:lumOff val="80000"/>
                  </a:schemeClr>
                </a:solidFill>
              </a:rPr>
              <a:t>4 — </a:t>
            </a:r>
            <a:r>
              <a:rPr lang="ru-RU" sz="1600" dirty="0" err="1">
                <a:solidFill>
                  <a:schemeClr val="accent4">
                    <a:lumMod val="20000"/>
                    <a:lumOff val="80000"/>
                  </a:schemeClr>
                </a:solidFill>
              </a:rPr>
              <a:t>мале</a:t>
            </a:r>
            <a:r>
              <a:rPr lang="ru-RU" sz="1600" dirty="0">
                <a:solidFill>
                  <a:schemeClr val="accent4">
                    <a:lumMod val="20000"/>
                    <a:lumOff val="80000"/>
                  </a:schemeClr>
                </a:solidFill>
              </a:rPr>
              <a:t> коло </a:t>
            </a:r>
            <a:r>
              <a:rPr lang="ru-RU" sz="1600" dirty="0" err="1">
                <a:solidFill>
                  <a:schemeClr val="accent4">
                    <a:lumMod val="20000"/>
                    <a:lumOff val="80000"/>
                  </a:schemeClr>
                </a:solidFill>
              </a:rPr>
              <a:t>райдужної</a:t>
            </a:r>
            <a:r>
              <a:rPr lang="ru-RU" sz="1600" dirty="0">
                <a:solidFill>
                  <a:schemeClr val="accent4">
                    <a:lumMod val="20000"/>
                    <a:lumOff val="80000"/>
                  </a:schemeClr>
                </a:solidFill>
              </a:rPr>
              <a:t> </a:t>
            </a:r>
            <a:r>
              <a:rPr lang="ru-RU" sz="1600" dirty="0" err="1">
                <a:solidFill>
                  <a:schemeClr val="accent4">
                    <a:lumMod val="20000"/>
                    <a:lumOff val="80000"/>
                  </a:schemeClr>
                </a:solidFill>
              </a:rPr>
              <a:t>оболонки</a:t>
            </a:r>
            <a:r>
              <a:rPr lang="ru-RU" sz="1600" dirty="0">
                <a:solidFill>
                  <a:schemeClr val="accent4">
                    <a:lumMod val="20000"/>
                    <a:lumOff val="80000"/>
                  </a:schemeClr>
                </a:solidFill>
              </a:rPr>
              <a:t>;</a:t>
            </a:r>
          </a:p>
          <a:p>
            <a:pPr eaLnBrk="1" fontAlgn="auto" hangingPunct="1">
              <a:spcAft>
                <a:spcPts val="0"/>
              </a:spcAft>
              <a:defRPr/>
            </a:pPr>
            <a:r>
              <a:rPr lang="ru-RU" sz="1600" dirty="0">
                <a:solidFill>
                  <a:schemeClr val="accent4">
                    <a:lumMod val="20000"/>
                    <a:lumOff val="80000"/>
                  </a:schemeClr>
                </a:solidFill>
              </a:rPr>
              <a:t>5 — </a:t>
            </a:r>
            <a:r>
              <a:rPr lang="ru-RU" sz="1600" dirty="0" err="1">
                <a:solidFill>
                  <a:schemeClr val="accent4">
                    <a:lumMod val="20000"/>
                    <a:lumOff val="80000"/>
                  </a:schemeClr>
                </a:solidFill>
              </a:rPr>
              <a:t>контракційні</a:t>
            </a:r>
            <a:r>
              <a:rPr lang="ru-RU" sz="1600" dirty="0">
                <a:solidFill>
                  <a:schemeClr val="accent4">
                    <a:lumMod val="20000"/>
                    <a:lumOff val="80000"/>
                  </a:schemeClr>
                </a:solidFill>
              </a:rPr>
              <a:t> </a:t>
            </a:r>
            <a:r>
              <a:rPr lang="ru-RU" sz="1600" dirty="0" err="1">
                <a:solidFill>
                  <a:schemeClr val="accent4">
                    <a:lumMod val="20000"/>
                    <a:lumOff val="80000"/>
                  </a:schemeClr>
                </a:solidFill>
              </a:rPr>
              <a:t>борозенки</a:t>
            </a:r>
            <a:r>
              <a:rPr lang="ru-RU" sz="1600" dirty="0">
                <a:solidFill>
                  <a:schemeClr val="accent4">
                    <a:lumMod val="20000"/>
                    <a:lumOff val="80000"/>
                  </a:schemeClr>
                </a:solidFill>
              </a:rPr>
              <a:t>;</a:t>
            </a:r>
          </a:p>
          <a:p>
            <a:pPr eaLnBrk="1" fontAlgn="auto" hangingPunct="1">
              <a:spcAft>
                <a:spcPts val="0"/>
              </a:spcAft>
              <a:defRPr/>
            </a:pPr>
            <a:r>
              <a:rPr lang="ru-RU" sz="1600" dirty="0">
                <a:solidFill>
                  <a:schemeClr val="accent4">
                    <a:lumMod val="20000"/>
                    <a:lumOff val="80000"/>
                  </a:schemeClr>
                </a:solidFill>
              </a:rPr>
              <a:t>6 — трабекула;</a:t>
            </a:r>
          </a:p>
          <a:p>
            <a:pPr eaLnBrk="1" fontAlgn="auto" hangingPunct="1">
              <a:spcAft>
                <a:spcPts val="0"/>
              </a:spcAft>
              <a:defRPr/>
            </a:pPr>
            <a:r>
              <a:rPr lang="ru-RU" sz="1600" dirty="0">
                <a:solidFill>
                  <a:schemeClr val="accent4">
                    <a:lumMod val="20000"/>
                    <a:lumOff val="80000"/>
                  </a:schemeClr>
                </a:solidFill>
              </a:rPr>
              <a:t>7 — </a:t>
            </a:r>
            <a:r>
              <a:rPr lang="ru-RU" sz="1600" dirty="0" err="1">
                <a:solidFill>
                  <a:schemeClr val="accent4">
                    <a:lumMod val="20000"/>
                    <a:lumOff val="80000"/>
                  </a:schemeClr>
                </a:solidFill>
              </a:rPr>
              <a:t>крипти</a:t>
            </a:r>
            <a:r>
              <a:rPr lang="ru-RU" sz="1600" dirty="0">
                <a:solidFill>
                  <a:schemeClr val="accent4">
                    <a:lumMod val="20000"/>
                    <a:lumOff val="80000"/>
                  </a:schemeClr>
                </a:solidFill>
              </a:rPr>
              <a:t>;</a:t>
            </a:r>
          </a:p>
          <a:p>
            <a:pPr eaLnBrk="1" fontAlgn="auto" hangingPunct="1">
              <a:spcAft>
                <a:spcPts val="0"/>
              </a:spcAft>
              <a:defRPr/>
            </a:pPr>
            <a:r>
              <a:rPr lang="ru-RU" sz="1600" dirty="0">
                <a:solidFill>
                  <a:schemeClr val="accent4">
                    <a:lumMod val="20000"/>
                    <a:lumOff val="80000"/>
                  </a:schemeClr>
                </a:solidFill>
              </a:rPr>
              <a:t>8 — </a:t>
            </a:r>
            <a:r>
              <a:rPr lang="ru-RU" sz="1600" dirty="0" err="1">
                <a:solidFill>
                  <a:schemeClr val="accent4">
                    <a:lumMod val="20000"/>
                    <a:lumOff val="80000"/>
                  </a:schemeClr>
                </a:solidFill>
              </a:rPr>
              <a:t>циліарний</a:t>
            </a:r>
            <a:r>
              <a:rPr lang="ru-RU" sz="1600" dirty="0">
                <a:solidFill>
                  <a:schemeClr val="accent4">
                    <a:lumMod val="20000"/>
                    <a:lumOff val="80000"/>
                  </a:schemeClr>
                </a:solidFill>
              </a:rPr>
              <a:t> пояс</a:t>
            </a:r>
          </a:p>
          <a:p>
            <a:pPr eaLnBrk="1" fontAlgn="auto" hangingPunct="1">
              <a:spcAft>
                <a:spcPts val="0"/>
              </a:spcAft>
              <a:defRPr/>
            </a:pPr>
            <a:endParaRPr lang="ru-RU" dirty="0"/>
          </a:p>
        </p:txBody>
      </p:sp>
      <p:pic>
        <p:nvPicPr>
          <p:cNvPr id="30725" name="Picture 5" descr="iriss"/>
          <p:cNvPicPr>
            <a:picLocks noChangeAspect="1" noChangeArrowheads="1"/>
          </p:cNvPicPr>
          <p:nvPr/>
        </p:nvPicPr>
        <p:blipFill>
          <a:blip r:embed="rId3"/>
          <a:srcRect/>
          <a:stretch>
            <a:fillRect/>
          </a:stretch>
        </p:blipFill>
        <p:spPr bwMode="auto">
          <a:xfrm>
            <a:off x="4643438" y="3586163"/>
            <a:ext cx="3803650" cy="3271837"/>
          </a:xfrm>
          <a:prstGeom prst="rect">
            <a:avLst/>
          </a:prstGeom>
          <a:noFill/>
          <a:ln w="9525">
            <a:noFill/>
            <a:miter lim="800000"/>
            <a:headEnd/>
            <a:tailEnd/>
          </a:ln>
        </p:spPr>
      </p:pic>
      <p:sp>
        <p:nvSpPr>
          <p:cNvPr id="30726" name="Прямоугольник 12"/>
          <p:cNvSpPr>
            <a:spLocks noChangeArrowheads="1"/>
          </p:cNvSpPr>
          <p:nvPr/>
        </p:nvSpPr>
        <p:spPr bwMode="auto">
          <a:xfrm>
            <a:off x="0" y="3500438"/>
            <a:ext cx="298450" cy="338137"/>
          </a:xfrm>
          <a:prstGeom prst="rect">
            <a:avLst/>
          </a:prstGeom>
          <a:noFill/>
          <a:ln w="9525">
            <a:noFill/>
            <a:miter lim="800000"/>
            <a:headEnd/>
            <a:tailEnd/>
          </a:ln>
        </p:spPr>
        <p:txBody>
          <a:bodyPr wrap="none">
            <a:spAutoFit/>
          </a:bodyPr>
          <a:lstStyle/>
          <a:p>
            <a:r>
              <a:rPr lang="ru-RU" sz="1600">
                <a:solidFill>
                  <a:srgbClr val="FF0066"/>
                </a:solidFill>
              </a:rPr>
              <a:t>6</a:t>
            </a:r>
            <a:endParaRPr lang="ru-RU">
              <a:solidFill>
                <a:srgbClr val="FF0066"/>
              </a:solidFill>
            </a:endParaRPr>
          </a:p>
        </p:txBody>
      </p:sp>
      <p:sp>
        <p:nvSpPr>
          <p:cNvPr id="30727" name="Прямоугольник 13"/>
          <p:cNvSpPr>
            <a:spLocks noChangeArrowheads="1"/>
          </p:cNvSpPr>
          <p:nvPr/>
        </p:nvSpPr>
        <p:spPr bwMode="auto">
          <a:xfrm>
            <a:off x="4357688" y="2214563"/>
            <a:ext cx="312737" cy="369887"/>
          </a:xfrm>
          <a:prstGeom prst="rect">
            <a:avLst/>
          </a:prstGeom>
          <a:noFill/>
          <a:ln w="9525">
            <a:noFill/>
            <a:miter lim="800000"/>
            <a:headEnd/>
            <a:tailEnd/>
          </a:ln>
        </p:spPr>
        <p:txBody>
          <a:bodyPr wrap="none">
            <a:spAutoFit/>
          </a:bodyPr>
          <a:lstStyle/>
          <a:p>
            <a:r>
              <a:rPr lang="ru-RU">
                <a:solidFill>
                  <a:srgbClr val="FF0066"/>
                </a:solidFill>
              </a:rPr>
              <a:t>2</a:t>
            </a:r>
          </a:p>
        </p:txBody>
      </p:sp>
      <p:sp>
        <p:nvSpPr>
          <p:cNvPr id="30728" name="Прямоугольник 14"/>
          <p:cNvSpPr>
            <a:spLocks noChangeArrowheads="1"/>
          </p:cNvSpPr>
          <p:nvPr/>
        </p:nvSpPr>
        <p:spPr bwMode="auto">
          <a:xfrm>
            <a:off x="4429125" y="2786063"/>
            <a:ext cx="312738" cy="369887"/>
          </a:xfrm>
          <a:prstGeom prst="rect">
            <a:avLst/>
          </a:prstGeom>
          <a:noFill/>
          <a:ln w="9525">
            <a:noFill/>
            <a:miter lim="800000"/>
            <a:headEnd/>
            <a:tailEnd/>
          </a:ln>
        </p:spPr>
        <p:txBody>
          <a:bodyPr wrap="none">
            <a:spAutoFit/>
          </a:bodyPr>
          <a:lstStyle/>
          <a:p>
            <a:r>
              <a:rPr lang="ru-RU">
                <a:solidFill>
                  <a:srgbClr val="FF0066"/>
                </a:solidFill>
              </a:rPr>
              <a:t>3</a:t>
            </a:r>
          </a:p>
        </p:txBody>
      </p:sp>
      <p:sp>
        <p:nvSpPr>
          <p:cNvPr id="30729" name="Прямоугольник 15"/>
          <p:cNvSpPr>
            <a:spLocks noChangeArrowheads="1"/>
          </p:cNvSpPr>
          <p:nvPr/>
        </p:nvSpPr>
        <p:spPr bwMode="auto">
          <a:xfrm>
            <a:off x="4429125" y="3714750"/>
            <a:ext cx="312738" cy="369888"/>
          </a:xfrm>
          <a:prstGeom prst="rect">
            <a:avLst/>
          </a:prstGeom>
          <a:noFill/>
          <a:ln w="9525">
            <a:noFill/>
            <a:miter lim="800000"/>
            <a:headEnd/>
            <a:tailEnd/>
          </a:ln>
        </p:spPr>
        <p:txBody>
          <a:bodyPr wrap="none">
            <a:spAutoFit/>
          </a:bodyPr>
          <a:lstStyle/>
          <a:p>
            <a:r>
              <a:rPr lang="ru-RU">
                <a:solidFill>
                  <a:srgbClr val="FF0066"/>
                </a:solidFill>
              </a:rPr>
              <a:t>4</a:t>
            </a:r>
          </a:p>
        </p:txBody>
      </p:sp>
      <p:sp>
        <p:nvSpPr>
          <p:cNvPr id="30730" name="Прямоугольник 16"/>
          <p:cNvSpPr>
            <a:spLocks noChangeArrowheads="1"/>
          </p:cNvSpPr>
          <p:nvPr/>
        </p:nvSpPr>
        <p:spPr bwMode="auto">
          <a:xfrm>
            <a:off x="4357688" y="4286250"/>
            <a:ext cx="312737" cy="369888"/>
          </a:xfrm>
          <a:prstGeom prst="rect">
            <a:avLst/>
          </a:prstGeom>
          <a:noFill/>
          <a:ln w="9525">
            <a:noFill/>
            <a:miter lim="800000"/>
            <a:headEnd/>
            <a:tailEnd/>
          </a:ln>
        </p:spPr>
        <p:txBody>
          <a:bodyPr wrap="none">
            <a:spAutoFit/>
          </a:bodyPr>
          <a:lstStyle/>
          <a:p>
            <a:r>
              <a:rPr lang="ru-RU">
                <a:solidFill>
                  <a:srgbClr val="FF0066"/>
                </a:solidFill>
              </a:rPr>
              <a:t>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88" y="214313"/>
            <a:ext cx="8286750" cy="1244600"/>
          </a:xfrm>
        </p:spPr>
        <p:txBody>
          <a:bodyPr>
            <a:normAutofit fontScale="90000"/>
          </a:bodyPr>
          <a:lstStyle/>
          <a:p>
            <a:pPr eaLnBrk="1" fontAlgn="auto" hangingPunct="1">
              <a:spcAft>
                <a:spcPts val="0"/>
              </a:spcAft>
              <a:defRPr/>
            </a:pPr>
            <a:r>
              <a:rPr lang="ru-RU" dirty="0" err="1">
                <a:solidFill>
                  <a:schemeClr val="accent3">
                    <a:lumMod val="20000"/>
                    <a:lumOff val="80000"/>
                  </a:schemeClr>
                </a:solidFill>
              </a:rPr>
              <a:t>Рогівка</a:t>
            </a:r>
            <a:r>
              <a:rPr lang="ru-RU" dirty="0">
                <a:solidFill>
                  <a:schemeClr val="accent3">
                    <a:lumMod val="20000"/>
                    <a:lumOff val="80000"/>
                  </a:schemeClr>
                </a:solidFill>
              </a:rPr>
              <a:t> - </a:t>
            </a:r>
            <a:r>
              <a:rPr lang="ru-RU" b="0" dirty="0" err="1">
                <a:solidFill>
                  <a:schemeClr val="accent3">
                    <a:lumMod val="20000"/>
                    <a:lumOff val="80000"/>
                  </a:schemeClr>
                </a:solidFill>
              </a:rPr>
              <a:t>це</a:t>
            </a:r>
            <a:r>
              <a:rPr lang="ru-RU" b="0" dirty="0">
                <a:solidFill>
                  <a:schemeClr val="accent3">
                    <a:lumMod val="20000"/>
                    <a:lumOff val="80000"/>
                  </a:schemeClr>
                </a:solidFill>
              </a:rPr>
              <a:t> </a:t>
            </a:r>
            <a:r>
              <a:rPr lang="ru-RU" b="0" dirty="0" err="1">
                <a:solidFill>
                  <a:schemeClr val="accent3">
                    <a:lumMod val="20000"/>
                    <a:lumOff val="80000"/>
                  </a:schemeClr>
                </a:solidFill>
              </a:rPr>
              <a:t>рогова</a:t>
            </a:r>
            <a:r>
              <a:rPr lang="ru-RU" b="0" dirty="0">
                <a:solidFill>
                  <a:schemeClr val="accent3">
                    <a:lumMod val="20000"/>
                    <a:lumOff val="80000"/>
                  </a:schemeClr>
                </a:solidFill>
              </a:rPr>
              <a:t> </a:t>
            </a:r>
            <a:r>
              <a:rPr lang="ru-RU" b="0" dirty="0" err="1">
                <a:solidFill>
                  <a:schemeClr val="accent3">
                    <a:lumMod val="20000"/>
                    <a:lumOff val="80000"/>
                  </a:schemeClr>
                </a:solidFill>
              </a:rPr>
              <a:t>оболонка</a:t>
            </a:r>
            <a:r>
              <a:rPr lang="ru-RU" b="0" dirty="0">
                <a:solidFill>
                  <a:schemeClr val="accent3">
                    <a:lumMod val="20000"/>
                    <a:lumOff val="80000"/>
                  </a:schemeClr>
                </a:solidFill>
              </a:rPr>
              <a:t>, </a:t>
            </a:r>
            <a:r>
              <a:rPr lang="ru-RU" b="0" dirty="0" err="1">
                <a:solidFill>
                  <a:schemeClr val="accent3">
                    <a:lumMod val="20000"/>
                    <a:lumOff val="80000"/>
                  </a:schemeClr>
                </a:solidFill>
              </a:rPr>
              <a:t>передня</a:t>
            </a:r>
            <a:r>
              <a:rPr lang="ru-RU" b="0" dirty="0">
                <a:solidFill>
                  <a:schemeClr val="accent3">
                    <a:lumMod val="20000"/>
                    <a:lumOff val="80000"/>
                  </a:schemeClr>
                </a:solidFill>
              </a:rPr>
              <a:t> </a:t>
            </a:r>
            <a:r>
              <a:rPr lang="ru-RU" b="0" dirty="0" err="1">
                <a:solidFill>
                  <a:schemeClr val="accent3">
                    <a:lumMod val="20000"/>
                    <a:lumOff val="80000"/>
                  </a:schemeClr>
                </a:solidFill>
              </a:rPr>
              <a:t>прозора</a:t>
            </a:r>
            <a:r>
              <a:rPr lang="ru-RU" b="0" dirty="0">
                <a:solidFill>
                  <a:schemeClr val="accent3">
                    <a:lumMod val="20000"/>
                    <a:lumOff val="80000"/>
                  </a:schemeClr>
                </a:solidFill>
              </a:rPr>
              <a:t> </a:t>
            </a:r>
            <a:r>
              <a:rPr lang="ru-RU" b="0" dirty="0" err="1">
                <a:solidFill>
                  <a:schemeClr val="accent3">
                    <a:lumMod val="20000"/>
                    <a:lumOff val="80000"/>
                  </a:schemeClr>
                </a:solidFill>
              </a:rPr>
              <a:t>частина</a:t>
            </a:r>
            <a:r>
              <a:rPr lang="ru-RU" b="0" dirty="0">
                <a:solidFill>
                  <a:schemeClr val="accent3">
                    <a:lumMod val="20000"/>
                    <a:lumOff val="80000"/>
                  </a:schemeClr>
                </a:solidFill>
              </a:rPr>
              <a:t> </a:t>
            </a:r>
            <a:r>
              <a:rPr lang="ru-RU" b="0" dirty="0" err="1">
                <a:solidFill>
                  <a:schemeClr val="accent3">
                    <a:lumMod val="20000"/>
                    <a:lumOff val="80000"/>
                  </a:schemeClr>
                </a:solidFill>
              </a:rPr>
              <a:t>зовнішньої</a:t>
            </a:r>
            <a:r>
              <a:rPr lang="ru-RU" b="0" dirty="0">
                <a:solidFill>
                  <a:schemeClr val="accent3">
                    <a:lumMod val="20000"/>
                    <a:lumOff val="80000"/>
                  </a:schemeClr>
                </a:solidFill>
              </a:rPr>
              <a:t> </a:t>
            </a:r>
            <a:r>
              <a:rPr lang="ru-RU" b="0" dirty="0" err="1">
                <a:solidFill>
                  <a:schemeClr val="accent3">
                    <a:lumMod val="20000"/>
                    <a:lumOff val="80000"/>
                  </a:schemeClr>
                </a:solidFill>
              </a:rPr>
              <a:t>оболонки</a:t>
            </a:r>
            <a:r>
              <a:rPr lang="ru-RU" b="0" dirty="0">
                <a:solidFill>
                  <a:schemeClr val="accent3">
                    <a:lumMod val="20000"/>
                    <a:lumOff val="80000"/>
                  </a:schemeClr>
                </a:solidFill>
              </a:rPr>
              <a:t> ока, </a:t>
            </a:r>
            <a:r>
              <a:rPr lang="ru-RU" b="0" dirty="0" err="1">
                <a:solidFill>
                  <a:schemeClr val="accent3">
                    <a:lumMod val="20000"/>
                    <a:lumOff val="80000"/>
                  </a:schemeClr>
                </a:solidFill>
              </a:rPr>
              <a:t>що</a:t>
            </a:r>
            <a:r>
              <a:rPr lang="ru-RU" b="0" dirty="0">
                <a:solidFill>
                  <a:schemeClr val="accent3">
                    <a:lumMod val="20000"/>
                    <a:lumOff val="80000"/>
                  </a:schemeClr>
                </a:solidFill>
              </a:rPr>
              <a:t> </a:t>
            </a:r>
            <a:r>
              <a:rPr lang="ru-RU" b="0" dirty="0" err="1">
                <a:solidFill>
                  <a:schemeClr val="accent3">
                    <a:lumMod val="20000"/>
                    <a:lumOff val="80000"/>
                  </a:schemeClr>
                </a:solidFill>
              </a:rPr>
              <a:t>є</a:t>
            </a:r>
            <a:r>
              <a:rPr lang="ru-RU" b="0" dirty="0">
                <a:solidFill>
                  <a:schemeClr val="accent3">
                    <a:lumMod val="20000"/>
                    <a:lumOff val="80000"/>
                  </a:schemeClr>
                </a:solidFill>
              </a:rPr>
              <a:t> </a:t>
            </a:r>
            <a:r>
              <a:rPr lang="ru-RU" b="0" dirty="0" err="1">
                <a:solidFill>
                  <a:schemeClr val="accent3">
                    <a:lumMod val="20000"/>
                    <a:lumOff val="80000"/>
                  </a:schemeClr>
                </a:solidFill>
              </a:rPr>
              <a:t>частиною</a:t>
            </a:r>
            <a:r>
              <a:rPr lang="ru-RU" b="0" dirty="0">
                <a:solidFill>
                  <a:schemeClr val="accent3">
                    <a:lumMod val="20000"/>
                    <a:lumOff val="80000"/>
                  </a:schemeClr>
                </a:solidFill>
              </a:rPr>
              <a:t> </a:t>
            </a:r>
            <a:r>
              <a:rPr lang="ru-RU" b="0" dirty="0" err="1">
                <a:solidFill>
                  <a:schemeClr val="accent3">
                    <a:lumMod val="20000"/>
                    <a:lumOff val="80000"/>
                  </a:schemeClr>
                </a:solidFill>
              </a:rPr>
              <a:t>його</a:t>
            </a:r>
            <a:r>
              <a:rPr lang="ru-RU" b="0" dirty="0">
                <a:solidFill>
                  <a:schemeClr val="accent3">
                    <a:lumMod val="20000"/>
                    <a:lumOff val="80000"/>
                  </a:schemeClr>
                </a:solidFill>
              </a:rPr>
              <a:t> </a:t>
            </a:r>
            <a:r>
              <a:rPr lang="ru-RU" b="0" dirty="0" err="1">
                <a:solidFill>
                  <a:schemeClr val="accent3">
                    <a:lumMod val="20000"/>
                    <a:lumOff val="80000"/>
                  </a:schemeClr>
                </a:solidFill>
              </a:rPr>
              <a:t>світлозаломлюючого</a:t>
            </a:r>
            <a:r>
              <a:rPr lang="ru-RU" b="0" dirty="0">
                <a:solidFill>
                  <a:schemeClr val="accent3">
                    <a:lumMod val="20000"/>
                    <a:lumOff val="80000"/>
                  </a:schemeClr>
                </a:solidFill>
              </a:rPr>
              <a:t> </a:t>
            </a:r>
            <a:r>
              <a:rPr lang="ru-RU" b="0" dirty="0" err="1">
                <a:solidFill>
                  <a:schemeClr val="accent3">
                    <a:lumMod val="20000"/>
                    <a:lumOff val="80000"/>
                  </a:schemeClr>
                </a:solidFill>
              </a:rPr>
              <a:t>апарату</a:t>
            </a:r>
            <a:r>
              <a:rPr lang="ru-RU" b="0" dirty="0">
                <a:solidFill>
                  <a:schemeClr val="accent3">
                    <a:lumMod val="20000"/>
                    <a:lumOff val="80000"/>
                  </a:schemeClr>
                </a:solidFill>
              </a:rPr>
              <a:t>, </a:t>
            </a:r>
            <a:r>
              <a:rPr lang="ru-RU" b="0" dirty="0" err="1">
                <a:solidFill>
                  <a:schemeClr val="accent3">
                    <a:lumMod val="20000"/>
                    <a:lumOff val="80000"/>
                  </a:schemeClr>
                </a:solidFill>
              </a:rPr>
              <a:t>оберігає</a:t>
            </a:r>
            <a:r>
              <a:rPr lang="ru-RU" b="0" dirty="0">
                <a:solidFill>
                  <a:schemeClr val="accent3">
                    <a:lumMod val="20000"/>
                    <a:lumOff val="80000"/>
                  </a:schemeClr>
                </a:solidFill>
              </a:rPr>
              <a:t> око </a:t>
            </a:r>
            <a:r>
              <a:rPr lang="ru-RU" b="0" dirty="0" err="1">
                <a:solidFill>
                  <a:schemeClr val="accent3">
                    <a:lumMod val="20000"/>
                    <a:lumOff val="80000"/>
                  </a:schemeClr>
                </a:solidFill>
              </a:rPr>
              <a:t>від</a:t>
            </a:r>
            <a:r>
              <a:rPr lang="ru-RU" b="0" dirty="0">
                <a:solidFill>
                  <a:schemeClr val="accent3">
                    <a:lumMod val="20000"/>
                    <a:lumOff val="80000"/>
                  </a:schemeClr>
                </a:solidFill>
              </a:rPr>
              <a:t> </a:t>
            </a:r>
            <a:r>
              <a:rPr lang="ru-RU" b="0" dirty="0" err="1">
                <a:solidFill>
                  <a:schemeClr val="accent3">
                    <a:lumMod val="20000"/>
                    <a:lumOff val="80000"/>
                  </a:schemeClr>
                </a:solidFill>
              </a:rPr>
              <a:t>пошкоджень</a:t>
            </a:r>
            <a:r>
              <a:rPr lang="ru-RU" b="0" dirty="0">
                <a:solidFill>
                  <a:schemeClr val="accent3">
                    <a:lumMod val="20000"/>
                    <a:lumOff val="80000"/>
                  </a:schemeClr>
                </a:solidFill>
              </a:rPr>
              <a:t> </a:t>
            </a:r>
            <a:r>
              <a:rPr lang="ru-RU" b="0" dirty="0" err="1">
                <a:solidFill>
                  <a:schemeClr val="accent3">
                    <a:lumMod val="20000"/>
                    <a:lumOff val="80000"/>
                  </a:schemeClr>
                </a:solidFill>
              </a:rPr>
              <a:t>і</a:t>
            </a:r>
            <a:r>
              <a:rPr lang="ru-RU" b="0" dirty="0">
                <a:solidFill>
                  <a:schemeClr val="accent3">
                    <a:lumMod val="20000"/>
                    <a:lumOff val="80000"/>
                  </a:schemeClr>
                </a:solidFill>
              </a:rPr>
              <a:t> пилу.</a:t>
            </a:r>
            <a:endParaRPr lang="ru-RU" dirty="0">
              <a:solidFill>
                <a:schemeClr val="accent3">
                  <a:lumMod val="20000"/>
                  <a:lumOff val="80000"/>
                </a:schemeClr>
              </a:solidFill>
            </a:endParaRPr>
          </a:p>
        </p:txBody>
      </p:sp>
      <p:pic>
        <p:nvPicPr>
          <p:cNvPr id="5" name="Picture 2" descr="http://2.bp.blogspot.com/-jHNLNd8wtbY/TZDBr6hTOpI/AAAAAAAAAOU/7SxMoL1EmpE/s1600/image025.jpg"/>
          <p:cNvPicPr>
            <a:picLocks noGrp="1" noChangeAspect="1" noChangeArrowheads="1"/>
          </p:cNvPicPr>
          <p:nvPr>
            <p:ph type="pic" idx="1"/>
          </p:nvPr>
        </p:nvPicPr>
        <p:blipFill>
          <a:blip r:embed="rId2">
            <a:lum bright="-20000" contrast="10000"/>
          </a:blip>
          <a:srcRect t="25985" b="25985"/>
          <a:stretch>
            <a:fillRect/>
          </a:stretch>
        </p:blipFill>
        <p:spPr>
          <a:xfrm>
            <a:off x="785786" y="1928802"/>
            <a:ext cx="3859727" cy="4623671"/>
          </a:xfrm>
          <a:prstGeom prst="rect">
            <a:avLst/>
          </a:prstGeom>
          <a:noFill/>
        </p:spPr>
      </p:pic>
      <p:sp>
        <p:nvSpPr>
          <p:cNvPr id="21507" name="Текст 3"/>
          <p:cNvSpPr>
            <a:spLocks noGrp="1"/>
          </p:cNvSpPr>
          <p:nvPr>
            <p:ph type="body" sz="half" idx="2"/>
          </p:nvPr>
        </p:nvSpPr>
        <p:spPr>
          <a:xfrm>
            <a:off x="4714875" y="2500313"/>
            <a:ext cx="4000500" cy="2663825"/>
          </a:xfrm>
        </p:spPr>
        <p:txBody>
          <a:bodyPr>
            <a:normAutofit fontScale="92500" lnSpcReduction="10000"/>
          </a:bodyPr>
          <a:lstStyle/>
          <a:p>
            <a:pPr eaLnBrk="1" fontAlgn="auto" hangingPunct="1">
              <a:spcAft>
                <a:spcPts val="0"/>
              </a:spcAft>
              <a:defRPr/>
            </a:pPr>
            <a:r>
              <a:rPr lang="ru-RU" sz="2000" b="1" dirty="0" err="1"/>
              <a:t>Зіниця</a:t>
            </a:r>
            <a:r>
              <a:rPr lang="ru-RU" sz="2000" b="1" dirty="0"/>
              <a:t> – </a:t>
            </a:r>
            <a:r>
              <a:rPr lang="ru-RU" sz="2000" dirty="0" err="1"/>
              <a:t>це</a:t>
            </a:r>
            <a:r>
              <a:rPr lang="ru-RU" sz="2000" dirty="0"/>
              <a:t> </a:t>
            </a:r>
            <a:r>
              <a:rPr lang="ru-RU" sz="2000" dirty="0" err="1"/>
              <a:t>отвір</a:t>
            </a:r>
            <a:r>
              <a:rPr lang="ru-RU" sz="2000" dirty="0"/>
              <a:t> у </a:t>
            </a:r>
            <a:r>
              <a:rPr lang="ru-RU" sz="2000" dirty="0" err="1"/>
              <a:t>веселковій</a:t>
            </a:r>
            <a:r>
              <a:rPr lang="ru-RU" sz="2000" dirty="0"/>
              <a:t> </a:t>
            </a:r>
            <a:r>
              <a:rPr lang="ru-RU" sz="2000" dirty="0" err="1"/>
              <a:t>оболонці</a:t>
            </a:r>
            <a:r>
              <a:rPr lang="ru-RU" sz="2000" dirty="0"/>
              <a:t>, через </a:t>
            </a:r>
            <a:r>
              <a:rPr lang="ru-RU" sz="2000" dirty="0" err="1"/>
              <a:t>який</a:t>
            </a:r>
            <a:r>
              <a:rPr lang="ru-RU" sz="2000" dirty="0"/>
              <a:t> в око </a:t>
            </a:r>
            <a:r>
              <a:rPr lang="ru-RU" sz="2000" dirty="0" err="1"/>
              <a:t>проникають</a:t>
            </a:r>
            <a:r>
              <a:rPr lang="ru-RU" sz="2000" dirty="0"/>
              <a:t> </a:t>
            </a:r>
            <a:r>
              <a:rPr lang="ru-RU" sz="2000" dirty="0" err="1"/>
              <a:t>світлові</a:t>
            </a:r>
            <a:r>
              <a:rPr lang="ru-RU" sz="2000" dirty="0"/>
              <a:t> </a:t>
            </a:r>
            <a:r>
              <a:rPr lang="ru-RU" sz="2000" dirty="0" err="1"/>
              <a:t>промені</a:t>
            </a:r>
            <a:r>
              <a:rPr lang="ru-RU" sz="2000" dirty="0"/>
              <a:t>. </a:t>
            </a:r>
            <a:r>
              <a:rPr lang="ru-RU" sz="2000" dirty="0" err="1"/>
              <a:t>Залежно</a:t>
            </a:r>
            <a:r>
              <a:rPr lang="ru-RU" sz="2000" dirty="0"/>
              <a:t> </a:t>
            </a:r>
            <a:r>
              <a:rPr lang="ru-RU" sz="2000" dirty="0" err="1"/>
              <a:t>від</a:t>
            </a:r>
            <a:r>
              <a:rPr lang="ru-RU" sz="2000" dirty="0"/>
              <a:t> </a:t>
            </a:r>
            <a:r>
              <a:rPr lang="ru-RU" sz="2000" dirty="0" err="1"/>
              <a:t>освітленості</a:t>
            </a:r>
            <a:r>
              <a:rPr lang="ru-RU" sz="2000" dirty="0"/>
              <a:t> </a:t>
            </a:r>
            <a:r>
              <a:rPr lang="ru-RU" sz="2000" dirty="0" err="1"/>
              <a:t>розміри</a:t>
            </a:r>
            <a:r>
              <a:rPr lang="ru-RU" sz="2000" dirty="0"/>
              <a:t> </a:t>
            </a:r>
            <a:r>
              <a:rPr lang="ru-RU" sz="2000" dirty="0" err="1"/>
              <a:t>зіниці</a:t>
            </a:r>
            <a:r>
              <a:rPr lang="ru-RU" sz="2000" dirty="0"/>
              <a:t> </a:t>
            </a:r>
            <a:r>
              <a:rPr lang="ru-RU" sz="2000" dirty="0" err="1"/>
              <a:t>змінюються</a:t>
            </a:r>
            <a:r>
              <a:rPr lang="ru-RU" sz="2000" dirty="0"/>
              <a:t>(</a:t>
            </a:r>
            <a:r>
              <a:rPr lang="ru-RU" sz="2000" dirty="0" err="1"/>
              <a:t>від</a:t>
            </a:r>
            <a:r>
              <a:rPr lang="ru-RU" sz="2000" dirty="0"/>
              <a:t> 1мм до 8 мм): вона </a:t>
            </a:r>
            <a:r>
              <a:rPr lang="ru-RU" sz="2000" dirty="0" err="1"/>
              <a:t>розширюється</a:t>
            </a:r>
            <a:r>
              <a:rPr lang="ru-RU" sz="2000" dirty="0"/>
              <a:t> в </a:t>
            </a:r>
            <a:r>
              <a:rPr lang="ru-RU" sz="2000" dirty="0" err="1"/>
              <a:t>темноті</a:t>
            </a:r>
            <a:r>
              <a:rPr lang="ru-RU" sz="2000" dirty="0"/>
              <a:t>, при </a:t>
            </a:r>
            <a:r>
              <a:rPr lang="ru-RU" sz="2000" dirty="0" err="1"/>
              <a:t>емоційному</a:t>
            </a:r>
            <a:r>
              <a:rPr lang="ru-RU" sz="2000" dirty="0"/>
              <a:t> </a:t>
            </a:r>
            <a:r>
              <a:rPr lang="ru-RU" sz="2000" dirty="0" err="1"/>
              <a:t>збудженні</a:t>
            </a:r>
            <a:r>
              <a:rPr lang="ru-RU" sz="2000" dirty="0"/>
              <a:t>, </a:t>
            </a:r>
            <a:r>
              <a:rPr lang="ru-RU" sz="2000" dirty="0" err="1"/>
              <a:t>больових</a:t>
            </a:r>
            <a:r>
              <a:rPr lang="ru-RU" sz="2000" dirty="0"/>
              <a:t> </a:t>
            </a:r>
            <a:r>
              <a:rPr lang="ru-RU" sz="2000" dirty="0" err="1"/>
              <a:t>відчуттях</a:t>
            </a:r>
            <a:r>
              <a:rPr lang="ru-RU" sz="2000" dirty="0"/>
              <a:t>; </a:t>
            </a:r>
            <a:r>
              <a:rPr lang="ru-RU" sz="2000" dirty="0" err="1"/>
              <a:t>скорочується</a:t>
            </a:r>
            <a:r>
              <a:rPr lang="ru-RU" sz="2000" dirty="0"/>
              <a:t> на </a:t>
            </a:r>
            <a:r>
              <a:rPr lang="ru-RU" sz="2000" dirty="0" err="1"/>
              <a:t>яскравому</a:t>
            </a:r>
            <a:r>
              <a:rPr lang="ru-RU" sz="2000" dirty="0"/>
              <a:t> </a:t>
            </a:r>
            <a:r>
              <a:rPr lang="ru-RU" sz="2000" dirty="0" err="1"/>
              <a:t>світлу</a:t>
            </a:r>
            <a:r>
              <a:rPr lang="ru-RU" sz="2000" dirty="0"/>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4"/>
          <p:cNvSpPr>
            <a:spLocks noGrp="1"/>
          </p:cNvSpPr>
          <p:nvPr>
            <p:ph type="title"/>
          </p:nvPr>
        </p:nvSpPr>
        <p:spPr>
          <a:xfrm>
            <a:off x="714375" y="714375"/>
            <a:ext cx="7400925" cy="1143000"/>
          </a:xfrm>
        </p:spPr>
        <p:txBody>
          <a:bodyPr>
            <a:normAutofit fontScale="90000"/>
          </a:bodyPr>
          <a:lstStyle/>
          <a:p>
            <a:pPr algn="ctr" eaLnBrk="1" fontAlgn="auto" hangingPunct="1">
              <a:spcAft>
                <a:spcPts val="0"/>
              </a:spcAft>
              <a:defRPr/>
            </a:pPr>
            <a:r>
              <a:rPr lang="ru-RU" sz="2800" dirty="0" err="1">
                <a:solidFill>
                  <a:srgbClr val="C00000"/>
                </a:solidFill>
                <a:latin typeface="+mn-lt"/>
              </a:rPr>
              <a:t>Райдужка</a:t>
            </a:r>
            <a:r>
              <a:rPr lang="ru-RU" sz="2800" dirty="0">
                <a:solidFill>
                  <a:srgbClr val="C00000"/>
                </a:solidFill>
                <a:latin typeface="+mn-lt"/>
              </a:rPr>
              <a:t> - </a:t>
            </a:r>
            <a:r>
              <a:rPr lang="ru-RU" sz="2800" dirty="0" err="1">
                <a:solidFill>
                  <a:srgbClr val="C00000"/>
                </a:solidFill>
                <a:latin typeface="+mn-lt"/>
              </a:rPr>
              <a:t>це</a:t>
            </a:r>
            <a:r>
              <a:rPr lang="ru-RU" sz="2800" dirty="0">
                <a:solidFill>
                  <a:srgbClr val="C00000"/>
                </a:solidFill>
                <a:latin typeface="+mn-lt"/>
              </a:rPr>
              <a:t> </a:t>
            </a:r>
            <a:r>
              <a:rPr lang="ru-RU" sz="2800" dirty="0" err="1">
                <a:solidFill>
                  <a:srgbClr val="C00000"/>
                </a:solidFill>
                <a:latin typeface="+mn-lt"/>
              </a:rPr>
              <a:t>забарвлений</a:t>
            </a:r>
            <a:r>
              <a:rPr lang="ru-RU" sz="2800" dirty="0">
                <a:solidFill>
                  <a:srgbClr val="C00000"/>
                </a:solidFill>
                <a:latin typeface="+mn-lt"/>
              </a:rPr>
              <a:t> диск, </a:t>
            </a:r>
            <a:r>
              <a:rPr lang="ru-RU" sz="2800" dirty="0" err="1">
                <a:solidFill>
                  <a:srgbClr val="C00000"/>
                </a:solidFill>
                <a:latin typeface="+mn-lt"/>
              </a:rPr>
              <a:t>що</a:t>
            </a:r>
            <a:r>
              <a:rPr lang="ru-RU" sz="2800" dirty="0">
                <a:solidFill>
                  <a:srgbClr val="C00000"/>
                </a:solidFill>
                <a:latin typeface="+mn-lt"/>
              </a:rPr>
              <a:t> </a:t>
            </a:r>
            <a:r>
              <a:rPr lang="ru-RU" sz="2800" dirty="0" err="1">
                <a:solidFill>
                  <a:srgbClr val="C00000"/>
                </a:solidFill>
                <a:latin typeface="+mn-lt"/>
              </a:rPr>
              <a:t>лежить</a:t>
            </a:r>
            <a:r>
              <a:rPr lang="ru-RU" sz="2800" dirty="0">
                <a:solidFill>
                  <a:srgbClr val="C00000"/>
                </a:solidFill>
                <a:latin typeface="+mn-lt"/>
              </a:rPr>
              <a:t> </a:t>
            </a:r>
            <a:r>
              <a:rPr lang="ru-RU" sz="2800" dirty="0" err="1">
                <a:solidFill>
                  <a:srgbClr val="C00000"/>
                </a:solidFill>
                <a:latin typeface="+mn-lt"/>
              </a:rPr>
              <a:t>між</a:t>
            </a:r>
            <a:r>
              <a:rPr lang="ru-RU" sz="2800" dirty="0">
                <a:solidFill>
                  <a:srgbClr val="C00000"/>
                </a:solidFill>
                <a:latin typeface="+mn-lt"/>
              </a:rPr>
              <a:t> </a:t>
            </a:r>
            <a:r>
              <a:rPr lang="ru-RU" sz="2800" dirty="0" err="1">
                <a:solidFill>
                  <a:srgbClr val="C00000"/>
                </a:solidFill>
                <a:latin typeface="+mn-lt"/>
              </a:rPr>
              <a:t>рогівкою</a:t>
            </a:r>
            <a:r>
              <a:rPr lang="ru-RU" sz="2800" dirty="0">
                <a:solidFill>
                  <a:srgbClr val="C00000"/>
                </a:solidFill>
                <a:latin typeface="+mn-lt"/>
              </a:rPr>
              <a:t> </a:t>
            </a:r>
            <a:r>
              <a:rPr lang="ru-RU" sz="2800" dirty="0" err="1">
                <a:solidFill>
                  <a:srgbClr val="C00000"/>
                </a:solidFill>
                <a:latin typeface="+mn-lt"/>
              </a:rPr>
              <a:t>і</a:t>
            </a:r>
            <a:r>
              <a:rPr lang="ru-RU" sz="2800" dirty="0">
                <a:solidFill>
                  <a:srgbClr val="C00000"/>
                </a:solidFill>
                <a:latin typeface="+mn-lt"/>
              </a:rPr>
              <a:t> </a:t>
            </a:r>
            <a:r>
              <a:rPr lang="ru-RU" sz="2800" dirty="0" err="1">
                <a:solidFill>
                  <a:srgbClr val="C00000"/>
                </a:solidFill>
                <a:latin typeface="+mn-lt"/>
              </a:rPr>
              <a:t>кришталиком</a:t>
            </a:r>
            <a:r>
              <a:rPr lang="ru-RU" sz="2800" dirty="0">
                <a:solidFill>
                  <a:srgbClr val="C00000"/>
                </a:solidFill>
                <a:latin typeface="+mn-lt"/>
              </a:rPr>
              <a:t>, </a:t>
            </a:r>
            <a:r>
              <a:rPr lang="ru-RU" sz="2800" dirty="0" err="1">
                <a:solidFill>
                  <a:srgbClr val="C00000"/>
                </a:solidFill>
                <a:latin typeface="+mn-lt"/>
              </a:rPr>
              <a:t>якийскладається</a:t>
            </a:r>
            <a:r>
              <a:rPr lang="ru-RU" sz="2800" dirty="0">
                <a:solidFill>
                  <a:srgbClr val="C00000"/>
                </a:solidFill>
                <a:latin typeface="+mn-lt"/>
              </a:rPr>
              <a:t> </a:t>
            </a:r>
            <a:r>
              <a:rPr lang="ru-RU" sz="2800" dirty="0" err="1">
                <a:solidFill>
                  <a:srgbClr val="C00000"/>
                </a:solidFill>
                <a:latin typeface="+mn-lt"/>
              </a:rPr>
              <a:t>з</a:t>
            </a:r>
            <a:r>
              <a:rPr lang="ru-RU" sz="2800" dirty="0">
                <a:solidFill>
                  <a:srgbClr val="C00000"/>
                </a:solidFill>
                <a:latin typeface="+mn-lt"/>
              </a:rPr>
              <a:t> </a:t>
            </a:r>
            <a:r>
              <a:rPr lang="ru-RU" sz="2800" dirty="0" err="1">
                <a:solidFill>
                  <a:srgbClr val="C00000"/>
                </a:solidFill>
                <a:latin typeface="+mn-lt"/>
              </a:rPr>
              <a:t>двох</a:t>
            </a:r>
            <a:r>
              <a:rPr lang="ru-RU" sz="2800" dirty="0">
                <a:solidFill>
                  <a:srgbClr val="C00000"/>
                </a:solidFill>
                <a:latin typeface="+mn-lt"/>
              </a:rPr>
              <a:t> гладких </a:t>
            </a:r>
            <a:r>
              <a:rPr lang="ru-RU" sz="2800" dirty="0" err="1">
                <a:solidFill>
                  <a:srgbClr val="C00000"/>
                </a:solidFill>
                <a:latin typeface="+mn-lt"/>
              </a:rPr>
              <a:t>м'язів</a:t>
            </a:r>
            <a:endParaRPr lang="ru-RU" sz="2800" dirty="0">
              <a:solidFill>
                <a:srgbClr val="C00000"/>
              </a:solidFill>
              <a:latin typeface="+mn-lt"/>
            </a:endParaRPr>
          </a:p>
        </p:txBody>
      </p:sp>
      <p:sp>
        <p:nvSpPr>
          <p:cNvPr id="6" name="Содержимое 5"/>
          <p:cNvSpPr>
            <a:spLocks noGrp="1"/>
          </p:cNvSpPr>
          <p:nvPr>
            <p:ph idx="1"/>
          </p:nvPr>
        </p:nvSpPr>
        <p:spPr>
          <a:xfrm>
            <a:off x="214313" y="2357438"/>
            <a:ext cx="8929687" cy="3768725"/>
          </a:xfrm>
        </p:spPr>
        <p:txBody>
          <a:bodyPr>
            <a:normAutofit fontScale="92500" lnSpcReduction="20000"/>
          </a:bodyPr>
          <a:lstStyle/>
          <a:p>
            <a:pPr marL="0" indent="481013" eaLnBrk="1" fontAlgn="auto" hangingPunct="1">
              <a:spcAft>
                <a:spcPts val="0"/>
              </a:spcAft>
              <a:buFont typeface="Wingdings 2"/>
              <a:buNone/>
              <a:defRPr/>
            </a:pPr>
            <a:r>
              <a:rPr lang="ru-RU" dirty="0">
                <a:solidFill>
                  <a:schemeClr val="tx1">
                    <a:lumMod val="95000"/>
                  </a:schemeClr>
                </a:solidFill>
              </a:rPr>
              <a:t>Одна </a:t>
            </a:r>
            <a:r>
              <a:rPr lang="ru-RU" dirty="0" err="1">
                <a:solidFill>
                  <a:schemeClr val="tx1">
                    <a:lumMod val="95000"/>
                  </a:schemeClr>
                </a:solidFill>
              </a:rPr>
              <a:t>з</a:t>
            </a:r>
            <a:r>
              <a:rPr lang="ru-RU" dirty="0">
                <a:solidFill>
                  <a:schemeClr val="tx1">
                    <a:lumMod val="95000"/>
                  </a:schemeClr>
                </a:solidFill>
              </a:rPr>
              <a:t> </a:t>
            </a:r>
            <a:r>
              <a:rPr lang="ru-RU" dirty="0" err="1">
                <a:solidFill>
                  <a:schemeClr val="tx1">
                    <a:lumMod val="95000"/>
                  </a:schemeClr>
                </a:solidFill>
              </a:rPr>
              <a:t>функцій</a:t>
            </a:r>
            <a:r>
              <a:rPr lang="ru-RU" dirty="0">
                <a:solidFill>
                  <a:schemeClr val="tx1">
                    <a:lumMod val="95000"/>
                  </a:schemeClr>
                </a:solidFill>
              </a:rPr>
              <a:t> </a:t>
            </a:r>
            <a:r>
              <a:rPr lang="ru-RU" dirty="0" err="1">
                <a:solidFill>
                  <a:schemeClr val="tx1">
                    <a:lumMod val="95000"/>
                  </a:schemeClr>
                </a:solidFill>
              </a:rPr>
              <a:t>райдужки</a:t>
            </a:r>
            <a:r>
              <a:rPr lang="ru-RU" dirty="0">
                <a:solidFill>
                  <a:schemeClr val="tx1">
                    <a:lumMod val="95000"/>
                  </a:schemeClr>
                </a:solidFill>
              </a:rPr>
              <a:t> - </a:t>
            </a:r>
            <a:r>
              <a:rPr lang="ru-RU" dirty="0" err="1">
                <a:solidFill>
                  <a:schemeClr val="tx1">
                    <a:lumMod val="95000"/>
                  </a:schemeClr>
                </a:solidFill>
              </a:rPr>
              <a:t>регулювання</a:t>
            </a:r>
            <a:r>
              <a:rPr lang="ru-RU" dirty="0">
                <a:solidFill>
                  <a:schemeClr val="tx1">
                    <a:lumMod val="95000"/>
                  </a:schemeClr>
                </a:solidFill>
              </a:rPr>
              <a:t> </a:t>
            </a:r>
            <a:r>
              <a:rPr lang="ru-RU" dirty="0" err="1">
                <a:solidFill>
                  <a:schemeClr val="tx1">
                    <a:lumMod val="95000"/>
                  </a:schemeClr>
                </a:solidFill>
              </a:rPr>
              <a:t>кількості</a:t>
            </a:r>
            <a:r>
              <a:rPr lang="ru-RU" dirty="0">
                <a:solidFill>
                  <a:schemeClr val="tx1">
                    <a:lumMod val="95000"/>
                  </a:schemeClr>
                </a:solidFill>
              </a:rPr>
              <a:t> </a:t>
            </a:r>
            <a:r>
              <a:rPr lang="ru-RU" dirty="0" err="1">
                <a:solidFill>
                  <a:schemeClr val="tx1">
                    <a:lumMod val="95000"/>
                  </a:schemeClr>
                </a:solidFill>
              </a:rPr>
              <a:t>світла</a:t>
            </a:r>
            <a:r>
              <a:rPr lang="ru-RU" dirty="0">
                <a:solidFill>
                  <a:schemeClr val="tx1">
                    <a:lumMod val="95000"/>
                  </a:schemeClr>
                </a:solidFill>
              </a:rPr>
              <a:t>, </a:t>
            </a:r>
            <a:r>
              <a:rPr lang="ru-RU" dirty="0" err="1">
                <a:solidFill>
                  <a:schemeClr val="tx1">
                    <a:lumMod val="95000"/>
                  </a:schemeClr>
                </a:solidFill>
              </a:rPr>
              <a:t>що</a:t>
            </a:r>
            <a:r>
              <a:rPr lang="ru-RU" dirty="0">
                <a:solidFill>
                  <a:schemeClr val="tx1">
                    <a:lumMod val="95000"/>
                  </a:schemeClr>
                </a:solidFill>
              </a:rPr>
              <a:t> </a:t>
            </a:r>
            <a:r>
              <a:rPr lang="ru-RU" dirty="0" err="1">
                <a:solidFill>
                  <a:schemeClr val="tx1">
                    <a:lumMod val="95000"/>
                  </a:schemeClr>
                </a:solidFill>
              </a:rPr>
              <a:t>потрапляє</a:t>
            </a:r>
            <a:r>
              <a:rPr lang="ru-RU" dirty="0">
                <a:solidFill>
                  <a:schemeClr val="tx1">
                    <a:lumMod val="95000"/>
                  </a:schemeClr>
                </a:solidFill>
              </a:rPr>
              <a:t> в око, </a:t>
            </a:r>
            <a:r>
              <a:rPr lang="ru-RU" dirty="0" err="1">
                <a:solidFill>
                  <a:schemeClr val="tx1">
                    <a:lumMod val="95000"/>
                  </a:schemeClr>
                </a:solidFill>
              </a:rPr>
              <a:t>і</a:t>
            </a:r>
            <a:r>
              <a:rPr lang="ru-RU" dirty="0">
                <a:solidFill>
                  <a:schemeClr val="tx1">
                    <a:lumMod val="95000"/>
                  </a:schemeClr>
                </a:solidFill>
              </a:rPr>
              <a:t> в </a:t>
            </a:r>
            <a:r>
              <a:rPr lang="ru-RU" dirty="0" err="1">
                <a:solidFill>
                  <a:schemeClr val="tx1">
                    <a:lumMod val="95000"/>
                  </a:schemeClr>
                </a:solidFill>
              </a:rPr>
              <a:t>цьому</a:t>
            </a:r>
            <a:r>
              <a:rPr lang="ru-RU" dirty="0">
                <a:solidFill>
                  <a:schemeClr val="tx1">
                    <a:lumMod val="95000"/>
                  </a:schemeClr>
                </a:solidFill>
              </a:rPr>
              <a:t> </a:t>
            </a:r>
            <a:r>
              <a:rPr lang="ru-RU" dirty="0" err="1">
                <a:solidFill>
                  <a:schemeClr val="tx1">
                    <a:lumMod val="95000"/>
                  </a:schemeClr>
                </a:solidFill>
              </a:rPr>
              <a:t>сенсі</a:t>
            </a:r>
            <a:r>
              <a:rPr lang="ru-RU" dirty="0">
                <a:solidFill>
                  <a:schemeClr val="tx1">
                    <a:lumMod val="95000"/>
                  </a:schemeClr>
                </a:solidFill>
              </a:rPr>
              <a:t> вона – </a:t>
            </a:r>
            <a:r>
              <a:rPr lang="ru-RU" dirty="0" err="1">
                <a:solidFill>
                  <a:schemeClr val="tx1">
                    <a:lumMod val="95000"/>
                  </a:schemeClr>
                </a:solidFill>
              </a:rPr>
              <a:t>є</a:t>
            </a:r>
            <a:r>
              <a:rPr lang="ru-RU" dirty="0">
                <a:solidFill>
                  <a:schemeClr val="tx1">
                    <a:lumMod val="95000"/>
                  </a:schemeClr>
                </a:solidFill>
              </a:rPr>
              <a:t>  </a:t>
            </a:r>
            <a:r>
              <a:rPr lang="ru-RU" dirty="0" err="1">
                <a:solidFill>
                  <a:schemeClr val="tx1">
                    <a:lumMod val="95000"/>
                  </a:schemeClr>
                </a:solidFill>
              </a:rPr>
              <a:t>структурним</a:t>
            </a:r>
            <a:r>
              <a:rPr lang="ru-RU" dirty="0">
                <a:solidFill>
                  <a:schemeClr val="tx1">
                    <a:lumMod val="95000"/>
                  </a:schemeClr>
                </a:solidFill>
              </a:rPr>
              <a:t> аналогом </a:t>
            </a:r>
            <a:r>
              <a:rPr lang="ru-RU" dirty="0" err="1">
                <a:solidFill>
                  <a:schemeClr val="tx1">
                    <a:lumMod val="95000"/>
                  </a:schemeClr>
                </a:solidFill>
              </a:rPr>
              <a:t>діафрагми</a:t>
            </a:r>
            <a:r>
              <a:rPr lang="ru-RU" dirty="0">
                <a:solidFill>
                  <a:schemeClr val="tx1">
                    <a:lumMod val="95000"/>
                  </a:schemeClr>
                </a:solidFill>
              </a:rPr>
              <a:t> </a:t>
            </a:r>
            <a:r>
              <a:rPr lang="ru-RU" dirty="0" err="1">
                <a:solidFill>
                  <a:schemeClr val="tx1">
                    <a:lumMod val="95000"/>
                  </a:schemeClr>
                </a:solidFill>
              </a:rPr>
              <a:t>фотоапарата</a:t>
            </a:r>
            <a:r>
              <a:rPr lang="ru-RU" dirty="0">
                <a:solidFill>
                  <a:schemeClr val="tx1">
                    <a:lumMod val="95000"/>
                  </a:schemeClr>
                </a:solidFill>
              </a:rPr>
              <a:t>.</a:t>
            </a:r>
          </a:p>
          <a:p>
            <a:pPr marL="0" indent="481013" eaLnBrk="1" fontAlgn="auto" hangingPunct="1">
              <a:spcAft>
                <a:spcPts val="0"/>
              </a:spcAft>
              <a:buFont typeface="Wingdings 2"/>
              <a:buNone/>
              <a:defRPr/>
            </a:pPr>
            <a:r>
              <a:rPr lang="ru-RU" dirty="0">
                <a:solidFill>
                  <a:schemeClr val="tx1">
                    <a:lumMod val="95000"/>
                  </a:schemeClr>
                </a:solidFill>
              </a:rPr>
              <a:t> </a:t>
            </a:r>
          </a:p>
          <a:p>
            <a:pPr marL="0" indent="481013" eaLnBrk="1" fontAlgn="auto" hangingPunct="1">
              <a:spcAft>
                <a:spcPts val="0"/>
              </a:spcAft>
              <a:buFont typeface="Wingdings 2"/>
              <a:buNone/>
              <a:defRPr/>
            </a:pPr>
            <a:r>
              <a:rPr lang="ru-RU" sz="2600" dirty="0">
                <a:solidFill>
                  <a:schemeClr val="tx1">
                    <a:lumMod val="95000"/>
                  </a:schemeClr>
                </a:solidFill>
              </a:rPr>
              <a:t>1. </a:t>
            </a:r>
            <a:r>
              <a:rPr lang="ru-RU" sz="2600" dirty="0" err="1">
                <a:solidFill>
                  <a:schemeClr val="tx1">
                    <a:lumMod val="95000"/>
                  </a:schemeClr>
                </a:solidFill>
              </a:rPr>
              <a:t>Якщо</a:t>
            </a:r>
            <a:r>
              <a:rPr lang="ru-RU" sz="2600" dirty="0">
                <a:solidFill>
                  <a:schemeClr val="tx1">
                    <a:lumMod val="95000"/>
                  </a:schemeClr>
                </a:solidFill>
              </a:rPr>
              <a:t> в око </a:t>
            </a:r>
            <a:r>
              <a:rPr lang="ru-RU" sz="2600" dirty="0" err="1">
                <a:solidFill>
                  <a:schemeClr val="tx1">
                    <a:lumMod val="95000"/>
                  </a:schemeClr>
                </a:solidFill>
              </a:rPr>
              <a:t>надходить</a:t>
            </a:r>
            <a:r>
              <a:rPr lang="ru-RU" sz="2600" dirty="0">
                <a:solidFill>
                  <a:schemeClr val="tx1">
                    <a:lumMod val="95000"/>
                  </a:schemeClr>
                </a:solidFill>
              </a:rPr>
              <a:t> невелика </a:t>
            </a:r>
            <a:r>
              <a:rPr lang="ru-RU" sz="2600" dirty="0" err="1">
                <a:solidFill>
                  <a:schemeClr val="tx1">
                    <a:lumMod val="95000"/>
                  </a:schemeClr>
                </a:solidFill>
              </a:rPr>
              <a:t>кількість</a:t>
            </a:r>
            <a:r>
              <a:rPr lang="ru-RU" sz="2600" dirty="0">
                <a:solidFill>
                  <a:schemeClr val="tx1">
                    <a:lumMod val="95000"/>
                  </a:schemeClr>
                </a:solidFill>
              </a:rPr>
              <a:t> </a:t>
            </a:r>
            <a:r>
              <a:rPr lang="ru-RU" sz="2600" dirty="0" err="1">
                <a:solidFill>
                  <a:schemeClr val="tx1">
                    <a:lumMod val="95000"/>
                  </a:schemeClr>
                </a:solidFill>
              </a:rPr>
              <a:t>світла</a:t>
            </a:r>
            <a:r>
              <a:rPr lang="ru-RU" sz="2600" dirty="0">
                <a:solidFill>
                  <a:schemeClr val="tx1">
                    <a:lumMod val="95000"/>
                  </a:schemeClr>
                </a:solidFill>
              </a:rPr>
              <a:t>, </a:t>
            </a:r>
            <a:r>
              <a:rPr lang="ru-RU" sz="2600" dirty="0" err="1">
                <a:solidFill>
                  <a:schemeClr val="tx1">
                    <a:lumMod val="95000"/>
                  </a:schemeClr>
                </a:solidFill>
              </a:rPr>
              <a:t>райдужка</a:t>
            </a:r>
            <a:r>
              <a:rPr lang="ru-RU" sz="2600" dirty="0">
                <a:solidFill>
                  <a:schemeClr val="tx1">
                    <a:lumMod val="95000"/>
                  </a:schemeClr>
                </a:solidFill>
              </a:rPr>
              <a:t> </a:t>
            </a:r>
            <a:r>
              <a:rPr lang="ru-RU" sz="2600" dirty="0" err="1">
                <a:solidFill>
                  <a:schemeClr val="tx1">
                    <a:lumMod val="95000"/>
                  </a:schemeClr>
                </a:solidFill>
              </a:rPr>
              <a:t>скорочується</a:t>
            </a:r>
            <a:r>
              <a:rPr lang="ru-RU" sz="2600" dirty="0">
                <a:solidFill>
                  <a:schemeClr val="tx1">
                    <a:lumMod val="95000"/>
                  </a:schemeClr>
                </a:solidFill>
              </a:rPr>
              <a:t> (</a:t>
            </a:r>
            <a:r>
              <a:rPr lang="ru-RU" sz="2600" dirty="0" err="1">
                <a:solidFill>
                  <a:schemeClr val="tx1">
                    <a:lumMod val="95000"/>
                  </a:schemeClr>
                </a:solidFill>
              </a:rPr>
              <a:t>сфінктер</a:t>
            </a:r>
            <a:r>
              <a:rPr lang="ru-RU" sz="2600" dirty="0">
                <a:solidFill>
                  <a:schemeClr val="tx1">
                    <a:lumMod val="95000"/>
                  </a:schemeClr>
                </a:solidFill>
              </a:rPr>
              <a:t> </a:t>
            </a:r>
            <a:r>
              <a:rPr lang="ru-RU" sz="2600" dirty="0" err="1">
                <a:solidFill>
                  <a:schemeClr val="tx1">
                    <a:lumMod val="95000"/>
                  </a:schemeClr>
                </a:solidFill>
              </a:rPr>
              <a:t>зіниці</a:t>
            </a:r>
            <a:r>
              <a:rPr lang="ru-RU" sz="2600" dirty="0">
                <a:solidFill>
                  <a:schemeClr val="tx1">
                    <a:lumMod val="95000"/>
                  </a:schemeClr>
                </a:solidFill>
              </a:rPr>
              <a:t>), </a:t>
            </a:r>
            <a:r>
              <a:rPr lang="ru-RU" sz="2600" dirty="0" err="1">
                <a:solidFill>
                  <a:schemeClr val="tx1">
                    <a:lumMod val="95000"/>
                  </a:schemeClr>
                </a:solidFill>
              </a:rPr>
              <a:t>збільшуючи</a:t>
            </a:r>
            <a:r>
              <a:rPr lang="ru-RU" sz="2600" dirty="0">
                <a:solidFill>
                  <a:schemeClr val="tx1">
                    <a:lumMod val="95000"/>
                  </a:schemeClr>
                </a:solidFill>
              </a:rPr>
              <a:t> </a:t>
            </a:r>
            <a:r>
              <a:rPr lang="ru-RU" sz="2600" dirty="0" err="1">
                <a:solidFill>
                  <a:schemeClr val="tx1">
                    <a:lumMod val="95000"/>
                  </a:schemeClr>
                </a:solidFill>
              </a:rPr>
              <a:t>зіницю</a:t>
            </a:r>
            <a:r>
              <a:rPr lang="ru-RU" sz="2600" dirty="0">
                <a:solidFill>
                  <a:schemeClr val="tx1">
                    <a:lumMod val="95000"/>
                  </a:schemeClr>
                </a:solidFill>
              </a:rPr>
              <a:t>. </a:t>
            </a:r>
          </a:p>
          <a:p>
            <a:pPr marL="0" indent="481013" eaLnBrk="1" fontAlgn="auto" hangingPunct="1">
              <a:spcAft>
                <a:spcPts val="0"/>
              </a:spcAft>
              <a:buFont typeface="Wingdings 2"/>
              <a:buNone/>
              <a:defRPr/>
            </a:pPr>
            <a:r>
              <a:rPr lang="ru-RU" sz="2600" dirty="0">
                <a:solidFill>
                  <a:schemeClr val="tx1">
                    <a:lumMod val="95000"/>
                  </a:schemeClr>
                </a:solidFill>
              </a:rPr>
              <a:t>2. При </a:t>
            </a:r>
            <a:r>
              <a:rPr lang="ru-RU" sz="2600" dirty="0" err="1">
                <a:solidFill>
                  <a:schemeClr val="tx1">
                    <a:lumMod val="95000"/>
                  </a:schemeClr>
                </a:solidFill>
              </a:rPr>
              <a:t>яскравому</a:t>
            </a:r>
            <a:r>
              <a:rPr lang="ru-RU" sz="2600" dirty="0">
                <a:solidFill>
                  <a:schemeClr val="tx1">
                    <a:lumMod val="95000"/>
                  </a:schemeClr>
                </a:solidFill>
              </a:rPr>
              <a:t> </a:t>
            </a:r>
            <a:r>
              <a:rPr lang="ru-RU" sz="2600" dirty="0" err="1">
                <a:solidFill>
                  <a:schemeClr val="tx1">
                    <a:lumMod val="95000"/>
                  </a:schemeClr>
                </a:solidFill>
              </a:rPr>
              <a:t>освітленні</a:t>
            </a:r>
            <a:r>
              <a:rPr lang="ru-RU" sz="2600" dirty="0">
                <a:solidFill>
                  <a:schemeClr val="tx1">
                    <a:lumMod val="95000"/>
                  </a:schemeClr>
                </a:solidFill>
              </a:rPr>
              <a:t> </a:t>
            </a:r>
            <a:r>
              <a:rPr lang="ru-RU" sz="2600" dirty="0" err="1">
                <a:solidFill>
                  <a:schemeClr val="tx1">
                    <a:lumMod val="95000"/>
                  </a:schemeClr>
                </a:solidFill>
              </a:rPr>
              <a:t>спостерігається</a:t>
            </a:r>
            <a:r>
              <a:rPr lang="ru-RU" sz="2600" dirty="0">
                <a:solidFill>
                  <a:schemeClr val="tx1">
                    <a:lumMod val="95000"/>
                  </a:schemeClr>
                </a:solidFill>
              </a:rPr>
              <a:t> </a:t>
            </a:r>
            <a:r>
              <a:rPr lang="ru-RU" sz="2600" dirty="0" err="1">
                <a:solidFill>
                  <a:schemeClr val="tx1">
                    <a:lumMod val="95000"/>
                  </a:schemeClr>
                </a:solidFill>
              </a:rPr>
              <a:t>інша</a:t>
            </a:r>
            <a:r>
              <a:rPr lang="ru-RU" sz="2600" dirty="0">
                <a:solidFill>
                  <a:schemeClr val="tx1">
                    <a:lumMod val="95000"/>
                  </a:schemeClr>
                </a:solidFill>
              </a:rPr>
              <a:t> </a:t>
            </a:r>
          </a:p>
          <a:p>
            <a:pPr marL="0" indent="0" eaLnBrk="1" fontAlgn="auto" hangingPunct="1">
              <a:spcAft>
                <a:spcPts val="0"/>
              </a:spcAft>
              <a:buFont typeface="Wingdings 2"/>
              <a:buNone/>
              <a:defRPr/>
            </a:pPr>
            <a:r>
              <a:rPr lang="ru-RU" sz="2600" dirty="0">
                <a:solidFill>
                  <a:schemeClr val="tx1">
                    <a:lumMod val="95000"/>
                  </a:schemeClr>
                </a:solidFill>
              </a:rPr>
              <a:t>картина - </a:t>
            </a:r>
            <a:r>
              <a:rPr lang="ru-RU" sz="2600" dirty="0" err="1">
                <a:solidFill>
                  <a:schemeClr val="tx1">
                    <a:lumMod val="95000"/>
                  </a:schemeClr>
                </a:solidFill>
              </a:rPr>
              <a:t>райдужка</a:t>
            </a:r>
            <a:r>
              <a:rPr lang="ru-RU" sz="2600" dirty="0">
                <a:solidFill>
                  <a:schemeClr val="tx1">
                    <a:lumMod val="95000"/>
                  </a:schemeClr>
                </a:solidFill>
              </a:rPr>
              <a:t> </a:t>
            </a:r>
            <a:r>
              <a:rPr lang="ru-RU" sz="2600" dirty="0" err="1">
                <a:solidFill>
                  <a:schemeClr val="tx1">
                    <a:lumMod val="95000"/>
                  </a:schemeClr>
                </a:solidFill>
              </a:rPr>
              <a:t>розслабляється</a:t>
            </a:r>
            <a:r>
              <a:rPr lang="ru-RU" sz="2600" dirty="0">
                <a:solidFill>
                  <a:schemeClr val="tx1">
                    <a:lumMod val="95000"/>
                  </a:schemeClr>
                </a:solidFill>
              </a:rPr>
              <a:t> (дилататор </a:t>
            </a:r>
            <a:r>
              <a:rPr lang="ru-RU" sz="2600" dirty="0" err="1">
                <a:solidFill>
                  <a:schemeClr val="tx1">
                    <a:lumMod val="95000"/>
                  </a:schemeClr>
                </a:solidFill>
              </a:rPr>
              <a:t>зіниці</a:t>
            </a:r>
            <a:r>
              <a:rPr lang="ru-RU" sz="2600" dirty="0">
                <a:solidFill>
                  <a:schemeClr val="tx1">
                    <a:lumMod val="95000"/>
                  </a:schemeClr>
                </a:solidFill>
              </a:rPr>
              <a:t>), </a:t>
            </a:r>
            <a:r>
              <a:rPr lang="ru-RU" sz="2600" dirty="0" err="1">
                <a:solidFill>
                  <a:schemeClr val="tx1">
                    <a:lumMod val="95000"/>
                  </a:schemeClr>
                </a:solidFill>
              </a:rPr>
              <a:t>звужуючи</a:t>
            </a:r>
            <a:r>
              <a:rPr lang="ru-RU" sz="2600" dirty="0">
                <a:solidFill>
                  <a:schemeClr val="tx1">
                    <a:lumMod val="95000"/>
                  </a:schemeClr>
                </a:solidFill>
              </a:rPr>
              <a:t> </a:t>
            </a:r>
            <a:r>
              <a:rPr lang="ru-RU" sz="2600" dirty="0" err="1">
                <a:solidFill>
                  <a:schemeClr val="tx1">
                    <a:lumMod val="95000"/>
                  </a:schemeClr>
                </a:solidFill>
              </a:rPr>
              <a:t>зіницю</a:t>
            </a:r>
            <a:r>
              <a:rPr lang="ru-RU" dirty="0">
                <a:solidFill>
                  <a:schemeClr val="tx1">
                    <a:lumMod val="95000"/>
                  </a:schemeClr>
                </a:solidFill>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p:nvPr>
        </p:nvSpPr>
        <p:spPr/>
        <p:txBody>
          <a:bodyPr/>
          <a:lstStyle/>
          <a:p>
            <a:pPr algn="ctr" eaLnBrk="1" hangingPunct="1"/>
            <a:r>
              <a:rPr lang="uk-UA" dirty="0"/>
              <a:t>Зіничний рефлекс</a:t>
            </a:r>
            <a:endParaRPr lang="ru-RU" dirty="0"/>
          </a:p>
        </p:txBody>
      </p:sp>
      <p:pic>
        <p:nvPicPr>
          <p:cNvPr id="115714" name="Picture 2" descr="Зіничний рефлекс"/>
          <p:cNvPicPr>
            <a:picLocks noGrp="1" noChangeAspect="1" noChangeArrowheads="1"/>
          </p:cNvPicPr>
          <p:nvPr>
            <p:ph idx="1"/>
          </p:nvPr>
        </p:nvPicPr>
        <p:blipFill>
          <a:blip r:embed="rId2"/>
          <a:srcRect/>
          <a:stretch>
            <a:fillRect/>
          </a:stretch>
        </p:blipFill>
        <p:spPr bwMode="auto">
          <a:xfrm>
            <a:off x="1593723" y="1338167"/>
            <a:ext cx="6242304" cy="4681728"/>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Прямоугольник 1"/>
          <p:cNvSpPr>
            <a:spLocks noChangeArrowheads="1"/>
          </p:cNvSpPr>
          <p:nvPr/>
        </p:nvSpPr>
        <p:spPr bwMode="auto">
          <a:xfrm>
            <a:off x="428625" y="214313"/>
            <a:ext cx="8286750" cy="6124575"/>
          </a:xfrm>
          <a:prstGeom prst="rect">
            <a:avLst/>
          </a:prstGeom>
          <a:noFill/>
          <a:ln w="9525">
            <a:noFill/>
            <a:miter lim="800000"/>
            <a:headEnd/>
            <a:tailEnd/>
          </a:ln>
        </p:spPr>
        <p:txBody>
          <a:bodyPr>
            <a:spAutoFit/>
          </a:bodyPr>
          <a:lstStyle/>
          <a:p>
            <a:pPr algn="ctr"/>
            <a:r>
              <a:rPr lang="ru-RU" sz="2800" b="1">
                <a:solidFill>
                  <a:srgbClr val="FF0000"/>
                </a:solidFill>
              </a:rPr>
              <a:t>Оптичні середовища ока </a:t>
            </a:r>
          </a:p>
          <a:p>
            <a:r>
              <a:rPr lang="ru-RU" sz="2800"/>
              <a:t>Здатність заломлювати світло мають рогівка, кришталик, волога камер ока та скловидне тіло. </a:t>
            </a:r>
          </a:p>
          <a:p>
            <a:r>
              <a:rPr lang="ru-RU" sz="2800"/>
              <a:t>Заломлююча сила ока (рефракція) дорівнює 58,6 Д. </a:t>
            </a:r>
          </a:p>
          <a:p>
            <a:r>
              <a:rPr lang="ru-RU" sz="2800"/>
              <a:t>Найбільшу заломлюючу силу має рогівка ока (40 Д). В нормі довжина ока (відстань від переднього полюса ока до місця виходу зорового нерва) складає 22,5 – 24 мм, при цьому передня фокусна відстань дорівнює 7,5 мм, задня – 15 – 17мм. Зображення предмета буде на сітківці ока зменшене, дійсне, перевернуте. При цьому оптична сила ока складатиме 58,6 діоптрії.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a:xfrm>
            <a:off x="785813" y="357188"/>
            <a:ext cx="7643812" cy="642937"/>
          </a:xfrm>
        </p:spPr>
        <p:txBody>
          <a:bodyPr>
            <a:normAutofit fontScale="90000"/>
          </a:bodyPr>
          <a:lstStyle/>
          <a:p>
            <a:pPr algn="ctr" eaLnBrk="1" fontAlgn="auto" hangingPunct="1">
              <a:spcAft>
                <a:spcPts val="0"/>
              </a:spcAft>
              <a:tabLst>
                <a:tab pos="2867025" algn="l"/>
              </a:tabLst>
              <a:defRPr/>
            </a:pPr>
            <a:r>
              <a:rPr lang="uk-UA" sz="3600" dirty="0">
                <a:latin typeface="+mn-lt"/>
              </a:rPr>
              <a:t/>
            </a:r>
            <a:br>
              <a:rPr lang="uk-UA" sz="3600" dirty="0">
                <a:latin typeface="+mn-lt"/>
              </a:rPr>
            </a:br>
            <a:r>
              <a:rPr lang="uk-UA" sz="3600" dirty="0">
                <a:solidFill>
                  <a:schemeClr val="bg2">
                    <a:lumMod val="20000"/>
                    <a:lumOff val="80000"/>
                  </a:schemeClr>
                </a:solidFill>
                <a:latin typeface="+mn-lt"/>
              </a:rPr>
              <a:t>Фіксація зображення на сітківці</a:t>
            </a:r>
            <a:endParaRPr lang="ru-RU" sz="3600" dirty="0">
              <a:solidFill>
                <a:schemeClr val="bg2">
                  <a:lumMod val="20000"/>
                  <a:lumOff val="80000"/>
                </a:schemeClr>
              </a:solidFill>
              <a:latin typeface="+mn-lt"/>
            </a:endParaRPr>
          </a:p>
        </p:txBody>
      </p:sp>
      <p:sp>
        <p:nvSpPr>
          <p:cNvPr id="5" name="Рисунок 4"/>
          <p:cNvSpPr>
            <a:spLocks noGrp="1"/>
          </p:cNvSpPr>
          <p:nvPr>
            <p:ph type="pic" idx="1"/>
          </p:nvPr>
        </p:nvSpPr>
        <p:spPr/>
      </p:sp>
      <p:grpSp>
        <p:nvGrpSpPr>
          <p:cNvPr id="36870" name="Group 15"/>
          <p:cNvGrpSpPr>
            <a:grpSpLocks/>
          </p:cNvGrpSpPr>
          <p:nvPr/>
        </p:nvGrpSpPr>
        <p:grpSpPr bwMode="auto">
          <a:xfrm>
            <a:off x="0" y="1285875"/>
            <a:ext cx="9144000" cy="4857750"/>
            <a:chOff x="-929" y="865"/>
            <a:chExt cx="6852" cy="4731"/>
          </a:xfrm>
        </p:grpSpPr>
        <p:pic>
          <p:nvPicPr>
            <p:cNvPr id="36871" name="Picture 2"/>
            <p:cNvPicPr>
              <a:picLocks noChangeAspect="1" noChangeArrowheads="1"/>
            </p:cNvPicPr>
            <p:nvPr/>
          </p:nvPicPr>
          <p:blipFill>
            <a:blip r:embed="rId2"/>
            <a:srcRect/>
            <a:stretch>
              <a:fillRect/>
            </a:stretch>
          </p:blipFill>
          <p:spPr bwMode="auto">
            <a:xfrm>
              <a:off x="-929" y="865"/>
              <a:ext cx="6852" cy="4731"/>
            </a:xfrm>
            <a:prstGeom prst="rect">
              <a:avLst/>
            </a:prstGeom>
            <a:solidFill>
              <a:schemeClr val="tx1"/>
            </a:solidFill>
            <a:ln w="9525">
              <a:noFill/>
              <a:miter lim="800000"/>
              <a:headEnd/>
              <a:tailEnd/>
            </a:ln>
          </p:spPr>
        </p:pic>
        <p:sp>
          <p:nvSpPr>
            <p:cNvPr id="36872" name="Text Box 4"/>
            <p:cNvSpPr txBox="1">
              <a:spLocks noChangeArrowheads="1"/>
            </p:cNvSpPr>
            <p:nvPr/>
          </p:nvSpPr>
          <p:spPr bwMode="auto">
            <a:xfrm>
              <a:off x="81" y="3974"/>
              <a:ext cx="116" cy="250"/>
            </a:xfrm>
            <a:prstGeom prst="rect">
              <a:avLst/>
            </a:prstGeom>
            <a:noFill/>
            <a:ln w="9525">
              <a:noFill/>
              <a:miter lim="800000"/>
              <a:headEnd/>
              <a:tailEnd/>
            </a:ln>
          </p:spPr>
          <p:txBody>
            <a:bodyPr wrap="none">
              <a:spAutoFit/>
            </a:bodyPr>
            <a:lstStyle/>
            <a:p>
              <a:endParaRPr lang="ru-RU" sz="2000"/>
            </a:p>
          </p:txBody>
        </p:sp>
        <p:sp>
          <p:nvSpPr>
            <p:cNvPr id="36873" name="Line 13"/>
            <p:cNvSpPr>
              <a:spLocks noChangeShapeType="1"/>
            </p:cNvSpPr>
            <p:nvPr/>
          </p:nvSpPr>
          <p:spPr bwMode="auto">
            <a:xfrm>
              <a:off x="3107" y="1071"/>
              <a:ext cx="544" cy="91"/>
            </a:xfrm>
            <a:prstGeom prst="line">
              <a:avLst/>
            </a:prstGeom>
            <a:noFill/>
            <a:ln w="9525">
              <a:solidFill>
                <a:schemeClr val="bg2"/>
              </a:solidFill>
              <a:round/>
              <a:headEnd/>
              <a:tailEnd/>
            </a:ln>
          </p:spPr>
          <p:txBody>
            <a:bodyPr/>
            <a:lstStyle/>
            <a:p>
              <a:endParaRPr lang="ru-RU"/>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p:cNvSpPr>
            <a:spLocks noGrp="1"/>
          </p:cNvSpPr>
          <p:nvPr>
            <p:ph type="title"/>
          </p:nvPr>
        </p:nvSpPr>
        <p:spPr>
          <a:xfrm>
            <a:off x="457200" y="274638"/>
            <a:ext cx="7470775" cy="1143000"/>
          </a:xfrm>
        </p:spPr>
        <p:txBody>
          <a:bodyPr/>
          <a:lstStyle/>
          <a:p>
            <a:pPr algn="ctr" eaLnBrk="1" hangingPunct="1"/>
            <a:r>
              <a:rPr lang="uk-UA" sz="6000" b="1">
                <a:solidFill>
                  <a:srgbClr val="C00000"/>
                </a:solidFill>
              </a:rPr>
              <a:t>Структура сітківки</a:t>
            </a:r>
            <a:endParaRPr lang="ru-RU" sz="6000" b="1">
              <a:solidFill>
                <a:srgbClr val="C00000"/>
              </a:solidFill>
            </a:endParaRPr>
          </a:p>
        </p:txBody>
      </p:sp>
      <p:sp>
        <p:nvSpPr>
          <p:cNvPr id="10" name="Текст 9"/>
          <p:cNvSpPr>
            <a:spLocks noGrp="1"/>
          </p:cNvSpPr>
          <p:nvPr>
            <p:ph type="body" sz="half" idx="4294967295"/>
          </p:nvPr>
        </p:nvSpPr>
        <p:spPr>
          <a:xfrm>
            <a:off x="5102225" y="5357813"/>
            <a:ext cx="4041775" cy="838200"/>
          </a:xfrm>
        </p:spPr>
        <p:txBody>
          <a:bodyPr>
            <a:normAutofit fontScale="92500" lnSpcReduction="20000"/>
          </a:bodyPr>
          <a:lstStyle/>
          <a:p>
            <a:pPr marL="420624" indent="-384048" algn="ctr" eaLnBrk="1" fontAlgn="auto" hangingPunct="1">
              <a:spcAft>
                <a:spcPts val="0"/>
              </a:spcAft>
              <a:buNone/>
              <a:defRPr/>
            </a:pPr>
            <a:r>
              <a:rPr lang="uk-UA" dirty="0"/>
              <a:t>   Мікрофотографія сітківки</a:t>
            </a:r>
            <a:endParaRPr lang="ru-RU" dirty="0"/>
          </a:p>
        </p:txBody>
      </p:sp>
      <p:pic>
        <p:nvPicPr>
          <p:cNvPr id="37892" name="Picture 2" descr="layers_of_retina"/>
          <p:cNvPicPr>
            <a:picLocks noGrp="1" noChangeAspect="1" noChangeArrowheads="1"/>
          </p:cNvPicPr>
          <p:nvPr>
            <p:ph sz="quarter" idx="4294967295"/>
          </p:nvPr>
        </p:nvPicPr>
        <p:blipFill>
          <a:blip r:embed="rId2"/>
          <a:srcRect t="33179"/>
          <a:stretch>
            <a:fillRect/>
          </a:stretch>
        </p:blipFill>
        <p:spPr>
          <a:xfrm>
            <a:off x="5102225" y="1714500"/>
            <a:ext cx="4041775" cy="3600450"/>
          </a:xfrm>
        </p:spPr>
      </p:pic>
      <p:pic>
        <p:nvPicPr>
          <p:cNvPr id="37893" name="Picture 3" descr="Retina_1_30"/>
          <p:cNvPicPr>
            <a:picLocks noGrp="1" noChangeAspect="1" noChangeArrowheads="1"/>
          </p:cNvPicPr>
          <p:nvPr>
            <p:ph sz="quarter" idx="4294967295"/>
          </p:nvPr>
        </p:nvPicPr>
        <p:blipFill>
          <a:blip r:embed="rId3">
            <a:lum contrast="18000"/>
          </a:blip>
          <a:srcRect/>
          <a:stretch>
            <a:fillRect/>
          </a:stretch>
        </p:blipFill>
        <p:spPr>
          <a:xfrm>
            <a:off x="0" y="1285875"/>
            <a:ext cx="4500563" cy="5499100"/>
          </a:xfr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54050"/>
          </a:xfrm>
        </p:spPr>
        <p:txBody>
          <a:bodyPr>
            <a:normAutofit fontScale="90000"/>
          </a:bodyPr>
          <a:lstStyle/>
          <a:p>
            <a:pPr algn="ctr" eaLnBrk="1" fontAlgn="auto" hangingPunct="1">
              <a:spcAft>
                <a:spcPts val="0"/>
              </a:spcAft>
              <a:defRPr/>
            </a:pPr>
            <a:r>
              <a:rPr lang="uk-UA" b="1" dirty="0">
                <a:solidFill>
                  <a:srgbClr val="FF0000"/>
                </a:solidFill>
              </a:rPr>
              <a:t>Структура сітківки</a:t>
            </a:r>
            <a:endParaRPr lang="ru-RU" b="1" dirty="0">
              <a:solidFill>
                <a:srgbClr val="FF0000"/>
              </a:solidFill>
            </a:endParaRPr>
          </a:p>
        </p:txBody>
      </p:sp>
      <p:sp>
        <p:nvSpPr>
          <p:cNvPr id="38915" name="Содержимое 2"/>
          <p:cNvSpPr>
            <a:spLocks noGrp="1"/>
          </p:cNvSpPr>
          <p:nvPr>
            <p:ph idx="1"/>
          </p:nvPr>
        </p:nvSpPr>
        <p:spPr>
          <a:xfrm>
            <a:off x="500063" y="928688"/>
            <a:ext cx="8072437" cy="5214937"/>
          </a:xfrm>
        </p:spPr>
        <p:txBody>
          <a:bodyPr/>
          <a:lstStyle/>
          <a:p>
            <a:pPr eaLnBrk="1" hangingPunct="1">
              <a:spcBef>
                <a:spcPct val="0"/>
              </a:spcBef>
              <a:spcAft>
                <a:spcPts val="1200"/>
              </a:spcAft>
              <a:buFont typeface="Wingdings 2" pitchFamily="18" charset="2"/>
              <a:buNone/>
            </a:pPr>
            <a:r>
              <a:rPr lang="ru-RU" sz="1600"/>
              <a:t>1 – пігментний шар, забезпечує колір очей, забезпечує виробку зорового пурпура, регулює інтенсивність світлового потоку на сітківку. </a:t>
            </a:r>
          </a:p>
          <a:p>
            <a:pPr eaLnBrk="1" hangingPunct="1">
              <a:spcBef>
                <a:spcPct val="0"/>
              </a:spcBef>
              <a:spcAft>
                <a:spcPts val="1200"/>
              </a:spcAft>
              <a:buFont typeface="Wingdings 2" pitchFamily="18" charset="2"/>
              <a:buNone/>
            </a:pPr>
            <a:r>
              <a:rPr lang="ru-RU" sz="1600"/>
              <a:t>2 – шар фоторецепторів. Це палички та ковбочки, їх світлочутливі сегменти повернені в сторону протилежну джерелу світла. </a:t>
            </a:r>
          </a:p>
          <a:p>
            <a:pPr eaLnBrk="1" hangingPunct="1">
              <a:spcBef>
                <a:spcPct val="0"/>
              </a:spcBef>
              <a:spcAft>
                <a:spcPts val="1200"/>
              </a:spcAft>
              <a:buFont typeface="Wingdings 2" pitchFamily="18" charset="2"/>
              <a:buNone/>
            </a:pPr>
            <a:r>
              <a:rPr lang="ru-RU" sz="1600"/>
              <a:t>3 – зовнішня погранична мембрана – дає тонкі волокна, які захищають фоторецептори від руйнування, </a:t>
            </a:r>
          </a:p>
          <a:p>
            <a:pPr eaLnBrk="1" hangingPunct="1">
              <a:spcBef>
                <a:spcPct val="0"/>
              </a:spcBef>
              <a:spcAft>
                <a:spcPts val="1200"/>
              </a:spcAft>
              <a:buFont typeface="Wingdings 2" pitchFamily="18" charset="2"/>
              <a:buNone/>
            </a:pPr>
            <a:r>
              <a:rPr lang="ru-RU" sz="1600"/>
              <a:t>4 – зовнішній ядерний шар – це волокна і ядра фоторецепторів, </a:t>
            </a:r>
          </a:p>
          <a:p>
            <a:pPr eaLnBrk="1" hangingPunct="1">
              <a:spcBef>
                <a:spcPct val="0"/>
              </a:spcBef>
              <a:spcAft>
                <a:spcPts val="1200"/>
              </a:spcAft>
              <a:buFont typeface="Wingdings 2" pitchFamily="18" charset="2"/>
              <a:buNone/>
            </a:pPr>
            <a:r>
              <a:rPr lang="ru-RU" sz="1600"/>
              <a:t>5 – зовнішній ретикулярний шар – вільні закінчення зорових клітин з’єднуються тут з відростками біполярних клітин, </a:t>
            </a:r>
          </a:p>
          <a:p>
            <a:pPr eaLnBrk="1" hangingPunct="1">
              <a:spcBef>
                <a:spcPct val="0"/>
              </a:spcBef>
              <a:spcAft>
                <a:spcPts val="1200"/>
              </a:spcAft>
              <a:buFont typeface="Wingdings 2" pitchFamily="18" charset="2"/>
              <a:buNone/>
            </a:pPr>
            <a:r>
              <a:rPr lang="ru-RU" sz="1600"/>
              <a:t>6 – внутрішній ядерний шар клітин – це шар біполярних, амакринових та горизонтальних клітин, </a:t>
            </a:r>
          </a:p>
          <a:p>
            <a:pPr eaLnBrk="1" hangingPunct="1">
              <a:spcBef>
                <a:spcPct val="0"/>
              </a:spcBef>
              <a:spcAft>
                <a:spcPts val="1200"/>
              </a:spcAft>
              <a:buFont typeface="Wingdings 2" pitchFamily="18" charset="2"/>
              <a:buNone/>
            </a:pPr>
            <a:r>
              <a:rPr lang="ru-RU" sz="1600"/>
              <a:t>7 – внутрішній ретикулярний шар – місце з’єднання біполярних і амакринових клітин з гангліозними, </a:t>
            </a:r>
          </a:p>
          <a:p>
            <a:pPr eaLnBrk="1" hangingPunct="1">
              <a:spcBef>
                <a:spcPct val="0"/>
              </a:spcBef>
              <a:spcAft>
                <a:spcPts val="1200"/>
              </a:spcAft>
              <a:buFont typeface="Wingdings 2" pitchFamily="18" charset="2"/>
              <a:buNone/>
            </a:pPr>
            <a:r>
              <a:rPr lang="ru-RU" sz="1600"/>
              <a:t>8 – шар гангліозних клітин та клітин нейроглії, </a:t>
            </a:r>
          </a:p>
          <a:p>
            <a:pPr eaLnBrk="1" hangingPunct="1">
              <a:spcBef>
                <a:spcPct val="0"/>
              </a:spcBef>
              <a:spcAft>
                <a:spcPts val="1200"/>
              </a:spcAft>
              <a:buFont typeface="Wingdings 2" pitchFamily="18" charset="2"/>
              <a:buNone/>
            </a:pPr>
            <a:r>
              <a:rPr lang="ru-RU" sz="1600"/>
              <a:t>9 – шар нервових волокон – це аксони гангліозних клітин, що утворюють зоровий нерв, </a:t>
            </a:r>
          </a:p>
          <a:p>
            <a:pPr eaLnBrk="1" hangingPunct="1">
              <a:spcBef>
                <a:spcPct val="0"/>
              </a:spcBef>
              <a:spcAft>
                <a:spcPts val="1200"/>
              </a:spcAft>
              <a:buFont typeface="Wingdings 2" pitchFamily="18" charset="2"/>
              <a:buNone/>
            </a:pPr>
            <a:r>
              <a:rPr lang="ru-RU" sz="1600"/>
              <a:t>10 – внутрішня погранична мембрана – відділяє сітківку від скловидного тіла.</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srcRect/>
          <a:stretch>
            <a:fillRect/>
          </a:stretch>
        </p:blipFill>
        <p:spPr bwMode="auto">
          <a:xfrm>
            <a:off x="3175" y="1571625"/>
            <a:ext cx="8978900" cy="3781425"/>
          </a:xfrm>
          <a:prstGeom prst="rect">
            <a:avLst/>
          </a:prstGeom>
          <a:noFill/>
          <a:ln w="9525">
            <a:noFill/>
            <a:miter lim="800000"/>
            <a:headEnd/>
            <a:tailEnd/>
          </a:ln>
        </p:spPr>
      </p:pic>
      <p:sp>
        <p:nvSpPr>
          <p:cNvPr id="39939" name="Заголовок 3"/>
          <p:cNvSpPr>
            <a:spLocks noGrp="1"/>
          </p:cNvSpPr>
          <p:nvPr>
            <p:ph type="title"/>
          </p:nvPr>
        </p:nvSpPr>
        <p:spPr>
          <a:xfrm>
            <a:off x="457200" y="274638"/>
            <a:ext cx="7470775" cy="1143000"/>
          </a:xfrm>
        </p:spPr>
        <p:txBody>
          <a:bodyPr/>
          <a:lstStyle/>
          <a:p>
            <a:pPr algn="ctr" eaLnBrk="1" hangingPunct="1"/>
            <a:r>
              <a:rPr lang="uk-UA" b="1"/>
              <a:t>Пігментний шар</a:t>
            </a:r>
            <a:endParaRPr lang="ru-RU" b="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Заголовок 1"/>
          <p:cNvSpPr>
            <a:spLocks noGrp="1"/>
          </p:cNvSpPr>
          <p:nvPr>
            <p:ph type="title"/>
          </p:nvPr>
        </p:nvSpPr>
        <p:spPr/>
        <p:txBody>
          <a:bodyPr/>
          <a:lstStyle/>
          <a:p>
            <a:pPr algn="ctr" eaLnBrk="1" hangingPunct="1"/>
            <a:r>
              <a:rPr lang="uk-UA" sz="4800" b="1"/>
              <a:t>Розподіл палочок і колбочок </a:t>
            </a:r>
            <a:br>
              <a:rPr lang="uk-UA" sz="4800" b="1"/>
            </a:br>
            <a:r>
              <a:rPr lang="uk-UA" sz="4800" b="1"/>
              <a:t>в сітківці</a:t>
            </a:r>
            <a:endParaRPr lang="ru-RU" sz="4800" b="1"/>
          </a:p>
        </p:txBody>
      </p:sp>
      <p:sp>
        <p:nvSpPr>
          <p:cNvPr id="3" name="Текст 2"/>
          <p:cNvSpPr>
            <a:spLocks noGrp="1"/>
          </p:cNvSpPr>
          <p:nvPr>
            <p:ph type="body" idx="1"/>
          </p:nvPr>
        </p:nvSpPr>
        <p:spPr>
          <a:xfrm>
            <a:off x="2000250" y="1928813"/>
            <a:ext cx="1643063" cy="642937"/>
          </a:xfrm>
        </p:spPr>
        <p:txBody>
          <a:bodyPr>
            <a:normAutofit fontScale="92500" lnSpcReduction="20000"/>
          </a:bodyPr>
          <a:lstStyle/>
          <a:p>
            <a:pPr algn="ctr" eaLnBrk="1" fontAlgn="auto" hangingPunct="1">
              <a:spcAft>
                <a:spcPts val="0"/>
              </a:spcAft>
              <a:buFont typeface="Wingdings 2"/>
              <a:buNone/>
              <a:defRPr/>
            </a:pPr>
            <a:r>
              <a:rPr lang="uk-UA" b="0" dirty="0"/>
              <a:t>Тільки палички</a:t>
            </a:r>
            <a:endParaRPr lang="ru-RU" b="0" dirty="0"/>
          </a:p>
        </p:txBody>
      </p:sp>
      <p:sp>
        <p:nvSpPr>
          <p:cNvPr id="40964" name="Текст 3"/>
          <p:cNvSpPr>
            <a:spLocks noGrp="1"/>
          </p:cNvSpPr>
          <p:nvPr>
            <p:ph type="body" sz="half" idx="3"/>
          </p:nvPr>
        </p:nvSpPr>
        <p:spPr>
          <a:xfrm>
            <a:off x="1143000" y="4357688"/>
            <a:ext cx="3570288" cy="514350"/>
          </a:xfrm>
        </p:spPr>
        <p:txBody>
          <a:bodyPr/>
          <a:lstStyle/>
          <a:p>
            <a:pPr algn="ctr" eaLnBrk="1" hangingPunct="1"/>
            <a:r>
              <a:rPr lang="uk-UA" b="0">
                <a:solidFill>
                  <a:schemeClr val="tx1"/>
                </a:solidFill>
              </a:rPr>
              <a:t>Палички і колбочки</a:t>
            </a:r>
            <a:endParaRPr lang="ru-RU" b="0">
              <a:solidFill>
                <a:schemeClr val="tx1"/>
              </a:solidFill>
            </a:endParaRPr>
          </a:p>
        </p:txBody>
      </p:sp>
      <p:sp>
        <p:nvSpPr>
          <p:cNvPr id="40965" name="Содержимое 5"/>
          <p:cNvSpPr>
            <a:spLocks noGrp="1"/>
          </p:cNvSpPr>
          <p:nvPr>
            <p:ph sz="quarter" idx="4"/>
          </p:nvPr>
        </p:nvSpPr>
        <p:spPr>
          <a:xfrm>
            <a:off x="5572125" y="4500563"/>
            <a:ext cx="1928813" cy="815975"/>
          </a:xfrm>
        </p:spPr>
        <p:txBody>
          <a:bodyPr/>
          <a:lstStyle/>
          <a:p>
            <a:pPr marL="6350" indent="22225" algn="ctr" eaLnBrk="1" hangingPunct="1">
              <a:buFont typeface="Wingdings 2" pitchFamily="18" charset="2"/>
              <a:buNone/>
            </a:pPr>
            <a:r>
              <a:rPr lang="uk-UA" sz="2000"/>
              <a:t>Сліпа пляма</a:t>
            </a:r>
            <a:endParaRPr lang="ru-RU" sz="2000"/>
          </a:p>
        </p:txBody>
      </p:sp>
      <p:sp>
        <p:nvSpPr>
          <p:cNvPr id="40966" name="Oval 6"/>
          <p:cNvSpPr>
            <a:spLocks noGrp="1" noChangeArrowheads="1"/>
          </p:cNvSpPr>
          <p:nvPr>
            <p:ph sz="quarter" idx="2"/>
          </p:nvPr>
        </p:nvSpPr>
        <p:spPr>
          <a:xfrm>
            <a:off x="457200" y="1517650"/>
            <a:ext cx="4757738" cy="4483100"/>
          </a:xfrm>
          <a:prstGeom prst="ellipse">
            <a:avLst/>
          </a:prstGeom>
          <a:ln>
            <a:solidFill>
              <a:schemeClr val="tx1"/>
            </a:solidFill>
            <a:round/>
          </a:ln>
        </p:spPr>
        <p:txBody>
          <a:bodyPr wrap="none" anchor="ctr"/>
          <a:lstStyle/>
          <a:p>
            <a:pPr eaLnBrk="1" hangingPunct="1">
              <a:buFont typeface="Wingdings 2" pitchFamily="18" charset="2"/>
              <a:buNone/>
            </a:pPr>
            <a:endParaRPr lang="uk-UA"/>
          </a:p>
          <a:p>
            <a:pPr eaLnBrk="1" hangingPunct="1">
              <a:buFont typeface="Wingdings 2" pitchFamily="18" charset="2"/>
              <a:buNone/>
            </a:pPr>
            <a:endParaRPr lang="uk-UA"/>
          </a:p>
          <a:p>
            <a:pPr eaLnBrk="1" hangingPunct="1">
              <a:buFont typeface="Wingdings 2" pitchFamily="18" charset="2"/>
              <a:buNone/>
            </a:pPr>
            <a:endParaRPr lang="uk-UA"/>
          </a:p>
          <a:p>
            <a:pPr eaLnBrk="1" hangingPunct="1">
              <a:buFont typeface="Wingdings 2" pitchFamily="18" charset="2"/>
              <a:buNone/>
            </a:pPr>
            <a:endParaRPr lang="ru-RU"/>
          </a:p>
        </p:txBody>
      </p:sp>
      <p:cxnSp>
        <p:nvCxnSpPr>
          <p:cNvPr id="9" name="Прямая со стрелкой 8"/>
          <p:cNvCxnSpPr/>
          <p:nvPr/>
        </p:nvCxnSpPr>
        <p:spPr>
          <a:xfrm rot="10800000" flipV="1">
            <a:off x="3571875" y="1928813"/>
            <a:ext cx="1857375" cy="2143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968" name="Прямоугольник 10"/>
          <p:cNvSpPr>
            <a:spLocks noChangeArrowheads="1"/>
          </p:cNvSpPr>
          <p:nvPr/>
        </p:nvSpPr>
        <p:spPr bwMode="auto">
          <a:xfrm>
            <a:off x="5286375" y="1714500"/>
            <a:ext cx="3667125" cy="369888"/>
          </a:xfrm>
          <a:prstGeom prst="rect">
            <a:avLst/>
          </a:prstGeom>
          <a:noFill/>
          <a:ln w="9525">
            <a:noFill/>
            <a:miter lim="800000"/>
            <a:headEnd/>
            <a:tailEnd/>
          </a:ln>
        </p:spPr>
        <p:txBody>
          <a:bodyPr wrap="none">
            <a:spAutoFit/>
          </a:bodyPr>
          <a:lstStyle/>
          <a:p>
            <a:r>
              <a:rPr lang="uk-UA"/>
              <a:t>Переферичний (чорно-білий) зір</a:t>
            </a:r>
            <a:endParaRPr lang="ru-RU"/>
          </a:p>
        </p:txBody>
      </p:sp>
      <p:sp>
        <p:nvSpPr>
          <p:cNvPr id="40969" name="Прямоугольник 11"/>
          <p:cNvSpPr>
            <a:spLocks noChangeArrowheads="1"/>
          </p:cNvSpPr>
          <p:nvPr/>
        </p:nvSpPr>
        <p:spPr bwMode="auto">
          <a:xfrm>
            <a:off x="5286375" y="2786063"/>
            <a:ext cx="4572000" cy="646112"/>
          </a:xfrm>
          <a:prstGeom prst="rect">
            <a:avLst/>
          </a:prstGeom>
          <a:noFill/>
          <a:ln w="9525">
            <a:noFill/>
            <a:miter lim="800000"/>
            <a:headEnd/>
            <a:tailEnd/>
          </a:ln>
        </p:spPr>
        <p:txBody>
          <a:bodyPr>
            <a:spAutoFit/>
          </a:bodyPr>
          <a:lstStyle/>
          <a:p>
            <a:pPr algn="ctr"/>
            <a:r>
              <a:rPr lang="uk-UA"/>
              <a:t>Найбільша гострота зору</a:t>
            </a:r>
          </a:p>
          <a:p>
            <a:pPr algn="ctr"/>
            <a:r>
              <a:rPr lang="uk-UA"/>
              <a:t>Кольоровий зір (фовеа)</a:t>
            </a:r>
            <a:endParaRPr lang="ru-RU"/>
          </a:p>
        </p:txBody>
      </p:sp>
      <p:cxnSp>
        <p:nvCxnSpPr>
          <p:cNvPr id="14" name="Прямая со стрелкой 13"/>
          <p:cNvCxnSpPr/>
          <p:nvPr/>
        </p:nvCxnSpPr>
        <p:spPr>
          <a:xfrm rot="10800000" flipV="1">
            <a:off x="3071813" y="3071813"/>
            <a:ext cx="2786062" cy="5000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Овал 14"/>
          <p:cNvSpPr/>
          <p:nvPr/>
        </p:nvSpPr>
        <p:spPr>
          <a:xfrm>
            <a:off x="2428875" y="3429000"/>
            <a:ext cx="357188" cy="357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6" name="Овал 15"/>
          <p:cNvSpPr/>
          <p:nvPr/>
        </p:nvSpPr>
        <p:spPr>
          <a:xfrm flipV="1">
            <a:off x="2928938" y="3500438"/>
            <a:ext cx="142875" cy="1428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20" name="Прямая со стрелкой 19"/>
          <p:cNvCxnSpPr/>
          <p:nvPr/>
        </p:nvCxnSpPr>
        <p:spPr>
          <a:xfrm rot="10800000">
            <a:off x="2714625" y="3786188"/>
            <a:ext cx="3714750" cy="857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Заголовок 4"/>
          <p:cNvSpPr>
            <a:spLocks noGrp="1"/>
          </p:cNvSpPr>
          <p:nvPr>
            <p:ph type="title"/>
          </p:nvPr>
        </p:nvSpPr>
        <p:spPr/>
        <p:txBody>
          <a:bodyPr/>
          <a:lstStyle/>
          <a:p>
            <a:pPr algn="ctr" eaLnBrk="1" hangingPunct="1"/>
            <a:r>
              <a:rPr lang="uk-UA" b="1">
                <a:solidFill>
                  <a:srgbClr val="660033"/>
                </a:solidFill>
              </a:rPr>
              <a:t>Особливості паличок </a:t>
            </a:r>
            <a:endParaRPr lang="ru-RU" b="1">
              <a:solidFill>
                <a:srgbClr val="660033"/>
              </a:solidFill>
            </a:endParaRPr>
          </a:p>
        </p:txBody>
      </p:sp>
      <p:sp>
        <p:nvSpPr>
          <p:cNvPr id="6" name="Содержимое 5"/>
          <p:cNvSpPr>
            <a:spLocks noGrp="1"/>
          </p:cNvSpPr>
          <p:nvPr>
            <p:ph idx="1"/>
          </p:nvPr>
        </p:nvSpPr>
        <p:spPr>
          <a:xfrm>
            <a:off x="500063" y="1571625"/>
            <a:ext cx="8329612" cy="4911725"/>
          </a:xfrm>
        </p:spPr>
        <p:txBody>
          <a:bodyPr>
            <a:normAutofit fontScale="92500" lnSpcReduction="10000"/>
          </a:bodyPr>
          <a:lstStyle/>
          <a:p>
            <a:pPr marL="420624" indent="-384048" eaLnBrk="1" fontAlgn="auto" hangingPunct="1">
              <a:spcBef>
                <a:spcPts val="0"/>
              </a:spcBef>
              <a:spcAft>
                <a:spcPts val="2400"/>
              </a:spcAft>
              <a:buFont typeface="Wingdings" pitchFamily="2" charset="2"/>
              <a:buChar char="§"/>
              <a:defRPr/>
            </a:pPr>
            <a:r>
              <a:rPr lang="uk-UA" sz="2400" dirty="0"/>
              <a:t>Палички містять пігмент  - родопсин</a:t>
            </a:r>
          </a:p>
          <a:p>
            <a:pPr marL="420624" indent="-384048" eaLnBrk="1" fontAlgn="auto" hangingPunct="1">
              <a:spcBef>
                <a:spcPts val="0"/>
              </a:spcBef>
              <a:spcAft>
                <a:spcPts val="2400"/>
              </a:spcAft>
              <a:buFont typeface="Wingdings" pitchFamily="2" charset="2"/>
              <a:buChar char="§"/>
              <a:defRPr/>
            </a:pPr>
            <a:r>
              <a:rPr lang="uk-UA" sz="2400" dirty="0"/>
              <a:t>Паличок більше ніж колбочок (120 млн.), але вони містять один пігмент, кольори не розрізняються</a:t>
            </a:r>
          </a:p>
          <a:p>
            <a:pPr marL="420624" indent="-384048" eaLnBrk="1" fontAlgn="auto" hangingPunct="1">
              <a:spcBef>
                <a:spcPts val="0"/>
              </a:spcBef>
              <a:spcAft>
                <a:spcPts val="2400"/>
              </a:spcAft>
              <a:buFont typeface="Wingdings" pitchFamily="2" charset="2"/>
              <a:buChar char="§"/>
              <a:defRPr/>
            </a:pPr>
            <a:r>
              <a:rPr lang="uk-UA" sz="2400" dirty="0"/>
              <a:t>Висока</a:t>
            </a:r>
            <a:r>
              <a:rPr lang="ru-RU" sz="2400" dirty="0"/>
              <a:t> </a:t>
            </a:r>
            <a:r>
              <a:rPr lang="ru-RU" sz="2400" dirty="0" err="1"/>
              <a:t>чутливість</a:t>
            </a:r>
            <a:r>
              <a:rPr lang="ru-RU" sz="2400" dirty="0"/>
              <a:t> </a:t>
            </a:r>
            <a:r>
              <a:rPr lang="uk-UA" sz="2400" dirty="0"/>
              <a:t>паличок</a:t>
            </a:r>
            <a:r>
              <a:rPr lang="ru-RU" sz="2400" dirty="0"/>
              <a:t> </a:t>
            </a:r>
            <a:r>
              <a:rPr lang="uk-UA" sz="2400" dirty="0"/>
              <a:t>(один</a:t>
            </a:r>
            <a:r>
              <a:rPr lang="ru-RU" sz="2400" dirty="0"/>
              <a:t> </a:t>
            </a:r>
            <a:r>
              <a:rPr lang="uk-UA" sz="2400" dirty="0"/>
              <a:t>фотон) пояснюється </a:t>
            </a:r>
            <a:r>
              <a:rPr lang="ru-RU" sz="2400" dirty="0" err="1"/>
              <a:t>наявністю</a:t>
            </a:r>
            <a:r>
              <a:rPr lang="ru-RU" sz="2400" dirty="0"/>
              <a:t> </a:t>
            </a:r>
            <a:r>
              <a:rPr lang="uk-UA" sz="2400" dirty="0"/>
              <a:t> великої</a:t>
            </a:r>
            <a:r>
              <a:rPr lang="ru-RU" sz="2400" dirty="0"/>
              <a:t> </a:t>
            </a:r>
            <a:r>
              <a:rPr lang="uk-UA" sz="2400" dirty="0"/>
              <a:t>кількості</a:t>
            </a:r>
            <a:r>
              <a:rPr lang="ru-RU" sz="2400" dirty="0"/>
              <a:t> </a:t>
            </a:r>
            <a:r>
              <a:rPr lang="uk-UA" sz="2400" dirty="0"/>
              <a:t>пігменту</a:t>
            </a:r>
            <a:r>
              <a:rPr lang="ru-RU" sz="2400" dirty="0"/>
              <a:t> </a:t>
            </a:r>
            <a:r>
              <a:rPr lang="uk-UA" sz="2400" dirty="0"/>
              <a:t>в</a:t>
            </a:r>
            <a:r>
              <a:rPr lang="ru-RU" sz="2400" dirty="0"/>
              <a:t> </a:t>
            </a:r>
            <a:r>
              <a:rPr lang="ru-RU" sz="2400" dirty="0" err="1"/>
              <a:t>їх</a:t>
            </a:r>
            <a:r>
              <a:rPr lang="ru-RU" sz="2400" dirty="0"/>
              <a:t> </a:t>
            </a:r>
            <a:r>
              <a:rPr lang="uk-UA" sz="2400" dirty="0"/>
              <a:t>зовнішньому</a:t>
            </a:r>
            <a:r>
              <a:rPr lang="ru-RU" sz="2400" dirty="0"/>
              <a:t> </a:t>
            </a:r>
            <a:r>
              <a:rPr lang="uk-UA" sz="2400" dirty="0"/>
              <a:t>сегменті.</a:t>
            </a:r>
          </a:p>
          <a:p>
            <a:pPr marL="420624" indent="-384048" eaLnBrk="1" fontAlgn="auto" hangingPunct="1">
              <a:spcBef>
                <a:spcPts val="0"/>
              </a:spcBef>
              <a:spcAft>
                <a:spcPts val="2400"/>
              </a:spcAft>
              <a:buFont typeface="Wingdings" pitchFamily="2" charset="2"/>
              <a:buChar char="§"/>
              <a:defRPr/>
            </a:pPr>
            <a:r>
              <a:rPr lang="ru-RU" sz="2400" dirty="0"/>
              <a:t>У </a:t>
            </a:r>
            <a:r>
              <a:rPr lang="ru-RU" sz="2400" dirty="0" err="1"/>
              <a:t>темряві</a:t>
            </a:r>
            <a:r>
              <a:rPr lang="ru-RU" sz="2400" dirty="0"/>
              <a:t> </a:t>
            </a:r>
            <a:r>
              <a:rPr lang="ru-RU" sz="2400" dirty="0" err="1"/>
              <a:t>натрієві</a:t>
            </a:r>
            <a:r>
              <a:rPr lang="ru-RU" sz="2400" dirty="0"/>
              <a:t> </a:t>
            </a:r>
            <a:r>
              <a:rPr lang="ru-RU" sz="2400" dirty="0" err="1"/>
              <a:t>канали</a:t>
            </a:r>
            <a:r>
              <a:rPr lang="ru-RU" sz="2400" dirty="0"/>
              <a:t> </a:t>
            </a:r>
            <a:r>
              <a:rPr lang="ru-RU" sz="2400" dirty="0" err="1"/>
              <a:t>паличок</a:t>
            </a:r>
            <a:r>
              <a:rPr lang="ru-RU" sz="2400" dirty="0"/>
              <a:t> </a:t>
            </a:r>
            <a:r>
              <a:rPr lang="ru-RU" sz="2400" dirty="0" err="1"/>
              <a:t>відкриті</a:t>
            </a:r>
            <a:r>
              <a:rPr lang="ru-RU" sz="2400" dirty="0"/>
              <a:t> - </a:t>
            </a:r>
            <a:r>
              <a:rPr lang="ru-RU" sz="2400" dirty="0" err="1"/>
              <a:t>темновий</a:t>
            </a:r>
            <a:r>
              <a:rPr lang="ru-RU" sz="2400" dirty="0"/>
              <a:t> струм </a:t>
            </a:r>
            <a:r>
              <a:rPr lang="ru-RU" sz="2400" dirty="0" err="1"/>
              <a:t>іонів</a:t>
            </a:r>
            <a:r>
              <a:rPr lang="ru-RU" sz="2400" dirty="0"/>
              <a:t> </a:t>
            </a:r>
            <a:r>
              <a:rPr lang="ru-RU" sz="2400" dirty="0" err="1"/>
              <a:t>Na</a:t>
            </a:r>
            <a:r>
              <a:rPr lang="ru-RU" sz="2400" dirty="0"/>
              <a:t>  -</a:t>
            </a:r>
            <a:r>
              <a:rPr lang="ru-RU" sz="2400" dirty="0" err="1"/>
              <a:t>деполяризація</a:t>
            </a:r>
            <a:r>
              <a:rPr lang="ru-RU" sz="2400" dirty="0"/>
              <a:t>.</a:t>
            </a:r>
          </a:p>
          <a:p>
            <a:pPr marL="420624" indent="-384048" eaLnBrk="1" fontAlgn="auto" hangingPunct="1">
              <a:spcBef>
                <a:spcPts val="0"/>
              </a:spcBef>
              <a:spcAft>
                <a:spcPts val="2400"/>
              </a:spcAft>
              <a:buFont typeface="Wingdings" pitchFamily="2" charset="2"/>
              <a:buChar char="§"/>
              <a:defRPr/>
            </a:pPr>
            <a:r>
              <a:rPr lang="ru-RU" sz="2400" dirty="0"/>
              <a:t>При </a:t>
            </a:r>
            <a:r>
              <a:rPr lang="ru-RU" sz="2400" dirty="0" err="1"/>
              <a:t>яскравому</a:t>
            </a:r>
            <a:r>
              <a:rPr lang="ru-RU" sz="2400" dirty="0"/>
              <a:t> </a:t>
            </a:r>
            <a:r>
              <a:rPr lang="ru-RU" sz="2400" dirty="0" err="1"/>
              <a:t>освітленні</a:t>
            </a:r>
            <a:r>
              <a:rPr lang="ru-RU" sz="2400" dirty="0"/>
              <a:t> не </a:t>
            </a:r>
            <a:r>
              <a:rPr lang="ru-RU" sz="2400" dirty="0" err="1"/>
              <a:t>працюють</a:t>
            </a:r>
            <a:r>
              <a:rPr lang="ru-RU" sz="2400" dirty="0"/>
              <a:t> - родопсин </a:t>
            </a:r>
            <a:r>
              <a:rPr lang="ru-RU" sz="2400" dirty="0" err="1"/>
              <a:t>вицвітає</a:t>
            </a:r>
            <a:r>
              <a:rPr lang="ru-RU" sz="2400" dirty="0"/>
              <a:t/>
            </a:r>
            <a:br>
              <a:rPr lang="ru-RU" sz="2400" dirty="0"/>
            </a:br>
            <a:r>
              <a:rPr lang="uk-UA" sz="2000" dirty="0"/>
              <a:t/>
            </a:r>
            <a:br>
              <a:rPr lang="uk-UA" sz="2000" dirty="0"/>
            </a:br>
            <a:endParaRPr lang="ru-RU"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Заголовок 1"/>
          <p:cNvSpPr>
            <a:spLocks noGrp="1"/>
          </p:cNvSpPr>
          <p:nvPr>
            <p:ph type="title"/>
          </p:nvPr>
        </p:nvSpPr>
        <p:spPr/>
        <p:txBody>
          <a:bodyPr/>
          <a:lstStyle/>
          <a:p>
            <a:pPr algn="ctr" eaLnBrk="1" hangingPunct="1"/>
            <a:r>
              <a:rPr lang="uk-UA"/>
              <a:t>Функціонування палочок</a:t>
            </a:r>
            <a:endParaRPr lang="ru-RU"/>
          </a:p>
        </p:txBody>
      </p:sp>
      <p:sp>
        <p:nvSpPr>
          <p:cNvPr id="4" name="Содержимое 3"/>
          <p:cNvSpPr>
            <a:spLocks noGrp="1"/>
          </p:cNvSpPr>
          <p:nvPr>
            <p:ph sz="half" idx="2"/>
          </p:nvPr>
        </p:nvSpPr>
        <p:spPr>
          <a:xfrm>
            <a:off x="5072063" y="1357313"/>
            <a:ext cx="3786187" cy="4929187"/>
          </a:xfrm>
        </p:spPr>
        <p:txBody>
          <a:bodyPr>
            <a:normAutofit fontScale="85000" lnSpcReduction="20000"/>
          </a:bodyPr>
          <a:lstStyle/>
          <a:p>
            <a:pPr marL="0" indent="36513" eaLnBrk="1" fontAlgn="auto" hangingPunct="1">
              <a:spcAft>
                <a:spcPts val="0"/>
              </a:spcAft>
              <a:buFont typeface="Wingdings 2"/>
              <a:buNone/>
              <a:defRPr/>
            </a:pPr>
            <a:r>
              <a:rPr lang="ru-RU" dirty="0"/>
              <a:t>В </a:t>
            </a:r>
            <a:r>
              <a:rPr lang="ru-RU" dirty="0" err="1"/>
              <a:t>темряві</a:t>
            </a:r>
            <a:r>
              <a:rPr lang="ru-RU" dirty="0"/>
              <a:t>, </a:t>
            </a:r>
            <a:r>
              <a:rPr lang="ru-RU" dirty="0" err="1"/>
              <a:t>іони</a:t>
            </a:r>
            <a:r>
              <a:rPr lang="ru-RU" dirty="0"/>
              <a:t> </a:t>
            </a:r>
            <a:r>
              <a:rPr lang="en-US" dirty="0"/>
              <a:t>Na  </a:t>
            </a:r>
            <a:r>
              <a:rPr lang="ru-RU" dirty="0" err="1"/>
              <a:t>проникають</a:t>
            </a:r>
            <a:r>
              <a:rPr lang="ru-RU" dirty="0"/>
              <a:t/>
            </a:r>
            <a:br>
              <a:rPr lang="ru-RU" dirty="0"/>
            </a:br>
            <a:r>
              <a:rPr lang="ru-RU" dirty="0"/>
              <a:t>в </a:t>
            </a:r>
            <a:r>
              <a:rPr lang="ru-RU" dirty="0" err="1"/>
              <a:t>зовнішній</a:t>
            </a:r>
            <a:r>
              <a:rPr lang="ru-RU" dirty="0"/>
              <a:t> сегмент</a:t>
            </a:r>
            <a:br>
              <a:rPr lang="ru-RU" dirty="0"/>
            </a:br>
            <a:r>
              <a:rPr lang="ru-RU" dirty="0"/>
              <a:t>через </a:t>
            </a:r>
            <a:r>
              <a:rPr lang="en-US" dirty="0"/>
              <a:t>Na-</a:t>
            </a:r>
            <a:r>
              <a:rPr lang="ru-RU" dirty="0" err="1"/>
              <a:t>канали</a:t>
            </a:r>
            <a:r>
              <a:rPr lang="ru-RU" dirty="0"/>
              <a:t> </a:t>
            </a:r>
            <a:r>
              <a:rPr lang="ru-RU" dirty="0" err="1"/>
              <a:t>і</a:t>
            </a:r>
            <a:r>
              <a:rPr lang="ru-RU" dirty="0"/>
              <a:t> </a:t>
            </a:r>
            <a:r>
              <a:rPr lang="ru-RU" dirty="0" err="1"/>
              <a:t>викликають</a:t>
            </a:r>
            <a:r>
              <a:rPr lang="ru-RU" dirty="0"/>
              <a:t/>
            </a:r>
            <a:br>
              <a:rPr lang="ru-RU" dirty="0"/>
            </a:br>
            <a:r>
              <a:rPr lang="ru-RU" dirty="0" err="1"/>
              <a:t>деполяризацію</a:t>
            </a:r>
            <a:r>
              <a:rPr lang="ru-RU" dirty="0"/>
              <a:t> </a:t>
            </a:r>
            <a:r>
              <a:rPr lang="ru-RU" dirty="0" err="1"/>
              <a:t>клітини</a:t>
            </a:r>
            <a:r>
              <a:rPr lang="ru-RU" dirty="0"/>
              <a:t/>
            </a:r>
            <a:br>
              <a:rPr lang="ru-RU" dirty="0"/>
            </a:br>
            <a:r>
              <a:rPr lang="ru-RU" dirty="0"/>
              <a:t/>
            </a:r>
            <a:br>
              <a:rPr lang="ru-RU" dirty="0"/>
            </a:br>
            <a:r>
              <a:rPr lang="ru-RU" dirty="0"/>
              <a:t>На </a:t>
            </a:r>
            <a:r>
              <a:rPr lang="ru-RU" dirty="0" err="1"/>
              <a:t>світлі</a:t>
            </a:r>
            <a:r>
              <a:rPr lang="ru-RU" dirty="0"/>
              <a:t> мембрана </a:t>
            </a:r>
            <a:r>
              <a:rPr lang="ru-RU" dirty="0" err="1"/>
              <a:t>палички</a:t>
            </a:r>
            <a:r>
              <a:rPr lang="ru-RU" dirty="0"/>
              <a:t/>
            </a:r>
            <a:br>
              <a:rPr lang="ru-RU" dirty="0"/>
            </a:br>
            <a:r>
              <a:rPr lang="ru-RU" dirty="0" err="1"/>
              <a:t>гіперполярізуєтся</a:t>
            </a:r>
            <a:r>
              <a:rPr lang="ru-RU" dirty="0"/>
              <a:t/>
            </a:r>
            <a:br>
              <a:rPr lang="ru-RU" dirty="0"/>
            </a:br>
            <a:r>
              <a:rPr lang="ru-RU" dirty="0" err="1"/>
              <a:t>внаслідок</a:t>
            </a:r>
            <a:r>
              <a:rPr lang="ru-RU" dirty="0"/>
              <a:t> </a:t>
            </a:r>
            <a:r>
              <a:rPr lang="ru-RU" dirty="0" err="1"/>
              <a:t>припинення</a:t>
            </a:r>
            <a:r>
              <a:rPr lang="ru-RU" dirty="0"/>
              <a:t/>
            </a:r>
            <a:br>
              <a:rPr lang="ru-RU" dirty="0"/>
            </a:br>
            <a:r>
              <a:rPr lang="ru-RU" dirty="0" err="1"/>
              <a:t>надходження</a:t>
            </a:r>
            <a:r>
              <a:rPr lang="ru-RU" dirty="0"/>
              <a:t>  </a:t>
            </a:r>
            <a:r>
              <a:rPr lang="ru-RU" dirty="0" err="1"/>
              <a:t>іонів</a:t>
            </a:r>
            <a:r>
              <a:rPr lang="ru-RU" dirty="0"/>
              <a:t> </a:t>
            </a:r>
            <a:r>
              <a:rPr lang="en-US" dirty="0"/>
              <a:t>Na</a:t>
            </a:r>
            <a:r>
              <a:rPr lang="ru-RU" dirty="0"/>
              <a:t/>
            </a:r>
            <a:br>
              <a:rPr lang="ru-RU" dirty="0"/>
            </a:br>
            <a:r>
              <a:rPr lang="ru-RU" dirty="0"/>
              <a:t/>
            </a:r>
            <a:br>
              <a:rPr lang="ru-RU" dirty="0"/>
            </a:br>
            <a:r>
              <a:rPr lang="ru-RU" dirty="0" err="1"/>
              <a:t>потік</a:t>
            </a:r>
            <a:r>
              <a:rPr lang="ru-RU" dirty="0"/>
              <a:t> </a:t>
            </a:r>
            <a:r>
              <a:rPr lang="ru-RU" dirty="0" err="1"/>
              <a:t>іонів</a:t>
            </a:r>
            <a:r>
              <a:rPr lang="ru-RU" dirty="0"/>
              <a:t> </a:t>
            </a:r>
            <a:r>
              <a:rPr lang="en-US" dirty="0"/>
              <a:t>Na</a:t>
            </a:r>
            <a:r>
              <a:rPr lang="uk-UA" dirty="0"/>
              <a:t> </a:t>
            </a:r>
            <a:r>
              <a:rPr lang="ru-RU" dirty="0"/>
              <a:t> </a:t>
            </a:r>
            <a:r>
              <a:rPr lang="ru-RU" dirty="0" err="1"/>
              <a:t>регулюється</a:t>
            </a:r>
            <a:r>
              <a:rPr lang="ru-RU" dirty="0"/>
              <a:t> </a:t>
            </a:r>
            <a:r>
              <a:rPr lang="ru-RU" dirty="0" err="1"/>
              <a:t>роботою</a:t>
            </a:r>
            <a:r>
              <a:rPr lang="ru-RU" dirty="0"/>
              <a:t/>
            </a:r>
            <a:br>
              <a:rPr lang="ru-RU" dirty="0"/>
            </a:br>
            <a:r>
              <a:rPr lang="ru-RU" dirty="0" err="1"/>
              <a:t>фотопігменту</a:t>
            </a:r>
            <a:r>
              <a:rPr lang="ru-RU" dirty="0"/>
              <a:t> </a:t>
            </a:r>
            <a:r>
              <a:rPr lang="ru-RU" dirty="0" err="1"/>
              <a:t>паличок</a:t>
            </a:r>
            <a:r>
              <a:rPr lang="ru-RU" dirty="0"/>
              <a:t> </a:t>
            </a:r>
            <a:r>
              <a:rPr lang="ru-RU" dirty="0" err="1"/>
              <a:t>і</a:t>
            </a:r>
            <a:r>
              <a:rPr lang="ru-RU" dirty="0"/>
              <a:t> </a:t>
            </a:r>
            <a:r>
              <a:rPr lang="ru-RU" dirty="0" err="1"/>
              <a:t>колбочок</a:t>
            </a:r>
            <a:endParaRPr lang="ru-RU" dirty="0"/>
          </a:p>
        </p:txBody>
      </p:sp>
      <p:pic>
        <p:nvPicPr>
          <p:cNvPr id="44036" name="Picture 2"/>
          <p:cNvPicPr>
            <a:picLocks noGrp="1" noChangeAspect="1" noChangeArrowheads="1"/>
          </p:cNvPicPr>
          <p:nvPr>
            <p:ph sz="half" idx="1"/>
          </p:nvPr>
        </p:nvPicPr>
        <p:blipFill>
          <a:blip r:embed="rId2"/>
          <a:srcRect t="21135" b="4501"/>
          <a:stretch>
            <a:fillRect/>
          </a:stretch>
        </p:blipFill>
        <p:spPr>
          <a:xfrm>
            <a:off x="850900" y="1273175"/>
            <a:ext cx="3292475" cy="5191125"/>
          </a:xfr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Заголовок 1"/>
          <p:cNvSpPr>
            <a:spLocks noGrp="1"/>
          </p:cNvSpPr>
          <p:nvPr>
            <p:ph type="title"/>
          </p:nvPr>
        </p:nvSpPr>
        <p:spPr/>
        <p:txBody>
          <a:bodyPr/>
          <a:lstStyle/>
          <a:p>
            <a:pPr algn="ctr" eaLnBrk="1" hangingPunct="1"/>
            <a:r>
              <a:rPr lang="uk-UA" b="1">
                <a:solidFill>
                  <a:srgbClr val="660033"/>
                </a:solidFill>
              </a:rPr>
              <a:t>Особливості колбочок</a:t>
            </a:r>
            <a:endParaRPr lang="ru-RU" b="1">
              <a:solidFill>
                <a:srgbClr val="660033"/>
              </a:solidFill>
            </a:endParaRPr>
          </a:p>
        </p:txBody>
      </p:sp>
      <p:sp>
        <p:nvSpPr>
          <p:cNvPr id="3" name="Содержимое 2"/>
          <p:cNvSpPr>
            <a:spLocks noGrp="1"/>
          </p:cNvSpPr>
          <p:nvPr>
            <p:ph idx="1"/>
          </p:nvPr>
        </p:nvSpPr>
        <p:spPr>
          <a:xfrm>
            <a:off x="500063" y="1428750"/>
            <a:ext cx="7972425" cy="4525963"/>
          </a:xfrm>
        </p:spPr>
        <p:txBody>
          <a:bodyPr>
            <a:normAutofit fontScale="77500" lnSpcReduction="20000"/>
          </a:bodyPr>
          <a:lstStyle/>
          <a:p>
            <a:pPr marL="420624" indent="-384048" eaLnBrk="1" fontAlgn="auto" hangingPunct="1">
              <a:spcBef>
                <a:spcPts val="0"/>
              </a:spcBef>
              <a:spcAft>
                <a:spcPts val="2400"/>
              </a:spcAft>
              <a:buFont typeface="Wingdings" pitchFamily="2" charset="2"/>
              <a:buChar char="§"/>
              <a:defRPr/>
            </a:pPr>
            <a:r>
              <a:rPr lang="ru-RU" sz="3100" dirty="0" err="1"/>
              <a:t>Дуже</a:t>
            </a:r>
            <a:r>
              <a:rPr lang="ru-RU" sz="3100" dirty="0"/>
              <a:t> добре </a:t>
            </a:r>
            <a:r>
              <a:rPr lang="ru-RU" sz="3100" dirty="0" err="1"/>
              <a:t>працюють</a:t>
            </a:r>
            <a:r>
              <a:rPr lang="ru-RU" sz="3100" dirty="0"/>
              <a:t> при денному </a:t>
            </a:r>
            <a:r>
              <a:rPr lang="ru-RU" sz="3100" dirty="0" err="1"/>
              <a:t>освітленні</a:t>
            </a:r>
            <a:r>
              <a:rPr lang="uk-UA" sz="3100" dirty="0"/>
              <a:t>, </a:t>
            </a:r>
            <a:r>
              <a:rPr lang="ru-RU" sz="3100" dirty="0" err="1"/>
              <a:t>завдяки</a:t>
            </a:r>
            <a:r>
              <a:rPr lang="ru-RU" sz="3100" dirty="0"/>
              <a:t> </a:t>
            </a:r>
            <a:r>
              <a:rPr lang="ru-RU" sz="3100" dirty="0" err="1"/>
              <a:t>високому</a:t>
            </a:r>
            <a:r>
              <a:rPr lang="ru-RU" sz="3100" dirty="0"/>
              <a:t> порогу </a:t>
            </a:r>
            <a:r>
              <a:rPr lang="uk-UA" sz="3100" dirty="0"/>
              <a:t>чутливості (7 млн.) </a:t>
            </a:r>
            <a:r>
              <a:rPr lang="ru-RU" sz="3100" dirty="0"/>
              <a:t>.</a:t>
            </a:r>
          </a:p>
          <a:p>
            <a:pPr marL="420624" indent="-384048" eaLnBrk="1" fontAlgn="auto" hangingPunct="1">
              <a:spcBef>
                <a:spcPts val="0"/>
              </a:spcBef>
              <a:spcAft>
                <a:spcPts val="2400"/>
              </a:spcAft>
              <a:buFont typeface="Wingdings" pitchFamily="2" charset="2"/>
              <a:buChar char="§"/>
              <a:defRPr/>
            </a:pPr>
            <a:r>
              <a:rPr lang="uk-UA" sz="3100" dirty="0"/>
              <a:t>Забезпечують  високу</a:t>
            </a:r>
            <a:r>
              <a:rPr lang="ru-RU" sz="3100" dirty="0"/>
              <a:t> </a:t>
            </a:r>
            <a:r>
              <a:rPr lang="ru-RU" sz="3100" dirty="0" err="1"/>
              <a:t>гостроту</a:t>
            </a:r>
            <a:r>
              <a:rPr lang="ru-RU" sz="3100" dirty="0"/>
              <a:t> </a:t>
            </a:r>
            <a:r>
              <a:rPr lang="ru-RU" sz="3100" dirty="0" err="1"/>
              <a:t>зору</a:t>
            </a:r>
            <a:r>
              <a:rPr lang="ru-RU" sz="3100" dirty="0"/>
              <a:t> , т.к. </a:t>
            </a:r>
            <a:r>
              <a:rPr lang="ru-RU" sz="3100" dirty="0" err="1"/>
              <a:t>пов'язані</a:t>
            </a:r>
            <a:r>
              <a:rPr lang="ru-RU" sz="3100" dirty="0"/>
              <a:t> </a:t>
            </a:r>
            <a:r>
              <a:rPr lang="ru-RU" sz="3100" dirty="0" err="1"/>
              <a:t>з</a:t>
            </a:r>
            <a:r>
              <a:rPr lang="ru-RU" sz="3100" dirty="0"/>
              <a:t> </a:t>
            </a:r>
            <a:r>
              <a:rPr lang="ru-RU" sz="3100" dirty="0" err="1"/>
              <a:t>Бі-клітинами</a:t>
            </a:r>
            <a:r>
              <a:rPr lang="ru-RU" sz="3100" dirty="0"/>
              <a:t> «один до одного» </a:t>
            </a:r>
          </a:p>
          <a:p>
            <a:pPr marL="420624" indent="-384048" eaLnBrk="1" fontAlgn="auto" hangingPunct="1">
              <a:spcBef>
                <a:spcPts val="0"/>
              </a:spcBef>
              <a:spcAft>
                <a:spcPts val="2400"/>
              </a:spcAft>
              <a:buFont typeface="Wingdings" pitchFamily="2" charset="2"/>
              <a:buChar char="§"/>
              <a:defRPr/>
            </a:pPr>
            <a:r>
              <a:rPr lang="ru-RU" sz="3100" dirty="0"/>
              <a:t>Колбочки </a:t>
            </a:r>
            <a:r>
              <a:rPr lang="ru-RU" sz="3100" dirty="0" err="1"/>
              <a:t>мають</a:t>
            </a:r>
            <a:r>
              <a:rPr lang="ru-RU" sz="3100" dirty="0"/>
              <a:t> </a:t>
            </a:r>
            <a:r>
              <a:rPr lang="ru-RU" sz="3100" dirty="0" err="1"/>
              <a:t>маленькі</a:t>
            </a:r>
            <a:r>
              <a:rPr lang="ru-RU" sz="3100" dirty="0"/>
              <a:t> </a:t>
            </a:r>
            <a:r>
              <a:rPr lang="ru-RU" sz="3100" dirty="0" err="1"/>
              <a:t>рецептивні</a:t>
            </a:r>
            <a:r>
              <a:rPr lang="ru-RU" sz="3100" dirty="0"/>
              <a:t> поля, тому </a:t>
            </a:r>
            <a:r>
              <a:rPr lang="ru-RU" sz="3100" dirty="0" err="1"/>
              <a:t>розрізняють</a:t>
            </a:r>
            <a:r>
              <a:rPr lang="ru-RU" sz="3100" dirty="0"/>
              <a:t> </a:t>
            </a:r>
            <a:r>
              <a:rPr lang="ru-RU" sz="3100" dirty="0" err="1"/>
              <a:t>зорові</a:t>
            </a:r>
            <a:r>
              <a:rPr lang="ru-RU" sz="3100" dirty="0"/>
              <a:t> </a:t>
            </a:r>
            <a:r>
              <a:rPr lang="ru-RU" sz="3100" dirty="0" err="1"/>
              <a:t>стимули</a:t>
            </a:r>
            <a:r>
              <a:rPr lang="ru-RU" sz="3100" dirty="0"/>
              <a:t> </a:t>
            </a:r>
            <a:r>
              <a:rPr lang="ru-RU" sz="3100" dirty="0" err="1"/>
              <a:t>від</a:t>
            </a:r>
            <a:r>
              <a:rPr lang="ru-RU" sz="3100" dirty="0"/>
              <a:t> </a:t>
            </a:r>
            <a:r>
              <a:rPr lang="ru-RU" sz="3100" dirty="0" err="1"/>
              <a:t>зближених</a:t>
            </a:r>
            <a:r>
              <a:rPr lang="ru-RU" sz="3100" dirty="0"/>
              <a:t> </a:t>
            </a:r>
            <a:r>
              <a:rPr lang="ru-RU" sz="3100" dirty="0" err="1"/>
              <a:t>джерел</a:t>
            </a:r>
            <a:r>
              <a:rPr lang="ru-RU" sz="3100" dirty="0"/>
              <a:t>.</a:t>
            </a:r>
          </a:p>
          <a:p>
            <a:pPr marL="420624" indent="-384048" eaLnBrk="1" fontAlgn="auto" hangingPunct="1">
              <a:spcBef>
                <a:spcPts val="0"/>
              </a:spcBef>
              <a:spcAft>
                <a:spcPts val="2400"/>
              </a:spcAft>
              <a:buFont typeface="Wingdings" pitchFamily="2" charset="2"/>
              <a:buChar char="§"/>
              <a:defRPr/>
            </a:pPr>
            <a:r>
              <a:rPr lang="ru-RU" sz="3100" dirty="0"/>
              <a:t>У колбочках три </a:t>
            </a:r>
            <a:r>
              <a:rPr lang="ru-RU" sz="3100" dirty="0" err="1"/>
              <a:t>типи</a:t>
            </a:r>
            <a:r>
              <a:rPr lang="ru-RU" sz="3100" dirty="0"/>
              <a:t> </a:t>
            </a:r>
            <a:r>
              <a:rPr lang="ru-RU" sz="3100" dirty="0" err="1"/>
              <a:t>фотопігментів</a:t>
            </a:r>
            <a:r>
              <a:rPr lang="ru-RU" sz="3100" dirty="0"/>
              <a:t> (425, 435 </a:t>
            </a:r>
            <a:r>
              <a:rPr lang="ru-RU" sz="3100" dirty="0" err="1"/>
              <a:t>і</a:t>
            </a:r>
            <a:r>
              <a:rPr lang="ru-RU" sz="3100" dirty="0"/>
              <a:t> 570 нм) - </a:t>
            </a:r>
            <a:r>
              <a:rPr lang="ru-RU" sz="3100" dirty="0" err="1"/>
              <a:t>що</a:t>
            </a:r>
            <a:r>
              <a:rPr lang="ru-RU" sz="3100" dirty="0"/>
              <a:t> </a:t>
            </a:r>
            <a:r>
              <a:rPr lang="ru-RU" sz="3100" dirty="0" err="1"/>
              <a:t>забезпечують</a:t>
            </a:r>
            <a:r>
              <a:rPr lang="ru-RU" sz="3100" dirty="0"/>
              <a:t> кол</a:t>
            </a:r>
            <a:r>
              <a:rPr lang="uk-UA" sz="3100" dirty="0" err="1"/>
              <a:t>ьо</a:t>
            </a:r>
            <a:r>
              <a:rPr lang="ru-RU" sz="3100" dirty="0" err="1"/>
              <a:t>р</a:t>
            </a:r>
            <a:r>
              <a:rPr lang="uk-UA" sz="3100" dirty="0" err="1"/>
              <a:t>ов</a:t>
            </a:r>
            <a:r>
              <a:rPr lang="ru-RU" sz="3100" dirty="0" err="1"/>
              <a:t>ий</a:t>
            </a:r>
            <a:r>
              <a:rPr lang="ru-RU" sz="3100" dirty="0"/>
              <a:t> </a:t>
            </a:r>
            <a:r>
              <a:rPr lang="ru-RU" sz="3100" dirty="0" err="1"/>
              <a:t>зір</a:t>
            </a:r>
            <a:r>
              <a:rPr lang="ru-RU" sz="3100" dirty="0"/>
              <a:t>.</a:t>
            </a:r>
            <a:br>
              <a:rPr lang="ru-RU" sz="3100" dirty="0"/>
            </a:br>
            <a:r>
              <a:rPr lang="ru-RU" sz="3100" dirty="0" err="1"/>
              <a:t>Функціональна</a:t>
            </a:r>
            <a:r>
              <a:rPr lang="ru-RU" sz="3100" dirty="0"/>
              <a:t> </a:t>
            </a:r>
            <a:r>
              <a:rPr lang="ru-RU" sz="3100" dirty="0" err="1"/>
              <a:t>сліпота</a:t>
            </a:r>
            <a:r>
              <a:rPr lang="ru-RU" sz="3100" dirty="0"/>
              <a:t> </a:t>
            </a:r>
            <a:r>
              <a:rPr lang="ru-RU" sz="3100" dirty="0" err="1"/>
              <a:t>виникає</a:t>
            </a:r>
            <a:r>
              <a:rPr lang="ru-RU" sz="3100" dirty="0"/>
              <a:t> при </a:t>
            </a:r>
            <a:r>
              <a:rPr lang="ru-RU" sz="3100" dirty="0" err="1"/>
              <a:t>патології</a:t>
            </a:r>
            <a:r>
              <a:rPr lang="ru-RU" sz="3100" dirty="0"/>
              <a:t>           колб</a:t>
            </a:r>
            <a:r>
              <a:rPr lang="uk-UA" sz="3100" dirty="0"/>
              <a:t>очок</a:t>
            </a:r>
            <a:r>
              <a:rPr lang="ru-RU" sz="3100" dirty="0"/>
              <a:t>.</a:t>
            </a:r>
          </a:p>
          <a:p>
            <a:pPr marL="420624" indent="-384048" eaLnBrk="1" fontAlgn="auto" hangingPunct="1">
              <a:spcAft>
                <a:spcPts val="0"/>
              </a:spcAft>
              <a:buFont typeface="Wingdings" pitchFamily="2" charset="2"/>
              <a:buChar char="§"/>
              <a:defRPr/>
            </a:pPr>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Заголовок 1"/>
          <p:cNvSpPr>
            <a:spLocks noGrp="1"/>
          </p:cNvSpPr>
          <p:nvPr>
            <p:ph type="title"/>
          </p:nvPr>
        </p:nvSpPr>
        <p:spPr/>
        <p:txBody>
          <a:bodyPr/>
          <a:lstStyle/>
          <a:p>
            <a:pPr algn="ctr" eaLnBrk="1" hangingPunct="1"/>
            <a:r>
              <a:rPr lang="uk-UA" sz="4800" b="1" dirty="0">
                <a:solidFill>
                  <a:srgbClr val="FF0000"/>
                </a:solidFill>
              </a:rPr>
              <a:t>Особливості центральної ямки</a:t>
            </a:r>
            <a:endParaRPr lang="ru-RU" sz="4800" b="1" dirty="0">
              <a:solidFill>
                <a:srgbClr val="FF0000"/>
              </a:solidFill>
            </a:endParaRPr>
          </a:p>
        </p:txBody>
      </p:sp>
      <p:sp>
        <p:nvSpPr>
          <p:cNvPr id="3" name="Содержимое 2"/>
          <p:cNvSpPr>
            <a:spLocks noGrp="1"/>
          </p:cNvSpPr>
          <p:nvPr>
            <p:ph idx="1"/>
          </p:nvPr>
        </p:nvSpPr>
        <p:spPr>
          <a:xfrm>
            <a:off x="457200" y="1600200"/>
            <a:ext cx="8901113" cy="4525963"/>
          </a:xfrm>
        </p:spPr>
        <p:txBody>
          <a:bodyPr>
            <a:normAutofit fontScale="85000" lnSpcReduction="20000"/>
          </a:bodyPr>
          <a:lstStyle/>
          <a:p>
            <a:pPr marL="420624" indent="-384048" eaLnBrk="1" fontAlgn="auto" hangingPunct="1">
              <a:spcBef>
                <a:spcPts val="0"/>
              </a:spcBef>
              <a:spcAft>
                <a:spcPts val="2400"/>
              </a:spcAft>
              <a:buFont typeface="Wingdings" pitchFamily="2" charset="2"/>
              <a:buChar char="§"/>
              <a:defRPr/>
            </a:pPr>
            <a:r>
              <a:rPr lang="uk-UA" dirty="0"/>
              <a:t>Максимальна гострота зору (тільки колбочки - висока розпізнавальна здатність – висока якість зображення).</a:t>
            </a:r>
          </a:p>
          <a:p>
            <a:pPr marL="420624" indent="-384048" eaLnBrk="1" fontAlgn="auto" hangingPunct="1">
              <a:spcBef>
                <a:spcPts val="0"/>
              </a:spcBef>
              <a:spcAft>
                <a:spcPts val="2400"/>
              </a:spcAft>
              <a:buFont typeface="Wingdings" pitchFamily="2" charset="2"/>
              <a:buChar char="§"/>
              <a:defRPr/>
            </a:pPr>
            <a:r>
              <a:rPr lang="uk-UA" dirty="0"/>
              <a:t>Фокус фіксації об'єкта зору.</a:t>
            </a:r>
          </a:p>
          <a:p>
            <a:pPr marL="420624" indent="-384048" eaLnBrk="1" fontAlgn="auto" hangingPunct="1">
              <a:spcBef>
                <a:spcPts val="0"/>
              </a:spcBef>
              <a:spcAft>
                <a:spcPts val="2400"/>
              </a:spcAft>
              <a:buFont typeface="Wingdings" pitchFamily="2" charset="2"/>
              <a:buChar char="§"/>
              <a:defRPr/>
            </a:pPr>
            <a:r>
              <a:rPr lang="uk-UA" dirty="0"/>
              <a:t>Судини в центрі ямки сильно стоншені, а нервові волокна зміщені до периферії так, що світло проникає без інтерференції і зображення не спотворюється.</a:t>
            </a:r>
          </a:p>
          <a:p>
            <a:pPr marL="420624" indent="-384048" eaLnBrk="1" fontAlgn="auto" hangingPunct="1">
              <a:spcBef>
                <a:spcPts val="0"/>
              </a:spcBef>
              <a:spcAft>
                <a:spcPts val="0"/>
              </a:spcAft>
              <a:buFont typeface="Wingdings" pitchFamily="2" charset="2"/>
              <a:buChar char="§"/>
              <a:defRPr/>
            </a:pPr>
            <a:r>
              <a:rPr lang="uk-UA" dirty="0"/>
              <a:t>Незвично довгі і вузькі зовнішні сегменти колбочок </a:t>
            </a:r>
          </a:p>
          <a:p>
            <a:pPr marL="420624" indent="-384048" eaLnBrk="1" fontAlgn="auto" hangingPunct="1">
              <a:spcBef>
                <a:spcPts val="0"/>
              </a:spcBef>
              <a:spcAft>
                <a:spcPts val="0"/>
              </a:spcAft>
              <a:buFont typeface="Wingdings 2"/>
              <a:buNone/>
              <a:defRPr/>
            </a:pPr>
            <a:r>
              <a:rPr lang="uk-UA" dirty="0"/>
              <a:t>    (максимально щільна упаковка).</a:t>
            </a:r>
            <a:endParaRPr lang="ru-RU" dirty="0"/>
          </a:p>
          <a:p>
            <a:pPr marL="420624" indent="-384048" eaLnBrk="1" fontAlgn="auto" hangingPunct="1">
              <a:spcAft>
                <a:spcPts val="0"/>
              </a:spcAft>
              <a:buFont typeface="Wingdings 2"/>
              <a:buChar char=""/>
              <a:defRPr/>
            </a:pPr>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Текст 7"/>
          <p:cNvSpPr>
            <a:spLocks noGrp="1"/>
          </p:cNvSpPr>
          <p:nvPr>
            <p:ph type="body" idx="1"/>
          </p:nvPr>
        </p:nvSpPr>
        <p:spPr>
          <a:xfrm>
            <a:off x="428625" y="5929313"/>
            <a:ext cx="4040188" cy="285750"/>
          </a:xfrm>
        </p:spPr>
        <p:txBody>
          <a:bodyPr/>
          <a:lstStyle/>
          <a:p>
            <a:pPr algn="ctr" eaLnBrk="1" hangingPunct="1"/>
            <a:r>
              <a:rPr lang="uk-UA" sz="1800">
                <a:solidFill>
                  <a:srgbClr val="C00000"/>
                </a:solidFill>
              </a:rPr>
              <a:t>Центральна ямка (фовеа)</a:t>
            </a:r>
            <a:endParaRPr lang="ru-RU" sz="1800">
              <a:solidFill>
                <a:srgbClr val="C00000"/>
              </a:solidFill>
            </a:endParaRPr>
          </a:p>
        </p:txBody>
      </p:sp>
      <p:sp>
        <p:nvSpPr>
          <p:cNvPr id="3" name="Содержимое 2"/>
          <p:cNvSpPr>
            <a:spLocks noGrp="1"/>
          </p:cNvSpPr>
          <p:nvPr>
            <p:ph sz="quarter" idx="2"/>
          </p:nvPr>
        </p:nvSpPr>
        <p:spPr>
          <a:xfrm>
            <a:off x="285750" y="357188"/>
            <a:ext cx="6500813" cy="2428875"/>
          </a:xfrm>
        </p:spPr>
        <p:txBody>
          <a:bodyPr>
            <a:normAutofit/>
          </a:bodyPr>
          <a:lstStyle/>
          <a:p>
            <a:pPr marL="0" indent="569913" eaLnBrk="1" fontAlgn="auto" hangingPunct="1">
              <a:spcBef>
                <a:spcPts val="0"/>
              </a:spcBef>
              <a:spcAft>
                <a:spcPts val="0"/>
              </a:spcAft>
              <a:buFont typeface="Wingdings 2"/>
              <a:buNone/>
              <a:defRPr/>
            </a:pPr>
            <a:r>
              <a:rPr lang="ru-RU" sz="2800" dirty="0" err="1">
                <a:solidFill>
                  <a:schemeClr val="tx2">
                    <a:lumMod val="90000"/>
                  </a:schemeClr>
                </a:solidFill>
              </a:rPr>
              <a:t>Світло</a:t>
            </a:r>
            <a:r>
              <a:rPr lang="ru-RU" sz="2800" dirty="0">
                <a:solidFill>
                  <a:schemeClr val="tx2">
                    <a:lumMod val="90000"/>
                  </a:schemeClr>
                </a:solidFill>
              </a:rPr>
              <a:t> (фотон) входить в </a:t>
            </a:r>
            <a:r>
              <a:rPr lang="ru-RU" sz="2800" dirty="0" err="1">
                <a:solidFill>
                  <a:schemeClr val="tx2">
                    <a:lumMod val="90000"/>
                  </a:schemeClr>
                </a:solidFill>
              </a:rPr>
              <a:t>сітківку</a:t>
            </a:r>
            <a:r>
              <a:rPr lang="ru-RU" sz="2800" dirty="0">
                <a:solidFill>
                  <a:schemeClr val="tx2">
                    <a:lumMod val="90000"/>
                  </a:schemeClr>
                </a:solidFill>
              </a:rPr>
              <a:t> </a:t>
            </a:r>
            <a:r>
              <a:rPr lang="ru-RU" sz="2800" dirty="0" err="1">
                <a:solidFill>
                  <a:schemeClr val="tx2">
                    <a:lumMod val="90000"/>
                  </a:schemeClr>
                </a:solidFill>
              </a:rPr>
              <a:t>зі</a:t>
            </a:r>
            <a:r>
              <a:rPr lang="ru-RU" sz="2800" dirty="0">
                <a:solidFill>
                  <a:schemeClr val="tx2">
                    <a:lumMod val="90000"/>
                  </a:schemeClr>
                </a:solidFill>
              </a:rPr>
              <a:t> </a:t>
            </a:r>
            <a:r>
              <a:rPr lang="ru-RU" sz="2800" dirty="0" err="1">
                <a:solidFill>
                  <a:schemeClr val="tx2">
                    <a:lumMod val="90000"/>
                  </a:schemeClr>
                </a:solidFill>
              </a:rPr>
              <a:t>сторони</a:t>
            </a:r>
            <a:r>
              <a:rPr lang="ru-RU" sz="2800" dirty="0">
                <a:solidFill>
                  <a:schemeClr val="tx2">
                    <a:lumMod val="90000"/>
                  </a:schemeClr>
                </a:solidFill>
              </a:rPr>
              <a:t> </a:t>
            </a:r>
            <a:r>
              <a:rPr lang="ru-RU" sz="2800" dirty="0" err="1">
                <a:solidFill>
                  <a:schemeClr val="tx2">
                    <a:lumMod val="90000"/>
                  </a:schemeClr>
                </a:solidFill>
              </a:rPr>
              <a:t>зорового</a:t>
            </a:r>
            <a:r>
              <a:rPr lang="ru-RU" sz="2800" dirty="0">
                <a:solidFill>
                  <a:schemeClr val="tx2">
                    <a:lumMod val="90000"/>
                  </a:schemeClr>
                </a:solidFill>
              </a:rPr>
              <a:t> </a:t>
            </a:r>
          </a:p>
          <a:p>
            <a:pPr marL="0" indent="0" eaLnBrk="1" fontAlgn="auto" hangingPunct="1">
              <a:spcBef>
                <a:spcPts val="0"/>
              </a:spcBef>
              <a:spcAft>
                <a:spcPts val="0"/>
              </a:spcAft>
              <a:buFont typeface="Wingdings 2"/>
              <a:buNone/>
              <a:defRPr/>
            </a:pPr>
            <a:r>
              <a:rPr lang="ru-RU" sz="2800" dirty="0">
                <a:solidFill>
                  <a:schemeClr val="tx2">
                    <a:lumMod val="90000"/>
                  </a:schemeClr>
                </a:solidFill>
              </a:rPr>
              <a:t>нерву, проходить </a:t>
            </a:r>
            <a:r>
              <a:rPr lang="ru-RU" sz="2800" dirty="0" err="1">
                <a:solidFill>
                  <a:schemeClr val="tx2">
                    <a:lumMod val="90000"/>
                  </a:schemeClr>
                </a:solidFill>
              </a:rPr>
              <a:t>всі</a:t>
            </a:r>
            <a:r>
              <a:rPr lang="ru-RU" sz="2800" dirty="0">
                <a:solidFill>
                  <a:schemeClr val="tx2">
                    <a:lumMod val="90000"/>
                  </a:schemeClr>
                </a:solidFill>
              </a:rPr>
              <a:t>  </a:t>
            </a:r>
            <a:r>
              <a:rPr lang="ru-RU" sz="2800" dirty="0" err="1">
                <a:solidFill>
                  <a:schemeClr val="tx2">
                    <a:lumMod val="90000"/>
                  </a:schemeClr>
                </a:solidFill>
              </a:rPr>
              <a:t>шари</a:t>
            </a:r>
            <a:r>
              <a:rPr lang="ru-RU" sz="2800" dirty="0">
                <a:solidFill>
                  <a:schemeClr val="tx2">
                    <a:lumMod val="90000"/>
                  </a:schemeClr>
                </a:solidFill>
              </a:rPr>
              <a:t> </a:t>
            </a:r>
            <a:r>
              <a:rPr lang="ru-RU" sz="2800" dirty="0" err="1">
                <a:solidFill>
                  <a:schemeClr val="tx2">
                    <a:lumMod val="90000"/>
                  </a:schemeClr>
                </a:solidFill>
              </a:rPr>
              <a:t>сітківки</a:t>
            </a:r>
            <a:r>
              <a:rPr lang="ru-RU" sz="2800" dirty="0">
                <a:solidFill>
                  <a:schemeClr val="tx2">
                    <a:lumMod val="90000"/>
                  </a:schemeClr>
                </a:solidFill>
              </a:rPr>
              <a:t>, </a:t>
            </a:r>
            <a:r>
              <a:rPr lang="ru-RU" sz="2800" dirty="0" err="1">
                <a:solidFill>
                  <a:schemeClr val="tx2">
                    <a:lumMod val="90000"/>
                  </a:schemeClr>
                </a:solidFill>
              </a:rPr>
              <a:t>поглинається</a:t>
            </a:r>
            <a:r>
              <a:rPr lang="ru-RU" sz="2800" dirty="0">
                <a:solidFill>
                  <a:schemeClr val="tx2">
                    <a:lumMod val="90000"/>
                  </a:schemeClr>
                </a:solidFill>
              </a:rPr>
              <a:t> </a:t>
            </a:r>
            <a:r>
              <a:rPr lang="ru-RU" sz="2800" dirty="0" err="1">
                <a:solidFill>
                  <a:schemeClr val="tx2">
                    <a:lumMod val="90000"/>
                  </a:schemeClr>
                </a:solidFill>
              </a:rPr>
              <a:t>пігментом</a:t>
            </a:r>
            <a:r>
              <a:rPr lang="ru-RU" sz="2800" dirty="0">
                <a:solidFill>
                  <a:schemeClr val="tx2">
                    <a:lumMod val="90000"/>
                  </a:schemeClr>
                </a:solidFill>
              </a:rPr>
              <a:t> в </a:t>
            </a:r>
            <a:r>
              <a:rPr lang="ru-RU" sz="2800" dirty="0" err="1">
                <a:solidFill>
                  <a:schemeClr val="tx2">
                    <a:lumMod val="90000"/>
                  </a:schemeClr>
                </a:solidFill>
              </a:rPr>
              <a:t>зовнішніх</a:t>
            </a:r>
            <a:r>
              <a:rPr lang="ru-RU" sz="2800" dirty="0">
                <a:solidFill>
                  <a:schemeClr val="tx2">
                    <a:lumMod val="90000"/>
                  </a:schemeClr>
                </a:solidFill>
              </a:rPr>
              <a:t> сегментах </a:t>
            </a:r>
            <a:r>
              <a:rPr lang="ru-RU" sz="2800" dirty="0" err="1">
                <a:solidFill>
                  <a:schemeClr val="tx2">
                    <a:lumMod val="90000"/>
                  </a:schemeClr>
                </a:solidFill>
              </a:rPr>
              <a:t>фоторецепторів</a:t>
            </a:r>
            <a:r>
              <a:rPr lang="ru-RU" sz="2800" dirty="0">
                <a:solidFill>
                  <a:schemeClr val="tx2">
                    <a:lumMod val="90000"/>
                  </a:schemeClr>
                </a:solidFill>
              </a:rPr>
              <a:t>.</a:t>
            </a:r>
          </a:p>
          <a:p>
            <a:pPr marL="0" indent="390525" algn="ctr" eaLnBrk="1" fontAlgn="auto" hangingPunct="1">
              <a:spcAft>
                <a:spcPts val="0"/>
              </a:spcAft>
              <a:buFont typeface="Wingdings 2"/>
              <a:buNone/>
              <a:defRPr/>
            </a:pPr>
            <a:endParaRPr lang="ru-RU" sz="2800" dirty="0">
              <a:solidFill>
                <a:schemeClr val="tx2">
                  <a:lumMod val="90000"/>
                </a:schemeClr>
              </a:solidFill>
            </a:endParaRPr>
          </a:p>
        </p:txBody>
      </p:sp>
      <p:sp>
        <p:nvSpPr>
          <p:cNvPr id="5" name="Содержимое 4"/>
          <p:cNvSpPr>
            <a:spLocks noGrp="1"/>
          </p:cNvSpPr>
          <p:nvPr>
            <p:ph sz="quarter" idx="4"/>
          </p:nvPr>
        </p:nvSpPr>
        <p:spPr>
          <a:xfrm>
            <a:off x="4786313" y="3429000"/>
            <a:ext cx="4041775" cy="1768475"/>
          </a:xfrm>
        </p:spPr>
        <p:txBody>
          <a:bodyPr>
            <a:normAutofit/>
          </a:bodyPr>
          <a:lstStyle/>
          <a:p>
            <a:pPr marL="0" indent="0" eaLnBrk="1" fontAlgn="auto" hangingPunct="1">
              <a:spcAft>
                <a:spcPts val="0"/>
              </a:spcAft>
              <a:buFont typeface="Wingdings 2"/>
              <a:buNone/>
              <a:defRPr/>
            </a:pPr>
            <a:r>
              <a:rPr lang="ru-RU" dirty="0" err="1"/>
              <a:t>Нервовий</a:t>
            </a:r>
            <a:r>
              <a:rPr lang="ru-RU" dirty="0"/>
              <a:t> сигнал через мережу </a:t>
            </a:r>
            <a:r>
              <a:rPr lang="ru-RU" dirty="0" err="1"/>
              <a:t>нейронів</a:t>
            </a:r>
            <a:r>
              <a:rPr lang="ru-RU" dirty="0"/>
              <a:t> </a:t>
            </a:r>
          </a:p>
          <a:p>
            <a:pPr marL="0" indent="0" eaLnBrk="1" fontAlgn="auto" hangingPunct="1">
              <a:spcAft>
                <a:spcPts val="0"/>
              </a:spcAft>
              <a:buFont typeface="Wingdings 2"/>
              <a:buNone/>
              <a:defRPr/>
            </a:pPr>
            <a:r>
              <a:rPr lang="ru-RU" dirty="0" err="1"/>
              <a:t>передається</a:t>
            </a:r>
            <a:r>
              <a:rPr lang="ru-RU" dirty="0"/>
              <a:t> </a:t>
            </a:r>
          </a:p>
          <a:p>
            <a:pPr marL="0" indent="0" eaLnBrk="1" fontAlgn="auto" hangingPunct="1">
              <a:spcAft>
                <a:spcPts val="0"/>
              </a:spcAft>
              <a:buFont typeface="Wingdings 2"/>
              <a:buNone/>
              <a:defRPr/>
            </a:pPr>
            <a:r>
              <a:rPr lang="ru-RU" dirty="0" err="1"/>
              <a:t>зоровим</a:t>
            </a:r>
            <a:r>
              <a:rPr lang="ru-RU" dirty="0"/>
              <a:t> нервом в ЦНС</a:t>
            </a:r>
          </a:p>
          <a:p>
            <a:pPr marL="0" indent="0" eaLnBrk="1" fontAlgn="auto" hangingPunct="1">
              <a:spcAft>
                <a:spcPts val="0"/>
              </a:spcAft>
              <a:buFont typeface="Wingdings 2"/>
              <a:buNone/>
              <a:defRPr/>
            </a:pPr>
            <a:endParaRPr lang="uk-UA" dirty="0"/>
          </a:p>
          <a:p>
            <a:pPr marL="0" indent="0" eaLnBrk="1" fontAlgn="auto" hangingPunct="1">
              <a:spcAft>
                <a:spcPts val="0"/>
              </a:spcAft>
              <a:buFont typeface="Wingdings 2"/>
              <a:buNone/>
              <a:defRPr/>
            </a:pPr>
            <a:endParaRPr lang="uk-UA" dirty="0"/>
          </a:p>
          <a:p>
            <a:pPr marL="0" indent="0" eaLnBrk="1" fontAlgn="auto" hangingPunct="1">
              <a:spcAft>
                <a:spcPts val="0"/>
              </a:spcAft>
              <a:buFont typeface="Wingdings 2"/>
              <a:buNone/>
              <a:defRPr/>
            </a:pPr>
            <a:endParaRPr lang="ru-RU" dirty="0"/>
          </a:p>
          <a:p>
            <a:pPr marL="420624" indent="-384048" eaLnBrk="1" fontAlgn="auto" hangingPunct="1">
              <a:spcAft>
                <a:spcPts val="0"/>
              </a:spcAft>
              <a:buFont typeface="Wingdings 2"/>
              <a:buChar char=""/>
              <a:defRPr/>
            </a:pPr>
            <a:endParaRPr lang="ru-RU" dirty="0"/>
          </a:p>
        </p:txBody>
      </p:sp>
      <p:pic>
        <p:nvPicPr>
          <p:cNvPr id="47109" name="Picture 5" descr="fovea"/>
          <p:cNvPicPr>
            <a:picLocks noChangeAspect="1" noChangeArrowheads="1"/>
          </p:cNvPicPr>
          <p:nvPr/>
        </p:nvPicPr>
        <p:blipFill>
          <a:blip r:embed="rId2"/>
          <a:srcRect l="1553" t="13914" r="1959" b="7428"/>
          <a:stretch>
            <a:fillRect/>
          </a:stretch>
        </p:blipFill>
        <p:spPr bwMode="auto">
          <a:xfrm>
            <a:off x="285750" y="2714625"/>
            <a:ext cx="4246563" cy="3100388"/>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Заголовок 1"/>
          <p:cNvSpPr>
            <a:spLocks noGrp="1"/>
          </p:cNvSpPr>
          <p:nvPr>
            <p:ph type="title"/>
          </p:nvPr>
        </p:nvSpPr>
        <p:spPr>
          <a:xfrm>
            <a:off x="285750" y="4572000"/>
            <a:ext cx="2214563" cy="1214438"/>
          </a:xfrm>
        </p:spPr>
        <p:txBody>
          <a:bodyPr/>
          <a:lstStyle/>
          <a:p>
            <a:pPr eaLnBrk="1" hangingPunct="1"/>
            <a:r>
              <a:rPr lang="uk-UA" sz="2800"/>
              <a:t>Центральна ямка</a:t>
            </a:r>
            <a:endParaRPr lang="ru-RU" sz="2800"/>
          </a:p>
        </p:txBody>
      </p:sp>
      <p:pic>
        <p:nvPicPr>
          <p:cNvPr id="48131" name="Picture 2" descr="ConeLattice"/>
          <p:cNvPicPr>
            <a:picLocks noGrp="1" noChangeAspect="1" noChangeArrowheads="1"/>
          </p:cNvPicPr>
          <p:nvPr>
            <p:ph idx="1"/>
          </p:nvPr>
        </p:nvPicPr>
        <p:blipFill>
          <a:blip r:embed="rId2"/>
          <a:srcRect/>
          <a:stretch>
            <a:fillRect/>
          </a:stretch>
        </p:blipFill>
        <p:spPr>
          <a:xfrm>
            <a:off x="2643188" y="828675"/>
            <a:ext cx="6224587" cy="4983163"/>
          </a:xfrm>
          <a:noFill/>
        </p:spPr>
      </p:pic>
      <p:cxnSp>
        <p:nvCxnSpPr>
          <p:cNvPr id="8" name="Прямая со стрелкой 7"/>
          <p:cNvCxnSpPr/>
          <p:nvPr/>
        </p:nvCxnSpPr>
        <p:spPr>
          <a:xfrm flipV="1">
            <a:off x="1643063" y="3000375"/>
            <a:ext cx="3929062" cy="2428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8133" name="Oval 6"/>
          <p:cNvSpPr>
            <a:spLocks noChangeArrowheads="1"/>
          </p:cNvSpPr>
          <p:nvPr/>
        </p:nvSpPr>
        <p:spPr bwMode="auto">
          <a:xfrm>
            <a:off x="4643438" y="2214563"/>
            <a:ext cx="1441450" cy="1439862"/>
          </a:xfrm>
          <a:prstGeom prst="ellipse">
            <a:avLst/>
          </a:prstGeom>
          <a:noFill/>
          <a:ln w="9525">
            <a:solidFill>
              <a:schemeClr val="tx1"/>
            </a:solidFill>
            <a:round/>
            <a:headEnd/>
            <a:tailEnd/>
          </a:ln>
        </p:spPr>
        <p:txBody>
          <a:bodyPr wrap="none" anchor="ctr"/>
          <a:lstStyle/>
          <a:p>
            <a:endParaRPr lang="ru-RU"/>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title"/>
          </p:nvPr>
        </p:nvSpPr>
        <p:spPr/>
        <p:txBody>
          <a:bodyPr/>
          <a:lstStyle/>
          <a:p>
            <a:pPr algn="ctr" eaLnBrk="1" hangingPunct="1"/>
            <a:r>
              <a:rPr lang="uk-UA"/>
              <a:t>Конвергенція в сітківці</a:t>
            </a:r>
            <a:endParaRPr lang="ru-RU"/>
          </a:p>
        </p:txBody>
      </p:sp>
      <p:sp>
        <p:nvSpPr>
          <p:cNvPr id="49155" name="Текст 2"/>
          <p:cNvSpPr>
            <a:spLocks noGrp="1"/>
          </p:cNvSpPr>
          <p:nvPr>
            <p:ph type="body" idx="1"/>
          </p:nvPr>
        </p:nvSpPr>
        <p:spPr>
          <a:xfrm>
            <a:off x="5929313" y="3714750"/>
            <a:ext cx="2897187" cy="838200"/>
          </a:xfrm>
        </p:spPr>
        <p:txBody>
          <a:bodyPr/>
          <a:lstStyle/>
          <a:p>
            <a:pPr eaLnBrk="1" hangingPunct="1"/>
            <a:r>
              <a:rPr lang="uk-UA"/>
              <a:t>палички</a:t>
            </a:r>
            <a:endParaRPr lang="ru-RU"/>
          </a:p>
        </p:txBody>
      </p:sp>
      <p:sp>
        <p:nvSpPr>
          <p:cNvPr id="49156" name="Текст 3"/>
          <p:cNvSpPr>
            <a:spLocks noGrp="1"/>
          </p:cNvSpPr>
          <p:nvPr>
            <p:ph type="body" sz="half" idx="3"/>
          </p:nvPr>
        </p:nvSpPr>
        <p:spPr>
          <a:xfrm>
            <a:off x="5857875" y="2143125"/>
            <a:ext cx="2827338" cy="838200"/>
          </a:xfrm>
        </p:spPr>
        <p:txBody>
          <a:bodyPr/>
          <a:lstStyle/>
          <a:p>
            <a:pPr eaLnBrk="1" hangingPunct="1"/>
            <a:r>
              <a:rPr lang="uk-UA"/>
              <a:t>колбочки</a:t>
            </a:r>
            <a:endParaRPr lang="ru-RU"/>
          </a:p>
        </p:txBody>
      </p:sp>
      <p:pic>
        <p:nvPicPr>
          <p:cNvPr id="49157" name="Picture 2"/>
          <p:cNvPicPr>
            <a:picLocks noGrp="1" noChangeArrowheads="1"/>
          </p:cNvPicPr>
          <p:nvPr>
            <p:ph sz="quarter" idx="2"/>
          </p:nvPr>
        </p:nvPicPr>
        <p:blipFill>
          <a:blip r:embed="rId2"/>
          <a:srcRect/>
          <a:stretch>
            <a:fillRect/>
          </a:stretch>
        </p:blipFill>
        <p:spPr>
          <a:xfrm>
            <a:off x="214313" y="1571625"/>
            <a:ext cx="5500687" cy="4214813"/>
          </a:xfr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Прямоугольник 1"/>
          <p:cNvSpPr>
            <a:spLocks noChangeArrowheads="1"/>
          </p:cNvSpPr>
          <p:nvPr/>
        </p:nvSpPr>
        <p:spPr bwMode="auto">
          <a:xfrm>
            <a:off x="500063" y="612775"/>
            <a:ext cx="8429625" cy="5632450"/>
          </a:xfrm>
          <a:prstGeom prst="rect">
            <a:avLst/>
          </a:prstGeom>
          <a:noFill/>
          <a:ln w="9525">
            <a:noFill/>
            <a:miter lim="800000"/>
            <a:headEnd/>
            <a:tailEnd/>
          </a:ln>
        </p:spPr>
        <p:txBody>
          <a:bodyPr>
            <a:spAutoFit/>
          </a:bodyPr>
          <a:lstStyle/>
          <a:p>
            <a:r>
              <a:rPr lang="ru-RU" sz="2400" b="1"/>
              <a:t>Фотохімічні реакції відбуваються головним чином в зовнішньому сегменті і супроводжуються розпадом пігменту на світлі чи ресинтезом його в темноті. </a:t>
            </a:r>
          </a:p>
          <a:p>
            <a:r>
              <a:rPr lang="ru-RU" sz="2400" b="1"/>
              <a:t>Найкраще вивчено перетворення родопсину. Квант світла діє на сітківку і викликає поступове перетворення родопсину з втратою ним червоного кольору (родопсин - прелюміродопсин - люміродопсин - метародопсин – 1  - метародопсин-2). </a:t>
            </a:r>
          </a:p>
          <a:p>
            <a:r>
              <a:rPr lang="ru-RU" sz="2400" b="1"/>
              <a:t>Останній розщеплюється на трансретиналь і опсин. </a:t>
            </a:r>
          </a:p>
          <a:p>
            <a:endParaRPr lang="ru-RU" sz="2400"/>
          </a:p>
          <a:p>
            <a:r>
              <a:rPr lang="ru-RU" sz="2400"/>
              <a:t>З трансретиналю під впливом редуктази утворюється вітамін А. </a:t>
            </a:r>
          </a:p>
          <a:p>
            <a:r>
              <a:rPr lang="ru-RU" sz="2400"/>
              <a:t>В темноті з вітаміну А утворюється його альдегід, який є джерелом для ресинтезу родопсину. Це також ферментативний процес</a:t>
            </a:r>
            <a:r>
              <a:rPr lang="ru-RU"/>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Заголовок 1"/>
          <p:cNvSpPr>
            <a:spLocks noGrp="1"/>
          </p:cNvSpPr>
          <p:nvPr>
            <p:ph type="title"/>
          </p:nvPr>
        </p:nvSpPr>
        <p:spPr/>
        <p:txBody>
          <a:bodyPr/>
          <a:lstStyle/>
          <a:p>
            <a:pPr algn="ctr" eaLnBrk="1" hangingPunct="1"/>
            <a:r>
              <a:rPr lang="ru-RU" sz="4800"/>
              <a:t>Зоровий шлях в кору</a:t>
            </a:r>
            <a:endParaRPr lang="ru-RU"/>
          </a:p>
        </p:txBody>
      </p:sp>
      <p:pic>
        <p:nvPicPr>
          <p:cNvPr id="51203" name="Picture 2"/>
          <p:cNvPicPr>
            <a:picLocks noGrp="1" noChangeAspect="1" noChangeArrowheads="1"/>
          </p:cNvPicPr>
          <p:nvPr>
            <p:ph sz="quarter" idx="2"/>
          </p:nvPr>
        </p:nvPicPr>
        <p:blipFill>
          <a:blip r:embed="rId2"/>
          <a:srcRect/>
          <a:stretch>
            <a:fillRect/>
          </a:stretch>
        </p:blipFill>
        <p:spPr>
          <a:xfrm>
            <a:off x="95250" y="1143000"/>
            <a:ext cx="5834063" cy="5427663"/>
          </a:xfrm>
          <a:noFill/>
        </p:spPr>
      </p:pic>
      <p:sp>
        <p:nvSpPr>
          <p:cNvPr id="51204" name="Rectangle 3"/>
          <p:cNvSpPr>
            <a:spLocks noGrp="1" noRot="1" noChangeArrowheads="1"/>
          </p:cNvSpPr>
          <p:nvPr>
            <p:ph sz="quarter" idx="4"/>
          </p:nvPr>
        </p:nvSpPr>
        <p:spPr>
          <a:xfrm>
            <a:off x="6072188" y="1285875"/>
            <a:ext cx="2857500" cy="3268663"/>
          </a:xfrm>
        </p:spPr>
        <p:txBody>
          <a:bodyPr/>
          <a:lstStyle/>
          <a:p>
            <a:pPr marL="274638" indent="-238125" eaLnBrk="1" hangingPunct="1">
              <a:spcBef>
                <a:spcPct val="0"/>
              </a:spcBef>
              <a:spcAft>
                <a:spcPts val="1800"/>
              </a:spcAft>
              <a:buFont typeface="Wingdings 2" pitchFamily="18" charset="2"/>
              <a:buAutoNum type="arabicPeriod"/>
            </a:pPr>
            <a:r>
              <a:rPr lang="ru-RU" sz="2000"/>
              <a:t>Біполярні нейрони</a:t>
            </a:r>
          </a:p>
          <a:p>
            <a:pPr marL="274638" indent="-238125" eaLnBrk="1" hangingPunct="1">
              <a:spcBef>
                <a:spcPct val="0"/>
              </a:spcBef>
              <a:spcAft>
                <a:spcPts val="1800"/>
              </a:spcAft>
              <a:buFont typeface="Wingdings 2" pitchFamily="18" charset="2"/>
              <a:buAutoNum type="arabicPeriod"/>
            </a:pPr>
            <a:r>
              <a:rPr lang="ru-RU" sz="2000"/>
              <a:t>Гангліонарні клітини</a:t>
            </a:r>
          </a:p>
          <a:p>
            <a:pPr marL="274638" indent="-238125" eaLnBrk="1" hangingPunct="1">
              <a:spcBef>
                <a:spcPct val="0"/>
              </a:spcBef>
              <a:spcAft>
                <a:spcPts val="1800"/>
              </a:spcAft>
              <a:buFont typeface="Wingdings 2" pitchFamily="18" charset="2"/>
              <a:buAutoNum type="arabicPeriod"/>
            </a:pPr>
            <a:r>
              <a:rPr lang="ru-RU" sz="2000"/>
              <a:t>Зоровий нерв</a:t>
            </a:r>
          </a:p>
          <a:p>
            <a:pPr marL="274638" indent="-238125" eaLnBrk="1" hangingPunct="1">
              <a:spcBef>
                <a:spcPct val="0"/>
              </a:spcBef>
              <a:spcAft>
                <a:spcPts val="1800"/>
              </a:spcAft>
              <a:buFont typeface="Wingdings 2" pitchFamily="18" charset="2"/>
              <a:buAutoNum type="arabicPeriod"/>
            </a:pPr>
            <a:r>
              <a:rPr lang="ru-RU" sz="2000"/>
              <a:t>Зоровий пререхрест</a:t>
            </a:r>
          </a:p>
          <a:p>
            <a:pPr marL="274638" indent="-238125" eaLnBrk="1" hangingPunct="1">
              <a:spcBef>
                <a:spcPct val="0"/>
              </a:spcBef>
              <a:spcAft>
                <a:spcPts val="1800"/>
              </a:spcAft>
              <a:buFont typeface="Wingdings 2" pitchFamily="18" charset="2"/>
              <a:buAutoNum type="arabicPeriod"/>
            </a:pPr>
            <a:r>
              <a:rPr lang="ru-RU" sz="2000"/>
              <a:t>Верхні горбики чотиригорбикового тіла</a:t>
            </a:r>
          </a:p>
          <a:p>
            <a:pPr marL="274638" indent="-238125" eaLnBrk="1" hangingPunct="1">
              <a:spcBef>
                <a:spcPct val="0"/>
              </a:spcBef>
              <a:spcAft>
                <a:spcPts val="1800"/>
              </a:spcAft>
              <a:buFont typeface="Wingdings 2" pitchFamily="18" charset="2"/>
              <a:buAutoNum type="arabicPeriod"/>
            </a:pPr>
            <a:r>
              <a:rPr lang="ru-RU" sz="2000"/>
              <a:t>Латеральнні колінчасті тіла</a:t>
            </a:r>
          </a:p>
          <a:p>
            <a:pPr marL="274638" indent="-238125" eaLnBrk="1" hangingPunct="1">
              <a:spcBef>
                <a:spcPct val="0"/>
              </a:spcBef>
              <a:spcAft>
                <a:spcPts val="1800"/>
              </a:spcAft>
              <a:buFont typeface="Wingdings 2" pitchFamily="18" charset="2"/>
              <a:buAutoNum type="arabicPeriod"/>
            </a:pPr>
            <a:r>
              <a:rPr lang="ru-RU" sz="2000"/>
              <a:t>Зорова кора</a:t>
            </a:r>
            <a:endParaRPr lang="en-US" sz="20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Прямоугольник 1"/>
          <p:cNvSpPr>
            <a:spLocks noChangeArrowheads="1"/>
          </p:cNvSpPr>
          <p:nvPr/>
        </p:nvSpPr>
        <p:spPr bwMode="auto">
          <a:xfrm>
            <a:off x="571500" y="1214438"/>
            <a:ext cx="8358188" cy="3416300"/>
          </a:xfrm>
          <a:prstGeom prst="rect">
            <a:avLst/>
          </a:prstGeom>
          <a:noFill/>
          <a:ln w="9525">
            <a:noFill/>
            <a:miter lim="800000"/>
            <a:headEnd/>
            <a:tailEnd/>
          </a:ln>
        </p:spPr>
        <p:txBody>
          <a:bodyPr>
            <a:spAutoFit/>
          </a:bodyPr>
          <a:lstStyle/>
          <a:p>
            <a:r>
              <a:rPr lang="ru-RU" sz="3600">
                <a:solidFill>
                  <a:srgbClr val="FF0066"/>
                </a:solidFill>
              </a:rPr>
              <a:t>Зорова кора - </a:t>
            </a:r>
            <a:r>
              <a:rPr lang="ru-RU" sz="3600"/>
              <a:t>вертикальні орієнтаційні і дирекційні </a:t>
            </a:r>
          </a:p>
          <a:p>
            <a:r>
              <a:rPr lang="ru-RU" sz="3600"/>
              <a:t>колонки. </a:t>
            </a:r>
          </a:p>
          <a:p>
            <a:r>
              <a:rPr lang="ru-RU" sz="3600"/>
              <a:t>Складається з набору нейронів, що реагують на орієнтацію, нахил і напрямок руху стимулу</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Заголовок 1"/>
          <p:cNvSpPr>
            <a:spLocks noGrp="1"/>
          </p:cNvSpPr>
          <p:nvPr>
            <p:ph type="title"/>
          </p:nvPr>
        </p:nvSpPr>
        <p:spPr>
          <a:xfrm>
            <a:off x="457200" y="274638"/>
            <a:ext cx="7900988" cy="1143000"/>
          </a:xfrm>
        </p:spPr>
        <p:txBody>
          <a:bodyPr/>
          <a:lstStyle/>
          <a:p>
            <a:pPr algn="ctr" eaLnBrk="1" hangingPunct="1"/>
            <a:r>
              <a:rPr lang="ru-RU" sz="3600" b="1">
                <a:solidFill>
                  <a:srgbClr val="FF0066"/>
                </a:solidFill>
              </a:rPr>
              <a:t>У зоровій корі розрізняють три функціонально різних типи клітин:</a:t>
            </a:r>
          </a:p>
        </p:txBody>
      </p:sp>
      <p:sp>
        <p:nvSpPr>
          <p:cNvPr id="54275" name="Содержимое 2"/>
          <p:cNvSpPr>
            <a:spLocks noGrp="1"/>
          </p:cNvSpPr>
          <p:nvPr>
            <p:ph idx="1"/>
          </p:nvPr>
        </p:nvSpPr>
        <p:spPr>
          <a:xfrm>
            <a:off x="642938" y="1928813"/>
            <a:ext cx="7429500" cy="4214812"/>
          </a:xfrm>
        </p:spPr>
        <p:txBody>
          <a:bodyPr/>
          <a:lstStyle/>
          <a:p>
            <a:pPr marL="6350" indent="-6350" algn="ctr" eaLnBrk="1" hangingPunct="1">
              <a:buFont typeface="Wingdings 2" pitchFamily="18" charset="2"/>
              <a:buNone/>
            </a:pPr>
            <a:r>
              <a:rPr lang="ru-RU" b="1"/>
              <a:t>І</a:t>
            </a:r>
            <a:r>
              <a:rPr lang="ru-RU"/>
              <a:t>. </a:t>
            </a:r>
            <a:r>
              <a:rPr lang="ru-RU" sz="3200"/>
              <a:t>Рецептивні поля </a:t>
            </a:r>
            <a:r>
              <a:rPr lang="ru-RU" sz="3200">
                <a:solidFill>
                  <a:srgbClr val="FF0066"/>
                </a:solidFill>
              </a:rPr>
              <a:t>простих клітин </a:t>
            </a:r>
          </a:p>
          <a:p>
            <a:pPr marL="6350" indent="-6350" eaLnBrk="1" hangingPunct="1">
              <a:buFont typeface="Wingdings 2" pitchFamily="18" charset="2"/>
              <a:buNone/>
            </a:pPr>
            <a:r>
              <a:rPr lang="ru-RU" sz="3200"/>
              <a:t>складаються з </a:t>
            </a:r>
            <a:r>
              <a:rPr lang="en-US" sz="3200"/>
              <a:t> </a:t>
            </a:r>
            <a:r>
              <a:rPr lang="uk-UA" sz="3200"/>
              <a:t> </a:t>
            </a:r>
            <a:r>
              <a:rPr lang="en-US" sz="3200"/>
              <a:t>on- </a:t>
            </a:r>
            <a:r>
              <a:rPr lang="ru-RU" sz="3200"/>
              <a:t> і     </a:t>
            </a:r>
            <a:r>
              <a:rPr lang="en-US" sz="3200"/>
              <a:t>off</a:t>
            </a:r>
            <a:r>
              <a:rPr lang="ru-RU" sz="3200"/>
              <a:t> - полів. </a:t>
            </a:r>
          </a:p>
          <a:p>
            <a:pPr marL="6350" indent="-6350" eaLnBrk="1" hangingPunct="1">
              <a:buFont typeface="Wingdings 2" pitchFamily="18" charset="2"/>
              <a:buNone/>
            </a:pPr>
            <a:r>
              <a:rPr lang="ru-RU" sz="3200"/>
              <a:t>Поля мають прямокутну форму і характеризуються орієнтаційною вибірковістю. </a:t>
            </a:r>
          </a:p>
          <a:p>
            <a:pPr marL="6350" indent="-6350" eaLnBrk="1" hangingPunct="1">
              <a:buFont typeface="Wingdings 2" pitchFamily="18" charset="2"/>
              <a:buNone/>
            </a:pPr>
            <a:r>
              <a:rPr lang="ru-RU" sz="3200"/>
              <a:t>Скануються світловою цяткою.</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Прямоугольник 2"/>
          <p:cNvSpPr>
            <a:spLocks noChangeArrowheads="1"/>
          </p:cNvSpPr>
          <p:nvPr/>
        </p:nvSpPr>
        <p:spPr bwMode="auto">
          <a:xfrm>
            <a:off x="285750" y="857250"/>
            <a:ext cx="8643938" cy="3970338"/>
          </a:xfrm>
          <a:prstGeom prst="rect">
            <a:avLst/>
          </a:prstGeom>
          <a:noFill/>
          <a:ln w="9525">
            <a:noFill/>
            <a:miter lim="800000"/>
            <a:headEnd/>
            <a:tailEnd/>
          </a:ln>
        </p:spPr>
        <p:txBody>
          <a:bodyPr>
            <a:spAutoFit/>
          </a:bodyPr>
          <a:lstStyle/>
          <a:p>
            <a:r>
              <a:rPr lang="ru-RU" sz="3600" b="1"/>
              <a:t>ІІ. </a:t>
            </a:r>
            <a:r>
              <a:rPr lang="ru-RU" sz="3600"/>
              <a:t>Рецептивні поля</a:t>
            </a:r>
            <a:r>
              <a:rPr lang="ru-RU" sz="3600">
                <a:solidFill>
                  <a:srgbClr val="FF0066"/>
                </a:solidFill>
              </a:rPr>
              <a:t> складних клітин</a:t>
            </a:r>
            <a:r>
              <a:rPr lang="ru-RU" sz="3600"/>
              <a:t> - результат конвергенції простих клітин. Вони тако ж відповідають на стимули, що  рухаються через рецептивні поля</a:t>
            </a:r>
          </a:p>
          <a:p>
            <a:r>
              <a:rPr lang="ru-RU" sz="3600"/>
              <a:t> (не наплями світла). Вони служать </a:t>
            </a:r>
          </a:p>
          <a:p>
            <a:r>
              <a:rPr lang="ru-RU" sz="3600"/>
              <a:t>детекторами кута, нахилу або руху ліній в полі зору.</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Прямоугольник 1"/>
          <p:cNvSpPr>
            <a:spLocks noChangeArrowheads="1"/>
          </p:cNvSpPr>
          <p:nvPr/>
        </p:nvSpPr>
        <p:spPr bwMode="auto">
          <a:xfrm>
            <a:off x="428625" y="1214438"/>
            <a:ext cx="7358063" cy="3970337"/>
          </a:xfrm>
          <a:prstGeom prst="rect">
            <a:avLst/>
          </a:prstGeom>
          <a:noFill/>
          <a:ln w="9525">
            <a:noFill/>
            <a:miter lim="800000"/>
            <a:headEnd/>
            <a:tailEnd/>
          </a:ln>
        </p:spPr>
        <p:txBody>
          <a:bodyPr>
            <a:spAutoFit/>
          </a:bodyPr>
          <a:lstStyle/>
          <a:p>
            <a:r>
              <a:rPr lang="ru-RU" sz="3600"/>
              <a:t>ІІІ. </a:t>
            </a:r>
            <a:r>
              <a:rPr lang="ru-RU" sz="3600">
                <a:solidFill>
                  <a:srgbClr val="FF0066"/>
                </a:solidFill>
              </a:rPr>
              <a:t>Надскладні клітини</a:t>
            </a:r>
            <a:r>
              <a:rPr lang="ru-RU" sz="3600"/>
              <a:t> отримують </a:t>
            </a:r>
          </a:p>
          <a:p>
            <a:r>
              <a:rPr lang="ru-RU" sz="3600"/>
              <a:t>входи від декількох складних клітин  і переробляютьінформацію в </a:t>
            </a:r>
          </a:p>
          <a:p>
            <a:r>
              <a:rPr lang="ru-RU" sz="3600"/>
              <a:t>двох режимах - послідовно і паралельно.</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Заголовок 1"/>
          <p:cNvSpPr>
            <a:spLocks noGrp="1"/>
          </p:cNvSpPr>
          <p:nvPr>
            <p:ph type="title"/>
          </p:nvPr>
        </p:nvSpPr>
        <p:spPr/>
        <p:txBody>
          <a:bodyPr/>
          <a:lstStyle/>
          <a:p>
            <a:pPr algn="ctr" eaLnBrk="1" hangingPunct="1"/>
            <a:r>
              <a:rPr lang="ru-RU" b="1">
                <a:solidFill>
                  <a:srgbClr val="FF0000"/>
                </a:solidFill>
              </a:rPr>
              <a:t>АКОМОДАЦІЯ ОКА </a:t>
            </a:r>
            <a:endParaRPr lang="ru-RU">
              <a:solidFill>
                <a:srgbClr val="FF0000"/>
              </a:solidFill>
            </a:endParaRPr>
          </a:p>
        </p:txBody>
      </p:sp>
      <p:sp>
        <p:nvSpPr>
          <p:cNvPr id="57347" name="Содержимое 2"/>
          <p:cNvSpPr>
            <a:spLocks noGrp="1"/>
          </p:cNvSpPr>
          <p:nvPr>
            <p:ph idx="1"/>
          </p:nvPr>
        </p:nvSpPr>
        <p:spPr>
          <a:xfrm>
            <a:off x="500063" y="1214438"/>
            <a:ext cx="7467600" cy="4525962"/>
          </a:xfrm>
        </p:spPr>
        <p:txBody>
          <a:bodyPr/>
          <a:lstStyle/>
          <a:p>
            <a:pPr eaLnBrk="1" hangingPunct="1">
              <a:buFont typeface="Wingdings 2" pitchFamily="18" charset="2"/>
              <a:buNone/>
            </a:pPr>
            <a:r>
              <a:rPr lang="ru-RU"/>
              <a:t>Це пристосування ока до чіткого бачення предметів на близьких відстанях. </a:t>
            </a:r>
          </a:p>
          <a:p>
            <a:pPr eaLnBrk="1" hangingPunct="1">
              <a:buFont typeface="Wingdings 2" pitchFamily="18" charset="2"/>
              <a:buNone/>
            </a:pPr>
            <a:r>
              <a:rPr lang="ru-RU"/>
              <a:t>Акомодаційний апарат включає: кришталик з  його капсулою, цинові зв’язки, ціліарні м’язи, нервові волокна. </a:t>
            </a:r>
          </a:p>
          <a:p>
            <a:pPr eaLnBrk="1" hangingPunct="1">
              <a:buFont typeface="Wingdings 2" pitchFamily="18" charset="2"/>
              <a:buNone/>
            </a:pPr>
            <a:r>
              <a:rPr lang="ru-RU"/>
              <a:t>Механізм акомодації ока рефлекторний.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eaLnBrk="1" fontAlgn="auto" hangingPunct="1">
              <a:spcAft>
                <a:spcPts val="0"/>
              </a:spcAft>
              <a:defRPr/>
            </a:pPr>
            <a:r>
              <a:rPr lang="uk-UA" b="1" dirty="0">
                <a:solidFill>
                  <a:srgbClr val="FF0000"/>
                </a:solidFill>
              </a:rPr>
              <a:t>Короткозорість, далекозорість</a:t>
            </a:r>
            <a:endParaRPr lang="ru-RU" b="1" dirty="0">
              <a:solidFill>
                <a:srgbClr val="FF0000"/>
              </a:solidFill>
            </a:endParaRPr>
          </a:p>
        </p:txBody>
      </p:sp>
      <p:pic>
        <p:nvPicPr>
          <p:cNvPr id="58371" name="Picture 2"/>
          <p:cNvPicPr>
            <a:picLocks noGrp="1" noChangeAspect="1" noChangeArrowheads="1"/>
          </p:cNvPicPr>
          <p:nvPr>
            <p:ph idx="1"/>
          </p:nvPr>
        </p:nvPicPr>
        <p:blipFill>
          <a:blip r:embed="rId2"/>
          <a:srcRect/>
          <a:stretch>
            <a:fillRect/>
          </a:stretch>
        </p:blipFill>
        <p:spPr>
          <a:xfrm>
            <a:off x="928688" y="1357313"/>
            <a:ext cx="7315200" cy="4643437"/>
          </a:xfr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401050" cy="1368425"/>
          </a:xfrm>
        </p:spPr>
        <p:txBody>
          <a:bodyPr>
            <a:normAutofit fontScale="90000"/>
          </a:bodyPr>
          <a:lstStyle/>
          <a:p>
            <a:pPr algn="just" eaLnBrk="1" fontAlgn="auto" hangingPunct="1">
              <a:spcAft>
                <a:spcPts val="0"/>
              </a:spcAft>
              <a:defRPr/>
            </a:pPr>
            <a:r>
              <a:rPr lang="uk-UA" sz="3100" dirty="0">
                <a:solidFill>
                  <a:srgbClr val="FF0000"/>
                </a:solidFill>
              </a:rPr>
              <a:t>Гострота зору </a:t>
            </a:r>
            <a:r>
              <a:rPr lang="uk-UA" sz="3100" dirty="0" err="1"/>
              <a:t>-це</a:t>
            </a:r>
            <a:r>
              <a:rPr lang="ru-RU" sz="3100" dirty="0"/>
              <a:t>  </a:t>
            </a:r>
            <a:r>
              <a:rPr lang="ru-RU" sz="3100" dirty="0" err="1"/>
              <a:t>здатність</a:t>
            </a:r>
            <a:r>
              <a:rPr lang="ru-RU" sz="3100" dirty="0"/>
              <a:t> ока </a:t>
            </a:r>
            <a:r>
              <a:rPr lang="ru-RU" sz="3100" dirty="0" err="1"/>
              <a:t>бачити</a:t>
            </a:r>
            <a:r>
              <a:rPr lang="ru-RU" sz="3100" dirty="0"/>
              <a:t> </a:t>
            </a:r>
            <a:r>
              <a:rPr lang="ru-RU" sz="3100" dirty="0" err="1"/>
              <a:t>окремо</a:t>
            </a:r>
            <a:r>
              <a:rPr lang="ru-RU" sz="3100" dirty="0"/>
              <a:t> 2 точки, </a:t>
            </a:r>
            <a:r>
              <a:rPr lang="ru-RU" sz="3100" dirty="0" err="1"/>
              <a:t>якщо</a:t>
            </a:r>
            <a:r>
              <a:rPr lang="ru-RU" sz="3100" dirty="0"/>
              <a:t> на </a:t>
            </a:r>
            <a:r>
              <a:rPr lang="ru-RU" sz="3100" dirty="0" err="1"/>
              <a:t>сітківку</a:t>
            </a:r>
            <a:r>
              <a:rPr lang="ru-RU" sz="3100" dirty="0"/>
              <a:t> </a:t>
            </a:r>
            <a:r>
              <a:rPr lang="ru-RU" sz="3100" dirty="0" err="1"/>
              <a:t>діють</a:t>
            </a:r>
            <a:r>
              <a:rPr lang="ru-RU" sz="3100" dirty="0"/>
              <a:t> </a:t>
            </a:r>
            <a:r>
              <a:rPr lang="ru-RU" sz="3100" dirty="0" err="1"/>
              <a:t>паралельні</a:t>
            </a:r>
            <a:r>
              <a:rPr lang="ru-RU" sz="3100" dirty="0"/>
              <a:t> </a:t>
            </a:r>
            <a:r>
              <a:rPr lang="ru-RU" sz="3100" dirty="0" err="1"/>
              <a:t>промені</a:t>
            </a:r>
            <a:r>
              <a:rPr lang="ru-RU" sz="3100" dirty="0"/>
              <a:t> </a:t>
            </a:r>
            <a:r>
              <a:rPr lang="ru-RU" sz="3100" dirty="0" err="1"/>
              <a:t>світла</a:t>
            </a:r>
            <a:r>
              <a:rPr lang="ru-RU" dirty="0"/>
              <a:t>. </a:t>
            </a:r>
          </a:p>
        </p:txBody>
      </p:sp>
      <p:pic>
        <p:nvPicPr>
          <p:cNvPr id="59395" name="Picture 2"/>
          <p:cNvPicPr>
            <a:picLocks noGrp="1" noChangeAspect="1" noChangeArrowheads="1"/>
          </p:cNvPicPr>
          <p:nvPr>
            <p:ph idx="1"/>
          </p:nvPr>
        </p:nvPicPr>
        <p:blipFill>
          <a:blip r:embed="rId2"/>
          <a:srcRect/>
          <a:stretch>
            <a:fillRect/>
          </a:stretch>
        </p:blipFill>
        <p:spPr>
          <a:xfrm>
            <a:off x="2076450" y="1260475"/>
            <a:ext cx="5638800" cy="5059363"/>
          </a:xfr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Заголовок 1"/>
          <p:cNvSpPr>
            <a:spLocks noGrp="1"/>
          </p:cNvSpPr>
          <p:nvPr>
            <p:ph type="title"/>
          </p:nvPr>
        </p:nvSpPr>
        <p:spPr>
          <a:xfrm>
            <a:off x="714375" y="1571625"/>
            <a:ext cx="7215188" cy="2071688"/>
          </a:xfrm>
        </p:spPr>
        <p:txBody>
          <a:bodyPr/>
          <a:lstStyle/>
          <a:p>
            <a:pPr eaLnBrk="1" hangingPunct="1"/>
            <a:r>
              <a:rPr lang="ru-RU" sz="2400">
                <a:latin typeface="Arial" pitchFamily="34" charset="0"/>
                <a:cs typeface="Arial" pitchFamily="34" charset="0"/>
              </a:rPr>
              <a:t>Кольори, що сприймаються людиною, поділяються на хроматичні (від грецького "</a:t>
            </a:r>
            <a:r>
              <a:rPr lang="en-US" sz="2400">
                <a:latin typeface="Arial" pitchFamily="34" charset="0"/>
                <a:cs typeface="Arial" pitchFamily="34" charset="0"/>
              </a:rPr>
              <a:t>chroma" - </a:t>
            </a:r>
            <a:r>
              <a:rPr lang="ru-RU" sz="2400">
                <a:latin typeface="Arial" pitchFamily="34" charset="0"/>
                <a:cs typeface="Arial" pitchFamily="34" charset="0"/>
              </a:rPr>
              <a:t>колір) і ахроматичні - безбарвні (чорний, білий і проміжні відтінки сірого кольору).</a:t>
            </a:r>
            <a:br>
              <a:rPr lang="ru-RU" sz="2400">
                <a:latin typeface="Arial" pitchFamily="34" charset="0"/>
                <a:cs typeface="Arial" pitchFamily="34" charset="0"/>
              </a:rPr>
            </a:br>
            <a:r>
              <a:rPr lang="ru-RU" sz="2400">
                <a:latin typeface="Arial" pitchFamily="34" charset="0"/>
                <a:cs typeface="Arial" pitchFamily="34" charset="0"/>
              </a:rPr>
              <a:t>Існує дві теорії кольорового зору. Теорія опонентних кольорів</a:t>
            </a:r>
          </a:p>
        </p:txBody>
      </p:sp>
      <p:sp>
        <p:nvSpPr>
          <p:cNvPr id="60419" name="Прямоугольник 4"/>
          <p:cNvSpPr>
            <a:spLocks noChangeArrowheads="1"/>
          </p:cNvSpPr>
          <p:nvPr/>
        </p:nvSpPr>
        <p:spPr bwMode="auto">
          <a:xfrm>
            <a:off x="1357313" y="500063"/>
            <a:ext cx="5611812" cy="1016000"/>
          </a:xfrm>
          <a:prstGeom prst="rect">
            <a:avLst/>
          </a:prstGeom>
          <a:noFill/>
          <a:ln w="9525">
            <a:noFill/>
            <a:miter lim="800000"/>
            <a:headEnd/>
            <a:tailEnd/>
          </a:ln>
        </p:spPr>
        <p:txBody>
          <a:bodyPr wrap="none">
            <a:spAutoFit/>
          </a:bodyPr>
          <a:lstStyle/>
          <a:p>
            <a:r>
              <a:rPr lang="ru-RU" sz="6000">
                <a:solidFill>
                  <a:srgbClr val="FF0000"/>
                </a:solidFill>
                <a:cs typeface="Arial" pitchFamily="34" charset="0"/>
              </a:rPr>
              <a:t>Кольоровий зір</a:t>
            </a:r>
            <a:endParaRPr lang="ru-RU" sz="6000">
              <a:solidFill>
                <a:srgbClr val="FF0000"/>
              </a:solidFill>
            </a:endParaRPr>
          </a:p>
        </p:txBody>
      </p:sp>
      <p:sp>
        <p:nvSpPr>
          <p:cNvPr id="60420" name="Прямоугольник 7"/>
          <p:cNvSpPr>
            <a:spLocks noChangeArrowheads="1"/>
          </p:cNvSpPr>
          <p:nvPr/>
        </p:nvSpPr>
        <p:spPr bwMode="auto">
          <a:xfrm>
            <a:off x="1643063" y="3714750"/>
            <a:ext cx="6403975" cy="584200"/>
          </a:xfrm>
          <a:prstGeom prst="rect">
            <a:avLst/>
          </a:prstGeom>
          <a:noFill/>
          <a:ln w="9525">
            <a:noFill/>
            <a:miter lim="800000"/>
            <a:headEnd/>
            <a:tailEnd/>
          </a:ln>
        </p:spPr>
        <p:txBody>
          <a:bodyPr wrap="none">
            <a:spAutoFit/>
          </a:bodyPr>
          <a:lstStyle/>
          <a:p>
            <a:r>
              <a:rPr lang="ru-RU" sz="3200">
                <a:solidFill>
                  <a:srgbClr val="FFC000"/>
                </a:solidFill>
                <a:cs typeface="Arial" pitchFamily="34" charset="0"/>
              </a:rPr>
              <a:t>Існує дві теорії кольорового зору</a:t>
            </a:r>
            <a:endParaRPr lang="ru-RU" sz="3200">
              <a:solidFill>
                <a:srgbClr val="FFC000"/>
              </a:solidFill>
            </a:endParaRPr>
          </a:p>
        </p:txBody>
      </p:sp>
      <p:sp>
        <p:nvSpPr>
          <p:cNvPr id="60421" name="Прямоугольник 8"/>
          <p:cNvSpPr>
            <a:spLocks noChangeArrowheads="1"/>
          </p:cNvSpPr>
          <p:nvPr/>
        </p:nvSpPr>
        <p:spPr bwMode="auto">
          <a:xfrm>
            <a:off x="214313" y="4857750"/>
            <a:ext cx="3919537" cy="461963"/>
          </a:xfrm>
          <a:prstGeom prst="rect">
            <a:avLst/>
          </a:prstGeom>
          <a:noFill/>
          <a:ln w="9525">
            <a:noFill/>
            <a:miter lim="800000"/>
            <a:headEnd/>
            <a:tailEnd/>
          </a:ln>
        </p:spPr>
        <p:txBody>
          <a:bodyPr wrap="none">
            <a:spAutoFit/>
          </a:bodyPr>
          <a:lstStyle/>
          <a:p>
            <a:r>
              <a:rPr lang="ru-RU" sz="2400">
                <a:cs typeface="Arial" pitchFamily="34" charset="0"/>
              </a:rPr>
              <a:t>Трьох компонентна теорія</a:t>
            </a:r>
            <a:endParaRPr lang="ru-RU" sz="2400"/>
          </a:p>
        </p:txBody>
      </p:sp>
      <p:sp>
        <p:nvSpPr>
          <p:cNvPr id="60422" name="Прямоугольник 9"/>
          <p:cNvSpPr>
            <a:spLocks noChangeArrowheads="1"/>
          </p:cNvSpPr>
          <p:nvPr/>
        </p:nvSpPr>
        <p:spPr bwMode="auto">
          <a:xfrm>
            <a:off x="4992688" y="4857750"/>
            <a:ext cx="4151312" cy="461963"/>
          </a:xfrm>
          <a:prstGeom prst="rect">
            <a:avLst/>
          </a:prstGeom>
          <a:noFill/>
          <a:ln w="9525">
            <a:noFill/>
            <a:miter lim="800000"/>
            <a:headEnd/>
            <a:tailEnd/>
          </a:ln>
        </p:spPr>
        <p:txBody>
          <a:bodyPr wrap="none">
            <a:spAutoFit/>
          </a:bodyPr>
          <a:lstStyle/>
          <a:p>
            <a:r>
              <a:rPr lang="ru-RU" sz="2400">
                <a:cs typeface="Arial" pitchFamily="34" charset="0"/>
              </a:rPr>
              <a:t>Теорія опонентних кольорів</a:t>
            </a:r>
            <a:endParaRPr lang="ru-RU" sz="2400"/>
          </a:p>
        </p:txBody>
      </p:sp>
      <p:cxnSp>
        <p:nvCxnSpPr>
          <p:cNvPr id="12" name="Прямая со стрелкой 11"/>
          <p:cNvCxnSpPr/>
          <p:nvPr/>
        </p:nvCxnSpPr>
        <p:spPr>
          <a:xfrm rot="10800000" flipV="1">
            <a:off x="2928938" y="4214813"/>
            <a:ext cx="1714500" cy="7143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4786313" y="4143375"/>
            <a:ext cx="1857375" cy="857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000125" y="2000250"/>
          <a:ext cx="6905652" cy="3523945"/>
        </p:xfrm>
        <a:graphic>
          <a:graphicData uri="http://schemas.openxmlformats.org/drawingml/2006/table">
            <a:tbl>
              <a:tblPr/>
              <a:tblGrid>
                <a:gridCol w="1726413">
                  <a:extLst>
                    <a:ext uri="{9D8B030D-6E8A-4147-A177-3AD203B41FA5}">
                      <a16:colId xmlns:a16="http://schemas.microsoft.com/office/drawing/2014/main" xmlns="" val="20000"/>
                    </a:ext>
                  </a:extLst>
                </a:gridCol>
                <a:gridCol w="1726413">
                  <a:extLst>
                    <a:ext uri="{9D8B030D-6E8A-4147-A177-3AD203B41FA5}">
                      <a16:colId xmlns:a16="http://schemas.microsoft.com/office/drawing/2014/main" xmlns="" val="20001"/>
                    </a:ext>
                  </a:extLst>
                </a:gridCol>
                <a:gridCol w="1726413">
                  <a:extLst>
                    <a:ext uri="{9D8B030D-6E8A-4147-A177-3AD203B41FA5}">
                      <a16:colId xmlns:a16="http://schemas.microsoft.com/office/drawing/2014/main" xmlns="" val="20002"/>
                    </a:ext>
                  </a:extLst>
                </a:gridCol>
                <a:gridCol w="1726413">
                  <a:extLst>
                    <a:ext uri="{9D8B030D-6E8A-4147-A177-3AD203B41FA5}">
                      <a16:colId xmlns:a16="http://schemas.microsoft.com/office/drawing/2014/main" xmlns="" val="20003"/>
                    </a:ext>
                  </a:extLst>
                </a:gridCol>
              </a:tblGrid>
              <a:tr h="963625">
                <a:tc>
                  <a:txBody>
                    <a:bodyPr/>
                    <a:lstStyle/>
                    <a:p>
                      <a:r>
                        <a:rPr lang="ru-RU" dirty="0" err="1">
                          <a:solidFill>
                            <a:schemeClr val="bg1"/>
                          </a:solidFill>
                        </a:rPr>
                        <a:t>Колір</a:t>
                      </a:r>
                      <a:endParaRPr lang="ru-RU" dirty="0">
                        <a:solidFill>
                          <a:schemeClr val="bg1"/>
                        </a:solidFill>
                      </a:endParaRPr>
                    </a:p>
                  </a:txBody>
                  <a:tcPr anchor="ctr">
                    <a:lnL>
                      <a:noFill/>
                    </a:lnL>
                    <a:lnR>
                      <a:noFill/>
                    </a:lnR>
                    <a:lnT>
                      <a:noFill/>
                    </a:lnT>
                    <a:lnB>
                      <a:noFill/>
                    </a:lnB>
                    <a:solidFill>
                      <a:srgbClr val="FFFFFF"/>
                    </a:solidFill>
                  </a:tcPr>
                </a:tc>
                <a:tc>
                  <a:txBody>
                    <a:bodyPr/>
                    <a:lstStyle/>
                    <a:p>
                      <a:r>
                        <a:rPr lang="ru-RU">
                          <a:solidFill>
                            <a:schemeClr val="bg1"/>
                          </a:solidFill>
                        </a:rPr>
                        <a:t>Діапазон довжини хвиль, нм</a:t>
                      </a:r>
                    </a:p>
                  </a:txBody>
                  <a:tcPr anchor="ctr">
                    <a:lnL>
                      <a:noFill/>
                    </a:lnL>
                    <a:lnR>
                      <a:noFill/>
                    </a:lnR>
                    <a:lnT>
                      <a:noFill/>
                    </a:lnT>
                    <a:lnB>
                      <a:noFill/>
                    </a:lnB>
                    <a:solidFill>
                      <a:srgbClr val="FFFFFF"/>
                    </a:solidFill>
                  </a:tcPr>
                </a:tc>
                <a:tc>
                  <a:txBody>
                    <a:bodyPr/>
                    <a:lstStyle/>
                    <a:p>
                      <a:r>
                        <a:rPr lang="ru-RU" dirty="0" err="1">
                          <a:solidFill>
                            <a:schemeClr val="bg1"/>
                          </a:solidFill>
                        </a:rPr>
                        <a:t>Діапазон</a:t>
                      </a:r>
                      <a:r>
                        <a:rPr lang="ru-RU">
                          <a:solidFill>
                            <a:schemeClr val="bg1"/>
                          </a:solidFill>
                        </a:rPr>
                        <a:t> частот, ТГц</a:t>
                      </a:r>
                    </a:p>
                  </a:txBody>
                  <a:tcPr anchor="ctr">
                    <a:lnL>
                      <a:noFill/>
                    </a:lnL>
                    <a:lnR>
                      <a:noFill/>
                    </a:lnR>
                    <a:lnT>
                      <a:noFill/>
                    </a:lnT>
                    <a:lnB>
                      <a:noFill/>
                    </a:lnB>
                    <a:solidFill>
                      <a:srgbClr val="FFFFFF"/>
                    </a:solidFill>
                  </a:tcPr>
                </a:tc>
                <a:tc>
                  <a:txBody>
                    <a:bodyPr/>
                    <a:lstStyle/>
                    <a:p>
                      <a:r>
                        <a:rPr lang="ru-RU" dirty="0" err="1">
                          <a:solidFill>
                            <a:schemeClr val="bg1"/>
                          </a:solidFill>
                        </a:rPr>
                        <a:t>Діапазон</a:t>
                      </a:r>
                      <a:r>
                        <a:rPr lang="ru-RU" dirty="0">
                          <a:solidFill>
                            <a:schemeClr val="bg1"/>
                          </a:solidFill>
                        </a:rPr>
                        <a:t> </a:t>
                      </a:r>
                      <a:r>
                        <a:rPr lang="ru-RU" dirty="0" err="1">
                          <a:solidFill>
                            <a:schemeClr val="bg1"/>
                          </a:solidFill>
                        </a:rPr>
                        <a:t>енергії</a:t>
                      </a:r>
                      <a:r>
                        <a:rPr lang="ru-RU" dirty="0">
                          <a:solidFill>
                            <a:schemeClr val="bg1"/>
                          </a:solidFill>
                        </a:rPr>
                        <a:t> </a:t>
                      </a:r>
                      <a:r>
                        <a:rPr lang="ru-RU" dirty="0" err="1">
                          <a:solidFill>
                            <a:schemeClr val="bg1"/>
                          </a:solidFill>
                        </a:rPr>
                        <a:t>фотонів</a:t>
                      </a:r>
                      <a:r>
                        <a:rPr lang="ru-RU" dirty="0">
                          <a:solidFill>
                            <a:schemeClr val="bg1"/>
                          </a:solidFill>
                        </a:rPr>
                        <a:t>, </a:t>
                      </a:r>
                      <a:r>
                        <a:rPr lang="ru-RU" u="none" strike="noStrike" dirty="0" err="1">
                          <a:solidFill>
                            <a:schemeClr val="bg1"/>
                          </a:solidFill>
                          <a:hlinkClick r:id="rId2" tooltip="Електронвольт"/>
                        </a:rPr>
                        <a:t>еВ</a:t>
                      </a:r>
                      <a:endParaRPr lang="ru-RU" dirty="0">
                        <a:solidFill>
                          <a:schemeClr val="bg1"/>
                        </a:solidFill>
                      </a:endParaRPr>
                    </a:p>
                  </a:txBody>
                  <a:tcPr anchor="ctr">
                    <a:lnL>
                      <a:noFill/>
                    </a:lnL>
                    <a:lnR>
                      <a:noFill/>
                    </a:lnR>
                    <a:lnT>
                      <a:noFill/>
                    </a:lnT>
                    <a:lnB>
                      <a:noFill/>
                    </a:lnB>
                    <a:solidFill>
                      <a:srgbClr val="FFFFFF"/>
                    </a:solidFill>
                  </a:tcPr>
                </a:tc>
                <a:extLst>
                  <a:ext uri="{0D108BD9-81ED-4DB2-BD59-A6C34878D82A}">
                    <a16:rowId xmlns:a16="http://schemas.microsoft.com/office/drawing/2014/main" xmlns="" val="10000"/>
                  </a:ext>
                </a:extLst>
              </a:tr>
              <a:tr h="0">
                <a:tc>
                  <a:txBody>
                    <a:bodyPr/>
                    <a:lstStyle/>
                    <a:p>
                      <a:r>
                        <a:rPr lang="ru-RU" u="none" strike="noStrike" dirty="0" err="1">
                          <a:solidFill>
                            <a:schemeClr val="bg2"/>
                          </a:solidFill>
                          <a:hlinkClick r:id="rId3" tooltip="Фіолетовий колір"/>
                        </a:rPr>
                        <a:t>Фіолетовий</a:t>
                      </a:r>
                      <a:endParaRPr lang="ru-RU" dirty="0">
                        <a:solidFill>
                          <a:schemeClr val="bg2"/>
                        </a:solidFill>
                      </a:endParaRPr>
                    </a:p>
                  </a:txBody>
                  <a:tcPr anchor="ctr">
                    <a:lnL>
                      <a:noFill/>
                    </a:lnL>
                    <a:lnR>
                      <a:noFill/>
                    </a:lnR>
                    <a:lnT>
                      <a:noFill/>
                    </a:lnT>
                    <a:lnB>
                      <a:noFill/>
                    </a:lnB>
                    <a:solidFill>
                      <a:srgbClr val="FFFFFF"/>
                    </a:solidFill>
                  </a:tcPr>
                </a:tc>
                <a:tc>
                  <a:txBody>
                    <a:bodyPr/>
                    <a:lstStyle/>
                    <a:p>
                      <a:pPr algn="ctr"/>
                      <a:r>
                        <a:rPr lang="ru-RU">
                          <a:solidFill>
                            <a:srgbClr val="FFFFFF"/>
                          </a:solidFill>
                        </a:rPr>
                        <a:t>380—440</a:t>
                      </a:r>
                    </a:p>
                  </a:txBody>
                  <a:tcPr anchor="ctr">
                    <a:lnL>
                      <a:noFill/>
                    </a:lnL>
                    <a:lnR>
                      <a:noFill/>
                    </a:lnR>
                    <a:lnT>
                      <a:noFill/>
                    </a:lnT>
                    <a:lnB>
                      <a:noFill/>
                    </a:lnB>
                    <a:solidFill>
                      <a:srgbClr val="6600CC"/>
                    </a:solidFill>
                  </a:tcPr>
                </a:tc>
                <a:tc>
                  <a:txBody>
                    <a:bodyPr/>
                    <a:lstStyle/>
                    <a:p>
                      <a:pPr algn="ctr"/>
                      <a:r>
                        <a:rPr lang="ru-RU">
                          <a:solidFill>
                            <a:srgbClr val="FFFFFF"/>
                          </a:solidFill>
                        </a:rPr>
                        <a:t>790—680</a:t>
                      </a:r>
                    </a:p>
                  </a:txBody>
                  <a:tcPr anchor="ctr">
                    <a:lnL>
                      <a:noFill/>
                    </a:lnL>
                    <a:lnR>
                      <a:noFill/>
                    </a:lnR>
                    <a:lnT>
                      <a:noFill/>
                    </a:lnT>
                    <a:lnB>
                      <a:noFill/>
                    </a:lnB>
                    <a:solidFill>
                      <a:srgbClr val="6600CC"/>
                    </a:solidFill>
                  </a:tcPr>
                </a:tc>
                <a:tc>
                  <a:txBody>
                    <a:bodyPr/>
                    <a:lstStyle/>
                    <a:p>
                      <a:pPr algn="ctr"/>
                      <a:r>
                        <a:rPr lang="ru-RU">
                          <a:solidFill>
                            <a:srgbClr val="FFFFFF"/>
                          </a:solidFill>
                        </a:rPr>
                        <a:t>2,82—3,26</a:t>
                      </a:r>
                    </a:p>
                  </a:txBody>
                  <a:tcPr anchor="ctr">
                    <a:lnL>
                      <a:noFill/>
                    </a:lnL>
                    <a:lnR>
                      <a:noFill/>
                    </a:lnR>
                    <a:lnT>
                      <a:noFill/>
                    </a:lnT>
                    <a:lnB>
                      <a:noFill/>
                    </a:lnB>
                    <a:solidFill>
                      <a:srgbClr val="6600CC"/>
                    </a:solidFill>
                  </a:tcPr>
                </a:tc>
                <a:extLst>
                  <a:ext uri="{0D108BD9-81ED-4DB2-BD59-A6C34878D82A}">
                    <a16:rowId xmlns:a16="http://schemas.microsoft.com/office/drawing/2014/main" xmlns="" val="10001"/>
                  </a:ext>
                </a:extLst>
              </a:tr>
              <a:tr h="0">
                <a:tc>
                  <a:txBody>
                    <a:bodyPr/>
                    <a:lstStyle/>
                    <a:p>
                      <a:r>
                        <a:rPr lang="ru-RU" u="none" strike="noStrike" dirty="0" err="1">
                          <a:solidFill>
                            <a:schemeClr val="bg2"/>
                          </a:solidFill>
                          <a:hlinkClick r:id="rId4" tooltip="Синій колір"/>
                        </a:rPr>
                        <a:t>Синій</a:t>
                      </a:r>
                      <a:endParaRPr lang="ru-RU" dirty="0">
                        <a:solidFill>
                          <a:schemeClr val="bg2"/>
                        </a:solidFill>
                      </a:endParaRPr>
                    </a:p>
                  </a:txBody>
                  <a:tcPr anchor="ctr">
                    <a:lnL>
                      <a:noFill/>
                    </a:lnL>
                    <a:lnR>
                      <a:noFill/>
                    </a:lnR>
                    <a:lnT>
                      <a:noFill/>
                    </a:lnT>
                    <a:lnB>
                      <a:noFill/>
                    </a:lnB>
                    <a:solidFill>
                      <a:srgbClr val="FFFFFF"/>
                    </a:solidFill>
                  </a:tcPr>
                </a:tc>
                <a:tc>
                  <a:txBody>
                    <a:bodyPr/>
                    <a:lstStyle/>
                    <a:p>
                      <a:pPr algn="ctr"/>
                      <a:r>
                        <a:rPr lang="ru-RU">
                          <a:solidFill>
                            <a:srgbClr val="FFFFFF"/>
                          </a:solidFill>
                        </a:rPr>
                        <a:t>440—485</a:t>
                      </a:r>
                    </a:p>
                  </a:txBody>
                  <a:tcPr anchor="ctr">
                    <a:lnL>
                      <a:noFill/>
                    </a:lnL>
                    <a:lnR>
                      <a:noFill/>
                    </a:lnR>
                    <a:lnT>
                      <a:noFill/>
                    </a:lnT>
                    <a:lnB>
                      <a:noFill/>
                    </a:lnB>
                    <a:solidFill>
                      <a:srgbClr val="0000F0"/>
                    </a:solidFill>
                  </a:tcPr>
                </a:tc>
                <a:tc>
                  <a:txBody>
                    <a:bodyPr/>
                    <a:lstStyle/>
                    <a:p>
                      <a:pPr algn="ctr"/>
                      <a:r>
                        <a:rPr lang="ru-RU">
                          <a:solidFill>
                            <a:srgbClr val="FFFFFF"/>
                          </a:solidFill>
                        </a:rPr>
                        <a:t>680—620</a:t>
                      </a:r>
                    </a:p>
                  </a:txBody>
                  <a:tcPr anchor="ctr">
                    <a:lnL>
                      <a:noFill/>
                    </a:lnL>
                    <a:lnR>
                      <a:noFill/>
                    </a:lnR>
                    <a:lnT>
                      <a:noFill/>
                    </a:lnT>
                    <a:lnB>
                      <a:noFill/>
                    </a:lnB>
                    <a:solidFill>
                      <a:srgbClr val="0000F0"/>
                    </a:solidFill>
                  </a:tcPr>
                </a:tc>
                <a:tc>
                  <a:txBody>
                    <a:bodyPr/>
                    <a:lstStyle/>
                    <a:p>
                      <a:pPr algn="ctr"/>
                      <a:r>
                        <a:rPr lang="ru-RU">
                          <a:solidFill>
                            <a:srgbClr val="FFFFFF"/>
                          </a:solidFill>
                        </a:rPr>
                        <a:t>2,56—2,82</a:t>
                      </a:r>
                    </a:p>
                  </a:txBody>
                  <a:tcPr anchor="ctr">
                    <a:lnL>
                      <a:noFill/>
                    </a:lnL>
                    <a:lnR>
                      <a:noFill/>
                    </a:lnR>
                    <a:lnT>
                      <a:noFill/>
                    </a:lnT>
                    <a:lnB>
                      <a:noFill/>
                    </a:lnB>
                    <a:solidFill>
                      <a:srgbClr val="0000F0"/>
                    </a:solidFill>
                  </a:tcPr>
                </a:tc>
                <a:extLst>
                  <a:ext uri="{0D108BD9-81ED-4DB2-BD59-A6C34878D82A}">
                    <a16:rowId xmlns:a16="http://schemas.microsoft.com/office/drawing/2014/main" xmlns="" val="10002"/>
                  </a:ext>
                </a:extLst>
              </a:tr>
              <a:tr h="0">
                <a:tc>
                  <a:txBody>
                    <a:bodyPr/>
                    <a:lstStyle/>
                    <a:p>
                      <a:r>
                        <a:rPr lang="ru-RU" u="none" strike="noStrike" dirty="0" err="1">
                          <a:solidFill>
                            <a:schemeClr val="bg2"/>
                          </a:solidFill>
                          <a:hlinkClick r:id="rId5" tooltip="Блакитний колір"/>
                        </a:rPr>
                        <a:t>Блакитний</a:t>
                      </a:r>
                      <a:endParaRPr lang="ru-RU" dirty="0">
                        <a:solidFill>
                          <a:schemeClr val="bg2"/>
                        </a:solidFill>
                      </a:endParaRPr>
                    </a:p>
                  </a:txBody>
                  <a:tcPr anchor="ctr">
                    <a:lnL>
                      <a:noFill/>
                    </a:lnL>
                    <a:lnR>
                      <a:noFill/>
                    </a:lnR>
                    <a:lnT>
                      <a:noFill/>
                    </a:lnT>
                    <a:lnB>
                      <a:noFill/>
                    </a:lnB>
                    <a:solidFill>
                      <a:srgbClr val="FFFFFF"/>
                    </a:solidFill>
                  </a:tcPr>
                </a:tc>
                <a:tc>
                  <a:txBody>
                    <a:bodyPr/>
                    <a:lstStyle/>
                    <a:p>
                      <a:pPr algn="ctr"/>
                      <a:r>
                        <a:rPr lang="ru-RU"/>
                        <a:t>485—500</a:t>
                      </a:r>
                    </a:p>
                  </a:txBody>
                  <a:tcPr anchor="ctr">
                    <a:lnL>
                      <a:noFill/>
                    </a:lnL>
                    <a:lnR>
                      <a:noFill/>
                    </a:lnR>
                    <a:lnT>
                      <a:noFill/>
                    </a:lnT>
                    <a:lnB>
                      <a:noFill/>
                    </a:lnB>
                    <a:solidFill>
                      <a:srgbClr val="00C0FF"/>
                    </a:solidFill>
                  </a:tcPr>
                </a:tc>
                <a:tc>
                  <a:txBody>
                    <a:bodyPr/>
                    <a:lstStyle/>
                    <a:p>
                      <a:pPr algn="ctr"/>
                      <a:r>
                        <a:rPr lang="ru-RU"/>
                        <a:t>620—600</a:t>
                      </a:r>
                    </a:p>
                  </a:txBody>
                  <a:tcPr anchor="ctr">
                    <a:lnL>
                      <a:noFill/>
                    </a:lnL>
                    <a:lnR>
                      <a:noFill/>
                    </a:lnR>
                    <a:lnT>
                      <a:noFill/>
                    </a:lnT>
                    <a:lnB>
                      <a:noFill/>
                    </a:lnB>
                    <a:solidFill>
                      <a:srgbClr val="00C0FF"/>
                    </a:solidFill>
                  </a:tcPr>
                </a:tc>
                <a:tc>
                  <a:txBody>
                    <a:bodyPr/>
                    <a:lstStyle/>
                    <a:p>
                      <a:pPr algn="ctr"/>
                      <a:r>
                        <a:rPr lang="ru-RU"/>
                        <a:t>2,48—2,56</a:t>
                      </a:r>
                    </a:p>
                  </a:txBody>
                  <a:tcPr anchor="ctr">
                    <a:lnL>
                      <a:noFill/>
                    </a:lnL>
                    <a:lnR>
                      <a:noFill/>
                    </a:lnR>
                    <a:lnT>
                      <a:noFill/>
                    </a:lnT>
                    <a:lnB>
                      <a:noFill/>
                    </a:lnB>
                    <a:solidFill>
                      <a:srgbClr val="00C0FF"/>
                    </a:solidFill>
                  </a:tcPr>
                </a:tc>
                <a:extLst>
                  <a:ext uri="{0D108BD9-81ED-4DB2-BD59-A6C34878D82A}">
                    <a16:rowId xmlns:a16="http://schemas.microsoft.com/office/drawing/2014/main" xmlns="" val="10003"/>
                  </a:ext>
                </a:extLst>
              </a:tr>
              <a:tr h="0">
                <a:tc>
                  <a:txBody>
                    <a:bodyPr/>
                    <a:lstStyle/>
                    <a:p>
                      <a:r>
                        <a:rPr lang="ru-RU" u="none" strike="noStrike" dirty="0" err="1">
                          <a:solidFill>
                            <a:schemeClr val="bg2"/>
                          </a:solidFill>
                          <a:hlinkClick r:id="rId6" tooltip="Зелений колір"/>
                        </a:rPr>
                        <a:t>Зелений</a:t>
                      </a:r>
                      <a:endParaRPr lang="ru-RU" dirty="0">
                        <a:solidFill>
                          <a:schemeClr val="bg2"/>
                        </a:solidFill>
                      </a:endParaRPr>
                    </a:p>
                  </a:txBody>
                  <a:tcPr anchor="ctr">
                    <a:lnL>
                      <a:noFill/>
                    </a:lnL>
                    <a:lnR>
                      <a:noFill/>
                    </a:lnR>
                    <a:lnT>
                      <a:noFill/>
                    </a:lnT>
                    <a:lnB>
                      <a:noFill/>
                    </a:lnB>
                    <a:solidFill>
                      <a:srgbClr val="FFFFFF"/>
                    </a:solidFill>
                  </a:tcPr>
                </a:tc>
                <a:tc>
                  <a:txBody>
                    <a:bodyPr/>
                    <a:lstStyle/>
                    <a:p>
                      <a:pPr algn="ctr"/>
                      <a:r>
                        <a:rPr lang="ru-RU">
                          <a:solidFill>
                            <a:srgbClr val="FFFFFF"/>
                          </a:solidFill>
                        </a:rPr>
                        <a:t>500—565</a:t>
                      </a:r>
                    </a:p>
                  </a:txBody>
                  <a:tcPr anchor="ctr">
                    <a:lnL>
                      <a:noFill/>
                    </a:lnL>
                    <a:lnR>
                      <a:noFill/>
                    </a:lnR>
                    <a:lnT>
                      <a:noFill/>
                    </a:lnT>
                    <a:lnB>
                      <a:noFill/>
                    </a:lnB>
                    <a:solidFill>
                      <a:srgbClr val="00F000"/>
                    </a:solidFill>
                  </a:tcPr>
                </a:tc>
                <a:tc>
                  <a:txBody>
                    <a:bodyPr/>
                    <a:lstStyle/>
                    <a:p>
                      <a:pPr algn="ctr"/>
                      <a:r>
                        <a:rPr lang="ru-RU">
                          <a:solidFill>
                            <a:srgbClr val="FFFFFF"/>
                          </a:solidFill>
                        </a:rPr>
                        <a:t>600—530</a:t>
                      </a:r>
                    </a:p>
                  </a:txBody>
                  <a:tcPr anchor="ctr">
                    <a:lnL>
                      <a:noFill/>
                    </a:lnL>
                    <a:lnR>
                      <a:noFill/>
                    </a:lnR>
                    <a:lnT>
                      <a:noFill/>
                    </a:lnT>
                    <a:lnB>
                      <a:noFill/>
                    </a:lnB>
                    <a:solidFill>
                      <a:srgbClr val="00F000"/>
                    </a:solidFill>
                  </a:tcPr>
                </a:tc>
                <a:tc>
                  <a:txBody>
                    <a:bodyPr/>
                    <a:lstStyle/>
                    <a:p>
                      <a:pPr algn="ctr"/>
                      <a:r>
                        <a:rPr lang="ru-RU">
                          <a:solidFill>
                            <a:srgbClr val="FFFFFF"/>
                          </a:solidFill>
                        </a:rPr>
                        <a:t>2,19—2,48</a:t>
                      </a:r>
                    </a:p>
                  </a:txBody>
                  <a:tcPr anchor="ctr">
                    <a:lnL>
                      <a:noFill/>
                    </a:lnL>
                    <a:lnR>
                      <a:noFill/>
                    </a:lnR>
                    <a:lnT>
                      <a:noFill/>
                    </a:lnT>
                    <a:lnB>
                      <a:noFill/>
                    </a:lnB>
                    <a:solidFill>
                      <a:srgbClr val="00F000"/>
                    </a:solidFill>
                  </a:tcPr>
                </a:tc>
                <a:extLst>
                  <a:ext uri="{0D108BD9-81ED-4DB2-BD59-A6C34878D82A}">
                    <a16:rowId xmlns:a16="http://schemas.microsoft.com/office/drawing/2014/main" xmlns="" val="10004"/>
                  </a:ext>
                </a:extLst>
              </a:tr>
              <a:tr h="0">
                <a:tc>
                  <a:txBody>
                    <a:bodyPr/>
                    <a:lstStyle/>
                    <a:p>
                      <a:r>
                        <a:rPr lang="ru-RU" u="none" strike="noStrike" dirty="0" err="1">
                          <a:solidFill>
                            <a:schemeClr val="bg2"/>
                          </a:solidFill>
                          <a:hlinkClick r:id="rId7" tooltip="Жовтий колір"/>
                        </a:rPr>
                        <a:t>Жовтий</a:t>
                      </a:r>
                      <a:endParaRPr lang="ru-RU" dirty="0">
                        <a:solidFill>
                          <a:schemeClr val="bg2"/>
                        </a:solidFill>
                      </a:endParaRPr>
                    </a:p>
                  </a:txBody>
                  <a:tcPr anchor="ctr">
                    <a:lnL>
                      <a:noFill/>
                    </a:lnL>
                    <a:lnR>
                      <a:noFill/>
                    </a:lnR>
                    <a:lnT>
                      <a:noFill/>
                    </a:lnT>
                    <a:lnB>
                      <a:noFill/>
                    </a:lnB>
                    <a:solidFill>
                      <a:srgbClr val="FFFFFF"/>
                    </a:solidFill>
                  </a:tcPr>
                </a:tc>
                <a:tc>
                  <a:txBody>
                    <a:bodyPr/>
                    <a:lstStyle/>
                    <a:p>
                      <a:pPr algn="ctr"/>
                      <a:r>
                        <a:rPr lang="ru-RU" dirty="0"/>
                        <a:t>565—590</a:t>
                      </a:r>
                    </a:p>
                  </a:txBody>
                  <a:tcPr anchor="ctr">
                    <a:lnL>
                      <a:noFill/>
                    </a:lnL>
                    <a:lnR>
                      <a:noFill/>
                    </a:lnR>
                    <a:lnT>
                      <a:noFill/>
                    </a:lnT>
                    <a:lnB>
                      <a:noFill/>
                    </a:lnB>
                    <a:solidFill>
                      <a:srgbClr val="F0F000"/>
                    </a:solidFill>
                  </a:tcPr>
                </a:tc>
                <a:tc>
                  <a:txBody>
                    <a:bodyPr/>
                    <a:lstStyle/>
                    <a:p>
                      <a:pPr algn="ctr"/>
                      <a:r>
                        <a:rPr lang="ru-RU"/>
                        <a:t>530—510</a:t>
                      </a:r>
                    </a:p>
                  </a:txBody>
                  <a:tcPr anchor="ctr">
                    <a:lnL>
                      <a:noFill/>
                    </a:lnL>
                    <a:lnR>
                      <a:noFill/>
                    </a:lnR>
                    <a:lnT>
                      <a:noFill/>
                    </a:lnT>
                    <a:lnB>
                      <a:noFill/>
                    </a:lnB>
                    <a:solidFill>
                      <a:srgbClr val="F0F000"/>
                    </a:solidFill>
                  </a:tcPr>
                </a:tc>
                <a:tc>
                  <a:txBody>
                    <a:bodyPr/>
                    <a:lstStyle/>
                    <a:p>
                      <a:pPr algn="ctr"/>
                      <a:r>
                        <a:rPr lang="ru-RU"/>
                        <a:t>2,10—2,19</a:t>
                      </a:r>
                    </a:p>
                  </a:txBody>
                  <a:tcPr anchor="ctr">
                    <a:lnL>
                      <a:noFill/>
                    </a:lnL>
                    <a:lnR>
                      <a:noFill/>
                    </a:lnR>
                    <a:lnT>
                      <a:noFill/>
                    </a:lnT>
                    <a:lnB>
                      <a:noFill/>
                    </a:lnB>
                    <a:solidFill>
                      <a:srgbClr val="F0F000"/>
                    </a:solidFill>
                  </a:tcPr>
                </a:tc>
                <a:extLst>
                  <a:ext uri="{0D108BD9-81ED-4DB2-BD59-A6C34878D82A}">
                    <a16:rowId xmlns:a16="http://schemas.microsoft.com/office/drawing/2014/main" xmlns="" val="10005"/>
                  </a:ext>
                </a:extLst>
              </a:tr>
              <a:tr h="0">
                <a:tc>
                  <a:txBody>
                    <a:bodyPr/>
                    <a:lstStyle/>
                    <a:p>
                      <a:r>
                        <a:rPr lang="ru-RU" u="none" strike="noStrike" dirty="0" err="1">
                          <a:solidFill>
                            <a:schemeClr val="bg2"/>
                          </a:solidFill>
                          <a:hlinkClick r:id="rId8" tooltip="Оранжевий колір"/>
                        </a:rPr>
                        <a:t>Оранжевий</a:t>
                      </a:r>
                      <a:endParaRPr lang="ru-RU" dirty="0">
                        <a:solidFill>
                          <a:schemeClr val="bg2"/>
                        </a:solidFill>
                      </a:endParaRPr>
                    </a:p>
                  </a:txBody>
                  <a:tcPr anchor="ctr">
                    <a:lnL>
                      <a:noFill/>
                    </a:lnL>
                    <a:lnR>
                      <a:noFill/>
                    </a:lnR>
                    <a:lnT>
                      <a:noFill/>
                    </a:lnT>
                    <a:lnB>
                      <a:noFill/>
                    </a:lnB>
                    <a:solidFill>
                      <a:srgbClr val="FFFFFF"/>
                    </a:solidFill>
                  </a:tcPr>
                </a:tc>
                <a:tc>
                  <a:txBody>
                    <a:bodyPr/>
                    <a:lstStyle/>
                    <a:p>
                      <a:pPr algn="ctr"/>
                      <a:r>
                        <a:rPr lang="ru-RU"/>
                        <a:t>590—625</a:t>
                      </a:r>
                    </a:p>
                  </a:txBody>
                  <a:tcPr anchor="ctr">
                    <a:lnL>
                      <a:noFill/>
                    </a:lnL>
                    <a:lnR>
                      <a:noFill/>
                    </a:lnR>
                    <a:lnT>
                      <a:noFill/>
                    </a:lnT>
                    <a:lnB>
                      <a:noFill/>
                    </a:lnB>
                    <a:solidFill>
                      <a:srgbClr val="FF9900"/>
                    </a:solidFill>
                  </a:tcPr>
                </a:tc>
                <a:tc>
                  <a:txBody>
                    <a:bodyPr/>
                    <a:lstStyle/>
                    <a:p>
                      <a:pPr algn="ctr"/>
                      <a:r>
                        <a:rPr lang="ru-RU"/>
                        <a:t>510—480</a:t>
                      </a:r>
                    </a:p>
                  </a:txBody>
                  <a:tcPr anchor="ctr">
                    <a:lnL>
                      <a:noFill/>
                    </a:lnL>
                    <a:lnR>
                      <a:noFill/>
                    </a:lnR>
                    <a:lnT>
                      <a:noFill/>
                    </a:lnT>
                    <a:lnB>
                      <a:noFill/>
                    </a:lnB>
                    <a:solidFill>
                      <a:srgbClr val="FF9900"/>
                    </a:solidFill>
                  </a:tcPr>
                </a:tc>
                <a:tc>
                  <a:txBody>
                    <a:bodyPr/>
                    <a:lstStyle/>
                    <a:p>
                      <a:pPr algn="ctr"/>
                      <a:r>
                        <a:rPr lang="ru-RU"/>
                        <a:t>1,98—2,10</a:t>
                      </a:r>
                    </a:p>
                  </a:txBody>
                  <a:tcPr anchor="ctr">
                    <a:lnL>
                      <a:noFill/>
                    </a:lnL>
                    <a:lnR>
                      <a:noFill/>
                    </a:lnR>
                    <a:lnT>
                      <a:noFill/>
                    </a:lnT>
                    <a:lnB>
                      <a:noFill/>
                    </a:lnB>
                    <a:solidFill>
                      <a:srgbClr val="FF9900"/>
                    </a:solidFill>
                  </a:tcPr>
                </a:tc>
                <a:extLst>
                  <a:ext uri="{0D108BD9-81ED-4DB2-BD59-A6C34878D82A}">
                    <a16:rowId xmlns:a16="http://schemas.microsoft.com/office/drawing/2014/main" xmlns="" val="10006"/>
                  </a:ext>
                </a:extLst>
              </a:tr>
              <a:tr h="0">
                <a:tc>
                  <a:txBody>
                    <a:bodyPr/>
                    <a:lstStyle/>
                    <a:p>
                      <a:r>
                        <a:rPr lang="ru-RU" u="none" strike="noStrike" dirty="0" err="1">
                          <a:solidFill>
                            <a:schemeClr val="bg2"/>
                          </a:solidFill>
                          <a:hlinkClick r:id="rId9" tooltip="Червоний колір"/>
                        </a:rPr>
                        <a:t>Червоний</a:t>
                      </a:r>
                      <a:endParaRPr lang="ru-RU" dirty="0">
                        <a:solidFill>
                          <a:schemeClr val="bg2"/>
                        </a:solidFill>
                      </a:endParaRPr>
                    </a:p>
                  </a:txBody>
                  <a:tcPr anchor="ctr">
                    <a:lnL>
                      <a:noFill/>
                    </a:lnL>
                    <a:lnR>
                      <a:noFill/>
                    </a:lnR>
                    <a:lnT>
                      <a:noFill/>
                    </a:lnT>
                    <a:lnB>
                      <a:noFill/>
                    </a:lnB>
                    <a:solidFill>
                      <a:srgbClr val="FFFFFF"/>
                    </a:solidFill>
                  </a:tcPr>
                </a:tc>
                <a:tc>
                  <a:txBody>
                    <a:bodyPr/>
                    <a:lstStyle/>
                    <a:p>
                      <a:pPr algn="ctr"/>
                      <a:r>
                        <a:rPr lang="ru-RU">
                          <a:solidFill>
                            <a:srgbClr val="FFFFFF"/>
                          </a:solidFill>
                        </a:rPr>
                        <a:t>625—740</a:t>
                      </a:r>
                    </a:p>
                  </a:txBody>
                  <a:tcPr anchor="ctr">
                    <a:lnL>
                      <a:noFill/>
                    </a:lnL>
                    <a:lnR>
                      <a:noFill/>
                    </a:lnR>
                    <a:lnT>
                      <a:noFill/>
                    </a:lnT>
                    <a:lnB>
                      <a:noFill/>
                    </a:lnB>
                    <a:solidFill>
                      <a:srgbClr val="F00000"/>
                    </a:solidFill>
                  </a:tcPr>
                </a:tc>
                <a:tc>
                  <a:txBody>
                    <a:bodyPr/>
                    <a:lstStyle/>
                    <a:p>
                      <a:pPr algn="ctr"/>
                      <a:r>
                        <a:rPr lang="ru-RU">
                          <a:solidFill>
                            <a:srgbClr val="FFFFFF"/>
                          </a:solidFill>
                        </a:rPr>
                        <a:t>480—400</a:t>
                      </a:r>
                    </a:p>
                  </a:txBody>
                  <a:tcPr anchor="ctr">
                    <a:lnL>
                      <a:noFill/>
                    </a:lnL>
                    <a:lnR>
                      <a:noFill/>
                    </a:lnR>
                    <a:lnT>
                      <a:noFill/>
                    </a:lnT>
                    <a:lnB>
                      <a:noFill/>
                    </a:lnB>
                    <a:solidFill>
                      <a:srgbClr val="F00000"/>
                    </a:solidFill>
                  </a:tcPr>
                </a:tc>
                <a:tc>
                  <a:txBody>
                    <a:bodyPr/>
                    <a:lstStyle/>
                    <a:p>
                      <a:pPr algn="ctr"/>
                      <a:r>
                        <a:rPr lang="ru-RU" dirty="0">
                          <a:solidFill>
                            <a:srgbClr val="FFFFFF"/>
                          </a:solidFill>
                        </a:rPr>
                        <a:t>1,68—1,98</a:t>
                      </a:r>
                    </a:p>
                  </a:txBody>
                  <a:tcPr anchor="ctr">
                    <a:lnL>
                      <a:noFill/>
                    </a:lnL>
                    <a:lnR>
                      <a:noFill/>
                    </a:lnR>
                    <a:lnT>
                      <a:noFill/>
                    </a:lnT>
                    <a:lnB>
                      <a:noFill/>
                    </a:lnB>
                    <a:solidFill>
                      <a:srgbClr val="F00000"/>
                    </a:solidFill>
                  </a:tcPr>
                </a:tc>
                <a:extLst>
                  <a:ext uri="{0D108BD9-81ED-4DB2-BD59-A6C34878D82A}">
                    <a16:rowId xmlns:a16="http://schemas.microsoft.com/office/drawing/2014/main" xmlns="" val="10007"/>
                  </a:ext>
                </a:extLst>
              </a:tr>
            </a:tbl>
          </a:graphicData>
        </a:graphic>
      </p:graphicFrame>
      <p:sp>
        <p:nvSpPr>
          <p:cNvPr id="62499" name="Rectangle 2"/>
          <p:cNvSpPr>
            <a:spLocks noChangeArrowheads="1"/>
          </p:cNvSpPr>
          <p:nvPr/>
        </p:nvSpPr>
        <p:spPr bwMode="auto">
          <a:xfrm>
            <a:off x="1571625" y="428625"/>
            <a:ext cx="6429375" cy="1743075"/>
          </a:xfrm>
          <a:prstGeom prst="rect">
            <a:avLst/>
          </a:prstGeom>
          <a:noFill/>
          <a:ln w="9525">
            <a:noFill/>
            <a:miter lim="800000"/>
            <a:headEnd/>
            <a:tailEnd/>
          </a:ln>
        </p:spPr>
        <p:txBody>
          <a:bodyPr lIns="0" tIns="0" rIns="0" bIns="95220" anchor="ctr">
            <a:spAutoFit/>
          </a:bodyPr>
          <a:lstStyle/>
          <a:p>
            <a:pPr algn="ctr"/>
            <a:r>
              <a:rPr lang="ru-RU" sz="4000">
                <a:solidFill>
                  <a:srgbClr val="000000"/>
                </a:solidFill>
                <a:cs typeface="Arial" pitchFamily="34" charset="0"/>
              </a:rPr>
              <a:t>Спектр видимого випромінення</a:t>
            </a:r>
          </a:p>
          <a:p>
            <a:pPr algn="ctr" eaLnBrk="0" hangingPunct="0"/>
            <a:r>
              <a:rPr lang="ru-RU" sz="900"/>
              <a:t/>
            </a:r>
            <a:br>
              <a:rPr lang="ru-RU" sz="900"/>
            </a:br>
            <a:endParaRPr lang="ru-RU"/>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Прямоугольник 1"/>
          <p:cNvSpPr>
            <a:spLocks noChangeArrowheads="1"/>
          </p:cNvSpPr>
          <p:nvPr/>
        </p:nvSpPr>
        <p:spPr bwMode="auto">
          <a:xfrm>
            <a:off x="428625" y="0"/>
            <a:ext cx="8072438" cy="6648450"/>
          </a:xfrm>
          <a:prstGeom prst="rect">
            <a:avLst/>
          </a:prstGeom>
          <a:noFill/>
          <a:ln w="9525">
            <a:noFill/>
            <a:miter lim="800000"/>
            <a:headEnd/>
            <a:tailEnd/>
          </a:ln>
        </p:spPr>
        <p:txBody>
          <a:bodyPr>
            <a:spAutoFit/>
          </a:bodyPr>
          <a:lstStyle/>
          <a:p>
            <a:endParaRPr lang="ru-RU"/>
          </a:p>
          <a:p>
            <a:pPr algn="ctr"/>
            <a:r>
              <a:rPr lang="ru-RU" sz="2400">
                <a:solidFill>
                  <a:srgbClr val="FF0066"/>
                </a:solidFill>
              </a:rPr>
              <a:t>Згідно трьох-компонентної теорії </a:t>
            </a:r>
          </a:p>
          <a:p>
            <a:pPr algn="ctr"/>
            <a:r>
              <a:rPr lang="ru-RU" sz="2400">
                <a:solidFill>
                  <a:srgbClr val="FF0066"/>
                </a:solidFill>
              </a:rPr>
              <a:t>Юнга – Гельмгольца – Ломоносова </a:t>
            </a:r>
          </a:p>
          <a:p>
            <a:pPr algn="ctr"/>
            <a:r>
              <a:rPr lang="ru-RU" sz="2400">
                <a:solidFill>
                  <a:srgbClr val="FF0066"/>
                </a:solidFill>
              </a:rPr>
              <a:t>в сітківці є 3 види колбочок, які реагують на різну довжину променів світла.</a:t>
            </a:r>
            <a:r>
              <a:rPr lang="ru-RU">
                <a:solidFill>
                  <a:srgbClr val="FF0066"/>
                </a:solidFill>
              </a:rPr>
              <a:t> </a:t>
            </a:r>
          </a:p>
          <a:p>
            <a:r>
              <a:rPr lang="ru-RU" sz="2400"/>
              <a:t>Це створює різні варіанти сприйняття кольорів. </a:t>
            </a:r>
            <a:r>
              <a:rPr lang="ru-RU" sz="2400">
                <a:solidFill>
                  <a:srgbClr val="FF0000"/>
                </a:solidFill>
              </a:rPr>
              <a:t>Перший тип </a:t>
            </a:r>
            <a:r>
              <a:rPr lang="ru-RU" sz="2400"/>
              <a:t>колбочок реагує на довгі хвилі довжиною 610 – 950 мкм і дає відчуття червоного кольору. </a:t>
            </a:r>
          </a:p>
          <a:p>
            <a:r>
              <a:rPr lang="ru-RU" sz="2400">
                <a:solidFill>
                  <a:srgbClr val="00B050"/>
                </a:solidFill>
              </a:rPr>
              <a:t>Другий тип</a:t>
            </a:r>
            <a:r>
              <a:rPr lang="ru-RU" sz="2400"/>
              <a:t> колбочок реагує на середні хвилі довжиною 460 – 609 мкм і дає відчуття зеленого кольору. </a:t>
            </a:r>
          </a:p>
          <a:p>
            <a:r>
              <a:rPr lang="ru-RU" sz="2400">
                <a:solidFill>
                  <a:srgbClr val="002060"/>
                </a:solidFill>
              </a:rPr>
              <a:t>Третій тип </a:t>
            </a:r>
            <a:r>
              <a:rPr lang="ru-RU" sz="2400"/>
              <a:t>ковбочок сприймає короткі хвилі довжиною 300 – 459 мкм, формує відчуття синього кольору. Одночасне збудження </a:t>
            </a:r>
            <a:r>
              <a:rPr lang="ru-RU" sz="2400">
                <a:solidFill>
                  <a:srgbClr val="FF0000"/>
                </a:solidFill>
              </a:rPr>
              <a:t>першого </a:t>
            </a:r>
            <a:r>
              <a:rPr lang="ru-RU" sz="2400"/>
              <a:t>і </a:t>
            </a:r>
            <a:r>
              <a:rPr lang="ru-RU" sz="2400">
                <a:solidFill>
                  <a:srgbClr val="00B050"/>
                </a:solidFill>
              </a:rPr>
              <a:t>другого</a:t>
            </a:r>
            <a:r>
              <a:rPr lang="ru-RU" sz="2400"/>
              <a:t> типів формує відчуття </a:t>
            </a:r>
            <a:r>
              <a:rPr lang="ru-RU" sz="2400">
                <a:solidFill>
                  <a:srgbClr val="FFFF00"/>
                </a:solidFill>
              </a:rPr>
              <a:t>жовтого </a:t>
            </a:r>
            <a:r>
              <a:rPr lang="ru-RU" sz="2400"/>
              <a:t>та </a:t>
            </a:r>
            <a:r>
              <a:rPr lang="ru-RU" sz="2400">
                <a:solidFill>
                  <a:srgbClr val="FFC000"/>
                </a:solidFill>
              </a:rPr>
              <a:t>оранжевого</a:t>
            </a:r>
            <a:r>
              <a:rPr lang="ru-RU" sz="2400"/>
              <a:t> кольорів, а </a:t>
            </a:r>
            <a:r>
              <a:rPr lang="ru-RU" sz="2400">
                <a:solidFill>
                  <a:srgbClr val="00B050"/>
                </a:solidFill>
              </a:rPr>
              <a:t>другого</a:t>
            </a:r>
            <a:r>
              <a:rPr lang="ru-RU" sz="2400"/>
              <a:t> і </a:t>
            </a:r>
            <a:r>
              <a:rPr lang="ru-RU" sz="2400">
                <a:solidFill>
                  <a:srgbClr val="000066"/>
                </a:solidFill>
              </a:rPr>
              <a:t>третього</a:t>
            </a:r>
            <a:r>
              <a:rPr lang="ru-RU" sz="2400"/>
              <a:t> дають </a:t>
            </a:r>
            <a:r>
              <a:rPr lang="ru-RU" sz="2400">
                <a:solidFill>
                  <a:srgbClr val="7030A0"/>
                </a:solidFill>
              </a:rPr>
              <a:t>фіолетовий</a:t>
            </a:r>
            <a:r>
              <a:rPr lang="ru-RU" sz="2400"/>
              <a:t> та </a:t>
            </a:r>
            <a:r>
              <a:rPr lang="ru-RU" sz="2400">
                <a:solidFill>
                  <a:srgbClr val="00B0F0"/>
                </a:solidFill>
              </a:rPr>
              <a:t>голубуватий</a:t>
            </a:r>
            <a:r>
              <a:rPr lang="ru-RU" sz="2400"/>
              <a:t> кольори. Одночасне  збудження всіх 3 видів ковбочок створює відчуття білого кольору, а гальмування їх формує чорний колір.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Прямоугольник 1"/>
          <p:cNvSpPr>
            <a:spLocks noChangeArrowheads="1"/>
          </p:cNvSpPr>
          <p:nvPr/>
        </p:nvSpPr>
        <p:spPr bwMode="auto">
          <a:xfrm>
            <a:off x="642938" y="714375"/>
            <a:ext cx="7643812" cy="4524375"/>
          </a:xfrm>
          <a:prstGeom prst="rect">
            <a:avLst/>
          </a:prstGeom>
          <a:noFill/>
          <a:ln w="9525">
            <a:noFill/>
            <a:miter lim="800000"/>
            <a:headEnd/>
            <a:tailEnd/>
          </a:ln>
        </p:spPr>
        <p:txBody>
          <a:bodyPr>
            <a:spAutoFit/>
          </a:bodyPr>
          <a:lstStyle/>
          <a:p>
            <a:r>
              <a:rPr lang="ru-RU" sz="3200">
                <a:solidFill>
                  <a:srgbClr val="FF0066"/>
                </a:solidFill>
              </a:rPr>
              <a:t>Теорія опонентних кольорів Герінга </a:t>
            </a:r>
            <a:r>
              <a:rPr lang="ru-RU" sz="3200"/>
              <a:t>свідчить про наявність в кожній колбочці трьох видів пігменту, розпад якого дає </a:t>
            </a:r>
            <a:r>
              <a:rPr lang="ru-RU" sz="3200">
                <a:solidFill>
                  <a:srgbClr val="FF0066"/>
                </a:solidFill>
              </a:rPr>
              <a:t>один колір</a:t>
            </a:r>
            <a:r>
              <a:rPr lang="ru-RU" sz="3200"/>
              <a:t>, а ресинтез його забезпечує </a:t>
            </a:r>
            <a:r>
              <a:rPr lang="ru-RU" sz="3200">
                <a:solidFill>
                  <a:srgbClr val="FF0066"/>
                </a:solidFill>
              </a:rPr>
              <a:t>протилежний колір</a:t>
            </a:r>
            <a:r>
              <a:rPr lang="ru-RU" sz="3200"/>
              <a:t>. </a:t>
            </a:r>
          </a:p>
          <a:p>
            <a:endParaRPr lang="ru-RU" sz="3200"/>
          </a:p>
          <a:p>
            <a:r>
              <a:rPr lang="ru-RU" sz="3200"/>
              <a:t>В результаті цього утворюються пари кольорів: </a:t>
            </a:r>
            <a:r>
              <a:rPr lang="ru-RU" sz="3200">
                <a:solidFill>
                  <a:srgbClr val="FF0000"/>
                </a:solidFill>
              </a:rPr>
              <a:t>червоно</a:t>
            </a:r>
            <a:r>
              <a:rPr lang="ru-RU" sz="3200"/>
              <a:t> – </a:t>
            </a:r>
            <a:r>
              <a:rPr lang="ru-RU" sz="3200">
                <a:solidFill>
                  <a:srgbClr val="00B050"/>
                </a:solidFill>
              </a:rPr>
              <a:t>зелений</a:t>
            </a:r>
            <a:r>
              <a:rPr lang="ru-RU" sz="3200"/>
              <a:t>, </a:t>
            </a:r>
          </a:p>
          <a:p>
            <a:r>
              <a:rPr lang="ru-RU" sz="3200">
                <a:solidFill>
                  <a:srgbClr val="002060"/>
                </a:solidFill>
              </a:rPr>
              <a:t>синьо </a:t>
            </a:r>
            <a:r>
              <a:rPr lang="ru-RU" sz="3200"/>
              <a:t>– </a:t>
            </a:r>
            <a:r>
              <a:rPr lang="ru-RU" sz="3200">
                <a:solidFill>
                  <a:srgbClr val="FFFF00"/>
                </a:solidFill>
              </a:rPr>
              <a:t>жовтий</a:t>
            </a:r>
            <a:r>
              <a:rPr lang="ru-RU" sz="3200"/>
              <a:t>, біло – чорний.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Прямоугольник 1"/>
          <p:cNvSpPr>
            <a:spLocks noChangeArrowheads="1"/>
          </p:cNvSpPr>
          <p:nvPr/>
        </p:nvSpPr>
        <p:spPr bwMode="auto">
          <a:xfrm>
            <a:off x="714375" y="928688"/>
            <a:ext cx="7429500" cy="4308475"/>
          </a:xfrm>
          <a:prstGeom prst="rect">
            <a:avLst/>
          </a:prstGeom>
          <a:noFill/>
          <a:ln w="9525">
            <a:noFill/>
            <a:miter lim="800000"/>
            <a:headEnd/>
            <a:tailEnd/>
          </a:ln>
        </p:spPr>
        <p:txBody>
          <a:bodyPr>
            <a:spAutoFit/>
          </a:bodyPr>
          <a:lstStyle/>
          <a:p>
            <a:pPr algn="ctr"/>
            <a:r>
              <a:rPr lang="uk-UA" sz="4800" b="1">
                <a:solidFill>
                  <a:srgbClr val="FF0066"/>
                </a:solidFill>
              </a:rPr>
              <a:t>Теорія кольорового зору Граніта</a:t>
            </a:r>
          </a:p>
          <a:p>
            <a:pPr>
              <a:spcBef>
                <a:spcPts val="600"/>
              </a:spcBef>
            </a:pPr>
            <a:r>
              <a:rPr lang="ru-RU" sz="2800"/>
              <a:t>Граніт експерементально довів, що існує 7 групи гангліозних клітин, які реагують тільки на один колір, їх назвали </a:t>
            </a:r>
            <a:r>
              <a:rPr lang="ru-RU" sz="2800">
                <a:solidFill>
                  <a:srgbClr val="FF0066"/>
                </a:solidFill>
              </a:rPr>
              <a:t>модуляторами</a:t>
            </a:r>
            <a:r>
              <a:rPr lang="ru-RU" sz="2800">
                <a:solidFill>
                  <a:srgbClr val="FF0000"/>
                </a:solidFill>
              </a:rPr>
              <a:t>,</a:t>
            </a:r>
            <a:r>
              <a:rPr lang="ru-RU" sz="2800"/>
              <a:t> решта клітин реагують на всі кольори, їх називають </a:t>
            </a:r>
            <a:r>
              <a:rPr lang="ru-RU" sz="2800">
                <a:solidFill>
                  <a:srgbClr val="FF0066"/>
                </a:solidFill>
              </a:rPr>
              <a:t>домінаторами.</a:t>
            </a:r>
            <a:r>
              <a:rPr lang="uk-UA" sz="2800">
                <a:solidFill>
                  <a:srgbClr val="FF0066"/>
                </a:solidFill>
              </a:rPr>
              <a:t> </a:t>
            </a:r>
          </a:p>
          <a:p>
            <a:pPr>
              <a:spcBef>
                <a:spcPts val="600"/>
              </a:spcBef>
            </a:pPr>
            <a:endParaRPr lang="ru-RU" sz="28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Прямоугольник 1"/>
          <p:cNvSpPr>
            <a:spLocks noChangeArrowheads="1"/>
          </p:cNvSpPr>
          <p:nvPr/>
        </p:nvSpPr>
        <p:spPr bwMode="auto">
          <a:xfrm>
            <a:off x="285750" y="714375"/>
            <a:ext cx="8572500" cy="5016500"/>
          </a:xfrm>
          <a:prstGeom prst="rect">
            <a:avLst/>
          </a:prstGeom>
          <a:noFill/>
          <a:ln w="9525">
            <a:noFill/>
            <a:miter lim="800000"/>
            <a:headEnd/>
            <a:tailEnd/>
          </a:ln>
        </p:spPr>
        <p:txBody>
          <a:bodyPr>
            <a:spAutoFit/>
          </a:bodyPr>
          <a:lstStyle/>
          <a:p>
            <a:r>
              <a:rPr lang="ru-RU" sz="4000" b="1">
                <a:solidFill>
                  <a:srgbClr val="FFFF00"/>
                </a:solidFill>
              </a:rPr>
              <a:t>Сучасні дані показують, що обидві теорії співіснують:</a:t>
            </a:r>
            <a:r>
              <a:rPr lang="ru-RU" sz="4000"/>
              <a:t> </a:t>
            </a:r>
          </a:p>
          <a:p>
            <a:r>
              <a:rPr lang="ru-RU" sz="4000"/>
              <a:t>трикомпонентна теорія описує властивості лише рецепторного рівня, а чотирьохкомпонентна — відбиває властивості проміжних ланок зорової системи більш високого рівня </a:t>
            </a:r>
            <a:r>
              <a:rPr lang="ru-RU" sz="4000">
                <a:solidFill>
                  <a:srgbClr val="FFFF00"/>
                </a:solidFill>
              </a:rPr>
              <a:t>(зонна теорія Кріса)</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Заголовок 1"/>
          <p:cNvSpPr>
            <a:spLocks noGrp="1"/>
          </p:cNvSpPr>
          <p:nvPr>
            <p:ph type="title"/>
          </p:nvPr>
        </p:nvSpPr>
        <p:spPr>
          <a:xfrm>
            <a:off x="714375" y="2286000"/>
            <a:ext cx="7470775" cy="1143000"/>
          </a:xfrm>
        </p:spPr>
        <p:txBody>
          <a:bodyPr/>
          <a:lstStyle/>
          <a:p>
            <a:pPr algn="ctr" eaLnBrk="1" hangingPunct="1"/>
            <a:r>
              <a:rPr lang="uk-UA" sz="7200" b="1">
                <a:solidFill>
                  <a:srgbClr val="FF0000"/>
                </a:solidFill>
              </a:rPr>
              <a:t>Слухова сенсорна система</a:t>
            </a:r>
            <a:endParaRPr lang="ru-RU" sz="7200" b="1">
              <a:solidFill>
                <a:srgbClr val="FF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Прямоугольник 2"/>
          <p:cNvSpPr>
            <a:spLocks noChangeArrowheads="1"/>
          </p:cNvSpPr>
          <p:nvPr/>
        </p:nvSpPr>
        <p:spPr bwMode="auto">
          <a:xfrm>
            <a:off x="357188" y="363538"/>
            <a:ext cx="8001000" cy="6494462"/>
          </a:xfrm>
          <a:prstGeom prst="rect">
            <a:avLst/>
          </a:prstGeom>
          <a:noFill/>
          <a:ln w="9525">
            <a:noFill/>
            <a:miter lim="800000"/>
            <a:headEnd/>
            <a:tailEnd/>
          </a:ln>
        </p:spPr>
        <p:txBody>
          <a:bodyPr>
            <a:spAutoFit/>
          </a:bodyPr>
          <a:lstStyle/>
          <a:p>
            <a:pPr algn="just"/>
            <a:r>
              <a:rPr lang="ru-RU" sz="3200">
                <a:solidFill>
                  <a:srgbClr val="00B0F0"/>
                </a:solidFill>
              </a:rPr>
              <a:t>Звук є відчуттям</a:t>
            </a:r>
            <a:r>
              <a:rPr lang="ru-RU" sz="3200"/>
              <a:t>, яке виникає у випадку потрапляння на  барабанну  перетинку поздовжніх  коливань  повітря від згущення  чи  розрідження молекул навколишнього  середовища. </a:t>
            </a:r>
          </a:p>
          <a:p>
            <a:pPr algn="just"/>
            <a:endParaRPr lang="ru-RU" sz="3200">
              <a:solidFill>
                <a:srgbClr val="00B0F0"/>
              </a:solidFill>
            </a:endParaRPr>
          </a:p>
          <a:p>
            <a:pPr algn="just"/>
            <a:r>
              <a:rPr lang="ru-RU" sz="2800">
                <a:solidFill>
                  <a:srgbClr val="00B0F0"/>
                </a:solidFill>
              </a:rPr>
              <a:t>Результатом цих рухів</a:t>
            </a:r>
            <a:r>
              <a:rPr lang="ru-RU" sz="2800"/>
              <a:t> є зміна тиску на барабанну перетинку за одиницю часу у вигляді звукових хвиль. </a:t>
            </a:r>
          </a:p>
          <a:p>
            <a:endParaRPr lang="ru-RU" sz="2800"/>
          </a:p>
          <a:p>
            <a:r>
              <a:rPr lang="ru-RU" sz="2800">
                <a:solidFill>
                  <a:srgbClr val="00B0F0"/>
                </a:solidFill>
              </a:rPr>
              <a:t>Звукові хвилі </a:t>
            </a:r>
            <a:r>
              <a:rPr lang="ru-RU" sz="2800"/>
              <a:t> поширюються в повітрі над рівнем моря зі швидкістю 344 м/сек, а у водному середовищі набагато швидше – 1450 м /сек.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Прямоугольник 1"/>
          <p:cNvSpPr>
            <a:spLocks noChangeArrowheads="1"/>
          </p:cNvSpPr>
          <p:nvPr/>
        </p:nvSpPr>
        <p:spPr bwMode="auto">
          <a:xfrm>
            <a:off x="500063" y="500063"/>
            <a:ext cx="3714750" cy="1323975"/>
          </a:xfrm>
          <a:prstGeom prst="rect">
            <a:avLst/>
          </a:prstGeom>
          <a:noFill/>
          <a:ln w="9525">
            <a:noFill/>
            <a:miter lim="800000"/>
            <a:headEnd/>
            <a:tailEnd/>
          </a:ln>
        </p:spPr>
        <p:txBody>
          <a:bodyPr>
            <a:spAutoFit/>
          </a:bodyPr>
          <a:lstStyle/>
          <a:p>
            <a:r>
              <a:rPr lang="ru-RU" sz="2000">
                <a:solidFill>
                  <a:srgbClr val="92D050"/>
                </a:solidFill>
              </a:rPr>
              <a:t>Вухо людини сприймає звуки інтенсивністю від 0 до 140дБ. (спокійна розмова – 40 дБ,</a:t>
            </a:r>
          </a:p>
          <a:p>
            <a:r>
              <a:rPr lang="ru-RU" sz="2000">
                <a:solidFill>
                  <a:srgbClr val="92D050"/>
                </a:solidFill>
              </a:rPr>
              <a:t>крик – 80 дБ, грім – 120 дБ). </a:t>
            </a:r>
          </a:p>
        </p:txBody>
      </p:sp>
      <p:sp>
        <p:nvSpPr>
          <p:cNvPr id="69635" name="Прямоугольник 2"/>
          <p:cNvSpPr>
            <a:spLocks noChangeArrowheads="1"/>
          </p:cNvSpPr>
          <p:nvPr/>
        </p:nvSpPr>
        <p:spPr bwMode="auto">
          <a:xfrm>
            <a:off x="4143375" y="1428750"/>
            <a:ext cx="4572000" cy="1631950"/>
          </a:xfrm>
          <a:prstGeom prst="rect">
            <a:avLst/>
          </a:prstGeom>
          <a:noFill/>
          <a:ln w="9525">
            <a:noFill/>
            <a:miter lim="800000"/>
            <a:headEnd/>
            <a:tailEnd/>
          </a:ln>
        </p:spPr>
        <p:txBody>
          <a:bodyPr>
            <a:spAutoFit/>
          </a:bodyPr>
          <a:lstStyle/>
          <a:p>
            <a:r>
              <a:rPr lang="ru-RU" sz="2000">
                <a:solidFill>
                  <a:srgbClr val="FFFF00"/>
                </a:solidFill>
              </a:rPr>
              <a:t>Людина сприймає звуки частотою 16 – 20 000 Гц. Кажани та собаки чують звуки до 30 000 Гц. Оптимальна чутливість вуха людини до звуків лежить в діапaзоні 2000 – 4000 Гц. </a:t>
            </a:r>
          </a:p>
        </p:txBody>
      </p:sp>
      <p:sp>
        <p:nvSpPr>
          <p:cNvPr id="69636" name="Прямоугольник 3"/>
          <p:cNvSpPr>
            <a:spLocks noChangeArrowheads="1"/>
          </p:cNvSpPr>
          <p:nvPr/>
        </p:nvSpPr>
        <p:spPr bwMode="auto">
          <a:xfrm>
            <a:off x="642938" y="3429000"/>
            <a:ext cx="6429375" cy="2800350"/>
          </a:xfrm>
          <a:prstGeom prst="rect">
            <a:avLst/>
          </a:prstGeom>
          <a:noFill/>
          <a:ln w="9525">
            <a:noFill/>
            <a:miter lim="800000"/>
            <a:headEnd/>
            <a:tailEnd/>
          </a:ln>
        </p:spPr>
        <p:txBody>
          <a:bodyPr>
            <a:spAutoFit/>
          </a:bodyPr>
          <a:lstStyle/>
          <a:p>
            <a:pPr algn="ctr"/>
            <a:r>
              <a:rPr lang="ru-RU" sz="2800">
                <a:solidFill>
                  <a:srgbClr val="9900FF"/>
                </a:solidFill>
              </a:rPr>
              <a:t>Звуковий аналізатор виконує такі функції: </a:t>
            </a:r>
          </a:p>
          <a:p>
            <a:r>
              <a:rPr lang="ru-RU" sz="2400">
                <a:solidFill>
                  <a:srgbClr val="9900FF"/>
                </a:solidFill>
              </a:rPr>
              <a:t>1. Сприймає звуки частотою 16 – 20 000 Гц. </a:t>
            </a:r>
          </a:p>
          <a:p>
            <a:r>
              <a:rPr lang="ru-RU" sz="2400">
                <a:solidFill>
                  <a:srgbClr val="9900FF"/>
                </a:solidFill>
              </a:rPr>
              <a:t>2. Оцінює звуки по висоті, інтенсивності та тембру. </a:t>
            </a:r>
          </a:p>
          <a:p>
            <a:r>
              <a:rPr lang="ru-RU" sz="2400">
                <a:solidFill>
                  <a:srgbClr val="9900FF"/>
                </a:solidFill>
              </a:rPr>
              <a:t>3. Оцінює джерело звуків та їх напрямок. </a:t>
            </a:r>
          </a:p>
          <a:p>
            <a:r>
              <a:rPr lang="ru-RU" sz="2400">
                <a:solidFill>
                  <a:srgbClr val="9900FF"/>
                </a:solidFill>
              </a:rPr>
              <a:t>4. Оцінює відстань до джерела звуків</a:t>
            </a:r>
            <a:r>
              <a:rPr lang="ru-RU">
                <a:solidFill>
                  <a:srgbClr val="9900FF"/>
                </a:solidFill>
              </a:rPr>
              <a: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AutoShape 2" descr="https://upload.wikimedia.org/wikipedia/commons/thumb/8/8d/Anatomy_of_the_Human_Ear_uk.svg/400px-Anatomy_of_the_Human_Ear_uk.svg.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7828" name="AutoShape 4" descr="https://upload.wikimedia.org/wikipedia/commons/thumb/8/8d/Anatomy_of_the_Human_Ear_uk.svg/400px-Anatomy_of_the_Human_Ear_uk.svg.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7830" name="AutoShape 6" descr="Будова вух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7832" name="AutoShape 8" descr="Будова вух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7834" name="AutoShape 10" descr="Будова вух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7836" name="AutoShape 12" descr="https://uahistory.co/pidruchniki/zadorozhnij-biology-8-class-2021-reissue/zadorozhnij-biology-8-class-2021-reissue.files/image18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7838" name="AutoShape 14" descr="https://uahistory.co/pidruchniki/zadorozhnij-biology-8-class-2021-reissue/zadorozhnij-biology-8-class-2021-reissue.files/image18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7840" name="AutoShape 16" descr="https://uahistory.co/pidruchniki/zadorozhnij-biology-8-class-2021-reissue/zadorozhnij-biology-8-class-2021-reissue.files/image18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Рисунок 10" descr="image188.jpg"/>
          <p:cNvPicPr>
            <a:picLocks noChangeAspect="1"/>
          </p:cNvPicPr>
          <p:nvPr/>
        </p:nvPicPr>
        <p:blipFill>
          <a:blip r:embed="rId2"/>
          <a:stretch>
            <a:fillRect/>
          </a:stretch>
        </p:blipFill>
        <p:spPr>
          <a:xfrm>
            <a:off x="432961" y="785794"/>
            <a:ext cx="8501811" cy="5429288"/>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family-doctor.com.ua/wp-content/uploads/2011/05/S_5-2.jpg"/>
          <p:cNvPicPr>
            <a:picLocks noChangeAspect="1" noChangeArrowheads="1"/>
          </p:cNvPicPr>
          <p:nvPr/>
        </p:nvPicPr>
        <p:blipFill>
          <a:blip r:embed="rId2"/>
          <a:srcRect/>
          <a:stretch>
            <a:fillRect/>
          </a:stretch>
        </p:blipFill>
        <p:spPr bwMode="auto">
          <a:xfrm>
            <a:off x="295275" y="1143000"/>
            <a:ext cx="8848725" cy="5357813"/>
          </a:xfrm>
          <a:prstGeom prst="rect">
            <a:avLst/>
          </a:prstGeom>
          <a:noFill/>
          <a:ln w="9525">
            <a:noFill/>
            <a:miter lim="800000"/>
            <a:headEnd/>
            <a:tailEnd/>
          </a:ln>
        </p:spPr>
      </p:pic>
      <p:sp>
        <p:nvSpPr>
          <p:cNvPr id="72707" name="Rectangle 3"/>
          <p:cNvSpPr>
            <a:spLocks noChangeArrowheads="1"/>
          </p:cNvSpPr>
          <p:nvPr/>
        </p:nvSpPr>
        <p:spPr bwMode="auto">
          <a:xfrm>
            <a:off x="357188" y="0"/>
            <a:ext cx="8358187" cy="769938"/>
          </a:xfrm>
          <a:prstGeom prst="rect">
            <a:avLst/>
          </a:prstGeom>
          <a:noFill/>
          <a:ln w="9525">
            <a:noFill/>
            <a:miter lim="800000"/>
            <a:headEnd/>
            <a:tailEnd/>
          </a:ln>
        </p:spPr>
        <p:txBody>
          <a:bodyPr anchor="ctr">
            <a:spAutoFit/>
          </a:bodyPr>
          <a:lstStyle/>
          <a:p>
            <a:pPr algn="ctr" eaLnBrk="0" hangingPunct="0"/>
            <a:r>
              <a:rPr lang="uk-UA" sz="4400">
                <a:ea typeface="Calibri" pitchFamily="34" charset="0"/>
                <a:cs typeface="Times New Roman" pitchFamily="18" charset="0"/>
              </a:rPr>
              <a:t>Будова  внутрішнього вуха</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upload.wikimedia.org/wikipedia/commons/thumb/b/b7/Laberinth_ear_multilingual.svg/400px-Laberinth_ear_multilingual.svg.png"/>
          <p:cNvPicPr>
            <a:picLocks noChangeAspect="1" noChangeArrowheads="1"/>
          </p:cNvPicPr>
          <p:nvPr/>
        </p:nvPicPr>
        <p:blipFill>
          <a:blip r:embed="rId2"/>
          <a:srcRect/>
          <a:stretch>
            <a:fillRect/>
          </a:stretch>
        </p:blipFill>
        <p:spPr bwMode="auto">
          <a:xfrm>
            <a:off x="3929063" y="500063"/>
            <a:ext cx="5214937" cy="5643562"/>
          </a:xfrm>
          <a:prstGeom prst="rect">
            <a:avLst/>
          </a:prstGeom>
          <a:noFill/>
          <a:ln w="9525">
            <a:noFill/>
            <a:miter lim="800000"/>
            <a:headEnd/>
            <a:tailEnd/>
          </a:ln>
        </p:spPr>
      </p:pic>
      <p:sp>
        <p:nvSpPr>
          <p:cNvPr id="73731" name="Прямоугольник 3"/>
          <p:cNvSpPr>
            <a:spLocks noChangeArrowheads="1"/>
          </p:cNvSpPr>
          <p:nvPr/>
        </p:nvSpPr>
        <p:spPr bwMode="auto">
          <a:xfrm>
            <a:off x="0" y="642938"/>
            <a:ext cx="4143375" cy="4986337"/>
          </a:xfrm>
          <a:prstGeom prst="rect">
            <a:avLst/>
          </a:prstGeom>
          <a:noFill/>
          <a:ln w="9525">
            <a:noFill/>
            <a:miter lim="800000"/>
            <a:headEnd/>
            <a:tailEnd/>
          </a:ln>
        </p:spPr>
        <p:txBody>
          <a:bodyPr>
            <a:spAutoFit/>
          </a:bodyPr>
          <a:lstStyle/>
          <a:p>
            <a:pPr algn="ctr"/>
            <a:r>
              <a:rPr lang="ru-RU" sz="2400"/>
              <a:t>Схема будови внутрішнього вуха: </a:t>
            </a:r>
          </a:p>
          <a:p>
            <a:endParaRPr lang="ru-RU"/>
          </a:p>
          <a:p>
            <a:r>
              <a:rPr lang="ru-RU"/>
              <a:t>1 — </a:t>
            </a:r>
            <a:r>
              <a:rPr lang="ru-RU">
                <a:hlinkClick r:id="rId3" tooltip="Перилімфа (ще не написана)"/>
              </a:rPr>
              <a:t>перилімфа</a:t>
            </a:r>
            <a:r>
              <a:rPr lang="ru-RU"/>
              <a:t>; 2 — </a:t>
            </a:r>
            <a:r>
              <a:rPr lang="ru-RU">
                <a:hlinkClick r:id="rId4" tooltip="Ендолімфа (ще не написана)"/>
              </a:rPr>
              <a:t>ендолімфа</a:t>
            </a:r>
            <a:r>
              <a:rPr lang="ru-RU"/>
              <a:t>; 3 —</a:t>
            </a:r>
            <a:r>
              <a:rPr lang="ru-RU">
                <a:hlinkClick r:id="rId5" tooltip="Півколові канали (ще не написана)"/>
              </a:rPr>
              <a:t>півколові канали</a:t>
            </a:r>
            <a:r>
              <a:rPr lang="ru-RU"/>
              <a:t>; 4 — задній; </a:t>
            </a:r>
          </a:p>
          <a:p>
            <a:r>
              <a:rPr lang="ru-RU"/>
              <a:t>5 — латеральний; 6 — передній; </a:t>
            </a:r>
          </a:p>
          <a:p>
            <a:r>
              <a:rPr lang="ru-RU"/>
              <a:t>7 — ампула; 8 — </a:t>
            </a:r>
            <a:r>
              <a:rPr lang="ru-RU">
                <a:hlinkClick r:id="rId6" tooltip="Присінок (ще не написана)"/>
              </a:rPr>
              <a:t>присінок</a:t>
            </a:r>
            <a:r>
              <a:rPr lang="ru-RU"/>
              <a:t>; </a:t>
            </a:r>
          </a:p>
          <a:p>
            <a:r>
              <a:rPr lang="ru-RU"/>
              <a:t>9 — мішечки; 10 — маточка; </a:t>
            </a:r>
          </a:p>
          <a:p>
            <a:r>
              <a:rPr lang="ru-RU"/>
              <a:t>11 — овальний мішечок; </a:t>
            </a:r>
          </a:p>
          <a:p>
            <a:r>
              <a:rPr lang="ru-RU"/>
              <a:t>12 — плями; 13— ендолімфатична протока; 14 — овальне вікно; </a:t>
            </a:r>
          </a:p>
          <a:p>
            <a:r>
              <a:rPr lang="ru-RU"/>
              <a:t>15 — кругле вікно; 16 — водопровід завитки; 17 — </a:t>
            </a:r>
            <a:r>
              <a:rPr lang="ru-RU">
                <a:hlinkClick r:id="rId7" tooltip="Завитка (ще не написана)"/>
              </a:rPr>
              <a:t>завитка</a:t>
            </a:r>
            <a:r>
              <a:rPr lang="ru-RU"/>
              <a:t>; </a:t>
            </a:r>
          </a:p>
          <a:p>
            <a:r>
              <a:rPr lang="ru-RU"/>
              <a:t>18 — </a:t>
            </a:r>
            <a:r>
              <a:rPr lang="ru-RU">
                <a:hlinkClick r:id="rId8" tooltip="Барабанні сходи (ще не написана)"/>
              </a:rPr>
              <a:t>барабанні сходи</a:t>
            </a:r>
            <a:r>
              <a:rPr lang="ru-RU"/>
              <a:t>; </a:t>
            </a:r>
          </a:p>
          <a:p>
            <a:r>
              <a:rPr lang="ru-RU"/>
              <a:t>19 —</a:t>
            </a:r>
            <a:r>
              <a:rPr lang="ru-RU">
                <a:hlinkClick r:id="rId9" tooltip="Присінкові сходи (ще не написана)"/>
              </a:rPr>
              <a:t>присінкові сходи</a:t>
            </a:r>
            <a:r>
              <a:rPr lang="ru-RU"/>
              <a:t>; </a:t>
            </a:r>
          </a:p>
          <a:p>
            <a:r>
              <a:rPr lang="ru-RU"/>
              <a:t>20 — </a:t>
            </a:r>
            <a:r>
              <a:rPr lang="ru-RU">
                <a:hlinkClick r:id="rId10" tooltip="Завиткова протока (ще не написана)"/>
              </a:rPr>
              <a:t>завиткова протока</a:t>
            </a:r>
            <a:r>
              <a:rPr lang="ru-RU"/>
              <a:t>; </a:t>
            </a:r>
          </a:p>
          <a:p>
            <a:r>
              <a:rPr lang="ru-RU"/>
              <a:t>21 — </a:t>
            </a:r>
            <a:r>
              <a:rPr lang="ru-RU">
                <a:hlinkClick r:id="rId11" tooltip="Кортіїв орган (ще не написана)"/>
              </a:rPr>
              <a:t>Кортіїв орган</a:t>
            </a:r>
            <a:endParaRPr lang="ru-RU"/>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Заголовок 2"/>
          <p:cNvSpPr>
            <a:spLocks noGrp="1"/>
          </p:cNvSpPr>
          <p:nvPr>
            <p:ph type="title"/>
          </p:nvPr>
        </p:nvSpPr>
        <p:spPr>
          <a:xfrm>
            <a:off x="457200" y="274638"/>
            <a:ext cx="7470775" cy="1143000"/>
          </a:xfrm>
        </p:spPr>
        <p:txBody>
          <a:bodyPr/>
          <a:lstStyle/>
          <a:p>
            <a:pPr algn="ctr" eaLnBrk="1" hangingPunct="1"/>
            <a:r>
              <a:rPr lang="uk-UA" sz="5400" b="1">
                <a:solidFill>
                  <a:srgbClr val="00B0F0"/>
                </a:solidFill>
              </a:rPr>
              <a:t>Рецепторна частина</a:t>
            </a:r>
            <a:endParaRPr lang="ru-RU" sz="5400" b="1">
              <a:solidFill>
                <a:srgbClr val="00B0F0"/>
              </a:solidFill>
            </a:endParaRPr>
          </a:p>
        </p:txBody>
      </p:sp>
      <p:sp>
        <p:nvSpPr>
          <p:cNvPr id="74755" name="Прямоугольник 3"/>
          <p:cNvSpPr>
            <a:spLocks noChangeArrowheads="1"/>
          </p:cNvSpPr>
          <p:nvPr/>
        </p:nvSpPr>
        <p:spPr bwMode="auto">
          <a:xfrm>
            <a:off x="214313" y="1357313"/>
            <a:ext cx="2286000" cy="5078412"/>
          </a:xfrm>
          <a:prstGeom prst="rect">
            <a:avLst/>
          </a:prstGeom>
          <a:noFill/>
          <a:ln w="9525">
            <a:noFill/>
            <a:miter lim="800000"/>
            <a:headEnd/>
            <a:tailEnd/>
          </a:ln>
        </p:spPr>
        <p:txBody>
          <a:bodyPr>
            <a:spAutoFit/>
          </a:bodyPr>
          <a:lstStyle/>
          <a:p>
            <a:r>
              <a:rPr lang="ru-RU">
                <a:solidFill>
                  <a:srgbClr val="00B0F0"/>
                </a:solidFill>
              </a:rPr>
              <a:t>Це Кортієв орган. </a:t>
            </a:r>
            <a:r>
              <a:rPr lang="ru-RU"/>
              <a:t>Він лежить на базальній мембрані і складається з 4 рядів волоскових клітин (чутливих клітин). Ззовні розміщені три шари волоскових клітин, в яких налічується від 12000 до 20 000 клітин. Їх волоски занурені у вязку покривну мембрану, що нависає над ними. </a:t>
            </a:r>
          </a:p>
        </p:txBody>
      </p:sp>
      <p:pic>
        <p:nvPicPr>
          <p:cNvPr id="74756" name="Picture 3"/>
          <p:cNvPicPr>
            <a:picLocks noChangeAspect="1" noChangeArrowheads="1"/>
          </p:cNvPicPr>
          <p:nvPr/>
        </p:nvPicPr>
        <p:blipFill>
          <a:blip r:embed="rId2"/>
          <a:srcRect/>
          <a:stretch>
            <a:fillRect/>
          </a:stretch>
        </p:blipFill>
        <p:spPr bwMode="auto">
          <a:xfrm>
            <a:off x="2500313" y="1214438"/>
            <a:ext cx="6396037" cy="4672012"/>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upload.wikimedia.org/wikipedia/commons/thumb/c/c6/Cochlea-crosssection_uk.png/350px-Cochlea-crosssection_uk.png"/>
          <p:cNvPicPr>
            <a:picLocks noChangeAspect="1" noChangeArrowheads="1"/>
          </p:cNvPicPr>
          <p:nvPr/>
        </p:nvPicPr>
        <p:blipFill>
          <a:blip r:embed="rId2"/>
          <a:srcRect/>
          <a:stretch>
            <a:fillRect/>
          </a:stretch>
        </p:blipFill>
        <p:spPr bwMode="auto">
          <a:xfrm>
            <a:off x="0" y="1071563"/>
            <a:ext cx="5500688" cy="4260850"/>
          </a:xfrm>
          <a:prstGeom prst="rect">
            <a:avLst/>
          </a:prstGeom>
          <a:noFill/>
          <a:ln w="9525">
            <a:noFill/>
            <a:miter lim="800000"/>
            <a:headEnd/>
            <a:tailEnd/>
          </a:ln>
        </p:spPr>
      </p:pic>
      <p:pic>
        <p:nvPicPr>
          <p:cNvPr id="75779" name="Picture 4" descr="http://upload.wikimedia.org/wikipedia/commons/thumb/2/20/Organ_of_corti_uk.png/300px-Organ_of_corti_uk.png"/>
          <p:cNvPicPr>
            <a:picLocks noChangeAspect="1" noChangeArrowheads="1"/>
          </p:cNvPicPr>
          <p:nvPr/>
        </p:nvPicPr>
        <p:blipFill>
          <a:blip r:embed="rId3"/>
          <a:srcRect/>
          <a:stretch>
            <a:fillRect/>
          </a:stretch>
        </p:blipFill>
        <p:spPr bwMode="auto">
          <a:xfrm>
            <a:off x="5413375" y="3500438"/>
            <a:ext cx="3995738" cy="3143250"/>
          </a:xfrm>
          <a:prstGeom prst="rect">
            <a:avLst/>
          </a:prstGeom>
          <a:noFill/>
          <a:ln w="9525">
            <a:noFill/>
            <a:miter lim="800000"/>
            <a:headEnd/>
            <a:tailEnd/>
          </a:ln>
        </p:spPr>
      </p:pic>
      <p:sp>
        <p:nvSpPr>
          <p:cNvPr id="75780" name="Rectangle 5"/>
          <p:cNvSpPr>
            <a:spLocks noChangeArrowheads="1"/>
          </p:cNvSpPr>
          <p:nvPr/>
        </p:nvSpPr>
        <p:spPr bwMode="auto">
          <a:xfrm>
            <a:off x="428625" y="357188"/>
            <a:ext cx="8501063" cy="708025"/>
          </a:xfrm>
          <a:prstGeom prst="rect">
            <a:avLst/>
          </a:prstGeom>
          <a:noFill/>
          <a:ln w="9525">
            <a:noFill/>
            <a:miter lim="800000"/>
            <a:headEnd/>
            <a:tailEnd/>
          </a:ln>
        </p:spPr>
        <p:txBody>
          <a:bodyPr anchor="ctr">
            <a:spAutoFit/>
          </a:bodyPr>
          <a:lstStyle/>
          <a:p>
            <a:pPr eaLnBrk="0" hangingPunct="0"/>
            <a:r>
              <a:rPr lang="uk-UA" sz="4000">
                <a:solidFill>
                  <a:srgbClr val="00B0F0"/>
                </a:solidFill>
                <a:ea typeface="Calibri" pitchFamily="34" charset="0"/>
                <a:cs typeface="Times New Roman" pitchFamily="18" charset="0"/>
              </a:rPr>
              <a:t>Схема будови Кортієвого органу</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4" descr="http://t0.gstatic.com/images?q=tbn:ANd9GcSaPogptu6NaI0mADF3mWXKBmRk8bR-uVQhLf_UvOlGxLJ_tV9dxA"/>
          <p:cNvPicPr>
            <a:picLocks noChangeAspect="1" noChangeArrowheads="1"/>
          </p:cNvPicPr>
          <p:nvPr/>
        </p:nvPicPr>
        <p:blipFill>
          <a:blip r:embed="rId2"/>
          <a:srcRect/>
          <a:stretch>
            <a:fillRect/>
          </a:stretch>
        </p:blipFill>
        <p:spPr bwMode="auto">
          <a:xfrm>
            <a:off x="357188" y="428625"/>
            <a:ext cx="4383087" cy="6113463"/>
          </a:xfrm>
          <a:prstGeom prst="rect">
            <a:avLst/>
          </a:prstGeom>
          <a:noFill/>
          <a:ln w="9525">
            <a:noFill/>
            <a:miter lim="800000"/>
            <a:headEnd/>
            <a:tailEnd/>
          </a:ln>
        </p:spPr>
      </p:pic>
      <p:sp>
        <p:nvSpPr>
          <p:cNvPr id="76803" name="Прямоугольник 3"/>
          <p:cNvSpPr>
            <a:spLocks noChangeArrowheads="1"/>
          </p:cNvSpPr>
          <p:nvPr/>
        </p:nvSpPr>
        <p:spPr bwMode="auto">
          <a:xfrm>
            <a:off x="5072063" y="571500"/>
            <a:ext cx="4071937" cy="4800600"/>
          </a:xfrm>
          <a:prstGeom prst="rect">
            <a:avLst/>
          </a:prstGeom>
          <a:noFill/>
          <a:ln w="9525">
            <a:noFill/>
            <a:miter lim="800000"/>
            <a:headEnd/>
            <a:tailEnd/>
          </a:ln>
        </p:spPr>
        <p:txBody>
          <a:bodyPr>
            <a:spAutoFit/>
          </a:bodyPr>
          <a:lstStyle/>
          <a:p>
            <a:r>
              <a:rPr lang="ru-RU"/>
              <a:t>а — вертикальний розріз, </a:t>
            </a:r>
          </a:p>
          <a:p>
            <a:r>
              <a:rPr lang="ru-RU"/>
              <a:t>б — слухові кісточки; </a:t>
            </a:r>
          </a:p>
          <a:p>
            <a:r>
              <a:rPr lang="ru-RU"/>
              <a:t>в, г, д, е — завитка та її елементи; </a:t>
            </a:r>
          </a:p>
          <a:p>
            <a:r>
              <a:rPr lang="ru-RU"/>
              <a:t>1 — слуховий хід; </a:t>
            </a:r>
          </a:p>
          <a:p>
            <a:r>
              <a:rPr lang="ru-RU"/>
              <a:t>2 — молоточок; 3 — коваделко; </a:t>
            </a:r>
          </a:p>
          <a:p>
            <a:r>
              <a:rPr lang="ru-RU"/>
              <a:t>4 — стремінце; 5 — завитка; </a:t>
            </a:r>
          </a:p>
          <a:p>
            <a:r>
              <a:rPr lang="ru-RU"/>
              <a:t>6 — слухова (євстахієва) труба; </a:t>
            </a:r>
          </a:p>
          <a:p>
            <a:r>
              <a:rPr lang="ru-RU"/>
              <a:t>7 — порожнина середнього вуха; </a:t>
            </a:r>
          </a:p>
          <a:p>
            <a:r>
              <a:rPr lang="ru-RU"/>
              <a:t>8 — барабанна перетинка; </a:t>
            </a:r>
          </a:p>
          <a:p>
            <a:r>
              <a:rPr lang="ru-RU"/>
              <a:t>9 — чутливі волоски; 10 — волокна слухового нерва, 11 — чутливі клітини (рецептори); 12 — покривна пластинка (мембрана); ІЗ — канал завитки; 14 — підтримувальні клітини; 15 — основна мембрана; 16 — волоскові клітини з чутливими волосками</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upload.wikimedia.org/wikipedia/uk/thumb/9/98/Hair_cel_action.png/450px-Hair_cel_action.png"/>
          <p:cNvPicPr>
            <a:picLocks noChangeAspect="1" noChangeArrowheads="1"/>
          </p:cNvPicPr>
          <p:nvPr/>
        </p:nvPicPr>
        <p:blipFill>
          <a:blip r:embed="rId2"/>
          <a:srcRect/>
          <a:stretch>
            <a:fillRect/>
          </a:stretch>
        </p:blipFill>
        <p:spPr bwMode="auto">
          <a:xfrm>
            <a:off x="785813" y="214313"/>
            <a:ext cx="7929562" cy="5246687"/>
          </a:xfrm>
          <a:prstGeom prst="rect">
            <a:avLst/>
          </a:prstGeom>
          <a:noFill/>
          <a:ln w="9525">
            <a:noFill/>
            <a:miter lim="800000"/>
            <a:headEnd/>
            <a:tailEnd/>
          </a:ln>
        </p:spPr>
      </p:pic>
      <p:sp>
        <p:nvSpPr>
          <p:cNvPr id="77827" name="Прямоугольник 2"/>
          <p:cNvSpPr>
            <a:spLocks noChangeArrowheads="1"/>
          </p:cNvSpPr>
          <p:nvPr/>
        </p:nvSpPr>
        <p:spPr bwMode="auto">
          <a:xfrm>
            <a:off x="0" y="5357813"/>
            <a:ext cx="8929688" cy="1200150"/>
          </a:xfrm>
          <a:prstGeom prst="rect">
            <a:avLst/>
          </a:prstGeom>
          <a:noFill/>
          <a:ln w="9525">
            <a:noFill/>
            <a:miter lim="800000"/>
            <a:headEnd/>
            <a:tailEnd/>
          </a:ln>
        </p:spPr>
        <p:txBody>
          <a:bodyPr>
            <a:spAutoFit/>
          </a:bodyPr>
          <a:lstStyle/>
          <a:p>
            <a:pPr algn="ctr"/>
            <a:r>
              <a:rPr lang="ru-RU" sz="2400"/>
              <a:t>(А) — Будова волоскової клітини.(Б)— Механізм сприйняття механічого подразення волосковою клітиною та кодування сигналу чутливим нейроном.</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Заголовок 1"/>
          <p:cNvSpPr>
            <a:spLocks noGrp="1"/>
          </p:cNvSpPr>
          <p:nvPr>
            <p:ph type="title"/>
          </p:nvPr>
        </p:nvSpPr>
        <p:spPr>
          <a:xfrm>
            <a:off x="1000125" y="214313"/>
            <a:ext cx="7043738" cy="582612"/>
          </a:xfrm>
        </p:spPr>
        <p:txBody>
          <a:bodyPr/>
          <a:lstStyle/>
          <a:p>
            <a:pPr algn="ctr" eaLnBrk="1" hangingPunct="1"/>
            <a:r>
              <a:rPr lang="uk-UA">
                <a:solidFill>
                  <a:srgbClr val="00B0F0"/>
                </a:solidFill>
              </a:rPr>
              <a:t>Провідна частина </a:t>
            </a:r>
            <a:endParaRPr lang="ru-RU">
              <a:solidFill>
                <a:srgbClr val="00B0F0"/>
              </a:solidFill>
            </a:endParaRPr>
          </a:p>
        </p:txBody>
      </p:sp>
      <p:pic>
        <p:nvPicPr>
          <p:cNvPr id="78852" name="Picture 2"/>
          <p:cNvPicPr>
            <a:picLocks noChangeAspect="1" noChangeArrowheads="1"/>
          </p:cNvPicPr>
          <p:nvPr/>
        </p:nvPicPr>
        <p:blipFill>
          <a:blip r:embed="rId2"/>
          <a:srcRect/>
          <a:stretch>
            <a:fillRect/>
          </a:stretch>
        </p:blipFill>
        <p:spPr bwMode="auto">
          <a:xfrm>
            <a:off x="214313" y="879475"/>
            <a:ext cx="3786187" cy="5978525"/>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Прямоугольник 1"/>
          <p:cNvSpPr>
            <a:spLocks noChangeArrowheads="1"/>
          </p:cNvSpPr>
          <p:nvPr/>
        </p:nvSpPr>
        <p:spPr bwMode="auto">
          <a:xfrm>
            <a:off x="428625" y="214313"/>
            <a:ext cx="7929563" cy="6308725"/>
          </a:xfrm>
          <a:prstGeom prst="rect">
            <a:avLst/>
          </a:prstGeom>
          <a:noFill/>
          <a:ln w="9525">
            <a:noFill/>
            <a:miter lim="800000"/>
            <a:headEnd/>
            <a:tailEnd/>
          </a:ln>
        </p:spPr>
        <p:txBody>
          <a:bodyPr>
            <a:spAutoFit/>
          </a:bodyPr>
          <a:lstStyle/>
          <a:p>
            <a:pPr algn="ctr"/>
            <a:r>
              <a:rPr lang="ru-RU" sz="2800" b="1">
                <a:solidFill>
                  <a:srgbClr val="00B050"/>
                </a:solidFill>
              </a:rPr>
              <a:t>Провідникова частина слухового аналізатора складається  з 3 нейронів</a:t>
            </a:r>
          </a:p>
          <a:p>
            <a:pPr>
              <a:spcBef>
                <a:spcPts val="1200"/>
              </a:spcBef>
              <a:spcAft>
                <a:spcPts val="1200"/>
              </a:spcAft>
            </a:pPr>
            <a:r>
              <a:rPr lang="ru-RU" b="1">
                <a:solidFill>
                  <a:srgbClr val="FFFF00"/>
                </a:solidFill>
              </a:rPr>
              <a:t>Перший нейрон розміщується в спіральному ганглії</a:t>
            </a:r>
            <a:r>
              <a:rPr lang="ru-RU" b="1"/>
              <a:t>. Це біполярні клітини з двома довгими відростками. Один з них йде до рецепторних клітин, інший направляється в складі </a:t>
            </a:r>
            <a:r>
              <a:rPr lang="en-US" b="1"/>
              <a:t>n.</a:t>
            </a:r>
            <a:r>
              <a:rPr lang="uk-UA" b="1"/>
              <a:t> </a:t>
            </a:r>
            <a:r>
              <a:rPr lang="en-US" b="1"/>
              <a:t>stato-acusticus </a:t>
            </a:r>
            <a:r>
              <a:rPr lang="ru-RU" b="1"/>
              <a:t>до ядер довгастого мозку </a:t>
            </a:r>
          </a:p>
          <a:p>
            <a:pPr>
              <a:spcAft>
                <a:spcPts val="1200"/>
              </a:spcAft>
            </a:pPr>
            <a:r>
              <a:rPr lang="ru-RU" b="1">
                <a:solidFill>
                  <a:srgbClr val="FFFF00"/>
                </a:solidFill>
              </a:rPr>
              <a:t>Другий нейрон розміщується в </a:t>
            </a:r>
            <a:r>
              <a:rPr lang="en-US" b="1">
                <a:solidFill>
                  <a:srgbClr val="FFFF00"/>
                </a:solidFill>
              </a:rPr>
              <a:t>n.cochlearis dorsalis et ventralis </a:t>
            </a:r>
            <a:r>
              <a:rPr lang="ru-RU" b="1"/>
              <a:t>довгастого мозку. </a:t>
            </a:r>
          </a:p>
          <a:p>
            <a:pPr>
              <a:spcAft>
                <a:spcPts val="1200"/>
              </a:spcAft>
            </a:pPr>
            <a:r>
              <a:rPr lang="ru-RU" b="1">
                <a:solidFill>
                  <a:srgbClr val="FFFF00"/>
                </a:solidFill>
              </a:rPr>
              <a:t>Третій нейрон знаходиться в медіальних колінчастих тілах </a:t>
            </a:r>
            <a:r>
              <a:rPr lang="ru-RU" b="1"/>
              <a:t>таламуса. </a:t>
            </a:r>
          </a:p>
          <a:p>
            <a:pPr>
              <a:spcAft>
                <a:spcPts val="1200"/>
              </a:spcAft>
            </a:pPr>
            <a:r>
              <a:rPr lang="ru-RU" b="1"/>
              <a:t>Одночасно третина волокон з довгастого мозку йде в задні горбики четиригорбикового тіла, де замикається орієнтувальний  рефлекс на звуки. </a:t>
            </a:r>
          </a:p>
          <a:p>
            <a:pPr>
              <a:spcAft>
                <a:spcPts val="1200"/>
              </a:spcAft>
            </a:pPr>
            <a:r>
              <a:rPr lang="ru-RU" b="1"/>
              <a:t>Дві третини волокон йдуть в оливи довгастого мозку, утворюючи латеральну слухову петлю. Це забезпечує визначення напрямку звуків. </a:t>
            </a:r>
          </a:p>
          <a:p>
            <a:pPr>
              <a:spcAft>
                <a:spcPts val="1200"/>
              </a:spcAft>
            </a:pPr>
            <a:r>
              <a:rPr lang="ru-RU" b="1"/>
              <a:t>Оливо- завитковий пучок – це волокна слухового нерву, який закінчується на зовнішніх волоскових клітинах. </a:t>
            </a:r>
            <a:endParaRPr lang="ru-RU"/>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Прямоугольник 1"/>
          <p:cNvSpPr>
            <a:spLocks noChangeArrowheads="1"/>
          </p:cNvSpPr>
          <p:nvPr/>
        </p:nvSpPr>
        <p:spPr bwMode="auto">
          <a:xfrm>
            <a:off x="642938" y="1428750"/>
            <a:ext cx="7643812" cy="2800350"/>
          </a:xfrm>
          <a:prstGeom prst="rect">
            <a:avLst/>
          </a:prstGeom>
          <a:noFill/>
          <a:ln w="9525">
            <a:noFill/>
            <a:miter lim="800000"/>
            <a:headEnd/>
            <a:tailEnd/>
          </a:ln>
        </p:spPr>
        <p:txBody>
          <a:bodyPr>
            <a:spAutoFit/>
          </a:bodyPr>
          <a:lstStyle/>
          <a:p>
            <a:pPr algn="ctr"/>
            <a:r>
              <a:rPr lang="ru-RU" sz="4400" b="1">
                <a:solidFill>
                  <a:srgbClr val="FFFF00"/>
                </a:solidFill>
              </a:rPr>
              <a:t>Мозкова частина звукового аналізатора знаходиться в скроневій корі – звивина Гешля. </a:t>
            </a:r>
            <a:endParaRPr lang="ru-RU" sz="4400">
              <a:solidFill>
                <a:srgbClr val="FFFF00"/>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
          <p:cNvSpPr>
            <a:spLocks noChangeArrowheads="1"/>
          </p:cNvSpPr>
          <p:nvPr/>
        </p:nvSpPr>
        <p:spPr bwMode="auto">
          <a:xfrm>
            <a:off x="0" y="0"/>
            <a:ext cx="8858280" cy="4832092"/>
          </a:xfrm>
          <a:prstGeom prst="rect">
            <a:avLst/>
          </a:prstGeom>
          <a:noFill/>
          <a:ln w="9525">
            <a:noFill/>
            <a:miter lim="800000"/>
            <a:headEnd/>
            <a:tailEnd/>
          </a:ln>
        </p:spPr>
        <p:txBody>
          <a:bodyPr wrap="square" anchor="ctr">
            <a:spAutoFit/>
          </a:bodyPr>
          <a:lstStyle/>
          <a:p>
            <a:pPr indent="457200" eaLnBrk="0" hangingPunct="0">
              <a:spcBef>
                <a:spcPts val="600"/>
              </a:spcBef>
              <a:spcAft>
                <a:spcPts val="600"/>
              </a:spcAft>
            </a:pPr>
            <a:r>
              <a:rPr lang="ru-RU" sz="2400" b="1" dirty="0" err="1">
                <a:solidFill>
                  <a:srgbClr val="00B0F0"/>
                </a:solidFill>
                <a:cs typeface="Times New Roman" pitchFamily="18" charset="0"/>
              </a:rPr>
              <a:t>Сприйняття</a:t>
            </a:r>
            <a:r>
              <a:rPr lang="ru-RU" sz="2400" b="1" dirty="0">
                <a:solidFill>
                  <a:srgbClr val="00B0F0"/>
                </a:solidFill>
                <a:cs typeface="Times New Roman" pitchFamily="18" charset="0"/>
              </a:rPr>
              <a:t> </a:t>
            </a:r>
            <a:r>
              <a:rPr lang="ru-RU" sz="2400" b="1" dirty="0" err="1">
                <a:solidFill>
                  <a:srgbClr val="00B0F0"/>
                </a:solidFill>
                <a:cs typeface="Times New Roman" pitchFamily="18" charset="0"/>
              </a:rPr>
              <a:t>висоти</a:t>
            </a:r>
            <a:r>
              <a:rPr lang="ru-RU" sz="2400" b="1" dirty="0">
                <a:solidFill>
                  <a:srgbClr val="00B0F0"/>
                </a:solidFill>
                <a:cs typeface="Times New Roman" pitchFamily="18" charset="0"/>
              </a:rPr>
              <a:t>, </a:t>
            </a:r>
            <a:r>
              <a:rPr lang="ru-RU" sz="2400" b="1" dirty="0" err="1">
                <a:solidFill>
                  <a:srgbClr val="00B0F0"/>
                </a:solidFill>
                <a:cs typeface="Times New Roman" pitchFamily="18" charset="0"/>
              </a:rPr>
              <a:t>сили</a:t>
            </a:r>
            <a:r>
              <a:rPr lang="ru-RU" sz="2400" b="1" dirty="0">
                <a:solidFill>
                  <a:srgbClr val="00B0F0"/>
                </a:solidFill>
                <a:cs typeface="Times New Roman" pitchFamily="18" charset="0"/>
              </a:rPr>
              <a:t> звуку </a:t>
            </a:r>
            <a:r>
              <a:rPr lang="ru-RU" sz="2400" b="1" dirty="0" err="1">
                <a:solidFill>
                  <a:srgbClr val="00B0F0"/>
                </a:solidFill>
                <a:cs typeface="Times New Roman" pitchFamily="18" charset="0"/>
              </a:rPr>
              <a:t>і</a:t>
            </a:r>
            <a:r>
              <a:rPr lang="ru-RU" sz="2400" b="1" dirty="0">
                <a:solidFill>
                  <a:srgbClr val="00B0F0"/>
                </a:solidFill>
                <a:cs typeface="Times New Roman" pitchFamily="18" charset="0"/>
              </a:rPr>
              <a:t> </a:t>
            </a:r>
            <a:r>
              <a:rPr lang="ru-RU" sz="2400" b="1" dirty="0" err="1">
                <a:solidFill>
                  <a:srgbClr val="00B0F0"/>
                </a:solidFill>
                <a:cs typeface="Times New Roman" pitchFamily="18" charset="0"/>
              </a:rPr>
              <a:t>локалізації</a:t>
            </a:r>
            <a:r>
              <a:rPr lang="ru-RU" sz="2400" b="1" dirty="0">
                <a:solidFill>
                  <a:srgbClr val="00B0F0"/>
                </a:solidFill>
                <a:cs typeface="Times New Roman" pitchFamily="18" charset="0"/>
              </a:rPr>
              <a:t> </a:t>
            </a:r>
            <a:r>
              <a:rPr lang="ru-RU" sz="2400" b="1" dirty="0" err="1">
                <a:solidFill>
                  <a:srgbClr val="00B0F0"/>
                </a:solidFill>
                <a:cs typeface="Times New Roman" pitchFamily="18" charset="0"/>
              </a:rPr>
              <a:t>джерела</a:t>
            </a:r>
            <a:r>
              <a:rPr lang="ru-RU" sz="2400" b="1" dirty="0">
                <a:solidFill>
                  <a:srgbClr val="00B0F0"/>
                </a:solidFill>
                <a:cs typeface="Times New Roman" pitchFamily="18" charset="0"/>
              </a:rPr>
              <a:t> </a:t>
            </a:r>
            <a:r>
              <a:rPr lang="ru-RU" sz="2400" b="1" dirty="0" err="1">
                <a:solidFill>
                  <a:srgbClr val="00B0F0"/>
                </a:solidFill>
                <a:cs typeface="Times New Roman" pitchFamily="18" charset="0"/>
              </a:rPr>
              <a:t>звуку</a:t>
            </a:r>
            <a:r>
              <a:rPr lang="ru-RU" sz="2400" b="1" dirty="0">
                <a:solidFill>
                  <a:srgbClr val="00B0F0"/>
                </a:solidFill>
                <a:cs typeface="Times New Roman" pitchFamily="18" charset="0"/>
              </a:rPr>
              <a:t> </a:t>
            </a:r>
            <a:r>
              <a:rPr lang="ru-RU" sz="2400" b="1" dirty="0" err="1">
                <a:solidFill>
                  <a:srgbClr val="00B0F0"/>
                </a:solidFill>
                <a:cs typeface="Times New Roman" pitchFamily="18" charset="0"/>
              </a:rPr>
              <a:t>починається</a:t>
            </a:r>
            <a:r>
              <a:rPr lang="ru-RU" sz="2400" b="1" dirty="0">
                <a:solidFill>
                  <a:srgbClr val="00B0F0"/>
                </a:solidFill>
                <a:cs typeface="Times New Roman" pitchFamily="18" charset="0"/>
              </a:rPr>
              <a:t> </a:t>
            </a:r>
            <a:r>
              <a:rPr lang="ru-RU" sz="2400" b="1" dirty="0" err="1">
                <a:solidFill>
                  <a:srgbClr val="00B0F0"/>
                </a:solidFill>
                <a:cs typeface="Times New Roman" pitchFamily="18" charset="0"/>
              </a:rPr>
              <a:t>з</a:t>
            </a:r>
            <a:r>
              <a:rPr lang="ru-RU" sz="2400" b="1" dirty="0">
                <a:solidFill>
                  <a:srgbClr val="00B0F0"/>
                </a:solidFill>
                <a:cs typeface="Times New Roman" pitchFamily="18" charset="0"/>
              </a:rPr>
              <a:t> </a:t>
            </a:r>
            <a:r>
              <a:rPr lang="ru-RU" sz="2400" b="1" dirty="0" err="1">
                <a:solidFill>
                  <a:srgbClr val="00B0F0"/>
                </a:solidFill>
                <a:cs typeface="Times New Roman" pitchFamily="18" charset="0"/>
              </a:rPr>
              <a:t>потрапляння</a:t>
            </a:r>
            <a:r>
              <a:rPr lang="ru-RU" sz="2400" b="1" dirty="0">
                <a:solidFill>
                  <a:srgbClr val="00B0F0"/>
                </a:solidFill>
                <a:cs typeface="Times New Roman" pitchFamily="18" charset="0"/>
              </a:rPr>
              <a:t> </a:t>
            </a:r>
            <a:r>
              <a:rPr lang="ru-RU" sz="2400" b="1" dirty="0" err="1">
                <a:solidFill>
                  <a:srgbClr val="00B0F0"/>
                </a:solidFill>
                <a:cs typeface="Times New Roman" pitchFamily="18" charset="0"/>
              </a:rPr>
              <a:t>звукових</a:t>
            </a:r>
            <a:r>
              <a:rPr lang="ru-RU" sz="2400" b="1" dirty="0">
                <a:solidFill>
                  <a:srgbClr val="00B0F0"/>
                </a:solidFill>
                <a:cs typeface="Times New Roman" pitchFamily="18" charset="0"/>
              </a:rPr>
              <a:t> </a:t>
            </a:r>
            <a:r>
              <a:rPr lang="ru-RU" sz="2400" b="1" dirty="0" err="1">
                <a:solidFill>
                  <a:srgbClr val="00B0F0"/>
                </a:solidFill>
                <a:cs typeface="Times New Roman" pitchFamily="18" charset="0"/>
              </a:rPr>
              <a:t>хвиль</a:t>
            </a:r>
            <a:r>
              <a:rPr lang="ru-RU" sz="2400" b="1" dirty="0">
                <a:solidFill>
                  <a:srgbClr val="00B0F0"/>
                </a:solidFill>
                <a:cs typeface="Times New Roman" pitchFamily="18" charset="0"/>
              </a:rPr>
              <a:t> у </a:t>
            </a:r>
            <a:r>
              <a:rPr lang="ru-RU" sz="2400" b="1" dirty="0" err="1">
                <a:solidFill>
                  <a:srgbClr val="00B0F0"/>
                </a:solidFill>
                <a:cs typeface="Times New Roman" pitchFamily="18" charset="0"/>
              </a:rPr>
              <a:t>зовнішнє</a:t>
            </a:r>
            <a:r>
              <a:rPr lang="ru-RU" sz="2400" b="1" dirty="0">
                <a:solidFill>
                  <a:srgbClr val="00B0F0"/>
                </a:solidFill>
                <a:cs typeface="Times New Roman" pitchFamily="18" charset="0"/>
              </a:rPr>
              <a:t> </a:t>
            </a:r>
            <a:r>
              <a:rPr lang="ru-RU" sz="2400" b="1" dirty="0" err="1">
                <a:solidFill>
                  <a:srgbClr val="00B0F0"/>
                </a:solidFill>
                <a:cs typeface="Times New Roman" pitchFamily="18" charset="0"/>
              </a:rPr>
              <a:t>вухо</a:t>
            </a:r>
            <a:r>
              <a:rPr lang="ru-RU" sz="2400" b="1" dirty="0">
                <a:solidFill>
                  <a:srgbClr val="00B0F0"/>
                </a:solidFill>
                <a:cs typeface="Times New Roman" pitchFamily="18" charset="0"/>
              </a:rPr>
              <a:t>, де вони </a:t>
            </a:r>
            <a:r>
              <a:rPr lang="ru-RU" sz="2400" b="1" dirty="0" err="1">
                <a:solidFill>
                  <a:srgbClr val="00B0F0"/>
                </a:solidFill>
                <a:cs typeface="Times New Roman" pitchFamily="18" charset="0"/>
              </a:rPr>
              <a:t>приводять</a:t>
            </a:r>
            <a:r>
              <a:rPr lang="ru-RU" sz="2400" b="1" dirty="0">
                <a:solidFill>
                  <a:srgbClr val="00B0F0"/>
                </a:solidFill>
                <a:cs typeface="Times New Roman" pitchFamily="18" charset="0"/>
              </a:rPr>
              <a:t> у </a:t>
            </a:r>
            <a:r>
              <a:rPr lang="ru-RU" sz="2400" b="1" dirty="0" err="1">
                <a:solidFill>
                  <a:srgbClr val="00B0F0"/>
                </a:solidFill>
                <a:cs typeface="Times New Roman" pitchFamily="18" charset="0"/>
              </a:rPr>
              <a:t>рух</a:t>
            </a:r>
            <a:r>
              <a:rPr lang="ru-RU" sz="2400" b="1" dirty="0">
                <a:solidFill>
                  <a:srgbClr val="00B0F0"/>
                </a:solidFill>
                <a:cs typeface="Times New Roman" pitchFamily="18" charset="0"/>
              </a:rPr>
              <a:t> </a:t>
            </a:r>
            <a:r>
              <a:rPr lang="ru-RU" sz="2400" b="1" dirty="0" err="1">
                <a:solidFill>
                  <a:srgbClr val="00B0F0"/>
                </a:solidFill>
                <a:cs typeface="Times New Roman" pitchFamily="18" charset="0"/>
              </a:rPr>
              <a:t>барабанну</a:t>
            </a:r>
            <a:r>
              <a:rPr lang="ru-RU" sz="2400" b="1" dirty="0">
                <a:solidFill>
                  <a:srgbClr val="00B0F0"/>
                </a:solidFill>
                <a:cs typeface="Times New Roman" pitchFamily="18" charset="0"/>
              </a:rPr>
              <a:t> </a:t>
            </a:r>
            <a:r>
              <a:rPr lang="ru-RU" sz="2400" b="1" dirty="0" err="1">
                <a:solidFill>
                  <a:srgbClr val="00B0F0"/>
                </a:solidFill>
                <a:cs typeface="Times New Roman" pitchFamily="18" charset="0"/>
              </a:rPr>
              <a:t>перетинку</a:t>
            </a:r>
            <a:r>
              <a:rPr lang="ru-RU" sz="2400" b="1" dirty="0">
                <a:solidFill>
                  <a:srgbClr val="00B0F0"/>
                </a:solidFill>
                <a:cs typeface="Times New Roman" pitchFamily="18" charset="0"/>
              </a:rPr>
              <a:t>.</a:t>
            </a:r>
            <a:r>
              <a:rPr lang="ru-RU" sz="2400" b="1" dirty="0">
                <a:solidFill>
                  <a:srgbClr val="00B0F0"/>
                </a:solidFill>
                <a:cs typeface="Times New Roman" pitchFamily="18" charset="0"/>
                <a:hlinkClick r:id="rId2" tooltip="Коливання"/>
              </a:rPr>
              <a:t> </a:t>
            </a:r>
          </a:p>
          <a:p>
            <a:pPr indent="457200" eaLnBrk="0" hangingPunct="0">
              <a:spcBef>
                <a:spcPts val="600"/>
              </a:spcBef>
              <a:spcAft>
                <a:spcPts val="600"/>
              </a:spcAft>
            </a:pPr>
            <a:r>
              <a:rPr lang="ru-RU" sz="2400" b="1" dirty="0" err="1">
                <a:solidFill>
                  <a:srgbClr val="00B050"/>
                </a:solidFill>
                <a:cs typeface="Times New Roman" pitchFamily="18" charset="0"/>
              </a:rPr>
              <a:t>Коливання</a:t>
            </a:r>
            <a:r>
              <a:rPr lang="ru-RU" sz="2400" b="1" dirty="0">
                <a:solidFill>
                  <a:srgbClr val="00B050"/>
                </a:solidFill>
                <a:cs typeface="Times New Roman" pitchFamily="18" charset="0"/>
              </a:rPr>
              <a:t> </a:t>
            </a:r>
            <a:r>
              <a:rPr lang="ru-RU" sz="2400" b="1" dirty="0" err="1">
                <a:solidFill>
                  <a:srgbClr val="00B050"/>
                </a:solidFill>
                <a:cs typeface="Times New Roman" pitchFamily="18" charset="0"/>
              </a:rPr>
              <a:t>барабанної</a:t>
            </a:r>
            <a:r>
              <a:rPr lang="ru-RU" sz="2400" b="1" dirty="0">
                <a:solidFill>
                  <a:srgbClr val="00B050"/>
                </a:solidFill>
                <a:cs typeface="Times New Roman" pitchFamily="18" charset="0"/>
              </a:rPr>
              <a:t> </a:t>
            </a:r>
            <a:r>
              <a:rPr lang="ru-RU" sz="2400" b="1" dirty="0" err="1">
                <a:solidFill>
                  <a:srgbClr val="00B050"/>
                </a:solidFill>
                <a:cs typeface="Times New Roman" pitchFamily="18" charset="0"/>
              </a:rPr>
              <a:t>перетинки</a:t>
            </a:r>
            <a:r>
              <a:rPr lang="ru-RU" sz="2400" b="1" dirty="0">
                <a:solidFill>
                  <a:srgbClr val="00B050"/>
                </a:solidFill>
                <a:cs typeface="Times New Roman" pitchFamily="18" charset="0"/>
              </a:rPr>
              <a:t> через систему </a:t>
            </a:r>
            <a:r>
              <a:rPr lang="ru-RU" sz="2400" b="1" dirty="0" err="1">
                <a:solidFill>
                  <a:srgbClr val="00B050"/>
                </a:solidFill>
                <a:cs typeface="Times New Roman" pitchFamily="18" charset="0"/>
              </a:rPr>
              <a:t>слухових</a:t>
            </a:r>
            <a:r>
              <a:rPr lang="ru-RU" sz="2400" b="1" dirty="0">
                <a:solidFill>
                  <a:srgbClr val="00B050"/>
                </a:solidFill>
                <a:cs typeface="Times New Roman" pitchFamily="18" charset="0"/>
              </a:rPr>
              <a:t> </a:t>
            </a:r>
            <a:r>
              <a:rPr lang="ru-RU" sz="2400" b="1" dirty="0" err="1">
                <a:solidFill>
                  <a:srgbClr val="00B050"/>
                </a:solidFill>
                <a:cs typeface="Times New Roman" pitchFamily="18" charset="0"/>
              </a:rPr>
              <a:t>кісточок</a:t>
            </a:r>
            <a:r>
              <a:rPr lang="ru-RU" sz="2400" b="1" dirty="0">
                <a:solidFill>
                  <a:srgbClr val="00B050"/>
                </a:solidFill>
                <a:cs typeface="Times New Roman" pitchFamily="18" charset="0"/>
              </a:rPr>
              <a:t> </a:t>
            </a:r>
            <a:r>
              <a:rPr lang="ru-RU" sz="2400" b="1" dirty="0" err="1">
                <a:solidFill>
                  <a:srgbClr val="00B050"/>
                </a:solidFill>
                <a:cs typeface="Times New Roman" pitchFamily="18" charset="0"/>
              </a:rPr>
              <a:t>середнього</a:t>
            </a:r>
            <a:r>
              <a:rPr lang="ru-RU" sz="2400" b="1" dirty="0">
                <a:solidFill>
                  <a:srgbClr val="00B050"/>
                </a:solidFill>
                <a:cs typeface="Times New Roman" pitchFamily="18" charset="0"/>
              </a:rPr>
              <a:t> </a:t>
            </a:r>
            <a:r>
              <a:rPr lang="ru-RU" sz="2400" b="1" dirty="0" err="1">
                <a:solidFill>
                  <a:srgbClr val="00B050"/>
                </a:solidFill>
                <a:cs typeface="Times New Roman" pitchFamily="18" charset="0"/>
              </a:rPr>
              <a:t>вуха</a:t>
            </a:r>
            <a:r>
              <a:rPr lang="ru-RU" sz="2400" b="1" dirty="0">
                <a:solidFill>
                  <a:srgbClr val="00B050"/>
                </a:solidFill>
                <a:cs typeface="Times New Roman" pitchFamily="18" charset="0"/>
              </a:rPr>
              <a:t> </a:t>
            </a:r>
            <a:r>
              <a:rPr lang="ru-RU" sz="2400" b="1" dirty="0" err="1">
                <a:solidFill>
                  <a:srgbClr val="00B050"/>
                </a:solidFill>
                <a:cs typeface="Times New Roman" pitchFamily="18" charset="0"/>
              </a:rPr>
              <a:t>передаються</a:t>
            </a:r>
            <a:r>
              <a:rPr lang="ru-RU" sz="2400" b="1" dirty="0">
                <a:solidFill>
                  <a:srgbClr val="00B050"/>
                </a:solidFill>
                <a:cs typeface="Times New Roman" pitchFamily="18" charset="0"/>
              </a:rPr>
              <a:t> на мембрану овального </a:t>
            </a:r>
            <a:r>
              <a:rPr lang="ru-RU" sz="2400" b="1" dirty="0" err="1">
                <a:solidFill>
                  <a:srgbClr val="00B050"/>
                </a:solidFill>
                <a:cs typeface="Times New Roman" pitchFamily="18" charset="0"/>
              </a:rPr>
              <a:t>вікна</a:t>
            </a:r>
            <a:r>
              <a:rPr lang="ru-RU" sz="2400" b="1" dirty="0">
                <a:solidFill>
                  <a:srgbClr val="00B050"/>
                </a:solidFill>
                <a:cs typeface="Times New Roman" pitchFamily="18" charset="0"/>
              </a:rPr>
              <a:t>, </a:t>
            </a:r>
            <a:r>
              <a:rPr lang="ru-RU" sz="2400" b="1" dirty="0" err="1">
                <a:solidFill>
                  <a:srgbClr val="00B050"/>
                </a:solidFill>
                <a:cs typeface="Times New Roman" pitchFamily="18" charset="0"/>
              </a:rPr>
              <a:t>що</a:t>
            </a:r>
            <a:r>
              <a:rPr lang="ru-RU" sz="2400" b="1" dirty="0">
                <a:solidFill>
                  <a:srgbClr val="00B050"/>
                </a:solidFill>
                <a:cs typeface="Times New Roman" pitchFamily="18" charset="0"/>
              </a:rPr>
              <a:t> </a:t>
            </a:r>
            <a:r>
              <a:rPr lang="ru-RU" sz="2400" b="1" dirty="0" err="1">
                <a:solidFill>
                  <a:srgbClr val="00B050"/>
                </a:solidFill>
                <a:cs typeface="Times New Roman" pitchFamily="18" charset="0"/>
              </a:rPr>
              <a:t>викликає</a:t>
            </a:r>
            <a:r>
              <a:rPr lang="ru-RU" sz="2400" b="1" dirty="0">
                <a:solidFill>
                  <a:srgbClr val="00B050"/>
                </a:solidFill>
                <a:cs typeface="Times New Roman" pitchFamily="18" charset="0"/>
              </a:rPr>
              <a:t> </a:t>
            </a:r>
            <a:r>
              <a:rPr lang="ru-RU" sz="2400" b="1" dirty="0" err="1">
                <a:solidFill>
                  <a:srgbClr val="00B050"/>
                </a:solidFill>
                <a:cs typeface="Times New Roman" pitchFamily="18" charset="0"/>
              </a:rPr>
              <a:t>коливання</a:t>
            </a:r>
            <a:r>
              <a:rPr lang="ru-RU" sz="2400" b="1" dirty="0">
                <a:solidFill>
                  <a:srgbClr val="00B050"/>
                </a:solidFill>
                <a:cs typeface="Times New Roman" pitchFamily="18" charset="0"/>
              </a:rPr>
              <a:t> </a:t>
            </a:r>
            <a:r>
              <a:rPr lang="ru-RU" sz="2400" b="1" dirty="0" err="1">
                <a:solidFill>
                  <a:srgbClr val="00B050"/>
                </a:solidFill>
                <a:cs typeface="Times New Roman" pitchFamily="18" charset="0"/>
              </a:rPr>
              <a:t>перилімфи</a:t>
            </a:r>
            <a:r>
              <a:rPr lang="ru-RU" sz="2400" b="1" dirty="0">
                <a:solidFill>
                  <a:srgbClr val="00B050"/>
                </a:solidFill>
                <a:cs typeface="Times New Roman" pitchFamily="18" charset="0"/>
              </a:rPr>
              <a:t> </a:t>
            </a:r>
            <a:r>
              <a:rPr lang="ru-RU" sz="2400" b="1" dirty="0" err="1">
                <a:solidFill>
                  <a:srgbClr val="00B050"/>
                </a:solidFill>
                <a:cs typeface="Times New Roman" pitchFamily="18" charset="0"/>
              </a:rPr>
              <a:t>вестибулярної</a:t>
            </a:r>
            <a:r>
              <a:rPr lang="ru-RU" sz="2400" b="1" dirty="0">
                <a:solidFill>
                  <a:srgbClr val="00B050"/>
                </a:solidFill>
                <a:cs typeface="Times New Roman" pitchFamily="18" charset="0"/>
              </a:rPr>
              <a:t> (</a:t>
            </a:r>
            <a:r>
              <a:rPr lang="ru-RU" sz="2400" b="1" dirty="0" err="1">
                <a:solidFill>
                  <a:srgbClr val="00B050"/>
                </a:solidFill>
                <a:cs typeface="Times New Roman" pitchFamily="18" charset="0"/>
              </a:rPr>
              <a:t>верхньої</a:t>
            </a:r>
            <a:r>
              <a:rPr lang="ru-RU" sz="2400" b="1" dirty="0">
                <a:solidFill>
                  <a:srgbClr val="00B050"/>
                </a:solidFill>
                <a:cs typeface="Times New Roman" pitchFamily="18" charset="0"/>
              </a:rPr>
              <a:t>) сходи.</a:t>
            </a:r>
          </a:p>
          <a:p>
            <a:pPr indent="457200" eaLnBrk="0" hangingPunct="0">
              <a:spcBef>
                <a:spcPts val="600"/>
              </a:spcBef>
              <a:spcAft>
                <a:spcPts val="600"/>
              </a:spcAft>
            </a:pPr>
            <a:r>
              <a:rPr lang="ru-RU" sz="2400" b="1" dirty="0">
                <a:solidFill>
                  <a:srgbClr val="00B050"/>
                </a:solidFill>
                <a:cs typeface="Times New Roman" pitchFamily="18" charset="0"/>
              </a:rPr>
              <a:t> </a:t>
            </a:r>
            <a:r>
              <a:rPr lang="ru-RU" sz="2400" b="1" dirty="0" err="1">
                <a:solidFill>
                  <a:srgbClr val="FF0066"/>
                </a:solidFill>
                <a:cs typeface="Times New Roman" pitchFamily="18" charset="0"/>
              </a:rPr>
              <a:t>Ці</a:t>
            </a:r>
            <a:r>
              <a:rPr lang="ru-RU" sz="2400" b="1" dirty="0">
                <a:solidFill>
                  <a:srgbClr val="FF0066"/>
                </a:solidFill>
                <a:cs typeface="Times New Roman" pitchFamily="18" charset="0"/>
              </a:rPr>
              <a:t> </a:t>
            </a:r>
            <a:r>
              <a:rPr lang="ru-RU" sz="2400" b="1" dirty="0" err="1">
                <a:solidFill>
                  <a:srgbClr val="FF0066"/>
                </a:solidFill>
                <a:cs typeface="Times New Roman" pitchFamily="18" charset="0"/>
              </a:rPr>
              <a:t>коливання</a:t>
            </a:r>
            <a:r>
              <a:rPr lang="ru-RU" sz="2400" b="1" dirty="0">
                <a:solidFill>
                  <a:srgbClr val="FF0066"/>
                </a:solidFill>
                <a:cs typeface="Times New Roman" pitchFamily="18" charset="0"/>
              </a:rPr>
              <a:t> через </a:t>
            </a:r>
            <a:r>
              <a:rPr lang="ru-RU" sz="2400" b="1" dirty="0" err="1">
                <a:solidFill>
                  <a:srgbClr val="FF0066"/>
                </a:solidFill>
                <a:cs typeface="Times New Roman" pitchFamily="18" charset="0"/>
              </a:rPr>
              <a:t>гелікотрему</a:t>
            </a:r>
            <a:r>
              <a:rPr lang="ru-RU" sz="2400" b="1" dirty="0">
                <a:solidFill>
                  <a:srgbClr val="FF0066"/>
                </a:solidFill>
                <a:cs typeface="Times New Roman" pitchFamily="18" charset="0"/>
              </a:rPr>
              <a:t> </a:t>
            </a:r>
            <a:r>
              <a:rPr lang="ru-RU" sz="2400" b="1" dirty="0" err="1">
                <a:solidFill>
                  <a:srgbClr val="FF0066"/>
                </a:solidFill>
                <a:cs typeface="Times New Roman" pitchFamily="18" charset="0"/>
              </a:rPr>
              <a:t>передаються</a:t>
            </a:r>
            <a:r>
              <a:rPr lang="ru-RU" sz="2400" b="1" dirty="0">
                <a:solidFill>
                  <a:srgbClr val="FF0066"/>
                </a:solidFill>
                <a:cs typeface="Times New Roman" pitchFamily="18" charset="0"/>
              </a:rPr>
              <a:t> </a:t>
            </a:r>
            <a:r>
              <a:rPr lang="ru-RU" sz="2400" b="1" dirty="0" err="1">
                <a:solidFill>
                  <a:srgbClr val="FF0066"/>
                </a:solidFill>
                <a:cs typeface="Times New Roman" pitchFamily="18" charset="0"/>
              </a:rPr>
              <a:t>перилімфі</a:t>
            </a:r>
            <a:r>
              <a:rPr lang="ru-RU" sz="2400" b="1" dirty="0">
                <a:solidFill>
                  <a:srgbClr val="FF0066"/>
                </a:solidFill>
                <a:cs typeface="Times New Roman" pitchFamily="18" charset="0"/>
              </a:rPr>
              <a:t> </a:t>
            </a:r>
            <a:r>
              <a:rPr lang="ru-RU" sz="2400" b="1" dirty="0" err="1">
                <a:solidFill>
                  <a:srgbClr val="FF0066"/>
                </a:solidFill>
                <a:cs typeface="Times New Roman" pitchFamily="18" charset="0"/>
              </a:rPr>
              <a:t>барабанної</a:t>
            </a:r>
            <a:r>
              <a:rPr lang="ru-RU" sz="2400" b="1" dirty="0">
                <a:solidFill>
                  <a:srgbClr val="FF0066"/>
                </a:solidFill>
                <a:cs typeface="Times New Roman" pitchFamily="18" charset="0"/>
              </a:rPr>
              <a:t> (</a:t>
            </a:r>
            <a:r>
              <a:rPr lang="ru-RU" sz="2400" b="1" dirty="0" err="1">
                <a:solidFill>
                  <a:srgbClr val="FF0066"/>
                </a:solidFill>
                <a:cs typeface="Times New Roman" pitchFamily="18" charset="0"/>
              </a:rPr>
              <a:t>нижньої</a:t>
            </a:r>
            <a:r>
              <a:rPr lang="ru-RU" sz="2400" b="1" dirty="0">
                <a:solidFill>
                  <a:srgbClr val="FF0066"/>
                </a:solidFill>
                <a:cs typeface="Times New Roman" pitchFamily="18" charset="0"/>
              </a:rPr>
              <a:t>) сходи </a:t>
            </a:r>
            <a:r>
              <a:rPr lang="ru-RU" sz="2400" b="1" dirty="0" err="1">
                <a:solidFill>
                  <a:srgbClr val="FF0066"/>
                </a:solidFill>
                <a:cs typeface="Times New Roman" pitchFamily="18" charset="0"/>
              </a:rPr>
              <a:t>і</a:t>
            </a:r>
            <a:r>
              <a:rPr lang="ru-RU" sz="2400" b="1" dirty="0">
                <a:solidFill>
                  <a:srgbClr val="FF0066"/>
                </a:solidFill>
                <a:cs typeface="Times New Roman" pitchFamily="18" charset="0"/>
              </a:rPr>
              <a:t> </a:t>
            </a:r>
            <a:r>
              <a:rPr lang="ru-RU" sz="2400" b="1" dirty="0" err="1">
                <a:solidFill>
                  <a:srgbClr val="FF0066"/>
                </a:solidFill>
                <a:cs typeface="Times New Roman" pitchFamily="18" charset="0"/>
              </a:rPr>
              <a:t>доходять</a:t>
            </a:r>
            <a:r>
              <a:rPr lang="ru-RU" sz="2400" b="1" dirty="0">
                <a:solidFill>
                  <a:srgbClr val="FF0066"/>
                </a:solidFill>
                <a:cs typeface="Times New Roman" pitchFamily="18" charset="0"/>
              </a:rPr>
              <a:t> до круглого </a:t>
            </a:r>
            <a:r>
              <a:rPr lang="ru-RU" sz="2400" b="1" dirty="0" err="1">
                <a:solidFill>
                  <a:srgbClr val="FF0066"/>
                </a:solidFill>
                <a:cs typeface="Times New Roman" pitchFamily="18" charset="0"/>
              </a:rPr>
              <a:t>вікна</a:t>
            </a:r>
            <a:r>
              <a:rPr lang="ru-RU" sz="2400" b="1" dirty="0">
                <a:solidFill>
                  <a:srgbClr val="FF0066"/>
                </a:solidFill>
                <a:cs typeface="Times New Roman" pitchFamily="18" charset="0"/>
              </a:rPr>
              <a:t>, </a:t>
            </a:r>
            <a:r>
              <a:rPr lang="ru-RU" sz="2400" b="1" dirty="0" err="1">
                <a:solidFill>
                  <a:srgbClr val="FF0066"/>
                </a:solidFill>
                <a:cs typeface="Times New Roman" pitchFamily="18" charset="0"/>
              </a:rPr>
              <a:t>зміщуючи</a:t>
            </a:r>
            <a:r>
              <a:rPr lang="ru-RU" sz="2400" b="1" dirty="0">
                <a:solidFill>
                  <a:srgbClr val="FF0066"/>
                </a:solidFill>
                <a:cs typeface="Times New Roman" pitchFamily="18" charset="0"/>
              </a:rPr>
              <a:t> </a:t>
            </a:r>
            <a:r>
              <a:rPr lang="ru-RU" sz="2400" b="1" dirty="0" err="1">
                <a:solidFill>
                  <a:srgbClr val="FF0066"/>
                </a:solidFill>
                <a:cs typeface="Times New Roman" pitchFamily="18" charset="0"/>
              </a:rPr>
              <a:t>його</a:t>
            </a:r>
            <a:r>
              <a:rPr lang="ru-RU" sz="2400" b="1" dirty="0">
                <a:solidFill>
                  <a:srgbClr val="FF0066"/>
                </a:solidFill>
                <a:cs typeface="Times New Roman" pitchFamily="18" charset="0"/>
              </a:rPr>
              <a:t> мембрану у </a:t>
            </a:r>
            <a:r>
              <a:rPr lang="ru-RU" sz="2400" b="1" dirty="0" err="1">
                <a:solidFill>
                  <a:srgbClr val="FF0066"/>
                </a:solidFill>
                <a:cs typeface="Times New Roman" pitchFamily="18" charset="0"/>
              </a:rPr>
              <a:t>напрямку</a:t>
            </a:r>
            <a:r>
              <a:rPr lang="ru-RU" sz="2400" b="1" dirty="0">
                <a:solidFill>
                  <a:srgbClr val="FF0066"/>
                </a:solidFill>
                <a:cs typeface="Times New Roman" pitchFamily="18" charset="0"/>
              </a:rPr>
              <a:t> до </a:t>
            </a:r>
            <a:r>
              <a:rPr lang="ru-RU" sz="2400" b="1" dirty="0" err="1">
                <a:solidFill>
                  <a:srgbClr val="FF0066"/>
                </a:solidFill>
                <a:cs typeface="Times New Roman" pitchFamily="18" charset="0"/>
              </a:rPr>
              <a:t>порожнини</a:t>
            </a:r>
            <a:r>
              <a:rPr lang="ru-RU" sz="2400" b="1" dirty="0">
                <a:solidFill>
                  <a:srgbClr val="FF0066"/>
                </a:solidFill>
                <a:cs typeface="Times New Roman" pitchFamily="18" charset="0"/>
              </a:rPr>
              <a:t> </a:t>
            </a:r>
            <a:r>
              <a:rPr lang="ru-RU" sz="2400" b="1" dirty="0" err="1">
                <a:solidFill>
                  <a:srgbClr val="FF0066"/>
                </a:solidFill>
                <a:cs typeface="Times New Roman" pitchFamily="18" charset="0"/>
              </a:rPr>
              <a:t>середнього</a:t>
            </a:r>
            <a:r>
              <a:rPr lang="ru-RU" sz="2400" b="1" dirty="0">
                <a:solidFill>
                  <a:srgbClr val="FF0066"/>
                </a:solidFill>
                <a:cs typeface="Times New Roman" pitchFamily="18" charset="0"/>
              </a:rPr>
              <a:t> </a:t>
            </a:r>
            <a:r>
              <a:rPr lang="ru-RU" sz="2400" b="1" dirty="0" err="1">
                <a:solidFill>
                  <a:srgbClr val="FF0066"/>
                </a:solidFill>
                <a:cs typeface="Times New Roman" pitchFamily="18" charset="0"/>
              </a:rPr>
              <a:t>вуха</a:t>
            </a:r>
            <a:r>
              <a:rPr lang="ru-RU" sz="2400" b="1" dirty="0">
                <a:solidFill>
                  <a:srgbClr val="FF0066"/>
                </a:solidFill>
                <a:cs typeface="Times New Roman" pitchFamily="18" charset="0"/>
              </a:rPr>
              <a:t>.</a:t>
            </a:r>
            <a:endParaRPr lang="ru-RU" sz="2400" b="1" dirty="0">
              <a:solidFill>
                <a:srgbClr val="FF0066"/>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
          <p:cNvSpPr>
            <a:spLocks noChangeArrowheads="1"/>
          </p:cNvSpPr>
          <p:nvPr/>
        </p:nvSpPr>
        <p:spPr bwMode="auto">
          <a:xfrm>
            <a:off x="500063" y="285750"/>
            <a:ext cx="8143875" cy="6072188"/>
          </a:xfrm>
          <a:prstGeom prst="rect">
            <a:avLst/>
          </a:prstGeom>
          <a:noFill/>
          <a:ln w="9525">
            <a:noFill/>
            <a:miter lim="800000"/>
            <a:headEnd/>
            <a:tailEnd/>
          </a:ln>
        </p:spPr>
        <p:txBody>
          <a:bodyPr anchor="ctr">
            <a:spAutoFit/>
          </a:bodyPr>
          <a:lstStyle/>
          <a:p>
            <a:pPr algn="ctr" eaLnBrk="0" hangingPunct="0">
              <a:tabLst>
                <a:tab pos="457200" algn="l"/>
              </a:tabLst>
            </a:pPr>
            <a:r>
              <a:rPr lang="ru-RU" sz="2800" b="1">
                <a:solidFill>
                  <a:srgbClr val="FFFF00"/>
                </a:solidFill>
                <a:cs typeface="Times New Roman" pitchFamily="18" charset="0"/>
              </a:rPr>
              <a:t>Сприйняття частоти звуку</a:t>
            </a:r>
            <a:endParaRPr lang="ru-RU" sz="2800">
              <a:solidFill>
                <a:srgbClr val="FFFF00"/>
              </a:solidFill>
              <a:cs typeface="Times New Roman" pitchFamily="18" charset="0"/>
            </a:endParaRPr>
          </a:p>
          <a:p>
            <a:pPr algn="just" eaLnBrk="0" hangingPunct="0">
              <a:spcBef>
                <a:spcPts val="600"/>
              </a:spcBef>
              <a:spcAft>
                <a:spcPts val="600"/>
              </a:spcAft>
              <a:tabLst>
                <a:tab pos="457200" algn="l"/>
              </a:tabLst>
            </a:pPr>
            <a:r>
              <a:rPr lang="ru-RU" sz="1600">
                <a:solidFill>
                  <a:srgbClr val="FFFF00"/>
                </a:solidFill>
                <a:cs typeface="Times New Roman" pitchFamily="18" charset="0"/>
              </a:rPr>
              <a:t> </a:t>
            </a:r>
            <a:r>
              <a:rPr lang="ru-RU" sz="2000">
                <a:solidFill>
                  <a:srgbClr val="FFFF00"/>
                </a:solidFill>
                <a:cs typeface="Times New Roman" pitchFamily="18" charset="0"/>
              </a:rPr>
              <a:t>Інформація про висоту звуку кодується ще у </a:t>
            </a:r>
            <a:r>
              <a:rPr lang="ru-RU" sz="2000">
                <a:solidFill>
                  <a:srgbClr val="FFFF00"/>
                </a:solidFill>
                <a:cs typeface="Times New Roman" pitchFamily="18" charset="0"/>
                <a:hlinkClick r:id="rId2"/>
              </a:rPr>
              <a:t>внутрішньому вусі</a:t>
            </a:r>
            <a:r>
              <a:rPr lang="ru-RU" sz="2000">
                <a:solidFill>
                  <a:srgbClr val="FFFF00"/>
                </a:solidFill>
                <a:cs typeface="Times New Roman" pitchFamily="18" charset="0"/>
              </a:rPr>
              <a:t>, хвилі різної частоти сприймаються в залежності від того, в якій самі частині </a:t>
            </a:r>
            <a:r>
              <a:rPr lang="ru-RU" sz="2000">
                <a:solidFill>
                  <a:srgbClr val="FFFF00"/>
                </a:solidFill>
                <a:cs typeface="Times New Roman" pitchFamily="18" charset="0"/>
                <a:hlinkClick r:id="rId3"/>
              </a:rPr>
              <a:t>завитки</a:t>
            </a:r>
            <a:r>
              <a:rPr lang="ru-RU" sz="2000">
                <a:solidFill>
                  <a:srgbClr val="FFFF00"/>
                </a:solidFill>
                <a:cs typeface="Times New Roman" pitchFamily="18" charset="0"/>
              </a:rPr>
              <a:t> вони викликають збудження волоскових клітин. </a:t>
            </a:r>
          </a:p>
          <a:p>
            <a:pPr algn="just" eaLnBrk="0" hangingPunct="0">
              <a:spcBef>
                <a:spcPts val="600"/>
              </a:spcBef>
              <a:spcAft>
                <a:spcPts val="600"/>
              </a:spcAft>
              <a:tabLst>
                <a:tab pos="457200" algn="l"/>
              </a:tabLst>
            </a:pPr>
            <a:r>
              <a:rPr lang="ru-RU" sz="2000">
                <a:solidFill>
                  <a:srgbClr val="FFFF00"/>
                </a:solidFill>
                <a:cs typeface="Times New Roman" pitchFamily="18" charset="0"/>
              </a:rPr>
              <a:t>Базилярна мембрана містить велику кількість вонокон, натягнутих поперек неї, при чому вони не однакові по всій її довжині. Біля основи завитки ці волокна коротші і тугіші, а сама мембрана товстіша, біля верхівки волокна коротші і більш провислі. </a:t>
            </a:r>
          </a:p>
          <a:p>
            <a:pPr algn="just" eaLnBrk="0" hangingPunct="0">
              <a:spcBef>
                <a:spcPts val="600"/>
              </a:spcBef>
              <a:spcAft>
                <a:spcPts val="600"/>
              </a:spcAft>
              <a:tabLst>
                <a:tab pos="457200" algn="l"/>
              </a:tabLst>
            </a:pPr>
            <a:r>
              <a:rPr lang="ru-RU" sz="2000">
                <a:solidFill>
                  <a:srgbClr val="FFFF00"/>
                </a:solidFill>
                <a:cs typeface="Times New Roman" pitchFamily="18" charset="0"/>
              </a:rPr>
              <a:t>Через це звуки високої частоти викликають максимальне коливання базилярної мембрани відразу ж біля овального вікна, а низької частоти – ближче до </a:t>
            </a:r>
            <a:r>
              <a:rPr lang="ru-RU" sz="2000">
                <a:solidFill>
                  <a:srgbClr val="FFFF00"/>
                </a:solidFill>
                <a:cs typeface="Times New Roman" pitchFamily="18" charset="0"/>
                <a:hlinkClick r:id="rId4"/>
              </a:rPr>
              <a:t>гелікотерми</a:t>
            </a:r>
            <a:r>
              <a:rPr lang="ru-RU" sz="2000">
                <a:solidFill>
                  <a:srgbClr val="FFFF00"/>
                </a:solidFill>
                <a:cs typeface="Times New Roman" pitchFamily="18" charset="0"/>
              </a:rPr>
              <a:t>. </a:t>
            </a:r>
          </a:p>
          <a:p>
            <a:pPr algn="just" eaLnBrk="0" hangingPunct="0">
              <a:spcBef>
                <a:spcPts val="600"/>
              </a:spcBef>
              <a:spcAft>
                <a:spcPts val="600"/>
              </a:spcAft>
              <a:tabLst>
                <a:tab pos="457200" algn="l"/>
              </a:tabLst>
            </a:pPr>
            <a:r>
              <a:rPr lang="ru-RU" sz="2000">
                <a:solidFill>
                  <a:srgbClr val="FFFF00"/>
                </a:solidFill>
                <a:cs typeface="Times New Roman" pitchFamily="18" charset="0"/>
              </a:rPr>
              <a:t>Отже якщо до мозку надходять нервові імпульси від волоскових клітин нижньої частини завитки, він інтерпретує їх як низький звук, із верхньої — як високий. Звук, що складається із кількох </a:t>
            </a:r>
            <a:r>
              <a:rPr lang="ru-RU" sz="2000">
                <a:solidFill>
                  <a:srgbClr val="FFFF00"/>
                </a:solidFill>
                <a:cs typeface="Times New Roman" pitchFamily="18" charset="0"/>
                <a:hlinkClick r:id="rId5"/>
              </a:rPr>
              <a:t>тонів</a:t>
            </a:r>
            <a:r>
              <a:rPr lang="ru-RU" sz="2000">
                <a:solidFill>
                  <a:srgbClr val="FFFF00"/>
                </a:solidFill>
                <a:cs typeface="Times New Roman" pitchFamily="18" charset="0"/>
              </a:rPr>
              <a:t> одночасно активує різні групи волоскових клітин.</a:t>
            </a:r>
            <a:endParaRPr lang="ru-RU" sz="2000">
              <a:solidFill>
                <a:srgbClr val="FFFF00"/>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
          <p:cNvSpPr>
            <a:spLocks noChangeArrowheads="1"/>
          </p:cNvSpPr>
          <p:nvPr/>
        </p:nvSpPr>
        <p:spPr bwMode="auto">
          <a:xfrm>
            <a:off x="285750" y="500063"/>
            <a:ext cx="8643938" cy="6048375"/>
          </a:xfrm>
          <a:prstGeom prst="rect">
            <a:avLst/>
          </a:prstGeom>
          <a:noFill/>
          <a:ln w="9525">
            <a:noFill/>
            <a:miter lim="800000"/>
            <a:headEnd/>
            <a:tailEnd/>
          </a:ln>
        </p:spPr>
        <p:txBody>
          <a:bodyPr anchor="ctr">
            <a:spAutoFit/>
          </a:bodyPr>
          <a:lstStyle/>
          <a:p>
            <a:pPr algn="ctr" eaLnBrk="0" hangingPunct="0"/>
            <a:r>
              <a:rPr lang="ru-RU" sz="2200" b="1">
                <a:cs typeface="Times New Roman" pitchFamily="18" charset="0"/>
              </a:rPr>
              <a:t>Сприйняття інтенсивності звуку</a:t>
            </a:r>
          </a:p>
          <a:p>
            <a:pPr algn="just" eaLnBrk="0" hangingPunct="0">
              <a:spcBef>
                <a:spcPts val="600"/>
              </a:spcBef>
              <a:spcAft>
                <a:spcPts val="600"/>
              </a:spcAft>
            </a:pPr>
            <a:r>
              <a:rPr lang="ru-RU" sz="2200">
                <a:solidFill>
                  <a:srgbClr val="FF0066"/>
                </a:solidFill>
                <a:cs typeface="Times New Roman" pitchFamily="18" charset="0"/>
              </a:rPr>
              <a:t>Більш гучний звук викликає коливання </a:t>
            </a:r>
            <a:r>
              <a:rPr lang="ru-RU" sz="2200">
                <a:solidFill>
                  <a:srgbClr val="FF0066"/>
                </a:solidFill>
                <a:cs typeface="Times New Roman" pitchFamily="18" charset="0"/>
                <a:hlinkClick r:id="rId2"/>
              </a:rPr>
              <a:t>барабанної перетинки</a:t>
            </a:r>
            <a:r>
              <a:rPr lang="ru-RU" sz="2200">
                <a:solidFill>
                  <a:srgbClr val="FF0066"/>
                </a:solidFill>
                <a:cs typeface="Times New Roman" pitchFamily="18" charset="0"/>
              </a:rPr>
              <a:t>, </a:t>
            </a:r>
            <a:r>
              <a:rPr lang="ru-RU" sz="2200">
                <a:solidFill>
                  <a:srgbClr val="FF0066"/>
                </a:solidFill>
                <a:cs typeface="Times New Roman" pitchFamily="18" charset="0"/>
                <a:hlinkClick r:id="rId3"/>
              </a:rPr>
              <a:t>слухових кісточок</a:t>
            </a:r>
            <a:r>
              <a:rPr lang="ru-RU" sz="2200">
                <a:solidFill>
                  <a:srgbClr val="FF0066"/>
                </a:solidFill>
                <a:cs typeface="Times New Roman" pitchFamily="18" charset="0"/>
              </a:rPr>
              <a:t>, овального вікна та </a:t>
            </a:r>
            <a:r>
              <a:rPr lang="ru-RU" sz="2200">
                <a:solidFill>
                  <a:srgbClr val="FF0066"/>
                </a:solidFill>
                <a:cs typeface="Times New Roman" pitchFamily="18" charset="0"/>
                <a:hlinkClick r:id="rId4"/>
              </a:rPr>
              <a:t>перилімфи</a:t>
            </a:r>
            <a:r>
              <a:rPr lang="ru-RU" sz="2200">
                <a:solidFill>
                  <a:srgbClr val="FF0066"/>
                </a:solidFill>
                <a:cs typeface="Times New Roman" pitchFamily="18" charset="0"/>
              </a:rPr>
              <a:t> із більшою амплітудою, це у свою чергу викликає сильніше зміщення базилярної мембрани і більше відхилення волосків волоскових клітин, через що виникає </a:t>
            </a:r>
            <a:r>
              <a:rPr lang="ru-RU" sz="2200">
                <a:solidFill>
                  <a:srgbClr val="FF0066"/>
                </a:solidFill>
                <a:cs typeface="Times New Roman" pitchFamily="18" charset="0"/>
                <a:hlinkClick r:id="rId5"/>
              </a:rPr>
              <a:t>рецепторинй потенціал</a:t>
            </a:r>
            <a:r>
              <a:rPr lang="ru-RU" sz="2200">
                <a:solidFill>
                  <a:srgbClr val="FF0066"/>
                </a:solidFill>
                <a:cs typeface="Times New Roman" pitchFamily="18" charset="0"/>
              </a:rPr>
              <a:t> більшої амплітуди і в </a:t>
            </a:r>
            <a:r>
              <a:rPr lang="ru-RU" sz="2200">
                <a:solidFill>
                  <a:srgbClr val="FF0066"/>
                </a:solidFill>
                <a:cs typeface="Times New Roman" pitchFamily="18" charset="0"/>
                <a:hlinkClick r:id="rId6"/>
              </a:rPr>
              <a:t>синаптичну щілину</a:t>
            </a:r>
            <a:r>
              <a:rPr lang="ru-RU" sz="2200">
                <a:solidFill>
                  <a:srgbClr val="FF0066"/>
                </a:solidFill>
                <a:cs typeface="Times New Roman" pitchFamily="18" charset="0"/>
              </a:rPr>
              <a:t> вивільняється більше </a:t>
            </a:r>
            <a:r>
              <a:rPr lang="ru-RU" sz="2200">
                <a:solidFill>
                  <a:srgbClr val="FF0066"/>
                </a:solidFill>
                <a:cs typeface="Times New Roman" pitchFamily="18" charset="0"/>
                <a:hlinkClick r:id="rId7"/>
              </a:rPr>
              <a:t>нейромедіаторів</a:t>
            </a:r>
            <a:r>
              <a:rPr lang="ru-RU" sz="2200">
                <a:solidFill>
                  <a:srgbClr val="FF0066"/>
                </a:solidFill>
                <a:cs typeface="Times New Roman" pitchFamily="18" charset="0"/>
              </a:rPr>
              <a:t>. В такому випадку нервові закінчення завиткового нерва частіше генерують </a:t>
            </a:r>
            <a:r>
              <a:rPr lang="ru-RU" sz="2200">
                <a:solidFill>
                  <a:srgbClr val="FF0066"/>
                </a:solidFill>
                <a:cs typeface="Times New Roman" pitchFamily="18" charset="0"/>
                <a:hlinkClick r:id="rId8"/>
              </a:rPr>
              <a:t>потенціал дії</a:t>
            </a:r>
            <a:r>
              <a:rPr lang="ru-RU" sz="2200">
                <a:solidFill>
                  <a:srgbClr val="FF0066"/>
                </a:solidFill>
                <a:cs typeface="Times New Roman" pitchFamily="18" charset="0"/>
              </a:rPr>
              <a:t>. Мозок інтерпретує це як більшу гучність.</a:t>
            </a:r>
          </a:p>
          <a:p>
            <a:pPr algn="ctr" eaLnBrk="0" hangingPunct="0">
              <a:spcBef>
                <a:spcPts val="600"/>
              </a:spcBef>
              <a:spcAft>
                <a:spcPts val="600"/>
              </a:spcAft>
            </a:pPr>
            <a:r>
              <a:rPr lang="ru-RU" sz="2200" b="1">
                <a:cs typeface="Times New Roman" pitchFamily="18" charset="0"/>
              </a:rPr>
              <a:t>Сприйняття  напрямку звуку</a:t>
            </a:r>
            <a:endParaRPr lang="ru-RU" sz="2200">
              <a:cs typeface="Times New Roman" pitchFamily="18" charset="0"/>
            </a:endParaRPr>
          </a:p>
          <a:p>
            <a:pPr algn="just" eaLnBrk="0" hangingPunct="0">
              <a:spcBef>
                <a:spcPts val="600"/>
              </a:spcBef>
              <a:spcAft>
                <a:spcPts val="600"/>
              </a:spcAft>
            </a:pPr>
            <a:r>
              <a:rPr lang="ru-RU" sz="2200">
                <a:solidFill>
                  <a:srgbClr val="FF0066"/>
                </a:solidFill>
                <a:cs typeface="Times New Roman" pitchFamily="18" charset="0"/>
              </a:rPr>
              <a:t>Відчуття напрямку звуку здійснюється на основі порівняння інтенсивності та часу надходження звукових сигналів до кожного із двох вух. У визначенні напрямку звуку беруть участь ядра </a:t>
            </a:r>
            <a:r>
              <a:rPr lang="ru-RU" sz="2200">
                <a:solidFill>
                  <a:srgbClr val="FF0066"/>
                </a:solidFill>
                <a:cs typeface="Times New Roman" pitchFamily="18" charset="0"/>
                <a:hlinkClick r:id="rId9"/>
              </a:rPr>
              <a:t>стовбура головного мозку</a:t>
            </a:r>
            <a:r>
              <a:rPr lang="ru-RU" sz="2200">
                <a:solidFill>
                  <a:srgbClr val="FF0066"/>
                </a:solidFill>
                <a:cs typeface="Times New Roman" pitchFamily="18" charset="0"/>
              </a:rPr>
              <a:t>.</a:t>
            </a:r>
            <a:endParaRPr lang="ru-RU" sz="2200">
              <a:solidFill>
                <a:srgbClr val="FF0066"/>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Заголовок 1"/>
          <p:cNvSpPr>
            <a:spLocks noGrp="1"/>
          </p:cNvSpPr>
          <p:nvPr>
            <p:ph type="title"/>
          </p:nvPr>
        </p:nvSpPr>
        <p:spPr>
          <a:xfrm>
            <a:off x="928688" y="2428875"/>
            <a:ext cx="7470775" cy="1143000"/>
          </a:xfrm>
        </p:spPr>
        <p:txBody>
          <a:bodyPr/>
          <a:lstStyle/>
          <a:p>
            <a:pPr algn="ctr" eaLnBrk="1" hangingPunct="1"/>
            <a:r>
              <a:rPr lang="uk-UA" sz="6000" b="1">
                <a:solidFill>
                  <a:srgbClr val="9900FF"/>
                </a:solidFill>
              </a:rPr>
              <a:t>Сомато - сенсорна система</a:t>
            </a:r>
            <a:endParaRPr lang="ru-RU" sz="6000" b="1">
              <a:solidFill>
                <a:srgbClr val="9900FF"/>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Прямоугольник 1"/>
          <p:cNvSpPr>
            <a:spLocks noChangeArrowheads="1"/>
          </p:cNvSpPr>
          <p:nvPr/>
        </p:nvSpPr>
        <p:spPr bwMode="auto">
          <a:xfrm>
            <a:off x="500063" y="642938"/>
            <a:ext cx="7715250" cy="5078412"/>
          </a:xfrm>
          <a:prstGeom prst="rect">
            <a:avLst/>
          </a:prstGeom>
          <a:noFill/>
          <a:ln w="9525">
            <a:noFill/>
            <a:miter lim="800000"/>
            <a:headEnd/>
            <a:tailEnd/>
          </a:ln>
        </p:spPr>
        <p:txBody>
          <a:bodyPr>
            <a:spAutoFit/>
          </a:bodyPr>
          <a:lstStyle/>
          <a:p>
            <a:r>
              <a:rPr lang="ru-RU" sz="3600"/>
              <a:t>Сомато-сенсорна система (аналізатор) складається з аналізатора пропріоцептивної та шкірної чутливості. Інколи вживають термін </a:t>
            </a:r>
            <a:r>
              <a:rPr lang="ru-RU" sz="3600">
                <a:solidFill>
                  <a:srgbClr val="9900FF"/>
                </a:solidFill>
              </a:rPr>
              <a:t>сомато-вісцеро-сенсорна система</a:t>
            </a:r>
            <a:r>
              <a:rPr lang="ru-RU" sz="3600"/>
              <a:t>, тоді розуміють, що крім названих видів чутливості в цю систему включена ще і чутливість внутрішніх органів.</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2"/>
          <a:srcRect l="1503" t="4961" r="60106" b="3255"/>
          <a:stretch>
            <a:fillRect/>
          </a:stretch>
        </p:blipFill>
        <p:spPr bwMode="auto">
          <a:xfrm>
            <a:off x="214313" y="300038"/>
            <a:ext cx="5143500" cy="6557962"/>
          </a:xfrm>
          <a:prstGeom prst="rect">
            <a:avLst/>
          </a:prstGeom>
          <a:noFill/>
          <a:ln w="9525">
            <a:noFill/>
            <a:miter lim="800000"/>
            <a:headEnd/>
            <a:tailEnd/>
          </a:ln>
        </p:spPr>
      </p:pic>
      <p:sp>
        <p:nvSpPr>
          <p:cNvPr id="87043" name="Прямоугольник 4"/>
          <p:cNvSpPr>
            <a:spLocks noChangeArrowheads="1"/>
          </p:cNvSpPr>
          <p:nvPr/>
        </p:nvSpPr>
        <p:spPr bwMode="auto">
          <a:xfrm>
            <a:off x="5572125" y="2857500"/>
            <a:ext cx="3286125" cy="3446463"/>
          </a:xfrm>
          <a:prstGeom prst="rect">
            <a:avLst/>
          </a:prstGeom>
          <a:noFill/>
          <a:ln w="9525">
            <a:noFill/>
            <a:miter lim="800000"/>
            <a:headEnd/>
            <a:tailEnd/>
          </a:ln>
        </p:spPr>
        <p:txBody>
          <a:bodyPr>
            <a:spAutoFit/>
          </a:bodyPr>
          <a:lstStyle/>
          <a:p>
            <a:r>
              <a:rPr lang="uk-UA" sz="1400"/>
              <a:t>1 – вихід протоку потової залози;</a:t>
            </a:r>
          </a:p>
          <a:p>
            <a:r>
              <a:rPr lang="uk-UA" sz="1400"/>
              <a:t>2 - рецептор шкіри;</a:t>
            </a:r>
          </a:p>
          <a:p>
            <a:r>
              <a:rPr lang="uk-UA" sz="1400"/>
              <a:t>3 – стержень волосини;</a:t>
            </a:r>
          </a:p>
          <a:p>
            <a:r>
              <a:rPr lang="uk-UA" sz="1400"/>
              <a:t>4 – сальна залоза;</a:t>
            </a:r>
          </a:p>
          <a:p>
            <a:r>
              <a:rPr lang="uk-UA" sz="1400"/>
              <a:t>5 – волосяна цибулина у волосяній сумці;</a:t>
            </a:r>
          </a:p>
          <a:p>
            <a:r>
              <a:rPr lang="uk-UA" sz="1400"/>
              <a:t>6 – мяз, що піднімяє волос;</a:t>
            </a:r>
          </a:p>
          <a:p>
            <a:r>
              <a:rPr lang="uk-UA" sz="1400"/>
              <a:t>7 – волосяний сосочок;</a:t>
            </a:r>
          </a:p>
          <a:p>
            <a:r>
              <a:rPr lang="uk-UA" sz="1400"/>
              <a:t>8 – потова залоза</a:t>
            </a:r>
          </a:p>
          <a:p>
            <a:endParaRPr lang="uk-UA" sz="1400"/>
          </a:p>
          <a:p>
            <a:r>
              <a:rPr lang="uk-UA" sz="1400"/>
              <a:t>А – епідерміс;</a:t>
            </a:r>
          </a:p>
          <a:p>
            <a:r>
              <a:rPr lang="uk-UA" sz="1400"/>
              <a:t>Б – дерма;</a:t>
            </a:r>
          </a:p>
          <a:p>
            <a:r>
              <a:rPr lang="uk-UA" sz="1400"/>
              <a:t>В - гіподерма</a:t>
            </a:r>
          </a:p>
          <a:p>
            <a:endParaRPr lang="uk-UA"/>
          </a:p>
          <a:p>
            <a:endParaRPr lang="ru-RU"/>
          </a:p>
        </p:txBody>
      </p:sp>
      <p:sp>
        <p:nvSpPr>
          <p:cNvPr id="87044" name="Прямоугольник 5"/>
          <p:cNvSpPr>
            <a:spLocks noChangeArrowheads="1"/>
          </p:cNvSpPr>
          <p:nvPr/>
        </p:nvSpPr>
        <p:spPr bwMode="auto">
          <a:xfrm>
            <a:off x="5643563" y="1785938"/>
            <a:ext cx="2827337" cy="584200"/>
          </a:xfrm>
          <a:prstGeom prst="rect">
            <a:avLst/>
          </a:prstGeom>
          <a:noFill/>
          <a:ln w="9525">
            <a:noFill/>
            <a:miter lim="800000"/>
            <a:headEnd/>
            <a:tailEnd/>
          </a:ln>
        </p:spPr>
        <p:txBody>
          <a:bodyPr wrap="none">
            <a:spAutoFit/>
          </a:bodyPr>
          <a:lstStyle/>
          <a:p>
            <a:pPr algn="ctr"/>
            <a:r>
              <a:rPr lang="uk-UA" sz="3200"/>
              <a:t>Будова шкіри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Прямоугольник 1"/>
          <p:cNvSpPr>
            <a:spLocks noChangeArrowheads="1"/>
          </p:cNvSpPr>
          <p:nvPr/>
        </p:nvSpPr>
        <p:spPr bwMode="auto">
          <a:xfrm>
            <a:off x="571500" y="428625"/>
            <a:ext cx="5857875" cy="1938338"/>
          </a:xfrm>
          <a:prstGeom prst="rect">
            <a:avLst/>
          </a:prstGeom>
          <a:noFill/>
          <a:ln w="9525">
            <a:noFill/>
            <a:miter lim="800000"/>
            <a:headEnd/>
            <a:tailEnd/>
          </a:ln>
        </p:spPr>
        <p:txBody>
          <a:bodyPr>
            <a:spAutoFit/>
          </a:bodyPr>
          <a:lstStyle/>
          <a:p>
            <a:pPr indent="530225"/>
            <a:r>
              <a:rPr lang="ru-RU" sz="2000">
                <a:solidFill>
                  <a:srgbClr val="9900FF"/>
                </a:solidFill>
              </a:rPr>
              <a:t>Чутливість шкіри включає механорецепцію, терморецепцію, ноцірецепцію. </a:t>
            </a:r>
          </a:p>
          <a:p>
            <a:pPr indent="530225"/>
            <a:r>
              <a:rPr lang="ru-RU" sz="2000">
                <a:solidFill>
                  <a:srgbClr val="9900FF"/>
                </a:solidFill>
              </a:rPr>
              <a:t>Механорецепція забезпечує декілька модальностей чуття : дотик, тиск, вібрацію, лоскотання, які формуються під впливом механічних стимулів, що діють на шкіру. </a:t>
            </a:r>
          </a:p>
        </p:txBody>
      </p:sp>
      <p:sp>
        <p:nvSpPr>
          <p:cNvPr id="88067" name="Прямоугольник 2"/>
          <p:cNvSpPr>
            <a:spLocks noChangeArrowheads="1"/>
          </p:cNvSpPr>
          <p:nvPr/>
        </p:nvSpPr>
        <p:spPr bwMode="auto">
          <a:xfrm>
            <a:off x="4000500" y="2500313"/>
            <a:ext cx="5429250" cy="1938337"/>
          </a:xfrm>
          <a:prstGeom prst="rect">
            <a:avLst/>
          </a:prstGeom>
          <a:noFill/>
          <a:ln w="9525">
            <a:noFill/>
            <a:miter lim="800000"/>
            <a:headEnd/>
            <a:tailEnd/>
          </a:ln>
        </p:spPr>
        <p:txBody>
          <a:bodyPr>
            <a:spAutoFit/>
          </a:bodyPr>
          <a:lstStyle/>
          <a:p>
            <a:r>
              <a:rPr lang="ru-RU" sz="2000" b="1">
                <a:solidFill>
                  <a:srgbClr val="FF0000"/>
                </a:solidFill>
              </a:rPr>
              <a:t>До механорецепторів на неволосистій шкірі </a:t>
            </a:r>
            <a:r>
              <a:rPr lang="ru-RU" sz="2000">
                <a:solidFill>
                  <a:srgbClr val="FF0000"/>
                </a:solidFill>
              </a:rPr>
              <a:t>відносяться тільця Мейснера, диски Меркеля, тільця Пачіні, а на волосистій частині шкіри містяться рецептори волосяного фолікула, тільця Руффіні, тільця Пачіні та тактильні диски. </a:t>
            </a:r>
          </a:p>
        </p:txBody>
      </p:sp>
      <p:sp>
        <p:nvSpPr>
          <p:cNvPr id="88068" name="Прямоугольник 4"/>
          <p:cNvSpPr>
            <a:spLocks noChangeArrowheads="1"/>
          </p:cNvSpPr>
          <p:nvPr/>
        </p:nvSpPr>
        <p:spPr bwMode="auto">
          <a:xfrm>
            <a:off x="285750" y="3357563"/>
            <a:ext cx="3643313" cy="1631950"/>
          </a:xfrm>
          <a:prstGeom prst="rect">
            <a:avLst/>
          </a:prstGeom>
          <a:noFill/>
          <a:ln w="9525">
            <a:noFill/>
            <a:miter lim="800000"/>
            <a:headEnd/>
            <a:tailEnd/>
          </a:ln>
        </p:spPr>
        <p:txBody>
          <a:bodyPr>
            <a:spAutoFit/>
          </a:bodyPr>
          <a:lstStyle/>
          <a:p>
            <a:r>
              <a:rPr lang="ru-RU" sz="2000">
                <a:solidFill>
                  <a:srgbClr val="FF0066"/>
                </a:solidFill>
              </a:rPr>
              <a:t>Тільця  Руффіні та диски Меркеля є одночасно рецепторами дотику, датчиками інтенсивності та тривалості дії подразника. </a:t>
            </a:r>
          </a:p>
        </p:txBody>
      </p:sp>
      <p:sp>
        <p:nvSpPr>
          <p:cNvPr id="88069" name="Прямоугольник 5"/>
          <p:cNvSpPr>
            <a:spLocks noChangeArrowheads="1"/>
          </p:cNvSpPr>
          <p:nvPr/>
        </p:nvSpPr>
        <p:spPr bwMode="auto">
          <a:xfrm>
            <a:off x="4786313" y="4786313"/>
            <a:ext cx="4572000" cy="1016000"/>
          </a:xfrm>
          <a:prstGeom prst="rect">
            <a:avLst/>
          </a:prstGeom>
          <a:noFill/>
          <a:ln w="9525">
            <a:noFill/>
            <a:miter lim="800000"/>
            <a:headEnd/>
            <a:tailEnd/>
          </a:ln>
        </p:spPr>
        <p:txBody>
          <a:bodyPr>
            <a:spAutoFit/>
          </a:bodyPr>
          <a:lstStyle/>
          <a:p>
            <a:r>
              <a:rPr lang="ru-RU" sz="2000">
                <a:solidFill>
                  <a:srgbClr val="00B0F0"/>
                </a:solidFill>
              </a:rPr>
              <a:t>Рецепторами дотику і датчиками швидкості є тільця Мейснера і рецептори волосяних фолікул </a:t>
            </a:r>
          </a:p>
        </p:txBody>
      </p:sp>
      <p:sp>
        <p:nvSpPr>
          <p:cNvPr id="88070" name="Прямоугольник 6"/>
          <p:cNvSpPr>
            <a:spLocks noChangeArrowheads="1"/>
          </p:cNvSpPr>
          <p:nvPr/>
        </p:nvSpPr>
        <p:spPr bwMode="auto">
          <a:xfrm>
            <a:off x="214313" y="5572125"/>
            <a:ext cx="4572000" cy="1016000"/>
          </a:xfrm>
          <a:prstGeom prst="rect">
            <a:avLst/>
          </a:prstGeom>
          <a:noFill/>
          <a:ln w="9525">
            <a:noFill/>
            <a:miter lim="800000"/>
            <a:headEnd/>
            <a:tailEnd/>
          </a:ln>
        </p:spPr>
        <p:txBody>
          <a:bodyPr>
            <a:spAutoFit/>
          </a:bodyPr>
          <a:lstStyle/>
          <a:p>
            <a:r>
              <a:rPr lang="ru-RU" sz="2000">
                <a:solidFill>
                  <a:srgbClr val="FFFF00"/>
                </a:solidFill>
              </a:rPr>
              <a:t>Датчиками прискорення є тільця Пачіні, які реагують на прискорення зміщення шкіри.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Прямоугольник 2"/>
          <p:cNvSpPr>
            <a:spLocks noChangeArrowheads="1"/>
          </p:cNvSpPr>
          <p:nvPr/>
        </p:nvSpPr>
        <p:spPr bwMode="auto">
          <a:xfrm>
            <a:off x="357188" y="214313"/>
            <a:ext cx="7358062" cy="2554287"/>
          </a:xfrm>
          <a:prstGeom prst="rect">
            <a:avLst/>
          </a:prstGeom>
          <a:noFill/>
          <a:ln w="9525">
            <a:noFill/>
            <a:miter lim="800000"/>
            <a:headEnd/>
            <a:tailEnd/>
          </a:ln>
        </p:spPr>
        <p:txBody>
          <a:bodyPr>
            <a:spAutoFit/>
          </a:bodyPr>
          <a:lstStyle/>
          <a:p>
            <a:pPr indent="530225"/>
            <a:r>
              <a:rPr lang="ru-RU" sz="2000">
                <a:solidFill>
                  <a:srgbClr val="9900FF"/>
                </a:solidFill>
              </a:rPr>
              <a:t>До  механорецепторів відносяться  також механочутливі вільні нервові закінчення. Вони є пороговими датчиками про наявність стимулу в даному місці шкіри, несуть інформацію про слабкі стимули (повзе комаха), формують відчуття лоскотання. </a:t>
            </a:r>
          </a:p>
          <a:p>
            <a:pPr indent="530225"/>
            <a:r>
              <a:rPr lang="ru-RU" sz="2000">
                <a:solidFill>
                  <a:srgbClr val="9900FF"/>
                </a:solidFill>
              </a:rPr>
              <a:t>Особливістю їх є здатність викликати різні реакції, проводити інформацію по безмієлінових волокнах, не надавати точних відомостей про інтенсивність стимулу. </a:t>
            </a:r>
          </a:p>
        </p:txBody>
      </p:sp>
      <p:sp>
        <p:nvSpPr>
          <p:cNvPr id="89091" name="Прямоугольник 3"/>
          <p:cNvSpPr>
            <a:spLocks noChangeArrowheads="1"/>
          </p:cNvSpPr>
          <p:nvPr/>
        </p:nvSpPr>
        <p:spPr bwMode="auto">
          <a:xfrm>
            <a:off x="3500438" y="2857500"/>
            <a:ext cx="5643562" cy="2032000"/>
          </a:xfrm>
          <a:prstGeom prst="rect">
            <a:avLst/>
          </a:prstGeom>
          <a:noFill/>
          <a:ln w="9525">
            <a:noFill/>
            <a:miter lim="800000"/>
            <a:headEnd/>
            <a:tailEnd/>
          </a:ln>
        </p:spPr>
        <p:txBody>
          <a:bodyPr>
            <a:spAutoFit/>
          </a:bodyPr>
          <a:lstStyle/>
          <a:p>
            <a:r>
              <a:rPr lang="ru-RU">
                <a:solidFill>
                  <a:srgbClr val="FF0000"/>
                </a:solidFill>
              </a:rPr>
              <a:t>Відчуття терморецепції формує дві модальності: холод і тепло. Кількість терморецепторів на шкірі менша, ніж механорецепторів. Щільність терморецепторів в різних ділянках шкіри різна: найбільша щільність холодових рецепторів в шкірі спини, а теплових – в шкірі передньої черевної стінки. </a:t>
            </a:r>
          </a:p>
        </p:txBody>
      </p:sp>
      <p:sp>
        <p:nvSpPr>
          <p:cNvPr id="89092" name="Прямоугольник 4"/>
          <p:cNvSpPr>
            <a:spLocks noChangeArrowheads="1"/>
          </p:cNvSpPr>
          <p:nvPr/>
        </p:nvSpPr>
        <p:spPr bwMode="auto">
          <a:xfrm>
            <a:off x="357188" y="4929188"/>
            <a:ext cx="7143750" cy="1754187"/>
          </a:xfrm>
          <a:prstGeom prst="rect">
            <a:avLst/>
          </a:prstGeom>
          <a:noFill/>
          <a:ln w="9525">
            <a:noFill/>
            <a:miter lim="800000"/>
            <a:headEnd/>
            <a:tailEnd/>
          </a:ln>
        </p:spPr>
        <p:txBody>
          <a:bodyPr>
            <a:spAutoFit/>
          </a:bodyPr>
          <a:lstStyle/>
          <a:p>
            <a:r>
              <a:rPr lang="ru-RU">
                <a:solidFill>
                  <a:srgbClr val="FFFF00"/>
                </a:solidFill>
              </a:rPr>
              <a:t>В шкірі містяться спеціалізовані терморецептори у вигляді тілець Руффіні, що сприймають тепло і колб Краузе, що сприймають холод. Від них аферентна інформація поширюється зі швидкістю 0,4 – 20 м/сек. Холодових рецепторів більше, ніж теплових. Наприклад, на 1 см шкіри лиця знаходиться 16 – 19 холодових рецепторів та 1 – 5 теплових.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2"/>
          <a:srcRect/>
          <a:stretch>
            <a:fillRect/>
          </a:stretch>
        </p:blipFill>
        <p:spPr bwMode="auto">
          <a:xfrm>
            <a:off x="714375" y="0"/>
            <a:ext cx="7181850" cy="6554788"/>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Прямоугольник 1"/>
          <p:cNvSpPr>
            <a:spLocks noChangeArrowheads="1"/>
          </p:cNvSpPr>
          <p:nvPr/>
        </p:nvSpPr>
        <p:spPr bwMode="auto">
          <a:xfrm>
            <a:off x="428625" y="285750"/>
            <a:ext cx="7643813" cy="1200150"/>
          </a:xfrm>
          <a:prstGeom prst="rect">
            <a:avLst/>
          </a:prstGeom>
          <a:noFill/>
          <a:ln w="9525">
            <a:noFill/>
            <a:miter lim="800000"/>
            <a:headEnd/>
            <a:tailEnd/>
          </a:ln>
        </p:spPr>
        <p:txBody>
          <a:bodyPr>
            <a:spAutoFit/>
          </a:bodyPr>
          <a:lstStyle/>
          <a:p>
            <a:r>
              <a:rPr lang="ru-RU">
                <a:solidFill>
                  <a:srgbClr val="FF0000"/>
                </a:solidFill>
              </a:rPr>
              <a:t>Терморецептори адаптуються до нової температури через декілька секунд, а суб’єктивна адаптація шкіри здійснюється лише через декілька хвилин. Холодові рецептори розташовані безпосередньо в епідермісі, а теплові в верхньому шарі власне шкіри. </a:t>
            </a:r>
          </a:p>
        </p:txBody>
      </p:sp>
      <p:sp>
        <p:nvSpPr>
          <p:cNvPr id="91139" name="Прямоугольник 2"/>
          <p:cNvSpPr>
            <a:spLocks noChangeArrowheads="1"/>
          </p:cNvSpPr>
          <p:nvPr/>
        </p:nvSpPr>
        <p:spPr bwMode="auto">
          <a:xfrm>
            <a:off x="2500313" y="2143125"/>
            <a:ext cx="6643687" cy="1754188"/>
          </a:xfrm>
          <a:prstGeom prst="rect">
            <a:avLst/>
          </a:prstGeom>
          <a:noFill/>
          <a:ln w="9525">
            <a:noFill/>
            <a:miter lim="800000"/>
            <a:headEnd/>
            <a:tailEnd/>
          </a:ln>
        </p:spPr>
        <p:txBody>
          <a:bodyPr>
            <a:spAutoFit/>
          </a:bodyPr>
          <a:lstStyle/>
          <a:p>
            <a:r>
              <a:rPr lang="ru-RU">
                <a:solidFill>
                  <a:srgbClr val="FF0066"/>
                </a:solidFill>
              </a:rPr>
              <a:t>У шкірі, що не покрита волоссям (пальців рук, на долонях, підошвах, губах, язиці, статевих органах та сосках грудей) розміщені некапсульовані дотикові тільця Мейсснера, а також глибше розташовані пластинчасті тіла Фатер-Пачіні, які мають у людини розмір від 0,5 до 0,7 мм і реагують на тиск та вібрацію. </a:t>
            </a:r>
          </a:p>
        </p:txBody>
      </p:sp>
      <p:sp>
        <p:nvSpPr>
          <p:cNvPr id="91140" name="Прямоугольник 4"/>
          <p:cNvSpPr>
            <a:spLocks noChangeArrowheads="1"/>
          </p:cNvSpPr>
          <p:nvPr/>
        </p:nvSpPr>
        <p:spPr bwMode="auto">
          <a:xfrm>
            <a:off x="428625" y="4286250"/>
            <a:ext cx="6643688" cy="1200150"/>
          </a:xfrm>
          <a:prstGeom prst="rect">
            <a:avLst/>
          </a:prstGeom>
          <a:noFill/>
          <a:ln w="9525">
            <a:noFill/>
            <a:miter lim="800000"/>
            <a:headEnd/>
            <a:tailEnd/>
          </a:ln>
        </p:spPr>
        <p:txBody>
          <a:bodyPr>
            <a:spAutoFit/>
          </a:bodyPr>
          <a:lstStyle/>
          <a:p>
            <a:r>
              <a:rPr lang="ru-RU">
                <a:solidFill>
                  <a:srgbClr val="FFFF00"/>
                </a:solidFill>
              </a:rPr>
              <a:t>Механорецептори, що мають повільну адаптацію, реагують на постійні подразнення і є рецепторами тиску. До них належать дотикові меніски – диски Меркеля та капсульовано дотикові тільця Руффіні.</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Прямоугольник 1"/>
          <p:cNvSpPr>
            <a:spLocks noChangeArrowheads="1"/>
          </p:cNvSpPr>
          <p:nvPr/>
        </p:nvSpPr>
        <p:spPr bwMode="auto">
          <a:xfrm>
            <a:off x="500063" y="196850"/>
            <a:ext cx="8286750" cy="6446838"/>
          </a:xfrm>
          <a:prstGeom prst="rect">
            <a:avLst/>
          </a:prstGeom>
          <a:noFill/>
          <a:ln w="9525">
            <a:noFill/>
            <a:miter lim="800000"/>
            <a:headEnd/>
            <a:tailEnd/>
          </a:ln>
        </p:spPr>
        <p:txBody>
          <a:bodyPr>
            <a:spAutoFit/>
          </a:bodyPr>
          <a:lstStyle/>
          <a:p>
            <a:pPr indent="530225" algn="just"/>
            <a:r>
              <a:rPr lang="ru-RU" sz="2400">
                <a:solidFill>
                  <a:srgbClr val="FFFF00"/>
                </a:solidFill>
              </a:rPr>
              <a:t>Для механорецепторів визначають </a:t>
            </a:r>
            <a:r>
              <a:rPr lang="ru-RU" sz="2400"/>
              <a:t>абсолютну й розрізняльну</a:t>
            </a:r>
            <a:r>
              <a:rPr lang="ru-RU" sz="2400">
                <a:solidFill>
                  <a:srgbClr val="FFFF00"/>
                </a:solidFill>
              </a:rPr>
              <a:t> чутливість. </a:t>
            </a:r>
          </a:p>
          <a:p>
            <a:pPr indent="530225" algn="just"/>
            <a:r>
              <a:rPr lang="ru-RU" sz="2400">
                <a:solidFill>
                  <a:srgbClr val="FFFF00"/>
                </a:solidFill>
              </a:rPr>
              <a:t>У людини абсолютна дотикова чутливість в різних ділянках шкіри відрізняється і становить від 50 мг до 10 г, а поріг просторового розрізнення </a:t>
            </a:r>
            <a:r>
              <a:rPr lang="ru-RU" sz="2400"/>
              <a:t>найменший</a:t>
            </a:r>
            <a:r>
              <a:rPr lang="ru-RU" sz="2400">
                <a:solidFill>
                  <a:srgbClr val="FFFF00"/>
                </a:solidFill>
              </a:rPr>
              <a:t> на язиці, губах і кінчиках пальців і становить 1,2 мм; на шкірі долоні – 8,9 мм; </a:t>
            </a:r>
            <a:r>
              <a:rPr lang="ru-RU" sz="2400"/>
              <a:t>найбільший на шкірі спини</a:t>
            </a:r>
            <a:r>
              <a:rPr lang="ru-RU" sz="2400">
                <a:solidFill>
                  <a:srgbClr val="FFFF00"/>
                </a:solidFill>
              </a:rPr>
              <a:t> – 54,1 мм.</a:t>
            </a:r>
          </a:p>
          <a:p>
            <a:pPr indent="530225" algn="just"/>
            <a:r>
              <a:rPr lang="ru-RU" sz="2400">
                <a:solidFill>
                  <a:srgbClr val="FFFF00"/>
                </a:solidFill>
              </a:rPr>
              <a:t> </a:t>
            </a:r>
            <a:br>
              <a:rPr lang="ru-RU" sz="2400">
                <a:solidFill>
                  <a:srgbClr val="FFFF00"/>
                </a:solidFill>
              </a:rPr>
            </a:br>
            <a:r>
              <a:rPr lang="ru-RU" sz="2400"/>
              <a:t>       </a:t>
            </a:r>
            <a:r>
              <a:rPr lang="ru-RU" sz="2400">
                <a:solidFill>
                  <a:srgbClr val="FFC000"/>
                </a:solidFill>
              </a:rPr>
              <a:t>Механізм активації механорецепторів полягає в зміні проникності їх мембрани для іонів натрію під час деформації мембрани рецептора та генерації рецепторного потенціалу, який при досягненні критичного рівня деполяризації викликає формування потенціалу дії, що поширюється до ЦНС. Інформація від механорецепторів передається в ЦНС спинномозково-кірковим шляхом (Голя та Бурдаха) в першу та другу сомато-сенсорні зони. Швидкість передачі – до120 м/с.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38" y="214313"/>
            <a:ext cx="7786687" cy="3046412"/>
          </a:xfrm>
          <a:prstGeom prst="rect">
            <a:avLst/>
          </a:prstGeom>
        </p:spPr>
        <p:txBody>
          <a:bodyPr>
            <a:spAutoFit/>
          </a:bodyPr>
          <a:lstStyle/>
          <a:p>
            <a:pPr algn="ctr">
              <a:defRPr/>
            </a:pPr>
            <a:r>
              <a:rPr lang="ru-RU" sz="2800" dirty="0" err="1">
                <a:solidFill>
                  <a:srgbClr val="00B0F0"/>
                </a:solidFill>
              </a:rPr>
              <a:t>Аналізатор</a:t>
            </a:r>
            <a:r>
              <a:rPr lang="ru-RU" sz="2800" dirty="0">
                <a:solidFill>
                  <a:srgbClr val="00B0F0"/>
                </a:solidFill>
              </a:rPr>
              <a:t> </a:t>
            </a:r>
            <a:r>
              <a:rPr lang="ru-RU" sz="2800" dirty="0" err="1">
                <a:solidFill>
                  <a:srgbClr val="00B0F0"/>
                </a:solidFill>
              </a:rPr>
              <a:t>пропріоцептивної</a:t>
            </a:r>
            <a:r>
              <a:rPr lang="ru-RU" sz="2800" dirty="0">
                <a:solidFill>
                  <a:srgbClr val="00B0F0"/>
                </a:solidFill>
              </a:rPr>
              <a:t> </a:t>
            </a:r>
            <a:r>
              <a:rPr lang="ru-RU" sz="2800" dirty="0" err="1">
                <a:solidFill>
                  <a:srgbClr val="00B0F0"/>
                </a:solidFill>
              </a:rPr>
              <a:t>чутливості</a:t>
            </a:r>
            <a:r>
              <a:rPr lang="ru-RU" sz="2800" dirty="0">
                <a:solidFill>
                  <a:srgbClr val="00B0F0"/>
                </a:solidFill>
              </a:rPr>
              <a:t> </a:t>
            </a:r>
            <a:r>
              <a:rPr lang="ru-RU" sz="2800" dirty="0" err="1">
                <a:solidFill>
                  <a:srgbClr val="00B0F0"/>
                </a:solidFill>
              </a:rPr>
              <a:t>забезпечує</a:t>
            </a:r>
            <a:r>
              <a:rPr lang="ru-RU" sz="2800" dirty="0">
                <a:solidFill>
                  <a:srgbClr val="00B0F0"/>
                </a:solidFill>
              </a:rPr>
              <a:t> </a:t>
            </a:r>
            <a:r>
              <a:rPr lang="ru-RU" sz="2800" dirty="0" err="1">
                <a:solidFill>
                  <a:srgbClr val="00B0F0"/>
                </a:solidFill>
              </a:rPr>
              <a:t>свідому</a:t>
            </a:r>
            <a:r>
              <a:rPr lang="ru-RU" sz="2800" dirty="0">
                <a:solidFill>
                  <a:srgbClr val="00B0F0"/>
                </a:solidFill>
              </a:rPr>
              <a:t> </a:t>
            </a:r>
            <a:r>
              <a:rPr lang="ru-RU" sz="2800" dirty="0" err="1">
                <a:solidFill>
                  <a:srgbClr val="00B0F0"/>
                </a:solidFill>
              </a:rPr>
              <a:t>чутливість</a:t>
            </a:r>
            <a:r>
              <a:rPr lang="ru-RU" sz="2800" dirty="0">
                <a:solidFill>
                  <a:srgbClr val="00B0F0"/>
                </a:solidFill>
              </a:rPr>
              <a:t> </a:t>
            </a:r>
            <a:r>
              <a:rPr lang="ru-RU" sz="2800" dirty="0" err="1">
                <a:solidFill>
                  <a:srgbClr val="00B0F0"/>
                </a:solidFill>
              </a:rPr>
              <a:t>опорно-рухового</a:t>
            </a:r>
            <a:r>
              <a:rPr lang="ru-RU" sz="2800" dirty="0">
                <a:solidFill>
                  <a:srgbClr val="00B0F0"/>
                </a:solidFill>
              </a:rPr>
              <a:t> </a:t>
            </a:r>
            <a:r>
              <a:rPr lang="ru-RU" sz="2800" dirty="0" err="1">
                <a:solidFill>
                  <a:srgbClr val="00B0F0"/>
                </a:solidFill>
              </a:rPr>
              <a:t>апарату</a:t>
            </a:r>
            <a:r>
              <a:rPr lang="ru-RU" sz="2800" dirty="0">
                <a:solidFill>
                  <a:srgbClr val="00B0F0"/>
                </a:solidFill>
              </a:rPr>
              <a:t>. </a:t>
            </a:r>
          </a:p>
          <a:p>
            <a:pPr indent="442913" algn="just">
              <a:defRPr/>
            </a:pPr>
            <a:r>
              <a:rPr lang="ru-RU" dirty="0" err="1"/>
              <a:t>Він</a:t>
            </a:r>
            <a:r>
              <a:rPr lang="ru-RU" dirty="0"/>
              <a:t> </a:t>
            </a:r>
            <a:r>
              <a:rPr lang="ru-RU" dirty="0" err="1"/>
              <a:t>складається</a:t>
            </a:r>
            <a:r>
              <a:rPr lang="ru-RU" dirty="0"/>
              <a:t> </a:t>
            </a:r>
            <a:r>
              <a:rPr lang="ru-RU" dirty="0" err="1"/>
              <a:t>з</a:t>
            </a:r>
            <a:r>
              <a:rPr lang="ru-RU" dirty="0"/>
              <a:t> </a:t>
            </a:r>
            <a:r>
              <a:rPr lang="ru-RU" dirty="0" err="1"/>
              <a:t>пропріоцепторів</a:t>
            </a:r>
            <a:r>
              <a:rPr lang="ru-RU" dirty="0"/>
              <a:t>, </a:t>
            </a:r>
            <a:r>
              <a:rPr lang="ru-RU" dirty="0" err="1"/>
              <a:t>аферентних</a:t>
            </a:r>
            <a:r>
              <a:rPr lang="ru-RU" dirty="0"/>
              <a:t> </a:t>
            </a:r>
            <a:r>
              <a:rPr lang="ru-RU" dirty="0" err="1"/>
              <a:t>нервових</a:t>
            </a:r>
            <a:r>
              <a:rPr lang="ru-RU" dirty="0"/>
              <a:t> волокон </a:t>
            </a:r>
            <a:r>
              <a:rPr lang="ru-RU" dirty="0" err="1"/>
              <a:t>задніх</a:t>
            </a:r>
            <a:r>
              <a:rPr lang="ru-RU" dirty="0"/>
              <a:t> </a:t>
            </a:r>
            <a:r>
              <a:rPr lang="ru-RU" dirty="0" err="1"/>
              <a:t>корінців</a:t>
            </a:r>
            <a:r>
              <a:rPr lang="ru-RU" dirty="0"/>
              <a:t> спинного </a:t>
            </a:r>
            <a:r>
              <a:rPr lang="ru-RU" dirty="0" err="1"/>
              <a:t>мозку</a:t>
            </a:r>
            <a:r>
              <a:rPr lang="ru-RU" dirty="0"/>
              <a:t> та </a:t>
            </a:r>
            <a:r>
              <a:rPr lang="ru-RU" dirty="0" err="1"/>
              <a:t>черепно-мозкових</a:t>
            </a:r>
            <a:r>
              <a:rPr lang="ru-RU" dirty="0"/>
              <a:t> </a:t>
            </a:r>
            <a:r>
              <a:rPr lang="ru-RU" dirty="0" err="1"/>
              <a:t>нервів</a:t>
            </a:r>
            <a:r>
              <a:rPr lang="ru-RU" dirty="0"/>
              <a:t>, </a:t>
            </a:r>
            <a:r>
              <a:rPr lang="ru-RU" dirty="0" err="1"/>
              <a:t>провідних</a:t>
            </a:r>
            <a:r>
              <a:rPr lang="ru-RU" dirty="0"/>
              <a:t> </a:t>
            </a:r>
            <a:r>
              <a:rPr lang="ru-RU" dirty="0" err="1"/>
              <a:t>шляхів</a:t>
            </a:r>
            <a:r>
              <a:rPr lang="ru-RU" dirty="0"/>
              <a:t> </a:t>
            </a:r>
            <a:r>
              <a:rPr lang="ru-RU" dirty="0" err="1"/>
              <a:t>пропріоцептивної</a:t>
            </a:r>
            <a:r>
              <a:rPr lang="ru-RU" dirty="0"/>
              <a:t> </a:t>
            </a:r>
            <a:r>
              <a:rPr lang="ru-RU" dirty="0" err="1"/>
              <a:t>чутливості</a:t>
            </a:r>
            <a:r>
              <a:rPr lang="ru-RU" dirty="0"/>
              <a:t> (</a:t>
            </a:r>
            <a:r>
              <a:rPr lang="ru-RU" dirty="0" err="1"/>
              <a:t>Голя</a:t>
            </a:r>
            <a:r>
              <a:rPr lang="ru-RU" dirty="0"/>
              <a:t> </a:t>
            </a:r>
            <a:r>
              <a:rPr lang="ru-RU" dirty="0" err="1"/>
              <a:t>та</a:t>
            </a:r>
            <a:r>
              <a:rPr lang="ru-RU" dirty="0"/>
              <a:t> </a:t>
            </a:r>
            <a:r>
              <a:rPr lang="ru-RU" dirty="0" err="1"/>
              <a:t>Бурдаха</a:t>
            </a:r>
            <a:r>
              <a:rPr lang="ru-RU" dirty="0"/>
              <a:t>), </a:t>
            </a:r>
            <a:r>
              <a:rPr lang="ru-RU" dirty="0" err="1"/>
              <a:t>котрі</a:t>
            </a:r>
            <a:r>
              <a:rPr lang="ru-RU" dirty="0"/>
              <a:t> </a:t>
            </a:r>
            <a:r>
              <a:rPr lang="ru-RU" dirty="0" err="1"/>
              <a:t>передають</a:t>
            </a:r>
            <a:r>
              <a:rPr lang="ru-RU" dirty="0"/>
              <a:t> </a:t>
            </a:r>
            <a:r>
              <a:rPr lang="ru-RU" dirty="0" err="1"/>
              <a:t>інформацію</a:t>
            </a:r>
            <a:r>
              <a:rPr lang="ru-RU" dirty="0"/>
              <a:t> в </a:t>
            </a:r>
            <a:r>
              <a:rPr lang="ru-RU" dirty="0" err="1"/>
              <a:t>зацентральну</a:t>
            </a:r>
            <a:r>
              <a:rPr lang="ru-RU" dirty="0"/>
              <a:t> </a:t>
            </a:r>
            <a:r>
              <a:rPr lang="ru-RU" dirty="0" err="1"/>
              <a:t>звивину</a:t>
            </a:r>
            <a:r>
              <a:rPr lang="ru-RU" dirty="0"/>
              <a:t> </a:t>
            </a:r>
            <a:r>
              <a:rPr lang="ru-RU" dirty="0" err="1"/>
              <a:t>тім’яної</a:t>
            </a:r>
            <a:r>
              <a:rPr lang="ru-RU" dirty="0"/>
              <a:t> </a:t>
            </a:r>
            <a:r>
              <a:rPr lang="ru-RU" dirty="0" err="1"/>
              <a:t>частки</a:t>
            </a:r>
            <a:r>
              <a:rPr lang="ru-RU" dirty="0"/>
              <a:t> кори головного </a:t>
            </a:r>
            <a:r>
              <a:rPr lang="ru-RU" dirty="0" err="1"/>
              <a:t>мозку</a:t>
            </a:r>
            <a:r>
              <a:rPr lang="ru-RU" dirty="0"/>
              <a:t>, де </a:t>
            </a:r>
            <a:r>
              <a:rPr lang="ru-RU" dirty="0" err="1"/>
              <a:t>знаходиться</a:t>
            </a:r>
            <a:r>
              <a:rPr lang="ru-RU" dirty="0"/>
              <a:t> </a:t>
            </a:r>
            <a:r>
              <a:rPr lang="ru-RU" dirty="0" err="1"/>
              <a:t>вищий</a:t>
            </a:r>
            <a:r>
              <a:rPr lang="ru-RU" dirty="0"/>
              <a:t> центр </a:t>
            </a:r>
            <a:r>
              <a:rPr lang="ru-RU" dirty="0" err="1"/>
              <a:t>аналізатора</a:t>
            </a:r>
            <a:r>
              <a:rPr lang="ru-RU" dirty="0"/>
              <a:t> (</a:t>
            </a:r>
            <a:r>
              <a:rPr lang="ru-RU" dirty="0" err="1"/>
              <a:t>первинна</a:t>
            </a:r>
            <a:r>
              <a:rPr lang="ru-RU" dirty="0"/>
              <a:t> </a:t>
            </a:r>
            <a:r>
              <a:rPr lang="ru-RU" dirty="0" err="1"/>
              <a:t>сенсорна</a:t>
            </a:r>
            <a:r>
              <a:rPr lang="ru-RU" dirty="0"/>
              <a:t> зона). </a:t>
            </a:r>
          </a:p>
        </p:txBody>
      </p:sp>
      <p:sp>
        <p:nvSpPr>
          <p:cNvPr id="93187" name="Прямоугольник 2"/>
          <p:cNvSpPr>
            <a:spLocks noChangeArrowheads="1"/>
          </p:cNvSpPr>
          <p:nvPr/>
        </p:nvSpPr>
        <p:spPr bwMode="auto">
          <a:xfrm>
            <a:off x="2357438" y="3214688"/>
            <a:ext cx="4710112" cy="369887"/>
          </a:xfrm>
          <a:prstGeom prst="rect">
            <a:avLst/>
          </a:prstGeom>
          <a:noFill/>
          <a:ln w="9525">
            <a:noFill/>
            <a:miter lim="800000"/>
            <a:headEnd/>
            <a:tailEnd/>
          </a:ln>
        </p:spPr>
        <p:txBody>
          <a:bodyPr wrap="none">
            <a:spAutoFit/>
          </a:bodyPr>
          <a:lstStyle/>
          <a:p>
            <a:r>
              <a:rPr lang="ru-RU" b="1">
                <a:solidFill>
                  <a:srgbClr val="00B0F0"/>
                </a:solidFill>
              </a:rPr>
              <a:t>Розрізняють три види пропріоцепторів</a:t>
            </a:r>
          </a:p>
        </p:txBody>
      </p:sp>
      <p:sp>
        <p:nvSpPr>
          <p:cNvPr id="93188" name="Прямоугольник 3"/>
          <p:cNvSpPr>
            <a:spLocks noChangeArrowheads="1"/>
          </p:cNvSpPr>
          <p:nvPr/>
        </p:nvSpPr>
        <p:spPr bwMode="auto">
          <a:xfrm>
            <a:off x="285750" y="3995738"/>
            <a:ext cx="2500313" cy="2554287"/>
          </a:xfrm>
          <a:prstGeom prst="rect">
            <a:avLst/>
          </a:prstGeom>
          <a:noFill/>
          <a:ln w="9525">
            <a:noFill/>
            <a:miter lim="800000"/>
            <a:headEnd/>
            <a:tailEnd/>
          </a:ln>
        </p:spPr>
        <p:txBody>
          <a:bodyPr>
            <a:spAutoFit/>
          </a:bodyPr>
          <a:lstStyle/>
          <a:p>
            <a:r>
              <a:rPr lang="ru-RU" sz="1600">
                <a:solidFill>
                  <a:srgbClr val="0070C0"/>
                </a:solidFill>
              </a:rPr>
              <a:t>М’язові веретена або пропріоцептори м’язів </a:t>
            </a:r>
            <a:r>
              <a:rPr lang="ru-RU" sz="1600"/>
              <a:t>– реагують на розтягнення м’яза. М’язи розтягуються власною вагою під дією сили тяжіння, яка діє постійно, або при скороченні м’язів-антагоністів. </a:t>
            </a:r>
          </a:p>
        </p:txBody>
      </p:sp>
      <p:sp>
        <p:nvSpPr>
          <p:cNvPr id="93189" name="Прямоугольник 4"/>
          <p:cNvSpPr>
            <a:spLocks noChangeArrowheads="1"/>
          </p:cNvSpPr>
          <p:nvPr/>
        </p:nvSpPr>
        <p:spPr bwMode="auto">
          <a:xfrm>
            <a:off x="3429000" y="4071938"/>
            <a:ext cx="2286000" cy="2308225"/>
          </a:xfrm>
          <a:prstGeom prst="rect">
            <a:avLst/>
          </a:prstGeom>
          <a:noFill/>
          <a:ln w="9525">
            <a:noFill/>
            <a:miter lim="800000"/>
            <a:headEnd/>
            <a:tailEnd/>
          </a:ln>
        </p:spPr>
        <p:txBody>
          <a:bodyPr>
            <a:spAutoFit/>
          </a:bodyPr>
          <a:lstStyle/>
          <a:p>
            <a:r>
              <a:rPr lang="ru-RU">
                <a:solidFill>
                  <a:srgbClr val="0070C0"/>
                </a:solidFill>
              </a:rPr>
              <a:t>Сухожилкові рецептори Гольджі </a:t>
            </a:r>
            <a:r>
              <a:rPr lang="ru-RU"/>
              <a:t>– реагують на розтягнення сухожилку, що відбувається під час скорочення певного м’яза. </a:t>
            </a:r>
          </a:p>
        </p:txBody>
      </p:sp>
      <p:sp>
        <p:nvSpPr>
          <p:cNvPr id="93190" name="Прямоугольник 5"/>
          <p:cNvSpPr>
            <a:spLocks noChangeArrowheads="1"/>
          </p:cNvSpPr>
          <p:nvPr/>
        </p:nvSpPr>
        <p:spPr bwMode="auto">
          <a:xfrm>
            <a:off x="6572250" y="4071938"/>
            <a:ext cx="2357438" cy="2032000"/>
          </a:xfrm>
          <a:prstGeom prst="rect">
            <a:avLst/>
          </a:prstGeom>
          <a:noFill/>
          <a:ln w="9525">
            <a:noFill/>
            <a:miter lim="800000"/>
            <a:headEnd/>
            <a:tailEnd/>
          </a:ln>
        </p:spPr>
        <p:txBody>
          <a:bodyPr>
            <a:spAutoFit/>
          </a:bodyPr>
          <a:lstStyle/>
          <a:p>
            <a:r>
              <a:rPr lang="ru-RU">
                <a:solidFill>
                  <a:srgbClr val="0070C0"/>
                </a:solidFill>
              </a:rPr>
              <a:t>Рецептори суглобових сумок </a:t>
            </a:r>
            <a:r>
              <a:rPr lang="ru-RU"/>
              <a:t>– реагують на зміну положення кісток в суглобах і деформацію суглобових сумок.</a:t>
            </a:r>
          </a:p>
        </p:txBody>
      </p:sp>
      <p:cxnSp>
        <p:nvCxnSpPr>
          <p:cNvPr id="8" name="Прямая со стрелкой 7"/>
          <p:cNvCxnSpPr/>
          <p:nvPr/>
        </p:nvCxnSpPr>
        <p:spPr>
          <a:xfrm rot="10800000" flipV="1">
            <a:off x="1857375" y="3571875"/>
            <a:ext cx="2571750" cy="428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rot="5400000">
            <a:off x="4214019" y="3858419"/>
            <a:ext cx="5715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4929188" y="3571875"/>
            <a:ext cx="2000250" cy="571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Прямоугольник 1"/>
          <p:cNvSpPr>
            <a:spLocks noChangeArrowheads="1"/>
          </p:cNvSpPr>
          <p:nvPr/>
        </p:nvSpPr>
        <p:spPr bwMode="auto">
          <a:xfrm>
            <a:off x="1143000" y="1071563"/>
            <a:ext cx="7500938" cy="5078412"/>
          </a:xfrm>
          <a:prstGeom prst="rect">
            <a:avLst/>
          </a:prstGeom>
          <a:noFill/>
          <a:ln w="9525">
            <a:noFill/>
            <a:miter lim="800000"/>
            <a:headEnd/>
            <a:tailEnd/>
          </a:ln>
        </p:spPr>
        <p:txBody>
          <a:bodyPr>
            <a:spAutoFit/>
          </a:bodyPr>
          <a:lstStyle/>
          <a:p>
            <a:r>
              <a:rPr lang="ru-RU" sz="3600">
                <a:solidFill>
                  <a:srgbClr val="FF0000"/>
                </a:solidFill>
              </a:rPr>
              <a:t>Чутливість внутрішніх органів забезпечують інтерорецептори </a:t>
            </a:r>
            <a:r>
              <a:rPr lang="ru-RU" sz="2400"/>
              <a:t>Вони можуть бути  </a:t>
            </a:r>
          </a:p>
          <a:p>
            <a:pPr>
              <a:buFontTx/>
              <a:buChar char="-"/>
            </a:pPr>
            <a:r>
              <a:rPr lang="ru-RU" sz="3600"/>
              <a:t> </a:t>
            </a:r>
            <a:r>
              <a:rPr lang="ru-RU" sz="3600">
                <a:solidFill>
                  <a:srgbClr val="002060"/>
                </a:solidFill>
              </a:rPr>
              <a:t>хеморецепторами,</a:t>
            </a:r>
          </a:p>
          <a:p>
            <a:pPr>
              <a:buFontTx/>
              <a:buChar char="-"/>
            </a:pPr>
            <a:r>
              <a:rPr lang="ru-RU" sz="3600"/>
              <a:t> </a:t>
            </a:r>
            <a:r>
              <a:rPr lang="ru-RU" sz="3600">
                <a:solidFill>
                  <a:srgbClr val="00B050"/>
                </a:solidFill>
              </a:rPr>
              <a:t>механорецепторами,  </a:t>
            </a:r>
          </a:p>
          <a:p>
            <a:pPr>
              <a:buFontTx/>
              <a:buChar char="-"/>
            </a:pPr>
            <a:r>
              <a:rPr lang="ru-RU" sz="3600"/>
              <a:t> </a:t>
            </a:r>
            <a:r>
              <a:rPr lang="ru-RU" sz="3600">
                <a:solidFill>
                  <a:srgbClr val="FFFF00"/>
                </a:solidFill>
              </a:rPr>
              <a:t>осморецепторами, </a:t>
            </a:r>
          </a:p>
          <a:p>
            <a:pPr>
              <a:buFontTx/>
              <a:buChar char="-"/>
            </a:pPr>
            <a:r>
              <a:rPr lang="ru-RU" sz="3600"/>
              <a:t> </a:t>
            </a:r>
            <a:r>
              <a:rPr lang="ru-RU" sz="3600">
                <a:solidFill>
                  <a:srgbClr val="FF0066"/>
                </a:solidFill>
              </a:rPr>
              <a:t>волюморецепторами,</a:t>
            </a:r>
          </a:p>
          <a:p>
            <a:pPr>
              <a:buFontTx/>
              <a:buChar char="-"/>
            </a:pPr>
            <a:r>
              <a:rPr lang="ru-RU" sz="3600"/>
              <a:t> </a:t>
            </a:r>
            <a:r>
              <a:rPr lang="ru-RU" sz="3600">
                <a:solidFill>
                  <a:srgbClr val="C00000"/>
                </a:solidFill>
              </a:rPr>
              <a:t>терморецепторами,</a:t>
            </a:r>
          </a:p>
          <a:p>
            <a:pPr>
              <a:buFontTx/>
              <a:buChar char="-"/>
            </a:pPr>
            <a:r>
              <a:rPr lang="ru-RU" sz="3600"/>
              <a:t> </a:t>
            </a:r>
            <a:r>
              <a:rPr lang="ru-RU" sz="3600">
                <a:solidFill>
                  <a:srgbClr val="9900FF"/>
                </a:solidFill>
              </a:rPr>
              <a:t>ноцірецепторами.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
          <p:cNvSpPr>
            <a:spLocks noChangeArrowheads="1"/>
          </p:cNvSpPr>
          <p:nvPr/>
        </p:nvSpPr>
        <p:spPr bwMode="auto">
          <a:xfrm>
            <a:off x="714375" y="857250"/>
            <a:ext cx="8429625" cy="2462213"/>
          </a:xfrm>
          <a:prstGeom prst="rect">
            <a:avLst/>
          </a:prstGeom>
          <a:noFill/>
          <a:ln w="9525">
            <a:noFill/>
            <a:miter lim="800000"/>
            <a:headEnd/>
            <a:tailEnd/>
          </a:ln>
        </p:spPr>
        <p:txBody>
          <a:bodyPr anchor="ctr">
            <a:spAutoFit/>
          </a:bodyPr>
          <a:lstStyle/>
          <a:p>
            <a:pPr indent="342900" eaLnBrk="0" hangingPunct="0"/>
            <a:r>
              <a:rPr lang="uk-UA" sz="2200">
                <a:solidFill>
                  <a:srgbClr val="D8D8D8"/>
                </a:solidFill>
                <a:cs typeface="Times New Roman" pitchFamily="18" charset="0"/>
              </a:rPr>
              <a:t>Більшість   інтерорецепторів є полімодальними і забезпечує надходження у ЦНС інформації про різноманітні подразнення. </a:t>
            </a:r>
          </a:p>
          <a:p>
            <a:pPr indent="342900" eaLnBrk="0" hangingPunct="0"/>
            <a:r>
              <a:rPr lang="uk-UA" sz="2200">
                <a:solidFill>
                  <a:srgbClr val="D8D8D8"/>
                </a:solidFill>
                <a:cs typeface="Times New Roman" pitchFamily="18" charset="0"/>
              </a:rPr>
              <a:t>Основна функціональна роль інтерорецепторів полягає у забезпеченні надходження у ЦНС інформації про зміни внутрішнього стану організму, а також у встановленні ланцюга зворотного зв'язку, який передає інформацію про перебіг регуляторних процесів.</a:t>
            </a:r>
            <a:endParaRPr lang="uk-UA" sz="2200">
              <a:solidFill>
                <a:srgbClr val="D8D8D8"/>
              </a:solidFill>
            </a:endParaRPr>
          </a:p>
        </p:txBody>
      </p:sp>
      <p:sp>
        <p:nvSpPr>
          <p:cNvPr id="95235" name="Rectangle 2"/>
          <p:cNvSpPr>
            <a:spLocks noChangeArrowheads="1"/>
          </p:cNvSpPr>
          <p:nvPr/>
        </p:nvSpPr>
        <p:spPr bwMode="auto">
          <a:xfrm>
            <a:off x="1428750" y="3929063"/>
            <a:ext cx="7715250" cy="1108075"/>
          </a:xfrm>
          <a:prstGeom prst="rect">
            <a:avLst/>
          </a:prstGeom>
          <a:noFill/>
          <a:ln w="9525">
            <a:noFill/>
            <a:miter lim="800000"/>
            <a:headEnd/>
            <a:tailEnd/>
          </a:ln>
        </p:spPr>
        <p:txBody>
          <a:bodyPr anchor="ctr">
            <a:spAutoFit/>
          </a:bodyPr>
          <a:lstStyle/>
          <a:p>
            <a:pPr indent="342900" algn="just" eaLnBrk="0" hangingPunct="0"/>
            <a:r>
              <a:rPr lang="uk-UA" sz="2200">
                <a:solidFill>
                  <a:srgbClr val="D8D8D8"/>
                </a:solidFill>
                <a:cs typeface="Times New Roman" pitchFamily="18" charset="0"/>
              </a:rPr>
              <a:t>Крім периферичних інтерорецепторів, інформація про зміну внутрішнього середовища організму надходить і від центральних (гіпоталамічних, медулярних) рецепторів</a:t>
            </a:r>
            <a:r>
              <a:rPr lang="uk-UA" sz="2000">
                <a:solidFill>
                  <a:srgbClr val="D8D8D8"/>
                </a:solidFill>
                <a:cs typeface="Times New Roman" pitchFamily="18" charset="0"/>
              </a:rPr>
              <a:t>.</a:t>
            </a:r>
            <a:endParaRPr lang="ru-RU" sz="2000">
              <a:solidFill>
                <a:srgbClr val="D8D8D8"/>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Прямоугольник 1"/>
          <p:cNvSpPr>
            <a:spLocks noChangeArrowheads="1"/>
          </p:cNvSpPr>
          <p:nvPr/>
        </p:nvSpPr>
        <p:spPr bwMode="auto">
          <a:xfrm>
            <a:off x="4929188" y="3429000"/>
            <a:ext cx="7643812" cy="923925"/>
          </a:xfrm>
          <a:prstGeom prst="rect">
            <a:avLst/>
          </a:prstGeom>
          <a:noFill/>
          <a:ln w="9525">
            <a:noFill/>
            <a:miter lim="800000"/>
            <a:headEnd/>
            <a:tailEnd/>
          </a:ln>
        </p:spPr>
        <p:txBody>
          <a:bodyPr>
            <a:spAutoFit/>
          </a:bodyPr>
          <a:lstStyle/>
          <a:p>
            <a:r>
              <a:rPr lang="ru-RU"/>
              <a:t/>
            </a:r>
            <a:br>
              <a:rPr lang="ru-RU"/>
            </a:br>
            <a:r>
              <a:rPr lang="ru-RU"/>
              <a:t/>
            </a:r>
            <a:br>
              <a:rPr lang="ru-RU"/>
            </a:br>
            <a:r>
              <a:rPr lang="ru-RU"/>
              <a:t>За теорією інтенсивності</a:t>
            </a:r>
          </a:p>
        </p:txBody>
      </p:sp>
      <p:sp>
        <p:nvSpPr>
          <p:cNvPr id="96259" name="Прямоугольник 2"/>
          <p:cNvSpPr>
            <a:spLocks noChangeArrowheads="1"/>
          </p:cNvSpPr>
          <p:nvPr/>
        </p:nvSpPr>
        <p:spPr bwMode="auto">
          <a:xfrm>
            <a:off x="1071563" y="285750"/>
            <a:ext cx="6715125" cy="461963"/>
          </a:xfrm>
          <a:prstGeom prst="rect">
            <a:avLst/>
          </a:prstGeom>
          <a:noFill/>
          <a:ln w="9525">
            <a:noFill/>
            <a:miter lim="800000"/>
            <a:headEnd/>
            <a:tailEnd/>
          </a:ln>
        </p:spPr>
        <p:txBody>
          <a:bodyPr>
            <a:spAutoFit/>
          </a:bodyPr>
          <a:lstStyle/>
          <a:p>
            <a:pPr algn="ctr"/>
            <a:r>
              <a:rPr lang="ru-RU" sz="2400">
                <a:solidFill>
                  <a:srgbClr val="0070C0"/>
                </a:solidFill>
              </a:rPr>
              <a:t>Ноціцепція – це формування відчуття болю</a:t>
            </a:r>
            <a:r>
              <a:rPr lang="ru-RU" sz="2400"/>
              <a:t>. </a:t>
            </a:r>
          </a:p>
        </p:txBody>
      </p:sp>
      <p:sp>
        <p:nvSpPr>
          <p:cNvPr id="4" name="Прямоугольник 3"/>
          <p:cNvSpPr/>
          <p:nvPr/>
        </p:nvSpPr>
        <p:spPr>
          <a:xfrm>
            <a:off x="1143000" y="1714500"/>
            <a:ext cx="1857375" cy="928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err="1"/>
              <a:t>Теорія</a:t>
            </a:r>
            <a:r>
              <a:rPr lang="ru-RU" dirty="0"/>
              <a:t> </a:t>
            </a:r>
            <a:r>
              <a:rPr lang="ru-RU" dirty="0" err="1"/>
              <a:t>специфічності</a:t>
            </a:r>
            <a:endParaRPr lang="ru-RU" dirty="0"/>
          </a:p>
        </p:txBody>
      </p:sp>
      <p:sp>
        <p:nvSpPr>
          <p:cNvPr id="5" name="Прямоугольник 4"/>
          <p:cNvSpPr/>
          <p:nvPr/>
        </p:nvSpPr>
        <p:spPr>
          <a:xfrm>
            <a:off x="5500688" y="1714500"/>
            <a:ext cx="164306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err="1"/>
              <a:t>Теорія</a:t>
            </a:r>
            <a:r>
              <a:rPr lang="ru-RU" dirty="0"/>
              <a:t> </a:t>
            </a:r>
            <a:r>
              <a:rPr lang="ru-RU" dirty="0" err="1"/>
              <a:t>інтенсивності</a:t>
            </a:r>
            <a:endParaRPr lang="ru-RU" dirty="0"/>
          </a:p>
        </p:txBody>
      </p:sp>
      <p:sp>
        <p:nvSpPr>
          <p:cNvPr id="96262" name="Прямоугольник 5"/>
          <p:cNvSpPr>
            <a:spLocks noChangeArrowheads="1"/>
          </p:cNvSpPr>
          <p:nvPr/>
        </p:nvSpPr>
        <p:spPr bwMode="auto">
          <a:xfrm>
            <a:off x="1357313" y="642938"/>
            <a:ext cx="5572125" cy="954087"/>
          </a:xfrm>
          <a:prstGeom prst="rect">
            <a:avLst/>
          </a:prstGeom>
          <a:noFill/>
          <a:ln w="9525">
            <a:noFill/>
            <a:miter lim="800000"/>
            <a:headEnd/>
            <a:tailEnd/>
          </a:ln>
        </p:spPr>
        <p:txBody>
          <a:bodyPr>
            <a:spAutoFit/>
          </a:bodyPr>
          <a:lstStyle/>
          <a:p>
            <a:pPr algn="ctr"/>
            <a:r>
              <a:rPr lang="ru-RU" sz="2800">
                <a:solidFill>
                  <a:srgbClr val="00B0F0"/>
                </a:solidFill>
              </a:rPr>
              <a:t>Існує  2 теорії формування болю</a:t>
            </a:r>
            <a:endParaRPr lang="ru-RU">
              <a:solidFill>
                <a:srgbClr val="00B0F0"/>
              </a:solidFill>
            </a:endParaRPr>
          </a:p>
        </p:txBody>
      </p:sp>
      <p:cxnSp>
        <p:nvCxnSpPr>
          <p:cNvPr id="8" name="Прямая со стрелкой 7"/>
          <p:cNvCxnSpPr/>
          <p:nvPr/>
        </p:nvCxnSpPr>
        <p:spPr>
          <a:xfrm rot="10800000" flipV="1">
            <a:off x="2928938" y="1428750"/>
            <a:ext cx="714375" cy="428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4500563" y="1428750"/>
            <a:ext cx="928687" cy="5000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Прямоугольник 10"/>
          <p:cNvSpPr/>
          <p:nvPr/>
        </p:nvSpPr>
        <p:spPr>
          <a:xfrm>
            <a:off x="357188" y="3071813"/>
            <a:ext cx="34290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err="1"/>
              <a:t>існують</a:t>
            </a:r>
            <a:r>
              <a:rPr lang="ru-RU" dirty="0"/>
              <a:t> </a:t>
            </a:r>
            <a:r>
              <a:rPr lang="ru-RU" dirty="0" err="1"/>
              <a:t>специфічні</a:t>
            </a:r>
            <a:r>
              <a:rPr lang="ru-RU" dirty="0"/>
              <a:t> </a:t>
            </a:r>
            <a:r>
              <a:rPr lang="ru-RU" dirty="0" err="1"/>
              <a:t>больові</a:t>
            </a:r>
            <a:r>
              <a:rPr lang="ru-RU" dirty="0"/>
              <a:t> </a:t>
            </a:r>
            <a:r>
              <a:rPr lang="ru-RU" dirty="0" err="1"/>
              <a:t>рецептори</a:t>
            </a:r>
            <a:r>
              <a:rPr lang="ru-RU" dirty="0"/>
              <a:t> – </a:t>
            </a:r>
            <a:r>
              <a:rPr lang="ru-RU" dirty="0" err="1"/>
              <a:t>ноцицептори</a:t>
            </a:r>
            <a:r>
              <a:rPr lang="ru-RU" dirty="0"/>
              <a:t>, </a:t>
            </a:r>
            <a:r>
              <a:rPr lang="ru-RU" dirty="0" err="1"/>
              <a:t>що</a:t>
            </a:r>
            <a:r>
              <a:rPr lang="ru-RU" dirty="0"/>
              <a:t> </a:t>
            </a:r>
            <a:r>
              <a:rPr lang="ru-RU" dirty="0" err="1"/>
              <a:t>сприймають</a:t>
            </a:r>
            <a:r>
              <a:rPr lang="ru-RU" dirty="0"/>
              <a:t> </a:t>
            </a:r>
            <a:r>
              <a:rPr lang="ru-RU" dirty="0" err="1"/>
              <a:t>дію</a:t>
            </a:r>
            <a:r>
              <a:rPr lang="ru-RU" dirty="0"/>
              <a:t> </a:t>
            </a:r>
            <a:r>
              <a:rPr lang="ru-RU" dirty="0" err="1"/>
              <a:t>больових</a:t>
            </a:r>
            <a:r>
              <a:rPr lang="ru-RU" dirty="0"/>
              <a:t> </a:t>
            </a:r>
            <a:r>
              <a:rPr lang="ru-RU" dirty="0" err="1"/>
              <a:t>подразників</a:t>
            </a:r>
            <a:r>
              <a:rPr lang="ru-RU" dirty="0"/>
              <a:t> та </a:t>
            </a:r>
            <a:r>
              <a:rPr lang="ru-RU" dirty="0" err="1"/>
              <a:t>специфічні</a:t>
            </a:r>
            <a:r>
              <a:rPr lang="ru-RU" dirty="0"/>
              <a:t> шляхи </a:t>
            </a:r>
            <a:r>
              <a:rPr lang="ru-RU" dirty="0" err="1"/>
              <a:t>проведення</a:t>
            </a:r>
            <a:r>
              <a:rPr lang="ru-RU" dirty="0"/>
              <a:t> </a:t>
            </a:r>
            <a:r>
              <a:rPr lang="ru-RU" dirty="0" err="1"/>
              <a:t>больової</a:t>
            </a:r>
            <a:r>
              <a:rPr lang="ru-RU" dirty="0"/>
              <a:t> </a:t>
            </a:r>
            <a:r>
              <a:rPr lang="ru-RU" dirty="0" err="1"/>
              <a:t>чутливості</a:t>
            </a:r>
            <a:r>
              <a:rPr lang="ru-RU" dirty="0"/>
              <a:t>.</a:t>
            </a:r>
          </a:p>
        </p:txBody>
      </p:sp>
      <p:sp>
        <p:nvSpPr>
          <p:cNvPr id="12" name="Прямоугольник 11"/>
          <p:cNvSpPr/>
          <p:nvPr/>
        </p:nvSpPr>
        <p:spPr>
          <a:xfrm>
            <a:off x="5000625" y="3071813"/>
            <a:ext cx="3286125" cy="3500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600" dirty="0" err="1"/>
              <a:t>специфічних</a:t>
            </a:r>
            <a:r>
              <a:rPr lang="ru-RU" sz="1600" dirty="0"/>
              <a:t> </a:t>
            </a:r>
            <a:r>
              <a:rPr lang="ru-RU" sz="1600" dirty="0" err="1"/>
              <a:t>больових</a:t>
            </a:r>
            <a:r>
              <a:rPr lang="ru-RU" sz="1600" dirty="0"/>
              <a:t> </a:t>
            </a:r>
            <a:r>
              <a:rPr lang="ru-RU" sz="1600" dirty="0" err="1"/>
              <a:t>рецепторів</a:t>
            </a:r>
            <a:r>
              <a:rPr lang="ru-RU" sz="1600" dirty="0"/>
              <a:t> не </a:t>
            </a:r>
            <a:r>
              <a:rPr lang="ru-RU" sz="1600" dirty="0" err="1"/>
              <a:t>існує</a:t>
            </a:r>
            <a:r>
              <a:rPr lang="ru-RU" sz="1600" dirty="0"/>
              <a:t>, а в </a:t>
            </a:r>
            <a:r>
              <a:rPr lang="ru-RU" sz="1600" dirty="0" err="1"/>
              <a:t>будь-якій</a:t>
            </a:r>
            <a:r>
              <a:rPr lang="ru-RU" sz="1600" dirty="0"/>
              <a:t> </a:t>
            </a:r>
            <a:r>
              <a:rPr lang="ru-RU" sz="1600" dirty="0" err="1"/>
              <a:t>сенсорній</a:t>
            </a:r>
            <a:r>
              <a:rPr lang="ru-RU" sz="1600" dirty="0"/>
              <a:t> </a:t>
            </a:r>
            <a:r>
              <a:rPr lang="ru-RU" sz="1600" dirty="0" err="1"/>
              <a:t>системі</a:t>
            </a:r>
            <a:r>
              <a:rPr lang="ru-RU" sz="1600" dirty="0"/>
              <a:t> </a:t>
            </a:r>
            <a:r>
              <a:rPr lang="ru-RU" sz="1600" dirty="0" err="1"/>
              <a:t>є</a:t>
            </a:r>
            <a:r>
              <a:rPr lang="ru-RU" sz="1600" dirty="0"/>
              <a:t> </a:t>
            </a:r>
            <a:r>
              <a:rPr lang="ru-RU" sz="1600" dirty="0" err="1"/>
              <a:t>низько</a:t>
            </a:r>
            <a:r>
              <a:rPr lang="ru-RU" sz="1600" dirty="0"/>
              <a:t> </a:t>
            </a:r>
            <a:r>
              <a:rPr lang="ru-RU" sz="1600" dirty="0" err="1"/>
              <a:t>порогові</a:t>
            </a:r>
            <a:r>
              <a:rPr lang="ru-RU" sz="1600" dirty="0"/>
              <a:t> та </a:t>
            </a:r>
            <a:r>
              <a:rPr lang="ru-RU" sz="1600" dirty="0" err="1"/>
              <a:t>високо</a:t>
            </a:r>
            <a:r>
              <a:rPr lang="ru-RU" sz="1600" dirty="0"/>
              <a:t> </a:t>
            </a:r>
            <a:r>
              <a:rPr lang="ru-RU" sz="1600" dirty="0" err="1"/>
              <a:t>порогові</a:t>
            </a:r>
            <a:r>
              <a:rPr lang="ru-RU" sz="1600" dirty="0"/>
              <a:t> </a:t>
            </a:r>
            <a:r>
              <a:rPr lang="ru-RU" sz="1600" dirty="0" err="1"/>
              <a:t>рецептори</a:t>
            </a:r>
            <a:r>
              <a:rPr lang="ru-RU" sz="1600" dirty="0"/>
              <a:t>. </a:t>
            </a:r>
            <a:r>
              <a:rPr lang="ru-RU" sz="1600" dirty="0" err="1"/>
              <a:t>Низько</a:t>
            </a:r>
            <a:r>
              <a:rPr lang="ru-RU" sz="1600" dirty="0"/>
              <a:t> </a:t>
            </a:r>
            <a:r>
              <a:rPr lang="ru-RU" sz="1600" dirty="0" err="1"/>
              <a:t>порогові</a:t>
            </a:r>
            <a:r>
              <a:rPr lang="ru-RU" sz="1600" dirty="0"/>
              <a:t> </a:t>
            </a:r>
            <a:r>
              <a:rPr lang="ru-RU" sz="1600" dirty="0" err="1"/>
              <a:t>мають</a:t>
            </a:r>
            <a:r>
              <a:rPr lang="ru-RU" sz="1600" dirty="0"/>
              <a:t> </a:t>
            </a:r>
            <a:r>
              <a:rPr lang="ru-RU" sz="1600" dirty="0" err="1"/>
              <a:t>високу</a:t>
            </a:r>
            <a:r>
              <a:rPr lang="ru-RU" sz="1600" dirty="0"/>
              <a:t> </a:t>
            </a:r>
            <a:r>
              <a:rPr lang="ru-RU" sz="1600" dirty="0" err="1"/>
              <a:t>чутливість</a:t>
            </a:r>
            <a:r>
              <a:rPr lang="ru-RU" sz="1600" dirty="0"/>
              <a:t> </a:t>
            </a:r>
            <a:r>
              <a:rPr lang="ru-RU" sz="1600" dirty="0" err="1"/>
              <a:t>і</a:t>
            </a:r>
            <a:r>
              <a:rPr lang="ru-RU" sz="1600" dirty="0"/>
              <a:t> </a:t>
            </a:r>
            <a:r>
              <a:rPr lang="ru-RU" sz="1600" dirty="0" err="1"/>
              <a:t>активуються</a:t>
            </a:r>
            <a:r>
              <a:rPr lang="ru-RU" sz="1600" dirty="0"/>
              <a:t> </a:t>
            </a:r>
            <a:r>
              <a:rPr lang="ru-RU" sz="1600" dirty="0" err="1"/>
              <a:t>подразниками</a:t>
            </a:r>
            <a:r>
              <a:rPr lang="ru-RU" sz="1600" dirty="0"/>
              <a:t> </a:t>
            </a:r>
            <a:r>
              <a:rPr lang="ru-RU" sz="1600" dirty="0" err="1"/>
              <a:t>середньої</a:t>
            </a:r>
            <a:r>
              <a:rPr lang="ru-RU" sz="1600" dirty="0"/>
              <a:t> </a:t>
            </a:r>
            <a:r>
              <a:rPr lang="ru-RU" sz="1600" dirty="0" err="1"/>
              <a:t>інтенсивності</a:t>
            </a:r>
            <a:r>
              <a:rPr lang="ru-RU" sz="1600" dirty="0"/>
              <a:t>. При </a:t>
            </a:r>
            <a:r>
              <a:rPr lang="ru-RU" sz="1600" dirty="0" err="1"/>
              <a:t>дії</a:t>
            </a:r>
            <a:r>
              <a:rPr lang="ru-RU" sz="1600" dirty="0"/>
              <a:t> ж </a:t>
            </a:r>
            <a:r>
              <a:rPr lang="ru-RU" sz="1600" dirty="0" err="1"/>
              <a:t>дуже</a:t>
            </a:r>
            <a:r>
              <a:rPr lang="ru-RU" sz="1600" dirty="0"/>
              <a:t> </a:t>
            </a:r>
            <a:r>
              <a:rPr lang="ru-RU" sz="1600" dirty="0" err="1"/>
              <a:t>сильних</a:t>
            </a:r>
            <a:r>
              <a:rPr lang="ru-RU" sz="1600" dirty="0"/>
              <a:t> </a:t>
            </a:r>
            <a:r>
              <a:rPr lang="ru-RU" sz="1600" dirty="0" err="1"/>
              <a:t>руйнівних</a:t>
            </a:r>
            <a:r>
              <a:rPr lang="ru-RU" sz="1600" dirty="0"/>
              <a:t> </a:t>
            </a:r>
            <a:r>
              <a:rPr lang="ru-RU" sz="1600" dirty="0" err="1"/>
              <a:t>подразників</a:t>
            </a:r>
            <a:r>
              <a:rPr lang="ru-RU" sz="1600" dirty="0"/>
              <a:t> </a:t>
            </a:r>
            <a:r>
              <a:rPr lang="ru-RU" sz="1600" dirty="0" err="1"/>
              <a:t>активуються</a:t>
            </a:r>
            <a:r>
              <a:rPr lang="ru-RU" sz="1600" dirty="0"/>
              <a:t> </a:t>
            </a:r>
            <a:r>
              <a:rPr lang="ru-RU" sz="1600" dirty="0" err="1"/>
              <a:t>високопорогові</a:t>
            </a:r>
            <a:r>
              <a:rPr lang="ru-RU" sz="1600" dirty="0"/>
              <a:t> (</a:t>
            </a:r>
            <a:r>
              <a:rPr lang="ru-RU" sz="1600" dirty="0" err="1"/>
              <a:t>низькочутливі</a:t>
            </a:r>
            <a:r>
              <a:rPr lang="ru-RU" sz="1600" dirty="0"/>
              <a:t>) </a:t>
            </a:r>
            <a:r>
              <a:rPr lang="ru-RU" sz="1600" dirty="0" err="1"/>
              <a:t>рецептори</a:t>
            </a:r>
            <a:r>
              <a:rPr lang="ru-RU" sz="1600" dirty="0"/>
              <a:t>, </a:t>
            </a:r>
            <a:r>
              <a:rPr lang="ru-RU" sz="1600" dirty="0" err="1"/>
              <a:t>що</a:t>
            </a:r>
            <a:r>
              <a:rPr lang="ru-RU" sz="1600" dirty="0"/>
              <a:t> </a:t>
            </a:r>
            <a:r>
              <a:rPr lang="ru-RU" sz="1600" dirty="0" err="1"/>
              <a:t>і</a:t>
            </a:r>
            <a:r>
              <a:rPr lang="ru-RU" sz="1600" dirty="0"/>
              <a:t> привод</a:t>
            </a:r>
            <a:r>
              <a:rPr lang="ru-RU" dirty="0"/>
              <a:t>ить до </a:t>
            </a:r>
            <a:r>
              <a:rPr lang="ru-RU" dirty="0" err="1"/>
              <a:t>відчуття</a:t>
            </a:r>
            <a:r>
              <a:rPr lang="ru-RU" dirty="0"/>
              <a:t> болю.</a:t>
            </a:r>
          </a:p>
        </p:txBody>
      </p:sp>
      <p:cxnSp>
        <p:nvCxnSpPr>
          <p:cNvPr id="14" name="Прямая со стрелкой 13"/>
          <p:cNvCxnSpPr>
            <a:stCxn id="4" idx="2"/>
          </p:cNvCxnSpPr>
          <p:nvPr/>
        </p:nvCxnSpPr>
        <p:spPr>
          <a:xfrm rot="5400000">
            <a:off x="1892300" y="2820988"/>
            <a:ext cx="35718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stCxn id="5" idx="2"/>
          </p:cNvCxnSpPr>
          <p:nvPr/>
        </p:nvCxnSpPr>
        <p:spPr>
          <a:xfrm rot="16200000" flipH="1">
            <a:off x="6119019" y="2832894"/>
            <a:ext cx="442913" cy="349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4375" y="571500"/>
            <a:ext cx="7929563" cy="5078413"/>
          </a:xfrm>
          <a:prstGeom prst="rect">
            <a:avLst/>
          </a:prstGeom>
        </p:spPr>
        <p:txBody>
          <a:bodyPr>
            <a:spAutoFit/>
          </a:bodyPr>
          <a:lstStyle/>
          <a:p>
            <a:pPr>
              <a:defRPr/>
            </a:pPr>
            <a:r>
              <a:rPr lang="ru-RU" sz="2800" b="1" dirty="0">
                <a:solidFill>
                  <a:srgbClr val="FF0066"/>
                </a:solidFill>
              </a:rPr>
              <a:t>В </a:t>
            </a:r>
            <a:r>
              <a:rPr lang="ru-RU" sz="2800" b="1" dirty="0" err="1">
                <a:solidFill>
                  <a:srgbClr val="FF0066"/>
                </a:solidFill>
              </a:rPr>
              <a:t>організмі</a:t>
            </a:r>
            <a:r>
              <a:rPr lang="ru-RU" sz="2800" b="1" dirty="0">
                <a:solidFill>
                  <a:srgbClr val="FF0066"/>
                </a:solidFill>
              </a:rPr>
              <a:t> </a:t>
            </a:r>
            <a:r>
              <a:rPr lang="ru-RU" sz="2800" b="1" dirty="0" err="1">
                <a:solidFill>
                  <a:srgbClr val="FF0066"/>
                </a:solidFill>
              </a:rPr>
              <a:t>людини</a:t>
            </a:r>
            <a:r>
              <a:rPr lang="ru-RU" sz="2800" b="1" dirty="0">
                <a:solidFill>
                  <a:srgbClr val="FF0066"/>
                </a:solidFill>
              </a:rPr>
              <a:t> </a:t>
            </a:r>
            <a:r>
              <a:rPr lang="ru-RU" sz="2800" b="1" dirty="0" err="1">
                <a:solidFill>
                  <a:srgbClr val="FF0066"/>
                </a:solidFill>
              </a:rPr>
              <a:t>існує</a:t>
            </a:r>
            <a:r>
              <a:rPr lang="ru-RU" sz="2800" b="1" dirty="0">
                <a:solidFill>
                  <a:srgbClr val="FF0066"/>
                </a:solidFill>
              </a:rPr>
              <a:t> </a:t>
            </a:r>
            <a:r>
              <a:rPr lang="ru-RU" sz="2800" b="1" dirty="0" err="1">
                <a:solidFill>
                  <a:srgbClr val="FF0066"/>
                </a:solidFill>
              </a:rPr>
              <a:t>спеціальна</a:t>
            </a:r>
            <a:r>
              <a:rPr lang="ru-RU" sz="2800" b="1" dirty="0">
                <a:solidFill>
                  <a:srgbClr val="FF0066"/>
                </a:solidFill>
              </a:rPr>
              <a:t> система, яка </a:t>
            </a:r>
            <a:r>
              <a:rPr lang="ru-RU" sz="2800" b="1" dirty="0" err="1">
                <a:solidFill>
                  <a:srgbClr val="FF0066"/>
                </a:solidFill>
              </a:rPr>
              <a:t>захищає</a:t>
            </a:r>
            <a:r>
              <a:rPr lang="ru-RU" sz="2800" b="1" dirty="0">
                <a:solidFill>
                  <a:srgbClr val="FF0066"/>
                </a:solidFill>
              </a:rPr>
              <a:t> </a:t>
            </a:r>
            <a:r>
              <a:rPr lang="ru-RU" sz="2800" b="1" dirty="0" err="1">
                <a:solidFill>
                  <a:srgbClr val="FF0066"/>
                </a:solidFill>
              </a:rPr>
              <a:t>організм</a:t>
            </a:r>
            <a:r>
              <a:rPr lang="ru-RU" sz="2800" b="1" dirty="0">
                <a:solidFill>
                  <a:srgbClr val="FF0066"/>
                </a:solidFill>
              </a:rPr>
              <a:t> </a:t>
            </a:r>
            <a:r>
              <a:rPr lang="ru-RU" sz="2800" b="1" dirty="0" err="1">
                <a:solidFill>
                  <a:srgbClr val="FF0066"/>
                </a:solidFill>
              </a:rPr>
              <a:t>від</a:t>
            </a:r>
            <a:r>
              <a:rPr lang="ru-RU" sz="2800" b="1" dirty="0">
                <a:solidFill>
                  <a:srgbClr val="FF0066"/>
                </a:solidFill>
              </a:rPr>
              <a:t> болю- </a:t>
            </a:r>
            <a:r>
              <a:rPr lang="ru-RU" sz="2800" b="1" dirty="0" err="1">
                <a:solidFill>
                  <a:srgbClr val="FF0066"/>
                </a:solidFill>
              </a:rPr>
              <a:t>це</a:t>
            </a:r>
            <a:r>
              <a:rPr lang="ru-RU" sz="2800" b="1" dirty="0">
                <a:solidFill>
                  <a:srgbClr val="FF0066"/>
                </a:solidFill>
              </a:rPr>
              <a:t> </a:t>
            </a:r>
            <a:r>
              <a:rPr lang="ru-RU" sz="2800" b="1" dirty="0" err="1">
                <a:solidFill>
                  <a:srgbClr val="FF0066"/>
                </a:solidFill>
              </a:rPr>
              <a:t>антиноціцептивна</a:t>
            </a:r>
            <a:r>
              <a:rPr lang="ru-RU" sz="2800" b="1" dirty="0">
                <a:solidFill>
                  <a:srgbClr val="FF0066"/>
                </a:solidFill>
              </a:rPr>
              <a:t> система.</a:t>
            </a:r>
            <a:r>
              <a:rPr lang="ru-RU" sz="2400" b="1" dirty="0">
                <a:solidFill>
                  <a:srgbClr val="FF0066"/>
                </a:solidFill>
              </a:rPr>
              <a:t> </a:t>
            </a:r>
          </a:p>
          <a:p>
            <a:pPr>
              <a:defRPr/>
            </a:pPr>
            <a:r>
              <a:rPr lang="ru-RU" sz="2400" b="1" dirty="0"/>
              <a:t>Вона </a:t>
            </a:r>
            <a:r>
              <a:rPr lang="ru-RU" sz="2400" b="1" dirty="0" err="1"/>
              <a:t>включає</a:t>
            </a:r>
            <a:r>
              <a:rPr lang="ru-RU" sz="2400" b="1" dirty="0"/>
              <a:t> три </a:t>
            </a:r>
            <a:r>
              <a:rPr lang="ru-RU" sz="2400" b="1" dirty="0" err="1"/>
              <a:t>групи</a:t>
            </a:r>
            <a:r>
              <a:rPr lang="ru-RU" sz="2400" b="1" dirty="0"/>
              <a:t> </a:t>
            </a:r>
            <a:r>
              <a:rPr lang="ru-RU" sz="2400" b="1" dirty="0" err="1"/>
              <a:t>речовин</a:t>
            </a:r>
            <a:r>
              <a:rPr lang="ru-RU" sz="2400" b="1" dirty="0"/>
              <a:t>, </a:t>
            </a:r>
            <a:r>
              <a:rPr lang="ru-RU" sz="2400" b="1" dirty="0" err="1"/>
              <a:t>які</a:t>
            </a:r>
            <a:r>
              <a:rPr lang="ru-RU" sz="2400" b="1" dirty="0"/>
              <a:t> </a:t>
            </a:r>
            <a:r>
              <a:rPr lang="ru-RU" sz="2400" b="1" dirty="0" err="1"/>
              <a:t>виробляються</a:t>
            </a:r>
            <a:r>
              <a:rPr lang="ru-RU" sz="2400" b="1" dirty="0"/>
              <a:t> в ЦНС, </a:t>
            </a:r>
            <a:r>
              <a:rPr lang="ru-RU" sz="2400" b="1" dirty="0" err="1"/>
              <a:t>шлунково-кишковому</a:t>
            </a:r>
            <a:r>
              <a:rPr lang="ru-RU" sz="2400" b="1" dirty="0"/>
              <a:t> </a:t>
            </a:r>
            <a:r>
              <a:rPr lang="ru-RU" sz="2400" b="1" dirty="0" err="1"/>
              <a:t>тракті</a:t>
            </a:r>
            <a:r>
              <a:rPr lang="ru-RU" sz="2400" b="1" dirty="0"/>
              <a:t>: </a:t>
            </a:r>
          </a:p>
          <a:p>
            <a:pPr marL="457200" indent="-457200">
              <a:buFontTx/>
              <a:buAutoNum type="arabicPeriod"/>
              <a:defRPr/>
            </a:pPr>
            <a:r>
              <a:rPr lang="ru-RU" sz="2400" dirty="0" err="1">
                <a:solidFill>
                  <a:srgbClr val="00B0F0"/>
                </a:solidFill>
              </a:rPr>
              <a:t>Опіоїдні</a:t>
            </a:r>
            <a:r>
              <a:rPr lang="ru-RU" sz="2400" dirty="0">
                <a:solidFill>
                  <a:srgbClr val="00B0F0"/>
                </a:solidFill>
              </a:rPr>
              <a:t> </a:t>
            </a:r>
            <a:r>
              <a:rPr lang="ru-RU" sz="2400" dirty="0" err="1">
                <a:solidFill>
                  <a:srgbClr val="00B0F0"/>
                </a:solidFill>
              </a:rPr>
              <a:t>речовини</a:t>
            </a:r>
            <a:r>
              <a:rPr lang="ru-RU" sz="2400" dirty="0">
                <a:solidFill>
                  <a:srgbClr val="00B0F0"/>
                </a:solidFill>
              </a:rPr>
              <a:t> (</a:t>
            </a:r>
            <a:r>
              <a:rPr lang="ru-RU" sz="2400" dirty="0" err="1">
                <a:solidFill>
                  <a:srgbClr val="00B0F0"/>
                </a:solidFill>
              </a:rPr>
              <a:t>енкефаліни</a:t>
            </a:r>
            <a:r>
              <a:rPr lang="ru-RU" sz="2400" dirty="0">
                <a:solidFill>
                  <a:srgbClr val="00B0F0"/>
                </a:solidFill>
              </a:rPr>
              <a:t>, </a:t>
            </a:r>
            <a:r>
              <a:rPr lang="ru-RU" sz="2400" dirty="0" err="1">
                <a:solidFill>
                  <a:srgbClr val="00B0F0"/>
                </a:solidFill>
              </a:rPr>
              <a:t>ендорфіни</a:t>
            </a:r>
            <a:r>
              <a:rPr lang="ru-RU" sz="2400" dirty="0">
                <a:solidFill>
                  <a:srgbClr val="00B0F0"/>
                </a:solidFill>
              </a:rPr>
              <a:t>, </a:t>
            </a:r>
            <a:r>
              <a:rPr lang="ru-RU" sz="2400" dirty="0" err="1">
                <a:solidFill>
                  <a:srgbClr val="00B0F0"/>
                </a:solidFill>
              </a:rPr>
              <a:t>динорфіни</a:t>
            </a:r>
            <a:r>
              <a:rPr lang="ru-RU" sz="2400" dirty="0">
                <a:solidFill>
                  <a:srgbClr val="00B0F0"/>
                </a:solidFill>
              </a:rPr>
              <a:t>, </a:t>
            </a:r>
            <a:r>
              <a:rPr lang="ru-RU" sz="2400" dirty="0" err="1">
                <a:solidFill>
                  <a:srgbClr val="00B0F0"/>
                </a:solidFill>
              </a:rPr>
              <a:t>дерморфіни</a:t>
            </a:r>
            <a:r>
              <a:rPr lang="ru-RU" sz="2400" dirty="0">
                <a:solidFill>
                  <a:srgbClr val="00B0F0"/>
                </a:solidFill>
              </a:rPr>
              <a:t>, </a:t>
            </a:r>
            <a:r>
              <a:rPr lang="ru-RU" sz="2400" dirty="0" err="1">
                <a:solidFill>
                  <a:srgbClr val="00B0F0"/>
                </a:solidFill>
              </a:rPr>
              <a:t>В-ліпотропін</a:t>
            </a:r>
            <a:r>
              <a:rPr lang="ru-RU" sz="2400" dirty="0">
                <a:solidFill>
                  <a:srgbClr val="00B0F0"/>
                </a:solidFill>
              </a:rPr>
              <a:t>). </a:t>
            </a:r>
          </a:p>
          <a:p>
            <a:pPr marL="457200" indent="-457200">
              <a:defRPr/>
            </a:pPr>
            <a:endParaRPr lang="ru-RU" sz="2400" dirty="0">
              <a:solidFill>
                <a:srgbClr val="00B0F0"/>
              </a:solidFill>
            </a:endParaRPr>
          </a:p>
          <a:p>
            <a:pPr>
              <a:defRPr/>
            </a:pPr>
            <a:r>
              <a:rPr lang="ru-RU" sz="2400" dirty="0">
                <a:solidFill>
                  <a:srgbClr val="00B050"/>
                </a:solidFill>
              </a:rPr>
              <a:t>2. </a:t>
            </a:r>
            <a:r>
              <a:rPr lang="ru-RU" sz="2400" dirty="0" err="1">
                <a:solidFill>
                  <a:srgbClr val="00B050"/>
                </a:solidFill>
              </a:rPr>
              <a:t>Неопіоїдні</a:t>
            </a:r>
            <a:r>
              <a:rPr lang="ru-RU" sz="2400" dirty="0">
                <a:solidFill>
                  <a:srgbClr val="00B050"/>
                </a:solidFill>
              </a:rPr>
              <a:t> </a:t>
            </a:r>
            <a:r>
              <a:rPr lang="ru-RU" sz="2400" dirty="0" err="1">
                <a:solidFill>
                  <a:srgbClr val="00B050"/>
                </a:solidFill>
              </a:rPr>
              <a:t>пептиди</a:t>
            </a:r>
            <a:r>
              <a:rPr lang="ru-RU" sz="2400" dirty="0">
                <a:solidFill>
                  <a:srgbClr val="00B050"/>
                </a:solidFill>
              </a:rPr>
              <a:t> (</a:t>
            </a:r>
            <a:r>
              <a:rPr lang="ru-RU" sz="2400" dirty="0" err="1">
                <a:solidFill>
                  <a:srgbClr val="00B050"/>
                </a:solidFill>
              </a:rPr>
              <a:t>нейротензин</a:t>
            </a:r>
            <a:r>
              <a:rPr lang="ru-RU" sz="2400" dirty="0">
                <a:solidFill>
                  <a:srgbClr val="00B050"/>
                </a:solidFill>
              </a:rPr>
              <a:t>, </a:t>
            </a:r>
            <a:r>
              <a:rPr lang="ru-RU" sz="2400" dirty="0" err="1">
                <a:solidFill>
                  <a:srgbClr val="00B050"/>
                </a:solidFill>
              </a:rPr>
              <a:t>соматостатин</a:t>
            </a:r>
            <a:r>
              <a:rPr lang="ru-RU" sz="2400" dirty="0">
                <a:solidFill>
                  <a:srgbClr val="00B050"/>
                </a:solidFill>
              </a:rPr>
              <a:t>, </a:t>
            </a:r>
            <a:r>
              <a:rPr lang="ru-RU" sz="2400" dirty="0" err="1">
                <a:solidFill>
                  <a:srgbClr val="00B050"/>
                </a:solidFill>
              </a:rPr>
              <a:t>бомбезин</a:t>
            </a:r>
            <a:r>
              <a:rPr lang="ru-RU" sz="2400" dirty="0">
                <a:solidFill>
                  <a:srgbClr val="00B050"/>
                </a:solidFill>
              </a:rPr>
              <a:t>, ангіотензин-2, </a:t>
            </a:r>
            <a:r>
              <a:rPr lang="ru-RU" sz="2400" dirty="0" err="1">
                <a:solidFill>
                  <a:srgbClr val="00B050"/>
                </a:solidFill>
              </a:rPr>
              <a:t>вазопресин</a:t>
            </a:r>
            <a:r>
              <a:rPr lang="ru-RU" sz="2400" dirty="0">
                <a:solidFill>
                  <a:srgbClr val="00B050"/>
                </a:solidFill>
              </a:rPr>
              <a:t>). </a:t>
            </a:r>
          </a:p>
          <a:p>
            <a:pPr>
              <a:defRPr/>
            </a:pPr>
            <a:endParaRPr lang="ru-RU" sz="2400" dirty="0">
              <a:solidFill>
                <a:srgbClr val="00B050"/>
              </a:solidFill>
            </a:endParaRPr>
          </a:p>
          <a:p>
            <a:pPr>
              <a:defRPr/>
            </a:pPr>
            <a:r>
              <a:rPr lang="ru-RU" sz="2400" dirty="0">
                <a:solidFill>
                  <a:srgbClr val="FF0000"/>
                </a:solidFill>
              </a:rPr>
              <a:t>3. </a:t>
            </a:r>
            <a:r>
              <a:rPr lang="ru-RU" sz="2400" dirty="0" err="1">
                <a:solidFill>
                  <a:srgbClr val="FF0000"/>
                </a:solidFill>
              </a:rPr>
              <a:t>Катехоламіни</a:t>
            </a:r>
            <a:r>
              <a:rPr lang="ru-RU" sz="2400" dirty="0">
                <a:solidFill>
                  <a:srgbClr val="FF0000"/>
                </a:solidFill>
              </a:rPr>
              <a:t> (</a:t>
            </a:r>
            <a:r>
              <a:rPr lang="ru-RU" sz="2400" dirty="0" err="1">
                <a:solidFill>
                  <a:srgbClr val="FF0000"/>
                </a:solidFill>
              </a:rPr>
              <a:t>адреналін</a:t>
            </a:r>
            <a:r>
              <a:rPr lang="ru-RU" sz="2400" dirty="0">
                <a:solidFill>
                  <a:srgbClr val="FF0000"/>
                </a:solidFill>
              </a:rPr>
              <a:t>, </a:t>
            </a:r>
            <a:r>
              <a:rPr lang="ru-RU" sz="2400" dirty="0" err="1">
                <a:solidFill>
                  <a:srgbClr val="FF0000"/>
                </a:solidFill>
              </a:rPr>
              <a:t>норадреналін</a:t>
            </a:r>
            <a:r>
              <a:rPr lang="ru-RU" sz="2400" dirty="0">
                <a:solidFill>
                  <a:srgbClr val="FF0000"/>
                </a:solidFill>
              </a:rPr>
              <a:t>, </a:t>
            </a:r>
            <a:r>
              <a:rPr lang="ru-RU" sz="2400" dirty="0" err="1">
                <a:solidFill>
                  <a:srgbClr val="FF0000"/>
                </a:solidFill>
              </a:rPr>
              <a:t>дофамін</a:t>
            </a:r>
            <a:r>
              <a:rPr lang="ru-RU" sz="2400" dirty="0">
                <a:solidFill>
                  <a:srgbClr val="FF0000"/>
                </a:solidFill>
              </a:rPr>
              <a:t>).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Заголовок 1"/>
          <p:cNvSpPr>
            <a:spLocks noGrp="1"/>
          </p:cNvSpPr>
          <p:nvPr>
            <p:ph type="title"/>
          </p:nvPr>
        </p:nvSpPr>
        <p:spPr>
          <a:xfrm>
            <a:off x="457200" y="274638"/>
            <a:ext cx="8329613" cy="1143000"/>
          </a:xfrm>
        </p:spPr>
        <p:txBody>
          <a:bodyPr/>
          <a:lstStyle/>
          <a:p>
            <a:pPr algn="ctr"/>
            <a:r>
              <a:rPr lang="uk-UA" sz="4000" dirty="0">
                <a:solidFill>
                  <a:srgbClr val="9900FF"/>
                </a:solidFill>
              </a:rPr>
              <a:t>Провідна та центральна частина </a:t>
            </a:r>
            <a:br>
              <a:rPr lang="uk-UA" sz="4000" dirty="0">
                <a:solidFill>
                  <a:srgbClr val="9900FF"/>
                </a:solidFill>
              </a:rPr>
            </a:br>
            <a:r>
              <a:rPr lang="uk-UA" sz="4000" dirty="0" err="1">
                <a:solidFill>
                  <a:srgbClr val="9900FF"/>
                </a:solidFill>
              </a:rPr>
              <a:t>сомато</a:t>
            </a:r>
            <a:r>
              <a:rPr lang="uk-UA" sz="4000" dirty="0">
                <a:solidFill>
                  <a:srgbClr val="9900FF"/>
                </a:solidFill>
              </a:rPr>
              <a:t> – сенсорної системи</a:t>
            </a:r>
            <a:endParaRPr lang="ru-RU" sz="4000" dirty="0">
              <a:solidFill>
                <a:srgbClr val="9900FF"/>
              </a:solidFill>
            </a:endParaRPr>
          </a:p>
        </p:txBody>
      </p:sp>
      <p:sp>
        <p:nvSpPr>
          <p:cNvPr id="98307" name="Прямоугольник 3"/>
          <p:cNvSpPr>
            <a:spLocks noChangeArrowheads="1"/>
          </p:cNvSpPr>
          <p:nvPr/>
        </p:nvSpPr>
        <p:spPr bwMode="auto">
          <a:xfrm>
            <a:off x="857250" y="2000250"/>
            <a:ext cx="8072438" cy="2062163"/>
          </a:xfrm>
          <a:prstGeom prst="rect">
            <a:avLst/>
          </a:prstGeom>
          <a:noFill/>
          <a:ln w="9525">
            <a:noFill/>
            <a:miter lim="800000"/>
            <a:headEnd/>
            <a:tailEnd/>
          </a:ln>
        </p:spPr>
        <p:txBody>
          <a:bodyPr>
            <a:spAutoFit/>
          </a:bodyPr>
          <a:lstStyle/>
          <a:p>
            <a:pPr algn="ctr"/>
            <a:r>
              <a:rPr lang="ru-RU" sz="3200"/>
              <a:t>Провідниковий відділ сомато-вісцеральної системи включає лемніскову, антеролатеральну та екстралемніскову системи.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Прямоугольник 1"/>
          <p:cNvSpPr>
            <a:spLocks noChangeArrowheads="1"/>
          </p:cNvSpPr>
          <p:nvPr/>
        </p:nvSpPr>
        <p:spPr bwMode="auto">
          <a:xfrm>
            <a:off x="857250" y="714375"/>
            <a:ext cx="3071813" cy="5262563"/>
          </a:xfrm>
          <a:prstGeom prst="rect">
            <a:avLst/>
          </a:prstGeom>
          <a:noFill/>
          <a:ln w="9525">
            <a:noFill/>
            <a:miter lim="800000"/>
            <a:headEnd/>
            <a:tailEnd/>
          </a:ln>
        </p:spPr>
        <p:txBody>
          <a:bodyPr>
            <a:spAutoFit/>
          </a:bodyPr>
          <a:lstStyle/>
          <a:p>
            <a:pPr algn="ctr"/>
            <a:r>
              <a:rPr lang="ru-RU" sz="2800"/>
              <a:t>Лемніскова система </a:t>
            </a:r>
          </a:p>
          <a:p>
            <a:r>
              <a:rPr lang="ru-RU" sz="2000"/>
              <a:t>проводить тактильну і пропріоцептивну чутливості по такому шляху: </a:t>
            </a:r>
          </a:p>
          <a:p>
            <a:r>
              <a:rPr lang="ru-RU" sz="2000"/>
              <a:t>рецептори – спинно-мозговий ганглій – </a:t>
            </a:r>
            <a:r>
              <a:rPr lang="en-US" sz="2000"/>
              <a:t>tractus spino-corticalis – </a:t>
            </a:r>
            <a:r>
              <a:rPr lang="ru-RU" sz="2000"/>
              <a:t>довгастий мозок (</a:t>
            </a:r>
            <a:r>
              <a:rPr lang="en-US" sz="2000"/>
              <a:t>n.gracilis n.cuneatus) – </a:t>
            </a:r>
            <a:r>
              <a:rPr lang="ru-RU" sz="2000"/>
              <a:t>медіальна петля – вентро- базальні ядра таламуса – верхні три </a:t>
            </a:r>
            <a:r>
              <a:rPr lang="uk-UA" sz="2000"/>
              <a:t>тім'яні  </a:t>
            </a:r>
            <a:r>
              <a:rPr lang="ru-RU" sz="2000"/>
              <a:t>долі кори справа і скроневі зони кори. </a:t>
            </a:r>
          </a:p>
        </p:txBody>
      </p:sp>
      <p:pic>
        <p:nvPicPr>
          <p:cNvPr id="99331" name="Picture 2"/>
          <p:cNvPicPr>
            <a:picLocks noChangeAspect="1" noChangeArrowheads="1"/>
          </p:cNvPicPr>
          <p:nvPr/>
        </p:nvPicPr>
        <p:blipFill>
          <a:blip r:embed="rId2"/>
          <a:srcRect/>
          <a:stretch>
            <a:fillRect/>
          </a:stretch>
        </p:blipFill>
        <p:spPr bwMode="auto">
          <a:xfrm>
            <a:off x="4786313" y="428625"/>
            <a:ext cx="3937000" cy="6134100"/>
          </a:xfrm>
          <a:prstGeom prst="rect">
            <a:avLst/>
          </a:prstGeom>
          <a:noFill/>
          <a:ln w="9525">
            <a:noFill/>
            <a:miter lim="800000"/>
            <a:headEnd/>
            <a:tailEnd/>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Прямоугольник 1"/>
          <p:cNvSpPr>
            <a:spLocks noChangeArrowheads="1"/>
          </p:cNvSpPr>
          <p:nvPr/>
        </p:nvSpPr>
        <p:spPr bwMode="auto">
          <a:xfrm>
            <a:off x="2928938" y="3571875"/>
            <a:ext cx="6215062" cy="2678113"/>
          </a:xfrm>
          <a:prstGeom prst="rect">
            <a:avLst/>
          </a:prstGeom>
          <a:noFill/>
          <a:ln w="9525">
            <a:noFill/>
            <a:miter lim="800000"/>
            <a:headEnd/>
            <a:tailEnd/>
          </a:ln>
        </p:spPr>
        <p:txBody>
          <a:bodyPr>
            <a:spAutoFit/>
          </a:bodyPr>
          <a:lstStyle/>
          <a:p>
            <a:r>
              <a:rPr lang="ru-RU" sz="2400">
                <a:solidFill>
                  <a:srgbClr val="FF0066"/>
                </a:solidFill>
              </a:rPr>
              <a:t>Температура, біль мають свій маршрут: терморецептори, вільні нервові закінчення – спинно-мозговий ганглій – дорзальний спинно-таламічний шлях –неспецифічні ядра таламуса і ретикулярні ядра середнього мозку – орбіто-фронтальна і тім’яна кора. </a:t>
            </a:r>
          </a:p>
        </p:txBody>
      </p:sp>
      <p:sp>
        <p:nvSpPr>
          <p:cNvPr id="100355" name="Прямоугольник 2"/>
          <p:cNvSpPr>
            <a:spLocks noChangeArrowheads="1"/>
          </p:cNvSpPr>
          <p:nvPr/>
        </p:nvSpPr>
        <p:spPr bwMode="auto">
          <a:xfrm>
            <a:off x="642938" y="214313"/>
            <a:ext cx="4786312" cy="3046412"/>
          </a:xfrm>
          <a:prstGeom prst="rect">
            <a:avLst/>
          </a:prstGeom>
          <a:noFill/>
          <a:ln w="9525">
            <a:noFill/>
            <a:miter lim="800000"/>
            <a:headEnd/>
            <a:tailEnd/>
          </a:ln>
        </p:spPr>
        <p:txBody>
          <a:bodyPr>
            <a:spAutoFit/>
          </a:bodyPr>
          <a:lstStyle/>
          <a:p>
            <a:r>
              <a:rPr lang="ru-RU" sz="2400">
                <a:solidFill>
                  <a:srgbClr val="FF0000"/>
                </a:solidFill>
              </a:rPr>
              <a:t>Дотик, тиск, вібрація проводяться по іншому шляху: тактильні рецептори – спінальний ганглій – вентральний спинно-таламічний шлях – вентро-базальні ядра таламуса – задня центральна звивина.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2"/>
          <a:srcRect/>
          <a:stretch>
            <a:fillRect/>
          </a:stretch>
        </p:blipFill>
        <p:spPr bwMode="auto">
          <a:xfrm>
            <a:off x="4643438" y="285750"/>
            <a:ext cx="4191000" cy="6115050"/>
          </a:xfrm>
          <a:prstGeom prst="rect">
            <a:avLst/>
          </a:prstGeom>
          <a:noFill/>
          <a:ln w="9525">
            <a:noFill/>
            <a:miter lim="800000"/>
            <a:headEnd/>
            <a:tailEnd/>
          </a:ln>
        </p:spPr>
      </p:pic>
      <p:sp>
        <p:nvSpPr>
          <p:cNvPr id="101379" name="Прямоугольник 2"/>
          <p:cNvSpPr>
            <a:spLocks noChangeArrowheads="1"/>
          </p:cNvSpPr>
          <p:nvPr/>
        </p:nvSpPr>
        <p:spPr bwMode="auto">
          <a:xfrm>
            <a:off x="571500" y="500063"/>
            <a:ext cx="3714750" cy="5816600"/>
          </a:xfrm>
          <a:prstGeom prst="rect">
            <a:avLst/>
          </a:prstGeom>
          <a:noFill/>
          <a:ln w="9525">
            <a:noFill/>
            <a:miter lim="800000"/>
            <a:headEnd/>
            <a:tailEnd/>
          </a:ln>
        </p:spPr>
        <p:txBody>
          <a:bodyPr>
            <a:spAutoFit/>
          </a:bodyPr>
          <a:lstStyle/>
          <a:p>
            <a:pPr algn="ctr"/>
            <a:r>
              <a:rPr lang="ru-RU" sz="2400"/>
              <a:t>Антеролатеральна система </a:t>
            </a:r>
          </a:p>
          <a:p>
            <a:pPr algn="ctr"/>
            <a:r>
              <a:rPr lang="ru-RU" sz="2400"/>
              <a:t>(неоспинно-таламічний тракт)</a:t>
            </a:r>
          </a:p>
          <a:p>
            <a:pPr algn="ctr"/>
            <a:r>
              <a:rPr lang="ru-RU" sz="2400"/>
              <a:t> </a:t>
            </a:r>
          </a:p>
          <a:p>
            <a:r>
              <a:rPr lang="ru-RU"/>
              <a:t>також проводить прості види тактильної чутливості, гострий біль, температурну чутливість. Перший нейрон розміщується в спинно-мозговому ганглії. Тіла других нейронів розміщуються в задніх рогах спинного мозку.Їх аксони посегментно переходять на протилежний бік спинного мозку, що забезпечує тонкий просторовий аналіз. Інформація від обох частин тіла поступає в передню частину ектосільвієвої звивини.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Прямоугольник 1"/>
          <p:cNvSpPr>
            <a:spLocks noChangeArrowheads="1"/>
          </p:cNvSpPr>
          <p:nvPr/>
        </p:nvSpPr>
        <p:spPr bwMode="auto">
          <a:xfrm>
            <a:off x="357188" y="571500"/>
            <a:ext cx="4572000" cy="5724525"/>
          </a:xfrm>
          <a:prstGeom prst="rect">
            <a:avLst/>
          </a:prstGeom>
          <a:noFill/>
          <a:ln w="9525">
            <a:noFill/>
            <a:miter lim="800000"/>
            <a:headEnd/>
            <a:tailEnd/>
          </a:ln>
        </p:spPr>
        <p:txBody>
          <a:bodyPr>
            <a:spAutoFit/>
          </a:bodyPr>
          <a:lstStyle/>
          <a:p>
            <a:pPr algn="ctr"/>
            <a:r>
              <a:rPr lang="ru-RU" sz="2400"/>
              <a:t>Екстралемніскова система проводить інформацію про повільний біль та інформацію від інтерорецепторів.</a:t>
            </a:r>
          </a:p>
          <a:p>
            <a:r>
              <a:rPr lang="ru-RU"/>
              <a:t>Тіло першого нейрону розміщується в спинно-мозковому ганглії, звідси інформація поступає в задні роги спинного мозку, де розміщується другий нейрон. Його аксони частково йдуть в складі вентро латерального тракту і спинно- ретикулярного тракту до ретикулярної формації стовбура мозку, а частина волокон переходить на протилежний бік.</a:t>
            </a:r>
          </a:p>
          <a:p>
            <a:r>
              <a:rPr lang="ru-RU"/>
              <a:t>Третій нейрон розміщується в задніх ядрах таламуса. По колатералях інформація поступає в лімбічну систему та гіпоталамус. З таламуса інформація йде в орбіто-фронтальну та тімяну кору. </a:t>
            </a:r>
          </a:p>
        </p:txBody>
      </p:sp>
      <p:pic>
        <p:nvPicPr>
          <p:cNvPr id="102403" name="Picture 2"/>
          <p:cNvPicPr>
            <a:picLocks noChangeAspect="1" noChangeArrowheads="1"/>
          </p:cNvPicPr>
          <p:nvPr/>
        </p:nvPicPr>
        <p:blipFill>
          <a:blip r:embed="rId2"/>
          <a:srcRect/>
          <a:stretch>
            <a:fillRect/>
          </a:stretch>
        </p:blipFill>
        <p:spPr bwMode="auto">
          <a:xfrm>
            <a:off x="5143500" y="428625"/>
            <a:ext cx="3765550" cy="6013450"/>
          </a:xfrm>
          <a:prstGeom prst="rect">
            <a:avLst/>
          </a:prstGeom>
          <a:noFill/>
          <a:ln w="9525">
            <a:noFill/>
            <a:miter lim="800000"/>
            <a:headEnd/>
            <a:tailEnd/>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Заголовок 2"/>
          <p:cNvSpPr>
            <a:spLocks noGrp="1"/>
          </p:cNvSpPr>
          <p:nvPr>
            <p:ph type="title"/>
          </p:nvPr>
        </p:nvSpPr>
        <p:spPr>
          <a:xfrm>
            <a:off x="0" y="0"/>
            <a:ext cx="3757613" cy="1143000"/>
          </a:xfrm>
        </p:spPr>
        <p:txBody>
          <a:bodyPr/>
          <a:lstStyle/>
          <a:p>
            <a:r>
              <a:rPr lang="uk-UA" sz="3200" dirty="0" err="1"/>
              <a:t>Кортикоспінальний</a:t>
            </a:r>
            <a:r>
              <a:rPr lang="uk-UA" sz="3200" dirty="0"/>
              <a:t> пірамідний шлях</a:t>
            </a:r>
            <a:endParaRPr lang="ru-RU" sz="3200" dirty="0"/>
          </a:p>
        </p:txBody>
      </p:sp>
      <p:pic>
        <p:nvPicPr>
          <p:cNvPr id="40962" name="Picture 2" descr="https://cf.ppt-online.org/files/slide/u/UpaXyv8ASzsYZnQWmfid1w4IlG6MJtbBx2C7Og/slide-2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5" descr="метамеры и сегм сп моз"/>
          <p:cNvPicPr>
            <a:picLocks noChangeAspect="1" noChangeArrowheads="1"/>
          </p:cNvPicPr>
          <p:nvPr/>
        </p:nvPicPr>
        <p:blipFill>
          <a:blip r:embed="rId2"/>
          <a:srcRect/>
          <a:stretch>
            <a:fillRect/>
          </a:stretch>
        </p:blipFill>
        <p:spPr bwMode="auto">
          <a:xfrm>
            <a:off x="428625" y="1643063"/>
            <a:ext cx="7751763" cy="5021262"/>
          </a:xfrm>
          <a:prstGeom prst="rect">
            <a:avLst/>
          </a:prstGeom>
          <a:noFill/>
          <a:ln w="9525">
            <a:noFill/>
            <a:miter lim="800000"/>
            <a:headEnd/>
            <a:tailEnd/>
          </a:ln>
        </p:spPr>
      </p:pic>
      <p:sp>
        <p:nvSpPr>
          <p:cNvPr id="104451" name="Заголовок 4"/>
          <p:cNvSpPr>
            <a:spLocks noGrp="1"/>
          </p:cNvSpPr>
          <p:nvPr>
            <p:ph type="title"/>
          </p:nvPr>
        </p:nvSpPr>
        <p:spPr>
          <a:xfrm>
            <a:off x="457200" y="274638"/>
            <a:ext cx="7467600" cy="439737"/>
          </a:xfrm>
        </p:spPr>
        <p:txBody>
          <a:bodyPr/>
          <a:lstStyle/>
          <a:p>
            <a:pPr algn="ctr"/>
            <a:r>
              <a:rPr lang="uk-UA" b="1">
                <a:solidFill>
                  <a:srgbClr val="9900FF"/>
                </a:solidFill>
              </a:rPr>
              <a:t>Сегмент - дермотом</a:t>
            </a:r>
            <a:endParaRPr lang="ru-RU" b="1">
              <a:solidFill>
                <a:srgbClr val="9900FF"/>
              </a:solidFill>
            </a:endParaRPr>
          </a:p>
        </p:txBody>
      </p:sp>
      <p:sp>
        <p:nvSpPr>
          <p:cNvPr id="104452" name="Прямоугольник 6"/>
          <p:cNvSpPr>
            <a:spLocks noChangeArrowheads="1"/>
          </p:cNvSpPr>
          <p:nvPr/>
        </p:nvSpPr>
        <p:spPr bwMode="auto">
          <a:xfrm>
            <a:off x="571500" y="785813"/>
            <a:ext cx="8572500" cy="708025"/>
          </a:xfrm>
          <a:prstGeom prst="rect">
            <a:avLst/>
          </a:prstGeom>
          <a:noFill/>
          <a:ln w="9525">
            <a:noFill/>
            <a:miter lim="800000"/>
            <a:headEnd/>
            <a:tailEnd/>
          </a:ln>
        </p:spPr>
        <p:txBody>
          <a:bodyPr>
            <a:spAutoFit/>
          </a:bodyPr>
          <a:lstStyle/>
          <a:p>
            <a:pPr indent="265113"/>
            <a:r>
              <a:rPr lang="uk-UA" sz="2000"/>
              <a:t>Кожна ділянка тіла людини (соми), “прив’язана ” до певної області ЦНС – </a:t>
            </a:r>
            <a:r>
              <a:rPr lang="uk-UA" sz="2000" b="1">
                <a:solidFill>
                  <a:srgbClr val="9900FF"/>
                </a:solidFill>
              </a:rPr>
              <a:t>соматотопографія. </a:t>
            </a:r>
            <a:endParaRPr lang="ru-RU" sz="2000" b="1">
              <a:solidFill>
                <a:srgbClr val="9900FF"/>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3" descr="pic_03"/>
          <p:cNvPicPr>
            <a:picLocks noChangeAspect="1" noChangeArrowheads="1"/>
          </p:cNvPicPr>
          <p:nvPr/>
        </p:nvPicPr>
        <p:blipFill>
          <a:blip r:embed="rId2"/>
          <a:srcRect/>
          <a:stretch>
            <a:fillRect/>
          </a:stretch>
        </p:blipFill>
        <p:spPr bwMode="auto">
          <a:xfrm>
            <a:off x="420688" y="403225"/>
            <a:ext cx="8723312" cy="6454775"/>
          </a:xfrm>
          <a:prstGeom prst="rect">
            <a:avLst/>
          </a:prstGeom>
          <a:noFill/>
          <a:ln w="9525">
            <a:noFill/>
            <a:miter lim="800000"/>
            <a:headEnd/>
            <a:tailEnd/>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Прямоугольник 1"/>
          <p:cNvSpPr>
            <a:spLocks noChangeArrowheads="1"/>
          </p:cNvSpPr>
          <p:nvPr/>
        </p:nvSpPr>
        <p:spPr bwMode="auto">
          <a:xfrm>
            <a:off x="642938" y="714375"/>
            <a:ext cx="8143875" cy="5262563"/>
          </a:xfrm>
          <a:prstGeom prst="rect">
            <a:avLst/>
          </a:prstGeom>
          <a:noFill/>
          <a:ln w="9525">
            <a:noFill/>
            <a:miter lim="800000"/>
            <a:headEnd/>
            <a:tailEnd/>
          </a:ln>
        </p:spPr>
        <p:txBody>
          <a:bodyPr>
            <a:spAutoFit/>
          </a:bodyPr>
          <a:lstStyle/>
          <a:p>
            <a:pPr indent="530225"/>
            <a:r>
              <a:rPr lang="ru-RU" sz="2800"/>
              <a:t>На різних рівнях ЦНС відбувається взаємодія аферентних сигналів </a:t>
            </a:r>
            <a:r>
              <a:rPr lang="ru-RU" sz="2800">
                <a:solidFill>
                  <a:srgbClr val="FF0066"/>
                </a:solidFill>
              </a:rPr>
              <a:t>вісцерального та соматичного </a:t>
            </a:r>
            <a:r>
              <a:rPr lang="ru-RU" sz="2800"/>
              <a:t>походження. </a:t>
            </a:r>
          </a:p>
          <a:p>
            <a:pPr indent="530225"/>
            <a:r>
              <a:rPr lang="ru-RU" sz="2800"/>
              <a:t>Вісцеральні сигнали блокуються соматичними на конвергуючих нейронах за рахунок їхньої більшості, що обмежує доступ інформації з внутрішніх органів до кори, тому ми не відчуваємо стану своїх органів. </a:t>
            </a:r>
          </a:p>
          <a:p>
            <a:pPr indent="530225"/>
            <a:r>
              <a:rPr lang="ru-RU" sz="2800"/>
              <a:t>Посилення вісцеральної аферентації привертає нашу увагу до внутрішніх органів. Це помітно при наповненні сечового міхура, патологічних відхиленнях.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Прямоугольник 1"/>
          <p:cNvSpPr>
            <a:spLocks noChangeArrowheads="1"/>
          </p:cNvSpPr>
          <p:nvPr/>
        </p:nvSpPr>
        <p:spPr bwMode="auto">
          <a:xfrm>
            <a:off x="428625" y="214313"/>
            <a:ext cx="8072438" cy="6202362"/>
          </a:xfrm>
          <a:prstGeom prst="rect">
            <a:avLst/>
          </a:prstGeom>
          <a:noFill/>
          <a:ln w="9525">
            <a:noFill/>
            <a:miter lim="800000"/>
            <a:headEnd/>
            <a:tailEnd/>
          </a:ln>
        </p:spPr>
        <p:txBody>
          <a:bodyPr>
            <a:spAutoFit/>
          </a:bodyPr>
          <a:lstStyle/>
          <a:p>
            <a:pPr indent="530225">
              <a:spcBef>
                <a:spcPts val="600"/>
              </a:spcBef>
            </a:pPr>
            <a:r>
              <a:rPr lang="ru-RU" sz="2400"/>
              <a:t>Аналіз інформації, отриманої від рецепторів відбувається в специфічних і асоціативних зонах кори. </a:t>
            </a:r>
          </a:p>
          <a:p>
            <a:pPr indent="530225">
              <a:spcBef>
                <a:spcPts val="600"/>
              </a:spcBef>
            </a:pPr>
            <a:r>
              <a:rPr lang="ru-RU" sz="2400">
                <a:solidFill>
                  <a:srgbClr val="FF0066"/>
                </a:solidFill>
              </a:rPr>
              <a:t>До специфічних сенсорних зон кори відносяться дві соматосенсорних зони (</a:t>
            </a:r>
            <a:r>
              <a:rPr lang="en-US" sz="2400">
                <a:solidFill>
                  <a:srgbClr val="FF0066"/>
                </a:solidFill>
              </a:rPr>
              <a:t>S1 i S11). </a:t>
            </a:r>
            <a:endParaRPr lang="uk-UA" sz="2400">
              <a:solidFill>
                <a:srgbClr val="FF0066"/>
              </a:solidFill>
            </a:endParaRPr>
          </a:p>
          <a:p>
            <a:pPr indent="530225">
              <a:spcBef>
                <a:spcPts val="600"/>
              </a:spcBef>
            </a:pPr>
            <a:r>
              <a:rPr lang="ru-RU" sz="2200"/>
              <a:t>Перша локалізована в постцентральній звивині, вона отримує інформацію від протилежної частини тіла і має виражену соматотопічну організацію та впорядковане просторове представництво. Обробка інформації в цій зоні забезпечує  її тонкий просторовий </a:t>
            </a:r>
            <a:r>
              <a:rPr lang="ru-RU" sz="2400"/>
              <a:t>аналіз. </a:t>
            </a:r>
            <a:r>
              <a:rPr lang="ru-RU" sz="1200"/>
              <a:t>Представництво м’язів кисті руки та м’язів, що забезпечують мову, займає набагато більшу площу зацентральної звивини, ніж представництво м’язів спини, що пояснюється значенням цих м’язів для людини. Зацентральна звивина забезпечує тонкий просторовий аналіз положення тіла. </a:t>
            </a:r>
          </a:p>
          <a:p>
            <a:pPr indent="530225">
              <a:spcBef>
                <a:spcPts val="600"/>
              </a:spcBef>
            </a:pPr>
            <a:r>
              <a:rPr lang="ru-RU" sz="2200"/>
              <a:t>Друга зона знаходиться з латерального кінця постцентральної звивини на верхній частині сільвієвої борозни. Вона отримує інформацію від обох частин тіла, має менш чітку соматотопію.  </a:t>
            </a:r>
            <a:r>
              <a:rPr lang="ru-RU" sz="1400"/>
              <a:t>Швидкість передачі інформації по спинномозково- кірковим шляхам Голя і Бурдаха дуже висока – до 120 м/с, що забезпечується мієліновими волокнами великого діаметру типу А</a:t>
            </a:r>
            <a:r>
              <a:rPr lang="el-GR" sz="1400"/>
              <a:t>β. </a:t>
            </a:r>
            <a:r>
              <a:rPr lang="ru-RU" sz="1400"/>
              <a:t>Це свідчить про важливість цієї інформації для людини.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6" descr="Fig_%208-4"/>
          <p:cNvPicPr>
            <a:picLocks noChangeAspect="1" noChangeArrowheads="1"/>
          </p:cNvPicPr>
          <p:nvPr/>
        </p:nvPicPr>
        <p:blipFill>
          <a:blip r:embed="rId2"/>
          <a:srcRect l="859" t="1308" r="2101" b="1308"/>
          <a:stretch>
            <a:fillRect/>
          </a:stretch>
        </p:blipFill>
        <p:spPr bwMode="auto">
          <a:xfrm>
            <a:off x="539750" y="260350"/>
            <a:ext cx="8064500" cy="6264275"/>
          </a:xfrm>
          <a:prstGeom prst="rect">
            <a:avLst/>
          </a:prstGeom>
          <a:noFill/>
          <a:ln w="9525">
            <a:noFill/>
            <a:miter lim="800000"/>
            <a:headEnd/>
            <a:tailEnd/>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ChangeArrowheads="1"/>
          </p:cNvSpPr>
          <p:nvPr/>
        </p:nvSpPr>
        <p:spPr bwMode="auto">
          <a:xfrm>
            <a:off x="428625" y="214313"/>
            <a:ext cx="6929438" cy="2062162"/>
          </a:xfrm>
          <a:prstGeom prst="rect">
            <a:avLst/>
          </a:prstGeom>
          <a:noFill/>
          <a:ln w="9525">
            <a:noFill/>
            <a:miter lim="800000"/>
            <a:headEnd/>
            <a:tailEnd/>
          </a:ln>
        </p:spPr>
        <p:txBody>
          <a:bodyPr anchor="ctr">
            <a:spAutoFit/>
          </a:bodyPr>
          <a:lstStyle/>
          <a:p>
            <a:pPr indent="342900" algn="just" eaLnBrk="0" hangingPunct="0"/>
            <a:r>
              <a:rPr lang="ru-RU" sz="1600">
                <a:solidFill>
                  <a:srgbClr val="00B0F0"/>
                </a:solidFill>
                <a:cs typeface="Times New Roman" pitchFamily="18" charset="0"/>
              </a:rPr>
              <a:t>Існують 4 основних колектори проведення аферентних сигналів від внутрішніх органів. Це блукаючі, черевні, підчеревні і тазові нерви. Черевні, підчеревні і тазові нерви містять аферентні волокна, які йдуть винятково від внутрішніх органів. Крім того, аферентні вісцеральні шляхи проходять у нервових сплетіннях кровоносних судин. Особливим типом вісцеральних аферентів є власні провідники симпатичної нервової системи. Аферентні провідники від одного органа можуть йти у складі різних нервових стовбурів.</a:t>
            </a:r>
            <a:endParaRPr lang="ru-RU" sz="1600">
              <a:solidFill>
                <a:srgbClr val="00B0F0"/>
              </a:solidFill>
            </a:endParaRPr>
          </a:p>
        </p:txBody>
      </p:sp>
      <p:sp>
        <p:nvSpPr>
          <p:cNvPr id="112643" name="Прямоугольник 3"/>
          <p:cNvSpPr>
            <a:spLocks noChangeArrowheads="1"/>
          </p:cNvSpPr>
          <p:nvPr/>
        </p:nvSpPr>
        <p:spPr bwMode="auto">
          <a:xfrm>
            <a:off x="2643188" y="2428875"/>
            <a:ext cx="6500812" cy="2032000"/>
          </a:xfrm>
          <a:prstGeom prst="rect">
            <a:avLst/>
          </a:prstGeom>
          <a:noFill/>
          <a:ln w="9525">
            <a:noFill/>
            <a:miter lim="800000"/>
            <a:headEnd/>
            <a:tailEnd/>
          </a:ln>
        </p:spPr>
        <p:txBody>
          <a:bodyPr>
            <a:spAutoFit/>
          </a:bodyPr>
          <a:lstStyle/>
          <a:p>
            <a:r>
              <a:rPr lang="ru-RU">
                <a:solidFill>
                  <a:srgbClr val="9900FF"/>
                </a:solidFill>
              </a:rPr>
              <a:t>Вісцеральна сигналізація провідними шляхами спинного мозку надходить у ретикулярну формацію стовбура мозку, ядра Голля і Бурдаха, вестибулярні ядра. На рівні таламуса вісцеральні аференти переключаються у вентробазальному комплексі ядер, причому проекції вісцеральних аферентів у релейних таламічних ядрах суворо локальні. </a:t>
            </a:r>
          </a:p>
        </p:txBody>
      </p:sp>
      <p:sp>
        <p:nvSpPr>
          <p:cNvPr id="112644" name="Прямоугольник 4"/>
          <p:cNvSpPr>
            <a:spLocks noChangeArrowheads="1"/>
          </p:cNvSpPr>
          <p:nvPr/>
        </p:nvSpPr>
        <p:spPr bwMode="auto">
          <a:xfrm>
            <a:off x="357188" y="4786313"/>
            <a:ext cx="7143750" cy="1200150"/>
          </a:xfrm>
          <a:prstGeom prst="rect">
            <a:avLst/>
          </a:prstGeom>
          <a:noFill/>
          <a:ln w="9525">
            <a:noFill/>
            <a:miter lim="800000"/>
            <a:headEnd/>
            <a:tailEnd/>
          </a:ln>
        </p:spPr>
        <p:txBody>
          <a:bodyPr>
            <a:spAutoFit/>
          </a:bodyPr>
          <a:lstStyle/>
          <a:p>
            <a:r>
              <a:rPr lang="ru-RU">
                <a:solidFill>
                  <a:srgbClr val="FF0066"/>
                </a:solidFill>
              </a:rPr>
              <a:t>У корі великого мозку представництво вісцеральних систем міститься у первинних проекційних ділянках шкірно-м'язової чутливості зон SI, а також у асоціативних полях (лобно-тім'яному, лобно-орбітальному і лімбічному). </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Заголовок 2"/>
          <p:cNvSpPr>
            <a:spLocks noGrp="1"/>
          </p:cNvSpPr>
          <p:nvPr>
            <p:ph type="title"/>
          </p:nvPr>
        </p:nvSpPr>
        <p:spPr>
          <a:xfrm>
            <a:off x="928688" y="2143125"/>
            <a:ext cx="7470775" cy="1143000"/>
          </a:xfrm>
        </p:spPr>
        <p:txBody>
          <a:bodyPr/>
          <a:lstStyle/>
          <a:p>
            <a:pPr algn="ctr"/>
            <a:r>
              <a:rPr lang="uk-UA" sz="7200" dirty="0">
                <a:solidFill>
                  <a:srgbClr val="FF0066"/>
                </a:solidFill>
              </a:rPr>
              <a:t>Смакова сенсорна система</a:t>
            </a:r>
            <a:endParaRPr lang="ru-RU" sz="7200" dirty="0">
              <a:solidFill>
                <a:srgbClr val="FF0066"/>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Прямоугольник 1"/>
          <p:cNvSpPr>
            <a:spLocks noChangeArrowheads="1"/>
          </p:cNvSpPr>
          <p:nvPr/>
        </p:nvSpPr>
        <p:spPr bwMode="auto">
          <a:xfrm>
            <a:off x="428625" y="357188"/>
            <a:ext cx="7786688" cy="3416300"/>
          </a:xfrm>
          <a:prstGeom prst="rect">
            <a:avLst/>
          </a:prstGeom>
          <a:noFill/>
          <a:ln w="9525">
            <a:noFill/>
            <a:miter lim="800000"/>
            <a:headEnd/>
            <a:tailEnd/>
          </a:ln>
        </p:spPr>
        <p:txBody>
          <a:bodyPr>
            <a:spAutoFit/>
          </a:bodyPr>
          <a:lstStyle/>
          <a:p>
            <a:pPr algn="ctr"/>
            <a:r>
              <a:rPr lang="ru-RU" sz="3200">
                <a:solidFill>
                  <a:srgbClr val="FF0000"/>
                </a:solidFill>
              </a:rPr>
              <a:t>Смакова сенсорна система формує чотири основних смакових відчуття: солодке, кисле, солоне та гірке. </a:t>
            </a:r>
            <a:endParaRPr lang="en-US" sz="3200">
              <a:solidFill>
                <a:srgbClr val="FF0000"/>
              </a:solidFill>
            </a:endParaRPr>
          </a:p>
          <a:p>
            <a:endParaRPr lang="en-US" sz="2400"/>
          </a:p>
          <a:p>
            <a:r>
              <a:rPr lang="ru-RU" sz="2400"/>
              <a:t>Смаковий аналізатор – це частина ротового аналізатора загальної чутливості, котрий окрім смакових забезпечує температурні, дотикові, больові та пропріоцептивні відчуття ротової порожнини. </a:t>
            </a:r>
          </a:p>
        </p:txBody>
      </p:sp>
      <p:sp>
        <p:nvSpPr>
          <p:cNvPr id="115715" name="Прямоугольник 2"/>
          <p:cNvSpPr>
            <a:spLocks noChangeArrowheads="1"/>
          </p:cNvSpPr>
          <p:nvPr/>
        </p:nvSpPr>
        <p:spPr bwMode="auto">
          <a:xfrm>
            <a:off x="2643188" y="3929063"/>
            <a:ext cx="6357937" cy="1938337"/>
          </a:xfrm>
          <a:prstGeom prst="rect">
            <a:avLst/>
          </a:prstGeom>
          <a:noFill/>
          <a:ln w="9525">
            <a:noFill/>
            <a:miter lim="800000"/>
            <a:headEnd/>
            <a:tailEnd/>
          </a:ln>
        </p:spPr>
        <p:txBody>
          <a:bodyPr>
            <a:spAutoFit/>
          </a:bodyPr>
          <a:lstStyle/>
          <a:p>
            <a:r>
              <a:rPr lang="ru-RU" sz="2000">
                <a:solidFill>
                  <a:srgbClr val="FF0000"/>
                </a:solidFill>
              </a:rPr>
              <a:t>Смакові рецептори знаходяться в слизовій оболонці язика, де вони зібрані в смакові бруньки, та формують смакові поля язика: кінчик язика сприймає солодкий смак, бокові поверхні – кислий смак, спинка язика – солоний смак, корінь язика – гіркий смак</a:t>
            </a:r>
            <a:r>
              <a:rPr lang="ru-RU">
                <a:solidFill>
                  <a:srgbClr val="FF0000"/>
                </a:solidFill>
              </a:rPr>
              <a:t>. </a:t>
            </a:r>
          </a:p>
        </p:txBody>
      </p:sp>
      <p:sp>
        <p:nvSpPr>
          <p:cNvPr id="115716" name="Rectangle 3"/>
          <p:cNvSpPr>
            <a:spLocks noChangeArrowheads="1"/>
          </p:cNvSpPr>
          <p:nvPr/>
        </p:nvSpPr>
        <p:spPr bwMode="auto">
          <a:xfrm>
            <a:off x="214313" y="5929313"/>
            <a:ext cx="8643937" cy="584200"/>
          </a:xfrm>
          <a:prstGeom prst="rect">
            <a:avLst/>
          </a:prstGeom>
          <a:noFill/>
          <a:ln w="9525">
            <a:noFill/>
            <a:miter lim="800000"/>
            <a:headEnd/>
            <a:tailEnd/>
          </a:ln>
        </p:spPr>
        <p:txBody>
          <a:bodyPr anchor="ctr">
            <a:spAutoFit/>
          </a:bodyPr>
          <a:lstStyle/>
          <a:p>
            <a:pPr eaLnBrk="0" hangingPunct="0"/>
            <a:r>
              <a:rPr lang="ru-RU" sz="1600">
                <a:ea typeface="Calibri" pitchFamily="34" charset="0"/>
                <a:cs typeface="Arial" pitchFamily="34" charset="0"/>
              </a:rPr>
              <a:t>Поріг смакової чутливості – це мінімальна концентрація речовин, яка дає відчуття смаку. У різних людей пороги смакової чутливості відрізняються</a:t>
            </a:r>
            <a:r>
              <a:rPr lang="ru-RU" sz="800">
                <a:ea typeface="Calibri" pitchFamily="34" charset="0"/>
                <a:cs typeface="Arial" pitchFamily="34" charset="0"/>
              </a:rPr>
              <a:t>.</a:t>
            </a:r>
            <a:endParaRPr lang="ru-RU">
              <a:ea typeface="Calibri" pitchFamily="34" charset="0"/>
              <a:cs typeface="Arial"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Заголовок 4"/>
          <p:cNvSpPr>
            <a:spLocks noGrp="1"/>
          </p:cNvSpPr>
          <p:nvPr>
            <p:ph type="title"/>
          </p:nvPr>
        </p:nvSpPr>
        <p:spPr>
          <a:xfrm>
            <a:off x="5643563" y="857250"/>
            <a:ext cx="2928937" cy="1143000"/>
          </a:xfrm>
        </p:spPr>
        <p:txBody>
          <a:bodyPr/>
          <a:lstStyle/>
          <a:p>
            <a:pPr algn="ctr"/>
            <a:r>
              <a:rPr lang="uk-UA" sz="3600">
                <a:solidFill>
                  <a:srgbClr val="FF0066"/>
                </a:solidFill>
              </a:rPr>
              <a:t>Смакові рецептори та їх локалізація</a:t>
            </a:r>
            <a:endParaRPr lang="ru-RU" sz="3600">
              <a:solidFill>
                <a:srgbClr val="FF0066"/>
              </a:solidFill>
            </a:endParaRPr>
          </a:p>
        </p:txBody>
      </p:sp>
      <p:pic>
        <p:nvPicPr>
          <p:cNvPr id="5" name="Picture 2" descr="http://narodna-osvita.com.ua/uploads/mishuk-bio-8_files/mishuk-bio-8-151.jpg"/>
          <p:cNvPicPr>
            <a:picLocks noChangeAspect="1" noChangeArrowheads="1"/>
          </p:cNvPicPr>
          <p:nvPr/>
        </p:nvPicPr>
        <p:blipFill>
          <a:blip r:embed="rId2"/>
          <a:srcRect/>
          <a:stretch>
            <a:fillRect/>
          </a:stretch>
        </p:blipFill>
        <p:spPr bwMode="auto">
          <a:xfrm>
            <a:off x="357158" y="3071786"/>
            <a:ext cx="8524149" cy="3786214"/>
          </a:xfrm>
          <a:prstGeom prst="rect">
            <a:avLst/>
          </a:prstGeom>
          <a:noFill/>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4" descr="http://lib.mdpu.org.ua/e-book/anatomiya/ANATOM1.files/image960.jpg"/>
          <p:cNvPicPr>
            <a:picLocks noChangeAspect="1" noChangeArrowheads="1"/>
          </p:cNvPicPr>
          <p:nvPr/>
        </p:nvPicPr>
        <p:blipFill>
          <a:blip r:embed="rId2"/>
          <a:srcRect/>
          <a:stretch>
            <a:fillRect/>
          </a:stretch>
        </p:blipFill>
        <p:spPr bwMode="auto">
          <a:xfrm>
            <a:off x="1928813" y="285750"/>
            <a:ext cx="5105400" cy="3943350"/>
          </a:xfrm>
          <a:prstGeom prst="rect">
            <a:avLst/>
          </a:prstGeom>
          <a:noFill/>
          <a:ln w="9525">
            <a:noFill/>
            <a:miter lim="800000"/>
            <a:headEnd/>
            <a:tailEnd/>
          </a:ln>
        </p:spPr>
      </p:pic>
      <p:sp>
        <p:nvSpPr>
          <p:cNvPr id="118787" name="Прямоугольник 3"/>
          <p:cNvSpPr>
            <a:spLocks noChangeArrowheads="1"/>
          </p:cNvSpPr>
          <p:nvPr/>
        </p:nvSpPr>
        <p:spPr bwMode="auto">
          <a:xfrm>
            <a:off x="285750" y="4303713"/>
            <a:ext cx="8429625" cy="2616200"/>
          </a:xfrm>
          <a:prstGeom prst="rect">
            <a:avLst/>
          </a:prstGeom>
          <a:noFill/>
          <a:ln w="9525">
            <a:noFill/>
            <a:miter lim="800000"/>
            <a:headEnd/>
            <a:tailEnd/>
          </a:ln>
        </p:spPr>
        <p:txBody>
          <a:bodyPr>
            <a:spAutoFit/>
          </a:bodyPr>
          <a:lstStyle/>
          <a:p>
            <a:r>
              <a:rPr lang="ru-RU" sz="1600" dirty="0" err="1">
                <a:latin typeface="Times New Roman" pitchFamily="18" charset="0"/>
                <a:cs typeface="Times New Roman" pitchFamily="18" charset="0"/>
              </a:rPr>
              <a:t>смакові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цибулини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рецептори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смакового</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аналізатора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розсіяні</a:t>
            </a:r>
            <a:r>
              <a:rPr lang="ru-RU" sz="1600" dirty="0">
                <a:latin typeface="Times New Roman" pitchFamily="18" charset="0"/>
                <a:cs typeface="Times New Roman" pitchFamily="18" charset="0"/>
              </a:rPr>
              <a:t> у </a:t>
            </a:r>
            <a:r>
              <a:rPr lang="ru-RU" sz="1600" dirty="0" err="1">
                <a:latin typeface="Times New Roman" pitchFamily="18" charset="0"/>
                <a:cs typeface="Times New Roman" pitchFamily="18" charset="0"/>
              </a:rPr>
              <a:t>слизовій</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оболонці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язика</a:t>
            </a:r>
            <a:r>
              <a:rPr lang="ru-RU" sz="1600" dirty="0">
                <a:latin typeface="Times New Roman" pitchFamily="18" charset="0"/>
                <a:cs typeface="Times New Roman" pitchFamily="18" charset="0"/>
              </a:rPr>
              <a:t>);</a:t>
            </a:r>
            <a:r>
              <a:rPr lang="ru-RU" sz="1600" dirty="0">
                <a:cs typeface="Times New Roman" pitchFamily="18" charset="0"/>
              </a:rPr>
              <a:t> </a:t>
            </a:r>
            <a:r>
              <a:rPr lang="ru-RU" sz="1600" b="1" dirty="0">
                <a:latin typeface="Times New Roman" pitchFamily="18" charset="0"/>
                <a:cs typeface="Times New Roman" pitchFamily="18" charset="0"/>
              </a:rPr>
              <a:t>2)</a:t>
            </a:r>
            <a:r>
              <a:rPr lang="ru-RU" sz="1600" dirty="0">
                <a:cs typeface="Times New Roman" pitchFamily="18" charset="0"/>
              </a:rPr>
              <a:t> </a:t>
            </a:r>
            <a:r>
              <a:rPr lang="ru-RU" sz="1600" dirty="0" err="1">
                <a:latin typeface="Times New Roman" pitchFamily="18" charset="0"/>
                <a:cs typeface="Times New Roman" pitchFamily="18" charset="0"/>
              </a:rPr>
              <a:t>смакові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відчуття</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проводяться</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кількома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черепними</a:t>
            </a:r>
            <a:r>
              <a:rPr lang="ru-RU" sz="1600" dirty="0">
                <a:latin typeface="Times New Roman" pitchFamily="18" charset="0"/>
                <a:cs typeface="Times New Roman" pitchFamily="18" charset="0"/>
              </a:rPr>
              <a:t> нервами; </a:t>
            </a:r>
            <a:r>
              <a:rPr lang="ru-RU" sz="1600" dirty="0" err="1">
                <a:latin typeface="Times New Roman" pitchFamily="18" charset="0"/>
                <a:cs typeface="Times New Roman" pitchFamily="18" charset="0"/>
              </a:rPr>
              <a:t>смакові</a:t>
            </a:r>
            <a:r>
              <a:rPr lang="ru-RU" sz="1600" dirty="0">
                <a:latin typeface="Times New Roman" pitchFamily="18" charset="0"/>
                <a:cs typeface="Times New Roman" pitchFamily="18" charset="0"/>
              </a:rPr>
              <a:t> волокна </a:t>
            </a:r>
            <a:r>
              <a:rPr lang="ru-RU" sz="1600" dirty="0" err="1">
                <a:latin typeface="Times New Roman" pitchFamily="18" charset="0"/>
                <a:cs typeface="Times New Roman" pitchFamily="18" charset="0"/>
              </a:rPr>
              <a:t>від</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верхівки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язика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йдуть</a:t>
            </a:r>
            <a:r>
              <a:rPr lang="ru-RU" sz="1600" dirty="0">
                <a:latin typeface="Times New Roman" pitchFamily="18" charset="0"/>
                <a:cs typeface="Times New Roman" pitchFamily="18" charset="0"/>
              </a:rPr>
              <a:t> у </a:t>
            </a:r>
            <a:r>
              <a:rPr lang="ru-RU" sz="1600" dirty="0" err="1">
                <a:latin typeface="Times New Roman" pitchFamily="18" charset="0"/>
                <a:cs typeface="Times New Roman" pitchFamily="18" charset="0"/>
              </a:rPr>
              <a:t>складі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барабанної</a:t>
            </a:r>
            <a:r>
              <a:rPr lang="ru-RU" sz="1600" dirty="0">
                <a:latin typeface="Times New Roman" pitchFamily="18" charset="0"/>
                <a:cs typeface="Times New Roman" pitchFamily="18" charset="0"/>
              </a:rPr>
              <a:t> струни (</a:t>
            </a:r>
            <a:r>
              <a:rPr lang="ru-RU" sz="1600" dirty="0" err="1">
                <a:latin typeface="Times New Roman" pitchFamily="18" charset="0"/>
                <a:cs typeface="Times New Roman" pitchFamily="18" charset="0"/>
              </a:rPr>
              <a:t>гілки</a:t>
            </a:r>
            <a:r>
              <a:rPr lang="ru-RU" sz="1600" dirty="0">
                <a:latin typeface="Times New Roman" pitchFamily="18" charset="0"/>
                <a:cs typeface="Times New Roman" pitchFamily="18" charset="0"/>
              </a:rPr>
              <a:t> </a:t>
            </a:r>
            <a:r>
              <a:rPr lang="en-US" sz="1600" dirty="0">
                <a:latin typeface="Times New Roman" pitchFamily="18" charset="0"/>
                <a:cs typeface="Times New Roman" pitchFamily="18" charset="0"/>
              </a:rPr>
              <a:t>VII </a:t>
            </a:r>
            <a:r>
              <a:rPr lang="ru-RU" sz="1600" dirty="0">
                <a:cs typeface="Times New Roman" pitchFamily="18" charset="0"/>
              </a:rPr>
              <a:t> </a:t>
            </a:r>
            <a:r>
              <a:rPr lang="ru-RU" sz="1600" dirty="0">
                <a:latin typeface="Times New Roman" pitchFamily="18" charset="0"/>
                <a:cs typeface="Times New Roman" pitchFamily="18" charset="0"/>
              </a:rPr>
              <a:t>пари </a:t>
            </a:r>
            <a:r>
              <a:rPr lang="ru-RU" sz="1600" dirty="0" err="1">
                <a:latin typeface="Times New Roman" pitchFamily="18" charset="0"/>
                <a:cs typeface="Times New Roman" pitchFamily="18" charset="0"/>
              </a:rPr>
              <a:t>черепних</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нервів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від</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передніх</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двох</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третин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язика</a:t>
            </a:r>
            <a:r>
              <a:rPr lang="ru-RU" sz="1600" dirty="0">
                <a:latin typeface="Times New Roman" pitchFamily="18" charset="0"/>
                <a:cs typeface="Times New Roman" pitchFamily="18" charset="0"/>
              </a:rPr>
              <a:t> </a:t>
            </a:r>
            <a:r>
              <a:rPr lang="ru-RU" sz="1600" dirty="0">
                <a:cs typeface="Times New Roman" pitchFamily="18" charset="0"/>
              </a:rPr>
              <a:t>—</a:t>
            </a:r>
            <a:r>
              <a:rPr lang="ru-RU" sz="1600" dirty="0">
                <a:latin typeface="Times New Roman" pitchFamily="18" charset="0"/>
                <a:cs typeface="Times New Roman" pitchFamily="18" charset="0"/>
              </a:rPr>
              <a:t> у </a:t>
            </a:r>
            <a:r>
              <a:rPr lang="ru-RU" sz="1600" dirty="0" err="1">
                <a:latin typeface="Times New Roman" pitchFamily="18" charset="0"/>
                <a:cs typeface="Times New Roman" pitchFamily="18" charset="0"/>
              </a:rPr>
              <a:t>складі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язикового</a:t>
            </a:r>
            <a:r>
              <a:rPr lang="ru-RU" sz="1600" dirty="0">
                <a:latin typeface="Times New Roman" pitchFamily="18" charset="0"/>
                <a:cs typeface="Times New Roman" pitchFamily="18" charset="0"/>
              </a:rPr>
              <a:t> нерва (</a:t>
            </a:r>
            <a:r>
              <a:rPr lang="ru-RU" sz="1600" dirty="0" err="1">
                <a:latin typeface="Times New Roman" pitchFamily="18" charset="0"/>
                <a:cs typeface="Times New Roman" pitchFamily="18" charset="0"/>
              </a:rPr>
              <a:t>гілка</a:t>
            </a:r>
            <a:r>
              <a:rPr lang="ru-RU" sz="1600" dirty="0">
                <a:cs typeface="Times New Roman" pitchFamily="18" charset="0"/>
              </a:rPr>
              <a:t> </a:t>
            </a:r>
            <a:r>
              <a:rPr lang="en-US" sz="1600" dirty="0">
                <a:latin typeface="Times New Roman" pitchFamily="18" charset="0"/>
                <a:cs typeface="Times New Roman" pitchFamily="18" charset="0"/>
              </a:rPr>
              <a:t>V </a:t>
            </a:r>
            <a:r>
              <a:rPr lang="ru-RU" sz="1600" dirty="0">
                <a:latin typeface="Times New Roman" pitchFamily="18" charset="0"/>
                <a:cs typeface="Times New Roman" pitchFamily="18" charset="0"/>
              </a:rPr>
              <a:t>пари </a:t>
            </a:r>
            <a:r>
              <a:rPr lang="ru-RU" sz="1600" dirty="0" err="1">
                <a:latin typeface="Times New Roman" pitchFamily="18" charset="0"/>
                <a:cs typeface="Times New Roman" pitchFamily="18" charset="0"/>
              </a:rPr>
              <a:t>черепних</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нервів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від</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задньої</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третини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язика</a:t>
            </a:r>
            <a:r>
              <a:rPr lang="ru-RU" sz="1600" dirty="0">
                <a:latin typeface="Times New Roman" pitchFamily="18" charset="0"/>
                <a:cs typeface="Times New Roman" pitchFamily="18" charset="0"/>
              </a:rPr>
              <a:t> </a:t>
            </a:r>
            <a:r>
              <a:rPr lang="ru-RU" sz="1600" dirty="0">
                <a:cs typeface="Times New Roman" pitchFamily="18" charset="0"/>
              </a:rPr>
              <a:t>—</a:t>
            </a:r>
            <a:r>
              <a:rPr lang="ru-RU" sz="1600" dirty="0">
                <a:latin typeface="Times New Roman" pitchFamily="18" charset="0"/>
                <a:cs typeface="Times New Roman" pitchFamily="18" charset="0"/>
              </a:rPr>
              <a:t> у </a:t>
            </a:r>
            <a:r>
              <a:rPr lang="ru-RU" sz="1600" dirty="0" err="1">
                <a:latin typeface="Times New Roman" pitchFamily="18" charset="0"/>
                <a:cs typeface="Times New Roman" pitchFamily="18" charset="0"/>
              </a:rPr>
              <a:t>складі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язикоглоткового</a:t>
            </a:r>
            <a:r>
              <a:rPr lang="ru-RU" sz="1600" dirty="0">
                <a:latin typeface="Times New Roman" pitchFamily="18" charset="0"/>
                <a:cs typeface="Times New Roman" pitchFamily="18" charset="0"/>
              </a:rPr>
              <a:t> нерва (IX</a:t>
            </a:r>
            <a:r>
              <a:rPr lang="ru-RU" sz="1600" dirty="0">
                <a:cs typeface="Times New Roman" pitchFamily="18" charset="0"/>
              </a:rPr>
              <a:t> </a:t>
            </a:r>
            <a:r>
              <a:rPr lang="ru-RU" sz="1600" dirty="0">
                <a:latin typeface="Times New Roman" pitchFamily="18" charset="0"/>
                <a:cs typeface="Times New Roman" pitchFamily="18" charset="0"/>
              </a:rPr>
              <a:t>пара </a:t>
            </a:r>
            <a:r>
              <a:rPr lang="ru-RU" sz="1600" dirty="0" err="1">
                <a:latin typeface="Times New Roman" pitchFamily="18" charset="0"/>
                <a:cs typeface="Times New Roman" pitchFamily="18" charset="0"/>
              </a:rPr>
              <a:t>черепних</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нервів</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від</a:t>
            </a:r>
            <a:r>
              <a:rPr lang="ru-RU" sz="1600" dirty="0">
                <a:latin typeface="Times New Roman" pitchFamily="18" charset="0"/>
                <a:cs typeface="Times New Roman" pitchFamily="18" charset="0"/>
              </a:rPr>
              <a:t> надгортанника </a:t>
            </a:r>
            <a:r>
              <a:rPr lang="ru-RU" sz="1600" dirty="0">
                <a:cs typeface="Times New Roman" pitchFamily="18" charset="0"/>
              </a:rPr>
              <a:t>—</a:t>
            </a:r>
            <a:r>
              <a:rPr lang="ru-RU" sz="1600" dirty="0">
                <a:latin typeface="Times New Roman" pitchFamily="18" charset="0"/>
                <a:cs typeface="Times New Roman" pitchFamily="18" charset="0"/>
              </a:rPr>
              <a:t> у </a:t>
            </a:r>
            <a:r>
              <a:rPr lang="ru-RU" sz="1600" dirty="0" err="1">
                <a:latin typeface="Times New Roman" pitchFamily="18" charset="0"/>
                <a:cs typeface="Times New Roman" pitchFamily="18" charset="0"/>
              </a:rPr>
              <a:t>складі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блукаючого</a:t>
            </a:r>
            <a:r>
              <a:rPr lang="ru-RU" sz="1600" dirty="0">
                <a:latin typeface="Times New Roman" pitchFamily="18" charset="0"/>
                <a:cs typeface="Times New Roman" pitchFamily="18" charset="0"/>
              </a:rPr>
              <a:t> нерва (X</a:t>
            </a:r>
            <a:r>
              <a:rPr lang="ru-RU" sz="1600" dirty="0">
                <a:cs typeface="Times New Roman" pitchFamily="18" charset="0"/>
              </a:rPr>
              <a:t> </a:t>
            </a:r>
            <a:r>
              <a:rPr lang="ru-RU" sz="1600" dirty="0">
                <a:latin typeface="Times New Roman" pitchFamily="18" charset="0"/>
                <a:cs typeface="Times New Roman" pitchFamily="18" charset="0"/>
              </a:rPr>
              <a:t>пара </a:t>
            </a:r>
            <a:r>
              <a:rPr lang="ru-RU" sz="1600" dirty="0" err="1">
                <a:latin typeface="Times New Roman" pitchFamily="18" charset="0"/>
                <a:cs typeface="Times New Roman" pitchFamily="18" charset="0"/>
              </a:rPr>
              <a:t>черепних</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нервів</a:t>
            </a:r>
            <a:r>
              <a:rPr lang="ru-RU" sz="1600" dirty="0">
                <a:latin typeface="Times New Roman" pitchFamily="18" charset="0"/>
                <a:cs typeface="Times New Roman" pitchFamily="18" charset="0"/>
              </a:rPr>
              <a:t>);</a:t>
            </a:r>
            <a:r>
              <a:rPr lang="ru-RU" sz="1600" dirty="0">
                <a:cs typeface="Times New Roman" pitchFamily="18" charset="0"/>
              </a:rPr>
              <a:t> </a:t>
            </a:r>
            <a:r>
              <a:rPr lang="ru-RU" sz="1600" b="1" dirty="0">
                <a:latin typeface="Times New Roman" pitchFamily="18" charset="0"/>
                <a:cs typeface="Times New Roman" pitchFamily="18" charset="0"/>
              </a:rPr>
              <a:t>3)</a:t>
            </a:r>
            <a:r>
              <a:rPr lang="ru-RU" sz="1600" dirty="0">
                <a:cs typeface="Times New Roman" pitchFamily="18" charset="0"/>
              </a:rPr>
              <a:t> </a:t>
            </a:r>
            <a:r>
              <a:rPr lang="ru-RU" sz="1600" dirty="0" err="1">
                <a:latin typeface="Times New Roman" pitchFamily="18" charset="0"/>
                <a:cs typeface="Times New Roman" pitchFamily="18" charset="0"/>
              </a:rPr>
              <a:t>тіло</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першого</a:t>
            </a:r>
            <a:r>
              <a:rPr lang="ru-RU" sz="1600" dirty="0">
                <a:latin typeface="Times New Roman" pitchFamily="18" charset="0"/>
                <a:cs typeface="Times New Roman" pitchFamily="18" charset="0"/>
              </a:rPr>
              <a:t> нейрона (</a:t>
            </a:r>
            <a:r>
              <a:rPr lang="ru-RU" sz="1600" dirty="0" err="1">
                <a:latin typeface="Times New Roman" pitchFamily="18" charset="0"/>
                <a:cs typeface="Times New Roman" pitchFamily="18" charset="0"/>
              </a:rPr>
              <a:t>залягає</a:t>
            </a:r>
            <a:r>
              <a:rPr lang="ru-RU" sz="1600" dirty="0">
                <a:latin typeface="Times New Roman" pitchFamily="18" charset="0"/>
                <a:cs typeface="Times New Roman" pitchFamily="18" charset="0"/>
              </a:rPr>
              <a:t> у </a:t>
            </a:r>
            <a:r>
              <a:rPr lang="ru-RU" sz="1600" dirty="0" err="1">
                <a:latin typeface="Times New Roman" pitchFamily="18" charset="0"/>
                <a:cs typeface="Times New Roman" pitchFamily="18" charset="0"/>
              </a:rPr>
              <a:t>вузлах</a:t>
            </a:r>
            <a:r>
              <a:rPr lang="ru-RU" sz="1600" dirty="0">
                <a:cs typeface="Times New Roman" pitchFamily="18" charset="0"/>
              </a:rPr>
              <a:t> </a:t>
            </a:r>
            <a:r>
              <a:rPr lang="ru-RU" sz="1600" dirty="0">
                <a:latin typeface="Times New Roman" pitchFamily="18" charset="0"/>
                <a:cs typeface="Times New Roman" pitchFamily="18" charset="0"/>
              </a:rPr>
              <a:t>VII, IX, X</a:t>
            </a:r>
            <a:r>
              <a:rPr lang="ru-RU" sz="1600" dirty="0">
                <a:cs typeface="Times New Roman" pitchFamily="18" charset="0"/>
              </a:rPr>
              <a:t> </a:t>
            </a:r>
            <a:r>
              <a:rPr lang="ru-RU" sz="1600" dirty="0">
                <a:latin typeface="Times New Roman" pitchFamily="18" charset="0"/>
                <a:cs typeface="Times New Roman" pitchFamily="18" charset="0"/>
              </a:rPr>
              <a:t>пар </a:t>
            </a:r>
            <a:r>
              <a:rPr lang="ru-RU" sz="1600" dirty="0" err="1">
                <a:latin typeface="Times New Roman" pitchFamily="18" charset="0"/>
                <a:cs typeface="Times New Roman" pitchFamily="18" charset="0"/>
              </a:rPr>
              <a:t>черепних</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нервів</a:t>
            </a:r>
            <a:r>
              <a:rPr lang="ru-RU" sz="1600" dirty="0">
                <a:latin typeface="Times New Roman" pitchFamily="18" charset="0"/>
                <a:cs typeface="Times New Roman" pitchFamily="18" charset="0"/>
              </a:rPr>
              <a:t>);</a:t>
            </a:r>
            <a:r>
              <a:rPr lang="ru-RU" sz="1600" dirty="0">
                <a:cs typeface="Times New Roman" pitchFamily="18" charset="0"/>
              </a:rPr>
              <a:t> </a:t>
            </a:r>
            <a:r>
              <a:rPr lang="ru-RU" sz="1600" b="1" dirty="0">
                <a:latin typeface="Times New Roman" pitchFamily="18" charset="0"/>
                <a:cs typeface="Times New Roman" pitchFamily="18" charset="0"/>
              </a:rPr>
              <a:t>4)</a:t>
            </a:r>
            <a:r>
              <a:rPr lang="ru-RU" sz="1600" dirty="0">
                <a:cs typeface="Times New Roman" pitchFamily="18" charset="0"/>
              </a:rPr>
              <a:t> </a:t>
            </a:r>
            <a:r>
              <a:rPr lang="ru-RU" sz="1600" dirty="0" err="1">
                <a:latin typeface="Times New Roman" pitchFamily="18" charset="0"/>
                <a:cs typeface="Times New Roman" pitchFamily="18" charset="0"/>
              </a:rPr>
              <a:t>чутливе</a:t>
            </a:r>
            <a:r>
              <a:rPr lang="ru-RU" sz="1600" dirty="0">
                <a:latin typeface="Times New Roman" pitchFamily="18" charset="0"/>
                <a:cs typeface="Times New Roman" pitchFamily="18" charset="0"/>
              </a:rPr>
              <a:t> ядро одинокого пучка (тут </a:t>
            </a:r>
            <a:r>
              <a:rPr lang="ru-RU" sz="1600" dirty="0" err="1">
                <a:latin typeface="Times New Roman" pitchFamily="18" charset="0"/>
                <a:cs typeface="Times New Roman" pitchFamily="18" charset="0"/>
              </a:rPr>
              <a:t>залягає</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другий</a:t>
            </a:r>
            <a:r>
              <a:rPr lang="ru-RU" sz="1600" dirty="0">
                <a:latin typeface="Times New Roman" pitchFamily="18" charset="0"/>
                <a:cs typeface="Times New Roman" pitchFamily="18" charset="0"/>
              </a:rPr>
              <a:t> нейрон </a:t>
            </a:r>
            <a:r>
              <a:rPr lang="ru-RU" sz="1600" dirty="0" err="1">
                <a:latin typeface="Times New Roman" pitchFamily="18" charset="0"/>
                <a:cs typeface="Times New Roman" pitchFamily="18" charset="0"/>
              </a:rPr>
              <a:t>смакового</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аналізатора</a:t>
            </a:r>
            <a:r>
              <a:rPr lang="ru-RU" sz="1600" dirty="0">
                <a:latin typeface="Times New Roman" pitchFamily="18" charset="0"/>
                <a:cs typeface="Times New Roman" pitchFamily="18" charset="0"/>
              </a:rPr>
              <a:t>);</a:t>
            </a:r>
            <a:r>
              <a:rPr lang="ru-RU" sz="1600" dirty="0">
                <a:cs typeface="Times New Roman" pitchFamily="18" charset="0"/>
              </a:rPr>
              <a:t> </a:t>
            </a:r>
            <a:r>
              <a:rPr lang="ru-RU" sz="1600" b="1" dirty="0">
                <a:latin typeface="Times New Roman" pitchFamily="18" charset="0"/>
                <a:cs typeface="Times New Roman" pitchFamily="18" charset="0"/>
              </a:rPr>
              <a:t>5)</a:t>
            </a:r>
            <a:r>
              <a:rPr lang="ru-RU" sz="1600" dirty="0">
                <a:cs typeface="Times New Roman" pitchFamily="18" charset="0"/>
              </a:rPr>
              <a:t> </a:t>
            </a:r>
            <a:r>
              <a:rPr lang="ru-RU" sz="1600" dirty="0">
                <a:latin typeface="Times New Roman" pitchFamily="18" charset="0"/>
                <a:cs typeface="Times New Roman" pitchFamily="18" charset="0"/>
              </a:rPr>
              <a:t>ядра </a:t>
            </a:r>
            <a:r>
              <a:rPr lang="ru-RU" sz="1600" dirty="0" err="1">
                <a:latin typeface="Times New Roman" pitchFamily="18" charset="0"/>
                <a:cs typeface="Times New Roman" pitchFamily="18" charset="0"/>
              </a:rPr>
              <a:t>зорового</a:t>
            </a:r>
            <a:r>
              <a:rPr lang="ru-RU" sz="1600" dirty="0">
                <a:latin typeface="Times New Roman" pitchFamily="18" charset="0"/>
                <a:cs typeface="Times New Roman" pitchFamily="18" charset="0"/>
              </a:rPr>
              <a:t> горба (тут </a:t>
            </a:r>
            <a:r>
              <a:rPr lang="ru-RU" sz="1600" dirty="0" err="1">
                <a:latin typeface="Times New Roman" pitchFamily="18" charset="0"/>
                <a:cs typeface="Times New Roman" pitchFamily="18" charset="0"/>
              </a:rPr>
              <a:t>розташоване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тіло</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третього</a:t>
            </a:r>
            <a:r>
              <a:rPr lang="ru-RU" sz="1600" dirty="0">
                <a:latin typeface="Times New Roman" pitchFamily="18" charset="0"/>
                <a:cs typeface="Times New Roman" pitchFamily="18" charset="0"/>
              </a:rPr>
              <a:t> нейрона);</a:t>
            </a:r>
            <a:r>
              <a:rPr lang="ru-RU" sz="1600" dirty="0">
                <a:cs typeface="Times New Roman" pitchFamily="18" charset="0"/>
              </a:rPr>
              <a:t> </a:t>
            </a:r>
            <a:r>
              <a:rPr lang="ru-RU" sz="1600" b="1" dirty="0">
                <a:latin typeface="Times New Roman" pitchFamily="18" charset="0"/>
                <a:cs typeface="Times New Roman" pitchFamily="18" charset="0"/>
              </a:rPr>
              <a:t>6)</a:t>
            </a:r>
            <a:r>
              <a:rPr lang="ru-RU" dirty="0">
                <a:solidFill>
                  <a:srgbClr val="00B0F0"/>
                </a:solidFill>
                <a:cs typeface="Times New Roman" pitchFamily="18" charset="0"/>
              </a:rPr>
              <a:t> </a:t>
            </a:r>
            <a:r>
              <a:rPr lang="ru-RU" dirty="0">
                <a:solidFill>
                  <a:srgbClr val="00B0F0"/>
                </a:solidFill>
                <a:latin typeface="Times New Roman" pitchFamily="18" charset="0"/>
                <a:cs typeface="Times New Roman" pitchFamily="18" charset="0"/>
              </a:rPr>
              <a:t>кора закрутки </a:t>
            </a:r>
            <a:r>
              <a:rPr lang="ru-RU" dirty="0" err="1">
                <a:solidFill>
                  <a:srgbClr val="00B0F0"/>
                </a:solidFill>
                <a:latin typeface="Times New Roman" pitchFamily="18" charset="0"/>
                <a:cs typeface="Times New Roman" pitchFamily="18" charset="0"/>
              </a:rPr>
              <a:t>біля</a:t>
            </a:r>
            <a:r>
              <a:rPr lang="ru-RU" dirty="0">
                <a:solidFill>
                  <a:srgbClr val="00B0F0"/>
                </a:solidFill>
                <a:latin typeface="Times New Roman" pitchFamily="18" charset="0"/>
                <a:cs typeface="Times New Roman" pitchFamily="18" charset="0"/>
              </a:rPr>
              <a:t> </a:t>
            </a:r>
            <a:r>
              <a:rPr lang="ru-RU" dirty="0" err="1">
                <a:solidFill>
                  <a:srgbClr val="00B0F0"/>
                </a:solidFill>
                <a:latin typeface="Times New Roman" pitchFamily="18" charset="0"/>
                <a:cs typeface="Times New Roman" pitchFamily="18" charset="0"/>
              </a:rPr>
              <a:t>морського</a:t>
            </a:r>
            <a:r>
              <a:rPr lang="ru-RU" dirty="0">
                <a:solidFill>
                  <a:srgbClr val="00B0F0"/>
                </a:solidFill>
                <a:latin typeface="Times New Roman" pitchFamily="18" charset="0"/>
                <a:cs typeface="Times New Roman" pitchFamily="18" charset="0"/>
              </a:rPr>
              <a:t> коника, </a:t>
            </a:r>
            <a:r>
              <a:rPr lang="ru-RU" dirty="0" err="1">
                <a:solidFill>
                  <a:srgbClr val="00B0F0"/>
                </a:solidFill>
                <a:latin typeface="Times New Roman" pitchFamily="18" charset="0"/>
                <a:cs typeface="Times New Roman" pitchFamily="18" charset="0"/>
              </a:rPr>
              <a:t>морський</a:t>
            </a:r>
            <a:r>
              <a:rPr lang="ru-RU" dirty="0">
                <a:solidFill>
                  <a:srgbClr val="00B0F0"/>
                </a:solidFill>
                <a:latin typeface="Times New Roman" pitchFamily="18" charset="0"/>
                <a:cs typeface="Times New Roman" pitchFamily="18" charset="0"/>
              </a:rPr>
              <a:t> коник </a:t>
            </a:r>
            <a:r>
              <a:rPr lang="ru-RU" dirty="0" err="1">
                <a:solidFill>
                  <a:srgbClr val="00B0F0"/>
                </a:solidFill>
                <a:latin typeface="Times New Roman" pitchFamily="18" charset="0"/>
                <a:cs typeface="Times New Roman" pitchFamily="18" charset="0"/>
              </a:rPr>
              <a:t>і</a:t>
            </a:r>
            <a:r>
              <a:rPr lang="ru-RU" dirty="0">
                <a:solidFill>
                  <a:srgbClr val="00B0F0"/>
                </a:solidFill>
                <a:latin typeface="Times New Roman" pitchFamily="18" charset="0"/>
                <a:cs typeface="Times New Roman" pitchFamily="18" charset="0"/>
              </a:rPr>
              <a:t> </a:t>
            </a:r>
            <a:r>
              <a:rPr lang="ru-RU" dirty="0" err="1">
                <a:solidFill>
                  <a:srgbClr val="00B0F0"/>
                </a:solidFill>
                <a:latin typeface="Times New Roman" pitchFamily="18" charset="0"/>
                <a:cs typeface="Times New Roman" pitchFamily="18" charset="0"/>
              </a:rPr>
              <a:t>нижня</a:t>
            </a:r>
            <a:r>
              <a:rPr lang="ru-RU" dirty="0">
                <a:solidFill>
                  <a:srgbClr val="00B0F0"/>
                </a:solidFill>
                <a:latin typeface="Times New Roman" pitchFamily="18" charset="0"/>
                <a:cs typeface="Times New Roman" pitchFamily="18" charset="0"/>
              </a:rPr>
              <a:t> </a:t>
            </a:r>
            <a:r>
              <a:rPr lang="ru-RU" dirty="0" err="1">
                <a:solidFill>
                  <a:srgbClr val="00B0F0"/>
                </a:solidFill>
                <a:latin typeface="Times New Roman" pitchFamily="18" charset="0"/>
                <a:cs typeface="Times New Roman" pitchFamily="18" charset="0"/>
              </a:rPr>
              <a:t>частина</a:t>
            </a:r>
            <a:r>
              <a:rPr lang="ru-RU" dirty="0">
                <a:solidFill>
                  <a:srgbClr val="00B0F0"/>
                </a:solidFill>
                <a:latin typeface="Times New Roman" pitchFamily="18" charset="0"/>
                <a:cs typeface="Times New Roman" pitchFamily="18" charset="0"/>
              </a:rPr>
              <a:t> </a:t>
            </a:r>
            <a:r>
              <a:rPr lang="ru-RU" dirty="0" err="1">
                <a:solidFill>
                  <a:srgbClr val="00B0F0"/>
                </a:solidFill>
                <a:latin typeface="Times New Roman" pitchFamily="18" charset="0"/>
                <a:cs typeface="Times New Roman" pitchFamily="18" charset="0"/>
              </a:rPr>
              <a:t>зацентральної</a:t>
            </a:r>
            <a:r>
              <a:rPr lang="ru-RU" dirty="0">
                <a:solidFill>
                  <a:srgbClr val="00B0F0"/>
                </a:solidFill>
                <a:latin typeface="Times New Roman" pitchFamily="18" charset="0"/>
                <a:cs typeface="Times New Roman" pitchFamily="18" charset="0"/>
              </a:rPr>
              <a:t> закрутки (</a:t>
            </a:r>
            <a:r>
              <a:rPr lang="ru-RU" dirty="0" err="1">
                <a:solidFill>
                  <a:srgbClr val="00B0F0"/>
                </a:solidFill>
                <a:latin typeface="Times New Roman" pitchFamily="18" charset="0"/>
                <a:cs typeface="Times New Roman" pitchFamily="18" charset="0"/>
              </a:rPr>
              <a:t>кірковий</a:t>
            </a:r>
            <a:r>
              <a:rPr lang="ru-RU" dirty="0">
                <a:solidFill>
                  <a:srgbClr val="00B0F0"/>
                </a:solidFill>
                <a:latin typeface="Times New Roman" pitchFamily="18" charset="0"/>
                <a:cs typeface="Times New Roman" pitchFamily="18" charset="0"/>
              </a:rPr>
              <a:t> </a:t>
            </a:r>
            <a:r>
              <a:rPr lang="ru-RU" dirty="0" err="1">
                <a:solidFill>
                  <a:srgbClr val="00B0F0"/>
                </a:solidFill>
                <a:latin typeface="Times New Roman" pitchFamily="18" charset="0"/>
                <a:cs typeface="Times New Roman" pitchFamily="18" charset="0"/>
              </a:rPr>
              <a:t>кінець</a:t>
            </a:r>
            <a:r>
              <a:rPr lang="ru-RU" dirty="0">
                <a:solidFill>
                  <a:srgbClr val="00B0F0"/>
                </a:solidFill>
                <a:latin typeface="Times New Roman" pitchFamily="18" charset="0"/>
                <a:cs typeface="Times New Roman" pitchFamily="18" charset="0"/>
              </a:rPr>
              <a:t> </a:t>
            </a:r>
            <a:r>
              <a:rPr lang="ru-RU" dirty="0" err="1">
                <a:solidFill>
                  <a:srgbClr val="00B0F0"/>
                </a:solidFill>
                <a:latin typeface="Times New Roman" pitchFamily="18" charset="0"/>
                <a:cs typeface="Times New Roman" pitchFamily="18" charset="0"/>
              </a:rPr>
              <a:t>смакового</a:t>
            </a:r>
            <a:r>
              <a:rPr lang="ru-RU" dirty="0">
                <a:solidFill>
                  <a:srgbClr val="00B0F0"/>
                </a:solidFill>
                <a:latin typeface="Times New Roman" pitchFamily="18" charset="0"/>
                <a:cs typeface="Times New Roman" pitchFamily="18" charset="0"/>
              </a:rPr>
              <a:t> </a:t>
            </a:r>
            <a:r>
              <a:rPr lang="ru-RU" dirty="0" err="1">
                <a:solidFill>
                  <a:srgbClr val="00B0F0"/>
                </a:solidFill>
                <a:latin typeface="Times New Roman" pitchFamily="18" charset="0"/>
                <a:cs typeface="Times New Roman" pitchFamily="18" charset="0"/>
              </a:rPr>
              <a:t>аналізатора</a:t>
            </a:r>
            <a:r>
              <a:rPr lang="ru-RU" dirty="0">
                <a:solidFill>
                  <a:srgbClr val="00B0F0"/>
                </a:solidFill>
                <a:latin typeface="Times New Roman" pitchFamily="18" charset="0"/>
                <a:cs typeface="Times New Roman" pitchFamily="18" charset="0"/>
              </a:rPr>
              <a:t>).</a:t>
            </a:r>
            <a:endParaRPr lang="ru-RU" dirty="0">
              <a:solidFill>
                <a:srgbClr val="00B0F0"/>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Заголовок 1"/>
          <p:cNvSpPr>
            <a:spLocks noGrp="1"/>
          </p:cNvSpPr>
          <p:nvPr>
            <p:ph type="title"/>
          </p:nvPr>
        </p:nvSpPr>
        <p:spPr>
          <a:xfrm>
            <a:off x="928688" y="2500313"/>
            <a:ext cx="7470775" cy="1143000"/>
          </a:xfrm>
        </p:spPr>
        <p:txBody>
          <a:bodyPr/>
          <a:lstStyle/>
          <a:p>
            <a:pPr algn="ctr"/>
            <a:r>
              <a:rPr lang="uk-UA" sz="7200" b="1">
                <a:solidFill>
                  <a:srgbClr val="FFFF00"/>
                </a:solidFill>
              </a:rPr>
              <a:t>Нюхова сенсорна система</a:t>
            </a:r>
            <a:endParaRPr lang="ru-RU" sz="7200" b="1">
              <a:solidFill>
                <a:srgbClr val="FFFF00"/>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Прямоугольник 3"/>
          <p:cNvSpPr>
            <a:spLocks noChangeArrowheads="1"/>
          </p:cNvSpPr>
          <p:nvPr/>
        </p:nvSpPr>
        <p:spPr bwMode="auto">
          <a:xfrm>
            <a:off x="357188" y="214313"/>
            <a:ext cx="8143875" cy="954087"/>
          </a:xfrm>
          <a:prstGeom prst="rect">
            <a:avLst/>
          </a:prstGeom>
          <a:noFill/>
          <a:ln w="9525">
            <a:noFill/>
            <a:miter lim="800000"/>
            <a:headEnd/>
            <a:tailEnd/>
          </a:ln>
        </p:spPr>
        <p:txBody>
          <a:bodyPr>
            <a:spAutoFit/>
          </a:bodyPr>
          <a:lstStyle/>
          <a:p>
            <a:pPr algn="ctr"/>
            <a:r>
              <a:rPr lang="ru-RU" sz="2800">
                <a:solidFill>
                  <a:srgbClr val="FFFF00"/>
                </a:solidFill>
              </a:rPr>
              <a:t>Нюхова система сприймає і аналізує хімічні сигнали зовнішнього світу</a:t>
            </a:r>
          </a:p>
        </p:txBody>
      </p:sp>
      <p:sp>
        <p:nvSpPr>
          <p:cNvPr id="120835" name="Прямоугольник 4"/>
          <p:cNvSpPr>
            <a:spLocks noChangeArrowheads="1"/>
          </p:cNvSpPr>
          <p:nvPr/>
        </p:nvSpPr>
        <p:spPr bwMode="auto">
          <a:xfrm>
            <a:off x="1928813" y="1071563"/>
            <a:ext cx="4648200" cy="523875"/>
          </a:xfrm>
          <a:prstGeom prst="rect">
            <a:avLst/>
          </a:prstGeom>
          <a:noFill/>
          <a:ln w="9525">
            <a:noFill/>
            <a:miter lim="800000"/>
            <a:headEnd/>
            <a:tailEnd/>
          </a:ln>
        </p:spPr>
        <p:txBody>
          <a:bodyPr wrap="none">
            <a:spAutoFit/>
          </a:bodyPr>
          <a:lstStyle/>
          <a:p>
            <a:pPr algn="ctr"/>
            <a:r>
              <a:rPr lang="ru-RU" sz="2800"/>
              <a:t>Первинні запахи та їх носії</a:t>
            </a:r>
          </a:p>
        </p:txBody>
      </p:sp>
      <p:graphicFrame>
        <p:nvGraphicFramePr>
          <p:cNvPr id="6" name="Таблица 5"/>
          <p:cNvGraphicFramePr>
            <a:graphicFrameLocks noGrp="1"/>
          </p:cNvGraphicFramePr>
          <p:nvPr/>
        </p:nvGraphicFramePr>
        <p:xfrm>
          <a:off x="571500" y="1571625"/>
          <a:ext cx="8358246" cy="5101812"/>
        </p:xfrm>
        <a:graphic>
          <a:graphicData uri="http://schemas.openxmlformats.org/drawingml/2006/table">
            <a:tbl>
              <a:tblPr/>
              <a:tblGrid>
                <a:gridCol w="2157733">
                  <a:extLst>
                    <a:ext uri="{9D8B030D-6E8A-4147-A177-3AD203B41FA5}">
                      <a16:colId xmlns:a16="http://schemas.microsoft.com/office/drawing/2014/main" xmlns="" val="20000"/>
                    </a:ext>
                  </a:extLst>
                </a:gridCol>
                <a:gridCol w="2962489">
                  <a:extLst>
                    <a:ext uri="{9D8B030D-6E8A-4147-A177-3AD203B41FA5}">
                      <a16:colId xmlns:a16="http://schemas.microsoft.com/office/drawing/2014/main" xmlns="" val="20001"/>
                    </a:ext>
                  </a:extLst>
                </a:gridCol>
                <a:gridCol w="3238024">
                  <a:extLst>
                    <a:ext uri="{9D8B030D-6E8A-4147-A177-3AD203B41FA5}">
                      <a16:colId xmlns:a16="http://schemas.microsoft.com/office/drawing/2014/main" xmlns="" val="20002"/>
                    </a:ext>
                  </a:extLst>
                </a:gridCol>
              </a:tblGrid>
              <a:tr h="478056">
                <a:tc>
                  <a:txBody>
                    <a:bodyPr/>
                    <a:lstStyle/>
                    <a:p>
                      <a:pPr algn="ctr">
                        <a:lnSpc>
                          <a:spcPct val="115000"/>
                        </a:lnSpc>
                        <a:spcAft>
                          <a:spcPts val="0"/>
                        </a:spcAft>
                      </a:pPr>
                      <a:r>
                        <a:rPr lang="uk-UA" sz="2000" b="1" dirty="0">
                          <a:latin typeface="Calibri"/>
                          <a:ea typeface="Calibri"/>
                          <a:cs typeface="Times New Roman"/>
                        </a:rPr>
                        <a:t>Первинний запах</a:t>
                      </a:r>
                      <a:endParaRPr lang="ru-RU" sz="2000" dirty="0">
                        <a:latin typeface="Calibri"/>
                        <a:ea typeface="Calibri"/>
                        <a:cs typeface="Times New Roman"/>
                      </a:endParaRP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2000" b="1" dirty="0">
                          <a:latin typeface="Calibri"/>
                          <a:ea typeface="Calibri"/>
                          <a:cs typeface="Times New Roman"/>
                        </a:rPr>
                        <a:t>Хімічна речовина</a:t>
                      </a:r>
                      <a:endParaRPr lang="ru-RU" sz="2000" dirty="0">
                        <a:latin typeface="Calibri"/>
                        <a:ea typeface="Calibri"/>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1978660" algn="l"/>
                        </a:tabLst>
                      </a:pPr>
                      <a:r>
                        <a:rPr lang="uk-UA" sz="2000" b="1">
                          <a:latin typeface="Calibri"/>
                          <a:ea typeface="Calibri"/>
                          <a:cs typeface="Times New Roman"/>
                        </a:rPr>
                        <a:t>Приклад</a:t>
                      </a:r>
                      <a:endParaRPr lang="ru-RU" sz="2000">
                        <a:latin typeface="Calibri"/>
                        <a:ea typeface="Calibri"/>
                        <a:cs typeface="Times New Roman"/>
                      </a:endParaRP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478056">
                <a:tc>
                  <a:txBody>
                    <a:bodyPr/>
                    <a:lstStyle/>
                    <a:p>
                      <a:pPr>
                        <a:lnSpc>
                          <a:spcPct val="115000"/>
                        </a:lnSpc>
                        <a:spcAft>
                          <a:spcPts val="0"/>
                        </a:spcAft>
                      </a:pPr>
                      <a:r>
                        <a:rPr lang="ru-RU" sz="2000">
                          <a:latin typeface="Calibri"/>
                          <a:ea typeface="Calibri"/>
                          <a:cs typeface="Times New Roman"/>
                        </a:rPr>
                        <a:t>Камф</a:t>
                      </a:r>
                      <a:r>
                        <a:rPr lang="uk-UA" sz="2000">
                          <a:latin typeface="Calibri"/>
                          <a:ea typeface="Calibri"/>
                          <a:cs typeface="Times New Roman"/>
                        </a:rPr>
                        <a:t>а</a:t>
                      </a:r>
                      <a:r>
                        <a:rPr lang="ru-RU" sz="2000">
                          <a:latin typeface="Calibri"/>
                          <a:ea typeface="Calibri"/>
                          <a:cs typeface="Times New Roman"/>
                        </a:rPr>
                        <a:t>рн</a:t>
                      </a:r>
                      <a:r>
                        <a:rPr lang="uk-UA" sz="2000">
                          <a:latin typeface="Calibri"/>
                          <a:ea typeface="Calibri"/>
                          <a:cs typeface="Times New Roman"/>
                        </a:rPr>
                        <a:t>и</a:t>
                      </a:r>
                      <a:r>
                        <a:rPr lang="ru-RU" sz="2000">
                          <a:latin typeface="Calibri"/>
                          <a:ea typeface="Calibri"/>
                          <a:cs typeface="Times New Roman"/>
                        </a:rPr>
                        <a:t>й</a:t>
                      </a: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a:latin typeface="Calibri"/>
                          <a:ea typeface="Calibri"/>
                          <a:cs typeface="Times New Roman"/>
                        </a:rPr>
                        <a:t>Камфара, </a:t>
                      </a:r>
                      <a:r>
                        <a:rPr lang="ru-RU" sz="2000" dirty="0" err="1">
                          <a:latin typeface="Calibri"/>
                          <a:ea typeface="Calibri"/>
                          <a:cs typeface="Times New Roman"/>
                        </a:rPr>
                        <a:t>гексахлор</a:t>
                      </a:r>
                      <a:r>
                        <a:rPr lang="uk-UA" sz="2000" dirty="0">
                          <a:latin typeface="Calibri"/>
                          <a:ea typeface="Calibri"/>
                          <a:cs typeface="Times New Roman"/>
                        </a:rPr>
                        <a:t>е</a:t>
                      </a:r>
                      <a:r>
                        <a:rPr lang="ru-RU" sz="2000" dirty="0">
                          <a:latin typeface="Calibri"/>
                          <a:ea typeface="Calibri"/>
                          <a:cs typeface="Times New Roman"/>
                        </a:rPr>
                        <a:t>тан</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2000" dirty="0">
                          <a:latin typeface="Calibri"/>
                          <a:ea typeface="Calibri"/>
                          <a:cs typeface="Times New Roman"/>
                        </a:rPr>
                        <a:t>Е</a:t>
                      </a:r>
                      <a:r>
                        <a:rPr lang="ru-RU" sz="2000" dirty="0" err="1">
                          <a:latin typeface="Calibri"/>
                          <a:ea typeface="Calibri"/>
                          <a:cs typeface="Times New Roman"/>
                        </a:rPr>
                        <a:t>вкал</a:t>
                      </a:r>
                      <a:r>
                        <a:rPr lang="uk-UA" sz="2000" dirty="0">
                          <a:latin typeface="Calibri"/>
                          <a:ea typeface="Calibri"/>
                          <a:cs typeface="Times New Roman"/>
                        </a:rPr>
                        <a:t>і</a:t>
                      </a:r>
                      <a:r>
                        <a:rPr lang="ru-RU" sz="2000" dirty="0" err="1">
                          <a:latin typeface="Calibri"/>
                          <a:ea typeface="Calibri"/>
                          <a:cs typeface="Times New Roman"/>
                        </a:rPr>
                        <a:t>пт</a:t>
                      </a:r>
                      <a:r>
                        <a:rPr lang="ru-RU" sz="2000" dirty="0">
                          <a:latin typeface="Calibri"/>
                          <a:ea typeface="Calibri"/>
                          <a:cs typeface="Times New Roman"/>
                        </a:rPr>
                        <a:t>, </a:t>
                      </a:r>
                      <a:r>
                        <a:rPr lang="uk-UA" sz="2000" dirty="0">
                          <a:latin typeface="Calibri"/>
                          <a:ea typeface="Calibri"/>
                          <a:cs typeface="Times New Roman"/>
                        </a:rPr>
                        <a:t>засіб проти </a:t>
                      </a:r>
                      <a:r>
                        <a:rPr lang="ru-RU" sz="2000" dirty="0">
                          <a:latin typeface="Calibri"/>
                          <a:ea typeface="Calibri"/>
                          <a:cs typeface="Times New Roman"/>
                        </a:rPr>
                        <a:t>мол</a:t>
                      </a:r>
                      <a:r>
                        <a:rPr lang="uk-UA" sz="2000" dirty="0">
                          <a:latin typeface="Calibri"/>
                          <a:ea typeface="Calibri"/>
                          <a:cs typeface="Times New Roman"/>
                        </a:rPr>
                        <a:t>і</a:t>
                      </a:r>
                      <a:endParaRPr lang="ru-RU" sz="2000" dirty="0">
                        <a:latin typeface="Calibri"/>
                        <a:ea typeface="Calibri"/>
                        <a:cs typeface="Times New Roman"/>
                      </a:endParaRP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802314">
                <a:tc>
                  <a:txBody>
                    <a:bodyPr/>
                    <a:lstStyle/>
                    <a:p>
                      <a:pPr>
                        <a:lnSpc>
                          <a:spcPct val="115000"/>
                        </a:lnSpc>
                        <a:spcAft>
                          <a:spcPts val="0"/>
                        </a:spcAft>
                      </a:pPr>
                      <a:r>
                        <a:rPr lang="ru-RU" sz="2000">
                          <a:latin typeface="Calibri"/>
                          <a:ea typeface="Calibri"/>
                          <a:cs typeface="Times New Roman"/>
                        </a:rPr>
                        <a:t>Мускусн</a:t>
                      </a:r>
                      <a:r>
                        <a:rPr lang="uk-UA" sz="2000">
                          <a:latin typeface="Calibri"/>
                          <a:ea typeface="Calibri"/>
                          <a:cs typeface="Times New Roman"/>
                        </a:rPr>
                        <a:t>и</a:t>
                      </a:r>
                      <a:r>
                        <a:rPr lang="ru-RU" sz="2000">
                          <a:latin typeface="Calibri"/>
                          <a:ea typeface="Calibri"/>
                          <a:cs typeface="Times New Roman"/>
                        </a:rPr>
                        <a:t>й</a:t>
                      </a: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err="1">
                          <a:latin typeface="Calibri"/>
                          <a:ea typeface="Calibri"/>
                          <a:cs typeface="Times New Roman"/>
                        </a:rPr>
                        <a:t>Бутилбензол</a:t>
                      </a:r>
                      <a:endParaRPr lang="ru-RU" sz="2000" dirty="0">
                        <a:latin typeface="Calibri"/>
                        <a:ea typeface="Calibri"/>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a:latin typeface="Calibri"/>
                          <a:ea typeface="Calibri"/>
                          <a:cs typeface="Times New Roman"/>
                        </a:rPr>
                        <a:t>Мускус, </a:t>
                      </a:r>
                      <a:r>
                        <a:rPr lang="ru-RU" sz="2000" dirty="0" err="1">
                          <a:latin typeface="Calibri"/>
                          <a:ea typeface="Calibri"/>
                          <a:cs typeface="Times New Roman"/>
                        </a:rPr>
                        <a:t>цибетон</a:t>
                      </a:r>
                      <a:r>
                        <a:rPr lang="ru-RU" sz="2000" dirty="0">
                          <a:latin typeface="Calibri"/>
                          <a:ea typeface="Calibri"/>
                          <a:cs typeface="Times New Roman"/>
                        </a:rPr>
                        <a:t>  - </a:t>
                      </a:r>
                      <a:r>
                        <a:rPr lang="uk-UA" sz="2000" dirty="0">
                          <a:latin typeface="Calibri"/>
                          <a:ea typeface="Calibri"/>
                          <a:cs typeface="Times New Roman"/>
                        </a:rPr>
                        <a:t>і</a:t>
                      </a:r>
                      <a:r>
                        <a:rPr lang="ru-RU" sz="2000" dirty="0" err="1">
                          <a:latin typeface="Calibri"/>
                          <a:ea typeface="Calibri"/>
                          <a:cs typeface="Times New Roman"/>
                        </a:rPr>
                        <a:t>з</a:t>
                      </a:r>
                      <a:r>
                        <a:rPr lang="ru-RU" sz="2000" dirty="0">
                          <a:latin typeface="Calibri"/>
                          <a:ea typeface="Calibri"/>
                          <a:cs typeface="Times New Roman"/>
                        </a:rPr>
                        <a:t> </a:t>
                      </a:r>
                      <a:r>
                        <a:rPr lang="uk-UA" sz="2000" dirty="0">
                          <a:latin typeface="Calibri"/>
                          <a:ea typeface="Calibri"/>
                          <a:cs typeface="Times New Roman"/>
                        </a:rPr>
                        <a:t>залоз</a:t>
                      </a:r>
                      <a:r>
                        <a:rPr lang="ru-RU" sz="2000" dirty="0">
                          <a:latin typeface="Calibri"/>
                          <a:ea typeface="Calibri"/>
                          <a:cs typeface="Times New Roman"/>
                        </a:rPr>
                        <a:t> </a:t>
                      </a:r>
                      <a:br>
                        <a:rPr lang="ru-RU" sz="2000" dirty="0">
                          <a:latin typeface="Calibri"/>
                          <a:ea typeface="Calibri"/>
                          <a:cs typeface="Times New Roman"/>
                        </a:rPr>
                      </a:br>
                      <a:r>
                        <a:rPr lang="ru-RU" sz="2000" dirty="0" err="1">
                          <a:latin typeface="Calibri"/>
                          <a:ea typeface="Calibri"/>
                          <a:cs typeface="Times New Roman"/>
                        </a:rPr>
                        <a:t>цибетово</a:t>
                      </a:r>
                      <a:r>
                        <a:rPr lang="uk-UA" sz="2000" dirty="0">
                          <a:latin typeface="Calibri"/>
                          <a:ea typeface="Calibri"/>
                          <a:cs typeface="Times New Roman"/>
                        </a:rPr>
                        <a:t>ї</a:t>
                      </a:r>
                      <a:r>
                        <a:rPr lang="ru-RU" sz="2000" dirty="0">
                          <a:latin typeface="Calibri"/>
                          <a:ea typeface="Calibri"/>
                          <a:cs typeface="Times New Roman"/>
                        </a:rPr>
                        <a:t> к</a:t>
                      </a:r>
                      <a:r>
                        <a:rPr lang="uk-UA" sz="2000" dirty="0">
                          <a:latin typeface="Calibri"/>
                          <a:ea typeface="Calibri"/>
                          <a:cs typeface="Times New Roman"/>
                        </a:rPr>
                        <a:t>і</a:t>
                      </a:r>
                      <a:r>
                        <a:rPr lang="ru-RU" sz="2000" dirty="0" err="1">
                          <a:latin typeface="Calibri"/>
                          <a:ea typeface="Calibri"/>
                          <a:cs typeface="Times New Roman"/>
                        </a:rPr>
                        <a:t>шки</a:t>
                      </a:r>
                      <a:r>
                        <a:rPr lang="ru-RU" sz="2000" dirty="0">
                          <a:latin typeface="Calibri"/>
                          <a:ea typeface="Calibri"/>
                          <a:cs typeface="Times New Roman"/>
                        </a:rPr>
                        <a:t> </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478056">
                <a:tc>
                  <a:txBody>
                    <a:bodyPr/>
                    <a:lstStyle/>
                    <a:p>
                      <a:pPr>
                        <a:lnSpc>
                          <a:spcPct val="115000"/>
                        </a:lnSpc>
                        <a:spcAft>
                          <a:spcPts val="0"/>
                        </a:spcAft>
                      </a:pPr>
                      <a:r>
                        <a:rPr lang="uk-UA" sz="2000">
                          <a:latin typeface="Calibri"/>
                          <a:ea typeface="Calibri"/>
                          <a:cs typeface="Times New Roman"/>
                        </a:rPr>
                        <a:t>Квітковий</a:t>
                      </a:r>
                      <a:endParaRPr lang="ru-RU" sz="2000">
                        <a:latin typeface="Calibri"/>
                        <a:ea typeface="Calibri"/>
                        <a:cs typeface="Times New Roman"/>
                      </a:endParaRP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2000">
                          <a:latin typeface="Calibri"/>
                          <a:ea typeface="Calibri"/>
                          <a:cs typeface="Times New Roman"/>
                        </a:rPr>
                        <a:t>Е</a:t>
                      </a:r>
                      <a:r>
                        <a:rPr lang="ru-RU" sz="2000">
                          <a:latin typeface="Calibri"/>
                          <a:ea typeface="Calibri"/>
                          <a:cs typeface="Times New Roman"/>
                        </a:rPr>
                        <a:t>тилкарб</a:t>
                      </a:r>
                      <a:r>
                        <a:rPr lang="uk-UA" sz="2000">
                          <a:latin typeface="Calibri"/>
                          <a:ea typeface="Calibri"/>
                          <a:cs typeface="Times New Roman"/>
                        </a:rPr>
                        <a:t>і</a:t>
                      </a:r>
                      <a:r>
                        <a:rPr lang="ru-RU" sz="2000">
                          <a:latin typeface="Calibri"/>
                          <a:ea typeface="Calibri"/>
                          <a:cs typeface="Times New Roman"/>
                        </a:rPr>
                        <a:t>нол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a:latin typeface="Calibri"/>
                          <a:ea typeface="Calibri"/>
                          <a:cs typeface="Times New Roman"/>
                        </a:rPr>
                        <a:t>Роза, лаванда</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478056">
                <a:tc>
                  <a:txBody>
                    <a:bodyPr/>
                    <a:lstStyle/>
                    <a:p>
                      <a:pPr>
                        <a:lnSpc>
                          <a:spcPct val="115000"/>
                        </a:lnSpc>
                        <a:spcAft>
                          <a:spcPts val="0"/>
                        </a:spcAft>
                      </a:pPr>
                      <a:r>
                        <a:rPr lang="ru-RU" sz="2000" dirty="0" err="1">
                          <a:latin typeface="Calibri"/>
                          <a:ea typeface="Calibri"/>
                          <a:cs typeface="Times New Roman"/>
                        </a:rPr>
                        <a:t>М'ятн</a:t>
                      </a:r>
                      <a:r>
                        <a:rPr lang="uk-UA" sz="2000" dirty="0">
                          <a:latin typeface="Calibri"/>
                          <a:ea typeface="Calibri"/>
                          <a:cs typeface="Times New Roman"/>
                        </a:rPr>
                        <a:t>и</a:t>
                      </a:r>
                      <a:r>
                        <a:rPr lang="ru-RU" sz="2000" dirty="0" err="1">
                          <a:latin typeface="Calibri"/>
                          <a:ea typeface="Calibri"/>
                          <a:cs typeface="Times New Roman"/>
                        </a:rPr>
                        <a:t>й</a:t>
                      </a:r>
                      <a:endParaRPr lang="ru-RU" sz="2000" dirty="0">
                        <a:latin typeface="Calibri"/>
                        <a:ea typeface="Calibri"/>
                        <a:cs typeface="Times New Roman"/>
                      </a:endParaRP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a:latin typeface="Calibri"/>
                          <a:ea typeface="Calibri"/>
                          <a:cs typeface="Times New Roman"/>
                        </a:rPr>
                        <a:t>Ментол</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err="1">
                          <a:latin typeface="Calibri"/>
                          <a:ea typeface="Calibri"/>
                          <a:cs typeface="Times New Roman"/>
                        </a:rPr>
                        <a:t>Перечна</a:t>
                      </a:r>
                      <a:r>
                        <a:rPr lang="ru-RU" sz="2000" dirty="0">
                          <a:latin typeface="Calibri"/>
                          <a:ea typeface="Calibri"/>
                          <a:cs typeface="Times New Roman"/>
                        </a:rPr>
                        <a:t> мята</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478056">
                <a:tc>
                  <a:txBody>
                    <a:bodyPr/>
                    <a:lstStyle/>
                    <a:p>
                      <a:pPr>
                        <a:lnSpc>
                          <a:spcPct val="115000"/>
                        </a:lnSpc>
                        <a:spcAft>
                          <a:spcPts val="0"/>
                        </a:spcAft>
                      </a:pPr>
                      <a:r>
                        <a:rPr lang="uk-UA" sz="2000">
                          <a:latin typeface="Calibri"/>
                          <a:ea typeface="Calibri"/>
                          <a:cs typeface="Times New Roman"/>
                        </a:rPr>
                        <a:t>Е</a:t>
                      </a:r>
                      <a:r>
                        <a:rPr lang="ru-RU" sz="2000">
                          <a:latin typeface="Calibri"/>
                          <a:ea typeface="Calibri"/>
                          <a:cs typeface="Times New Roman"/>
                        </a:rPr>
                        <a:t>ф</a:t>
                      </a:r>
                      <a:r>
                        <a:rPr lang="uk-UA" sz="2000">
                          <a:latin typeface="Calibri"/>
                          <a:ea typeface="Calibri"/>
                          <a:cs typeface="Times New Roman"/>
                        </a:rPr>
                        <a:t>і</a:t>
                      </a:r>
                      <a:r>
                        <a:rPr lang="ru-RU" sz="2000">
                          <a:latin typeface="Calibri"/>
                          <a:ea typeface="Calibri"/>
                          <a:cs typeface="Times New Roman"/>
                        </a:rPr>
                        <a:t>рн</a:t>
                      </a:r>
                      <a:r>
                        <a:rPr lang="uk-UA" sz="2000">
                          <a:latin typeface="Calibri"/>
                          <a:ea typeface="Calibri"/>
                          <a:cs typeface="Times New Roman"/>
                        </a:rPr>
                        <a:t>и</a:t>
                      </a:r>
                      <a:r>
                        <a:rPr lang="ru-RU" sz="2000">
                          <a:latin typeface="Calibri"/>
                          <a:ea typeface="Calibri"/>
                          <a:cs typeface="Times New Roman"/>
                        </a:rPr>
                        <a:t>й (фруктов</a:t>
                      </a:r>
                      <a:r>
                        <a:rPr lang="uk-UA" sz="2000">
                          <a:latin typeface="Calibri"/>
                          <a:ea typeface="Calibri"/>
                          <a:cs typeface="Times New Roman"/>
                        </a:rPr>
                        <a:t>и</a:t>
                      </a:r>
                      <a:r>
                        <a:rPr lang="ru-RU" sz="2000">
                          <a:latin typeface="Calibri"/>
                          <a:ea typeface="Calibri"/>
                          <a:cs typeface="Times New Roman"/>
                        </a:rPr>
                        <a:t>й)</a:t>
                      </a: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a:latin typeface="Calibri"/>
                          <a:ea typeface="Calibri"/>
                          <a:cs typeface="Times New Roman"/>
                        </a:rPr>
                        <a:t>Д</a:t>
                      </a:r>
                      <a:r>
                        <a:rPr lang="uk-UA" sz="2000">
                          <a:latin typeface="Calibri"/>
                          <a:ea typeface="Calibri"/>
                          <a:cs typeface="Times New Roman"/>
                        </a:rPr>
                        <a:t>іе</a:t>
                      </a:r>
                      <a:r>
                        <a:rPr lang="ru-RU" sz="2000">
                          <a:latin typeface="Calibri"/>
                          <a:ea typeface="Calibri"/>
                          <a:cs typeface="Times New Roman"/>
                        </a:rPr>
                        <a:t>тилов</a:t>
                      </a:r>
                      <a:r>
                        <a:rPr lang="uk-UA" sz="2000">
                          <a:latin typeface="Calibri"/>
                          <a:ea typeface="Calibri"/>
                          <a:cs typeface="Times New Roman"/>
                        </a:rPr>
                        <a:t>и</a:t>
                      </a:r>
                      <a:r>
                        <a:rPr lang="ru-RU" sz="2000">
                          <a:latin typeface="Calibri"/>
                          <a:ea typeface="Calibri"/>
                          <a:cs typeface="Times New Roman"/>
                        </a:rPr>
                        <a:t>й </a:t>
                      </a:r>
                      <a:r>
                        <a:rPr lang="uk-UA" sz="2000">
                          <a:latin typeface="Calibri"/>
                          <a:ea typeface="Calibri"/>
                          <a:cs typeface="Times New Roman"/>
                        </a:rPr>
                        <a:t>е</a:t>
                      </a:r>
                      <a:r>
                        <a:rPr lang="ru-RU" sz="2000">
                          <a:latin typeface="Calibri"/>
                          <a:ea typeface="Calibri"/>
                          <a:cs typeface="Times New Roman"/>
                        </a:rPr>
                        <a:t>ф</a:t>
                      </a:r>
                      <a:r>
                        <a:rPr lang="uk-UA" sz="2000">
                          <a:latin typeface="Calibri"/>
                          <a:ea typeface="Calibri"/>
                          <a:cs typeface="Times New Roman"/>
                        </a:rPr>
                        <a:t>і</a:t>
                      </a:r>
                      <a:r>
                        <a:rPr lang="ru-RU" sz="2000">
                          <a:latin typeface="Calibri"/>
                          <a:ea typeface="Calibri"/>
                          <a:cs typeface="Times New Roman"/>
                        </a:rPr>
                        <a:t>р</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a:latin typeface="Calibri"/>
                          <a:ea typeface="Calibri"/>
                          <a:cs typeface="Times New Roman"/>
                        </a:rPr>
                        <a:t>Груша</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478056">
                <a:tc>
                  <a:txBody>
                    <a:bodyPr/>
                    <a:lstStyle/>
                    <a:p>
                      <a:pPr>
                        <a:lnSpc>
                          <a:spcPct val="115000"/>
                        </a:lnSpc>
                        <a:spcAft>
                          <a:spcPts val="0"/>
                        </a:spcAft>
                      </a:pPr>
                      <a:r>
                        <a:rPr lang="uk-UA" sz="2000" dirty="0">
                          <a:latin typeface="Calibri"/>
                          <a:ea typeface="Calibri"/>
                          <a:cs typeface="Times New Roman"/>
                        </a:rPr>
                        <a:t>Ї</a:t>
                      </a:r>
                      <a:r>
                        <a:rPr lang="ru-RU" sz="2000" dirty="0" err="1">
                          <a:latin typeface="Calibri"/>
                          <a:ea typeface="Calibri"/>
                          <a:cs typeface="Times New Roman"/>
                        </a:rPr>
                        <a:t>дкий</a:t>
                      </a:r>
                      <a:endParaRPr lang="ru-RU" sz="2000" dirty="0">
                        <a:latin typeface="Calibri"/>
                        <a:ea typeface="Calibri"/>
                        <a:cs typeface="Times New Roman"/>
                      </a:endParaRP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a:latin typeface="Calibri"/>
                          <a:ea typeface="Calibri"/>
                          <a:cs typeface="Times New Roman"/>
                        </a:rPr>
                        <a:t>Мура</a:t>
                      </a:r>
                      <a:r>
                        <a:rPr lang="uk-UA" sz="2000">
                          <a:latin typeface="Calibri"/>
                          <a:ea typeface="Calibri"/>
                          <a:cs typeface="Times New Roman"/>
                        </a:rPr>
                        <a:t>шина</a:t>
                      </a:r>
                      <a:r>
                        <a:rPr lang="ru-RU" sz="2000">
                          <a:latin typeface="Calibri"/>
                          <a:ea typeface="Calibri"/>
                          <a:cs typeface="Times New Roman"/>
                        </a:rPr>
                        <a:t> кислота</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2000" dirty="0">
                          <a:latin typeface="Calibri"/>
                          <a:ea typeface="Calibri"/>
                          <a:cs typeface="Times New Roman"/>
                        </a:rPr>
                        <a:t>оцет</a:t>
                      </a:r>
                      <a:r>
                        <a:rPr lang="ru-RU" sz="2000" dirty="0">
                          <a:latin typeface="Calibri"/>
                          <a:ea typeface="Calibri"/>
                          <a:cs typeface="Times New Roman"/>
                        </a:rPr>
                        <a:t>, </a:t>
                      </a:r>
                      <a:r>
                        <a:rPr lang="ru-RU" sz="2000" dirty="0" err="1">
                          <a:latin typeface="Calibri"/>
                          <a:ea typeface="Calibri"/>
                          <a:cs typeface="Times New Roman"/>
                        </a:rPr>
                        <a:t>п</a:t>
                      </a:r>
                      <a:r>
                        <a:rPr lang="uk-UA" sz="2000" dirty="0" err="1">
                          <a:latin typeface="Calibri"/>
                          <a:ea typeface="Calibri"/>
                          <a:cs typeface="Times New Roman"/>
                        </a:rPr>
                        <a:t>ідсмажені</a:t>
                      </a:r>
                      <a:r>
                        <a:rPr lang="uk-UA" sz="2000" dirty="0">
                          <a:latin typeface="Calibri"/>
                          <a:ea typeface="Calibri"/>
                          <a:cs typeface="Times New Roman"/>
                        </a:rPr>
                        <a:t> кавові</a:t>
                      </a:r>
                      <a:r>
                        <a:rPr lang="ru-RU" sz="2000" dirty="0">
                          <a:latin typeface="Calibri"/>
                          <a:ea typeface="Calibri"/>
                          <a:cs typeface="Times New Roman"/>
                        </a:rPr>
                        <a:t> зерна</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802314">
                <a:tc>
                  <a:txBody>
                    <a:bodyPr/>
                    <a:lstStyle/>
                    <a:p>
                      <a:pPr>
                        <a:lnSpc>
                          <a:spcPct val="115000"/>
                        </a:lnSpc>
                        <a:spcAft>
                          <a:spcPts val="0"/>
                        </a:spcAft>
                      </a:pPr>
                      <a:r>
                        <a:rPr lang="ru-RU" sz="2000" dirty="0" err="1">
                          <a:latin typeface="Arial"/>
                          <a:ea typeface="Calibri"/>
                          <a:cs typeface="Times New Roman"/>
                        </a:rPr>
                        <a:t>гнилісний</a:t>
                      </a:r>
                      <a:endParaRPr lang="ru-RU" sz="2000" dirty="0">
                        <a:latin typeface="Calibri"/>
                        <a:ea typeface="Calibri"/>
                        <a:cs typeface="Times New Roman"/>
                      </a:endParaRP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err="1">
                          <a:latin typeface="Calibri"/>
                          <a:ea typeface="Calibri"/>
                          <a:cs typeface="Times New Roman"/>
                        </a:rPr>
                        <a:t>Бутилмеркаптан</a:t>
                      </a:r>
                      <a:r>
                        <a:rPr lang="ru-RU" sz="2000" dirty="0">
                          <a:latin typeface="Calibri"/>
                          <a:ea typeface="Calibri"/>
                          <a:cs typeface="Times New Roman"/>
                        </a:rPr>
                        <a:t>, сероводород</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a:latin typeface="Calibri"/>
                          <a:ea typeface="Calibri"/>
                          <a:cs typeface="Times New Roman"/>
                        </a:rPr>
                        <a:t>Тухл</a:t>
                      </a:r>
                      <a:r>
                        <a:rPr lang="uk-UA" sz="2000" dirty="0">
                          <a:latin typeface="Calibri"/>
                          <a:ea typeface="Calibri"/>
                          <a:cs typeface="Times New Roman"/>
                        </a:rPr>
                        <a:t>і</a:t>
                      </a:r>
                      <a:r>
                        <a:rPr lang="ru-RU" sz="2000" dirty="0">
                          <a:latin typeface="Calibri"/>
                          <a:ea typeface="Calibri"/>
                          <a:cs typeface="Times New Roman"/>
                        </a:rPr>
                        <a:t> яйца</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Прямоугольник 1"/>
          <p:cNvSpPr>
            <a:spLocks noChangeArrowheads="1"/>
          </p:cNvSpPr>
          <p:nvPr/>
        </p:nvSpPr>
        <p:spPr bwMode="auto">
          <a:xfrm>
            <a:off x="571500" y="285750"/>
            <a:ext cx="8358188" cy="954088"/>
          </a:xfrm>
          <a:prstGeom prst="rect">
            <a:avLst/>
          </a:prstGeom>
          <a:noFill/>
          <a:ln w="9525">
            <a:noFill/>
            <a:miter lim="800000"/>
            <a:headEnd/>
            <a:tailEnd/>
          </a:ln>
        </p:spPr>
        <p:txBody>
          <a:bodyPr>
            <a:spAutoFit/>
          </a:bodyPr>
          <a:lstStyle/>
          <a:p>
            <a:pPr algn="ctr"/>
            <a:r>
              <a:rPr lang="ru-RU" sz="2800" b="1">
                <a:solidFill>
                  <a:srgbClr val="9900FF"/>
                </a:solidFill>
              </a:rPr>
              <a:t>Хеморецепторной нюхова зона знаходиться у людини в носоглотці</a:t>
            </a:r>
          </a:p>
        </p:txBody>
      </p:sp>
      <p:sp>
        <p:nvSpPr>
          <p:cNvPr id="121859" name="Прямоугольник 2"/>
          <p:cNvSpPr>
            <a:spLocks noChangeArrowheads="1"/>
          </p:cNvSpPr>
          <p:nvPr/>
        </p:nvSpPr>
        <p:spPr bwMode="auto">
          <a:xfrm>
            <a:off x="928688" y="1643063"/>
            <a:ext cx="7286625" cy="3046412"/>
          </a:xfrm>
          <a:prstGeom prst="rect">
            <a:avLst/>
          </a:prstGeom>
          <a:noFill/>
          <a:ln w="9525">
            <a:noFill/>
            <a:miter lim="800000"/>
            <a:headEnd/>
            <a:tailEnd/>
          </a:ln>
        </p:spPr>
        <p:txBody>
          <a:bodyPr>
            <a:spAutoFit/>
          </a:bodyPr>
          <a:lstStyle/>
          <a:p>
            <a:r>
              <a:rPr lang="ru-RU" sz="2400">
                <a:solidFill>
                  <a:srgbClr val="FFFF00"/>
                </a:solidFill>
              </a:rPr>
              <a:t>Займає площу 10 см ² (у німецької вівчарки - 170 см ²).</a:t>
            </a:r>
          </a:p>
          <a:p>
            <a:r>
              <a:rPr lang="ru-RU" sz="2400">
                <a:solidFill>
                  <a:srgbClr val="FFFF00"/>
                </a:solidFill>
              </a:rPr>
              <a:t/>
            </a:r>
            <a:br>
              <a:rPr lang="ru-RU" sz="2400">
                <a:solidFill>
                  <a:srgbClr val="FFFF00"/>
                </a:solidFill>
              </a:rPr>
            </a:br>
            <a:r>
              <a:rPr lang="ru-RU" sz="2400">
                <a:solidFill>
                  <a:srgbClr val="FFFF00"/>
                </a:solidFill>
              </a:rPr>
              <a:t>У цій спеціалізованій зоні у людини є 106 -  107 нюхових рецепторів.</a:t>
            </a:r>
          </a:p>
          <a:p>
            <a:r>
              <a:rPr lang="ru-RU" sz="2400">
                <a:solidFill>
                  <a:srgbClr val="FFFF00"/>
                </a:solidFill>
              </a:rPr>
              <a:t/>
            </a:r>
            <a:br>
              <a:rPr lang="ru-RU" sz="2400">
                <a:solidFill>
                  <a:srgbClr val="FFFF00"/>
                </a:solidFill>
              </a:rPr>
            </a:br>
            <a:r>
              <a:rPr lang="ru-RU" sz="2400">
                <a:solidFill>
                  <a:srgbClr val="FFFF00"/>
                </a:solidFill>
              </a:rPr>
              <a:t>Термін життя рецепторів складає приблизно 4 - 8 тижнів, рецептори постійно заміщуються.</a:t>
            </a:r>
          </a:p>
        </p:txBody>
      </p:sp>
      <p:sp>
        <p:nvSpPr>
          <p:cNvPr id="121860" name="Прямоугольник 3"/>
          <p:cNvSpPr>
            <a:spLocks noChangeArrowheads="1"/>
          </p:cNvSpPr>
          <p:nvPr/>
        </p:nvSpPr>
        <p:spPr bwMode="auto">
          <a:xfrm>
            <a:off x="571500" y="5072063"/>
            <a:ext cx="8572500" cy="830262"/>
          </a:xfrm>
          <a:prstGeom prst="rect">
            <a:avLst/>
          </a:prstGeom>
          <a:noFill/>
          <a:ln w="9525">
            <a:noFill/>
            <a:miter lim="800000"/>
            <a:headEnd/>
            <a:tailEnd/>
          </a:ln>
        </p:spPr>
        <p:txBody>
          <a:bodyPr>
            <a:spAutoFit/>
          </a:bodyPr>
          <a:lstStyle/>
          <a:p>
            <a:pPr algn="ctr"/>
            <a:r>
              <a:rPr lang="ru-RU" sz="2400" b="1">
                <a:solidFill>
                  <a:srgbClr val="9900FF"/>
                </a:solidFill>
              </a:rPr>
              <a:t>50% нюхових рецепторів адаптуються до запаху протягом першої секунди.</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5" descr="Figure 2A"/>
          <p:cNvPicPr>
            <a:picLocks noChangeAspect="1" noChangeArrowheads="1"/>
          </p:cNvPicPr>
          <p:nvPr/>
        </p:nvPicPr>
        <p:blipFill>
          <a:blip r:embed="rId2"/>
          <a:srcRect/>
          <a:stretch>
            <a:fillRect/>
          </a:stretch>
        </p:blipFill>
        <p:spPr bwMode="auto">
          <a:xfrm>
            <a:off x="115888" y="2143125"/>
            <a:ext cx="9028112" cy="3643313"/>
          </a:xfrm>
          <a:prstGeom prst="rect">
            <a:avLst/>
          </a:prstGeom>
          <a:noFill/>
          <a:ln w="9525">
            <a:noFill/>
            <a:miter lim="800000"/>
            <a:headEnd/>
            <a:tailEnd/>
          </a:ln>
        </p:spPr>
      </p:pic>
      <p:sp>
        <p:nvSpPr>
          <p:cNvPr id="123907" name="Прямоугольник 2"/>
          <p:cNvSpPr>
            <a:spLocks noChangeArrowheads="1"/>
          </p:cNvSpPr>
          <p:nvPr/>
        </p:nvSpPr>
        <p:spPr bwMode="auto">
          <a:xfrm>
            <a:off x="928688" y="928688"/>
            <a:ext cx="7215187" cy="523875"/>
          </a:xfrm>
          <a:prstGeom prst="rect">
            <a:avLst/>
          </a:prstGeom>
          <a:noFill/>
          <a:ln w="9525">
            <a:noFill/>
            <a:miter lim="800000"/>
            <a:headEnd/>
            <a:tailEnd/>
          </a:ln>
        </p:spPr>
        <p:txBody>
          <a:bodyPr>
            <a:spAutoFit/>
          </a:bodyPr>
          <a:lstStyle/>
          <a:p>
            <a:pPr algn="ctr"/>
            <a:r>
              <a:rPr lang="ru-RU" sz="2800">
                <a:solidFill>
                  <a:srgbClr val="FF0000"/>
                </a:solidFill>
              </a:rPr>
              <a:t>Фас і профіль рецепторної  частини нюху</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Прямоугольник 5"/>
          <p:cNvSpPr>
            <a:spLocks noChangeArrowheads="1"/>
          </p:cNvSpPr>
          <p:nvPr/>
        </p:nvSpPr>
        <p:spPr bwMode="auto">
          <a:xfrm>
            <a:off x="571500" y="357188"/>
            <a:ext cx="4286250" cy="4894262"/>
          </a:xfrm>
          <a:prstGeom prst="rect">
            <a:avLst/>
          </a:prstGeom>
          <a:noFill/>
          <a:ln w="9525">
            <a:noFill/>
            <a:miter lim="800000"/>
            <a:headEnd/>
            <a:tailEnd/>
          </a:ln>
        </p:spPr>
        <p:txBody>
          <a:bodyPr>
            <a:spAutoFit/>
          </a:bodyPr>
          <a:lstStyle/>
          <a:p>
            <a:r>
              <a:rPr lang="ru-RU" sz="2400" dirty="0" err="1"/>
              <a:t>Нюховий</a:t>
            </a:r>
            <a:r>
              <a:rPr lang="ru-RU" sz="2400" dirty="0"/>
              <a:t> </a:t>
            </a:r>
            <a:r>
              <a:rPr lang="ru-RU" sz="2400" dirty="0" err="1"/>
              <a:t>хеморецептори</a:t>
            </a:r>
            <a:r>
              <a:rPr lang="ru-RU" sz="2400" dirty="0"/>
              <a:t> </a:t>
            </a:r>
          </a:p>
          <a:p>
            <a:r>
              <a:rPr lang="ru-RU" sz="2400" dirty="0" err="1"/>
              <a:t>має</a:t>
            </a:r>
            <a:r>
              <a:rPr lang="ru-RU" sz="2400" dirty="0"/>
              <a:t> </a:t>
            </a:r>
            <a:r>
              <a:rPr lang="ru-RU" sz="2400" dirty="0" err="1"/>
              <a:t>вигляд</a:t>
            </a:r>
            <a:r>
              <a:rPr lang="ru-RU" sz="2400" dirty="0"/>
              <a:t> веретена. </a:t>
            </a:r>
          </a:p>
          <a:p>
            <a:r>
              <a:rPr lang="ru-RU" sz="2400" dirty="0" err="1"/>
              <a:t>Війки</a:t>
            </a:r>
            <a:r>
              <a:rPr lang="ru-RU" sz="2400" dirty="0"/>
              <a:t>  </a:t>
            </a:r>
            <a:r>
              <a:rPr lang="ru-RU" sz="2400" dirty="0" err="1"/>
              <a:t>його</a:t>
            </a:r>
            <a:r>
              <a:rPr lang="ru-RU" sz="2400" dirty="0"/>
              <a:t> </a:t>
            </a:r>
            <a:r>
              <a:rPr lang="ru-RU" sz="2400" dirty="0" err="1"/>
              <a:t>апікальної</a:t>
            </a:r>
            <a:r>
              <a:rPr lang="ru-RU" sz="2400" dirty="0"/>
              <a:t> </a:t>
            </a:r>
            <a:r>
              <a:rPr lang="ru-RU" sz="2400" dirty="0" err="1"/>
              <a:t>частини</a:t>
            </a:r>
            <a:r>
              <a:rPr lang="ru-RU" sz="2400" dirty="0"/>
              <a:t> </a:t>
            </a:r>
            <a:r>
              <a:rPr lang="ru-RU" sz="2400" dirty="0" err="1"/>
              <a:t>містять</a:t>
            </a:r>
            <a:r>
              <a:rPr lang="ru-RU" sz="2400" dirty="0"/>
              <a:t> </a:t>
            </a:r>
            <a:r>
              <a:rPr lang="ru-RU" sz="2400" dirty="0" err="1"/>
              <a:t>мікротрубочки</a:t>
            </a:r>
            <a:r>
              <a:rPr lang="ru-RU" sz="2400" dirty="0"/>
              <a:t> </a:t>
            </a:r>
            <a:r>
              <a:rPr lang="ru-RU" sz="2400" dirty="0" err="1"/>
              <a:t>і</a:t>
            </a:r>
            <a:r>
              <a:rPr lang="ru-RU" sz="2400" dirty="0"/>
              <a:t> </a:t>
            </a:r>
          </a:p>
          <a:p>
            <a:r>
              <a:rPr lang="ru-RU" sz="2400" dirty="0" err="1"/>
              <a:t>занурені</a:t>
            </a:r>
            <a:r>
              <a:rPr lang="ru-RU" sz="2400" dirty="0"/>
              <a:t> в </a:t>
            </a:r>
            <a:r>
              <a:rPr lang="ru-RU" sz="2400" dirty="0" err="1"/>
              <a:t>слиз</a:t>
            </a:r>
            <a:r>
              <a:rPr lang="ru-RU" sz="2400" dirty="0"/>
              <a:t>. </a:t>
            </a:r>
          </a:p>
          <a:p>
            <a:r>
              <a:rPr lang="ru-RU" sz="2400" dirty="0" err="1"/>
              <a:t>Аксони</a:t>
            </a:r>
            <a:r>
              <a:rPr lang="ru-RU" sz="2400" dirty="0"/>
              <a:t> (</a:t>
            </a:r>
            <a:r>
              <a:rPr lang="ru-RU" sz="2400" dirty="0" err="1"/>
              <a:t>неміелінізовані</a:t>
            </a:r>
            <a:r>
              <a:rPr lang="ru-RU" sz="2400" dirty="0"/>
              <a:t>) </a:t>
            </a:r>
            <a:r>
              <a:rPr lang="ru-RU" sz="2400" dirty="0" err="1"/>
              <a:t>проникають</a:t>
            </a:r>
            <a:r>
              <a:rPr lang="ru-RU" sz="2400" dirty="0"/>
              <a:t> в череп через </a:t>
            </a:r>
            <a:r>
              <a:rPr lang="uk-UA" sz="2400" dirty="0"/>
              <a:t>решітчасту кістку </a:t>
            </a:r>
            <a:r>
              <a:rPr lang="en-US" sz="2400" dirty="0"/>
              <a:t> </a:t>
            </a:r>
            <a:r>
              <a:rPr lang="ru-RU" sz="2400" dirty="0"/>
              <a:t>в </a:t>
            </a:r>
            <a:r>
              <a:rPr lang="ru-RU" sz="2400" dirty="0" err="1"/>
              <a:t>нюхову</a:t>
            </a:r>
            <a:r>
              <a:rPr lang="ru-RU" sz="2400" dirty="0"/>
              <a:t> </a:t>
            </a:r>
            <a:r>
              <a:rPr lang="ru-RU" sz="2400" dirty="0" err="1"/>
              <a:t>цибулину</a:t>
            </a:r>
            <a:r>
              <a:rPr lang="ru-RU" sz="2400" dirty="0"/>
              <a:t>, </a:t>
            </a:r>
          </a:p>
          <a:p>
            <a:r>
              <a:rPr lang="ru-RU" sz="2400" dirty="0"/>
              <a:t>яка </a:t>
            </a:r>
            <a:r>
              <a:rPr lang="ru-RU" sz="2400" dirty="0" err="1"/>
              <a:t>знаходитьсяв</a:t>
            </a:r>
            <a:r>
              <a:rPr lang="ru-RU" sz="2400" dirty="0"/>
              <a:t> </a:t>
            </a:r>
            <a:r>
              <a:rPr lang="ru-RU" sz="2400" dirty="0" err="1"/>
              <a:t>корі</a:t>
            </a:r>
            <a:r>
              <a:rPr lang="ru-RU" sz="2400" dirty="0"/>
              <a:t> </a:t>
            </a:r>
            <a:r>
              <a:rPr lang="ru-RU" sz="2400" dirty="0" err="1"/>
              <a:t>мозку</a:t>
            </a:r>
            <a:r>
              <a:rPr lang="ru-RU" sz="2400" dirty="0"/>
              <a:t>. Тут </a:t>
            </a:r>
            <a:r>
              <a:rPr lang="ru-RU" sz="2400" dirty="0" err="1"/>
              <a:t>знаходиться</a:t>
            </a:r>
            <a:r>
              <a:rPr lang="ru-RU" sz="2400" dirty="0"/>
              <a:t> перший синапс.</a:t>
            </a:r>
          </a:p>
        </p:txBody>
      </p:sp>
      <p:sp>
        <p:nvSpPr>
          <p:cNvPr id="17410" name="AutoShape 2" descr="Будова нюхового епітелію"/>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7412" name="AutoShape 4" descr="Будова нюхового епітелію"/>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7414" name="AutoShape 6" descr="https://pidru4niki.com/imag/medic/mor_fizio/image13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 name="Рисунок 6" descr="image136.jpg"/>
          <p:cNvPicPr>
            <a:picLocks noChangeAspect="1"/>
          </p:cNvPicPr>
          <p:nvPr/>
        </p:nvPicPr>
        <p:blipFill>
          <a:blip r:embed="rId2"/>
          <a:stretch>
            <a:fillRect/>
          </a:stretch>
        </p:blipFill>
        <p:spPr>
          <a:xfrm>
            <a:off x="4786314" y="714356"/>
            <a:ext cx="3857625" cy="4467225"/>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5" descr="Olfactory%20System"/>
          <p:cNvPicPr>
            <a:picLocks noChangeAspect="1" noChangeArrowheads="1"/>
          </p:cNvPicPr>
          <p:nvPr/>
        </p:nvPicPr>
        <p:blipFill>
          <a:blip r:embed="rId3"/>
          <a:srcRect l="2243" t="1456" r="1578"/>
          <a:stretch>
            <a:fillRect/>
          </a:stretch>
        </p:blipFill>
        <p:spPr bwMode="auto">
          <a:xfrm>
            <a:off x="1071563" y="214313"/>
            <a:ext cx="7850187" cy="6129337"/>
          </a:xfrm>
          <a:prstGeom prst="rect">
            <a:avLst/>
          </a:prstGeom>
          <a:solidFill>
            <a:schemeClr val="accent1"/>
          </a:solidFill>
          <a:ln w="9525">
            <a:noFill/>
            <a:miter lim="800000"/>
            <a:headEnd/>
            <a:tailEnd/>
          </a:ln>
        </p:spPr>
      </p:pic>
      <p:sp>
        <p:nvSpPr>
          <p:cNvPr id="3" name="Rectangle 32"/>
          <p:cNvSpPr>
            <a:spLocks noChangeArrowheads="1"/>
          </p:cNvSpPr>
          <p:nvPr/>
        </p:nvSpPr>
        <p:spPr bwMode="auto">
          <a:xfrm>
            <a:off x="285720" y="714357"/>
            <a:ext cx="714380" cy="1500197"/>
          </a:xfrm>
          <a:prstGeom prst="rect">
            <a:avLst/>
          </a:prstGeom>
          <a:solidFill>
            <a:srgbClr val="F9A5E9"/>
          </a:solidFill>
          <a:ln w="9525">
            <a:solidFill>
              <a:schemeClr val="tx1"/>
            </a:solidFill>
            <a:miter lim="800000"/>
            <a:headEnd/>
            <a:tailEnd/>
          </a:ln>
        </p:spPr>
        <p:txBody>
          <a:bodyPr vert="vert270" wrap="none" anchor="ctr"/>
          <a:lstStyle/>
          <a:p>
            <a:pPr algn="ctr">
              <a:defRPr/>
            </a:pPr>
            <a:r>
              <a:rPr lang="ru-RU" sz="1600" dirty="0" err="1">
                <a:solidFill>
                  <a:schemeClr val="bg1"/>
                </a:solidFill>
              </a:rPr>
              <a:t>Нейроепітелій</a:t>
            </a:r>
            <a:endParaRPr lang="ru-RU" sz="1600" dirty="0">
              <a:solidFill>
                <a:schemeClr val="bg1"/>
              </a:solidFill>
            </a:endParaRPr>
          </a:p>
        </p:txBody>
      </p:sp>
      <p:sp>
        <p:nvSpPr>
          <p:cNvPr id="125956" name="Rectangle 30"/>
          <p:cNvSpPr>
            <a:spLocks noChangeArrowheads="1"/>
          </p:cNvSpPr>
          <p:nvPr/>
        </p:nvSpPr>
        <p:spPr bwMode="auto">
          <a:xfrm>
            <a:off x="2357438" y="0"/>
            <a:ext cx="2016125" cy="649288"/>
          </a:xfrm>
          <a:prstGeom prst="rect">
            <a:avLst/>
          </a:prstGeom>
          <a:solidFill>
            <a:srgbClr val="F9A5E9"/>
          </a:solidFill>
          <a:ln w="9525">
            <a:solidFill>
              <a:schemeClr val="tx1"/>
            </a:solidFill>
            <a:miter lim="800000"/>
            <a:headEnd/>
            <a:tailEnd/>
          </a:ln>
        </p:spPr>
        <p:txBody>
          <a:bodyPr wrap="none" anchor="ctr"/>
          <a:lstStyle/>
          <a:p>
            <a:pPr algn="ctr"/>
            <a:r>
              <a:rPr lang="ru-RU" sz="2000">
                <a:solidFill>
                  <a:schemeClr val="bg1"/>
                </a:solidFill>
              </a:rPr>
              <a:t>Запахи</a:t>
            </a:r>
          </a:p>
        </p:txBody>
      </p:sp>
      <p:sp>
        <p:nvSpPr>
          <p:cNvPr id="125957" name="Rectangle 34"/>
          <p:cNvSpPr>
            <a:spLocks noChangeArrowheads="1"/>
          </p:cNvSpPr>
          <p:nvPr/>
        </p:nvSpPr>
        <p:spPr bwMode="auto">
          <a:xfrm>
            <a:off x="0" y="2428875"/>
            <a:ext cx="1260475" cy="287338"/>
          </a:xfrm>
          <a:prstGeom prst="rect">
            <a:avLst/>
          </a:prstGeom>
          <a:solidFill>
            <a:srgbClr val="F9A5E9"/>
          </a:solidFill>
          <a:ln w="9525">
            <a:solidFill>
              <a:schemeClr val="tx1"/>
            </a:solidFill>
            <a:miter lim="800000"/>
            <a:headEnd/>
            <a:tailEnd/>
          </a:ln>
        </p:spPr>
        <p:txBody>
          <a:bodyPr wrap="none" anchor="ctr"/>
          <a:lstStyle/>
          <a:p>
            <a:pPr algn="ctr"/>
            <a:r>
              <a:rPr lang="ru-RU" sz="1000">
                <a:solidFill>
                  <a:schemeClr val="bg1"/>
                </a:solidFill>
              </a:rPr>
              <a:t>Решітчаста кістка</a:t>
            </a:r>
          </a:p>
        </p:txBody>
      </p:sp>
      <p:sp>
        <p:nvSpPr>
          <p:cNvPr id="6" name="Rectangle 36"/>
          <p:cNvSpPr>
            <a:spLocks noChangeArrowheads="1"/>
          </p:cNvSpPr>
          <p:nvPr/>
        </p:nvSpPr>
        <p:spPr bwMode="auto">
          <a:xfrm>
            <a:off x="285720" y="2857496"/>
            <a:ext cx="722342" cy="3313113"/>
          </a:xfrm>
          <a:prstGeom prst="rect">
            <a:avLst/>
          </a:prstGeom>
          <a:solidFill>
            <a:srgbClr val="F9A5E9"/>
          </a:solidFill>
          <a:ln w="9525">
            <a:solidFill>
              <a:schemeClr val="tx1"/>
            </a:solidFill>
            <a:miter lim="800000"/>
            <a:headEnd/>
            <a:tailEnd/>
          </a:ln>
        </p:spPr>
        <p:txBody>
          <a:bodyPr vert="vert270" wrap="none" anchor="ctr"/>
          <a:lstStyle/>
          <a:p>
            <a:pPr algn="ctr">
              <a:defRPr/>
            </a:pPr>
            <a:r>
              <a:rPr lang="uk-UA" dirty="0">
                <a:solidFill>
                  <a:schemeClr val="bg1"/>
                </a:solidFill>
              </a:rPr>
              <a:t>Нюхова цибулина</a:t>
            </a:r>
            <a:endParaRPr lang="ru-RU" dirty="0">
              <a:solidFill>
                <a:schemeClr val="bg1"/>
              </a:solidFill>
            </a:endParaRPr>
          </a:p>
        </p:txBody>
      </p:sp>
      <p:sp>
        <p:nvSpPr>
          <p:cNvPr id="125959" name="Rectangle 28"/>
          <p:cNvSpPr>
            <a:spLocks noChangeArrowheads="1"/>
          </p:cNvSpPr>
          <p:nvPr/>
        </p:nvSpPr>
        <p:spPr bwMode="auto">
          <a:xfrm>
            <a:off x="6643688" y="5500688"/>
            <a:ext cx="2159000" cy="431800"/>
          </a:xfrm>
          <a:prstGeom prst="rect">
            <a:avLst/>
          </a:prstGeom>
          <a:solidFill>
            <a:schemeClr val="accent1"/>
          </a:solidFill>
          <a:ln w="9525">
            <a:solidFill>
              <a:schemeClr val="tx1"/>
            </a:solidFill>
            <a:miter lim="800000"/>
            <a:headEnd/>
            <a:tailEnd/>
          </a:ln>
        </p:spPr>
        <p:txBody>
          <a:bodyPr wrap="none" anchor="ctr"/>
          <a:lstStyle/>
          <a:p>
            <a:pPr algn="ctr"/>
            <a:r>
              <a:rPr lang="ru-RU"/>
              <a:t>Клітина - зерно</a:t>
            </a:r>
          </a:p>
        </p:txBody>
      </p:sp>
      <p:sp>
        <p:nvSpPr>
          <p:cNvPr id="125960" name="Rectangle 26"/>
          <p:cNvSpPr>
            <a:spLocks noChangeArrowheads="1"/>
          </p:cNvSpPr>
          <p:nvPr/>
        </p:nvSpPr>
        <p:spPr bwMode="auto">
          <a:xfrm>
            <a:off x="6500813" y="4857750"/>
            <a:ext cx="2232025" cy="447675"/>
          </a:xfrm>
          <a:prstGeom prst="rect">
            <a:avLst/>
          </a:prstGeom>
          <a:solidFill>
            <a:schemeClr val="accent1"/>
          </a:solidFill>
          <a:ln w="9525">
            <a:solidFill>
              <a:schemeClr val="tx1"/>
            </a:solidFill>
            <a:miter lim="800000"/>
            <a:headEnd/>
            <a:tailEnd/>
          </a:ln>
        </p:spPr>
        <p:txBody>
          <a:bodyPr wrap="none" anchor="ctr"/>
          <a:lstStyle/>
          <a:p>
            <a:pPr algn="ctr"/>
            <a:r>
              <a:rPr lang="ru-RU"/>
              <a:t>Митральна клітина</a:t>
            </a:r>
          </a:p>
        </p:txBody>
      </p:sp>
      <p:sp>
        <p:nvSpPr>
          <p:cNvPr id="125961" name="Rectangle 24"/>
          <p:cNvSpPr>
            <a:spLocks noChangeArrowheads="1"/>
          </p:cNvSpPr>
          <p:nvPr/>
        </p:nvSpPr>
        <p:spPr bwMode="auto">
          <a:xfrm>
            <a:off x="6407150" y="3929063"/>
            <a:ext cx="2379663" cy="433387"/>
          </a:xfrm>
          <a:prstGeom prst="rect">
            <a:avLst/>
          </a:prstGeom>
          <a:solidFill>
            <a:schemeClr val="accent1"/>
          </a:solidFill>
          <a:ln w="9525">
            <a:solidFill>
              <a:schemeClr val="tx1"/>
            </a:solidFill>
            <a:miter lim="800000"/>
            <a:headEnd/>
            <a:tailEnd/>
          </a:ln>
        </p:spPr>
        <p:txBody>
          <a:bodyPr wrap="none" anchor="ctr"/>
          <a:lstStyle/>
          <a:p>
            <a:pPr algn="ctr"/>
            <a:r>
              <a:rPr lang="ru-RU"/>
              <a:t>Пучковата клітина</a:t>
            </a:r>
          </a:p>
        </p:txBody>
      </p:sp>
      <p:sp>
        <p:nvSpPr>
          <p:cNvPr id="125962" name="Rectangle 19"/>
          <p:cNvSpPr>
            <a:spLocks noChangeArrowheads="1"/>
          </p:cNvSpPr>
          <p:nvPr/>
        </p:nvSpPr>
        <p:spPr bwMode="auto">
          <a:xfrm>
            <a:off x="6264275" y="3286125"/>
            <a:ext cx="2593975" cy="431800"/>
          </a:xfrm>
          <a:prstGeom prst="rect">
            <a:avLst/>
          </a:prstGeom>
          <a:solidFill>
            <a:schemeClr val="accent1"/>
          </a:solidFill>
          <a:ln w="9525">
            <a:solidFill>
              <a:schemeClr val="tx1"/>
            </a:solidFill>
            <a:miter lim="800000"/>
            <a:headEnd/>
            <a:tailEnd/>
          </a:ln>
        </p:spPr>
        <p:txBody>
          <a:bodyPr wrap="none" anchor="ctr"/>
          <a:lstStyle/>
          <a:p>
            <a:pPr algn="ctr"/>
            <a:r>
              <a:rPr lang="ru-RU" sz="1600"/>
              <a:t>Перигломерулярна клітина</a:t>
            </a:r>
          </a:p>
        </p:txBody>
      </p:sp>
      <p:sp>
        <p:nvSpPr>
          <p:cNvPr id="125963" name="Rectangle 17"/>
          <p:cNvSpPr>
            <a:spLocks noChangeArrowheads="1"/>
          </p:cNvSpPr>
          <p:nvPr/>
        </p:nvSpPr>
        <p:spPr bwMode="auto">
          <a:xfrm>
            <a:off x="6084888" y="2428875"/>
            <a:ext cx="2773362" cy="714375"/>
          </a:xfrm>
          <a:prstGeom prst="rect">
            <a:avLst/>
          </a:prstGeom>
          <a:solidFill>
            <a:schemeClr val="accent1"/>
          </a:solidFill>
          <a:ln w="9525">
            <a:solidFill>
              <a:schemeClr val="tx1"/>
            </a:solidFill>
            <a:miter lim="800000"/>
            <a:headEnd/>
            <a:tailEnd/>
          </a:ln>
        </p:spPr>
        <p:txBody>
          <a:bodyPr wrap="none" anchor="ctr"/>
          <a:lstStyle/>
          <a:p>
            <a:pPr algn="ctr"/>
            <a:r>
              <a:rPr lang="ru-RU" sz="1600"/>
              <a:t>Шар  клубочків (синапси)</a:t>
            </a:r>
          </a:p>
        </p:txBody>
      </p:sp>
      <p:cxnSp>
        <p:nvCxnSpPr>
          <p:cNvPr id="13" name="Прямая соединительная линия 12"/>
          <p:cNvCxnSpPr>
            <a:stCxn id="125963" idx="1"/>
          </p:cNvCxnSpPr>
          <p:nvPr/>
        </p:nvCxnSpPr>
        <p:spPr>
          <a:xfrm rot="10800000" flipV="1">
            <a:off x="5357813" y="2786063"/>
            <a:ext cx="727075" cy="285750"/>
          </a:xfrm>
          <a:prstGeom prst="line">
            <a:avLst/>
          </a:prstGeom>
        </p:spPr>
        <p:style>
          <a:lnRef idx="1">
            <a:schemeClr val="accent1"/>
          </a:lnRef>
          <a:fillRef idx="0">
            <a:schemeClr val="accent1"/>
          </a:fillRef>
          <a:effectRef idx="0">
            <a:schemeClr val="accent1"/>
          </a:effectRef>
          <a:fontRef idx="minor">
            <a:schemeClr val="tx1"/>
          </a:fontRef>
        </p:style>
      </p:cxnSp>
      <p:sp>
        <p:nvSpPr>
          <p:cNvPr id="125965" name="Rectangle 6"/>
          <p:cNvSpPr>
            <a:spLocks noChangeArrowheads="1"/>
          </p:cNvSpPr>
          <p:nvPr/>
        </p:nvSpPr>
        <p:spPr bwMode="auto">
          <a:xfrm>
            <a:off x="6215063" y="714375"/>
            <a:ext cx="2447925" cy="360363"/>
          </a:xfrm>
          <a:prstGeom prst="rect">
            <a:avLst/>
          </a:prstGeom>
          <a:solidFill>
            <a:schemeClr val="accent1"/>
          </a:solidFill>
          <a:ln w="9525">
            <a:solidFill>
              <a:schemeClr val="tx1"/>
            </a:solidFill>
            <a:miter lim="800000"/>
            <a:headEnd/>
            <a:tailEnd/>
          </a:ln>
        </p:spPr>
        <p:txBody>
          <a:bodyPr wrap="none" anchor="ctr"/>
          <a:lstStyle/>
          <a:p>
            <a:pPr algn="ctr"/>
            <a:r>
              <a:rPr lang="ru-RU"/>
              <a:t>Шар слизу</a:t>
            </a:r>
          </a:p>
        </p:txBody>
      </p:sp>
      <p:sp>
        <p:nvSpPr>
          <p:cNvPr id="125966" name="Rectangle 13"/>
          <p:cNvSpPr>
            <a:spLocks noChangeArrowheads="1"/>
          </p:cNvSpPr>
          <p:nvPr/>
        </p:nvSpPr>
        <p:spPr bwMode="auto">
          <a:xfrm>
            <a:off x="6500813" y="2071688"/>
            <a:ext cx="1655762" cy="287337"/>
          </a:xfrm>
          <a:prstGeom prst="rect">
            <a:avLst/>
          </a:prstGeom>
          <a:solidFill>
            <a:schemeClr val="accent1"/>
          </a:solidFill>
          <a:ln w="9525">
            <a:solidFill>
              <a:schemeClr val="tx1"/>
            </a:solidFill>
            <a:miter lim="800000"/>
            <a:headEnd/>
            <a:tailEnd/>
          </a:ln>
        </p:spPr>
        <p:txBody>
          <a:bodyPr wrap="none" anchor="ctr"/>
          <a:lstStyle/>
          <a:p>
            <a:pPr algn="ctr"/>
            <a:r>
              <a:rPr lang="ru-RU" sz="1400"/>
              <a:t>Аксон</a:t>
            </a:r>
          </a:p>
        </p:txBody>
      </p:sp>
      <p:sp>
        <p:nvSpPr>
          <p:cNvPr id="125967" name="Rectangle 10"/>
          <p:cNvSpPr>
            <a:spLocks noChangeArrowheads="1"/>
          </p:cNvSpPr>
          <p:nvPr/>
        </p:nvSpPr>
        <p:spPr bwMode="auto">
          <a:xfrm>
            <a:off x="6357938" y="1643063"/>
            <a:ext cx="2447925" cy="358775"/>
          </a:xfrm>
          <a:prstGeom prst="rect">
            <a:avLst/>
          </a:prstGeom>
          <a:solidFill>
            <a:schemeClr val="accent1"/>
          </a:solidFill>
          <a:ln w="9525">
            <a:solidFill>
              <a:schemeClr val="tx1"/>
            </a:solidFill>
            <a:miter lim="800000"/>
            <a:headEnd/>
            <a:tailEnd/>
          </a:ln>
        </p:spPr>
        <p:txBody>
          <a:bodyPr wrap="none" anchor="ctr"/>
          <a:lstStyle/>
          <a:p>
            <a:pPr algn="ctr"/>
            <a:r>
              <a:rPr lang="ru-RU" sz="1400"/>
              <a:t>Нюховий  рецептор</a:t>
            </a:r>
          </a:p>
        </p:txBody>
      </p:sp>
      <p:sp>
        <p:nvSpPr>
          <p:cNvPr id="125968" name="Rectangle 8"/>
          <p:cNvSpPr>
            <a:spLocks noChangeArrowheads="1"/>
          </p:cNvSpPr>
          <p:nvPr/>
        </p:nvSpPr>
        <p:spPr bwMode="auto">
          <a:xfrm>
            <a:off x="6286500" y="1143000"/>
            <a:ext cx="2592388" cy="360363"/>
          </a:xfrm>
          <a:prstGeom prst="rect">
            <a:avLst/>
          </a:prstGeom>
          <a:solidFill>
            <a:schemeClr val="accent1"/>
          </a:solidFill>
          <a:ln w="9525">
            <a:solidFill>
              <a:schemeClr val="tx1"/>
            </a:solidFill>
            <a:miter lim="800000"/>
            <a:headEnd/>
            <a:tailEnd/>
          </a:ln>
        </p:spPr>
        <p:txBody>
          <a:bodyPr wrap="none" anchor="ctr"/>
          <a:lstStyle/>
          <a:p>
            <a:pPr algn="ctr"/>
            <a:r>
              <a:rPr lang="ru-RU" sz="1400"/>
              <a:t>Підтримуюча клітини</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5" descr="Figure 2B"/>
          <p:cNvPicPr>
            <a:picLocks noChangeAspect="1" noChangeArrowheads="1"/>
          </p:cNvPicPr>
          <p:nvPr/>
        </p:nvPicPr>
        <p:blipFill>
          <a:blip r:embed="rId2"/>
          <a:srcRect/>
          <a:stretch>
            <a:fillRect/>
          </a:stretch>
        </p:blipFill>
        <p:spPr bwMode="auto">
          <a:xfrm>
            <a:off x="642938" y="1428750"/>
            <a:ext cx="7643812" cy="5245100"/>
          </a:xfrm>
          <a:prstGeom prst="rect">
            <a:avLst/>
          </a:prstGeom>
          <a:noFill/>
          <a:ln w="9525">
            <a:noFill/>
            <a:miter lim="800000"/>
            <a:headEnd/>
            <a:tailEnd/>
          </a:ln>
        </p:spPr>
      </p:pic>
      <p:sp>
        <p:nvSpPr>
          <p:cNvPr id="126979" name="Заголовок 2"/>
          <p:cNvSpPr>
            <a:spLocks noGrp="1"/>
          </p:cNvSpPr>
          <p:nvPr>
            <p:ph type="title"/>
          </p:nvPr>
        </p:nvSpPr>
        <p:spPr>
          <a:xfrm>
            <a:off x="857250" y="214313"/>
            <a:ext cx="7470775" cy="1143000"/>
          </a:xfrm>
        </p:spPr>
        <p:txBody>
          <a:bodyPr/>
          <a:lstStyle/>
          <a:p>
            <a:pPr algn="ctr"/>
            <a:r>
              <a:rPr lang="uk-UA" sz="3200">
                <a:solidFill>
                  <a:srgbClr val="00B0F0"/>
                </a:solidFill>
              </a:rPr>
              <a:t>Провідна та центральні частини нюхової сенсорної систми</a:t>
            </a:r>
            <a:endParaRPr lang="ru-RU" sz="3200">
              <a:solidFill>
                <a:srgbClr val="00B0F0"/>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57188" y="428625"/>
            <a:ext cx="8215312" cy="6002338"/>
          </a:xfrm>
          <a:prstGeom prst="rect">
            <a:avLst/>
          </a:prstGeom>
          <a:noFill/>
          <a:ln w="9525">
            <a:noFill/>
            <a:miter lim="800000"/>
            <a:headEnd/>
            <a:tailEnd/>
          </a:ln>
        </p:spPr>
        <p:txBody>
          <a:bodyPr anchor="ctr">
            <a:spAutoFit/>
          </a:bodyPr>
          <a:lstStyle/>
          <a:p>
            <a:pPr algn="just" eaLnBrk="0" hangingPunct="0">
              <a:defRPr/>
            </a:pPr>
            <a:r>
              <a:rPr lang="ru-RU" sz="3200" b="1" dirty="0">
                <a:solidFill>
                  <a:schemeClr val="tx1">
                    <a:lumMod val="95000"/>
                  </a:schemeClr>
                </a:solidFill>
                <a:latin typeface="Times New Roman" pitchFamily="18" charset="0"/>
                <a:cs typeface="Times New Roman" pitchFamily="18" charset="0"/>
              </a:rPr>
              <a:t>1. </a:t>
            </a:r>
            <a:r>
              <a:rPr lang="ru-RU" sz="3200" dirty="0" err="1">
                <a:solidFill>
                  <a:schemeClr val="tx1">
                    <a:lumMod val="95000"/>
                  </a:schemeClr>
                </a:solidFill>
                <a:latin typeface="Times New Roman" pitchFamily="18" charset="0"/>
                <a:cs typeface="Times New Roman" pitchFamily="18" charset="0"/>
              </a:rPr>
              <a:t>Нюхові</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невросенсорні</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епітеліоцити</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нюхового</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епітелію</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перші</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нейрони</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розташовані</a:t>
            </a:r>
            <a:r>
              <a:rPr lang="ru-RU" sz="3200" dirty="0">
                <a:solidFill>
                  <a:schemeClr val="tx1">
                    <a:lumMod val="95000"/>
                  </a:schemeClr>
                </a:solidFill>
                <a:latin typeface="Times New Roman" pitchFamily="18" charset="0"/>
                <a:cs typeface="Times New Roman" pitchFamily="18" charset="0"/>
              </a:rPr>
              <a:t> у </a:t>
            </a:r>
            <a:r>
              <a:rPr lang="ru-RU" sz="3200" dirty="0" err="1">
                <a:solidFill>
                  <a:schemeClr val="tx1">
                    <a:lumMod val="95000"/>
                  </a:schemeClr>
                </a:solidFill>
                <a:latin typeface="Times New Roman" pitchFamily="18" charset="0"/>
                <a:cs typeface="Times New Roman" pitchFamily="18" charset="0"/>
              </a:rPr>
              <a:t>слизовій</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оболонці</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верхнього</a:t>
            </a:r>
            <a:r>
              <a:rPr lang="ru-RU" sz="3200" dirty="0">
                <a:solidFill>
                  <a:schemeClr val="tx1">
                    <a:lumMod val="95000"/>
                  </a:schemeClr>
                </a:solidFill>
                <a:latin typeface="Times New Roman" pitchFamily="18" charset="0"/>
                <a:cs typeface="Times New Roman" pitchFamily="18" charset="0"/>
              </a:rPr>
              <a:t> носового ходу;</a:t>
            </a:r>
            <a:r>
              <a:rPr lang="ru-RU" sz="3200" dirty="0">
                <a:solidFill>
                  <a:schemeClr val="tx1">
                    <a:lumMod val="95000"/>
                  </a:schemeClr>
                </a:solidFill>
                <a:cs typeface="Times New Roman" pitchFamily="18" charset="0"/>
              </a:rPr>
              <a:t> </a:t>
            </a:r>
          </a:p>
          <a:p>
            <a:pPr algn="just" eaLnBrk="0" hangingPunct="0">
              <a:defRPr/>
            </a:pPr>
            <a:r>
              <a:rPr lang="ru-RU" sz="3200" b="1" dirty="0">
                <a:solidFill>
                  <a:schemeClr val="tx1">
                    <a:lumMod val="95000"/>
                  </a:schemeClr>
                </a:solidFill>
                <a:latin typeface="Times New Roman" pitchFamily="18" charset="0"/>
                <a:cs typeface="Times New Roman" pitchFamily="18" charset="0"/>
              </a:rPr>
              <a:t>2.</a:t>
            </a:r>
            <a:r>
              <a:rPr lang="ru-RU" sz="3200" dirty="0">
                <a:solidFill>
                  <a:schemeClr val="tx1">
                    <a:lumMod val="95000"/>
                  </a:schemeClr>
                </a:solidFill>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Нюховий</a:t>
            </a:r>
            <a:r>
              <a:rPr lang="ru-RU" sz="3200" dirty="0">
                <a:solidFill>
                  <a:schemeClr val="tx1">
                    <a:lumMod val="95000"/>
                  </a:schemeClr>
                </a:solidFill>
                <a:latin typeface="Times New Roman" pitchFamily="18" charset="0"/>
                <a:cs typeface="Times New Roman" pitchFamily="18" charset="0"/>
              </a:rPr>
              <a:t> нерв ( 1 пара </a:t>
            </a:r>
            <a:r>
              <a:rPr lang="ru-RU" sz="3200" dirty="0" err="1">
                <a:solidFill>
                  <a:schemeClr val="tx1">
                    <a:lumMod val="95000"/>
                  </a:schemeClr>
                </a:solidFill>
                <a:latin typeface="Times New Roman" pitchFamily="18" charset="0"/>
                <a:cs typeface="Times New Roman" pitchFamily="18" charset="0"/>
              </a:rPr>
              <a:t>черепних</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нервів</a:t>
            </a:r>
            <a:r>
              <a:rPr lang="ru-RU" sz="3200" dirty="0">
                <a:solidFill>
                  <a:schemeClr val="tx1">
                    <a:lumMod val="95000"/>
                  </a:schemeClr>
                </a:solidFill>
                <a:latin typeface="Times New Roman" pitchFamily="18" charset="0"/>
                <a:cs typeface="Times New Roman" pitchFamily="18" charset="0"/>
              </a:rPr>
              <a:t>);</a:t>
            </a:r>
            <a:r>
              <a:rPr lang="ru-RU" sz="3200" dirty="0">
                <a:solidFill>
                  <a:schemeClr val="tx1">
                    <a:lumMod val="95000"/>
                  </a:schemeClr>
                </a:solidFill>
                <a:cs typeface="Times New Roman" pitchFamily="18" charset="0"/>
              </a:rPr>
              <a:t> </a:t>
            </a:r>
          </a:p>
          <a:p>
            <a:pPr algn="just" eaLnBrk="0" hangingPunct="0">
              <a:defRPr/>
            </a:pPr>
            <a:r>
              <a:rPr lang="ru-RU" sz="3200" b="1" dirty="0">
                <a:solidFill>
                  <a:schemeClr val="tx1">
                    <a:lumMod val="95000"/>
                  </a:schemeClr>
                </a:solidFill>
                <a:latin typeface="Times New Roman" pitchFamily="18" charset="0"/>
                <a:cs typeface="Times New Roman" pitchFamily="18" charset="0"/>
              </a:rPr>
              <a:t>3. </a:t>
            </a:r>
            <a:r>
              <a:rPr lang="ru-RU" sz="3200" dirty="0" err="1">
                <a:solidFill>
                  <a:schemeClr val="tx1">
                    <a:lumMod val="95000"/>
                  </a:schemeClr>
                </a:solidFill>
                <a:latin typeface="Times New Roman" pitchFamily="18" charset="0"/>
                <a:cs typeface="Times New Roman" pitchFamily="18" charset="0"/>
              </a:rPr>
              <a:t>Нюхова</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цибулина</a:t>
            </a:r>
            <a:r>
              <a:rPr lang="ru-RU" sz="3200" dirty="0">
                <a:solidFill>
                  <a:schemeClr val="tx1">
                    <a:lumMod val="95000"/>
                  </a:schemeClr>
                </a:solidFill>
                <a:latin typeface="Times New Roman" pitchFamily="18" charset="0"/>
                <a:cs typeface="Times New Roman" pitchFamily="18" charset="0"/>
              </a:rPr>
              <a:t>( тут </a:t>
            </a:r>
            <a:r>
              <a:rPr lang="ru-RU" sz="3200" dirty="0" err="1">
                <a:solidFill>
                  <a:schemeClr val="tx1">
                    <a:lumMod val="95000"/>
                  </a:schemeClr>
                </a:solidFill>
                <a:latin typeface="Times New Roman" pitchFamily="18" charset="0"/>
                <a:cs typeface="Times New Roman" pitchFamily="18" charset="0"/>
              </a:rPr>
              <a:t>залягає</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другий</a:t>
            </a:r>
            <a:r>
              <a:rPr lang="ru-RU" sz="3200" dirty="0">
                <a:solidFill>
                  <a:schemeClr val="tx1">
                    <a:lumMod val="95000"/>
                  </a:schemeClr>
                </a:solidFill>
                <a:latin typeface="Times New Roman" pitchFamily="18" charset="0"/>
                <a:cs typeface="Times New Roman" pitchFamily="18" charset="0"/>
              </a:rPr>
              <a:t> нейрон);</a:t>
            </a:r>
            <a:r>
              <a:rPr lang="ru-RU" sz="3200" dirty="0">
                <a:solidFill>
                  <a:schemeClr val="tx1">
                    <a:lumMod val="95000"/>
                  </a:schemeClr>
                </a:solidFill>
                <a:cs typeface="Times New Roman" pitchFamily="18" charset="0"/>
              </a:rPr>
              <a:t> </a:t>
            </a:r>
          </a:p>
          <a:p>
            <a:pPr algn="just" eaLnBrk="0" hangingPunct="0">
              <a:defRPr/>
            </a:pPr>
            <a:r>
              <a:rPr lang="ru-RU" sz="3200" b="1" dirty="0">
                <a:solidFill>
                  <a:schemeClr val="tx1">
                    <a:lumMod val="95000"/>
                  </a:schemeClr>
                </a:solidFill>
                <a:latin typeface="Times New Roman" pitchFamily="18" charset="0"/>
                <a:cs typeface="Times New Roman" pitchFamily="18" charset="0"/>
              </a:rPr>
              <a:t>4. </a:t>
            </a:r>
            <a:r>
              <a:rPr lang="ru-RU" sz="3200" dirty="0">
                <a:solidFill>
                  <a:schemeClr val="tx1">
                    <a:lumMod val="95000"/>
                  </a:schemeClr>
                </a:solidFill>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Нюховий</a:t>
            </a:r>
            <a:r>
              <a:rPr lang="ru-RU" sz="3200" dirty="0">
                <a:solidFill>
                  <a:schemeClr val="tx1">
                    <a:lumMod val="95000"/>
                  </a:schemeClr>
                </a:solidFill>
                <a:latin typeface="Times New Roman" pitchFamily="18" charset="0"/>
                <a:cs typeface="Times New Roman" pitchFamily="18" charset="0"/>
              </a:rPr>
              <a:t> шлях;</a:t>
            </a:r>
            <a:r>
              <a:rPr lang="ru-RU" sz="3200" dirty="0">
                <a:solidFill>
                  <a:schemeClr val="tx1">
                    <a:lumMod val="95000"/>
                  </a:schemeClr>
                </a:solidFill>
                <a:cs typeface="Times New Roman" pitchFamily="18" charset="0"/>
              </a:rPr>
              <a:t> </a:t>
            </a:r>
          </a:p>
          <a:p>
            <a:pPr algn="just" eaLnBrk="0" hangingPunct="0">
              <a:defRPr/>
            </a:pPr>
            <a:r>
              <a:rPr lang="ru-RU" sz="3200" b="1" dirty="0">
                <a:solidFill>
                  <a:schemeClr val="tx1">
                    <a:lumMod val="95000"/>
                  </a:schemeClr>
                </a:solidFill>
                <a:latin typeface="Times New Roman" pitchFamily="18" charset="0"/>
                <a:cs typeface="Times New Roman" pitchFamily="18" charset="0"/>
              </a:rPr>
              <a:t>5. </a:t>
            </a:r>
            <a:r>
              <a:rPr lang="ru-RU" sz="3200" dirty="0">
                <a:solidFill>
                  <a:schemeClr val="tx1">
                    <a:lumMod val="95000"/>
                  </a:schemeClr>
                </a:solidFill>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Нюховий</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трикутник</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стародавня</a:t>
            </a:r>
            <a:r>
              <a:rPr lang="ru-RU" sz="3200" dirty="0">
                <a:solidFill>
                  <a:schemeClr val="tx1">
                    <a:lumMod val="95000"/>
                  </a:schemeClr>
                </a:solidFill>
                <a:latin typeface="Times New Roman" pitchFamily="18" charset="0"/>
                <a:cs typeface="Times New Roman" pitchFamily="18" charset="0"/>
              </a:rPr>
              <a:t> кора);</a:t>
            </a:r>
            <a:r>
              <a:rPr lang="ru-RU" sz="3200" dirty="0">
                <a:solidFill>
                  <a:schemeClr val="tx1">
                    <a:lumMod val="95000"/>
                  </a:schemeClr>
                </a:solidFill>
                <a:cs typeface="Times New Roman" pitchFamily="18" charset="0"/>
              </a:rPr>
              <a:t> </a:t>
            </a:r>
          </a:p>
          <a:p>
            <a:pPr algn="just" eaLnBrk="0" hangingPunct="0">
              <a:defRPr/>
            </a:pPr>
            <a:r>
              <a:rPr lang="ru-RU" sz="3200" b="1" dirty="0">
                <a:solidFill>
                  <a:schemeClr val="tx1">
                    <a:lumMod val="95000"/>
                  </a:schemeClr>
                </a:solidFill>
                <a:latin typeface="Times New Roman" pitchFamily="18" charset="0"/>
                <a:cs typeface="Times New Roman" pitchFamily="18" charset="0"/>
              </a:rPr>
              <a:t>6. </a:t>
            </a:r>
            <a:r>
              <a:rPr lang="ru-RU" sz="3200" dirty="0">
                <a:solidFill>
                  <a:schemeClr val="tx1">
                    <a:lumMod val="95000"/>
                  </a:schemeClr>
                </a:solidFill>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Нюхові</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смуги</a:t>
            </a:r>
            <a:r>
              <a:rPr lang="ru-RU" sz="3200" dirty="0">
                <a:solidFill>
                  <a:schemeClr val="tx1">
                    <a:lumMod val="95000"/>
                  </a:schemeClr>
                </a:solidFill>
                <a:latin typeface="Times New Roman" pitchFamily="18" charset="0"/>
                <a:cs typeface="Times New Roman" pitchFamily="18" charset="0"/>
              </a:rPr>
              <a:t> ( </a:t>
            </a:r>
            <a:r>
              <a:rPr lang="ru-RU" sz="3200" dirty="0" err="1">
                <a:solidFill>
                  <a:schemeClr val="tx1">
                    <a:lumMod val="95000"/>
                  </a:schemeClr>
                </a:solidFill>
                <a:latin typeface="Times New Roman" pitchFamily="18" charset="0"/>
                <a:cs typeface="Times New Roman" pitchFamily="18" charset="0"/>
              </a:rPr>
              <a:t>присередня</a:t>
            </a:r>
            <a:r>
              <a:rPr lang="ru-RU" sz="3200" dirty="0">
                <a:solidFill>
                  <a:schemeClr val="tx1">
                    <a:lumMod val="95000"/>
                  </a:schemeClr>
                </a:solidFill>
                <a:cs typeface="Times New Roman" pitchFamily="18" charset="0"/>
              </a:rPr>
              <a:t>–</a:t>
            </a:r>
            <a:r>
              <a:rPr lang="ru-RU" sz="3200" dirty="0">
                <a:solidFill>
                  <a:schemeClr val="tx1">
                    <a:lumMod val="95000"/>
                  </a:schemeClr>
                </a:solidFill>
                <a:latin typeface="Times New Roman" pitchFamily="18" charset="0"/>
                <a:cs typeface="Times New Roman" pitchFamily="18" charset="0"/>
              </a:rPr>
              <a:t> </a:t>
            </a:r>
            <a:r>
              <a:rPr lang="ru-RU" sz="3200" dirty="0" err="1">
                <a:solidFill>
                  <a:schemeClr val="tx1">
                    <a:lumMod val="95000"/>
                  </a:schemeClr>
                </a:solidFill>
                <a:latin typeface="Times New Roman" pitchFamily="18" charset="0"/>
                <a:cs typeface="Times New Roman" pitchFamily="18" charset="0"/>
              </a:rPr>
              <a:t>бічна</a:t>
            </a:r>
            <a:r>
              <a:rPr lang="ru-RU" sz="3200" dirty="0">
                <a:solidFill>
                  <a:schemeClr val="tx1">
                    <a:lumMod val="95000"/>
                  </a:schemeClr>
                </a:solidFill>
                <a:latin typeface="Times New Roman" pitchFamily="18" charset="0"/>
                <a:cs typeface="Times New Roman" pitchFamily="18" charset="0"/>
              </a:rPr>
              <a:t>);</a:t>
            </a:r>
            <a:r>
              <a:rPr lang="ru-RU" sz="3200" dirty="0">
                <a:solidFill>
                  <a:schemeClr val="tx1">
                    <a:lumMod val="95000"/>
                  </a:schemeClr>
                </a:solidFill>
                <a:cs typeface="Times New Roman" pitchFamily="18" charset="0"/>
              </a:rPr>
              <a:t> </a:t>
            </a:r>
          </a:p>
          <a:p>
            <a:pPr algn="just" eaLnBrk="0" hangingPunct="0">
              <a:defRPr/>
            </a:pPr>
            <a:r>
              <a:rPr lang="ru-RU" sz="3200" b="1" dirty="0">
                <a:solidFill>
                  <a:schemeClr val="tx1">
                    <a:lumMod val="95000"/>
                  </a:schemeClr>
                </a:solidFill>
                <a:latin typeface="Times New Roman" pitchFamily="18" charset="0"/>
                <a:cs typeface="Times New Roman" pitchFamily="18" charset="0"/>
              </a:rPr>
              <a:t>7. </a:t>
            </a:r>
            <a:r>
              <a:rPr lang="ru-RU" sz="3200" dirty="0">
                <a:solidFill>
                  <a:srgbClr val="00B0F0"/>
                </a:solidFill>
                <a:latin typeface="Times New Roman" pitchFamily="18" charset="0"/>
                <a:cs typeface="Times New Roman" pitchFamily="18" charset="0"/>
              </a:rPr>
              <a:t>Кора </a:t>
            </a:r>
            <a:r>
              <a:rPr lang="ru-RU" sz="3200" dirty="0" err="1">
                <a:solidFill>
                  <a:srgbClr val="00B0F0"/>
                </a:solidFill>
                <a:latin typeface="Times New Roman" pitchFamily="18" charset="0"/>
                <a:cs typeface="Times New Roman" pitchFamily="18" charset="0"/>
              </a:rPr>
              <a:t>звивини</a:t>
            </a:r>
            <a:r>
              <a:rPr lang="ru-RU" sz="3200" dirty="0">
                <a:solidFill>
                  <a:srgbClr val="00B0F0"/>
                </a:solidFill>
                <a:latin typeface="Times New Roman" pitchFamily="18" charset="0"/>
                <a:cs typeface="Times New Roman" pitchFamily="18" charset="0"/>
              </a:rPr>
              <a:t> </a:t>
            </a:r>
            <a:r>
              <a:rPr lang="ru-RU" sz="3200" dirty="0" err="1">
                <a:solidFill>
                  <a:srgbClr val="00B0F0"/>
                </a:solidFill>
                <a:latin typeface="Times New Roman" pitchFamily="18" charset="0"/>
                <a:cs typeface="Times New Roman" pitchFamily="18" charset="0"/>
              </a:rPr>
              <a:t>морського</a:t>
            </a:r>
            <a:r>
              <a:rPr lang="ru-RU" sz="3200" dirty="0">
                <a:solidFill>
                  <a:srgbClr val="00B0F0"/>
                </a:solidFill>
                <a:latin typeface="Times New Roman" pitchFamily="18" charset="0"/>
                <a:cs typeface="Times New Roman" pitchFamily="18" charset="0"/>
              </a:rPr>
              <a:t> коника(</a:t>
            </a:r>
            <a:r>
              <a:rPr lang="ru-RU" sz="3200" dirty="0" err="1">
                <a:solidFill>
                  <a:srgbClr val="00B0F0"/>
                </a:solidFill>
                <a:latin typeface="Times New Roman" pitchFamily="18" charset="0"/>
                <a:cs typeface="Times New Roman" pitchFamily="18" charset="0"/>
              </a:rPr>
              <a:t>кірковий</a:t>
            </a:r>
            <a:r>
              <a:rPr lang="ru-RU" sz="3200" dirty="0">
                <a:solidFill>
                  <a:srgbClr val="00B0F0"/>
                </a:solidFill>
                <a:latin typeface="Times New Roman" pitchFamily="18" charset="0"/>
                <a:cs typeface="Times New Roman" pitchFamily="18" charset="0"/>
              </a:rPr>
              <a:t> центр </a:t>
            </a:r>
            <a:r>
              <a:rPr lang="ru-RU" sz="3200" dirty="0" err="1">
                <a:solidFill>
                  <a:srgbClr val="00B0F0"/>
                </a:solidFill>
                <a:latin typeface="Times New Roman" pitchFamily="18" charset="0"/>
                <a:cs typeface="Times New Roman" pitchFamily="18" charset="0"/>
              </a:rPr>
              <a:t>нюхового</a:t>
            </a:r>
            <a:r>
              <a:rPr lang="ru-RU" sz="3200" dirty="0">
                <a:solidFill>
                  <a:srgbClr val="00B0F0"/>
                </a:solidFill>
                <a:latin typeface="Times New Roman" pitchFamily="18" charset="0"/>
                <a:cs typeface="Times New Roman" pitchFamily="18" charset="0"/>
              </a:rPr>
              <a:t> </a:t>
            </a:r>
            <a:r>
              <a:rPr lang="ru-RU" sz="3200" dirty="0" err="1">
                <a:solidFill>
                  <a:srgbClr val="00B0F0"/>
                </a:solidFill>
                <a:latin typeface="Times New Roman" pitchFamily="18" charset="0"/>
                <a:cs typeface="Times New Roman" pitchFamily="18" charset="0"/>
              </a:rPr>
              <a:t>аналізатора</a:t>
            </a:r>
            <a:r>
              <a:rPr lang="ru-RU" sz="3200" dirty="0">
                <a:solidFill>
                  <a:srgbClr val="00B0F0"/>
                </a:solidFill>
                <a:latin typeface="Times New Roman" pitchFamily="18" charset="0"/>
                <a:cs typeface="Times New Roman" pitchFamily="18" charset="0"/>
              </a:rPr>
              <a:t>).</a:t>
            </a:r>
            <a:endParaRPr lang="ru-RU" sz="3200" dirty="0">
              <a:solidFill>
                <a:srgbClr val="00B0F0"/>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Заголовок 1"/>
          <p:cNvSpPr>
            <a:spLocks noGrp="1"/>
          </p:cNvSpPr>
          <p:nvPr>
            <p:ph type="title"/>
          </p:nvPr>
        </p:nvSpPr>
        <p:spPr>
          <a:xfrm>
            <a:off x="571500" y="2357438"/>
            <a:ext cx="7470775" cy="1143000"/>
          </a:xfrm>
        </p:spPr>
        <p:txBody>
          <a:bodyPr/>
          <a:lstStyle/>
          <a:p>
            <a:pPr algn="ctr"/>
            <a:r>
              <a:rPr lang="uk-UA" sz="7200" b="1">
                <a:solidFill>
                  <a:srgbClr val="FF0000"/>
                </a:solidFill>
              </a:rPr>
              <a:t>Вестибулярна сенсорна система</a:t>
            </a:r>
            <a:endParaRPr lang="ru-RU" sz="7200" b="1">
              <a:solidFill>
                <a:srgbClr val="FF0000"/>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Прямоугольник 1"/>
          <p:cNvSpPr>
            <a:spLocks noChangeArrowheads="1"/>
          </p:cNvSpPr>
          <p:nvPr/>
        </p:nvSpPr>
        <p:spPr bwMode="auto">
          <a:xfrm>
            <a:off x="785813" y="357188"/>
            <a:ext cx="7358062" cy="3108325"/>
          </a:xfrm>
          <a:prstGeom prst="rect">
            <a:avLst/>
          </a:prstGeom>
          <a:noFill/>
          <a:ln w="9525">
            <a:noFill/>
            <a:miter lim="800000"/>
            <a:headEnd/>
            <a:tailEnd/>
          </a:ln>
        </p:spPr>
        <p:txBody>
          <a:bodyPr>
            <a:spAutoFit/>
          </a:bodyPr>
          <a:lstStyle/>
          <a:p>
            <a:pPr algn="ctr"/>
            <a:r>
              <a:rPr lang="ru-RU" sz="2800">
                <a:solidFill>
                  <a:srgbClr val="FF0066"/>
                </a:solidFill>
              </a:rPr>
              <a:t>Вестибулярний аналізатор виконує такі функції</a:t>
            </a:r>
          </a:p>
          <a:p>
            <a:r>
              <a:rPr lang="ru-RU" sz="2000"/>
              <a:t>1. Забезпечує аналіз положення тіла в просторі під час руху. </a:t>
            </a:r>
          </a:p>
          <a:p>
            <a:r>
              <a:rPr lang="ru-RU" sz="2000"/>
              <a:t>2. Забезпечує збереження рівноваги під час руху. </a:t>
            </a:r>
          </a:p>
          <a:p>
            <a:r>
              <a:rPr lang="ru-RU" sz="2000"/>
              <a:t>3. Проводить аналіз частин тіла по відношенню до тулуба. </a:t>
            </a:r>
          </a:p>
          <a:p>
            <a:r>
              <a:rPr lang="ru-RU" sz="2000"/>
              <a:t>4. Забезпечує орієнтацію в просторі при виключенні зорового аналізатора. </a:t>
            </a:r>
          </a:p>
          <a:p>
            <a:r>
              <a:rPr lang="ru-RU" sz="2000"/>
              <a:t>5. Визначає напрямок дії сили тяжіння. </a:t>
            </a:r>
          </a:p>
          <a:p>
            <a:r>
              <a:rPr lang="ru-RU" sz="2000"/>
              <a:t>6. Створює антигравітаційні сили організму. </a:t>
            </a:r>
          </a:p>
        </p:txBody>
      </p:sp>
      <p:sp>
        <p:nvSpPr>
          <p:cNvPr id="130051" name="Прямоугольник 2"/>
          <p:cNvSpPr>
            <a:spLocks noChangeArrowheads="1"/>
          </p:cNvSpPr>
          <p:nvPr/>
        </p:nvSpPr>
        <p:spPr bwMode="auto">
          <a:xfrm>
            <a:off x="4000500" y="3857625"/>
            <a:ext cx="4572000" cy="2124075"/>
          </a:xfrm>
          <a:prstGeom prst="rect">
            <a:avLst/>
          </a:prstGeom>
          <a:noFill/>
          <a:ln w="9525">
            <a:noFill/>
            <a:miter lim="800000"/>
            <a:headEnd/>
            <a:tailEnd/>
          </a:ln>
        </p:spPr>
        <p:txBody>
          <a:bodyPr>
            <a:spAutoFit/>
          </a:bodyPr>
          <a:lstStyle/>
          <a:p>
            <a:r>
              <a:rPr lang="ru-RU" sz="2400">
                <a:solidFill>
                  <a:srgbClr val="FF0066"/>
                </a:solidFill>
              </a:rPr>
              <a:t>Адекватним подразником </a:t>
            </a:r>
            <a:r>
              <a:rPr lang="ru-RU"/>
              <a:t>для рецепторів вестибулярної системи  є прискорення прямолінійного руху, нахили голови та тулуба, зміна напрямку гравітаційних сил, тряска, вібрація та качка, але основним подразником є прискорення сили тяжіння </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Прямоугольник 1"/>
          <p:cNvSpPr>
            <a:spLocks noChangeArrowheads="1"/>
          </p:cNvSpPr>
          <p:nvPr/>
        </p:nvSpPr>
        <p:spPr bwMode="auto">
          <a:xfrm>
            <a:off x="357188" y="285750"/>
            <a:ext cx="6215062" cy="1323975"/>
          </a:xfrm>
          <a:prstGeom prst="rect">
            <a:avLst/>
          </a:prstGeom>
          <a:noFill/>
          <a:ln w="9525">
            <a:noFill/>
            <a:miter lim="800000"/>
            <a:headEnd/>
            <a:tailEnd/>
          </a:ln>
        </p:spPr>
        <p:txBody>
          <a:bodyPr>
            <a:spAutoFit/>
          </a:bodyPr>
          <a:lstStyle/>
          <a:p>
            <a:r>
              <a:rPr lang="ru-RU" sz="2000" b="1">
                <a:solidFill>
                  <a:srgbClr val="FF0066"/>
                </a:solidFill>
              </a:rPr>
              <a:t>Рецепторний відділ цього аналізатора розміщений у внутрішньому вусі і представлений двома зонами: присінком та напівколовими каналами </a:t>
            </a:r>
          </a:p>
        </p:txBody>
      </p:sp>
      <p:sp>
        <p:nvSpPr>
          <p:cNvPr id="131075" name="Прямоугольник 2"/>
          <p:cNvSpPr>
            <a:spLocks noChangeArrowheads="1"/>
          </p:cNvSpPr>
          <p:nvPr/>
        </p:nvSpPr>
        <p:spPr bwMode="auto">
          <a:xfrm>
            <a:off x="2071688" y="1857375"/>
            <a:ext cx="7072312" cy="3140075"/>
          </a:xfrm>
          <a:prstGeom prst="rect">
            <a:avLst/>
          </a:prstGeom>
          <a:noFill/>
          <a:ln w="9525">
            <a:noFill/>
            <a:miter lim="800000"/>
            <a:headEnd/>
            <a:tailEnd/>
          </a:ln>
        </p:spPr>
        <p:txBody>
          <a:bodyPr>
            <a:spAutoFit/>
          </a:bodyPr>
          <a:lstStyle/>
          <a:p>
            <a:r>
              <a:rPr lang="ru-RU" b="1">
                <a:solidFill>
                  <a:srgbClr val="00B0F0"/>
                </a:solidFill>
              </a:rPr>
              <a:t>Чутливі клітини присінку розміщені в маточці (</a:t>
            </a:r>
            <a:r>
              <a:rPr lang="en-US" b="1">
                <a:solidFill>
                  <a:srgbClr val="00B0F0"/>
                </a:solidFill>
              </a:rPr>
              <a:t>utriculus) </a:t>
            </a:r>
            <a:r>
              <a:rPr lang="ru-RU" b="1">
                <a:solidFill>
                  <a:srgbClr val="00B0F0"/>
                </a:solidFill>
              </a:rPr>
              <a:t>та мішечку (</a:t>
            </a:r>
            <a:r>
              <a:rPr lang="en-US" b="1">
                <a:solidFill>
                  <a:srgbClr val="00B0F0"/>
                </a:solidFill>
              </a:rPr>
              <a:t>sacculus) </a:t>
            </a:r>
            <a:r>
              <a:rPr lang="ru-RU" b="1">
                <a:solidFill>
                  <a:srgbClr val="00B0F0"/>
                </a:solidFill>
              </a:rPr>
              <a:t>Ці клітини мають волоски: один довгий волосок – кіноцілій, багато коротких волосків- статоцілії (по 60-80 на кожній рецепторній клітині). </a:t>
            </a:r>
          </a:p>
          <a:p>
            <a:r>
              <a:rPr lang="ru-RU" b="1">
                <a:solidFill>
                  <a:srgbClr val="00B0F0"/>
                </a:solidFill>
              </a:rPr>
              <a:t>Волоски занурені в желатиноподібну масу з кристалами карбонату кальцію . Це отолітова мембрана. Кристали називають статолітами або отолітами (вушні камінці). </a:t>
            </a:r>
          </a:p>
          <a:p>
            <a:r>
              <a:rPr lang="ru-RU" b="1">
                <a:solidFill>
                  <a:srgbClr val="00B0F0"/>
                </a:solidFill>
              </a:rPr>
              <a:t>При вертикальному положенні тіла отоліти ніби сидять на волосках. </a:t>
            </a:r>
          </a:p>
          <a:p>
            <a:r>
              <a:rPr lang="ru-RU" b="1">
                <a:solidFill>
                  <a:srgbClr val="00B0F0"/>
                </a:solidFill>
              </a:rPr>
              <a:t>Чутливі клітини оплетені нервовими закінченнями вестибулярного нерву. </a:t>
            </a:r>
          </a:p>
        </p:txBody>
      </p:sp>
      <p:sp>
        <p:nvSpPr>
          <p:cNvPr id="131076" name="Прямоугольник 3"/>
          <p:cNvSpPr>
            <a:spLocks noChangeArrowheads="1"/>
          </p:cNvSpPr>
          <p:nvPr/>
        </p:nvSpPr>
        <p:spPr bwMode="auto">
          <a:xfrm>
            <a:off x="285750" y="5000625"/>
            <a:ext cx="8572500" cy="1477963"/>
          </a:xfrm>
          <a:prstGeom prst="rect">
            <a:avLst/>
          </a:prstGeom>
          <a:noFill/>
          <a:ln w="9525">
            <a:noFill/>
            <a:miter lim="800000"/>
            <a:headEnd/>
            <a:tailEnd/>
          </a:ln>
        </p:spPr>
        <p:txBody>
          <a:bodyPr>
            <a:spAutoFit/>
          </a:bodyPr>
          <a:lstStyle/>
          <a:p>
            <a:r>
              <a:rPr lang="ru-RU" b="1">
                <a:solidFill>
                  <a:srgbClr val="FF0066"/>
                </a:solidFill>
              </a:rPr>
              <a:t>При дії адекватних подразників  відбувається зміщення отолітової мембрани, що призводить до натягування або деформації волосків чутливих клітин. Отолітова мембрана має вагу, тому подразнення викликає постійно формування потоку імпульсів у відповідні центри, що забезпечує орієнтацію в просторі.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Прямоугольник 4"/>
          <p:cNvSpPr>
            <a:spLocks noChangeArrowheads="1"/>
          </p:cNvSpPr>
          <p:nvPr/>
        </p:nvSpPr>
        <p:spPr bwMode="auto">
          <a:xfrm>
            <a:off x="285750" y="214313"/>
            <a:ext cx="7500938" cy="2216150"/>
          </a:xfrm>
          <a:prstGeom prst="rect">
            <a:avLst/>
          </a:prstGeom>
          <a:noFill/>
          <a:ln w="9525">
            <a:noFill/>
            <a:miter lim="800000"/>
            <a:headEnd/>
            <a:tailEnd/>
          </a:ln>
        </p:spPr>
        <p:txBody>
          <a:bodyPr>
            <a:spAutoFit/>
          </a:bodyPr>
          <a:lstStyle/>
          <a:p>
            <a:r>
              <a:rPr lang="ru-RU" sz="2400">
                <a:solidFill>
                  <a:srgbClr val="FFFF00"/>
                </a:solidFill>
              </a:rPr>
              <a:t>Інша рецепторна зона – напівколові канали (сагітальний, фронтальний та горизонтальний), які розміщені перпендикулярно по відношенню один до одного. Канали заповнені ендолімфою, яка містить багато іонів калію.</a:t>
            </a:r>
          </a:p>
          <a:p>
            <a:endParaRPr lang="ru-RU">
              <a:solidFill>
                <a:srgbClr val="FFFF00"/>
              </a:solidFill>
            </a:endParaRPr>
          </a:p>
        </p:txBody>
      </p:sp>
      <p:sp>
        <p:nvSpPr>
          <p:cNvPr id="132099" name="Прямоугольник 5"/>
          <p:cNvSpPr>
            <a:spLocks noChangeArrowheads="1"/>
          </p:cNvSpPr>
          <p:nvPr/>
        </p:nvSpPr>
        <p:spPr bwMode="auto">
          <a:xfrm>
            <a:off x="2214563" y="2357438"/>
            <a:ext cx="6929437" cy="1938337"/>
          </a:xfrm>
          <a:prstGeom prst="rect">
            <a:avLst/>
          </a:prstGeom>
          <a:noFill/>
          <a:ln w="9525">
            <a:noFill/>
            <a:miter lim="800000"/>
            <a:headEnd/>
            <a:tailEnd/>
          </a:ln>
        </p:spPr>
        <p:txBody>
          <a:bodyPr>
            <a:spAutoFit/>
          </a:bodyPr>
          <a:lstStyle/>
          <a:p>
            <a:r>
              <a:rPr lang="ru-RU" sz="2400">
                <a:solidFill>
                  <a:srgbClr val="FF0066"/>
                </a:solidFill>
              </a:rPr>
              <a:t>В розширеній частині кожного каналу (ампула) є підвищення (гребінець), на якому розміщені рецепторні клітини. Їх волоски також занурені в желепод</a:t>
            </a:r>
            <a:r>
              <a:rPr lang="en-US" sz="2400">
                <a:solidFill>
                  <a:srgbClr val="FF0066"/>
                </a:solidFill>
              </a:rPr>
              <a:t>i</a:t>
            </a:r>
            <a:r>
              <a:rPr lang="ru-RU" sz="2400">
                <a:solidFill>
                  <a:srgbClr val="FF0066"/>
                </a:solidFill>
              </a:rPr>
              <a:t>бну масу багату мукополісахаридами, але без кристалів. Цю масу називають </a:t>
            </a:r>
            <a:r>
              <a:rPr lang="en-US" sz="2400">
                <a:solidFill>
                  <a:srgbClr val="FF0066"/>
                </a:solidFill>
              </a:rPr>
              <a:t>cupula. </a:t>
            </a:r>
            <a:endParaRPr lang="ru-RU" sz="2400">
              <a:solidFill>
                <a:srgbClr val="FF0066"/>
              </a:solidFill>
            </a:endParaRPr>
          </a:p>
        </p:txBody>
      </p:sp>
      <p:sp>
        <p:nvSpPr>
          <p:cNvPr id="132100" name="Прямоугольник 6"/>
          <p:cNvSpPr>
            <a:spLocks noChangeArrowheads="1"/>
          </p:cNvSpPr>
          <p:nvPr/>
        </p:nvSpPr>
        <p:spPr bwMode="auto">
          <a:xfrm>
            <a:off x="214313" y="4357688"/>
            <a:ext cx="7358062" cy="2308225"/>
          </a:xfrm>
          <a:prstGeom prst="rect">
            <a:avLst/>
          </a:prstGeom>
          <a:noFill/>
          <a:ln w="9525">
            <a:noFill/>
            <a:miter lim="800000"/>
            <a:headEnd/>
            <a:tailEnd/>
          </a:ln>
        </p:spPr>
        <p:txBody>
          <a:bodyPr>
            <a:spAutoFit/>
          </a:bodyPr>
          <a:lstStyle/>
          <a:p>
            <a:r>
              <a:rPr lang="ru-RU" sz="2400">
                <a:solidFill>
                  <a:srgbClr val="00B050"/>
                </a:solidFill>
              </a:rPr>
              <a:t>Завдяки руху ендолімфи </a:t>
            </a:r>
            <a:r>
              <a:rPr lang="en-US" sz="2400">
                <a:solidFill>
                  <a:srgbClr val="00B050"/>
                </a:solidFill>
              </a:rPr>
              <a:t>cupula </a:t>
            </a:r>
            <a:r>
              <a:rPr lang="ru-RU" sz="2400">
                <a:solidFill>
                  <a:srgbClr val="00B050"/>
                </a:solidFill>
              </a:rPr>
              <a:t>змінює своє положення і викликає деформацію волосків рецепторних клітин. На початку руху ендолімфа відстає від руху тіла, бо канал вузький, а ендолімфа в’язка рідина. Це призводить до руху ендолімфи в протилежному напрямку. </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Прямоугольник 1"/>
          <p:cNvSpPr>
            <a:spLocks noChangeArrowheads="1"/>
          </p:cNvSpPr>
          <p:nvPr/>
        </p:nvSpPr>
        <p:spPr bwMode="auto">
          <a:xfrm>
            <a:off x="500063" y="642938"/>
            <a:ext cx="8072437" cy="5694362"/>
          </a:xfrm>
          <a:prstGeom prst="rect">
            <a:avLst/>
          </a:prstGeom>
          <a:noFill/>
          <a:ln w="9525">
            <a:noFill/>
            <a:miter lim="800000"/>
            <a:headEnd/>
            <a:tailEnd/>
          </a:ln>
        </p:spPr>
        <p:txBody>
          <a:bodyPr>
            <a:spAutoFit/>
          </a:bodyPr>
          <a:lstStyle/>
          <a:p>
            <a:r>
              <a:rPr lang="ru-RU" sz="2800" b="1"/>
              <a:t>В рецепторних клітинах виникає </a:t>
            </a:r>
            <a:r>
              <a:rPr lang="ru-RU" sz="2800" b="1">
                <a:solidFill>
                  <a:srgbClr val="FF0066"/>
                </a:solidFill>
              </a:rPr>
              <a:t>рецепторний потенціал</a:t>
            </a:r>
            <a:r>
              <a:rPr lang="ru-RU" sz="2800" b="1"/>
              <a:t>, який спричиняє виділення медіатора – ацетилхоліну. Останній викликає генерацію генераторного потенціалу в нервових закінченнях вестибулярного нерва, які оплітають рецепторні клітини. Внаслідок сумації імпульсів </a:t>
            </a:r>
            <a:r>
              <a:rPr lang="ru-RU" sz="2800" b="1">
                <a:solidFill>
                  <a:srgbClr val="FF0066"/>
                </a:solidFill>
              </a:rPr>
              <a:t>генераторний потенціал зростає</a:t>
            </a:r>
            <a:r>
              <a:rPr lang="ru-RU" sz="2800" b="1"/>
              <a:t>, досягає критичного рівня деполяризації, перетворюючись </a:t>
            </a:r>
            <a:r>
              <a:rPr lang="ru-RU" sz="2800" b="1">
                <a:solidFill>
                  <a:srgbClr val="FF0066"/>
                </a:solidFill>
              </a:rPr>
              <a:t>в потенціал ді</a:t>
            </a:r>
            <a:r>
              <a:rPr lang="ru-RU" sz="2800" b="1"/>
              <a:t>ї. Далі інформація йде по провідниковому відділу, який має три нейрони. </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p:cNvPicPr>
            <a:picLocks noChangeAspect="1" noChangeArrowheads="1"/>
          </p:cNvPicPr>
          <p:nvPr/>
        </p:nvPicPr>
        <p:blipFill>
          <a:blip r:embed="rId2"/>
          <a:srcRect/>
          <a:stretch>
            <a:fillRect/>
          </a:stretch>
        </p:blipFill>
        <p:spPr bwMode="auto">
          <a:xfrm>
            <a:off x="1392238" y="214313"/>
            <a:ext cx="5532437" cy="5072062"/>
          </a:xfrm>
          <a:prstGeom prst="rect">
            <a:avLst/>
          </a:prstGeom>
          <a:noFill/>
          <a:ln w="9525">
            <a:noFill/>
            <a:miter lim="800000"/>
            <a:headEnd/>
            <a:tailEnd/>
          </a:ln>
        </p:spPr>
      </p:pic>
      <p:sp>
        <p:nvSpPr>
          <p:cNvPr id="134147" name="Прямоугольник 2"/>
          <p:cNvSpPr>
            <a:spLocks noChangeArrowheads="1"/>
          </p:cNvSpPr>
          <p:nvPr/>
        </p:nvSpPr>
        <p:spPr bwMode="auto">
          <a:xfrm>
            <a:off x="714375" y="5429250"/>
            <a:ext cx="7643813" cy="646113"/>
          </a:xfrm>
          <a:prstGeom prst="rect">
            <a:avLst/>
          </a:prstGeom>
          <a:noFill/>
          <a:ln w="9525">
            <a:noFill/>
            <a:miter lim="800000"/>
            <a:headEnd/>
            <a:tailEnd/>
          </a:ln>
        </p:spPr>
        <p:txBody>
          <a:bodyPr>
            <a:spAutoFit/>
          </a:bodyPr>
          <a:lstStyle/>
          <a:p>
            <a:pPr algn="ctr"/>
            <a:r>
              <a:rPr lang="ru-RU"/>
              <a:t>1, 2, 4 – присінок; 2 – маточка; 4 – мішечок; 6, 7, 9 – напівколові канали; 3 – равлик. </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p:cNvPicPr>
            <a:picLocks noChangeAspect="1" noChangeArrowheads="1"/>
          </p:cNvPicPr>
          <p:nvPr/>
        </p:nvPicPr>
        <p:blipFill>
          <a:blip r:embed="rId2"/>
          <a:srcRect/>
          <a:stretch>
            <a:fillRect/>
          </a:stretch>
        </p:blipFill>
        <p:spPr bwMode="auto">
          <a:xfrm>
            <a:off x="214313" y="139700"/>
            <a:ext cx="5167312" cy="6718300"/>
          </a:xfrm>
          <a:prstGeom prst="rect">
            <a:avLst/>
          </a:prstGeom>
          <a:noFill/>
          <a:ln w="9525">
            <a:noFill/>
            <a:miter lim="800000"/>
            <a:headEnd/>
            <a:tailEnd/>
          </a:ln>
        </p:spPr>
      </p:pic>
      <p:sp>
        <p:nvSpPr>
          <p:cNvPr id="135171" name="Прямоугольник 2"/>
          <p:cNvSpPr>
            <a:spLocks noChangeArrowheads="1"/>
          </p:cNvSpPr>
          <p:nvPr/>
        </p:nvSpPr>
        <p:spPr bwMode="auto">
          <a:xfrm>
            <a:off x="5572125" y="2428875"/>
            <a:ext cx="3571875" cy="2308225"/>
          </a:xfrm>
          <a:prstGeom prst="rect">
            <a:avLst/>
          </a:prstGeom>
          <a:noFill/>
          <a:ln w="9525">
            <a:noFill/>
            <a:miter lim="800000"/>
            <a:headEnd/>
            <a:tailEnd/>
          </a:ln>
        </p:spPr>
        <p:txBody>
          <a:bodyPr>
            <a:spAutoFit/>
          </a:bodyPr>
          <a:lstStyle/>
          <a:p>
            <a:r>
              <a:rPr lang="ru-RU" sz="3600">
                <a:solidFill>
                  <a:srgbClr val="FF0066"/>
                </a:solidFill>
              </a:rPr>
              <a:t>Рецепторні клітини вестибулярного аналізатор</a:t>
            </a:r>
            <a:r>
              <a:rPr lang="en-US" sz="3600">
                <a:solidFill>
                  <a:srgbClr val="FF0066"/>
                </a:solidFill>
              </a:rPr>
              <a:t>a </a:t>
            </a:r>
            <a:endParaRPr lang="ru-RU" sz="3600">
              <a:solidFill>
                <a:srgbClr val="FF0066"/>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p:cNvPicPr>
            <a:picLocks noChangeAspect="1" noChangeArrowheads="1"/>
          </p:cNvPicPr>
          <p:nvPr/>
        </p:nvPicPr>
        <p:blipFill>
          <a:blip r:embed="rId2"/>
          <a:srcRect/>
          <a:stretch>
            <a:fillRect/>
          </a:stretch>
        </p:blipFill>
        <p:spPr bwMode="auto">
          <a:xfrm>
            <a:off x="966788" y="704850"/>
            <a:ext cx="7210425" cy="5448300"/>
          </a:xfrm>
          <a:prstGeom prst="rect">
            <a:avLst/>
          </a:prstGeom>
          <a:noFill/>
          <a:ln w="9525">
            <a:noFill/>
            <a:miter lim="800000"/>
            <a:headEnd/>
            <a:tailEnd/>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Заголовок 1"/>
          <p:cNvSpPr>
            <a:spLocks noGrp="1"/>
          </p:cNvSpPr>
          <p:nvPr>
            <p:ph type="title"/>
          </p:nvPr>
        </p:nvSpPr>
        <p:spPr>
          <a:xfrm>
            <a:off x="714375" y="2143125"/>
            <a:ext cx="7470775" cy="1143000"/>
          </a:xfrm>
        </p:spPr>
        <p:txBody>
          <a:bodyPr/>
          <a:lstStyle/>
          <a:p>
            <a:r>
              <a:rPr lang="uk-UA" b="1">
                <a:solidFill>
                  <a:srgbClr val="00B0F0"/>
                </a:solidFill>
              </a:rPr>
              <a:t>Провідникова та центральна частина вестибулярної сенсорної системи</a:t>
            </a:r>
            <a:endParaRPr lang="ru-RU" b="1">
              <a:solidFill>
                <a:srgbClr val="00B0F0"/>
              </a:solidFill>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p:cNvPicPr>
            <a:picLocks noChangeAspect="1" noChangeArrowheads="1"/>
          </p:cNvPicPr>
          <p:nvPr/>
        </p:nvPicPr>
        <p:blipFill>
          <a:blip r:embed="rId2"/>
          <a:srcRect/>
          <a:stretch>
            <a:fillRect/>
          </a:stretch>
        </p:blipFill>
        <p:spPr bwMode="auto">
          <a:xfrm>
            <a:off x="0" y="0"/>
            <a:ext cx="4725988" cy="6858000"/>
          </a:xfrm>
          <a:prstGeom prst="rect">
            <a:avLst/>
          </a:prstGeom>
          <a:noFill/>
          <a:ln w="9525">
            <a:noFill/>
            <a:miter lim="800000"/>
            <a:headEnd/>
            <a:tailEnd/>
          </a:ln>
        </p:spPr>
      </p:pic>
      <p:sp>
        <p:nvSpPr>
          <p:cNvPr id="138243" name="Прямоугольник 2"/>
          <p:cNvSpPr>
            <a:spLocks noChangeArrowheads="1"/>
          </p:cNvSpPr>
          <p:nvPr/>
        </p:nvSpPr>
        <p:spPr bwMode="auto">
          <a:xfrm>
            <a:off x="4786313" y="357188"/>
            <a:ext cx="4357687" cy="6340475"/>
          </a:xfrm>
          <a:prstGeom prst="rect">
            <a:avLst/>
          </a:prstGeom>
          <a:noFill/>
          <a:ln w="9525">
            <a:noFill/>
            <a:miter lim="800000"/>
            <a:headEnd/>
            <a:tailEnd/>
          </a:ln>
        </p:spPr>
        <p:txBody>
          <a:bodyPr>
            <a:spAutoFit/>
          </a:bodyPr>
          <a:lstStyle/>
          <a:p>
            <a:r>
              <a:rPr lang="ru-RU" b="1">
                <a:solidFill>
                  <a:srgbClr val="00B0F0"/>
                </a:solidFill>
              </a:rPr>
              <a:t>Далі інформація йде по провідниковому відділу, який має три нейрони. </a:t>
            </a:r>
          </a:p>
          <a:p>
            <a:r>
              <a:rPr lang="ru-RU" b="1"/>
              <a:t>Перший нейрон </a:t>
            </a:r>
            <a:r>
              <a:rPr lang="ru-RU" b="1">
                <a:solidFill>
                  <a:srgbClr val="00B0F0"/>
                </a:solidFill>
              </a:rPr>
              <a:t>розміщується в вестибулярному ганглії (</a:t>
            </a:r>
            <a:r>
              <a:rPr lang="en-US" b="1">
                <a:solidFill>
                  <a:srgbClr val="00B0F0"/>
                </a:solidFill>
              </a:rPr>
              <a:t>g. Scarpea). </a:t>
            </a:r>
            <a:r>
              <a:rPr lang="ru-RU" b="1">
                <a:solidFill>
                  <a:srgbClr val="00B0F0"/>
                </a:solidFill>
              </a:rPr>
              <a:t>Звідси аферетні волокна направляються в довгастий мозок до вестибулярних ядер (верхнє – ядро Бехтєрєва, нижнє – ядро Роллєра, латеральне _ ядро Дейтерса, медіальне – ядро Швальбе). Тут знаходиться </a:t>
            </a:r>
            <a:r>
              <a:rPr lang="ru-RU" b="1"/>
              <a:t>другий нейрон </a:t>
            </a:r>
            <a:r>
              <a:rPr lang="ru-RU" b="1">
                <a:solidFill>
                  <a:srgbClr val="00B0F0"/>
                </a:solidFill>
              </a:rPr>
              <a:t>провідникового відділу цього аналізатора. </a:t>
            </a:r>
            <a:r>
              <a:rPr lang="ru-RU" b="1"/>
              <a:t>Третій нейрон </a:t>
            </a:r>
            <a:r>
              <a:rPr lang="ru-RU" b="1">
                <a:solidFill>
                  <a:srgbClr val="00B0F0"/>
                </a:solidFill>
              </a:rPr>
              <a:t>знаходиться в задніх вентральних ядрах таламуса. Звідси сигнали від вестибулярного апарату поступають в </a:t>
            </a:r>
            <a:r>
              <a:rPr lang="ru-RU" sz="2000" b="1"/>
              <a:t>мозковий відділ аналізатора – в супрасільвієву та ектосільвієву звивини (нижній край передньої та задньої центральних звивин). </a:t>
            </a:r>
          </a:p>
        </p:txBody>
      </p:sp>
    </p:spTree>
  </p:cSld>
  <p:clrMapOvr>
    <a:masterClrMapping/>
  </p:clrMapOvr>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1523</TotalTime>
  <Words>4585</Words>
  <Application>Microsoft Office PowerPoint</Application>
  <PresentationFormat>Экран (4:3)</PresentationFormat>
  <Paragraphs>518</Paragraphs>
  <Slides>114</Slides>
  <Notes>10</Notes>
  <HiddenSlides>0</HiddenSlides>
  <MMClips>0</MMClips>
  <ScaleCrop>false</ScaleCrop>
  <HeadingPairs>
    <vt:vector size="4" baseType="variant">
      <vt:variant>
        <vt:lpstr>Тема</vt:lpstr>
      </vt:variant>
      <vt:variant>
        <vt:i4>1</vt:i4>
      </vt:variant>
      <vt:variant>
        <vt:lpstr>Заголовки слайдов</vt:lpstr>
      </vt:variant>
      <vt:variant>
        <vt:i4>114</vt:i4>
      </vt:variant>
    </vt:vector>
  </HeadingPairs>
  <TitlesOfParts>
    <vt:vector size="115" baseType="lpstr">
      <vt:lpstr>Техническая</vt:lpstr>
      <vt:lpstr>Фізіологія сенсорних систем. Сомато-сенсорний, зоровий, слуховий, вестибулярний аналізатори, їх структура і функції. Методи дослідження</vt:lpstr>
      <vt:lpstr>    Аналізатор (сенсорна система) – це сукупність центральних і  периферичних утворень, які сприймають і аналізують різні зовнішні та внутрішні подразнення.     </vt:lpstr>
      <vt:lpstr>Слайд 3</vt:lpstr>
      <vt:lpstr>Слайд 4</vt:lpstr>
      <vt:lpstr>Функції сенсорних систем </vt:lpstr>
      <vt:lpstr>Принципи будови сенсорних систем</vt:lpstr>
      <vt:lpstr>Будова сенсорних систем</vt:lpstr>
      <vt:lpstr>Класифікації рецепторів</vt:lpstr>
      <vt:lpstr> За морфологічними особливостями рецептори поділяють  </vt:lpstr>
      <vt:lpstr>За характером взаємодії   з подразниками</vt:lpstr>
      <vt:lpstr> Залежно від характеру дії подразників, до яких рецептор має вибіркову чутливість, розрізняють:  </vt:lpstr>
      <vt:lpstr>   Первинні рецептори перетворюють енергію зовнішнього  подразника в збудження  безпосередньо на мембрані рецептора, як це показано на прикладі тільця Паччіні.  При здавлюванні рецептора виникає  деполяризація -рецепторний потенціал РП (він же генераторний ГП).   </vt:lpstr>
      <vt:lpstr>Слайд 13</vt:lpstr>
      <vt:lpstr>РП у вторинночутливому рецепторі (волосковий механорецептор)</vt:lpstr>
      <vt:lpstr>Провідниковий відділ кожного аналізатора включає, як правило, 3 нейрони.  </vt:lpstr>
      <vt:lpstr>Слайд 16</vt:lpstr>
      <vt:lpstr>Механізм сприйняття інформації  </vt:lpstr>
      <vt:lpstr>Зорова сенсорна система</vt:lpstr>
      <vt:lpstr>Будова ока</vt:lpstr>
      <vt:lpstr>Оптична система ока</vt:lpstr>
      <vt:lpstr>Рогівка - це рогова оболонка, передня прозора частина зовнішньої оболонки ока, що є частиною його світлозаломлюючого апарату, оберігає око від пошкоджень і пилу.</vt:lpstr>
      <vt:lpstr>Райдужка - це забарвлений диск, що лежить між рогівкою і кришталиком, якийскладається з двох гладких м'язів</vt:lpstr>
      <vt:lpstr>Зіничний рефлекс</vt:lpstr>
      <vt:lpstr>Слайд 24</vt:lpstr>
      <vt:lpstr> Фіксація зображення на сітківці</vt:lpstr>
      <vt:lpstr>Структура сітківки</vt:lpstr>
      <vt:lpstr>Структура сітківки</vt:lpstr>
      <vt:lpstr>Пігментний шар</vt:lpstr>
      <vt:lpstr>Розподіл палочок і колбочок  в сітківці</vt:lpstr>
      <vt:lpstr>Особливості паличок </vt:lpstr>
      <vt:lpstr>Функціонування палочок</vt:lpstr>
      <vt:lpstr>Особливості колбочок</vt:lpstr>
      <vt:lpstr>Особливості центральної ямки</vt:lpstr>
      <vt:lpstr>Слайд 34</vt:lpstr>
      <vt:lpstr>Центральна ямка</vt:lpstr>
      <vt:lpstr>Конвергенція в сітківці</vt:lpstr>
      <vt:lpstr>Слайд 37</vt:lpstr>
      <vt:lpstr>Зоровий шлях в кору</vt:lpstr>
      <vt:lpstr>Слайд 39</vt:lpstr>
      <vt:lpstr>У зоровій корі розрізняють три функціонально різних типи клітин:</vt:lpstr>
      <vt:lpstr>Слайд 41</vt:lpstr>
      <vt:lpstr>Слайд 42</vt:lpstr>
      <vt:lpstr>АКОМОДАЦІЯ ОКА </vt:lpstr>
      <vt:lpstr>Короткозорість, далекозорість</vt:lpstr>
      <vt:lpstr>Гострота зору -це  здатність ока бачити окремо 2 точки, якщо на сітківку діють паралельні промені світла. </vt:lpstr>
      <vt:lpstr>Кольори, що сприймаються людиною, поділяються на хроматичні (від грецького "chroma" - колір) і ахроматичні - безбарвні (чорний, білий і проміжні відтінки сірого кольору). Існує дві теорії кольорового зору. Теорія опонентних кольорів</vt:lpstr>
      <vt:lpstr>Слайд 47</vt:lpstr>
      <vt:lpstr>Слайд 48</vt:lpstr>
      <vt:lpstr>Слайд 49</vt:lpstr>
      <vt:lpstr>Слайд 50</vt:lpstr>
      <vt:lpstr>Слайд 51</vt:lpstr>
      <vt:lpstr>Слухова сенсорна система</vt:lpstr>
      <vt:lpstr>Слайд 53</vt:lpstr>
      <vt:lpstr>Слайд 54</vt:lpstr>
      <vt:lpstr>Слайд 55</vt:lpstr>
      <vt:lpstr>Слайд 56</vt:lpstr>
      <vt:lpstr>Слайд 57</vt:lpstr>
      <vt:lpstr>Рецепторна частина</vt:lpstr>
      <vt:lpstr>Слайд 59</vt:lpstr>
      <vt:lpstr>Слайд 60</vt:lpstr>
      <vt:lpstr>Слайд 61</vt:lpstr>
      <vt:lpstr>Провідна частина </vt:lpstr>
      <vt:lpstr>Слайд 63</vt:lpstr>
      <vt:lpstr>Слайд 64</vt:lpstr>
      <vt:lpstr>Слайд 65</vt:lpstr>
      <vt:lpstr>Слайд 66</vt:lpstr>
      <vt:lpstr>Слайд 67</vt:lpstr>
      <vt:lpstr>Сомато - сенсорна система</vt:lpstr>
      <vt:lpstr>Слайд 69</vt:lpstr>
      <vt:lpstr>Слайд 70</vt:lpstr>
      <vt:lpstr>Слайд 71</vt:lpstr>
      <vt:lpstr>Слайд 72</vt:lpstr>
      <vt:lpstr>Слайд 73</vt:lpstr>
      <vt:lpstr>Слайд 74</vt:lpstr>
      <vt:lpstr>Слайд 75</vt:lpstr>
      <vt:lpstr>Слайд 76</vt:lpstr>
      <vt:lpstr>Слайд 77</vt:lpstr>
      <vt:lpstr>Слайд 78</vt:lpstr>
      <vt:lpstr>Слайд 79</vt:lpstr>
      <vt:lpstr>Слайд 80</vt:lpstr>
      <vt:lpstr>Провідна та центральна частина  сомато – сенсорної системи</vt:lpstr>
      <vt:lpstr>Слайд 82</vt:lpstr>
      <vt:lpstr>Слайд 83</vt:lpstr>
      <vt:lpstr>Слайд 84</vt:lpstr>
      <vt:lpstr>Слайд 85</vt:lpstr>
      <vt:lpstr>Кортикоспінальний пірамідний шлях</vt:lpstr>
      <vt:lpstr>Сегмент - дермотом</vt:lpstr>
      <vt:lpstr>Слайд 88</vt:lpstr>
      <vt:lpstr>Слайд 89</vt:lpstr>
      <vt:lpstr>Слайд 90</vt:lpstr>
      <vt:lpstr>Слайд 91</vt:lpstr>
      <vt:lpstr>Слайд 92</vt:lpstr>
      <vt:lpstr>Смакова сенсорна система</vt:lpstr>
      <vt:lpstr>Слайд 94</vt:lpstr>
      <vt:lpstr>Смакові рецептори та їх локалізація</vt:lpstr>
      <vt:lpstr>Слайд 96</vt:lpstr>
      <vt:lpstr>Нюхова сенсорна система</vt:lpstr>
      <vt:lpstr>Слайд 98</vt:lpstr>
      <vt:lpstr>Слайд 99</vt:lpstr>
      <vt:lpstr>Слайд 100</vt:lpstr>
      <vt:lpstr>Слайд 101</vt:lpstr>
      <vt:lpstr>Слайд 102</vt:lpstr>
      <vt:lpstr>Провідна та центральні частини нюхової сенсорної систми</vt:lpstr>
      <vt:lpstr>Слайд 104</vt:lpstr>
      <vt:lpstr>Вестибулярна сенсорна система</vt:lpstr>
      <vt:lpstr>Слайд 106</vt:lpstr>
      <vt:lpstr>Слайд 107</vt:lpstr>
      <vt:lpstr>Слайд 108</vt:lpstr>
      <vt:lpstr>Слайд 109</vt:lpstr>
      <vt:lpstr>Слайд 110</vt:lpstr>
      <vt:lpstr>Слайд 111</vt:lpstr>
      <vt:lpstr>Слайд 112</vt:lpstr>
      <vt:lpstr>Провідникова та центральна частина вестибулярної сенсорної системи</vt:lpstr>
      <vt:lpstr>Слайд 114</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Анатомія і фізіологія сенсорних систем</dc:title>
  <dc:creator>User</dc:creator>
  <cp:lastModifiedBy>home</cp:lastModifiedBy>
  <cp:revision>163</cp:revision>
  <dcterms:created xsi:type="dcterms:W3CDTF">2012-02-23T19:39:44Z</dcterms:created>
  <dcterms:modified xsi:type="dcterms:W3CDTF">2023-02-20T19:30:40Z</dcterms:modified>
</cp:coreProperties>
</file>