
<file path=[Content_Types].xml><?xml version="1.0" encoding="utf-8"?>
<Types xmlns="http://schemas.openxmlformats.org/package/2006/content-types">
  <Override PartName="/customXml/itemProps2.xml" ContentType="application/vnd.openxmlformats-officedocument.customXmlProperties+xml"/>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svg" ContentType="image/svg+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3"/>
  </p:sldMasterIdLst>
  <p:sldIdLst>
    <p:sldId id="256" r:id="rId4"/>
    <p:sldId id="257" r:id="rId5"/>
    <p:sldId id="258" r:id="rId6"/>
    <p:sldId id="259" r:id="rId7"/>
    <p:sldId id="260" r:id="rId8"/>
    <p:sldId id="261" r:id="rId9"/>
    <p:sldId id="262" r:id="rId10"/>
    <p:sldId id="263" r:id="rId11"/>
    <p:sldId id="264" r:id="rId12"/>
    <p:sldId id="265" r:id="rId13"/>
    <p:sldId id="266" r:id="rId14"/>
  </p:sldIdLst>
  <p:sldSz cx="18288000" cy="10287000"/>
  <p:notesSz cx="6858000" cy="9144000"/>
  <p:embeddedFontLst>
    <p:embeddedFont>
      <p:font typeface="Calibri" pitchFamily="34" charset="0"/>
      <p:regular r:id="rId15"/>
      <p:bold r:id="rId16"/>
      <p:italic r:id="rId17"/>
      <p:boldItalic r:id="rId18"/>
    </p:embeddedFont>
    <p:embeddedFont>
      <p:font typeface="Assistant Regular Bold" charset="-79"/>
      <p:regular r:id="rId19"/>
    </p:embeddedFont>
    <p:embeddedFont>
      <p:font typeface="Assistant Regular" charset="-79"/>
      <p:regular r:id="rId20"/>
    </p:embeddedFont>
    <p:embeddedFont>
      <p:font typeface="Alegreya Sans Regular" charset="0"/>
      <p:regular r:id="rId21"/>
    </p:embeddedFont>
    <p:embeddedFont>
      <p:font typeface="Assistant Bold" charset="-79"/>
      <p:regular r:id="rId22"/>
      <p:bold r:id="rId23"/>
    </p:embeddedFont>
    <p:embeddedFont>
      <p:font typeface="Alegreya Sans Regular Bold" charset="0"/>
      <p:regular r:id="rId24"/>
    </p:embeddedFont>
    <p:embeddedFont>
      <p:font typeface="Arimo Bold Italics" charset="0"/>
      <p:regular r:id="rId25"/>
    </p:embeddedFont>
    <p:embeddedFont>
      <p:font typeface="Arimo" charset="0"/>
      <p:regular r:id="rId26"/>
    </p:embeddedFont>
    <p:embeddedFont>
      <p:font typeface="Arimo Bold" charset="0"/>
      <p:regular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4" d="100"/>
          <a:sy n="44" d="100"/>
        </p:scale>
        <p:origin x="-792"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slideMaster" Target="slideMasters/slideMaster1.xml"/><Relationship Id="rId21" Type="http://schemas.openxmlformats.org/officeDocument/2006/relationships/font" Target="fonts/font7.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font" Target="fonts/font3.fntdata"/><Relationship Id="rId25" Type="http://schemas.openxmlformats.org/officeDocument/2006/relationships/font" Target="fonts/font11.fntdata"/><Relationship Id="rId2" Type="http://schemas.openxmlformats.org/officeDocument/2006/relationships/customXml" Target="../customXml/item2.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10.fntdata"/><Relationship Id="rId5" Type="http://schemas.openxmlformats.org/officeDocument/2006/relationships/slide" Target="slides/slide2.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font" Target="fonts/font5.fntdata"/><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8.fntdata"/><Relationship Id="rId27" Type="http://schemas.openxmlformats.org/officeDocument/2006/relationships/font" Target="fonts/font13.fntdata"/><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2/20/2023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image" Target="../media/image11.sv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3.svg"/><Relationship Id="rId7" Type="http://schemas.openxmlformats.org/officeDocument/2006/relationships/image" Target="../media/image17.sv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5.svg"/><Relationship Id="rId4" Type="http://schemas.openxmlformats.org/officeDocument/2006/relationships/image" Target="../media/image11.png"/><Relationship Id="rId9" Type="http://schemas.openxmlformats.org/officeDocument/2006/relationships/image" Target="../media/image19.sv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22.sv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6.svg"/><Relationship Id="rId7" Type="http://schemas.openxmlformats.org/officeDocument/2006/relationships/image" Target="../media/image22.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7.xml"/><Relationship Id="rId6" Type="http://schemas.openxmlformats.org/officeDocument/2006/relationships/image" Target="../media/image35.svg"/><Relationship Id="rId5" Type="http://schemas.openxmlformats.org/officeDocument/2006/relationships/image" Target="../media/image25.png"/><Relationship Id="rId4" Type="http://schemas.openxmlformats.org/officeDocument/2006/relationships/image" Target="../media/image33.sv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6.jpeg"/><Relationship Id="rId1" Type="http://schemas.openxmlformats.org/officeDocument/2006/relationships/slideLayout" Target="../slideLayouts/slideLayout7.xml"/><Relationship Id="rId6" Type="http://schemas.openxmlformats.org/officeDocument/2006/relationships/image" Target="../media/image38.svg"/><Relationship Id="rId5" Type="http://schemas.openxmlformats.org/officeDocument/2006/relationships/image" Target="../media/image27.png"/><Relationship Id="rId4" Type="http://schemas.openxmlformats.org/officeDocument/2006/relationships/image" Target="../media/image35.sv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7.xml"/><Relationship Id="rId4" Type="http://schemas.openxmlformats.org/officeDocument/2006/relationships/image" Target="../media/image41.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54E72"/>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srcRect l="18332" r="27365"/>
          <a:stretch>
            <a:fillRect/>
          </a:stretch>
        </p:blipFill>
        <p:spPr>
          <a:xfrm>
            <a:off x="9806781" y="0"/>
            <a:ext cx="8481219" cy="10412464"/>
          </a:xfrm>
          <a:prstGeom prst="rect">
            <a:avLst/>
          </a:prstGeom>
        </p:spPr>
      </p:pic>
      <p:sp>
        <p:nvSpPr>
          <p:cNvPr id="3" name="AutoShape 3"/>
          <p:cNvSpPr/>
          <p:nvPr/>
        </p:nvSpPr>
        <p:spPr>
          <a:xfrm>
            <a:off x="0" y="1013809"/>
            <a:ext cx="18288000" cy="9575"/>
          </a:xfrm>
          <a:prstGeom prst="rect">
            <a:avLst/>
          </a:prstGeom>
          <a:solidFill>
            <a:srgbClr val="FEFFFF"/>
          </a:solidFill>
        </p:spPr>
      </p:sp>
      <p:sp>
        <p:nvSpPr>
          <p:cNvPr id="4" name="AutoShape 4"/>
          <p:cNvSpPr/>
          <p:nvPr/>
        </p:nvSpPr>
        <p:spPr>
          <a:xfrm rot="-5400000">
            <a:off x="586787" y="400050"/>
            <a:ext cx="63520" cy="1237093"/>
          </a:xfrm>
          <a:prstGeom prst="rect">
            <a:avLst/>
          </a:prstGeom>
          <a:solidFill>
            <a:srgbClr val="C0E8DF"/>
          </a:solidFill>
        </p:spPr>
      </p:sp>
      <p:grpSp>
        <p:nvGrpSpPr>
          <p:cNvPr id="5" name="Group 5"/>
          <p:cNvGrpSpPr/>
          <p:nvPr/>
        </p:nvGrpSpPr>
        <p:grpSpPr>
          <a:xfrm rot="-10800000">
            <a:off x="16770298" y="8769298"/>
            <a:ext cx="489002" cy="489002"/>
            <a:chOff x="0" y="0"/>
            <a:chExt cx="652003" cy="652003"/>
          </a:xfrm>
        </p:grpSpPr>
        <p:grpSp>
          <p:nvGrpSpPr>
            <p:cNvPr id="6" name="Group 6"/>
            <p:cNvGrpSpPr>
              <a:grpSpLocks noChangeAspect="1"/>
            </p:cNvGrpSpPr>
            <p:nvPr/>
          </p:nvGrpSpPr>
          <p:grpSpPr>
            <a:xfrm rot="-10800000">
              <a:off x="0" y="0"/>
              <a:ext cx="652003" cy="652003"/>
              <a:chOff x="0" y="0"/>
              <a:chExt cx="6355080" cy="6355080"/>
            </a:xfrm>
          </p:grpSpPr>
          <p:sp>
            <p:nvSpPr>
              <p:cNvPr id="7" name="Freeform 7"/>
              <p:cNvSpPr/>
              <p:nvPr/>
            </p:nvSpPr>
            <p:spPr>
              <a:xfrm>
                <a:off x="0" y="0"/>
                <a:ext cx="6355080" cy="6355080"/>
              </a:xfrm>
              <a:custGeom>
                <a:avLst/>
                <a:gdLst/>
                <a:ahLst/>
                <a:cxnLst/>
                <a:rect l="l" t="t" r="r" b="b"/>
                <a:pathLst>
                  <a:path w="6355080" h="635508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FEFFFF"/>
              </a:solidFill>
            </p:spPr>
          </p:sp>
        </p:grpSp>
        <p:pic>
          <p:nvPicPr>
            <p:cNvPr id="8" name="Picture 8"/>
            <p:cNvPicPr>
              <a:picLocks noChangeAspect="1"/>
            </p:cNvPicPr>
            <p:nvPr/>
          </p:nvPicPr>
          <p:blipFill>
            <a:blip r:embed="rId3" cstate="print">
              <a:extLst>
                <a:ext uri="{28A0092B-C50C-407E-A947-70E740481C1C}">
                  <a14:useLocalDpi xmlns:a14="http://schemas.microsoft.com/office/drawing/2010/main" xmlns="" val="0"/>
                </a:ext>
                <a:ext uri="{96DAC541-7B7A-43D3-8B79-37D633B846F1}">
                  <asvg:svgBlip xmlns:asvg="http://schemas.microsoft.com/office/drawing/2016/SVG/main" xmlns="" r:embed="rId4"/>
                </a:ext>
              </a:extLst>
            </a:blip>
            <a:srcRect/>
            <a:stretch>
              <a:fillRect/>
            </a:stretch>
          </p:blipFill>
          <p:spPr>
            <a:xfrm rot="-5400000">
              <a:off x="108667" y="108667"/>
              <a:ext cx="434669" cy="434669"/>
            </a:xfrm>
            <a:prstGeom prst="rect">
              <a:avLst/>
            </a:prstGeom>
          </p:spPr>
        </p:pic>
      </p:grpSp>
      <p:sp>
        <p:nvSpPr>
          <p:cNvPr id="10" name="TextBox 10"/>
          <p:cNvSpPr txBox="1"/>
          <p:nvPr/>
        </p:nvSpPr>
        <p:spPr>
          <a:xfrm>
            <a:off x="5105400" y="5905500"/>
            <a:ext cx="3754636" cy="663643"/>
          </a:xfrm>
          <a:prstGeom prst="rect">
            <a:avLst/>
          </a:prstGeom>
        </p:spPr>
        <p:txBody>
          <a:bodyPr lIns="0" tIns="0" rIns="0" bIns="0" rtlCol="0" anchor="t">
            <a:spAutoFit/>
          </a:bodyPr>
          <a:lstStyle/>
          <a:p>
            <a:pPr algn="ctr">
              <a:lnSpc>
                <a:spcPts val="5880"/>
              </a:lnSpc>
            </a:pPr>
            <a:r>
              <a:rPr lang="uk-UA" sz="3200" dirty="0" err="1" smtClean="0">
                <a:solidFill>
                  <a:srgbClr val="FEFFFF"/>
                </a:solidFill>
                <a:latin typeface="Times New Roman" pitchFamily="18" charset="0"/>
                <a:cs typeface="Times New Roman" pitchFamily="18" charset="0"/>
              </a:rPr>
              <a:t>Онуфриенко</a:t>
            </a:r>
            <a:r>
              <a:rPr lang="uk-UA" sz="3200" dirty="0" smtClean="0">
                <a:solidFill>
                  <a:srgbClr val="FEFFFF"/>
                </a:solidFill>
                <a:latin typeface="Times New Roman" pitchFamily="18" charset="0"/>
                <a:cs typeface="Times New Roman" pitchFamily="18" charset="0"/>
              </a:rPr>
              <a:t> Оксана</a:t>
            </a:r>
            <a:endParaRPr lang="en-US" sz="3200" dirty="0">
              <a:solidFill>
                <a:srgbClr val="FEFFFF"/>
              </a:solidFill>
              <a:latin typeface="Times New Roman" pitchFamily="18" charset="0"/>
              <a:cs typeface="Times New Roman" pitchFamily="18" charset="0"/>
            </a:endParaRPr>
          </a:p>
        </p:txBody>
      </p:sp>
      <p:sp>
        <p:nvSpPr>
          <p:cNvPr id="11265" name="Rectangle 1"/>
          <p:cNvSpPr>
            <a:spLocks noChangeArrowheads="1"/>
          </p:cNvSpPr>
          <p:nvPr/>
        </p:nvSpPr>
        <p:spPr bwMode="auto">
          <a:xfrm>
            <a:off x="733672" y="2684503"/>
            <a:ext cx="6546857" cy="156966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32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Тема 2.</a:t>
            </a:r>
            <a:r>
              <a:rPr kumimoji="0" lang="uk-UA" sz="32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a:t>
            </a:r>
            <a:r>
              <a:rPr kumimoji="0" lang="uk-UA" sz="32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Інтерпретація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uk-UA" sz="32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клініко-лабораторних досліджень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uk-UA" sz="32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центральної нервової системи.</a:t>
            </a:r>
            <a:endParaRPr kumimoji="0" lang="uk-UA" sz="3200" b="1" i="0" u="none" strike="noStrike" cap="none" normalizeH="0" baseline="0" dirty="0" smtClean="0">
              <a:ln>
                <a:noFill/>
              </a:ln>
              <a:solidFill>
                <a:schemeClr val="bg1"/>
              </a:solidFill>
              <a:effectLst/>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EFFFF"/>
        </a:solidFill>
        <a:effectLst/>
      </p:bgPr>
    </p:bg>
    <p:spTree>
      <p:nvGrpSpPr>
        <p:cNvPr id="1" name=""/>
        <p:cNvGrpSpPr/>
        <p:nvPr/>
      </p:nvGrpSpPr>
      <p:grpSpPr>
        <a:xfrm>
          <a:off x="0" y="0"/>
          <a:ext cx="0" cy="0"/>
          <a:chOff x="0" y="0"/>
          <a:chExt cx="0" cy="0"/>
        </a:xfrm>
      </p:grpSpPr>
      <p:sp>
        <p:nvSpPr>
          <p:cNvPr id="2" name="AutoShape 2"/>
          <p:cNvSpPr/>
          <p:nvPr/>
        </p:nvSpPr>
        <p:spPr>
          <a:xfrm>
            <a:off x="0" y="0"/>
            <a:ext cx="10091306" cy="10287000"/>
          </a:xfrm>
          <a:prstGeom prst="rect">
            <a:avLst/>
          </a:prstGeom>
          <a:solidFill>
            <a:srgbClr val="C0E8DF"/>
          </a:solidFill>
        </p:spPr>
      </p:sp>
      <p:grpSp>
        <p:nvGrpSpPr>
          <p:cNvPr id="3" name="Group 3"/>
          <p:cNvGrpSpPr/>
          <p:nvPr/>
        </p:nvGrpSpPr>
        <p:grpSpPr>
          <a:xfrm>
            <a:off x="17195780" y="0"/>
            <a:ext cx="63520" cy="10287000"/>
            <a:chOff x="0" y="0"/>
            <a:chExt cx="84693" cy="13716000"/>
          </a:xfrm>
        </p:grpSpPr>
        <p:sp>
          <p:nvSpPr>
            <p:cNvPr id="4" name="AutoShape 4"/>
            <p:cNvSpPr/>
            <p:nvPr/>
          </p:nvSpPr>
          <p:spPr>
            <a:xfrm>
              <a:off x="35961" y="1371600"/>
              <a:ext cx="12770" cy="12344400"/>
            </a:xfrm>
            <a:prstGeom prst="rect">
              <a:avLst/>
            </a:prstGeom>
            <a:solidFill>
              <a:srgbClr val="254E72"/>
            </a:solidFill>
          </p:spPr>
        </p:sp>
        <p:sp>
          <p:nvSpPr>
            <p:cNvPr id="5" name="AutoShape 5"/>
            <p:cNvSpPr/>
            <p:nvPr/>
          </p:nvSpPr>
          <p:spPr>
            <a:xfrm>
              <a:off x="0" y="0"/>
              <a:ext cx="84693" cy="1649458"/>
            </a:xfrm>
            <a:prstGeom prst="rect">
              <a:avLst/>
            </a:prstGeom>
            <a:solidFill>
              <a:srgbClr val="254E72"/>
            </a:solidFill>
          </p:spPr>
        </p:sp>
      </p:grpSp>
      <p:pic>
        <p:nvPicPr>
          <p:cNvPr id="6" name="Picture 6"/>
          <p:cNvPicPr>
            <a:picLocks noChangeAspect="1"/>
          </p:cNvPicPr>
          <p:nvPr/>
        </p:nvPicPr>
        <p:blipFill>
          <a:blip r:embed="rId2" cstate="print"/>
          <a:srcRect/>
          <a:stretch>
            <a:fillRect/>
          </a:stretch>
        </p:blipFill>
        <p:spPr>
          <a:xfrm>
            <a:off x="10324056" y="165107"/>
            <a:ext cx="3797511" cy="4978393"/>
          </a:xfrm>
          <a:prstGeom prst="rect">
            <a:avLst/>
          </a:prstGeom>
        </p:spPr>
      </p:pic>
      <p:pic>
        <p:nvPicPr>
          <p:cNvPr id="7" name="Picture 7"/>
          <p:cNvPicPr>
            <a:picLocks noChangeAspect="1"/>
          </p:cNvPicPr>
          <p:nvPr/>
        </p:nvPicPr>
        <p:blipFill>
          <a:blip r:embed="rId3" cstate="print"/>
          <a:srcRect/>
          <a:stretch>
            <a:fillRect/>
          </a:stretch>
        </p:blipFill>
        <p:spPr>
          <a:xfrm>
            <a:off x="14350168" y="555420"/>
            <a:ext cx="3213945" cy="4334403"/>
          </a:xfrm>
          <a:prstGeom prst="rect">
            <a:avLst/>
          </a:prstGeom>
        </p:spPr>
      </p:pic>
      <p:pic>
        <p:nvPicPr>
          <p:cNvPr id="8" name="Picture 8"/>
          <p:cNvPicPr>
            <a:picLocks noChangeAspect="1"/>
          </p:cNvPicPr>
          <p:nvPr/>
        </p:nvPicPr>
        <p:blipFill>
          <a:blip r:embed="rId4" cstate="print"/>
          <a:srcRect/>
          <a:stretch>
            <a:fillRect/>
          </a:stretch>
        </p:blipFill>
        <p:spPr>
          <a:xfrm>
            <a:off x="10324056" y="5372975"/>
            <a:ext cx="3301242" cy="4194436"/>
          </a:xfrm>
          <a:prstGeom prst="rect">
            <a:avLst/>
          </a:prstGeom>
        </p:spPr>
      </p:pic>
      <p:sp>
        <p:nvSpPr>
          <p:cNvPr id="9" name="TextBox 9"/>
          <p:cNvSpPr txBox="1"/>
          <p:nvPr/>
        </p:nvSpPr>
        <p:spPr>
          <a:xfrm>
            <a:off x="151788" y="1376250"/>
            <a:ext cx="9787731" cy="6789020"/>
          </a:xfrm>
          <a:prstGeom prst="rect">
            <a:avLst/>
          </a:prstGeom>
        </p:spPr>
        <p:txBody>
          <a:bodyPr lIns="0" tIns="0" rIns="0" bIns="0" rtlCol="0" anchor="t">
            <a:spAutoFit/>
          </a:bodyPr>
          <a:lstStyle/>
          <a:p>
            <a:pPr>
              <a:lnSpc>
                <a:spcPts val="6045"/>
              </a:lnSpc>
            </a:pPr>
            <a:r>
              <a:rPr lang="en-US" sz="3022">
                <a:solidFill>
                  <a:srgbClr val="254E72"/>
                </a:solidFill>
                <a:latin typeface="Assistant Regular Bold"/>
              </a:rPr>
              <a:t>Комп'ютерна томографія</a:t>
            </a:r>
            <a:r>
              <a:rPr lang="en-US" sz="3022">
                <a:solidFill>
                  <a:srgbClr val="254E72"/>
                </a:solidFill>
                <a:latin typeface="Assistant Regular"/>
              </a:rPr>
              <a:t>, або скорочено </a:t>
            </a:r>
            <a:r>
              <a:rPr lang="en-US" sz="3022">
                <a:solidFill>
                  <a:srgbClr val="254E72"/>
                </a:solidFill>
                <a:latin typeface="Assistant Regular Bold"/>
              </a:rPr>
              <a:t>КТ</a:t>
            </a:r>
            <a:r>
              <a:rPr lang="en-US" sz="3022">
                <a:solidFill>
                  <a:srgbClr val="254E72"/>
                </a:solidFill>
                <a:latin typeface="Assistant Regular"/>
              </a:rPr>
              <a:t> – це метод візуальної діагностики, що використовує дію рентгенівських променів.  Тест дозволяє отримати зрізи досліджуваних органів, а також їхню 3D-візуалізацію, що значно покращує діагностичний процес.  Томограф використовується для виконання комп'ютерної томографії та зображення, отримане за його допомогою, називається </a:t>
            </a:r>
            <a:r>
              <a:rPr lang="en-US" sz="3022">
                <a:solidFill>
                  <a:srgbClr val="254E72"/>
                </a:solidFill>
                <a:latin typeface="Assistant Regular Bold"/>
              </a:rPr>
              <a:t>томограмою</a:t>
            </a:r>
            <a:r>
              <a:rPr lang="en-US" sz="3022">
                <a:solidFill>
                  <a:srgbClr val="254E72"/>
                </a:solidFill>
                <a:latin typeface="Assistant Regular"/>
              </a:rPr>
              <a:t>.</a:t>
            </a:r>
          </a:p>
        </p:txBody>
      </p:sp>
      <p:sp>
        <p:nvSpPr>
          <p:cNvPr id="10" name="TextBox 10"/>
          <p:cNvSpPr txBox="1"/>
          <p:nvPr/>
        </p:nvSpPr>
        <p:spPr>
          <a:xfrm>
            <a:off x="13381097" y="5268200"/>
            <a:ext cx="4662701" cy="4704322"/>
          </a:xfrm>
          <a:prstGeom prst="rect">
            <a:avLst/>
          </a:prstGeom>
        </p:spPr>
        <p:txBody>
          <a:bodyPr lIns="0" tIns="0" rIns="0" bIns="0" rtlCol="0" anchor="t">
            <a:spAutoFit/>
          </a:bodyPr>
          <a:lstStyle/>
          <a:p>
            <a:pPr algn="r">
              <a:lnSpc>
                <a:spcPts val="3731"/>
              </a:lnSpc>
            </a:pPr>
            <a:r>
              <a:rPr lang="en-US" sz="2665">
                <a:solidFill>
                  <a:srgbClr val="254E72"/>
                </a:solidFill>
                <a:latin typeface="Alegreya Sans Regular"/>
              </a:rPr>
              <a:t>  КТ-знімок голови дорослої людини у віці 30 років.  Ні всередині паренхіми мозку, ні поза нею не спостерігається накопичення рідини або крововиливу.</a:t>
            </a:r>
          </a:p>
          <a:p>
            <a:pPr algn="r">
              <a:lnSpc>
                <a:spcPts val="3731"/>
              </a:lnSpc>
              <a:spcBef>
                <a:spcPct val="0"/>
              </a:spcBef>
            </a:pPr>
            <a:r>
              <a:rPr lang="en-US" sz="2665">
                <a:solidFill>
                  <a:srgbClr val="254E72"/>
                </a:solidFill>
                <a:latin typeface="Alegreya Sans Regular"/>
              </a:rPr>
              <a:t> Диференціація сірої та білої речовини зберігається.  Розмір шлуночків та характеристики борозен у нормі.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0E8D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srcRect l="22866" r="22866"/>
          <a:stretch>
            <a:fillRect/>
          </a:stretch>
        </p:blipFill>
        <p:spPr>
          <a:xfrm>
            <a:off x="0" y="0"/>
            <a:ext cx="8378522" cy="10287000"/>
          </a:xfrm>
          <a:prstGeom prst="rect">
            <a:avLst/>
          </a:prstGeom>
        </p:spPr>
      </p:pic>
      <p:grpSp>
        <p:nvGrpSpPr>
          <p:cNvPr id="3" name="Group 3"/>
          <p:cNvGrpSpPr/>
          <p:nvPr/>
        </p:nvGrpSpPr>
        <p:grpSpPr>
          <a:xfrm>
            <a:off x="8954065" y="445376"/>
            <a:ext cx="8870899" cy="9396248"/>
            <a:chOff x="0" y="0"/>
            <a:chExt cx="11827866" cy="12528330"/>
          </a:xfrm>
        </p:grpSpPr>
        <p:sp>
          <p:nvSpPr>
            <p:cNvPr id="4" name="TextBox 4"/>
            <p:cNvSpPr txBox="1"/>
            <p:nvPr/>
          </p:nvSpPr>
          <p:spPr>
            <a:xfrm>
              <a:off x="0" y="0"/>
              <a:ext cx="11827864" cy="1447800"/>
            </a:xfrm>
            <a:prstGeom prst="rect">
              <a:avLst/>
            </a:prstGeom>
          </p:spPr>
          <p:txBody>
            <a:bodyPr lIns="0" tIns="0" rIns="0" bIns="0" rtlCol="0" anchor="t">
              <a:spAutoFit/>
            </a:bodyPr>
            <a:lstStyle/>
            <a:p>
              <a:pPr>
                <a:lnSpc>
                  <a:spcPts val="4320"/>
                </a:lnSpc>
              </a:pPr>
              <a:r>
                <a:rPr lang="en-US" sz="3600" spc="144">
                  <a:solidFill>
                    <a:srgbClr val="254E72"/>
                  </a:solidFill>
                  <a:latin typeface="Assistant Bold"/>
                </a:rPr>
                <a:t>ПЕРЕВАГИ КОМП'ЮТЕРНОЇ ТОМОГРАФІЇ</a:t>
              </a:r>
            </a:p>
          </p:txBody>
        </p:sp>
        <p:sp>
          <p:nvSpPr>
            <p:cNvPr id="5" name="TextBox 5"/>
            <p:cNvSpPr txBox="1"/>
            <p:nvPr/>
          </p:nvSpPr>
          <p:spPr>
            <a:xfrm>
              <a:off x="0" y="2029240"/>
              <a:ext cx="11827866" cy="10499090"/>
            </a:xfrm>
            <a:prstGeom prst="rect">
              <a:avLst/>
            </a:prstGeom>
          </p:spPr>
          <p:txBody>
            <a:bodyPr lIns="0" tIns="0" rIns="0" bIns="0" rtlCol="0" anchor="t">
              <a:spAutoFit/>
            </a:bodyPr>
            <a:lstStyle/>
            <a:p>
              <a:pPr marL="690881" lvl="1" indent="-345440">
                <a:lnSpc>
                  <a:spcPts val="4800"/>
                </a:lnSpc>
                <a:buFont typeface="Arial"/>
                <a:buChar char="•"/>
              </a:pPr>
              <a:r>
                <a:rPr lang="en-US" sz="3200">
                  <a:solidFill>
                    <a:srgbClr val="254E72"/>
                  </a:solidFill>
                  <a:latin typeface="Assistant Regular"/>
                </a:rPr>
                <a:t>можливість одержання об'ємних зображень внутрішніх органів;</a:t>
              </a:r>
            </a:p>
            <a:p>
              <a:pPr marL="690881" lvl="1" indent="-345440">
                <a:lnSpc>
                  <a:spcPts val="4800"/>
                </a:lnSpc>
                <a:buFont typeface="Arial"/>
                <a:buChar char="•"/>
              </a:pPr>
              <a:r>
                <a:rPr lang="en-US" sz="3200">
                  <a:solidFill>
                    <a:srgbClr val="254E72"/>
                  </a:solidFill>
                  <a:latin typeface="Assistant Regular"/>
                </a:rPr>
                <a:t> швидкість проведення (саме дослідження триває менше півхвилини, довше одягатися);</a:t>
              </a:r>
            </a:p>
            <a:p>
              <a:pPr marL="690881" lvl="1" indent="-345440">
                <a:lnSpc>
                  <a:spcPts val="4800"/>
                </a:lnSpc>
                <a:buFont typeface="Arial"/>
                <a:buChar char="•"/>
              </a:pPr>
              <a:r>
                <a:rPr lang="en-US" sz="3200">
                  <a:solidFill>
                    <a:srgbClr val="254E72"/>
                  </a:solidFill>
                  <a:latin typeface="Assistant Regular"/>
                </a:rPr>
                <a:t>комфорт пацієнта</a:t>
              </a:r>
            </a:p>
            <a:p>
              <a:pPr>
                <a:lnSpc>
                  <a:spcPts val="4800"/>
                </a:lnSpc>
              </a:pPr>
              <a:endParaRPr lang="en-US" sz="3200">
                <a:solidFill>
                  <a:srgbClr val="254E72"/>
                </a:solidFill>
                <a:latin typeface="Assistant Regular"/>
              </a:endParaRPr>
            </a:p>
            <a:p>
              <a:pPr>
                <a:lnSpc>
                  <a:spcPts val="4800"/>
                </a:lnSpc>
              </a:pPr>
              <a:r>
                <a:rPr lang="en-US" sz="3200">
                  <a:solidFill>
                    <a:srgbClr val="254E72"/>
                  </a:solidFill>
                  <a:latin typeface="Assistant Regular"/>
                </a:rPr>
                <a:t>Комп'ютерна томографія є одним із кращих неінвазивних (здійснюваних без пошкодження тканин) діагностичних методів.  У деяких випадках проводиться комп'ютерна томографія з болюсним контрастуванням.  </a:t>
              </a:r>
            </a:p>
          </p:txBody>
        </p:sp>
      </p:grpSp>
      <p:grpSp>
        <p:nvGrpSpPr>
          <p:cNvPr id="6" name="Group 6"/>
          <p:cNvGrpSpPr/>
          <p:nvPr/>
        </p:nvGrpSpPr>
        <p:grpSpPr>
          <a:xfrm>
            <a:off x="1046594" y="0"/>
            <a:ext cx="63520" cy="10287000"/>
            <a:chOff x="0" y="0"/>
            <a:chExt cx="84693" cy="13716000"/>
          </a:xfrm>
        </p:grpSpPr>
        <p:sp>
          <p:nvSpPr>
            <p:cNvPr id="7" name="AutoShape 7"/>
            <p:cNvSpPr/>
            <p:nvPr/>
          </p:nvSpPr>
          <p:spPr>
            <a:xfrm>
              <a:off x="35961" y="1371600"/>
              <a:ext cx="12770" cy="12344400"/>
            </a:xfrm>
            <a:prstGeom prst="rect">
              <a:avLst/>
            </a:prstGeom>
            <a:solidFill>
              <a:srgbClr val="254E72"/>
            </a:solidFill>
          </p:spPr>
        </p:sp>
        <p:sp>
          <p:nvSpPr>
            <p:cNvPr id="8" name="AutoShape 8"/>
            <p:cNvSpPr/>
            <p:nvPr/>
          </p:nvSpPr>
          <p:spPr>
            <a:xfrm>
              <a:off x="0" y="0"/>
              <a:ext cx="84693" cy="1649458"/>
            </a:xfrm>
            <a:prstGeom prst="rect">
              <a:avLst/>
            </a:prstGeom>
            <a:solidFill>
              <a:srgbClr val="254E72"/>
            </a:solidFill>
          </p:spPr>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96410" y="-384069"/>
            <a:ext cx="6526377" cy="11159032"/>
            <a:chOff x="0" y="0"/>
            <a:chExt cx="2380840" cy="4070845"/>
          </a:xfrm>
        </p:grpSpPr>
        <p:sp>
          <p:nvSpPr>
            <p:cNvPr id="3" name="Freeform 3"/>
            <p:cNvSpPr/>
            <p:nvPr/>
          </p:nvSpPr>
          <p:spPr>
            <a:xfrm>
              <a:off x="0" y="0"/>
              <a:ext cx="2380840" cy="4070845"/>
            </a:xfrm>
            <a:custGeom>
              <a:avLst/>
              <a:gdLst/>
              <a:ahLst/>
              <a:cxnLst/>
              <a:rect l="l" t="t" r="r" b="b"/>
              <a:pathLst>
                <a:path w="2380840" h="4070845">
                  <a:moveTo>
                    <a:pt x="0" y="0"/>
                  </a:moveTo>
                  <a:lnTo>
                    <a:pt x="2380840" y="0"/>
                  </a:lnTo>
                  <a:lnTo>
                    <a:pt x="2380840" y="4070845"/>
                  </a:lnTo>
                  <a:lnTo>
                    <a:pt x="0" y="4070845"/>
                  </a:lnTo>
                  <a:close/>
                </a:path>
              </a:pathLst>
            </a:custGeom>
            <a:solidFill>
              <a:srgbClr val="48B4BB"/>
            </a:solidFill>
          </p:spPr>
        </p:sp>
      </p:grpSp>
      <p:pic>
        <p:nvPicPr>
          <p:cNvPr id="4" name="Picture 4"/>
          <p:cNvPicPr>
            <a:picLocks noChangeAspect="1"/>
          </p:cNvPicPr>
          <p:nvPr/>
        </p:nvPicPr>
        <p:blipFill>
          <a:blip r:embed="rId2" cstate="print"/>
          <a:srcRect/>
          <a:stretch>
            <a:fillRect/>
          </a:stretch>
        </p:blipFill>
        <p:spPr>
          <a:xfrm>
            <a:off x="206618" y="360470"/>
            <a:ext cx="8937382" cy="4834977"/>
          </a:xfrm>
          <a:prstGeom prst="rect">
            <a:avLst/>
          </a:prstGeom>
        </p:spPr>
      </p:pic>
      <p:pic>
        <p:nvPicPr>
          <p:cNvPr id="5" name="Picture 5"/>
          <p:cNvPicPr>
            <a:picLocks noChangeAspect="1"/>
          </p:cNvPicPr>
          <p:nvPr/>
        </p:nvPicPr>
        <p:blipFill>
          <a:blip r:embed="rId3" cstate="print"/>
          <a:srcRect/>
          <a:stretch>
            <a:fillRect/>
          </a:stretch>
        </p:blipFill>
        <p:spPr>
          <a:xfrm>
            <a:off x="206618" y="5424911"/>
            <a:ext cx="6976326" cy="4642428"/>
          </a:xfrm>
          <a:prstGeom prst="rect">
            <a:avLst/>
          </a:prstGeom>
        </p:spPr>
      </p:pic>
      <p:pic>
        <p:nvPicPr>
          <p:cNvPr id="6" name="Picture 6"/>
          <p:cNvPicPr>
            <a:picLocks noChangeAspect="1"/>
          </p:cNvPicPr>
          <p:nvPr/>
        </p:nvPicPr>
        <p:blipFill>
          <a:blip r:embed="rId4" cstate="print">
            <a:extLst>
              <a:ext uri="{28A0092B-C50C-407E-A947-70E740481C1C}">
                <a14:useLocalDpi xmlns:a14="http://schemas.microsoft.com/office/drawing/2010/main" xmlns="" val="0"/>
              </a:ext>
              <a:ext uri="{96DAC541-7B7A-43D3-8B79-37D633B846F1}">
                <asvg:svgBlip xmlns:asvg="http://schemas.microsoft.com/office/drawing/2016/SVG/main" xmlns="" r:embed="rId5"/>
              </a:ext>
            </a:extLst>
          </a:blip>
          <a:srcRect/>
          <a:stretch>
            <a:fillRect/>
          </a:stretch>
        </p:blipFill>
        <p:spPr>
          <a:xfrm>
            <a:off x="7252155" y="5644718"/>
            <a:ext cx="2806944" cy="2806944"/>
          </a:xfrm>
          <a:prstGeom prst="rect">
            <a:avLst/>
          </a:prstGeom>
        </p:spPr>
      </p:pic>
      <p:sp>
        <p:nvSpPr>
          <p:cNvPr id="7" name="TextBox 7"/>
          <p:cNvSpPr txBox="1"/>
          <p:nvPr/>
        </p:nvSpPr>
        <p:spPr>
          <a:xfrm>
            <a:off x="10311947" y="631190"/>
            <a:ext cx="7462890" cy="8405495"/>
          </a:xfrm>
          <a:prstGeom prst="rect">
            <a:avLst/>
          </a:prstGeom>
        </p:spPr>
        <p:txBody>
          <a:bodyPr lIns="0" tIns="0" rIns="0" bIns="0" rtlCol="0" anchor="t">
            <a:spAutoFit/>
          </a:bodyPr>
          <a:lstStyle/>
          <a:p>
            <a:pPr algn="ctr">
              <a:lnSpc>
                <a:spcPts val="4480"/>
              </a:lnSpc>
            </a:pPr>
            <a:r>
              <a:rPr lang="en-US" sz="3200">
                <a:solidFill>
                  <a:srgbClr val="000000"/>
                </a:solidFill>
                <a:latin typeface="Assistant Regular"/>
              </a:rPr>
              <a:t>Сучасні томографи обладнані вбудованим автоматичним ін'єктором, за допомогою якого через спеціальний катетер у ліктьову вену вводиться контрастна речовина. Робота ін'єктора синхронізована із процесом сканування. Болісне контрастування дозволяє оцінити характер нагромадження контрастної речовини, що розширює можливості діагностики. Як контрастна речовина при болюсному контрастуванні використовуються йодовмісні препарати.</a:t>
            </a:r>
          </a:p>
        </p:txBody>
      </p:sp>
      <p:sp>
        <p:nvSpPr>
          <p:cNvPr id="8" name="TextBox 8"/>
          <p:cNvSpPr txBox="1"/>
          <p:nvPr/>
        </p:nvSpPr>
        <p:spPr>
          <a:xfrm>
            <a:off x="7217550" y="5976848"/>
            <a:ext cx="2876154" cy="1541145"/>
          </a:xfrm>
          <a:prstGeom prst="rect">
            <a:avLst/>
          </a:prstGeom>
        </p:spPr>
        <p:txBody>
          <a:bodyPr lIns="0" tIns="0" rIns="0" bIns="0" rtlCol="0" anchor="t">
            <a:spAutoFit/>
          </a:bodyPr>
          <a:lstStyle/>
          <a:p>
            <a:pPr algn="ctr">
              <a:lnSpc>
                <a:spcPts val="5880"/>
              </a:lnSpc>
              <a:spcBef>
                <a:spcPct val="0"/>
              </a:spcBef>
            </a:pPr>
            <a:r>
              <a:rPr lang="en-US" sz="4200">
                <a:solidFill>
                  <a:srgbClr val="000000"/>
                </a:solidFill>
                <a:latin typeface="Alegreya Sans Regular"/>
              </a:rPr>
              <a:t>КТ з контрастом</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extLst>
              <a:ext uri="{28A0092B-C50C-407E-A947-70E740481C1C}">
                <a14:useLocalDpi xmlns:a14="http://schemas.microsoft.com/office/drawing/2010/main" xmlns="" val="0"/>
              </a:ext>
              <a:ext uri="{96DAC541-7B7A-43D3-8B79-37D633B846F1}">
                <asvg:svgBlip xmlns:asvg="http://schemas.microsoft.com/office/drawing/2016/SVG/main" xmlns="" r:embed="rId3"/>
              </a:ext>
            </a:extLst>
          </a:blip>
          <a:srcRect/>
          <a:stretch>
            <a:fillRect/>
          </a:stretch>
        </p:blipFill>
        <p:spPr>
          <a:xfrm>
            <a:off x="209085" y="1391603"/>
            <a:ext cx="10760845" cy="371738"/>
          </a:xfrm>
          <a:prstGeom prst="rect">
            <a:avLst/>
          </a:prstGeom>
        </p:spPr>
      </p:pic>
      <p:sp>
        <p:nvSpPr>
          <p:cNvPr id="3" name="TextBox 3"/>
          <p:cNvSpPr txBox="1"/>
          <p:nvPr/>
        </p:nvSpPr>
        <p:spPr>
          <a:xfrm>
            <a:off x="525112" y="4507232"/>
            <a:ext cx="17012724" cy="1728470"/>
          </a:xfrm>
          <a:prstGeom prst="rect">
            <a:avLst/>
          </a:prstGeom>
        </p:spPr>
        <p:txBody>
          <a:bodyPr lIns="0" tIns="0" rIns="0" bIns="0" rtlCol="0" anchor="t">
            <a:spAutoFit/>
          </a:bodyPr>
          <a:lstStyle/>
          <a:p>
            <a:pPr>
              <a:lnSpc>
                <a:spcPts val="4480"/>
              </a:lnSpc>
              <a:spcBef>
                <a:spcPct val="0"/>
              </a:spcBef>
            </a:pPr>
            <a:r>
              <a:rPr lang="en-US" sz="3200">
                <a:solidFill>
                  <a:srgbClr val="000000"/>
                </a:solidFill>
                <a:latin typeface="Alegreya Sans Regular"/>
              </a:rPr>
              <a:t>2. </a:t>
            </a:r>
            <a:r>
              <a:rPr lang="en-US" sz="3200">
                <a:solidFill>
                  <a:srgbClr val="000000"/>
                </a:solidFill>
                <a:latin typeface="Alegreya Sans Regular Bold"/>
              </a:rPr>
              <a:t>Носові пазухи </a:t>
            </a:r>
            <a:r>
              <a:rPr lang="en-US" sz="3200">
                <a:solidFill>
                  <a:srgbClr val="000000"/>
                </a:solidFill>
                <a:latin typeface="Alegreya Sans Regular"/>
              </a:rPr>
              <a:t>- реконструкція у двох і більше проекціях дає можливість виявити причини закладеності носа та зниження нюху, визначити наявність гною у пазухах, виявити поліпи та дефекти носових ходів.  В рамках одного дослідження може проводитися КТ пазух носа та скроневих кісток.</a:t>
            </a:r>
          </a:p>
        </p:txBody>
      </p:sp>
      <p:pic>
        <p:nvPicPr>
          <p:cNvPr id="4" name="Picture 4"/>
          <p:cNvPicPr>
            <a:picLocks noChangeAspect="1"/>
          </p:cNvPicPr>
          <p:nvPr/>
        </p:nvPicPr>
        <p:blipFill>
          <a:blip r:embed="rId4" cstate="print">
            <a:extLst>
              <a:ext uri="{28A0092B-C50C-407E-A947-70E740481C1C}">
                <a14:useLocalDpi xmlns:a14="http://schemas.microsoft.com/office/drawing/2010/main" xmlns="" val="0"/>
              </a:ext>
              <a:ext uri="{96DAC541-7B7A-43D3-8B79-37D633B846F1}">
                <asvg:svgBlip xmlns:asvg="http://schemas.microsoft.com/office/drawing/2016/SVG/main" xmlns="" r:embed="rId5"/>
              </a:ext>
            </a:extLst>
          </a:blip>
          <a:srcRect/>
          <a:stretch>
            <a:fillRect/>
          </a:stretch>
        </p:blipFill>
        <p:spPr>
          <a:xfrm>
            <a:off x="5486400" y="5084064"/>
            <a:ext cx="7315200" cy="118872"/>
          </a:xfrm>
          <a:prstGeom prst="rect">
            <a:avLst/>
          </a:prstGeom>
        </p:spPr>
      </p:pic>
      <p:pic>
        <p:nvPicPr>
          <p:cNvPr id="5" name="Picture 5"/>
          <p:cNvPicPr>
            <a:picLocks noChangeAspect="1"/>
          </p:cNvPicPr>
          <p:nvPr/>
        </p:nvPicPr>
        <p:blipFill>
          <a:blip r:embed="rId6" cstate="print">
            <a:extLst>
              <a:ext uri="{28A0092B-C50C-407E-A947-70E740481C1C}">
                <a14:useLocalDpi xmlns:a14="http://schemas.microsoft.com/office/drawing/2010/main" xmlns="" val="0"/>
              </a:ext>
              <a:ext uri="{96DAC541-7B7A-43D3-8B79-37D633B846F1}">
                <asvg:svgBlip xmlns:asvg="http://schemas.microsoft.com/office/drawing/2016/SVG/main" xmlns="" r:embed="rId7"/>
              </a:ext>
            </a:extLst>
          </a:blip>
          <a:srcRect/>
          <a:stretch>
            <a:fillRect/>
          </a:stretch>
        </p:blipFill>
        <p:spPr>
          <a:xfrm>
            <a:off x="6398087" y="4346310"/>
            <a:ext cx="6403513" cy="217068"/>
          </a:xfrm>
          <a:prstGeom prst="rect">
            <a:avLst/>
          </a:prstGeom>
        </p:spPr>
      </p:pic>
      <p:pic>
        <p:nvPicPr>
          <p:cNvPr id="6" name="Picture 6"/>
          <p:cNvPicPr>
            <a:picLocks noChangeAspect="1"/>
          </p:cNvPicPr>
          <p:nvPr/>
        </p:nvPicPr>
        <p:blipFill>
          <a:blip r:embed="rId6" cstate="print">
            <a:extLst>
              <a:ext uri="{28A0092B-C50C-407E-A947-70E740481C1C}">
                <a14:useLocalDpi xmlns:a14="http://schemas.microsoft.com/office/drawing/2010/main" xmlns="" val="0"/>
              </a:ext>
              <a:ext uri="{96DAC541-7B7A-43D3-8B79-37D633B846F1}">
                <asvg:svgBlip xmlns:asvg="http://schemas.microsoft.com/office/drawing/2016/SVG/main" xmlns="" r:embed="rId7"/>
              </a:ext>
            </a:extLst>
          </a:blip>
          <a:srcRect/>
          <a:stretch>
            <a:fillRect/>
          </a:stretch>
        </p:blipFill>
        <p:spPr>
          <a:xfrm>
            <a:off x="6398087" y="6302377"/>
            <a:ext cx="6403513" cy="217068"/>
          </a:xfrm>
          <a:prstGeom prst="rect">
            <a:avLst/>
          </a:prstGeom>
        </p:spPr>
      </p:pic>
      <p:pic>
        <p:nvPicPr>
          <p:cNvPr id="7" name="Picture 7"/>
          <p:cNvPicPr>
            <a:picLocks noChangeAspect="1"/>
          </p:cNvPicPr>
          <p:nvPr/>
        </p:nvPicPr>
        <p:blipFill>
          <a:blip r:embed="rId6" cstate="print">
            <a:extLst>
              <a:ext uri="{28A0092B-C50C-407E-A947-70E740481C1C}">
                <a14:useLocalDpi xmlns:a14="http://schemas.microsoft.com/office/drawing/2010/main" xmlns="" val="0"/>
              </a:ext>
              <a:ext uri="{96DAC541-7B7A-43D3-8B79-37D633B846F1}">
                <asvg:svgBlip xmlns:asvg="http://schemas.microsoft.com/office/drawing/2016/SVG/main" xmlns="" r:embed="rId7"/>
              </a:ext>
            </a:extLst>
          </a:blip>
          <a:srcRect/>
          <a:stretch>
            <a:fillRect/>
          </a:stretch>
        </p:blipFill>
        <p:spPr>
          <a:xfrm>
            <a:off x="6398087" y="8821422"/>
            <a:ext cx="6403513" cy="217068"/>
          </a:xfrm>
          <a:prstGeom prst="rect">
            <a:avLst/>
          </a:prstGeom>
        </p:spPr>
      </p:pic>
      <p:pic>
        <p:nvPicPr>
          <p:cNvPr id="8" name="Picture 8"/>
          <p:cNvPicPr>
            <a:picLocks noChangeAspect="1"/>
          </p:cNvPicPr>
          <p:nvPr/>
        </p:nvPicPr>
        <p:blipFill>
          <a:blip r:embed="rId8" cstate="print">
            <a:extLst>
              <a:ext uri="{28A0092B-C50C-407E-A947-70E740481C1C}">
                <a14:useLocalDpi xmlns:a14="http://schemas.microsoft.com/office/drawing/2010/main" xmlns="" val="0"/>
              </a:ext>
              <a:ext uri="{96DAC541-7B7A-43D3-8B79-37D633B846F1}">
                <asvg:svgBlip xmlns:asvg="http://schemas.microsoft.com/office/drawing/2016/SVG/main" xmlns="" r:embed="rId9"/>
              </a:ext>
            </a:extLst>
          </a:blip>
          <a:srcRect/>
          <a:stretch>
            <a:fillRect/>
          </a:stretch>
        </p:blipFill>
        <p:spPr>
          <a:xfrm>
            <a:off x="14322434" y="6321434"/>
            <a:ext cx="3965566" cy="3965566"/>
          </a:xfrm>
          <a:prstGeom prst="rect">
            <a:avLst/>
          </a:prstGeom>
        </p:spPr>
      </p:pic>
      <p:sp>
        <p:nvSpPr>
          <p:cNvPr id="9" name="TextBox 9"/>
          <p:cNvSpPr txBox="1"/>
          <p:nvPr/>
        </p:nvSpPr>
        <p:spPr>
          <a:xfrm>
            <a:off x="612397" y="551498"/>
            <a:ext cx="9954220" cy="840105"/>
          </a:xfrm>
          <a:prstGeom prst="rect">
            <a:avLst/>
          </a:prstGeom>
        </p:spPr>
        <p:txBody>
          <a:bodyPr lIns="0" tIns="0" rIns="0" bIns="0" rtlCol="0" anchor="t">
            <a:spAutoFit/>
          </a:bodyPr>
          <a:lstStyle/>
          <a:p>
            <a:pPr algn="ctr">
              <a:lnSpc>
                <a:spcPts val="6719"/>
              </a:lnSpc>
            </a:pPr>
            <a:r>
              <a:rPr lang="en-US" sz="4800">
                <a:solidFill>
                  <a:srgbClr val="000000"/>
                </a:solidFill>
                <a:latin typeface="Arimo Bold Italics"/>
              </a:rPr>
              <a:t>Що досліджується, завдяки КТ?</a:t>
            </a:r>
          </a:p>
        </p:txBody>
      </p:sp>
      <p:sp>
        <p:nvSpPr>
          <p:cNvPr id="10" name="TextBox 10"/>
          <p:cNvSpPr txBox="1"/>
          <p:nvPr/>
        </p:nvSpPr>
        <p:spPr>
          <a:xfrm>
            <a:off x="209085" y="1988187"/>
            <a:ext cx="17644779" cy="2290445"/>
          </a:xfrm>
          <a:prstGeom prst="rect">
            <a:avLst/>
          </a:prstGeom>
        </p:spPr>
        <p:txBody>
          <a:bodyPr lIns="0" tIns="0" rIns="0" bIns="0" rtlCol="0" anchor="t">
            <a:spAutoFit/>
          </a:bodyPr>
          <a:lstStyle/>
          <a:p>
            <a:pPr marL="690881" lvl="1" indent="-345440">
              <a:lnSpc>
                <a:spcPts val="4480"/>
              </a:lnSpc>
              <a:buFont typeface="Arial"/>
              <a:buChar char="•"/>
            </a:pPr>
            <a:r>
              <a:rPr lang="en-US" sz="3200">
                <a:solidFill>
                  <a:srgbClr val="000000"/>
                </a:solidFill>
                <a:latin typeface="Alegreya Sans Regular Bold"/>
              </a:rPr>
              <a:t>Головний мозок</a:t>
            </a:r>
            <a:r>
              <a:rPr lang="en-US" sz="3200">
                <a:solidFill>
                  <a:srgbClr val="000000"/>
                </a:solidFill>
                <a:latin typeface="Alegreya Sans Regular"/>
              </a:rPr>
              <a:t> - КТ головного мозку дозволяє виявляти різні захворювання сірої та білої речовини мозку, а також порушення з боку навколишніх тканин, оболонок та судин.  Можуть бути виявлені аномалії розвитку, запальні вогнища, доброякісні та злоякісні новоутворення, судинні розлади, крововиливи, гематоми, геморагічні та ішемічні інсульти;</a:t>
            </a:r>
          </a:p>
        </p:txBody>
      </p:sp>
      <p:sp>
        <p:nvSpPr>
          <p:cNvPr id="11" name="TextBox 11"/>
          <p:cNvSpPr txBox="1"/>
          <p:nvPr/>
        </p:nvSpPr>
        <p:spPr>
          <a:xfrm>
            <a:off x="525112" y="6464302"/>
            <a:ext cx="17039858" cy="2290445"/>
          </a:xfrm>
          <a:prstGeom prst="rect">
            <a:avLst/>
          </a:prstGeom>
        </p:spPr>
        <p:txBody>
          <a:bodyPr lIns="0" tIns="0" rIns="0" bIns="0" rtlCol="0" anchor="t">
            <a:spAutoFit/>
          </a:bodyPr>
          <a:lstStyle/>
          <a:p>
            <a:pPr>
              <a:lnSpc>
                <a:spcPts val="4480"/>
              </a:lnSpc>
              <a:spcBef>
                <a:spcPct val="0"/>
              </a:spcBef>
            </a:pPr>
            <a:r>
              <a:rPr lang="en-US" sz="3200">
                <a:solidFill>
                  <a:srgbClr val="000000"/>
                </a:solidFill>
                <a:latin typeface="Alegreya Sans Regular"/>
              </a:rPr>
              <a:t>3. </a:t>
            </a:r>
            <a:r>
              <a:rPr lang="en-US" sz="3200">
                <a:solidFill>
                  <a:srgbClr val="000000"/>
                </a:solidFill>
                <a:latin typeface="Alegreya Sans Regular Bold"/>
              </a:rPr>
              <a:t>Органи грудної клітки</a:t>
            </a:r>
            <a:r>
              <a:rPr lang="en-US" sz="3200">
                <a:solidFill>
                  <a:srgbClr val="000000"/>
                </a:solidFill>
                <a:latin typeface="Alegreya Sans Regular"/>
              </a:rPr>
              <a:t> - КТ органів грудної клітки дозволяє досліджувати легені, плевру, трахею та бронхи, органи середостіння: стравохід, серце, аорту, лімфатичні вузли, молочні залози.  За допомогою КТ можуть бути виявлені туберкульоз, пневмонія, доброякісні та ракові пухлини різної локалізації, аномалії розвитку, посттравматичні зміни, судинні порушення та інші захворювання;</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5345" y="2626573"/>
            <a:ext cx="18288000" cy="2890336"/>
            <a:chOff x="0" y="0"/>
            <a:chExt cx="2691397" cy="425363"/>
          </a:xfrm>
        </p:grpSpPr>
        <p:sp>
          <p:nvSpPr>
            <p:cNvPr id="3" name="Freeform 3"/>
            <p:cNvSpPr/>
            <p:nvPr/>
          </p:nvSpPr>
          <p:spPr>
            <a:xfrm>
              <a:off x="0" y="0"/>
              <a:ext cx="2691397" cy="425363"/>
            </a:xfrm>
            <a:custGeom>
              <a:avLst/>
              <a:gdLst/>
              <a:ahLst/>
              <a:cxnLst/>
              <a:rect l="l" t="t" r="r" b="b"/>
              <a:pathLst>
                <a:path w="2691397" h="425363">
                  <a:moveTo>
                    <a:pt x="0" y="0"/>
                  </a:moveTo>
                  <a:lnTo>
                    <a:pt x="2691397" y="0"/>
                  </a:lnTo>
                  <a:lnTo>
                    <a:pt x="2691397" y="425363"/>
                  </a:lnTo>
                  <a:lnTo>
                    <a:pt x="0" y="425363"/>
                  </a:lnTo>
                  <a:close/>
                </a:path>
              </a:pathLst>
            </a:custGeom>
            <a:solidFill>
              <a:srgbClr val="48B4BB"/>
            </a:solidFill>
          </p:spPr>
        </p:sp>
      </p:grpSp>
      <p:grpSp>
        <p:nvGrpSpPr>
          <p:cNvPr id="4" name="Group 4"/>
          <p:cNvGrpSpPr/>
          <p:nvPr/>
        </p:nvGrpSpPr>
        <p:grpSpPr>
          <a:xfrm>
            <a:off x="0" y="0"/>
            <a:ext cx="18288000" cy="2626573"/>
            <a:chOff x="0" y="0"/>
            <a:chExt cx="24384000" cy="3502097"/>
          </a:xfrm>
        </p:grpSpPr>
        <p:pic>
          <p:nvPicPr>
            <p:cNvPr id="5" name="Picture 5"/>
            <p:cNvPicPr>
              <a:picLocks noChangeAspect="1"/>
            </p:cNvPicPr>
            <p:nvPr/>
          </p:nvPicPr>
          <p:blipFill>
            <a:blip r:embed="rId2" cstate="print"/>
            <a:srcRect t="43916" b="30550"/>
            <a:stretch>
              <a:fillRect/>
            </a:stretch>
          </p:blipFill>
          <p:spPr>
            <a:xfrm>
              <a:off x="0" y="0"/>
              <a:ext cx="24384000" cy="3502097"/>
            </a:xfrm>
            <a:prstGeom prst="rect">
              <a:avLst/>
            </a:prstGeom>
          </p:spPr>
        </p:pic>
      </p:grpSp>
      <p:pic>
        <p:nvPicPr>
          <p:cNvPr id="6" name="Picture 6"/>
          <p:cNvPicPr>
            <a:picLocks noChangeAspect="1"/>
          </p:cNvPicPr>
          <p:nvPr/>
        </p:nvPicPr>
        <p:blipFill>
          <a:blip r:embed="rId3" cstate="print">
            <a:extLst>
              <a:ext uri="{28A0092B-C50C-407E-A947-70E740481C1C}">
                <a14:useLocalDpi xmlns:a14="http://schemas.microsoft.com/office/drawing/2010/main" xmlns="" val="0"/>
              </a:ext>
              <a:ext uri="{96DAC541-7B7A-43D3-8B79-37D633B846F1}">
                <asvg:svgBlip xmlns:asvg="http://schemas.microsoft.com/office/drawing/2016/SVG/main" xmlns="" r:embed="rId4"/>
              </a:ext>
            </a:extLst>
          </a:blip>
          <a:srcRect/>
          <a:stretch>
            <a:fillRect/>
          </a:stretch>
        </p:blipFill>
        <p:spPr>
          <a:xfrm>
            <a:off x="5486400" y="5110249"/>
            <a:ext cx="7315200" cy="66502"/>
          </a:xfrm>
          <a:prstGeom prst="rect">
            <a:avLst/>
          </a:prstGeom>
        </p:spPr>
      </p:pic>
      <p:pic>
        <p:nvPicPr>
          <p:cNvPr id="7" name="Picture 7"/>
          <p:cNvPicPr>
            <a:picLocks noChangeAspect="1"/>
          </p:cNvPicPr>
          <p:nvPr/>
        </p:nvPicPr>
        <p:blipFill>
          <a:blip r:embed="rId3" cstate="print">
            <a:extLst>
              <a:ext uri="{28A0092B-C50C-407E-A947-70E740481C1C}">
                <a14:useLocalDpi xmlns:a14="http://schemas.microsoft.com/office/drawing/2010/main" xmlns="" val="0"/>
              </a:ext>
              <a:ext uri="{96DAC541-7B7A-43D3-8B79-37D633B846F1}">
                <asvg:svgBlip xmlns:asvg="http://schemas.microsoft.com/office/drawing/2016/SVG/main" xmlns="" r:embed="rId4"/>
              </a:ext>
            </a:extLst>
          </a:blip>
          <a:srcRect/>
          <a:stretch>
            <a:fillRect/>
          </a:stretch>
        </p:blipFill>
        <p:spPr>
          <a:xfrm>
            <a:off x="4100978" y="5652038"/>
            <a:ext cx="10086045" cy="91691"/>
          </a:xfrm>
          <a:prstGeom prst="rect">
            <a:avLst/>
          </a:prstGeom>
        </p:spPr>
      </p:pic>
      <p:sp>
        <p:nvSpPr>
          <p:cNvPr id="8" name="TextBox 8"/>
          <p:cNvSpPr txBox="1"/>
          <p:nvPr/>
        </p:nvSpPr>
        <p:spPr>
          <a:xfrm>
            <a:off x="243123" y="2902706"/>
            <a:ext cx="14968048" cy="2252345"/>
          </a:xfrm>
          <a:prstGeom prst="rect">
            <a:avLst/>
          </a:prstGeom>
        </p:spPr>
        <p:txBody>
          <a:bodyPr lIns="0" tIns="0" rIns="0" bIns="0" rtlCol="0" anchor="t">
            <a:spAutoFit/>
          </a:bodyPr>
          <a:lstStyle/>
          <a:p>
            <a:pPr>
              <a:lnSpc>
                <a:spcPts val="4480"/>
              </a:lnSpc>
            </a:pPr>
            <a:r>
              <a:rPr lang="en-US" sz="3200">
                <a:solidFill>
                  <a:srgbClr val="FFFFFF"/>
                </a:solidFill>
                <a:latin typeface="Arimo"/>
              </a:rPr>
              <a:t>4. </a:t>
            </a:r>
            <a:r>
              <a:rPr lang="en-US" sz="3200">
                <a:solidFill>
                  <a:srgbClr val="FFFFFF"/>
                </a:solidFill>
                <a:latin typeface="Arimo Bold"/>
              </a:rPr>
              <a:t>Хребет </a:t>
            </a:r>
            <a:r>
              <a:rPr lang="en-US" sz="3200">
                <a:solidFill>
                  <a:srgbClr val="FFFFFF"/>
                </a:solidFill>
                <a:latin typeface="Arimo"/>
              </a:rPr>
              <a:t>- КТ більш інформативне дослідження, ніж нормальна рентгенографія.  Воно дозволяє отримати об'ємну картину, побачити хребет у різних проекціях, що розширює можливості діагностики стану міжхребцевих дисків, пошкоджень хребців і відростків, стану хребетного стовпа.</a:t>
            </a:r>
          </a:p>
        </p:txBody>
      </p:sp>
      <p:sp>
        <p:nvSpPr>
          <p:cNvPr id="9" name="TextBox 9"/>
          <p:cNvSpPr txBox="1"/>
          <p:nvPr/>
        </p:nvSpPr>
        <p:spPr>
          <a:xfrm>
            <a:off x="243123" y="5755034"/>
            <a:ext cx="17691062" cy="3976370"/>
          </a:xfrm>
          <a:prstGeom prst="rect">
            <a:avLst/>
          </a:prstGeom>
        </p:spPr>
        <p:txBody>
          <a:bodyPr lIns="0" tIns="0" rIns="0" bIns="0" rtlCol="0" anchor="t">
            <a:spAutoFit/>
          </a:bodyPr>
          <a:lstStyle/>
          <a:p>
            <a:pPr>
              <a:lnSpc>
                <a:spcPts val="4480"/>
              </a:lnSpc>
              <a:spcBef>
                <a:spcPct val="0"/>
              </a:spcBef>
            </a:pPr>
            <a:r>
              <a:rPr lang="en-US" sz="3200">
                <a:solidFill>
                  <a:srgbClr val="000000"/>
                </a:solidFill>
                <a:latin typeface="Alegreya Sans Regular"/>
              </a:rPr>
              <a:t>5. </a:t>
            </a:r>
            <a:r>
              <a:rPr lang="en-US" sz="3200">
                <a:solidFill>
                  <a:srgbClr val="000000"/>
                </a:solidFill>
                <a:latin typeface="Alegreya Sans Regular Bold"/>
              </a:rPr>
              <a:t>Органи черевної порожнини та заочеревинного простору</a:t>
            </a:r>
            <a:r>
              <a:rPr lang="en-US" sz="3200">
                <a:solidFill>
                  <a:srgbClr val="000000"/>
                </a:solidFill>
                <a:latin typeface="Alegreya Sans Regular"/>
              </a:rPr>
              <a:t> - КТ дозволяє візуалізувати м'які тканини цієї області.  Досліджуються печінка, жовчний міхур, жовчовивідні шляхи, підшлункова залоза, селезінка, товстий і тонкий кишечник, нирки, надниркові залози, сечоводи, а також лімфовузли та судини.  Дослідження дозволяє оцінити розмір та положення органу, виявити патологічні утворення та дифузні зміни (вогнище запалення, абсцес тощо).  Якщо локалізація проблем відома, проводиться КТ конкретного органу – печінки, жовчного міхура та підшлункової залози;  нирок та надниркових залоз;  або лише надниркових залоз;</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072908" y="0"/>
            <a:ext cx="4215092" cy="10952776"/>
            <a:chOff x="0" y="0"/>
            <a:chExt cx="1537677" cy="3995602"/>
          </a:xfrm>
        </p:grpSpPr>
        <p:sp>
          <p:nvSpPr>
            <p:cNvPr id="3" name="Freeform 3"/>
            <p:cNvSpPr/>
            <p:nvPr/>
          </p:nvSpPr>
          <p:spPr>
            <a:xfrm>
              <a:off x="0" y="0"/>
              <a:ext cx="1537677" cy="3995602"/>
            </a:xfrm>
            <a:custGeom>
              <a:avLst/>
              <a:gdLst/>
              <a:ahLst/>
              <a:cxnLst/>
              <a:rect l="l" t="t" r="r" b="b"/>
              <a:pathLst>
                <a:path w="1537677" h="3995602">
                  <a:moveTo>
                    <a:pt x="0" y="0"/>
                  </a:moveTo>
                  <a:lnTo>
                    <a:pt x="1537677" y="0"/>
                  </a:lnTo>
                  <a:lnTo>
                    <a:pt x="1537677" y="3995602"/>
                  </a:lnTo>
                  <a:lnTo>
                    <a:pt x="0" y="3995602"/>
                  </a:lnTo>
                  <a:close/>
                </a:path>
              </a:pathLst>
            </a:custGeom>
            <a:solidFill>
              <a:srgbClr val="48B4BB"/>
            </a:solidFill>
          </p:spPr>
        </p:sp>
      </p:grpSp>
      <p:pic>
        <p:nvPicPr>
          <p:cNvPr id="4" name="Picture 4"/>
          <p:cNvPicPr>
            <a:picLocks noChangeAspect="1"/>
          </p:cNvPicPr>
          <p:nvPr/>
        </p:nvPicPr>
        <p:blipFill>
          <a:blip r:embed="rId2" cstate="print"/>
          <a:srcRect l="3196" b="2664"/>
          <a:stretch>
            <a:fillRect/>
          </a:stretch>
        </p:blipFill>
        <p:spPr>
          <a:xfrm>
            <a:off x="14217889" y="170632"/>
            <a:ext cx="3925130" cy="4972868"/>
          </a:xfrm>
          <a:prstGeom prst="rect">
            <a:avLst/>
          </a:prstGeom>
        </p:spPr>
      </p:pic>
      <p:pic>
        <p:nvPicPr>
          <p:cNvPr id="5" name="Picture 5"/>
          <p:cNvPicPr>
            <a:picLocks noChangeAspect="1"/>
          </p:cNvPicPr>
          <p:nvPr/>
        </p:nvPicPr>
        <p:blipFill>
          <a:blip r:embed="rId3" cstate="print"/>
          <a:srcRect l="1836" t="11571" b="12826"/>
          <a:stretch>
            <a:fillRect/>
          </a:stretch>
        </p:blipFill>
        <p:spPr>
          <a:xfrm>
            <a:off x="14072908" y="6497785"/>
            <a:ext cx="4635564" cy="3570140"/>
          </a:xfrm>
          <a:prstGeom prst="rect">
            <a:avLst/>
          </a:prstGeom>
        </p:spPr>
      </p:pic>
      <p:sp>
        <p:nvSpPr>
          <p:cNvPr id="6" name="TextBox 6"/>
          <p:cNvSpPr txBox="1"/>
          <p:nvPr/>
        </p:nvSpPr>
        <p:spPr>
          <a:xfrm>
            <a:off x="344851" y="554031"/>
            <a:ext cx="11522029" cy="2252345"/>
          </a:xfrm>
          <a:prstGeom prst="rect">
            <a:avLst/>
          </a:prstGeom>
        </p:spPr>
        <p:txBody>
          <a:bodyPr lIns="0" tIns="0" rIns="0" bIns="0" rtlCol="0" anchor="t">
            <a:spAutoFit/>
          </a:bodyPr>
          <a:lstStyle/>
          <a:p>
            <a:pPr>
              <a:lnSpc>
                <a:spcPts val="4480"/>
              </a:lnSpc>
            </a:pPr>
            <a:r>
              <a:rPr lang="en-US" sz="3200">
                <a:solidFill>
                  <a:srgbClr val="000000"/>
                </a:solidFill>
                <a:latin typeface="Arimo"/>
              </a:rPr>
              <a:t>6. </a:t>
            </a:r>
            <a:r>
              <a:rPr lang="en-US" sz="3200">
                <a:solidFill>
                  <a:srgbClr val="000000"/>
                </a:solidFill>
                <a:latin typeface="Arimo Bold"/>
              </a:rPr>
              <a:t>Кишківник</a:t>
            </a:r>
            <a:r>
              <a:rPr lang="en-US" sz="3200">
                <a:solidFill>
                  <a:srgbClr val="000000"/>
                </a:solidFill>
                <a:latin typeface="Arimo"/>
              </a:rPr>
              <a:t> - КТ дозволяє проводити дослідження кишківника зі створенням об'ємної (3D) реконструкції зображення органу;</a:t>
            </a:r>
          </a:p>
          <a:p>
            <a:pPr>
              <a:lnSpc>
                <a:spcPts val="4480"/>
              </a:lnSpc>
            </a:pPr>
            <a:endParaRPr lang="en-US" sz="3200">
              <a:solidFill>
                <a:srgbClr val="000000"/>
              </a:solidFill>
              <a:latin typeface="Arimo"/>
            </a:endParaRPr>
          </a:p>
        </p:txBody>
      </p:sp>
      <p:sp>
        <p:nvSpPr>
          <p:cNvPr id="7" name="TextBox 7"/>
          <p:cNvSpPr txBox="1"/>
          <p:nvPr/>
        </p:nvSpPr>
        <p:spPr>
          <a:xfrm>
            <a:off x="344851" y="2503724"/>
            <a:ext cx="13728058" cy="1728470"/>
          </a:xfrm>
          <a:prstGeom prst="rect">
            <a:avLst/>
          </a:prstGeom>
        </p:spPr>
        <p:txBody>
          <a:bodyPr lIns="0" tIns="0" rIns="0" bIns="0" rtlCol="0" anchor="t">
            <a:spAutoFit/>
          </a:bodyPr>
          <a:lstStyle/>
          <a:p>
            <a:pPr>
              <a:lnSpc>
                <a:spcPts val="4480"/>
              </a:lnSpc>
              <a:spcBef>
                <a:spcPct val="0"/>
              </a:spcBef>
            </a:pPr>
            <a:r>
              <a:rPr lang="en-US" sz="3200">
                <a:solidFill>
                  <a:srgbClr val="000000"/>
                </a:solidFill>
                <a:latin typeface="Alegreya Sans Regular"/>
              </a:rPr>
              <a:t>7. </a:t>
            </a:r>
            <a:r>
              <a:rPr lang="en-US" sz="3200">
                <a:solidFill>
                  <a:srgbClr val="000000"/>
                </a:solidFill>
                <a:latin typeface="Alegreya Sans Regular Bold"/>
              </a:rPr>
              <a:t>Органи малого тазу</a:t>
            </a:r>
            <a:r>
              <a:rPr lang="en-US" sz="3200">
                <a:solidFill>
                  <a:srgbClr val="000000"/>
                </a:solidFill>
                <a:latin typeface="Alegreya Sans Regular"/>
              </a:rPr>
              <a:t> - при КТ органів малого таза обстежуються тазові кістки, сечовий міхур, у жінок – матка та яєчники, у чоловіків – передміхурова залоза та насіннєві бульбашки;</a:t>
            </a:r>
          </a:p>
        </p:txBody>
      </p:sp>
      <p:sp>
        <p:nvSpPr>
          <p:cNvPr id="8" name="TextBox 8"/>
          <p:cNvSpPr txBox="1"/>
          <p:nvPr/>
        </p:nvSpPr>
        <p:spPr>
          <a:xfrm>
            <a:off x="344851" y="4550241"/>
            <a:ext cx="14072908" cy="1728470"/>
          </a:xfrm>
          <a:prstGeom prst="rect">
            <a:avLst/>
          </a:prstGeom>
        </p:spPr>
        <p:txBody>
          <a:bodyPr lIns="0" tIns="0" rIns="0" bIns="0" rtlCol="0" anchor="t">
            <a:spAutoFit/>
          </a:bodyPr>
          <a:lstStyle/>
          <a:p>
            <a:pPr>
              <a:lnSpc>
                <a:spcPts val="4480"/>
              </a:lnSpc>
              <a:spcBef>
                <a:spcPct val="0"/>
              </a:spcBef>
            </a:pPr>
            <a:r>
              <a:rPr lang="en-US" sz="3200">
                <a:solidFill>
                  <a:srgbClr val="000000"/>
                </a:solidFill>
                <a:latin typeface="Alegreya Sans Regular"/>
              </a:rPr>
              <a:t>8. </a:t>
            </a:r>
            <a:r>
              <a:rPr lang="en-US" sz="3200">
                <a:solidFill>
                  <a:srgbClr val="000000"/>
                </a:solidFill>
                <a:latin typeface="Alegreya Sans Regular Bold"/>
              </a:rPr>
              <a:t>Суглоби</a:t>
            </a:r>
            <a:r>
              <a:rPr lang="en-US" sz="3200">
                <a:solidFill>
                  <a:srgbClr val="000000"/>
                </a:solidFill>
                <a:latin typeface="Alegreya Sans Regular"/>
              </a:rPr>
              <a:t> - КТ суглобів дозволяє виявити патологічні процеси, що відбуваються в кістках і м'яких тканинах, що становлять суглоб.  Найчастіше досліджуються кульшовий та колінний суглоби;</a:t>
            </a:r>
          </a:p>
        </p:txBody>
      </p:sp>
      <p:sp>
        <p:nvSpPr>
          <p:cNvPr id="9" name="TextBox 9"/>
          <p:cNvSpPr txBox="1"/>
          <p:nvPr/>
        </p:nvSpPr>
        <p:spPr>
          <a:xfrm>
            <a:off x="344851" y="6593035"/>
            <a:ext cx="13801573" cy="1728470"/>
          </a:xfrm>
          <a:prstGeom prst="rect">
            <a:avLst/>
          </a:prstGeom>
        </p:spPr>
        <p:txBody>
          <a:bodyPr lIns="0" tIns="0" rIns="0" bIns="0" rtlCol="0" anchor="t">
            <a:spAutoFit/>
          </a:bodyPr>
          <a:lstStyle/>
          <a:p>
            <a:pPr>
              <a:lnSpc>
                <a:spcPts val="4480"/>
              </a:lnSpc>
              <a:spcBef>
                <a:spcPct val="0"/>
              </a:spcBef>
            </a:pPr>
            <a:r>
              <a:rPr lang="en-US" sz="3200">
                <a:solidFill>
                  <a:srgbClr val="000000"/>
                </a:solidFill>
                <a:latin typeface="Alegreya Sans Regular"/>
              </a:rPr>
              <a:t>9. </a:t>
            </a:r>
            <a:r>
              <a:rPr lang="en-US" sz="3200">
                <a:solidFill>
                  <a:srgbClr val="000000"/>
                </a:solidFill>
                <a:latin typeface="Alegreya Sans Regular Bold"/>
              </a:rPr>
              <a:t>Судини</a:t>
            </a:r>
            <a:r>
              <a:rPr lang="en-US" sz="3200">
                <a:solidFill>
                  <a:srgbClr val="000000"/>
                </a:solidFill>
                <a:latin typeface="Alegreya Sans Regular"/>
              </a:rPr>
              <a:t> - КТ дозволяє оцінити стан судин діаметром від 1 мм.  Обстежуються судини різних областей - головного мозку, шиї, нижніх кінцівок, аорта та клубові артерії;</a:t>
            </a:r>
          </a:p>
        </p:txBody>
      </p:sp>
      <p:sp>
        <p:nvSpPr>
          <p:cNvPr id="10" name="TextBox 10"/>
          <p:cNvSpPr txBox="1"/>
          <p:nvPr/>
        </p:nvSpPr>
        <p:spPr>
          <a:xfrm>
            <a:off x="14618489" y="5244930"/>
            <a:ext cx="3123931" cy="1033780"/>
          </a:xfrm>
          <a:prstGeom prst="rect">
            <a:avLst/>
          </a:prstGeom>
        </p:spPr>
        <p:txBody>
          <a:bodyPr lIns="0" tIns="0" rIns="0" bIns="0" rtlCol="0" anchor="t">
            <a:spAutoFit/>
          </a:bodyPr>
          <a:lstStyle/>
          <a:p>
            <a:pPr algn="ctr">
              <a:lnSpc>
                <a:spcPts val="3919"/>
              </a:lnSpc>
              <a:spcBef>
                <a:spcPct val="0"/>
              </a:spcBef>
            </a:pPr>
            <a:r>
              <a:rPr lang="en-US" sz="2799">
                <a:solidFill>
                  <a:srgbClr val="000000"/>
                </a:solidFill>
                <a:latin typeface="Alegreya Sans Regular"/>
              </a:rPr>
              <a:t>КТ з контрастом кишківника</a:t>
            </a:r>
          </a:p>
        </p:txBody>
      </p:sp>
      <p:sp>
        <p:nvSpPr>
          <p:cNvPr id="11" name="TextBox 11"/>
          <p:cNvSpPr txBox="1"/>
          <p:nvPr/>
        </p:nvSpPr>
        <p:spPr>
          <a:xfrm>
            <a:off x="11517954" y="8645355"/>
            <a:ext cx="2361077" cy="1033780"/>
          </a:xfrm>
          <a:prstGeom prst="rect">
            <a:avLst/>
          </a:prstGeom>
        </p:spPr>
        <p:txBody>
          <a:bodyPr lIns="0" tIns="0" rIns="0" bIns="0" rtlCol="0" anchor="t">
            <a:spAutoFit/>
          </a:bodyPr>
          <a:lstStyle/>
          <a:p>
            <a:pPr algn="ctr">
              <a:lnSpc>
                <a:spcPts val="3919"/>
              </a:lnSpc>
              <a:spcBef>
                <a:spcPct val="0"/>
              </a:spcBef>
            </a:pPr>
            <a:r>
              <a:rPr lang="en-US" sz="2799">
                <a:solidFill>
                  <a:srgbClr val="000000"/>
                </a:solidFill>
                <a:latin typeface="Alegreya Sans Regular"/>
              </a:rPr>
              <a:t>КТ колінного суглобу</a:t>
            </a:r>
          </a:p>
        </p:txBody>
      </p:sp>
      <p:sp>
        <p:nvSpPr>
          <p:cNvPr id="12" name="AutoShape 12"/>
          <p:cNvSpPr/>
          <p:nvPr/>
        </p:nvSpPr>
        <p:spPr>
          <a:xfrm rot="-80075">
            <a:off x="11894169" y="9679135"/>
            <a:ext cx="1635782" cy="0"/>
          </a:xfrm>
          <a:prstGeom prst="line">
            <a:avLst/>
          </a:prstGeom>
          <a:ln w="38100" cap="flat">
            <a:solidFill>
              <a:srgbClr val="48B4BB"/>
            </a:solidFill>
            <a:prstDash val="solid"/>
            <a:headEnd type="none" w="sm" len="sm"/>
            <a:tailEnd type="none" w="sm" len="sm"/>
          </a:ln>
        </p:spPr>
      </p:sp>
      <p:sp>
        <p:nvSpPr>
          <p:cNvPr id="13" name="AutoShape 13"/>
          <p:cNvSpPr/>
          <p:nvPr/>
        </p:nvSpPr>
        <p:spPr>
          <a:xfrm rot="30557">
            <a:off x="15108859" y="6288235"/>
            <a:ext cx="2143191" cy="0"/>
          </a:xfrm>
          <a:prstGeom prst="line">
            <a:avLst/>
          </a:prstGeom>
          <a:ln w="38100" cap="flat">
            <a:solidFill>
              <a:srgbClr val="C0E8DF"/>
            </a:solidFill>
            <a:prstDash val="solid"/>
            <a:headEnd type="none" w="sm" len="sm"/>
            <a:tailEnd type="none" w="sm" len="sm"/>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8735" y="-254110"/>
            <a:ext cx="5143776" cy="10952776"/>
            <a:chOff x="0" y="0"/>
            <a:chExt cx="1876463" cy="3995602"/>
          </a:xfrm>
        </p:grpSpPr>
        <p:sp>
          <p:nvSpPr>
            <p:cNvPr id="3" name="Freeform 3"/>
            <p:cNvSpPr/>
            <p:nvPr/>
          </p:nvSpPr>
          <p:spPr>
            <a:xfrm>
              <a:off x="0" y="0"/>
              <a:ext cx="1876463" cy="3995602"/>
            </a:xfrm>
            <a:custGeom>
              <a:avLst/>
              <a:gdLst/>
              <a:ahLst/>
              <a:cxnLst/>
              <a:rect l="l" t="t" r="r" b="b"/>
              <a:pathLst>
                <a:path w="1876463" h="3995602">
                  <a:moveTo>
                    <a:pt x="0" y="0"/>
                  </a:moveTo>
                  <a:lnTo>
                    <a:pt x="1876463" y="0"/>
                  </a:lnTo>
                  <a:lnTo>
                    <a:pt x="1876463" y="3995602"/>
                  </a:lnTo>
                  <a:lnTo>
                    <a:pt x="0" y="3995602"/>
                  </a:lnTo>
                  <a:close/>
                </a:path>
              </a:pathLst>
            </a:custGeom>
            <a:solidFill>
              <a:srgbClr val="48B4BB"/>
            </a:solidFill>
          </p:spPr>
        </p:sp>
      </p:grpSp>
      <p:pic>
        <p:nvPicPr>
          <p:cNvPr id="4" name="Picture 4"/>
          <p:cNvPicPr>
            <a:picLocks noChangeAspect="1"/>
          </p:cNvPicPr>
          <p:nvPr/>
        </p:nvPicPr>
        <p:blipFill>
          <a:blip r:embed="rId2" cstate="print">
            <a:extLst>
              <a:ext uri="{28A0092B-C50C-407E-A947-70E740481C1C}">
                <a14:useLocalDpi xmlns:a14="http://schemas.microsoft.com/office/drawing/2010/main" xmlns="" val="0"/>
              </a:ext>
              <a:ext uri="{96DAC541-7B7A-43D3-8B79-37D633B846F1}">
                <asvg:svgBlip xmlns:asvg="http://schemas.microsoft.com/office/drawing/2016/SVG/main" xmlns="" r:embed="rId3"/>
              </a:ext>
            </a:extLst>
          </a:blip>
          <a:srcRect/>
          <a:stretch>
            <a:fillRect/>
          </a:stretch>
        </p:blipFill>
        <p:spPr>
          <a:xfrm>
            <a:off x="6207169" y="1346835"/>
            <a:ext cx="5441424" cy="929989"/>
          </a:xfrm>
          <a:prstGeom prst="rect">
            <a:avLst/>
          </a:prstGeom>
        </p:spPr>
      </p:pic>
      <p:sp>
        <p:nvSpPr>
          <p:cNvPr id="5" name="TextBox 5"/>
          <p:cNvSpPr txBox="1"/>
          <p:nvPr/>
        </p:nvSpPr>
        <p:spPr>
          <a:xfrm>
            <a:off x="346546" y="2373608"/>
            <a:ext cx="10976224" cy="7138353"/>
          </a:xfrm>
          <a:prstGeom prst="rect">
            <a:avLst/>
          </a:prstGeom>
        </p:spPr>
        <p:txBody>
          <a:bodyPr lIns="0" tIns="0" rIns="0" bIns="0" rtlCol="0" anchor="t">
            <a:spAutoFit/>
          </a:bodyPr>
          <a:lstStyle/>
          <a:p>
            <a:pPr>
              <a:lnSpc>
                <a:spcPts val="4703"/>
              </a:lnSpc>
            </a:pPr>
            <a:r>
              <a:rPr lang="en-US" sz="3359">
                <a:solidFill>
                  <a:srgbClr val="000000"/>
                </a:solidFill>
                <a:latin typeface="Alegreya Sans Regular"/>
              </a:rPr>
              <a:t> Найчастіше КТ призначають, щоб підтвердити або виключити пухлини головного мозку за наявності симптомів та неоднозначних результатів інших видів діагностики.  На томограмах виявляються вроджені аномалії, кісти, запальні захворювання, надлишок рідини («водянка» головного мозку) та будь-які інші відхилення від норми.  У дорослого КТ головного мозку з контрастом покаже стан та прохідність судин головного мозку.  КТ проводять у динаміці, щоб зрозуміти, наскільки ефективно призначене лікування. </a:t>
            </a:r>
          </a:p>
          <a:p>
            <a:pPr>
              <a:lnSpc>
                <a:spcPts val="4703"/>
              </a:lnSpc>
            </a:pPr>
            <a:r>
              <a:rPr lang="en-US" sz="3359">
                <a:solidFill>
                  <a:srgbClr val="000000"/>
                </a:solidFill>
                <a:latin typeface="Alegreya Sans Regular"/>
              </a:rPr>
              <a:t>КТ голови, хребта, суглобів підготовки не вимагає.</a:t>
            </a:r>
          </a:p>
          <a:p>
            <a:pPr>
              <a:lnSpc>
                <a:spcPts val="4703"/>
              </a:lnSpc>
              <a:spcBef>
                <a:spcPct val="0"/>
              </a:spcBef>
            </a:pPr>
            <a:r>
              <a:rPr lang="en-US" sz="3359">
                <a:solidFill>
                  <a:srgbClr val="000000"/>
                </a:solidFill>
                <a:latin typeface="Alegreya Sans Regular"/>
              </a:rPr>
              <a:t>Єдине, що потрібно зробити перед проходженням дослідження - зняти з себе всі металеві предмети.</a:t>
            </a:r>
          </a:p>
        </p:txBody>
      </p:sp>
      <p:pic>
        <p:nvPicPr>
          <p:cNvPr id="6" name="Picture 6"/>
          <p:cNvPicPr>
            <a:picLocks noChangeAspect="1"/>
          </p:cNvPicPr>
          <p:nvPr/>
        </p:nvPicPr>
        <p:blipFill>
          <a:blip r:embed="rId4" cstate="print"/>
          <a:srcRect/>
          <a:stretch>
            <a:fillRect/>
          </a:stretch>
        </p:blipFill>
        <p:spPr>
          <a:xfrm>
            <a:off x="14443932" y="279437"/>
            <a:ext cx="3484821" cy="4474093"/>
          </a:xfrm>
          <a:prstGeom prst="rect">
            <a:avLst/>
          </a:prstGeom>
        </p:spPr>
      </p:pic>
      <p:pic>
        <p:nvPicPr>
          <p:cNvPr id="7" name="Picture 7"/>
          <p:cNvPicPr>
            <a:picLocks noChangeAspect="1"/>
          </p:cNvPicPr>
          <p:nvPr/>
        </p:nvPicPr>
        <p:blipFill>
          <a:blip r:embed="rId5" cstate="print"/>
          <a:srcRect/>
          <a:stretch>
            <a:fillRect/>
          </a:stretch>
        </p:blipFill>
        <p:spPr>
          <a:xfrm>
            <a:off x="12099365" y="1346835"/>
            <a:ext cx="2698841" cy="3396618"/>
          </a:xfrm>
          <a:prstGeom prst="rect">
            <a:avLst/>
          </a:prstGeom>
        </p:spPr>
      </p:pic>
      <p:pic>
        <p:nvPicPr>
          <p:cNvPr id="8" name="Picture 8"/>
          <p:cNvPicPr>
            <a:picLocks noChangeAspect="1"/>
          </p:cNvPicPr>
          <p:nvPr/>
        </p:nvPicPr>
        <p:blipFill>
          <a:blip r:embed="rId6" cstate="print"/>
          <a:srcRect/>
          <a:stretch>
            <a:fillRect/>
          </a:stretch>
        </p:blipFill>
        <p:spPr>
          <a:xfrm>
            <a:off x="14798206" y="4753530"/>
            <a:ext cx="3327678" cy="4182560"/>
          </a:xfrm>
          <a:prstGeom prst="rect">
            <a:avLst/>
          </a:prstGeom>
        </p:spPr>
      </p:pic>
      <p:pic>
        <p:nvPicPr>
          <p:cNvPr id="9" name="Picture 9"/>
          <p:cNvPicPr>
            <a:picLocks noChangeAspect="1"/>
          </p:cNvPicPr>
          <p:nvPr/>
        </p:nvPicPr>
        <p:blipFill>
          <a:blip r:embed="rId7" cstate="print">
            <a:alphaModFix amt="19999"/>
          </a:blip>
          <a:srcRect/>
          <a:stretch>
            <a:fillRect/>
          </a:stretch>
        </p:blipFill>
        <p:spPr>
          <a:xfrm>
            <a:off x="9497900" y="3578469"/>
            <a:ext cx="1987891" cy="4077725"/>
          </a:xfrm>
          <a:prstGeom prst="rect">
            <a:avLst/>
          </a:prstGeom>
        </p:spPr>
      </p:pic>
      <p:sp>
        <p:nvSpPr>
          <p:cNvPr id="10" name="TextBox 10"/>
          <p:cNvSpPr txBox="1"/>
          <p:nvPr/>
        </p:nvSpPr>
        <p:spPr>
          <a:xfrm>
            <a:off x="1028700" y="615315"/>
            <a:ext cx="9611916" cy="731520"/>
          </a:xfrm>
          <a:prstGeom prst="rect">
            <a:avLst/>
          </a:prstGeom>
        </p:spPr>
        <p:txBody>
          <a:bodyPr lIns="0" tIns="0" rIns="0" bIns="0" rtlCol="0" anchor="t">
            <a:spAutoFit/>
          </a:bodyPr>
          <a:lstStyle/>
          <a:p>
            <a:pPr algn="ctr">
              <a:lnSpc>
                <a:spcPts val="5880"/>
              </a:lnSpc>
            </a:pPr>
            <a:r>
              <a:rPr lang="en-US" sz="4200">
                <a:solidFill>
                  <a:srgbClr val="000000"/>
                </a:solidFill>
                <a:latin typeface="Arimo Bold Italics"/>
              </a:rPr>
              <a:t>Показання для КТ головного мозку:</a:t>
            </a:r>
          </a:p>
        </p:txBody>
      </p:sp>
      <p:sp>
        <p:nvSpPr>
          <p:cNvPr id="11" name="TextBox 11"/>
          <p:cNvSpPr txBox="1"/>
          <p:nvPr/>
        </p:nvSpPr>
        <p:spPr>
          <a:xfrm>
            <a:off x="11485791" y="4658280"/>
            <a:ext cx="3185577" cy="4954443"/>
          </a:xfrm>
          <a:prstGeom prst="rect">
            <a:avLst/>
          </a:prstGeom>
        </p:spPr>
        <p:txBody>
          <a:bodyPr lIns="0" tIns="0" rIns="0" bIns="0" rtlCol="0" anchor="t">
            <a:spAutoFit/>
          </a:bodyPr>
          <a:lstStyle/>
          <a:p>
            <a:pPr algn="r">
              <a:lnSpc>
                <a:spcPts val="3595"/>
              </a:lnSpc>
              <a:spcBef>
                <a:spcPct val="0"/>
              </a:spcBef>
            </a:pPr>
            <a:r>
              <a:rPr lang="en-US" sz="2568">
                <a:solidFill>
                  <a:srgbClr val="000000"/>
                </a:solidFill>
                <a:latin typeface="Alegreya Sans Regular"/>
              </a:rPr>
              <a:t>КТ голови дорослої людини у віці 74 років.  Порівняно зі стандартним КТ голови пацієнта 30-річного віку, на цьому зображенні шлуночки та мозкові борозни більше.  Ці показники є нормальними для цієї вікової групи.</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srcRect t="6453" b="6453"/>
          <a:stretch>
            <a:fillRect/>
          </a:stretch>
        </p:blipFill>
        <p:spPr>
          <a:xfrm>
            <a:off x="0" y="0"/>
            <a:ext cx="18288000" cy="10287000"/>
          </a:xfrm>
          <a:prstGeom prst="rect">
            <a:avLst/>
          </a:prstGeom>
        </p:spPr>
      </p:pic>
      <p:pic>
        <p:nvPicPr>
          <p:cNvPr id="3" name="Picture 3"/>
          <p:cNvPicPr>
            <a:picLocks noChangeAspect="1"/>
          </p:cNvPicPr>
          <p:nvPr/>
        </p:nvPicPr>
        <p:blipFill>
          <a:blip r:embed="rId3" cstate="print">
            <a:alphaModFix amt="42000"/>
            <a:extLst>
              <a:ext uri="{28A0092B-C50C-407E-A947-70E740481C1C}">
                <a14:useLocalDpi xmlns:a14="http://schemas.microsoft.com/office/drawing/2010/main" xmlns="" val="0"/>
              </a:ext>
              <a:ext uri="{96DAC541-7B7A-43D3-8B79-37D633B846F1}">
                <asvg:svgBlip xmlns:asvg="http://schemas.microsoft.com/office/drawing/2016/SVG/main" xmlns="" r:embed="rId4"/>
              </a:ext>
            </a:extLst>
          </a:blip>
          <a:srcRect/>
          <a:stretch>
            <a:fillRect/>
          </a:stretch>
        </p:blipFill>
        <p:spPr>
          <a:xfrm>
            <a:off x="1446335" y="0"/>
            <a:ext cx="11071713" cy="11071713"/>
          </a:xfrm>
          <a:prstGeom prst="rect">
            <a:avLst/>
          </a:prstGeom>
        </p:spPr>
      </p:pic>
      <p:pic>
        <p:nvPicPr>
          <p:cNvPr id="4" name="Picture 4"/>
          <p:cNvPicPr>
            <a:picLocks noChangeAspect="1"/>
          </p:cNvPicPr>
          <p:nvPr/>
        </p:nvPicPr>
        <p:blipFill>
          <a:blip r:embed="rId5" cstate="print">
            <a:extLst>
              <a:ext uri="{28A0092B-C50C-407E-A947-70E740481C1C}">
                <a14:useLocalDpi xmlns:a14="http://schemas.microsoft.com/office/drawing/2010/main" xmlns="" val="0"/>
              </a:ext>
              <a:ext uri="{96DAC541-7B7A-43D3-8B79-37D633B846F1}">
                <asvg:svgBlip xmlns:asvg="http://schemas.microsoft.com/office/drawing/2016/SVG/main" xmlns="" r:embed="rId6"/>
              </a:ext>
            </a:extLst>
          </a:blip>
          <a:srcRect/>
          <a:stretch>
            <a:fillRect/>
          </a:stretch>
        </p:blipFill>
        <p:spPr>
          <a:xfrm>
            <a:off x="0" y="-64011"/>
            <a:ext cx="10415023" cy="10415023"/>
          </a:xfrm>
          <a:prstGeom prst="rect">
            <a:avLst/>
          </a:prstGeom>
        </p:spPr>
      </p:pic>
      <p:sp>
        <p:nvSpPr>
          <p:cNvPr id="5" name="TextBox 5"/>
          <p:cNvSpPr txBox="1"/>
          <p:nvPr/>
        </p:nvSpPr>
        <p:spPr>
          <a:xfrm>
            <a:off x="403192" y="2909895"/>
            <a:ext cx="10598366" cy="6748145"/>
          </a:xfrm>
          <a:prstGeom prst="rect">
            <a:avLst/>
          </a:prstGeom>
        </p:spPr>
        <p:txBody>
          <a:bodyPr lIns="0" tIns="0" rIns="0" bIns="0" rtlCol="0" anchor="t">
            <a:spAutoFit/>
          </a:bodyPr>
          <a:lstStyle/>
          <a:p>
            <a:pPr marL="690881" lvl="1" indent="-345440">
              <a:lnSpc>
                <a:spcPts val="4480"/>
              </a:lnSpc>
              <a:buFont typeface="Arial"/>
              <a:buChar char="•"/>
            </a:pPr>
            <a:r>
              <a:rPr lang="en-US" sz="3200">
                <a:solidFill>
                  <a:srgbClr val="000000"/>
                </a:solidFill>
                <a:latin typeface="Arimo"/>
              </a:rPr>
              <a:t>травматичне ушкодження, новоутворення тіл хребців, відростків;</a:t>
            </a:r>
          </a:p>
          <a:p>
            <a:pPr marL="690881" lvl="1" indent="-345440">
              <a:lnSpc>
                <a:spcPts val="4480"/>
              </a:lnSpc>
              <a:buFont typeface="Arial"/>
              <a:buChar char="•"/>
            </a:pPr>
            <a:r>
              <a:rPr lang="en-US" sz="3200">
                <a:solidFill>
                  <a:srgbClr val="000000"/>
                </a:solidFill>
                <a:latin typeface="Arimo"/>
              </a:rPr>
              <a:t>визначення ступеня остеопорозу;</a:t>
            </a:r>
          </a:p>
          <a:p>
            <a:pPr marL="690881" lvl="1" indent="-345440">
              <a:lnSpc>
                <a:spcPts val="4480"/>
              </a:lnSpc>
              <a:buFont typeface="Arial"/>
              <a:buChar char="•"/>
            </a:pPr>
            <a:r>
              <a:rPr lang="en-US" sz="3200">
                <a:solidFill>
                  <a:srgbClr val="000000"/>
                </a:solidFill>
                <a:latin typeface="Arimo"/>
              </a:rPr>
              <a:t>запальні процеси, аномалії розвитку тіл хребців, відростків;</a:t>
            </a:r>
          </a:p>
          <a:p>
            <a:pPr marL="690881" lvl="1" indent="-345440">
              <a:lnSpc>
                <a:spcPts val="4480"/>
              </a:lnSpc>
              <a:buFont typeface="Arial"/>
              <a:buChar char="•"/>
            </a:pPr>
            <a:r>
              <a:rPr lang="en-US" sz="3200">
                <a:solidFill>
                  <a:srgbClr val="000000"/>
                </a:solidFill>
                <a:latin typeface="Arimo"/>
              </a:rPr>
              <a:t>травми крижів;</a:t>
            </a:r>
          </a:p>
          <a:p>
            <a:pPr marL="690881" lvl="1" indent="-345440">
              <a:lnSpc>
                <a:spcPts val="4480"/>
              </a:lnSpc>
              <a:buFont typeface="Arial"/>
              <a:buChar char="•"/>
            </a:pPr>
            <a:r>
              <a:rPr lang="en-US" sz="3200">
                <a:solidFill>
                  <a:srgbClr val="000000"/>
                </a:solidFill>
                <a:latin typeface="Arimo"/>
              </a:rPr>
              <a:t>оцінка стану металевих конструкцій після хірургічних маніпуляцій на хребті</a:t>
            </a:r>
          </a:p>
          <a:p>
            <a:pPr>
              <a:lnSpc>
                <a:spcPts val="4480"/>
              </a:lnSpc>
            </a:pPr>
            <a:r>
              <a:rPr lang="en-US" sz="3200">
                <a:solidFill>
                  <a:srgbClr val="000000"/>
                </a:solidFill>
                <a:latin typeface="Arimo"/>
              </a:rPr>
              <a:t> Як правило, при даних показаннях показано КТ із контрастуванням. КТ не підходить для виявлення міжхребцевих гриж грудного, шийного відділів, виявлення патологій спинного мозку, його корінців.</a:t>
            </a:r>
          </a:p>
        </p:txBody>
      </p:sp>
      <p:sp>
        <p:nvSpPr>
          <p:cNvPr id="6" name="TextBox 6"/>
          <p:cNvSpPr txBox="1"/>
          <p:nvPr/>
        </p:nvSpPr>
        <p:spPr>
          <a:xfrm>
            <a:off x="403192" y="526447"/>
            <a:ext cx="6380191" cy="2217420"/>
          </a:xfrm>
          <a:prstGeom prst="rect">
            <a:avLst/>
          </a:prstGeom>
        </p:spPr>
        <p:txBody>
          <a:bodyPr lIns="0" tIns="0" rIns="0" bIns="0" rtlCol="0" anchor="t">
            <a:spAutoFit/>
          </a:bodyPr>
          <a:lstStyle/>
          <a:p>
            <a:pPr>
              <a:lnSpc>
                <a:spcPts val="5880"/>
              </a:lnSpc>
            </a:pPr>
            <a:r>
              <a:rPr lang="en-US" sz="4200">
                <a:solidFill>
                  <a:srgbClr val="000000"/>
                </a:solidFill>
                <a:latin typeface="Arimo Bold Italics"/>
              </a:rPr>
              <a:t>Показання до проведення КТ спинного мозку: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alphaModFix amt="82000"/>
          </a:blip>
          <a:srcRect l="5555" r="5555"/>
          <a:stretch>
            <a:fillRect/>
          </a:stretch>
        </p:blipFill>
        <p:spPr>
          <a:xfrm>
            <a:off x="0" y="0"/>
            <a:ext cx="18288000" cy="10287000"/>
          </a:xfrm>
          <a:prstGeom prst="rect">
            <a:avLst/>
          </a:prstGeom>
        </p:spPr>
      </p:pic>
      <p:pic>
        <p:nvPicPr>
          <p:cNvPr id="3" name="Picture 3"/>
          <p:cNvPicPr>
            <a:picLocks noChangeAspect="1"/>
          </p:cNvPicPr>
          <p:nvPr/>
        </p:nvPicPr>
        <p:blipFill>
          <a:blip r:embed="rId3" cstate="print">
            <a:extLst>
              <a:ext uri="{28A0092B-C50C-407E-A947-70E740481C1C}">
                <a14:useLocalDpi xmlns:a14="http://schemas.microsoft.com/office/drawing/2010/main" xmlns="" val="0"/>
              </a:ext>
              <a:ext uri="{96DAC541-7B7A-43D3-8B79-37D633B846F1}">
                <asvg:svgBlip xmlns:asvg="http://schemas.microsoft.com/office/drawing/2016/SVG/main" xmlns="" r:embed="rId4"/>
              </a:ext>
            </a:extLst>
          </a:blip>
          <a:srcRect/>
          <a:stretch>
            <a:fillRect/>
          </a:stretch>
        </p:blipFill>
        <p:spPr>
          <a:xfrm>
            <a:off x="-146070" y="-128023"/>
            <a:ext cx="10415023" cy="10415023"/>
          </a:xfrm>
          <a:prstGeom prst="rect">
            <a:avLst/>
          </a:prstGeom>
        </p:spPr>
      </p:pic>
      <p:pic>
        <p:nvPicPr>
          <p:cNvPr id="4" name="Picture 4"/>
          <p:cNvPicPr>
            <a:picLocks noChangeAspect="1"/>
          </p:cNvPicPr>
          <p:nvPr/>
        </p:nvPicPr>
        <p:blipFill>
          <a:blip r:embed="rId5" cstate="print">
            <a:extLst>
              <a:ext uri="{28A0092B-C50C-407E-A947-70E740481C1C}">
                <a14:useLocalDpi xmlns:a14="http://schemas.microsoft.com/office/drawing/2010/main" xmlns="" val="0"/>
              </a:ext>
              <a:ext uri="{96DAC541-7B7A-43D3-8B79-37D633B846F1}">
                <asvg:svgBlip xmlns:asvg="http://schemas.microsoft.com/office/drawing/2016/SVG/main" xmlns="" r:embed="rId6"/>
              </a:ext>
            </a:extLst>
          </a:blip>
          <a:srcRect/>
          <a:stretch>
            <a:fillRect/>
          </a:stretch>
        </p:blipFill>
        <p:spPr>
          <a:xfrm>
            <a:off x="317002" y="1346835"/>
            <a:ext cx="7315200" cy="118872"/>
          </a:xfrm>
          <a:prstGeom prst="rect">
            <a:avLst/>
          </a:prstGeom>
        </p:spPr>
      </p:pic>
      <p:sp>
        <p:nvSpPr>
          <p:cNvPr id="5" name="TextBox 5"/>
          <p:cNvSpPr txBox="1"/>
          <p:nvPr/>
        </p:nvSpPr>
        <p:spPr>
          <a:xfrm>
            <a:off x="792299" y="615315"/>
            <a:ext cx="6364605" cy="731520"/>
          </a:xfrm>
          <a:prstGeom prst="rect">
            <a:avLst/>
          </a:prstGeom>
        </p:spPr>
        <p:txBody>
          <a:bodyPr lIns="0" tIns="0" rIns="0" bIns="0" rtlCol="0" anchor="t">
            <a:spAutoFit/>
          </a:bodyPr>
          <a:lstStyle/>
          <a:p>
            <a:pPr algn="ctr">
              <a:lnSpc>
                <a:spcPts val="5880"/>
              </a:lnSpc>
            </a:pPr>
            <a:r>
              <a:rPr lang="en-US" sz="4200">
                <a:solidFill>
                  <a:srgbClr val="000000"/>
                </a:solidFill>
                <a:latin typeface="Arimo Bold Italics"/>
              </a:rPr>
              <a:t>Протипоказання до КТ:</a:t>
            </a:r>
          </a:p>
        </p:txBody>
      </p:sp>
      <p:sp>
        <p:nvSpPr>
          <p:cNvPr id="6" name="TextBox 6"/>
          <p:cNvSpPr txBox="1"/>
          <p:nvPr/>
        </p:nvSpPr>
        <p:spPr>
          <a:xfrm>
            <a:off x="271335" y="1572827"/>
            <a:ext cx="17745329" cy="8434070"/>
          </a:xfrm>
          <a:prstGeom prst="rect">
            <a:avLst/>
          </a:prstGeom>
        </p:spPr>
        <p:txBody>
          <a:bodyPr lIns="0" tIns="0" rIns="0" bIns="0" rtlCol="0" anchor="t">
            <a:spAutoFit/>
          </a:bodyPr>
          <a:lstStyle/>
          <a:p>
            <a:pPr algn="just">
              <a:lnSpc>
                <a:spcPts val="4480"/>
              </a:lnSpc>
            </a:pPr>
            <a:r>
              <a:rPr lang="en-US" sz="3200">
                <a:solidFill>
                  <a:srgbClr val="000000"/>
                </a:solidFill>
                <a:latin typeface="Arimo"/>
              </a:rPr>
              <a:t>Обстеження за допомогою комп'ютерної томографії є  абсолютно безболісним і абсолютно не інвазивним для пацієнтів. Триває недовго і дозволяє швидко виявити зміни в організмі.  Якщо тест проводився з використанням контрастної речовини, у пацієнта можуть спостерігатись або не спостерігатися деякі побічні ефекти, такі як запаморочення, металевий присмак у роті, нудота та блювання, а також прискорене серцебиття. </a:t>
            </a:r>
          </a:p>
          <a:p>
            <a:pPr algn="just">
              <a:lnSpc>
                <a:spcPts val="4480"/>
              </a:lnSpc>
            </a:pPr>
            <a:endParaRPr lang="en-US" sz="3200">
              <a:solidFill>
                <a:srgbClr val="000000"/>
              </a:solidFill>
              <a:latin typeface="Arimo"/>
            </a:endParaRPr>
          </a:p>
          <a:p>
            <a:pPr algn="just">
              <a:lnSpc>
                <a:spcPts val="4480"/>
              </a:lnSpc>
            </a:pPr>
            <a:r>
              <a:rPr lang="en-US" sz="3200">
                <a:solidFill>
                  <a:srgbClr val="000000"/>
                </a:solidFill>
                <a:latin typeface="Arimo"/>
              </a:rPr>
              <a:t> </a:t>
            </a:r>
            <a:r>
              <a:rPr lang="en-US" sz="3200">
                <a:solidFill>
                  <a:srgbClr val="000000"/>
                </a:solidFill>
                <a:latin typeface="Arimo Bold"/>
              </a:rPr>
              <a:t>Важливими протипоказаннями до виконання комп'ютерної томографії є:</a:t>
            </a:r>
          </a:p>
          <a:p>
            <a:pPr marL="690881" lvl="1" indent="-345440" algn="just">
              <a:lnSpc>
                <a:spcPts val="4480"/>
              </a:lnSpc>
              <a:buFont typeface="Arial"/>
              <a:buChar char="•"/>
            </a:pPr>
            <a:r>
              <a:rPr lang="en-US" sz="3200">
                <a:solidFill>
                  <a:srgbClr val="000000"/>
                </a:solidFill>
                <a:latin typeface="Arimo"/>
              </a:rPr>
              <a:t> вагітність</a:t>
            </a:r>
          </a:p>
          <a:p>
            <a:pPr marL="690881" lvl="1" indent="-345440" algn="just">
              <a:lnSpc>
                <a:spcPts val="4480"/>
              </a:lnSpc>
              <a:buFont typeface="Arial"/>
              <a:buChar char="•"/>
            </a:pPr>
            <a:r>
              <a:rPr lang="en-US" sz="3200">
                <a:solidFill>
                  <a:srgbClr val="000000"/>
                </a:solidFill>
                <a:latin typeface="Arimo"/>
              </a:rPr>
              <a:t> діагностовано гіпертиреоз,</a:t>
            </a:r>
          </a:p>
          <a:p>
            <a:pPr marL="690881" lvl="1" indent="-345440" algn="just">
              <a:lnSpc>
                <a:spcPts val="4480"/>
              </a:lnSpc>
              <a:buFont typeface="Arial"/>
              <a:buChar char="•"/>
            </a:pPr>
            <a:r>
              <a:rPr lang="en-US" sz="3200">
                <a:solidFill>
                  <a:srgbClr val="000000"/>
                </a:solidFill>
                <a:latin typeface="Arimo"/>
              </a:rPr>
              <a:t> порушення функції нирок,</a:t>
            </a:r>
          </a:p>
          <a:p>
            <a:pPr marL="690881" lvl="1" indent="-345440" algn="just">
              <a:lnSpc>
                <a:spcPts val="4480"/>
              </a:lnSpc>
              <a:buFont typeface="Arial"/>
              <a:buChar char="•"/>
            </a:pPr>
            <a:r>
              <a:rPr lang="en-US" sz="3200">
                <a:solidFill>
                  <a:srgbClr val="000000"/>
                </a:solidFill>
                <a:latin typeface="Arimo"/>
              </a:rPr>
              <a:t> підвищена чутливість до контрастної речовини,</a:t>
            </a:r>
          </a:p>
          <a:p>
            <a:pPr marL="690881" lvl="1" indent="-345440" algn="just">
              <a:lnSpc>
                <a:spcPts val="4480"/>
              </a:lnSpc>
              <a:buFont typeface="Arial"/>
              <a:buChar char="•"/>
            </a:pPr>
            <a:r>
              <a:rPr lang="en-US" sz="3200">
                <a:solidFill>
                  <a:srgbClr val="000000"/>
                </a:solidFill>
                <a:latin typeface="Arimo"/>
              </a:rPr>
              <a:t> вага &gt;150 кг.</a:t>
            </a:r>
          </a:p>
          <a:p>
            <a:pPr algn="just">
              <a:lnSpc>
                <a:spcPts val="4480"/>
              </a:lnSpc>
            </a:pPr>
            <a:endParaRPr lang="en-US" sz="3200">
              <a:solidFill>
                <a:srgbClr val="000000"/>
              </a:solidFill>
              <a:latin typeface="Arimo"/>
            </a:endParaRPr>
          </a:p>
          <a:p>
            <a:pPr algn="just">
              <a:lnSpc>
                <a:spcPts val="4480"/>
              </a:lnSpc>
              <a:spcBef>
                <a:spcPct val="0"/>
              </a:spcBef>
            </a:pPr>
            <a:r>
              <a:rPr lang="en-US" sz="3200">
                <a:solidFill>
                  <a:srgbClr val="000000"/>
                </a:solidFill>
                <a:latin typeface="Arimo"/>
              </a:rPr>
              <a:t>Проте, це абсолютні протипоказання, оскільки остаточних протипоказань немає.  Таким чином, при необхідності лікар може порекомендувати КТ вищезгаданим пацієнтам.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96410" y="-384069"/>
            <a:ext cx="6526377" cy="11159032"/>
            <a:chOff x="0" y="0"/>
            <a:chExt cx="2380840" cy="4070845"/>
          </a:xfrm>
        </p:grpSpPr>
        <p:sp>
          <p:nvSpPr>
            <p:cNvPr id="3" name="Freeform 3"/>
            <p:cNvSpPr/>
            <p:nvPr/>
          </p:nvSpPr>
          <p:spPr>
            <a:xfrm>
              <a:off x="0" y="0"/>
              <a:ext cx="2380840" cy="4070845"/>
            </a:xfrm>
            <a:custGeom>
              <a:avLst/>
              <a:gdLst/>
              <a:ahLst/>
              <a:cxnLst/>
              <a:rect l="l" t="t" r="r" b="b"/>
              <a:pathLst>
                <a:path w="2380840" h="4070845">
                  <a:moveTo>
                    <a:pt x="0" y="0"/>
                  </a:moveTo>
                  <a:lnTo>
                    <a:pt x="2380840" y="0"/>
                  </a:lnTo>
                  <a:lnTo>
                    <a:pt x="2380840" y="4070845"/>
                  </a:lnTo>
                  <a:lnTo>
                    <a:pt x="0" y="4070845"/>
                  </a:lnTo>
                  <a:close/>
                </a:path>
              </a:pathLst>
            </a:custGeom>
            <a:solidFill>
              <a:srgbClr val="48B4BB"/>
            </a:solidFill>
          </p:spPr>
        </p:sp>
      </p:grpSp>
      <p:grpSp>
        <p:nvGrpSpPr>
          <p:cNvPr id="4" name="Group 4"/>
          <p:cNvGrpSpPr>
            <a:grpSpLocks noChangeAspect="1"/>
          </p:cNvGrpSpPr>
          <p:nvPr/>
        </p:nvGrpSpPr>
        <p:grpSpPr>
          <a:xfrm>
            <a:off x="1966778" y="1510383"/>
            <a:ext cx="7370128" cy="7370128"/>
            <a:chOff x="0" y="0"/>
            <a:chExt cx="6350000" cy="6350000"/>
          </a:xfrm>
        </p:grpSpPr>
        <p:sp>
          <p:nvSpPr>
            <p:cNvPr id="5" name="Freeform 5"/>
            <p:cNvSpPr/>
            <p:nvPr/>
          </p:nvSpPr>
          <p:spPr>
            <a:xfrm>
              <a:off x="0" y="0"/>
              <a:ext cx="6350000" cy="6350000"/>
            </a:xfrm>
            <a:custGeom>
              <a:avLst/>
              <a:gdLst/>
              <a:ahLst/>
              <a:cxnLst/>
              <a:rect l="l" t="t" r="r" b="b"/>
              <a:pathLst>
                <a:path w="6350000" h="6350000">
                  <a:moveTo>
                    <a:pt x="4838700" y="0"/>
                  </a:moveTo>
                  <a:lnTo>
                    <a:pt x="1511300" y="0"/>
                  </a:lnTo>
                  <a:cubicBezTo>
                    <a:pt x="676910" y="0"/>
                    <a:pt x="0" y="676910"/>
                    <a:pt x="0" y="1511300"/>
                  </a:cubicBezTo>
                  <a:lnTo>
                    <a:pt x="0" y="6350000"/>
                  </a:lnTo>
                  <a:lnTo>
                    <a:pt x="4838700" y="6350000"/>
                  </a:lnTo>
                  <a:cubicBezTo>
                    <a:pt x="5673090" y="6350000"/>
                    <a:pt x="6350000" y="5673090"/>
                    <a:pt x="6350000" y="4838700"/>
                  </a:cubicBezTo>
                  <a:lnTo>
                    <a:pt x="6350000" y="0"/>
                  </a:lnTo>
                  <a:lnTo>
                    <a:pt x="4838700" y="0"/>
                  </a:lnTo>
                  <a:close/>
                </a:path>
              </a:pathLst>
            </a:custGeom>
            <a:blipFill>
              <a:blip r:embed="rId2" cstate="print"/>
              <a:stretch>
                <a:fillRect l="-22222" r="-22222"/>
              </a:stretch>
            </a:blipFill>
          </p:spPr>
        </p:sp>
      </p:grpSp>
      <p:grpSp>
        <p:nvGrpSpPr>
          <p:cNvPr id="6" name="Group 6"/>
          <p:cNvGrpSpPr>
            <a:grpSpLocks noChangeAspect="1"/>
          </p:cNvGrpSpPr>
          <p:nvPr/>
        </p:nvGrpSpPr>
        <p:grpSpPr>
          <a:xfrm>
            <a:off x="7136321" y="5590192"/>
            <a:ext cx="4099997" cy="4099997"/>
            <a:chOff x="0" y="0"/>
            <a:chExt cx="495300" cy="495300"/>
          </a:xfrm>
        </p:grpSpPr>
        <p:sp>
          <p:nvSpPr>
            <p:cNvPr id="7" name="Freeform 7"/>
            <p:cNvSpPr/>
            <p:nvPr/>
          </p:nvSpPr>
          <p:spPr>
            <a:xfrm>
              <a:off x="0" y="0"/>
              <a:ext cx="495300" cy="495300"/>
            </a:xfrm>
            <a:custGeom>
              <a:avLst/>
              <a:gdLst/>
              <a:ahLst/>
              <a:cxnLst/>
              <a:rect l="l" t="t" r="r" b="b"/>
              <a:pathLst>
                <a:path w="495300" h="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FFFFFF"/>
            </a:solidFill>
          </p:spPr>
        </p:sp>
        <p:sp>
          <p:nvSpPr>
            <p:cNvPr id="8" name="Freeform 8"/>
            <p:cNvSpPr/>
            <p:nvPr/>
          </p:nvSpPr>
          <p:spPr>
            <a:xfrm>
              <a:off x="38100" y="38100"/>
              <a:ext cx="419100" cy="419100"/>
            </a:xfrm>
            <a:custGeom>
              <a:avLst/>
              <a:gdLst/>
              <a:ahLst/>
              <a:cxnLst/>
              <a:rect l="l" t="t" r="r" b="b"/>
              <a:pathLst>
                <a:path w="419100" h="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48B4BB"/>
            </a:solidFill>
          </p:spPr>
        </p:sp>
      </p:grpSp>
      <p:pic>
        <p:nvPicPr>
          <p:cNvPr id="9" name="Picture 9"/>
          <p:cNvPicPr>
            <a:picLocks noChangeAspect="1"/>
          </p:cNvPicPr>
          <p:nvPr/>
        </p:nvPicPr>
        <p:blipFill>
          <a:blip r:embed="rId3" cstate="print">
            <a:extLst>
              <a:ext uri="{28A0092B-C50C-407E-A947-70E740481C1C}">
                <a14:useLocalDpi xmlns:a14="http://schemas.microsoft.com/office/drawing/2010/main" xmlns="" val="0"/>
              </a:ext>
              <a:ext uri="{96DAC541-7B7A-43D3-8B79-37D633B846F1}">
                <asvg:svgBlip xmlns:asvg="http://schemas.microsoft.com/office/drawing/2016/SVG/main" xmlns="" r:embed="rId4"/>
              </a:ext>
            </a:extLst>
          </a:blip>
          <a:srcRect/>
          <a:stretch>
            <a:fillRect/>
          </a:stretch>
        </p:blipFill>
        <p:spPr>
          <a:xfrm>
            <a:off x="7994263" y="6208291"/>
            <a:ext cx="2384113" cy="2863799"/>
          </a:xfrm>
          <a:prstGeom prst="rect">
            <a:avLst/>
          </a:prstGeom>
        </p:spPr>
      </p:pic>
      <p:sp>
        <p:nvSpPr>
          <p:cNvPr id="10" name="TextBox 10"/>
          <p:cNvSpPr txBox="1"/>
          <p:nvPr/>
        </p:nvSpPr>
        <p:spPr>
          <a:xfrm>
            <a:off x="10071336" y="3737173"/>
            <a:ext cx="7381394" cy="1123315"/>
          </a:xfrm>
          <a:prstGeom prst="rect">
            <a:avLst/>
          </a:prstGeom>
        </p:spPr>
        <p:txBody>
          <a:bodyPr lIns="0" tIns="0" rIns="0" bIns="0" rtlCol="0" anchor="t">
            <a:spAutoFit/>
          </a:bodyPr>
          <a:lstStyle/>
          <a:p>
            <a:pPr>
              <a:lnSpc>
                <a:spcPts val="8959"/>
              </a:lnSpc>
            </a:pPr>
            <a:r>
              <a:rPr lang="en-US" sz="6399">
                <a:solidFill>
                  <a:srgbClr val="000000"/>
                </a:solidFill>
                <a:latin typeface="Arimo Bold Italics"/>
              </a:rPr>
              <a:t>Дякуємо за увагу!</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Документ" ma:contentTypeID="0x010100D81E8471DC64DF469921C069E5E568A8" ma:contentTypeVersion="4" ma:contentTypeDescription="Створення нового документа." ma:contentTypeScope="" ma:versionID="ee76811aef6cb28677ba27416a94ee0a">
  <xsd:schema xmlns:xsd="http://www.w3.org/2001/XMLSchema" xmlns:xs="http://www.w3.org/2001/XMLSchema" xmlns:p="http://schemas.microsoft.com/office/2006/metadata/properties" xmlns:ns2="60d4142e-da41-4feb-b9b8-685bd545694f" targetNamespace="http://schemas.microsoft.com/office/2006/metadata/properties" ma:root="true" ma:fieldsID="89ab338397a1127e29a8dd96896fed40" ns2:_="">
    <xsd:import namespace="60d4142e-da41-4feb-b9b8-685bd545694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0d4142e-da41-4feb-b9b8-685bd545694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вмісту"/>
        <xsd:element ref="dc:title" minOccurs="0" maxOccurs="1" ma:index="4" ma:displayName="Заголовок"/>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A6E8648-BCD7-4248-9054-465361B746AE}">
  <ds:schemaRefs>
    <ds:schemaRef ds:uri="http://schemas.microsoft.com/sharepoint/v3/contenttype/forms"/>
  </ds:schemaRefs>
</ds:datastoreItem>
</file>

<file path=customXml/itemProps2.xml><?xml version="1.0" encoding="utf-8"?>
<ds:datastoreItem xmlns:ds="http://schemas.openxmlformats.org/officeDocument/2006/customXml" ds:itemID="{155B016C-C8EA-4B16-8E3F-0E2C4CE059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0d4142e-da41-4feb-b9b8-685bd545694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TotalTime>
  <Words>988</Words>
  <Application>Microsoft Office PowerPoint</Application>
  <PresentationFormat>Произвольный</PresentationFormat>
  <Paragraphs>51</Paragraphs>
  <Slides>11</Slides>
  <Notes>0</Notes>
  <HiddenSlides>0</HiddenSlides>
  <MMClips>0</MMClips>
  <ScaleCrop>false</ScaleCrop>
  <HeadingPairs>
    <vt:vector size="6" baseType="variant">
      <vt:variant>
        <vt:lpstr>Использованные шрифты</vt:lpstr>
      </vt:variant>
      <vt:variant>
        <vt:i4>11</vt:i4>
      </vt:variant>
      <vt:variant>
        <vt:lpstr>Тема</vt:lpstr>
      </vt:variant>
      <vt:variant>
        <vt:i4>1</vt:i4>
      </vt:variant>
      <vt:variant>
        <vt:lpstr>Заголовки слайдов</vt:lpstr>
      </vt:variant>
      <vt:variant>
        <vt:i4>11</vt:i4>
      </vt:variant>
    </vt:vector>
  </HeadingPairs>
  <TitlesOfParts>
    <vt:vector size="23" baseType="lpstr">
      <vt:lpstr>Arial</vt:lpstr>
      <vt:lpstr>Times New Roman</vt:lpstr>
      <vt:lpstr>Calibri</vt:lpstr>
      <vt:lpstr>Assistant Regular Bold</vt:lpstr>
      <vt:lpstr>Assistant Regular</vt:lpstr>
      <vt:lpstr>Alegreya Sans Regular</vt:lpstr>
      <vt:lpstr>Assistant Bold</vt:lpstr>
      <vt:lpstr>Alegreya Sans Regular Bold</vt:lpstr>
      <vt:lpstr>Arimo Bold Italics</vt:lpstr>
      <vt:lpstr>Arimo</vt:lpstr>
      <vt:lpstr>Arimo Bold</vt:lpstr>
      <vt:lpstr>Office Theme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Algies Bay Medical Center</dc:title>
  <dc:creator>User</dc:creator>
  <cp:lastModifiedBy>User</cp:lastModifiedBy>
  <cp:revision>3</cp:revision>
  <dcterms:created xsi:type="dcterms:W3CDTF">2006-08-16T00:00:00Z</dcterms:created>
  <dcterms:modified xsi:type="dcterms:W3CDTF">2023-02-20T10:49:30Z</dcterms:modified>
  <dc:identifier>DAFawjSWfAQ</dc:identifier>
</cp:coreProperties>
</file>