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D304F-FE47-4FF6-855C-72033737538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1D7D-4985-4D83-9E36-7C40785E89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D304F-FE47-4FF6-855C-72033737538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1D7D-4985-4D83-9E36-7C40785E89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D304F-FE47-4FF6-855C-72033737538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1D7D-4985-4D83-9E36-7C40785E89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D304F-FE47-4FF6-855C-72033737538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1D7D-4985-4D83-9E36-7C40785E89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D304F-FE47-4FF6-855C-72033737538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1D7D-4985-4D83-9E36-7C40785E89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D304F-FE47-4FF6-855C-72033737538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1D7D-4985-4D83-9E36-7C40785E89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D304F-FE47-4FF6-855C-72033737538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1D7D-4985-4D83-9E36-7C40785E89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D304F-FE47-4FF6-855C-72033737538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1D7D-4985-4D83-9E36-7C40785E89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D304F-FE47-4FF6-855C-72033737538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1D7D-4985-4D83-9E36-7C40785E89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D304F-FE47-4FF6-855C-72033737538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1D7D-4985-4D83-9E36-7C40785E89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D304F-FE47-4FF6-855C-72033737538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1D7D-4985-4D83-9E36-7C40785E89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D304F-FE47-4FF6-855C-72033737538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C1D7D-4985-4D83-9E36-7C40785E89E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683568" y="2397660"/>
            <a:ext cx="712879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 3. Інтерпретація клініко-лабораторних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досліджень ендокринної системи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56176" y="5013176"/>
            <a:ext cx="25792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Онуфриенко</a:t>
            </a:r>
            <a:r>
              <a:rPr lang="uk-UA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Оксана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>
                <a:solidFill>
                  <a:srgbClr val="FFFF00"/>
                </a:solidFill>
              </a:rPr>
              <a:t>Функціональна класіфікація гормонів</a:t>
            </a: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>
                <a:solidFill>
                  <a:srgbClr val="FFFF00"/>
                </a:solidFill>
              </a:rPr>
              <a:t>Ефекторні гормони</a:t>
            </a:r>
          </a:p>
          <a:p>
            <a:endParaRPr lang="ru-RU" smtClean="0"/>
          </a:p>
          <a:p>
            <a:r>
              <a:rPr lang="ru-RU" smtClean="0">
                <a:solidFill>
                  <a:srgbClr val="FFFF00"/>
                </a:solidFill>
              </a:rPr>
              <a:t>Тропні гормони</a:t>
            </a:r>
          </a:p>
          <a:p>
            <a:endParaRPr lang="ru-RU" smtClean="0"/>
          </a:p>
          <a:p>
            <a:r>
              <a:rPr lang="ru-RU" smtClean="0">
                <a:solidFill>
                  <a:srgbClr val="FFFF00"/>
                </a:solidFill>
              </a:rPr>
              <a:t>Рілізінг гормони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1600200" y="304800"/>
            <a:ext cx="6324600" cy="457200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>
                <a:solidFill>
                  <a:srgbClr val="FFFF00"/>
                </a:solidFill>
              </a:rPr>
              <a:t>ХІМІЧНА ПРИРОДА ГОРМОНІВ</a:t>
            </a:r>
            <a:endParaRPr lang="ru-RU" sz="2800" b="1" dirty="0" smtClean="0">
              <a:solidFill>
                <a:srgbClr val="FFFF00"/>
              </a:solidFill>
            </a:endParaRPr>
          </a:p>
        </p:txBody>
      </p:sp>
      <p:sp useBgFill="1"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410200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uk-UA" sz="2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2600" b="1" dirty="0" smtClean="0">
                <a:solidFill>
                  <a:srgbClr val="FFFF00"/>
                </a:solidFill>
              </a:rPr>
              <a:t>Білково-пептидна група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uk-UA" sz="2600" dirty="0"/>
              <a:t>	</a:t>
            </a:r>
            <a:r>
              <a:rPr lang="uk-UA" sz="2600" dirty="0" smtClean="0"/>
              <a:t>- </a:t>
            </a:r>
            <a:r>
              <a:rPr lang="uk-UA" sz="2600" dirty="0" smtClean="0">
                <a:solidFill>
                  <a:schemeClr val="bg1"/>
                </a:solidFill>
              </a:rPr>
              <a:t>складні білки (ТТГ, ФСГ, ЛГ)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uk-UA" sz="2600" dirty="0" smtClean="0">
                <a:solidFill>
                  <a:schemeClr val="bg1"/>
                </a:solidFill>
              </a:rPr>
              <a:t>	- пептиди (АКТГ, СТГ, МСГ, інсулін та ін.)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uk-UA" sz="2600" dirty="0" smtClean="0">
                <a:solidFill>
                  <a:schemeClr val="bg1"/>
                </a:solidFill>
              </a:rPr>
              <a:t>	- </a:t>
            </a:r>
            <a:r>
              <a:rPr lang="uk-UA" sz="2600" dirty="0" err="1" smtClean="0">
                <a:solidFill>
                  <a:schemeClr val="bg1"/>
                </a:solidFill>
              </a:rPr>
              <a:t>олігопептиди</a:t>
            </a:r>
            <a:r>
              <a:rPr lang="uk-UA" sz="2600" dirty="0" smtClean="0">
                <a:solidFill>
                  <a:schemeClr val="bg1"/>
                </a:solidFill>
              </a:rPr>
              <a:t> (</a:t>
            </a:r>
            <a:r>
              <a:rPr lang="uk-UA" sz="2600" dirty="0" err="1" smtClean="0">
                <a:solidFill>
                  <a:schemeClr val="bg1"/>
                </a:solidFill>
              </a:rPr>
              <a:t>ліберини</a:t>
            </a:r>
            <a:r>
              <a:rPr lang="uk-UA" sz="2600" dirty="0" smtClean="0">
                <a:solidFill>
                  <a:schemeClr val="bg1"/>
                </a:solidFill>
              </a:rPr>
              <a:t>, </a:t>
            </a:r>
            <a:r>
              <a:rPr lang="uk-UA" sz="2600" dirty="0" err="1" smtClean="0">
                <a:solidFill>
                  <a:schemeClr val="bg1"/>
                </a:solidFill>
              </a:rPr>
              <a:t>статини</a:t>
            </a:r>
            <a:r>
              <a:rPr lang="uk-UA" sz="2600" dirty="0" smtClean="0">
                <a:solidFill>
                  <a:schemeClr val="bg1"/>
                </a:solidFill>
              </a:rPr>
              <a:t> та ін.)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FontTx/>
              <a:buNone/>
              <a:defRPr/>
            </a:pPr>
            <a:r>
              <a:rPr lang="uk-UA" sz="2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2600" b="1" dirty="0" smtClean="0">
                <a:solidFill>
                  <a:srgbClr val="FFFF00"/>
                </a:solidFill>
              </a:rPr>
              <a:t>Стероїди або ліпідні гормони, похідні холестерину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uk-UA" sz="2600" dirty="0"/>
              <a:t>	</a:t>
            </a:r>
            <a:r>
              <a:rPr lang="uk-UA" sz="2600" dirty="0" smtClean="0"/>
              <a:t>- </a:t>
            </a:r>
            <a:r>
              <a:rPr lang="uk-UA" sz="2600" dirty="0" err="1" smtClean="0">
                <a:solidFill>
                  <a:schemeClr val="bg1"/>
                </a:solidFill>
              </a:rPr>
              <a:t>кортикостерон</a:t>
            </a:r>
            <a:r>
              <a:rPr lang="uk-UA" sz="2600" dirty="0" smtClean="0">
                <a:solidFill>
                  <a:schemeClr val="bg1"/>
                </a:solidFill>
              </a:rPr>
              <a:t>, </a:t>
            </a:r>
            <a:r>
              <a:rPr lang="uk-UA" sz="2600" dirty="0" err="1" smtClean="0">
                <a:solidFill>
                  <a:schemeClr val="bg1"/>
                </a:solidFill>
              </a:rPr>
              <a:t>кортизол</a:t>
            </a:r>
            <a:r>
              <a:rPr lang="uk-UA" sz="2600" dirty="0" smtClean="0">
                <a:solidFill>
                  <a:schemeClr val="bg1"/>
                </a:solidFill>
              </a:rPr>
              <a:t>, альдостерон,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uk-UA" sz="2600" dirty="0">
                <a:solidFill>
                  <a:schemeClr val="bg1"/>
                </a:solidFill>
              </a:rPr>
              <a:t>	</a:t>
            </a:r>
            <a:r>
              <a:rPr lang="uk-UA" sz="2600" dirty="0" smtClean="0">
                <a:solidFill>
                  <a:schemeClr val="bg1"/>
                </a:solidFill>
              </a:rPr>
              <a:t>- </a:t>
            </a:r>
            <a:r>
              <a:rPr lang="uk-UA" sz="2600" dirty="0" err="1" smtClean="0">
                <a:solidFill>
                  <a:schemeClr val="bg1"/>
                </a:solidFill>
              </a:rPr>
              <a:t>прогестини</a:t>
            </a:r>
            <a:r>
              <a:rPr lang="uk-UA" sz="2600" dirty="0" smtClean="0">
                <a:solidFill>
                  <a:schemeClr val="bg1"/>
                </a:solidFill>
              </a:rPr>
              <a:t>, тестостерон, </a:t>
            </a:r>
            <a:r>
              <a:rPr lang="uk-UA" sz="2600" dirty="0" err="1" smtClean="0">
                <a:solidFill>
                  <a:schemeClr val="bg1"/>
                </a:solidFill>
              </a:rPr>
              <a:t>естріол</a:t>
            </a:r>
            <a:r>
              <a:rPr lang="uk-UA" sz="2600" dirty="0" smtClean="0">
                <a:solidFill>
                  <a:schemeClr val="bg1"/>
                </a:solidFill>
              </a:rPr>
              <a:t>, естроген та ін.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FontTx/>
              <a:buNone/>
              <a:defRPr/>
            </a:pPr>
            <a:r>
              <a:rPr lang="uk-UA" sz="2600" b="1" dirty="0" smtClean="0">
                <a:solidFill>
                  <a:srgbClr val="FFFF00"/>
                </a:solidFill>
              </a:rPr>
              <a:t> Похідні амінокислот</a:t>
            </a:r>
          </a:p>
          <a:p>
            <a:pPr marL="1076325" indent="-1076325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uk-UA" sz="2600" dirty="0" smtClean="0"/>
              <a:t>	- </a:t>
            </a:r>
            <a:r>
              <a:rPr lang="uk-UA" sz="2600" dirty="0" err="1" smtClean="0">
                <a:solidFill>
                  <a:schemeClr val="bg1"/>
                </a:solidFill>
              </a:rPr>
              <a:t>аденозін</a:t>
            </a:r>
            <a:r>
              <a:rPr lang="uk-UA" sz="2600" dirty="0" smtClean="0">
                <a:solidFill>
                  <a:schemeClr val="bg1"/>
                </a:solidFill>
              </a:rPr>
              <a:t>, </a:t>
            </a:r>
            <a:r>
              <a:rPr lang="uk-UA" sz="2600" dirty="0" err="1" smtClean="0">
                <a:solidFill>
                  <a:schemeClr val="bg1"/>
                </a:solidFill>
              </a:rPr>
              <a:t>норадреналін</a:t>
            </a:r>
            <a:r>
              <a:rPr lang="uk-UA" sz="2600" dirty="0" smtClean="0">
                <a:solidFill>
                  <a:schemeClr val="bg1"/>
                </a:solidFill>
              </a:rPr>
              <a:t>, </a:t>
            </a:r>
            <a:r>
              <a:rPr lang="uk-UA" sz="2600" dirty="0" err="1" smtClean="0">
                <a:solidFill>
                  <a:schemeClr val="bg1"/>
                </a:solidFill>
              </a:rPr>
              <a:t>дофамін</a:t>
            </a:r>
            <a:r>
              <a:rPr lang="uk-UA" sz="2600" dirty="0" smtClean="0">
                <a:solidFill>
                  <a:schemeClr val="bg1"/>
                </a:solidFill>
              </a:rPr>
              <a:t>, </a:t>
            </a:r>
          </a:p>
          <a:p>
            <a:pPr marL="1076325" indent="-1076325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uk-UA" sz="2600" dirty="0">
                <a:solidFill>
                  <a:schemeClr val="bg1"/>
                </a:solidFill>
              </a:rPr>
              <a:t> </a:t>
            </a:r>
            <a:r>
              <a:rPr lang="uk-UA" sz="2600" dirty="0" smtClean="0">
                <a:solidFill>
                  <a:schemeClr val="bg1"/>
                </a:solidFill>
              </a:rPr>
              <a:t>             </a:t>
            </a:r>
            <a:r>
              <a:rPr lang="uk-UA" sz="2600" dirty="0" err="1" smtClean="0">
                <a:solidFill>
                  <a:schemeClr val="bg1"/>
                </a:solidFill>
              </a:rPr>
              <a:t>тиреоїдні</a:t>
            </a:r>
            <a:r>
              <a:rPr lang="uk-UA" sz="2600" dirty="0">
                <a:solidFill>
                  <a:schemeClr val="bg1"/>
                </a:solidFill>
              </a:rPr>
              <a:t> </a:t>
            </a:r>
            <a:r>
              <a:rPr lang="uk-UA" sz="2600" dirty="0" smtClean="0">
                <a:solidFill>
                  <a:schemeClr val="bg1"/>
                </a:solidFill>
              </a:rPr>
              <a:t>(Т3, Т4) – похідні тирозину</a:t>
            </a:r>
          </a:p>
          <a:p>
            <a:pPr marL="1076325" indent="-1076325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uk-UA" sz="2600" dirty="0" smtClean="0">
                <a:solidFill>
                  <a:schemeClr val="bg1"/>
                </a:solidFill>
              </a:rPr>
              <a:t>	- серотонін – похідне триптофану</a:t>
            </a:r>
          </a:p>
          <a:p>
            <a:pPr marL="1076325" indent="-1076325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uk-UA" sz="2600" dirty="0" smtClean="0">
                <a:solidFill>
                  <a:schemeClr val="bg1"/>
                </a:solidFill>
              </a:rPr>
              <a:t>	- </a:t>
            </a:r>
            <a:r>
              <a:rPr lang="uk-UA" sz="2600" dirty="0" err="1" smtClean="0">
                <a:solidFill>
                  <a:schemeClr val="bg1"/>
                </a:solidFill>
              </a:rPr>
              <a:t>гістамін</a:t>
            </a:r>
            <a:r>
              <a:rPr lang="uk-UA" sz="2600" dirty="0" smtClean="0">
                <a:solidFill>
                  <a:schemeClr val="bg1"/>
                </a:solidFill>
              </a:rPr>
              <a:t> – похідне </a:t>
            </a:r>
            <a:r>
              <a:rPr lang="uk-UA" sz="2600" dirty="0" err="1" smtClean="0">
                <a:solidFill>
                  <a:schemeClr val="bg1"/>
                </a:solidFill>
              </a:rPr>
              <a:t>гістидину</a:t>
            </a:r>
            <a:endParaRPr lang="uk-UA" sz="26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19400" y="304800"/>
            <a:ext cx="4000500" cy="533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РЕЦЕПТОРИ ГОРМОНІВ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38200" y="1600200"/>
            <a:ext cx="3205163" cy="59531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ВНУТРІШНЬОКЛІТИННІ</a:t>
            </a: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плазматичні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ядерні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62600" y="1600200"/>
            <a:ext cx="2286000" cy="381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МЕМБРАННІ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58813" y="4953000"/>
            <a:ext cx="2705100" cy="914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Рецептори із власною ферментативною активністю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657600" y="4953000"/>
            <a:ext cx="2438400" cy="914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Рецептори, спряжені з ферментативними системами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419850" y="4953000"/>
            <a:ext cx="2286000" cy="914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Рецептори, спряжені з </a:t>
            </a:r>
          </a:p>
          <a:p>
            <a:pPr algn="ctr">
              <a:defRPr/>
            </a:pP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G-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uk-UA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ілками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3363913" y="838200"/>
            <a:ext cx="1360487" cy="762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953000" y="838200"/>
            <a:ext cx="1752600" cy="762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2819400" y="4267200"/>
            <a:ext cx="3733800" cy="6858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5026025" y="4267200"/>
            <a:ext cx="1527175" cy="64611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Скругленный прямоугольник 37"/>
          <p:cNvSpPr/>
          <p:nvPr/>
        </p:nvSpPr>
        <p:spPr>
          <a:xfrm>
            <a:off x="393700" y="2530475"/>
            <a:ext cx="3797300" cy="15081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uk-UA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uk-UA" b="1" u="sng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Стероідні</a:t>
            </a:r>
            <a:r>
              <a:rPr lang="uk-UA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гормони: </a:t>
            </a:r>
            <a:r>
              <a:rPr lang="en-US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>
              <a:defRPr/>
            </a:pPr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b="1" u="sng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Тиреоідн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глюкокортикоідні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  </a:t>
            </a:r>
          </a:p>
          <a:p>
            <a:pPr>
              <a:defRPr/>
            </a:pP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мінералокортикоїдні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статеві</a:t>
            </a:r>
          </a:p>
          <a:p>
            <a:pPr>
              <a:defRPr/>
            </a:pPr>
            <a:r>
              <a:rPr lang="uk-UA" b="1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 </a:t>
            </a:r>
            <a:r>
              <a:rPr lang="uk-UA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гормони</a:t>
            </a:r>
            <a:r>
              <a:rPr lang="uk-UA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тироксин, 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трийодтиронін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6" name="Прямая соединительная линия 45"/>
          <p:cNvCxnSpPr>
            <a:stCxn id="8" idx="2"/>
          </p:cNvCxnSpPr>
          <p:nvPr/>
        </p:nvCxnSpPr>
        <p:spPr>
          <a:xfrm flipH="1">
            <a:off x="2438400" y="2195513"/>
            <a:ext cx="3175" cy="3190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Скругленный прямоугольник 55"/>
          <p:cNvSpPr/>
          <p:nvPr/>
        </p:nvSpPr>
        <p:spPr>
          <a:xfrm>
            <a:off x="4724400" y="2411413"/>
            <a:ext cx="4191000" cy="18557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uk-UA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Білкові гормони</a:t>
            </a:r>
            <a:r>
              <a:rPr lang="uk-UA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ТТГ, ФСГ, ЛГ, СТГ, пролактин, інсулін,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глюкагон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паратирин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кальцитонін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соматостатіин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соматоліберин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ендорфіни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енкефаліни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та ін.</a:t>
            </a: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 flipH="1" flipV="1">
            <a:off x="6553200" y="4267200"/>
            <a:ext cx="1219200" cy="6858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6570663" y="1981200"/>
            <a:ext cx="0" cy="43021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762000"/>
            <a:ext cx="8763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457200" y="139700"/>
            <a:ext cx="8305800" cy="533400"/>
          </a:xfr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uk-UA" sz="2600" b="1" smtClean="0">
                <a:solidFill>
                  <a:srgbClr val="FFFF00"/>
                </a:solidFill>
              </a:rPr>
              <a:t>РЕЦЕПТОРИ, СПРЯЖЕНІ С </a:t>
            </a:r>
            <a:r>
              <a:rPr lang="en-US" sz="2600" b="1" smtClean="0">
                <a:solidFill>
                  <a:srgbClr val="FFFF00"/>
                </a:solidFill>
              </a:rPr>
              <a:t>G-</a:t>
            </a:r>
            <a:r>
              <a:rPr lang="ru-RU" sz="2600" b="1" smtClean="0">
                <a:solidFill>
                  <a:srgbClr val="FFFF00"/>
                </a:solidFill>
              </a:rPr>
              <a:t>Б</a:t>
            </a:r>
            <a:r>
              <a:rPr lang="uk-UA" sz="2600" b="1" smtClean="0">
                <a:solidFill>
                  <a:srgbClr val="FFFF00"/>
                </a:solidFill>
              </a:rPr>
              <a:t>І</a:t>
            </a:r>
            <a:r>
              <a:rPr lang="ru-RU" sz="2600" b="1" smtClean="0">
                <a:solidFill>
                  <a:srgbClr val="FFFF00"/>
                </a:solidFill>
              </a:rPr>
              <a:t>ЛКАМИ</a:t>
            </a:r>
            <a:endParaRPr lang="uk-UA" sz="2600" smtClean="0">
              <a:solidFill>
                <a:srgbClr val="FFFF00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228600" y="4038600"/>
            <a:ext cx="87630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uk-UA" sz="2000" kern="0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en-US" sz="2000" kern="0" dirty="0" smtClean="0">
                <a:solidFill>
                  <a:srgbClr val="FFFF00"/>
                </a:solidFill>
              </a:rPr>
              <a:t>G-</a:t>
            </a:r>
            <a:r>
              <a:rPr lang="ru-RU" sz="2000" kern="0" dirty="0" err="1" smtClean="0">
                <a:solidFill>
                  <a:srgbClr val="FFFF00"/>
                </a:solidFill>
              </a:rPr>
              <a:t>білки</a:t>
            </a:r>
            <a:r>
              <a:rPr lang="ru-RU" sz="2000" kern="0" dirty="0" smtClean="0">
                <a:solidFill>
                  <a:srgbClr val="FFFF00"/>
                </a:solidFill>
              </a:rPr>
              <a:t> є комплексами </a:t>
            </a:r>
            <a:r>
              <a:rPr lang="ru-RU" sz="2000" kern="0" dirty="0" err="1" smtClean="0">
                <a:solidFill>
                  <a:srgbClr val="FFFF00"/>
                </a:solidFill>
              </a:rPr>
              <a:t>із</a:t>
            </a:r>
            <a:r>
              <a:rPr lang="ru-RU" sz="2000" kern="0" dirty="0" smtClean="0">
                <a:solidFill>
                  <a:srgbClr val="FFFF00"/>
                </a:solidFill>
              </a:rPr>
              <a:t> </a:t>
            </a:r>
            <a:r>
              <a:rPr lang="el-GR" sz="2000" kern="0" dirty="0">
                <a:solidFill>
                  <a:srgbClr val="FFFF00"/>
                </a:solidFill>
              </a:rPr>
              <a:t>α, β, </a:t>
            </a:r>
            <a:r>
              <a:rPr lang="el-GR" sz="2000" kern="0" dirty="0" smtClean="0">
                <a:solidFill>
                  <a:srgbClr val="FFFF00"/>
                </a:solidFill>
              </a:rPr>
              <a:t>γ</a:t>
            </a:r>
            <a:r>
              <a:rPr lang="uk-UA" sz="2000" kern="0" dirty="0" smtClean="0">
                <a:solidFill>
                  <a:srgbClr val="FFFF00"/>
                </a:solidFill>
              </a:rPr>
              <a:t> - </a:t>
            </a:r>
            <a:r>
              <a:rPr lang="ru-RU" sz="2000" kern="0" dirty="0" err="1" smtClean="0">
                <a:solidFill>
                  <a:srgbClr val="FFFF00"/>
                </a:solidFill>
              </a:rPr>
              <a:t>субодиниць</a:t>
            </a:r>
            <a:r>
              <a:rPr lang="ru-RU" sz="2000" kern="0" dirty="0" smtClean="0">
                <a:solidFill>
                  <a:srgbClr val="FFFF00"/>
                </a:solidFill>
              </a:rPr>
              <a:t> </a:t>
            </a:r>
            <a:r>
              <a:rPr lang="uk-UA" sz="2000" kern="0" dirty="0" smtClean="0">
                <a:solidFill>
                  <a:srgbClr val="FFFF00"/>
                </a:solidFill>
              </a:rPr>
              <a:t>та </a:t>
            </a:r>
            <a:r>
              <a:rPr lang="uk-UA" sz="2000" kern="0" dirty="0" err="1" smtClean="0">
                <a:solidFill>
                  <a:srgbClr val="FFFF00"/>
                </a:solidFill>
              </a:rPr>
              <a:t>гуанозиндифосфату</a:t>
            </a:r>
            <a:r>
              <a:rPr lang="uk-UA" sz="2000" kern="0" dirty="0" smtClean="0">
                <a:solidFill>
                  <a:srgbClr val="FFFF00"/>
                </a:solidFill>
              </a:rPr>
              <a:t> (ГДФ). Після контакту з гормоном ГДФ перетворюється на ГТФ, відокремлюється </a:t>
            </a:r>
            <a:r>
              <a:rPr lang="el-GR" sz="2000" kern="0" dirty="0">
                <a:solidFill>
                  <a:srgbClr val="FFFF00"/>
                </a:solidFill>
              </a:rPr>
              <a:t>α</a:t>
            </a:r>
            <a:r>
              <a:rPr lang="uk-UA" sz="2000" kern="0" dirty="0">
                <a:solidFill>
                  <a:srgbClr val="FFFF00"/>
                </a:solidFill>
              </a:rPr>
              <a:t> </a:t>
            </a:r>
            <a:r>
              <a:rPr lang="uk-UA" sz="2000" kern="0" dirty="0" err="1" smtClean="0">
                <a:solidFill>
                  <a:srgbClr val="FFFF00"/>
                </a:solidFill>
              </a:rPr>
              <a:t>субодиниця</a:t>
            </a:r>
            <a:r>
              <a:rPr lang="uk-UA" sz="2000" kern="0" dirty="0" smtClean="0">
                <a:solidFill>
                  <a:srgbClr val="FFFF00"/>
                </a:solidFill>
              </a:rPr>
              <a:t>, яка взаємодіє </a:t>
            </a:r>
            <a:r>
              <a:rPr lang="uk-UA" sz="2000" kern="0" dirty="0">
                <a:solidFill>
                  <a:srgbClr val="FFFF00"/>
                </a:solidFill>
              </a:rPr>
              <a:t>зі зв’язаним з мембраною </a:t>
            </a:r>
            <a:r>
              <a:rPr lang="uk-UA" sz="2000" kern="0" dirty="0" err="1">
                <a:solidFill>
                  <a:srgbClr val="FFFF00"/>
                </a:solidFill>
              </a:rPr>
              <a:t>білком-мишенню</a:t>
            </a:r>
            <a:r>
              <a:rPr lang="uk-UA" sz="2000" kern="0" dirty="0">
                <a:solidFill>
                  <a:srgbClr val="FFFF00"/>
                </a:solidFill>
              </a:rPr>
              <a:t> (ферментом</a:t>
            </a:r>
            <a:r>
              <a:rPr lang="uk-UA" sz="2000" kern="0" dirty="0" smtClean="0">
                <a:solidFill>
                  <a:srgbClr val="FFFF00"/>
                </a:solidFill>
              </a:rPr>
              <a:t>), що активує </a:t>
            </a:r>
            <a:r>
              <a:rPr lang="uk-UA" sz="2000" kern="0" dirty="0">
                <a:solidFill>
                  <a:srgbClr val="FFFF00"/>
                </a:solidFill>
              </a:rPr>
              <a:t>внутрішньоклітинні </a:t>
            </a:r>
            <a:r>
              <a:rPr lang="uk-UA" sz="2000" kern="0" dirty="0" smtClean="0">
                <a:solidFill>
                  <a:srgbClr val="FFFF00"/>
                </a:solidFill>
              </a:rPr>
              <a:t>реакції за участю</a:t>
            </a:r>
            <a:r>
              <a:rPr lang="uk-UA" sz="2000" kern="0" dirty="0">
                <a:solidFill>
                  <a:srgbClr val="FFFF00"/>
                </a:solidFill>
              </a:rPr>
              <a:t> </a:t>
            </a:r>
            <a:r>
              <a:rPr lang="uk-UA" sz="2000" kern="0" dirty="0" smtClean="0">
                <a:solidFill>
                  <a:srgbClr val="FFFF00"/>
                </a:solidFill>
              </a:rPr>
              <a:t>4 систем вторинних посередників:</a:t>
            </a:r>
          </a:p>
          <a:p>
            <a:pPr marL="0" indent="0" algn="just">
              <a:spcBef>
                <a:spcPts val="1200"/>
              </a:spcBef>
              <a:spcAft>
                <a:spcPts val="0"/>
              </a:spcAft>
              <a:buFontTx/>
              <a:buNone/>
              <a:defRPr/>
            </a:pPr>
            <a:r>
              <a:rPr lang="uk-UA" sz="2000" b="1" kern="0" dirty="0" smtClean="0">
                <a:solidFill>
                  <a:srgbClr val="FFFF00"/>
                </a:solidFill>
              </a:rPr>
              <a:t>1) </a:t>
            </a:r>
            <a:r>
              <a:rPr lang="uk-UA" sz="2000" b="1" kern="0" dirty="0" err="1" smtClean="0">
                <a:solidFill>
                  <a:srgbClr val="FFFF00"/>
                </a:solidFill>
              </a:rPr>
              <a:t>Аденілатциклаза</a:t>
            </a:r>
            <a:r>
              <a:rPr lang="uk-UA" sz="2000" b="1" kern="0" dirty="0" smtClean="0">
                <a:solidFill>
                  <a:srgbClr val="FFFF00"/>
                </a:solidFill>
              </a:rPr>
              <a:t> – </a:t>
            </a:r>
            <a:r>
              <a:rPr lang="uk-UA" sz="2000" b="1" kern="0" dirty="0" err="1" smtClean="0">
                <a:solidFill>
                  <a:srgbClr val="FFFF00"/>
                </a:solidFill>
              </a:rPr>
              <a:t>цАМФ</a:t>
            </a:r>
            <a:r>
              <a:rPr lang="uk-UA" sz="2000" b="1" kern="0" dirty="0" smtClean="0">
                <a:solidFill>
                  <a:srgbClr val="FFFF00"/>
                </a:solidFill>
              </a:rPr>
              <a:t>  3) Фосфоліпаза </a:t>
            </a:r>
            <a:r>
              <a:rPr lang="uk-UA" sz="2000" b="1" kern="0" dirty="0">
                <a:solidFill>
                  <a:srgbClr val="FFFF00"/>
                </a:solidFill>
              </a:rPr>
              <a:t>– </a:t>
            </a:r>
            <a:r>
              <a:rPr lang="uk-UA" sz="2000" b="1" kern="0" dirty="0" err="1" smtClean="0">
                <a:solidFill>
                  <a:srgbClr val="FFFF00"/>
                </a:solidFill>
              </a:rPr>
              <a:t>інозитолтрифосфат</a:t>
            </a:r>
            <a:r>
              <a:rPr lang="uk-UA" sz="2000" b="1" kern="0" dirty="0" smtClean="0">
                <a:solidFill>
                  <a:srgbClr val="FFFF00"/>
                </a:solidFill>
              </a:rPr>
              <a:t> 2) </a:t>
            </a:r>
            <a:r>
              <a:rPr lang="uk-UA" sz="2000" b="1" kern="0" dirty="0" err="1" smtClean="0">
                <a:solidFill>
                  <a:srgbClr val="FFFF00"/>
                </a:solidFill>
              </a:rPr>
              <a:t>Гуанілатциклаза</a:t>
            </a:r>
            <a:r>
              <a:rPr lang="uk-UA" sz="2000" b="1" kern="0" dirty="0" smtClean="0">
                <a:solidFill>
                  <a:srgbClr val="FFFF00"/>
                </a:solidFill>
              </a:rPr>
              <a:t> – </a:t>
            </a:r>
            <a:r>
              <a:rPr lang="uk-UA" sz="2000" b="1" kern="0" dirty="0" err="1" smtClean="0">
                <a:solidFill>
                  <a:srgbClr val="FFFF00"/>
                </a:solidFill>
              </a:rPr>
              <a:t>цГМФ</a:t>
            </a:r>
            <a:r>
              <a:rPr lang="uk-UA" sz="2000" b="1" kern="0" dirty="0" smtClean="0">
                <a:solidFill>
                  <a:srgbClr val="FFFF00"/>
                </a:solidFill>
              </a:rPr>
              <a:t>   4)  </a:t>
            </a:r>
            <a:r>
              <a:rPr lang="uk-UA" sz="2000" b="1" kern="0" dirty="0" err="1" smtClean="0">
                <a:solidFill>
                  <a:srgbClr val="FFFF00"/>
                </a:solidFill>
              </a:rPr>
              <a:t>Кальмодулін</a:t>
            </a:r>
            <a:r>
              <a:rPr lang="uk-UA" sz="2000" b="1" kern="0" dirty="0" smtClean="0">
                <a:solidFill>
                  <a:srgbClr val="FFFF00"/>
                </a:solidFill>
              </a:rPr>
              <a:t> </a:t>
            </a:r>
            <a:r>
              <a:rPr lang="uk-UA" sz="2000" b="1" kern="0" dirty="0">
                <a:solidFill>
                  <a:srgbClr val="FFFF00"/>
                </a:solidFill>
              </a:rPr>
              <a:t>– іонізований </a:t>
            </a:r>
            <a:r>
              <a:rPr lang="uk-UA" sz="2000" b="1" kern="0" dirty="0" err="1">
                <a:solidFill>
                  <a:srgbClr val="FFFF00"/>
                </a:solidFill>
              </a:rPr>
              <a:t>Са</a:t>
            </a:r>
            <a:r>
              <a:rPr lang="uk-UA" sz="2000" b="1" kern="0" baseline="30000" dirty="0" err="1" smtClean="0">
                <a:solidFill>
                  <a:srgbClr val="FFFF00"/>
                </a:solidFill>
              </a:rPr>
              <a:t>++</a:t>
            </a:r>
            <a:r>
              <a:rPr lang="uk-UA" sz="2000" b="1" kern="0" dirty="0" smtClean="0">
                <a:solidFill>
                  <a:srgbClr val="FFFF00"/>
                </a:solidFill>
              </a:rPr>
              <a:t> </a:t>
            </a:r>
            <a:endParaRPr lang="uk-UA" sz="2000" b="1" kern="0" baseline="30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ъект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914400"/>
          </a:xfr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uk-UA" sz="2300" b="1" smtClean="0">
                <a:solidFill>
                  <a:srgbClr val="FFFF00"/>
                </a:solidFill>
              </a:rPr>
              <a:t>ЗАГАЛЬНА СХЕМА ВНУТРІШНЬОКЛІТИННОЇ ПЕРЕДАЧІ СИГНАЛУ ЗА УЧАСТЮ ВТОРИННИХ ПОСЕРЕДНИКІВ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686050" y="1104900"/>
            <a:ext cx="4000500" cy="533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АКТИВАЦІЯ РЕЦЕПТОРІВ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67000" y="2133600"/>
            <a:ext cx="4000500" cy="533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Активація </a:t>
            </a: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G-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білка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38200" y="3124200"/>
            <a:ext cx="7848600" cy="533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Активація фермент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відповідального за синтез вторинного </a:t>
            </a:r>
            <a:r>
              <a:rPr lang="uk-UA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мессенджера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28900" y="4038600"/>
            <a:ext cx="4000500" cy="533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Синтез вторинного посередника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38200" y="5029200"/>
            <a:ext cx="7848600" cy="533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Фосфорилювання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активація або гальмування </a:t>
            </a:r>
            <a:r>
              <a:rPr lang="uk-UA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ефекторних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білків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743200" y="5943600"/>
            <a:ext cx="4000500" cy="533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Зміна клітинних функцій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>
            <a:stCxn id="6" idx="2"/>
            <a:endCxn id="7" idx="0"/>
          </p:cNvCxnSpPr>
          <p:nvPr/>
        </p:nvCxnSpPr>
        <p:spPr>
          <a:xfrm flipH="1">
            <a:off x="4667250" y="1638300"/>
            <a:ext cx="19050" cy="495300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4648200" y="2705100"/>
            <a:ext cx="19050" cy="41910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4629150" y="3619500"/>
            <a:ext cx="19050" cy="41910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4657725" y="4610100"/>
            <a:ext cx="19050" cy="4191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4657725" y="5524500"/>
            <a:ext cx="19050" cy="41910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ъект 2"/>
          <p:cNvSpPr>
            <a:spLocks noGrp="1"/>
          </p:cNvSpPr>
          <p:nvPr>
            <p:ph idx="1"/>
          </p:nvPr>
        </p:nvSpPr>
        <p:spPr>
          <a:xfrm>
            <a:off x="609600" y="152400"/>
            <a:ext cx="8077200" cy="457200"/>
          </a:xfr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uk-UA" sz="2300" b="1" smtClean="0">
                <a:solidFill>
                  <a:srgbClr val="FFFF00"/>
                </a:solidFill>
              </a:rPr>
              <a:t>МЕХАНІЗМИ ДІЇ ГОРМОНІВ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377825" y="1066800"/>
            <a:ext cx="8305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  <a:defRPr/>
            </a:pPr>
            <a:r>
              <a:rPr lang="uk-UA" sz="20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Механізми дії стероїдних </a:t>
            </a:r>
            <a:r>
              <a:rPr lang="uk-UA" sz="2000" b="1" kern="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гормнів</a:t>
            </a:r>
            <a:endParaRPr lang="uk-UA" sz="2000" b="1" kern="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  <a:defRPr/>
            </a:pPr>
            <a:r>
              <a:rPr lang="uk-UA" sz="20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Механізми дії </a:t>
            </a:r>
            <a:r>
              <a:rPr lang="uk-UA" sz="2000" b="1" kern="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тіреоїдних</a:t>
            </a:r>
            <a:r>
              <a:rPr lang="uk-UA" sz="20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kern="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гормнів</a:t>
            </a:r>
            <a:endParaRPr lang="uk-UA" sz="2000" b="1" kern="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  <a:defRPr/>
            </a:pPr>
            <a:r>
              <a:rPr lang="uk-UA" sz="20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 білкових гормонів, </a:t>
            </a:r>
            <a:r>
              <a:rPr lang="uk-UA" sz="2000" b="1" kern="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катехоламінів</a:t>
            </a:r>
            <a:r>
              <a:rPr lang="uk-UA" sz="20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uk-UA" sz="2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0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000" b="1" kern="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цАМФ</a:t>
            </a:r>
            <a:endParaRPr lang="uk-UA" sz="2000" b="1" kern="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uk-UA" sz="20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Іони кальцію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uk-UA" sz="2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0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000" b="1" kern="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діацилгліцерол</a:t>
            </a:r>
            <a:endParaRPr lang="uk-UA" sz="2000" b="1" kern="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762000"/>
            <a:ext cx="7848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Объект 2"/>
          <p:cNvSpPr>
            <a:spLocks noGrp="1"/>
          </p:cNvSpPr>
          <p:nvPr>
            <p:ph idx="1"/>
          </p:nvPr>
        </p:nvSpPr>
        <p:spPr>
          <a:xfrm>
            <a:off x="685800" y="228600"/>
            <a:ext cx="7848600" cy="457200"/>
          </a:xfr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uk-UA" sz="2300" b="1" smtClean="0">
                <a:solidFill>
                  <a:srgbClr val="FFFF00"/>
                </a:solidFill>
              </a:rPr>
              <a:t>МЕХАНІЗМ ДІЇ СТЕРОЇДНИХ ГОРМОНІВ НА КЛІТИНУ</a:t>
            </a:r>
            <a:endParaRPr lang="uk-UA" sz="2300" smtClean="0">
              <a:solidFill>
                <a:srgbClr val="FFFF00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381000" y="5257800"/>
            <a:ext cx="8305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442913" algn="just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uk-UA" sz="2000" kern="0" dirty="0" smtClean="0">
                <a:solidFill>
                  <a:srgbClr val="FFFF00"/>
                </a:solidFill>
              </a:rPr>
              <a:t>Після дифузії гормону крізь мембрану і взаємодії з рецептором у цитоплазмі гормон-рецепторний комплекс приєднується до фрагмента ДНК, що призводить до активації чи гальмування транскрипції гену, формування матричної РНК і синтезу білка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ъект 2"/>
          <p:cNvSpPr>
            <a:spLocks noGrp="1"/>
          </p:cNvSpPr>
          <p:nvPr>
            <p:ph idx="1"/>
          </p:nvPr>
        </p:nvSpPr>
        <p:spPr>
          <a:xfrm>
            <a:off x="609600" y="198438"/>
            <a:ext cx="7848600" cy="457200"/>
          </a:xfr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uk-UA" sz="2300" b="1" smtClean="0">
                <a:solidFill>
                  <a:srgbClr val="FFFF00"/>
                </a:solidFill>
              </a:rPr>
              <a:t>МЕХАНІЗМ ДІЇ ТИРЕОІДНИХ ГОРМОНІВ НА КЛІТИНУ</a:t>
            </a:r>
            <a:endParaRPr lang="uk-UA" sz="2300" smtClean="0">
              <a:solidFill>
                <a:srgbClr val="FFFF00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152400" y="1905000"/>
            <a:ext cx="3124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kern="0" dirty="0" smtClean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uk-UA" sz="2000" kern="0" dirty="0" smtClean="0">
                <a:solidFill>
                  <a:srgbClr val="FFFF00"/>
                </a:solidFill>
              </a:rPr>
              <a:t>Після дифузії </a:t>
            </a:r>
            <a:r>
              <a:rPr lang="uk-UA" sz="2000" kern="0" dirty="0" err="1" smtClean="0">
                <a:solidFill>
                  <a:srgbClr val="FFFF00"/>
                </a:solidFill>
              </a:rPr>
              <a:t>тиреоїдних</a:t>
            </a:r>
            <a:r>
              <a:rPr lang="uk-UA" sz="2000" kern="0" dirty="0" smtClean="0">
                <a:solidFill>
                  <a:srgbClr val="FFFF00"/>
                </a:solidFill>
              </a:rPr>
              <a:t> гормонів Т4 </a:t>
            </a:r>
            <a:r>
              <a:rPr lang="uk-UA" sz="2000" kern="0" dirty="0" err="1" smtClean="0">
                <a:solidFill>
                  <a:srgbClr val="FFFF00"/>
                </a:solidFill>
              </a:rPr>
              <a:t>дейодується</a:t>
            </a:r>
            <a:r>
              <a:rPr lang="uk-UA" sz="2000" kern="0" dirty="0" smtClean="0">
                <a:solidFill>
                  <a:srgbClr val="FFFF00"/>
                </a:solidFill>
              </a:rPr>
              <a:t> до Т3, який взаємодіє з ДНК рецептором, що призводить до прискорення або уповільнення </a:t>
            </a:r>
            <a:r>
              <a:rPr lang="uk-UA" sz="2000" kern="0" dirty="0" err="1" smtClean="0">
                <a:solidFill>
                  <a:srgbClr val="FFFF00"/>
                </a:solidFill>
              </a:rPr>
              <a:t>синтеза</a:t>
            </a:r>
            <a:r>
              <a:rPr lang="uk-UA" sz="2000" kern="0" dirty="0" smtClean="0">
                <a:solidFill>
                  <a:srgbClr val="FFFF00"/>
                </a:solidFill>
              </a:rPr>
              <a:t> </a:t>
            </a:r>
            <a:r>
              <a:rPr lang="uk-UA" sz="2000" kern="0" dirty="0" err="1" smtClean="0">
                <a:solidFill>
                  <a:srgbClr val="FFFF00"/>
                </a:solidFill>
              </a:rPr>
              <a:t>ефекторних</a:t>
            </a:r>
            <a:r>
              <a:rPr lang="uk-UA" sz="2000" kern="0" dirty="0" smtClean="0">
                <a:solidFill>
                  <a:srgbClr val="FFFF00"/>
                </a:solidFill>
              </a:rPr>
              <a:t> білків</a:t>
            </a:r>
          </a:p>
        </p:txBody>
      </p:sp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4875" y="1828800"/>
            <a:ext cx="539432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128713"/>
            <a:ext cx="5665788" cy="55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5625" y="1295400"/>
            <a:ext cx="3505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вал 3"/>
          <p:cNvSpPr/>
          <p:nvPr/>
        </p:nvSpPr>
        <p:spPr>
          <a:xfrm>
            <a:off x="7418388" y="2757488"/>
            <a:ext cx="1203325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152400" y="3600450"/>
            <a:ext cx="2960688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uk-UA" sz="18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АКТГ, АГ </a:t>
            </a:r>
            <a:r>
              <a:rPr lang="en-US" sz="18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b="1" kern="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r>
              <a:rPr lang="ru-RU" sz="18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ФСГ, ХГЧ, ЛГ, ТТГ, ПТГ, АДГ </a:t>
            </a:r>
            <a:r>
              <a:rPr lang="en-US" sz="18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</a:t>
            </a:r>
            <a:r>
              <a:rPr lang="en-US" sz="1800" b="1" kern="0" baseline="-25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800" b="1" kern="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-рецептори</a:t>
            </a:r>
            <a:r>
              <a:rPr lang="uk-UA" sz="18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8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секретин, </a:t>
            </a:r>
            <a:r>
              <a:rPr lang="ru-RU" sz="1800" b="1" kern="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катехоламіни</a:t>
            </a:r>
            <a:r>
              <a:rPr lang="ru-RU" sz="18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18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ru-RU" sz="18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b="1" kern="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рецептори</a:t>
            </a:r>
            <a:r>
              <a:rPr lang="ru-RU" sz="18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800" b="1" kern="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кальцитон</a:t>
            </a:r>
            <a:r>
              <a:rPr lang="uk-UA" sz="18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8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н, глюкагон, </a:t>
            </a:r>
            <a:r>
              <a:rPr lang="ru-RU" sz="1800" b="1" kern="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соматостатин</a:t>
            </a:r>
            <a:endParaRPr lang="ru-RU" sz="1800" b="1" kern="0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0" name="Заголовок 1"/>
          <p:cNvSpPr>
            <a:spLocks noGrp="1"/>
          </p:cNvSpPr>
          <p:nvPr>
            <p:ph type="title"/>
          </p:nvPr>
        </p:nvSpPr>
        <p:spPr>
          <a:xfrm>
            <a:off x="230188" y="228600"/>
            <a:ext cx="8609012" cy="685800"/>
          </a:xfrm>
        </p:spPr>
        <p:txBody>
          <a:bodyPr>
            <a:normAutofit fontScale="90000"/>
          </a:bodyPr>
          <a:lstStyle/>
          <a:p>
            <a:r>
              <a:rPr lang="ru-RU" sz="20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МЕХАНІЗМ ДІЇ БІЛКОВИХ ГОРМОНІВ НА КЛІТИНУ </a:t>
            </a:r>
            <a:br>
              <a:rPr lang="ru-RU" sz="20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через аденілатциклазну систему вторинних мессенджерів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5794375" y="4754563"/>
            <a:ext cx="762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uk-UA" sz="18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endParaRPr lang="ru-RU" sz="1800" b="1" kern="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63563"/>
          </a:xfrm>
        </p:spPr>
        <p:txBody>
          <a:bodyPr>
            <a:normAutofit fontScale="90000"/>
          </a:bodyPr>
          <a:lstStyle/>
          <a:p>
            <a:r>
              <a:rPr lang="ru-RU" sz="20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МЕХАНІЗМ ДІЇ БІЛКОВИХ ГОРМОНІВ ЧЕРЕЗ ФОСФОЛІПІДНУ СИСТЕМУ ВТОРИННИХ МЕССЕНДЖЕРІВ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11775" y="765175"/>
            <a:ext cx="3810000" cy="571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917575"/>
            <a:ext cx="4724400" cy="586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вал 3"/>
          <p:cNvSpPr/>
          <p:nvPr/>
        </p:nvSpPr>
        <p:spPr>
          <a:xfrm>
            <a:off x="6737350" y="1233488"/>
            <a:ext cx="16764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3657600" y="882650"/>
            <a:ext cx="245586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uk-UA" sz="16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СТГ, ТТГ, </a:t>
            </a:r>
            <a:r>
              <a:rPr lang="uk-UA" sz="1600" b="1" kern="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окситоцин</a:t>
            </a:r>
            <a:r>
              <a:rPr lang="ru-RU" sz="16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16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r>
              <a:rPr lang="uk-UA" sz="16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 </a:t>
            </a:r>
            <a:r>
              <a:rPr lang="en-US" sz="16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uk-UA" sz="16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(ГМК судин),</a:t>
            </a:r>
            <a:r>
              <a:rPr lang="ru-RU" sz="16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r>
              <a:rPr lang="ru-RU" sz="16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АДГ (</a:t>
            </a:r>
            <a:r>
              <a:rPr lang="en-US" sz="16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V2-</a:t>
            </a:r>
            <a:r>
              <a:rPr lang="uk-UA" sz="16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рецептори), </a:t>
            </a:r>
            <a:endParaRPr lang="ru-RU" sz="1600" b="1" kern="0" dirty="0" smtClean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 </a:t>
            </a:r>
            <a:r>
              <a:rPr lang="uk-UA" sz="1600" b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(альфа-рецептори)</a:t>
            </a:r>
            <a:endParaRPr lang="ru-RU" sz="1600" b="1" kern="0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5745163" y="2006600"/>
            <a:ext cx="1601787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uk-UA" sz="1800" b="1" kern="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фосфоінозітід</a:t>
            </a:r>
            <a:endParaRPr lang="ru-RU" sz="1800" b="1" kern="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7391400" y="2743200"/>
            <a:ext cx="1905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uk-UA" sz="1800" b="1" kern="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діацилгліцерол</a:t>
            </a:r>
            <a:endParaRPr lang="ru-RU" sz="1800" b="1" kern="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4721225" y="2497138"/>
            <a:ext cx="2212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uk-UA" sz="1800" b="1" kern="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інозитолтрифосфат</a:t>
            </a:r>
            <a:endParaRPr lang="ru-RU" sz="1800" b="1" kern="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6327775" y="3540125"/>
            <a:ext cx="1601788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uk-UA" sz="1800" b="1" kern="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кальмодулін</a:t>
            </a:r>
            <a:endParaRPr lang="ru-RU" sz="1800" b="1" kern="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6037263" y="5102225"/>
            <a:ext cx="762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uk-UA" sz="18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endParaRPr lang="ru-RU" sz="1800" b="1" kern="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Заголовок 1"/>
          <p:cNvSpPr txBox="1">
            <a:spLocks/>
          </p:cNvSpPr>
          <p:nvPr/>
        </p:nvSpPr>
        <p:spPr bwMode="auto">
          <a:xfrm>
            <a:off x="0" y="476672"/>
            <a:ext cx="8915400" cy="5144616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72000" algn="just">
              <a:spcBef>
                <a:spcPts val="1200"/>
              </a:spcBef>
              <a:spcAft>
                <a:spcPts val="1200"/>
              </a:spcAft>
              <a:buNone/>
              <a:defRPr/>
            </a:pPr>
            <a:endParaRPr lang="uk-UA" altLang="ru-RU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00">
              <a:spcBef>
                <a:spcPts val="1200"/>
              </a:spcBef>
              <a:spcAft>
                <a:spcPts val="1200"/>
              </a:spcAft>
              <a:buFontTx/>
              <a:buAutoNum type="arabicPeriod"/>
              <a:defRPr/>
            </a:pPr>
            <a:r>
              <a:rPr lang="uk-UA" alt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Рілізинг-фактори</a:t>
            </a:r>
            <a:r>
              <a:rPr lang="uk-UA" alt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alt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ліберини</a:t>
            </a:r>
            <a:r>
              <a:rPr lang="uk-UA" alt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marL="72000">
              <a:spcBef>
                <a:spcPct val="0"/>
              </a:spcBef>
              <a:buFontTx/>
              <a:buNone/>
              <a:defRPr/>
            </a:pPr>
            <a:r>
              <a:rPr lang="uk-UA" altLang="ru-RU" sz="2400" b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uk-UA" alt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соматоліберин</a:t>
            </a:r>
            <a:r>
              <a:rPr lang="uk-UA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alt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пролактоліберин</a:t>
            </a:r>
            <a:r>
              <a:rPr lang="uk-UA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alt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меланоліберин</a:t>
            </a:r>
            <a:r>
              <a:rPr lang="uk-UA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72000">
              <a:spcBef>
                <a:spcPct val="0"/>
              </a:spcBef>
              <a:buFontTx/>
              <a:buNone/>
              <a:defRPr/>
            </a:pPr>
            <a:r>
              <a:rPr lang="uk-UA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uk-UA" alt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кортиколіберин</a:t>
            </a:r>
            <a:r>
              <a:rPr lang="uk-UA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alt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тироліберин</a:t>
            </a:r>
            <a:r>
              <a:rPr lang="uk-UA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alt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гонадоліберин</a:t>
            </a:r>
            <a:r>
              <a:rPr lang="uk-UA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	</a:t>
            </a:r>
          </a:p>
          <a:p>
            <a:pPr marL="72000" indent="-177800">
              <a:spcBef>
                <a:spcPct val="0"/>
              </a:spcBef>
              <a:buFontTx/>
              <a:buNone/>
              <a:defRPr/>
            </a:pPr>
            <a:r>
              <a:rPr lang="uk-UA" altLang="ru-RU" sz="2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alt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Статини</a:t>
            </a:r>
            <a:r>
              <a:rPr lang="uk-UA" alt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72000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uk-UA" altLang="ru-RU" sz="2400" b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uk-UA" alt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соматостатин</a:t>
            </a:r>
            <a:r>
              <a:rPr lang="uk-UA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alt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пролактин-інгібуючий</a:t>
            </a:r>
            <a:r>
              <a:rPr lang="uk-UA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фактор, 	</a:t>
            </a:r>
            <a:r>
              <a:rPr lang="uk-UA" alt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меланостатин</a:t>
            </a:r>
            <a:endParaRPr lang="uk-UA" alt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00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uk-UA" altLang="ru-RU" sz="2400" b="1" dirty="0" err="1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alt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Аденогипофиз</a:t>
            </a:r>
            <a:r>
              <a:rPr lang="uk-UA" alt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72000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uk-UA" alt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Аденокортитропный</a:t>
            </a:r>
            <a:r>
              <a:rPr lang="uk-UA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alt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тиреотропный</a:t>
            </a:r>
            <a:r>
              <a:rPr lang="uk-UA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alt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гонадотропные</a:t>
            </a:r>
            <a:r>
              <a:rPr lang="uk-UA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(ФСГ, ЛГ), </a:t>
            </a:r>
            <a:r>
              <a:rPr lang="uk-UA" alt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соматотропный</a:t>
            </a:r>
            <a:r>
              <a:rPr lang="uk-UA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пролактин  </a:t>
            </a:r>
            <a:endParaRPr lang="ru-RU" alt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00">
              <a:spcBef>
                <a:spcPts val="18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типом </a:t>
            </a:r>
            <a:r>
              <a:rPr lang="uk-UA" alt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зворотного </a:t>
            </a:r>
            <a:r>
              <a:rPr lang="uk-UA" alt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зв</a:t>
            </a:r>
            <a:r>
              <a:rPr lang="en-US" alt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alt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язку</a:t>
            </a:r>
            <a:r>
              <a:rPr lang="uk-UA" alt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uk-UA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негативного або </a:t>
            </a:r>
            <a:r>
              <a:rPr lang="uk-UA" altLang="ru-RU" sz="2400" b="1" dirty="0" smtClean="0">
                <a:latin typeface="Times New Roman" pitchFamily="18" charset="0"/>
                <a:cs typeface="Times New Roman" pitchFamily="18" charset="0"/>
              </a:rPr>
              <a:t>						</a:t>
            </a:r>
            <a:r>
              <a:rPr lang="uk-UA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позитивного 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en-US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участю </a:t>
            </a:r>
            <a:r>
              <a:rPr lang="uk-UA" alt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ЦНС</a:t>
            </a:r>
            <a:endParaRPr lang="ru-RU" altLang="ru-RU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59832" y="2852936"/>
            <a:ext cx="31748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374</Words>
  <Application>Microsoft Office PowerPoint</Application>
  <PresentationFormat>Экран (4:3)</PresentationFormat>
  <Paragraphs>80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Функціональна класіфікація гормонів</vt:lpstr>
      <vt:lpstr>ХІМІЧНА ПРИРОДА ГОРМОНІВ</vt:lpstr>
      <vt:lpstr>Слайд 4</vt:lpstr>
      <vt:lpstr>Слайд 5</vt:lpstr>
      <vt:lpstr>Слайд 6</vt:lpstr>
      <vt:lpstr>Слайд 7</vt:lpstr>
      <vt:lpstr>Слайд 8</vt:lpstr>
      <vt:lpstr>Слайд 9</vt:lpstr>
      <vt:lpstr>МЕХАНІЗМ ДІЇ БІЛКОВИХ ГОРМОНІВ НА КЛІТИНУ  через аденілатциклазну систему вторинних мессенджерів</vt:lpstr>
      <vt:lpstr>МЕХАНІЗМ ДІЇ БІЛКОВИХ ГОРМОНІВ ЧЕРЕЗ ФОСФОЛІПІДНУ СИСТЕМУ ВТОРИННИХ МЕССЕНДЖЕРІВ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2023-02-20T18:46:24Z</dcterms:created>
  <dcterms:modified xsi:type="dcterms:W3CDTF">2023-02-20T18:57:23Z</dcterms:modified>
</cp:coreProperties>
</file>