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6BAB2-A873-4A4F-B772-F8BEBFF05D27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D6DEB-243A-47EB-9604-BFCFA22173E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6BAB2-A873-4A4F-B772-F8BEBFF05D27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D6DEB-243A-47EB-9604-BFCFA22173E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6BAB2-A873-4A4F-B772-F8BEBFF05D27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D6DEB-243A-47EB-9604-BFCFA22173E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6BAB2-A873-4A4F-B772-F8BEBFF05D27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D6DEB-243A-47EB-9604-BFCFA22173E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6BAB2-A873-4A4F-B772-F8BEBFF05D27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D6DEB-243A-47EB-9604-BFCFA22173E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6BAB2-A873-4A4F-B772-F8BEBFF05D27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D6DEB-243A-47EB-9604-BFCFA22173E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6BAB2-A873-4A4F-B772-F8BEBFF05D27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D6DEB-243A-47EB-9604-BFCFA22173E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6BAB2-A873-4A4F-B772-F8BEBFF05D27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D6DEB-243A-47EB-9604-BFCFA22173E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6BAB2-A873-4A4F-B772-F8BEBFF05D27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D6DEB-243A-47EB-9604-BFCFA22173E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6BAB2-A873-4A4F-B772-F8BEBFF05D27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D6DEB-243A-47EB-9604-BFCFA22173E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6BAB2-A873-4A4F-B772-F8BEBFF05D27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D6DEB-243A-47EB-9604-BFCFA22173E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96BAB2-A873-4A4F-B772-F8BEBFF05D27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FD6DEB-243A-47EB-9604-BFCFA22173E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899592" y="1124744"/>
            <a:ext cx="784887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Тема 6. Інтерпретація клініко-лабораторних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досліджень з боку серцево-судинної системи</a:t>
            </a:r>
            <a:endParaRPr kumimoji="0" lang="uk-UA" sz="28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004048" y="4365104"/>
            <a:ext cx="24011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Онуфриенко</a:t>
            </a:r>
            <a:r>
              <a:rPr lang="uk-UA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Оксана 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9512" y="704088"/>
            <a:ext cx="858348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Фізіологічні властивості міокарда</a:t>
            </a:r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36507" y="2060848"/>
            <a:ext cx="3750579" cy="31393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err="1" smtClean="0"/>
              <a:t>-</a:t>
            </a:r>
            <a:r>
              <a:rPr lang="uk-UA" sz="36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автоматія</a:t>
            </a:r>
            <a:r>
              <a:rPr lang="uk-UA" sz="3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uk-UA" sz="36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-збудливість</a:t>
            </a:r>
            <a:endParaRPr lang="uk-UA" sz="36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36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-провідність</a:t>
            </a:r>
            <a:endParaRPr lang="uk-UA" sz="36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uk-UA" sz="3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uk-UA" sz="3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коротливість</a:t>
            </a:r>
          </a:p>
          <a:p>
            <a:pPr>
              <a:buFontTx/>
              <a:buChar char="-"/>
            </a:pPr>
            <a:r>
              <a:rPr lang="uk-UA" sz="3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6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рефрактерність</a:t>
            </a:r>
            <a:endParaRPr lang="uk-UA" sz="36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305800" cy="1143000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rgbClr val="FFFF00"/>
                </a:solidFill>
              </a:rPr>
              <a:t>Провідна система </a:t>
            </a:r>
            <a:r>
              <a:rPr lang="uk-UA" b="1" dirty="0" err="1" smtClean="0">
                <a:solidFill>
                  <a:srgbClr val="FFFF00"/>
                </a:solidFill>
              </a:rPr>
              <a:t>сердця</a:t>
            </a: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1844824"/>
            <a:ext cx="4760665" cy="4709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rgbClr val="FFFF00"/>
                </a:solidFill>
              </a:rPr>
              <a:t>Генерація ПД у клітинах </a:t>
            </a:r>
            <a:r>
              <a:rPr lang="uk-UA" b="1" dirty="0" err="1" smtClean="0">
                <a:solidFill>
                  <a:srgbClr val="FFFF00"/>
                </a:solidFill>
              </a:rPr>
              <a:t>синусно-атріального</a:t>
            </a:r>
            <a:r>
              <a:rPr lang="uk-UA" b="1" dirty="0" smtClean="0">
                <a:solidFill>
                  <a:srgbClr val="FFFF00"/>
                </a:solidFill>
              </a:rPr>
              <a:t> вузла</a:t>
            </a: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2636912"/>
            <a:ext cx="7540310" cy="3059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FFFF00"/>
                </a:solidFill>
              </a:rPr>
              <a:t>Зміни мембранного потенціалу</a:t>
            </a:r>
            <a:br>
              <a:rPr lang="uk-UA" b="1" dirty="0" smtClean="0">
                <a:solidFill>
                  <a:srgbClr val="FFFF00"/>
                </a:solidFill>
              </a:rPr>
            </a:br>
            <a:r>
              <a:rPr lang="uk-UA" b="1" dirty="0" smtClean="0">
                <a:solidFill>
                  <a:srgbClr val="FFFF00"/>
                </a:solidFill>
              </a:rPr>
              <a:t>СА </a:t>
            </a:r>
            <a:r>
              <a:rPr lang="uk-UA" b="1" dirty="0" err="1" smtClean="0">
                <a:solidFill>
                  <a:srgbClr val="FFFF00"/>
                </a:solidFill>
              </a:rPr>
              <a:t>–вузла</a:t>
            </a:r>
            <a:r>
              <a:rPr lang="uk-UA" b="1" dirty="0" smtClean="0">
                <a:solidFill>
                  <a:srgbClr val="FFFF00"/>
                </a:solidFill>
              </a:rPr>
              <a:t> під впливом </a:t>
            </a:r>
            <a:r>
              <a:rPr lang="uk-UA" b="1" dirty="0" err="1" smtClean="0">
                <a:solidFill>
                  <a:srgbClr val="FFFF00"/>
                </a:solidFill>
              </a:rPr>
              <a:t>АНС</a:t>
            </a:r>
            <a:r>
              <a:rPr lang="uk-UA" b="1" dirty="0" smtClean="0">
                <a:solidFill>
                  <a:srgbClr val="FFFF00"/>
                </a:solidFill>
              </a:rPr>
              <a:t> </a:t>
            </a: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844824"/>
            <a:ext cx="6759280" cy="4765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rgbClr val="FFFF00"/>
                </a:solidFill>
              </a:rPr>
              <a:t>Розвиток потенціалу дії у типових </a:t>
            </a:r>
            <a:r>
              <a:rPr lang="uk-UA" b="1" dirty="0" err="1" smtClean="0">
                <a:solidFill>
                  <a:srgbClr val="FFFF00"/>
                </a:solidFill>
              </a:rPr>
              <a:t>кардіоміоцитах</a:t>
            </a: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2060848"/>
            <a:ext cx="6155151" cy="455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3058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rgbClr val="FFFF00"/>
                </a:solidFill>
              </a:rPr>
              <a:t>Серцевий цикл</a:t>
            </a:r>
            <a:br>
              <a:rPr lang="uk-UA" b="1" dirty="0" smtClean="0">
                <a:solidFill>
                  <a:srgbClr val="FFFF00"/>
                </a:solidFill>
              </a:rPr>
            </a:br>
            <a:r>
              <a:rPr lang="uk-UA" b="1" dirty="0" smtClean="0">
                <a:solidFill>
                  <a:srgbClr val="FFFF00"/>
                </a:solidFill>
              </a:rPr>
              <a:t>60:75=0,8</a:t>
            </a: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3460" y="1700808"/>
            <a:ext cx="8633569" cy="4908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204864"/>
            <a:ext cx="8229600" cy="1143000"/>
          </a:xfrm>
        </p:spPr>
        <p:txBody>
          <a:bodyPr>
            <a:normAutofit/>
          </a:bodyPr>
          <a:lstStyle/>
          <a:p>
            <a:r>
              <a:rPr lang="uk-UA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Дякую за увагу!</a:t>
            </a:r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48</Words>
  <Application>Microsoft Office PowerPoint</Application>
  <PresentationFormat>Экран (4:3)</PresentationFormat>
  <Paragraphs>15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Фізіологічні властивості міокарда</vt:lpstr>
      <vt:lpstr>Провідна система сердця</vt:lpstr>
      <vt:lpstr>Генерація ПД у клітинах синусно-атріального вузла</vt:lpstr>
      <vt:lpstr>Зміни мембранного потенціалу СА –вузла під впливом АНС </vt:lpstr>
      <vt:lpstr>Розвиток потенціалу дії у типових кардіоміоцитах</vt:lpstr>
      <vt:lpstr>Серцевий цикл 60:75=0,8</vt:lpstr>
      <vt:lpstr>Дякую за увагу!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</cp:revision>
  <dcterms:created xsi:type="dcterms:W3CDTF">2023-02-20T19:16:24Z</dcterms:created>
  <dcterms:modified xsi:type="dcterms:W3CDTF">2023-02-20T19:21:02Z</dcterms:modified>
</cp:coreProperties>
</file>