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sldIdLst>
    <p:sldId id="257" r:id="rId4"/>
    <p:sldId id="256" r:id="rId5"/>
    <p:sldId id="267" r:id="rId6"/>
    <p:sldId id="261" r:id="rId7"/>
    <p:sldId id="268" r:id="rId8"/>
    <p:sldId id="259" r:id="rId9"/>
    <p:sldId id="260" r:id="rId10"/>
    <p:sldId id="258" r:id="rId11"/>
    <p:sldId id="262" r:id="rId12"/>
    <p:sldId id="263" r:id="rId13"/>
    <p:sldId id="269" r:id="rId14"/>
    <p:sldId id="270" r:id="rId15"/>
    <p:sldId id="264" r:id="rId16"/>
    <p:sldId id="266" r:id="rId17"/>
    <p:sldId id="271" r:id="rId18"/>
    <p:sldId id="265" r:id="rId19"/>
    <p:sldId id="27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83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1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Dibujo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b="1" cap="none" spc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4CD2-81FA-4418-8F12-D37EC5E0ECE8}" type="datetimeFigureOut">
              <a:rPr lang="uk-UA" smtClean="0"/>
              <a:pPr/>
              <a:t>20.02.2023</a:t>
            </a:fld>
            <a:endParaRPr lang="uk-U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8E83E-D142-4146-9731-A76994DFEE4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840763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cap="none" spc="0">
                <a:ln w="18415" cmpd="sng">
                  <a:solidFill>
                    <a:srgbClr val="0066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n>
                  <a:noFill/>
                </a:ln>
                <a:solidFill>
                  <a:srgbClr val="0000CC"/>
                </a:solidFill>
              </a:defRPr>
            </a:lvl1pPr>
            <a:lvl2pPr>
              <a:defRPr>
                <a:ln>
                  <a:noFill/>
                </a:ln>
                <a:solidFill>
                  <a:srgbClr val="0000CC"/>
                </a:solidFill>
              </a:defRPr>
            </a:lvl2pPr>
            <a:lvl3pPr>
              <a:defRPr>
                <a:ln>
                  <a:noFill/>
                </a:ln>
                <a:solidFill>
                  <a:srgbClr val="0000CC"/>
                </a:solidFill>
              </a:defRPr>
            </a:lvl3pPr>
            <a:lvl4pPr>
              <a:defRPr>
                <a:ln>
                  <a:noFill/>
                </a:ln>
                <a:solidFill>
                  <a:srgbClr val="0000CC"/>
                </a:solidFill>
              </a:defRPr>
            </a:lvl4pPr>
            <a:lvl5pPr>
              <a:defRPr>
                <a:ln>
                  <a:noFill/>
                </a:ln>
                <a:solidFill>
                  <a:srgbClr val="0000CC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4CD2-81FA-4418-8F12-D37EC5E0ECE8}" type="datetimeFigureOut">
              <a:rPr lang="uk-UA" smtClean="0"/>
              <a:pPr/>
              <a:t>20.02.2023</a:t>
            </a:fld>
            <a:endParaRPr lang="uk-U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8E83E-D142-4146-9731-A76994DFEE4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227864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4CD2-81FA-4418-8F12-D37EC5E0ECE8}" type="datetimeFigureOut">
              <a:rPr lang="uk-UA" smtClean="0"/>
              <a:pPr/>
              <a:t>20.02.2023</a:t>
            </a:fld>
            <a:endParaRPr lang="uk-U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8E83E-D142-4146-9731-A76994DFEE4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381573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4CD2-81FA-4418-8F12-D37EC5E0ECE8}" type="datetimeFigureOut">
              <a:rPr lang="uk-UA" smtClean="0"/>
              <a:pPr/>
              <a:t>20.02.2023</a:t>
            </a:fld>
            <a:endParaRPr lang="uk-U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8E83E-D142-4146-9731-A76994DFEE4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073483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4CD2-81FA-4418-8F12-D37EC5E0ECE8}" type="datetimeFigureOut">
              <a:rPr lang="uk-UA" smtClean="0"/>
              <a:pPr/>
              <a:t>20.02.2023</a:t>
            </a:fld>
            <a:endParaRPr lang="uk-U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8E83E-D142-4146-9731-A76994DFEE4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868149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4CD2-81FA-4418-8F12-D37EC5E0ECE8}" type="datetimeFigureOut">
              <a:rPr lang="uk-UA" smtClean="0"/>
              <a:pPr/>
              <a:t>20.02.2023</a:t>
            </a:fld>
            <a:endParaRPr lang="uk-U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8E83E-D142-4146-9731-A76994DFEE4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302790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4CD2-81FA-4418-8F12-D37EC5E0ECE8}" type="datetimeFigureOut">
              <a:rPr lang="uk-UA" smtClean="0"/>
              <a:pPr/>
              <a:t>20.02.2023</a:t>
            </a:fld>
            <a:endParaRPr lang="uk-U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8E83E-D142-4146-9731-A76994DFEE4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523786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4CD2-81FA-4418-8F12-D37EC5E0ECE8}" type="datetimeFigureOut">
              <a:rPr lang="uk-UA" smtClean="0"/>
              <a:pPr/>
              <a:t>20.02.2023</a:t>
            </a:fld>
            <a:endParaRPr lang="uk-U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8E83E-D142-4146-9731-A76994DFEE4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121905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4CD2-81FA-4418-8F12-D37EC5E0ECE8}" type="datetimeFigureOut">
              <a:rPr lang="uk-UA" smtClean="0"/>
              <a:pPr/>
              <a:t>20.02.2023</a:t>
            </a:fld>
            <a:endParaRPr lang="uk-U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8E83E-D142-4146-9731-A76994DFEE4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476449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4CD2-81FA-4418-8F12-D37EC5E0ECE8}" type="datetimeFigureOut">
              <a:rPr lang="uk-UA" smtClean="0"/>
              <a:pPr/>
              <a:t>20.02.2023</a:t>
            </a:fld>
            <a:endParaRPr lang="uk-U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8E83E-D142-4146-9731-A76994DFEE4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688509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4CD2-81FA-4418-8F12-D37EC5E0ECE8}" type="datetimeFigureOut">
              <a:rPr lang="uk-UA" smtClean="0"/>
              <a:pPr/>
              <a:t>20.02.2023</a:t>
            </a:fld>
            <a:endParaRPr lang="uk-U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8E83E-D142-4146-9731-A76994DFEE4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155140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D4CD2-81FA-4418-8F12-D37EC5E0ECE8}" type="datetimeFigureOut">
              <a:rPr lang="uk-UA" smtClean="0"/>
              <a:pPr/>
              <a:t>20.02.2023</a:t>
            </a:fld>
            <a:endParaRPr lang="uk-U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E8E83E-D142-4146-9731-A76994DFEE43}" type="slidenum">
              <a:rPr lang="uk-UA" smtClean="0"/>
              <a:pPr/>
              <a:t>‹#›</a:t>
            </a:fld>
            <a:endParaRPr lang="uk-UA"/>
          </a:p>
        </p:txBody>
      </p:sp>
      <p:pic>
        <p:nvPicPr>
          <p:cNvPr id="7" name="6 Imagen" descr="Dibujo.bmp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0"/>
            <a:ext cx="12192000" cy="7010400"/>
          </a:xfrm>
          <a:prstGeom prst="rect">
            <a:avLst/>
          </a:prstGeom>
          <a:gradFill flip="none" rotWithShape="1">
            <a:gsLst>
              <a:gs pos="100000">
                <a:srgbClr val="03D4A8">
                  <a:alpha val="18000"/>
                </a:srgbClr>
              </a:gs>
              <a:gs pos="25000">
                <a:srgbClr val="21D6E0">
                  <a:alpha val="23000"/>
                </a:srgbClr>
              </a:gs>
              <a:gs pos="75000">
                <a:srgbClr val="0087E6">
                  <a:alpha val="25000"/>
                </a:srgbClr>
              </a:gs>
              <a:gs pos="100000">
                <a:srgbClr val="005CBF">
                  <a:alpha val="25999"/>
                </a:srgb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 sz="1800"/>
          </a:p>
        </p:txBody>
      </p:sp>
    </p:spTree>
    <p:extLst>
      <p:ext uri="{BB962C8B-B14F-4D97-AF65-F5344CB8AC3E}">
        <p14:creationId xmlns="" xmlns:p14="http://schemas.microsoft.com/office/powerpoint/2010/main" val="3569946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sz="4000" b="0" dirty="0" smtClean="0">
                <a:effectLst/>
                <a:latin typeface="Times New Roman" pitchFamily="18" charset="0"/>
                <a:cs typeface="Times New Roman" pitchFamily="18" charset="0"/>
              </a:rPr>
              <a:t>Тема 9. </a:t>
            </a:r>
            <a:r>
              <a:rPr lang="ru-RU" sz="4000" b="0" dirty="0" err="1" smtClean="0">
                <a:effectLst/>
                <a:latin typeface="Times New Roman" pitchFamily="18" charset="0"/>
                <a:cs typeface="Times New Roman" pitchFamily="18" charset="0"/>
              </a:rPr>
              <a:t>Порівняння</a:t>
            </a:r>
            <a:r>
              <a:rPr lang="ru-RU" sz="4000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0" dirty="0" err="1" smtClean="0">
                <a:effectLst/>
                <a:latin typeface="Times New Roman" pitchFamily="18" charset="0"/>
                <a:cs typeface="Times New Roman" pitchFamily="18" charset="0"/>
              </a:rPr>
              <a:t>клініко-лабораторних</a:t>
            </a:r>
            <a:r>
              <a:rPr lang="ru-RU" sz="4000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0" dirty="0" err="1" smtClean="0">
                <a:effectLst/>
                <a:latin typeface="Times New Roman" pitchFamily="18" charset="0"/>
                <a:cs typeface="Times New Roman" pitchFamily="18" charset="0"/>
              </a:rPr>
              <a:t>досліджень</a:t>
            </a:r>
            <a:r>
              <a:rPr lang="ru-RU" sz="4000" b="0" dirty="0" smtClean="0">
                <a:effectLst/>
                <a:latin typeface="Times New Roman" pitchFamily="18" charset="0"/>
                <a:cs typeface="Times New Roman" pitchFamily="18" charset="0"/>
              </a:rPr>
              <a:t> у здоровою </a:t>
            </a:r>
            <a:r>
              <a:rPr lang="ru-RU" sz="4000" b="0" dirty="0" err="1" smtClean="0">
                <a:effectLst/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4000" b="0" dirty="0" smtClean="0">
                <a:effectLst/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4000" b="0" dirty="0" err="1" smtClean="0">
                <a:effectLst/>
                <a:latin typeface="Times New Roman" pitchFamily="18" charset="0"/>
                <a:cs typeface="Times New Roman" pitchFamily="18" charset="0"/>
              </a:rPr>
              <a:t>стані</a:t>
            </a:r>
            <a:r>
              <a:rPr lang="ru-RU" sz="4000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0" dirty="0" err="1" smtClean="0">
                <a:effectLst/>
                <a:latin typeface="Times New Roman" pitchFamily="18" charset="0"/>
                <a:cs typeface="Times New Roman" pitchFamily="18" charset="0"/>
              </a:rPr>
              <a:t>спокою</a:t>
            </a:r>
            <a:r>
              <a:rPr lang="ru-RU" sz="4000" b="0" dirty="0" smtClean="0">
                <a:effectLst/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4000" b="0" dirty="0" err="1" smtClean="0">
                <a:effectLst/>
                <a:latin typeface="Times New Roman" pitchFamily="18" charset="0"/>
                <a:cs typeface="Times New Roman" pitchFamily="18" charset="0"/>
              </a:rPr>
              <a:t>фізичному</a:t>
            </a:r>
            <a:r>
              <a:rPr lang="ru-RU" sz="4000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0" dirty="0" err="1" smtClean="0">
                <a:effectLst/>
                <a:latin typeface="Times New Roman" pitchFamily="18" charset="0"/>
                <a:cs typeface="Times New Roman" pitchFamily="18" charset="0"/>
              </a:rPr>
              <a:t>навантажені</a:t>
            </a:r>
            <a:r>
              <a:rPr lang="ru-RU" sz="4000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0" dirty="0" err="1" smtClean="0">
                <a:effectLst/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4000" b="0" dirty="0" smtClean="0">
                <a:effectLst/>
                <a:latin typeface="Times New Roman" pitchFamily="18" charset="0"/>
                <a:cs typeface="Times New Roman" pitchFamily="18" charset="0"/>
              </a:rPr>
              <a:t> боку </a:t>
            </a:r>
            <a:r>
              <a:rPr lang="ru-RU" sz="4000" b="0" dirty="0" err="1" smtClean="0">
                <a:effectLst/>
                <a:latin typeface="Times New Roman" pitchFamily="18" charset="0"/>
                <a:cs typeface="Times New Roman" pitchFamily="18" charset="0"/>
              </a:rPr>
              <a:t>нервової</a:t>
            </a:r>
            <a:r>
              <a:rPr lang="ru-RU" sz="4000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0" dirty="0" err="1" smtClean="0">
                <a:effectLst/>
                <a:latin typeface="Times New Roman" pitchFamily="18" charset="0"/>
                <a:cs typeface="Times New Roman" pitchFamily="18" charset="0"/>
              </a:rPr>
              <a:t>систем</a:t>
            </a:r>
            <a:r>
              <a:rPr lang="ru-RU" sz="4000" b="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/>
              <a:t>.</a:t>
            </a:r>
            <a:br>
              <a:rPr lang="ru-RU" dirty="0" smtClean="0"/>
            </a:b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518057" y="4689676"/>
            <a:ext cx="32868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нуфриенко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Оксана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114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45850"/>
            <a:ext cx="10972800" cy="1039007"/>
          </a:xfrm>
        </p:spPr>
        <p:txBody>
          <a:bodyPr/>
          <a:lstStyle/>
          <a:p>
            <a:r>
              <a:rPr lang="uk-UA" dirty="0"/>
              <a:t>Комп'ютерна томографія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313645"/>
            <a:ext cx="10972800" cy="4812519"/>
          </a:xfrm>
        </p:spPr>
        <p:txBody>
          <a:bodyPr>
            <a:normAutofit fontScale="92500" lnSpcReduction="20000"/>
          </a:bodyPr>
          <a:lstStyle/>
          <a:p>
            <a:r>
              <a:rPr lang="uk-UA" b="1" dirty="0"/>
              <a:t>Комп'ютерна томографія, або КТ</a:t>
            </a:r>
            <a:r>
              <a:rPr lang="uk-UA" dirty="0"/>
              <a:t>, - діагностичний метод, заснований на застосуванні рентгенівського випромінювання. Х-промені, </a:t>
            </a:r>
            <a:r>
              <a:rPr lang="uk-UA" dirty="0" err="1"/>
              <a:t>продуковані</a:t>
            </a:r>
            <a:r>
              <a:rPr lang="uk-UA" dirty="0"/>
              <a:t> в рентгенівській трубці томографа, впливають на досліджувану ділянку тіла пацієнта під різними кутами. Датчики апарату отримують дані про пошарове сканування, які одразу обробляються комп'ютером і «вишиковуються» у загальну картину. Таким чином, лікар бачить детальне зображення головного мозку і на цій підставі може ставити діагноз. </a:t>
            </a:r>
          </a:p>
          <a:p>
            <a:r>
              <a:rPr lang="uk-UA" dirty="0"/>
              <a:t>На відміну від рентгенографії, КТ значно більш інформативна, та дозволяє докладно розглянути будь-яку ділянку органу. </a:t>
            </a:r>
          </a:p>
          <a:p>
            <a:pPr marL="0" indent="0">
              <a:buNone/>
            </a:pPr>
            <a:r>
              <a:rPr lang="uk-UA" dirty="0"/>
              <a:t>Від магнітно-резонансної томографії комп'ютерна відрізняється більше низькою вартістю дослідження та відсутністю деяких протипоказань: наявність у пацієнта металевих протезів, імплантатів та кардіостимулятора не є перешкодою для КТ.</a:t>
            </a:r>
          </a:p>
        </p:txBody>
      </p:sp>
    </p:spTree>
    <p:extLst>
      <p:ext uri="{BB962C8B-B14F-4D97-AF65-F5344CB8AC3E}">
        <p14:creationId xmlns="" xmlns:p14="http://schemas.microsoft.com/office/powerpoint/2010/main" val="2246732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Комп'ютерна томографія поділяється на: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599" y="1600201"/>
            <a:ext cx="10632141" cy="2003611"/>
          </a:xfrm>
        </p:spPr>
        <p:txBody>
          <a:bodyPr/>
          <a:lstStyle/>
          <a:p>
            <a:pPr>
              <a:buFontTx/>
              <a:buChar char="-"/>
            </a:pPr>
            <a:r>
              <a:rPr lang="uk-UA" b="1" dirty="0"/>
              <a:t>покрокову або традиційну КТ </a:t>
            </a:r>
            <a:r>
              <a:rPr lang="uk-UA" dirty="0"/>
              <a:t>(при якій </a:t>
            </a:r>
            <a:r>
              <a:rPr lang="uk-UA" dirty="0" err="1"/>
              <a:t>одномоментно</a:t>
            </a:r>
            <a:r>
              <a:rPr lang="uk-UA" dirty="0"/>
              <a:t> сканується 1 томографічний зріз);</a:t>
            </a:r>
          </a:p>
          <a:p>
            <a:pPr marL="0" indent="0">
              <a:buNone/>
            </a:pPr>
            <a:r>
              <a:rPr lang="uk-UA" dirty="0"/>
              <a:t> </a:t>
            </a:r>
            <a:r>
              <a:rPr lang="uk-UA" b="1" dirty="0"/>
              <a:t>- спіральну КТ </a:t>
            </a:r>
            <a:r>
              <a:rPr lang="uk-UA" dirty="0"/>
              <a:t>(при якій дані знімаються з усього досліджуваного об'єму, а потім з них реконструюються окремі томографічні зрізи).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519" y="3603813"/>
            <a:ext cx="7355540" cy="3254188"/>
          </a:xfrm>
        </p:spPr>
      </p:pic>
    </p:spTree>
    <p:extLst>
      <p:ext uri="{BB962C8B-B14F-4D97-AF65-F5344CB8AC3E}">
        <p14:creationId xmlns="" xmlns:p14="http://schemas.microsoft.com/office/powerpoint/2010/main" val="230622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Спіральний режим сканування</a:t>
            </a:r>
            <a:br>
              <a:rPr lang="uk-UA" dirty="0"/>
            </a:br>
            <a:r>
              <a:rPr lang="uk-UA" dirty="0"/>
              <a:t>(схема руху трубки відносно тіла пацієнта)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361891"/>
            <a:ext cx="10972800" cy="4185920"/>
          </a:xfrm>
        </p:spPr>
      </p:pic>
    </p:spTree>
    <p:extLst>
      <p:ext uri="{BB962C8B-B14F-4D97-AF65-F5344CB8AC3E}">
        <p14:creationId xmlns="" xmlns:p14="http://schemas.microsoft.com/office/powerpoint/2010/main" val="2821495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Спіральна</a:t>
            </a:r>
            <a:r>
              <a:rPr lang="ru-RU" dirty="0"/>
              <a:t> КТ, в свою </a:t>
            </a:r>
            <a:r>
              <a:rPr lang="ru-RU" dirty="0" err="1"/>
              <a:t>чергу</a:t>
            </a:r>
            <a:r>
              <a:rPr lang="ru-RU" dirty="0"/>
              <a:t>, </a:t>
            </a:r>
            <a:r>
              <a:rPr lang="ru-RU" dirty="0" err="1"/>
              <a:t>поділяється</a:t>
            </a:r>
            <a:r>
              <a:rPr lang="ru-RU" dirty="0"/>
              <a:t> на: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11250706" cy="2366681"/>
          </a:xfrm>
        </p:spPr>
        <p:txBody>
          <a:bodyPr>
            <a:normAutofit/>
          </a:bodyPr>
          <a:lstStyle/>
          <a:p>
            <a:r>
              <a:rPr lang="ru-RU" b="1" dirty="0"/>
              <a:t>- </a:t>
            </a:r>
            <a:r>
              <a:rPr lang="ru-RU" b="1" dirty="0" err="1"/>
              <a:t>однозрізову</a:t>
            </a:r>
            <a:r>
              <a:rPr lang="ru-RU" b="1" dirty="0"/>
              <a:t> </a:t>
            </a:r>
            <a:r>
              <a:rPr lang="ru-RU" dirty="0"/>
              <a:t>(при </a:t>
            </a:r>
            <a:r>
              <a:rPr lang="ru-RU" dirty="0" err="1"/>
              <a:t>якій</a:t>
            </a:r>
            <a:r>
              <a:rPr lang="ru-RU" dirty="0"/>
              <a:t> </a:t>
            </a:r>
            <a:r>
              <a:rPr lang="ru-RU" dirty="0" err="1"/>
              <a:t>одночасно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отримати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один </a:t>
            </a:r>
            <a:r>
              <a:rPr lang="ru-RU" dirty="0" err="1"/>
              <a:t>томографічний</a:t>
            </a:r>
            <a:r>
              <a:rPr lang="ru-RU" dirty="0"/>
              <a:t> шар); </a:t>
            </a:r>
          </a:p>
          <a:p>
            <a:r>
              <a:rPr lang="ru-RU" dirty="0"/>
              <a:t>- </a:t>
            </a:r>
            <a:r>
              <a:rPr lang="ru-RU" b="1" dirty="0" err="1"/>
              <a:t>багатошарову</a:t>
            </a:r>
            <a:r>
              <a:rPr lang="ru-RU" b="1" dirty="0"/>
              <a:t>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мультизрізову</a:t>
            </a:r>
            <a:r>
              <a:rPr lang="ru-RU" b="1" dirty="0"/>
              <a:t> МСКТ </a:t>
            </a:r>
            <a:r>
              <a:rPr lang="ru-RU" dirty="0"/>
              <a:t>(при </a:t>
            </a:r>
            <a:r>
              <a:rPr lang="ru-RU" dirty="0" err="1"/>
              <a:t>якій</a:t>
            </a:r>
            <a:r>
              <a:rPr lang="ru-RU" dirty="0"/>
              <a:t> </a:t>
            </a:r>
            <a:r>
              <a:rPr lang="ru-RU" dirty="0" err="1"/>
              <a:t>одночасно</a:t>
            </a:r>
            <a:r>
              <a:rPr lang="ru-RU" dirty="0"/>
              <a:t> </a:t>
            </a:r>
            <a:r>
              <a:rPr lang="ru-RU" dirty="0" err="1"/>
              <a:t>реконструюються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2 до 640 </a:t>
            </a:r>
            <a:r>
              <a:rPr lang="ru-RU" dirty="0" err="1"/>
              <a:t>томографічних</a:t>
            </a:r>
            <a:r>
              <a:rPr lang="ru-RU" dirty="0"/>
              <a:t> </a:t>
            </a:r>
            <a:r>
              <a:rPr lang="ru-RU" dirty="0" err="1"/>
              <a:t>зрізів</a:t>
            </a:r>
            <a:r>
              <a:rPr lang="ru-RU" dirty="0"/>
              <a:t>).</a:t>
            </a:r>
            <a:endParaRPr lang="uk-UA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917" y="3966882"/>
            <a:ext cx="8702800" cy="2739769"/>
          </a:xfrm>
        </p:spPr>
      </p:pic>
    </p:spTree>
    <p:extLst>
      <p:ext uri="{BB962C8B-B14F-4D97-AF65-F5344CB8AC3E}">
        <p14:creationId xmlns="" xmlns:p14="http://schemas.microsoft.com/office/powerpoint/2010/main" val="2336796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Комп'ютерна томографія голови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uk-UA" dirty="0"/>
              <a:t>Комп'ютерна томографія голови маркується КТ чи КТ шкіри. Це рентгенівське обстеження, яке використовується у таких випадках, як:</a:t>
            </a:r>
          </a:p>
          <a:p>
            <a:pPr marL="0" indent="0">
              <a:buNone/>
            </a:pPr>
            <a:endParaRPr lang="uk-UA" dirty="0"/>
          </a:p>
          <a:p>
            <a:r>
              <a:rPr lang="uk-UA" dirty="0"/>
              <a:t>церебральний судинний інсульт,</a:t>
            </a:r>
          </a:p>
          <a:p>
            <a:r>
              <a:rPr lang="uk-UA" dirty="0"/>
              <a:t>всі види черепно-мозкових травм,</a:t>
            </a:r>
          </a:p>
          <a:p>
            <a:r>
              <a:rPr lang="uk-UA" dirty="0"/>
              <a:t>підозра на ішемічні зміни головного мозку або пухлини головного мозку,</a:t>
            </a:r>
          </a:p>
          <a:p>
            <a:r>
              <a:rPr lang="uk-UA" dirty="0"/>
              <a:t>атрофія головного мозку</a:t>
            </a:r>
          </a:p>
          <a:p>
            <a:r>
              <a:rPr lang="uk-UA" dirty="0"/>
              <a:t>підозра на вади розвитку зовнішнього та середнього вуха,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900270" y="2053142"/>
            <a:ext cx="6117542" cy="407302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45514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Комп'ютерна томографія голови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/>
              <a:t>підозра на хронічний середній отит,</a:t>
            </a:r>
          </a:p>
          <a:p>
            <a:r>
              <a:rPr lang="uk-UA" dirty="0"/>
              <a:t>Хвороба Альцгеймера,</a:t>
            </a:r>
          </a:p>
          <a:p>
            <a:r>
              <a:rPr lang="uk-UA" dirty="0"/>
              <a:t>післяопераційний контроль,</a:t>
            </a:r>
          </a:p>
          <a:p>
            <a:r>
              <a:rPr lang="uk-UA" dirty="0"/>
              <a:t>рак слинних залоз,</a:t>
            </a:r>
          </a:p>
          <a:p>
            <a:r>
              <a:rPr lang="uk-UA" dirty="0"/>
              <a:t>гайморит, поліпи, травми.</a:t>
            </a:r>
          </a:p>
          <a:p>
            <a:r>
              <a:rPr lang="uk-UA" dirty="0"/>
              <a:t>новоутворення, такі як гліома, астроцитома, лімфома або метастази пухлини,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uk-UA" dirty="0"/>
              <a:t>травми голови, такі як гематоми, забиття головного мозку, переломи кісток черепа,</a:t>
            </a:r>
          </a:p>
          <a:p>
            <a:r>
              <a:rPr lang="uk-UA" dirty="0"/>
              <a:t>підозри на вади розвитку у дітей</a:t>
            </a:r>
          </a:p>
          <a:p>
            <a:r>
              <a:rPr lang="uk-UA" dirty="0"/>
              <a:t>церебральна ішемія,</a:t>
            </a:r>
          </a:p>
          <a:p>
            <a:r>
              <a:rPr lang="uk-UA" dirty="0" err="1"/>
              <a:t>внутрішньомозковий</a:t>
            </a:r>
            <a:r>
              <a:rPr lang="uk-UA" dirty="0"/>
              <a:t> крововилив,</a:t>
            </a:r>
          </a:p>
          <a:p>
            <a:r>
              <a:rPr lang="uk-UA" dirty="0"/>
              <a:t>хронічний інсульт,</a:t>
            </a:r>
          </a:p>
          <a:p>
            <a:r>
              <a:rPr lang="uk-UA" dirty="0"/>
              <a:t>кісткові зміни.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3028231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Комп'ютерна</a:t>
            </a:r>
            <a:r>
              <a:rPr lang="ru-RU" dirty="0"/>
              <a:t> </a:t>
            </a:r>
            <a:r>
              <a:rPr lang="ru-RU" dirty="0" err="1"/>
              <a:t>томографія</a:t>
            </a:r>
            <a:r>
              <a:rPr lang="ru-RU" dirty="0"/>
              <a:t> </a:t>
            </a:r>
            <a:r>
              <a:rPr lang="ru-RU" dirty="0" err="1"/>
              <a:t>голови</a:t>
            </a:r>
            <a:r>
              <a:rPr lang="ru-RU" dirty="0"/>
              <a:t> з контрастом</a:t>
            </a:r>
            <a:br>
              <a:rPr lang="ru-RU" dirty="0"/>
            </a:br>
            <a:endParaRPr lang="uk-UA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13764" y="564777"/>
            <a:ext cx="10972800" cy="4525963"/>
          </a:xfrm>
        </p:spPr>
        <p:txBody>
          <a:bodyPr/>
          <a:lstStyle/>
          <a:p>
            <a:endParaRPr lang="uk-UA" dirty="0"/>
          </a:p>
          <a:p>
            <a:r>
              <a:rPr lang="uk-UA" dirty="0"/>
              <a:t>Деяким пацієнтам під час комп'ютерної томографії необхідно вводити контрастну речовину, мета якої краще </a:t>
            </a:r>
            <a:r>
              <a:rPr lang="uk-UA" dirty="0" err="1"/>
              <a:t>візуалізувати</a:t>
            </a:r>
            <a:r>
              <a:rPr lang="uk-UA" dirty="0"/>
              <a:t> отримане зображення. Контрастна речовина найчастіше складається з йоду і може вводитися внутрішньовенно чи </a:t>
            </a:r>
            <a:r>
              <a:rPr lang="uk-UA" dirty="0" err="1"/>
              <a:t>перорально</a:t>
            </a:r>
            <a:r>
              <a:rPr lang="uk-UA" dirty="0"/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50224" y="2850298"/>
            <a:ext cx="5930153" cy="38395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48375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11946" y="5123330"/>
            <a:ext cx="10865223" cy="4114799"/>
          </a:xfrm>
        </p:spPr>
        <p:txBody>
          <a:bodyPr>
            <a:normAutofit/>
          </a:bodyPr>
          <a:lstStyle/>
          <a:p>
            <a:pPr algn="ctr"/>
            <a:r>
              <a:rPr lang="uk-UA" sz="2400" dirty="0"/>
              <a:t>При забитих місцях середнього ступеня тяжкості на фото видно значну кількість невеликих крововиливів, які мають підвищену щільність і локалізуються в області набряку. У деяких випадках може бути помітне звуження </a:t>
            </a:r>
            <a:r>
              <a:rPr lang="uk-UA" sz="2400" dirty="0" err="1"/>
              <a:t>підоболочкових</a:t>
            </a:r>
            <a:r>
              <a:rPr lang="uk-UA" sz="2400" dirty="0"/>
              <a:t> просторів та шлуночків мозку.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859" y="215152"/>
            <a:ext cx="9339526" cy="4666130"/>
          </a:xfrm>
        </p:spPr>
      </p:pic>
    </p:spTree>
    <p:extLst>
      <p:ext uri="{BB962C8B-B14F-4D97-AF65-F5344CB8AC3E}">
        <p14:creationId xmlns="" xmlns:p14="http://schemas.microsoft.com/office/powerpoint/2010/main" val="1800056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Протипоказання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dirty="0"/>
              <a:t>Абсолютних протипоказань до КТ немає. Метод можна виконувати пацієнту в будь-якому стані (навіть при штучної вентиляції легень). Оскільки дослідження пов'язано з невеликим променевим навантаженням, при обстеженні вагітних жінок та маленьких дітей необхідно ретельно зважувати необхідність проведення КТ у кожному конкретному випадку. Окремо обговорюється можливість внутрішньовенного введення </a:t>
            </a:r>
            <a:r>
              <a:rPr lang="uk-UA" dirty="0" err="1"/>
              <a:t>йодовмісних</a:t>
            </a:r>
            <a:r>
              <a:rPr lang="uk-UA" dirty="0"/>
              <a:t> контрастних речовин. Введення контрасту у багатьох випадках значно збільшує обсяг одержуваної інформації. Однак через можливий алергічної дії препарату у деяких пацієнтів кожне введення має бути обґрунтовано. При необхідності перед введенням контрастної речовини здійснюються </a:t>
            </a:r>
            <a:r>
              <a:rPr lang="uk-UA" dirty="0" err="1"/>
              <a:t>протиалергічні</a:t>
            </a:r>
            <a:r>
              <a:rPr lang="uk-UA" dirty="0"/>
              <a:t> заходи.</a:t>
            </a:r>
          </a:p>
        </p:txBody>
      </p:sp>
    </p:spTree>
    <p:extLst>
      <p:ext uri="{BB962C8B-B14F-4D97-AF65-F5344CB8AC3E}">
        <p14:creationId xmlns="" xmlns:p14="http://schemas.microsoft.com/office/powerpoint/2010/main" val="190075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Протипоказання</a:t>
            </a:r>
            <a:r>
              <a:rPr lang="ru-RU" dirty="0"/>
              <a:t>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1024" y="1128412"/>
            <a:ext cx="11739281" cy="2864223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3000" dirty="0" err="1"/>
              <a:t>Вагітність</a:t>
            </a:r>
            <a:r>
              <a:rPr lang="ru-RU" sz="3000" dirty="0"/>
              <a:t> (тератогенна </a:t>
            </a:r>
            <a:r>
              <a:rPr lang="ru-RU" sz="3000" dirty="0" err="1"/>
              <a:t>дія</a:t>
            </a:r>
            <a:r>
              <a:rPr lang="ru-RU" sz="3000" dirty="0"/>
              <a:t> </a:t>
            </a:r>
            <a:r>
              <a:rPr lang="ru-RU" sz="3000" dirty="0" err="1"/>
              <a:t>рентгенівського</a:t>
            </a:r>
            <a:r>
              <a:rPr lang="ru-RU" sz="3000" dirty="0"/>
              <a:t> </a:t>
            </a:r>
            <a:r>
              <a:rPr lang="ru-RU" sz="3000" dirty="0" err="1"/>
              <a:t>випромінювання</a:t>
            </a:r>
            <a:r>
              <a:rPr lang="ru-RU" sz="3000" dirty="0"/>
              <a:t>);</a:t>
            </a:r>
          </a:p>
          <a:p>
            <a:pPr>
              <a:buFontTx/>
              <a:buChar char="-"/>
            </a:pPr>
            <a:r>
              <a:rPr lang="ru-RU" sz="3000" dirty="0"/>
              <a:t>- </a:t>
            </a:r>
            <a:r>
              <a:rPr lang="ru-RU" sz="3000" dirty="0" err="1"/>
              <a:t>Маса</a:t>
            </a:r>
            <a:r>
              <a:rPr lang="ru-RU" sz="3000" dirty="0"/>
              <a:t> </a:t>
            </a:r>
            <a:r>
              <a:rPr lang="ru-RU" sz="3000" dirty="0" err="1"/>
              <a:t>тіла</a:t>
            </a:r>
            <a:r>
              <a:rPr lang="ru-RU" sz="3000" dirty="0"/>
              <a:t> </a:t>
            </a:r>
            <a:r>
              <a:rPr lang="ru-RU" sz="3000" dirty="0" err="1"/>
              <a:t>більше</a:t>
            </a:r>
            <a:r>
              <a:rPr lang="ru-RU" sz="3000" dirty="0"/>
              <a:t> </a:t>
            </a:r>
            <a:r>
              <a:rPr lang="ru-RU" sz="3000" dirty="0" err="1"/>
              <a:t>максимальної</a:t>
            </a:r>
            <a:r>
              <a:rPr lang="ru-RU" sz="3000" dirty="0"/>
              <a:t> для </a:t>
            </a:r>
            <a:r>
              <a:rPr lang="ru-RU" sz="3000" dirty="0" err="1"/>
              <a:t>приладу</a:t>
            </a:r>
            <a:r>
              <a:rPr lang="ru-RU" sz="3000" dirty="0"/>
              <a:t> (</a:t>
            </a:r>
            <a:r>
              <a:rPr lang="ru-RU" sz="3000" dirty="0" err="1"/>
              <a:t>маса</a:t>
            </a:r>
            <a:r>
              <a:rPr lang="ru-RU" sz="3000" dirty="0"/>
              <a:t> </a:t>
            </a:r>
            <a:r>
              <a:rPr lang="ru-RU" sz="3000" dirty="0" err="1"/>
              <a:t>тіла</a:t>
            </a:r>
            <a:r>
              <a:rPr lang="ru-RU" sz="3000" dirty="0"/>
              <a:t> </a:t>
            </a:r>
            <a:r>
              <a:rPr lang="ru-RU" sz="3000" dirty="0" err="1"/>
              <a:t>більше</a:t>
            </a:r>
            <a:r>
              <a:rPr lang="ru-RU" sz="3000" dirty="0"/>
              <a:t> 180 кг для КТ).</a:t>
            </a:r>
          </a:p>
          <a:p>
            <a:pPr>
              <a:buFontTx/>
              <a:buChar char="-"/>
            </a:pPr>
            <a:endParaRPr lang="uk-UA" sz="3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882" y="2937662"/>
            <a:ext cx="4881423" cy="3609635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6142" y="2937662"/>
            <a:ext cx="3984437" cy="360963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6117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Протипоказання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33082" y="1600199"/>
            <a:ext cx="6087036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dirty="0"/>
              <a:t>- </a:t>
            </a:r>
            <a:r>
              <a:rPr lang="uk-UA" dirty="0" err="1"/>
              <a:t>Феохромоцитома</a:t>
            </a:r>
            <a:r>
              <a:rPr lang="uk-UA" dirty="0"/>
              <a:t>(гіпертонічні кризи при застосуванні іонних </a:t>
            </a:r>
            <a:r>
              <a:rPr lang="uk-UA" dirty="0" err="1"/>
              <a:t>контрастів,можна</a:t>
            </a:r>
            <a:r>
              <a:rPr lang="uk-UA" dirty="0"/>
              <a:t> використовувати неіонні); </a:t>
            </a:r>
          </a:p>
          <a:p>
            <a:pPr marL="0" indent="0">
              <a:buNone/>
            </a:pPr>
            <a:r>
              <a:rPr lang="uk-UA" dirty="0"/>
              <a:t>- </a:t>
            </a:r>
            <a:r>
              <a:rPr lang="uk-UA" dirty="0" err="1"/>
              <a:t>Серповидно</a:t>
            </a:r>
            <a:r>
              <a:rPr lang="uk-UA" dirty="0"/>
              <a:t>-клітинна анемія; </a:t>
            </a:r>
          </a:p>
          <a:p>
            <a:pPr marL="0" indent="0">
              <a:buNone/>
            </a:pPr>
            <a:r>
              <a:rPr lang="uk-UA" dirty="0"/>
              <a:t>- Гіпертиреоз(</a:t>
            </a:r>
            <a:r>
              <a:rPr lang="uk-UA" dirty="0" err="1"/>
              <a:t>тиреотоксичний</a:t>
            </a:r>
            <a:r>
              <a:rPr lang="uk-UA" dirty="0"/>
              <a:t> криз). - Інсулінозалежний цукровий діабет (ниркова недостатність). </a:t>
            </a:r>
          </a:p>
          <a:p>
            <a:pPr marL="0" indent="0">
              <a:buNone/>
            </a:pPr>
            <a:r>
              <a:rPr lang="uk-UA" dirty="0"/>
              <a:t>- Міастенія гравіс (гострі стани); - Наявність алергії на контрастний препарат;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341" y="4004966"/>
            <a:ext cx="4186518" cy="2853034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48917" y="995414"/>
            <a:ext cx="4031665" cy="30095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47639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Підготовка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10972800" cy="3657599"/>
          </a:xfrm>
        </p:spPr>
        <p:txBody>
          <a:bodyPr>
            <a:normAutofit/>
          </a:bodyPr>
          <a:lstStyle/>
          <a:p>
            <a:r>
              <a:rPr lang="ru-RU" dirty="0"/>
              <a:t>- На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прийти в </a:t>
            </a:r>
            <a:r>
              <a:rPr lang="ru-RU" dirty="0" err="1"/>
              <a:t>зручному</a:t>
            </a:r>
            <a:r>
              <a:rPr lang="ru-RU" dirty="0"/>
              <a:t>, </a:t>
            </a:r>
            <a:r>
              <a:rPr lang="ru-RU" dirty="0" err="1"/>
              <a:t>просторому</a:t>
            </a:r>
            <a:r>
              <a:rPr lang="ru-RU" dirty="0"/>
              <a:t> </a:t>
            </a:r>
            <a:r>
              <a:rPr lang="ru-RU" dirty="0" err="1"/>
              <a:t>одязі</a:t>
            </a:r>
            <a:r>
              <a:rPr lang="ru-RU" dirty="0"/>
              <a:t>. - </a:t>
            </a:r>
            <a:r>
              <a:rPr lang="ru-RU" dirty="0" err="1"/>
              <a:t>Металеві</a:t>
            </a:r>
            <a:r>
              <a:rPr lang="ru-RU" dirty="0"/>
              <a:t> </a:t>
            </a:r>
            <a:r>
              <a:rPr lang="ru-RU" dirty="0" err="1"/>
              <a:t>об'єкти</a:t>
            </a:r>
            <a:r>
              <a:rPr lang="ru-RU" dirty="0"/>
              <a:t>, </a:t>
            </a:r>
            <a:r>
              <a:rPr lang="ru-RU" dirty="0" err="1"/>
              <a:t>включаючи</a:t>
            </a:r>
            <a:r>
              <a:rPr lang="ru-RU" dirty="0"/>
              <a:t> </a:t>
            </a:r>
            <a:r>
              <a:rPr lang="ru-RU" dirty="0" err="1"/>
              <a:t>коштовності</a:t>
            </a:r>
            <a:r>
              <a:rPr lang="ru-RU" dirty="0"/>
              <a:t>, </a:t>
            </a:r>
            <a:r>
              <a:rPr lang="ru-RU" dirty="0" err="1"/>
              <a:t>окуляри</a:t>
            </a:r>
            <a:r>
              <a:rPr lang="ru-RU" dirty="0"/>
              <a:t>, </a:t>
            </a:r>
            <a:r>
              <a:rPr lang="ru-RU" dirty="0" err="1"/>
              <a:t>зубні</a:t>
            </a:r>
            <a:r>
              <a:rPr lang="ru-RU" dirty="0"/>
              <a:t> </a:t>
            </a:r>
            <a:r>
              <a:rPr lang="ru-RU" dirty="0" err="1"/>
              <a:t>протези</a:t>
            </a:r>
            <a:r>
              <a:rPr lang="ru-RU" dirty="0"/>
              <a:t> і шпильки,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призвести</a:t>
            </a:r>
            <a:r>
              <a:rPr lang="ru-RU" dirty="0"/>
              <a:t> до </a:t>
            </a:r>
            <a:r>
              <a:rPr lang="ru-RU" dirty="0" err="1"/>
              <a:t>перешкод</a:t>
            </a:r>
            <a:r>
              <a:rPr lang="ru-RU" dirty="0"/>
              <a:t> при КТ, тому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зняти</a:t>
            </a:r>
            <a:r>
              <a:rPr lang="ru-RU" dirty="0"/>
              <a:t> до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залишити</a:t>
            </a:r>
            <a:r>
              <a:rPr lang="ru-RU" dirty="0"/>
              <a:t> </a:t>
            </a:r>
            <a:r>
              <a:rPr lang="ru-RU" dirty="0" err="1"/>
              <a:t>вдома</a:t>
            </a:r>
            <a:r>
              <a:rPr lang="ru-RU" dirty="0"/>
              <a:t>.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3429000"/>
            <a:ext cx="10973751" cy="32311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22564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Підготовка</a:t>
            </a:r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609600" y="1600201"/>
            <a:ext cx="5818094" cy="4760258"/>
          </a:xfrm>
        </p:spPr>
        <p:txBody>
          <a:bodyPr/>
          <a:lstStyle/>
          <a:p>
            <a:r>
              <a:rPr lang="uk-UA" dirty="0"/>
              <a:t>- Необхідно відмовитися від прийому їжі і рідин за кілька годин до КТ дослідження, особливо, якщо планується введення контрастного матеріалу. Якщо у пацієнта є алергія на контрастний матеріал, або «барвник», то лікар призначить препарати, які знизять ризик алергічної реакції.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00664" y="1156448"/>
            <a:ext cx="2991336" cy="282388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03543" y="2334376"/>
            <a:ext cx="2597121" cy="452362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009142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80509"/>
            <a:ext cx="10972800" cy="868362"/>
          </a:xfrm>
        </p:spPr>
        <p:txBody>
          <a:bodyPr>
            <a:normAutofit/>
          </a:bodyPr>
          <a:lstStyle/>
          <a:p>
            <a:r>
              <a:rPr lang="uk-UA" dirty="0"/>
              <a:t>Підготовка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609600" y="1048871"/>
            <a:ext cx="10972800" cy="2891117"/>
          </a:xfrm>
        </p:spPr>
        <p:txBody>
          <a:bodyPr/>
          <a:lstStyle/>
          <a:p>
            <a:r>
              <a:rPr lang="uk-UA" dirty="0"/>
              <a:t>- </a:t>
            </a:r>
            <a:r>
              <a:rPr lang="uk-UA" dirty="0" err="1"/>
              <a:t>Повідомте</a:t>
            </a:r>
            <a:r>
              <a:rPr lang="uk-UA" dirty="0"/>
              <a:t> лікаря про будь-які захворювання або інші медичні стани, якими страждає пацієнт, наприклад про серцево-судинні захворювання, астму, цукровий діабет, захворювання нирок або щитовидної залози. Будь-яке з цих захворювань може збільшити ризик негативного впливу. Жінки повинні завжди повідомляти свого лікаря перед КТ про свою можливу вагітність.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25053" y="3939988"/>
            <a:ext cx="5741894" cy="280960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92749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Як відбувається обстеження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uk-UA" dirty="0"/>
              <a:t>Дослідження КТ, як правило, не займе у Вас багато часу. Під час дослідження пацієнту необхідно лягти на спеціальний стіл, котрий буде рухатися у напрямку до рами томографа, званої </a:t>
            </a:r>
            <a:r>
              <a:rPr lang="uk-UA" dirty="0" err="1"/>
              <a:t>гентрі</a:t>
            </a:r>
            <a:r>
              <a:rPr lang="uk-UA" dirty="0"/>
              <a:t>. На відміну від МРТ, отвір </a:t>
            </a:r>
            <a:r>
              <a:rPr lang="uk-UA" dirty="0" err="1"/>
              <a:t>гентрі</a:t>
            </a:r>
            <a:r>
              <a:rPr lang="uk-UA" dirty="0"/>
              <a:t> комп'ютерного томографа широке, довкола залишається досить вільного простору. Випадки виникнення клаустрофобії під час проведення КТ відсутні. </a:t>
            </a:r>
          </a:p>
          <a:p>
            <a:r>
              <a:rPr lang="uk-UA" dirty="0"/>
              <a:t>Можливо, у процесі дослідження виникне необхідність у запровадження контрастного засобу. Це потрібно для того, щоб краще "висвітити" лікарю області, що цікавлять. Контрастні препарати для КТ - це сполуки йоду, які вводяться внутрішньовенно за допомогою автоматичного шприца. Якщо у Вас є алергія або непереносимість препаратів йоду, обов'язково </a:t>
            </a:r>
            <a:r>
              <a:rPr lang="uk-UA" dirty="0" err="1"/>
              <a:t>повідомте</a:t>
            </a:r>
            <a:r>
              <a:rPr lang="uk-UA" dirty="0"/>
              <a:t> про це лікаря та </a:t>
            </a:r>
            <a:r>
              <a:rPr lang="uk-UA" dirty="0" err="1"/>
              <a:t>рентгенолаборанту</a:t>
            </a:r>
            <a:r>
              <a:rPr lang="uk-UA" dirty="0"/>
              <a:t>. Після закінчення дослідження, отримані результати можна буде забрати наступного дня, або вони будуть передані Вашому лікаря або фахівця, який направив Вас нас обстеження. При терміновій необхідності та за погодженням з лікарем можливо одержання результатів протягом 1 години після дослідження.</a:t>
            </a:r>
          </a:p>
        </p:txBody>
      </p:sp>
    </p:spTree>
    <p:extLst>
      <p:ext uri="{BB962C8B-B14F-4D97-AF65-F5344CB8AC3E}">
        <p14:creationId xmlns="" xmlns:p14="http://schemas.microsoft.com/office/powerpoint/2010/main" val="41510839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 ment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D81E8471DC64DF469921C069E5E568A8" ma:contentTypeVersion="4" ma:contentTypeDescription="Создание документа." ma:contentTypeScope="" ma:versionID="586c189bf173382f1b88ae1db6539b90">
  <xsd:schema xmlns:xsd="http://www.w3.org/2001/XMLSchema" xmlns:xs="http://www.w3.org/2001/XMLSchema" xmlns:p="http://schemas.microsoft.com/office/2006/metadata/properties" xmlns:ns2="60d4142e-da41-4feb-b9b8-685bd545694f" targetNamespace="http://schemas.microsoft.com/office/2006/metadata/properties" ma:root="true" ma:fieldsID="6cfe96b4f1e1dfb082ad564effd4cc39" ns2:_="">
    <xsd:import namespace="60d4142e-da41-4feb-b9b8-685bd54569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d4142e-da41-4feb-b9b8-685bd54569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63D9EC0-CB5E-4F83-A425-6AE81F3ABE5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9E69520-3ED3-42B1-B9B4-B5C9FA996C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d4142e-da41-4feb-b9b8-685bd54569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TM02474572[[fn=Медицинский шаблон оформления]]</Template>
  <TotalTime>95</TotalTime>
  <Words>904</Words>
  <Application>Microsoft Office PowerPoint</Application>
  <PresentationFormat>Произвольный</PresentationFormat>
  <Paragraphs>61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La mente</vt:lpstr>
      <vt:lpstr>Тема 9. Порівняння клініко-лабораторних досліджень у здоровою людини при стані спокою та фізичному навантажені з боку нервової системи. </vt:lpstr>
      <vt:lpstr>Комп'ютерна томографія</vt:lpstr>
      <vt:lpstr>Комп'ютерна томографія поділяється на: </vt:lpstr>
      <vt:lpstr>Спіральний режим сканування (схема руху трубки відносно тіла пацієнта)</vt:lpstr>
      <vt:lpstr>Спіральна КТ, в свою чергу, поділяється на:</vt:lpstr>
      <vt:lpstr>Комп'ютерна томографія голови</vt:lpstr>
      <vt:lpstr>Комп'ютерна томографія голови</vt:lpstr>
      <vt:lpstr>Комп'ютерна томографія голови з контрастом </vt:lpstr>
      <vt:lpstr>Слайд 9</vt:lpstr>
      <vt:lpstr>Протипоказання</vt:lpstr>
      <vt:lpstr>Протипоказання </vt:lpstr>
      <vt:lpstr>Протипоказання</vt:lpstr>
      <vt:lpstr>Підготовка</vt:lpstr>
      <vt:lpstr>Підготовка</vt:lpstr>
      <vt:lpstr>Підготовка</vt:lpstr>
      <vt:lpstr>Як відбувається обстеження </vt:lpstr>
      <vt:lpstr>Слайд 17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КОМПЮТЕРНАТОМОГРАФІЯ</dc:title>
  <dc:creator>Пользователь Windows</dc:creator>
  <cp:lastModifiedBy>User</cp:lastModifiedBy>
  <cp:revision>11</cp:revision>
  <dcterms:created xsi:type="dcterms:W3CDTF">2023-02-16T17:32:49Z</dcterms:created>
  <dcterms:modified xsi:type="dcterms:W3CDTF">2023-02-20T10:54:27Z</dcterms:modified>
</cp:coreProperties>
</file>