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F3EBE-5C24-41D3-A994-66BFEFAC1B1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E194D-1756-406D-90E8-A273436048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F3EBE-5C24-41D3-A994-66BFEFAC1B1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E194D-1756-406D-90E8-A273436048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F3EBE-5C24-41D3-A994-66BFEFAC1B1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E194D-1756-406D-90E8-A273436048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F3EBE-5C24-41D3-A994-66BFEFAC1B1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E194D-1756-406D-90E8-A273436048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F3EBE-5C24-41D3-A994-66BFEFAC1B1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E194D-1756-406D-90E8-A273436048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F3EBE-5C24-41D3-A994-66BFEFAC1B1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E194D-1756-406D-90E8-A273436048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F3EBE-5C24-41D3-A994-66BFEFAC1B1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E194D-1756-406D-90E8-A273436048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F3EBE-5C24-41D3-A994-66BFEFAC1B1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E194D-1756-406D-90E8-A273436048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F3EBE-5C24-41D3-A994-66BFEFAC1B1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E194D-1756-406D-90E8-A273436048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F3EBE-5C24-41D3-A994-66BFEFAC1B1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E194D-1756-406D-90E8-A273436048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F3EBE-5C24-41D3-A994-66BFEFAC1B1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E194D-1756-406D-90E8-A273436048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8F3EBE-5C24-41D3-A994-66BFEFAC1B1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AE194D-1756-406D-90E8-A2734360487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ChangeArrowheads="1"/>
          </p:cNvSpPr>
          <p:nvPr/>
        </p:nvSpPr>
        <p:spPr bwMode="auto">
          <a:xfrm>
            <a:off x="0" y="1628775"/>
            <a:ext cx="9144000" cy="2432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endParaRPr lang="uk-UA" altLang="uk-UA" sz="2800" b="1"/>
          </a:p>
          <a:p>
            <a:pPr algn="just" eaLnBrk="1" hangingPunct="1"/>
            <a:endParaRPr lang="ru-RU" altLang="uk-UA" sz="2800" b="1"/>
          </a:p>
          <a:p>
            <a:pPr algn="r" eaLnBrk="1" hangingPunct="1"/>
            <a:r>
              <a:rPr lang="uk-UA" altLang="uk-UA" sz="2400" b="1" i="0"/>
              <a:t> </a:t>
            </a:r>
            <a:endParaRPr lang="ru-RU" altLang="uk-UA" sz="2400" b="1"/>
          </a:p>
          <a:p>
            <a:pPr algn="just" eaLnBrk="1" hangingPunct="1"/>
            <a:endParaRPr lang="uk-UA" altLang="uk-UA" sz="2000" b="1"/>
          </a:p>
          <a:p>
            <a:pPr algn="just" eaLnBrk="1" hangingPunct="1"/>
            <a:endParaRPr lang="ru-RU" altLang="uk-UA" sz="2800" b="1"/>
          </a:p>
          <a:p>
            <a:pPr algn="r" eaLnBrk="1" hangingPunct="1"/>
            <a:endParaRPr lang="ru-RU" altLang="uk-UA" sz="2400"/>
          </a:p>
        </p:txBody>
      </p:sp>
      <p:pic>
        <p:nvPicPr>
          <p:cNvPr id="11267" name="Picture 6" descr="http://cn13.nevsedoma.com.ua/photo/433/7/7_files/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638" y="404813"/>
            <a:ext cx="4787900" cy="298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Прямоугольник 4"/>
          <p:cNvSpPr>
            <a:spLocks noChangeArrowheads="1"/>
          </p:cNvSpPr>
          <p:nvPr/>
        </p:nvSpPr>
        <p:spPr bwMode="auto">
          <a:xfrm>
            <a:off x="611188" y="4076700"/>
            <a:ext cx="828198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4000" dirty="0"/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709541" y="3418638"/>
            <a:ext cx="8227958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Тема 11.</a:t>
            </a: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Порівняння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клініко-лабораторних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Досліджень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 здоровою </a:t>
            </a: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людини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при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стані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спокою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та </a:t>
            </a: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фізичному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навантажені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боку </a:t>
            </a: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системи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крові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36096" y="5517232"/>
            <a:ext cx="35391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Онуфриенко</a:t>
            </a:r>
            <a:r>
              <a:rPr lang="uk-UA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Оксана</a:t>
            </a:r>
            <a:endParaRPr lang="ru-RU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188913"/>
            <a:ext cx="8640763" cy="9366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800" dirty="0" smtClean="0">
                <a:solidFill>
                  <a:srgbClr val="FFFF00"/>
                </a:solidFill>
              </a:rPr>
              <a:t>Транспортна </a:t>
            </a:r>
            <a:r>
              <a:rPr lang="ru-RU" sz="4800" dirty="0" err="1" smtClean="0">
                <a:solidFill>
                  <a:srgbClr val="FFFF00"/>
                </a:solidFill>
              </a:rPr>
              <a:t>функція</a:t>
            </a:r>
            <a:r>
              <a:rPr lang="ru-RU" sz="4000" b="0" dirty="0" smtClean="0"/>
              <a:t/>
            </a:r>
            <a:br>
              <a:rPr lang="ru-RU" sz="4000" b="0" dirty="0" smtClean="0"/>
            </a:br>
            <a:endParaRPr lang="ru-RU" sz="4000" b="0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836613"/>
            <a:ext cx="8748712" cy="5832475"/>
          </a:xfrm>
        </p:spPr>
        <p:txBody>
          <a:bodyPr>
            <a:normAutofit lnSpcReduction="10000"/>
          </a:bodyPr>
          <a:lstStyle/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дихальна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перенесення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газів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легенів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до тканин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кисень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тканин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легень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вуглекислий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газ)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поживна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трофічна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перенесення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продуктів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гідролізу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поживних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амінокислот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глюкози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жирних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кислот-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мінеральних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порожнини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кишкидо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тканин)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видільна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екскреторна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перенесення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продуктів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обміну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тканин до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органів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виділення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терморегуляторна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(-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внутрішні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органи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продукують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тепло-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оболонки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шкіра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віддає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тепло)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543800" cy="60325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dirty="0" smtClean="0">
                <a:solidFill>
                  <a:srgbClr val="FFFF00"/>
                </a:solidFill>
              </a:rPr>
              <a:t>Транспортна </a:t>
            </a:r>
            <a:r>
              <a:rPr lang="ru-RU" sz="4000" dirty="0" err="1" smtClean="0">
                <a:solidFill>
                  <a:srgbClr val="FFFF00"/>
                </a:solidFill>
              </a:rPr>
              <a:t>функція</a:t>
            </a:r>
            <a:endParaRPr lang="ru-RU" sz="4000" dirty="0" smtClean="0">
              <a:solidFill>
                <a:srgbClr val="FFFF00"/>
              </a:solidFill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268413"/>
            <a:ext cx="8640763" cy="5256212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гуморальна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регуляція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(переносить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біологічно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активні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гормони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ферменти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місця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продукції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органів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мішенях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підтримання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рН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внутрішнього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середовища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(за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рахунок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буферних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систем)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забезпечення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водно-сольового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балансу в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організмі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обмін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забезпечується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рахунок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пітримання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осмотичного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тиску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підтримання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цілісності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тканин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регенерації</a:t>
            </a:r>
            <a:endParaRPr lang="ru-RU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333375"/>
            <a:ext cx="7543800" cy="892175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>
                <a:solidFill>
                  <a:srgbClr val="FFFF00"/>
                </a:solidFill>
              </a:rPr>
              <a:t>Захисна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функція</a:t>
            </a:r>
            <a:endParaRPr lang="ru-RU" dirty="0" smtClean="0">
              <a:solidFill>
                <a:srgbClr val="FFFF00"/>
              </a:solidFill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341438"/>
            <a:ext cx="7543800" cy="4754562"/>
          </a:xfrm>
        </p:spPr>
        <p:txBody>
          <a:bodyPr/>
          <a:lstStyle/>
          <a:p>
            <a:pPr marL="609600" indent="-609600" eaLnBrk="1" hangingPunct="1">
              <a:defRPr/>
            </a:pP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забезпечення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імунітету</a:t>
            </a:r>
            <a:endParaRPr lang="ru-RU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 eaLnBrk="1" hangingPunct="1">
              <a:defRPr/>
            </a:pP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клітинний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імунітет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нейтрофіли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лімфоцити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609600" indent="-609600" eaLnBrk="1" hangingPunct="1">
              <a:defRPr/>
            </a:pP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гуморальний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імунітет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вироблення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лімфоцитами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антитіл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609600" indent="-609600" eaLnBrk="1" hangingPunct="1">
              <a:defRPr/>
            </a:pP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згортання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гемостаз -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утворення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тромбів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місцях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пошкодження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судин</a:t>
            </a:r>
            <a:endParaRPr lang="ru-RU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Прямоугольник 2"/>
          <p:cNvSpPr>
            <a:spLocks noChangeArrowheads="1"/>
          </p:cNvSpPr>
          <p:nvPr/>
        </p:nvSpPr>
        <p:spPr bwMode="auto">
          <a:xfrm>
            <a:off x="468313" y="404813"/>
            <a:ext cx="7704137" cy="649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400" b="1" u="sng" dirty="0">
                <a:solidFill>
                  <a:srgbClr val="FFFF00"/>
                </a:solidFill>
              </a:rPr>
              <a:t>Об'єм крові:</a:t>
            </a:r>
          </a:p>
          <a:p>
            <a:r>
              <a:rPr lang="uk-UA" sz="2800" b="1" i="0" dirty="0">
                <a:solidFill>
                  <a:srgbClr val="FFFF00"/>
                </a:solidFill>
              </a:rPr>
              <a:t>Об'єм крові  становить </a:t>
            </a:r>
            <a:r>
              <a:rPr lang="uk-UA" sz="2800" b="1" dirty="0">
                <a:solidFill>
                  <a:srgbClr val="FFFF00"/>
                </a:solidFill>
              </a:rPr>
              <a:t>4-5 % від маси тіла, що відповідає 4 - 5 л.</a:t>
            </a:r>
          </a:p>
          <a:p>
            <a:r>
              <a:rPr lang="uk-UA" sz="2800" b="1" dirty="0">
                <a:solidFill>
                  <a:srgbClr val="FFFF00"/>
                </a:solidFill>
              </a:rPr>
              <a:t>У чоловіків становить 77 </a:t>
            </a:r>
            <a:r>
              <a:rPr lang="uk-UA" sz="2800" b="1" dirty="0" err="1">
                <a:solidFill>
                  <a:srgbClr val="FFFF00"/>
                </a:solidFill>
              </a:rPr>
              <a:t>мл</a:t>
            </a:r>
            <a:r>
              <a:rPr lang="uk-UA" sz="2800" b="1" dirty="0">
                <a:solidFill>
                  <a:srgbClr val="FFFF00"/>
                </a:solidFill>
              </a:rPr>
              <a:t> / кг ваги,</a:t>
            </a:r>
          </a:p>
          <a:p>
            <a:r>
              <a:rPr lang="uk-UA" sz="2800" b="1" dirty="0">
                <a:solidFill>
                  <a:srgbClr val="FFFF00"/>
                </a:solidFill>
              </a:rPr>
              <a:t>У жінок 65 </a:t>
            </a:r>
            <a:r>
              <a:rPr lang="uk-UA" sz="2800" b="1" dirty="0" err="1">
                <a:solidFill>
                  <a:srgbClr val="FFFF00"/>
                </a:solidFill>
              </a:rPr>
              <a:t>мл</a:t>
            </a:r>
            <a:r>
              <a:rPr lang="uk-UA" sz="2800" b="1" dirty="0">
                <a:solidFill>
                  <a:srgbClr val="FFFF00"/>
                </a:solidFill>
              </a:rPr>
              <a:t> / кг</a:t>
            </a:r>
          </a:p>
          <a:p>
            <a:r>
              <a:rPr lang="uk-UA" sz="2800" b="1" dirty="0">
                <a:solidFill>
                  <a:srgbClr val="FFFF00"/>
                </a:solidFill>
              </a:rPr>
              <a:t>Збільшення обсягу - </a:t>
            </a:r>
            <a:r>
              <a:rPr lang="uk-UA" sz="2800" b="1" dirty="0" err="1">
                <a:solidFill>
                  <a:srgbClr val="FFFF00"/>
                </a:solidFill>
              </a:rPr>
              <a:t>гіперволімія</a:t>
            </a:r>
            <a:endParaRPr lang="uk-UA" sz="2800" b="1" dirty="0">
              <a:solidFill>
                <a:srgbClr val="FFFF00"/>
              </a:solidFill>
            </a:endParaRPr>
          </a:p>
          <a:p>
            <a:r>
              <a:rPr lang="uk-UA" sz="2800" b="1" dirty="0">
                <a:solidFill>
                  <a:srgbClr val="FFFF00"/>
                </a:solidFill>
              </a:rPr>
              <a:t>Зменшення - </a:t>
            </a:r>
            <a:r>
              <a:rPr lang="uk-UA" sz="2800" b="1" dirty="0" err="1">
                <a:solidFill>
                  <a:srgbClr val="FFFF00"/>
                </a:solidFill>
              </a:rPr>
              <a:t>гіповолемія</a:t>
            </a:r>
            <a:endParaRPr lang="uk-UA" sz="2800" b="1" dirty="0">
              <a:solidFill>
                <a:srgbClr val="FFFF00"/>
              </a:solidFill>
            </a:endParaRPr>
          </a:p>
          <a:p>
            <a:r>
              <a:rPr lang="uk-UA" sz="2800" b="1" dirty="0">
                <a:solidFill>
                  <a:srgbClr val="FFFF00"/>
                </a:solidFill>
              </a:rPr>
              <a:t>Величина об'єму крові може змінюватися в залежності від:</a:t>
            </a:r>
          </a:p>
          <a:p>
            <a:r>
              <a:rPr lang="uk-UA" sz="2800" b="1" dirty="0" err="1">
                <a:solidFill>
                  <a:srgbClr val="FFFF00"/>
                </a:solidFill>
              </a:rPr>
              <a:t>-тренування</a:t>
            </a:r>
            <a:r>
              <a:rPr lang="uk-UA" sz="2800" b="1" dirty="0">
                <a:solidFill>
                  <a:srgbClr val="FFFF00"/>
                </a:solidFill>
              </a:rPr>
              <a:t> (до 7000 л)</a:t>
            </a:r>
          </a:p>
          <a:p>
            <a:r>
              <a:rPr lang="uk-UA" sz="2800" b="1" dirty="0" err="1">
                <a:solidFill>
                  <a:srgbClr val="FFFF00"/>
                </a:solidFill>
              </a:rPr>
              <a:t>-кліматичних</a:t>
            </a:r>
            <a:r>
              <a:rPr lang="uk-UA" sz="2800" b="1" dirty="0">
                <a:solidFill>
                  <a:srgbClr val="FFFF00"/>
                </a:solidFill>
              </a:rPr>
              <a:t> умовах</a:t>
            </a:r>
          </a:p>
          <a:p>
            <a:r>
              <a:rPr lang="uk-UA" sz="2800" b="1" dirty="0" err="1">
                <a:solidFill>
                  <a:srgbClr val="FFFF00"/>
                </a:solidFill>
              </a:rPr>
              <a:t>-гормональних</a:t>
            </a:r>
            <a:r>
              <a:rPr lang="uk-UA" sz="2800" b="1" dirty="0">
                <a:solidFill>
                  <a:srgbClr val="FFFF00"/>
                </a:solidFill>
              </a:rPr>
              <a:t> факторів</a:t>
            </a:r>
          </a:p>
          <a:p>
            <a:r>
              <a:rPr lang="uk-UA" sz="2800" b="1" dirty="0">
                <a:solidFill>
                  <a:srgbClr val="FFFF00"/>
                </a:solidFill>
              </a:rPr>
              <a:t>Короткочасне зміна обсягу крові при переході у вертикальне положення і при м'язовій навантаженні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Прямоугольник 1"/>
          <p:cNvSpPr>
            <a:spLocks noChangeArrowheads="1"/>
          </p:cNvSpPr>
          <p:nvPr/>
        </p:nvSpPr>
        <p:spPr bwMode="auto">
          <a:xfrm>
            <a:off x="3203575" y="1700213"/>
            <a:ext cx="26225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uk-UA" sz="4000" b="1" i="0" dirty="0" err="1">
                <a:solidFill>
                  <a:srgbClr val="FFFF00"/>
                </a:solidFill>
              </a:rPr>
              <a:t>Гормони</a:t>
            </a:r>
            <a:r>
              <a:rPr lang="ru-RU" altLang="uk-UA" sz="4000" b="1" i="0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16387" name="Прямоугольник 3"/>
          <p:cNvSpPr>
            <a:spLocks noChangeArrowheads="1"/>
          </p:cNvSpPr>
          <p:nvPr/>
        </p:nvSpPr>
        <p:spPr bwMode="auto">
          <a:xfrm>
            <a:off x="841375" y="2492375"/>
            <a:ext cx="28765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ru-RU" altLang="uk-UA" sz="3600" b="1" i="0" dirty="0" err="1">
                <a:solidFill>
                  <a:srgbClr val="FFFF00"/>
                </a:solidFill>
              </a:rPr>
              <a:t>Вазопресин</a:t>
            </a:r>
            <a:endParaRPr lang="ru-RU" altLang="uk-UA" sz="3600" b="1" i="0" dirty="0">
              <a:solidFill>
                <a:srgbClr val="FFFF00"/>
              </a:solidFill>
            </a:endParaRPr>
          </a:p>
          <a:p>
            <a:pPr algn="ctr" eaLnBrk="1" hangingPunct="1"/>
            <a:r>
              <a:rPr lang="ru-RU" altLang="uk-UA" sz="3600" b="1" i="0" dirty="0">
                <a:solidFill>
                  <a:srgbClr val="FFFF00"/>
                </a:solidFill>
              </a:rPr>
              <a:t>Альдостерон</a:t>
            </a:r>
            <a:endParaRPr lang="uk-UA" altLang="uk-UA" sz="3600" dirty="0">
              <a:solidFill>
                <a:srgbClr val="FFFF00"/>
              </a:solidFill>
            </a:endParaRPr>
          </a:p>
        </p:txBody>
      </p:sp>
      <p:sp>
        <p:nvSpPr>
          <p:cNvPr id="16388" name="Прямоугольник 4"/>
          <p:cNvSpPr>
            <a:spLocks noChangeArrowheads="1"/>
          </p:cNvSpPr>
          <p:nvPr/>
        </p:nvSpPr>
        <p:spPr bwMode="auto">
          <a:xfrm>
            <a:off x="5292725" y="2565400"/>
            <a:ext cx="365601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uk-UA" sz="2800" b="1" i="0" dirty="0" err="1">
                <a:solidFill>
                  <a:srgbClr val="FFFF00"/>
                </a:solidFill>
              </a:rPr>
              <a:t>Натрій</a:t>
            </a:r>
            <a:r>
              <a:rPr lang="ru-RU" altLang="uk-UA" sz="2800" b="1" i="0" dirty="0">
                <a:solidFill>
                  <a:srgbClr val="FFFF00"/>
                </a:solidFill>
              </a:rPr>
              <a:t> </a:t>
            </a:r>
            <a:r>
              <a:rPr lang="ru-RU" altLang="uk-UA" sz="2800" b="1" i="0" dirty="0" err="1">
                <a:solidFill>
                  <a:srgbClr val="FFFF00"/>
                </a:solidFill>
              </a:rPr>
              <a:t>уретичний</a:t>
            </a:r>
            <a:endParaRPr lang="ru-RU" altLang="uk-UA" sz="2800" b="1" i="0" dirty="0">
              <a:solidFill>
                <a:srgbClr val="FFFF00"/>
              </a:solidFill>
            </a:endParaRPr>
          </a:p>
          <a:p>
            <a:pPr algn="ctr" eaLnBrk="1" hangingPunct="1"/>
            <a:r>
              <a:rPr lang="ru-RU" altLang="uk-UA" sz="2800" b="1" i="0" dirty="0">
                <a:solidFill>
                  <a:srgbClr val="FFFF00"/>
                </a:solidFill>
              </a:rPr>
              <a:t> </a:t>
            </a:r>
            <a:r>
              <a:rPr lang="ru-RU" altLang="uk-UA" sz="2800" b="1" i="0" dirty="0" err="1">
                <a:solidFill>
                  <a:srgbClr val="FFFF00"/>
                </a:solidFill>
              </a:rPr>
              <a:t>поліпептид</a:t>
            </a:r>
            <a:endParaRPr lang="uk-UA" altLang="uk-UA" sz="2800" dirty="0">
              <a:solidFill>
                <a:srgbClr val="FFFF00"/>
              </a:solidFill>
            </a:endParaRPr>
          </a:p>
        </p:txBody>
      </p:sp>
      <p:sp>
        <p:nvSpPr>
          <p:cNvPr id="16389" name="Прямоугольник 6"/>
          <p:cNvSpPr>
            <a:spLocks noChangeArrowheads="1"/>
          </p:cNvSpPr>
          <p:nvPr/>
        </p:nvSpPr>
        <p:spPr bwMode="auto">
          <a:xfrm>
            <a:off x="2871788" y="908050"/>
            <a:ext cx="29622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uk-UA" sz="4000" b="1" u="sng" dirty="0">
                <a:solidFill>
                  <a:srgbClr val="FFFF00"/>
                </a:solidFill>
              </a:rPr>
              <a:t>Об'єм крові: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427" y="2564904"/>
            <a:ext cx="3347660" cy="3291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Прямоугольник 4"/>
          <p:cNvSpPr>
            <a:spLocks noChangeArrowheads="1"/>
          </p:cNvSpPr>
          <p:nvPr/>
        </p:nvSpPr>
        <p:spPr bwMode="auto">
          <a:xfrm>
            <a:off x="3565525" y="2205038"/>
            <a:ext cx="4875213" cy="424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ru-RU" altLang="uk-UA" b="1" i="0" dirty="0">
                <a:solidFill>
                  <a:srgbClr val="FFFF00"/>
                </a:solidFill>
              </a:rPr>
              <a:t>У </a:t>
            </a:r>
            <a:r>
              <a:rPr lang="ru-RU" altLang="uk-UA" b="1" i="0" dirty="0" err="1">
                <a:solidFill>
                  <a:srgbClr val="FFFF00"/>
                </a:solidFill>
              </a:rPr>
              <a:t>чоловіків</a:t>
            </a:r>
            <a:r>
              <a:rPr lang="ru-RU" altLang="uk-UA" b="1" i="0" dirty="0">
                <a:solidFill>
                  <a:srgbClr val="FFFF00"/>
                </a:solidFill>
              </a:rPr>
              <a:t> - 44-46%</a:t>
            </a:r>
          </a:p>
          <a:p>
            <a:pPr algn="ctr" eaLnBrk="1" hangingPunct="1"/>
            <a:r>
              <a:rPr lang="ru-RU" altLang="uk-UA" b="1" i="0" dirty="0">
                <a:solidFill>
                  <a:srgbClr val="FFFF00"/>
                </a:solidFill>
              </a:rPr>
              <a:t>У </a:t>
            </a:r>
            <a:r>
              <a:rPr lang="ru-RU" altLang="uk-UA" b="1" i="0" dirty="0" err="1">
                <a:solidFill>
                  <a:srgbClr val="FFFF00"/>
                </a:solidFill>
              </a:rPr>
              <a:t>жінок</a:t>
            </a:r>
            <a:r>
              <a:rPr lang="ru-RU" altLang="uk-UA" b="1" i="0" dirty="0">
                <a:solidFill>
                  <a:srgbClr val="FFFF00"/>
                </a:solidFill>
              </a:rPr>
              <a:t> - 41-43%</a:t>
            </a:r>
          </a:p>
          <a:p>
            <a:pPr algn="ctr" eaLnBrk="1" hangingPunct="1"/>
            <a:r>
              <a:rPr lang="ru-RU" altLang="uk-UA" b="1" i="0" dirty="0">
                <a:solidFill>
                  <a:srgbClr val="FFFF00"/>
                </a:solidFill>
              </a:rPr>
              <a:t>(</a:t>
            </a:r>
            <a:r>
              <a:rPr lang="ru-RU" altLang="uk-UA" b="1" i="0" dirty="0" err="1">
                <a:solidFill>
                  <a:srgbClr val="FFFF00"/>
                </a:solidFill>
              </a:rPr>
              <a:t>змінюється</a:t>
            </a:r>
            <a:endParaRPr lang="ru-RU" altLang="uk-UA" b="1" i="0" dirty="0">
              <a:solidFill>
                <a:srgbClr val="FFFF00"/>
              </a:solidFill>
            </a:endParaRPr>
          </a:p>
          <a:p>
            <a:pPr algn="ctr" eaLnBrk="1" hangingPunct="1"/>
            <a:r>
              <a:rPr lang="ru-RU" altLang="uk-UA" b="1" i="0" dirty="0" err="1">
                <a:solidFill>
                  <a:srgbClr val="FFFF00"/>
                </a:solidFill>
              </a:rPr>
              <a:t>лише</a:t>
            </a:r>
            <a:r>
              <a:rPr lang="ru-RU" altLang="uk-UA" b="1" i="0" dirty="0">
                <a:solidFill>
                  <a:srgbClr val="FFFF00"/>
                </a:solidFill>
              </a:rPr>
              <a:t> при </a:t>
            </a:r>
            <a:r>
              <a:rPr lang="ru-RU" altLang="uk-UA" b="1" i="0" dirty="0" err="1">
                <a:solidFill>
                  <a:srgbClr val="FFFF00"/>
                </a:solidFill>
              </a:rPr>
              <a:t>адаптації</a:t>
            </a:r>
            <a:r>
              <a:rPr lang="ru-RU" altLang="uk-UA" b="1" i="0" dirty="0">
                <a:solidFill>
                  <a:srgbClr val="FFFF00"/>
                </a:solidFill>
              </a:rPr>
              <a:t> до</a:t>
            </a:r>
          </a:p>
          <a:p>
            <a:pPr algn="ctr" eaLnBrk="1" hangingPunct="1"/>
            <a:r>
              <a:rPr lang="ru-RU" altLang="uk-UA" b="1" i="0" dirty="0" err="1">
                <a:solidFill>
                  <a:srgbClr val="FFFF00"/>
                </a:solidFill>
              </a:rPr>
              <a:t>більших</a:t>
            </a:r>
            <a:r>
              <a:rPr lang="ru-RU" altLang="uk-UA" b="1" i="0" dirty="0">
                <a:solidFill>
                  <a:srgbClr val="FFFF00"/>
                </a:solidFill>
              </a:rPr>
              <a:t> </a:t>
            </a:r>
            <a:r>
              <a:rPr lang="ru-RU" altLang="uk-UA" b="1" i="0" dirty="0" err="1">
                <a:solidFill>
                  <a:srgbClr val="FFFF00"/>
                </a:solidFill>
              </a:rPr>
              <a:t>висот</a:t>
            </a:r>
            <a:r>
              <a:rPr lang="ru-RU" altLang="uk-UA" b="1" i="0" dirty="0">
                <a:solidFill>
                  <a:srgbClr val="FFFF00"/>
                </a:solidFill>
              </a:rPr>
              <a:t>)</a:t>
            </a:r>
          </a:p>
          <a:p>
            <a:pPr algn="ctr" eaLnBrk="1" hangingPunct="1"/>
            <a:r>
              <a:rPr lang="ru-RU" altLang="uk-UA" b="1" i="0" dirty="0">
                <a:solidFill>
                  <a:srgbClr val="FFFF00"/>
                </a:solidFill>
              </a:rPr>
              <a:t>У </a:t>
            </a:r>
            <a:r>
              <a:rPr lang="ru-RU" altLang="uk-UA" b="1" i="0" dirty="0" err="1">
                <a:solidFill>
                  <a:srgbClr val="FFFF00"/>
                </a:solidFill>
              </a:rPr>
              <a:t>новонароджених</a:t>
            </a:r>
            <a:r>
              <a:rPr lang="ru-RU" altLang="uk-UA" b="1" i="0" dirty="0">
                <a:solidFill>
                  <a:srgbClr val="FFFF00"/>
                </a:solidFill>
              </a:rPr>
              <a:t> на 10% </a:t>
            </a:r>
            <a:r>
              <a:rPr lang="ru-RU" altLang="uk-UA" b="1" i="0" dirty="0" err="1">
                <a:solidFill>
                  <a:srgbClr val="FFFF00"/>
                </a:solidFill>
              </a:rPr>
              <a:t>вище</a:t>
            </a:r>
            <a:r>
              <a:rPr lang="ru-RU" altLang="uk-UA" b="1" i="0" dirty="0">
                <a:solidFill>
                  <a:srgbClr val="FFFF00"/>
                </a:solidFill>
              </a:rPr>
              <a:t>,</a:t>
            </a:r>
          </a:p>
          <a:p>
            <a:pPr algn="ctr" eaLnBrk="1" hangingPunct="1"/>
            <a:r>
              <a:rPr lang="ru-RU" altLang="uk-UA" b="1" i="0" dirty="0">
                <a:solidFill>
                  <a:srgbClr val="FFFF00"/>
                </a:solidFill>
              </a:rPr>
              <a:t>У маленьких </a:t>
            </a:r>
            <a:r>
              <a:rPr lang="ru-RU" altLang="uk-UA" b="1" i="0" dirty="0" err="1">
                <a:solidFill>
                  <a:srgbClr val="FFFF00"/>
                </a:solidFill>
              </a:rPr>
              <a:t>дітей</a:t>
            </a:r>
            <a:r>
              <a:rPr lang="ru-RU" altLang="uk-UA" b="1" i="0" dirty="0">
                <a:solidFill>
                  <a:srgbClr val="FFFF00"/>
                </a:solidFill>
              </a:rPr>
              <a:t> на 10% </a:t>
            </a:r>
            <a:r>
              <a:rPr lang="ru-RU" altLang="uk-UA" b="1" i="0" dirty="0" err="1">
                <a:solidFill>
                  <a:srgbClr val="FFFF00"/>
                </a:solidFill>
              </a:rPr>
              <a:t>нижче</a:t>
            </a:r>
            <a:endParaRPr lang="ru-RU" altLang="uk-UA" b="1" i="0" dirty="0">
              <a:solidFill>
                <a:srgbClr val="FFFF00"/>
              </a:solidFill>
            </a:endParaRPr>
          </a:p>
          <a:p>
            <a:pPr algn="ctr" eaLnBrk="1" hangingPunct="1"/>
            <a:r>
              <a:rPr lang="ru-RU" altLang="uk-UA" b="1" i="0" dirty="0">
                <a:solidFill>
                  <a:srgbClr val="FFFF00"/>
                </a:solidFill>
              </a:rPr>
              <a:t>При </a:t>
            </a:r>
            <a:r>
              <a:rPr lang="ru-RU" altLang="uk-UA" b="1" i="0" dirty="0" err="1">
                <a:solidFill>
                  <a:srgbClr val="FFFF00"/>
                </a:solidFill>
              </a:rPr>
              <a:t>анемії</a:t>
            </a:r>
            <a:r>
              <a:rPr lang="ru-RU" altLang="uk-UA" b="1" i="0" dirty="0">
                <a:solidFill>
                  <a:srgbClr val="FFFF00"/>
                </a:solidFill>
              </a:rPr>
              <a:t> гематокрит </a:t>
            </a:r>
            <a:r>
              <a:rPr lang="ru-RU" altLang="uk-UA" b="1" i="0" dirty="0" err="1">
                <a:solidFill>
                  <a:srgbClr val="FFFF00"/>
                </a:solidFill>
              </a:rPr>
              <a:t>зменшується</a:t>
            </a:r>
            <a:endParaRPr lang="ru-RU" altLang="uk-UA" b="1" i="0" dirty="0">
              <a:solidFill>
                <a:srgbClr val="FFFF00"/>
              </a:solidFill>
            </a:endParaRPr>
          </a:p>
          <a:p>
            <a:pPr algn="ctr" eaLnBrk="1" hangingPunct="1"/>
            <a:r>
              <a:rPr lang="ru-RU" altLang="uk-UA" b="1" i="0" dirty="0">
                <a:solidFill>
                  <a:srgbClr val="FFFF00"/>
                </a:solidFill>
              </a:rPr>
              <a:t>При </a:t>
            </a:r>
            <a:r>
              <a:rPr lang="ru-RU" altLang="uk-UA" b="1" i="0" dirty="0" err="1">
                <a:solidFill>
                  <a:srgbClr val="FFFF00"/>
                </a:solidFill>
              </a:rPr>
              <a:t>поліцитемії</a:t>
            </a:r>
            <a:r>
              <a:rPr lang="ru-RU" altLang="uk-UA" b="1" i="0" dirty="0">
                <a:solidFill>
                  <a:srgbClr val="FFFF00"/>
                </a:solidFill>
              </a:rPr>
              <a:t> (</a:t>
            </a:r>
            <a:r>
              <a:rPr lang="ru-RU" altLang="uk-UA" b="1" i="0" dirty="0" err="1">
                <a:solidFill>
                  <a:srgbClr val="FFFF00"/>
                </a:solidFill>
              </a:rPr>
              <a:t>збільшення</a:t>
            </a:r>
            <a:r>
              <a:rPr lang="ru-RU" altLang="uk-UA" b="1" i="0" dirty="0">
                <a:solidFill>
                  <a:srgbClr val="FFFF00"/>
                </a:solidFill>
              </a:rPr>
              <a:t> </a:t>
            </a:r>
            <a:r>
              <a:rPr lang="ru-RU" altLang="uk-UA" b="1" i="0" dirty="0" err="1">
                <a:solidFill>
                  <a:srgbClr val="FFFF00"/>
                </a:solidFill>
              </a:rPr>
              <a:t>кількості</a:t>
            </a:r>
            <a:endParaRPr lang="ru-RU" altLang="uk-UA" b="1" i="0" dirty="0">
              <a:solidFill>
                <a:srgbClr val="FFFF00"/>
              </a:solidFill>
            </a:endParaRPr>
          </a:p>
          <a:p>
            <a:pPr algn="ctr" eaLnBrk="1" hangingPunct="1"/>
            <a:r>
              <a:rPr lang="ru-RU" altLang="uk-UA" b="1" i="0" dirty="0" err="1">
                <a:solidFill>
                  <a:srgbClr val="FFFF00"/>
                </a:solidFill>
              </a:rPr>
              <a:t>еритроцитів</a:t>
            </a:r>
            <a:r>
              <a:rPr lang="ru-RU" altLang="uk-UA" b="1" i="0" dirty="0">
                <a:solidFill>
                  <a:srgbClr val="FFFF00"/>
                </a:solidFill>
              </a:rPr>
              <a:t>) - </a:t>
            </a:r>
            <a:r>
              <a:rPr lang="ru-RU" altLang="uk-UA" b="1" i="0" dirty="0" err="1">
                <a:solidFill>
                  <a:srgbClr val="FFFF00"/>
                </a:solidFill>
              </a:rPr>
              <a:t>увелтчівается</a:t>
            </a:r>
            <a:endParaRPr lang="ru-RU" altLang="uk-UA" b="1" i="0" dirty="0">
              <a:solidFill>
                <a:srgbClr val="FFFF00"/>
              </a:solidFill>
            </a:endParaRPr>
          </a:p>
          <a:p>
            <a:pPr algn="ctr" eaLnBrk="1" hangingPunct="1"/>
            <a:endParaRPr lang="ru-RU" altLang="uk-UA" b="1" i="0" dirty="0">
              <a:solidFill>
                <a:srgbClr val="FFFF00"/>
              </a:solidFill>
            </a:endParaRPr>
          </a:p>
          <a:p>
            <a:pPr algn="ctr" eaLnBrk="1" hangingPunct="1"/>
            <a:r>
              <a:rPr lang="ru-RU" altLang="uk-UA" b="1" i="0" dirty="0" err="1">
                <a:solidFill>
                  <a:srgbClr val="FFFF00"/>
                </a:solidFill>
              </a:rPr>
              <a:t>Патологічне</a:t>
            </a:r>
            <a:r>
              <a:rPr lang="ru-RU" altLang="uk-UA" b="1" i="0" dirty="0">
                <a:solidFill>
                  <a:srgbClr val="FFFF00"/>
                </a:solidFill>
              </a:rPr>
              <a:t> </a:t>
            </a:r>
            <a:r>
              <a:rPr lang="ru-RU" altLang="uk-UA" b="1" i="0" dirty="0" err="1">
                <a:solidFill>
                  <a:srgbClr val="FFFF00"/>
                </a:solidFill>
              </a:rPr>
              <a:t>збільшення</a:t>
            </a:r>
            <a:r>
              <a:rPr lang="ru-RU" altLang="uk-UA" b="1" i="0" dirty="0">
                <a:solidFill>
                  <a:srgbClr val="FFFF00"/>
                </a:solidFill>
              </a:rPr>
              <a:t> гематокриту</a:t>
            </a:r>
          </a:p>
          <a:p>
            <a:pPr algn="ctr" eaLnBrk="1" hangingPunct="1"/>
            <a:r>
              <a:rPr lang="ru-RU" altLang="uk-UA" b="1" i="0" dirty="0" err="1">
                <a:solidFill>
                  <a:srgbClr val="FFFF00"/>
                </a:solidFill>
              </a:rPr>
              <a:t>призводить</a:t>
            </a:r>
            <a:r>
              <a:rPr lang="ru-RU" altLang="uk-UA" b="1" i="0" dirty="0">
                <a:solidFill>
                  <a:srgbClr val="FFFF00"/>
                </a:solidFill>
              </a:rPr>
              <a:t> до </a:t>
            </a:r>
            <a:r>
              <a:rPr lang="ru-RU" altLang="uk-UA" b="1" i="0" dirty="0" err="1">
                <a:solidFill>
                  <a:srgbClr val="FFFF00"/>
                </a:solidFill>
              </a:rPr>
              <a:t>підвищення</a:t>
            </a:r>
            <a:r>
              <a:rPr lang="ru-RU" altLang="uk-UA" b="1" i="0" dirty="0">
                <a:solidFill>
                  <a:srgbClr val="FFFF00"/>
                </a:solidFill>
              </a:rPr>
              <a:t> </a:t>
            </a:r>
            <a:r>
              <a:rPr lang="ru-RU" altLang="uk-UA" b="1" i="0" dirty="0" err="1">
                <a:solidFill>
                  <a:srgbClr val="FFFF00"/>
                </a:solidFill>
              </a:rPr>
              <a:t>навантаження</a:t>
            </a:r>
            <a:r>
              <a:rPr lang="ru-RU" altLang="uk-UA" b="1" i="0" dirty="0">
                <a:solidFill>
                  <a:srgbClr val="FFFF00"/>
                </a:solidFill>
              </a:rPr>
              <a:t> на</a:t>
            </a:r>
          </a:p>
          <a:p>
            <a:pPr algn="ctr" eaLnBrk="1" hangingPunct="1"/>
            <a:r>
              <a:rPr lang="ru-RU" altLang="uk-UA" b="1" i="0" dirty="0" err="1">
                <a:solidFill>
                  <a:srgbClr val="FFFF00"/>
                </a:solidFill>
              </a:rPr>
              <a:t>серце</a:t>
            </a:r>
            <a:r>
              <a:rPr lang="ru-RU" altLang="uk-UA" b="1" i="0" dirty="0">
                <a:solidFill>
                  <a:srgbClr val="FFFF00"/>
                </a:solidFill>
              </a:rPr>
              <a:t>, в </a:t>
            </a:r>
            <a:r>
              <a:rPr lang="ru-RU" altLang="uk-UA" b="1" i="0" dirty="0" err="1">
                <a:solidFill>
                  <a:srgbClr val="FFFF00"/>
                </a:solidFill>
              </a:rPr>
              <a:t>результаті</a:t>
            </a:r>
            <a:r>
              <a:rPr lang="ru-RU" altLang="uk-UA" b="1" i="0" dirty="0">
                <a:solidFill>
                  <a:srgbClr val="FFFF00"/>
                </a:solidFill>
              </a:rPr>
              <a:t> </a:t>
            </a:r>
            <a:r>
              <a:rPr lang="ru-RU" altLang="uk-UA" b="1" i="0" dirty="0" err="1">
                <a:solidFill>
                  <a:srgbClr val="FFFF00"/>
                </a:solidFill>
              </a:rPr>
              <a:t>чого</a:t>
            </a:r>
            <a:r>
              <a:rPr lang="ru-RU" altLang="uk-UA" b="1" i="0" dirty="0">
                <a:solidFill>
                  <a:srgbClr val="FFFF00"/>
                </a:solidFill>
              </a:rPr>
              <a:t> </a:t>
            </a:r>
            <a:r>
              <a:rPr lang="ru-RU" altLang="uk-UA" b="1" i="0" dirty="0" err="1">
                <a:solidFill>
                  <a:srgbClr val="FFFF00"/>
                </a:solidFill>
              </a:rPr>
              <a:t>кровообіг</a:t>
            </a:r>
            <a:endParaRPr lang="ru-RU" altLang="uk-UA" b="1" i="0" dirty="0">
              <a:solidFill>
                <a:srgbClr val="FFFF00"/>
              </a:solidFill>
            </a:endParaRPr>
          </a:p>
          <a:p>
            <a:pPr algn="ctr" eaLnBrk="1" hangingPunct="1"/>
            <a:r>
              <a:rPr lang="ru-RU" altLang="uk-UA" b="1" i="0" dirty="0">
                <a:solidFill>
                  <a:srgbClr val="FFFF00"/>
                </a:solidFill>
              </a:rPr>
              <a:t>в </a:t>
            </a:r>
            <a:r>
              <a:rPr lang="ru-RU" altLang="uk-UA" b="1" i="0" dirty="0" err="1">
                <a:solidFill>
                  <a:srgbClr val="FFFF00"/>
                </a:solidFill>
              </a:rPr>
              <a:t>деяких</a:t>
            </a:r>
            <a:r>
              <a:rPr lang="ru-RU" altLang="uk-UA" b="1" i="0" dirty="0">
                <a:solidFill>
                  <a:srgbClr val="FFFF00"/>
                </a:solidFill>
              </a:rPr>
              <a:t> органах </a:t>
            </a:r>
            <a:r>
              <a:rPr lang="ru-RU" altLang="uk-UA" b="1" i="0" dirty="0" err="1">
                <a:solidFill>
                  <a:srgbClr val="FFFF00"/>
                </a:solidFill>
              </a:rPr>
              <a:t>може</a:t>
            </a:r>
            <a:r>
              <a:rPr lang="ru-RU" altLang="uk-UA" b="1" i="0" dirty="0">
                <a:solidFill>
                  <a:srgbClr val="FFFF00"/>
                </a:solidFill>
              </a:rPr>
              <a:t> порушиться</a:t>
            </a:r>
            <a:endParaRPr lang="ru-RU" altLang="uk-UA" dirty="0">
              <a:solidFill>
                <a:srgbClr val="FFFF00"/>
              </a:solidFill>
            </a:endParaRPr>
          </a:p>
        </p:txBody>
      </p:sp>
      <p:sp>
        <p:nvSpPr>
          <p:cNvPr id="18436" name="Прямоугольник 4"/>
          <p:cNvSpPr>
            <a:spLocks noChangeArrowheads="1"/>
          </p:cNvSpPr>
          <p:nvPr/>
        </p:nvSpPr>
        <p:spPr bwMode="auto">
          <a:xfrm>
            <a:off x="971550" y="260350"/>
            <a:ext cx="7272338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 dirty="0">
                <a:solidFill>
                  <a:srgbClr val="FFFF00"/>
                </a:solidFill>
              </a:rPr>
              <a:t>Гематокрит </a:t>
            </a:r>
            <a:r>
              <a:rPr lang="ru-RU" dirty="0">
                <a:solidFill>
                  <a:srgbClr val="FFFF00"/>
                </a:solidFill>
              </a:rPr>
              <a:t>- </a:t>
            </a:r>
            <a:r>
              <a:rPr lang="ru-RU" sz="2800" b="1" i="0" dirty="0" err="1">
                <a:solidFill>
                  <a:srgbClr val="FFFF00"/>
                </a:solidFill>
              </a:rPr>
              <a:t>співвідношення</a:t>
            </a:r>
            <a:r>
              <a:rPr lang="ru-RU" sz="2800" b="1" i="0" dirty="0">
                <a:solidFill>
                  <a:srgbClr val="FFFF00"/>
                </a:solidFill>
              </a:rPr>
              <a:t> </a:t>
            </a:r>
            <a:r>
              <a:rPr lang="ru-RU" sz="2800" b="1" i="0" dirty="0" err="1">
                <a:solidFill>
                  <a:srgbClr val="FFFF00"/>
                </a:solidFill>
              </a:rPr>
              <a:t>плазми</a:t>
            </a:r>
            <a:r>
              <a:rPr lang="ru-RU" sz="2800" b="1" i="0" dirty="0">
                <a:solidFill>
                  <a:srgbClr val="FFFF00"/>
                </a:solidFill>
              </a:rPr>
              <a:t> </a:t>
            </a:r>
            <a:r>
              <a:rPr lang="ru-RU" sz="2800" b="1" i="0" dirty="0" err="1">
                <a:solidFill>
                  <a:srgbClr val="FFFF00"/>
                </a:solidFill>
              </a:rPr>
              <a:t>крові</a:t>
            </a:r>
            <a:r>
              <a:rPr lang="ru-RU" sz="2800" b="1" i="0" dirty="0">
                <a:solidFill>
                  <a:srgbClr val="FFFF00"/>
                </a:solidFill>
              </a:rPr>
              <a:t> до </a:t>
            </a:r>
            <a:r>
              <a:rPr lang="ru-RU" sz="2800" b="1" i="0" dirty="0" err="1">
                <a:solidFill>
                  <a:srgbClr val="FFFF00"/>
                </a:solidFill>
              </a:rPr>
              <a:t>формених</a:t>
            </a:r>
            <a:r>
              <a:rPr lang="ru-RU" sz="2800" b="1" i="0" dirty="0">
                <a:solidFill>
                  <a:srgbClr val="FFFF00"/>
                </a:solidFill>
              </a:rPr>
              <a:t> </a:t>
            </a:r>
            <a:r>
              <a:rPr lang="ru-RU" sz="2800" b="1" i="0" dirty="0" err="1">
                <a:solidFill>
                  <a:srgbClr val="FFFF00"/>
                </a:solidFill>
              </a:rPr>
              <a:t>елементів</a:t>
            </a:r>
            <a:endParaRPr lang="ru-RU" sz="2800" b="1" i="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Прямоугольник 2"/>
          <p:cNvSpPr>
            <a:spLocks noChangeArrowheads="1"/>
          </p:cNvSpPr>
          <p:nvPr/>
        </p:nvSpPr>
        <p:spPr bwMode="auto">
          <a:xfrm>
            <a:off x="1116013" y="2565400"/>
            <a:ext cx="6769100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ru-RU" altLang="uk-UA" sz="2400" b="1" i="0" dirty="0">
                <a:solidFill>
                  <a:srgbClr val="FFFF00"/>
                </a:solidFill>
              </a:rPr>
              <a:t>Кров, </a:t>
            </a:r>
            <a:r>
              <a:rPr lang="ru-RU" altLang="uk-UA" sz="2400" b="1" i="0" dirty="0" err="1">
                <a:solidFill>
                  <a:srgbClr val="FFFF00"/>
                </a:solidFill>
              </a:rPr>
              <a:t>попередньо</a:t>
            </a:r>
            <a:r>
              <a:rPr lang="ru-RU" altLang="uk-UA" sz="2400" b="1" i="0" dirty="0">
                <a:solidFill>
                  <a:srgbClr val="FFFF00"/>
                </a:solidFill>
              </a:rPr>
              <a:t> </a:t>
            </a:r>
            <a:r>
              <a:rPr lang="ru-RU" altLang="uk-UA" sz="2400" b="1" i="0" dirty="0" err="1">
                <a:solidFill>
                  <a:srgbClr val="FFFF00"/>
                </a:solidFill>
              </a:rPr>
              <a:t>позбавлену</a:t>
            </a:r>
            <a:r>
              <a:rPr lang="ru-RU" altLang="uk-UA" sz="2400" b="1" i="0" dirty="0">
                <a:solidFill>
                  <a:srgbClr val="FFFF00"/>
                </a:solidFill>
              </a:rPr>
              <a:t> </a:t>
            </a:r>
            <a:r>
              <a:rPr lang="ru-RU" altLang="uk-UA" sz="2400" b="1" i="0" dirty="0" err="1">
                <a:solidFill>
                  <a:srgbClr val="FFFF00"/>
                </a:solidFill>
              </a:rPr>
              <a:t>здатності</a:t>
            </a:r>
            <a:r>
              <a:rPr lang="ru-RU" altLang="uk-UA" sz="2400" b="1" i="0" dirty="0">
                <a:solidFill>
                  <a:srgbClr val="FFFF00"/>
                </a:solidFill>
              </a:rPr>
              <a:t> </a:t>
            </a:r>
            <a:r>
              <a:rPr lang="ru-RU" altLang="uk-UA" sz="2400" b="1" i="0" dirty="0" err="1">
                <a:solidFill>
                  <a:srgbClr val="FFFF00"/>
                </a:solidFill>
              </a:rPr>
              <a:t>згортатися</a:t>
            </a:r>
            <a:r>
              <a:rPr lang="ru-RU" altLang="uk-UA" sz="2400" b="1" i="0" dirty="0">
                <a:solidFill>
                  <a:srgbClr val="FFFF00"/>
                </a:solidFill>
              </a:rPr>
              <a:t>, </a:t>
            </a:r>
            <a:r>
              <a:rPr lang="ru-RU" altLang="uk-UA" sz="2400" b="1" i="0" dirty="0" err="1">
                <a:solidFill>
                  <a:srgbClr val="FFFF00"/>
                </a:solidFill>
              </a:rPr>
              <a:t>центрифугують</a:t>
            </a:r>
            <a:r>
              <a:rPr lang="ru-RU" altLang="uk-UA" sz="2400" b="1" i="0" dirty="0">
                <a:solidFill>
                  <a:srgbClr val="FFFF00"/>
                </a:solidFill>
              </a:rPr>
              <a:t> </a:t>
            </a:r>
            <a:r>
              <a:rPr lang="ru-RU" altLang="uk-UA" sz="2400" b="1" i="0" dirty="0" err="1">
                <a:solidFill>
                  <a:srgbClr val="FFFF00"/>
                </a:solidFill>
              </a:rPr>
              <a:t>протягом</a:t>
            </a:r>
            <a:r>
              <a:rPr lang="ru-RU" altLang="uk-UA" sz="2400" b="1" i="0" dirty="0">
                <a:solidFill>
                  <a:srgbClr val="FFFF00"/>
                </a:solidFill>
              </a:rPr>
              <a:t> 10 </a:t>
            </a:r>
            <a:r>
              <a:rPr lang="ru-RU" altLang="uk-UA" sz="2400" b="1" i="0" dirty="0" err="1">
                <a:solidFill>
                  <a:srgbClr val="FFFF00"/>
                </a:solidFill>
              </a:rPr>
              <a:t>хв</a:t>
            </a:r>
            <a:r>
              <a:rPr lang="ru-RU" altLang="uk-UA" sz="2400" b="1" i="0" dirty="0">
                <a:solidFill>
                  <a:srgbClr val="FFFF00"/>
                </a:solidFill>
              </a:rPr>
              <a:t> при 1000 </a:t>
            </a:r>
            <a:r>
              <a:rPr lang="en-US" altLang="uk-UA" sz="2400" b="1" i="0" dirty="0">
                <a:solidFill>
                  <a:srgbClr val="FFFF00"/>
                </a:solidFill>
              </a:rPr>
              <a:t>g </a:t>
            </a:r>
            <a:r>
              <a:rPr lang="ru-RU" altLang="uk-UA" sz="2400" b="1" i="0" dirty="0">
                <a:solidFill>
                  <a:srgbClr val="FFFF00"/>
                </a:solidFill>
              </a:rPr>
              <a:t>в </a:t>
            </a:r>
            <a:r>
              <a:rPr lang="ru-RU" altLang="uk-UA" sz="2400" b="1" i="0" dirty="0" err="1">
                <a:solidFill>
                  <a:srgbClr val="FFFF00"/>
                </a:solidFill>
              </a:rPr>
              <a:t>стандартній</a:t>
            </a:r>
            <a:r>
              <a:rPr lang="ru-RU" altLang="uk-UA" sz="2400" b="1" i="0" dirty="0">
                <a:solidFill>
                  <a:srgbClr val="FFFF00"/>
                </a:solidFill>
              </a:rPr>
              <a:t> </a:t>
            </a:r>
            <a:r>
              <a:rPr lang="ru-RU" altLang="uk-UA" sz="2400" b="1" i="0" dirty="0" err="1">
                <a:solidFill>
                  <a:srgbClr val="FFFF00"/>
                </a:solidFill>
              </a:rPr>
              <a:t>пробірці</a:t>
            </a:r>
            <a:r>
              <a:rPr lang="ru-RU" altLang="uk-UA" sz="2400" b="1" i="0" dirty="0">
                <a:solidFill>
                  <a:srgbClr val="FFFF00"/>
                </a:solidFill>
              </a:rPr>
              <a:t> малого </a:t>
            </a:r>
            <a:r>
              <a:rPr lang="ru-RU" altLang="uk-UA" sz="2400" b="1" i="0" dirty="0" err="1">
                <a:solidFill>
                  <a:srgbClr val="FFFF00"/>
                </a:solidFill>
              </a:rPr>
              <a:t>діаметра</a:t>
            </a:r>
            <a:r>
              <a:rPr lang="ru-RU" altLang="uk-UA" sz="2400" b="1" i="0" dirty="0">
                <a:solidFill>
                  <a:srgbClr val="FFFF00"/>
                </a:solidFill>
              </a:rPr>
              <a:t>.</a:t>
            </a:r>
          </a:p>
          <a:p>
            <a:pPr algn="just" eaLnBrk="1" hangingPunct="1"/>
            <a:r>
              <a:rPr lang="ru-RU" altLang="uk-UA" sz="2400" b="1" i="0" dirty="0" err="1">
                <a:solidFill>
                  <a:srgbClr val="FFFF00"/>
                </a:solidFill>
              </a:rPr>
              <a:t>Клітини</a:t>
            </a:r>
            <a:r>
              <a:rPr lang="ru-RU" altLang="uk-UA" sz="2400" b="1" i="0" dirty="0">
                <a:solidFill>
                  <a:srgbClr val="FFFF00"/>
                </a:solidFill>
              </a:rPr>
              <a:t> </a:t>
            </a:r>
            <a:r>
              <a:rPr lang="ru-RU" altLang="uk-UA" sz="2400" b="1" i="0" dirty="0" err="1">
                <a:solidFill>
                  <a:srgbClr val="FFFF00"/>
                </a:solidFill>
              </a:rPr>
              <a:t>крові</a:t>
            </a:r>
            <a:r>
              <a:rPr lang="ru-RU" altLang="uk-UA" sz="2400" b="1" i="0" dirty="0">
                <a:solidFill>
                  <a:srgbClr val="FFFF00"/>
                </a:solidFill>
              </a:rPr>
              <a:t>, </a:t>
            </a:r>
            <a:r>
              <a:rPr lang="ru-RU" altLang="uk-UA" sz="2400" b="1" i="0" dirty="0" err="1">
                <a:solidFill>
                  <a:srgbClr val="FFFF00"/>
                </a:solidFill>
              </a:rPr>
              <a:t>питома</a:t>
            </a:r>
            <a:r>
              <a:rPr lang="ru-RU" altLang="uk-UA" sz="2400" b="1" i="0" dirty="0">
                <a:solidFill>
                  <a:srgbClr val="FFFF00"/>
                </a:solidFill>
              </a:rPr>
              <a:t> вага </a:t>
            </a:r>
            <a:r>
              <a:rPr lang="ru-RU" altLang="uk-UA" sz="2400" b="1" i="0" dirty="0" err="1">
                <a:solidFill>
                  <a:srgbClr val="FFFF00"/>
                </a:solidFill>
              </a:rPr>
              <a:t>яких</a:t>
            </a:r>
            <a:r>
              <a:rPr lang="ru-RU" altLang="uk-UA" sz="2400" b="1" i="0" dirty="0">
                <a:solidFill>
                  <a:srgbClr val="FFFF00"/>
                </a:solidFill>
              </a:rPr>
              <a:t> </a:t>
            </a:r>
            <a:r>
              <a:rPr lang="ru-RU" altLang="uk-UA" sz="2400" b="1" i="0" dirty="0" err="1">
                <a:solidFill>
                  <a:srgbClr val="FFFF00"/>
                </a:solidFill>
              </a:rPr>
              <a:t>вище</a:t>
            </a:r>
            <a:r>
              <a:rPr lang="ru-RU" altLang="uk-UA" sz="2400" b="1" i="0" dirty="0">
                <a:solidFill>
                  <a:srgbClr val="FFFF00"/>
                </a:solidFill>
              </a:rPr>
              <a:t>, </a:t>
            </a:r>
            <a:r>
              <a:rPr lang="ru-RU" altLang="uk-UA" sz="2400" b="1" i="0" dirty="0" err="1">
                <a:solidFill>
                  <a:srgbClr val="FFFF00"/>
                </a:solidFill>
              </a:rPr>
              <a:t>ніж</a:t>
            </a:r>
            <a:r>
              <a:rPr lang="ru-RU" altLang="uk-UA" sz="2400" b="1" i="0" dirty="0">
                <a:solidFill>
                  <a:srgbClr val="FFFF00"/>
                </a:solidFill>
              </a:rPr>
              <a:t> у </a:t>
            </a:r>
            <a:r>
              <a:rPr lang="ru-RU" altLang="uk-UA" sz="2400" b="1" i="0" dirty="0" err="1">
                <a:solidFill>
                  <a:srgbClr val="FFFF00"/>
                </a:solidFill>
              </a:rPr>
              <a:t>плазми</a:t>
            </a:r>
            <a:r>
              <a:rPr lang="ru-RU" altLang="uk-UA" sz="2400" b="1" i="0" dirty="0">
                <a:solidFill>
                  <a:srgbClr val="FFFF00"/>
                </a:solidFill>
              </a:rPr>
              <a:t> </a:t>
            </a:r>
            <a:r>
              <a:rPr lang="ru-RU" altLang="uk-UA" sz="2400" b="1" i="0" dirty="0" err="1">
                <a:solidFill>
                  <a:srgbClr val="FFFF00"/>
                </a:solidFill>
              </a:rPr>
              <a:t>осідають</a:t>
            </a:r>
            <a:r>
              <a:rPr lang="ru-RU" altLang="uk-UA" sz="2400" b="1" i="0" dirty="0">
                <a:solidFill>
                  <a:srgbClr val="FFFF00"/>
                </a:solidFill>
              </a:rPr>
              <a:t> на дно.</a:t>
            </a:r>
          </a:p>
          <a:p>
            <a:pPr algn="just" eaLnBrk="1" hangingPunct="1"/>
            <a:r>
              <a:rPr lang="ru-RU" altLang="uk-UA" sz="2400" b="1" i="0" dirty="0" err="1">
                <a:solidFill>
                  <a:srgbClr val="FFFF00"/>
                </a:solidFill>
              </a:rPr>
              <a:t>Оскільки</a:t>
            </a:r>
            <a:r>
              <a:rPr lang="ru-RU" altLang="uk-UA" sz="2400" b="1" i="0" dirty="0">
                <a:solidFill>
                  <a:srgbClr val="FFFF00"/>
                </a:solidFill>
              </a:rPr>
              <a:t> </a:t>
            </a:r>
            <a:r>
              <a:rPr lang="ru-RU" altLang="uk-UA" sz="2400" b="1" i="0" dirty="0" err="1">
                <a:solidFill>
                  <a:srgbClr val="FFFF00"/>
                </a:solidFill>
              </a:rPr>
              <a:t>лейкоцити</a:t>
            </a:r>
            <a:r>
              <a:rPr lang="ru-RU" altLang="uk-UA" sz="2400" b="1" i="0" dirty="0">
                <a:solidFill>
                  <a:srgbClr val="FFFF00"/>
                </a:solidFill>
              </a:rPr>
              <a:t> </a:t>
            </a:r>
            <a:r>
              <a:rPr lang="ru-RU" altLang="uk-UA" sz="2400" b="1" i="0" dirty="0" err="1">
                <a:solidFill>
                  <a:srgbClr val="FFFF00"/>
                </a:solidFill>
              </a:rPr>
              <a:t>легше</a:t>
            </a:r>
            <a:r>
              <a:rPr lang="ru-RU" altLang="uk-UA" sz="2400" b="1" i="0" dirty="0">
                <a:solidFill>
                  <a:srgbClr val="FFFF00"/>
                </a:solidFill>
              </a:rPr>
              <a:t> </a:t>
            </a:r>
            <a:r>
              <a:rPr lang="ru-RU" altLang="uk-UA" sz="2400" b="1" i="0" dirty="0" err="1">
                <a:solidFill>
                  <a:srgbClr val="FFFF00"/>
                </a:solidFill>
              </a:rPr>
              <a:t>еритроцитів</a:t>
            </a:r>
            <a:r>
              <a:rPr lang="ru-RU" altLang="uk-UA" sz="2400" b="1" i="0" dirty="0">
                <a:solidFill>
                  <a:srgbClr val="FFFF00"/>
                </a:solidFill>
              </a:rPr>
              <a:t>, вони </a:t>
            </a:r>
            <a:r>
              <a:rPr lang="ru-RU" altLang="uk-UA" sz="2400" b="1" i="0" dirty="0" err="1">
                <a:solidFill>
                  <a:srgbClr val="FFFF00"/>
                </a:solidFill>
              </a:rPr>
              <a:t>утворюють</a:t>
            </a:r>
            <a:r>
              <a:rPr lang="ru-RU" altLang="uk-UA" sz="2400" b="1" i="0" dirty="0">
                <a:solidFill>
                  <a:srgbClr val="FFFF00"/>
                </a:solidFill>
              </a:rPr>
              <a:t> тонкий </a:t>
            </a:r>
            <a:r>
              <a:rPr lang="ru-RU" altLang="uk-UA" sz="2400" b="1" i="0" dirty="0" err="1">
                <a:solidFill>
                  <a:srgbClr val="FFFF00"/>
                </a:solidFill>
              </a:rPr>
              <a:t>білуватий</a:t>
            </a:r>
            <a:r>
              <a:rPr lang="ru-RU" altLang="uk-UA" sz="2400" b="1" i="0" dirty="0">
                <a:solidFill>
                  <a:srgbClr val="FFFF00"/>
                </a:solidFill>
              </a:rPr>
              <a:t> шар </a:t>
            </a:r>
            <a:r>
              <a:rPr lang="ru-RU" altLang="uk-UA" sz="2400" b="1" i="0" dirty="0" err="1">
                <a:solidFill>
                  <a:srgbClr val="FFFF00"/>
                </a:solidFill>
              </a:rPr>
              <a:t>між</a:t>
            </a:r>
            <a:r>
              <a:rPr lang="ru-RU" altLang="uk-UA" sz="2400" b="1" i="0" dirty="0">
                <a:solidFill>
                  <a:srgbClr val="FFFF00"/>
                </a:solidFill>
              </a:rPr>
              <a:t> </a:t>
            </a:r>
            <a:r>
              <a:rPr lang="ru-RU" altLang="uk-UA" sz="2400" b="1" i="0" dirty="0" err="1">
                <a:solidFill>
                  <a:srgbClr val="FFFF00"/>
                </a:solidFill>
              </a:rPr>
              <a:t>осілими</a:t>
            </a:r>
            <a:r>
              <a:rPr lang="ru-RU" altLang="uk-UA" sz="2400" b="1" i="0" dirty="0">
                <a:solidFill>
                  <a:srgbClr val="FFFF00"/>
                </a:solidFill>
              </a:rPr>
              <a:t> </a:t>
            </a:r>
            <a:r>
              <a:rPr lang="ru-RU" altLang="uk-UA" sz="2400" b="1" i="0" dirty="0" err="1">
                <a:solidFill>
                  <a:srgbClr val="FFFF00"/>
                </a:solidFill>
              </a:rPr>
              <a:t>еритроцитами</a:t>
            </a:r>
            <a:r>
              <a:rPr lang="ru-RU" altLang="uk-UA" sz="2400" b="1" i="0" dirty="0">
                <a:solidFill>
                  <a:srgbClr val="FFFF00"/>
                </a:solidFill>
              </a:rPr>
              <a:t> </a:t>
            </a:r>
            <a:r>
              <a:rPr lang="ru-RU" altLang="uk-UA" sz="2400" b="1" i="0" dirty="0" err="1">
                <a:solidFill>
                  <a:srgbClr val="FFFF00"/>
                </a:solidFill>
              </a:rPr>
              <a:t>і</a:t>
            </a:r>
            <a:r>
              <a:rPr lang="ru-RU" altLang="uk-UA" sz="2400" b="1" i="0" dirty="0">
                <a:solidFill>
                  <a:srgbClr val="FFFF00"/>
                </a:solidFill>
              </a:rPr>
              <a:t> плазмою </a:t>
            </a:r>
            <a:r>
              <a:rPr lang="ru-RU" altLang="uk-UA" sz="2400" b="1" i="0" dirty="0" err="1">
                <a:solidFill>
                  <a:srgbClr val="FFFF00"/>
                </a:solidFill>
              </a:rPr>
              <a:t>крові</a:t>
            </a:r>
            <a:r>
              <a:rPr lang="ru-RU" altLang="uk-UA" sz="2400" b="1" i="0" dirty="0">
                <a:solidFill>
                  <a:srgbClr val="FFFF00"/>
                </a:solidFill>
              </a:rPr>
              <a:t>. </a:t>
            </a:r>
            <a:endParaRPr lang="ru-RU" altLang="uk-UA" sz="2400" dirty="0">
              <a:solidFill>
                <a:srgbClr val="FFFF00"/>
              </a:solidFill>
            </a:endParaRPr>
          </a:p>
        </p:txBody>
      </p:sp>
      <p:sp>
        <p:nvSpPr>
          <p:cNvPr id="19459" name="Прямоугольник 3"/>
          <p:cNvSpPr>
            <a:spLocks noChangeArrowheads="1"/>
          </p:cNvSpPr>
          <p:nvPr/>
        </p:nvSpPr>
        <p:spPr bwMode="auto">
          <a:xfrm>
            <a:off x="1187450" y="620713"/>
            <a:ext cx="59404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 dirty="0" err="1">
                <a:solidFill>
                  <a:srgbClr val="FFFF00"/>
                </a:solidFill>
              </a:rPr>
              <a:t>Визначення</a:t>
            </a:r>
            <a:r>
              <a:rPr lang="ru-RU" sz="3600" b="1" dirty="0">
                <a:solidFill>
                  <a:srgbClr val="FFFF00"/>
                </a:solidFill>
              </a:rPr>
              <a:t> гематокриту</a:t>
            </a:r>
          </a:p>
          <a:p>
            <a:r>
              <a:rPr lang="ru-RU" sz="3600" b="1" dirty="0">
                <a:solidFill>
                  <a:srgbClr val="FFFF00"/>
                </a:solidFill>
              </a:rPr>
              <a:t>за методом </a:t>
            </a:r>
            <a:r>
              <a:rPr lang="ru-RU" sz="3600" b="1" i="0" dirty="0" err="1">
                <a:solidFill>
                  <a:srgbClr val="FFFF00"/>
                </a:solidFill>
              </a:rPr>
              <a:t>Уінтроба</a:t>
            </a:r>
            <a:endParaRPr lang="ru-RU" sz="3600" b="1" i="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Прямоугольник 3"/>
          <p:cNvSpPr>
            <a:spLocks noChangeArrowheads="1"/>
          </p:cNvSpPr>
          <p:nvPr/>
        </p:nvSpPr>
        <p:spPr bwMode="auto">
          <a:xfrm>
            <a:off x="179388" y="333375"/>
            <a:ext cx="8785225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uk-UA" sz="3200" b="1" i="0"/>
              <a:t> </a:t>
            </a:r>
            <a:endParaRPr lang="ru-RU" altLang="uk-UA" sz="2400" b="1" i="0"/>
          </a:p>
          <a:p>
            <a:pPr algn="ctr" eaLnBrk="1" hangingPunct="1"/>
            <a:endParaRPr lang="ru-RU" altLang="uk-UA" sz="2400" b="1" i="0"/>
          </a:p>
          <a:p>
            <a:pPr algn="ctr" eaLnBrk="1" hangingPunct="1"/>
            <a:endParaRPr lang="ru-RU" altLang="uk-UA" sz="3200" b="1" i="0"/>
          </a:p>
        </p:txBody>
      </p:sp>
      <p:sp>
        <p:nvSpPr>
          <p:cNvPr id="20483" name="Прямоугольник 10"/>
          <p:cNvSpPr>
            <a:spLocks noChangeArrowheads="1"/>
          </p:cNvSpPr>
          <p:nvPr/>
        </p:nvSpPr>
        <p:spPr bwMode="auto">
          <a:xfrm>
            <a:off x="323850" y="1700213"/>
            <a:ext cx="403225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endParaRPr lang="ru-RU" altLang="uk-UA" b="1" i="0"/>
          </a:p>
          <a:p>
            <a:pPr algn="ctr" eaLnBrk="1" hangingPunct="1"/>
            <a:endParaRPr lang="uk-UA" altLang="uk-UA" baseline="30000"/>
          </a:p>
          <a:p>
            <a:pPr algn="ctr" eaLnBrk="1" hangingPunct="1"/>
            <a:endParaRPr lang="ru-RU" altLang="uk-UA"/>
          </a:p>
          <a:p>
            <a:pPr algn="ctr" eaLnBrk="1" hangingPunct="1"/>
            <a:endParaRPr lang="ru-RU" altLang="uk-UA"/>
          </a:p>
        </p:txBody>
      </p:sp>
      <p:sp>
        <p:nvSpPr>
          <p:cNvPr id="20484" name="Прямоугольник 3"/>
          <p:cNvSpPr>
            <a:spLocks noChangeArrowheads="1"/>
          </p:cNvSpPr>
          <p:nvPr/>
        </p:nvSpPr>
        <p:spPr bwMode="auto">
          <a:xfrm>
            <a:off x="323850" y="333375"/>
            <a:ext cx="8424863" cy="646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i="0" dirty="0" err="1">
                <a:solidFill>
                  <a:srgbClr val="FFFF00"/>
                </a:solidFill>
              </a:rPr>
              <a:t>Фізико-хімічні</a:t>
            </a:r>
            <a:r>
              <a:rPr lang="ru-RU" sz="3200" b="1" i="0" dirty="0">
                <a:solidFill>
                  <a:srgbClr val="FFFF00"/>
                </a:solidFill>
              </a:rPr>
              <a:t> </a:t>
            </a:r>
            <a:r>
              <a:rPr lang="ru-RU" sz="3200" b="1" i="0" dirty="0" err="1">
                <a:solidFill>
                  <a:srgbClr val="FFFF00"/>
                </a:solidFill>
              </a:rPr>
              <a:t>властивості</a:t>
            </a:r>
            <a:r>
              <a:rPr lang="ru-RU" sz="3200" b="1" i="0" dirty="0">
                <a:solidFill>
                  <a:srgbClr val="FFFF00"/>
                </a:solidFill>
              </a:rPr>
              <a:t> </a:t>
            </a:r>
            <a:r>
              <a:rPr lang="ru-RU" sz="3200" b="1" i="0" dirty="0" err="1">
                <a:solidFill>
                  <a:srgbClr val="FFFF00"/>
                </a:solidFill>
              </a:rPr>
              <a:t>крові</a:t>
            </a:r>
            <a:r>
              <a:rPr lang="ru-RU" sz="3200" b="1" i="0" dirty="0">
                <a:solidFill>
                  <a:srgbClr val="FFFF00"/>
                </a:solidFill>
              </a:rPr>
              <a:t>:</a:t>
            </a:r>
          </a:p>
          <a:p>
            <a:endParaRPr lang="ru-RU" dirty="0">
              <a:solidFill>
                <a:srgbClr val="FFFF00"/>
              </a:solidFill>
            </a:endParaRPr>
          </a:p>
          <a:p>
            <a:r>
              <a:rPr lang="ru-RU" sz="2800" b="1" i="0" dirty="0" err="1">
                <a:solidFill>
                  <a:srgbClr val="FFFF00"/>
                </a:solidFill>
              </a:rPr>
              <a:t>Колір</a:t>
            </a:r>
            <a:r>
              <a:rPr lang="ru-RU" sz="2800" b="1" i="0" dirty="0">
                <a:solidFill>
                  <a:srgbClr val="FFFF00"/>
                </a:solidFill>
              </a:rPr>
              <a:t> - </a:t>
            </a:r>
            <a:r>
              <a:rPr lang="ru-RU" sz="2800" b="1" i="0" dirty="0" err="1">
                <a:solidFill>
                  <a:srgbClr val="FFFF00"/>
                </a:solidFill>
              </a:rPr>
              <a:t>обумовлений</a:t>
            </a:r>
            <a:r>
              <a:rPr lang="ru-RU" sz="2800" b="1" i="0" dirty="0">
                <a:solidFill>
                  <a:srgbClr val="FFFF00"/>
                </a:solidFill>
              </a:rPr>
              <a:t> </a:t>
            </a:r>
            <a:r>
              <a:rPr lang="ru-RU" sz="2800" b="1" i="0" dirty="0" err="1">
                <a:solidFill>
                  <a:srgbClr val="FFFF00"/>
                </a:solidFill>
              </a:rPr>
              <a:t>вмістом</a:t>
            </a:r>
            <a:r>
              <a:rPr lang="ru-RU" sz="2800" b="1" i="0" dirty="0">
                <a:solidFill>
                  <a:srgbClr val="FFFF00"/>
                </a:solidFill>
              </a:rPr>
              <a:t> </a:t>
            </a:r>
            <a:r>
              <a:rPr lang="ru-RU" sz="2800" b="1" i="0" dirty="0" err="1">
                <a:solidFill>
                  <a:srgbClr val="FFFF00"/>
                </a:solidFill>
              </a:rPr>
              <a:t>гемоглобіну</a:t>
            </a:r>
            <a:endParaRPr lang="ru-RU" sz="2800" b="1" i="0" dirty="0">
              <a:solidFill>
                <a:srgbClr val="FFFF00"/>
              </a:solidFill>
            </a:endParaRPr>
          </a:p>
          <a:p>
            <a:r>
              <a:rPr lang="ru-RU" sz="2800" b="1" i="0" dirty="0" err="1">
                <a:solidFill>
                  <a:srgbClr val="FFFF00"/>
                </a:solidFill>
              </a:rPr>
              <a:t>Обсяг</a:t>
            </a:r>
            <a:r>
              <a:rPr lang="ru-RU" sz="2800" b="1" i="0" dirty="0">
                <a:solidFill>
                  <a:srgbClr val="FFFF00"/>
                </a:solidFill>
              </a:rPr>
              <a:t> </a:t>
            </a:r>
            <a:r>
              <a:rPr lang="ru-RU" sz="2800" b="1" i="0" dirty="0" err="1">
                <a:solidFill>
                  <a:srgbClr val="FFFF00"/>
                </a:solidFill>
              </a:rPr>
              <a:t>крові</a:t>
            </a:r>
            <a:r>
              <a:rPr lang="ru-RU" sz="2800" b="1" i="0" dirty="0">
                <a:solidFill>
                  <a:srgbClr val="FFFF00"/>
                </a:solidFill>
              </a:rPr>
              <a:t> - 6-8% (5 - 6 л)</a:t>
            </a:r>
          </a:p>
          <a:p>
            <a:endParaRPr lang="ru-RU" sz="2800" b="1" i="0" dirty="0">
              <a:solidFill>
                <a:srgbClr val="FFFF00"/>
              </a:solidFill>
            </a:endParaRPr>
          </a:p>
          <a:p>
            <a:r>
              <a:rPr lang="ru-RU" sz="2800" b="1" i="0" dirty="0" err="1">
                <a:solidFill>
                  <a:srgbClr val="FFFF00"/>
                </a:solidFill>
              </a:rPr>
              <a:t>В'язкість</a:t>
            </a:r>
            <a:r>
              <a:rPr lang="ru-RU" sz="2800" b="1" i="0" dirty="0">
                <a:solidFill>
                  <a:srgbClr val="FFFF00"/>
                </a:solidFill>
              </a:rPr>
              <a:t> крові-4,5 (3,5 - 5,4)</a:t>
            </a:r>
          </a:p>
          <a:p>
            <a:r>
              <a:rPr lang="ru-RU" sz="2800" b="1" i="0" dirty="0">
                <a:solidFill>
                  <a:srgbClr val="FFFF00"/>
                </a:solidFill>
              </a:rPr>
              <a:t>(</a:t>
            </a:r>
            <a:r>
              <a:rPr lang="ru-RU" sz="2800" b="1" i="0" dirty="0" err="1">
                <a:solidFill>
                  <a:srgbClr val="FFFF00"/>
                </a:solidFill>
              </a:rPr>
              <a:t>Якщо</a:t>
            </a:r>
            <a:r>
              <a:rPr lang="ru-RU" sz="2800" b="1" i="0" dirty="0">
                <a:solidFill>
                  <a:srgbClr val="FFFF00"/>
                </a:solidFill>
              </a:rPr>
              <a:t> </a:t>
            </a:r>
            <a:r>
              <a:rPr lang="ru-RU" sz="2800" b="1" i="0" dirty="0" err="1">
                <a:solidFill>
                  <a:srgbClr val="FFFF00"/>
                </a:solidFill>
              </a:rPr>
              <a:t>прийняти</a:t>
            </a:r>
            <a:r>
              <a:rPr lang="ru-RU" sz="2800" b="1" i="0" dirty="0">
                <a:solidFill>
                  <a:srgbClr val="FFFF00"/>
                </a:solidFill>
              </a:rPr>
              <a:t> </a:t>
            </a:r>
            <a:r>
              <a:rPr lang="ru-RU" sz="2800" b="1" i="0" dirty="0" err="1">
                <a:solidFill>
                  <a:srgbClr val="FFFF00"/>
                </a:solidFill>
              </a:rPr>
              <a:t>в'язкість</a:t>
            </a:r>
            <a:r>
              <a:rPr lang="ru-RU" sz="2800" b="1" i="0" dirty="0">
                <a:solidFill>
                  <a:srgbClr val="FFFF00"/>
                </a:solidFill>
              </a:rPr>
              <a:t> води за 1)</a:t>
            </a:r>
          </a:p>
          <a:p>
            <a:r>
              <a:rPr lang="ru-RU" sz="2800" b="1" i="0" dirty="0" err="1">
                <a:solidFill>
                  <a:srgbClr val="FFFF00"/>
                </a:solidFill>
              </a:rPr>
              <a:t>Плазми</a:t>
            </a:r>
            <a:r>
              <a:rPr lang="ru-RU" sz="2800" b="1" i="0" dirty="0">
                <a:solidFill>
                  <a:srgbClr val="FFFF00"/>
                </a:solidFill>
              </a:rPr>
              <a:t> - 2,2 (1,9 - 2,6)</a:t>
            </a:r>
          </a:p>
          <a:p>
            <a:r>
              <a:rPr lang="ru-RU" sz="2800" b="1" i="0" dirty="0">
                <a:solidFill>
                  <a:srgbClr val="FFFF00"/>
                </a:solidFill>
              </a:rPr>
              <a:t>(</a:t>
            </a:r>
            <a:r>
              <a:rPr lang="ru-RU" sz="2800" b="1" i="0" dirty="0" err="1">
                <a:solidFill>
                  <a:srgbClr val="FFFF00"/>
                </a:solidFill>
              </a:rPr>
              <a:t>Зростання</a:t>
            </a:r>
            <a:r>
              <a:rPr lang="ru-RU" sz="2800" b="1" i="0" dirty="0">
                <a:solidFill>
                  <a:srgbClr val="FFFF00"/>
                </a:solidFill>
              </a:rPr>
              <a:t> </a:t>
            </a:r>
            <a:r>
              <a:rPr lang="ru-RU" sz="2800" b="1" i="0" dirty="0" err="1">
                <a:solidFill>
                  <a:srgbClr val="FFFF00"/>
                </a:solidFill>
              </a:rPr>
              <a:t>в'язкості</a:t>
            </a:r>
            <a:r>
              <a:rPr lang="ru-RU" sz="2800" b="1" i="0" dirty="0">
                <a:solidFill>
                  <a:srgbClr val="FFFF00"/>
                </a:solidFill>
              </a:rPr>
              <a:t> </a:t>
            </a:r>
            <a:r>
              <a:rPr lang="ru-RU" sz="2800" b="1" i="0" dirty="0" err="1">
                <a:solidFill>
                  <a:srgbClr val="FFFF00"/>
                </a:solidFill>
              </a:rPr>
              <a:t>крові</a:t>
            </a:r>
            <a:r>
              <a:rPr lang="ru-RU" sz="2800" b="1" i="0" dirty="0">
                <a:solidFill>
                  <a:srgbClr val="FFFF00"/>
                </a:solidFill>
              </a:rPr>
              <a:t> </a:t>
            </a:r>
            <a:r>
              <a:rPr lang="ru-RU" sz="2800" b="1" i="0" dirty="0" err="1">
                <a:solidFill>
                  <a:srgbClr val="FFFF00"/>
                </a:solidFill>
              </a:rPr>
              <a:t>спостерігається</a:t>
            </a:r>
            <a:r>
              <a:rPr lang="ru-RU" sz="2800" b="1" i="0" dirty="0">
                <a:solidFill>
                  <a:srgbClr val="FFFF00"/>
                </a:solidFill>
              </a:rPr>
              <a:t> при</a:t>
            </a:r>
          </a:p>
          <a:p>
            <a:r>
              <a:rPr lang="ru-RU" sz="2800" b="1" i="0" dirty="0" err="1">
                <a:solidFill>
                  <a:srgbClr val="FFFF00"/>
                </a:solidFill>
              </a:rPr>
              <a:t>збільшенні</a:t>
            </a:r>
            <a:r>
              <a:rPr lang="ru-RU" sz="2800" b="1" i="0" dirty="0">
                <a:solidFill>
                  <a:srgbClr val="FFFF00"/>
                </a:solidFill>
              </a:rPr>
              <a:t> гематокриту)</a:t>
            </a:r>
          </a:p>
          <a:p>
            <a:endParaRPr lang="ru-RU" sz="2800" b="1" i="0" dirty="0">
              <a:solidFill>
                <a:srgbClr val="FFFF00"/>
              </a:solidFill>
            </a:endParaRPr>
          </a:p>
          <a:p>
            <a:r>
              <a:rPr lang="ru-RU" sz="2800" b="1" i="0" dirty="0" err="1">
                <a:solidFill>
                  <a:srgbClr val="FFFF00"/>
                </a:solidFill>
              </a:rPr>
              <a:t>Щільність</a:t>
            </a:r>
            <a:r>
              <a:rPr lang="ru-RU" sz="2800" b="1" i="0" dirty="0">
                <a:solidFill>
                  <a:srgbClr val="FFFF00"/>
                </a:solidFill>
              </a:rPr>
              <a:t> </a:t>
            </a:r>
            <a:r>
              <a:rPr lang="ru-RU" sz="2800" b="1" i="0" dirty="0" err="1">
                <a:solidFill>
                  <a:srgbClr val="FFFF00"/>
                </a:solidFill>
              </a:rPr>
              <a:t>або</a:t>
            </a:r>
            <a:r>
              <a:rPr lang="ru-RU" sz="2800" b="1" i="0" dirty="0">
                <a:solidFill>
                  <a:srgbClr val="FFFF00"/>
                </a:solidFill>
              </a:rPr>
              <a:t> </a:t>
            </a:r>
            <a:r>
              <a:rPr lang="ru-RU" sz="2800" b="1" i="0" dirty="0" err="1">
                <a:solidFill>
                  <a:srgbClr val="FFFF00"/>
                </a:solidFill>
              </a:rPr>
              <a:t>питома</a:t>
            </a:r>
            <a:r>
              <a:rPr lang="ru-RU" sz="2800" b="1" i="0" dirty="0">
                <a:solidFill>
                  <a:srgbClr val="FFFF00"/>
                </a:solidFill>
              </a:rPr>
              <a:t> </a:t>
            </a:r>
            <a:r>
              <a:rPr lang="ru-RU" sz="2800" b="1" i="0" dirty="0" err="1">
                <a:solidFill>
                  <a:srgbClr val="FFFF00"/>
                </a:solidFill>
              </a:rPr>
              <a:t>маса</a:t>
            </a:r>
            <a:r>
              <a:rPr lang="ru-RU" sz="2800" b="1" i="0" dirty="0">
                <a:solidFill>
                  <a:srgbClr val="FFFF00"/>
                </a:solidFill>
              </a:rPr>
              <a:t> </a:t>
            </a:r>
            <a:r>
              <a:rPr lang="ru-RU" sz="2800" b="1" i="0" dirty="0" err="1">
                <a:solidFill>
                  <a:srgbClr val="FFFF00"/>
                </a:solidFill>
              </a:rPr>
              <a:t>цільної</a:t>
            </a:r>
            <a:r>
              <a:rPr lang="ru-RU" sz="2800" b="1" i="0" dirty="0">
                <a:solidFill>
                  <a:srgbClr val="FFFF00"/>
                </a:solidFill>
              </a:rPr>
              <a:t> </a:t>
            </a:r>
            <a:r>
              <a:rPr lang="ru-RU" sz="2800" b="1" i="0" dirty="0" err="1">
                <a:solidFill>
                  <a:srgbClr val="FFFF00"/>
                </a:solidFill>
              </a:rPr>
              <a:t>крові</a:t>
            </a:r>
            <a:r>
              <a:rPr lang="ru-RU" sz="2800" b="1" i="0" dirty="0">
                <a:solidFill>
                  <a:srgbClr val="FFFF00"/>
                </a:solidFill>
              </a:rPr>
              <a:t> - 1,052 -1,064, </a:t>
            </a:r>
            <a:r>
              <a:rPr lang="ru-RU" sz="2800" b="1" i="0" dirty="0" err="1">
                <a:solidFill>
                  <a:srgbClr val="FFFF00"/>
                </a:solidFill>
              </a:rPr>
              <a:t>залежить</a:t>
            </a:r>
            <a:r>
              <a:rPr lang="ru-RU" sz="2800" b="1" i="0" dirty="0">
                <a:solidFill>
                  <a:srgbClr val="FFFF00"/>
                </a:solidFill>
              </a:rPr>
              <a:t> </a:t>
            </a:r>
            <a:r>
              <a:rPr lang="ru-RU" sz="2800" b="1" i="0" dirty="0" err="1">
                <a:solidFill>
                  <a:srgbClr val="FFFF00"/>
                </a:solidFill>
              </a:rPr>
              <a:t>від</a:t>
            </a:r>
            <a:r>
              <a:rPr lang="ru-RU" sz="2800" b="1" i="0" dirty="0">
                <a:solidFill>
                  <a:srgbClr val="FFFF00"/>
                </a:solidFill>
              </a:rPr>
              <a:t> </a:t>
            </a:r>
            <a:r>
              <a:rPr lang="ru-RU" sz="2800" b="1" i="0" dirty="0" err="1">
                <a:solidFill>
                  <a:srgbClr val="FFFF00"/>
                </a:solidFill>
              </a:rPr>
              <a:t>кількості</a:t>
            </a:r>
            <a:r>
              <a:rPr lang="ru-RU" sz="2800" b="1" i="0" dirty="0">
                <a:solidFill>
                  <a:srgbClr val="FFFF00"/>
                </a:solidFill>
              </a:rPr>
              <a:t> </a:t>
            </a:r>
            <a:r>
              <a:rPr lang="ru-RU" sz="2800" b="1" i="0" dirty="0" err="1">
                <a:solidFill>
                  <a:srgbClr val="FFFF00"/>
                </a:solidFill>
              </a:rPr>
              <a:t>еритроцитів</a:t>
            </a:r>
            <a:r>
              <a:rPr lang="ru-RU" sz="2800" b="1" i="0" dirty="0">
                <a:solidFill>
                  <a:srgbClr val="FFFF00"/>
                </a:solidFill>
              </a:rPr>
              <a:t>, </a:t>
            </a:r>
            <a:r>
              <a:rPr lang="ru-RU" sz="2800" b="1" i="0" dirty="0" err="1">
                <a:solidFill>
                  <a:srgbClr val="FFFF00"/>
                </a:solidFill>
              </a:rPr>
              <a:t>збільшується</a:t>
            </a:r>
            <a:r>
              <a:rPr lang="ru-RU" sz="2800" b="1" i="0" dirty="0">
                <a:solidFill>
                  <a:srgbClr val="FFFF00"/>
                </a:solidFill>
              </a:rPr>
              <a:t> при </a:t>
            </a:r>
            <a:r>
              <a:rPr lang="ru-RU" sz="2800" b="1" i="0" dirty="0" err="1">
                <a:solidFill>
                  <a:srgbClr val="FFFF00"/>
                </a:solidFill>
              </a:rPr>
              <a:t>згущенні</a:t>
            </a:r>
            <a:r>
              <a:rPr lang="ru-RU" sz="2800" b="1" i="0" dirty="0">
                <a:solidFill>
                  <a:srgbClr val="FFFF00"/>
                </a:solidFill>
              </a:rPr>
              <a:t> </a:t>
            </a:r>
            <a:r>
              <a:rPr lang="ru-RU" sz="2800" b="1" i="0" dirty="0" err="1">
                <a:solidFill>
                  <a:srgbClr val="FFFF00"/>
                </a:solidFill>
              </a:rPr>
              <a:t>крові</a:t>
            </a:r>
            <a:r>
              <a:rPr lang="ru-RU" sz="2800" b="1" i="0" dirty="0">
                <a:solidFill>
                  <a:srgbClr val="FFFF00"/>
                </a:solidFill>
              </a:rPr>
              <a:t>.</a:t>
            </a:r>
          </a:p>
          <a:p>
            <a:r>
              <a:rPr lang="ru-RU" sz="2800" b="1" i="0" dirty="0" err="1">
                <a:solidFill>
                  <a:srgbClr val="FFFF00"/>
                </a:solidFill>
              </a:rPr>
              <a:t>Плазми</a:t>
            </a:r>
            <a:r>
              <a:rPr lang="ru-RU" sz="2800" b="1" i="0" dirty="0">
                <a:solidFill>
                  <a:srgbClr val="FFFF00"/>
                </a:solidFill>
              </a:rPr>
              <a:t> - 1,025 - 1,034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Прямоугольник 3"/>
          <p:cNvSpPr>
            <a:spLocks noChangeArrowheads="1"/>
          </p:cNvSpPr>
          <p:nvPr/>
        </p:nvSpPr>
        <p:spPr bwMode="auto">
          <a:xfrm>
            <a:off x="179388" y="333375"/>
            <a:ext cx="8785225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uk-UA" sz="3200" b="1" i="0"/>
              <a:t> </a:t>
            </a:r>
            <a:endParaRPr lang="ru-RU" altLang="uk-UA" sz="2400" b="1" i="0"/>
          </a:p>
          <a:p>
            <a:pPr algn="ctr" eaLnBrk="1" hangingPunct="1"/>
            <a:endParaRPr lang="ru-RU" altLang="uk-UA" sz="2400" b="1" i="0"/>
          </a:p>
          <a:p>
            <a:pPr algn="ctr" eaLnBrk="1" hangingPunct="1"/>
            <a:endParaRPr lang="ru-RU" altLang="uk-UA" sz="3200" b="1" i="0"/>
          </a:p>
        </p:txBody>
      </p:sp>
      <p:sp>
        <p:nvSpPr>
          <p:cNvPr id="20483" name="Прямоугольник 10"/>
          <p:cNvSpPr>
            <a:spLocks noChangeArrowheads="1"/>
          </p:cNvSpPr>
          <p:nvPr/>
        </p:nvSpPr>
        <p:spPr bwMode="auto">
          <a:xfrm>
            <a:off x="323850" y="1700213"/>
            <a:ext cx="403225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endParaRPr lang="ru-RU" altLang="uk-UA" b="1" i="0"/>
          </a:p>
          <a:p>
            <a:pPr algn="ctr" eaLnBrk="1" hangingPunct="1"/>
            <a:endParaRPr lang="uk-UA" altLang="uk-UA" baseline="30000"/>
          </a:p>
          <a:p>
            <a:pPr algn="ctr" eaLnBrk="1" hangingPunct="1"/>
            <a:endParaRPr lang="ru-RU" altLang="uk-UA"/>
          </a:p>
          <a:p>
            <a:pPr algn="ctr" eaLnBrk="1" hangingPunct="1"/>
            <a:endParaRPr lang="ru-RU" altLang="uk-UA"/>
          </a:p>
        </p:txBody>
      </p:sp>
      <p:sp>
        <p:nvSpPr>
          <p:cNvPr id="20484" name="Прямоугольник 3"/>
          <p:cNvSpPr>
            <a:spLocks noChangeArrowheads="1"/>
          </p:cNvSpPr>
          <p:nvPr/>
        </p:nvSpPr>
        <p:spPr bwMode="auto">
          <a:xfrm>
            <a:off x="323850" y="333375"/>
            <a:ext cx="8424863" cy="646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i="0" dirty="0" err="1">
                <a:solidFill>
                  <a:srgbClr val="FFFF00"/>
                </a:solidFill>
              </a:rPr>
              <a:t>Фізико-хімічні</a:t>
            </a:r>
            <a:r>
              <a:rPr lang="ru-RU" sz="3200" b="1" i="0" dirty="0">
                <a:solidFill>
                  <a:srgbClr val="FFFF00"/>
                </a:solidFill>
              </a:rPr>
              <a:t> </a:t>
            </a:r>
            <a:r>
              <a:rPr lang="ru-RU" sz="3200" b="1" i="0" dirty="0" err="1">
                <a:solidFill>
                  <a:srgbClr val="FFFF00"/>
                </a:solidFill>
              </a:rPr>
              <a:t>властивості</a:t>
            </a:r>
            <a:r>
              <a:rPr lang="ru-RU" sz="3200" b="1" i="0" dirty="0">
                <a:solidFill>
                  <a:srgbClr val="FFFF00"/>
                </a:solidFill>
              </a:rPr>
              <a:t> </a:t>
            </a:r>
            <a:r>
              <a:rPr lang="ru-RU" sz="3200" b="1" i="0" dirty="0" err="1">
                <a:solidFill>
                  <a:srgbClr val="FFFF00"/>
                </a:solidFill>
              </a:rPr>
              <a:t>крові</a:t>
            </a:r>
            <a:r>
              <a:rPr lang="ru-RU" sz="3200" b="1" i="0" dirty="0">
                <a:solidFill>
                  <a:srgbClr val="FFFF00"/>
                </a:solidFill>
              </a:rPr>
              <a:t>:</a:t>
            </a:r>
          </a:p>
          <a:p>
            <a:endParaRPr lang="ru-RU" dirty="0">
              <a:solidFill>
                <a:srgbClr val="FFFF00"/>
              </a:solidFill>
            </a:endParaRPr>
          </a:p>
          <a:p>
            <a:r>
              <a:rPr lang="ru-RU" sz="2800" b="1" i="0" dirty="0" err="1">
                <a:solidFill>
                  <a:srgbClr val="FFFF00"/>
                </a:solidFill>
              </a:rPr>
              <a:t>Колір</a:t>
            </a:r>
            <a:r>
              <a:rPr lang="ru-RU" sz="2800" b="1" i="0" dirty="0">
                <a:solidFill>
                  <a:srgbClr val="FFFF00"/>
                </a:solidFill>
              </a:rPr>
              <a:t> - </a:t>
            </a:r>
            <a:r>
              <a:rPr lang="ru-RU" sz="2800" b="1" i="0" dirty="0" err="1">
                <a:solidFill>
                  <a:srgbClr val="FFFF00"/>
                </a:solidFill>
              </a:rPr>
              <a:t>обумовлений</a:t>
            </a:r>
            <a:r>
              <a:rPr lang="ru-RU" sz="2800" b="1" i="0" dirty="0">
                <a:solidFill>
                  <a:srgbClr val="FFFF00"/>
                </a:solidFill>
              </a:rPr>
              <a:t> </a:t>
            </a:r>
            <a:r>
              <a:rPr lang="ru-RU" sz="2800" b="1" i="0" dirty="0" err="1">
                <a:solidFill>
                  <a:srgbClr val="FFFF00"/>
                </a:solidFill>
              </a:rPr>
              <a:t>вмістом</a:t>
            </a:r>
            <a:r>
              <a:rPr lang="ru-RU" sz="2800" b="1" i="0" dirty="0">
                <a:solidFill>
                  <a:srgbClr val="FFFF00"/>
                </a:solidFill>
              </a:rPr>
              <a:t> </a:t>
            </a:r>
            <a:r>
              <a:rPr lang="ru-RU" sz="2800" b="1" i="0" dirty="0" err="1">
                <a:solidFill>
                  <a:srgbClr val="FFFF00"/>
                </a:solidFill>
              </a:rPr>
              <a:t>гемоглобіну</a:t>
            </a:r>
            <a:endParaRPr lang="ru-RU" sz="2800" b="1" i="0" dirty="0">
              <a:solidFill>
                <a:srgbClr val="FFFF00"/>
              </a:solidFill>
            </a:endParaRPr>
          </a:p>
          <a:p>
            <a:r>
              <a:rPr lang="ru-RU" sz="2800" b="1" i="0" dirty="0" err="1">
                <a:solidFill>
                  <a:srgbClr val="FFFF00"/>
                </a:solidFill>
              </a:rPr>
              <a:t>Обсяг</a:t>
            </a:r>
            <a:r>
              <a:rPr lang="ru-RU" sz="2800" b="1" i="0" dirty="0">
                <a:solidFill>
                  <a:srgbClr val="FFFF00"/>
                </a:solidFill>
              </a:rPr>
              <a:t> </a:t>
            </a:r>
            <a:r>
              <a:rPr lang="ru-RU" sz="2800" b="1" i="0" dirty="0" err="1">
                <a:solidFill>
                  <a:srgbClr val="FFFF00"/>
                </a:solidFill>
              </a:rPr>
              <a:t>крові</a:t>
            </a:r>
            <a:r>
              <a:rPr lang="ru-RU" sz="2800" b="1" i="0" dirty="0">
                <a:solidFill>
                  <a:srgbClr val="FFFF00"/>
                </a:solidFill>
              </a:rPr>
              <a:t> - 6-8% (5 - 6 л)</a:t>
            </a:r>
          </a:p>
          <a:p>
            <a:endParaRPr lang="ru-RU" sz="2800" b="1" i="0" dirty="0">
              <a:solidFill>
                <a:srgbClr val="FFFF00"/>
              </a:solidFill>
            </a:endParaRPr>
          </a:p>
          <a:p>
            <a:r>
              <a:rPr lang="ru-RU" sz="2800" b="1" i="0" dirty="0" err="1">
                <a:solidFill>
                  <a:srgbClr val="FFFF00"/>
                </a:solidFill>
              </a:rPr>
              <a:t>В'язкість</a:t>
            </a:r>
            <a:r>
              <a:rPr lang="ru-RU" sz="2800" b="1" i="0" dirty="0">
                <a:solidFill>
                  <a:srgbClr val="FFFF00"/>
                </a:solidFill>
              </a:rPr>
              <a:t> крові-4,5 (3,5 - 5,4)</a:t>
            </a:r>
          </a:p>
          <a:p>
            <a:r>
              <a:rPr lang="ru-RU" sz="2800" b="1" i="0" dirty="0">
                <a:solidFill>
                  <a:srgbClr val="FFFF00"/>
                </a:solidFill>
              </a:rPr>
              <a:t>(</a:t>
            </a:r>
            <a:r>
              <a:rPr lang="ru-RU" sz="2800" b="1" i="0" dirty="0" err="1">
                <a:solidFill>
                  <a:srgbClr val="FFFF00"/>
                </a:solidFill>
              </a:rPr>
              <a:t>Якщо</a:t>
            </a:r>
            <a:r>
              <a:rPr lang="ru-RU" sz="2800" b="1" i="0" dirty="0">
                <a:solidFill>
                  <a:srgbClr val="FFFF00"/>
                </a:solidFill>
              </a:rPr>
              <a:t> </a:t>
            </a:r>
            <a:r>
              <a:rPr lang="ru-RU" sz="2800" b="1" i="0" dirty="0" err="1">
                <a:solidFill>
                  <a:srgbClr val="FFFF00"/>
                </a:solidFill>
              </a:rPr>
              <a:t>прийняти</a:t>
            </a:r>
            <a:r>
              <a:rPr lang="ru-RU" sz="2800" b="1" i="0" dirty="0">
                <a:solidFill>
                  <a:srgbClr val="FFFF00"/>
                </a:solidFill>
              </a:rPr>
              <a:t> </a:t>
            </a:r>
            <a:r>
              <a:rPr lang="ru-RU" sz="2800" b="1" i="0" dirty="0" err="1">
                <a:solidFill>
                  <a:srgbClr val="FFFF00"/>
                </a:solidFill>
              </a:rPr>
              <a:t>в'язкість</a:t>
            </a:r>
            <a:r>
              <a:rPr lang="ru-RU" sz="2800" b="1" i="0" dirty="0">
                <a:solidFill>
                  <a:srgbClr val="FFFF00"/>
                </a:solidFill>
              </a:rPr>
              <a:t> води за 1)</a:t>
            </a:r>
          </a:p>
          <a:p>
            <a:r>
              <a:rPr lang="ru-RU" sz="2800" b="1" i="0" dirty="0" err="1">
                <a:solidFill>
                  <a:srgbClr val="FFFF00"/>
                </a:solidFill>
              </a:rPr>
              <a:t>Плазми</a:t>
            </a:r>
            <a:r>
              <a:rPr lang="ru-RU" sz="2800" b="1" i="0" dirty="0">
                <a:solidFill>
                  <a:srgbClr val="FFFF00"/>
                </a:solidFill>
              </a:rPr>
              <a:t> - 2,2 (1,9 - 2,6)</a:t>
            </a:r>
          </a:p>
          <a:p>
            <a:r>
              <a:rPr lang="ru-RU" sz="2800" b="1" i="0" dirty="0">
                <a:solidFill>
                  <a:srgbClr val="FFFF00"/>
                </a:solidFill>
              </a:rPr>
              <a:t>(</a:t>
            </a:r>
            <a:r>
              <a:rPr lang="ru-RU" sz="2800" b="1" i="0" dirty="0" err="1">
                <a:solidFill>
                  <a:srgbClr val="FFFF00"/>
                </a:solidFill>
              </a:rPr>
              <a:t>Зростання</a:t>
            </a:r>
            <a:r>
              <a:rPr lang="ru-RU" sz="2800" b="1" i="0" dirty="0">
                <a:solidFill>
                  <a:srgbClr val="FFFF00"/>
                </a:solidFill>
              </a:rPr>
              <a:t> </a:t>
            </a:r>
            <a:r>
              <a:rPr lang="ru-RU" sz="2800" b="1" i="0" dirty="0" err="1">
                <a:solidFill>
                  <a:srgbClr val="FFFF00"/>
                </a:solidFill>
              </a:rPr>
              <a:t>в'язкості</a:t>
            </a:r>
            <a:r>
              <a:rPr lang="ru-RU" sz="2800" b="1" i="0" dirty="0">
                <a:solidFill>
                  <a:srgbClr val="FFFF00"/>
                </a:solidFill>
              </a:rPr>
              <a:t> </a:t>
            </a:r>
            <a:r>
              <a:rPr lang="ru-RU" sz="2800" b="1" i="0" dirty="0" err="1">
                <a:solidFill>
                  <a:srgbClr val="FFFF00"/>
                </a:solidFill>
              </a:rPr>
              <a:t>крові</a:t>
            </a:r>
            <a:r>
              <a:rPr lang="ru-RU" sz="2800" b="1" i="0" dirty="0">
                <a:solidFill>
                  <a:srgbClr val="FFFF00"/>
                </a:solidFill>
              </a:rPr>
              <a:t> </a:t>
            </a:r>
            <a:r>
              <a:rPr lang="ru-RU" sz="2800" b="1" i="0" dirty="0" err="1">
                <a:solidFill>
                  <a:srgbClr val="FFFF00"/>
                </a:solidFill>
              </a:rPr>
              <a:t>спостерігається</a:t>
            </a:r>
            <a:r>
              <a:rPr lang="ru-RU" sz="2800" b="1" i="0" dirty="0">
                <a:solidFill>
                  <a:srgbClr val="FFFF00"/>
                </a:solidFill>
              </a:rPr>
              <a:t> при</a:t>
            </a:r>
          </a:p>
          <a:p>
            <a:r>
              <a:rPr lang="ru-RU" sz="2800" b="1" i="0" dirty="0" err="1">
                <a:solidFill>
                  <a:srgbClr val="FFFF00"/>
                </a:solidFill>
              </a:rPr>
              <a:t>збільшенні</a:t>
            </a:r>
            <a:r>
              <a:rPr lang="ru-RU" sz="2800" b="1" i="0" dirty="0">
                <a:solidFill>
                  <a:srgbClr val="FFFF00"/>
                </a:solidFill>
              </a:rPr>
              <a:t> гематокриту)</a:t>
            </a:r>
          </a:p>
          <a:p>
            <a:endParaRPr lang="ru-RU" sz="2800" b="1" i="0" dirty="0">
              <a:solidFill>
                <a:srgbClr val="FFFF00"/>
              </a:solidFill>
            </a:endParaRPr>
          </a:p>
          <a:p>
            <a:r>
              <a:rPr lang="ru-RU" sz="2800" b="1" i="0" dirty="0" err="1">
                <a:solidFill>
                  <a:srgbClr val="FFFF00"/>
                </a:solidFill>
              </a:rPr>
              <a:t>Щільність</a:t>
            </a:r>
            <a:r>
              <a:rPr lang="ru-RU" sz="2800" b="1" i="0" dirty="0">
                <a:solidFill>
                  <a:srgbClr val="FFFF00"/>
                </a:solidFill>
              </a:rPr>
              <a:t> </a:t>
            </a:r>
            <a:r>
              <a:rPr lang="ru-RU" sz="2800" b="1" i="0" dirty="0" err="1">
                <a:solidFill>
                  <a:srgbClr val="FFFF00"/>
                </a:solidFill>
              </a:rPr>
              <a:t>або</a:t>
            </a:r>
            <a:r>
              <a:rPr lang="ru-RU" sz="2800" b="1" i="0" dirty="0">
                <a:solidFill>
                  <a:srgbClr val="FFFF00"/>
                </a:solidFill>
              </a:rPr>
              <a:t> </a:t>
            </a:r>
            <a:r>
              <a:rPr lang="ru-RU" sz="2800" b="1" i="0" dirty="0" err="1">
                <a:solidFill>
                  <a:srgbClr val="FFFF00"/>
                </a:solidFill>
              </a:rPr>
              <a:t>питома</a:t>
            </a:r>
            <a:r>
              <a:rPr lang="ru-RU" sz="2800" b="1" i="0" dirty="0">
                <a:solidFill>
                  <a:srgbClr val="FFFF00"/>
                </a:solidFill>
              </a:rPr>
              <a:t> </a:t>
            </a:r>
            <a:r>
              <a:rPr lang="ru-RU" sz="2800" b="1" i="0" dirty="0" err="1">
                <a:solidFill>
                  <a:srgbClr val="FFFF00"/>
                </a:solidFill>
              </a:rPr>
              <a:t>маса</a:t>
            </a:r>
            <a:r>
              <a:rPr lang="ru-RU" sz="2800" b="1" i="0" dirty="0">
                <a:solidFill>
                  <a:srgbClr val="FFFF00"/>
                </a:solidFill>
              </a:rPr>
              <a:t> </a:t>
            </a:r>
            <a:r>
              <a:rPr lang="ru-RU" sz="2800" b="1" i="0" dirty="0" err="1">
                <a:solidFill>
                  <a:srgbClr val="FFFF00"/>
                </a:solidFill>
              </a:rPr>
              <a:t>цільної</a:t>
            </a:r>
            <a:r>
              <a:rPr lang="ru-RU" sz="2800" b="1" i="0" dirty="0">
                <a:solidFill>
                  <a:srgbClr val="FFFF00"/>
                </a:solidFill>
              </a:rPr>
              <a:t> </a:t>
            </a:r>
            <a:r>
              <a:rPr lang="ru-RU" sz="2800" b="1" i="0" dirty="0" err="1">
                <a:solidFill>
                  <a:srgbClr val="FFFF00"/>
                </a:solidFill>
              </a:rPr>
              <a:t>крові</a:t>
            </a:r>
            <a:r>
              <a:rPr lang="ru-RU" sz="2800" b="1" i="0" dirty="0">
                <a:solidFill>
                  <a:srgbClr val="FFFF00"/>
                </a:solidFill>
              </a:rPr>
              <a:t> - 1,052 -1,064, </a:t>
            </a:r>
            <a:r>
              <a:rPr lang="ru-RU" sz="2800" b="1" i="0" dirty="0" err="1">
                <a:solidFill>
                  <a:srgbClr val="FFFF00"/>
                </a:solidFill>
              </a:rPr>
              <a:t>залежить</a:t>
            </a:r>
            <a:r>
              <a:rPr lang="ru-RU" sz="2800" b="1" i="0" dirty="0">
                <a:solidFill>
                  <a:srgbClr val="FFFF00"/>
                </a:solidFill>
              </a:rPr>
              <a:t> </a:t>
            </a:r>
            <a:r>
              <a:rPr lang="ru-RU" sz="2800" b="1" i="0" dirty="0" err="1">
                <a:solidFill>
                  <a:srgbClr val="FFFF00"/>
                </a:solidFill>
              </a:rPr>
              <a:t>від</a:t>
            </a:r>
            <a:r>
              <a:rPr lang="ru-RU" sz="2800" b="1" i="0" dirty="0">
                <a:solidFill>
                  <a:srgbClr val="FFFF00"/>
                </a:solidFill>
              </a:rPr>
              <a:t> </a:t>
            </a:r>
            <a:r>
              <a:rPr lang="ru-RU" sz="2800" b="1" i="0" dirty="0" err="1">
                <a:solidFill>
                  <a:srgbClr val="FFFF00"/>
                </a:solidFill>
              </a:rPr>
              <a:t>кількості</a:t>
            </a:r>
            <a:r>
              <a:rPr lang="ru-RU" sz="2800" b="1" i="0" dirty="0">
                <a:solidFill>
                  <a:srgbClr val="FFFF00"/>
                </a:solidFill>
              </a:rPr>
              <a:t> </a:t>
            </a:r>
            <a:r>
              <a:rPr lang="ru-RU" sz="2800" b="1" i="0" dirty="0" err="1">
                <a:solidFill>
                  <a:srgbClr val="FFFF00"/>
                </a:solidFill>
              </a:rPr>
              <a:t>еритроцитів</a:t>
            </a:r>
            <a:r>
              <a:rPr lang="ru-RU" sz="2800" b="1" i="0" dirty="0">
                <a:solidFill>
                  <a:srgbClr val="FFFF00"/>
                </a:solidFill>
              </a:rPr>
              <a:t>, </a:t>
            </a:r>
            <a:r>
              <a:rPr lang="ru-RU" sz="2800" b="1" i="0" dirty="0" err="1">
                <a:solidFill>
                  <a:srgbClr val="FFFF00"/>
                </a:solidFill>
              </a:rPr>
              <a:t>збільшується</a:t>
            </a:r>
            <a:r>
              <a:rPr lang="ru-RU" sz="2800" b="1" i="0" dirty="0">
                <a:solidFill>
                  <a:srgbClr val="FFFF00"/>
                </a:solidFill>
              </a:rPr>
              <a:t> при </a:t>
            </a:r>
            <a:r>
              <a:rPr lang="ru-RU" sz="2800" b="1" i="0" dirty="0" err="1">
                <a:solidFill>
                  <a:srgbClr val="FFFF00"/>
                </a:solidFill>
              </a:rPr>
              <a:t>згущенні</a:t>
            </a:r>
            <a:r>
              <a:rPr lang="ru-RU" sz="2800" b="1" i="0" dirty="0">
                <a:solidFill>
                  <a:srgbClr val="FFFF00"/>
                </a:solidFill>
              </a:rPr>
              <a:t> </a:t>
            </a:r>
            <a:r>
              <a:rPr lang="ru-RU" sz="2800" b="1" i="0" dirty="0" err="1">
                <a:solidFill>
                  <a:srgbClr val="FFFF00"/>
                </a:solidFill>
              </a:rPr>
              <a:t>крові</a:t>
            </a:r>
            <a:r>
              <a:rPr lang="ru-RU" sz="2800" b="1" i="0" dirty="0">
                <a:solidFill>
                  <a:srgbClr val="FFFF00"/>
                </a:solidFill>
              </a:rPr>
              <a:t>.</a:t>
            </a:r>
          </a:p>
          <a:p>
            <a:r>
              <a:rPr lang="ru-RU" sz="2800" b="1" i="0" dirty="0" err="1">
                <a:solidFill>
                  <a:srgbClr val="FFFF00"/>
                </a:solidFill>
              </a:rPr>
              <a:t>Плазми</a:t>
            </a:r>
            <a:r>
              <a:rPr lang="ru-RU" sz="2800" b="1" i="0" dirty="0">
                <a:solidFill>
                  <a:srgbClr val="FFFF00"/>
                </a:solidFill>
              </a:rPr>
              <a:t> - 1,025 - 1,034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err="1" smtClean="0">
                <a:solidFill>
                  <a:srgbClr val="FFFF00"/>
                </a:solidFill>
              </a:rPr>
              <a:t>Фізичні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властивості</a:t>
            </a:r>
            <a:endParaRPr lang="ru-RU" dirty="0" smtClean="0">
              <a:solidFill>
                <a:srgbClr val="FFFF00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В'язкість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рідини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створюється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результаті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тертя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частинок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собою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руху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судинах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>
              <a:defRPr/>
            </a:pPr>
            <a:endParaRPr lang="ru-RU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Обумовлена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вмістом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білків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формених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елементів</a:t>
            </a:r>
            <a:r>
              <a:rPr lang="ru-RU" dirty="0" smtClean="0"/>
              <a:t>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543800" cy="1108075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>
                <a:solidFill>
                  <a:srgbClr val="FFFF00"/>
                </a:solidFill>
              </a:rPr>
              <a:t>В'язкість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крові</a:t>
            </a:r>
            <a:endParaRPr lang="ru-RU" dirty="0" smtClean="0">
              <a:solidFill>
                <a:srgbClr val="FFFF00"/>
              </a:solidFill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412875"/>
            <a:ext cx="8640763" cy="46831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зростає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збільшенні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гематокриту 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великомолекулярних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білків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одним 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компонентів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опору току 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судинах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згідно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формулою </a:t>
            </a:r>
            <a:r>
              <a:rPr lang="ru-RU" sz="3000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Пуазейля</a:t>
            </a:r>
            <a:r>
              <a:rPr lang="ru-RU" sz="30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 = 8lŋ / </a:t>
            </a:r>
            <a:r>
              <a:rPr lang="el-GR" sz="30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π</a:t>
            </a:r>
            <a:r>
              <a:rPr lang="en-US" sz="30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r4,</a:t>
            </a:r>
            <a:r>
              <a:rPr lang="en-US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де </a:t>
            </a:r>
            <a:r>
              <a:rPr lang="en-US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R-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опір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 - 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довжина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судини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ŋ- 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в'язкість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r- 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радіус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судини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опору 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залежить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артеріальний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тиск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Коли кров 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протікає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капілярів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то 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в'язкість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зменшується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тому, 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стінкою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капіляра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еритроцитом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тонкий шар 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плазми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результаті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цього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можливий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рух</a:t>
            </a: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3000" b="1" dirty="0" smtClean="0"/>
              <a:t>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800" b="1" dirty="0" smtClean="0"/>
          </a:p>
          <a:p>
            <a:pPr eaLnBrk="1" hangingPunct="1">
              <a:lnSpc>
                <a:spcPct val="90000"/>
              </a:lnSpc>
              <a:defRPr/>
            </a:pPr>
            <a:endParaRPr lang="ru-RU" i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83768" y="2780928"/>
            <a:ext cx="429316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Дякую за увагу!</a:t>
            </a:r>
            <a:endParaRPr lang="ru-RU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663</Words>
  <Application>Microsoft Office PowerPoint</Application>
  <PresentationFormat>Экран (4:3)</PresentationFormat>
  <Paragraphs>105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Транспортна функція </vt:lpstr>
      <vt:lpstr>Транспортна функція</vt:lpstr>
      <vt:lpstr>Захисна функція</vt:lpstr>
      <vt:lpstr>Слайд 5</vt:lpstr>
      <vt:lpstr>Слайд 6</vt:lpstr>
      <vt:lpstr>Слайд 7</vt:lpstr>
      <vt:lpstr>Слайд 8</vt:lpstr>
      <vt:lpstr>Слайд 9</vt:lpstr>
      <vt:lpstr>Слайд 10</vt:lpstr>
      <vt:lpstr>Фізичні властивості</vt:lpstr>
      <vt:lpstr>В'язкість крові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</cp:revision>
  <dcterms:created xsi:type="dcterms:W3CDTF">2023-02-20T20:38:40Z</dcterms:created>
  <dcterms:modified xsi:type="dcterms:W3CDTF">2023-02-20T20:46:25Z</dcterms:modified>
</cp:coreProperties>
</file>