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59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390A0-76EB-4C51-9886-D2ECDB397EA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719420-08A4-49A0-B033-B0360E21DF6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841985-6541-47E1-B83C-5303C0FC8EA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43608" y="1412776"/>
            <a:ext cx="77684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СРС.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Дослідження гормонів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глюкортикоїдів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їх зміна під час фізичного навантаження.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4077072"/>
            <a:ext cx="217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uk-UA" i="1" smtClean="0">
                <a:effectLst/>
                <a:latin typeface="Times New Roman" pitchFamily="18" charset="0"/>
              </a:rPr>
              <a:t>Глюкокортикоїди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eaLnBrk="1" hangingPunct="1"/>
            <a:r>
              <a:rPr lang="uk-UA" sz="2800" smtClean="0">
                <a:effectLst/>
                <a:latin typeface="Times New Roman" pitchFamily="18" charset="0"/>
              </a:rPr>
              <a:t>Найбільшу активність проявляє кортизол і кортикостерон.</a:t>
            </a: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214313" y="2143125"/>
          <a:ext cx="5449887" cy="2546350"/>
        </p:xfrm>
        <a:graphic>
          <a:graphicData uri="http://schemas.openxmlformats.org/presentationml/2006/ole">
            <p:oleObj spid="_x0000_s17410" name="CS ChemDraw Drawing" r:id="rId3" imgW="3802203" imgH="1996314" progId="ChemDraw.Document.6.0">
              <p:embed/>
            </p:oleObj>
          </a:graphicData>
        </a:graphic>
      </p:graphicFrame>
      <p:graphicFrame>
        <p:nvGraphicFramePr>
          <p:cNvPr id="71685" name="Object 6"/>
          <p:cNvGraphicFramePr>
            <a:graphicFrameLocks noChangeAspect="1"/>
          </p:cNvGraphicFramePr>
          <p:nvPr/>
        </p:nvGraphicFramePr>
        <p:xfrm>
          <a:off x="2857500" y="4357688"/>
          <a:ext cx="5784850" cy="2120900"/>
        </p:xfrm>
        <a:graphic>
          <a:graphicData uri="http://schemas.openxmlformats.org/presentationml/2006/ole">
            <p:oleObj spid="_x0000_s17411" name="CS ChemDraw Drawing" r:id="rId4" imgW="3825169" imgH="1714641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Прямоугольник 2"/>
          <p:cNvSpPr>
            <a:spLocks noChangeArrowheads="1"/>
          </p:cNvSpPr>
          <p:nvPr/>
        </p:nvSpPr>
        <p:spPr bwMode="auto">
          <a:xfrm>
            <a:off x="1524000" y="533400"/>
            <a:ext cx="640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Гіпоталамо-гіпофізарна система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600200"/>
            <a:ext cx="39624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057400"/>
            <a:ext cx="6634163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4000" i="1" smtClean="0">
                <a:effectLst/>
                <a:latin typeface="Times New Roman" pitchFamily="18" charset="0"/>
              </a:rPr>
              <a:t>Біохімічна дія глюкокортикоїдів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00200"/>
            <a:ext cx="8785225" cy="4924425"/>
          </a:xfrm>
        </p:spPr>
        <p:txBody>
          <a:bodyPr/>
          <a:lstStyle/>
          <a:p>
            <a:pPr eaLnBrk="1" hangingPunct="1"/>
            <a:r>
              <a:rPr lang="uk-UA" smtClean="0">
                <a:effectLst/>
                <a:latin typeface="Times New Roman" pitchFamily="18" charset="0"/>
              </a:rPr>
              <a:t>Переважно діють на вуглеводний обмін.</a:t>
            </a:r>
          </a:p>
          <a:p>
            <a:pPr eaLnBrk="1" hangingPunct="1"/>
            <a:r>
              <a:rPr lang="uk-UA" smtClean="0">
                <a:effectLst/>
                <a:latin typeface="Times New Roman" pitchFamily="18" charset="0"/>
              </a:rPr>
              <a:t>Підвищують концентрацію глюкози в крові (гіперглікемічна дія).</a:t>
            </a:r>
          </a:p>
          <a:p>
            <a:pPr eaLnBrk="1" hangingPunct="1"/>
            <a:r>
              <a:rPr lang="uk-UA" smtClean="0">
                <a:effectLst/>
                <a:latin typeface="Times New Roman" pitchFamily="18" charset="0"/>
              </a:rPr>
              <a:t>Активують процеси глюконеогенезу в печінці.</a:t>
            </a:r>
          </a:p>
          <a:p>
            <a:pPr eaLnBrk="1" hangingPunct="1"/>
            <a:r>
              <a:rPr lang="uk-UA" smtClean="0">
                <a:effectLst/>
                <a:latin typeface="Times New Roman" pitchFamily="18" charset="0"/>
              </a:rPr>
              <a:t>Прискорюють розпад білків, вивільнення амінокислот для глюконеогенезу.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428625"/>
            <a:ext cx="8543925" cy="569753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Гіпофункція 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кори надниркових залоз проявляється зменшенням вмісту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кортикоїдних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гормонів і носить назву </a:t>
            </a:r>
            <a:r>
              <a:rPr lang="uk-UA" sz="2800" b="1" i="1" u="sng" dirty="0" err="1">
                <a:latin typeface="Times New Roman" pitchFamily="18" charset="0"/>
                <a:cs typeface="Times New Roman" pitchFamily="18" charset="0"/>
              </a:rPr>
              <a:t>Аддісонової</a:t>
            </a:r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 хвороби (бронзової).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Головними симптомами цього захворювання є: адинамія, зменшення об'єму циркулюючої крові, артеріальна гіпотонія, гіпоглікемія, підсилена пігментація шкіри, запаморочення, невизначені болі в області живота, діарея.</a:t>
            </a:r>
          </a:p>
          <a:p>
            <a:pPr>
              <a:defRPr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При пухлинах кори надниркових залоз може розвиватися </a:t>
            </a:r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гіперфункція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з надлишковим утворенням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глюкокортикоїдів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. При цьому виникає захворювання </a:t>
            </a:r>
            <a:r>
              <a:rPr lang="uk-UA" sz="2800" b="1" i="1" u="sng" dirty="0" err="1">
                <a:latin typeface="Times New Roman" pitchFamily="18" charset="0"/>
                <a:cs typeface="Times New Roman" pitchFamily="18" charset="0"/>
              </a:rPr>
              <a:t>гіперкортицизм</a:t>
            </a:r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, або синдром </a:t>
            </a:r>
            <a:r>
              <a:rPr lang="uk-UA" sz="2800" b="1" i="1" u="sng" dirty="0" err="1">
                <a:latin typeface="Times New Roman" pitchFamily="18" charset="0"/>
                <a:cs typeface="Times New Roman" pitchFamily="18" charset="0"/>
              </a:rPr>
              <a:t>Іценко-Кушинга</a:t>
            </a:r>
            <a:r>
              <a:rPr lang="uk-UA" sz="2800" b="1" i="1" u="sng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глюкокортикоиды</a:t>
            </a:r>
          </a:p>
        </p:txBody>
      </p:sp>
      <p:sp>
        <p:nvSpPr>
          <p:cNvPr id="57347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Гиперфункция</a:t>
            </a:r>
          </a:p>
          <a:p>
            <a:pPr>
              <a:buFontTx/>
              <a:buNone/>
            </a:pPr>
            <a:r>
              <a:rPr lang="ru-RU" smtClean="0"/>
              <a:t>Синдром Иценко- Кушинга</a:t>
            </a:r>
          </a:p>
        </p:txBody>
      </p:sp>
      <p:sp>
        <p:nvSpPr>
          <p:cNvPr id="57348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mtClean="0"/>
              <a:t>Гипофункция</a:t>
            </a:r>
          </a:p>
          <a:p>
            <a:r>
              <a:rPr lang="ru-RU" smtClean="0"/>
              <a:t>Адисоновая болезнь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47864" y="3140968"/>
            <a:ext cx="2290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73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Поток</vt:lpstr>
      <vt:lpstr>CS ChemDraw Drawing</vt:lpstr>
      <vt:lpstr>Слайд 1</vt:lpstr>
      <vt:lpstr>Глюкокортикоїди</vt:lpstr>
      <vt:lpstr>Слайд 3</vt:lpstr>
      <vt:lpstr>Слайд 4</vt:lpstr>
      <vt:lpstr>Біохімічна дія глюкокортикоїдів</vt:lpstr>
      <vt:lpstr>Слайд 6</vt:lpstr>
      <vt:lpstr>глюкокортикоиды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2023-02-20T19:32:04Z</dcterms:created>
  <dcterms:modified xsi:type="dcterms:W3CDTF">2023-02-20T20:33:19Z</dcterms:modified>
</cp:coreProperties>
</file>