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3"/>
  </p:sldMasterIdLst>
  <p:sldIdLst>
    <p:sldId id="263" r:id="rId4"/>
    <p:sldId id="264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2"/>
          <a:sy n="1" d="2"/>
        </p:scale>
        <p:origin x="-918" y="-3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pPr/>
              <a:t>2/20/2023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pPr/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3600" i="1" dirty="0" smtClean="0">
                <a:latin typeface="Times New Roman" pitchFamily="18" charset="0"/>
                <a:cs typeface="Times New Roman" pitchFamily="18" charset="0"/>
              </a:rPr>
              <a:t>Тема СРС.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Дослідження рефлексів спинного мозку та середнього мозку.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err="1" smtClean="0"/>
              <a:t>Онуфриенко</a:t>
            </a:r>
            <a:r>
              <a:rPr lang="uk-UA" dirty="0" smtClean="0"/>
              <a:t> Оксана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650" y="484632"/>
            <a:ext cx="9737598" cy="886968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Рефлекси</a:t>
            </a:r>
            <a:r>
              <a:rPr lang="en-US" sz="4400" b="1" dirty="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sz="4400" b="1" dirty="0" err="1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спинного</a:t>
            </a:r>
            <a:r>
              <a:rPr lang="en-US" sz="4400" b="1" dirty="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sz="4400" b="1" dirty="0" err="1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мозку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267;p37"/>
          <p:cNvSpPr txBox="1">
            <a:spLocks noGrp="1"/>
          </p:cNvSpPr>
          <p:nvPr>
            <p:ph idx="1"/>
          </p:nvPr>
        </p:nvSpPr>
        <p:spPr>
          <a:xfrm>
            <a:off x="914400" y="1390650"/>
            <a:ext cx="10213848" cy="4781550"/>
          </a:xfrm>
        </p:spPr>
        <p:txBody>
          <a:bodyPr>
            <a:normAutofit/>
          </a:bodyPr>
          <a:lstStyle/>
          <a:p>
            <a:pPr marL="342900" indent="-342900" algn="just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Рефлекси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на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розтягнення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м'яза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.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швидке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розтягнення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м'яза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всього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кілька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міліметрів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механічним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ударом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її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сухожилию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призводить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до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скорочення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всього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м'яза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і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рухової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реакції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.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Наприклад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легкий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удар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сухожилку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надколінника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викликає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скорочення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м'язів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стегна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і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розгинання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гомілки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Рефлекси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з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рецепторів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шкіри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носять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характер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що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залежить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від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сили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подразнення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виду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подразнювального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рецептора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але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найчастіше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кінцева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реакція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виглядає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у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вигляді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посилення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скорочення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м'язів-згиначів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.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Вісцеромоторні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рефлекси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виникають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при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стимуляції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аферентних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нервів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внутрішніх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органів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і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характеризуються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появою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рухових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реакцій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м'язів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грудної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клітки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і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черевної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стінки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м'язів-розгиначів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спини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 pitchFamily="34" charset="0"/>
            </a:endParaRPr>
          </a:p>
          <a:p>
            <a:pPr marL="342900" indent="-342900" algn="just" eaLnBrk="1" hangingPunct="1">
              <a:spcBef>
                <a:spcPts val="363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charset="0"/>
              <a:buChar char="•"/>
            </a:pP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Рефлекси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автономної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нервової</a:t>
            </a:r>
            <a:r>
              <a:rPr lang="en-US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b="1" u="sng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системи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.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Вони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починаються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від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різних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рецепторів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входять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в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спинний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мозок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через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задні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корінці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задні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роги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далі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в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бічні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роги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нейрони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яких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через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передній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корінець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посилають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аксони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НЕ о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до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органів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, а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до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ганглію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симпитичного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чи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парасимпатичного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відділу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АНС.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alphaModFix amt="20570"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7E7FC8-9DEB-DDD3-84D5-91ACDF719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-195652"/>
            <a:ext cx="10058400" cy="1609344"/>
          </a:xfrm>
        </p:spPr>
        <p:txBody>
          <a:bodyPr/>
          <a:lstStyle/>
          <a:p>
            <a:pPr algn="ctr"/>
            <a:r>
              <a:rPr lang="uk-UA" dirty="0"/>
              <a:t>Визначення та функції </a:t>
            </a:r>
            <a:endParaRPr lang="x-none" dirty="0"/>
          </a:p>
        </p:txBody>
      </p:sp>
      <p:sp>
        <p:nvSpPr>
          <p:cNvPr id="5" name="Рисунок 4">
            <a:extLst>
              <a:ext uri="{FF2B5EF4-FFF2-40B4-BE49-F238E27FC236}">
                <a16:creationId xmlns="" xmlns:a16="http://schemas.microsoft.com/office/drawing/2014/main" id="{0A4EFE21-1FEC-8E06-4F60-F4894046A4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348" y="1121108"/>
            <a:ext cx="12074652" cy="141889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i="0" dirty="0" err="1">
                <a:effectLst/>
              </a:rPr>
              <a:t>Ліквор</a:t>
            </a:r>
            <a:r>
              <a:rPr lang="ru-RU" i="0" dirty="0">
                <a:effectLst/>
              </a:rPr>
              <a:t> (</a:t>
            </a:r>
            <a:r>
              <a:rPr lang="ru-RU" i="0" dirty="0" err="1">
                <a:effectLst/>
              </a:rPr>
              <a:t>цереброспінальна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рідина</a:t>
            </a:r>
            <a:r>
              <a:rPr lang="ru-RU" i="0" dirty="0">
                <a:effectLst/>
              </a:rPr>
              <a:t>, </a:t>
            </a:r>
            <a:r>
              <a:rPr lang="ru-RU" i="0" dirty="0" err="1">
                <a:effectLst/>
              </a:rPr>
              <a:t>спинномозкова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рідина</a:t>
            </a:r>
            <a:r>
              <a:rPr lang="ru-RU" i="0" dirty="0">
                <a:effectLst/>
              </a:rPr>
              <a:t>) – </a:t>
            </a:r>
            <a:r>
              <a:rPr lang="ru-RU" i="0" dirty="0" err="1">
                <a:effectLst/>
              </a:rPr>
              <a:t>рідина</a:t>
            </a:r>
            <a:r>
              <a:rPr lang="ru-RU" i="0" dirty="0">
                <a:effectLst/>
              </a:rPr>
              <a:t>, </a:t>
            </a:r>
            <a:r>
              <a:rPr lang="ru-RU" i="0" dirty="0" err="1">
                <a:effectLst/>
              </a:rPr>
              <a:t>що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оточує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головний</a:t>
            </a:r>
            <a:r>
              <a:rPr lang="ru-RU" i="0" dirty="0">
                <a:effectLst/>
              </a:rPr>
              <a:t> та </a:t>
            </a:r>
            <a:r>
              <a:rPr lang="ru-RU" i="0" dirty="0" err="1">
                <a:effectLst/>
              </a:rPr>
              <a:t>спинний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мозок</a:t>
            </a:r>
            <a:r>
              <a:rPr lang="ru-RU" i="0" dirty="0">
                <a:effectLst/>
              </a:rPr>
              <a:t> і </a:t>
            </a:r>
            <a:r>
              <a:rPr lang="ru-RU" i="0" dirty="0" err="1">
                <a:effectLst/>
              </a:rPr>
              <a:t>заповнює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простір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між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двома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їх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оболонками</a:t>
            </a:r>
            <a:r>
              <a:rPr lang="ru-RU" i="0" dirty="0">
                <a:effectLst/>
              </a:rPr>
              <a:t> – </a:t>
            </a:r>
            <a:r>
              <a:rPr lang="ru-RU" i="0" dirty="0" err="1">
                <a:effectLst/>
              </a:rPr>
              <a:t>павутинною</a:t>
            </a:r>
            <a:r>
              <a:rPr lang="ru-RU" i="0" dirty="0">
                <a:effectLst/>
              </a:rPr>
              <a:t> та </a:t>
            </a:r>
            <a:r>
              <a:rPr lang="ru-RU" i="0" dirty="0" err="1">
                <a:effectLst/>
              </a:rPr>
              <a:t>м'якою</a:t>
            </a:r>
            <a:r>
              <a:rPr lang="ru-RU" i="0" dirty="0">
                <a:effectLst/>
              </a:rPr>
              <a:t>.  </a:t>
            </a:r>
            <a:r>
              <a:rPr lang="ru-RU" i="0" dirty="0" err="1">
                <a:effectLst/>
              </a:rPr>
              <a:t>Ліквор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захищає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ці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органи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від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механічних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впливів</a:t>
            </a:r>
            <a:r>
              <a:rPr lang="ru-RU" i="0" dirty="0">
                <a:effectLst/>
              </a:rPr>
              <a:t>, </a:t>
            </a:r>
            <a:r>
              <a:rPr lang="ru-RU" i="0" dirty="0" err="1">
                <a:effectLst/>
              </a:rPr>
              <a:t>підтримує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обмінні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процеси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між</a:t>
            </a:r>
            <a:r>
              <a:rPr lang="ru-RU" i="0" dirty="0">
                <a:effectLst/>
              </a:rPr>
              <a:t> кров'ю та </a:t>
            </a:r>
            <a:r>
              <a:rPr lang="ru-RU" i="0" dirty="0" err="1">
                <a:effectLst/>
              </a:rPr>
              <a:t>центральною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нервовою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системою</a:t>
            </a:r>
            <a:r>
              <a:rPr lang="ru-RU" i="0" dirty="0">
                <a:effectLst/>
              </a:rPr>
              <a:t>.  У </a:t>
            </a:r>
            <a:r>
              <a:rPr lang="ru-RU" i="0" dirty="0" err="1">
                <a:effectLst/>
              </a:rPr>
              <a:t>нормі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ліквор</a:t>
            </a:r>
            <a:r>
              <a:rPr lang="ru-RU" i="0" dirty="0">
                <a:effectLst/>
              </a:rPr>
              <a:t> є </a:t>
            </a:r>
            <a:r>
              <a:rPr lang="ru-RU" i="0" dirty="0" err="1">
                <a:effectLst/>
              </a:rPr>
              <a:t>прозорою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безбарвною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рідиною</a:t>
            </a:r>
            <a:r>
              <a:rPr lang="ru-RU" i="0" dirty="0">
                <a:effectLst/>
              </a:rPr>
              <a:t>.  В основному </a:t>
            </a:r>
            <a:r>
              <a:rPr lang="ru-RU" i="0" dirty="0" err="1">
                <a:effectLst/>
              </a:rPr>
              <a:t>він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утворюється</a:t>
            </a:r>
            <a:r>
              <a:rPr lang="ru-RU" i="0" dirty="0">
                <a:effectLst/>
              </a:rPr>
              <a:t> в </a:t>
            </a:r>
            <a:r>
              <a:rPr lang="ru-RU" i="0" dirty="0" err="1">
                <a:effectLst/>
              </a:rPr>
              <a:t>судинних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сплетеннях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шлуночків</a:t>
            </a:r>
            <a:r>
              <a:rPr lang="ru-RU" i="0" dirty="0">
                <a:effectLst/>
              </a:rPr>
              <a:t> (</a:t>
            </a:r>
            <a:r>
              <a:rPr lang="ru-RU" i="0" dirty="0" err="1">
                <a:effectLst/>
              </a:rPr>
              <a:t>спеціальних</a:t>
            </a:r>
            <a:r>
              <a:rPr lang="ru-RU" i="0" dirty="0">
                <a:effectLst/>
              </a:rPr>
              <a:t> </a:t>
            </a:r>
            <a:r>
              <a:rPr lang="ru-RU" i="0" dirty="0" err="1">
                <a:effectLst/>
              </a:rPr>
              <a:t>порожнин</a:t>
            </a:r>
            <a:r>
              <a:rPr lang="ru-RU" i="0" dirty="0">
                <a:effectLst/>
              </a:rPr>
              <a:t>) головного </a:t>
            </a:r>
            <a:r>
              <a:rPr lang="ru-RU" i="0" dirty="0" err="1">
                <a:effectLst/>
              </a:rPr>
              <a:t>мозку</a:t>
            </a:r>
            <a:r>
              <a:rPr lang="ru-RU" i="0" dirty="0">
                <a:effectLst/>
              </a:rPr>
              <a:t>.</a:t>
            </a:r>
            <a:endParaRPr lang="uk-UA" i="0" dirty="0">
              <a:effectLst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8" name="Свиток: горизонтальный 7">
            <a:extLst>
              <a:ext uri="{FF2B5EF4-FFF2-40B4-BE49-F238E27FC236}">
                <a16:creationId xmlns="" xmlns:a16="http://schemas.microsoft.com/office/drawing/2014/main" id="{3F19BB20-57A4-A769-35A1-7BB25FDC8A37}"/>
              </a:ext>
            </a:extLst>
          </p:cNvPr>
          <p:cNvSpPr/>
          <p:nvPr/>
        </p:nvSpPr>
        <p:spPr>
          <a:xfrm>
            <a:off x="414261" y="2597452"/>
            <a:ext cx="2286000" cy="206654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 err="1"/>
              <a:t>Захисна</a:t>
            </a:r>
            <a:r>
              <a:rPr lang="ru-RU" dirty="0"/>
              <a:t> </a:t>
            </a:r>
            <a:endParaRPr lang="x-none" dirty="0"/>
          </a:p>
        </p:txBody>
      </p:sp>
      <p:sp>
        <p:nvSpPr>
          <p:cNvPr id="10" name="Свиток: горизонтальный 9">
            <a:extLst>
              <a:ext uri="{FF2B5EF4-FFF2-40B4-BE49-F238E27FC236}">
                <a16:creationId xmlns="" xmlns:a16="http://schemas.microsoft.com/office/drawing/2014/main" id="{949BCCB1-5B04-41E1-633C-DE6C3DD0AF25}"/>
              </a:ext>
            </a:extLst>
          </p:cNvPr>
          <p:cNvSpPr/>
          <p:nvPr/>
        </p:nvSpPr>
        <p:spPr>
          <a:xfrm>
            <a:off x="9491739" y="2395728"/>
            <a:ext cx="2286000" cy="206654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dirty="0"/>
              <a:t>Підтримуюча</a:t>
            </a:r>
            <a:endParaRPr lang="x-none" sz="2200" dirty="0"/>
          </a:p>
        </p:txBody>
      </p:sp>
      <p:sp>
        <p:nvSpPr>
          <p:cNvPr id="12" name="Свиток: горизонтальный 11">
            <a:extLst>
              <a:ext uri="{FF2B5EF4-FFF2-40B4-BE49-F238E27FC236}">
                <a16:creationId xmlns="" xmlns:a16="http://schemas.microsoft.com/office/drawing/2014/main" id="{49FF0B2C-BD94-B6C3-9E36-66497FFC7BEF}"/>
              </a:ext>
            </a:extLst>
          </p:cNvPr>
          <p:cNvSpPr/>
          <p:nvPr/>
        </p:nvSpPr>
        <p:spPr>
          <a:xfrm>
            <a:off x="4946904" y="2582671"/>
            <a:ext cx="2286000" cy="206654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dirty="0" err="1"/>
              <a:t>Регулят</a:t>
            </a:r>
            <a:r>
              <a:rPr lang="uk-UA" sz="2300" dirty="0"/>
              <a:t>орна</a:t>
            </a:r>
            <a:endParaRPr lang="x-none" sz="2300" dirty="0"/>
          </a:p>
        </p:txBody>
      </p:sp>
      <p:sp>
        <p:nvSpPr>
          <p:cNvPr id="14" name="Свиток: горизонтальный 13">
            <a:extLst>
              <a:ext uri="{FF2B5EF4-FFF2-40B4-BE49-F238E27FC236}">
                <a16:creationId xmlns="" xmlns:a16="http://schemas.microsoft.com/office/drawing/2014/main" id="{35B426BE-74C6-FCF5-5FD9-DBE5CE56DEB4}"/>
              </a:ext>
            </a:extLst>
          </p:cNvPr>
          <p:cNvSpPr/>
          <p:nvPr/>
        </p:nvSpPr>
        <p:spPr>
          <a:xfrm>
            <a:off x="2397261" y="4561525"/>
            <a:ext cx="2286000" cy="206654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300" dirty="0"/>
              <a:t>Транспортна</a:t>
            </a:r>
            <a:endParaRPr lang="x-none" sz="2300" dirty="0"/>
          </a:p>
        </p:txBody>
      </p:sp>
      <p:sp>
        <p:nvSpPr>
          <p:cNvPr id="16" name="Свиток: горизонтальный 15">
            <a:extLst>
              <a:ext uri="{FF2B5EF4-FFF2-40B4-BE49-F238E27FC236}">
                <a16:creationId xmlns="" xmlns:a16="http://schemas.microsoft.com/office/drawing/2014/main" id="{F0F6F67A-BC8D-3D9F-84A0-57C885F2D6F3}"/>
              </a:ext>
            </a:extLst>
          </p:cNvPr>
          <p:cNvSpPr/>
          <p:nvPr/>
        </p:nvSpPr>
        <p:spPr>
          <a:xfrm>
            <a:off x="6984381" y="4561525"/>
            <a:ext cx="2286000" cy="206654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500" dirty="0"/>
              <a:t>Видільна</a:t>
            </a:r>
            <a:endParaRPr lang="x-none" sz="2500" dirty="0"/>
          </a:p>
        </p:txBody>
      </p:sp>
    </p:spTree>
    <p:extLst>
      <p:ext uri="{BB962C8B-B14F-4D97-AF65-F5344CB8AC3E}">
        <p14:creationId xmlns="" xmlns:p14="http://schemas.microsoft.com/office/powerpoint/2010/main" val="1681760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C7FF924-8DA0-4BE9-8C7E-095B0EC13A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E8EDFB-EC85-788D-EED9-EE7F3488C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8" y="171119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uk-UA" sz="3400"/>
              <a:t>Покази до призначення аналізів</a:t>
            </a:r>
            <a:endParaRPr lang="x-none" sz="340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90D4378-5568-F54E-877E-ECB37FFE723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3075" y="214261"/>
            <a:ext cx="5371159" cy="642947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B84A7B4-01DA-FE9A-F4DD-2CFEC0A21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396" y="1767704"/>
            <a:ext cx="5299585" cy="4690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0" i="0">
                <a:effectLst/>
              </a:rPr>
              <a:t>Найчастіше аналіз призначається неврологами і нейрохірургами, але його результати можуть знадобитися і іншим фахівцям, наприклад, інфекціоністу. Показом може бути:</a:t>
            </a:r>
            <a:endParaRPr lang="ru-RU" sz="1600">
              <a:effectLst/>
            </a:endParaRPr>
          </a:p>
          <a:p>
            <a:r>
              <a:rPr lang="ru-RU" sz="1600" b="0" i="0">
                <a:effectLst/>
              </a:rPr>
              <a:t>наявність менінгеальних ознак;</a:t>
            </a:r>
            <a:endParaRPr lang="ru-RU" sz="1600">
              <a:effectLst/>
            </a:endParaRPr>
          </a:p>
          <a:p>
            <a:r>
              <a:rPr lang="ru-RU" sz="1600" b="0" i="0">
                <a:effectLst/>
              </a:rPr>
              <a:t> гострий головний біль, який може супроводжуватися лихоманкою;</a:t>
            </a:r>
            <a:endParaRPr lang="ru-RU" sz="1600">
              <a:effectLst/>
            </a:endParaRPr>
          </a:p>
          <a:p>
            <a:r>
              <a:rPr lang="ru-RU" sz="1600" b="0" i="0">
                <a:effectLst/>
              </a:rPr>
              <a:t> </a:t>
            </a:r>
            <a:r>
              <a:rPr lang="uk-UA" sz="1600"/>
              <a:t>б</a:t>
            </a:r>
            <a:r>
              <a:rPr lang="ru-RU" sz="1600" b="0" i="0">
                <a:effectLst/>
              </a:rPr>
              <a:t>лювота і нудота;</a:t>
            </a:r>
            <a:endParaRPr lang="ru-RU" sz="1600">
              <a:effectLst/>
            </a:endParaRPr>
          </a:p>
          <a:p>
            <a:r>
              <a:rPr lang="ru-RU" sz="1600" b="0" i="0">
                <a:effectLst/>
              </a:rPr>
              <a:t> прогресуюча гостра неврологічна симптоматика;</a:t>
            </a:r>
            <a:endParaRPr lang="ru-RU" sz="1600">
              <a:effectLst/>
            </a:endParaRPr>
          </a:p>
          <a:p>
            <a:r>
              <a:rPr lang="ru-RU" sz="1600" b="0" i="0">
                <a:effectLst/>
              </a:rPr>
              <a:t> судоми, гострі порушення поведінки або рівня свідомості та ін.</a:t>
            </a:r>
            <a:endParaRPr lang="ru-RU" sz="1600">
              <a:effectLst/>
            </a:endParaRPr>
          </a:p>
          <a:p>
            <a:pPr marL="0" indent="0">
              <a:buNone/>
            </a:pPr>
            <a:r>
              <a:rPr lang="ru-RU" sz="1600" b="0" i="0">
                <a:effectLst/>
              </a:rPr>
              <a:t>Ці симптоми можуть бути проявом запального процесу (менінгіту, енцефаліту, арахноїдиту) або порушень кровообігу в головному мозку. Також вони можуть виникати внаслідок травм або розвитку пухлин головного мозку.</a:t>
            </a:r>
            <a:endParaRPr lang="ru-RU" sz="1600">
              <a:effectLst/>
            </a:endParaRPr>
          </a:p>
          <a:p>
            <a:pPr marL="0" indent="0">
              <a:buNone/>
            </a:pPr>
            <a:endParaRPr lang="x-none" sz="1600"/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029B4A8-2CF0-48DC-B29E-F3B62EDDC4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F71DA811-F7AE-460D-9891-57F221994B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3747795E-BBFD-44B4-892D-2054745A841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94921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92BED6-7614-92BD-8FE6-5722005CE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0" y="440499"/>
            <a:ext cx="4730451" cy="1637730"/>
          </a:xfrm>
        </p:spPr>
        <p:txBody>
          <a:bodyPr>
            <a:normAutofit/>
          </a:bodyPr>
          <a:lstStyle/>
          <a:p>
            <a:r>
              <a:rPr lang="uk-UA" sz="4400"/>
              <a:t>Загальний аналіз ліквору</a:t>
            </a:r>
            <a:endParaRPr lang="x-none" sz="440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2726079-C66E-43DF-44B4-A35F78F1B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090" y="2436124"/>
            <a:ext cx="5475910" cy="4159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0" i="0" dirty="0">
                <a:effectLst/>
              </a:rPr>
              <a:t>Склад </a:t>
            </a:r>
            <a:r>
              <a:rPr lang="ru-RU" sz="1400" b="0" i="0" dirty="0" err="1">
                <a:effectLst/>
              </a:rPr>
              <a:t>ліквору</a:t>
            </a:r>
            <a:r>
              <a:rPr lang="ru-RU" sz="1400" b="0" i="0" dirty="0">
                <a:effectLst/>
              </a:rPr>
              <a:t> в </a:t>
            </a:r>
            <a:r>
              <a:rPr lang="ru-RU" sz="1400" b="0" i="0" dirty="0" err="1">
                <a:effectLst/>
              </a:rPr>
              <a:t>нормі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досить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стабільний</a:t>
            </a:r>
            <a:r>
              <a:rPr lang="ru-RU" sz="1400" b="0" i="0" dirty="0">
                <a:effectLst/>
              </a:rPr>
              <a:t>, для </a:t>
            </a:r>
            <a:r>
              <a:rPr lang="ru-RU" sz="1400" b="0" i="0" dirty="0" err="1">
                <a:effectLst/>
              </a:rPr>
              <a:t>нього</a:t>
            </a:r>
            <a:r>
              <a:rPr lang="ru-RU" sz="1400" b="0" i="0" dirty="0">
                <a:effectLst/>
              </a:rPr>
              <a:t> характерна </a:t>
            </a:r>
            <a:r>
              <a:rPr lang="ru-RU" sz="1400" b="0" i="0" dirty="0" err="1">
                <a:effectLst/>
              </a:rPr>
              <a:t>невисока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концентрація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білку</a:t>
            </a:r>
            <a:r>
              <a:rPr lang="ru-RU" sz="1400" b="0" i="0" dirty="0">
                <a:effectLst/>
              </a:rPr>
              <a:t>, </a:t>
            </a:r>
            <a:r>
              <a:rPr lang="ru-RU" sz="1400" b="0" i="0" dirty="0" err="1">
                <a:effectLst/>
              </a:rPr>
              <a:t>досить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високий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рівень</a:t>
            </a:r>
            <a:r>
              <a:rPr lang="ru-RU" sz="1400" b="0" i="0" dirty="0">
                <a:effectLst/>
              </a:rPr>
              <a:t> солей, </a:t>
            </a:r>
            <a:r>
              <a:rPr lang="ru-RU" sz="1400" b="0" i="0" dirty="0" err="1">
                <a:effectLst/>
              </a:rPr>
              <a:t>глюкози</a:t>
            </a:r>
            <a:r>
              <a:rPr lang="ru-RU" sz="1400" b="0" i="0" dirty="0">
                <a:effectLst/>
              </a:rPr>
              <a:t> і води. </a:t>
            </a:r>
            <a:r>
              <a:rPr lang="ru-RU" sz="1400" b="0" i="0" dirty="0" err="1">
                <a:effectLst/>
              </a:rPr>
              <a:t>Захворювання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центральної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нервової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системи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можуть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змінювати</a:t>
            </a:r>
            <a:r>
              <a:rPr lang="ru-RU" sz="1400" b="0" i="0" dirty="0">
                <a:effectLst/>
              </a:rPr>
              <a:t> склад і характеристики </a:t>
            </a:r>
            <a:r>
              <a:rPr lang="ru-RU" sz="1400" b="0" i="0" dirty="0" err="1">
                <a:effectLst/>
              </a:rPr>
              <a:t>спинномозкової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рідини</a:t>
            </a:r>
            <a:r>
              <a:rPr lang="ru-RU" sz="1400" b="0" i="0" dirty="0">
                <a:effectLst/>
              </a:rPr>
              <a:t>, тому </a:t>
            </a:r>
            <a:r>
              <a:rPr lang="ru-RU" sz="1400" b="0" i="0" dirty="0" err="1">
                <a:effectLst/>
              </a:rPr>
              <a:t>її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загальний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аналіз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допомагає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лікареві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поставити</a:t>
            </a:r>
            <a:r>
              <a:rPr lang="ru-RU" sz="1400" b="0" i="0" dirty="0">
                <a:effectLst/>
              </a:rPr>
              <a:t> максимально </a:t>
            </a:r>
            <a:r>
              <a:rPr lang="ru-RU" sz="1400" b="0" i="0" dirty="0" err="1">
                <a:effectLst/>
              </a:rPr>
              <a:t>точний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діагноз</a:t>
            </a:r>
            <a:r>
              <a:rPr lang="ru-RU" sz="1400" b="0" i="0" dirty="0">
                <a:effectLst/>
              </a:rPr>
              <a:t>.</a:t>
            </a:r>
            <a:endParaRPr lang="uk-UA" sz="1400" dirty="0"/>
          </a:p>
          <a:p>
            <a:pPr marL="0" indent="0">
              <a:buNone/>
            </a:pPr>
            <a:r>
              <a:rPr lang="uk-UA" sz="1400" b="0" i="0" dirty="0">
                <a:effectLst/>
              </a:rPr>
              <a:t>З</a:t>
            </a:r>
            <a:r>
              <a:rPr lang="ru-RU" sz="1400" b="0" i="0" dirty="0">
                <a:effectLst/>
              </a:rPr>
              <a:t>разок </a:t>
            </a:r>
            <a:r>
              <a:rPr lang="ru-RU" sz="1400" b="0" i="0" dirty="0" err="1">
                <a:effectLst/>
              </a:rPr>
              <a:t>відбирається</a:t>
            </a:r>
            <a:r>
              <a:rPr lang="ru-RU" sz="1400" b="0" i="0" dirty="0">
                <a:effectLst/>
              </a:rPr>
              <a:t> методом </a:t>
            </a:r>
            <a:r>
              <a:rPr lang="ru-RU" sz="1400" b="0" i="0" dirty="0" err="1">
                <a:effectLst/>
              </a:rPr>
              <a:t>люмбальної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пункції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або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поперекового</a:t>
            </a:r>
            <a:r>
              <a:rPr lang="ru-RU" sz="1400" b="0" i="0" dirty="0">
                <a:effectLst/>
              </a:rPr>
              <a:t> проколу. Для </a:t>
            </a:r>
            <a:r>
              <a:rPr lang="ru-RU" sz="1400" b="0" i="0" dirty="0" err="1">
                <a:effectLst/>
              </a:rPr>
              <a:t>цього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пацієнта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вкладають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набік</a:t>
            </a:r>
            <a:r>
              <a:rPr lang="ru-RU" sz="1400" b="0" i="0" dirty="0">
                <a:effectLst/>
              </a:rPr>
              <a:t> в позу </a:t>
            </a:r>
            <a:r>
              <a:rPr lang="ru-RU" sz="1400" b="0" i="0" dirty="0" err="1">
                <a:effectLst/>
              </a:rPr>
              <a:t>ембріона</a:t>
            </a:r>
            <a:r>
              <a:rPr lang="ru-RU" sz="1400" b="0" i="0" dirty="0">
                <a:effectLst/>
              </a:rPr>
              <a:t>, </a:t>
            </a:r>
            <a:r>
              <a:rPr lang="ru-RU" sz="1400" b="0" i="0" dirty="0" err="1">
                <a:effectLst/>
              </a:rPr>
              <a:t>знеболюють</a:t>
            </a:r>
            <a:r>
              <a:rPr lang="ru-RU" sz="1400" b="0" i="0" dirty="0">
                <a:effectLst/>
              </a:rPr>
              <a:t> зону </a:t>
            </a:r>
            <a:r>
              <a:rPr lang="ru-RU" sz="1400" b="0" i="0" dirty="0" err="1">
                <a:effectLst/>
              </a:rPr>
              <a:t>взяття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ліквору</a:t>
            </a:r>
            <a:r>
              <a:rPr lang="ru-RU" sz="1400" b="0" i="0" dirty="0">
                <a:effectLst/>
              </a:rPr>
              <a:t>, а </a:t>
            </a:r>
            <a:r>
              <a:rPr lang="ru-RU" sz="1400" b="0" i="0" dirty="0" err="1">
                <a:effectLst/>
              </a:rPr>
              <a:t>потім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вводять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порожнисту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голку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між</a:t>
            </a:r>
            <a:r>
              <a:rPr lang="uk-UA" sz="1400" b="0" i="0" dirty="0">
                <a:effectLst/>
              </a:rPr>
              <a:t> 3 і 4 поперековими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хребцями</a:t>
            </a:r>
            <a:r>
              <a:rPr lang="ru-RU" sz="1400" b="0" i="0" dirty="0">
                <a:effectLst/>
              </a:rPr>
              <a:t>. </a:t>
            </a:r>
            <a:r>
              <a:rPr lang="ru-RU" sz="1400" b="0" i="0" dirty="0" err="1">
                <a:effectLst/>
              </a:rPr>
              <a:t>Після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проникнення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голки</a:t>
            </a:r>
            <a:r>
              <a:rPr lang="ru-RU" sz="1400" b="0" i="0" dirty="0">
                <a:effectLst/>
              </a:rPr>
              <a:t> в </a:t>
            </a:r>
            <a:r>
              <a:rPr lang="ru-RU" sz="1400" b="0" i="0" dirty="0" err="1">
                <a:effectLst/>
              </a:rPr>
              <a:t>спинномозковий</a:t>
            </a:r>
            <a:r>
              <a:rPr lang="ru-RU" sz="1400" b="0" i="0" dirty="0">
                <a:effectLst/>
              </a:rPr>
              <a:t> канал, </a:t>
            </a:r>
            <a:r>
              <a:rPr lang="ru-RU" sz="1400" b="0" i="0" dirty="0" err="1">
                <a:effectLst/>
              </a:rPr>
              <a:t>ліквор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стікає</a:t>
            </a:r>
            <a:r>
              <a:rPr lang="ru-RU" sz="1400" b="0" i="0" dirty="0">
                <a:effectLst/>
              </a:rPr>
              <a:t> в </a:t>
            </a:r>
            <a:r>
              <a:rPr lang="ru-RU" sz="1400" b="0" i="0" dirty="0" err="1">
                <a:effectLst/>
              </a:rPr>
              <a:t>стерильні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пробірки</a:t>
            </a:r>
            <a:r>
              <a:rPr lang="ru-RU" sz="1400" b="0" i="0" dirty="0">
                <a:effectLst/>
              </a:rPr>
              <a:t>. Для лабораторного </a:t>
            </a:r>
            <a:r>
              <a:rPr lang="ru-RU" sz="1400" b="0" i="0" dirty="0" err="1">
                <a:effectLst/>
              </a:rPr>
              <a:t>дослідження</a:t>
            </a:r>
            <a:r>
              <a:rPr lang="ru-RU" sz="1400" b="0" i="0" dirty="0">
                <a:effectLst/>
              </a:rPr>
              <a:t> у </a:t>
            </a:r>
            <a:r>
              <a:rPr lang="ru-RU" sz="1400" b="0" i="0" dirty="0" err="1">
                <a:effectLst/>
              </a:rPr>
              <a:t>дорослих</a:t>
            </a:r>
            <a:r>
              <a:rPr lang="ru-RU" sz="1400" b="0" i="0" dirty="0">
                <a:effectLst/>
              </a:rPr>
              <a:t> </a:t>
            </a:r>
            <a:r>
              <a:rPr lang="ru-RU" sz="1400" b="0" i="0" dirty="0" err="1">
                <a:effectLst/>
              </a:rPr>
              <a:t>набирають</a:t>
            </a:r>
            <a:r>
              <a:rPr lang="ru-RU" sz="1400" b="0" i="0" dirty="0">
                <a:effectLst/>
              </a:rPr>
              <a:t> не </a:t>
            </a:r>
            <a:r>
              <a:rPr lang="ru-RU" sz="1400" b="0" i="0" dirty="0" err="1">
                <a:effectLst/>
              </a:rPr>
              <a:t>більше</a:t>
            </a:r>
            <a:r>
              <a:rPr lang="ru-RU" sz="1400" b="0" i="0" dirty="0">
                <a:effectLst/>
              </a:rPr>
              <a:t> 8-10 мл, а у </a:t>
            </a:r>
            <a:r>
              <a:rPr lang="ru-RU" sz="1400" b="0" i="0" dirty="0" err="1">
                <a:effectLst/>
              </a:rPr>
              <a:t>дітей</a:t>
            </a:r>
            <a:r>
              <a:rPr lang="ru-RU" sz="1400" b="0" i="0" dirty="0">
                <a:effectLst/>
              </a:rPr>
              <a:t> - 5-6 мл </a:t>
            </a:r>
            <a:r>
              <a:rPr lang="ru-RU" sz="1400" b="0" i="0" dirty="0" err="1">
                <a:effectLst/>
              </a:rPr>
              <a:t>рідини</a:t>
            </a:r>
            <a:r>
              <a:rPr lang="ru-RU" sz="1400" b="0" i="0" dirty="0">
                <a:effectLst/>
              </a:rPr>
              <a:t>.</a:t>
            </a:r>
            <a:endParaRPr lang="uk-UA" sz="1400" b="0" i="0" dirty="0">
              <a:effectLst/>
            </a:endParaRPr>
          </a:p>
          <a:p>
            <a:pPr marL="0" indent="0">
              <a:buNone/>
            </a:pPr>
            <a:r>
              <a:rPr lang="uk-UA" sz="1400" dirty="0"/>
              <a:t>Крім того, можливе застосування вентрикулярної пункції, субокципітального проколу мозочково-медулярної цистерни при заборі матеріалу та проби Квеккенштедта,Пусела та Стукея при підозрі на блок субахарноїдального простору для дослідження спинномозкової рідини.</a:t>
            </a:r>
            <a:endParaRPr lang="ru-RU" sz="1400" dirty="0">
              <a:effectLst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B16070FD-9EB8-4AC8-A8E2-267228385B7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913124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9720B40-0653-843A-3CAF-41C80E5BB70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48269" y="798394"/>
            <a:ext cx="5119342" cy="25596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56534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E009DD9B-5EE2-4C0D-8B2B-351C8C1022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E720DB99-7745-4E75-9D96-AAB6D55C53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D68803C4-E159-4360-B7BB-74205C8F782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504B0465-3B07-49BF-BEA7-D814762462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2E60F0-C588-D568-0C5E-E34D60933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uk-UA" sz="3400"/>
              <a:t>Макроскопічна діагностика</a:t>
            </a:r>
            <a:br>
              <a:rPr lang="uk-UA" sz="3400"/>
            </a:br>
            <a:r>
              <a:rPr lang="uk-UA" sz="3400"/>
              <a:t>(Визначення кольору, прозорості, домішок)</a:t>
            </a:r>
            <a:endParaRPr lang="x-none" sz="340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4A9DAFC-6777-D8FA-9DC3-3F120C8697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2319" b="1"/>
          <a:stretch/>
        </p:blipFill>
        <p:spPr>
          <a:xfrm>
            <a:off x="0" y="2279008"/>
            <a:ext cx="5088800" cy="390715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3A0CD73-38D0-8C23-6A25-8F123F5AB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8800" y="2357666"/>
            <a:ext cx="6730344" cy="3851787"/>
          </a:xfrm>
        </p:spPr>
        <p:txBody>
          <a:bodyPr anchor="ctr">
            <a:noAutofit/>
          </a:bodyPr>
          <a:lstStyle/>
          <a:p>
            <a:r>
              <a:rPr lang="ru-RU" sz="1300" dirty="0" err="1"/>
              <a:t>Кров'яниста</a:t>
            </a:r>
            <a:r>
              <a:rPr lang="ru-RU" sz="1300" dirty="0"/>
              <a:t>, </a:t>
            </a:r>
            <a:r>
              <a:rPr lang="ru-RU" sz="1300" dirty="0" err="1"/>
              <a:t>ксантохромна</a:t>
            </a:r>
            <a:r>
              <a:rPr lang="ru-RU" sz="1300" dirty="0"/>
              <a:t> </a:t>
            </a:r>
            <a:r>
              <a:rPr lang="ru-RU" sz="1300" dirty="0" err="1"/>
              <a:t>рідина</a:t>
            </a:r>
            <a:r>
              <a:rPr lang="ru-RU" sz="1300" dirty="0"/>
              <a:t> </a:t>
            </a:r>
            <a:r>
              <a:rPr lang="ru-RU" sz="1300" dirty="0" err="1"/>
              <a:t>свідчить</a:t>
            </a:r>
            <a:r>
              <a:rPr lang="ru-RU" sz="1300" dirty="0"/>
              <a:t> про </a:t>
            </a:r>
            <a:r>
              <a:rPr lang="ru-RU" sz="1300" dirty="0" err="1"/>
              <a:t>субарахноїдальний</a:t>
            </a:r>
            <a:r>
              <a:rPr lang="ru-RU" sz="1300" dirty="0"/>
              <a:t> </a:t>
            </a:r>
            <a:r>
              <a:rPr lang="ru-RU" sz="1300" dirty="0" err="1"/>
              <a:t>крововилив</a:t>
            </a:r>
            <a:r>
              <a:rPr lang="ru-RU" sz="1300" dirty="0"/>
              <a:t>.  </a:t>
            </a:r>
            <a:r>
              <a:rPr lang="ru-RU" sz="1300" dirty="0" err="1"/>
              <a:t>Кров'яниста</a:t>
            </a:r>
            <a:r>
              <a:rPr lang="ru-RU" sz="1300" dirty="0"/>
              <a:t> </a:t>
            </a:r>
            <a:r>
              <a:rPr lang="ru-RU" sz="1300" dirty="0" err="1"/>
              <a:t>рідина</a:t>
            </a:r>
            <a:r>
              <a:rPr lang="ru-RU" sz="1300" dirty="0"/>
              <a:t>, </a:t>
            </a:r>
            <a:r>
              <a:rPr lang="ru-RU" sz="1300" dirty="0" err="1"/>
              <a:t>свіжі</a:t>
            </a:r>
            <a:r>
              <a:rPr lang="ru-RU" sz="1300" dirty="0"/>
              <a:t> </a:t>
            </a:r>
            <a:r>
              <a:rPr lang="ru-RU" sz="1300" dirty="0" err="1"/>
              <a:t>еритроцити</a:t>
            </a:r>
            <a:r>
              <a:rPr lang="ru-RU" sz="1300" dirty="0"/>
              <a:t> </a:t>
            </a:r>
            <a:r>
              <a:rPr lang="ru-RU" sz="1300" dirty="0" err="1"/>
              <a:t>свідчать</a:t>
            </a:r>
            <a:r>
              <a:rPr lang="ru-RU" sz="1300" dirty="0"/>
              <a:t> про </a:t>
            </a:r>
            <a:r>
              <a:rPr lang="ru-RU" sz="1300" dirty="0" err="1"/>
              <a:t>крововилив</a:t>
            </a:r>
            <a:r>
              <a:rPr lang="ru-RU" sz="1300" dirty="0"/>
              <a:t>, </a:t>
            </a:r>
            <a:r>
              <a:rPr lang="ru-RU" sz="1300" dirty="0" err="1"/>
              <a:t>що</a:t>
            </a:r>
            <a:r>
              <a:rPr lang="ru-RU" sz="1300" dirty="0"/>
              <a:t> </a:t>
            </a:r>
            <a:r>
              <a:rPr lang="ru-RU" sz="1300" dirty="0" err="1"/>
              <a:t>нещодавно</a:t>
            </a:r>
            <a:r>
              <a:rPr lang="ru-RU" sz="1300" dirty="0"/>
              <a:t> </a:t>
            </a:r>
            <a:r>
              <a:rPr lang="ru-RU" sz="1300" dirty="0" err="1"/>
              <a:t>виник</a:t>
            </a:r>
            <a:r>
              <a:rPr lang="ru-RU" sz="1300" dirty="0"/>
              <a:t>.  </a:t>
            </a:r>
            <a:r>
              <a:rPr lang="ru-RU" sz="1300" dirty="0" err="1"/>
              <a:t>Ксантохромна</a:t>
            </a:r>
            <a:r>
              <a:rPr lang="ru-RU" sz="1300" dirty="0"/>
              <a:t> </a:t>
            </a:r>
            <a:r>
              <a:rPr lang="ru-RU" sz="1300" dirty="0" err="1"/>
              <a:t>рідина</a:t>
            </a:r>
            <a:r>
              <a:rPr lang="ru-RU" sz="1300" dirty="0"/>
              <a:t>, </a:t>
            </a:r>
            <a:r>
              <a:rPr lang="ru-RU" sz="1300" dirty="0" err="1"/>
              <a:t>продукти</a:t>
            </a:r>
            <a:r>
              <a:rPr lang="ru-RU" sz="1300" dirty="0"/>
              <a:t> </a:t>
            </a:r>
            <a:r>
              <a:rPr lang="ru-RU" sz="1300" dirty="0" err="1"/>
              <a:t>розпаду</a:t>
            </a:r>
            <a:r>
              <a:rPr lang="ru-RU" sz="1300" dirty="0"/>
              <a:t> </a:t>
            </a:r>
            <a:r>
              <a:rPr lang="ru-RU" sz="1300" dirty="0" err="1"/>
              <a:t>гемоглобіну</a:t>
            </a:r>
            <a:r>
              <a:rPr lang="ru-RU" sz="1300" dirty="0"/>
              <a:t> </a:t>
            </a:r>
            <a:r>
              <a:rPr lang="ru-RU" sz="1300" dirty="0" err="1"/>
              <a:t>свідчать</a:t>
            </a:r>
            <a:r>
              <a:rPr lang="ru-RU" sz="1300" dirty="0"/>
              <a:t> про </a:t>
            </a:r>
            <a:r>
              <a:rPr lang="ru-RU" sz="1300" dirty="0" err="1"/>
              <a:t>давність</a:t>
            </a:r>
            <a:r>
              <a:rPr lang="ru-RU" sz="1300" dirty="0"/>
              <a:t> </a:t>
            </a:r>
            <a:r>
              <a:rPr lang="ru-RU" sz="1300" dirty="0" err="1"/>
              <a:t>процесу</a:t>
            </a:r>
            <a:r>
              <a:rPr lang="ru-RU" sz="1300" dirty="0"/>
              <a:t>, </a:t>
            </a:r>
            <a:r>
              <a:rPr lang="ru-RU" sz="1300" dirty="0" err="1"/>
              <a:t>що</a:t>
            </a:r>
            <a:r>
              <a:rPr lang="ru-RU" sz="1300" dirty="0"/>
              <a:t> </a:t>
            </a:r>
            <a:r>
              <a:rPr lang="ru-RU" sz="1300" dirty="0" err="1"/>
              <a:t>виникає</a:t>
            </a:r>
            <a:r>
              <a:rPr lang="ru-RU" sz="1300" dirty="0"/>
              <a:t> на </a:t>
            </a:r>
            <a:r>
              <a:rPr lang="ru-RU" sz="1300" dirty="0" err="1"/>
              <a:t>другий</a:t>
            </a:r>
            <a:r>
              <a:rPr lang="ru-RU" sz="1300" dirty="0"/>
              <a:t> день </a:t>
            </a:r>
            <a:r>
              <a:rPr lang="ru-RU" sz="1300" dirty="0" err="1"/>
              <a:t>після</a:t>
            </a:r>
            <a:r>
              <a:rPr lang="ru-RU" sz="1300" dirty="0"/>
              <a:t> </a:t>
            </a:r>
            <a:r>
              <a:rPr lang="ru-RU" sz="1300" dirty="0" err="1"/>
              <a:t>крововиливу</a:t>
            </a:r>
            <a:r>
              <a:rPr lang="ru-RU" sz="1300" dirty="0"/>
              <a:t> та </a:t>
            </a:r>
            <a:r>
              <a:rPr lang="ru-RU" sz="1300" dirty="0" err="1"/>
              <a:t>зберігається</a:t>
            </a:r>
            <a:r>
              <a:rPr lang="ru-RU" sz="1300" dirty="0"/>
              <a:t> </a:t>
            </a:r>
            <a:r>
              <a:rPr lang="ru-RU" sz="1300" dirty="0" err="1"/>
              <a:t>протягом</a:t>
            </a:r>
            <a:r>
              <a:rPr lang="ru-RU" sz="1300" dirty="0"/>
              <a:t> </a:t>
            </a:r>
            <a:r>
              <a:rPr lang="ru-RU" sz="1300" dirty="0" err="1"/>
              <a:t>тижня</a:t>
            </a:r>
            <a:r>
              <a:rPr lang="ru-RU" sz="1300" dirty="0"/>
              <a:t>;  </a:t>
            </a:r>
            <a:r>
              <a:rPr lang="ru-RU" sz="1300" dirty="0" err="1"/>
              <a:t>кількість</a:t>
            </a:r>
            <a:r>
              <a:rPr lang="ru-RU" sz="1300" dirty="0"/>
              <a:t> </a:t>
            </a:r>
            <a:r>
              <a:rPr lang="ru-RU" sz="1300" dirty="0" err="1"/>
              <a:t>білка</a:t>
            </a:r>
            <a:r>
              <a:rPr lang="ru-RU" sz="1300" dirty="0"/>
              <a:t> у </a:t>
            </a:r>
            <a:r>
              <a:rPr lang="ru-RU" sz="1300" dirty="0" err="1"/>
              <a:t>лікворі</a:t>
            </a:r>
            <a:r>
              <a:rPr lang="ru-RU" sz="1300" dirty="0"/>
              <a:t> </a:t>
            </a:r>
            <a:r>
              <a:rPr lang="ru-RU" sz="1300" dirty="0" err="1"/>
              <a:t>пропорційно</a:t>
            </a:r>
            <a:r>
              <a:rPr lang="ru-RU" sz="1300" dirty="0"/>
              <a:t> числу </a:t>
            </a:r>
            <a:r>
              <a:rPr lang="ru-RU" sz="1300" dirty="0" err="1"/>
              <a:t>еритроцитів</a:t>
            </a:r>
            <a:r>
              <a:rPr lang="ru-RU" sz="1300" dirty="0"/>
              <a:t>.  </a:t>
            </a:r>
            <a:endParaRPr lang="uk-UA" sz="1300" dirty="0"/>
          </a:p>
          <a:p>
            <a:r>
              <a:rPr lang="ru-RU" sz="1300" dirty="0"/>
              <a:t> </a:t>
            </a:r>
            <a:r>
              <a:rPr lang="ru-RU" sz="1300" dirty="0" err="1"/>
              <a:t>Застійна</a:t>
            </a:r>
            <a:r>
              <a:rPr lang="ru-RU" sz="1300" dirty="0"/>
              <a:t> </a:t>
            </a:r>
            <a:r>
              <a:rPr lang="ru-RU" sz="1300" dirty="0" err="1"/>
              <a:t>ксантохромія</a:t>
            </a:r>
            <a:r>
              <a:rPr lang="ru-RU" sz="1300" dirty="0"/>
              <a:t> </a:t>
            </a:r>
            <a:r>
              <a:rPr lang="ru-RU" sz="1300" dirty="0" err="1"/>
              <a:t>виникає</a:t>
            </a:r>
            <a:r>
              <a:rPr lang="ru-RU" sz="1300" dirty="0"/>
              <a:t> при </a:t>
            </a:r>
            <a:r>
              <a:rPr lang="ru-RU" sz="1300" dirty="0" err="1"/>
              <a:t>блоці</a:t>
            </a:r>
            <a:r>
              <a:rPr lang="ru-RU" sz="1300" dirty="0"/>
              <a:t> </a:t>
            </a:r>
            <a:r>
              <a:rPr lang="ru-RU" sz="1300" dirty="0" err="1"/>
              <a:t>субарахноїдального</a:t>
            </a:r>
            <a:r>
              <a:rPr lang="ru-RU" sz="1300" dirty="0"/>
              <a:t> простору, при </a:t>
            </a:r>
            <a:r>
              <a:rPr lang="ru-RU" sz="1300" dirty="0" err="1"/>
              <a:t>пухлинах</a:t>
            </a:r>
            <a:r>
              <a:rPr lang="ru-RU" sz="1300" dirty="0"/>
              <a:t> спинного </a:t>
            </a:r>
            <a:r>
              <a:rPr lang="ru-RU" sz="1300" dirty="0" err="1"/>
              <a:t>мозку</a:t>
            </a:r>
            <a:r>
              <a:rPr lang="ru-RU" sz="1300" dirty="0"/>
              <a:t>, </a:t>
            </a:r>
            <a:r>
              <a:rPr lang="ru-RU" sz="1300" dirty="0" err="1"/>
              <a:t>хронічній</a:t>
            </a:r>
            <a:r>
              <a:rPr lang="ru-RU" sz="1300" dirty="0"/>
              <a:t> </a:t>
            </a:r>
            <a:r>
              <a:rPr lang="ru-RU" sz="1300" dirty="0" err="1"/>
              <a:t>субдуральній</a:t>
            </a:r>
            <a:r>
              <a:rPr lang="ru-RU" sz="1300" dirty="0"/>
              <a:t> </a:t>
            </a:r>
            <a:r>
              <a:rPr lang="ru-RU" sz="1300" dirty="0" err="1"/>
              <a:t>гематомі</a:t>
            </a:r>
            <a:r>
              <a:rPr lang="ru-RU" sz="1300" dirty="0"/>
              <a:t>, </a:t>
            </a:r>
            <a:r>
              <a:rPr lang="ru-RU" sz="1300" dirty="0" err="1"/>
              <a:t>карциноматозі</a:t>
            </a:r>
            <a:r>
              <a:rPr lang="ru-RU" sz="1300" dirty="0"/>
              <a:t> </a:t>
            </a:r>
            <a:r>
              <a:rPr lang="ru-RU" sz="1300" dirty="0" err="1"/>
              <a:t>мозкових</a:t>
            </a:r>
            <a:r>
              <a:rPr lang="ru-RU" sz="1300" dirty="0"/>
              <a:t> </a:t>
            </a:r>
            <a:r>
              <a:rPr lang="ru-RU" sz="1300" dirty="0" err="1"/>
              <a:t>оболонок</a:t>
            </a:r>
            <a:endParaRPr lang="uk-UA" sz="1300" dirty="0"/>
          </a:p>
          <a:p>
            <a:r>
              <a:rPr lang="ru-RU" sz="1300" dirty="0"/>
              <a:t> </a:t>
            </a:r>
            <a:r>
              <a:rPr lang="ru-RU" sz="1300" dirty="0" err="1"/>
              <a:t>Мутний</a:t>
            </a:r>
            <a:r>
              <a:rPr lang="ru-RU" sz="1300" dirty="0"/>
              <a:t> </a:t>
            </a:r>
            <a:r>
              <a:rPr lang="ru-RU" sz="1300" dirty="0" err="1"/>
              <a:t>ліквор</a:t>
            </a:r>
            <a:r>
              <a:rPr lang="ru-RU" sz="1300" dirty="0"/>
              <a:t> </a:t>
            </a:r>
            <a:r>
              <a:rPr lang="ru-RU" sz="1300" dirty="0" err="1"/>
              <a:t>може</a:t>
            </a:r>
            <a:r>
              <a:rPr lang="ru-RU" sz="1300" dirty="0"/>
              <a:t> бути при значному </a:t>
            </a:r>
            <a:r>
              <a:rPr lang="ru-RU" sz="1300" dirty="0" err="1"/>
              <a:t>збільшенні</a:t>
            </a:r>
            <a:r>
              <a:rPr lang="ru-RU" sz="1300" dirty="0"/>
              <a:t> </a:t>
            </a:r>
            <a:r>
              <a:rPr lang="ru-RU" sz="1300" dirty="0" err="1"/>
              <a:t>білка</a:t>
            </a:r>
            <a:r>
              <a:rPr lang="ru-RU" sz="1300" dirty="0"/>
              <a:t> у </a:t>
            </a:r>
            <a:r>
              <a:rPr lang="ru-RU" sz="1300" dirty="0" err="1"/>
              <a:t>лікворі</a:t>
            </a:r>
            <a:r>
              <a:rPr lang="ru-RU" sz="1300" dirty="0"/>
              <a:t>.  </a:t>
            </a:r>
            <a:r>
              <a:rPr lang="ru-RU" sz="1300" dirty="0" err="1"/>
              <a:t>Кількість</a:t>
            </a:r>
            <a:r>
              <a:rPr lang="ru-RU" sz="1300" dirty="0"/>
              <a:t> </a:t>
            </a:r>
            <a:r>
              <a:rPr lang="ru-RU" sz="1300" dirty="0" err="1"/>
              <a:t>білка</a:t>
            </a:r>
            <a:r>
              <a:rPr lang="ru-RU" sz="1300" dirty="0"/>
              <a:t> в </a:t>
            </a:r>
            <a:r>
              <a:rPr lang="ru-RU" sz="1300" dirty="0" err="1"/>
              <a:t>лікворі</a:t>
            </a:r>
            <a:r>
              <a:rPr lang="ru-RU" sz="1300" dirty="0"/>
              <a:t> </a:t>
            </a:r>
            <a:r>
              <a:rPr lang="ru-RU" sz="1300" dirty="0" err="1"/>
              <a:t>збільшується</a:t>
            </a:r>
            <a:r>
              <a:rPr lang="ru-RU" sz="1300" dirty="0"/>
              <a:t> до 3-6 г/л, </a:t>
            </a:r>
            <a:r>
              <a:rPr lang="ru-RU" sz="1300" dirty="0" err="1"/>
              <a:t>кількість</a:t>
            </a:r>
            <a:r>
              <a:rPr lang="ru-RU" sz="1300" dirty="0"/>
              <a:t> </a:t>
            </a:r>
            <a:r>
              <a:rPr lang="ru-RU" sz="1300" dirty="0" err="1"/>
              <a:t>клітин</a:t>
            </a:r>
            <a:r>
              <a:rPr lang="ru-RU" sz="1300" dirty="0"/>
              <a:t> у </a:t>
            </a:r>
            <a:r>
              <a:rPr lang="ru-RU" sz="1300" dirty="0" err="1"/>
              <a:t>лікворі</a:t>
            </a:r>
            <a:r>
              <a:rPr lang="ru-RU" sz="1300" dirty="0"/>
              <a:t> </a:t>
            </a:r>
            <a:r>
              <a:rPr lang="ru-RU" sz="1300" dirty="0" err="1"/>
              <a:t>збільшується</a:t>
            </a:r>
            <a:r>
              <a:rPr lang="ru-RU" sz="1300" dirty="0"/>
              <a:t> </a:t>
            </a:r>
            <a:r>
              <a:rPr lang="ru-RU" sz="1300" dirty="0" err="1"/>
              <a:t>незначно</a:t>
            </a:r>
            <a:r>
              <a:rPr lang="ru-RU" sz="1300" dirty="0"/>
              <a:t> – </a:t>
            </a:r>
            <a:r>
              <a:rPr lang="ru-RU" sz="1300" dirty="0" err="1"/>
              <a:t>дані</a:t>
            </a:r>
            <a:r>
              <a:rPr lang="ru-RU" sz="1300" dirty="0"/>
              <a:t> </a:t>
            </a:r>
            <a:r>
              <a:rPr lang="ru-RU" sz="1300" dirty="0" err="1"/>
              <a:t>зміни</a:t>
            </a:r>
            <a:r>
              <a:rPr lang="ru-RU" sz="1300" dirty="0"/>
              <a:t> в </a:t>
            </a:r>
            <a:r>
              <a:rPr lang="ru-RU" sz="1300" dirty="0" err="1"/>
              <a:t>лікворі</a:t>
            </a:r>
            <a:r>
              <a:rPr lang="ru-RU" sz="1300" dirty="0"/>
              <a:t> </a:t>
            </a:r>
            <a:r>
              <a:rPr lang="ru-RU" sz="1300" dirty="0" err="1"/>
              <a:t>називаються</a:t>
            </a:r>
            <a:r>
              <a:rPr lang="ru-RU" sz="1300" dirty="0"/>
              <a:t> </a:t>
            </a:r>
            <a:r>
              <a:rPr lang="ru-RU" sz="1300" dirty="0" err="1"/>
              <a:t>абсолютною</a:t>
            </a:r>
            <a:r>
              <a:rPr lang="ru-RU" sz="1300" dirty="0"/>
              <a:t> </a:t>
            </a:r>
            <a:r>
              <a:rPr lang="ru-RU" sz="1300" dirty="0" err="1"/>
              <a:t>білково-клітинною</a:t>
            </a:r>
            <a:r>
              <a:rPr lang="ru-RU" sz="1300" dirty="0"/>
              <a:t> </a:t>
            </a:r>
            <a:r>
              <a:rPr lang="ru-RU" sz="1300" dirty="0" err="1"/>
              <a:t>дисоціацією</a:t>
            </a:r>
            <a:r>
              <a:rPr lang="ru-RU" sz="1300" dirty="0"/>
              <a:t> (</a:t>
            </a:r>
            <a:r>
              <a:rPr lang="ru-RU" sz="1300" dirty="0" err="1"/>
              <a:t>спостерігається</a:t>
            </a:r>
            <a:r>
              <a:rPr lang="ru-RU" sz="1300" dirty="0"/>
              <a:t> при </a:t>
            </a:r>
            <a:r>
              <a:rPr lang="ru-RU" sz="1300" dirty="0" err="1"/>
              <a:t>пухлинах</a:t>
            </a:r>
            <a:r>
              <a:rPr lang="ru-RU" sz="1300" dirty="0"/>
              <a:t> </a:t>
            </a:r>
            <a:r>
              <a:rPr lang="ru-RU" sz="1300" dirty="0" err="1"/>
              <a:t>мозку</a:t>
            </a:r>
            <a:r>
              <a:rPr lang="ru-RU" sz="1300" dirty="0"/>
              <a:t>, </a:t>
            </a:r>
            <a:r>
              <a:rPr lang="ru-RU" sz="1300" dirty="0" err="1"/>
              <a:t>арахноїдитах</a:t>
            </a:r>
            <a:r>
              <a:rPr lang="ru-RU" sz="1300" dirty="0"/>
              <a:t>).  </a:t>
            </a:r>
            <a:endParaRPr lang="uk-UA" sz="1300" dirty="0"/>
          </a:p>
          <a:p>
            <a:r>
              <a:rPr lang="ru-RU" sz="1300" dirty="0" err="1"/>
              <a:t>Гнійний</a:t>
            </a:r>
            <a:r>
              <a:rPr lang="ru-RU" sz="1300" dirty="0"/>
              <a:t> </a:t>
            </a:r>
            <a:r>
              <a:rPr lang="ru-RU" sz="1300" dirty="0" err="1"/>
              <a:t>ліквор</a:t>
            </a:r>
            <a:r>
              <a:rPr lang="ru-RU" sz="1300" dirty="0"/>
              <a:t> </a:t>
            </a:r>
            <a:r>
              <a:rPr lang="ru-RU" sz="1300" dirty="0" err="1"/>
              <a:t>має</a:t>
            </a:r>
            <a:r>
              <a:rPr lang="ru-RU" sz="1300" dirty="0"/>
              <a:t> </a:t>
            </a:r>
            <a:r>
              <a:rPr lang="ru-RU" sz="1300" dirty="0" err="1"/>
              <a:t>сірувато-зелене</a:t>
            </a:r>
            <a:r>
              <a:rPr lang="ru-RU" sz="1300" dirty="0"/>
              <a:t> </a:t>
            </a:r>
            <a:r>
              <a:rPr lang="ru-RU" sz="1300" dirty="0" err="1"/>
              <a:t>забарвлення</a:t>
            </a:r>
            <a:r>
              <a:rPr lang="ru-RU" sz="1300" dirty="0"/>
              <a:t>, </a:t>
            </a:r>
            <a:r>
              <a:rPr lang="ru-RU" sz="1300" dirty="0" err="1"/>
              <a:t>спостерігається</a:t>
            </a:r>
            <a:r>
              <a:rPr lang="ru-RU" sz="1300" dirty="0"/>
              <a:t> при </a:t>
            </a:r>
            <a:r>
              <a:rPr lang="ru-RU" sz="1300" dirty="0" err="1"/>
              <a:t>гнійних</a:t>
            </a:r>
            <a:r>
              <a:rPr lang="ru-RU" sz="1300" dirty="0"/>
              <a:t> </a:t>
            </a:r>
            <a:r>
              <a:rPr lang="ru-RU" sz="1300" dirty="0" err="1"/>
              <a:t>менінгітах</a:t>
            </a:r>
            <a:r>
              <a:rPr lang="ru-RU" sz="1300" dirty="0"/>
              <a:t>. </a:t>
            </a:r>
            <a:endParaRPr lang="uk-UA" sz="1300" dirty="0"/>
          </a:p>
          <a:p>
            <a:r>
              <a:rPr lang="ru-RU" sz="1300" dirty="0" err="1"/>
              <a:t>Опалесцентний</a:t>
            </a:r>
            <a:r>
              <a:rPr lang="ru-RU" sz="1300" dirty="0"/>
              <a:t> </a:t>
            </a:r>
            <a:r>
              <a:rPr lang="ru-RU" sz="1300" dirty="0" err="1"/>
              <a:t>ліквор</a:t>
            </a:r>
            <a:r>
              <a:rPr lang="ru-RU" sz="1300" dirty="0"/>
              <a:t> та </a:t>
            </a:r>
            <a:r>
              <a:rPr lang="ru-RU" sz="1300" dirty="0" err="1"/>
              <a:t>випадання</a:t>
            </a:r>
            <a:r>
              <a:rPr lang="ru-RU" sz="1300" dirty="0"/>
              <a:t> </a:t>
            </a:r>
            <a:r>
              <a:rPr lang="ru-RU" sz="1300" dirty="0" err="1"/>
              <a:t>фібринової</a:t>
            </a:r>
            <a:r>
              <a:rPr lang="ru-RU" sz="1300" dirty="0"/>
              <a:t> </a:t>
            </a:r>
            <a:r>
              <a:rPr lang="ru-RU" sz="1300" dirty="0" err="1"/>
              <a:t>сіточки</a:t>
            </a:r>
            <a:r>
              <a:rPr lang="ru-RU" sz="1300" dirty="0"/>
              <a:t> </a:t>
            </a:r>
            <a:r>
              <a:rPr lang="ru-RU" sz="1300" dirty="0" err="1"/>
              <a:t>після</a:t>
            </a:r>
            <a:r>
              <a:rPr lang="ru-RU" sz="1300" dirty="0"/>
              <a:t> </a:t>
            </a:r>
            <a:r>
              <a:rPr lang="ru-RU" sz="1300" dirty="0" err="1"/>
              <a:t>стояння</a:t>
            </a:r>
            <a:r>
              <a:rPr lang="ru-RU" sz="1300" dirty="0"/>
              <a:t> </a:t>
            </a:r>
            <a:r>
              <a:rPr lang="ru-RU" sz="1300" dirty="0" err="1"/>
              <a:t>протягом</a:t>
            </a:r>
            <a:r>
              <a:rPr lang="ru-RU" sz="1300" dirty="0"/>
              <a:t> </a:t>
            </a:r>
            <a:r>
              <a:rPr lang="ru-RU" sz="1300" dirty="0" err="1"/>
              <a:t>доби</a:t>
            </a:r>
            <a:r>
              <a:rPr lang="ru-RU" sz="1300" dirty="0"/>
              <a:t> – </a:t>
            </a:r>
            <a:r>
              <a:rPr lang="ru-RU" sz="1300" dirty="0" err="1"/>
              <a:t>ознака</a:t>
            </a:r>
            <a:r>
              <a:rPr lang="ru-RU" sz="1300" dirty="0"/>
              <a:t> </a:t>
            </a:r>
            <a:r>
              <a:rPr lang="ru-RU" sz="1300" dirty="0" err="1"/>
              <a:t>туберкульозного</a:t>
            </a:r>
            <a:r>
              <a:rPr lang="ru-RU" sz="1300" dirty="0"/>
              <a:t> </a:t>
            </a:r>
            <a:r>
              <a:rPr lang="ru-RU" sz="1300" dirty="0" err="1"/>
              <a:t>менінгіту</a:t>
            </a:r>
            <a:r>
              <a:rPr lang="ru-RU" sz="1300" dirty="0"/>
              <a:t> (при </a:t>
            </a:r>
            <a:r>
              <a:rPr lang="ru-RU" sz="1300" dirty="0" err="1"/>
              <a:t>бактеріоскопічному</a:t>
            </a:r>
            <a:r>
              <a:rPr lang="ru-RU" sz="1300" dirty="0"/>
              <a:t> </a:t>
            </a:r>
            <a:r>
              <a:rPr lang="ru-RU" sz="1300" dirty="0" err="1"/>
              <a:t>дослідженні</a:t>
            </a:r>
            <a:r>
              <a:rPr lang="ru-RU" sz="1300" dirty="0"/>
              <a:t> </a:t>
            </a:r>
            <a:r>
              <a:rPr lang="ru-RU" sz="1300" dirty="0" err="1"/>
              <a:t>ліквору</a:t>
            </a:r>
            <a:r>
              <a:rPr lang="ru-RU" sz="1300" dirty="0"/>
              <a:t> в мазку </a:t>
            </a:r>
            <a:r>
              <a:rPr lang="ru-RU" sz="1300" dirty="0" err="1"/>
              <a:t>виявляються</a:t>
            </a:r>
            <a:r>
              <a:rPr lang="ru-RU" sz="1300" dirty="0"/>
              <a:t> </a:t>
            </a:r>
            <a:r>
              <a:rPr lang="ru-RU" sz="1300" dirty="0" err="1"/>
              <a:t>туберкульозні</a:t>
            </a:r>
            <a:r>
              <a:rPr lang="ru-RU" sz="1300" dirty="0"/>
              <a:t> </a:t>
            </a:r>
            <a:r>
              <a:rPr lang="ru-RU" sz="1300" dirty="0" err="1"/>
              <a:t>палички</a:t>
            </a:r>
            <a:r>
              <a:rPr lang="ru-RU" sz="1300" dirty="0"/>
              <a:t>).  </a:t>
            </a:r>
            <a:endParaRPr lang="x-none" sz="1300" dirty="0"/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49B7FFA5-14CB-4A4F-9BCC-CA3AA5D9D2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04E48745-7512-4EC2-9E20-9092D1215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9672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="" xmlns:a16="http://schemas.microsoft.com/office/drawing/2014/main" id="{2A0E4E09-FC02-4ADC-951A-3FFA90B6FE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E7320EF0-BBCF-4227-8108-92736B729D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5" y="0"/>
            <a:ext cx="12191695" cy="6857997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09EF1C-0CCD-7A47-2AE8-A69566C73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5595" y="-458190"/>
            <a:ext cx="7518865" cy="1971964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chemeClr val="tx1"/>
                </a:solidFill>
              </a:rPr>
              <a:t>Мікроскопічне дослідження</a:t>
            </a:r>
            <a:endParaRPr lang="x-none" sz="3600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="" xmlns:a16="http://schemas.microsoft.com/office/drawing/2014/main" id="{E5821A2D-F010-4C2B-8819-23281D9C77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D3947DE-C516-F404-8515-D6182BCA9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tretch/>
        </p:blipFill>
        <p:spPr>
          <a:xfrm>
            <a:off x="58559" y="1103113"/>
            <a:ext cx="4451461" cy="23258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EFC2358-E3BE-4749-ABDD-DBB3376C962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59" y="3589868"/>
            <a:ext cx="4451460" cy="2682914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DE9B606-B822-6CFD-1A99-A7425F61A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934" y="928995"/>
            <a:ext cx="5262186" cy="52860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/>
              <a:t>Мікроскопічне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ліквору</a:t>
            </a:r>
            <a:r>
              <a:rPr lang="ru-RU" sz="1600" dirty="0"/>
              <a:t> – </a:t>
            </a:r>
            <a:r>
              <a:rPr lang="ru-RU" sz="1600" dirty="0" err="1"/>
              <a:t>визначення</a:t>
            </a:r>
            <a:r>
              <a:rPr lang="ru-RU" sz="1600" dirty="0"/>
              <a:t> числа та </a:t>
            </a:r>
            <a:r>
              <a:rPr lang="ru-RU" sz="1600" dirty="0" err="1"/>
              <a:t>морфологічного</a:t>
            </a:r>
            <a:r>
              <a:rPr lang="ru-RU" sz="1600" dirty="0"/>
              <a:t> характеру </a:t>
            </a:r>
            <a:r>
              <a:rPr lang="ru-RU" sz="1600" dirty="0" err="1"/>
              <a:t>клітинних</a:t>
            </a:r>
            <a:r>
              <a:rPr lang="ru-RU" sz="1600" dirty="0"/>
              <a:t> </a:t>
            </a:r>
            <a:r>
              <a:rPr lang="ru-RU" sz="1600" dirty="0" err="1"/>
              <a:t>елементів</a:t>
            </a:r>
            <a:r>
              <a:rPr lang="ru-RU" sz="1600" dirty="0"/>
              <a:t>, </a:t>
            </a:r>
            <a:r>
              <a:rPr lang="ru-RU" sz="1600" dirty="0" err="1"/>
              <a:t>біохімічного</a:t>
            </a:r>
            <a:r>
              <a:rPr lang="ru-RU" sz="1600" dirty="0"/>
              <a:t> складу </a:t>
            </a:r>
            <a:r>
              <a:rPr lang="ru-RU" sz="1600" dirty="0" err="1"/>
              <a:t>ліквору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бактеріоскопічне</a:t>
            </a:r>
            <a:r>
              <a:rPr lang="ru-RU" sz="1600" dirty="0"/>
              <a:t> та </a:t>
            </a:r>
            <a:r>
              <a:rPr lang="ru-RU" sz="1600" dirty="0" err="1"/>
              <a:t>серологічне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ліквору</a:t>
            </a:r>
            <a:r>
              <a:rPr lang="ru-RU" sz="1600" dirty="0"/>
              <a:t>.</a:t>
            </a:r>
            <a:endParaRPr lang="uk-UA" sz="1600" dirty="0"/>
          </a:p>
          <a:p>
            <a:pPr marL="0" indent="0">
              <a:buNone/>
            </a:pPr>
            <a:r>
              <a:rPr lang="ru-RU" sz="1600" dirty="0"/>
              <a:t> </a:t>
            </a:r>
            <a:r>
              <a:rPr lang="ru-RU" sz="1600" dirty="0" err="1"/>
              <a:t>Цитоз</a:t>
            </a:r>
            <a:r>
              <a:rPr lang="ru-RU" sz="1600" dirty="0"/>
              <a:t> (</a:t>
            </a:r>
            <a:r>
              <a:rPr lang="ru-RU" sz="1600" dirty="0" err="1"/>
              <a:t>кількість</a:t>
            </a:r>
            <a:r>
              <a:rPr lang="ru-RU" sz="1600" dirty="0"/>
              <a:t> </a:t>
            </a:r>
            <a:r>
              <a:rPr lang="ru-RU" sz="1600" dirty="0" err="1"/>
              <a:t>клітин</a:t>
            </a:r>
            <a:r>
              <a:rPr lang="ru-RU" sz="1600" dirty="0"/>
              <a:t> у </a:t>
            </a:r>
            <a:r>
              <a:rPr lang="ru-RU" sz="1600" dirty="0" err="1"/>
              <a:t>лікворі</a:t>
            </a:r>
            <a:r>
              <a:rPr lang="ru-RU" sz="1600" dirty="0"/>
              <a:t>) – норма </a:t>
            </a:r>
            <a:r>
              <a:rPr lang="ru-RU" sz="1600" dirty="0" err="1"/>
              <a:t>містить</a:t>
            </a:r>
            <a:r>
              <a:rPr lang="ru-RU" sz="1600" dirty="0"/>
              <a:t> </a:t>
            </a:r>
            <a:r>
              <a:rPr lang="ru-RU" sz="1600" dirty="0" err="1"/>
              <a:t>лімфоцити</a:t>
            </a:r>
            <a:r>
              <a:rPr lang="ru-RU" sz="1600" dirty="0"/>
              <a:t> не </a:t>
            </a:r>
            <a:r>
              <a:rPr lang="ru-RU" sz="1600" dirty="0" err="1"/>
              <a:t>більше</a:t>
            </a:r>
            <a:r>
              <a:rPr lang="ru-RU" sz="1600" dirty="0"/>
              <a:t> 5 </a:t>
            </a:r>
            <a:r>
              <a:rPr lang="ru-RU" sz="1600" dirty="0" err="1"/>
              <a:t>кл</a:t>
            </a:r>
            <a:r>
              <a:rPr lang="ru-RU" sz="1600" dirty="0"/>
              <a:t>.  </a:t>
            </a:r>
            <a:r>
              <a:rPr lang="uk-UA" sz="1600" dirty="0"/>
              <a:t>В</a:t>
            </a:r>
            <a:r>
              <a:rPr lang="ru-RU" sz="1600" dirty="0"/>
              <a:t> 1 </a:t>
            </a:r>
            <a:r>
              <a:rPr lang="ru-RU" sz="1600" dirty="0" err="1"/>
              <a:t>мкл</a:t>
            </a:r>
            <a:r>
              <a:rPr lang="ru-RU" sz="1600" dirty="0"/>
              <a:t>.  При </a:t>
            </a:r>
            <a:r>
              <a:rPr lang="ru-RU" sz="1600" dirty="0" err="1"/>
              <a:t>патології</a:t>
            </a:r>
            <a:r>
              <a:rPr lang="ru-RU" sz="1600" dirty="0"/>
              <a:t> </a:t>
            </a:r>
            <a:r>
              <a:rPr lang="ru-RU" sz="1600" dirty="0" err="1"/>
              <a:t>з’являються</a:t>
            </a:r>
            <a:r>
              <a:rPr lang="ru-RU" sz="1600" dirty="0"/>
              <a:t> </a:t>
            </a:r>
            <a:r>
              <a:rPr lang="ru-RU" sz="1600" dirty="0" err="1"/>
              <a:t>нейтрофіли</a:t>
            </a:r>
            <a:r>
              <a:rPr lang="ru-RU" sz="1600" dirty="0"/>
              <a:t>, </a:t>
            </a:r>
            <a:r>
              <a:rPr lang="ru-RU" sz="1600" dirty="0" err="1"/>
              <a:t>еозинофіли</a:t>
            </a:r>
            <a:r>
              <a:rPr lang="uk-UA" sz="1600" dirty="0"/>
              <a:t>, </a:t>
            </a:r>
            <a:r>
              <a:rPr lang="ru-RU" sz="1600" dirty="0"/>
              <a:t> </a:t>
            </a:r>
            <a:r>
              <a:rPr lang="ru-RU" sz="1600" dirty="0" err="1"/>
              <a:t>клітини</a:t>
            </a:r>
            <a:r>
              <a:rPr lang="ru-RU" sz="1600" dirty="0"/>
              <a:t> </a:t>
            </a:r>
            <a:r>
              <a:rPr lang="ru-RU" sz="1600" dirty="0" err="1"/>
              <a:t>пухлин</a:t>
            </a:r>
            <a:r>
              <a:rPr lang="ru-RU" sz="1600" dirty="0"/>
              <a:t>.  </a:t>
            </a:r>
            <a:r>
              <a:rPr lang="ru-RU" sz="1600" dirty="0" err="1"/>
              <a:t>Кількість</a:t>
            </a:r>
            <a:r>
              <a:rPr lang="ru-RU" sz="1600" dirty="0"/>
              <a:t> </a:t>
            </a:r>
            <a:r>
              <a:rPr lang="ru-RU" sz="1600" dirty="0" err="1"/>
              <a:t>клітин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значення</a:t>
            </a:r>
            <a:r>
              <a:rPr lang="ru-RU" sz="1600" dirty="0"/>
              <a:t> для </a:t>
            </a:r>
            <a:r>
              <a:rPr lang="ru-RU" sz="1600" dirty="0" err="1"/>
              <a:t>встановлення</a:t>
            </a:r>
            <a:r>
              <a:rPr lang="ru-RU" sz="1600" dirty="0"/>
              <a:t> характеру запального </a:t>
            </a:r>
            <a:r>
              <a:rPr lang="ru-RU" sz="1600" dirty="0" err="1"/>
              <a:t>процесу</a:t>
            </a:r>
            <a:r>
              <a:rPr lang="ru-RU" sz="1600" dirty="0"/>
              <a:t>:  </a:t>
            </a:r>
            <a:endParaRPr lang="uk-UA" sz="1600" dirty="0"/>
          </a:p>
          <a:p>
            <a:r>
              <a:rPr lang="ru-RU" sz="1600" dirty="0" err="1"/>
              <a:t>Серозний</a:t>
            </a:r>
            <a:r>
              <a:rPr lang="ru-RU" sz="1600" dirty="0"/>
              <a:t> </a:t>
            </a:r>
            <a:r>
              <a:rPr lang="ru-RU" sz="1600" dirty="0" err="1"/>
              <a:t>менінгіт</a:t>
            </a:r>
            <a:r>
              <a:rPr lang="ru-RU" sz="1600" dirty="0"/>
              <a:t> – </a:t>
            </a:r>
            <a:r>
              <a:rPr lang="ru-RU" sz="1600" dirty="0" err="1"/>
              <a:t>ліквор</a:t>
            </a:r>
            <a:r>
              <a:rPr lang="ru-RU" sz="1600" dirty="0"/>
              <a:t> трохи </a:t>
            </a:r>
            <a:r>
              <a:rPr lang="ru-RU" sz="1600" dirty="0" err="1"/>
              <a:t>каламутний</a:t>
            </a:r>
            <a:r>
              <a:rPr lang="ru-RU" sz="1600" dirty="0"/>
              <a:t>, число </a:t>
            </a:r>
            <a:r>
              <a:rPr lang="ru-RU" sz="1600" dirty="0" err="1"/>
              <a:t>клітин</a:t>
            </a:r>
            <a:r>
              <a:rPr lang="ru-RU" sz="1600" dirty="0"/>
              <a:t> не </a:t>
            </a:r>
            <a:r>
              <a:rPr lang="ru-RU" sz="1600" dirty="0" err="1"/>
              <a:t>більше</a:t>
            </a:r>
            <a:r>
              <a:rPr lang="ru-RU" sz="1600" dirty="0"/>
              <a:t> 500-600 в 1 </a:t>
            </a:r>
            <a:r>
              <a:rPr lang="ru-RU" sz="1600" dirty="0" err="1"/>
              <a:t>мкл</a:t>
            </a:r>
            <a:r>
              <a:rPr lang="ru-RU" sz="1600" dirty="0"/>
              <a:t>, </a:t>
            </a:r>
            <a:r>
              <a:rPr lang="ru-RU" sz="1600" dirty="0" err="1"/>
              <a:t>переважно</a:t>
            </a:r>
            <a:r>
              <a:rPr lang="ru-RU" sz="1600" dirty="0"/>
              <a:t> </a:t>
            </a:r>
            <a:r>
              <a:rPr lang="ru-RU" sz="1600" dirty="0" err="1"/>
              <a:t>лімфоцити</a:t>
            </a:r>
            <a:r>
              <a:rPr lang="ru-RU" sz="1600" dirty="0"/>
              <a:t>. </a:t>
            </a:r>
            <a:endParaRPr lang="uk-UA" sz="1600" dirty="0"/>
          </a:p>
          <a:p>
            <a:r>
              <a:rPr lang="ru-RU" sz="1600" dirty="0"/>
              <a:t> </a:t>
            </a:r>
            <a:r>
              <a:rPr lang="ru-RU" sz="1600" dirty="0" err="1"/>
              <a:t>Гнійний</a:t>
            </a:r>
            <a:r>
              <a:rPr lang="ru-RU" sz="1600" dirty="0"/>
              <a:t> </a:t>
            </a:r>
            <a:r>
              <a:rPr lang="ru-RU" sz="1600" dirty="0" err="1"/>
              <a:t>менінгіт</a:t>
            </a:r>
            <a:r>
              <a:rPr lang="ru-RU" sz="1600" dirty="0"/>
              <a:t> – </a:t>
            </a:r>
            <a:r>
              <a:rPr lang="ru-RU" sz="1600" dirty="0" err="1"/>
              <a:t>ліквор</a:t>
            </a:r>
            <a:r>
              <a:rPr lang="ru-RU" sz="1600" dirty="0"/>
              <a:t> </a:t>
            </a:r>
            <a:r>
              <a:rPr lang="ru-RU" sz="1600" dirty="0" err="1"/>
              <a:t>каламутний</a:t>
            </a:r>
            <a:r>
              <a:rPr lang="ru-RU" sz="1600" dirty="0"/>
              <a:t>,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мати</a:t>
            </a:r>
            <a:r>
              <a:rPr lang="ru-RU" sz="1600" dirty="0"/>
              <a:t> </a:t>
            </a:r>
            <a:r>
              <a:rPr lang="ru-RU" sz="1600" dirty="0" err="1"/>
              <a:t>жовте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зелене</a:t>
            </a:r>
            <a:r>
              <a:rPr lang="ru-RU" sz="1600" dirty="0"/>
              <a:t> </a:t>
            </a:r>
            <a:r>
              <a:rPr lang="ru-RU" sz="1600" dirty="0" err="1"/>
              <a:t>забарвлення</a:t>
            </a:r>
            <a:r>
              <a:rPr lang="ru-RU" sz="1600" dirty="0"/>
              <a:t>, число </a:t>
            </a:r>
            <a:r>
              <a:rPr lang="ru-RU" sz="1600" dirty="0" err="1"/>
              <a:t>клітин</a:t>
            </a:r>
            <a:r>
              <a:rPr lang="ru-RU" sz="1600" dirty="0"/>
              <a:t> </a:t>
            </a:r>
            <a:r>
              <a:rPr lang="ru-RU" sz="1600" dirty="0" err="1"/>
              <a:t>перевищує</a:t>
            </a:r>
            <a:r>
              <a:rPr lang="ru-RU" sz="1600" dirty="0"/>
              <a:t> 600 в 1 </a:t>
            </a:r>
            <a:r>
              <a:rPr lang="ru-RU" sz="1600" dirty="0" err="1"/>
              <a:t>мкл</a:t>
            </a:r>
            <a:r>
              <a:rPr lang="ru-RU" sz="1600" dirty="0"/>
              <a:t>, </a:t>
            </a:r>
            <a:r>
              <a:rPr lang="ru-RU" sz="1600" dirty="0" err="1"/>
              <a:t>переважно</a:t>
            </a:r>
            <a:r>
              <a:rPr lang="ru-RU" sz="1600" dirty="0"/>
              <a:t> </a:t>
            </a:r>
            <a:r>
              <a:rPr lang="ru-RU" sz="1600" dirty="0" err="1"/>
              <a:t>нейтрофіли</a:t>
            </a:r>
            <a:r>
              <a:rPr lang="ru-RU" sz="1600" dirty="0"/>
              <a:t>.  </a:t>
            </a:r>
            <a:r>
              <a:rPr lang="ru-RU" sz="1600" dirty="0" err="1"/>
              <a:t>Одночасне</a:t>
            </a:r>
            <a:r>
              <a:rPr lang="ru-RU" sz="1600" dirty="0"/>
              <a:t>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білка</a:t>
            </a:r>
            <a:r>
              <a:rPr lang="ru-RU" sz="1600" dirty="0"/>
              <a:t> та </a:t>
            </a:r>
            <a:r>
              <a:rPr lang="ru-RU" sz="1600" dirty="0" err="1"/>
              <a:t>клітин</a:t>
            </a:r>
            <a:r>
              <a:rPr lang="ru-RU" sz="1600" dirty="0"/>
              <a:t> </a:t>
            </a:r>
            <a:r>
              <a:rPr lang="ru-RU" sz="1600" dirty="0" err="1"/>
              <a:t>спостерігається</a:t>
            </a:r>
            <a:r>
              <a:rPr lang="ru-RU" sz="1600" dirty="0"/>
              <a:t> при </a:t>
            </a:r>
            <a:r>
              <a:rPr lang="ru-RU" sz="1600" dirty="0" err="1"/>
              <a:t>менінгоенцефалітах</a:t>
            </a:r>
            <a:r>
              <a:rPr lang="ru-RU" sz="1600" dirty="0"/>
              <a:t>.  </a:t>
            </a:r>
            <a:r>
              <a:rPr lang="ru-RU" sz="1600" dirty="0" err="1"/>
              <a:t>Збільшення</a:t>
            </a:r>
            <a:r>
              <a:rPr lang="ru-RU" sz="1600" dirty="0"/>
              <a:t> числа </a:t>
            </a:r>
            <a:r>
              <a:rPr lang="ru-RU" sz="1600" dirty="0" err="1"/>
              <a:t>клітин</a:t>
            </a:r>
            <a:r>
              <a:rPr lang="ru-RU" sz="1600" dirty="0"/>
              <a:t> при нормальному </a:t>
            </a:r>
            <a:r>
              <a:rPr lang="ru-RU" sz="1600" dirty="0" err="1"/>
              <a:t>вмісті</a:t>
            </a:r>
            <a:r>
              <a:rPr lang="ru-RU" sz="1600" dirty="0"/>
              <a:t> </a:t>
            </a:r>
            <a:r>
              <a:rPr lang="ru-RU" sz="1600" dirty="0" err="1"/>
              <a:t>білка</a:t>
            </a:r>
            <a:r>
              <a:rPr lang="ru-RU" sz="1600" dirty="0"/>
              <a:t> </a:t>
            </a:r>
            <a:r>
              <a:rPr lang="ru-RU" sz="1600" dirty="0" err="1"/>
              <a:t>називається</a:t>
            </a:r>
            <a:r>
              <a:rPr lang="ru-RU" sz="1600" dirty="0"/>
              <a:t> </a:t>
            </a:r>
            <a:r>
              <a:rPr lang="ru-RU" sz="1600" dirty="0" err="1"/>
              <a:t>клітинно-білковою</a:t>
            </a:r>
            <a:r>
              <a:rPr lang="ru-RU" sz="1600" dirty="0"/>
              <a:t> </a:t>
            </a:r>
            <a:r>
              <a:rPr lang="ru-RU" sz="1600" dirty="0" err="1"/>
              <a:t>дисоціацією</a:t>
            </a:r>
            <a:r>
              <a:rPr lang="ru-RU" sz="1600" dirty="0"/>
              <a:t>. </a:t>
            </a:r>
            <a:endParaRPr lang="uk-UA" sz="1600" dirty="0"/>
          </a:p>
          <a:p>
            <a:r>
              <a:rPr lang="ru-RU" sz="1600" dirty="0"/>
              <a:t>П</a:t>
            </a:r>
            <a:r>
              <a:rPr lang="uk-UA" sz="1600" dirty="0"/>
              <a:t>ри</a:t>
            </a:r>
            <a:r>
              <a:rPr lang="ru-RU" sz="1600" dirty="0"/>
              <a:t> </a:t>
            </a:r>
            <a:r>
              <a:rPr lang="ru-RU" sz="1600" dirty="0" err="1"/>
              <a:t>набряку</a:t>
            </a:r>
            <a:r>
              <a:rPr lang="ru-RU" sz="1600" dirty="0"/>
              <a:t> головного </a:t>
            </a:r>
            <a:r>
              <a:rPr lang="ru-RU" sz="1600" dirty="0" err="1"/>
              <a:t>мозку</a:t>
            </a:r>
            <a:r>
              <a:rPr lang="ru-RU" sz="1600" dirty="0"/>
              <a:t>, </a:t>
            </a:r>
            <a:r>
              <a:rPr lang="ru-RU" sz="1600" dirty="0" err="1"/>
              <a:t>пухлинах</a:t>
            </a:r>
            <a:r>
              <a:rPr lang="ru-RU" sz="1600" dirty="0"/>
              <a:t>, </a:t>
            </a:r>
            <a:r>
              <a:rPr lang="ru-RU" sz="1600" dirty="0" err="1"/>
              <a:t>підвищенні</a:t>
            </a:r>
            <a:r>
              <a:rPr lang="ru-RU" sz="1600" dirty="0"/>
              <a:t> </a:t>
            </a:r>
            <a:r>
              <a:rPr lang="uk-UA" sz="1600" dirty="0"/>
              <a:t>внутрішньочерепного тиску</a:t>
            </a:r>
            <a:r>
              <a:rPr lang="ru-RU" sz="1600" dirty="0"/>
              <a:t> та </a:t>
            </a:r>
            <a:r>
              <a:rPr lang="ru-RU" sz="1600" dirty="0" err="1"/>
              <a:t>блокаді</a:t>
            </a:r>
            <a:r>
              <a:rPr lang="ru-RU" sz="1600" dirty="0"/>
              <a:t> </a:t>
            </a:r>
            <a:r>
              <a:rPr lang="ru-RU" sz="1600" dirty="0" err="1"/>
              <a:t>лікворопровідних</a:t>
            </a:r>
            <a:r>
              <a:rPr lang="ru-RU" sz="1600" dirty="0"/>
              <a:t> </a:t>
            </a:r>
            <a:r>
              <a:rPr lang="ru-RU" sz="1600" dirty="0" err="1"/>
              <a:t>шляхів</a:t>
            </a:r>
            <a:r>
              <a:rPr lang="ru-RU" sz="1600" dirty="0"/>
              <a:t> </a:t>
            </a:r>
            <a:r>
              <a:rPr lang="ru-RU" sz="1600" dirty="0" err="1"/>
              <a:t>спостерігається</a:t>
            </a:r>
            <a:r>
              <a:rPr lang="ru-RU" sz="1600" dirty="0"/>
              <a:t> </a:t>
            </a:r>
            <a:r>
              <a:rPr lang="ru-RU" sz="1600" dirty="0" err="1"/>
              <a:t>білково-клітинна</a:t>
            </a:r>
            <a:r>
              <a:rPr lang="ru-RU" sz="1600" dirty="0"/>
              <a:t> </a:t>
            </a:r>
            <a:r>
              <a:rPr lang="ru-RU" sz="1600" dirty="0" err="1"/>
              <a:t>дисоціація</a:t>
            </a:r>
            <a:r>
              <a:rPr lang="ru-RU" sz="1600" dirty="0"/>
              <a:t>.</a:t>
            </a:r>
            <a:endParaRPr lang="x-none" sz="1600" dirty="0"/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D68B9961-F007-40D1-AF51-61B6DE5106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E9FDF494-C7FB-47DF-BD39-1F65FA5508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=""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3A822E1C-4C1A-4BEE-B19C-0FFB2D57BB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</p:spTree>
    <p:extLst>
      <p:ext uri="{BB962C8B-B14F-4D97-AF65-F5344CB8AC3E}">
        <p14:creationId xmlns="" xmlns:p14="http://schemas.microsoft.com/office/powerpoint/2010/main" val="2783321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DA90C30-B990-4CCA-B584-40F864DA3A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7545274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3BB88A1-7682-36E7-F293-0567DB017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579" y="937448"/>
            <a:ext cx="5434115" cy="5920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i="0">
                <a:effectLst/>
              </a:rPr>
              <a:t>Біохімічне</a:t>
            </a:r>
            <a:r>
              <a:rPr lang="ru-RU" sz="1800" b="0" i="0">
                <a:effectLst/>
              </a:rPr>
              <a:t> дослідження ліквору.</a:t>
            </a:r>
          </a:p>
          <a:p>
            <a:pPr marL="0" indent="0">
              <a:buNone/>
            </a:pPr>
            <a:r>
              <a:rPr lang="ru-RU" sz="1800" b="0" i="0">
                <a:effectLst/>
              </a:rPr>
              <a:t> • Визначення кількості білка: у нормі воно становить 0,33%.  Зменшення вмісту білка спостерігається при гідроцефалії.  Загальний вміст білка досліджується за методикою Робертса-Стольникова (кількісна проба), пробі Панді, реакції Нонне-Апельта (орієнтовне визначення глобулінової фракції).  Збільшення кількості білка спостерігається при арахноїдитах, пухлинах.</a:t>
            </a:r>
          </a:p>
          <a:p>
            <a:pPr marL="0" indent="0">
              <a:buNone/>
            </a:pPr>
            <a:r>
              <a:rPr lang="ru-RU" sz="1800" b="0" i="0">
                <a:effectLst/>
              </a:rPr>
              <a:t> • вміст глюкози в нормі 2-3 ммоль/л (1/2 від вмісту глюкози в крові).</a:t>
            </a:r>
          </a:p>
          <a:p>
            <a:pPr marL="0" indent="0">
              <a:buNone/>
            </a:pPr>
            <a:r>
              <a:rPr lang="ru-RU" sz="1800" b="0" i="0">
                <a:effectLst/>
              </a:rPr>
              <a:t> • Вміст хлоридів у нормі 7-7,5 г/л.  При туберкульозному менінгіті вміст хлоридів знижується.  Збільшення цукру та хлоридів спостерігається при епілепсії, правці, епідемічному енцефаліті.</a:t>
            </a:r>
            <a:endParaRPr lang="ru-RU" sz="1800">
              <a:effectLst/>
            </a:endParaRPr>
          </a:p>
        </p:txBody>
      </p:sp>
      <p:pic>
        <p:nvPicPr>
          <p:cNvPr id="2" name="Рисунок 3">
            <a:extLst>
              <a:ext uri="{FF2B5EF4-FFF2-40B4-BE49-F238E27FC236}">
                <a16:creationId xmlns="" xmlns:a16="http://schemas.microsoft.com/office/drawing/2014/main" id="{C5143A83-123C-F554-DFEB-C9F368F254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071" y="8653"/>
            <a:ext cx="5070929" cy="684934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D060B936-2771-48DC-842C-14EE9318E3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DB4EC8B4-4BB2-45C2-A68A-28E36AC10E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1431D296-F8F1-41C3-A211-E83E243C51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07159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81E8471DC64DF469921C069E5E568A8" ma:contentTypeVersion="4" ma:contentTypeDescription="Создание документа." ma:contentTypeScope="" ma:versionID="586c189bf173382f1b88ae1db6539b90">
  <xsd:schema xmlns:xsd="http://www.w3.org/2001/XMLSchema" xmlns:xs="http://www.w3.org/2001/XMLSchema" xmlns:p="http://schemas.microsoft.com/office/2006/metadata/properties" xmlns:ns2="60d4142e-da41-4feb-b9b8-685bd545694f" targetNamespace="http://schemas.microsoft.com/office/2006/metadata/properties" ma:root="true" ma:fieldsID="6cfe96b4f1e1dfb082ad564effd4cc39" ns2:_="">
    <xsd:import namespace="60d4142e-da41-4feb-b9b8-685bd54569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4142e-da41-4feb-b9b8-685bd5456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CD3D4E-049A-498C-98F5-3ACE6C7FC9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22D36D-5D7C-44A2-B0B9-BD20926BEF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d4142e-da41-4feb-b9b8-685bd54569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792</Words>
  <Application>Microsoft Office PowerPoint</Application>
  <PresentationFormat>Произвольный</PresentationFormat>
  <Paragraphs>42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Дерево</vt:lpstr>
      <vt:lpstr>Тема СРС. Дослідження рефлексів спинного мозку та середнього мозку.  </vt:lpstr>
      <vt:lpstr>Рефлекси спинного мозку</vt:lpstr>
      <vt:lpstr>Визначення та функції </vt:lpstr>
      <vt:lpstr>Покази до призначення аналізів</vt:lpstr>
      <vt:lpstr>Загальний аналіз ліквору</vt:lpstr>
      <vt:lpstr>Макроскопічна діагностика (Визначення кольору, прозорості, домішок)</vt:lpstr>
      <vt:lpstr>Мікроскопічне дослідження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 дослідження спинномозкової рідини</dc:title>
  <dc:creator>Коршевнюк Алєся Олексіївна</dc:creator>
  <cp:lastModifiedBy>User</cp:lastModifiedBy>
  <cp:revision>8</cp:revision>
  <dcterms:created xsi:type="dcterms:W3CDTF">2023-02-15T13:51:08Z</dcterms:created>
  <dcterms:modified xsi:type="dcterms:W3CDTF">2023-02-20T18:44:03Z</dcterms:modified>
</cp:coreProperties>
</file>