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01A72-F6D3-467E-BC69-0C17630DA2D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C672B-AC7F-4A13-A0B7-FE0D7D7DCA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60" y="1289666"/>
            <a:ext cx="907177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СРС.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Дослідження гормонів щитоподібної залози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дітей та дорослих та їх регуляція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25921" y="3244334"/>
            <a:ext cx="2343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ксана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Тироксин, трийодтиронин</a:t>
            </a:r>
          </a:p>
        </p:txBody>
      </p:sp>
      <p:sp>
        <p:nvSpPr>
          <p:cNvPr id="3379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/>
          <a:lstStyle/>
          <a:p>
            <a:r>
              <a:rPr lang="ru-RU" sz="2000" u="sng" smtClean="0">
                <a:solidFill>
                  <a:srgbClr val="FFFF00"/>
                </a:solidFill>
              </a:rPr>
              <a:t>Вплив на ріст людини</a:t>
            </a:r>
            <a:endParaRPr lang="ru-RU" sz="200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 ↑ ріст (синтеза белка)</a:t>
            </a:r>
          </a:p>
          <a:p>
            <a:endParaRPr lang="ru-RU" sz="2000" u="sng" smtClean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r>
              <a:rPr lang="ru-RU" sz="2000" u="sng" smtClean="0">
                <a:solidFill>
                  <a:srgbClr val="FFFF00"/>
                </a:solidFill>
              </a:rPr>
              <a:t>На ЦНС 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 міелінізація і розгалудження н.в.</a:t>
            </a:r>
          </a:p>
          <a:p>
            <a:pPr>
              <a:buFontTx/>
              <a:buNone/>
            </a:pPr>
            <a:endParaRPr lang="ru-RU" sz="2000" u="sng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u="sng" smtClean="0">
                <a:solidFill>
                  <a:srgbClr val="FFFF00"/>
                </a:solidFill>
              </a:rPr>
              <a:t>Інтенсивність метаболизму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↑ </a:t>
            </a:r>
            <a:r>
              <a:rPr lang="en-US" sz="2000" smtClean="0">
                <a:solidFill>
                  <a:srgbClr val="FFFF00"/>
                </a:solidFill>
              </a:rPr>
              <a:t>Na</a:t>
            </a:r>
            <a:r>
              <a:rPr lang="ru-RU" sz="2000" smtClean="0">
                <a:solidFill>
                  <a:srgbClr val="FFFF00"/>
                </a:solidFill>
              </a:rPr>
              <a:t> / К насосів </a:t>
            </a:r>
          </a:p>
          <a:p>
            <a:pPr>
              <a:buFontTx/>
              <a:buNone/>
            </a:pPr>
            <a:endParaRPr lang="ru-RU" sz="2000" u="sng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u="sng" smtClean="0">
                <a:solidFill>
                  <a:srgbClr val="FFFF00"/>
                </a:solidFill>
              </a:rPr>
              <a:t>Вуглевод. метаболізм 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фізіол. – потенцир. інсуліну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при ↑ конц. - гіперглікемія</a:t>
            </a:r>
          </a:p>
          <a:p>
            <a:pPr>
              <a:buFontTx/>
              <a:buNone/>
            </a:pPr>
            <a:endParaRPr lang="ru-RU" sz="2000" smtClean="0"/>
          </a:p>
        </p:txBody>
      </p:sp>
      <p:sp>
        <p:nvSpPr>
          <p:cNvPr id="33796" name="Содержимое 8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4114800" cy="4449763"/>
          </a:xfrm>
        </p:spPr>
        <p:txBody>
          <a:bodyPr/>
          <a:lstStyle/>
          <a:p>
            <a:r>
              <a:rPr lang="ru-RU" sz="2000" u="sng" smtClean="0">
                <a:solidFill>
                  <a:srgbClr val="FFFF00"/>
                </a:solidFill>
              </a:rPr>
              <a:t>Білковий метаболізм 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фізіол. – анаболическ. 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при ↑ конц. – катаболизм</a:t>
            </a:r>
          </a:p>
          <a:p>
            <a:pPr>
              <a:buFontTx/>
              <a:buNone/>
            </a:pPr>
            <a:endParaRPr lang="ru-RU" sz="200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u="sng" smtClean="0">
                <a:solidFill>
                  <a:srgbClr val="FFFF00"/>
                </a:solidFill>
              </a:rPr>
              <a:t>Жировий метаболізм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при ↑ конц. – ліполіз </a:t>
            </a:r>
          </a:p>
          <a:p>
            <a:pPr>
              <a:buFontTx/>
              <a:buNone/>
            </a:pPr>
            <a:endParaRPr lang="ru-RU" sz="200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u="sng" smtClean="0">
                <a:solidFill>
                  <a:srgbClr val="FFFF00"/>
                </a:solidFill>
              </a:rPr>
              <a:t>Вплив на АНС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FFFF00"/>
                </a:solidFill>
              </a:rPr>
              <a:t>↑ </a:t>
            </a:r>
            <a:r>
              <a:rPr lang="el-GR" sz="2000" smtClean="0">
                <a:solidFill>
                  <a:srgbClr val="FFFF00"/>
                </a:solidFill>
              </a:rPr>
              <a:t>β</a:t>
            </a:r>
            <a:r>
              <a:rPr lang="ru-RU" sz="2000" smtClean="0">
                <a:solidFill>
                  <a:srgbClr val="FFFF00"/>
                </a:solidFill>
              </a:rPr>
              <a:t> </a:t>
            </a:r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u="sng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ru-RU" sz="2000" u="sng" smtClean="0">
              <a:solidFill>
                <a:srgbClr val="FFFF00"/>
              </a:solidFill>
            </a:endParaRPr>
          </a:p>
          <a:p>
            <a:endParaRPr 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Тироксин, трийодтиронин</a:t>
            </a:r>
            <a:endParaRPr lang="ru-RU" smtClean="0"/>
          </a:p>
        </p:txBody>
      </p:sp>
      <p:sp>
        <p:nvSpPr>
          <p:cNvPr id="34819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u="sng" dirty="0" err="1" smtClean="0">
                <a:solidFill>
                  <a:srgbClr val="FFFF00"/>
                </a:solidFill>
              </a:rPr>
              <a:t>Гіперфункція</a:t>
            </a:r>
            <a:endParaRPr lang="ru-RU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dirty="0" smtClean="0">
                <a:solidFill>
                  <a:srgbClr val="FFFF00"/>
                </a:solidFill>
              </a:rPr>
              <a:t>базедова хвороба</a:t>
            </a:r>
          </a:p>
          <a:p>
            <a:endParaRPr lang="ru-RU" dirty="0" smtClean="0"/>
          </a:p>
        </p:txBody>
      </p:sp>
      <p:sp>
        <p:nvSpPr>
          <p:cNvPr id="34820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u="sng" dirty="0" err="1" smtClean="0">
                <a:solidFill>
                  <a:srgbClr val="FFFF00"/>
                </a:solidFill>
              </a:rPr>
              <a:t>Гіпофункція</a:t>
            </a:r>
            <a:endParaRPr lang="ru-RU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- у </a:t>
            </a:r>
            <a:r>
              <a:rPr lang="ru-RU" sz="2000" dirty="0" err="1" smtClean="0">
                <a:solidFill>
                  <a:srgbClr val="FFFF00"/>
                </a:solidFill>
              </a:rPr>
              <a:t>дитяч</a:t>
            </a:r>
            <a:r>
              <a:rPr lang="ru-RU" sz="2000" dirty="0" smtClean="0">
                <a:solidFill>
                  <a:srgbClr val="FFFF00"/>
                </a:solidFill>
              </a:rPr>
              <a:t> – </a:t>
            </a:r>
            <a:r>
              <a:rPr lang="ru-RU" sz="2000" dirty="0" err="1" smtClean="0">
                <a:solidFill>
                  <a:srgbClr val="FFFF00"/>
                </a:solidFill>
              </a:rPr>
              <a:t>креатинізм</a:t>
            </a:r>
            <a:r>
              <a:rPr lang="ru-RU" sz="2000" dirty="0" smtClean="0">
                <a:solidFill>
                  <a:srgbClr val="FFFF00"/>
                </a:solidFill>
              </a:rPr>
              <a:t>, </a:t>
            </a:r>
          </a:p>
          <a:p>
            <a:pPr>
              <a:buFontTx/>
              <a:buNone/>
            </a:pPr>
            <a:r>
              <a:rPr lang="ru-RU" sz="2000" dirty="0" err="1" smtClean="0">
                <a:solidFill>
                  <a:srgbClr val="FFFF00"/>
                </a:solidFill>
              </a:rPr>
              <a:t>карліковість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ru-RU" sz="2000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000" dirty="0" err="1" smtClean="0">
                <a:solidFill>
                  <a:srgbClr val="FFFF00"/>
                </a:solidFill>
              </a:rPr>
              <a:t>Миксидема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ru-RU" sz="2000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000" dirty="0" err="1" smtClean="0">
                <a:solidFill>
                  <a:srgbClr val="FFFF00"/>
                </a:solidFill>
              </a:rPr>
              <a:t>Йододефіцітный</a:t>
            </a:r>
            <a:r>
              <a:rPr lang="ru-RU" sz="2000" dirty="0" smtClean="0">
                <a:solidFill>
                  <a:srgbClr val="FFFF00"/>
                </a:solidFill>
              </a:rPr>
              <a:t> зоб</a:t>
            </a:r>
          </a:p>
          <a:p>
            <a:pPr>
              <a:buFontTx/>
              <a:buNone/>
            </a:pPr>
            <a:endParaRPr lang="ru-RU" sz="2000" dirty="0" smtClean="0"/>
          </a:p>
          <a:p>
            <a:pPr>
              <a:buFontTx/>
              <a:buNone/>
            </a:pPr>
            <a:endParaRPr lang="ru-RU" dirty="0" smtClean="0"/>
          </a:p>
          <a:p>
            <a:pPr>
              <a:buFontTx/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289050"/>
            <a:ext cx="4492625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228600" y="2209800"/>
            <a:ext cx="162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FF00"/>
                </a:solidFill>
              </a:rPr>
              <a:t>Гіпертиреоз </a:t>
            </a: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333375"/>
            <a:ext cx="4237037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Прямоугольник 2"/>
          <p:cNvSpPr>
            <a:spLocks noChangeArrowheads="1"/>
          </p:cNvSpPr>
          <p:nvPr/>
        </p:nvSpPr>
        <p:spPr bwMode="auto">
          <a:xfrm>
            <a:off x="152400" y="15240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FFFF00"/>
                </a:solidFill>
              </a:rPr>
              <a:t>Міксідема</a:t>
            </a: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3140968"/>
            <a:ext cx="2800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110</Words>
  <Application>Microsoft Office PowerPoint</Application>
  <PresentationFormat>Экран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Тироксин, трийодтиронин</vt:lpstr>
      <vt:lpstr>Тироксин, трийодтиронин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2023-02-20T19:06:07Z</dcterms:created>
  <dcterms:modified xsi:type="dcterms:W3CDTF">2023-02-20T19:10:14Z</dcterms:modified>
</cp:coreProperties>
</file>