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embeddedFontLst>
    <p:embeddedFont>
      <p:font typeface="Merriweather" charset="-52"/>
      <p:regular r:id="rId23"/>
      <p:bold r:id="rId24"/>
      <p:italic r:id="rId25"/>
      <p:boldItalic r:id="rId26"/>
    </p:embeddedFont>
    <p:embeddedFont>
      <p:font typeface="Roboto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-792" y="-33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7e26f1ebf0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7e26f1ebf0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7e26f1ebf0_0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7e26f1ebf0_0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7e26f1ebf0_2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7e26f1ebf0_2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7e26f1ebf0_2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7e26f1ebf0_2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7e26f1ebf0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7e26f1ebf0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7e26f1ebf0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7e26f1ebf0_0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7e26f1ebf0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7e26f1ebf0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7e26f1ebf0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7e26f1ebf0_0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7e26f1ebf0_0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7e26f1ebf0_0_1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7e26f1ebf0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17e26f1ebf0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7e26f1ebf0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7e26f1ebf0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7e26f1ebf0_2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7e26f1ebf0_2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7e26f1ebf0_2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7e26f1ebf0_2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7e26f1ebf0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7e26f1ebf0_0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7e26f1ebf0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17e26f1ebf0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7e26f1ebf0_0_2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17e26f1ebf0_0_2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7e26f1ebf0_0_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7e26f1ebf0_0_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7e26f1ebf0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17e26f1ebf0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avLst/>
            <a:gdLst/>
            <a:ahLst/>
            <a:cxnLst/>
            <a:rect l="l" t="t" r="r" b="b"/>
            <a:pathLst>
              <a:path w="172545" h="175975" extrusionOk="0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avLst/>
            <a:gdLst/>
            <a:ahLst/>
            <a:cxnLst/>
            <a:rect l="l" t="t" r="r" b="b"/>
            <a:pathLst>
              <a:path w="172676" h="175824" extrusionOk="0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2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1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radig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r>
              <a:rPr lang="uk-UA" i="1" dirty="0" smtClean="0"/>
              <a:t>Тема СРС. </a:t>
            </a:r>
            <a:r>
              <a:rPr lang="uk-UA" dirty="0" smtClean="0"/>
              <a:t>Дослідження спірограми та оцінка результатів під час спокою та фізичного навантаження</a:t>
            </a:r>
            <a:r>
              <a:rPr lang="ru-RU" dirty="0" smtClean="0"/>
              <a:t/>
            </a:r>
            <a:br>
              <a:rPr lang="ru-RU" dirty="0" smtClean="0"/>
            </a:br>
            <a:endParaRPr dirty="0"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1"/>
          </p:nvPr>
        </p:nvSpPr>
        <p:spPr>
          <a:xfrm>
            <a:off x="322585" y="2629674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Онуфриенко</a:t>
            </a:r>
            <a:r>
              <a:rPr lang="uk-UA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Оксана</a:t>
            </a:r>
            <a:endParaRPr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>
            <a:off x="4520725" y="81987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381000" lvl="0" indent="0" algn="l" rtl="0">
              <a:lnSpc>
                <a:spcPct val="120000"/>
              </a:lnSpc>
              <a:spcBef>
                <a:spcPts val="1100"/>
              </a:spcBef>
              <a:spcAft>
                <a:spcPts val="1200"/>
              </a:spcAft>
              <a:buNone/>
            </a:pPr>
            <a:r>
              <a:rPr lang="ru" sz="1400"/>
              <a:t>Зміни дихання чітко виражені навіть при фізичних навантаженнях, виконуваних малими м'язовими групами. При легкій роботі обмін газів може підвищитися в 2-3 рази, а при тяжкій - в 20-30 разів у порівнянні з рівнем спокою. </a:t>
            </a:r>
            <a:endParaRPr/>
          </a:p>
        </p:txBody>
      </p:sp>
      <p:pic>
        <p:nvPicPr>
          <p:cNvPr id="71" name="Google Shape;7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73525" y="-460650"/>
            <a:ext cx="4548575" cy="6064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20000"/>
              </a:lnSpc>
              <a:spcBef>
                <a:spcPts val="1100"/>
              </a:spcBef>
              <a:spcAft>
                <a:spcPts val="0"/>
              </a:spcAft>
              <a:buSzPts val="990"/>
              <a:buNone/>
            </a:pPr>
            <a:r>
              <a:rPr lang="ru" sz="1400">
                <a:latin typeface="Roboto"/>
                <a:ea typeface="Roboto"/>
                <a:cs typeface="Roboto"/>
                <a:sym typeface="Roboto"/>
              </a:rPr>
              <a:t>Велика питома вага споживання кисню при роботі залежить не тільки від його споживання м'язами, які безпосередньо беруть участь у виконанні рухів, але і від споживання кисню м'язами, що забезпечують високу легеневу вентиляцію, а також м'язом серця та іншими тканинами тіла. 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77" name="Google Shape;77;p15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8" name="Google Shape;7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0700" y="-1008175"/>
            <a:ext cx="4780725" cy="637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6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381000" lvl="0" indent="0" algn="l" rtl="0">
              <a:lnSpc>
                <a:spcPct val="12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ru" sz="1400"/>
              <a:t>Узгодження дихання з рухами здійснюється завдяки складній системі пристосувальних змін в організмі, перш за все біохімічним змінам в м'язовому апараті і змінам біомеханічних умов при різних рухах. Збільшується хвилинний об’єм дихання за рахунок посилення частоти та глибини дихання. У тренованої людини, це відбувається за рахунок глибини дихання, у нетренованої – за рахунок частоти дихання.</a:t>
            </a:r>
            <a:endParaRPr sz="14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85" name="Google Shape;8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1200" y="0"/>
            <a:ext cx="3429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>
            <a:spLocks noGrp="1"/>
          </p:cNvSpPr>
          <p:nvPr>
            <p:ph type="title"/>
          </p:nvPr>
        </p:nvSpPr>
        <p:spPr>
          <a:xfrm>
            <a:off x="176650" y="103900"/>
            <a:ext cx="3841500" cy="29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20000"/>
              </a:lnSpc>
              <a:spcBef>
                <a:spcPts val="1100"/>
              </a:spcBef>
              <a:spcAft>
                <a:spcPts val="1200"/>
              </a:spcAft>
              <a:buNone/>
            </a:pPr>
            <a:r>
              <a:rPr lang="ru" sz="1400">
                <a:latin typeface="Roboto"/>
                <a:ea typeface="Roboto"/>
                <a:cs typeface="Roboto"/>
                <a:sym typeface="Roboto"/>
              </a:rPr>
              <a:t>При роботі в кілька разів збільшується об'ємна швидкість кровотоку, що забезпечує доставку потрібної кількості кисню до працюючих м'язів і транспорт вуглекислого газу до альвеолярним капілярах. При цьому може виникати венозна</a:t>
            </a:r>
            <a:r>
              <a:rPr lang="ru" sz="1400" b="1">
                <a:latin typeface="Roboto"/>
                <a:ea typeface="Roboto"/>
                <a:cs typeface="Roboto"/>
                <a:sym typeface="Roboto"/>
              </a:rPr>
              <a:t> гіпоксемія</a:t>
            </a:r>
            <a:r>
              <a:rPr lang="ru" sz="1400">
                <a:latin typeface="Roboto"/>
                <a:ea typeface="Roboto"/>
                <a:cs typeface="Roboto"/>
                <a:sym typeface="Roboto"/>
              </a:rPr>
              <a:t> – зменшення кількості О</a:t>
            </a:r>
            <a:r>
              <a:rPr lang="ru" sz="1400" baseline="-25000">
                <a:latin typeface="Roboto"/>
                <a:ea typeface="Roboto"/>
                <a:cs typeface="Roboto"/>
                <a:sym typeface="Roboto"/>
              </a:rPr>
              <a:t>2 </a:t>
            </a:r>
            <a:r>
              <a:rPr lang="ru" sz="1400">
                <a:latin typeface="Roboto"/>
                <a:ea typeface="Roboto"/>
                <a:cs typeface="Roboto"/>
                <a:sym typeface="Roboto"/>
              </a:rPr>
              <a:t>в крові Якщо ж посилюється нерівномірність вентиляції і виникає недостатня координація дихання і кровотоку в малому колі кровообігу, то виникає артеріальна гіпоксемія.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1" name="Google Shape;91;p17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2" name="Google Shape;9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9350" y="-83500"/>
            <a:ext cx="237485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64212" y="-21525"/>
            <a:ext cx="289407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body" idx="1"/>
          </p:nvPr>
        </p:nvSpPr>
        <p:spPr>
          <a:xfrm>
            <a:off x="4644675" y="239000"/>
            <a:ext cx="4166400" cy="436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400">
                <a:highlight>
                  <a:srgbClr val="FFFFFF"/>
                </a:highlight>
              </a:rPr>
              <a:t>При фізичному навантаженні розвивається гіпервентиляція, ступінь якої пропорційна інтенсивності навантаження. Регуляція зовнішнього дихання в цих умовах здійснюється як по збуренню так і по відхиленню (в умовах дуже інтенсивного або довготривалого навантаження).Головним механізмом розвитку гіпервентиляції при фізичному навантаженні є безумовні рефлекси з пропріорецепторів працюючих м’язів.</a:t>
            </a:r>
            <a:endParaRPr sz="1400"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400"/>
          </a:p>
        </p:txBody>
      </p:sp>
      <p:pic>
        <p:nvPicPr>
          <p:cNvPr id="100" name="Google Shape;10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6775" y="-167925"/>
            <a:ext cx="4383499" cy="5479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/>
        </p:nvSpPr>
        <p:spPr>
          <a:xfrm>
            <a:off x="619675" y="644500"/>
            <a:ext cx="5912100" cy="15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Рецептори з пропріорецепторів працюючих м’язів є ведучим, та не єдиним механізмом, який стимулює розвиток гіпервентиляції при фізичному навантаженні. Ще до початку роботи гіпервентиляція може розвиватися за механізмом умовних рефлексів (передстартові стани у спортсменів).</a:t>
            </a:r>
            <a:endParaRPr sz="15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6" name="Google Shape;10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0000" y="1932725"/>
            <a:ext cx="3033600" cy="303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>
            <a:spLocks noGrp="1"/>
          </p:cNvSpPr>
          <p:nvPr>
            <p:ph type="body" idx="1"/>
          </p:nvPr>
        </p:nvSpPr>
        <p:spPr>
          <a:xfrm>
            <a:off x="96075" y="624850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lt1"/>
                </a:solidFill>
              </a:rPr>
              <a:t>Від моторної зони кори ГМ паралельно з передачею команди про початок роботи до скелетних м’язів, інформація надходить і до нейронів дихального центру, що також сприяє розвитку гіпервентиляції.</a:t>
            </a:r>
            <a:endParaRPr sz="15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2" name="Google Shape;11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6950" y="0"/>
            <a:ext cx="3429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400">
                <a:highlight>
                  <a:srgbClr val="FFFFFF"/>
                </a:highlight>
              </a:rPr>
              <a:t>Гіпервентиляція рідко точно відповідає метаболічним потребам організму, частіше вона буває дещо надмірною або недостатньою (дихальному центру “важко” точно оцінити сигнали, які до нього надходять з точки зору інтенсивності м’язової роботи, а значить і метаболізму). Якщо рівень вентиляції не зовсім відповідає рівню метаболізма, проходить зміна газового складу артеріальної крові.</a:t>
            </a:r>
            <a:endParaRPr sz="1400"/>
          </a:p>
        </p:txBody>
      </p:sp>
      <p:pic>
        <p:nvPicPr>
          <p:cNvPr id="118" name="Google Shape;118;p21"/>
          <p:cNvPicPr preferRelativeResize="0"/>
          <p:nvPr/>
        </p:nvPicPr>
        <p:blipFill rotWithShape="1">
          <a:blip r:embed="rId3">
            <a:alphaModFix/>
          </a:blip>
          <a:srcRect t="5048" b="6062"/>
          <a:stretch/>
        </p:blipFill>
        <p:spPr>
          <a:xfrm>
            <a:off x="228625" y="114300"/>
            <a:ext cx="3805725" cy="4946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400">
                <a:latin typeface="Roboto"/>
                <a:ea typeface="Roboto"/>
                <a:cs typeface="Roboto"/>
                <a:sym typeface="Roboto"/>
              </a:rPr>
              <a:t>Ці відхилення сприймаються хеморецепторами (центральними та периферичними – СП</a:t>
            </a:r>
            <a:r>
              <a:rPr lang="ru" sz="1400" baseline="-25000">
                <a:latin typeface="Roboto"/>
                <a:ea typeface="Roboto"/>
                <a:cs typeface="Roboto"/>
                <a:sym typeface="Roboto"/>
              </a:rPr>
              <a:t>1</a:t>
            </a:r>
            <a:r>
              <a:rPr lang="ru" sz="1400">
                <a:latin typeface="Roboto"/>
                <a:ea typeface="Roboto"/>
                <a:cs typeface="Roboto"/>
                <a:sym typeface="Roboto"/>
              </a:rPr>
              <a:t>)  передача інформації в КП каналом зворотнього зв’язку зміна вентиляції; вона стає відповідати рівню метаболізма  нормалізація газового складу артеріальної крові. </a:t>
            </a:r>
            <a:endParaRPr sz="2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" name="Google Shape;124;p22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25" name="Google Shape;12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2225" y="0"/>
            <a:ext cx="483177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body" idx="1"/>
          </p:nvPr>
        </p:nvSpPr>
        <p:spPr>
          <a:xfrm>
            <a:off x="4634275" y="639600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400">
                <a:highlight>
                  <a:srgbClr val="FFFFFF"/>
                </a:highlight>
              </a:rPr>
              <a:t>І лише при роботі дуже інтенсивній чи довготривалій, коли система зовнішнього дихання не може забезпечити підтримання постійності газового складу в альвеолярному повітрі (і в артеріальній крові), рефлекси з хеморецепторів виступають як механізми стимуляції зовнішнього дихання.</a:t>
            </a:r>
            <a:endParaRPr sz="1400"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31" name="Google Shape;13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72432"/>
            <a:ext cx="4288325" cy="61261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4"/>
          <p:cNvSpPr txBox="1"/>
          <p:nvPr/>
        </p:nvSpPr>
        <p:spPr>
          <a:xfrm>
            <a:off x="656875" y="879975"/>
            <a:ext cx="5056800" cy="23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Інтенсивність дихання тісно пов’язана з інтенсивністю окисних процесів: глибина і частота дихальних рухів зменшуються в спокої і збільшуються під час роботи, причому тим сильніше, чим більш напружена робота. Так, при напруженій м’язовій роботі об’єм легеневої вентиляції зростає у тренованих людей до 1ОО і більше літрів на хвилину. 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7" name="Google Shape;13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3675" y="1850375"/>
            <a:ext cx="3125524" cy="3125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316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SzPts val="990"/>
              <a:buNone/>
            </a:pPr>
            <a:r>
              <a:rPr lang="ru" sz="1400">
                <a:latin typeface="Roboto"/>
                <a:ea typeface="Roboto"/>
                <a:cs typeface="Roboto"/>
                <a:sym typeface="Roboto"/>
              </a:rPr>
              <a:t>Легенева вентиляція під час м'язової роботи знаходиться в прямій залежності від потужності роботи (рівня споживання кисню). До певного субмаксимального рівня ця залежність лінійна, а при більш важкій роботі легенева вентиляція зростає швидше, ніж підвищується споживання кисню. Людина в стані спокою споживає 25О-35О мл кисню за хвилину, під час роботи - до 45ОО-5ООО мл. </a:t>
            </a:r>
            <a:endParaRPr sz="1400"/>
          </a:p>
        </p:txBody>
      </p:sp>
      <p:pic>
        <p:nvPicPr>
          <p:cNvPr id="143" name="Google Shape;143;p25"/>
          <p:cNvPicPr preferRelativeResize="0"/>
          <p:nvPr/>
        </p:nvPicPr>
        <p:blipFill rotWithShape="1">
          <a:blip r:embed="rId3">
            <a:alphaModFix/>
          </a:blip>
          <a:srcRect t="10743" b="4331"/>
          <a:stretch/>
        </p:blipFill>
        <p:spPr>
          <a:xfrm>
            <a:off x="4329950" y="0"/>
            <a:ext cx="4762950" cy="510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>
            <a:spLocks noGrp="1"/>
          </p:cNvSpPr>
          <p:nvPr>
            <p:ph type="body" idx="1"/>
          </p:nvPr>
        </p:nvSpPr>
        <p:spPr>
          <a:xfrm>
            <a:off x="4632275" y="8975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ru" sz="1400"/>
              <a:t>Транспорт такої величезної кількості кисню вимагає посиленої роботи серця (в 2-3 рази зростає частота серцевих скорочень і систолічний об’єм). Вирахувано, що при підвищенні споживання кисню під час м’язової роботи на 1ОО мл за хвилину хвилинний об’єм крові має зрости на 8ОО-1ООО мл.</a:t>
            </a:r>
            <a:endParaRPr sz="14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49" name="Google Shape;14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96825"/>
            <a:ext cx="4340126" cy="57848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>
            <a:spLocks noGrp="1"/>
          </p:cNvSpPr>
          <p:nvPr>
            <p:ph type="body" idx="1"/>
          </p:nvPr>
        </p:nvSpPr>
        <p:spPr>
          <a:xfrm>
            <a:off x="83700" y="522450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400">
                <a:solidFill>
                  <a:schemeClr val="lt1"/>
                </a:solidFill>
              </a:rPr>
              <a:t>Під час роботи зростає киснева ємність крові (за рахунок виходу еритроцитів з депо), а також збільшується коефіцієнт засвоєння кисню (з 6О-8О мл в спокої до 12О мл під час роботи). </a:t>
            </a:r>
            <a:r>
              <a:rPr lang="ru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1400">
                <a:solidFill>
                  <a:schemeClr val="lt1"/>
                </a:solidFill>
              </a:rPr>
              <a:t>Підвищене поступання кисню в тканини в умовах роботи зумовлене зниженням напруження кисню, наростанням напруження вуглекислого газу та концентрації Н -іонів, що приводить до збільшення дисоціації оксигемоглобіну.</a:t>
            </a:r>
            <a:endParaRPr sz="14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400">
              <a:highlight>
                <a:srgbClr val="FFFFFF"/>
              </a:highlight>
            </a:endParaRPr>
          </a:p>
        </p:txBody>
      </p:sp>
      <p:pic>
        <p:nvPicPr>
          <p:cNvPr id="155" name="Google Shape;15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3400" y="-2677925"/>
            <a:ext cx="5020600" cy="8133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8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8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400">
                <a:highlight>
                  <a:srgbClr val="FFFFFF"/>
                </a:highlight>
              </a:rPr>
              <a:t>Крім того, нагромаджена в тканинах під час роботи молочна кислота переходить в кров і витісняє вугільну кислоту з її зв'язків з К і Nа . Це зумовлює підвищення напруження вуглекислого газу в крові, який безпосередньо та рефлекторно збуджує дихальний центр і при цьому збільшується легенева вентиляція.</a:t>
            </a:r>
            <a:endParaRPr sz="1400"/>
          </a:p>
        </p:txBody>
      </p:sp>
      <p:pic>
        <p:nvPicPr>
          <p:cNvPr id="162" name="Google Shape;162;p28"/>
          <p:cNvPicPr preferRelativeResize="0"/>
          <p:nvPr/>
        </p:nvPicPr>
        <p:blipFill rotWithShape="1">
          <a:blip r:embed="rId3">
            <a:alphaModFix/>
          </a:blip>
          <a:srcRect t="10429" r="3633" b="4846"/>
          <a:stretch/>
        </p:blipFill>
        <p:spPr>
          <a:xfrm>
            <a:off x="0" y="0"/>
            <a:ext cx="429145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9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550">
                <a:latin typeface="Roboto"/>
                <a:ea typeface="Roboto"/>
                <a:cs typeface="Roboto"/>
                <a:sym typeface="Roboto"/>
              </a:rPr>
              <a:t>Посилення вентиляції в умовах м’язової роботи зумовлене хімічними змінами, які відбуваються в організмі (нагромадженням вуглекислоти, недоокислених продуктів обміну). Крім того, легенева вентиляція посилюється рефлекторними впливами. Дихання при м’язовій роботі тісно пов’язане з біомеханічними особливостями положення тіла і механікою самих рухів.</a:t>
            </a:r>
            <a:endParaRPr sz="155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8" name="Google Shape;168;p29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69" name="Google Shape;169;p29"/>
          <p:cNvPicPr preferRelativeResize="0"/>
          <p:nvPr/>
        </p:nvPicPr>
        <p:blipFill rotWithShape="1">
          <a:blip r:embed="rId3">
            <a:alphaModFix/>
          </a:blip>
          <a:srcRect t="3929"/>
          <a:stretch/>
        </p:blipFill>
        <p:spPr>
          <a:xfrm>
            <a:off x="4296425" y="-278948"/>
            <a:ext cx="4847576" cy="5422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0"/>
          <p:cNvSpPr txBox="1"/>
          <p:nvPr/>
        </p:nvSpPr>
        <p:spPr>
          <a:xfrm>
            <a:off x="1028700" y="694075"/>
            <a:ext cx="5874900" cy="21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У різних положеннях тіла може знижуватись рівномірність вентиляції легенів і зменшуватись загальна площа альвеол, що вентилюється. Таким чином, легенева вентиляція залежить від цілого ряду характеристик рухів. Тому вивчення рухових актів проходить спряжено з дихальними рухами. Чим міцніший зв’язок дихання і рухів, тим легше вони виконуються.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5" name="Google Shape;17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8975" y="2056125"/>
            <a:ext cx="2773850" cy="277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1"/>
          <p:cNvSpPr txBox="1">
            <a:spLocks noGrp="1"/>
          </p:cNvSpPr>
          <p:nvPr>
            <p:ph type="body" idx="1"/>
          </p:nvPr>
        </p:nvSpPr>
        <p:spPr>
          <a:xfrm>
            <a:off x="4694250" y="959500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400">
                <a:highlight>
                  <a:srgbClr val="FFFFFF"/>
                </a:highlight>
              </a:rPr>
              <a:t>При фізичних навантаженнях </a:t>
            </a:r>
            <a:r>
              <a:rPr lang="ru" sz="1400" b="1">
                <a:highlight>
                  <a:srgbClr val="FFFFFF"/>
                </a:highlight>
              </a:rPr>
              <a:t>м'язи виконують посилену роботу і кількість СО</a:t>
            </a:r>
            <a:r>
              <a:rPr lang="ru" sz="1400" b="1" baseline="-25000">
                <a:highlight>
                  <a:srgbClr val="FFFFFF"/>
                </a:highlight>
              </a:rPr>
              <a:t>2</a:t>
            </a:r>
            <a:r>
              <a:rPr lang="ru" sz="1400" b="1">
                <a:highlight>
                  <a:srgbClr val="FFFFFF"/>
                </a:highlight>
              </a:rPr>
              <a:t> в крові зростає, що стає однією з причин поглиблення і посилення дихальних рухів</a:t>
            </a:r>
            <a:r>
              <a:rPr lang="ru" sz="1400">
                <a:highlight>
                  <a:srgbClr val="FFFFFF"/>
                </a:highlight>
              </a:rPr>
              <a:t>.</a:t>
            </a:r>
            <a:endParaRPr sz="1500"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81" name="Google Shape;18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50" y="0"/>
            <a:ext cx="425729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9922" y="1810890"/>
            <a:ext cx="5334900" cy="1244700"/>
          </a:xfrm>
        </p:spPr>
        <p:txBody>
          <a:bodyPr>
            <a:normAutofit/>
          </a:bodyPr>
          <a:lstStyle/>
          <a:p>
            <a:pPr algn="ctr"/>
            <a:r>
              <a:rPr lang="uk-UA" sz="4400" dirty="0" smtClean="0"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866</Words>
  <Application>Microsoft Office PowerPoint</Application>
  <PresentationFormat>Экран (16:9)</PresentationFormat>
  <Paragraphs>21</Paragraphs>
  <Slides>20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Merriweather</vt:lpstr>
      <vt:lpstr>Times New Roman</vt:lpstr>
      <vt:lpstr>Roboto</vt:lpstr>
      <vt:lpstr>Paradigm</vt:lpstr>
      <vt:lpstr>Тема СРС. Дослідження спірограми та оцінка результатів під час спокою та фізичного навантаження </vt:lpstr>
      <vt:lpstr>Слайд 2</vt:lpstr>
      <vt:lpstr>Велика питома вага споживання кисню при роботі залежить не тільки від його споживання м'язами, які безпосередньо беруть участь у виконанні рухів, але і від споживання кисню м'язами, що забезпечують високу легеневу вентиляцію, а також м'язом серця та іншими тканинами тіла.  </vt:lpstr>
      <vt:lpstr>Слайд 4</vt:lpstr>
      <vt:lpstr>При роботі в кілька разів збільшується об'ємна швидкість кровотоку, що забезпечує доставку потрібної кількості кисню до працюючих м'язів і транспорт вуглекислого газу до альвеолярним капілярах. При цьому може виникати венозна гіпоксемія – зменшення кількості О2 в крові Якщо ж посилюється нерівномірність вентиляції і виникає недостатня координація дихання і кровотоку в малому колі кровообігу, то виникає артеріальна гіпоксемія.</vt:lpstr>
      <vt:lpstr>Слайд 6</vt:lpstr>
      <vt:lpstr>Слайд 7</vt:lpstr>
      <vt:lpstr>Слайд 8</vt:lpstr>
      <vt:lpstr>Слайд 9</vt:lpstr>
      <vt:lpstr>Ці відхилення сприймаються хеморецепторами (центральними та периферичними – СП1)  передача інформації в КП каналом зворотнього зв’язку зміна вентиляції; вона стає відповідати рівню метаболізма  нормалізація газового складу артеріальної крові. </vt:lpstr>
      <vt:lpstr>Слайд 11</vt:lpstr>
      <vt:lpstr>Слайд 12</vt:lpstr>
      <vt:lpstr>Легенева вентиляція під час м'язової роботи знаходиться в прямій залежності від потужності роботи (рівня споживання кисню). До певного субмаксимального рівня ця залежність лінійна, а при більш важкій роботі легенева вентиляція зростає швидше, ніж підвищується споживання кисню. Людина в стані спокою споживає 25О-35О мл кисню за хвилину, під час роботи - до 45ОО-5ООО мл. </vt:lpstr>
      <vt:lpstr>Слайд 14</vt:lpstr>
      <vt:lpstr>Слайд 15</vt:lpstr>
      <vt:lpstr>Слайд 16</vt:lpstr>
      <vt:lpstr>Посилення вентиляції в умовах м’язової роботи зумовлене хімічними змінами, які відбуваються в організмі (нагромадженням вуглекислоти, недоокислених продуктів обміну). Крім того, легенева вентиляція посилюється рефлекторними впливами. Дихання при м’язовій роботі тісно пов’язане з біомеханічними особливостями положення тіла і механікою самих рухів.</vt:lpstr>
      <vt:lpstr>Слайд 18</vt:lpstr>
      <vt:lpstr>Слайд 19</vt:lpstr>
      <vt:lpstr>Дякую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Зміни дихання під час фізичних навантажень</dc:title>
  <dc:creator>User</dc:creator>
  <cp:lastModifiedBy>User</cp:lastModifiedBy>
  <cp:revision>2</cp:revision>
  <dcterms:modified xsi:type="dcterms:W3CDTF">2023-02-20T10:37:10Z</dcterms:modified>
</cp:coreProperties>
</file>