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89" r:id="rId4"/>
    <p:sldId id="300" r:id="rId5"/>
    <p:sldId id="259" r:id="rId6"/>
    <p:sldId id="260" r:id="rId7"/>
    <p:sldId id="261" r:id="rId8"/>
    <p:sldId id="262" r:id="rId9"/>
    <p:sldId id="263" r:id="rId10"/>
    <p:sldId id="264" r:id="rId11"/>
    <p:sldId id="290" r:id="rId12"/>
    <p:sldId id="265" r:id="rId13"/>
    <p:sldId id="271" r:id="rId14"/>
    <p:sldId id="266" r:id="rId15"/>
    <p:sldId id="272" r:id="rId16"/>
    <p:sldId id="273" r:id="rId17"/>
    <p:sldId id="274" r:id="rId18"/>
    <p:sldId id="294" r:id="rId19"/>
    <p:sldId id="276" r:id="rId20"/>
    <p:sldId id="275" r:id="rId21"/>
    <p:sldId id="277" r:id="rId22"/>
    <p:sldId id="284" r:id="rId23"/>
    <p:sldId id="278" r:id="rId24"/>
    <p:sldId id="293" r:id="rId25"/>
    <p:sldId id="280" r:id="rId26"/>
    <p:sldId id="296" r:id="rId27"/>
    <p:sldId id="295" r:id="rId28"/>
    <p:sldId id="281" r:id="rId29"/>
    <p:sldId id="282" r:id="rId30"/>
    <p:sldId id="297" r:id="rId31"/>
    <p:sldId id="298" r:id="rId32"/>
    <p:sldId id="299" r:id="rId33"/>
    <p:sldId id="288"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106E36-FD25-4E2D-B0AA-010F637433A0}" type="datetimeFigureOut">
              <a:rPr lang="ru-RU" smtClean="0"/>
              <a:pPr/>
              <a:t>20.02.2023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20.02.2023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20.02.2023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106E36-FD25-4E2D-B0AA-010F637433A0}" type="datetimeFigureOut">
              <a:rPr lang="ru-RU" smtClean="0"/>
              <a:pPr/>
              <a:t>20.02.2023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106E36-FD25-4E2D-B0AA-010F637433A0}" type="datetimeFigureOut">
              <a:rPr lang="ru-RU" smtClean="0"/>
              <a:pPr/>
              <a:t>20.02.2023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106E36-FD25-4E2D-B0AA-010F637433A0}" type="datetimeFigureOut">
              <a:rPr lang="ru-RU" smtClean="0"/>
              <a:pPr/>
              <a:t>20.02.2023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20.02.2023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20.02.2023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20.02.2023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20.02.2023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20.02.2023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20.02.2023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00034" y="2143116"/>
            <a:ext cx="8358246" cy="1861948"/>
          </a:xfrm>
        </p:spPr>
        <p:txBody>
          <a:bodyPr>
            <a:noAutofit/>
          </a:bodyPr>
          <a:lstStyle/>
          <a:p>
            <a:r>
              <a:rPr lang="en-US" sz="4000" b="1" dirty="0">
                <a:solidFill>
                  <a:schemeClr val="tx1"/>
                </a:solidFill>
                <a:effectLst/>
                <a:latin typeface="Times New Roman" panose="02020603050405020304" pitchFamily="18" charset="0"/>
                <a:ea typeface="Times New Roman" panose="02020603050405020304" pitchFamily="18" charset="0"/>
              </a:rPr>
              <a:t>STUDY OF MUSCLE STRENGTH AND WORK. DYNAMOMETRY</a:t>
            </a:r>
          </a:p>
        </p:txBody>
      </p:sp>
      <p:sp>
        <p:nvSpPr>
          <p:cNvPr id="2" name="Подзаголовок 2">
            <a:extLst>
              <a:ext uri="{FF2B5EF4-FFF2-40B4-BE49-F238E27FC236}">
                <a16:creationId xmlns:a16="http://schemas.microsoft.com/office/drawing/2014/main" id="{F595F4BE-4D7A-BC39-E7B2-C889355186F1}"/>
              </a:ext>
            </a:extLst>
          </p:cNvPr>
          <p:cNvSpPr txBox="1">
            <a:spLocks/>
          </p:cNvSpPr>
          <p:nvPr/>
        </p:nvSpPr>
        <p:spPr>
          <a:xfrm>
            <a:off x="2987824" y="5453626"/>
            <a:ext cx="5616624" cy="72008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800" b="1" dirty="0">
                <a:solidFill>
                  <a:schemeClr val="tx1"/>
                </a:solidFill>
                <a:latin typeface="Times New Roman" pitchFamily="18" charset="0"/>
                <a:cs typeface="Times New Roman" pitchFamily="18" charset="0"/>
              </a:rPr>
              <a:t>PhD, Olha </a:t>
            </a:r>
            <a:r>
              <a:rPr lang="en-US" sz="2800" b="1" dirty="0" err="1">
                <a:solidFill>
                  <a:schemeClr val="tx1"/>
                </a:solidFill>
                <a:latin typeface="Times New Roman" pitchFamily="18" charset="0"/>
                <a:cs typeface="Times New Roman" pitchFamily="18" charset="0"/>
              </a:rPr>
              <a:t>Kashchenko</a:t>
            </a:r>
            <a:endParaRPr lang="ru-RU" sz="2800" b="1"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857224" y="1000108"/>
            <a:ext cx="7715304" cy="3725036"/>
          </a:xfrm>
        </p:spPr>
        <p:txBody>
          <a:bodyPr>
            <a:normAutofit/>
          </a:bodyPr>
          <a:lstStyle/>
          <a:p>
            <a:pPr algn="just">
              <a:buFont typeface="Wingdings" pitchFamily="2" charset="2"/>
              <a:buChar char="ü"/>
            </a:pPr>
            <a:r>
              <a:rPr lang="en-US" sz="2700" dirty="0">
                <a:latin typeface="Times New Roman" pitchFamily="18" charset="0"/>
                <a:cs typeface="Times New Roman" pitchFamily="18" charset="0"/>
              </a:rPr>
              <a:t>The elementary functional unit of the muscle is motor, or locomotor, units (PO).
They are the final link in direct nervous control of the movements of the human or animal body. 
For the first time, the term "motor unit" was introduced in the work of Liddell and Sherrington to define a structure that includes a group of muscle fibers that are innervated by axon terminals</a:t>
            </a:r>
            <a:endParaRPr lang="ru-RU" sz="27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4294967295"/>
          </p:nvPr>
        </p:nvSpPr>
        <p:spPr>
          <a:xfrm>
            <a:off x="714348" y="1357298"/>
            <a:ext cx="8015286" cy="4525963"/>
          </a:xfrm>
        </p:spPr>
        <p:txBody>
          <a:bodyPr>
            <a:normAutofit/>
          </a:bodyPr>
          <a:lstStyle/>
          <a:p>
            <a:pPr algn="just">
              <a:buNone/>
            </a:pPr>
            <a:r>
              <a:rPr lang="en-US" sz="2700" dirty="0">
                <a:latin typeface="Times New Roman" pitchFamily="18" charset="0"/>
                <a:cs typeface="Times New Roman" pitchFamily="18" charset="0"/>
              </a:rPr>
              <a:t>The accumulation of knowledge about PO led to the identification of differences between them in certain structural and functional features, as well as connections with nerve structures. </a:t>
            </a:r>
          </a:p>
          <a:p>
            <a:pPr algn="just">
              <a:buNone/>
            </a:pPr>
            <a:r>
              <a:rPr lang="en-US" sz="2700" dirty="0">
                <a:latin typeface="Times New Roman" pitchFamily="18" charset="0"/>
                <a:cs typeface="Times New Roman" pitchFamily="18" charset="0"/>
              </a:rPr>
              <a:t>According to the structure, small and large PO's are distinguished;
By function – slow (tonic) and fast (phase). 
</a:t>
            </a:r>
            <a:endParaRPr lang="ru-RU" sz="27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ChangeAspect="1" noChangeArrowheads="1"/>
          </p:cNvPicPr>
          <p:nvPr/>
        </p:nvPicPr>
        <p:blipFill>
          <a:blip r:embed="rId2"/>
          <a:srcRect l="56250" t="10000" r="8593" b="15938"/>
          <a:stretch>
            <a:fillRect/>
          </a:stretch>
        </p:blipFill>
        <p:spPr bwMode="auto">
          <a:xfrm>
            <a:off x="2500298" y="0"/>
            <a:ext cx="4286280" cy="5643578"/>
          </a:xfrm>
          <a:prstGeom prst="rect">
            <a:avLst/>
          </a:prstGeom>
          <a:noFill/>
          <a:ln w="9525">
            <a:noFill/>
            <a:miter lim="800000"/>
            <a:headEnd/>
            <a:tailEnd/>
          </a:ln>
          <a:effectLst/>
        </p:spPr>
      </p:pic>
      <p:sp>
        <p:nvSpPr>
          <p:cNvPr id="3" name="Прямоугольник 2"/>
          <p:cNvSpPr/>
          <p:nvPr/>
        </p:nvSpPr>
        <p:spPr>
          <a:xfrm>
            <a:off x="0" y="5572140"/>
            <a:ext cx="9144000" cy="1569660"/>
          </a:xfrm>
          <a:prstGeom prst="rect">
            <a:avLst/>
          </a:prstGeom>
        </p:spPr>
        <p:txBody>
          <a:bodyPr wrap="square">
            <a:spAutoFit/>
          </a:bodyPr>
          <a:lstStyle/>
          <a:p>
            <a:pPr algn="ctr"/>
            <a:r>
              <a:rPr lang="en-US" sz="3200" b="1" dirty="0">
                <a:latin typeface="Times New Roman" pitchFamily="18" charset="0"/>
                <a:cs typeface="Times New Roman" pitchFamily="18" charset="0"/>
              </a:rPr>
              <a:t>Neuromotor units of different types: 
F – phase, T – tonic, P – transitional.
</a:t>
            </a:r>
            <a:endParaRPr lang="ru-RU" sz="3200" b="1"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3100" b="1" dirty="0">
                <a:latin typeface="Times New Roman" pitchFamily="18" charset="0"/>
                <a:cs typeface="Times New Roman" pitchFamily="18" charset="0"/>
              </a:rPr>
              <a:t>Comparative characteristics of slow and fast MF </a:t>
            </a:r>
            <a:br>
              <a:rPr lang="en-US" sz="3100" b="1" dirty="0">
                <a:latin typeface="Times New Roman" pitchFamily="18" charset="0"/>
                <a:cs typeface="Times New Roman" pitchFamily="18" charset="0"/>
              </a:rPr>
            </a:br>
            <a:r>
              <a:rPr lang="en-US" sz="3100" b="1" dirty="0">
                <a:latin typeface="Times New Roman" pitchFamily="18" charset="0"/>
                <a:cs typeface="Times New Roman" pitchFamily="18" charset="0"/>
              </a:rPr>
              <a:t>
</a:t>
            </a:r>
            <a:endParaRPr lang="ru-RU" dirty="0"/>
          </a:p>
        </p:txBody>
      </p:sp>
      <p:graphicFrame>
        <p:nvGraphicFramePr>
          <p:cNvPr id="5" name="Таблица 4"/>
          <p:cNvGraphicFramePr>
            <a:graphicFrameLocks noGrp="1"/>
          </p:cNvGraphicFramePr>
          <p:nvPr>
            <p:extLst>
              <p:ext uri="{D42A27DB-BD31-4B8C-83A1-F6EECF244321}">
                <p14:modId xmlns:p14="http://schemas.microsoft.com/office/powerpoint/2010/main" val="1004670994"/>
              </p:ext>
            </p:extLst>
          </p:nvPr>
        </p:nvGraphicFramePr>
        <p:xfrm>
          <a:off x="611560" y="949046"/>
          <a:ext cx="8175281" cy="5129090"/>
        </p:xfrm>
        <a:graphic>
          <a:graphicData uri="http://schemas.openxmlformats.org/drawingml/2006/table">
            <a:tbl>
              <a:tblPr/>
              <a:tblGrid>
                <a:gridCol w="4031445">
                  <a:extLst>
                    <a:ext uri="{9D8B030D-6E8A-4147-A177-3AD203B41FA5}">
                      <a16:colId xmlns:a16="http://schemas.microsoft.com/office/drawing/2014/main" val="20000"/>
                    </a:ext>
                  </a:extLst>
                </a:gridCol>
                <a:gridCol w="4143836">
                  <a:extLst>
                    <a:ext uri="{9D8B030D-6E8A-4147-A177-3AD203B41FA5}">
                      <a16:colId xmlns:a16="http://schemas.microsoft.com/office/drawing/2014/main" val="20001"/>
                    </a:ext>
                  </a:extLst>
                </a:gridCol>
              </a:tblGrid>
              <a:tr h="0">
                <a:tc>
                  <a:txBody>
                    <a:bodyPr/>
                    <a:lstStyle/>
                    <a:p>
                      <a:pPr algn="ctr">
                        <a:lnSpc>
                          <a:spcPct val="150000"/>
                        </a:lnSpc>
                        <a:spcAft>
                          <a:spcPts val="0"/>
                        </a:spcAft>
                      </a:pPr>
                      <a:r>
                        <a:rPr lang="en-US" sz="2000" b="1" dirty="0">
                          <a:latin typeface="Times New Roman"/>
                          <a:ea typeface="Times New Roman"/>
                        </a:rPr>
                        <a:t>Slow (tonic) MF</a:t>
                      </a:r>
                      <a:endParaRPr lang="ru-RU"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000" b="1" dirty="0">
                          <a:latin typeface="Times New Roman"/>
                          <a:ea typeface="Times New Roman"/>
                        </a:rPr>
                        <a:t>Fast (phase) MF</a:t>
                      </a:r>
                      <a:endParaRPr lang="ru-RU"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30348">
                <a:tc gridSpan="2">
                  <a:txBody>
                    <a:bodyPr/>
                    <a:lstStyle/>
                    <a:p>
                      <a:pPr algn="ctr">
                        <a:lnSpc>
                          <a:spcPct val="150000"/>
                        </a:lnSpc>
                        <a:spcAft>
                          <a:spcPts val="0"/>
                        </a:spcAft>
                      </a:pPr>
                      <a:r>
                        <a:rPr lang="en-US" sz="2000" b="1" i="1" dirty="0">
                          <a:latin typeface="Times New Roman"/>
                          <a:ea typeface="Times New Roman"/>
                        </a:rPr>
                        <a:t>By the number of muscle fibers</a:t>
                      </a:r>
                      <a:endParaRPr lang="ru-RU" sz="20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10001"/>
                  </a:ext>
                </a:extLst>
              </a:tr>
              <a:tr h="352654">
                <a:tc>
                  <a:txBody>
                    <a:bodyPr/>
                    <a:lstStyle/>
                    <a:p>
                      <a:pPr algn="just">
                        <a:spcAft>
                          <a:spcPts val="0"/>
                        </a:spcAft>
                      </a:pPr>
                      <a:r>
                        <a:rPr lang="en-US" sz="2000" dirty="0">
                          <a:latin typeface="Times New Roman"/>
                          <a:ea typeface="Times New Roman"/>
                        </a:rPr>
                        <a:t>Include several hundred or even thousands of muscle fibers</a:t>
                      </a:r>
                      <a:endParaRPr lang="ru-RU"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dirty="0">
                          <a:latin typeface="Times New Roman"/>
                          <a:ea typeface="Times New Roman"/>
                        </a:rPr>
                        <a:t>Include several muscle fibers.
</a:t>
                      </a:r>
                      <a:endParaRPr lang="ru-RU"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9950">
                <a:tc gridSpan="2">
                  <a:txBody>
                    <a:bodyPr/>
                    <a:lstStyle/>
                    <a:p>
                      <a:pPr algn="ctr">
                        <a:lnSpc>
                          <a:spcPct val="150000"/>
                        </a:lnSpc>
                        <a:spcAft>
                          <a:spcPts val="0"/>
                        </a:spcAft>
                      </a:pPr>
                      <a:r>
                        <a:rPr lang="en-US" sz="2000" b="1" i="1" dirty="0">
                          <a:latin typeface="Times New Roman"/>
                        </a:rPr>
                        <a:t>According to the structure of muscle fibers</a:t>
                      </a:r>
                      <a:endParaRPr lang="ru-RU" sz="2000" b="1" dirty="0">
                        <a:latin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10003"/>
                  </a:ext>
                </a:extLst>
              </a:tr>
              <a:tr h="1012336">
                <a:tc>
                  <a:txBody>
                    <a:bodyPr/>
                    <a:lstStyle/>
                    <a:p>
                      <a:pPr algn="just">
                        <a:spcAft>
                          <a:spcPts val="0"/>
                        </a:spcAft>
                      </a:pPr>
                      <a:r>
                        <a:rPr lang="en-US" sz="2000" dirty="0">
                          <a:latin typeface="Times New Roman"/>
                          <a:ea typeface="Times New Roman"/>
                        </a:rPr>
                        <a:t>Contain many mitochondria. Sarcoplasmic reticulum is poorly developed. There are red due to the presence of myoglobin and cytochrome pigments. The glycogen content is small. Close contact with blood capillaries to speed up metabolism</a:t>
                      </a:r>
                      <a:r>
                        <a:rPr lang="uk-UA" sz="2000" dirty="0">
                          <a:latin typeface="Times New Roman"/>
                          <a:ea typeface="Times New Roman"/>
                        </a:rPr>
                        <a:t>.</a:t>
                      </a:r>
                      <a:endParaRPr lang="ru-RU"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dirty="0">
                          <a:latin typeface="Times New Roman"/>
                          <a:ea typeface="Times New Roman"/>
                        </a:rPr>
                        <a:t>Contain few mitochondria. Sarcoplasmic reticulum is well developed. They are white – myoglobin and cytochrome pigments have little or no. Many glycogen granules.
</a:t>
                      </a:r>
                      <a:endParaRPr lang="ru-RU"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5576">
                <a:tc gridSpan="2">
                  <a:txBody>
                    <a:bodyPr/>
                    <a:lstStyle/>
                    <a:p>
                      <a:pPr algn="ctr">
                        <a:lnSpc>
                          <a:spcPct val="150000"/>
                        </a:lnSpc>
                        <a:spcAft>
                          <a:spcPts val="0"/>
                        </a:spcAft>
                      </a:pPr>
                      <a:r>
                        <a:rPr lang="en-US" sz="2000" b="1" i="1" dirty="0">
                          <a:latin typeface="Times New Roman"/>
                        </a:rPr>
                        <a:t>By placement in the thickness of the muscle</a:t>
                      </a:r>
                      <a:endParaRPr lang="ru-RU" sz="2000" b="1" dirty="0">
                        <a:latin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10005"/>
                  </a:ext>
                </a:extLst>
              </a:tr>
              <a:tr h="471490">
                <a:tc>
                  <a:txBody>
                    <a:bodyPr/>
                    <a:lstStyle/>
                    <a:p>
                      <a:pPr algn="ctr">
                        <a:lnSpc>
                          <a:spcPct val="150000"/>
                        </a:lnSpc>
                        <a:spcAft>
                          <a:spcPts val="0"/>
                        </a:spcAft>
                      </a:pPr>
                      <a:r>
                        <a:rPr lang="uk-UA" sz="2000" b="0" cap="none">
                          <a:latin typeface="Times New Roman"/>
                        </a:rPr>
                        <a:t>У глибоких шарах м'язів кінцівок.</a:t>
                      </a:r>
                      <a:endParaRPr lang="ru-RU" sz="2000" b="1" cap="none" dirty="0">
                        <a:latin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uk-UA" sz="2000" dirty="0">
                          <a:latin typeface="Times New Roman"/>
                          <a:ea typeface="Times New Roman"/>
                        </a:rPr>
                        <a:t>Ближче до поверхні м'язів.</a:t>
                      </a:r>
                      <a:endParaRPr lang="ru-RU"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445323446"/>
              </p:ext>
            </p:extLst>
          </p:nvPr>
        </p:nvGraphicFramePr>
        <p:xfrm>
          <a:off x="467544" y="836712"/>
          <a:ext cx="8390736" cy="5035360"/>
        </p:xfrm>
        <a:graphic>
          <a:graphicData uri="http://schemas.openxmlformats.org/drawingml/2006/table">
            <a:tbl>
              <a:tblPr/>
              <a:tblGrid>
                <a:gridCol w="4194930">
                  <a:extLst>
                    <a:ext uri="{9D8B030D-6E8A-4147-A177-3AD203B41FA5}">
                      <a16:colId xmlns:a16="http://schemas.microsoft.com/office/drawing/2014/main" val="20000"/>
                    </a:ext>
                  </a:extLst>
                </a:gridCol>
                <a:gridCol w="4195806">
                  <a:extLst>
                    <a:ext uri="{9D8B030D-6E8A-4147-A177-3AD203B41FA5}">
                      <a16:colId xmlns:a16="http://schemas.microsoft.com/office/drawing/2014/main" val="20001"/>
                    </a:ext>
                  </a:extLst>
                </a:gridCol>
              </a:tblGrid>
              <a:tr h="389115">
                <a:tc gridSpan="2">
                  <a:txBody>
                    <a:bodyPr/>
                    <a:lstStyle/>
                    <a:p>
                      <a:pPr algn="ctr">
                        <a:lnSpc>
                          <a:spcPct val="150000"/>
                        </a:lnSpc>
                        <a:spcAft>
                          <a:spcPts val="0"/>
                        </a:spcAft>
                      </a:pPr>
                      <a:r>
                        <a:rPr lang="en-US" sz="2000" b="1" i="1" dirty="0">
                          <a:latin typeface="Times New Roman"/>
                        </a:rPr>
                        <a:t>By the nature of innervation</a:t>
                      </a:r>
                      <a:endParaRPr lang="ru-RU" sz="2000" b="1" dirty="0">
                        <a:latin typeface="Times New Roman"/>
                      </a:endParaRPr>
                    </a:p>
                  </a:txBody>
                  <a:tcPr marL="58057" marR="580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10000"/>
                  </a:ext>
                </a:extLst>
              </a:tr>
              <a:tr h="4556997">
                <a:tc>
                  <a:txBody>
                    <a:bodyPr/>
                    <a:lstStyle/>
                    <a:p>
                      <a:pPr algn="just">
                        <a:spcAft>
                          <a:spcPts val="0"/>
                        </a:spcAft>
                      </a:pPr>
                      <a:r>
                        <a:rPr lang="en-US" sz="1900" dirty="0">
                          <a:latin typeface="Times New Roman"/>
                          <a:ea typeface="Times New Roman"/>
                        </a:rPr>
                        <a:t>Slow motoneurons are small in size, characterized by high excitability, low threshold of excitation and inclusion in impulse activity, relatively low pulse frequency, narrow frequency range between the minimum and maximum pulse frequency, relatively low pulse speed along the axon (2-8 m/s), smaller axon diameter (5 microns), high endurance and tirelessness. They are capable of long-term (for tens of minutes) maintaining a stable low-frequency pulse without reducing the frequency. Several terminal plates are placed on one muscle fiber (multiple type of innervation). 
</a:t>
                      </a:r>
                      <a:endParaRPr lang="ru-RU" sz="1900" dirty="0">
                        <a:latin typeface="Times New Roman"/>
                        <a:ea typeface="Times New Roman"/>
                      </a:endParaRPr>
                    </a:p>
                  </a:txBody>
                  <a:tcPr marL="58057" marR="580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900" dirty="0">
                          <a:latin typeface="Times New Roman"/>
                          <a:ea typeface="Times New Roman"/>
                        </a:rPr>
                        <a:t>Fast motoneurons are larger nerve cells with a thicker axon (10-20 microns in diameter). They are characterized by lower excitability, a high threshold for inclusion in impulse activity, a relatively high pulse frequency, a wide range between the minimum and maximum frequency, a relatively high speed of pulses along the axon (8-40 m / s). They are tired and short-lived. They cannot withstand high-frequency impulses: a high-frequency discharge is followed by a rapid drop in frequency. On one muscle fiber there is one, less often two terminal plates (a single type of innervation). 
</a:t>
                      </a:r>
                      <a:endParaRPr lang="ru-RU" sz="1900" dirty="0">
                        <a:latin typeface="Times New Roman"/>
                        <a:ea typeface="Times New Roman"/>
                      </a:endParaRPr>
                    </a:p>
                  </a:txBody>
                  <a:tcPr marL="58057" marR="580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551082673"/>
              </p:ext>
            </p:extLst>
          </p:nvPr>
        </p:nvGraphicFramePr>
        <p:xfrm>
          <a:off x="251520" y="214290"/>
          <a:ext cx="8606760" cy="6226945"/>
        </p:xfrm>
        <a:graphic>
          <a:graphicData uri="http://schemas.openxmlformats.org/drawingml/2006/table">
            <a:tbl>
              <a:tblPr/>
              <a:tblGrid>
                <a:gridCol w="4320032">
                  <a:extLst>
                    <a:ext uri="{9D8B030D-6E8A-4147-A177-3AD203B41FA5}">
                      <a16:colId xmlns:a16="http://schemas.microsoft.com/office/drawing/2014/main" val="20000"/>
                    </a:ext>
                  </a:extLst>
                </a:gridCol>
                <a:gridCol w="4286728">
                  <a:extLst>
                    <a:ext uri="{9D8B030D-6E8A-4147-A177-3AD203B41FA5}">
                      <a16:colId xmlns:a16="http://schemas.microsoft.com/office/drawing/2014/main" val="20001"/>
                    </a:ext>
                  </a:extLst>
                </a:gridCol>
              </a:tblGrid>
              <a:tr h="471491">
                <a:tc gridSpan="2">
                  <a:txBody>
                    <a:bodyPr/>
                    <a:lstStyle/>
                    <a:p>
                      <a:pPr algn="ctr">
                        <a:lnSpc>
                          <a:spcPct val="150000"/>
                        </a:lnSpc>
                        <a:spcAft>
                          <a:spcPts val="0"/>
                        </a:spcAft>
                      </a:pPr>
                      <a:r>
                        <a:rPr lang="en-US" sz="2000" b="1" i="1" dirty="0">
                          <a:latin typeface="Times New Roman" pitchFamily="18" charset="0"/>
                          <a:ea typeface="Times New Roman"/>
                          <a:cs typeface="Times New Roman" pitchFamily="18" charset="0"/>
                        </a:rPr>
                        <a:t>By excitability of the muscle fiber membrane
</a:t>
                      </a:r>
                      <a:endParaRPr lang="ru-RU" sz="2000" b="1" dirty="0">
                        <a:latin typeface="Times New Roman" pitchFamily="18" charset="0"/>
                        <a:ea typeface="Times New Roman"/>
                        <a:cs typeface="Times New Roman" pitchFamily="18" charset="0"/>
                      </a:endParaRPr>
                    </a:p>
                  </a:txBody>
                  <a:tcPr marL="65314" marR="653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10000"/>
                  </a:ext>
                </a:extLst>
              </a:tr>
              <a:tr h="3939286">
                <a:tc>
                  <a:txBody>
                    <a:bodyPr/>
                    <a:lstStyle/>
                    <a:p>
                      <a:pPr algn="just">
                        <a:spcAft>
                          <a:spcPts val="0"/>
                        </a:spcAft>
                      </a:pPr>
                      <a:r>
                        <a:rPr lang="en-US" sz="2000" dirty="0">
                          <a:latin typeface="Times New Roman" pitchFamily="18" charset="0"/>
                          <a:ea typeface="Times New Roman"/>
                          <a:cs typeface="Times New Roman" pitchFamily="18" charset="0"/>
                        </a:rPr>
                        <a:t>The membrane is characterized by moderate to low electrical excitability. Each electrical impulse results in the release of only a small amount of AH.  In response to irritation within the terminal plate, local depolarization occurs. The measure of membrane depolarization depends on the frequency of stimuli. PD is not generated due to the lack of potential-dependent sodium channels on the fiber membrane. The local potential is capable of electrotonic propagation along the fiber. 
</a:t>
                      </a:r>
                      <a:endParaRPr lang="ru-RU" sz="2000" dirty="0">
                        <a:latin typeface="Times New Roman" pitchFamily="18" charset="0"/>
                        <a:ea typeface="Times New Roman"/>
                        <a:cs typeface="Times New Roman" pitchFamily="18" charset="0"/>
                      </a:endParaRPr>
                    </a:p>
                  </a:txBody>
                  <a:tcPr marL="65314" marR="653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dirty="0">
                          <a:latin typeface="Times New Roman" pitchFamily="18" charset="0"/>
                          <a:ea typeface="Times New Roman"/>
                          <a:cs typeface="Times New Roman" pitchFamily="18" charset="0"/>
                        </a:rPr>
                        <a:t>The membrane is characterized by high electrical excitability. In response to irritation, PD is generated, spreading through the fiber. PD develops on the principle of "all or nothing."
</a:t>
                      </a:r>
                      <a:endParaRPr lang="ru-RU" sz="2000" dirty="0">
                        <a:latin typeface="Times New Roman" pitchFamily="18" charset="0"/>
                        <a:ea typeface="Times New Roman"/>
                        <a:cs typeface="Times New Roman" pitchFamily="18" charset="0"/>
                      </a:endParaRPr>
                    </a:p>
                  </a:txBody>
                  <a:tcPr marL="65314" marR="653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71491">
                <a:tc gridSpan="2">
                  <a:txBody>
                    <a:bodyPr/>
                    <a:lstStyle/>
                    <a:p>
                      <a:pPr algn="ctr">
                        <a:lnSpc>
                          <a:spcPct val="150000"/>
                        </a:lnSpc>
                        <a:spcAft>
                          <a:spcPts val="0"/>
                        </a:spcAft>
                      </a:pPr>
                      <a:r>
                        <a:rPr lang="en-US" sz="2000" b="1" i="1" dirty="0">
                          <a:latin typeface="Times New Roman" pitchFamily="18" charset="0"/>
                          <a:ea typeface="Times New Roman"/>
                          <a:cs typeface="Times New Roman" pitchFamily="18" charset="0"/>
                        </a:rPr>
                        <a:t>According to the type of response of the muscle fiber</a:t>
                      </a:r>
                      <a:endParaRPr lang="ru-RU" sz="2000" b="1" dirty="0">
                        <a:latin typeface="Times New Roman" pitchFamily="18" charset="0"/>
                        <a:ea typeface="Times New Roman"/>
                        <a:cs typeface="Times New Roman" pitchFamily="18" charset="0"/>
                      </a:endParaRPr>
                    </a:p>
                  </a:txBody>
                  <a:tcPr marL="65314" marR="653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10002"/>
                  </a:ext>
                </a:extLst>
              </a:tr>
              <a:tr h="628654">
                <a:tc>
                  <a:txBody>
                    <a:bodyPr/>
                    <a:lstStyle/>
                    <a:p>
                      <a:pPr algn="just">
                        <a:spcAft>
                          <a:spcPts val="0"/>
                        </a:spcAft>
                      </a:pPr>
                      <a:r>
                        <a:rPr lang="en-US" sz="2000" dirty="0">
                          <a:latin typeface="Times New Roman" pitchFamily="18" charset="0"/>
                          <a:ea typeface="Times New Roman"/>
                          <a:cs typeface="Times New Roman" pitchFamily="18" charset="0"/>
                        </a:rPr>
                        <a:t>Slow graduation and slow relaxation. 
</a:t>
                      </a:r>
                      <a:endParaRPr lang="ru-RU" sz="2000" dirty="0">
                        <a:latin typeface="Times New Roman" pitchFamily="18" charset="0"/>
                        <a:ea typeface="Times New Roman"/>
                        <a:cs typeface="Times New Roman" pitchFamily="18" charset="0"/>
                      </a:endParaRPr>
                    </a:p>
                  </a:txBody>
                  <a:tcPr marL="65314" marR="653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dirty="0">
                          <a:latin typeface="Times New Roman" pitchFamily="18" charset="0"/>
                          <a:ea typeface="Times New Roman"/>
                          <a:cs typeface="Times New Roman" pitchFamily="18" charset="0"/>
                        </a:rPr>
                        <a:t>Strong, fast contraction and rapid fatigue.</a:t>
                      </a:r>
                      <a:endParaRPr lang="ru-RU" sz="2000" dirty="0">
                        <a:latin typeface="Times New Roman" pitchFamily="18" charset="0"/>
                        <a:ea typeface="Times New Roman"/>
                        <a:cs typeface="Times New Roman" pitchFamily="18" charset="0"/>
                      </a:endParaRPr>
                    </a:p>
                  </a:txBody>
                  <a:tcPr marL="65314" marR="653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428596" y="785795"/>
          <a:ext cx="8358246" cy="5416115"/>
        </p:xfrm>
        <a:graphic>
          <a:graphicData uri="http://schemas.openxmlformats.org/drawingml/2006/table">
            <a:tbl>
              <a:tblPr/>
              <a:tblGrid>
                <a:gridCol w="4178686">
                  <a:extLst>
                    <a:ext uri="{9D8B030D-6E8A-4147-A177-3AD203B41FA5}">
                      <a16:colId xmlns:a16="http://schemas.microsoft.com/office/drawing/2014/main" val="20000"/>
                    </a:ext>
                  </a:extLst>
                </a:gridCol>
                <a:gridCol w="4179560">
                  <a:extLst>
                    <a:ext uri="{9D8B030D-6E8A-4147-A177-3AD203B41FA5}">
                      <a16:colId xmlns:a16="http://schemas.microsoft.com/office/drawing/2014/main" val="20001"/>
                    </a:ext>
                  </a:extLst>
                </a:gridCol>
              </a:tblGrid>
              <a:tr h="616153">
                <a:tc gridSpan="2">
                  <a:txBody>
                    <a:bodyPr/>
                    <a:lstStyle/>
                    <a:p>
                      <a:pPr algn="ctr">
                        <a:lnSpc>
                          <a:spcPct val="150000"/>
                        </a:lnSpc>
                        <a:spcAft>
                          <a:spcPts val="0"/>
                        </a:spcAft>
                      </a:pPr>
                      <a:r>
                        <a:rPr lang="en-US" sz="2000" b="1" i="1" dirty="0">
                          <a:latin typeface="Times New Roman" pitchFamily="18" charset="0"/>
                          <a:ea typeface="Times New Roman"/>
                          <a:cs typeface="Times New Roman" pitchFamily="18" charset="0"/>
                        </a:rPr>
                        <a:t>By the nature of the energy supply
</a:t>
                      </a:r>
                      <a:endParaRPr lang="ru-RU" sz="2000" b="1"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10000"/>
                  </a:ext>
                </a:extLst>
              </a:tr>
              <a:tr h="1643073">
                <a:tc>
                  <a:txBody>
                    <a:bodyPr/>
                    <a:lstStyle/>
                    <a:p>
                      <a:pPr algn="just">
                        <a:spcAft>
                          <a:spcPts val="0"/>
                        </a:spcAft>
                      </a:pPr>
                      <a:r>
                        <a:rPr lang="en-US" sz="2000" dirty="0">
                          <a:latin typeface="Times New Roman" pitchFamily="18" charset="0"/>
                          <a:ea typeface="Times New Roman"/>
                          <a:cs typeface="Times New Roman" pitchFamily="18" charset="0"/>
                        </a:rPr>
                        <a:t>The source of ATP is aerobic respiration. With a lack of oxygen, muscle fiber continues to work due to anaerobic glycolysis. 
</a:t>
                      </a:r>
                      <a:endParaRPr lang="ru-RU" sz="20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dirty="0">
                          <a:latin typeface="Times New Roman" pitchFamily="18" charset="0"/>
                          <a:ea typeface="Times New Roman"/>
                          <a:cs typeface="Times New Roman" pitchFamily="18" charset="0"/>
                        </a:rPr>
                        <a:t>Source of ATP – anaerobic processes (glycolysis)
</a:t>
                      </a:r>
                      <a:endParaRPr lang="ru-RU" sz="20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16153">
                <a:tc gridSpan="2">
                  <a:txBody>
                    <a:bodyPr/>
                    <a:lstStyle/>
                    <a:p>
                      <a:pPr algn="ctr">
                        <a:lnSpc>
                          <a:spcPct val="150000"/>
                        </a:lnSpc>
                        <a:spcAft>
                          <a:spcPts val="0"/>
                        </a:spcAft>
                      </a:pPr>
                      <a:r>
                        <a:rPr lang="en-US" sz="2000" b="1" i="1" dirty="0">
                          <a:latin typeface="Times New Roman" pitchFamily="18" charset="0"/>
                          <a:ea typeface="Times New Roman"/>
                          <a:cs typeface="Times New Roman" pitchFamily="18" charset="0"/>
                        </a:rPr>
                        <a:t>By function performed by
</a:t>
                      </a:r>
                      <a:endParaRPr lang="ru-RU" sz="2000" b="1"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10002"/>
                  </a:ext>
                </a:extLst>
              </a:tr>
              <a:tr h="2053842">
                <a:tc>
                  <a:txBody>
                    <a:bodyPr/>
                    <a:lstStyle/>
                    <a:p>
                      <a:pPr algn="just">
                        <a:spcAft>
                          <a:spcPts val="0"/>
                        </a:spcAft>
                      </a:pPr>
                      <a:r>
                        <a:rPr lang="en-US" sz="2000" dirty="0">
                          <a:latin typeface="Times New Roman" pitchFamily="18" charset="0"/>
                          <a:ea typeface="Times New Roman"/>
                          <a:cs typeface="Times New Roman" pitchFamily="18" charset="0"/>
                        </a:rPr>
                        <a:t>Provide long-term contraction of the muscle used to maintain posture.
</a:t>
                      </a:r>
                      <a:endParaRPr lang="ru-RU" sz="20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dirty="0">
                          <a:latin typeface="Times New Roman" pitchFamily="18" charset="0"/>
                          <a:ea typeface="Times New Roman"/>
                          <a:cs typeface="Times New Roman" pitchFamily="18" charset="0"/>
                        </a:rPr>
                        <a:t>They provide large-scale static and dynamic muscle contractions, as well as high-speed tensions with a high power gradient. Very important for locomotion.
</a:t>
                      </a:r>
                      <a:endParaRPr lang="ru-RU" sz="20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0" y="2008993"/>
            <a:ext cx="91440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US" sz="3600" b="1" dirty="0">
                <a:latin typeface="Times New Roman" pitchFamily="18" charset="0"/>
                <a:ea typeface="Times New Roman" pitchFamily="18" charset="0"/>
                <a:cs typeface="Times New Roman" pitchFamily="18" charset="0"/>
              </a:rPr>
              <a:t>Research methods of physiological and mechanical 
characteristics of human movements
</a:t>
            </a:r>
            <a:endParaRPr kumimoji="0" lang="uk-UA" sz="3600"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idx="4294967295"/>
          </p:nvPr>
        </p:nvSpPr>
        <p:spPr>
          <a:xfrm>
            <a:off x="0" y="273050"/>
            <a:ext cx="9144000" cy="1162050"/>
          </a:xfrm>
        </p:spPr>
        <p:txBody>
          <a:bodyPr>
            <a:noAutofit/>
          </a:bodyPr>
          <a:lstStyle/>
          <a:p>
            <a:r>
              <a:rPr lang="en-US" sz="3600" b="1" dirty="0">
                <a:latin typeface="Times New Roman" pitchFamily="18" charset="0"/>
                <a:cs typeface="Times New Roman" pitchFamily="18" charset="0"/>
              </a:rPr>
              <a:t>Dynamometry
</a:t>
            </a:r>
            <a:endParaRPr lang="ru-RU" sz="3600" b="1" dirty="0">
              <a:latin typeface="Times New Roman" pitchFamily="18" charset="0"/>
              <a:cs typeface="Times New Roman" pitchFamily="18" charset="0"/>
            </a:endParaRPr>
          </a:p>
        </p:txBody>
      </p:sp>
      <p:sp>
        <p:nvSpPr>
          <p:cNvPr id="8" name="Текст 7"/>
          <p:cNvSpPr>
            <a:spLocks noGrp="1"/>
          </p:cNvSpPr>
          <p:nvPr>
            <p:ph type="body" sz="half" idx="4294967295"/>
          </p:nvPr>
        </p:nvSpPr>
        <p:spPr>
          <a:xfrm>
            <a:off x="714348" y="1142985"/>
            <a:ext cx="7500990" cy="1571636"/>
          </a:xfrm>
        </p:spPr>
        <p:txBody>
          <a:bodyPr>
            <a:normAutofit fontScale="92500" lnSpcReduction="10000"/>
          </a:bodyPr>
          <a:lstStyle/>
          <a:p>
            <a:pPr algn="just">
              <a:buFont typeface="Wingdings" pitchFamily="2" charset="2"/>
              <a:buChar char="ü"/>
            </a:pPr>
            <a:r>
              <a:rPr lang="en-US" sz="2700" i="1" dirty="0">
                <a:latin typeface="Times New Roman" pitchFamily="18" charset="0"/>
                <a:cs typeface="Times New Roman" pitchFamily="18" charset="0"/>
              </a:rPr>
              <a:t>Dynamometry as a method makes it possible to measure and register the force of contraction of certain muscle groups.
</a:t>
            </a:r>
            <a:endParaRPr lang="ru-RU" sz="2700" dirty="0">
              <a:latin typeface="Times New Roman" pitchFamily="18" charset="0"/>
              <a:cs typeface="Times New Roman" pitchFamily="18" charset="0"/>
            </a:endParaRPr>
          </a:p>
        </p:txBody>
      </p:sp>
      <p:pic>
        <p:nvPicPr>
          <p:cNvPr id="4" name="Picture 2" descr="http://intranet.tdmu.edu.ua/data/kafedra/internal/sport_medic/classes_stud/uk/stomat/ptn/%D0%A4%D1%96%D0%B7%D0%B8%D1%87%D0%BD%D0%B0%20%D1%80%D0%B5%D0%B0%D0%B1%D1%96%D0%BB%D1%96%D1%82%D0%B0%D1%86%D1%96%D1%8F/3/1%20%D0%A1%D1%83%D1%87%D0%B0%D1%81%D0%BD%D1%96%20%D1%83%D1%8F%D0%B2%D0%BB%D0%B5%D0%BD%D0%BD%D1%8F%20%D0%BF%D1%80%D0%BE%20%D1%84%D1%96%D0%B7%D0%B8%D1%87%D0%BD%D1%83%20%D1%80%D0%B5%D0%B0%D0%B1%D1%96%D0%BB%D1%96%D1%82%D0%B0%D1%86%D1%96%D1%8E%20%D1%82%D0%B0%20%D1%81%D0%BF%D0%BE%D1%80%D1%82%D0%B8%D0%B2%D0%BD%D1%83%20%D0%BC%D0%B5%D0%B4%D0%B8%D1%86%D0%B8%D0%BD%D1%83..files/image011.jpg"/>
          <p:cNvPicPr>
            <a:picLocks noChangeAspect="1" noChangeArrowheads="1"/>
          </p:cNvPicPr>
          <p:nvPr/>
        </p:nvPicPr>
        <p:blipFill>
          <a:blip r:embed="rId2"/>
          <a:srcRect l="27236" t="6888"/>
          <a:stretch>
            <a:fillRect/>
          </a:stretch>
        </p:blipFill>
        <p:spPr bwMode="auto">
          <a:xfrm>
            <a:off x="285720" y="2857496"/>
            <a:ext cx="3500462" cy="2897230"/>
          </a:xfrm>
          <a:prstGeom prst="rect">
            <a:avLst/>
          </a:prstGeom>
          <a:noFill/>
        </p:spPr>
      </p:pic>
      <p:sp>
        <p:nvSpPr>
          <p:cNvPr id="7" name="Прямоугольник 6"/>
          <p:cNvSpPr/>
          <p:nvPr/>
        </p:nvSpPr>
        <p:spPr>
          <a:xfrm>
            <a:off x="571472" y="6000768"/>
            <a:ext cx="8072494" cy="1077218"/>
          </a:xfrm>
          <a:prstGeom prst="rect">
            <a:avLst/>
          </a:prstGeom>
        </p:spPr>
        <p:txBody>
          <a:bodyPr wrap="square">
            <a:spAutoFit/>
          </a:bodyPr>
          <a:lstStyle/>
          <a:p>
            <a:pPr algn="ctr"/>
            <a:r>
              <a:rPr lang="en-US" sz="3200" b="1" dirty="0">
                <a:latin typeface="Times New Roman" pitchFamily="18" charset="0"/>
                <a:cs typeface="Times New Roman" pitchFamily="18" charset="0"/>
              </a:rPr>
              <a:t>Different types of brush dynamometers
</a:t>
            </a:r>
            <a:endParaRPr lang="ru-RU" sz="3200" dirty="0"/>
          </a:p>
        </p:txBody>
      </p:sp>
      <p:sp>
        <p:nvSpPr>
          <p:cNvPr id="53250" name="AutoShape 2" descr="data:image/jpeg;base64,/9j/4AAQSkZJRgABAQAAAQABAAD/2wCEAAkGBhESERQUEhIVFRQUFBwXGRcYFx0VGBcZFhgYFhcZGxgYJyYeHiAkGxkXHzAgIycpLS0sGB8xNTAqNSYrLCkBCQoKBQUFDQUFDSkYEhgpKSkpKSkpKSkpKSkpKSkpKSkpKSkpKSkpKSkpKSkpKSkpKSkpKSkpKSkpKSkpKSkpKf/AABEIAJsBRgMBIgACEQEDEQH/xAAcAAACAQUBAAAAAAAAAAAAAAAABgUBAgQHCAP/xABMEAACAQMCAwMHCAgDBgQHAAABAgMABBEFEgYhMQcTQRciUVRhcZEUIzIzc4GS0Qg1QmJyobLCFVKCFkRTorHBJDRD8CVjk6Oks9L/xAAUAQEAAAAAAAAAAAAAAAAAAAAA/8QAFBEBAAAAAAAAAAAAAAAAAAAAAP/aAAwDAQACEQMRAD8Anuzns50y4021lmtI3keLLMd2SdzDng+geimTyS6P6jF8W/Ojsl/U9l9l/e9N9AoeSXR/UYvi350eSXR/UYvi35030UCh5JdH9Ri+LfnR5JdH9Ri+LfnTfRQKHkl0f1GL4t+dHkl0f1GL4t+dN9FAoeSXR/UYvi350eSXR/UYvi35030UCh5JdH9Ri+LfnR5JdH9Ri+LfnTfVC1Ao+SXR/UYvi350eSXR/UYvi35027q8bu/jiXdK6xqP2nYIvxbAoFjyS6P6jF8W/OjyS6P6jF8W/Osu87SNKi+lfQE+hHEpOfACPJrEPabbYylvfSD0rZy4x6ckAYoDyTaP6jF8W/OjyTaP6jF/zfnWHc9qG0AmxmTPTvp7aEffulyPhUdB2sTPzEFiv8eqwg/BVNBO+SbR/UYvi350eSbR/UYvi350vv2tt53n6YhXrm8kk+Hdw4P3E1gS9rM+Ti80cDPLJu2PxCjNA3+SbR/UYvi350eSXR/UYv8Am/Ok1u1i49d0b/8AL/8A5rOt+06dgCtzo7Hx/wDEzRE/dIgxQMnkm0f1GL4t+dHkn0b1GL4t+dQg7ULnOO605v4dViGfduXNZ8PHGospI0lpABkGG7hmQ+zcAOfsAoMzyTaP6jF8W/OjyS6P6jF8W/OiLjuVRmfS7+MDqVjSbn/DGxf7wtey9pmnBgssrwM3RbiKSA/GRQP50Hj5JdH9Ri+LfnR5JdH9Ri+LfnTDp2t29wCYJopQOvdyLJj37CcVmF6BS8kuj+oxfFvzo8kuj+oxfFvzpuBqtAoeSXR/UYvi350eSXR/UYvi35030UCh5JdH9Ri+LfnR5JdH9Ri+LfnTfRQKHkl0f1GL4t+dHkl0f1GL4t+dN9FAoeSXR/UYvi350eSXR/UYvi35030UCh5JdH9Ri+LfnR5JdH9Ri+LfnTfRQc/9unCFlZQ2zW1ukReVwxXOSAqkdSfTVamP0lfqLP7WT+haKB47Jf1PZfZf3vTfSh2S/qey+y/vem+gKKKKAooooCirWNLGocf26yNDAJLudfpR2679nXG+Q4RBy8WoGgmsS/1aGBC80iRoOrOwUfE/9q1HrHapO7urTiKONdzpYqLqVQWCHfdSYhTBwdygjzwOtQkkd410yvFFFLHcW0Eks7G+uV+WEqrI8nza7SC3mKmD0yOVBtCXtPtypa2hnulAJMkceyEBfpEzzbI8D05pTu+1i7mfZbrbqcE7YhJqEwGAc7YgsY5kDmcDPM+NRGocOI0q9/JNctHrsdsDPIZAYnWFnXu+ScyxzgDlimOaAQS8Qrbr3W2zgZBEO72t8mnOVCYwc88igiLyx166KgG6B5N89PHZI3+YCG3zJgZB+t5Zr0XsjlAaW5nsocYJfumujy6lpLl+R8P2hTxbaZcSXOm3Eik91aSrMWwGEkqQHmP4lfPoqNuksEsZ7O81CECR5mJ71Q6rJM0qgKST5uVGMeFB7WnZ1GpEb390cjcY43jtlbGFLbbdUbAOPH0VleSfTGYvLC87n9qaaSY/FmrGPHOlyTJPE8k8saPEvcwzS8pWRnHmrgnzB7hn017XvaOqRPKtjfssYJZmg7kKFGSSZivIDxANBHcR6Ro2mLCTpkcjTzCJFWNXYuQcD5w/dXvbXUac4+HplOMZEVovL8dKPEHFNxq62s1naPFHZ3C3JnuWWOD5sZwSp5gEc8EnljkacdP0S5vkSW41EtEx3KlkTBER0wZecrDPtHjQF9xqtsnz2mSwqeQDyWkYPjgAyjPuqDg7erB3CrZ3TOeQCpG7H3BXJ+FSOoWemaff2kRtrZBciQ97KhlkMqtEsQDvk8y5yc+HUVb2f30pvblGleRihknDA4inE8kaqB0XMOzzQTyQHxzQZ8PabaspzaXwQeJs5CuB/CCKw7jtY0gELMsieyS1YAAnqdw6ek+2pvtCuZF0+buWmEpACdyju5YMG2/NecoYKU3eG6k3jDiG5ie3t4JJIHNnC8MWd5mmluEjeJ2lBL7I9xwSM7iSeVAz2uqaDdFdpsJWIwAyRBsZPIK4B655e3PjWTP2ZaS5y1hBk/5V2/yUipTUeGbO5BE9tDJ1HnRqTj2NjI+40oarYxWU0cVld3FvIxUd2Va7tVEjCOISK31QZ/MUqw555HFAweT60XHdNcwgDGIrqZF/DuK/yrxuuDbkA91ql0MjG2ZYriPHtVlUn72rx/2+NsVj1OL5MxOFnUmS1lOPCTG5D47XGR6TzNZd72hWELlZ5jFzwrPG6xv+8kgGxhz6g0Cte9nc/LfaaZdhcnKxPYTMT0w0W9AR6TWKlnc23MJrFr0HzcialBy6Ha26Qr7gPurYmn8S2c5xDdQSnGcJKjn4A5/lUrig1hZcd3qPsW40+8IIGxy2m3JJHjHLlfuAOaYF7R0jOL21ubPAzveMyQ//AFodw+OKY9S0e3nXbPDHKPQ6B8eHLcDj7qXT2eQRc7Ka4siPCGQmMn2wybk+GDQMWm6vDcJvhlSVM43Iwdc4BxlSefMcvbWYpyK1pd8E3KOZDBb3Lf8AGti2m3eclicoTE595Gast+KLy3cIbncfC31GMWkreOI7uP5qQ55fRNBs+ilVO0CBHWO8V7ORunfAd05/cnUmNvZkqceFMsE6uAykEHmCDkH3EdaD1ooooCiiigKKKKDTH6Sv1Fn9rJ/QtFH6Sv1Fn9rJ/QtFA8dkv6nsvsv73pvpQ7Jf1PZfZf3vTfQFFUzURr/FlrZBTcSbC+Qi4LPIQPooq5JPNR72A8aCWJpS1ftBhjd4rVGupkHnCIjuovbNMfMjHI5yc8qTeNuOGCMbx3tYmGEsoXUXkw9M8gyIY+o2rz68/Ctd2vG0l7dWlqI0gsjcxL8lTlGVeRFYSEYMh8ct4nPKgbeIuPe/LRSSm+cI7NbWr9xZosaln3y/W3ACqWIGFOMc8g1DmaeURxySlbebSp7pbeBTbwxFEmCqVjbMgHdDJbJbPOlmJXkMFqizGWM3CmOMb3V33DYF/wAv0Qxz4vy9OzNM7NNTuvkzzGOyENkbRgMTSPG3eBjsACoSshX6Rx159KBSbu0smACp3mhxnoELuL/mfDccDr1wPZTFea5311cm1R7otdafcKsK7ge5UtKveKAFAwoG4jnmnzSOx3ToQveq90yABWnYuEAOQqIMKq5JOMeNOcNsqKFQBVXkAAAAPQAOQ9woNTjhzVrkylbSK3Damt9G9xLllMYjVVMcQbOQgyd3ppjsuBr8zzTzakY2nCB1toVj5RbggEkm89GPgDz609AVWgTm7LrGTabj5Rckc/n7iSQE+nbuC/AVM2fCllBjurSBNvQrEgI+/Gf51Lsah+JeIUtYg20ySOwjiiX6UsjDzUHoB6lugGSaDz1/iSK2KJ50k03KKBObyH7+SqOWXOFHWsCHhd7giTUXWXmCtsvK3jxjGQeczA/tPy9Cioexv7ewnDXztJf3KhpZFQvHbxtII0QMeUcIdiuT1IJPhWNwzFqFpfpbtFNIkm83E5LNA/V47hWY/NyE5R4uh5EcqCmrwH/EJbGWdp4dRix3RJ3W21XZZoxs7sKCqoFB+kFJyes/2c2csUM3fTQytJdSP8wSY1J2q6gHoe8V2K+BY1n61xPBahi5yI8GXZhjCkhIWV0B3bM8iQD6fA0jrok95PMseIxIQ8zJnbDdxAPa3sBYnckqbQQCT5pyc4NA08RcYWSIHKrONpf6IYbILiKOcjI+lGWD7fSvsqKvuOpokuPNV2hlvUBYEDNvB8qgGFIyChVSepxy5nNT9pwPbgN3iiTe0rkH6Cm5jRJ1VeoR2Uttz1Y1ITta2wJkMMKs30nKxhjtCdWxk7Qo9yigXLLjl2miRo12y3JjByQQgsY7vd1OTuJX3CsPhnjAx21urxgl4rZhmTBMt/cSIqYOeiqXz6M09xurAEEFWGQQcggjrnnkYPX3VZ/h0RIPdplSpB2jkUBCY9G0McejJoI+Hiu2JcM+zF18kUkH5yXap2p4nBYrnoNjZPKlqLhiSO/vbu3lSWXDlUO5ZDK8KGKGR92wxKAjAYyO8GeQzTJccLxgRvDGoktzNJCCzCMTThtzMBknJZufhuOBSqgurI7QskjgbI8gqt5eTDfNcykHIijUAedjA3AdFADI4H4YmAmlu0Yd/GkbRSsJDIy5Ms0oyU3MzYCr0RVHuun0yfS/PtkefT+feWv03twclngJ5sniYjn2HwE5oPFcFwBtcHzzEkg81J3Rcydzk5dVIb09DzOCaheOLidnG9xZWttIkpuzIO8kIB+bihHXOSp35zg4VuWQkY+F9JvoVlFtbSxyDcrrGqls+O5QGz6fR414HsytkA+TTXdrjmBDcOFHuR9yfypV0/iFbS5lngjkhsdyfLLaVO6e1efnHOidNjZXcoORz5DoNrxSgqCDkEAgg5BB6EEdffQKH+z+sQ84NRjnA6JdQDnk+MsJVun7vhVG4o1K3B+VaY0gUc5LSQTA+kiF9rj3ZY06VQigU9M7T9NmYobgQSL1S4Hydh05fOYH86YrmCKaPa6pJG46MA6MPDkcg1ZqeiwXClJ4klXnydQwGRg4z0OPEUqnsqhiJewuLiyc5OI33xZJzzifII9gIoMm44F2Iy2cxiRuttKPlFo3MZBifzlB6YRl9OKVJIpbEgDfpjbuuTc6XLz6EHnb7m8cLjJ+lTJLqur2ee9gjv4lGTJb/Mz+3NuxIY+jYw5D7jmaVx7p9580JNkjZBgnXupD4Y2Scm9wz7qDEseOu7ZY7+MWxkOI51cS2suRkbZhjaTj6L4z4E05q45e6kvUOA9gc2Eiwh/p2sq97Zy58GiP1eemU+B8FvTLyexlWJB8nc9LG4lLW0xHQ2d0c7G3YAibl7B1oNs5qtQPDvF0F2WQbo7iP623kG2WMkZ5r4g9QwyCCKnQaCtFFFBpj9JX6iz+1k/oWij9JX6iz+1k/oWigeOyX9T2X2X9703E0odk36ns/sv73r2474rNrCqQgteXJMdtGBuJk5DcQeW1NwJJ5UHlxLxwUk+SWad/esuducRwg/8AqTP0UDrt6nl0rS3EvHAt5pGtphcXzjbNfEckPJTHajoqjGN+CSOhGa9uNeIvkMclhbS95NKS1/cgc5ZXzuiBP7AyR95HLzqyeAOxWado571dlv17o7llkXB29PoDOOpBwOnOg13aWF1fT7I1knmkOTjLsScZZm9HtJxW2uCuwAgrLfylSOfcxHmCDy3S+nl+z+Ktx6RoFtapst4UiXxCLjJ9JPUn31n4oIzRuGbW0XbbQRxA9digE+PNup5nxNSQWrqKAooooCiiigslbAJ5D2npSfwshvrhtQkwYhmOyUj6MYOJJ+fjIRyOM7R+9Xn2m6lKYobGBts+oSdyD4pFjM74z4Ly9PncudQmvXs3ymOLTb0BbWIxPaRvEJxIg81u7mGJlxsUqGHPOGGaB61zh+K4imRgA00DQl9oZgrA4wTz5HzgPSM1AXsMlkttDa3AknUO3ye5ky14o2mTErZZZATlcZAyRjHST0LXpjp63N/H8nkCFpFCsQgBODs5uPNwccyKXrGKS/n3ON9qzb9pK3MD7eSSWtym14ZAduUYA/Sx0oLdI0pr2cys8oWNzymTbcRE7TPZSgjbNA6MSDk49PQ0+adp0cMaxRKEjQYVR0UeAFZQQUYoKitW9sWi3169vb21r3seGLuwGyNmZArg5ByqhwRg8nPXwZO0DtAi0xFDAmWVHMS7cozJt81iCCuSwGakrjX0jwkisZzbNOYowZGIiA3hcdTubavpI5UCHbazrSS6ajWcqIsUnfLCq7cqXjQNnKgIgjYLuyd2BzFMHZTqt9Lbul9FIssD7C8hO+Qt57ctoAADKBgn+XP3g7RbZrS5ujHPGlqdsiyRlH7zliMAn6WWQc+Q7xeeM1g+V2yC2TbZB8tJAGBmMB+63MB1BfkNvXBPQUD/AFj3likqOki7kkUqynoysCrA+wg17LV1Bq/V9DktJmk79IYTHj5XIFZ4FdmC2tlAg2xnaAN2GJyORwBUpYaBbX9rEhiuLNoZvlEO5wLncr579lfdzZs5EgPX3U4anYCWMjkrDmj7VcxvggOocEbhnlyrW+lyfIb9mkZO8lJRoI83t9OOWyWZ8/NqBhgFAUAgY5CgeLDhO2hgkgVC6TZ74uSzTFxtdpGPUsuR4Uvdnt/NBNcaZOcm1IaBjndJbPnYfbt5L7+vSvDtF4p1O3dYrKDf3kY2yd08paR32bFK/NoVXD5cYOfYcwjzahbw2mp3wQ3FtOYp1TbuNrOQmJNpC70dtwA5ZIz+1QbfoqxHzgg5B/8AYq+gKKKKC3ZURxDwlaXsey5iDgHKtna6n91xzH3damaKBDn4a1OzZWsLs3EYHO2vDu8Tju5lAZTjl53xPSvUa/Z3gFnqFv3E0n+73A5ORkZilxtc46FTnnjlTsVHorC1XR4LmMxTxLIh/ZYZGfSPEH2jmKDW/E/Cz2oEjvNJDEAI7xMfLLFRn6ZGO/g58weajPvqc4V49LSJa3bJ3zrmC4TPcXi4+lGfBx0ZD4g464rwNnqWm5MTG/s1593J/wCbjX9oI/0ZQBzwcE4x6cwWp29q1s9za5m06R+8uIoztks5Vw3yiFeRRl6vH6OYoNuIc1dSZwTxM7EWlzKskojEsM45C7t2ztlA8GHRl+/xpyFBpn9JX6iz+1k/oWij9JX6iz+1k/oWigd+yf8AU1n9l/e9K3GeotFqN5dLtZrDSx3fM5jluJCA2DyJ2knl4YB9jV2Tfqez+y/vekTieJZtcvrNn2teacsUZztXvVCSoDn0lCOWT51Bh9hPAay7tQuE3bW2wA8xuH05ceJBwFPgQx9BG9E6Ck7smk26ZFCwxLbM8Mq+KSI7ZB+4g59BzTkDQVooooCiiigKKKKAoooJoEDTT8q4guZM+ZYWyQKAT9ZOTI5x6cAqf4Vpm1jhSyu//MW0UpH7TKCw/wBQw386RODL+ZNLvr21jM01xeTSqrKSSokCAEKQzbUVm2g56gVK9n/aHLeXM9tNEm6FA/exCREOcDaUm89Gyeh9BoJDjTT1xEyLOZkysYt7kQShTjcVEjBJMEL5rA168FaEYI3kYN3k7BmMkUcU2FGFWUwnY7AlzvwD53PNLXHerRTyEGG4IgDIyvpfyqM8+ZEh2soIxzVx0BrO4X4wkuoFTT7aMJCvdl55FiCbVwD3EfeSgegMV5eJ60GwN4qgYGlC/wCHdSOJo9SInVge6MQFoQOqGMZk8fpF2OfCvReMpYfNu7C6Eg8beJrqJunnKyecB7GUEe2gOL+zu31CVZJ3kykYSMAjbGRIJGcKR9JgAhzywPTzqmtSWllef4hdXKxhrYWyq3UkStKSAvnH6WMAcsc6pN2mWiIzyRXkYUc99pMuORPUrgZwRzNJ1hPdTNb3YRTdalKwhlkTvI7G1jDOu1Ry7wjLczzJAPQ0F93eaVJYTWj37xfKrhpRNJbyRh2eUSLneArqMKCSwyAOlXWfYuoltbiG8VgjLKzd2CCRM1wpgCvtjU5C4BxgZ55OffS3sr+We3ttVvXuUU+dIweKTBwfmSoikQHkRgZB5ekQ/Zhx4wvxYmMRpIHyg+rjuEMjSdyOojcKW2Ho27HLAoN1R9Kuq1BV1BQ0g8U6XcJeGW3+WCK4h+eFqId5lhwIstLzXKFlOP8AKvSn40k9p+nxPFEzxJKyyEANbS3ZAKknakJUA8hzbljPjQUn4Ta40toLd5rZ5TvbvZTO+cgMkj7mPMKAdrcseHMVi6R2XLFFerIYg13B3OyCPuoo1CkAqrFizZwdx58hWfw5ftbaW0oieQR72WKO0+RnaCAQsJJPXc2ScnOahuGO1/5ZfJbpbYjkL4bcxkjEYyGlTbtUMRgEMetAw9mertc6dAz/AFiBopOeTvhYxknpjIVW/wBQprrX3ZbLsn1a3H0YtQdgc8/nRzBHs7v78mtg0BRRRQFFFFAUUUUFDSfxFwvLHL8t0/C3Q+ti6R3aDqj+AfH0X9PXl0catcUGk7W7V2lgtHCMIzeWKscy2s8ZHyu2bJG0MQ64PLazEZ8dvaBqoubWCcAqJokkweo3qGx/OtcX+hCPiaORIwImtJJ5fOwC22WFnI6ZO6Mc/ST4U29mYYaXaZ/4Xm/wFm7v/k20CF+kr9RZ/ayf0LRR+kr9RZ/ayf0LRQO/ZP8Aqaz+y/veoLtE4Zh+XW91KAIZ1FpK/wBFoWYlredXxlWVwq7vd0GanuyX9T2X2X971P65o8N1C0M8ayRvyZT/ACI8QQehHSg11dz3dnchlx8sbClSClvqaooAKt0hugARtyckDqCKfeH+J4LyPdE3nLykjYbZYm8UkQ81I5j/AKZpOt9QEbf4VqiNJE/m29xIMpcJjzEaTkFmA/azzIzyJGYziDh+5s2WVpZcR5Ed/Gu+WNBjEd7CB8/EAMd51A6+0NuUUiaN2ihTGl/3cZk5xXMZLWlwCSBsk57W5c0c8vvFPKtmguooooCiiigKtk6H3VdVGHKgQOwwZ0W3/jl//a1P2z3/ABrUHZdxtZafYNbXdzHHJb3MseDk7gGzuUKCSu4sM+w+imG67cdHTpO7/wAETn+oCgf9tQescE2VywkkixMDkTRkxTKfSJEw3xNJfl7tXOILO8mP7sY+7oSaI+0zWJTiDQph1wZXaPl/rRR/Ogm9R0/WlAitbm2ZOQ7+ZG79cf5gmY3JHLO1evTxrxj7N55POutWvnkPXuXW3j9wQBsY99R6X3FUq8raxgz/AJmZmX3jcwq7/ZfiOUjvdWhiXxMUI3cx7VXPxoPS/wCyR2UiPV9RU45bpd4zyHMLsJGPDIpb0zjufRVjsdQiLJDJsSRVOJbdgfOU9CUOMjnkHbyI86J1DjzUNG1R4Li6kvYlVNwkGwkOgcsmCdrAnHUg+PpG09N1vS9Zg25jnVgC0L47xSP8ydRg/tAY64POgTdF1zhyyl76G/kYRh+6hbeyRd7tMgiUoDlto6sfu61icEbtV1ttRSMxWtqpSPzQu5mDgA4HNiZZJD4jcBnpltg7FNHRt3yYsQcgNI7L7sE9PYfRWTxfx1ZaTCEAUybcRW0eFJz0yAPMXPjj3Ak0De9wq43MBk8snGfjVwetQ2XZjNqoN1rEs8csh8yCPCCGMZCghg2Cc5x19OTkDN8jUsO35Dq15Bt+irneo+5CigezbQbTzUfrvD8F5GI51LIGDAB2TmMgHKEHxrXa8OcUwA93qNvPz+jIvP4sn/eqz8WcTW5Bm0yCdB17gtuPwZsfgNA2xcExQbmtpZ0l2MELzyzIpKlVJidirbeRAIpb4e4b1qOeHvbkmONyZnabvlnQnO1YDGpjJ8CWJFYp7chGB8t0y8gOfFcrj05kCH0+HhUrZ9t+jyA5naMgdJI3GfYNoIoPLs3U/wCJa03PabxV6ctyh88/Zn+YrYtIfY3ETYNcNndeXU1xgjBG5tgHt5Rg5/ep8oCiiigKKKKAooqhoBjUZruvw2sXezMFUHH7zMeiqo5sx8FGTWFrPFQifuIUNxdEZEKYBUf5pWPmxr7W5noASa1Lxd2hCCbeZI7rUF3Knd5+S2IIw3dg/WS5zlz/ACxghI8Ua1KC0OdupauUiKEki0tmLJHGcft4ZifQWfkNozt/SrBYYIol+jHGqDHTCKFH/StRdiHCkjs+p3JLvJlYi/nM3hJKSefUbQfRu8CK3OKDTP6Sv1Fn9rJ/QtFH6Sv1Fn9rJ/QtFA8dkv6nsvsv73pvpQ7Jf1PZfZf3vTfQRev8PQXkRhuIxJGw6HGQfBlPVWHPmPSaTYNfudKZYNRLTWhOIr0AnYMgKtxgcj+/nn7a2NXhc2aSKVdVZW5FWAYEegg9aBL1TgZTGzae0SLMNzwOBLZTgnOTGPoE55PHjp94U7nXJ9Jb5sNCDgmxuG3wuchSLO5XO0D/ACPjljzfCmKXhi/0192llZrX9qxlcjB8TBI2duc9Dy9h8JDS+M9P1LdazqFm6Pa3KBX3DqAG5Pj93n48qDN0bj22lk7iYPa3P/AuMIz+AMbfRkBPQqTnBpm3itc652bEoVtmSWEf7pc7mRMde4nB72A8uQyQOXLAAqFsNUv7CQRGVuZ2pa37bQTj/d79QY36jk2088YzQbiopRsu0a27wQ3SyWUx6JcAIjfwSgmNh/q6nHWmtZQcY6HxoL6KoDVaBUbsy0wyPI1lE7u5clst5xJJIBPiSTipW14Ys4mLR2sCEnmViQHw8QKlqKC1Vq6iigKoarVGoOcO0rQpL7iKS2iKh5FjCluQG23EhyR/CfjSHp1hMLxIAxjm78Q7gcFGL92cEEHqT41uWCFZOMHYkZjAAXxyLXBb3eH3ikS/TPFGCMZ1SPkPbOlBs2Xst1fkq67N3YXbzVgwHowHOfeWzTBwv2VWdnJ3533Fz1M0x3MDy5qOg6deZ9tOgqtBai4q6iigKKKKC1lzy8KhtR4LsJx89aQP7TGob8Qwf51N0UGDo+jxWsKQwJsijGFUZOOp6nmeZNZ1FFAUVQmqB6C6qFhUFrHGtnAe7MneT9BBCO+mJ6gd2mSPe2BSvxDxXcooa4ki0yFum4i4vHHLPdxJlEPtO/GQcUDjrXEtrahTPMqFjhV5s7nkMJGuXY8x0B60m8TcYSCMvcSnTbfqB5rX845D5uPmIgf8x3MP3aQLrjtEErabCVlMDSm9nInupVEoiJHhFnz+WOQx5oGDSbp9hd6mzCOKa5umkBaUsWVUweTFjtXzjnJ9HLHSglda7U5NrwWEQtrZ856tNIWHnPLKSSzHnz/61L9mXY9LdMlxeRlLYecsZ815v8ox+yh8SeZxy65p04A7D4rYrNelJpRgrHgmONgSQcn6w49IwPbW1kTFBZbQBFCqAqqMKByAAGAAB0GB0r1oooNMfpK/UWf2sn9C0UfpK/UWf2sn9C0UDx2S/qey+y/vem+lDsl/U9l9l/e9N9AUUUUFvdioPijg60vows8fnLzSVTtljI5go45jB54PL2VPUUCIf8T05RzOpW6jmMbbyMdOWMrMOp8G9tS+kcR2GpRsiFJPCSCVQHXHg8L8+viRjI60xbBULrnB1ndENNCDIpysqkxyr7RImG/nQRF32dRrGy2krQo3WCRRc2pOQfqZc7fR5jLyNKh4evLI5WG5t/RJp7m6t8k8i1jNlwvsQn3imqGy1e0+qmjv4h0Sf5i4A54HfKCj49LKD7qyrfj+1DCO532cp6Jcr3QPTOyU/NuAeWVagg9D44vDlU+S6htPMQv8kulA5EvbT8s59BUdetTK9plmuBciazcnG25heLPpw+ChHXnnFS2qcPWl2o+UQRTDAwzKCR4ja/0h1PQ+NQ03BEiLttL64iTGDFMFvYsZyRtm88fjoGa01KOVQ8LpIh6MjB1PuK5BrJBrWF1wTOrF30+2lY/+rYzPYTYAwPMPmkn+MCsR9Tntsk3uqWm0c/ltqLqD2DvYlx94Y0G26K1zpfGl+/1U+lXoxnbHM1tL72V9+PdgVKpxlep9fpNyPS0Mkdwvs24IY/DlQONUak9u1KxTHyj5Rak9BcW0sZPtHmkVnx8f6YwyNQtenjPGp+DEH+VBrvhmGR+K7yXYSiK6FgDtBCIFBboCQKXtd4V+TcSWuZjJJPeQ3P0MBUadyQTknIEa+GPOPTHPZXBl7bxzahK1xb4uLwuhE8bB4xEgVvNb0lvhXhxBpUU2p2FzB8nZVnYzyKyl/MiKxZbP0RzGB4leVBsMVWsU6jF/xU/EPdVjarCBnvowB1JdRj386DNoqBfjnTVzm/tBjw+URf8ATdWHd9p2lRkA3sRJGfMJl+JiDY++gaqKU5O0W25d1FeT5GfmrOZhj3lV+NXrxddOR3elXZB/akMMPxVn3D4UDTRSJqfFt+nJzpln6DcXZkJ/0IE5/wCo1GniZ5gAdRuJO8OwLYWLIN3M+bPOHB5K5yGHIN6KDZLy4BJIAHieQ+NLl/2jafE2wTrNJzxHADcSEg4xtizg+wkUkXunD5oyafJOZpxbh7+873Eh3AMYYi6dVOQAvTGB1rLnW9jiuALiK3EFzBA0VlAsKsJza7m3ybn3bbggYxzQGgn9R4vvSpaK0S2jwD39/KsKAekxKS/LxBK9aU7vX45y3e3l1qHnIhjs1+S2qvKVSNJJdwY7n5Al8Y8KyeItCtIf8UjMYkaPTO+SSYtNIryfKVbDylsHKRkbcUvQ6s1zc3cFvC90Jjp8m6IgqPkyQmUGUnan0WGfSMUGTFqtwmyCFIdPR9RNm0dtHmUiLumc/KW5E4c4OwfR8c4pZtZbZ7eEvulu7mxvI2CFpbh5zOEtxIFJY4Rcc/2V8eQrY1r2aXFw/eXkvcg3sl4sUDEyI8u0bTOcDACZ81M8zz5U7aBwpZ2a7ba3SPlgtjLnPXc585s4HUmg1Vwf2LPKkD33zSLEFMMbEPLuleb51uW3G9VKrk/NjmK3BpejQW8axwRLGg6KowPf7T7TzrNCiqgUFAtVoooCiiig0x+kr9RZ/ayf0LRR+kr9RZ/ayf0LRQPHZL+p7L7L+96b6UOyX9T2X2X97030BRRRQFFFFAUUUUBWNf2McqbJY1kQ9VZQyn7jWTRQKMnZ5FGS1jNNZN1xE26En228mUx/DtqqPrFuMNHb3yg/SRjaykeko26Mn2BlFNtFAoeUe3jYC7hubM5xmaI92T05Sx7kPvzTDp+s29wuYJ45R6Y3V/6Sayynt/8Af3VCajwPYztukto9+CO8Ud3IM9cSR4bPtoPbUuF7K4z39rBIT4tGpP4sZqMPZtYjnEs0HiBDcTRKPcittHwrzHZ+0Zza6jewc8hDIJ4/vWYMx9GN2OX315/4XrsWdl7Zzjw762aM/wD2WAoL04MuE5w6teg+AkMVwg9m1kB5e014PwbfEeddWczeJl09Mn3lJB/0rIfV9YTAOn28uBzMV3g8vQsiDn9/31X/AG5nQ4m0m+QYzlFSf7vmmJoIy64KvSOUOit/FZOv3+a5514jgG5yCbHRD6fmJB+dTcfaVa/+rDewegy2kyg+7CmrR2r6Vkj5Qcjw7mbPw2UETJwJMTkafowPpMch93m7R8c0JwXejO200NSev/hpG5ejqKl4e1LTXYqkkrkeC207Z92Eq5u0WH9i01B/atlN/wBwKDCteD73qx0yM/8AyrAkj0YLSCs634cvxndqZHoEVrDGFGP39568+tUj46Z+cemagw9LQrF/yysrH34q5eIdQcHu9LdD4d9cRR5+6PeaCh4LYnMmo6g4IwV75Y1Pp+pRD8DWBFwdbSQNK1nLJKBJtiubmRyzISqjc7MAG2ghscg3MVnmfWXBAgsoT4FppJ8f6VRM/EdaI+HtTZyZdT2oeqQ20aY90km8/wAqDzseHEt7m1+T2UMUJilMpWOPcsnzZjG/G7xk6cuXurA1DWYoIbI3l1DFLBMZJFllUyMmyeIlVUlmJEi9BUkOzuFsfKbi7ucf8W4cD8EWxCPeKkdP4NsIB81aW6e0RLn4nnQIEmsSSCMWltc3O3UzdhlhaKIwu8jECSYIN2JMe/xrOk4Y1i5a5DG3tIbieKX9q4mQwiLaVKlUz8zHkHPjzrZISqgUCZB2YW7yGa9eW8nbG5pG2IQpyq9zHhNoPMA7udNlpZpGoVEVFHgoCjn7FwKyKKAooooCiiigKKKKAooooNMfpK/UWf2sn9C0UfpK/UWf2sn9C0UDx2Sn/wCD2f2X9703Zrj2w4+1KCNYobyZI0GFVWwAOuAK9/Kdq/r8/wCOg67zRmuRPKdq/r8/46PKdq/r8/46DrvNGa5E8p2r+vz/AI6PKdq/r8/46DrvNGa5E8p2r+vz/jo8p2r+vz/joOu80ZrkTynav6/P+Ojynav6/P8AjoOu80ZrkTynav6/P+Ojynav6/P+Og67zRmuRPKdq/r8/wCOjynav6/P+Og67zVMVyL5TtX9fn/HR5TtX9fn/HQddYFUKCuRvKdq/r8/46PKdq/r8/46DrraKNvtPxrkXynav6/P+Ojynav6/P8AjoOusD0/zqmwVyN5TtX9fn/HR5TtX9fn/HQddbRVcCuRPKdq/r8/46PKdq/r8/46DroKKrmuRPKdq/r8/wCOjynav6/P+Og67zRmuRPKdq/r8/46PKdq/r8/46DrvNGa5E8p2r+vz/jo8p2r+vz/AI6DrvNGa5E8p2r+vz/jo8p2r+vz/joOu80ZrkTynav6/P8Ajo8p2r+vz/joOu80ZrkTynav6/P+Ojynav6/P+Og67zRmuRPKdq/r8/46PKdq/r8/wCOg67zRmuRPKdq/r8/46PKdq/r8/46Dan6Sn1Fn9rJ/QtFaa1riu8uwq3NxJMEJKh2zgnkSKK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3252" name="AutoShape 4" descr="data:image/jpeg;base64,/9j/4AAQSkZJRgABAQAAAQABAAD/2wCEAAkGBhESERQUEhIVFRQUFBwXGRcYFx0VGBcZFhgYFhcZGxgYJyYeHiAkGxkXHzAgIycpLS0sGB8xNTAqNSYrLCkBCQoKBQUFDQUFDSkYEhgpKSkpKSkpKSkpKSkpKSkpKSkpKSkpKSkpKSkpKSkpKSkpKSkpKSkpKSkpKSkpKSkpKf/AABEIAJsBRgMBIgACEQEDEQH/xAAcAAACAQUBAAAAAAAAAAAAAAAABgUBAgQHCAP/xABMEAACAQMCAwMHCAgDBgQHAAABAgMABBEFEgYhMQcTQRciUVRhcZEUIzIzc4GS0Qg1QmJyobLCFVKCFkRTorHBJDRD8CVjk6Oks9L/xAAUAQEAAAAAAAAAAAAAAAAAAAAA/8QAFBEBAAAAAAAAAAAAAAAAAAAAAP/aAAwDAQACEQMRAD8Anuzns50y4021lmtI3keLLMd2SdzDng+geimTyS6P6jF8W/Ojsl/U9l9l/e9N9AoeSXR/UYvi350eSXR/UYvi35030UCh5JdH9Ri+LfnR5JdH9Ri+LfnTfRQKHkl0f1GL4t+dHkl0f1GL4t+dN9FAoeSXR/UYvi350eSXR/UYvi35030UCh5JdH9Ri+LfnR5JdH9Ri+LfnTfVC1Ao+SXR/UYvi350eSXR/UYvi35027q8bu/jiXdK6xqP2nYIvxbAoFjyS6P6jF8W/OjyS6P6jF8W/Osu87SNKi+lfQE+hHEpOfACPJrEPabbYylvfSD0rZy4x6ckAYoDyTaP6jF8W/OjyTaP6jF/zfnWHc9qG0AmxmTPTvp7aEffulyPhUdB2sTPzEFiv8eqwg/BVNBO+SbR/UYvi350eSbR/UYvi350vv2tt53n6YhXrm8kk+Hdw4P3E1gS9rM+Ti80cDPLJu2PxCjNA3+SbR/UYvi350eSXR/UYv8Am/Ok1u1i49d0b/8AL/8A5rOt+06dgCtzo7Hx/wDEzRE/dIgxQMnkm0f1GL4t+dHkn0b1GL4t+dQg7ULnOO605v4dViGfduXNZ8PHGospI0lpABkGG7hmQ+zcAOfsAoMzyTaP6jF8W/OjyS6P6jF8W/OiLjuVRmfS7+MDqVjSbn/DGxf7wtey9pmnBgssrwM3RbiKSA/GRQP50Hj5JdH9Ri+LfnR5JdH9Ri+LfnTDp2t29wCYJopQOvdyLJj37CcVmF6BS8kuj+oxfFvzo8kuj+oxfFvzpuBqtAoeSXR/UYvi350eSXR/UYvi35030UCh5JdH9Ri+LfnR5JdH9Ri+LfnTfRQKHkl0f1GL4t+dHkl0f1GL4t+dN9FAoeSXR/UYvi350eSXR/UYvi35030UCh5JdH9Ri+LfnR5JdH9Ri+LfnTfRQc/9unCFlZQ2zW1ukReVwxXOSAqkdSfTVamP0lfqLP7WT+haKB47Jf1PZfZf3vTfSh2S/qey+y/vem+gKKKKAooooCirWNLGocf26yNDAJLudfpR2679nXG+Q4RBy8WoGgmsS/1aGBC80iRoOrOwUfE/9q1HrHapO7urTiKONdzpYqLqVQWCHfdSYhTBwdygjzwOtQkkd410yvFFFLHcW0Eks7G+uV+WEqrI8nza7SC3mKmD0yOVBtCXtPtypa2hnulAJMkceyEBfpEzzbI8D05pTu+1i7mfZbrbqcE7YhJqEwGAc7YgsY5kDmcDPM+NRGocOI0q9/JNctHrsdsDPIZAYnWFnXu+ScyxzgDlimOaAQS8Qrbr3W2zgZBEO72t8mnOVCYwc88igiLyx166KgG6B5N89PHZI3+YCG3zJgZB+t5Zr0XsjlAaW5nsocYJfumujy6lpLl+R8P2hTxbaZcSXOm3Eik91aSrMWwGEkqQHmP4lfPoqNuksEsZ7O81CECR5mJ71Q6rJM0qgKST5uVGMeFB7WnZ1GpEb390cjcY43jtlbGFLbbdUbAOPH0VleSfTGYvLC87n9qaaSY/FmrGPHOlyTJPE8k8saPEvcwzS8pWRnHmrgnzB7hn017XvaOqRPKtjfssYJZmg7kKFGSSZivIDxANBHcR6Ro2mLCTpkcjTzCJFWNXYuQcD5w/dXvbXUac4+HplOMZEVovL8dKPEHFNxq62s1naPFHZ3C3JnuWWOD5sZwSp5gEc8EnljkacdP0S5vkSW41EtEx3KlkTBER0wZecrDPtHjQF9xqtsnz2mSwqeQDyWkYPjgAyjPuqDg7erB3CrZ3TOeQCpG7H3BXJ+FSOoWemaff2kRtrZBciQ97KhlkMqtEsQDvk8y5yc+HUVb2f30pvblGleRihknDA4inE8kaqB0XMOzzQTyQHxzQZ8PabaspzaXwQeJs5CuB/CCKw7jtY0gELMsieyS1YAAnqdw6ek+2pvtCuZF0+buWmEpACdyju5YMG2/NecoYKU3eG6k3jDiG5ie3t4JJIHNnC8MWd5mmluEjeJ2lBL7I9xwSM7iSeVAz2uqaDdFdpsJWIwAyRBsZPIK4B655e3PjWTP2ZaS5y1hBk/5V2/yUipTUeGbO5BE9tDJ1HnRqTj2NjI+40oarYxWU0cVld3FvIxUd2Va7tVEjCOISK31QZ/MUqw555HFAweT60XHdNcwgDGIrqZF/DuK/yrxuuDbkA91ql0MjG2ZYriPHtVlUn72rx/2+NsVj1OL5MxOFnUmS1lOPCTG5D47XGR6TzNZd72hWELlZ5jFzwrPG6xv+8kgGxhz6g0Cte9nc/LfaaZdhcnKxPYTMT0w0W9AR6TWKlnc23MJrFr0HzcialBy6Ha26Qr7gPurYmn8S2c5xDdQSnGcJKjn4A5/lUrig1hZcd3qPsW40+8IIGxy2m3JJHjHLlfuAOaYF7R0jOL21ubPAzveMyQ//AFodw+OKY9S0e3nXbPDHKPQ6B8eHLcDj7qXT2eQRc7Ka4siPCGQmMn2wybk+GDQMWm6vDcJvhlSVM43Iwdc4BxlSefMcvbWYpyK1pd8E3KOZDBb3Lf8AGti2m3eclicoTE595Gast+KLy3cIbncfC31GMWkreOI7uP5qQ55fRNBs+ilVO0CBHWO8V7ORunfAd05/cnUmNvZkqceFMsE6uAykEHmCDkH3EdaD1ooooCiiigKKKKDTH6Sv1Fn9rJ/QtFH6Sv1Fn9rJ/QtFA8dkv6nsvsv73pvpQ7Jf1PZfZf3vTfQFFUzURr/FlrZBTcSbC+Qi4LPIQPooq5JPNR72A8aCWJpS1ftBhjd4rVGupkHnCIjuovbNMfMjHI5yc8qTeNuOGCMbx3tYmGEsoXUXkw9M8gyIY+o2rz68/Ctd2vG0l7dWlqI0gsjcxL8lTlGVeRFYSEYMh8ct4nPKgbeIuPe/LRSSm+cI7NbWr9xZosaln3y/W3ACqWIGFOMc8g1DmaeURxySlbebSp7pbeBTbwxFEmCqVjbMgHdDJbJbPOlmJXkMFqizGWM3CmOMb3V33DYF/wAv0Qxz4vy9OzNM7NNTuvkzzGOyENkbRgMTSPG3eBjsACoSshX6Rx159KBSbu0smACp3mhxnoELuL/mfDccDr1wPZTFea5311cm1R7otdafcKsK7ge5UtKveKAFAwoG4jnmnzSOx3ToQveq90yABWnYuEAOQqIMKq5JOMeNOcNsqKFQBVXkAAAAPQAOQ9woNTjhzVrkylbSK3Damt9G9xLllMYjVVMcQbOQgyd3ppjsuBr8zzTzakY2nCB1toVj5RbggEkm89GPgDz609AVWgTm7LrGTabj5Rckc/n7iSQE+nbuC/AVM2fCllBjurSBNvQrEgI+/Gf51Lsah+JeIUtYg20ySOwjiiX6UsjDzUHoB6lugGSaDz1/iSK2KJ50k03KKBObyH7+SqOWXOFHWsCHhd7giTUXWXmCtsvK3jxjGQeczA/tPy9Cioexv7ewnDXztJf3KhpZFQvHbxtII0QMeUcIdiuT1IJPhWNwzFqFpfpbtFNIkm83E5LNA/V47hWY/NyE5R4uh5EcqCmrwH/EJbGWdp4dRix3RJ3W21XZZoxs7sKCqoFB+kFJyes/2c2csUM3fTQytJdSP8wSY1J2q6gHoe8V2K+BY1n61xPBahi5yI8GXZhjCkhIWV0B3bM8iQD6fA0jrok95PMseIxIQ8zJnbDdxAPa3sBYnckqbQQCT5pyc4NA08RcYWSIHKrONpf6IYbILiKOcjI+lGWD7fSvsqKvuOpokuPNV2hlvUBYEDNvB8qgGFIyChVSepxy5nNT9pwPbgN3iiTe0rkH6Cm5jRJ1VeoR2Uttz1Y1ITta2wJkMMKs30nKxhjtCdWxk7Qo9yigXLLjl2miRo12y3JjByQQgsY7vd1OTuJX3CsPhnjAx21urxgl4rZhmTBMt/cSIqYOeiqXz6M09xurAEEFWGQQcggjrnnkYPX3VZ/h0RIPdplSpB2jkUBCY9G0McejJoI+Hiu2JcM+zF18kUkH5yXap2p4nBYrnoNjZPKlqLhiSO/vbu3lSWXDlUO5ZDK8KGKGR92wxKAjAYyO8GeQzTJccLxgRvDGoktzNJCCzCMTThtzMBknJZufhuOBSqgurI7QskjgbI8gqt5eTDfNcykHIijUAedjA3AdFADI4H4YmAmlu0Yd/GkbRSsJDIy5Ms0oyU3MzYCr0RVHuun0yfS/PtkefT+feWv03twclngJ5sniYjn2HwE5oPFcFwBtcHzzEkg81J3Rcydzk5dVIb09DzOCaheOLidnG9xZWttIkpuzIO8kIB+bihHXOSp35zg4VuWQkY+F9JvoVlFtbSxyDcrrGqls+O5QGz6fR414HsytkA+TTXdrjmBDcOFHuR9yfypV0/iFbS5lngjkhsdyfLLaVO6e1efnHOidNjZXcoORz5DoNrxSgqCDkEAgg5BB6EEdffQKH+z+sQ84NRjnA6JdQDnk+MsJVun7vhVG4o1K3B+VaY0gUc5LSQTA+kiF9rj3ZY06VQigU9M7T9NmYobgQSL1S4Hydh05fOYH86YrmCKaPa6pJG46MA6MPDkcg1ZqeiwXClJ4klXnydQwGRg4z0OPEUqnsqhiJewuLiyc5OI33xZJzzifII9gIoMm44F2Iy2cxiRuttKPlFo3MZBifzlB6YRl9OKVJIpbEgDfpjbuuTc6XLz6EHnb7m8cLjJ+lTJLqur2ee9gjv4lGTJb/Mz+3NuxIY+jYw5D7jmaVx7p9580JNkjZBgnXupD4Y2Scm9wz7qDEseOu7ZY7+MWxkOI51cS2suRkbZhjaTj6L4z4E05q45e6kvUOA9gc2Eiwh/p2sq97Zy58GiP1eemU+B8FvTLyexlWJB8nc9LG4lLW0xHQ2d0c7G3YAibl7B1oNs5qtQPDvF0F2WQbo7iP623kG2WMkZ5r4g9QwyCCKnQaCtFFFBpj9JX6iz+1k/oWij9JX6iz+1k/oWigeOyX9T2X2X9703E0odk36ns/sv73r2474rNrCqQgteXJMdtGBuJk5DcQeW1NwJJ5UHlxLxwUk+SWad/esuducRwg/8AqTP0UDrt6nl0rS3EvHAt5pGtphcXzjbNfEckPJTHajoqjGN+CSOhGa9uNeIvkMclhbS95NKS1/cgc5ZXzuiBP7AyR95HLzqyeAOxWado571dlv17o7llkXB29PoDOOpBwOnOg13aWF1fT7I1knmkOTjLsScZZm9HtJxW2uCuwAgrLfylSOfcxHmCDy3S+nl+z+Ktx6RoFtapst4UiXxCLjJ9JPUn31n4oIzRuGbW0XbbQRxA9digE+PNup5nxNSQWrqKAooooCiiigslbAJ5D2npSfwshvrhtQkwYhmOyUj6MYOJJ+fjIRyOM7R+9Xn2m6lKYobGBts+oSdyD4pFjM74z4Ly9PncudQmvXs3ymOLTb0BbWIxPaRvEJxIg81u7mGJlxsUqGHPOGGaB61zh+K4imRgA00DQl9oZgrA4wTz5HzgPSM1AXsMlkttDa3AknUO3ye5ky14o2mTErZZZATlcZAyRjHST0LXpjp63N/H8nkCFpFCsQgBODs5uPNwccyKXrGKS/n3ON9qzb9pK3MD7eSSWtym14ZAduUYA/Sx0oLdI0pr2cys8oWNzymTbcRE7TPZSgjbNA6MSDk49PQ0+adp0cMaxRKEjQYVR0UeAFZQQUYoKitW9sWi3169vb21r3seGLuwGyNmZArg5ByqhwRg8nPXwZO0DtAi0xFDAmWVHMS7cozJt81iCCuSwGakrjX0jwkisZzbNOYowZGIiA3hcdTubavpI5UCHbazrSS6ajWcqIsUnfLCq7cqXjQNnKgIgjYLuyd2BzFMHZTqt9Lbul9FIssD7C8hO+Qt57ctoAADKBgn+XP3g7RbZrS5ujHPGlqdsiyRlH7zliMAn6WWQc+Q7xeeM1g+V2yC2TbZB8tJAGBmMB+63MB1BfkNvXBPQUD/AFj3likqOki7kkUqynoysCrA+wg17LV1Bq/V9DktJmk79IYTHj5XIFZ4FdmC2tlAg2xnaAN2GJyORwBUpYaBbX9rEhiuLNoZvlEO5wLncr579lfdzZs5EgPX3U4anYCWMjkrDmj7VcxvggOocEbhnlyrW+lyfIb9mkZO8lJRoI83t9OOWyWZ8/NqBhgFAUAgY5CgeLDhO2hgkgVC6TZ74uSzTFxtdpGPUsuR4Uvdnt/NBNcaZOcm1IaBjndJbPnYfbt5L7+vSvDtF4p1O3dYrKDf3kY2yd08paR32bFK/NoVXD5cYOfYcwjzahbw2mp3wQ3FtOYp1TbuNrOQmJNpC70dtwA5ZIz+1QbfoqxHzgg5B/8AYq+gKKKKC3ZURxDwlaXsey5iDgHKtna6n91xzH3damaKBDn4a1OzZWsLs3EYHO2vDu8Tju5lAZTjl53xPSvUa/Z3gFnqFv3E0n+73A5ORkZilxtc46FTnnjlTsVHorC1XR4LmMxTxLIh/ZYZGfSPEH2jmKDW/E/Cz2oEjvNJDEAI7xMfLLFRn6ZGO/g58weajPvqc4V49LSJa3bJ3zrmC4TPcXi4+lGfBx0ZD4g464rwNnqWm5MTG/s1593J/wCbjX9oI/0ZQBzwcE4x6cwWp29q1s9za5m06R+8uIoztks5Vw3yiFeRRl6vH6OYoNuIc1dSZwTxM7EWlzKskojEsM45C7t2ztlA8GHRl+/xpyFBpn9JX6iz+1k/oWij9JX6iz+1k/oWigd+yf8AU1n9l/e9K3GeotFqN5dLtZrDSx3fM5jluJCA2DyJ2knl4YB9jV2Tfqez+y/vekTieJZtcvrNn2teacsUZztXvVCSoDn0lCOWT51Bh9hPAay7tQuE3bW2wA8xuH05ceJBwFPgQx9BG9E6Ck7smk26ZFCwxLbM8Mq+KSI7ZB+4g59BzTkDQVooooCiiigKKKKAoooJoEDTT8q4guZM+ZYWyQKAT9ZOTI5x6cAqf4Vpm1jhSyu//MW0UpH7TKCw/wBQw386RODL+ZNLvr21jM01xeTSqrKSSokCAEKQzbUVm2g56gVK9n/aHLeXM9tNEm6FA/exCREOcDaUm89Gyeh9BoJDjTT1xEyLOZkysYt7kQShTjcVEjBJMEL5rA168FaEYI3kYN3k7BmMkUcU2FGFWUwnY7AlzvwD53PNLXHerRTyEGG4IgDIyvpfyqM8+ZEh2soIxzVx0BrO4X4wkuoFTT7aMJCvdl55FiCbVwD3EfeSgegMV5eJ60GwN4qgYGlC/wCHdSOJo9SInVge6MQFoQOqGMZk8fpF2OfCvReMpYfNu7C6Eg8beJrqJunnKyecB7GUEe2gOL+zu31CVZJ3kykYSMAjbGRIJGcKR9JgAhzywPTzqmtSWllef4hdXKxhrYWyq3UkStKSAvnH6WMAcsc6pN2mWiIzyRXkYUc99pMuORPUrgZwRzNJ1hPdTNb3YRTdalKwhlkTvI7G1jDOu1Ry7wjLczzJAPQ0F93eaVJYTWj37xfKrhpRNJbyRh2eUSLneArqMKCSwyAOlXWfYuoltbiG8VgjLKzd2CCRM1wpgCvtjU5C4BxgZ55OffS3sr+We3ttVvXuUU+dIweKTBwfmSoikQHkRgZB5ekQ/Zhx4wvxYmMRpIHyg+rjuEMjSdyOojcKW2Ho27HLAoN1R9Kuq1BV1BQ0g8U6XcJeGW3+WCK4h+eFqId5lhwIstLzXKFlOP8AKvSn40k9p+nxPFEzxJKyyEANbS3ZAKknakJUA8hzbljPjQUn4Ta40toLd5rZ5TvbvZTO+cgMkj7mPMKAdrcseHMVi6R2XLFFerIYg13B3OyCPuoo1CkAqrFizZwdx58hWfw5ftbaW0oieQR72WKO0+RnaCAQsJJPXc2ScnOahuGO1/5ZfJbpbYjkL4bcxkjEYyGlTbtUMRgEMetAw9mertc6dAz/AFiBopOeTvhYxknpjIVW/wBQprrX3ZbLsn1a3H0YtQdgc8/nRzBHs7v78mtg0BRRRQFFFFAUUUUFDSfxFwvLHL8t0/C3Q+ti6R3aDqj+AfH0X9PXl0catcUGk7W7V2lgtHCMIzeWKscy2s8ZHyu2bJG0MQ64PLazEZ8dvaBqoubWCcAqJokkweo3qGx/OtcX+hCPiaORIwImtJJ5fOwC22WFnI6ZO6Mc/ST4U29mYYaXaZ/4Xm/wFm7v/k20CF+kr9RZ/ayf0LRR+kr9RZ/ayf0LRQO/ZP8Aqaz+y/veoLtE4Zh+XW91KAIZ1FpK/wBFoWYlredXxlWVwq7vd0GanuyX9T2X2X971P65o8N1C0M8ayRvyZT/ACI8QQehHSg11dz3dnchlx8sbClSClvqaooAKt0hugARtyckDqCKfeH+J4LyPdE3nLykjYbZYm8UkQ81I5j/AKZpOt9QEbf4VqiNJE/m29xIMpcJjzEaTkFmA/azzIzyJGYziDh+5s2WVpZcR5Ed/Gu+WNBjEd7CB8/EAMd51A6+0NuUUiaN2ihTGl/3cZk5xXMZLWlwCSBsk57W5c0c8vvFPKtmguooooCiiigKtk6H3VdVGHKgQOwwZ0W3/jl//a1P2z3/ABrUHZdxtZafYNbXdzHHJb3MseDk7gGzuUKCSu4sM+w+imG67cdHTpO7/wAETn+oCgf9tQescE2VywkkixMDkTRkxTKfSJEw3xNJfl7tXOILO8mP7sY+7oSaI+0zWJTiDQph1wZXaPl/rRR/Ogm9R0/WlAitbm2ZOQ7+ZG79cf5gmY3JHLO1evTxrxj7N55POutWvnkPXuXW3j9wQBsY99R6X3FUq8raxgz/AJmZmX3jcwq7/ZfiOUjvdWhiXxMUI3cx7VXPxoPS/wCyR2UiPV9RU45bpd4zyHMLsJGPDIpb0zjufRVjsdQiLJDJsSRVOJbdgfOU9CUOMjnkHbyI86J1DjzUNG1R4Li6kvYlVNwkGwkOgcsmCdrAnHUg+PpG09N1vS9Zg25jnVgC0L47xSP8ydRg/tAY64POgTdF1zhyyl76G/kYRh+6hbeyRd7tMgiUoDlto6sfu61icEbtV1ttRSMxWtqpSPzQu5mDgA4HNiZZJD4jcBnpltg7FNHRt3yYsQcgNI7L7sE9PYfRWTxfx1ZaTCEAUybcRW0eFJz0yAPMXPjj3Ak0De9wq43MBk8snGfjVwetQ2XZjNqoN1rEs8csh8yCPCCGMZCghg2Cc5x19OTkDN8jUsO35Dq15Bt+irneo+5CigezbQbTzUfrvD8F5GI51LIGDAB2TmMgHKEHxrXa8OcUwA93qNvPz+jIvP4sn/eqz8WcTW5Bm0yCdB17gtuPwZsfgNA2xcExQbmtpZ0l2MELzyzIpKlVJidirbeRAIpb4e4b1qOeHvbkmONyZnabvlnQnO1YDGpjJ8CWJFYp7chGB8t0y8gOfFcrj05kCH0+HhUrZ9t+jyA5naMgdJI3GfYNoIoPLs3U/wCJa03PabxV6ctyh88/Zn+YrYtIfY3ETYNcNndeXU1xgjBG5tgHt5Rg5/ep8oCiiigKKKKAooqhoBjUZruvw2sXezMFUHH7zMeiqo5sx8FGTWFrPFQifuIUNxdEZEKYBUf5pWPmxr7W5noASa1Lxd2hCCbeZI7rUF3Knd5+S2IIw3dg/WS5zlz/ACxghI8Ua1KC0OdupauUiKEki0tmLJHGcft4ZifQWfkNozt/SrBYYIol+jHGqDHTCKFH/StRdiHCkjs+p3JLvJlYi/nM3hJKSefUbQfRu8CK3OKDTP6Sv1Fn9rJ/QtFH6Sv1Fn9rJ/QtFA8dkv6nsvsv73pvpQ7Jf1PZfZf3vTfQRev8PQXkRhuIxJGw6HGQfBlPVWHPmPSaTYNfudKZYNRLTWhOIr0AnYMgKtxgcj+/nn7a2NXhc2aSKVdVZW5FWAYEegg9aBL1TgZTGzae0SLMNzwOBLZTgnOTGPoE55PHjp94U7nXJ9Jb5sNCDgmxuG3wuchSLO5XO0D/ACPjljzfCmKXhi/0192llZrX9qxlcjB8TBI2duc9Dy9h8JDS+M9P1LdazqFm6Pa3KBX3DqAG5Pj93n48qDN0bj22lk7iYPa3P/AuMIz+AMbfRkBPQqTnBpm3itc652bEoVtmSWEf7pc7mRMde4nB72A8uQyQOXLAAqFsNUv7CQRGVuZ2pa37bQTj/d79QY36jk2088YzQbiopRsu0a27wQ3SyWUx6JcAIjfwSgmNh/q6nHWmtZQcY6HxoL6KoDVaBUbsy0wyPI1lE7u5clst5xJJIBPiSTipW14Ys4mLR2sCEnmViQHw8QKlqKC1Vq6iigKoarVGoOcO0rQpL7iKS2iKh5FjCluQG23EhyR/CfjSHp1hMLxIAxjm78Q7gcFGL92cEEHqT41uWCFZOMHYkZjAAXxyLXBb3eH3ikS/TPFGCMZ1SPkPbOlBs2Xst1fkq67N3YXbzVgwHowHOfeWzTBwv2VWdnJ3533Fz1M0x3MDy5qOg6deZ9tOgqtBai4q6iigKKKKC1lzy8KhtR4LsJx89aQP7TGob8Qwf51N0UGDo+jxWsKQwJsijGFUZOOp6nmeZNZ1FFAUVQmqB6C6qFhUFrHGtnAe7MneT9BBCO+mJ6gd2mSPe2BSvxDxXcooa4ki0yFum4i4vHHLPdxJlEPtO/GQcUDjrXEtrahTPMqFjhV5s7nkMJGuXY8x0B60m8TcYSCMvcSnTbfqB5rX845D5uPmIgf8x3MP3aQLrjtEErabCVlMDSm9nInupVEoiJHhFnz+WOQx5oGDSbp9hd6mzCOKa5umkBaUsWVUweTFjtXzjnJ9HLHSglda7U5NrwWEQtrZ856tNIWHnPLKSSzHnz/61L9mXY9LdMlxeRlLYecsZ815v8ox+yh8SeZxy65p04A7D4rYrNelJpRgrHgmONgSQcn6w49IwPbW1kTFBZbQBFCqAqqMKByAAGAAB0GB0r1oooNMfpK/UWf2sn9C0UfpK/UWf2sn9C0UDx2S/qey+y/vem+lDsl/U9l9l/e9N9AUUUUFvdioPijg60vows8fnLzSVTtljI5go45jB54PL2VPUUCIf8T05RzOpW6jmMbbyMdOWMrMOp8G9tS+kcR2GpRsiFJPCSCVQHXHg8L8+viRjI60xbBULrnB1ndENNCDIpysqkxyr7RImG/nQRF32dRrGy2krQo3WCRRc2pOQfqZc7fR5jLyNKh4evLI5WG5t/RJp7m6t8k8i1jNlwvsQn3imqGy1e0+qmjv4h0Sf5i4A54HfKCj49LKD7qyrfj+1DCO532cp6Jcr3QPTOyU/NuAeWVagg9D44vDlU+S6htPMQv8kulA5EvbT8s59BUdetTK9plmuBciazcnG25heLPpw+ChHXnnFS2qcPWl2o+UQRTDAwzKCR4ja/0h1PQ+NQ03BEiLttL64iTGDFMFvYsZyRtm88fjoGa01KOVQ8LpIh6MjB1PuK5BrJBrWF1wTOrF30+2lY/+rYzPYTYAwPMPmkn+MCsR9Tntsk3uqWm0c/ltqLqD2DvYlx94Y0G26K1zpfGl+/1U+lXoxnbHM1tL72V9+PdgVKpxlep9fpNyPS0Mkdwvs24IY/DlQONUak9u1KxTHyj5Rak9BcW0sZPtHmkVnx8f6YwyNQtenjPGp+DEH+VBrvhmGR+K7yXYSiK6FgDtBCIFBboCQKXtd4V+TcSWuZjJJPeQ3P0MBUadyQTknIEa+GPOPTHPZXBl7bxzahK1xb4uLwuhE8bB4xEgVvNb0lvhXhxBpUU2p2FzB8nZVnYzyKyl/MiKxZbP0RzGB4leVBsMVWsU6jF/xU/EPdVjarCBnvowB1JdRj386DNoqBfjnTVzm/tBjw+URf8ATdWHd9p2lRkA3sRJGfMJl+JiDY++gaqKU5O0W25d1FeT5GfmrOZhj3lV+NXrxddOR3elXZB/akMMPxVn3D4UDTRSJqfFt+nJzpln6DcXZkJ/0IE5/wCo1GniZ5gAdRuJO8OwLYWLIN3M+bPOHB5K5yGHIN6KDZLy4BJIAHieQ+NLl/2jafE2wTrNJzxHADcSEg4xtizg+wkUkXunD5oyafJOZpxbh7+873Eh3AMYYi6dVOQAvTGB1rLnW9jiuALiK3EFzBA0VlAsKsJza7m3ybn3bbggYxzQGgn9R4vvSpaK0S2jwD39/KsKAekxKS/LxBK9aU7vX45y3e3l1qHnIhjs1+S2qvKVSNJJdwY7n5Al8Y8KyeItCtIf8UjMYkaPTO+SSYtNIryfKVbDylsHKRkbcUvQ6s1zc3cFvC90Jjp8m6IgqPkyQmUGUnan0WGfSMUGTFqtwmyCFIdPR9RNm0dtHmUiLumc/KW5E4c4OwfR8c4pZtZbZ7eEvulu7mxvI2CFpbh5zOEtxIFJY4Rcc/2V8eQrY1r2aXFw/eXkvcg3sl4sUDEyI8u0bTOcDACZ81M8zz5U7aBwpZ2a7ba3SPlgtjLnPXc585s4HUmg1Vwf2LPKkD33zSLEFMMbEPLuleb51uW3G9VKrk/NjmK3BpejQW8axwRLGg6KowPf7T7TzrNCiqgUFAtVoooCiiig0x+kr9RZ/ayf0LRR+kr9RZ/ayf0LRQPHZL+p7L7L+96b6UOyX9T2X2X97030BRRRQFFFFAUUUUBWNf2McqbJY1kQ9VZQyn7jWTRQKMnZ5FGS1jNNZN1xE26En228mUx/DtqqPrFuMNHb3yg/SRjaykeko26Mn2BlFNtFAoeUe3jYC7hubM5xmaI92T05Sx7kPvzTDp+s29wuYJ45R6Y3V/6Sayynt/8Af3VCajwPYztukto9+CO8Ud3IM9cSR4bPtoPbUuF7K4z39rBIT4tGpP4sZqMPZtYjnEs0HiBDcTRKPcittHwrzHZ+0Zza6jewc8hDIJ4/vWYMx9GN2OX315/4XrsWdl7Zzjw762aM/wD2WAoL04MuE5w6teg+AkMVwg9m1kB5e014PwbfEeddWczeJl09Mn3lJB/0rIfV9YTAOn28uBzMV3g8vQsiDn9/31X/AG5nQ4m0m+QYzlFSf7vmmJoIy64KvSOUOit/FZOv3+a5514jgG5yCbHRD6fmJB+dTcfaVa/+rDewegy2kyg+7CmrR2r6Vkj5Qcjw7mbPw2UETJwJMTkafowPpMch93m7R8c0JwXejO200NSev/hpG5ejqKl4e1LTXYqkkrkeC207Z92Eq5u0WH9i01B/atlN/wBwKDCteD73qx0yM/8AyrAkj0YLSCs634cvxndqZHoEVrDGFGP39568+tUj46Z+cemagw9LQrF/yysrH34q5eIdQcHu9LdD4d9cRR5+6PeaCh4LYnMmo6g4IwV75Y1Pp+pRD8DWBFwdbSQNK1nLJKBJtiubmRyzISqjc7MAG2ghscg3MVnmfWXBAgsoT4FppJ8f6VRM/EdaI+HtTZyZdT2oeqQ20aY90km8/wAqDzseHEt7m1+T2UMUJilMpWOPcsnzZjG/G7xk6cuXurA1DWYoIbI3l1DFLBMZJFllUyMmyeIlVUlmJEi9BUkOzuFsfKbi7ucf8W4cD8EWxCPeKkdP4NsIB81aW6e0RLn4nnQIEmsSSCMWltc3O3UzdhlhaKIwu8jECSYIN2JMe/xrOk4Y1i5a5DG3tIbieKX9q4mQwiLaVKlUz8zHkHPjzrZISqgUCZB2YW7yGa9eW8nbG5pG2IQpyq9zHhNoPMA7udNlpZpGoVEVFHgoCjn7FwKyKKAooooCiiigKKKKAooooNMfpK/UWf2sn9C0UfpK/UWf2sn9C0UDx2Sn/wCD2f2X9703Zrj2w4+1KCNYobyZI0GFVWwAOuAK9/Kdq/r8/wCOg67zRmuRPKdq/r8/46PKdq/r8/46DrvNGa5E8p2r+vz/AI6PKdq/r8/46DrvNGa5E8p2r+vz/jo8p2r+vz/joOu80ZrkTynav6/P+Ojynav6/P8AjoOu80ZrkTynav6/P+Ojynav6/P+Og67zRmuRPKdq/r8/wCOjynav6/P+Og67zVMVyL5TtX9fn/HR5TtX9fn/HQddYFUKCuRvKdq/r8/46PKdq/r8/46DrraKNvtPxrkXynav6/P+Ojynav6/P8AjoOusD0/zqmwVyN5TtX9fn/HR5TtX9fn/HQddbRVcCuRPKdq/r8/46PKdq/r8/46DroKKrmuRPKdq/r8/wCOjynav6/P+Og67zRmuRPKdq/r8/46PKdq/r8/46DrvNGa5E8p2r+vz/jo8p2r+vz/AI6DrvNGa5E8p2r+vz/jo8p2r+vz/joOu80ZrkTynav6/P8Ajo8p2r+vz/joOu80ZrkTynav6/P+Ojynav6/P+Og67zRmuRPKdq/r8/46PKdq/r8/wCOg67zRmuRPKdq/r8/46PKdq/r8/46Dan6Sn1Fn9rJ/QtFaa1riu8uwq3NxJMEJKh2zgnkSKK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3254" name="AutoShape 6" descr="data:image/jpeg;base64,/9j/4AAQSkZJRgABAQAAAQABAAD/2wCEAAkGBhESERQUEhIVFRQUFBwXGRcYFx0VGBcZFhgYFhcZGxgYJyYeHiAkGxkXHzAgIycpLS0sGB8xNTAqNSYrLCkBCQoKBQUFDQUFDSkYEhgpKSkpKSkpKSkpKSkpKSkpKSkpKSkpKSkpKSkpKSkpKSkpKSkpKSkpKSkpKSkpKSkpKf/AABEIAJsBRgMBIgACEQEDEQH/xAAcAAACAQUBAAAAAAAAAAAAAAAABgUBAgQHCAP/xABMEAACAQMCAwMHCAgDBgQHAAABAgMABBEFEgYhMQcTQRciUVRhcZEUIzIzc4GS0Qg1QmJyobLCFVKCFkRTorHBJDRD8CVjk6Oks9L/xAAUAQEAAAAAAAAAAAAAAAAAAAAA/8QAFBEBAAAAAAAAAAAAAAAAAAAAAP/aAAwDAQACEQMRAD8Anuzns50y4021lmtI3keLLMd2SdzDng+geimTyS6P6jF8W/Ojsl/U9l9l/e9N9AoeSXR/UYvi350eSXR/UYvi35030UCh5JdH9Ri+LfnR5JdH9Ri+LfnTfRQKHkl0f1GL4t+dHkl0f1GL4t+dN9FAoeSXR/UYvi350eSXR/UYvi35030UCh5JdH9Ri+LfnR5JdH9Ri+LfnTfVC1Ao+SXR/UYvi350eSXR/UYvi35027q8bu/jiXdK6xqP2nYIvxbAoFjyS6P6jF8W/OjyS6P6jF8W/Osu87SNKi+lfQE+hHEpOfACPJrEPabbYylvfSD0rZy4x6ckAYoDyTaP6jF8W/OjyTaP6jF/zfnWHc9qG0AmxmTPTvp7aEffulyPhUdB2sTPzEFiv8eqwg/BVNBO+SbR/UYvi350eSbR/UYvi350vv2tt53n6YhXrm8kk+Hdw4P3E1gS9rM+Ti80cDPLJu2PxCjNA3+SbR/UYvi350eSXR/UYv8Am/Ok1u1i49d0b/8AL/8A5rOt+06dgCtzo7Hx/wDEzRE/dIgxQMnkm0f1GL4t+dHkn0b1GL4t+dQg7ULnOO605v4dViGfduXNZ8PHGospI0lpABkGG7hmQ+zcAOfsAoMzyTaP6jF8W/OjyS6P6jF8W/OiLjuVRmfS7+MDqVjSbn/DGxf7wtey9pmnBgssrwM3RbiKSA/GRQP50Hj5JdH9Ri+LfnR5JdH9Ri+LfnTDp2t29wCYJopQOvdyLJj37CcVmF6BS8kuj+oxfFvzo8kuj+oxfFvzpuBqtAoeSXR/UYvi350eSXR/UYvi35030UCh5JdH9Ri+LfnR5JdH9Ri+LfnTfRQKHkl0f1GL4t+dHkl0f1GL4t+dN9FAoeSXR/UYvi350eSXR/UYvi35030UCh5JdH9Ri+LfnR5JdH9Ri+LfnTfRQc/9unCFlZQ2zW1ukReVwxXOSAqkdSfTVamP0lfqLP7WT+haKB47Jf1PZfZf3vTfSh2S/qey+y/vem+gKKKKAooooCirWNLGocf26yNDAJLudfpR2679nXG+Q4RBy8WoGgmsS/1aGBC80iRoOrOwUfE/9q1HrHapO7urTiKONdzpYqLqVQWCHfdSYhTBwdygjzwOtQkkd410yvFFFLHcW0Eks7G+uV+WEqrI8nza7SC3mKmD0yOVBtCXtPtypa2hnulAJMkceyEBfpEzzbI8D05pTu+1i7mfZbrbqcE7YhJqEwGAc7YgsY5kDmcDPM+NRGocOI0q9/JNctHrsdsDPIZAYnWFnXu+ScyxzgDlimOaAQS8Qrbr3W2zgZBEO72t8mnOVCYwc88igiLyx166KgG6B5N89PHZI3+YCG3zJgZB+t5Zr0XsjlAaW5nsocYJfumujy6lpLl+R8P2hTxbaZcSXOm3Eik91aSrMWwGEkqQHmP4lfPoqNuksEsZ7O81CECR5mJ71Q6rJM0qgKST5uVGMeFB7WnZ1GpEb390cjcY43jtlbGFLbbdUbAOPH0VleSfTGYvLC87n9qaaSY/FmrGPHOlyTJPE8k8saPEvcwzS8pWRnHmrgnzB7hn017XvaOqRPKtjfssYJZmg7kKFGSSZivIDxANBHcR6Ro2mLCTpkcjTzCJFWNXYuQcD5w/dXvbXUac4+HplOMZEVovL8dKPEHFNxq62s1naPFHZ3C3JnuWWOD5sZwSp5gEc8EnljkacdP0S5vkSW41EtEx3KlkTBER0wZecrDPtHjQF9xqtsnz2mSwqeQDyWkYPjgAyjPuqDg7erB3CrZ3TOeQCpG7H3BXJ+FSOoWemaff2kRtrZBciQ97KhlkMqtEsQDvk8y5yc+HUVb2f30pvblGleRihknDA4inE8kaqB0XMOzzQTyQHxzQZ8PabaspzaXwQeJs5CuB/CCKw7jtY0gELMsieyS1YAAnqdw6ek+2pvtCuZF0+buWmEpACdyju5YMG2/NecoYKU3eG6k3jDiG5ie3t4JJIHNnC8MWd5mmluEjeJ2lBL7I9xwSM7iSeVAz2uqaDdFdpsJWIwAyRBsZPIK4B655e3PjWTP2ZaS5y1hBk/5V2/yUipTUeGbO5BE9tDJ1HnRqTj2NjI+40oarYxWU0cVld3FvIxUd2Va7tVEjCOISK31QZ/MUqw555HFAweT60XHdNcwgDGIrqZF/DuK/yrxuuDbkA91ql0MjG2ZYriPHtVlUn72rx/2+NsVj1OL5MxOFnUmS1lOPCTG5D47XGR6TzNZd72hWELlZ5jFzwrPG6xv+8kgGxhz6g0Cte9nc/LfaaZdhcnKxPYTMT0w0W9AR6TWKlnc23MJrFr0HzcialBy6Ha26Qr7gPurYmn8S2c5xDdQSnGcJKjn4A5/lUrig1hZcd3qPsW40+8IIGxy2m3JJHjHLlfuAOaYF7R0jOL21ubPAzveMyQ//AFodw+OKY9S0e3nXbPDHKPQ6B8eHLcDj7qXT2eQRc7Ka4siPCGQmMn2wybk+GDQMWm6vDcJvhlSVM43Iwdc4BxlSefMcvbWYpyK1pd8E3KOZDBb3Lf8AGti2m3eclicoTE595Gast+KLy3cIbncfC31GMWkreOI7uP5qQ55fRNBs+ilVO0CBHWO8V7ORunfAd05/cnUmNvZkqceFMsE6uAykEHmCDkH3EdaD1ooooCiiigKKKKDTH6Sv1Fn9rJ/QtFH6Sv1Fn9rJ/QtFA8dkv6nsvsv73pvpQ7Jf1PZfZf3vTfQFFUzURr/FlrZBTcSbC+Qi4LPIQPooq5JPNR72A8aCWJpS1ftBhjd4rVGupkHnCIjuovbNMfMjHI5yc8qTeNuOGCMbx3tYmGEsoXUXkw9M8gyIY+o2rz68/Ctd2vG0l7dWlqI0gsjcxL8lTlGVeRFYSEYMh8ct4nPKgbeIuPe/LRSSm+cI7NbWr9xZosaln3y/W3ACqWIGFOMc8g1DmaeURxySlbebSp7pbeBTbwxFEmCqVjbMgHdDJbJbPOlmJXkMFqizGWM3CmOMb3V33DYF/wAv0Qxz4vy9OzNM7NNTuvkzzGOyENkbRgMTSPG3eBjsACoSshX6Rx159KBSbu0smACp3mhxnoELuL/mfDccDr1wPZTFea5311cm1R7otdafcKsK7ge5UtKveKAFAwoG4jnmnzSOx3ToQveq90yABWnYuEAOQqIMKq5JOMeNOcNsqKFQBVXkAAAAPQAOQ9woNTjhzVrkylbSK3Damt9G9xLllMYjVVMcQbOQgyd3ppjsuBr8zzTzakY2nCB1toVj5RbggEkm89GPgDz609AVWgTm7LrGTabj5Rckc/n7iSQE+nbuC/AVM2fCllBjurSBNvQrEgI+/Gf51Lsah+JeIUtYg20ySOwjiiX6UsjDzUHoB6lugGSaDz1/iSK2KJ50k03KKBObyH7+SqOWXOFHWsCHhd7giTUXWXmCtsvK3jxjGQeczA/tPy9Cioexv7ewnDXztJf3KhpZFQvHbxtII0QMeUcIdiuT1IJPhWNwzFqFpfpbtFNIkm83E5LNA/V47hWY/NyE5R4uh5EcqCmrwH/EJbGWdp4dRix3RJ3W21XZZoxs7sKCqoFB+kFJyes/2c2csUM3fTQytJdSP8wSY1J2q6gHoe8V2K+BY1n61xPBahi5yI8GXZhjCkhIWV0B3bM8iQD6fA0jrok95PMseIxIQ8zJnbDdxAPa3sBYnckqbQQCT5pyc4NA08RcYWSIHKrONpf6IYbILiKOcjI+lGWD7fSvsqKvuOpokuPNV2hlvUBYEDNvB8qgGFIyChVSepxy5nNT9pwPbgN3iiTe0rkH6Cm5jRJ1VeoR2Uttz1Y1ITta2wJkMMKs30nKxhjtCdWxk7Qo9yigXLLjl2miRo12y3JjByQQgsY7vd1OTuJX3CsPhnjAx21urxgl4rZhmTBMt/cSIqYOeiqXz6M09xurAEEFWGQQcggjrnnkYPX3VZ/h0RIPdplSpB2jkUBCY9G0McejJoI+Hiu2JcM+zF18kUkH5yXap2p4nBYrnoNjZPKlqLhiSO/vbu3lSWXDlUO5ZDK8KGKGR92wxKAjAYyO8GeQzTJccLxgRvDGoktzNJCCzCMTThtzMBknJZufhuOBSqgurI7QskjgbI8gqt5eTDfNcykHIijUAedjA3AdFADI4H4YmAmlu0Yd/GkbRSsJDIy5Ms0oyU3MzYCr0RVHuun0yfS/PtkefT+feWv03twclngJ5sniYjn2HwE5oPFcFwBtcHzzEkg81J3Rcydzk5dVIb09DzOCaheOLidnG9xZWttIkpuzIO8kIB+bihHXOSp35zg4VuWQkY+F9JvoVlFtbSxyDcrrGqls+O5QGz6fR414HsytkA+TTXdrjmBDcOFHuR9yfypV0/iFbS5lngjkhsdyfLLaVO6e1efnHOidNjZXcoORz5DoNrxSgqCDkEAgg5BB6EEdffQKH+z+sQ84NRjnA6JdQDnk+MsJVun7vhVG4o1K3B+VaY0gUc5LSQTA+kiF9rj3ZY06VQigU9M7T9NmYobgQSL1S4Hydh05fOYH86YrmCKaPa6pJG46MA6MPDkcg1ZqeiwXClJ4klXnydQwGRg4z0OPEUqnsqhiJewuLiyc5OI33xZJzzifII9gIoMm44F2Iy2cxiRuttKPlFo3MZBifzlB6YRl9OKVJIpbEgDfpjbuuTc6XLz6EHnb7m8cLjJ+lTJLqur2ee9gjv4lGTJb/Mz+3NuxIY+jYw5D7jmaVx7p9580JNkjZBgnXupD4Y2Scm9wz7qDEseOu7ZY7+MWxkOI51cS2suRkbZhjaTj6L4z4E05q45e6kvUOA9gc2Eiwh/p2sq97Zy58GiP1eemU+B8FvTLyexlWJB8nc9LG4lLW0xHQ2d0c7G3YAibl7B1oNs5qtQPDvF0F2WQbo7iP623kG2WMkZ5r4g9QwyCCKnQaCtFFFBpj9JX6iz+1k/oWij9JX6iz+1k/oWigeOyX9T2X2X9703E0odk36ns/sv73r2474rNrCqQgteXJMdtGBuJk5DcQeW1NwJJ5UHlxLxwUk+SWad/esuducRwg/8AqTP0UDrt6nl0rS3EvHAt5pGtphcXzjbNfEckPJTHajoqjGN+CSOhGa9uNeIvkMclhbS95NKS1/cgc5ZXzuiBP7AyR95HLzqyeAOxWado571dlv17o7llkXB29PoDOOpBwOnOg13aWF1fT7I1knmkOTjLsScZZm9HtJxW2uCuwAgrLfylSOfcxHmCDy3S+nl+z+Ktx6RoFtapst4UiXxCLjJ9JPUn31n4oIzRuGbW0XbbQRxA9digE+PNup5nxNSQWrqKAooooCiiigslbAJ5D2npSfwshvrhtQkwYhmOyUj6MYOJJ+fjIRyOM7R+9Xn2m6lKYobGBts+oSdyD4pFjM74z4Ly9PncudQmvXs3ymOLTb0BbWIxPaRvEJxIg81u7mGJlxsUqGHPOGGaB61zh+K4imRgA00DQl9oZgrA4wTz5HzgPSM1AXsMlkttDa3AknUO3ye5ky14o2mTErZZZATlcZAyRjHST0LXpjp63N/H8nkCFpFCsQgBODs5uPNwccyKXrGKS/n3ON9qzb9pK3MD7eSSWtym14ZAduUYA/Sx0oLdI0pr2cys8oWNzymTbcRE7TPZSgjbNA6MSDk49PQ0+adp0cMaxRKEjQYVR0UeAFZQQUYoKitW9sWi3169vb21r3seGLuwGyNmZArg5ByqhwRg8nPXwZO0DtAi0xFDAmWVHMS7cozJt81iCCuSwGakrjX0jwkisZzbNOYowZGIiA3hcdTubavpI5UCHbazrSS6ajWcqIsUnfLCq7cqXjQNnKgIgjYLuyd2BzFMHZTqt9Lbul9FIssD7C8hO+Qt57ctoAADKBgn+XP3g7RbZrS5ujHPGlqdsiyRlH7zliMAn6WWQc+Q7xeeM1g+V2yC2TbZB8tJAGBmMB+63MB1BfkNvXBPQUD/AFj3likqOki7kkUqynoysCrA+wg17LV1Bq/V9DktJmk79IYTHj5XIFZ4FdmC2tlAg2xnaAN2GJyORwBUpYaBbX9rEhiuLNoZvlEO5wLncr579lfdzZs5EgPX3U4anYCWMjkrDmj7VcxvggOocEbhnlyrW+lyfIb9mkZO8lJRoI83t9OOWyWZ8/NqBhgFAUAgY5CgeLDhO2hgkgVC6TZ74uSzTFxtdpGPUsuR4Uvdnt/NBNcaZOcm1IaBjndJbPnYfbt5L7+vSvDtF4p1O3dYrKDf3kY2yd08paR32bFK/NoVXD5cYOfYcwjzahbw2mp3wQ3FtOYp1TbuNrOQmJNpC70dtwA5ZIz+1QbfoqxHzgg5B/8AYq+gKKKKC3ZURxDwlaXsey5iDgHKtna6n91xzH3damaKBDn4a1OzZWsLs3EYHO2vDu8Tju5lAZTjl53xPSvUa/Z3gFnqFv3E0n+73A5ORkZilxtc46FTnnjlTsVHorC1XR4LmMxTxLIh/ZYZGfSPEH2jmKDW/E/Cz2oEjvNJDEAI7xMfLLFRn6ZGO/g58weajPvqc4V49LSJa3bJ3zrmC4TPcXi4+lGfBx0ZD4g464rwNnqWm5MTG/s1593J/wCbjX9oI/0ZQBzwcE4x6cwWp29q1s9za5m06R+8uIoztks5Vw3yiFeRRl6vH6OYoNuIc1dSZwTxM7EWlzKskojEsM45C7t2ztlA8GHRl+/xpyFBpn9JX6iz+1k/oWij9JX6iz+1k/oWigd+yf8AU1n9l/e9K3GeotFqN5dLtZrDSx3fM5jluJCA2DyJ2knl4YB9jV2Tfqez+y/vekTieJZtcvrNn2teacsUZztXvVCSoDn0lCOWT51Bh9hPAay7tQuE3bW2wA8xuH05ceJBwFPgQx9BG9E6Ck7smk26ZFCwxLbM8Mq+KSI7ZB+4g59BzTkDQVooooCiiigKKKKAoooJoEDTT8q4guZM+ZYWyQKAT9ZOTI5x6cAqf4Vpm1jhSyu//MW0UpH7TKCw/wBQw386RODL+ZNLvr21jM01xeTSqrKSSokCAEKQzbUVm2g56gVK9n/aHLeXM9tNEm6FA/exCREOcDaUm89Gyeh9BoJDjTT1xEyLOZkysYt7kQShTjcVEjBJMEL5rA168FaEYI3kYN3k7BmMkUcU2FGFWUwnY7AlzvwD53PNLXHerRTyEGG4IgDIyvpfyqM8+ZEh2soIxzVx0BrO4X4wkuoFTT7aMJCvdl55FiCbVwD3EfeSgegMV5eJ60GwN4qgYGlC/wCHdSOJo9SInVge6MQFoQOqGMZk8fpF2OfCvReMpYfNu7C6Eg8beJrqJunnKyecB7GUEe2gOL+zu31CVZJ3kykYSMAjbGRIJGcKR9JgAhzywPTzqmtSWllef4hdXKxhrYWyq3UkStKSAvnH6WMAcsc6pN2mWiIzyRXkYUc99pMuORPUrgZwRzNJ1hPdTNb3YRTdalKwhlkTvI7G1jDOu1Ry7wjLczzJAPQ0F93eaVJYTWj37xfKrhpRNJbyRh2eUSLneArqMKCSwyAOlXWfYuoltbiG8VgjLKzd2CCRM1wpgCvtjU5C4BxgZ55OffS3sr+We3ttVvXuUU+dIweKTBwfmSoikQHkRgZB5ekQ/Zhx4wvxYmMRpIHyg+rjuEMjSdyOojcKW2Ho27HLAoN1R9Kuq1BV1BQ0g8U6XcJeGW3+WCK4h+eFqId5lhwIstLzXKFlOP8AKvSn40k9p+nxPFEzxJKyyEANbS3ZAKknakJUA8hzbljPjQUn4Ta40toLd5rZ5TvbvZTO+cgMkj7mPMKAdrcseHMVi6R2XLFFerIYg13B3OyCPuoo1CkAqrFizZwdx58hWfw5ftbaW0oieQR72WKO0+RnaCAQsJJPXc2ScnOahuGO1/5ZfJbpbYjkL4bcxkjEYyGlTbtUMRgEMetAw9mertc6dAz/AFiBopOeTvhYxknpjIVW/wBQprrX3ZbLsn1a3H0YtQdgc8/nRzBHs7v78mtg0BRRRQFFFFAUUUUFDSfxFwvLHL8t0/C3Q+ti6R3aDqj+AfH0X9PXl0catcUGk7W7V2lgtHCMIzeWKscy2s8ZHyu2bJG0MQ64PLazEZ8dvaBqoubWCcAqJokkweo3qGx/OtcX+hCPiaORIwImtJJ5fOwC22WFnI6ZO6Mc/ST4U29mYYaXaZ/4Xm/wFm7v/k20CF+kr9RZ/ayf0LRR+kr9RZ/ayf0LRQO/ZP8Aqaz+y/veoLtE4Zh+XW91KAIZ1FpK/wBFoWYlredXxlWVwq7vd0GanuyX9T2X2X971P65o8N1C0M8ayRvyZT/ACI8QQehHSg11dz3dnchlx8sbClSClvqaooAKt0hugARtyckDqCKfeH+J4LyPdE3nLykjYbZYm8UkQ81I5j/AKZpOt9QEbf4VqiNJE/m29xIMpcJjzEaTkFmA/azzIzyJGYziDh+5s2WVpZcR5Ed/Gu+WNBjEd7CB8/EAMd51A6+0NuUUiaN2ihTGl/3cZk5xXMZLWlwCSBsk57W5c0c8vvFPKtmguooooCiiigKtk6H3VdVGHKgQOwwZ0W3/jl//a1P2z3/ABrUHZdxtZafYNbXdzHHJb3MseDk7gGzuUKCSu4sM+w+imG67cdHTpO7/wAETn+oCgf9tQescE2VywkkixMDkTRkxTKfSJEw3xNJfl7tXOILO8mP7sY+7oSaI+0zWJTiDQph1wZXaPl/rRR/Ogm9R0/WlAitbm2ZOQ7+ZG79cf5gmY3JHLO1evTxrxj7N55POutWvnkPXuXW3j9wQBsY99R6X3FUq8raxgz/AJmZmX3jcwq7/ZfiOUjvdWhiXxMUI3cx7VXPxoPS/wCyR2UiPV9RU45bpd4zyHMLsJGPDIpb0zjufRVjsdQiLJDJsSRVOJbdgfOU9CUOMjnkHbyI86J1DjzUNG1R4Li6kvYlVNwkGwkOgcsmCdrAnHUg+PpG09N1vS9Zg25jnVgC0L47xSP8ydRg/tAY64POgTdF1zhyyl76G/kYRh+6hbeyRd7tMgiUoDlto6sfu61icEbtV1ttRSMxWtqpSPzQu5mDgA4HNiZZJD4jcBnpltg7FNHRt3yYsQcgNI7L7sE9PYfRWTxfx1ZaTCEAUybcRW0eFJz0yAPMXPjj3Ak0De9wq43MBk8snGfjVwetQ2XZjNqoN1rEs8csh8yCPCCGMZCghg2Cc5x19OTkDN8jUsO35Dq15Bt+irneo+5CigezbQbTzUfrvD8F5GI51LIGDAB2TmMgHKEHxrXa8OcUwA93qNvPz+jIvP4sn/eqz8WcTW5Bm0yCdB17gtuPwZsfgNA2xcExQbmtpZ0l2MELzyzIpKlVJidirbeRAIpb4e4b1qOeHvbkmONyZnabvlnQnO1YDGpjJ8CWJFYp7chGB8t0y8gOfFcrj05kCH0+HhUrZ9t+jyA5naMgdJI3GfYNoIoPLs3U/wCJa03PabxV6ctyh88/Zn+YrYtIfY3ETYNcNndeXU1xgjBG5tgHt5Rg5/ep8oCiiigKKKKAooqhoBjUZruvw2sXezMFUHH7zMeiqo5sx8FGTWFrPFQifuIUNxdEZEKYBUf5pWPmxr7W5noASa1Lxd2hCCbeZI7rUF3Knd5+S2IIw3dg/WS5zlz/ACxghI8Ua1KC0OdupauUiKEki0tmLJHGcft4ZifQWfkNozt/SrBYYIol+jHGqDHTCKFH/StRdiHCkjs+p3JLvJlYi/nM3hJKSefUbQfRu8CK3OKDTP6Sv1Fn9rJ/QtFH6Sv1Fn9rJ/QtFA8dkv6nsvsv73pvpQ7Jf1PZfZf3vTfQRev8PQXkRhuIxJGw6HGQfBlPVWHPmPSaTYNfudKZYNRLTWhOIr0AnYMgKtxgcj+/nn7a2NXhc2aSKVdVZW5FWAYEegg9aBL1TgZTGzae0SLMNzwOBLZTgnOTGPoE55PHjp94U7nXJ9Jb5sNCDgmxuG3wuchSLO5XO0D/ACPjljzfCmKXhi/0192llZrX9qxlcjB8TBI2duc9Dy9h8JDS+M9P1LdazqFm6Pa3KBX3DqAG5Pj93n48qDN0bj22lk7iYPa3P/AuMIz+AMbfRkBPQqTnBpm3itc652bEoVtmSWEf7pc7mRMde4nB72A8uQyQOXLAAqFsNUv7CQRGVuZ2pa37bQTj/d79QY36jk2088YzQbiopRsu0a27wQ3SyWUx6JcAIjfwSgmNh/q6nHWmtZQcY6HxoL6KoDVaBUbsy0wyPI1lE7u5clst5xJJIBPiSTipW14Ys4mLR2sCEnmViQHw8QKlqKC1Vq6iigKoarVGoOcO0rQpL7iKS2iKh5FjCluQG23EhyR/CfjSHp1hMLxIAxjm78Q7gcFGL92cEEHqT41uWCFZOMHYkZjAAXxyLXBb3eH3ikS/TPFGCMZ1SPkPbOlBs2Xst1fkq67N3YXbzVgwHowHOfeWzTBwv2VWdnJ3533Fz1M0x3MDy5qOg6deZ9tOgqtBai4q6iigKKKKC1lzy8KhtR4LsJx89aQP7TGob8Qwf51N0UGDo+jxWsKQwJsijGFUZOOp6nmeZNZ1FFAUVQmqB6C6qFhUFrHGtnAe7MneT9BBCO+mJ6gd2mSPe2BSvxDxXcooa4ki0yFum4i4vHHLPdxJlEPtO/GQcUDjrXEtrahTPMqFjhV5s7nkMJGuXY8x0B60m8TcYSCMvcSnTbfqB5rX845D5uPmIgf8x3MP3aQLrjtEErabCVlMDSm9nInupVEoiJHhFnz+WOQx5oGDSbp9hd6mzCOKa5umkBaUsWVUweTFjtXzjnJ9HLHSglda7U5NrwWEQtrZ856tNIWHnPLKSSzHnz/61L9mXY9LdMlxeRlLYecsZ815v8ox+yh8SeZxy65p04A7D4rYrNelJpRgrHgmONgSQcn6w49IwPbW1kTFBZbQBFCqAqqMKByAAGAAB0GB0r1oooNMfpK/UWf2sn9C0UfpK/UWf2sn9C0UDx2S/qey+y/vem+lDsl/U9l9l/e9N9AUUUUFvdioPijg60vows8fnLzSVTtljI5go45jB54PL2VPUUCIf8T05RzOpW6jmMbbyMdOWMrMOp8G9tS+kcR2GpRsiFJPCSCVQHXHg8L8+viRjI60xbBULrnB1ndENNCDIpysqkxyr7RImG/nQRF32dRrGy2krQo3WCRRc2pOQfqZc7fR5jLyNKh4evLI5WG5t/RJp7m6t8k8i1jNlwvsQn3imqGy1e0+qmjv4h0Sf5i4A54HfKCj49LKD7qyrfj+1DCO532cp6Jcr3QPTOyU/NuAeWVagg9D44vDlU+S6htPMQv8kulA5EvbT8s59BUdetTK9plmuBciazcnG25heLPpw+ChHXnnFS2qcPWl2o+UQRTDAwzKCR4ja/0h1PQ+NQ03BEiLttL64iTGDFMFvYsZyRtm88fjoGa01KOVQ8LpIh6MjB1PuK5BrJBrWF1wTOrF30+2lY/+rYzPYTYAwPMPmkn+MCsR9Tntsk3uqWm0c/ltqLqD2DvYlx94Y0G26K1zpfGl+/1U+lXoxnbHM1tL72V9+PdgVKpxlep9fpNyPS0Mkdwvs24IY/DlQONUak9u1KxTHyj5Rak9BcW0sZPtHmkVnx8f6YwyNQtenjPGp+DEH+VBrvhmGR+K7yXYSiK6FgDtBCIFBboCQKXtd4V+TcSWuZjJJPeQ3P0MBUadyQTknIEa+GPOPTHPZXBl7bxzahK1xb4uLwuhE8bB4xEgVvNb0lvhXhxBpUU2p2FzB8nZVnYzyKyl/MiKxZbP0RzGB4leVBsMVWsU6jF/xU/EPdVjarCBnvowB1JdRj386DNoqBfjnTVzm/tBjw+URf8ATdWHd9p2lRkA3sRJGfMJl+JiDY++gaqKU5O0W25d1FeT5GfmrOZhj3lV+NXrxddOR3elXZB/akMMPxVn3D4UDTRSJqfFt+nJzpln6DcXZkJ/0IE5/wCo1GniZ5gAdRuJO8OwLYWLIN3M+bPOHB5K5yGHIN6KDZLy4BJIAHieQ+NLl/2jafE2wTrNJzxHADcSEg4xtizg+wkUkXunD5oyafJOZpxbh7+873Eh3AMYYi6dVOQAvTGB1rLnW9jiuALiK3EFzBA0VlAsKsJza7m3ybn3bbggYxzQGgn9R4vvSpaK0S2jwD39/KsKAekxKS/LxBK9aU7vX45y3e3l1qHnIhjs1+S2qvKVSNJJdwY7n5Al8Y8KyeItCtIf8UjMYkaPTO+SSYtNIryfKVbDylsHKRkbcUvQ6s1zc3cFvC90Jjp8m6IgqPkyQmUGUnan0WGfSMUGTFqtwmyCFIdPR9RNm0dtHmUiLumc/KW5E4c4OwfR8c4pZtZbZ7eEvulu7mxvI2CFpbh5zOEtxIFJY4Rcc/2V8eQrY1r2aXFw/eXkvcg3sl4sUDEyI8u0bTOcDACZ81M8zz5U7aBwpZ2a7ba3SPlgtjLnPXc585s4HUmg1Vwf2LPKkD33zSLEFMMbEPLuleb51uW3G9VKrk/NjmK3BpejQW8axwRLGg6KowPf7T7TzrNCiqgUFAtVoooCiiig0x+kr9RZ/ayf0LRR+kr9RZ/ayf0LRQPHZL+p7L7L+96b6UOyX9T2X2X97030BRRRQFFFFAUUUUBWNf2McqbJY1kQ9VZQyn7jWTRQKMnZ5FGS1jNNZN1xE26En228mUx/DtqqPrFuMNHb3yg/SRjaykeko26Mn2BlFNtFAoeUe3jYC7hubM5xmaI92T05Sx7kPvzTDp+s29wuYJ45R6Y3V/6Sayynt/8Af3VCajwPYztukto9+CO8Ud3IM9cSR4bPtoPbUuF7K4z39rBIT4tGpP4sZqMPZtYjnEs0HiBDcTRKPcittHwrzHZ+0Zza6jewc8hDIJ4/vWYMx9GN2OX315/4XrsWdl7Zzjw762aM/wD2WAoL04MuE5w6teg+AkMVwg9m1kB5e014PwbfEeddWczeJl09Mn3lJB/0rIfV9YTAOn28uBzMV3g8vQsiDn9/31X/AG5nQ4m0m+QYzlFSf7vmmJoIy64KvSOUOit/FZOv3+a5514jgG5yCbHRD6fmJB+dTcfaVa/+rDewegy2kyg+7CmrR2r6Vkj5Qcjw7mbPw2UETJwJMTkafowPpMch93m7R8c0JwXejO200NSev/hpG5ejqKl4e1LTXYqkkrkeC207Z92Eq5u0WH9i01B/atlN/wBwKDCteD73qx0yM/8AyrAkj0YLSCs634cvxndqZHoEVrDGFGP39568+tUj46Z+cemagw9LQrF/yysrH34q5eIdQcHu9LdD4d9cRR5+6PeaCh4LYnMmo6g4IwV75Y1Pp+pRD8DWBFwdbSQNK1nLJKBJtiubmRyzISqjc7MAG2ghscg3MVnmfWXBAgsoT4FppJ8f6VRM/EdaI+HtTZyZdT2oeqQ20aY90km8/wAqDzseHEt7m1+T2UMUJilMpWOPcsnzZjG/G7xk6cuXurA1DWYoIbI3l1DFLBMZJFllUyMmyeIlVUlmJEi9BUkOzuFsfKbi7ucf8W4cD8EWxCPeKkdP4NsIB81aW6e0RLn4nnQIEmsSSCMWltc3O3UzdhlhaKIwu8jECSYIN2JMe/xrOk4Y1i5a5DG3tIbieKX9q4mQwiLaVKlUz8zHkHPjzrZISqgUCZB2YW7yGa9eW8nbG5pG2IQpyq9zHhNoPMA7udNlpZpGoVEVFHgoCjn7FwKyKKAooooCiiigKKKKAooooNMfpK/UWf2sn9C0UfpK/UWf2sn9C0UDx2Sn/wCD2f2X9703Zrj2w4+1KCNYobyZI0GFVWwAOuAK9/Kdq/r8/wCOg67zRmuRPKdq/r8/46PKdq/r8/46DrvNGa5E8p2r+vz/AI6PKdq/r8/46DrvNGa5E8p2r+vz/jo8p2r+vz/joOu80ZrkTynav6/P+Ojynav6/P8AjoOu80ZrkTynav6/P+Ojynav6/P+Og67zRmuRPKdq/r8/wCOjynav6/P+Og67zVMVyL5TtX9fn/HR5TtX9fn/HQddYFUKCuRvKdq/r8/46PKdq/r8/46DrraKNvtPxrkXynav6/P+Ojynav6/P8AjoOusD0/zqmwVyN5TtX9fn/HR5TtX9fn/HQddbRVcCuRPKdq/r8/46PKdq/r8/46DroKKrmuRPKdq/r8/wCOjynav6/P+Og67zRmuRPKdq/r8/46PKdq/r8/46DrvNGa5E8p2r+vz/jo8p2r+vz/AI6DrvNGa5E8p2r+vz/jo8p2r+vz/joOu80ZrkTynav6/P8Ajo8p2r+vz/joOu80ZrkTynav6/P+Ojynav6/P+Og67zRmuRPKdq/r8/46PKdq/r8/wCOg67zRmuRPKdq/r8/46PKdq/r8/46Dan6Sn1Fn9rJ/QtFaa1riu8uwq3NxJMEJKh2zgnkSKK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3256" name="AutoShape 8" descr="data:image/jpeg;base64,/9j/4AAQSkZJRgABAQAAAQABAAD/2wCEAAkGBhESERQUEhIVFRQUFBwXGRcYFx0VGBcZFhgYFhcZGxgYJyYeHiAkGxkXHzAgIycpLS0sGB8xNTAqNSYrLCkBCQoKBQUFDQUFDSkYEhgpKSkpKSkpKSkpKSkpKSkpKSkpKSkpKSkpKSkpKSkpKSkpKSkpKSkpKSkpKSkpKSkpKf/AABEIAJsBRgMBIgACEQEDEQH/xAAcAAACAQUBAAAAAAAAAAAAAAAABgUBAgQHCAP/xABMEAACAQMCAwMHCAgDBgQHAAABAgMABBEFEgYhMQcTQRciUVRhcZEUIzIzc4GS0Qg1QmJyobLCFVKCFkRTorHBJDRD8CVjk6Oks9L/xAAUAQEAAAAAAAAAAAAAAAAAAAAA/8QAFBEBAAAAAAAAAAAAAAAAAAAAAP/aAAwDAQACEQMRAD8Anuzns50y4021lmtI3keLLMd2SdzDng+geimTyS6P6jF8W/Ojsl/U9l9l/e9N9AoeSXR/UYvi350eSXR/UYvi35030UCh5JdH9Ri+LfnR5JdH9Ri+LfnTfRQKHkl0f1GL4t+dHkl0f1GL4t+dN9FAoeSXR/UYvi350eSXR/UYvi35030UCh5JdH9Ri+LfnR5JdH9Ri+LfnTfVC1Ao+SXR/UYvi350eSXR/UYvi35027q8bu/jiXdK6xqP2nYIvxbAoFjyS6P6jF8W/OjyS6P6jF8W/Osu87SNKi+lfQE+hHEpOfACPJrEPabbYylvfSD0rZy4x6ckAYoDyTaP6jF8W/OjyTaP6jF/zfnWHc9qG0AmxmTPTvp7aEffulyPhUdB2sTPzEFiv8eqwg/BVNBO+SbR/UYvi350eSbR/UYvi350vv2tt53n6YhXrm8kk+Hdw4P3E1gS9rM+Ti80cDPLJu2PxCjNA3+SbR/UYvi350eSXR/UYv8Am/Ok1u1i49d0b/8AL/8A5rOt+06dgCtzo7Hx/wDEzRE/dIgxQMnkm0f1GL4t+dHkn0b1GL4t+dQg7ULnOO605v4dViGfduXNZ8PHGospI0lpABkGG7hmQ+zcAOfsAoMzyTaP6jF8W/OjyS6P6jF8W/OiLjuVRmfS7+MDqVjSbn/DGxf7wtey9pmnBgssrwM3RbiKSA/GRQP50Hj5JdH9Ri+LfnR5JdH9Ri+LfnTDp2t29wCYJopQOvdyLJj37CcVmF6BS8kuj+oxfFvzo8kuj+oxfFvzpuBqtAoeSXR/UYvi350eSXR/UYvi35030UCh5JdH9Ri+LfnR5JdH9Ri+LfnTfRQKHkl0f1GL4t+dHkl0f1GL4t+dN9FAoeSXR/UYvi350eSXR/UYvi35030UCh5JdH9Ri+LfnR5JdH9Ri+LfnTfRQc/9unCFlZQ2zW1ukReVwxXOSAqkdSfTVamP0lfqLP7WT+haKB47Jf1PZfZf3vTfSh2S/qey+y/vem+gKKKKAooooCirWNLGocf26yNDAJLudfpR2679nXG+Q4RBy8WoGgmsS/1aGBC80iRoOrOwUfE/9q1HrHapO7urTiKONdzpYqLqVQWCHfdSYhTBwdygjzwOtQkkd410yvFFFLHcW0Eks7G+uV+WEqrI8nza7SC3mKmD0yOVBtCXtPtypa2hnulAJMkceyEBfpEzzbI8D05pTu+1i7mfZbrbqcE7YhJqEwGAc7YgsY5kDmcDPM+NRGocOI0q9/JNctHrsdsDPIZAYnWFnXu+ScyxzgDlimOaAQS8Qrbr3W2zgZBEO72t8mnOVCYwc88igiLyx166KgG6B5N89PHZI3+YCG3zJgZB+t5Zr0XsjlAaW5nsocYJfumujy6lpLl+R8P2hTxbaZcSXOm3Eik91aSrMWwGEkqQHmP4lfPoqNuksEsZ7O81CECR5mJ71Q6rJM0qgKST5uVGMeFB7WnZ1GpEb390cjcY43jtlbGFLbbdUbAOPH0VleSfTGYvLC87n9qaaSY/FmrGPHOlyTJPE8k8saPEvcwzS8pWRnHmrgnzB7hn017XvaOqRPKtjfssYJZmg7kKFGSSZivIDxANBHcR6Ro2mLCTpkcjTzCJFWNXYuQcD5w/dXvbXUac4+HplOMZEVovL8dKPEHFNxq62s1naPFHZ3C3JnuWWOD5sZwSp5gEc8EnljkacdP0S5vkSW41EtEx3KlkTBER0wZecrDPtHjQF9xqtsnz2mSwqeQDyWkYPjgAyjPuqDg7erB3CrZ3TOeQCpG7H3BXJ+FSOoWemaff2kRtrZBciQ97KhlkMqtEsQDvk8y5yc+HUVb2f30pvblGleRihknDA4inE8kaqB0XMOzzQTyQHxzQZ8PabaspzaXwQeJs5CuB/CCKw7jtY0gELMsieyS1YAAnqdw6ek+2pvtCuZF0+buWmEpACdyju5YMG2/NecoYKU3eG6k3jDiG5ie3t4JJIHNnC8MWd5mmluEjeJ2lBL7I9xwSM7iSeVAz2uqaDdFdpsJWIwAyRBsZPIK4B655e3PjWTP2ZaS5y1hBk/5V2/yUipTUeGbO5BE9tDJ1HnRqTj2NjI+40oarYxWU0cVld3FvIxUd2Va7tVEjCOISK31QZ/MUqw555HFAweT60XHdNcwgDGIrqZF/DuK/yrxuuDbkA91ql0MjG2ZYriPHtVlUn72rx/2+NsVj1OL5MxOFnUmS1lOPCTG5D47XGR6TzNZd72hWELlZ5jFzwrPG6xv+8kgGxhz6g0Cte9nc/LfaaZdhcnKxPYTMT0w0W9AR6TWKlnc23MJrFr0HzcialBy6Ha26Qr7gPurYmn8S2c5xDdQSnGcJKjn4A5/lUrig1hZcd3qPsW40+8IIGxy2m3JJHjHLlfuAOaYF7R0jOL21ubPAzveMyQ//AFodw+OKY9S0e3nXbPDHKPQ6B8eHLcDj7qXT2eQRc7Ka4siPCGQmMn2wybk+GDQMWm6vDcJvhlSVM43Iwdc4BxlSefMcvbWYpyK1pd8E3KOZDBb3Lf8AGti2m3eclicoTE595Gast+KLy3cIbncfC31GMWkreOI7uP5qQ55fRNBs+ilVO0CBHWO8V7ORunfAd05/cnUmNvZkqceFMsE6uAykEHmCDkH3EdaD1ooooCiiigKKKKDTH6Sv1Fn9rJ/QtFH6Sv1Fn9rJ/QtFA8dkv6nsvsv73pvpQ7Jf1PZfZf3vTfQFFUzURr/FlrZBTcSbC+Qi4LPIQPooq5JPNR72A8aCWJpS1ftBhjd4rVGupkHnCIjuovbNMfMjHI5yc8qTeNuOGCMbx3tYmGEsoXUXkw9M8gyIY+o2rz68/Ctd2vG0l7dWlqI0gsjcxL8lTlGVeRFYSEYMh8ct4nPKgbeIuPe/LRSSm+cI7NbWr9xZosaln3y/W3ACqWIGFOMc8g1DmaeURxySlbebSp7pbeBTbwxFEmCqVjbMgHdDJbJbPOlmJXkMFqizGWM3CmOMb3V33DYF/wAv0Qxz4vy9OzNM7NNTuvkzzGOyENkbRgMTSPG3eBjsACoSshX6Rx159KBSbu0smACp3mhxnoELuL/mfDccDr1wPZTFea5311cm1R7otdafcKsK7ge5UtKveKAFAwoG4jnmnzSOx3ToQveq90yABWnYuEAOQqIMKq5JOMeNOcNsqKFQBVXkAAAAPQAOQ9woNTjhzVrkylbSK3Damt9G9xLllMYjVVMcQbOQgyd3ppjsuBr8zzTzakY2nCB1toVj5RbggEkm89GPgDz609AVWgTm7LrGTabj5Rckc/n7iSQE+nbuC/AVM2fCllBjurSBNvQrEgI+/Gf51Lsah+JeIUtYg20ySOwjiiX6UsjDzUHoB6lugGSaDz1/iSK2KJ50k03KKBObyH7+SqOWXOFHWsCHhd7giTUXWXmCtsvK3jxjGQeczA/tPy9Cioexv7ewnDXztJf3KhpZFQvHbxtII0QMeUcIdiuT1IJPhWNwzFqFpfpbtFNIkm83E5LNA/V47hWY/NyE5R4uh5EcqCmrwH/EJbGWdp4dRix3RJ3W21XZZoxs7sKCqoFB+kFJyes/2c2csUM3fTQytJdSP8wSY1J2q6gHoe8V2K+BY1n61xPBahi5yI8GXZhjCkhIWV0B3bM8iQD6fA0jrok95PMseIxIQ8zJnbDdxAPa3sBYnckqbQQCT5pyc4NA08RcYWSIHKrONpf6IYbILiKOcjI+lGWD7fSvsqKvuOpokuPNV2hlvUBYEDNvB8qgGFIyChVSepxy5nNT9pwPbgN3iiTe0rkH6Cm5jRJ1VeoR2Uttz1Y1ITta2wJkMMKs30nKxhjtCdWxk7Qo9yigXLLjl2miRo12y3JjByQQgsY7vd1OTuJX3CsPhnjAx21urxgl4rZhmTBMt/cSIqYOeiqXz6M09xurAEEFWGQQcggjrnnkYPX3VZ/h0RIPdplSpB2jkUBCY9G0McejJoI+Hiu2JcM+zF18kUkH5yXap2p4nBYrnoNjZPKlqLhiSO/vbu3lSWXDlUO5ZDK8KGKGR92wxKAjAYyO8GeQzTJccLxgRvDGoktzNJCCzCMTThtzMBknJZufhuOBSqgurI7QskjgbI8gqt5eTDfNcykHIijUAedjA3AdFADI4H4YmAmlu0Yd/GkbRSsJDIy5Ms0oyU3MzYCr0RVHuun0yfS/PtkefT+feWv03twclngJ5sniYjn2HwE5oPFcFwBtcHzzEkg81J3Rcydzk5dVIb09DzOCaheOLidnG9xZWttIkpuzIO8kIB+bihHXOSp35zg4VuWQkY+F9JvoVlFtbSxyDcrrGqls+O5QGz6fR414HsytkA+TTXdrjmBDcOFHuR9yfypV0/iFbS5lngjkhsdyfLLaVO6e1efnHOidNjZXcoORz5DoNrxSgqCDkEAgg5BB6EEdffQKH+z+sQ84NRjnA6JdQDnk+MsJVun7vhVG4o1K3B+VaY0gUc5LSQTA+kiF9rj3ZY06VQigU9M7T9NmYobgQSL1S4Hydh05fOYH86YrmCKaPa6pJG46MA6MPDkcg1ZqeiwXClJ4klXnydQwGRg4z0OPEUqnsqhiJewuLiyc5OI33xZJzzifII9gIoMm44F2Iy2cxiRuttKPlFo3MZBifzlB6YRl9OKVJIpbEgDfpjbuuTc6XLz6EHnb7m8cLjJ+lTJLqur2ee9gjv4lGTJb/Mz+3NuxIY+jYw5D7jmaVx7p9580JNkjZBgnXupD4Y2Scm9wz7qDEseOu7ZY7+MWxkOI51cS2suRkbZhjaTj6L4z4E05q45e6kvUOA9gc2Eiwh/p2sq97Zy58GiP1eemU+B8FvTLyexlWJB8nc9LG4lLW0xHQ2d0c7G3YAibl7B1oNs5qtQPDvF0F2WQbo7iP623kG2WMkZ5r4g9QwyCCKnQaCtFFFBpj9JX6iz+1k/oWij9JX6iz+1k/oWigeOyX9T2X2X9703E0odk36ns/sv73r2474rNrCqQgteXJMdtGBuJk5DcQeW1NwJJ5UHlxLxwUk+SWad/esuducRwg/8AqTP0UDrt6nl0rS3EvHAt5pGtphcXzjbNfEckPJTHajoqjGN+CSOhGa9uNeIvkMclhbS95NKS1/cgc5ZXzuiBP7AyR95HLzqyeAOxWado571dlv17o7llkXB29PoDOOpBwOnOg13aWF1fT7I1knmkOTjLsScZZm9HtJxW2uCuwAgrLfylSOfcxHmCDy3S+nl+z+Ktx6RoFtapst4UiXxCLjJ9JPUn31n4oIzRuGbW0XbbQRxA9digE+PNup5nxNSQWrqKAooooCiiigslbAJ5D2npSfwshvrhtQkwYhmOyUj6MYOJJ+fjIRyOM7R+9Xn2m6lKYobGBts+oSdyD4pFjM74z4Ly9PncudQmvXs3ymOLTb0BbWIxPaRvEJxIg81u7mGJlxsUqGHPOGGaB61zh+K4imRgA00DQl9oZgrA4wTz5HzgPSM1AXsMlkttDa3AknUO3ye5ky14o2mTErZZZATlcZAyRjHST0LXpjp63N/H8nkCFpFCsQgBODs5uPNwccyKXrGKS/n3ON9qzb9pK3MD7eSSWtym14ZAduUYA/Sx0oLdI0pr2cys8oWNzymTbcRE7TPZSgjbNA6MSDk49PQ0+adp0cMaxRKEjQYVR0UeAFZQQUYoKitW9sWi3169vb21r3seGLuwGyNmZArg5ByqhwRg8nPXwZO0DtAi0xFDAmWVHMS7cozJt81iCCuSwGakrjX0jwkisZzbNOYowZGIiA3hcdTubavpI5UCHbazrSS6ajWcqIsUnfLCq7cqXjQNnKgIgjYLuyd2BzFMHZTqt9Lbul9FIssD7C8hO+Qt57ctoAADKBgn+XP3g7RbZrS5ujHPGlqdsiyRlH7zliMAn6WWQc+Q7xeeM1g+V2yC2TbZB8tJAGBmMB+63MB1BfkNvXBPQUD/AFj3likqOki7kkUqynoysCrA+wg17LV1Bq/V9DktJmk79IYTHj5XIFZ4FdmC2tlAg2xnaAN2GJyORwBUpYaBbX9rEhiuLNoZvlEO5wLncr579lfdzZs5EgPX3U4anYCWMjkrDmj7VcxvggOocEbhnlyrW+lyfIb9mkZO8lJRoI83t9OOWyWZ8/NqBhgFAUAgY5CgeLDhO2hgkgVC6TZ74uSzTFxtdpGPUsuR4Uvdnt/NBNcaZOcm1IaBjndJbPnYfbt5L7+vSvDtF4p1O3dYrKDf3kY2yd08paR32bFK/NoVXD5cYOfYcwjzahbw2mp3wQ3FtOYp1TbuNrOQmJNpC70dtwA5ZIz+1QbfoqxHzgg5B/8AYq+gKKKKC3ZURxDwlaXsey5iDgHKtna6n91xzH3damaKBDn4a1OzZWsLs3EYHO2vDu8Tju5lAZTjl53xPSvUa/Z3gFnqFv3E0n+73A5ORkZilxtc46FTnnjlTsVHorC1XR4LmMxTxLIh/ZYZGfSPEH2jmKDW/E/Cz2oEjvNJDEAI7xMfLLFRn6ZGO/g58weajPvqc4V49LSJa3bJ3zrmC4TPcXi4+lGfBx0ZD4g464rwNnqWm5MTG/s1593J/wCbjX9oI/0ZQBzwcE4x6cwWp29q1s9za5m06R+8uIoztks5Vw3yiFeRRl6vH6OYoNuIc1dSZwTxM7EWlzKskojEsM45C7t2ztlA8GHRl+/xpyFBpn9JX6iz+1k/oWij9JX6iz+1k/oWigd+yf8AU1n9l/e9K3GeotFqN5dLtZrDSx3fM5jluJCA2DyJ2knl4YB9jV2Tfqez+y/vekTieJZtcvrNn2teacsUZztXvVCSoDn0lCOWT51Bh9hPAay7tQuE3bW2wA8xuH05ceJBwFPgQx9BG9E6Ck7smk26ZFCwxLbM8Mq+KSI7ZB+4g59BzTkDQVooooCiiigKKKKAoooJoEDTT8q4guZM+ZYWyQKAT9ZOTI5x6cAqf4Vpm1jhSyu//MW0UpH7TKCw/wBQw386RODL+ZNLvr21jM01xeTSqrKSSokCAEKQzbUVm2g56gVK9n/aHLeXM9tNEm6FA/exCREOcDaUm89Gyeh9BoJDjTT1xEyLOZkysYt7kQShTjcVEjBJMEL5rA168FaEYI3kYN3k7BmMkUcU2FGFWUwnY7AlzvwD53PNLXHerRTyEGG4IgDIyvpfyqM8+ZEh2soIxzVx0BrO4X4wkuoFTT7aMJCvdl55FiCbVwD3EfeSgegMV5eJ60GwN4qgYGlC/wCHdSOJo9SInVge6MQFoQOqGMZk8fpF2OfCvReMpYfNu7C6Eg8beJrqJunnKyecB7GUEe2gOL+zu31CVZJ3kykYSMAjbGRIJGcKR9JgAhzywPTzqmtSWllef4hdXKxhrYWyq3UkStKSAvnH6WMAcsc6pN2mWiIzyRXkYUc99pMuORPUrgZwRzNJ1hPdTNb3YRTdalKwhlkTvI7G1jDOu1Ry7wjLczzJAPQ0F93eaVJYTWj37xfKrhpRNJbyRh2eUSLneArqMKCSwyAOlXWfYuoltbiG8VgjLKzd2CCRM1wpgCvtjU5C4BxgZ55OffS3sr+We3ttVvXuUU+dIweKTBwfmSoikQHkRgZB5ekQ/Zhx4wvxYmMRpIHyg+rjuEMjSdyOojcKW2Ho27HLAoN1R9Kuq1BV1BQ0g8U6XcJeGW3+WCK4h+eFqId5lhwIstLzXKFlOP8AKvSn40k9p+nxPFEzxJKyyEANbS3ZAKknakJUA8hzbljPjQUn4Ta40toLd5rZ5TvbvZTO+cgMkj7mPMKAdrcseHMVi6R2XLFFerIYg13B3OyCPuoo1CkAqrFizZwdx58hWfw5ftbaW0oieQR72WKO0+RnaCAQsJJPXc2ScnOahuGO1/5ZfJbpbYjkL4bcxkjEYyGlTbtUMRgEMetAw9mertc6dAz/AFiBopOeTvhYxknpjIVW/wBQprrX3ZbLsn1a3H0YtQdgc8/nRzBHs7v78mtg0BRRRQFFFFAUUUUFDSfxFwvLHL8t0/C3Q+ti6R3aDqj+AfH0X9PXl0catcUGk7W7V2lgtHCMIzeWKscy2s8ZHyu2bJG0MQ64PLazEZ8dvaBqoubWCcAqJokkweo3qGx/OtcX+hCPiaORIwImtJJ5fOwC22WFnI6ZO6Mc/ST4U29mYYaXaZ/4Xm/wFm7v/k20CF+kr9RZ/ayf0LRR+kr9RZ/ayf0LRQO/ZP8Aqaz+y/veoLtE4Zh+XW91KAIZ1FpK/wBFoWYlredXxlWVwq7vd0GanuyX9T2X2X971P65o8N1C0M8ayRvyZT/ACI8QQehHSg11dz3dnchlx8sbClSClvqaooAKt0hugARtyckDqCKfeH+J4LyPdE3nLykjYbZYm8UkQ81I5j/AKZpOt9QEbf4VqiNJE/m29xIMpcJjzEaTkFmA/azzIzyJGYziDh+5s2WVpZcR5Ed/Gu+WNBjEd7CB8/EAMd51A6+0NuUUiaN2ihTGl/3cZk5xXMZLWlwCSBsk57W5c0c8vvFPKtmguooooCiiigKtk6H3VdVGHKgQOwwZ0W3/jl//a1P2z3/ABrUHZdxtZafYNbXdzHHJb3MseDk7gGzuUKCSu4sM+w+imG67cdHTpO7/wAETn+oCgf9tQescE2VywkkixMDkTRkxTKfSJEw3xNJfl7tXOILO8mP7sY+7oSaI+0zWJTiDQph1wZXaPl/rRR/Ogm9R0/WlAitbm2ZOQ7+ZG79cf5gmY3JHLO1evTxrxj7N55POutWvnkPXuXW3j9wQBsY99R6X3FUq8raxgz/AJmZmX3jcwq7/ZfiOUjvdWhiXxMUI3cx7VXPxoPS/wCyR2UiPV9RU45bpd4zyHMLsJGPDIpb0zjufRVjsdQiLJDJsSRVOJbdgfOU9CUOMjnkHbyI86J1DjzUNG1R4Li6kvYlVNwkGwkOgcsmCdrAnHUg+PpG09N1vS9Zg25jnVgC0L47xSP8ydRg/tAY64POgTdF1zhyyl76G/kYRh+6hbeyRd7tMgiUoDlto6sfu61icEbtV1ttRSMxWtqpSPzQu5mDgA4HNiZZJD4jcBnpltg7FNHRt3yYsQcgNI7L7sE9PYfRWTxfx1ZaTCEAUybcRW0eFJz0yAPMXPjj3Ak0De9wq43MBk8snGfjVwetQ2XZjNqoN1rEs8csh8yCPCCGMZCghg2Cc5x19OTkDN8jUsO35Dq15Bt+irneo+5CigezbQbTzUfrvD8F5GI51LIGDAB2TmMgHKEHxrXa8OcUwA93qNvPz+jIvP4sn/eqz8WcTW5Bm0yCdB17gtuPwZsfgNA2xcExQbmtpZ0l2MELzyzIpKlVJidirbeRAIpb4e4b1qOeHvbkmONyZnabvlnQnO1YDGpjJ8CWJFYp7chGB8t0y8gOfFcrj05kCH0+HhUrZ9t+jyA5naMgdJI3GfYNoIoPLs3U/wCJa03PabxV6ctyh88/Zn+YrYtIfY3ETYNcNndeXU1xgjBG5tgHt5Rg5/ep8oCiiigKKKKAooqhoBjUZruvw2sXezMFUHH7zMeiqo5sx8FGTWFrPFQifuIUNxdEZEKYBUf5pWPmxr7W5noASa1Lxd2hCCbeZI7rUF3Knd5+S2IIw3dg/WS5zlz/ACxghI8Ua1KC0OdupauUiKEki0tmLJHGcft4ZifQWfkNozt/SrBYYIol+jHGqDHTCKFH/StRdiHCkjs+p3JLvJlYi/nM3hJKSefUbQfRu8CK3OKDTP6Sv1Fn9rJ/QtFH6Sv1Fn9rJ/QtFA8dkv6nsvsv73pvpQ7Jf1PZfZf3vTfQRev8PQXkRhuIxJGw6HGQfBlPVWHPmPSaTYNfudKZYNRLTWhOIr0AnYMgKtxgcj+/nn7a2NXhc2aSKVdVZW5FWAYEegg9aBL1TgZTGzae0SLMNzwOBLZTgnOTGPoE55PHjp94U7nXJ9Jb5sNCDgmxuG3wuchSLO5XO0D/ACPjljzfCmKXhi/0192llZrX9qxlcjB8TBI2duc9Dy9h8JDS+M9P1LdazqFm6Pa3KBX3DqAG5Pj93n48qDN0bj22lk7iYPa3P/AuMIz+AMbfRkBPQqTnBpm3itc652bEoVtmSWEf7pc7mRMde4nB72A8uQyQOXLAAqFsNUv7CQRGVuZ2pa37bQTj/d79QY36jk2088YzQbiopRsu0a27wQ3SyWUx6JcAIjfwSgmNh/q6nHWmtZQcY6HxoL6KoDVaBUbsy0wyPI1lE7u5clst5xJJIBPiSTipW14Ys4mLR2sCEnmViQHw8QKlqKC1Vq6iigKoarVGoOcO0rQpL7iKS2iKh5FjCluQG23EhyR/CfjSHp1hMLxIAxjm78Q7gcFGL92cEEHqT41uWCFZOMHYkZjAAXxyLXBb3eH3ikS/TPFGCMZ1SPkPbOlBs2Xst1fkq67N3YXbzVgwHowHOfeWzTBwv2VWdnJ3533Fz1M0x3MDy5qOg6deZ9tOgqtBai4q6iigKKKKC1lzy8KhtR4LsJx89aQP7TGob8Qwf51N0UGDo+jxWsKQwJsijGFUZOOp6nmeZNZ1FFAUVQmqB6C6qFhUFrHGtnAe7MneT9BBCO+mJ6gd2mSPe2BSvxDxXcooa4ki0yFum4i4vHHLPdxJlEPtO/GQcUDjrXEtrahTPMqFjhV5s7nkMJGuXY8x0B60m8TcYSCMvcSnTbfqB5rX845D5uPmIgf8x3MP3aQLrjtEErabCVlMDSm9nInupVEoiJHhFnz+WOQx5oGDSbp9hd6mzCOKa5umkBaUsWVUweTFjtXzjnJ9HLHSglda7U5NrwWEQtrZ856tNIWHnPLKSSzHnz/61L9mXY9LdMlxeRlLYecsZ815v8ox+yh8SeZxy65p04A7D4rYrNelJpRgrHgmONgSQcn6w49IwPbW1kTFBZbQBFCqAqqMKByAAGAAB0GB0r1oooNMfpK/UWf2sn9C0UfpK/UWf2sn9C0UDx2S/qey+y/vem+lDsl/U9l9l/e9N9AUUUUFvdioPijg60vows8fnLzSVTtljI5go45jB54PL2VPUUCIf8T05RzOpW6jmMbbyMdOWMrMOp8G9tS+kcR2GpRsiFJPCSCVQHXHg8L8+viRjI60xbBULrnB1ndENNCDIpysqkxyr7RImG/nQRF32dRrGy2krQo3WCRRc2pOQfqZc7fR5jLyNKh4evLI5WG5t/RJp7m6t8k8i1jNlwvsQn3imqGy1e0+qmjv4h0Sf5i4A54HfKCj49LKD7qyrfj+1DCO532cp6Jcr3QPTOyU/NuAeWVagg9D44vDlU+S6htPMQv8kulA5EvbT8s59BUdetTK9plmuBciazcnG25heLPpw+ChHXnnFS2qcPWl2o+UQRTDAwzKCR4ja/0h1PQ+NQ03BEiLttL64iTGDFMFvYsZyRtm88fjoGa01KOVQ8LpIh6MjB1PuK5BrJBrWF1wTOrF30+2lY/+rYzPYTYAwPMPmkn+MCsR9Tntsk3uqWm0c/ltqLqD2DvYlx94Y0G26K1zpfGl+/1U+lXoxnbHM1tL72V9+PdgVKpxlep9fpNyPS0Mkdwvs24IY/DlQONUak9u1KxTHyj5Rak9BcW0sZPtHmkVnx8f6YwyNQtenjPGp+DEH+VBrvhmGR+K7yXYSiK6FgDtBCIFBboCQKXtd4V+TcSWuZjJJPeQ3P0MBUadyQTknIEa+GPOPTHPZXBl7bxzahK1xb4uLwuhE8bB4xEgVvNb0lvhXhxBpUU2p2FzB8nZVnYzyKyl/MiKxZbP0RzGB4leVBsMVWsU6jF/xU/EPdVjarCBnvowB1JdRj386DNoqBfjnTVzm/tBjw+URf8ATdWHd9p2lRkA3sRJGfMJl+JiDY++gaqKU5O0W25d1FeT5GfmrOZhj3lV+NXrxddOR3elXZB/akMMPxVn3D4UDTRSJqfFt+nJzpln6DcXZkJ/0IE5/wCo1GniZ5gAdRuJO8OwLYWLIN3M+bPOHB5K5yGHIN6KDZLy4BJIAHieQ+NLl/2jafE2wTrNJzxHADcSEg4xtizg+wkUkXunD5oyafJOZpxbh7+873Eh3AMYYi6dVOQAvTGB1rLnW9jiuALiK3EFzBA0VlAsKsJza7m3ybn3bbggYxzQGgn9R4vvSpaK0S2jwD39/KsKAekxKS/LxBK9aU7vX45y3e3l1qHnIhjs1+S2qvKVSNJJdwY7n5Al8Y8KyeItCtIf8UjMYkaPTO+SSYtNIryfKVbDylsHKRkbcUvQ6s1zc3cFvC90Jjp8m6IgqPkyQmUGUnan0WGfSMUGTFqtwmyCFIdPR9RNm0dtHmUiLumc/KW5E4c4OwfR8c4pZtZbZ7eEvulu7mxvI2CFpbh5zOEtxIFJY4Rcc/2V8eQrY1r2aXFw/eXkvcg3sl4sUDEyI8u0bTOcDACZ81M8zz5U7aBwpZ2a7ba3SPlgtjLnPXc585s4HUmg1Vwf2LPKkD33zSLEFMMbEPLuleb51uW3G9VKrk/NjmK3BpejQW8axwRLGg6KowPf7T7TzrNCiqgUFAtVoooCiiig0x+kr9RZ/ayf0LRR+kr9RZ/ayf0LRQPHZL+p7L7L+96b6UOyX9T2X2X97030BRRRQFFFFAUUUUBWNf2McqbJY1kQ9VZQyn7jWTRQKMnZ5FGS1jNNZN1xE26En228mUx/DtqqPrFuMNHb3yg/SRjaykeko26Mn2BlFNtFAoeUe3jYC7hubM5xmaI92T05Sx7kPvzTDp+s29wuYJ45R6Y3V/6Sayynt/8Af3VCajwPYztukto9+CO8Ud3IM9cSR4bPtoPbUuF7K4z39rBIT4tGpP4sZqMPZtYjnEs0HiBDcTRKPcittHwrzHZ+0Zza6jewc8hDIJ4/vWYMx9GN2OX315/4XrsWdl7Zzjw762aM/wD2WAoL04MuE5w6teg+AkMVwg9m1kB5e014PwbfEeddWczeJl09Mn3lJB/0rIfV9YTAOn28uBzMV3g8vQsiDn9/31X/AG5nQ4m0m+QYzlFSf7vmmJoIy64KvSOUOit/FZOv3+a5514jgG5yCbHRD6fmJB+dTcfaVa/+rDewegy2kyg+7CmrR2r6Vkj5Qcjw7mbPw2UETJwJMTkafowPpMch93m7R8c0JwXejO200NSev/hpG5ejqKl4e1LTXYqkkrkeC207Z92Eq5u0WH9i01B/atlN/wBwKDCteD73qx0yM/8AyrAkj0YLSCs634cvxndqZHoEVrDGFGP39568+tUj46Z+cemagw9LQrF/yysrH34q5eIdQcHu9LdD4d9cRR5+6PeaCh4LYnMmo6g4IwV75Y1Pp+pRD8DWBFwdbSQNK1nLJKBJtiubmRyzISqjc7MAG2ghscg3MVnmfWXBAgsoT4FppJ8f6VRM/EdaI+HtTZyZdT2oeqQ20aY90km8/wAqDzseHEt7m1+T2UMUJilMpWOPcsnzZjG/G7xk6cuXurA1DWYoIbI3l1DFLBMZJFllUyMmyeIlVUlmJEi9BUkOzuFsfKbi7ucf8W4cD8EWxCPeKkdP4NsIB81aW6e0RLn4nnQIEmsSSCMWltc3O3UzdhlhaKIwu8jECSYIN2JMe/xrOk4Y1i5a5DG3tIbieKX9q4mQwiLaVKlUz8zHkHPjzrZISqgUCZB2YW7yGa9eW8nbG5pG2IQpyq9zHhNoPMA7udNlpZpGoVEVFHgoCjn7FwKyKKAooooCiiigKKKKAooooNMfpK/UWf2sn9C0UfpK/UWf2sn9C0UDx2Sn/wCD2f2X9703Zrj2w4+1KCNYobyZI0GFVWwAOuAK9/Kdq/r8/wCOg67zRmuRPKdq/r8/46PKdq/r8/46DrvNGa5E8p2r+vz/AI6PKdq/r8/46DrvNGa5E8p2r+vz/jo8p2r+vz/joOu80ZrkTynav6/P+Ojynav6/P8AjoOu80ZrkTynav6/P+Ojynav6/P+Og67zRmuRPKdq/r8/wCOjynav6/P+Og67zVMVyL5TtX9fn/HR5TtX9fn/HQddYFUKCuRvKdq/r8/46PKdq/r8/46DrraKNvtPxrkXynav6/P+Ojynav6/P8AjoOusD0/zqmwVyN5TtX9fn/HR5TtX9fn/HQddbRVcCuRPKdq/r8/46PKdq/r8/46DroKKrmuRPKdq/r8/wCOjynav6/P+Og67zRmuRPKdq/r8/46PKdq/r8/46DrvNGa5E8p2r+vz/jo8p2r+vz/AI6DrvNGa5E8p2r+vz/jo8p2r+vz/joOu80ZrkTynav6/P8Ajo8p2r+vz/joOu80ZrkTynav6/P+Ojynav6/P+Og67zRmuRPKdq/r8/46PKdq/r8/wCOg67zRmuRPKdq/r8/46PKdq/r8/46Dan6Sn1Fn9rJ/QtFaa1riu8uwq3NxJMEJKh2zgnkSKK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3258" name="AutoShape 10" descr="data:image/jpeg;base64,/9j/4AAQSkZJRgABAQAAAQABAAD/2wCEAAkGBhESERQUEhIVFRQUFBwXGRcYFx0VGBcZFhgYFhcZGxgYJyYeHiAkGxkXHzAgIycpLS0sGB8xNTAqNSYrLCkBCQoKBQUFDQUFDSkYEhgpKSkpKSkpKSkpKSkpKSkpKSkpKSkpKSkpKSkpKSkpKSkpKSkpKSkpKSkpKSkpKSkpKf/AABEIAJsBRgMBIgACEQEDEQH/xAAcAAACAQUBAAAAAAAAAAAAAAAABgUBAgQHCAP/xABMEAACAQMCAwMHCAgDBgQHAAABAgMABBEFEgYhMQcTQRciUVRhcZEUIzIzc4GS0Qg1QmJyobLCFVKCFkRTorHBJDRD8CVjk6Oks9L/xAAUAQEAAAAAAAAAAAAAAAAAAAAA/8QAFBEBAAAAAAAAAAAAAAAAAAAAAP/aAAwDAQACEQMRAD8Anuzns50y4021lmtI3keLLMd2SdzDng+geimTyS6P6jF8W/Ojsl/U9l9l/e9N9AoeSXR/UYvi350eSXR/UYvi35030UCh5JdH9Ri+LfnR5JdH9Ri+LfnTfRQKHkl0f1GL4t+dHkl0f1GL4t+dN9FAoeSXR/UYvi350eSXR/UYvi35030UCh5JdH9Ri+LfnR5JdH9Ri+LfnTfVC1Ao+SXR/UYvi350eSXR/UYvi35027q8bu/jiXdK6xqP2nYIvxbAoFjyS6P6jF8W/OjyS6P6jF8W/Osu87SNKi+lfQE+hHEpOfACPJrEPabbYylvfSD0rZy4x6ckAYoDyTaP6jF8W/OjyTaP6jF/zfnWHc9qG0AmxmTPTvp7aEffulyPhUdB2sTPzEFiv8eqwg/BVNBO+SbR/UYvi350eSbR/UYvi350vv2tt53n6YhXrm8kk+Hdw4P3E1gS9rM+Ti80cDPLJu2PxCjNA3+SbR/UYvi350eSXR/UYv8Am/Ok1u1i49d0b/8AL/8A5rOt+06dgCtzo7Hx/wDEzRE/dIgxQMnkm0f1GL4t+dHkn0b1GL4t+dQg7ULnOO605v4dViGfduXNZ8PHGospI0lpABkGG7hmQ+zcAOfsAoMzyTaP6jF8W/OjyS6P6jF8W/OiLjuVRmfS7+MDqVjSbn/DGxf7wtey9pmnBgssrwM3RbiKSA/GRQP50Hj5JdH9Ri+LfnR5JdH9Ri+LfnTDp2t29wCYJopQOvdyLJj37CcVmF6BS8kuj+oxfFvzo8kuj+oxfFvzpuBqtAoeSXR/UYvi350eSXR/UYvi35030UCh5JdH9Ri+LfnR5JdH9Ri+LfnTfRQKHkl0f1GL4t+dHkl0f1GL4t+dN9FAoeSXR/UYvi350eSXR/UYvi35030UCh5JdH9Ri+LfnR5JdH9Ri+LfnTfRQc/9unCFlZQ2zW1ukReVwxXOSAqkdSfTVamP0lfqLP7WT+haKB47Jf1PZfZf3vTfSh2S/qey+y/vem+gKKKKAooooCirWNLGocf26yNDAJLudfpR2679nXG+Q4RBy8WoGgmsS/1aGBC80iRoOrOwUfE/9q1HrHapO7urTiKONdzpYqLqVQWCHfdSYhTBwdygjzwOtQkkd410yvFFFLHcW0Eks7G+uV+WEqrI8nza7SC3mKmD0yOVBtCXtPtypa2hnulAJMkceyEBfpEzzbI8D05pTu+1i7mfZbrbqcE7YhJqEwGAc7YgsY5kDmcDPM+NRGocOI0q9/JNctHrsdsDPIZAYnWFnXu+ScyxzgDlimOaAQS8Qrbr3W2zgZBEO72t8mnOVCYwc88igiLyx166KgG6B5N89PHZI3+YCG3zJgZB+t5Zr0XsjlAaW5nsocYJfumujy6lpLl+R8P2hTxbaZcSXOm3Eik91aSrMWwGEkqQHmP4lfPoqNuksEsZ7O81CECR5mJ71Q6rJM0qgKST5uVGMeFB7WnZ1GpEb390cjcY43jtlbGFLbbdUbAOPH0VleSfTGYvLC87n9qaaSY/FmrGPHOlyTJPE8k8saPEvcwzS8pWRnHmrgnzB7hn017XvaOqRPKtjfssYJZmg7kKFGSSZivIDxANBHcR6Ro2mLCTpkcjTzCJFWNXYuQcD5w/dXvbXUac4+HplOMZEVovL8dKPEHFNxq62s1naPFHZ3C3JnuWWOD5sZwSp5gEc8EnljkacdP0S5vkSW41EtEx3KlkTBER0wZecrDPtHjQF9xqtsnz2mSwqeQDyWkYPjgAyjPuqDg7erB3CrZ3TOeQCpG7H3BXJ+FSOoWemaff2kRtrZBciQ97KhlkMqtEsQDvk8y5yc+HUVb2f30pvblGleRihknDA4inE8kaqB0XMOzzQTyQHxzQZ8PabaspzaXwQeJs5CuB/CCKw7jtY0gELMsieyS1YAAnqdw6ek+2pvtCuZF0+buWmEpACdyju5YMG2/NecoYKU3eG6k3jDiG5ie3t4JJIHNnC8MWd5mmluEjeJ2lBL7I9xwSM7iSeVAz2uqaDdFdpsJWIwAyRBsZPIK4B655e3PjWTP2ZaS5y1hBk/5V2/yUipTUeGbO5BE9tDJ1HnRqTj2NjI+40oarYxWU0cVld3FvIxUd2Va7tVEjCOISK31QZ/MUqw555HFAweT60XHdNcwgDGIrqZF/DuK/yrxuuDbkA91ql0MjG2ZYriPHtVlUn72rx/2+NsVj1OL5MxOFnUmS1lOPCTG5D47XGR6TzNZd72hWELlZ5jFzwrPG6xv+8kgGxhz6g0Cte9nc/LfaaZdhcnKxPYTMT0w0W9AR6TWKlnc23MJrFr0HzcialBy6Ha26Qr7gPurYmn8S2c5xDdQSnGcJKjn4A5/lUrig1hZcd3qPsW40+8IIGxy2m3JJHjHLlfuAOaYF7R0jOL21ubPAzveMyQ//AFodw+OKY9S0e3nXbPDHKPQ6B8eHLcDj7qXT2eQRc7Ka4siPCGQmMn2wybk+GDQMWm6vDcJvhlSVM43Iwdc4BxlSefMcvbWYpyK1pd8E3KOZDBb3Lf8AGti2m3eclicoTE595Gast+KLy3cIbncfC31GMWkreOI7uP5qQ55fRNBs+ilVO0CBHWO8V7ORunfAd05/cnUmNvZkqceFMsE6uAykEHmCDkH3EdaD1ooooCiiigKKKKDTH6Sv1Fn9rJ/QtFH6Sv1Fn9rJ/QtFA8dkv6nsvsv73pvpQ7Jf1PZfZf3vTfQFFUzURr/FlrZBTcSbC+Qi4LPIQPooq5JPNR72A8aCWJpS1ftBhjd4rVGupkHnCIjuovbNMfMjHI5yc8qTeNuOGCMbx3tYmGEsoXUXkw9M8gyIY+o2rz68/Ctd2vG0l7dWlqI0gsjcxL8lTlGVeRFYSEYMh8ct4nPKgbeIuPe/LRSSm+cI7NbWr9xZosaln3y/W3ACqWIGFOMc8g1DmaeURxySlbebSp7pbeBTbwxFEmCqVjbMgHdDJbJbPOlmJXkMFqizGWM3CmOMb3V33DYF/wAv0Qxz4vy9OzNM7NNTuvkzzGOyENkbRgMTSPG3eBjsACoSshX6Rx159KBSbu0smACp3mhxnoELuL/mfDccDr1wPZTFea5311cm1R7otdafcKsK7ge5UtKveKAFAwoG4jnmnzSOx3ToQveq90yABWnYuEAOQqIMKq5JOMeNOcNsqKFQBVXkAAAAPQAOQ9woNTjhzVrkylbSK3Damt9G9xLllMYjVVMcQbOQgyd3ppjsuBr8zzTzakY2nCB1toVj5RbggEkm89GPgDz609AVWgTm7LrGTabj5Rckc/n7iSQE+nbuC/AVM2fCllBjurSBNvQrEgI+/Gf51Lsah+JeIUtYg20ySOwjiiX6UsjDzUHoB6lugGSaDz1/iSK2KJ50k03KKBObyH7+SqOWXOFHWsCHhd7giTUXWXmCtsvK3jxjGQeczA/tPy9Cioexv7ewnDXztJf3KhpZFQvHbxtII0QMeUcIdiuT1IJPhWNwzFqFpfpbtFNIkm83E5LNA/V47hWY/NyE5R4uh5EcqCmrwH/EJbGWdp4dRix3RJ3W21XZZoxs7sKCqoFB+kFJyes/2c2csUM3fTQytJdSP8wSY1J2q6gHoe8V2K+BY1n61xPBahi5yI8GXZhjCkhIWV0B3bM8iQD6fA0jrok95PMseIxIQ8zJnbDdxAPa3sBYnckqbQQCT5pyc4NA08RcYWSIHKrONpf6IYbILiKOcjI+lGWD7fSvsqKvuOpokuPNV2hlvUBYEDNvB8qgGFIyChVSepxy5nNT9pwPbgN3iiTe0rkH6Cm5jRJ1VeoR2Uttz1Y1ITta2wJkMMKs30nKxhjtCdWxk7Qo9yigXLLjl2miRo12y3JjByQQgsY7vd1OTuJX3CsPhnjAx21urxgl4rZhmTBMt/cSIqYOeiqXz6M09xurAEEFWGQQcggjrnnkYPX3VZ/h0RIPdplSpB2jkUBCY9G0McejJoI+Hiu2JcM+zF18kUkH5yXap2p4nBYrnoNjZPKlqLhiSO/vbu3lSWXDlUO5ZDK8KGKGR92wxKAjAYyO8GeQzTJccLxgRvDGoktzNJCCzCMTThtzMBknJZufhuOBSqgurI7QskjgbI8gqt5eTDfNcykHIijUAedjA3AdFADI4H4YmAmlu0Yd/GkbRSsJDIy5Ms0oyU3MzYCr0RVHuun0yfS/PtkefT+feWv03twclngJ5sniYjn2HwE5oPFcFwBtcHzzEkg81J3Rcydzk5dVIb09DzOCaheOLidnG9xZWttIkpuzIO8kIB+bihHXOSp35zg4VuWQkY+F9JvoVlFtbSxyDcrrGqls+O5QGz6fR414HsytkA+TTXdrjmBDcOFHuR9yfypV0/iFbS5lngjkhsdyfLLaVO6e1efnHOidNjZXcoORz5DoNrxSgqCDkEAgg5BB6EEdffQKH+z+sQ84NRjnA6JdQDnk+MsJVun7vhVG4o1K3B+VaY0gUc5LSQTA+kiF9rj3ZY06VQigU9M7T9NmYobgQSL1S4Hydh05fOYH86YrmCKaPa6pJG46MA6MPDkcg1ZqeiwXClJ4klXnydQwGRg4z0OPEUqnsqhiJewuLiyc5OI33xZJzzifII9gIoMm44F2Iy2cxiRuttKPlFo3MZBifzlB6YRl9OKVJIpbEgDfpjbuuTc6XLz6EHnb7m8cLjJ+lTJLqur2ee9gjv4lGTJb/Mz+3NuxIY+jYw5D7jmaVx7p9580JNkjZBgnXupD4Y2Scm9wz7qDEseOu7ZY7+MWxkOI51cS2suRkbZhjaTj6L4z4E05q45e6kvUOA9gc2Eiwh/p2sq97Zy58GiP1eemU+B8FvTLyexlWJB8nc9LG4lLW0xHQ2d0c7G3YAibl7B1oNs5qtQPDvF0F2WQbo7iP623kG2WMkZ5r4g9QwyCCKnQaCtFFFBpj9JX6iz+1k/oWij9JX6iz+1k/oWigeOyX9T2X2X9703E0odk36ns/sv73r2474rNrCqQgteXJMdtGBuJk5DcQeW1NwJJ5UHlxLxwUk+SWad/esuducRwg/8AqTP0UDrt6nl0rS3EvHAt5pGtphcXzjbNfEckPJTHajoqjGN+CSOhGa9uNeIvkMclhbS95NKS1/cgc5ZXzuiBP7AyR95HLzqyeAOxWado571dlv17o7llkXB29PoDOOpBwOnOg13aWF1fT7I1knmkOTjLsScZZm9HtJxW2uCuwAgrLfylSOfcxHmCDy3S+nl+z+Ktx6RoFtapst4UiXxCLjJ9JPUn31n4oIzRuGbW0XbbQRxA9digE+PNup5nxNSQWrqKAooooCiiigslbAJ5D2npSfwshvrhtQkwYhmOyUj6MYOJJ+fjIRyOM7R+9Xn2m6lKYobGBts+oSdyD4pFjM74z4Ly9PncudQmvXs3ymOLTb0BbWIxPaRvEJxIg81u7mGJlxsUqGHPOGGaB61zh+K4imRgA00DQl9oZgrA4wTz5HzgPSM1AXsMlkttDa3AknUO3ye5ky14o2mTErZZZATlcZAyRjHST0LXpjp63N/H8nkCFpFCsQgBODs5uPNwccyKXrGKS/n3ON9qzb9pK3MD7eSSWtym14ZAduUYA/Sx0oLdI0pr2cys8oWNzymTbcRE7TPZSgjbNA6MSDk49PQ0+adp0cMaxRKEjQYVR0UeAFZQQUYoKitW9sWi3169vb21r3seGLuwGyNmZArg5ByqhwRg8nPXwZO0DtAi0xFDAmWVHMS7cozJt81iCCuSwGakrjX0jwkisZzbNOYowZGIiA3hcdTubavpI5UCHbazrSS6ajWcqIsUnfLCq7cqXjQNnKgIgjYLuyd2BzFMHZTqt9Lbul9FIssD7C8hO+Qt57ctoAADKBgn+XP3g7RbZrS5ujHPGlqdsiyRlH7zliMAn6WWQc+Q7xeeM1g+V2yC2TbZB8tJAGBmMB+63MB1BfkNvXBPQUD/AFj3likqOki7kkUqynoysCrA+wg17LV1Bq/V9DktJmk79IYTHj5XIFZ4FdmC2tlAg2xnaAN2GJyORwBUpYaBbX9rEhiuLNoZvlEO5wLncr579lfdzZs5EgPX3U4anYCWMjkrDmj7VcxvggOocEbhnlyrW+lyfIb9mkZO8lJRoI83t9OOWyWZ8/NqBhgFAUAgY5CgeLDhO2hgkgVC6TZ74uSzTFxtdpGPUsuR4Uvdnt/NBNcaZOcm1IaBjndJbPnYfbt5L7+vSvDtF4p1O3dYrKDf3kY2yd08paR32bFK/NoVXD5cYOfYcwjzahbw2mp3wQ3FtOYp1TbuNrOQmJNpC70dtwA5ZIz+1QbfoqxHzgg5B/8AYq+gKKKKC3ZURxDwlaXsey5iDgHKtna6n91xzH3damaKBDn4a1OzZWsLs3EYHO2vDu8Tju5lAZTjl53xPSvUa/Z3gFnqFv3E0n+73A5ORkZilxtc46FTnnjlTsVHorC1XR4LmMxTxLIh/ZYZGfSPEH2jmKDW/E/Cz2oEjvNJDEAI7xMfLLFRn6ZGO/g58weajPvqc4V49LSJa3bJ3zrmC4TPcXi4+lGfBx0ZD4g464rwNnqWm5MTG/s1593J/wCbjX9oI/0ZQBzwcE4x6cwWp29q1s9za5m06R+8uIoztks5Vw3yiFeRRl6vH6OYoNuIc1dSZwTxM7EWlzKskojEsM45C7t2ztlA8GHRl+/xpyFBpn9JX6iz+1k/oWij9JX6iz+1k/oWigd+yf8AU1n9l/e9K3GeotFqN5dLtZrDSx3fM5jluJCA2DyJ2knl4YB9jV2Tfqez+y/vekTieJZtcvrNn2teacsUZztXvVCSoDn0lCOWT51Bh9hPAay7tQuE3bW2wA8xuH05ceJBwFPgQx9BG9E6Ck7smk26ZFCwxLbM8Mq+KSI7ZB+4g59BzTkDQVooooCiiigKKKKAoooJoEDTT8q4guZM+ZYWyQKAT9ZOTI5x6cAqf4Vpm1jhSyu//MW0UpH7TKCw/wBQw386RODL+ZNLvr21jM01xeTSqrKSSokCAEKQzbUVm2g56gVK9n/aHLeXM9tNEm6FA/exCREOcDaUm89Gyeh9BoJDjTT1xEyLOZkysYt7kQShTjcVEjBJMEL5rA168FaEYI3kYN3k7BmMkUcU2FGFWUwnY7AlzvwD53PNLXHerRTyEGG4IgDIyvpfyqM8+ZEh2soIxzVx0BrO4X4wkuoFTT7aMJCvdl55FiCbVwD3EfeSgegMV5eJ60GwN4qgYGlC/wCHdSOJo9SInVge6MQFoQOqGMZk8fpF2OfCvReMpYfNu7C6Eg8beJrqJunnKyecB7GUEe2gOL+zu31CVZJ3kykYSMAjbGRIJGcKR9JgAhzywPTzqmtSWllef4hdXKxhrYWyq3UkStKSAvnH6WMAcsc6pN2mWiIzyRXkYUc99pMuORPUrgZwRzNJ1hPdTNb3YRTdalKwhlkTvI7G1jDOu1Ry7wjLczzJAPQ0F93eaVJYTWj37xfKrhpRNJbyRh2eUSLneArqMKCSwyAOlXWfYuoltbiG8VgjLKzd2CCRM1wpgCvtjU5C4BxgZ55OffS3sr+We3ttVvXuUU+dIweKTBwfmSoikQHkRgZB5ekQ/Zhx4wvxYmMRpIHyg+rjuEMjSdyOojcKW2Ho27HLAoN1R9Kuq1BV1BQ0g8U6XcJeGW3+WCK4h+eFqId5lhwIstLzXKFlOP8AKvSn40k9p+nxPFEzxJKyyEANbS3ZAKknakJUA8hzbljPjQUn4Ta40toLd5rZ5TvbvZTO+cgMkj7mPMKAdrcseHMVi6R2XLFFerIYg13B3OyCPuoo1CkAqrFizZwdx58hWfw5ftbaW0oieQR72WKO0+RnaCAQsJJPXc2ScnOahuGO1/5ZfJbpbYjkL4bcxkjEYyGlTbtUMRgEMetAw9mertc6dAz/AFiBopOeTvhYxknpjIVW/wBQprrX3ZbLsn1a3H0YtQdgc8/nRzBHs7v78mtg0BRRRQFFFFAUUUUFDSfxFwvLHL8t0/C3Q+ti6R3aDqj+AfH0X9PXl0catcUGk7W7V2lgtHCMIzeWKscy2s8ZHyu2bJG0MQ64PLazEZ8dvaBqoubWCcAqJokkweo3qGx/OtcX+hCPiaORIwImtJJ5fOwC22WFnI6ZO6Mc/ST4U29mYYaXaZ/4Xm/wFm7v/k20CF+kr9RZ/ayf0LRR+kr9RZ/ayf0LRQO/ZP8Aqaz+y/veoLtE4Zh+XW91KAIZ1FpK/wBFoWYlredXxlWVwq7vd0GanuyX9T2X2X971P65o8N1C0M8ayRvyZT/ACI8QQehHSg11dz3dnchlx8sbClSClvqaooAKt0hugARtyckDqCKfeH+J4LyPdE3nLykjYbZYm8UkQ81I5j/AKZpOt9QEbf4VqiNJE/m29xIMpcJjzEaTkFmA/azzIzyJGYziDh+5s2WVpZcR5Ed/Gu+WNBjEd7CB8/EAMd51A6+0NuUUiaN2ihTGl/3cZk5xXMZLWlwCSBsk57W5c0c8vvFPKtmguooooCiiigKtk6H3VdVGHKgQOwwZ0W3/jl//a1P2z3/ABrUHZdxtZafYNbXdzHHJb3MseDk7gGzuUKCSu4sM+w+imG67cdHTpO7/wAETn+oCgf9tQescE2VywkkixMDkTRkxTKfSJEw3xNJfl7tXOILO8mP7sY+7oSaI+0zWJTiDQph1wZXaPl/rRR/Ogm9R0/WlAitbm2ZOQ7+ZG79cf5gmY3JHLO1evTxrxj7N55POutWvnkPXuXW3j9wQBsY99R6X3FUq8raxgz/AJmZmX3jcwq7/ZfiOUjvdWhiXxMUI3cx7VXPxoPS/wCyR2UiPV9RU45bpd4zyHMLsJGPDIpb0zjufRVjsdQiLJDJsSRVOJbdgfOU9CUOMjnkHbyI86J1DjzUNG1R4Li6kvYlVNwkGwkOgcsmCdrAnHUg+PpG09N1vS9Zg25jnVgC0L47xSP8ydRg/tAY64POgTdF1zhyyl76G/kYRh+6hbeyRd7tMgiUoDlto6sfu61icEbtV1ttRSMxWtqpSPzQu5mDgA4HNiZZJD4jcBnpltg7FNHRt3yYsQcgNI7L7sE9PYfRWTxfx1ZaTCEAUybcRW0eFJz0yAPMXPjj3Ak0De9wq43MBk8snGfjVwetQ2XZjNqoN1rEs8csh8yCPCCGMZCghg2Cc5x19OTkDN8jUsO35Dq15Bt+irneo+5CigezbQbTzUfrvD8F5GI51LIGDAB2TmMgHKEHxrXa8OcUwA93qNvPz+jIvP4sn/eqz8WcTW5Bm0yCdB17gtuPwZsfgNA2xcExQbmtpZ0l2MELzyzIpKlVJidirbeRAIpb4e4b1qOeHvbkmONyZnabvlnQnO1YDGpjJ8CWJFYp7chGB8t0y8gOfFcrj05kCH0+HhUrZ9t+jyA5naMgdJI3GfYNoIoPLs3U/wCJa03PabxV6ctyh88/Zn+YrYtIfY3ETYNcNndeXU1xgjBG5tgHt5Rg5/ep8oCiiigKKKKAooqhoBjUZruvw2sXezMFUHH7zMeiqo5sx8FGTWFrPFQifuIUNxdEZEKYBUf5pWPmxr7W5noASa1Lxd2hCCbeZI7rUF3Knd5+S2IIw3dg/WS5zlz/ACxghI8Ua1KC0OdupauUiKEki0tmLJHGcft4ZifQWfkNozt/SrBYYIol+jHGqDHTCKFH/StRdiHCkjs+p3JLvJlYi/nM3hJKSefUbQfRu8CK3OKDTP6Sv1Fn9rJ/QtFH6Sv1Fn9rJ/QtFA8dkv6nsvsv73pvpQ7Jf1PZfZf3vTfQRev8PQXkRhuIxJGw6HGQfBlPVWHPmPSaTYNfudKZYNRLTWhOIr0AnYMgKtxgcj+/nn7a2NXhc2aSKVdVZW5FWAYEegg9aBL1TgZTGzae0SLMNzwOBLZTgnOTGPoE55PHjp94U7nXJ9Jb5sNCDgmxuG3wuchSLO5XO0D/ACPjljzfCmKXhi/0192llZrX9qxlcjB8TBI2duc9Dy9h8JDS+M9P1LdazqFm6Pa3KBX3DqAG5Pj93n48qDN0bj22lk7iYPa3P/AuMIz+AMbfRkBPQqTnBpm3itc652bEoVtmSWEf7pc7mRMde4nB72A8uQyQOXLAAqFsNUv7CQRGVuZ2pa37bQTj/d79QY36jk2088YzQbiopRsu0a27wQ3SyWUx6JcAIjfwSgmNh/q6nHWmtZQcY6HxoL6KoDVaBUbsy0wyPI1lE7u5clst5xJJIBPiSTipW14Ys4mLR2sCEnmViQHw8QKlqKC1Vq6iigKoarVGoOcO0rQpL7iKS2iKh5FjCluQG23EhyR/CfjSHp1hMLxIAxjm78Q7gcFGL92cEEHqT41uWCFZOMHYkZjAAXxyLXBb3eH3ikS/TPFGCMZ1SPkPbOlBs2Xst1fkq67N3YXbzVgwHowHOfeWzTBwv2VWdnJ3533Fz1M0x3MDy5qOg6deZ9tOgqtBai4q6iigKKKKC1lzy8KhtR4LsJx89aQP7TGob8Qwf51N0UGDo+jxWsKQwJsijGFUZOOp6nmeZNZ1FFAUVQmqB6C6qFhUFrHGtnAe7MneT9BBCO+mJ6gd2mSPe2BSvxDxXcooa4ki0yFum4i4vHHLPdxJlEPtO/GQcUDjrXEtrahTPMqFjhV5s7nkMJGuXY8x0B60m8TcYSCMvcSnTbfqB5rX845D5uPmIgf8x3MP3aQLrjtEErabCVlMDSm9nInupVEoiJHhFnz+WOQx5oGDSbp9hd6mzCOKa5umkBaUsWVUweTFjtXzjnJ9HLHSglda7U5NrwWEQtrZ856tNIWHnPLKSSzHnz/61L9mXY9LdMlxeRlLYecsZ815v8ox+yh8SeZxy65p04A7D4rYrNelJpRgrHgmONgSQcn6w49IwPbW1kTFBZbQBFCqAqqMKByAAGAAB0GB0r1oooNMfpK/UWf2sn9C0UfpK/UWf2sn9C0UDx2S/qey+y/vem+lDsl/U9l9l/e9N9AUUUUFvdioPijg60vows8fnLzSVTtljI5go45jB54PL2VPUUCIf8T05RzOpW6jmMbbyMdOWMrMOp8G9tS+kcR2GpRsiFJPCSCVQHXHg8L8+viRjI60xbBULrnB1ndENNCDIpysqkxyr7RImG/nQRF32dRrGy2krQo3WCRRc2pOQfqZc7fR5jLyNKh4evLI5WG5t/RJp7m6t8k8i1jNlwvsQn3imqGy1e0+qmjv4h0Sf5i4A54HfKCj49LKD7qyrfj+1DCO532cp6Jcr3QPTOyU/NuAeWVagg9D44vDlU+S6htPMQv8kulA5EvbT8s59BUdetTK9plmuBciazcnG25heLPpw+ChHXnnFS2qcPWl2o+UQRTDAwzKCR4ja/0h1PQ+NQ03BEiLttL64iTGDFMFvYsZyRtm88fjoGa01KOVQ8LpIh6MjB1PuK5BrJBrWF1wTOrF30+2lY/+rYzPYTYAwPMPmkn+MCsR9Tntsk3uqWm0c/ltqLqD2DvYlx94Y0G26K1zpfGl+/1U+lXoxnbHM1tL72V9+PdgVKpxlep9fpNyPS0Mkdwvs24IY/DlQONUak9u1KxTHyj5Rak9BcW0sZPtHmkVnx8f6YwyNQtenjPGp+DEH+VBrvhmGR+K7yXYSiK6FgDtBCIFBboCQKXtd4V+TcSWuZjJJPeQ3P0MBUadyQTknIEa+GPOPTHPZXBl7bxzahK1xb4uLwuhE8bB4xEgVvNb0lvhXhxBpUU2p2FzB8nZVnYzyKyl/MiKxZbP0RzGB4leVBsMVWsU6jF/xU/EPdVjarCBnvowB1JdRj386DNoqBfjnTVzm/tBjw+URf8ATdWHd9p2lRkA3sRJGfMJl+JiDY++gaqKU5O0W25d1FeT5GfmrOZhj3lV+NXrxddOR3elXZB/akMMPxVn3D4UDTRSJqfFt+nJzpln6DcXZkJ/0IE5/wCo1GniZ5gAdRuJO8OwLYWLIN3M+bPOHB5K5yGHIN6KDZLy4BJIAHieQ+NLl/2jafE2wTrNJzxHADcSEg4xtizg+wkUkXunD5oyafJOZpxbh7+873Eh3AMYYi6dVOQAvTGB1rLnW9jiuALiK3EFzBA0VlAsKsJza7m3ybn3bbggYxzQGgn9R4vvSpaK0S2jwD39/KsKAekxKS/LxBK9aU7vX45y3e3l1qHnIhjs1+S2qvKVSNJJdwY7n5Al8Y8KyeItCtIf8UjMYkaPTO+SSYtNIryfKVbDylsHKRkbcUvQ6s1zc3cFvC90Jjp8m6IgqPkyQmUGUnan0WGfSMUGTFqtwmyCFIdPR9RNm0dtHmUiLumc/KW5E4c4OwfR8c4pZtZbZ7eEvulu7mxvI2CFpbh5zOEtxIFJY4Rcc/2V8eQrY1r2aXFw/eXkvcg3sl4sUDEyI8u0bTOcDACZ81M8zz5U7aBwpZ2a7ba3SPlgtjLnPXc585s4HUmg1Vwf2LPKkD33zSLEFMMbEPLuleb51uW3G9VKrk/NjmK3BpejQW8axwRLGg6KowPf7T7TzrNCiqgUFAtVoooCiiig0x+kr9RZ/ayf0LRR+kr9RZ/ayf0LRQPHZL+p7L7L+96b6UOyX9T2X2X97030BRRRQFFFFAUUUUBWNf2McqbJY1kQ9VZQyn7jWTRQKMnZ5FGS1jNNZN1xE26En228mUx/DtqqPrFuMNHb3yg/SRjaykeko26Mn2BlFNtFAoeUe3jYC7hubM5xmaI92T05Sx7kPvzTDp+s29wuYJ45R6Y3V/6Sayynt/8Af3VCajwPYztukto9+CO8Ud3IM9cSR4bPtoPbUuF7K4z39rBIT4tGpP4sZqMPZtYjnEs0HiBDcTRKPcittHwrzHZ+0Zza6jewc8hDIJ4/vWYMx9GN2OX315/4XrsWdl7Zzjw762aM/wD2WAoL04MuE5w6teg+AkMVwg9m1kB5e014PwbfEeddWczeJl09Mn3lJB/0rIfV9YTAOn28uBzMV3g8vQsiDn9/31X/AG5nQ4m0m+QYzlFSf7vmmJoIy64KvSOUOit/FZOv3+a5514jgG5yCbHRD6fmJB+dTcfaVa/+rDewegy2kyg+7CmrR2r6Vkj5Qcjw7mbPw2UETJwJMTkafowPpMch93m7R8c0JwXejO200NSev/hpG5ejqKl4e1LTXYqkkrkeC207Z92Eq5u0WH9i01B/atlN/wBwKDCteD73qx0yM/8AyrAkj0YLSCs634cvxndqZHoEVrDGFGP39568+tUj46Z+cemagw9LQrF/yysrH34q5eIdQcHu9LdD4d9cRR5+6PeaCh4LYnMmo6g4IwV75Y1Pp+pRD8DWBFwdbSQNK1nLJKBJtiubmRyzISqjc7MAG2ghscg3MVnmfWXBAgsoT4FppJ8f6VRM/EdaI+HtTZyZdT2oeqQ20aY90km8/wAqDzseHEt7m1+T2UMUJilMpWOPcsnzZjG/G7xk6cuXurA1DWYoIbI3l1DFLBMZJFllUyMmyeIlVUlmJEi9BUkOzuFsfKbi7ucf8W4cD8EWxCPeKkdP4NsIB81aW6e0RLn4nnQIEmsSSCMWltc3O3UzdhlhaKIwu8jECSYIN2JMe/xrOk4Y1i5a5DG3tIbieKX9q4mQwiLaVKlUz8zHkHPjzrZISqgUCZB2YW7yGa9eW8nbG5pG2IQpyq9zHhNoPMA7udNlpZpGoVEVFHgoCjn7FwKyKKAooooCiiigKKKKAooooNMfpK/UWf2sn9C0UfpK/UWf2sn9C0UDx2Sn/wCD2f2X9703Zrj2w4+1KCNYobyZI0GFVWwAOuAK9/Kdq/r8/wCOg67zRmuRPKdq/r8/46PKdq/r8/46DrvNGa5E8p2r+vz/AI6PKdq/r8/46DrvNGa5E8p2r+vz/jo8p2r+vz/joOu80ZrkTynav6/P+Ojynav6/P8AjoOu80ZrkTynav6/P+Ojynav6/P+Og67zRmuRPKdq/r8/wCOjynav6/P+Og67zVMVyL5TtX9fn/HR5TtX9fn/HQddYFUKCuRvKdq/r8/46PKdq/r8/46DrraKNvtPxrkXynav6/P+Ojynav6/P8AjoOusD0/zqmwVyN5TtX9fn/HR5TtX9fn/HQddbRVcCuRPKdq/r8/46PKdq/r8/46DroKKrmuRPKdq/r8/wCOjynav6/P+Og67zRmuRPKdq/r8/46PKdq/r8/46DrvNGa5E8p2r+vz/jo8p2r+vz/AI6DrvNGa5E8p2r+vz/jo8p2r+vz/joOu80ZrkTynav6/P8Ajo8p2r+vz/joOu80ZrkTynav6/P+Ojynav6/P+Og67zRmuRPKdq/r8/46PKdq/r8/wCOg67zRmuRPKdq/r8/46PKdq/r8/46Dan6Sn1Fn9rJ/QtFaa1riu8uwq3NxJMEJKh2zgnkSKK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53259" name="Picture 11" descr="C:\Users\User\Downloads\загруженное (3).jpg"/>
          <p:cNvPicPr>
            <a:picLocks noChangeAspect="1" noChangeArrowheads="1"/>
          </p:cNvPicPr>
          <p:nvPr/>
        </p:nvPicPr>
        <p:blipFill>
          <a:blip r:embed="rId3"/>
          <a:srcRect/>
          <a:stretch>
            <a:fillRect/>
          </a:stretch>
        </p:blipFill>
        <p:spPr bwMode="auto">
          <a:xfrm>
            <a:off x="3857620" y="3071810"/>
            <a:ext cx="5108508" cy="257176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AutoShape 4" descr="data:image/jpeg;base64,/9j/4AAQSkZJRgABAQAAAQABAAD/2wCEAAkGBxQTEhMUExQUFBUQGBQWFxcVFhQUFRgZFRUWGBkUFxYYHCggGBomHRUZIjEhJSktLy4uFx8zOD8sNygtLisBCgoKBQUFDgUFDisZExkrKysrKysrKysrKysrKysrKysrKysrKysrKysrKysrKysrKysrKysrKysrKysrKysrK//AABEIAQUAqQMBIgACEQEDEQH/xAAbAAEAAgMBAQAAAAAAAAAAAAAABQYBAwQCB//EAEEQAAIBAwIDBgMGBAUACwAAAAECAwAEERIhBTFBBhMiUWFxBxQyI0JSgZGhQ2JyghUkM7HBFyVjZHOSorPC4fH/xAAUAQEAAAAAAAAAAAAAAAAAAAAA/8QAFBEBAAAAAAAAAAAAAAAAAAAAAP/aAAwDAQACEQMRAD8A+4UpSgUpSgUpSgUpSgUpSgUpSgUpSgUpSgUpSgUpSgUpSgUrzGdhXqgUpSgUpSgUrBqn9p/iHbWrd2mbic50xReIk+WQOfoMmguNeWfAydgOedh7189nvOKToryuLCOQhVjji7y6YsPpUEkA4ycnGMZIwK3cP+HqyeK8luJg38OSdnBGf4hUAEn8KjA9aCdve21jHJ3bXEZc7aUOs/tsK5T8ROHjVm4C6cZ1K45nHlvvtU9YcIghULFDHGo6Kijl+VdZQHoKCH4T2ssrnaG5hc/hDgN/5Tg1Mg1V+Ptwtm7q6+UZjzVwhYAdTgZX864n7P3cBEvDboNGQCLa4zJCV8opF3QfrQXalU5e2NxECLvh10hXm1uPmYyf5dHiA9wK1Sdo7i5de4jntIFDtLNcwaCTtpjQSEEZz9Wk9KC2XnEIohqlkSMebsFH71HQdrbJzpW7tyc4x3i8yMgc6rTcNti4eUd/K2kd7JN9odByAqvGseMjOBgb1YvkrJo2d4IVVDpbvIVTBBHPK+o3G29BNRyhgCpDA8iCCD7HrWyqRd8LaxkD2CkKdUklsCzRzLkazEv8OUagwA2bJz51auEcTjuIlljJ0v5gqwIOGRlO6sCCCDyIoO2lKUGF5VmsKaE0GaxWawTQZrVNMqqzMQqoCSWOAABkknoPWthNfMON8YbidybWAn5aFlVnBwJpCC2nPWNQNW3MA+lBvveLz8Ula2tWWK1ZRqlJYSOrA6ioUgkYxjcDOck7irV2Z7JW1kPskzIQNUr4aRtsfUBsPQACujszaqkI0ABCTpwBkqNgxI55xn0BA6VL0GKGo7iHEhFJArYCTFlLscBWC5VfLLchny88CpHNBH8U4osWFCtJK4JWJMayBzY52VRnmxArHEOHd+EDPIijdkR9OrI+lnA1YHkCK5IJxDdyJIMG7KtE55NoQKYM9CMFgvUMccjU2WwN9sfpQc1lw+OFNEUaRr5KAo38/M+ta+G8NSDvNGoLI5k0k5VCeYQfdUnfA6k13ZowoIXhVypkuplYdzlPFnwkrEC755cio/sqIveOy3ETS21s08Ix3YdQBOzEaZVDHIhTGc4y22NqgZIWYx8KGUja6ue/IGS8WprgIT90MsignqNutXy74rFEsioVZ4Ez3SbvjYKNI3G5AoKrNDPGWUxTDVpJmQjRK2FJjjtUyQuMgZ/DuSN6leG32hQHGUlSM6VIZVOoRzDB5BWYZXlv712vw2chGM4LhxIwZT3S4UgKqKQcAkHdtyMnyqJ4naSrJpRRM5xIQuI1OtJEc4JOkFkjPM5OTQSVqpUxRnf5adkU757toZGTJ8wrAZ/lrRwL7K/voNysvdXS7bKZMpIo/uj1f3Gtt3dMhBKBXOZH8QcDC93GqtgeJyR05Bqj+weZpLq6Y7s4tlBzqC2xK5IJ21MS2PUUFypSlB5X/iskUXlQUGRWuVwoLEgBQSSdgANySfKsXNwsas7sFRASzE4AA6mvnk1xPxnvFiDw2CAhX1FGuXGNvpOIh7HO49g2cQ49PxMtBYJ/l1JSW4lDKj9CijYsvnjny26z/BeyqWsQSN2LqJcsQg1PKqjWQBtgIAAMbVwS8QvrKMmS2imhiDHMDCNlQb40EYb9qleFdrLebALGJzjwSYHPkAwJUn0BoO3s5ITbQ6kaMqoQo4IIKeE8+YyMg9Rg1JV5BFR3FOOR27ASiUBhkMsUsic8YLIpAPXB6b0HdPbq4KuoZWGCrAEH3BqGueCmJSbRpEOwEXegRY6kB0fTgdAAKlLK9SZA8bh1bqP9iOhqH4t2oW1kxdBYomPglDhvL60wGX3GR50Fdi4txOVmMdrHPFC2R8xmFmeNyMxtpHLGQ2nG+xqRtOOHiCdwYxE4lC3CFg+I4yrnGAD49k3Ax4vKvV925tg32V1bTa00xxI4MrS58K7Z8JyB6bmvfYKxIWS4cDVcHC4AGY1Zj3hwfvuzv7FR0oLaBQ0Bqo9tu0ZXTZWrBr278CKNzErDxTuOgVQTg+lBA8Ou5pLm8vIoXuIWnkgCRFVl0pFHFrjLMBjUhzuMA56VNWXbC1hBjeP5VkMa9y+FfW76Soxs5GQdSkghgc1Yuz/CUtbeKBPpiXTk82PNmPmScn8638QsUmRo5F1KwKnocHngjcH28qCs/ELiYijiGuLBkGuNpRHIw0kAKCfEuSM5xtv0rv4ZxiCG3hW4uoO9WKMOXmjDFggzzO9dXCuzltApVIlJfId3+0kkzsS8jZZ88tzXibsta6GVIIotYILJGgYBueDjY+tBTLvjsbkumqdZGdkUL9pO6kqgQfgxspGwXU3XIuHY7g7W1uFc5lleSaXByNcza2APUDIH5Vt4B2ZtrNQsEQXAA1HLvhRgDW2+AKmMUClKUHlOQ/KlE5D2qB7d8YNrYzyrq16dKaRqbU+wIHmM5/Kgq/H5H4refJROUtLVg1yVyHkYHaMEjZdiMjqDyxX0G2gWNURFCqgwqgYAA5DFV34d8BNraJrJMswDyFtzk/Sp9ht7knrVooPDyqCFJALZwCQCcc8Driq1xzshHIGaELGzA6oyB3Mn9a48J/mH5g1K8esWkjDR476A95ET+JfuE/hYZU/1eldllcLKiSLydQRnY+x9RQfP+GvHDMy3FqDLCoeNyo1po+ncH/TzycEAb59NnaTjUqslvalrm/lCklHIggy31OqnSAoycHcgb8xmW+JspjsjKmBLG8YjPXMjqmn2bOCOtdnYvsylnABpTvpPFM4AGWO+kY+6ucAeQFBC2PYad3Ml5dsZGAybVe4YkdS/M+2N8D2qR4V2BsoHMpRp5Osty5mfHoW2H5CrXUZ2ovO5s7qXl3UMz/msbEUHy43ffQ3Uw0g3tyLOzxpAQZCPJEVUFDpzvk+Ic6+v28AVFQfSqhR7AYr5rFw4EcKtFBQ26Rzuo8OHkORk+XhmbH8or6azgZz03/8Aug+f9obqe17qxtZGnuLgFYUKhEijHOSWRRlgo2GCM7Zz1muxfY2OyDuzd9cz7zTEAEnA8C9VQY5bmtHZBGuZ5+IP9EmYbUeUKMcye8jDOfILVvoMCs0pQKUpQKUpQKUpQeU5D2FUH4tAutnESwSabDaeu2NJOdgQzZ9qvych7VVPifwVrmwkEee9gImjwMnKZOAOpxmgtij9qGq9a9qUayhuQpZ5wqrEuA7SsP8ASAPLfOSeQGTUQ/ZviEx76S9EEpOQIVdkQbYQKX0sMZySpyfKguPEJmSNmSMysBsgKqW9AW2H51C9mbtdUkYfUspM8IIKsqu2JIm/mSTOfLWB0qPXjF/aEi8h+ZhAz8zaIdS4O/eW+osfdAfavJvYw8N3bSLJb3Eg1FTqCs3gYjH06hzXbxIPM0DtWxu7yzs0BaOJxdXDjOle5bMcZI21FhuD096ugqnfD+yJa+uXB13VzIFyMYjiwi7epDHPtVxoFVvt0dcCW+/+blijbAziMMHmY+QEatv61YzVDvYWvbrQWPdyBwQNtNvE6q6ZH3ppFIJzsi+dBv7JRmaZrk/fZpeeQquojgjHkRCusjoZRWztdcyXMy8Ot30d6NVzIu7pDkalUg+F2G2/RhUnwniKJqhZWEqSOpCxOFKg4WViF0hSmnfPpUV8PrTU13ePu91M6hv+zibSB7atX5YHSgt9rbrGioowqAKB6AAD/attKUClKUClKUClKUClKUHlOQ9v+Ky1FGw9qUFA7P2ENpxaW3G3eQ9/CCDhcuRJg5wW5DP4VAq/CqR2oCx8Z4XKc5mS4gByABsrjPU5yfLFXhaDJqhdteFfKCS9tlwHwLqEKWSUHYTBBylU6TkcwMHpi+1CdpJFkiuLYg/aW0zZ5DGCuMjcHJzmg89iLfu7G3GQ2pdZIOQTIS53z5tU7VX+Ghb/AA22DEEopXIOR4WIGD15VaKCM7TX5gtLmYDJhilcDzKoSB+uKgPh7ZaRKx3EYhtlPn3MYaRvzkkf9KkO3DA26Rn+PNbp05CQOf2Q1s7Ej/Jwvgjv9UxB55mdpP8A5UHR2s4l8tZ3M232UTkAnALYIUfmSB+daexPDzBY20bbMIwz758cnjfB8tTGoXtyPm7i14crbSMLi48xDC2QD/U4A/WroigDA5UHqlKUClKUClKUClKUClKUGBWM1kUoKX8URoitbgDJtLqB8+QZtDfs3KrZw6YvGjtszKMgcs9cfnUX224a1zY3ESDLshKA8iy+JQfzFaewvERNbIeqhf8A1DVtn1LD+2gsdVvjUhE8x28NlKdxt9R5/pVkqq8bbL8QbpDZaM+rCdz6ctNB5+FYP+F2uRg6W20hfvt90cqtdVv4bQlOGWikEER7hjk5yeZ86stBSPiVcFVgAOCoupeo/wBO1lC8v53SrLaFYLWPOMRRoNsbkKAAPc7VQu3n+YvkjUnEIjg23BknkEki58xFEuf/ABKnu2jjRbWCEh7xggI5qiDMknpgZIPnigz2ItjLJc374LXTaImxg9zESFI81ZiSD1XTVwFarS3WNFRQAsYCqB0CjAH7VtFApSlApSlApSlApSlApSlB5ArOKDrSgw9UTgULWvEprZdIR8zoCcaoZWZnA8zHLk4/DNjoKvtUf4lO8RsrmJSZIZ1GRp3jf60JYjYgdOuKC6yyBVLMQFUEknYADcknpVP4xcaeG3s7eE3SyMMgg6XVYox0I8IXbnuanuPsrW56rI0K+4eVB/sarPxKu9SpbALpDW8sxc6U7sz6QgI31MVOB6UFn7NWvdWlvH+CNAccvpFVzivaRpcpH3ka7ZMQWSeTWSEiiB2R2Cuxz9KhTtmrqor55xgC1u7nQumR43mtAxHctIUxcONtpQAPC22DtzNB29keBsJu8lQQiEZit9ZlkUy51zTyZOuVsAczgKK7+zlsZ7me9fTkF7aJQN0jjYhtRPN2cH0AAFRvA+MSQyu0ztMkwTU3dCOWIomdbquQ0WnHjHLG4qa7Cpi0BIAMktzJsc/XPIQc+eMUE7pOrOdscsdc881sFKUClKUClKUClKUClKUClKUGBSgoaDNU/wCJsa/LRyM2kQXED5xq5NjTtyJzjPTOelXCqb8VWPyDoq6nmeGOMcgHZxg/tQWOCzBgWORchQux3+ggqcj+kGqV2thMl8sJGPnJbVB591bCSeVk8t3C5PntvV9s2zGh/Eqn9QKqXGbZU4vZSEAd7HKoJz9Ue3tusmP7RQXNaq3xBgia3XUcTJIrW5AyRKu48ODqXGdQxuPXFWkVVPiA4SOKTJBikY7c9IicvgegAPMfTtvjIRNv2cnuk0SNHErErM8MjiZkypa2dcYRsAAnVsCdutXu0tUjRURQqoAqqOQA6b1Hdl7ARQLvlpsSyMWL6nZVBbJ6YAqYoFKUoFKUoFKVgmgzSlKBSlKBSlKDyDzpn/iskVjFBmqd25Oq64ZFv47hpCPDpIijzhs7nmOVXKqN2omH+McMVgo0iYqz5yxYY0R4zhgBk5xs1Bdo1wB6Dp/tVP7eyd3PwyXfKXBG3UPGwYHz2q518/8AildiP5VvFlJFPhGrnqHL9aC/iqF8SbZ5pLaFQW71ZtKLvrbKAo5zgR6C2c9M1fc1804pK016Y1fxS3UbwzDV9kkSKrRgcsFo5QCOZznIFB9IiQKAAAAABgchgcq2Vis0ClKUClKUCgpSgUpSgUpSgUpSgVg1k0oFUX4oW7ILS9QZ/wAPmEkgHMxH6h+qr0q9Vou7ZZEeNxlZFKsPMMMEHFB6gmDqrqcq4DA+YIyKofxL307nwtEMD0jnc79NsV3fDieRVurWQkmym7tM7DuyoKBeukepJrg+IcLFI9QwZbrC7427hkXONtxq5/iFBP8AavjyQW6ZlEZucKr/AIFIy8o/pUkj1xVMs7SbvbO4MaRQm6jOC7NIIyphhUrjC4JXIzkFsnnUje23zRQkBlHy1sowC2O7SeYrnYFgQuf5KkO1ah45gGDGFrSEbjPeGeORtgNjgofyNBdM71mvKqBnHXevVApSlApSlApSlApSlApTFKBSlKBWDWaUCsYrNKClXE5teKzNgFLq1WTA2Oq2fS7euEcHYdK3fEeIdzBL4PsriFyWBIwud9ue1eu2YXvrFjgnvjCwyM6LlGjO3PGrT+la+06mTg7Pgs0cKykAkE92oLAEciQDQQHB78pNbxykbzo/0Oc64WiU5A0g94hGT5CrQbJTciJDqAlN1OT0fGmJdh5gEDyTPUVS7yNWQxlGbVpuLY+IafmmiIYOD9SyiQgnkWH52ThXH7OyQxlbvUzFpXNteSl5MBWcvoOr6QAeWFGNqC71mqr/ANINn/3ke9ndgf8AtVYrC8SaNJYzqSRQyncZB9DuKDopSlApSlApSlApSlApSlApSlBjNZpSgUpUB2xvWSDu4iRNdssEWMZBf6pBn8CBn/toKvxRe/1XZBJe7tILbSMsYoLhWYj0du8JP4QDVv4QqPbmJt11TQsrbZw7Ar+n7VEceEdo3D9WI7W1LgnBKoREVjLYGw3bfzxXIO13BGudfzFt3wGrWSQuRsCHPg148vFig5eO9ihDERAjzxJoKQmVy0IQ6sRAnEi5JOljkdDyFS3Du0UkaEyhrmNBgywxsJkwN1ntj4gf5lBz5CrJZcQimGYpEkA6owbH6Vwcd4UjgzBmiliU6ZUbQ3Xwt0dfRgRQe+EdoLe5/wBKQE8yjBo5AOW8bgMBsemKi+yR7ie7sydkf5iEbn7K4JJH5SBxgelVfjELYjJmle6LK1ugjgaZSHBzrRdQjxnOo4IJzzqX7RsYpbe61bwl4pSMqBBMACT/AEvpb3yBzoL2KVXWSQrjvnXBfGH8THoQxZhjdfCfXzrVw29miYCWR5oyGw7aNQK+SRxAkk+dBZ6Vqt5g6qwzhgCMgqd/MHce1baBSlKBSlKBSlKBSlKBSsCs0GM1WbLNzfyyn/SsR3EfrK4DTOPULoQeXi9asc+dLY54OPfBx+9fLuFtfRQovyXEUIGXEMtmFaRjqeTxAtksSdz1oPqbLnnv71yT8KgcFXhhZW5ho0IPuCKov+IX52+X4qMddfD8fuKNxO+GR3HFzg8/+r9/2oJeX4b2OsyQpJaufvW0skHscIcbe1bk7HH+JfX0mNhmYIAM+Srhj6nfaoIcVvusHF9v5eHVtTit2OcfFxzOO5sGPPAXy398eeKCyW3ZaGJSItSFiC7se9kcjkWeTJPtXm87Od5G8ZmfEishGBjcc8cs53zVfXi12c5TiybZH2Fic746ZwfevLcVudOccXB5Y+XsSeZGry//AGg7uzViZ4R3ujvbd2hmBjGstHgag4IYFl0sG9atA4bFlD3aExnKsQCwOCMg887neq72HErPeSyJOiSvEFFwqJIxSJVdyE23I/ardQKUpQKUpQKUpQKUpQKUpQYArNKUCsYrNKBilKUGMVnFKUGMUxWaUGMVmlKBSlKBWMVmlApSlApSlApSlApSlApSlApSlApSlApSlApSlApSlApSlApSlApSlApSl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6566" name="AutoShape 6" descr="data:image/jpeg;base64,/9j/4AAQSkZJRgABAQAAAQABAAD/2wCEAAkGBxQTEhMUExQUFBUQGBQWFxcVFhQUFRgZFRUWGBkUFxYYHCggGBomHRUZIjEhJSktLy4uFx8zOD8sNygtLisBCgoKBQUFDgUFDisZExkrKysrKysrKysrKysrKysrKysrKysrKysrKysrKysrKysrKysrKysrKysrKysrKysrK//AABEIAQUAqQMBIgACEQEDEQH/xAAbAAEAAgMBAQAAAAAAAAAAAAAABQYBAwQCB//EAEEQAAIBAwIDBgMGBAUACwAAAAECAwAEERIhBTFBBhMiUWFxBxQyI0JSgZGhQ2JyghUkM7HBFyVjZHOSorPC4fH/xAAUAQEAAAAAAAAAAAAAAAAAAAAA/8QAFBEBAAAAAAAAAAAAAAAAAAAAAP/aAAwDAQACEQMRAD8A+4UpSgUpSgUpSgUpSgUpSgUpSgUpSgUpSgUpSgUpSgUpSgUrzGdhXqgUpSgUpSgUrBqn9p/iHbWrd2mbic50xReIk+WQOfoMmguNeWfAydgOedh7189nvOKToryuLCOQhVjji7y6YsPpUEkA4ycnGMZIwK3cP+HqyeK8luJg38OSdnBGf4hUAEn8KjA9aCdve21jHJ3bXEZc7aUOs/tsK5T8ROHjVm4C6cZ1K45nHlvvtU9YcIghULFDHGo6Kijl+VdZQHoKCH4T2ssrnaG5hc/hDgN/5Tg1Mg1V+Ptwtm7q6+UZjzVwhYAdTgZX864n7P3cBEvDboNGQCLa4zJCV8opF3QfrQXalU5e2NxECLvh10hXm1uPmYyf5dHiA9wK1Sdo7i5de4jntIFDtLNcwaCTtpjQSEEZz9Wk9KC2XnEIohqlkSMebsFH71HQdrbJzpW7tyc4x3i8yMgc6rTcNti4eUd/K2kd7JN9odByAqvGseMjOBgb1YvkrJo2d4IVVDpbvIVTBBHPK+o3G29BNRyhgCpDA8iCCD7HrWyqRd8LaxkD2CkKdUklsCzRzLkazEv8OUagwA2bJz51auEcTjuIlljJ0v5gqwIOGRlO6sCCCDyIoO2lKUGF5VmsKaE0GaxWawTQZrVNMqqzMQqoCSWOAABkknoPWthNfMON8YbidybWAn5aFlVnBwJpCC2nPWNQNW3MA+lBvveLz8Ula2tWWK1ZRqlJYSOrA6ioUgkYxjcDOck7irV2Z7JW1kPskzIQNUr4aRtsfUBsPQACujszaqkI0ABCTpwBkqNgxI55xn0BA6VL0GKGo7iHEhFJArYCTFlLscBWC5VfLLchny88CpHNBH8U4osWFCtJK4JWJMayBzY52VRnmxArHEOHd+EDPIijdkR9OrI+lnA1YHkCK5IJxDdyJIMG7KtE55NoQKYM9CMFgvUMccjU2WwN9sfpQc1lw+OFNEUaRr5KAo38/M+ta+G8NSDvNGoLI5k0k5VCeYQfdUnfA6k13ZowoIXhVypkuplYdzlPFnwkrEC755cio/sqIveOy3ETS21s08Ix3YdQBOzEaZVDHIhTGc4y22NqgZIWYx8KGUja6ue/IGS8WprgIT90MsignqNutXy74rFEsioVZ4Ez3SbvjYKNI3G5AoKrNDPGWUxTDVpJmQjRK2FJjjtUyQuMgZ/DuSN6leG32hQHGUlSM6VIZVOoRzDB5BWYZXlv712vw2chGM4LhxIwZT3S4UgKqKQcAkHdtyMnyqJ4naSrJpRRM5xIQuI1OtJEc4JOkFkjPM5OTQSVqpUxRnf5adkU757toZGTJ8wrAZ/lrRwL7K/voNysvdXS7bKZMpIo/uj1f3Gtt3dMhBKBXOZH8QcDC93GqtgeJyR05Bqj+weZpLq6Y7s4tlBzqC2xK5IJ21MS2PUUFypSlB5X/iskUXlQUGRWuVwoLEgBQSSdgANySfKsXNwsas7sFRASzE4AA6mvnk1xPxnvFiDw2CAhX1FGuXGNvpOIh7HO49g2cQ49PxMtBYJ/l1JSW4lDKj9CijYsvnjny26z/BeyqWsQSN2LqJcsQg1PKqjWQBtgIAAMbVwS8QvrKMmS2imhiDHMDCNlQb40EYb9qleFdrLebALGJzjwSYHPkAwJUn0BoO3s5ITbQ6kaMqoQo4IIKeE8+YyMg9Rg1JV5BFR3FOOR27ASiUBhkMsUsic8YLIpAPXB6b0HdPbq4KuoZWGCrAEH3BqGueCmJSbRpEOwEXegRY6kB0fTgdAAKlLK9SZA8bh1bqP9iOhqH4t2oW1kxdBYomPglDhvL60wGX3GR50Fdi4txOVmMdrHPFC2R8xmFmeNyMxtpHLGQ2nG+xqRtOOHiCdwYxE4lC3CFg+I4yrnGAD49k3Ax4vKvV925tg32V1bTa00xxI4MrS58K7Z8JyB6bmvfYKxIWS4cDVcHC4AGY1Zj3hwfvuzv7FR0oLaBQ0Bqo9tu0ZXTZWrBr278CKNzErDxTuOgVQTg+lBA8Ou5pLm8vIoXuIWnkgCRFVl0pFHFrjLMBjUhzuMA56VNWXbC1hBjeP5VkMa9y+FfW76Soxs5GQdSkghgc1Yuz/CUtbeKBPpiXTk82PNmPmScn8638QsUmRo5F1KwKnocHngjcH28qCs/ELiYijiGuLBkGuNpRHIw0kAKCfEuSM5xtv0rv4ZxiCG3hW4uoO9WKMOXmjDFggzzO9dXCuzltApVIlJfId3+0kkzsS8jZZ88tzXibsta6GVIIotYILJGgYBueDjY+tBTLvjsbkumqdZGdkUL9pO6kqgQfgxspGwXU3XIuHY7g7W1uFc5lleSaXByNcza2APUDIH5Vt4B2ZtrNQsEQXAA1HLvhRgDW2+AKmMUClKUHlOQ/KlE5D2qB7d8YNrYzyrq16dKaRqbU+wIHmM5/Kgq/H5H4refJROUtLVg1yVyHkYHaMEjZdiMjqDyxX0G2gWNURFCqgwqgYAA5DFV34d8BNraJrJMswDyFtzk/Sp9ht7knrVooPDyqCFJALZwCQCcc8Driq1xzshHIGaELGzA6oyB3Mn9a48J/mH5g1K8esWkjDR476A95ET+JfuE/hYZU/1eldllcLKiSLydQRnY+x9RQfP+GvHDMy3FqDLCoeNyo1po+ncH/TzycEAb59NnaTjUqslvalrm/lCklHIggy31OqnSAoycHcgb8xmW+JspjsjKmBLG8YjPXMjqmn2bOCOtdnYvsylnABpTvpPFM4AGWO+kY+6ucAeQFBC2PYad3Ml5dsZGAybVe4YkdS/M+2N8D2qR4V2BsoHMpRp5Osty5mfHoW2H5CrXUZ2ovO5s7qXl3UMz/msbEUHy43ffQ3Uw0g3tyLOzxpAQZCPJEVUFDpzvk+Ic6+v28AVFQfSqhR7AYr5rFw4EcKtFBQ26Rzuo8OHkORk+XhmbH8or6azgZz03/8Aug+f9obqe17qxtZGnuLgFYUKhEijHOSWRRlgo2GCM7Zz1muxfY2OyDuzd9cz7zTEAEnA8C9VQY5bmtHZBGuZ5+IP9EmYbUeUKMcye8jDOfILVvoMCs0pQKUpQKUpQKUpQeU5D2FUH4tAutnESwSabDaeu2NJOdgQzZ9qvych7VVPifwVrmwkEee9gImjwMnKZOAOpxmgtij9qGq9a9qUayhuQpZ5wqrEuA7SsP8ASAPLfOSeQGTUQ/ZviEx76S9EEpOQIVdkQbYQKX0sMZySpyfKguPEJmSNmSMysBsgKqW9AW2H51C9mbtdUkYfUspM8IIKsqu2JIm/mSTOfLWB0qPXjF/aEi8h+ZhAz8zaIdS4O/eW+osfdAfavJvYw8N3bSLJb3Eg1FTqCs3gYjH06hzXbxIPM0DtWxu7yzs0BaOJxdXDjOle5bMcZI21FhuD096ugqnfD+yJa+uXB13VzIFyMYjiwi7epDHPtVxoFVvt0dcCW+/+blijbAziMMHmY+QEatv61YzVDvYWvbrQWPdyBwQNtNvE6q6ZH3ppFIJzsi+dBv7JRmaZrk/fZpeeQquojgjHkRCusjoZRWztdcyXMy8Ot30d6NVzIu7pDkalUg+F2G2/RhUnwniKJqhZWEqSOpCxOFKg4WViF0hSmnfPpUV8PrTU13ePu91M6hv+zibSB7atX5YHSgt9rbrGioowqAKB6AAD/attKUClKUClKUClKUClKUHlOQ9v+Ky1FGw9qUFA7P2ENpxaW3G3eQ9/CCDhcuRJg5wW5DP4VAq/CqR2oCx8Z4XKc5mS4gByABsrjPU5yfLFXhaDJqhdteFfKCS9tlwHwLqEKWSUHYTBBylU6TkcwMHpi+1CdpJFkiuLYg/aW0zZ5DGCuMjcHJzmg89iLfu7G3GQ2pdZIOQTIS53z5tU7VX+Ghb/AA22DEEopXIOR4WIGD15VaKCM7TX5gtLmYDJhilcDzKoSB+uKgPh7ZaRKx3EYhtlPn3MYaRvzkkf9KkO3DA26Rn+PNbp05CQOf2Q1s7Ej/Jwvgjv9UxB55mdpP8A5UHR2s4l8tZ3M232UTkAnALYIUfmSB+daexPDzBY20bbMIwz758cnjfB8tTGoXtyPm7i14crbSMLi48xDC2QD/U4A/WroigDA5UHqlKUClKUClKUClKUClKUGBWM1kUoKX8URoitbgDJtLqB8+QZtDfs3KrZw6YvGjtszKMgcs9cfnUX224a1zY3ESDLshKA8iy+JQfzFaewvERNbIeqhf8A1DVtn1LD+2gsdVvjUhE8x28NlKdxt9R5/pVkqq8bbL8QbpDZaM+rCdz6ctNB5+FYP+F2uRg6W20hfvt90cqtdVv4bQlOGWikEER7hjk5yeZ86stBSPiVcFVgAOCoupeo/wBO1lC8v53SrLaFYLWPOMRRoNsbkKAAPc7VQu3n+YvkjUnEIjg23BknkEki58xFEuf/ABKnu2jjRbWCEh7xggI5qiDMknpgZIPnigz2ItjLJc374LXTaImxg9zESFI81ZiSD1XTVwFarS3WNFRQAsYCqB0CjAH7VtFApSlApSlApSlApSlApSlB5ArOKDrSgw9UTgULWvEprZdIR8zoCcaoZWZnA8zHLk4/DNjoKvtUf4lO8RsrmJSZIZ1GRp3jf60JYjYgdOuKC6yyBVLMQFUEknYADcknpVP4xcaeG3s7eE3SyMMgg6XVYox0I8IXbnuanuPsrW56rI0K+4eVB/sarPxKu9SpbALpDW8sxc6U7sz6QgI31MVOB6UFn7NWvdWlvH+CNAccvpFVzivaRpcpH3ka7ZMQWSeTWSEiiB2R2Cuxz9KhTtmrqor55xgC1u7nQumR43mtAxHctIUxcONtpQAPC22DtzNB29keBsJu8lQQiEZit9ZlkUy51zTyZOuVsAczgKK7+zlsZ7me9fTkF7aJQN0jjYhtRPN2cH0AAFRvA+MSQyu0ztMkwTU3dCOWIomdbquQ0WnHjHLG4qa7Cpi0BIAMktzJsc/XPIQc+eMUE7pOrOdscsdc881sFKUClKUClKUClKUClKUClKUGBSgoaDNU/wCJsa/LRyM2kQXED5xq5NjTtyJzjPTOelXCqb8VWPyDoq6nmeGOMcgHZxg/tQWOCzBgWORchQux3+ggqcj+kGqV2thMl8sJGPnJbVB591bCSeVk8t3C5PntvV9s2zGh/Eqn9QKqXGbZU4vZSEAd7HKoJz9Ue3tusmP7RQXNaq3xBgia3XUcTJIrW5AyRKu48ODqXGdQxuPXFWkVVPiA4SOKTJBikY7c9IicvgegAPMfTtvjIRNv2cnuk0SNHErErM8MjiZkypa2dcYRsAAnVsCdutXu0tUjRURQqoAqqOQA6b1Hdl7ARQLvlpsSyMWL6nZVBbJ6YAqYoFKUoFKUoFKVgmgzSlKBSlKBSlKDyDzpn/iskVjFBmqd25Oq64ZFv47hpCPDpIijzhs7nmOVXKqN2omH+McMVgo0iYqz5yxYY0R4zhgBk5xs1Bdo1wB6Dp/tVP7eyd3PwyXfKXBG3UPGwYHz2q518/8AildiP5VvFlJFPhGrnqHL9aC/iqF8SbZ5pLaFQW71ZtKLvrbKAo5zgR6C2c9M1fc1804pK016Y1fxS3UbwzDV9kkSKrRgcsFo5QCOZznIFB9IiQKAAAAABgchgcq2Vis0ClKUClKUCgpSgUpSgUpSgUpSgVg1k0oFUX4oW7ILS9QZ/wAPmEkgHMxH6h+qr0q9Vou7ZZEeNxlZFKsPMMMEHFB6gmDqrqcq4DA+YIyKofxL307nwtEMD0jnc79NsV3fDieRVurWQkmym7tM7DuyoKBeukepJrg+IcLFI9QwZbrC7427hkXONtxq5/iFBP8AavjyQW6ZlEZucKr/AIFIy8o/pUkj1xVMs7SbvbO4MaRQm6jOC7NIIyphhUrjC4JXIzkFsnnUje23zRQkBlHy1sowC2O7SeYrnYFgQuf5KkO1ah45gGDGFrSEbjPeGeORtgNjgofyNBdM71mvKqBnHXevVApSlApSlApSlApSlApTFKBSlKBWDWaUCsYrNKClXE5teKzNgFLq1WTA2Oq2fS7euEcHYdK3fEeIdzBL4PsriFyWBIwud9ue1eu2YXvrFjgnvjCwyM6LlGjO3PGrT+la+06mTg7Pgs0cKykAkE92oLAEciQDQQHB78pNbxykbzo/0Oc64WiU5A0g94hGT5CrQbJTciJDqAlN1OT0fGmJdh5gEDyTPUVS7yNWQxlGbVpuLY+IafmmiIYOD9SyiQgnkWH52ThXH7OyQxlbvUzFpXNteSl5MBWcvoOr6QAeWFGNqC71mqr/ANINn/3ke9ndgf8AtVYrC8SaNJYzqSRQyncZB9DuKDopSlApSlApSlApSlApSlApSlBjNZpSgUpUB2xvWSDu4iRNdssEWMZBf6pBn8CBn/toKvxRe/1XZBJe7tILbSMsYoLhWYj0du8JP4QDVv4QqPbmJt11TQsrbZw7Ar+n7VEceEdo3D9WI7W1LgnBKoREVjLYGw3bfzxXIO13BGudfzFt3wGrWSQuRsCHPg148vFig5eO9ihDERAjzxJoKQmVy0IQ6sRAnEi5JOljkdDyFS3Du0UkaEyhrmNBgywxsJkwN1ntj4gf5lBz5CrJZcQimGYpEkA6owbH6Vwcd4UjgzBmiliU6ZUbQ3Xwt0dfRgRQe+EdoLe5/wBKQE8yjBo5AOW8bgMBsemKi+yR7ie7sydkf5iEbn7K4JJH5SBxgelVfjELYjJmle6LK1ugjgaZSHBzrRdQjxnOo4IJzzqX7RsYpbe61bwl4pSMqBBMACT/AEvpb3yBzoL2KVXWSQrjvnXBfGH8THoQxZhjdfCfXzrVw29miYCWR5oyGw7aNQK+SRxAkk+dBZ6Vqt5g6qwzhgCMgqd/MHce1baBSlKBSlKBSlKBSlKBSsCs0GM1WbLNzfyyn/SsR3EfrK4DTOPULoQeXi9asc+dLY54OPfBx+9fLuFtfRQovyXEUIGXEMtmFaRjqeTxAtksSdz1oPqbLnnv71yT8KgcFXhhZW5ho0IPuCKov+IX52+X4qMddfD8fuKNxO+GR3HFzg8/+r9/2oJeX4b2OsyQpJaufvW0skHscIcbe1bk7HH+JfX0mNhmYIAM+Srhj6nfaoIcVvusHF9v5eHVtTit2OcfFxzOO5sGPPAXy398eeKCyW3ZaGJSItSFiC7se9kcjkWeTJPtXm87Od5G8ZmfEishGBjcc8cs53zVfXi12c5TiybZH2Fic746ZwfevLcVudOccXB5Y+XsSeZGry//AGg7uzViZ4R3ujvbd2hmBjGstHgag4IYFl0sG9atA4bFlD3aExnKsQCwOCMg887neq72HErPeSyJOiSvEFFwqJIxSJVdyE23I/ardQKUpQKUpQKUpQKUpQKUpQYArNKUCsYrNKBilKUGMVnFKUGMUxWaUGMVmlKBSlKBWMVmlApSlApSlApSlApSlApSlApSlApSlApSlApSlApSlApSlApSlApSlApSl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6568" name="Picture 8" descr="http://intranet.tdmu.edu.ua/data/kafedra/internal/sport_medic/classes_stud/uk/stomat/ptn/%D0%A4%D1%96%D0%B7%D0%B8%D1%87%D0%BD%D0%B0%20%D1%80%D0%B5%D0%B0%D0%B1%D1%96%D0%BB%D1%96%D1%82%D0%B0%D1%86%D1%96%D1%8F/3/1%20%D0%A1%D1%83%D1%87%D0%B0%D1%81%D0%BD%D1%96%20%D1%83%D1%8F%D0%B2%D0%BB%D0%B5%D0%BD%D0%BD%D1%8F%20%D0%BF%D1%80%D0%BE%20%D1%84%D1%96%D0%B7%D0%B8%D1%87%D0%BD%D1%83%20%D1%80%D0%B5%D0%B0%D0%B1%D1%96%D0%BB%D1%96%D1%82%D0%B0%D1%86%D1%96%D1%8E%20%D1%82%D0%B0%20%D1%81%D0%BF%D0%BE%D1%80%D1%82%D0%B8%D0%B2%D0%BD%D1%83%20%D0%BC%D0%B5%D0%B4%D0%B8%D1%86%D0%B8%D0%BD%D1%83..files/image019.jpg"/>
          <p:cNvPicPr>
            <a:picLocks noChangeAspect="1" noChangeArrowheads="1"/>
          </p:cNvPicPr>
          <p:nvPr/>
        </p:nvPicPr>
        <p:blipFill>
          <a:blip r:embed="rId2"/>
          <a:srcRect/>
          <a:stretch>
            <a:fillRect/>
          </a:stretch>
        </p:blipFill>
        <p:spPr bwMode="auto">
          <a:xfrm>
            <a:off x="1714480" y="642918"/>
            <a:ext cx="3000396" cy="4627971"/>
          </a:xfrm>
          <a:prstGeom prst="rect">
            <a:avLst/>
          </a:prstGeom>
          <a:noFill/>
        </p:spPr>
      </p:pic>
      <p:sp>
        <p:nvSpPr>
          <p:cNvPr id="6" name="Заголовок 5"/>
          <p:cNvSpPr>
            <a:spLocks noGrp="1"/>
          </p:cNvSpPr>
          <p:nvPr>
            <p:ph type="title"/>
          </p:nvPr>
        </p:nvSpPr>
        <p:spPr>
          <a:xfrm>
            <a:off x="571472" y="5214950"/>
            <a:ext cx="8229600" cy="1143000"/>
          </a:xfrm>
        </p:spPr>
        <p:txBody>
          <a:bodyPr>
            <a:normAutofit/>
          </a:bodyPr>
          <a:lstStyle/>
          <a:p>
            <a:r>
              <a:rPr lang="en-US" sz="3200" b="1" dirty="0">
                <a:latin typeface="Times New Roman" pitchFamily="18" charset="0"/>
                <a:cs typeface="Times New Roman" pitchFamily="18" charset="0"/>
              </a:rPr>
              <a:t>Standby dynamometer
</a:t>
            </a:r>
            <a:endParaRPr lang="ru-RU" sz="3200" b="1" dirty="0">
              <a:latin typeface="Times New Roman" pitchFamily="18" charset="0"/>
              <a:cs typeface="Times New Roman" pitchFamily="18" charset="0"/>
            </a:endParaRPr>
          </a:p>
        </p:txBody>
      </p:sp>
      <p:pic>
        <p:nvPicPr>
          <p:cNvPr id="52226" name="Picture 2" descr="http://medcollege.te.ua/sayt1/Lecturs/Osnovu_profilaktuchnoi_mrducunu_lection/Lection_4.files/image022.jpg"/>
          <p:cNvPicPr>
            <a:picLocks noChangeAspect="1" noChangeArrowheads="1"/>
          </p:cNvPicPr>
          <p:nvPr/>
        </p:nvPicPr>
        <p:blipFill>
          <a:blip r:embed="rId3"/>
          <a:srcRect l="49572" t="1580" b="5179"/>
          <a:stretch>
            <a:fillRect/>
          </a:stretch>
        </p:blipFill>
        <p:spPr bwMode="auto">
          <a:xfrm>
            <a:off x="5072066" y="1071546"/>
            <a:ext cx="1881178" cy="4214842"/>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idx="4294967295"/>
          </p:nvPr>
        </p:nvSpPr>
        <p:spPr>
          <a:xfrm>
            <a:off x="642910" y="1357298"/>
            <a:ext cx="7900987" cy="4525963"/>
          </a:xfrm>
        </p:spPr>
        <p:txBody>
          <a:bodyPr>
            <a:normAutofit/>
          </a:bodyPr>
          <a:lstStyle/>
          <a:p>
            <a:pPr algn="just">
              <a:buFont typeface="Wingdings" pitchFamily="2" charset="2"/>
              <a:buChar char="ü"/>
            </a:pPr>
            <a:r>
              <a:rPr lang="en-US" sz="2700" i="1" dirty="0" err="1">
                <a:latin typeface="Times New Roman" pitchFamily="18" charset="0"/>
                <a:cs typeface="Times New Roman" pitchFamily="18" charset="0"/>
              </a:rPr>
              <a:t>Ergography</a:t>
            </a:r>
            <a:r>
              <a:rPr lang="en-US" sz="2700" i="1" dirty="0">
                <a:latin typeface="Times New Roman" pitchFamily="18" charset="0"/>
                <a:cs typeface="Times New Roman" pitchFamily="18" charset="0"/>
              </a:rPr>
              <a:t> allows you to get a record of angular or linear movement in time with simple movements such as flexion-extension</a:t>
            </a:r>
            <a:r>
              <a:rPr lang="uk-UA" sz="2700" dirty="0">
                <a:latin typeface="Times New Roman" pitchFamily="18" charset="0"/>
                <a:cs typeface="Times New Roman" pitchFamily="18" charset="0"/>
              </a:rPr>
              <a:t>.</a:t>
            </a:r>
          </a:p>
          <a:p>
            <a:pPr>
              <a:buFont typeface="Wingdings" pitchFamily="2" charset="2"/>
              <a:buChar char="ü"/>
            </a:pPr>
            <a:endParaRPr lang="uk-UA" sz="900" dirty="0">
              <a:latin typeface="Times New Roman" pitchFamily="18" charset="0"/>
              <a:cs typeface="Times New Roman" pitchFamily="18" charset="0"/>
            </a:endParaRPr>
          </a:p>
          <a:p>
            <a:endParaRPr lang="ru-RU" sz="2700" dirty="0">
              <a:latin typeface="Times New Roman" pitchFamily="18" charset="0"/>
              <a:cs typeface="Times New Roman" pitchFamily="18" charset="0"/>
            </a:endParaRPr>
          </a:p>
        </p:txBody>
      </p:sp>
      <p:sp>
        <p:nvSpPr>
          <p:cNvPr id="9" name="Заголовок 8"/>
          <p:cNvSpPr>
            <a:spLocks noGrp="1"/>
          </p:cNvSpPr>
          <p:nvPr>
            <p:ph type="title" idx="4294967295"/>
          </p:nvPr>
        </p:nvSpPr>
        <p:spPr>
          <a:xfrm>
            <a:off x="0" y="274638"/>
            <a:ext cx="9144000" cy="1143000"/>
          </a:xfrm>
        </p:spPr>
        <p:txBody>
          <a:bodyPr>
            <a:normAutofit fontScale="90000"/>
          </a:bodyPr>
          <a:lstStyle/>
          <a:p>
            <a:r>
              <a:rPr lang="en-US" sz="3600" b="1" dirty="0" err="1">
                <a:latin typeface="Times New Roman" pitchFamily="18" charset="0"/>
                <a:cs typeface="Times New Roman" pitchFamily="18" charset="0"/>
              </a:rPr>
              <a:t>Ergography</a:t>
            </a:r>
            <a:r>
              <a:rPr lang="en-US" sz="3600" b="1" dirty="0">
                <a:latin typeface="Times New Roman" pitchFamily="18" charset="0"/>
                <a:cs typeface="Times New Roman" pitchFamily="18" charset="0"/>
              </a:rPr>
              <a:t>
</a:t>
            </a:r>
            <a:endParaRPr lang="ru-RU" sz="3600" b="1" dirty="0">
              <a:latin typeface="Times New Roman" pitchFamily="18" charset="0"/>
              <a:cs typeface="Times New Roman" pitchFamily="18" charset="0"/>
            </a:endParaRPr>
          </a:p>
        </p:txBody>
      </p:sp>
      <p:sp>
        <p:nvSpPr>
          <p:cNvPr id="6" name="Прямоугольник 5"/>
          <p:cNvSpPr/>
          <p:nvPr/>
        </p:nvSpPr>
        <p:spPr>
          <a:xfrm>
            <a:off x="0" y="5143513"/>
            <a:ext cx="9144000" cy="2062103"/>
          </a:xfrm>
          <a:prstGeom prst="rect">
            <a:avLst/>
          </a:prstGeom>
        </p:spPr>
        <p:txBody>
          <a:bodyPr wrap="square">
            <a:spAutoFit/>
          </a:bodyPr>
          <a:lstStyle/>
          <a:p>
            <a:pPr algn="ctr"/>
            <a:r>
              <a:rPr lang="en-US" sz="3200" b="1" dirty="0" err="1">
                <a:latin typeface="Times New Roman" pitchFamily="18" charset="0"/>
                <a:cs typeface="Times New Roman" pitchFamily="18" charset="0"/>
              </a:rPr>
              <a:t>Ergogram</a:t>
            </a:r>
            <a:r>
              <a:rPr lang="en-US" sz="3200" b="1" dirty="0">
                <a:latin typeface="Times New Roman" pitchFamily="18" charset="0"/>
                <a:cs typeface="Times New Roman" pitchFamily="18" charset="0"/>
              </a:rPr>
              <a:t> of muscle fatigue
</a:t>
            </a:r>
            <a:r>
              <a:rPr lang="en-US" sz="3200" dirty="0">
                <a:latin typeface="Times New Roman" pitchFamily="18" charset="0"/>
                <a:cs typeface="Times New Roman" pitchFamily="18" charset="0"/>
              </a:rPr>
              <a:t>A — phase of optimal performance;
B is the phase of fatigue development.</a:t>
            </a:r>
            <a:r>
              <a:rPr lang="en-US" sz="3200" b="1" dirty="0">
                <a:latin typeface="Times New Roman" pitchFamily="18" charset="0"/>
                <a:cs typeface="Times New Roman" pitchFamily="18" charset="0"/>
              </a:rPr>
              <a:t>
</a:t>
            </a:r>
            <a:r>
              <a:rPr lang="uk-UA" sz="3200" b="1" dirty="0">
                <a:latin typeface="Times New Roman" pitchFamily="18" charset="0"/>
                <a:cs typeface="Times New Roman" pitchFamily="18" charset="0"/>
              </a:rPr>
              <a:t> </a:t>
            </a:r>
            <a:endParaRPr lang="ru-RU" sz="3200" b="1" dirty="0">
              <a:latin typeface="Times New Roman" pitchFamily="18" charset="0"/>
              <a:cs typeface="Times New Roman" pitchFamily="18" charset="0"/>
            </a:endParaRPr>
          </a:p>
        </p:txBody>
      </p:sp>
      <p:pic>
        <p:nvPicPr>
          <p:cNvPr id="80897" name="Picture 1" descr="H:\рисунки\0278775810.gif"/>
          <p:cNvPicPr>
            <a:picLocks noChangeAspect="1" noChangeArrowheads="1"/>
          </p:cNvPicPr>
          <p:nvPr/>
        </p:nvPicPr>
        <p:blipFill>
          <a:blip r:embed="rId2"/>
          <a:srcRect/>
          <a:stretch>
            <a:fillRect/>
          </a:stretch>
        </p:blipFill>
        <p:spPr bwMode="auto">
          <a:xfrm>
            <a:off x="785786" y="2643182"/>
            <a:ext cx="7639324" cy="264320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рисунки\237588368.jpg"/>
          <p:cNvPicPr>
            <a:picLocks noGrp="1" noChangeAspect="1" noChangeArrowheads="1"/>
          </p:cNvPicPr>
          <p:nvPr>
            <p:ph idx="4294967295"/>
          </p:nvPr>
        </p:nvPicPr>
        <p:blipFill>
          <a:blip r:embed="rId2"/>
          <a:srcRect/>
          <a:stretch>
            <a:fillRect/>
          </a:stretch>
        </p:blipFill>
        <p:spPr bwMode="auto">
          <a:xfrm>
            <a:off x="1500166" y="0"/>
            <a:ext cx="6350000" cy="3543300"/>
          </a:xfrm>
          <a:prstGeom prst="rect">
            <a:avLst/>
          </a:prstGeom>
          <a:noFill/>
        </p:spPr>
      </p:pic>
      <p:sp>
        <p:nvSpPr>
          <p:cNvPr id="5" name="Прямоугольник 4"/>
          <p:cNvSpPr/>
          <p:nvPr/>
        </p:nvSpPr>
        <p:spPr>
          <a:xfrm>
            <a:off x="357158" y="3429000"/>
            <a:ext cx="8572560" cy="3046988"/>
          </a:xfrm>
          <a:prstGeom prst="rect">
            <a:avLst/>
          </a:prstGeom>
        </p:spPr>
        <p:txBody>
          <a:bodyPr wrap="square">
            <a:spAutoFit/>
          </a:bodyPr>
          <a:lstStyle/>
          <a:p>
            <a:pPr algn="ctr"/>
            <a:r>
              <a:rPr lang="en-US" sz="3200" b="1" dirty="0">
                <a:latin typeface="Times New Roman" pitchFamily="18" charset="0"/>
                <a:cs typeface="Times New Roman" pitchFamily="18" charset="0"/>
              </a:rPr>
              <a:t>Mosso finger ergograph: 
1 — motion sensor; 2 — recording device; 
3 — </a:t>
            </a:r>
            <a:r>
              <a:rPr lang="en-US" sz="3200" b="1" dirty="0" err="1">
                <a:latin typeface="Times New Roman" pitchFamily="18" charset="0"/>
                <a:cs typeface="Times New Roman" pitchFamily="18" charset="0"/>
              </a:rPr>
              <a:t>salazki</a:t>
            </a:r>
            <a:r>
              <a:rPr lang="en-US" sz="3200" b="1" dirty="0">
                <a:latin typeface="Times New Roman" pitchFamily="18" charset="0"/>
                <a:cs typeface="Times New Roman" pitchFamily="18" charset="0"/>
              </a:rPr>
              <a:t>; 4 — parts of the mechanism for the movement of the tape; 5 — cargo; 6 — tape for recording an </a:t>
            </a:r>
            <a:r>
              <a:rPr lang="en-US" sz="3200" b="1" dirty="0" err="1">
                <a:latin typeface="Times New Roman" pitchFamily="18" charset="0"/>
                <a:cs typeface="Times New Roman" pitchFamily="18" charset="0"/>
              </a:rPr>
              <a:t>ergogram</a:t>
            </a:r>
            <a:r>
              <a:rPr lang="en-US" sz="3200" b="1" dirty="0">
                <a:latin typeface="Times New Roman" pitchFamily="18" charset="0"/>
                <a:cs typeface="Times New Roman" pitchFamily="18" charset="0"/>
              </a:rPr>
              <a:t>.
</a:t>
            </a:r>
            <a:endParaRPr lang="ru-RU" sz="32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71472" y="273050"/>
            <a:ext cx="8143932" cy="6227784"/>
          </a:xfrm>
        </p:spPr>
        <p:txBody>
          <a:bodyPr>
            <a:normAutofit fontScale="40000" lnSpcReduction="20000"/>
          </a:bodyPr>
          <a:lstStyle/>
          <a:p>
            <a:pPr algn="just">
              <a:lnSpc>
                <a:spcPct val="120000"/>
              </a:lnSpc>
              <a:buNone/>
            </a:pPr>
            <a:r>
              <a:rPr lang="ru-RU" sz="4300" b="1" i="1" dirty="0">
                <a:latin typeface="Times New Roman" pitchFamily="18" charset="0"/>
                <a:cs typeface="Times New Roman" pitchFamily="18" charset="0"/>
              </a:rPr>
              <a:t>	</a:t>
            </a:r>
            <a:r>
              <a:rPr lang="en-US" sz="5700" i="1" dirty="0">
                <a:latin typeface="Times New Roman" pitchFamily="18" charset="0"/>
                <a:cs typeface="Times New Roman" pitchFamily="18" charset="0"/>
              </a:rPr>
              <a:t>Ergometry is a set of quantitative methods for measuring a person's physical performance, which has an expression in ergometric indicators. 
		What are:
The intensity of the motor task performed: a) the speed of the athlete (m / s); b) power (for example, when pedaling on a bicycle ergometer; unit of measurement — watts); c) force (for example, with static cargo content; unit of measure — newtons).
The volume of the motor task performed: a) the path traveled (m); b) the work done (in physical content, for example, when the pedals of the bicycle ergometer are rotated; the unit of measurement is joules).
Execution time (unit of measure — seconds).
</a:t>
            </a:r>
            <a:endParaRPr lang="ru-RU" sz="5700"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b="1" dirty="0" err="1">
                <a:latin typeface="Times New Roman" pitchFamily="18" charset="0"/>
                <a:cs typeface="Times New Roman" pitchFamily="18" charset="0"/>
              </a:rPr>
              <a:t>Cyclography</a:t>
            </a:r>
            <a:endParaRPr lang="ru-RU" sz="3600" b="1" dirty="0">
              <a:latin typeface="Times New Roman" pitchFamily="18" charset="0"/>
              <a:cs typeface="Times New Roman" pitchFamily="18" charset="0"/>
            </a:endParaRPr>
          </a:p>
        </p:txBody>
      </p:sp>
      <p:sp>
        <p:nvSpPr>
          <p:cNvPr id="3" name="Содержимое 2"/>
          <p:cNvSpPr>
            <a:spLocks noGrp="1"/>
          </p:cNvSpPr>
          <p:nvPr>
            <p:ph idx="1"/>
          </p:nvPr>
        </p:nvSpPr>
        <p:spPr>
          <a:xfrm>
            <a:off x="683568" y="1916832"/>
            <a:ext cx="7168310" cy="4157084"/>
          </a:xfrm>
        </p:spPr>
        <p:txBody>
          <a:bodyPr>
            <a:normAutofit/>
          </a:bodyPr>
          <a:lstStyle/>
          <a:p>
            <a:pPr algn="just">
              <a:buFont typeface="Wingdings" pitchFamily="2" charset="2"/>
              <a:buChar char="ü"/>
            </a:pPr>
            <a:r>
              <a:rPr lang="en-US" sz="2700" i="1" dirty="0">
                <a:latin typeface="Times New Roman" pitchFamily="18" charset="0"/>
                <a:cs typeface="Times New Roman" pitchFamily="18" charset="0"/>
              </a:rPr>
              <a:t>The cyclographic technique is corrected in the multiple photographing of the observed moving links of the body, as well as in the subsequent analysis of the record in the </a:t>
            </a:r>
            <a:r>
              <a:rPr lang="en-US" sz="2700" i="1" dirty="0" err="1">
                <a:latin typeface="Times New Roman" pitchFamily="18" charset="0"/>
                <a:cs typeface="Times New Roman" pitchFamily="18" charset="0"/>
              </a:rPr>
              <a:t>microintervals</a:t>
            </a:r>
            <a:r>
              <a:rPr lang="en-US" sz="2700" i="1" dirty="0">
                <a:latin typeface="Times New Roman" pitchFamily="18" charset="0"/>
                <a:cs typeface="Times New Roman" pitchFamily="18" charset="0"/>
              </a:rPr>
              <a:t> of time.</a:t>
            </a:r>
            <a:endParaRPr lang="ru-RU" sz="2700"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4294967295"/>
          </p:nvPr>
        </p:nvSpPr>
        <p:spPr>
          <a:xfrm>
            <a:off x="357158" y="714356"/>
            <a:ext cx="8229600" cy="5572164"/>
          </a:xfrm>
        </p:spPr>
        <p:txBody>
          <a:bodyPr>
            <a:normAutofit fontScale="92500" lnSpcReduction="10000"/>
          </a:bodyPr>
          <a:lstStyle/>
          <a:p>
            <a:pPr lvl="0" algn="just">
              <a:lnSpc>
                <a:spcPct val="150000"/>
              </a:lnSpc>
              <a:buNone/>
            </a:pPr>
            <a:r>
              <a:rPr lang="uk-UA" dirty="0">
                <a:latin typeface="Times New Roman" pitchFamily="18" charset="0"/>
                <a:ea typeface="Times New Roman" pitchFamily="18" charset="0"/>
                <a:cs typeface="Times New Roman" pitchFamily="18" charset="0"/>
              </a:rPr>
              <a:t>		</a:t>
            </a:r>
            <a:r>
              <a:rPr lang="en-US" dirty="0">
                <a:latin typeface="Times New Roman" pitchFamily="18" charset="0"/>
                <a:ea typeface="Times New Roman" pitchFamily="18" charset="0"/>
                <a:cs typeface="Times New Roman" pitchFamily="18" charset="0"/>
              </a:rPr>
              <a:t>Other methods for studying the mechanical parameters of movements are the use of sensors that convert non-electrical quantities into electrical ones. With their help, continuous registration of changes in articular angles and forces in the process of natural motor acts can be carried out.
</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3600" b="1" dirty="0" err="1">
                <a:latin typeface="Times New Roman" pitchFamily="18" charset="0"/>
                <a:cs typeface="Times New Roman" pitchFamily="18" charset="0"/>
              </a:rPr>
              <a:t>Electrotensodynamography</a:t>
            </a:r>
            <a:r>
              <a:rPr lang="en-US" sz="3600" b="1" dirty="0">
                <a:latin typeface="Times New Roman" pitchFamily="18" charset="0"/>
                <a:cs typeface="Times New Roman" pitchFamily="18" charset="0"/>
              </a:rPr>
              <a:t>
</a:t>
            </a:r>
            <a:endParaRPr lang="ru-RU" sz="3600" b="1" dirty="0">
              <a:latin typeface="Times New Roman" pitchFamily="18" charset="0"/>
              <a:cs typeface="Times New Roman" pitchFamily="18" charset="0"/>
            </a:endParaRPr>
          </a:p>
        </p:txBody>
      </p:sp>
      <p:sp>
        <p:nvSpPr>
          <p:cNvPr id="3" name="Содержимое 2"/>
          <p:cNvSpPr>
            <a:spLocks noGrp="1"/>
          </p:cNvSpPr>
          <p:nvPr>
            <p:ph idx="1"/>
          </p:nvPr>
        </p:nvSpPr>
        <p:spPr>
          <a:xfrm>
            <a:off x="500034" y="1142984"/>
            <a:ext cx="8229600" cy="2185990"/>
          </a:xfrm>
        </p:spPr>
        <p:txBody>
          <a:bodyPr>
            <a:normAutofit lnSpcReduction="10000"/>
          </a:bodyPr>
          <a:lstStyle/>
          <a:p>
            <a:pPr algn="just">
              <a:buFont typeface="Wingdings" pitchFamily="2" charset="2"/>
              <a:buChar char="ü"/>
            </a:pPr>
            <a:r>
              <a:rPr lang="en-US" sz="2700" dirty="0">
                <a:latin typeface="Times New Roman" pitchFamily="18" charset="0"/>
                <a:cs typeface="Times New Roman" pitchFamily="18" charset="0"/>
              </a:rPr>
              <a:t>The method of </a:t>
            </a:r>
            <a:r>
              <a:rPr lang="en-US" sz="2700" dirty="0" err="1">
                <a:latin typeface="Times New Roman" pitchFamily="18" charset="0"/>
                <a:cs typeface="Times New Roman" pitchFamily="18" charset="0"/>
              </a:rPr>
              <a:t>electrotensodinography</a:t>
            </a:r>
            <a:r>
              <a:rPr lang="en-US" sz="2700" dirty="0">
                <a:latin typeface="Times New Roman" pitchFamily="18" charset="0"/>
                <a:cs typeface="Times New Roman" pitchFamily="18" charset="0"/>
              </a:rPr>
              <a:t> allows you to record and measure the effort that a person develops during interaction with the support and other environmental objects that have a certain mass. 
</a:t>
            </a:r>
            <a:endParaRPr lang="ru-RU" sz="2700" dirty="0">
              <a:latin typeface="Times New Roman" pitchFamily="18" charset="0"/>
              <a:cs typeface="Times New Roman" pitchFamily="18" charset="0"/>
            </a:endParaRPr>
          </a:p>
        </p:txBody>
      </p:sp>
      <p:pic>
        <p:nvPicPr>
          <p:cNvPr id="4" name="Picture 2" descr="Тензодатчики в авиации"/>
          <p:cNvPicPr>
            <a:picLocks noChangeAspect="1" noChangeArrowheads="1"/>
          </p:cNvPicPr>
          <p:nvPr/>
        </p:nvPicPr>
        <p:blipFill>
          <a:blip r:embed="rId2"/>
          <a:srcRect/>
          <a:stretch>
            <a:fillRect/>
          </a:stretch>
        </p:blipFill>
        <p:spPr bwMode="auto">
          <a:xfrm>
            <a:off x="4307782" y="3000372"/>
            <a:ext cx="4264746" cy="3183328"/>
          </a:xfrm>
          <a:prstGeom prst="rect">
            <a:avLst/>
          </a:prstGeom>
          <a:noFill/>
        </p:spPr>
      </p:pic>
      <p:sp>
        <p:nvSpPr>
          <p:cNvPr id="5" name="Прямоугольник 4"/>
          <p:cNvSpPr/>
          <p:nvPr/>
        </p:nvSpPr>
        <p:spPr>
          <a:xfrm>
            <a:off x="214282" y="5072074"/>
            <a:ext cx="4000528" cy="1077218"/>
          </a:xfrm>
          <a:prstGeom prst="rect">
            <a:avLst/>
          </a:prstGeom>
        </p:spPr>
        <p:txBody>
          <a:bodyPr wrap="square">
            <a:spAutoFit/>
          </a:bodyPr>
          <a:lstStyle/>
          <a:p>
            <a:pPr algn="ctr"/>
            <a:r>
              <a:rPr lang="en-US" sz="3200" b="1" dirty="0">
                <a:latin typeface="Times New Roman" pitchFamily="18" charset="0"/>
                <a:cs typeface="Times New Roman" pitchFamily="18" charset="0"/>
              </a:rPr>
              <a:t>Electric load cell
</a:t>
            </a:r>
            <a:endParaRPr lang="ru-RU" sz="32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3786190"/>
            <a:ext cx="8515352" cy="2714620"/>
          </a:xfrm>
        </p:spPr>
        <p:txBody>
          <a:bodyPr>
            <a:noAutofit/>
          </a:bodyPr>
          <a:lstStyle/>
          <a:p>
            <a:pPr algn="just"/>
            <a:r>
              <a:rPr lang="en-US" sz="2000" dirty="0">
                <a:latin typeface="Times New Roman" pitchFamily="18" charset="0"/>
                <a:cs typeface="Times New Roman" pitchFamily="18" charset="0"/>
              </a:rPr>
              <a:t>Universal </a:t>
            </a:r>
            <a:r>
              <a:rPr lang="en-US" sz="2000" dirty="0" err="1">
                <a:latin typeface="Times New Roman" pitchFamily="18" charset="0"/>
                <a:cs typeface="Times New Roman" pitchFamily="18" charset="0"/>
              </a:rPr>
              <a:t>electrotensodynamic</a:t>
            </a:r>
            <a:r>
              <a:rPr lang="en-US" sz="2000" dirty="0">
                <a:latin typeface="Times New Roman" pitchFamily="18" charset="0"/>
                <a:cs typeface="Times New Roman" pitchFamily="18" charset="0"/>
              </a:rPr>
              <a:t> measuring complex.</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It has a torque table with a movable frame, on the transverse bar of which is fixed with the ability to move in different planes an </a:t>
            </a:r>
            <a:r>
              <a:rPr lang="en-US" sz="2000" dirty="0" err="1">
                <a:latin typeface="Times New Roman" pitchFamily="18" charset="0"/>
                <a:cs typeface="Times New Roman" pitchFamily="18" charset="0"/>
              </a:rPr>
              <a:t>electrotensodynamometer</a:t>
            </a:r>
            <a:r>
              <a:rPr lang="en-US" sz="2000" dirty="0">
                <a:latin typeface="Times New Roman" pitchFamily="18" charset="0"/>
                <a:cs typeface="Times New Roman" pitchFamily="18" charset="0"/>
              </a:rPr>
              <a:t> connected to the recording device, according to the invention, the complex additionally has a support platform connected to an electric </a:t>
            </a:r>
            <a:r>
              <a:rPr lang="en-US" sz="2000" dirty="0" err="1">
                <a:latin typeface="Times New Roman" pitchFamily="18" charset="0"/>
                <a:cs typeface="Times New Roman" pitchFamily="18" charset="0"/>
              </a:rPr>
              <a:t>tensodometer</a:t>
            </a:r>
            <a:r>
              <a:rPr lang="en-US" sz="2000" dirty="0">
                <a:latin typeface="Times New Roman" pitchFamily="18" charset="0"/>
                <a:cs typeface="Times New Roman" pitchFamily="18" charset="0"/>
              </a:rPr>
              <a:t>, fixed to the anti-resistance table and a neutralizing cuff fixed, for example, on the Balkan frame.
</a:t>
            </a:r>
            <a:endParaRPr lang="ru-RU" sz="2000" dirty="0">
              <a:latin typeface="Times New Roman" pitchFamily="18" charset="0"/>
              <a:cs typeface="Times New Roman" pitchFamily="18" charset="0"/>
            </a:endParaRPr>
          </a:p>
        </p:txBody>
      </p:sp>
      <p:pic>
        <p:nvPicPr>
          <p:cNvPr id="61442" name="Picture 2" descr="H:\рисунки\bp3-300x152.png"/>
          <p:cNvPicPr>
            <a:picLocks noGrp="1" noChangeAspect="1" noChangeArrowheads="1"/>
          </p:cNvPicPr>
          <p:nvPr>
            <p:ph idx="1"/>
          </p:nvPr>
        </p:nvPicPr>
        <p:blipFill>
          <a:blip r:embed="rId2"/>
          <a:srcRect/>
          <a:stretch>
            <a:fillRect/>
          </a:stretch>
        </p:blipFill>
        <p:spPr bwMode="auto">
          <a:xfrm>
            <a:off x="1142976" y="214290"/>
            <a:ext cx="6677254" cy="3383141"/>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3600" b="1" dirty="0" err="1">
                <a:latin typeface="Times New Roman" pitchFamily="18" charset="0"/>
                <a:cs typeface="Times New Roman" pitchFamily="18" charset="0"/>
              </a:rPr>
              <a:t>Stabilography</a:t>
            </a:r>
            <a:r>
              <a:rPr lang="en-US" sz="3600" b="1" dirty="0">
                <a:latin typeface="Times New Roman" pitchFamily="18" charset="0"/>
                <a:cs typeface="Times New Roman" pitchFamily="18" charset="0"/>
              </a:rPr>
              <a:t>
</a:t>
            </a:r>
            <a:endParaRPr lang="ru-RU" sz="3600" b="1" dirty="0">
              <a:latin typeface="Times New Roman" pitchFamily="18" charset="0"/>
              <a:cs typeface="Times New Roman" pitchFamily="18" charset="0"/>
            </a:endParaRPr>
          </a:p>
        </p:txBody>
      </p:sp>
      <p:sp>
        <p:nvSpPr>
          <p:cNvPr id="3" name="Содержимое 2"/>
          <p:cNvSpPr>
            <a:spLocks noGrp="1"/>
          </p:cNvSpPr>
          <p:nvPr>
            <p:ph idx="1"/>
          </p:nvPr>
        </p:nvSpPr>
        <p:spPr>
          <a:xfrm>
            <a:off x="500034" y="1357298"/>
            <a:ext cx="8229600" cy="3643338"/>
          </a:xfrm>
        </p:spPr>
        <p:txBody>
          <a:bodyPr>
            <a:normAutofit/>
          </a:bodyPr>
          <a:lstStyle/>
          <a:p>
            <a:pPr algn="just">
              <a:buFont typeface="Wingdings" pitchFamily="2" charset="2"/>
              <a:buChar char="ü"/>
            </a:pPr>
            <a:r>
              <a:rPr lang="en-US" sz="2700" dirty="0">
                <a:latin typeface="Times New Roman" pitchFamily="18" charset="0"/>
                <a:cs typeface="Times New Roman" pitchFamily="18" charset="0"/>
              </a:rPr>
              <a:t>Nowadays, to assess the conditions of balance of the body, the coordination capabilities of a person, tolerance to static loads, the method of </a:t>
            </a:r>
            <a:r>
              <a:rPr lang="en-US" sz="2700" dirty="0" err="1">
                <a:latin typeface="Times New Roman" pitchFamily="18" charset="0"/>
                <a:cs typeface="Times New Roman" pitchFamily="18" charset="0"/>
              </a:rPr>
              <a:t>stabilography</a:t>
            </a:r>
            <a:r>
              <a:rPr lang="en-US" sz="2700" dirty="0">
                <a:latin typeface="Times New Roman" pitchFamily="18" charset="0"/>
                <a:cs typeface="Times New Roman" pitchFamily="18" charset="0"/>
              </a:rPr>
              <a:t> is widely used. 
During the study, a person becomes on a </a:t>
            </a:r>
            <a:r>
              <a:rPr lang="en-US" sz="2700" dirty="0" err="1">
                <a:latin typeface="Times New Roman" pitchFamily="18" charset="0"/>
                <a:cs typeface="Times New Roman" pitchFamily="18" charset="0"/>
              </a:rPr>
              <a:t>stabilographic</a:t>
            </a:r>
            <a:r>
              <a:rPr lang="en-US" sz="2700" dirty="0">
                <a:latin typeface="Times New Roman" pitchFamily="18" charset="0"/>
                <a:cs typeface="Times New Roman" pitchFamily="18" charset="0"/>
              </a:rPr>
              <a:t> platform and performs a control test.
</a:t>
            </a: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500034" y="5214950"/>
            <a:ext cx="8229600" cy="1143000"/>
          </a:xfrm>
        </p:spPr>
        <p:txBody>
          <a:bodyPr>
            <a:normAutofit/>
          </a:bodyPr>
          <a:lstStyle/>
          <a:p>
            <a:r>
              <a:rPr lang="en-US" sz="3200" b="1" dirty="0" err="1">
                <a:latin typeface="Times New Roman" pitchFamily="18" charset="0"/>
                <a:cs typeface="Times New Roman" pitchFamily="18" charset="0"/>
              </a:rPr>
              <a:t>Stabilographic</a:t>
            </a:r>
            <a:r>
              <a:rPr lang="en-US" sz="3200" b="1" dirty="0">
                <a:latin typeface="Times New Roman" pitchFamily="18" charset="0"/>
                <a:cs typeface="Times New Roman" pitchFamily="18" charset="0"/>
              </a:rPr>
              <a:t> installation
</a:t>
            </a:r>
            <a:endParaRPr lang="ru-RU" sz="3200" b="1" dirty="0">
              <a:latin typeface="Times New Roman" pitchFamily="18" charset="0"/>
              <a:cs typeface="Times New Roman" pitchFamily="18" charset="0"/>
            </a:endParaRPr>
          </a:p>
        </p:txBody>
      </p:sp>
      <p:pic>
        <p:nvPicPr>
          <p:cNvPr id="32771" name="Picture 3" descr="H:\рисунки\1326c.jpg"/>
          <p:cNvPicPr>
            <a:picLocks noChangeAspect="1" noChangeArrowheads="1"/>
          </p:cNvPicPr>
          <p:nvPr/>
        </p:nvPicPr>
        <p:blipFill>
          <a:blip r:embed="rId2"/>
          <a:srcRect/>
          <a:stretch>
            <a:fillRect/>
          </a:stretch>
        </p:blipFill>
        <p:spPr bwMode="auto">
          <a:xfrm>
            <a:off x="571472" y="214290"/>
            <a:ext cx="3714776" cy="4693000"/>
          </a:xfrm>
          <a:prstGeom prst="rect">
            <a:avLst/>
          </a:prstGeom>
          <a:noFill/>
        </p:spPr>
      </p:pic>
      <p:sp>
        <p:nvSpPr>
          <p:cNvPr id="44034" name="AutoShape 2" descr="https://encrypted-tbn0.gstatic.com/images?q=tbn:ANd9GcSpkiOOuOV6My8-zYjJMa2_C0R6ONKKYWxvt_lyOCoF29qr_mWj"/>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4036" name="Picture 4" descr="https://encrypted-tbn0.gstatic.com/images?q=tbn:ANd9GcSpkiOOuOV6My8-zYjJMa2_C0R6ONKKYWxvt_lyOCoF29qr_mWj"/>
          <p:cNvPicPr>
            <a:picLocks noChangeAspect="1" noChangeArrowheads="1"/>
          </p:cNvPicPr>
          <p:nvPr/>
        </p:nvPicPr>
        <p:blipFill>
          <a:blip r:embed="rId3"/>
          <a:srcRect/>
          <a:stretch>
            <a:fillRect/>
          </a:stretch>
        </p:blipFill>
        <p:spPr bwMode="auto">
          <a:xfrm>
            <a:off x="4429124" y="214290"/>
            <a:ext cx="4286280" cy="464347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1"/>
            <a:ext cx="9144000" cy="982741"/>
          </a:xfrm>
        </p:spPr>
        <p:txBody>
          <a:bodyPr>
            <a:normAutofit fontScale="90000"/>
          </a:bodyPr>
          <a:lstStyle/>
          <a:p>
            <a:r>
              <a:rPr lang="en-US" sz="3600" b="1" dirty="0" err="1">
                <a:latin typeface="Times New Roman" pitchFamily="18" charset="0"/>
                <a:cs typeface="Times New Roman" pitchFamily="18" charset="0"/>
              </a:rPr>
              <a:t>Myotonography</a:t>
            </a:r>
            <a:r>
              <a:rPr lang="en-US" sz="3600" b="1" dirty="0">
                <a:latin typeface="Times New Roman" pitchFamily="18" charset="0"/>
                <a:cs typeface="Times New Roman" pitchFamily="18" charset="0"/>
              </a:rPr>
              <a:t>
</a:t>
            </a:r>
            <a:endParaRPr lang="ru-RU" sz="3600" b="1" dirty="0">
              <a:latin typeface="Times New Roman" pitchFamily="18" charset="0"/>
              <a:cs typeface="Times New Roman" pitchFamily="18" charset="0"/>
            </a:endParaRPr>
          </a:p>
        </p:txBody>
      </p:sp>
      <p:sp>
        <p:nvSpPr>
          <p:cNvPr id="3" name="Содержимое 2"/>
          <p:cNvSpPr>
            <a:spLocks noGrp="1"/>
          </p:cNvSpPr>
          <p:nvPr>
            <p:ph idx="4294967295"/>
          </p:nvPr>
        </p:nvSpPr>
        <p:spPr>
          <a:xfrm>
            <a:off x="3857620" y="1071546"/>
            <a:ext cx="5111750" cy="4298950"/>
          </a:xfrm>
        </p:spPr>
        <p:txBody>
          <a:bodyPr/>
          <a:lstStyle/>
          <a:p>
            <a:pPr algn="just">
              <a:buFont typeface="Wingdings" pitchFamily="2" charset="2"/>
              <a:buChar char="ü"/>
            </a:pPr>
            <a:r>
              <a:rPr lang="en-US" sz="2700" i="1" dirty="0" err="1">
                <a:latin typeface="Times New Roman" pitchFamily="18" charset="0"/>
                <a:cs typeface="Times New Roman" pitchFamily="18" charset="0"/>
              </a:rPr>
              <a:t>Myotonography</a:t>
            </a:r>
            <a:r>
              <a:rPr lang="en-US" sz="2700" i="1" dirty="0">
                <a:latin typeface="Times New Roman" pitchFamily="18" charset="0"/>
                <a:cs typeface="Times New Roman" pitchFamily="18" charset="0"/>
              </a:rPr>
              <a:t> is the registration and analysis of the biomechanical qualities of human skeletal muscles.
Information on the biomechanical state of the studied muscles is obtained in digital and graphic forms.
</a:t>
            </a:r>
            <a:endParaRPr lang="ru-RU" dirty="0"/>
          </a:p>
        </p:txBody>
      </p:sp>
      <p:pic>
        <p:nvPicPr>
          <p:cNvPr id="4" name="Picture 2" descr="H:\рисунки\miotonometr-firmy-metrimpex.jpg"/>
          <p:cNvPicPr>
            <a:picLocks noChangeAspect="1" noChangeArrowheads="1"/>
          </p:cNvPicPr>
          <p:nvPr/>
        </p:nvPicPr>
        <p:blipFill>
          <a:blip r:embed="rId2"/>
          <a:srcRect/>
          <a:stretch>
            <a:fillRect/>
          </a:stretch>
        </p:blipFill>
        <p:spPr bwMode="auto">
          <a:xfrm>
            <a:off x="714348" y="1142984"/>
            <a:ext cx="2947997" cy="3768847"/>
          </a:xfrm>
          <a:prstGeom prst="rect">
            <a:avLst/>
          </a:prstGeom>
          <a:noFill/>
        </p:spPr>
      </p:pic>
      <p:sp>
        <p:nvSpPr>
          <p:cNvPr id="5" name="Прямоугольник 4"/>
          <p:cNvSpPr/>
          <p:nvPr/>
        </p:nvSpPr>
        <p:spPr>
          <a:xfrm>
            <a:off x="285720" y="5072074"/>
            <a:ext cx="4214842" cy="1077218"/>
          </a:xfrm>
          <a:prstGeom prst="rect">
            <a:avLst/>
          </a:prstGeom>
        </p:spPr>
        <p:txBody>
          <a:bodyPr wrap="square">
            <a:spAutoFit/>
          </a:bodyPr>
          <a:lstStyle/>
          <a:p>
            <a:r>
              <a:rPr lang="en-US" sz="3200" b="1" dirty="0" err="1">
                <a:latin typeface="Times New Roman" pitchFamily="18" charset="0"/>
                <a:cs typeface="Times New Roman" pitchFamily="18" charset="0"/>
              </a:rPr>
              <a:t>Myotonometer</a:t>
            </a:r>
            <a:r>
              <a:rPr lang="en-US" sz="3200" b="1" dirty="0">
                <a:latin typeface="Times New Roman" pitchFamily="18" charset="0"/>
                <a:cs typeface="Times New Roman" pitchFamily="18" charset="0"/>
              </a:rPr>
              <a:t>
</a:t>
            </a:r>
            <a:endParaRPr lang="ru-RU" sz="3200"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4" y="3431637"/>
            <a:ext cx="4500562" cy="1857380"/>
          </a:xfrm>
        </p:spPr>
        <p:txBody>
          <a:bodyPr>
            <a:noAutofit/>
          </a:bodyPr>
          <a:lstStyle/>
          <a:p>
            <a:r>
              <a:rPr lang="en-US" sz="3200" b="1" dirty="0">
                <a:latin typeface="Times New Roman" pitchFamily="18" charset="0"/>
                <a:cs typeface="Times New Roman" pitchFamily="18" charset="0"/>
              </a:rPr>
              <a:t>Measurement of the tone of the right masticatory muscle with a </a:t>
            </a:r>
            <a:r>
              <a:rPr lang="en-US" sz="3200" b="1" dirty="0" err="1">
                <a:latin typeface="Times New Roman" pitchFamily="18" charset="0"/>
                <a:cs typeface="Times New Roman" pitchFamily="18" charset="0"/>
              </a:rPr>
              <a:t>myotonometer</a:t>
            </a:r>
            <a:r>
              <a:rPr lang="en-US" sz="3200" b="1" dirty="0">
                <a:latin typeface="Times New Roman" pitchFamily="18" charset="0"/>
                <a:cs typeface="Times New Roman" pitchFamily="18" charset="0"/>
              </a:rPr>
              <a:t>.
</a:t>
            </a:r>
            <a:endParaRPr lang="ru-RU" sz="3200" b="1" dirty="0">
              <a:latin typeface="Times New Roman" pitchFamily="18" charset="0"/>
              <a:cs typeface="Times New Roman" pitchFamily="18" charset="0"/>
            </a:endParaRPr>
          </a:p>
        </p:txBody>
      </p:sp>
      <p:pic>
        <p:nvPicPr>
          <p:cNvPr id="36866" name="Picture 2" descr="H:\рисунки\izmerenie-tonusa-pravoy-visochnoy-myshtsy-miotonometrom.jpg"/>
          <p:cNvPicPr>
            <a:picLocks noGrp="1" noChangeAspect="1" noChangeArrowheads="1"/>
          </p:cNvPicPr>
          <p:nvPr>
            <p:ph idx="1"/>
          </p:nvPr>
        </p:nvPicPr>
        <p:blipFill>
          <a:blip r:embed="rId2"/>
          <a:srcRect/>
          <a:stretch>
            <a:fillRect/>
          </a:stretch>
        </p:blipFill>
        <p:spPr bwMode="auto">
          <a:xfrm>
            <a:off x="0" y="0"/>
            <a:ext cx="4504470" cy="3000396"/>
          </a:xfrm>
          <a:prstGeom prst="rect">
            <a:avLst/>
          </a:prstGeom>
          <a:noFill/>
        </p:spPr>
      </p:pic>
      <p:pic>
        <p:nvPicPr>
          <p:cNvPr id="4" name="Picture 2" descr="H:\рисунки\izmerenie-tonusa-pravoy-zhevatelnoy-myshtsy-miotonometrom.jpg"/>
          <p:cNvPicPr>
            <a:picLocks noChangeAspect="1" noChangeArrowheads="1"/>
          </p:cNvPicPr>
          <p:nvPr/>
        </p:nvPicPr>
        <p:blipFill>
          <a:blip r:embed="rId3"/>
          <a:srcRect/>
          <a:stretch>
            <a:fillRect/>
          </a:stretch>
        </p:blipFill>
        <p:spPr bwMode="auto">
          <a:xfrm>
            <a:off x="4572000" y="1000108"/>
            <a:ext cx="4572000" cy="3037562"/>
          </a:xfrm>
          <a:prstGeom prst="rect">
            <a:avLst/>
          </a:prstGeom>
          <a:noFill/>
        </p:spPr>
      </p:pic>
      <p:sp>
        <p:nvSpPr>
          <p:cNvPr id="41985" name="Rectangle 1"/>
          <p:cNvSpPr>
            <a:spLocks noChangeArrowheads="1"/>
          </p:cNvSpPr>
          <p:nvPr/>
        </p:nvSpPr>
        <p:spPr bwMode="auto">
          <a:xfrm>
            <a:off x="4643438" y="3897159"/>
            <a:ext cx="4500562"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en-US" sz="3200" b="1" dirty="0">
                <a:latin typeface="Times New Roman" pitchFamily="18" charset="0"/>
                <a:ea typeface="Calibri" pitchFamily="34" charset="0"/>
                <a:cs typeface="Times New Roman" pitchFamily="18" charset="0"/>
              </a:rPr>
              <a:t>Measurement of the tone of the right viscous muscle with a </a:t>
            </a:r>
            <a:r>
              <a:rPr lang="en-US" sz="3200" b="1" dirty="0" err="1">
                <a:latin typeface="Times New Roman" pitchFamily="18" charset="0"/>
                <a:ea typeface="Calibri" pitchFamily="34" charset="0"/>
                <a:cs typeface="Times New Roman" pitchFamily="18" charset="0"/>
              </a:rPr>
              <a:t>myotonometer</a:t>
            </a:r>
            <a:r>
              <a:rPr lang="en-US" sz="3200" b="1" dirty="0">
                <a:latin typeface="Times New Roman" pitchFamily="18" charset="0"/>
                <a:ea typeface="Calibri" pitchFamily="34" charset="0"/>
                <a:cs typeface="Times New Roman" pitchFamily="18" charset="0"/>
              </a:rPr>
              <a:t>. 
</a:t>
            </a:r>
            <a:endParaRPr kumimoji="0" lang="ru-RU" sz="3200" b="1"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3600" b="1" dirty="0">
                <a:latin typeface="Times New Roman" pitchFamily="18" charset="0"/>
                <a:cs typeface="Times New Roman" pitchFamily="18" charset="0"/>
              </a:rPr>
              <a:t>Accelerometry
</a:t>
            </a:r>
            <a:endParaRPr lang="ru-RU" sz="3600" b="1"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algn="just">
              <a:buFont typeface="Wingdings" pitchFamily="2" charset="2"/>
              <a:buChar char="ü"/>
            </a:pPr>
            <a:r>
              <a:rPr lang="en-US" sz="2700" i="1" dirty="0">
                <a:latin typeface="Times New Roman" pitchFamily="18" charset="0"/>
                <a:cs typeface="Times New Roman" pitchFamily="18" charset="0"/>
              </a:rPr>
              <a:t>Acceleration is a technique that allows you to measure the acceleration of the human body and its individual </a:t>
            </a:r>
            <a:r>
              <a:rPr lang="en-US" sz="2700" i="1" dirty="0" err="1">
                <a:latin typeface="Times New Roman" pitchFamily="18" charset="0"/>
                <a:cs typeface="Times New Roman" pitchFamily="18" charset="0"/>
              </a:rPr>
              <a:t>biolinks</a:t>
            </a:r>
            <a:r>
              <a:rPr lang="en-US" sz="2700" i="1" dirty="0">
                <a:latin typeface="Times New Roman" pitchFamily="18" charset="0"/>
                <a:cs typeface="Times New Roman" pitchFamily="18" charset="0"/>
              </a:rPr>
              <a:t> when performing movements.
Acceleration measurement takes place in two stages: 1) mechanical measurement of acceleration; 
	2) conversion of the mechanical movement of the sensor into an electrical signal.
</a:t>
            </a:r>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3955286"/>
            <a:ext cx="9144000" cy="2786082"/>
          </a:xfrm>
        </p:spPr>
        <p:txBody>
          <a:bodyPr>
            <a:noAutofit/>
          </a:bodyPr>
          <a:lstStyle/>
          <a:p>
            <a:r>
              <a:rPr lang="en-US" sz="2800" dirty="0">
                <a:latin typeface="Times New Roman" pitchFamily="18" charset="0"/>
                <a:cs typeface="Times New Roman" pitchFamily="18" charset="0"/>
              </a:rPr>
              <a:t>Accelerometer Is a flexible bandage in which </a:t>
            </a:r>
            <a:r>
              <a:rPr lang="en-US" sz="2800" dirty="0" err="1">
                <a:latin typeface="Times New Roman" pitchFamily="18" charset="0"/>
                <a:cs typeface="Times New Roman" pitchFamily="18" charset="0"/>
              </a:rPr>
              <a:t>microaxelrometers</a:t>
            </a:r>
            <a:r>
              <a:rPr lang="en-US" sz="2800" dirty="0">
                <a:latin typeface="Times New Roman" pitchFamily="18" charset="0"/>
                <a:cs typeface="Times New Roman" pitchFamily="18" charset="0"/>
              </a:rPr>
              <a:t> are located in the form of sequentially placed cells. Data from each of them is transmitted to the primary processing unit and further along the radio channel, or using a standard parallel PT port to a computer, where with the help of special software we see the state of the human spine in visual mode.
</a:t>
            </a:r>
            <a:endParaRPr lang="ru-RU" sz="2800" dirty="0">
              <a:latin typeface="Times New Roman" pitchFamily="18" charset="0"/>
              <a:cs typeface="Times New Roman" pitchFamily="18" charset="0"/>
            </a:endParaRPr>
          </a:p>
        </p:txBody>
      </p:sp>
      <p:pic>
        <p:nvPicPr>
          <p:cNvPr id="5" name="Picture 2" descr="H:\рисунки\Slide_Vynahid.jpg"/>
          <p:cNvPicPr>
            <a:picLocks noChangeAspect="1" noChangeArrowheads="1"/>
          </p:cNvPicPr>
          <p:nvPr/>
        </p:nvPicPr>
        <p:blipFill>
          <a:blip r:embed="rId2"/>
          <a:srcRect/>
          <a:stretch>
            <a:fillRect/>
          </a:stretch>
        </p:blipFill>
        <p:spPr bwMode="auto">
          <a:xfrm>
            <a:off x="214282" y="214290"/>
            <a:ext cx="4286280" cy="3429024"/>
          </a:xfrm>
          <a:prstGeom prst="rect">
            <a:avLst/>
          </a:prstGeom>
          <a:noFill/>
        </p:spPr>
      </p:pic>
      <p:pic>
        <p:nvPicPr>
          <p:cNvPr id="38914" name="Picture 2" descr="http://intellect-ua.info/2013/94_INT_16_06/Vynahid.jpg"/>
          <p:cNvPicPr>
            <a:picLocks noChangeAspect="1" noChangeArrowheads="1"/>
          </p:cNvPicPr>
          <p:nvPr/>
        </p:nvPicPr>
        <p:blipFill>
          <a:blip r:embed="rId3"/>
          <a:srcRect/>
          <a:stretch>
            <a:fillRect/>
          </a:stretch>
        </p:blipFill>
        <p:spPr bwMode="auto">
          <a:xfrm>
            <a:off x="4572000" y="214290"/>
            <a:ext cx="4286250" cy="34290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3600" b="1" dirty="0">
                <a:latin typeface="Times New Roman" pitchFamily="18" charset="0"/>
                <a:cs typeface="Times New Roman" pitchFamily="18" charset="0"/>
              </a:rPr>
              <a:t>Goniometry
</a:t>
            </a:r>
            <a:endParaRPr lang="ru-RU" sz="3600" b="1" dirty="0">
              <a:latin typeface="Times New Roman" pitchFamily="18" charset="0"/>
              <a:cs typeface="Times New Roman" pitchFamily="18" charset="0"/>
            </a:endParaRPr>
          </a:p>
        </p:txBody>
      </p:sp>
      <p:sp>
        <p:nvSpPr>
          <p:cNvPr id="3" name="Содержимое 2"/>
          <p:cNvSpPr>
            <a:spLocks noGrp="1"/>
          </p:cNvSpPr>
          <p:nvPr>
            <p:ph idx="1"/>
          </p:nvPr>
        </p:nvSpPr>
        <p:spPr>
          <a:xfrm>
            <a:off x="571472" y="1600200"/>
            <a:ext cx="8115328" cy="4525963"/>
          </a:xfrm>
        </p:spPr>
        <p:txBody>
          <a:bodyPr/>
          <a:lstStyle/>
          <a:p>
            <a:pPr algn="just">
              <a:buFont typeface="Wingdings" pitchFamily="2" charset="2"/>
              <a:buChar char="ü"/>
            </a:pPr>
            <a:r>
              <a:rPr lang="en-US" sz="2700" i="1" dirty="0">
                <a:latin typeface="Times New Roman" pitchFamily="18" charset="0"/>
                <a:cs typeface="Times New Roman" pitchFamily="18" charset="0"/>
              </a:rPr>
              <a:t>Goniometry is a method of registering angular movements in the joints. The magnitudes of the articular angles are important spatial characteristics of movements about:
determination of the mobility of combinations of body links;
flexibility assessments;
study of rational sports techniques.
</a:t>
            </a:r>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286388"/>
            <a:ext cx="8229600" cy="1143000"/>
          </a:xfrm>
        </p:spPr>
        <p:txBody>
          <a:bodyPr>
            <a:normAutofit/>
          </a:bodyPr>
          <a:lstStyle/>
          <a:p>
            <a:r>
              <a:rPr lang="en-US" sz="3200" b="1" dirty="0">
                <a:latin typeface="Times New Roman" pitchFamily="18" charset="0"/>
                <a:cs typeface="Times New Roman" pitchFamily="18" charset="0"/>
              </a:rPr>
              <a:t>Goniometer
</a:t>
            </a:r>
            <a:endParaRPr lang="ru-RU" sz="3200" b="1" dirty="0">
              <a:latin typeface="Times New Roman" pitchFamily="18" charset="0"/>
              <a:cs typeface="Times New Roman" pitchFamily="18" charset="0"/>
            </a:endParaRPr>
          </a:p>
        </p:txBody>
      </p:sp>
      <p:pic>
        <p:nvPicPr>
          <p:cNvPr id="3" name="Рисунок 2"/>
          <p:cNvPicPr/>
          <p:nvPr/>
        </p:nvPicPr>
        <p:blipFill>
          <a:blip r:embed="rId2" cstate="print"/>
          <a:srcRect/>
          <a:stretch>
            <a:fillRect/>
          </a:stretch>
        </p:blipFill>
        <p:spPr bwMode="auto">
          <a:xfrm>
            <a:off x="3071802" y="1214422"/>
            <a:ext cx="2857520" cy="3429024"/>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857224" y="857232"/>
            <a:ext cx="7943848" cy="4525963"/>
          </a:xfrm>
        </p:spPr>
        <p:txBody>
          <a:bodyPr>
            <a:normAutofit/>
          </a:bodyPr>
          <a:lstStyle/>
          <a:p>
            <a:pPr>
              <a:buNone/>
            </a:pPr>
            <a:r>
              <a:rPr lang="uk-UA" sz="2700" dirty="0">
                <a:latin typeface="Times New Roman" pitchFamily="18" charset="0"/>
                <a:cs typeface="Times New Roman" pitchFamily="18" charset="0"/>
              </a:rPr>
              <a:t>		</a:t>
            </a:r>
            <a:r>
              <a:rPr lang="en-US" sz="2700" dirty="0">
                <a:latin typeface="Times New Roman" pitchFamily="18" charset="0"/>
                <a:cs typeface="Times New Roman" pitchFamily="18" charset="0"/>
              </a:rPr>
              <a:t>To measure the angular movements of the links of the human body, to assess the level of development of flexibility (amplitude of movements), methods such as:
radiographic, 
</a:t>
            </a:r>
            <a:r>
              <a:rPr lang="en-US" sz="2700" dirty="0" err="1">
                <a:latin typeface="Times New Roman" pitchFamily="18" charset="0"/>
                <a:cs typeface="Times New Roman" pitchFamily="18" charset="0"/>
              </a:rPr>
              <a:t>optoelectric</a:t>
            </a:r>
            <a:r>
              <a:rPr lang="en-US" sz="2700" dirty="0">
                <a:latin typeface="Times New Roman" pitchFamily="18" charset="0"/>
                <a:cs typeface="Times New Roman" pitchFamily="18" charset="0"/>
              </a:rPr>
              <a:t>, 
Mechanical
</a:t>
            </a:r>
            <a:r>
              <a:rPr lang="en-US" sz="2700" dirty="0" err="1">
                <a:latin typeface="Times New Roman" pitchFamily="18" charset="0"/>
                <a:cs typeface="Times New Roman" pitchFamily="18" charset="0"/>
              </a:rPr>
              <a:t>mechanoelectric</a:t>
            </a:r>
            <a:r>
              <a:rPr lang="en-US" sz="2700" dirty="0">
                <a:latin typeface="Times New Roman" pitchFamily="18" charset="0"/>
                <a:cs typeface="Times New Roman" pitchFamily="18" charset="0"/>
              </a:rPr>
              <a:t>. </a:t>
            </a:r>
            <a:endParaRPr lang="ru-RU" sz="2700"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srcRect/>
          <a:stretch>
            <a:fillRect/>
          </a:stretch>
        </p:blipFill>
        <p:spPr bwMode="auto">
          <a:xfrm>
            <a:off x="857224" y="642918"/>
            <a:ext cx="7281323" cy="3357562"/>
          </a:xfrm>
          <a:prstGeom prst="rect">
            <a:avLst/>
          </a:prstGeom>
          <a:noFill/>
          <a:ln w="9525">
            <a:noFill/>
            <a:miter lim="800000"/>
            <a:headEnd/>
            <a:tailEnd/>
          </a:ln>
        </p:spPr>
      </p:pic>
      <p:sp>
        <p:nvSpPr>
          <p:cNvPr id="5" name="Заголовок 4"/>
          <p:cNvSpPr>
            <a:spLocks noGrp="1"/>
          </p:cNvSpPr>
          <p:nvPr>
            <p:ph type="title"/>
          </p:nvPr>
        </p:nvSpPr>
        <p:spPr>
          <a:xfrm>
            <a:off x="500034" y="4357694"/>
            <a:ext cx="8229600" cy="2000264"/>
          </a:xfrm>
        </p:spPr>
        <p:txBody>
          <a:bodyPr>
            <a:normAutofit fontScale="90000"/>
          </a:bodyPr>
          <a:lstStyle/>
          <a:p>
            <a:r>
              <a:rPr lang="en-US" sz="3600" dirty="0">
                <a:latin typeface="Times New Roman" pitchFamily="18" charset="0"/>
                <a:cs typeface="Times New Roman" pitchFamily="18" charset="0"/>
              </a:rPr>
              <a:t>Ways to measure flexibility: A – goniometric; B – </a:t>
            </a:r>
            <a:r>
              <a:rPr lang="en-US" sz="3600" dirty="0" err="1">
                <a:latin typeface="Times New Roman" pitchFamily="18" charset="0"/>
                <a:cs typeface="Times New Roman" pitchFamily="18" charset="0"/>
              </a:rPr>
              <a:t>globographic</a:t>
            </a:r>
            <a:r>
              <a:rPr lang="en-US" sz="3600" dirty="0">
                <a:latin typeface="Times New Roman" pitchFamily="18" charset="0"/>
                <a:cs typeface="Times New Roman" pitchFamily="18" charset="0"/>
              </a:rPr>
              <a:t>; </a:t>
            </a:r>
            <a:br>
              <a:rPr lang="en-US" sz="3600" dirty="0">
                <a:latin typeface="Times New Roman" pitchFamily="18" charset="0"/>
                <a:cs typeface="Times New Roman" pitchFamily="18" charset="0"/>
              </a:rPr>
            </a:br>
            <a:r>
              <a:rPr lang="en-US" sz="3600" dirty="0">
                <a:latin typeface="Times New Roman" pitchFamily="18" charset="0"/>
                <a:cs typeface="Times New Roman" pitchFamily="18" charset="0"/>
              </a:rPr>
              <a:t>B – in linear measures.</a:t>
            </a:r>
            <a:br>
              <a:rPr lang="en-US" sz="3600" dirty="0">
                <a:latin typeface="Times New Roman" pitchFamily="18" charset="0"/>
                <a:cs typeface="Times New Roman" pitchFamily="18" charset="0"/>
              </a:rPr>
            </a:br>
            <a:r>
              <a:rPr lang="en-US" sz="3600" dirty="0">
                <a:latin typeface="Times New Roman" pitchFamily="18" charset="0"/>
                <a:cs typeface="Times New Roman" pitchFamily="18" charset="0"/>
              </a:rPr>
              <a:t>
</a:t>
            </a:r>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3600" b="1" dirty="0">
                <a:latin typeface="Times New Roman" pitchFamily="18" charset="0"/>
                <a:cs typeface="Times New Roman" pitchFamily="18" charset="0"/>
              </a:rPr>
              <a:t>Electromyography
</a:t>
            </a:r>
            <a:endParaRPr lang="ru-RU" sz="3600" b="1" dirty="0">
              <a:latin typeface="Times New Roman" pitchFamily="18" charset="0"/>
              <a:cs typeface="Times New Roman" pitchFamily="18" charset="0"/>
            </a:endParaRPr>
          </a:p>
        </p:txBody>
      </p:sp>
      <p:sp>
        <p:nvSpPr>
          <p:cNvPr id="7" name="Содержимое 6"/>
          <p:cNvSpPr>
            <a:spLocks noGrp="1"/>
          </p:cNvSpPr>
          <p:nvPr>
            <p:ph idx="1"/>
          </p:nvPr>
        </p:nvSpPr>
        <p:spPr>
          <a:xfrm>
            <a:off x="457200" y="1285860"/>
            <a:ext cx="8229600" cy="4840303"/>
          </a:xfrm>
        </p:spPr>
        <p:txBody>
          <a:bodyPr>
            <a:normAutofit lnSpcReduction="10000"/>
          </a:bodyPr>
          <a:lstStyle/>
          <a:p>
            <a:pPr algn="just">
              <a:buFont typeface="Wingdings" pitchFamily="2" charset="2"/>
              <a:buChar char="ü"/>
            </a:pPr>
            <a:r>
              <a:rPr lang="en-US" sz="2700" dirty="0">
                <a:latin typeface="Times New Roman" pitchFamily="18" charset="0"/>
                <a:cs typeface="Times New Roman" pitchFamily="18" charset="0"/>
              </a:rPr>
              <a:t>A method based on the registration and analysis of bioelectrical activity of muscle and peripheral nerve fibers. 
	In this case, we study: 
1) spontaneous bioelectric activity, reflects the state of the neuromuscular system at rest and under muscle tension; 
2) caused by bioelectrical activity caused by electrical stimulation of a nerve or muscle of varying intensity and frequency.
</a:t>
            </a:r>
            <a:endParaRPr lang="ru-RU" sz="2700"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4714884"/>
            <a:ext cx="9144000" cy="1143000"/>
          </a:xfrm>
        </p:spPr>
        <p:txBody>
          <a:bodyPr>
            <a:normAutofit fontScale="90000"/>
          </a:bodyPr>
          <a:lstStyle/>
          <a:p>
            <a:r>
              <a:rPr lang="en-US" sz="3200" dirty="0">
                <a:latin typeface="Times New Roman" pitchFamily="18" charset="0"/>
                <a:cs typeface="Times New Roman" pitchFamily="18" charset="0"/>
              </a:rPr>
              <a:t>The electrical activity of a separate motor unit (a) and muscle (b) in humans
</a:t>
            </a:r>
            <a:endParaRPr lang="ru-RU" sz="3200" dirty="0">
              <a:latin typeface="Times New Roman" pitchFamily="18" charset="0"/>
              <a:cs typeface="Times New Roman" pitchFamily="18" charset="0"/>
            </a:endParaRPr>
          </a:p>
        </p:txBody>
      </p:sp>
      <p:graphicFrame>
        <p:nvGraphicFramePr>
          <p:cNvPr id="62466" name="Object 2"/>
          <p:cNvGraphicFramePr>
            <a:graphicFrameLocks noChangeAspect="1"/>
          </p:cNvGraphicFramePr>
          <p:nvPr/>
        </p:nvGraphicFramePr>
        <p:xfrm>
          <a:off x="2071669" y="928670"/>
          <a:ext cx="5515063" cy="3643338"/>
        </p:xfrm>
        <a:graphic>
          <a:graphicData uri="http://schemas.openxmlformats.org/presentationml/2006/ole">
            <mc:AlternateContent xmlns:mc="http://schemas.openxmlformats.org/markup-compatibility/2006">
              <mc:Choice xmlns:v="urn:schemas-microsoft-com:vml" Requires="v">
                <p:oleObj r:id="rId2" imgW="7306695" imgH="4734586" progId="">
                  <p:embed/>
                </p:oleObj>
              </mc:Choice>
              <mc:Fallback>
                <p:oleObj r:id="rId2" imgW="7306695" imgH="4734586" progId="">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1669" y="928670"/>
                        <a:ext cx="5515063" cy="3643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939916"/>
          </a:xfrm>
        </p:spPr>
        <p:txBody>
          <a:bodyPr>
            <a:normAutofit/>
          </a:bodyPr>
          <a:lstStyle/>
          <a:p>
            <a:r>
              <a:rPr lang="en-US" sz="3600" b="1" dirty="0">
                <a:latin typeface="Times New Roman" pitchFamily="18" charset="0"/>
                <a:cs typeface="Times New Roman" pitchFamily="18" charset="0"/>
              </a:rPr>
              <a:t>Stimulation methods in the diagnosis of the neuromuscular system solve the following tasks: </a:t>
            </a:r>
            <a:endParaRPr lang="ru-RU" sz="3600" b="1" dirty="0"/>
          </a:p>
        </p:txBody>
      </p:sp>
      <p:sp>
        <p:nvSpPr>
          <p:cNvPr id="3" name="Содержимое 2"/>
          <p:cNvSpPr>
            <a:spLocks noGrp="1"/>
          </p:cNvSpPr>
          <p:nvPr>
            <p:ph idx="1"/>
          </p:nvPr>
        </p:nvSpPr>
        <p:spPr>
          <a:xfrm>
            <a:off x="671514" y="2492896"/>
            <a:ext cx="8015286" cy="3482981"/>
          </a:xfrm>
        </p:spPr>
        <p:txBody>
          <a:bodyPr>
            <a:normAutofit/>
          </a:bodyPr>
          <a:lstStyle/>
          <a:p>
            <a:pPr lvl="0">
              <a:buFont typeface="Wingdings" pitchFamily="2" charset="2"/>
              <a:buChar char="ü"/>
            </a:pPr>
            <a:r>
              <a:rPr lang="en-US" sz="2700" dirty="0">
                <a:latin typeface="Times New Roman" pitchFamily="18" charset="0"/>
                <a:cs typeface="Times New Roman" pitchFamily="18" charset="0"/>
              </a:rPr>
              <a:t>examine the direct excitability of the muscles,
examine neuromuscular transmission,
investigate the state of motoneurons and their axons,
examine the state of the sensitive fibers of peripheral nerves.
</a:t>
            </a:r>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072074"/>
            <a:ext cx="8229600" cy="1143000"/>
          </a:xfrm>
        </p:spPr>
        <p:txBody>
          <a:bodyPr>
            <a:normAutofit/>
          </a:bodyPr>
          <a:lstStyle/>
          <a:p>
            <a:r>
              <a:rPr lang="en-US" sz="3200" b="1" dirty="0">
                <a:latin typeface="Times New Roman" pitchFamily="18" charset="0"/>
                <a:cs typeface="Times New Roman" pitchFamily="18" charset="0"/>
              </a:rPr>
              <a:t>Electromyograph
</a:t>
            </a:r>
            <a:endParaRPr lang="ru-RU" sz="3200" b="1" dirty="0">
              <a:latin typeface="Times New Roman" pitchFamily="18" charset="0"/>
              <a:cs typeface="Times New Roman" pitchFamily="18" charset="0"/>
            </a:endParaRPr>
          </a:p>
        </p:txBody>
      </p:sp>
      <p:sp>
        <p:nvSpPr>
          <p:cNvPr id="63490" name="AutoShape 2" descr="https://encrypted-tbn3.gstatic.com/images?q=tbn:ANd9GcSXHP5SpobZhfRXN8jajqKHNxFwynYjlQW-TnRJstRsejUcg56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3492" name="AutoShape 4" descr="https://encrypted-tbn3.gstatic.com/images?q=tbn:ANd9GcSXHP5SpobZhfRXN8jajqKHNxFwynYjlQW-TnRJstRsejUcg56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3493" name="Picture 5" descr="C:\Users\User\Downloads\images (6).jpg"/>
          <p:cNvPicPr>
            <a:picLocks noGrp="1" noChangeAspect="1" noChangeArrowheads="1"/>
          </p:cNvPicPr>
          <p:nvPr>
            <p:ph idx="1"/>
          </p:nvPr>
        </p:nvPicPr>
        <p:blipFill>
          <a:blip r:embed="rId2"/>
          <a:srcRect/>
          <a:stretch>
            <a:fillRect/>
          </a:stretch>
        </p:blipFill>
        <p:spPr bwMode="auto">
          <a:xfrm>
            <a:off x="0" y="0"/>
            <a:ext cx="5214974" cy="5214974"/>
          </a:xfrm>
          <a:prstGeom prst="rect">
            <a:avLst/>
          </a:prstGeom>
          <a:noFill/>
        </p:spPr>
      </p:pic>
      <p:pic>
        <p:nvPicPr>
          <p:cNvPr id="7" name="Picture 2" descr="C:\Users\User\Downloads\загруженное (4).jpg"/>
          <p:cNvPicPr>
            <a:picLocks noChangeAspect="1" noChangeArrowheads="1"/>
          </p:cNvPicPr>
          <p:nvPr/>
        </p:nvPicPr>
        <p:blipFill>
          <a:blip r:embed="rId3"/>
          <a:srcRect/>
          <a:stretch>
            <a:fillRect/>
          </a:stretch>
        </p:blipFill>
        <p:spPr bwMode="auto">
          <a:xfrm>
            <a:off x="4786314" y="1665412"/>
            <a:ext cx="4357686" cy="2899842"/>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571744"/>
            <a:ext cx="8229600" cy="1143000"/>
          </a:xfrm>
        </p:spPr>
        <p:txBody>
          <a:bodyPr>
            <a:normAutofit fontScale="90000"/>
          </a:bodyPr>
          <a:lstStyle/>
          <a:p>
            <a:r>
              <a:rPr lang="en-US" sz="6600" b="1" dirty="0">
                <a:latin typeface="Times New Roman" pitchFamily="18" charset="0"/>
                <a:cs typeface="Times New Roman" pitchFamily="18" charset="0"/>
              </a:rPr>
              <a:t>Thank you for your attention!
</a:t>
            </a:r>
            <a:endParaRPr lang="ru-RU" sz="6600" b="1"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886</TotalTime>
  <Words>1746</Words>
  <Application>Microsoft Office PowerPoint</Application>
  <PresentationFormat>Экран (4:3)</PresentationFormat>
  <Paragraphs>73</Paragraphs>
  <Slides>33</Slides>
  <Notes>0</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0</vt:i4>
      </vt:variant>
      <vt:variant>
        <vt:lpstr>Заголовки слайдов</vt:lpstr>
      </vt:variant>
      <vt:variant>
        <vt:i4>33</vt:i4>
      </vt:variant>
    </vt:vector>
  </HeadingPairs>
  <TitlesOfParts>
    <vt:vector size="38" baseType="lpstr">
      <vt:lpstr>Arial</vt:lpstr>
      <vt:lpstr>Calibri</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Comparative characteristics of slow and fast MF  
</vt:lpstr>
      <vt:lpstr>Презентация PowerPoint</vt:lpstr>
      <vt:lpstr>Презентация PowerPoint</vt:lpstr>
      <vt:lpstr>Презентация PowerPoint</vt:lpstr>
      <vt:lpstr>Презентация PowerPoint</vt:lpstr>
      <vt:lpstr>Dynamometry
</vt:lpstr>
      <vt:lpstr>Standby dynamometer
</vt:lpstr>
      <vt:lpstr>Ergography
</vt:lpstr>
      <vt:lpstr>Презентация PowerPoint</vt:lpstr>
      <vt:lpstr>Презентация PowerPoint</vt:lpstr>
      <vt:lpstr>Cyclography</vt:lpstr>
      <vt:lpstr>Презентация PowerPoint</vt:lpstr>
      <vt:lpstr>Electrotensodynamography
</vt:lpstr>
      <vt:lpstr>Universal electrotensodynamic measuring complex.   It has a torque table with a movable frame, on the transverse bar of which is fixed with the ability to move in different planes an electrotensodynamometer connected to the recording device, according to the invention, the complex additionally has a support platform connected to an electric tensodometer, fixed to the anti-resistance table and a neutralizing cuff fixed, for example, on the Balkan frame.
</vt:lpstr>
      <vt:lpstr>Stabilography
</vt:lpstr>
      <vt:lpstr>Stabilographic installation
</vt:lpstr>
      <vt:lpstr>Myotonography
</vt:lpstr>
      <vt:lpstr>Measurement of the tone of the right masticatory muscle with a myotonometer.
</vt:lpstr>
      <vt:lpstr>Accelerometry
</vt:lpstr>
      <vt:lpstr>Accelerometer Is a flexible bandage in which microaxelrometers are located in the form of sequentially placed cells. Data from each of them is transmitted to the primary processing unit and further along the radio channel, or using a standard parallel PT port to a computer, where with the help of special software we see the state of the human spine in visual mode.
</vt:lpstr>
      <vt:lpstr>Goniometry
</vt:lpstr>
      <vt:lpstr>Goniometer
</vt:lpstr>
      <vt:lpstr>Презентация PowerPoint</vt:lpstr>
      <vt:lpstr>Ways to measure flexibility: A – goniometric; B – globographic;  B – in linear measures. 
</vt:lpstr>
      <vt:lpstr>Electromyography
</vt:lpstr>
      <vt:lpstr>The electrical activity of a separate motor unit (a) and muscle (b) in humans
</vt:lpstr>
      <vt:lpstr>Stimulation methods in the diagnosis of the neuromuscular system solve the following tasks: </vt:lpstr>
      <vt:lpstr>Electromyograph
</vt:lpstr>
      <vt:lpstr>Thank you for your attention!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2</dc:title>
  <dc:creator>User</dc:creator>
  <cp:lastModifiedBy>HP</cp:lastModifiedBy>
  <cp:revision>74</cp:revision>
  <dcterms:created xsi:type="dcterms:W3CDTF">2013-09-06T08:29:42Z</dcterms:created>
  <dcterms:modified xsi:type="dcterms:W3CDTF">2023-02-20T21:56:33Z</dcterms:modified>
</cp:coreProperties>
</file>