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F3599-2F6A-4772-BD8F-100699ABCD16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CBAD3-333C-4A2E-A2DE-D214EE22E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403648" y="1412776"/>
            <a:ext cx="632089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12.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людини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стані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спокою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фізичному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навантажені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боку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серцево-судинної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системи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рівняння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клініко-лабораторних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здоровою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4509120"/>
            <a:ext cx="2865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Доц. </a:t>
            </a:r>
            <a:r>
              <a:rPr lang="uk-UA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058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Вплив </a:t>
            </a:r>
            <a:r>
              <a:rPr lang="uk-UA" b="1" dirty="0" err="1" smtClean="0">
                <a:solidFill>
                  <a:srgbClr val="FFFF00"/>
                </a:solidFill>
              </a:rPr>
              <a:t>АНС</a:t>
            </a:r>
            <a:r>
              <a:rPr lang="uk-UA" b="1" dirty="0" smtClean="0">
                <a:solidFill>
                  <a:srgbClr val="FFFF00"/>
                </a:solidFill>
              </a:rPr>
              <a:t> на серця 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119" y="1628800"/>
            <a:ext cx="7143249" cy="48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863408" cy="119675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Ефекти </a:t>
            </a:r>
            <a:r>
              <a:rPr lang="uk-UA" b="1" dirty="0" err="1" smtClean="0">
                <a:solidFill>
                  <a:srgbClr val="FFFF00"/>
                </a:solidFill>
              </a:rPr>
              <a:t>АНС</a:t>
            </a:r>
            <a:r>
              <a:rPr lang="uk-UA" b="1" dirty="0" smtClean="0">
                <a:solidFill>
                  <a:srgbClr val="FFFF00"/>
                </a:solidFill>
              </a:rPr>
              <a:t> на серце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700327" cy="514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Рефлекси, які зменшують роботу серце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2564904"/>
            <a:ext cx="563532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uk-UA" sz="3200" b="1" dirty="0" smtClean="0">
                <a:solidFill>
                  <a:srgbClr val="FFFF00"/>
                </a:solidFill>
              </a:rPr>
              <a:t>Рефлекс </a:t>
            </a:r>
            <a:r>
              <a:rPr lang="uk-UA" sz="3200" b="1" dirty="0" err="1" smtClean="0">
                <a:solidFill>
                  <a:srgbClr val="FFFF00"/>
                </a:solidFill>
              </a:rPr>
              <a:t>Ціона</a:t>
            </a:r>
            <a:r>
              <a:rPr lang="uk-UA" sz="3200" b="1" dirty="0" smtClean="0">
                <a:solidFill>
                  <a:srgbClr val="FFFF00"/>
                </a:solidFill>
              </a:rPr>
              <a:t> – </a:t>
            </a:r>
            <a:r>
              <a:rPr lang="uk-UA" sz="3200" b="1" dirty="0" err="1" smtClean="0">
                <a:solidFill>
                  <a:srgbClr val="FFFF00"/>
                </a:solidFill>
              </a:rPr>
              <a:t>Людвига</a:t>
            </a:r>
            <a:endParaRPr lang="uk-UA" sz="3200" b="1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uk-UA" sz="3200" b="1" dirty="0" smtClean="0">
                <a:solidFill>
                  <a:srgbClr val="FFFF00"/>
                </a:solidFill>
              </a:rPr>
              <a:t> рефлекс Іванова </a:t>
            </a:r>
            <a:r>
              <a:rPr lang="uk-UA" sz="3200" b="1" dirty="0" err="1" smtClean="0">
                <a:solidFill>
                  <a:srgbClr val="FFFF00"/>
                </a:solidFill>
              </a:rPr>
              <a:t>–Герінга</a:t>
            </a:r>
            <a:endParaRPr lang="uk-UA" sz="3200" b="1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uk-UA" sz="3200" b="1" dirty="0" smtClean="0">
                <a:solidFill>
                  <a:srgbClr val="FFFF00"/>
                </a:solidFill>
              </a:rPr>
              <a:t>Рефлекс  </a:t>
            </a:r>
            <a:r>
              <a:rPr lang="uk-UA" sz="3200" b="1" dirty="0" err="1" smtClean="0">
                <a:solidFill>
                  <a:srgbClr val="FFFF00"/>
                </a:solidFill>
              </a:rPr>
              <a:t>Гольца</a:t>
            </a:r>
            <a:endParaRPr lang="uk-UA" sz="3200" b="1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uk-UA" sz="3200" b="1" dirty="0" smtClean="0">
                <a:solidFill>
                  <a:srgbClr val="FFFF00"/>
                </a:solidFill>
              </a:rPr>
              <a:t>Рефлекс </a:t>
            </a:r>
            <a:r>
              <a:rPr lang="uk-UA" sz="3200" b="1" dirty="0" err="1" smtClean="0">
                <a:solidFill>
                  <a:srgbClr val="FFFF00"/>
                </a:solidFill>
              </a:rPr>
              <a:t>Ашнера-Даньніні</a:t>
            </a:r>
            <a:endParaRPr lang="uk-UA" sz="3200" b="1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uk-UA" sz="3200" b="1" dirty="0" smtClean="0">
                <a:solidFill>
                  <a:srgbClr val="FFFF00"/>
                </a:solidFill>
              </a:rPr>
              <a:t>Рефлекс </a:t>
            </a:r>
            <a:r>
              <a:rPr lang="uk-UA" sz="3200" b="1" dirty="0" err="1" smtClean="0">
                <a:solidFill>
                  <a:srgbClr val="FFFF00"/>
                </a:solidFill>
              </a:rPr>
              <a:t>Бецольда-Яриша</a:t>
            </a: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</a:rPr>
              <a:t>Рефлекси, які збільшують роботу серце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35559" y="3244334"/>
            <a:ext cx="52009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- Рефлекс </a:t>
            </a:r>
            <a:r>
              <a:rPr lang="uk-UA" sz="3600" b="1" dirty="0" err="1" smtClean="0">
                <a:solidFill>
                  <a:srgbClr val="FFFF00"/>
                </a:solidFill>
              </a:rPr>
              <a:t>Бейнбріджа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Структура судинорухового центра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77636"/>
            <a:ext cx="4979040" cy="467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05800" cy="4860032"/>
          </a:xfrm>
        </p:spPr>
        <p:txBody>
          <a:bodyPr>
            <a:normAutofit/>
          </a:bodyPr>
          <a:lstStyle/>
          <a:p>
            <a:pPr algn="ctr"/>
            <a:r>
              <a:rPr lang="uk-UA" b="1" u="sng" dirty="0" smtClean="0">
                <a:solidFill>
                  <a:srgbClr val="FFFF00"/>
                </a:solidFill>
              </a:rPr>
              <a:t>Регуляція системного кровообігу</a:t>
            </a:r>
            <a:br>
              <a:rPr lang="uk-UA" b="1" u="sng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- Швидка (рефлекторна)  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- проміжна (нейрогуморальна)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- повільна (гуморальна)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3058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Рефлекторна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788" y="1844824"/>
            <a:ext cx="7012556" cy="439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Нервові центри регуляції кровообігу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3626" y="1484784"/>
            <a:ext cx="5718654" cy="502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Дякую за увагу!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76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Вплив АНС на серця </vt:lpstr>
      <vt:lpstr>Ефекти АНС на серце</vt:lpstr>
      <vt:lpstr>Рефлекси, які зменшують роботу серце </vt:lpstr>
      <vt:lpstr>Рефлекси, які збільшують роботу серце </vt:lpstr>
      <vt:lpstr>Структура судинорухового центра</vt:lpstr>
      <vt:lpstr>Регуляція системного кровообігу   - Швидка (рефлекторна)   - проміжна (нейрогуморальна) - повільна (гуморальна) </vt:lpstr>
      <vt:lpstr>Рефлекторна</vt:lpstr>
      <vt:lpstr>Нервові центри регуляції кровообігу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2023-02-21T07:20:07Z</dcterms:created>
  <dcterms:modified xsi:type="dcterms:W3CDTF">2023-02-21T18:13:50Z</dcterms:modified>
</cp:coreProperties>
</file>