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364C2-C448-49C7-82A8-87CF1D4C2E59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37237-9006-4AF1-9658-9D3627A9592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810AAE-89DE-4AC8-AD54-D1726B84A7A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C26900-2B12-4A44-B581-70E83F1CAF1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7CCA0-E3E5-489D-BDE2-615FA16CE82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68995-4FA4-4874-BCCA-E981ECE51A6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11560" y="2204864"/>
            <a:ext cx="785599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5. Інтерпретація клініко-лабораторних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досліджень  сенсорної системи.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Оксана 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8"/>
          <p:cNvSpPr>
            <a:spLocks noGrp="1"/>
          </p:cNvSpPr>
          <p:nvPr>
            <p:ph type="title"/>
          </p:nvPr>
        </p:nvSpPr>
        <p:spPr>
          <a:xfrm>
            <a:off x="500063" y="285750"/>
            <a:ext cx="7239000" cy="6778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Функції сенсорних систем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2291" name="Текст 2"/>
          <p:cNvSpPr>
            <a:spLocks noGrp="1"/>
          </p:cNvSpPr>
          <p:nvPr>
            <p:ph idx="1"/>
          </p:nvPr>
        </p:nvSpPr>
        <p:spPr>
          <a:xfrm>
            <a:off x="357188" y="1285875"/>
            <a:ext cx="8258175" cy="4929188"/>
          </a:xfrm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uk-UA" sz="3200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Виявлення</a:t>
            </a:r>
            <a:r>
              <a:rPr lang="uk-UA" sz="3200" b="1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 - </a:t>
            </a:r>
            <a:r>
              <a:rPr lang="uk-UA" sz="1600" dirty="0"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починається в рецепторі - спеціалізованій клітині, пристосованій до сприйняття подразника певної модальності із зовнішнього або внутрішнього середовища</a:t>
            </a:r>
            <a:r>
              <a:rPr lang="uk-UA" sz="1600" b="1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;</a:t>
            </a:r>
            <a:endParaRPr lang="ru-RU" sz="1600" b="1" dirty="0"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uk-UA" sz="3200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Рецепція </a:t>
            </a:r>
            <a:r>
              <a:rPr lang="uk-UA" sz="1600" b="1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- </a:t>
            </a:r>
            <a:r>
              <a:rPr lang="uk-UA" sz="1600" dirty="0"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перетворенням енергії стимулу в імпульсну активність нейронів</a:t>
            </a:r>
            <a:r>
              <a:rPr lang="uk-UA" sz="1600" b="1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 ;</a:t>
            </a:r>
            <a:endParaRPr lang="ru-RU" sz="1600" b="1" dirty="0"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uk-UA" sz="3200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Розрізнення - </a:t>
            </a:r>
            <a:r>
              <a:rPr lang="uk-UA" sz="1600" dirty="0"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здатність помічати відмінності у властивостях подразників</a:t>
            </a:r>
            <a:r>
              <a:rPr lang="uk-UA" sz="1600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uk-UA" sz="3200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Передача і перетворення - </a:t>
            </a:r>
            <a:r>
              <a:rPr lang="uk-UA" sz="1600" dirty="0"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доносять до вищих центрів мозку найбільш важливу (істотну) інформацію про подразник у формі, зручній для його надійного і швидкого аналізу.</a:t>
            </a:r>
            <a:endParaRPr lang="ru-RU" sz="1600" dirty="0"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uk-UA" sz="3200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Кодування - </a:t>
            </a:r>
            <a:r>
              <a:rPr lang="uk-UA" sz="1600" dirty="0"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перетворення інформації в умовну форму – код.</a:t>
            </a:r>
            <a:endParaRPr lang="ru-RU" sz="3200" dirty="0"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uk-UA" sz="3200" dirty="0">
                <a:solidFill>
                  <a:srgbClr val="FFFF00"/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Ідентифікація образів - </a:t>
            </a:r>
            <a:r>
              <a:rPr lang="uk-UA" sz="1600" dirty="0"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віднесенні образу до того або іншого класу об'єктів.</a:t>
            </a:r>
            <a:endParaRPr lang="ru-RU" sz="1600" dirty="0"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uk-UA" sz="800" dirty="0">
                <a:ea typeface="Calibri" pitchFamily="34" charset="0"/>
                <a:cs typeface="Times New Roman" pitchFamily="18" charset="0"/>
              </a:rPr>
              <a:t/>
            </a:r>
            <a:br>
              <a:rPr lang="uk-UA" sz="800" dirty="0">
                <a:ea typeface="Calibri" pitchFamily="34" charset="0"/>
                <a:cs typeface="Times New Roman" pitchFamily="18" charset="0"/>
              </a:rPr>
            </a:br>
            <a:endParaRPr lang="ru-RU" sz="800" dirty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FF00"/>
                </a:solidFill>
              </a:rPr>
              <a:t>Принципи будови сенсорних систем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357188" y="1714500"/>
            <a:ext cx="8786812" cy="421481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uk-UA" sz="3600" dirty="0">
                <a:solidFill>
                  <a:srgbClr val="FFFF00"/>
                </a:solidFill>
              </a:rPr>
              <a:t>Багатоетапність - </a:t>
            </a:r>
            <a:r>
              <a:rPr lang="ru-RU" sz="1300" dirty="0" err="1">
                <a:solidFill>
                  <a:srgbClr val="FFFF00"/>
                </a:solidFill>
              </a:rPr>
              <a:t>розташування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нервових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клітин</a:t>
            </a:r>
            <a:r>
              <a:rPr lang="ru-RU" sz="1300" dirty="0">
                <a:solidFill>
                  <a:srgbClr val="FFFF00"/>
                </a:solidFill>
              </a:rPr>
              <a:t> шарами, </a:t>
            </a:r>
            <a:r>
              <a:rPr lang="ru-RU" sz="1300" dirty="0" err="1">
                <a:solidFill>
                  <a:srgbClr val="FFFF00"/>
                </a:solidFill>
              </a:rPr>
              <a:t>що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забезпечує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можливість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спеціалізації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різних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рівнів</a:t>
            </a:r>
            <a:r>
              <a:rPr lang="ru-RU" sz="1300" dirty="0">
                <a:solidFill>
                  <a:srgbClr val="FFFF00"/>
                </a:solidFill>
              </a:rPr>
              <a:t> по </a:t>
            </a:r>
            <a:r>
              <a:rPr lang="ru-RU" sz="1300" dirty="0" err="1">
                <a:solidFill>
                  <a:srgbClr val="FFFF00"/>
                </a:solidFill>
              </a:rPr>
              <a:t>переробці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окремих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видів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інформації</a:t>
            </a:r>
            <a:r>
              <a:rPr lang="ru-RU" sz="1300" dirty="0">
                <a:solidFill>
                  <a:srgbClr val="FFFF00"/>
                </a:solidFill>
              </a:rPr>
              <a:t>; </a:t>
            </a:r>
            <a:endParaRPr lang="uk-UA" sz="13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uk-UA" sz="3600" dirty="0" err="1">
                <a:solidFill>
                  <a:srgbClr val="FFFF00"/>
                </a:solidFill>
              </a:rPr>
              <a:t>Багатоканальність</a:t>
            </a:r>
            <a:r>
              <a:rPr lang="uk-UA" sz="3600" dirty="0">
                <a:solidFill>
                  <a:srgbClr val="FFFF00"/>
                </a:solidFill>
              </a:rPr>
              <a:t> - </a:t>
            </a:r>
            <a:r>
              <a:rPr lang="ru-RU" sz="1300" dirty="0" err="1">
                <a:solidFill>
                  <a:srgbClr val="FFFF00"/>
                </a:solidFill>
              </a:rPr>
              <a:t>інформація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перетворюється</a:t>
            </a:r>
            <a:r>
              <a:rPr lang="ru-RU" sz="1300" dirty="0">
                <a:solidFill>
                  <a:srgbClr val="FFFF00"/>
                </a:solidFill>
              </a:rPr>
              <a:t> та </a:t>
            </a:r>
            <a:r>
              <a:rPr lang="ru-RU" sz="1300" dirty="0" err="1">
                <a:solidFill>
                  <a:srgbClr val="FFFF00"/>
                </a:solidFill>
              </a:rPr>
              <a:t>передається</a:t>
            </a:r>
            <a:r>
              <a:rPr lang="ru-RU" sz="1300" dirty="0">
                <a:solidFill>
                  <a:srgbClr val="FFFF00"/>
                </a:solidFill>
              </a:rPr>
              <a:t> по </a:t>
            </a:r>
            <a:r>
              <a:rPr lang="ru-RU" sz="1300" dirty="0" err="1">
                <a:solidFill>
                  <a:srgbClr val="FFFF00"/>
                </a:solidFill>
              </a:rPr>
              <a:t>низці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паралельних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каналів</a:t>
            </a:r>
            <a:r>
              <a:rPr lang="ru-RU" sz="1300" dirty="0">
                <a:solidFill>
                  <a:srgbClr val="FFFF00"/>
                </a:solidFill>
              </a:rPr>
              <a:t>, </a:t>
            </a:r>
            <a:r>
              <a:rPr lang="ru-RU" sz="1300" dirty="0" err="1">
                <a:solidFill>
                  <a:srgbClr val="FFFF00"/>
                </a:solidFill>
              </a:rPr>
              <a:t>які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забезпечують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точність</a:t>
            </a:r>
            <a:r>
              <a:rPr lang="ru-RU" sz="1300" dirty="0">
                <a:solidFill>
                  <a:srgbClr val="FFFF00"/>
                </a:solidFill>
              </a:rPr>
              <a:t> та </a:t>
            </a:r>
            <a:r>
              <a:rPr lang="ru-RU" sz="1300" dirty="0" err="1">
                <a:solidFill>
                  <a:srgbClr val="FFFF00"/>
                </a:solidFill>
              </a:rPr>
              <a:t>надійність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аналізу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endParaRPr lang="uk-UA" sz="13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sz="3600" dirty="0" err="1">
                <a:solidFill>
                  <a:srgbClr val="FFFF00"/>
                </a:solidFill>
              </a:rPr>
              <a:t>Наявність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сенсорних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лійок</a:t>
            </a:r>
            <a:r>
              <a:rPr lang="ru-RU" sz="3600" dirty="0">
                <a:solidFill>
                  <a:srgbClr val="FFFF00"/>
                </a:solidFill>
              </a:rPr>
              <a:t> – </a:t>
            </a:r>
            <a:r>
              <a:rPr lang="ru-RU" sz="1300" dirty="0" err="1">
                <a:solidFill>
                  <a:srgbClr val="FFFF00"/>
                </a:solidFill>
              </a:rPr>
              <a:t>наявність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розширення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чи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звуження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системних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зв’язків</a:t>
            </a:r>
            <a:r>
              <a:rPr lang="ru-RU" sz="1300" dirty="0">
                <a:solidFill>
                  <a:srgbClr val="FFFF00"/>
                </a:solidFill>
              </a:rPr>
              <a:t> в </a:t>
            </a:r>
            <a:r>
              <a:rPr lang="ru-RU" sz="1300" dirty="0" err="1">
                <a:solidFill>
                  <a:srgbClr val="FFFF00"/>
                </a:solidFill>
              </a:rPr>
              <a:t>напрямку</a:t>
            </a:r>
            <a:r>
              <a:rPr lang="ru-RU" sz="1300" dirty="0">
                <a:solidFill>
                  <a:srgbClr val="FFFF00"/>
                </a:solidFill>
              </a:rPr>
              <a:t> до кори (</a:t>
            </a:r>
            <a:r>
              <a:rPr lang="ru-RU" sz="1300" dirty="0" err="1">
                <a:solidFill>
                  <a:srgbClr val="FFFF00"/>
                </a:solidFill>
              </a:rPr>
              <a:t>звуження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обмежує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кількість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інформації</a:t>
            </a:r>
            <a:r>
              <a:rPr lang="ru-RU" sz="1300" dirty="0">
                <a:solidFill>
                  <a:srgbClr val="FFFF00"/>
                </a:solidFill>
              </a:rPr>
              <a:t>, </a:t>
            </a:r>
            <a:r>
              <a:rPr lang="ru-RU" sz="1300" dirty="0" err="1">
                <a:solidFill>
                  <a:srgbClr val="FFFF00"/>
                </a:solidFill>
              </a:rPr>
              <a:t>розширення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забезпечує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більш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складний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аналіз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ознак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подразника</a:t>
            </a:r>
            <a:r>
              <a:rPr lang="ru-RU" sz="1300" dirty="0">
                <a:solidFill>
                  <a:srgbClr val="FFFF00"/>
                </a:solidFill>
              </a:rPr>
              <a:t>); 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ru-RU" sz="3600" dirty="0" err="1">
                <a:solidFill>
                  <a:srgbClr val="FFFF00"/>
                </a:solidFill>
              </a:rPr>
              <a:t>Наявність</a:t>
            </a:r>
            <a:r>
              <a:rPr lang="ru-RU" sz="3600" dirty="0">
                <a:solidFill>
                  <a:srgbClr val="FFFF00"/>
                </a:solidFill>
              </a:rPr>
              <a:t>  </a:t>
            </a:r>
            <a:r>
              <a:rPr lang="ru-RU" sz="3600" dirty="0" err="1">
                <a:solidFill>
                  <a:srgbClr val="FFFF00"/>
                </a:solidFill>
              </a:rPr>
              <a:t>зворотніх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звязків</a:t>
            </a:r>
            <a:r>
              <a:rPr lang="ru-RU" sz="3600" dirty="0">
                <a:solidFill>
                  <a:srgbClr val="FFFF00"/>
                </a:solidFill>
              </a:rPr>
              <a:t> - </a:t>
            </a:r>
            <a:r>
              <a:rPr lang="ru-RU" sz="1300" dirty="0" err="1">
                <a:solidFill>
                  <a:srgbClr val="FFFF00"/>
                </a:solidFill>
              </a:rPr>
              <a:t>які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чинять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вплив</a:t>
            </a:r>
            <a:r>
              <a:rPr lang="ru-RU" sz="1300" dirty="0">
                <a:solidFill>
                  <a:srgbClr val="FFFF00"/>
                </a:solidFill>
              </a:rPr>
              <a:t> на </a:t>
            </a:r>
            <a:r>
              <a:rPr lang="ru-RU" sz="1300" dirty="0" err="1">
                <a:solidFill>
                  <a:srgbClr val="FFFF00"/>
                </a:solidFill>
              </a:rPr>
              <a:t>нижче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розташовані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рівні</a:t>
            </a:r>
            <a:r>
              <a:rPr lang="ru-RU" sz="1300" dirty="0">
                <a:solidFill>
                  <a:srgbClr val="FFFF00"/>
                </a:solidFill>
              </a:rPr>
              <a:t> структур, </a:t>
            </a:r>
            <a:r>
              <a:rPr lang="ru-RU" sz="1300" dirty="0" err="1">
                <a:solidFill>
                  <a:srgbClr val="FFFF00"/>
                </a:solidFill>
              </a:rPr>
              <a:t>змінюючи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їхню</a:t>
            </a:r>
            <a:r>
              <a:rPr lang="ru-RU" sz="1300" dirty="0">
                <a:solidFill>
                  <a:srgbClr val="FFFF00"/>
                </a:solidFill>
              </a:rPr>
              <a:t> </a:t>
            </a:r>
            <a:r>
              <a:rPr lang="ru-RU" sz="1300" dirty="0" err="1">
                <a:solidFill>
                  <a:srgbClr val="FFFF00"/>
                </a:solidFill>
              </a:rPr>
              <a:t>активність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uk-UA" b="1" dirty="0">
                <a:solidFill>
                  <a:srgbClr val="FFFF00"/>
                </a:solidFill>
              </a:rPr>
              <a:t>Будова сенсорних систем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4339" name="Текст 3"/>
          <p:cNvSpPr>
            <a:spLocks noGrp="1"/>
          </p:cNvSpPr>
          <p:nvPr>
            <p:ph type="body" idx="1"/>
          </p:nvPr>
        </p:nvSpPr>
        <p:spPr>
          <a:xfrm>
            <a:off x="2571750" y="3286125"/>
            <a:ext cx="3857625" cy="1285875"/>
          </a:xfrm>
        </p:spPr>
        <p:txBody>
          <a:bodyPr/>
          <a:lstStyle/>
          <a:p>
            <a:pPr algn="ctr" eaLnBrk="1" hangingPunct="1"/>
            <a:r>
              <a:rPr lang="uk-UA" sz="3600">
                <a:solidFill>
                  <a:srgbClr val="00B0F0"/>
                </a:solidFill>
              </a:rPr>
              <a:t>Провідникова частина</a:t>
            </a:r>
            <a:endParaRPr lang="ru-RU" sz="3600">
              <a:solidFill>
                <a:srgbClr val="00B0F0"/>
              </a:solidFill>
            </a:endParaRPr>
          </a:p>
        </p:txBody>
      </p:sp>
      <p:sp>
        <p:nvSpPr>
          <p:cNvPr id="17412" name="Содержимое 4"/>
          <p:cNvSpPr>
            <a:spLocks noGrp="1"/>
          </p:cNvSpPr>
          <p:nvPr>
            <p:ph sz="quarter" idx="2"/>
          </p:nvPr>
        </p:nvSpPr>
        <p:spPr>
          <a:xfrm>
            <a:off x="2857500" y="1285875"/>
            <a:ext cx="3000375" cy="1143000"/>
          </a:xfrm>
        </p:spPr>
        <p:txBody>
          <a:bodyPr>
            <a:normAutofit lnSpcReduction="10000"/>
          </a:bodyPr>
          <a:lstStyle/>
          <a:p>
            <a:pPr marL="6350" indent="-635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uk-UA" sz="3600" dirty="0">
                <a:solidFill>
                  <a:srgbClr val="FFC000"/>
                </a:solidFill>
              </a:rPr>
              <a:t>Рецепторна частина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14341" name="Содержимое 6"/>
          <p:cNvSpPr>
            <a:spLocks noGrp="1"/>
          </p:cNvSpPr>
          <p:nvPr>
            <p:ph sz="quarter" idx="4"/>
          </p:nvPr>
        </p:nvSpPr>
        <p:spPr>
          <a:xfrm>
            <a:off x="2643188" y="5072063"/>
            <a:ext cx="3929062" cy="1339850"/>
          </a:xfrm>
        </p:spPr>
        <p:txBody>
          <a:bodyPr/>
          <a:lstStyle/>
          <a:p>
            <a:pPr marL="6350" indent="-6350" algn="ctr" eaLnBrk="1" hangingPunct="1">
              <a:buFont typeface="Wingdings 2" pitchFamily="18" charset="2"/>
              <a:buNone/>
            </a:pPr>
            <a:r>
              <a:rPr lang="uk-UA" sz="3600">
                <a:solidFill>
                  <a:srgbClr val="FFFF00"/>
                </a:solidFill>
              </a:rPr>
              <a:t>Центральна  мозкова частина</a:t>
            </a:r>
            <a:endParaRPr lang="ru-RU" sz="3600">
              <a:solidFill>
                <a:srgbClr val="FFFF0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3965575" y="2820988"/>
            <a:ext cx="7858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4106863" y="4751388"/>
            <a:ext cx="64293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63" y="214313"/>
            <a:ext cx="7467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>
                <a:solidFill>
                  <a:srgbClr val="FFFF00"/>
                </a:solidFill>
              </a:rPr>
              <a:t>За </a:t>
            </a:r>
            <a:r>
              <a:rPr lang="ru-RU" sz="3200" b="1" dirty="0" err="1">
                <a:solidFill>
                  <a:srgbClr val="FFFF00"/>
                </a:solidFill>
              </a:rPr>
              <a:t>морфологічними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особливостями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рецептори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поділяють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85750" y="1643063"/>
            <a:ext cx="3657600" cy="4525962"/>
          </a:xfrm>
        </p:spPr>
        <p:txBody>
          <a:bodyPr>
            <a:normAutofit fontScale="77500" lnSpcReduction="20000"/>
          </a:bodyPr>
          <a:lstStyle/>
          <a:p>
            <a:pPr marL="420624" indent="-384048" eaLnBrk="1" fontAlgn="auto" hangingPunct="1">
              <a:spcBef>
                <a:spcPts val="0"/>
              </a:spcBef>
              <a:spcAft>
                <a:spcPts val="600"/>
              </a:spcAft>
              <a:buFont typeface="Wingdings 2"/>
              <a:buNone/>
              <a:defRPr/>
            </a:pPr>
            <a:r>
              <a:rPr lang="ru-RU" sz="28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Первинночутливі</a:t>
            </a:r>
            <a:r>
              <a:rPr lang="ru-RU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рецептори</a:t>
            </a:r>
            <a:r>
              <a:rPr lang="ru-RU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>
                <a:solidFill>
                  <a:srgbClr val="FFFF00"/>
                </a:solidFill>
              </a:rPr>
              <a:t>- </a:t>
            </a:r>
            <a:r>
              <a:rPr lang="ru-RU" sz="2800" dirty="0" err="1">
                <a:solidFill>
                  <a:srgbClr val="FFFF00"/>
                </a:solidFill>
              </a:rPr>
              <a:t>це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прості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нервові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закінчення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біполярних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нейронів</a:t>
            </a:r>
            <a:r>
              <a:rPr lang="ru-RU" sz="2800" dirty="0">
                <a:solidFill>
                  <a:srgbClr val="FFFF00"/>
                </a:solidFill>
              </a:rPr>
              <a:t>, по </a:t>
            </a:r>
            <a:r>
              <a:rPr lang="ru-RU" sz="2800" dirty="0" err="1">
                <a:solidFill>
                  <a:srgbClr val="FFFF00"/>
                </a:solidFill>
              </a:rPr>
              <a:t>центральних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відростках</a:t>
            </a:r>
            <a:r>
              <a:rPr lang="ru-RU" sz="2800" dirty="0">
                <a:solidFill>
                  <a:srgbClr val="FFFF00"/>
                </a:solidFill>
              </a:rPr>
              <a:t>  </a:t>
            </a:r>
            <a:r>
              <a:rPr lang="ru-RU" sz="2800" dirty="0" err="1">
                <a:solidFill>
                  <a:srgbClr val="FFFF00"/>
                </a:solidFill>
              </a:rPr>
              <a:t>яких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збудження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передається</a:t>
            </a:r>
            <a:r>
              <a:rPr lang="ru-RU" sz="2800" dirty="0">
                <a:solidFill>
                  <a:srgbClr val="FFFF00"/>
                </a:solidFill>
              </a:rPr>
              <a:t> на </a:t>
            </a:r>
            <a:r>
              <a:rPr lang="ru-RU" sz="2800" dirty="0" err="1">
                <a:solidFill>
                  <a:srgbClr val="FFFF00"/>
                </a:solidFill>
              </a:rPr>
              <a:t>вищий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рівень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чутливої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системи</a:t>
            </a:r>
            <a:r>
              <a:rPr lang="ru-RU" sz="2800" dirty="0">
                <a:solidFill>
                  <a:srgbClr val="FFFF00"/>
                </a:solidFill>
              </a:rPr>
              <a:t>. </a:t>
            </a:r>
            <a:r>
              <a:rPr lang="ru-RU" sz="2800" dirty="0" err="1">
                <a:solidFill>
                  <a:srgbClr val="FFFF00"/>
                </a:solidFill>
              </a:rPr>
              <a:t>Ці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клітини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є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одночасно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рецепторними</a:t>
            </a:r>
            <a:r>
              <a:rPr lang="ru-RU" sz="2800" dirty="0">
                <a:solidFill>
                  <a:srgbClr val="FFFF00"/>
                </a:solidFill>
              </a:rPr>
              <a:t>, </a:t>
            </a:r>
            <a:r>
              <a:rPr lang="ru-RU" sz="2800" dirty="0" err="1">
                <a:solidFill>
                  <a:srgbClr val="FFFF00"/>
                </a:solidFill>
              </a:rPr>
              <a:t>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чутливими</a:t>
            </a:r>
            <a:r>
              <a:rPr lang="ru-RU" sz="2800" dirty="0">
                <a:solidFill>
                  <a:srgbClr val="FFFF00"/>
                </a:solidFill>
              </a:rPr>
              <a:t> нейронами І порядку</a:t>
            </a:r>
            <a:r>
              <a:rPr lang="ru-RU" sz="2800" i="1" dirty="0">
                <a:solidFill>
                  <a:srgbClr val="FFFF00"/>
                </a:solidFill>
              </a:rPr>
              <a:t>. </a:t>
            </a:r>
          </a:p>
          <a:p>
            <a:pPr marL="420624" indent="-384048" eaLnBrk="1" fontAlgn="auto" hangingPunct="1">
              <a:spcBef>
                <a:spcPts val="0"/>
              </a:spcBef>
              <a:spcAft>
                <a:spcPts val="600"/>
              </a:spcAft>
              <a:buFont typeface="Wingdings 2"/>
              <a:buNone/>
              <a:defRPr/>
            </a:pPr>
            <a:r>
              <a:rPr lang="ru-RU" sz="2800" i="1" dirty="0" err="1">
                <a:solidFill>
                  <a:srgbClr val="FFFF00"/>
                </a:solidFill>
              </a:rPr>
              <a:t>Рецепторні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утворення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нюхового</a:t>
            </a:r>
            <a:r>
              <a:rPr lang="ru-RU" sz="2800" i="1" dirty="0">
                <a:solidFill>
                  <a:srgbClr val="FFFF00"/>
                </a:solidFill>
              </a:rPr>
              <a:t>, </a:t>
            </a:r>
            <a:r>
              <a:rPr lang="ru-RU" sz="2800" i="1" dirty="0" err="1">
                <a:solidFill>
                  <a:srgbClr val="FFFF00"/>
                </a:solidFill>
              </a:rPr>
              <a:t>шкірного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і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рухового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аналізаторів</a:t>
            </a:r>
            <a:r>
              <a:rPr lang="ru-RU" sz="2800" i="1" dirty="0">
                <a:solidFill>
                  <a:srgbClr val="FFFF00"/>
                </a:solidFill>
              </a:rPr>
              <a:t> належать до </a:t>
            </a:r>
            <a:r>
              <a:rPr lang="ru-RU" sz="2800" i="1" dirty="0" err="1">
                <a:solidFill>
                  <a:srgbClr val="FFFF00"/>
                </a:solidFill>
              </a:rPr>
              <a:t>первинних</a:t>
            </a:r>
            <a:r>
              <a:rPr lang="ru-RU" sz="2800" i="1" dirty="0"/>
              <a:t>.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14938" y="1643063"/>
            <a:ext cx="3657600" cy="4525962"/>
          </a:xfrm>
        </p:spPr>
        <p:txBody>
          <a:bodyPr>
            <a:normAutofit fontScale="77500" lnSpcReduction="2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29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Вторинночутливі</a:t>
            </a:r>
            <a:r>
              <a:rPr lang="uk-UA" sz="29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рецептори - </a:t>
            </a:r>
            <a:r>
              <a:rPr lang="uk-UA" sz="2900" dirty="0">
                <a:solidFill>
                  <a:srgbClr val="FFFF00"/>
                </a:solidFill>
              </a:rPr>
              <a:t>це спеціалізовані рецепторні клітини, які сприймають подразнення і передають збудження на нейрони І порядку.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uk-UA" sz="2900" i="1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uk-UA" sz="2900" i="1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2900" i="1" dirty="0">
                <a:solidFill>
                  <a:srgbClr val="FFFF00"/>
                </a:solidFill>
              </a:rPr>
              <a:t>До </a:t>
            </a:r>
            <a:r>
              <a:rPr lang="uk-UA" sz="2900" i="1" dirty="0" err="1">
                <a:solidFill>
                  <a:srgbClr val="FFFF00"/>
                </a:solidFill>
              </a:rPr>
              <a:t>вторинночутливих</a:t>
            </a:r>
            <a:r>
              <a:rPr lang="uk-UA" sz="2900" i="1" dirty="0">
                <a:solidFill>
                  <a:srgbClr val="FFFF00"/>
                </a:solidFill>
              </a:rPr>
              <a:t> належать смакові, слухові, зорові. вестибулярні рецептори</a:t>
            </a:r>
            <a:r>
              <a:rPr lang="uk-UA" sz="2900" dirty="0">
                <a:solidFill>
                  <a:srgbClr val="FFFF00"/>
                </a:solidFill>
              </a:rPr>
              <a:t>.</a:t>
            </a:r>
            <a:endParaRPr lang="ru-RU" sz="2900" dirty="0">
              <a:solidFill>
                <a:srgbClr val="FFFF00"/>
              </a:solidFill>
            </a:endParaRP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cxnSp>
        <p:nvCxnSpPr>
          <p:cNvPr id="7" name="Прямая со стрелкой 6"/>
          <p:cNvCxnSpPr>
            <a:endCxn id="5" idx="0"/>
          </p:cNvCxnSpPr>
          <p:nvPr/>
        </p:nvCxnSpPr>
        <p:spPr>
          <a:xfrm rot="10800000" flipV="1">
            <a:off x="2114550" y="1185863"/>
            <a:ext cx="142875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429125" y="1214438"/>
            <a:ext cx="1500188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uk-UA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uk-UA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Залежно від характеру дії подразників, до яких рецептор має вибіркову чутливість, розрізняють:</a:t>
            </a:r>
            <a:r>
              <a:rPr lang="uk-UA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uk-UA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uk-UA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ru-RU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uk-UA" sz="2800" b="1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2800" b="1" dirty="0">
                <a:solidFill>
                  <a:srgbClr val="FFFF00"/>
                </a:solidFill>
              </a:rPr>
              <a:t>фоторецептори                          терморецептори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uk-UA" sz="2800" b="1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uk-UA" sz="2800" b="1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2800" b="1" dirty="0">
                <a:solidFill>
                  <a:srgbClr val="FFFF00"/>
                </a:solidFill>
              </a:rPr>
              <a:t>       барорецептори                         								    механорецептори 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uk-UA" sz="2800" b="1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uk-UA" sz="2800" b="1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2800" b="1" dirty="0"/>
              <a:t>                           </a:t>
            </a:r>
            <a:r>
              <a:rPr lang="uk-UA" sz="2800" b="1" dirty="0">
                <a:solidFill>
                  <a:srgbClr val="FFFF00"/>
                </a:solidFill>
              </a:rPr>
              <a:t>хеморецептори</a:t>
            </a:r>
            <a:endParaRPr lang="ru-RU" sz="2800" dirty="0">
              <a:solidFill>
                <a:srgbClr val="FFFF00"/>
              </a:solidFill>
            </a:endParaRP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1357313" y="1643063"/>
            <a:ext cx="2143125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929188" y="1643063"/>
            <a:ext cx="2643187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2745582" y="3540918"/>
            <a:ext cx="3429000" cy="619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2607469" y="1964531"/>
            <a:ext cx="1714500" cy="1214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4429125" y="1928813"/>
            <a:ext cx="2143125" cy="1714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357188" y="1357313"/>
            <a:ext cx="7572375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Перший нейрон </a:t>
            </a:r>
            <a:r>
              <a:rPr lang="ru-RU" dirty="0" err="1">
                <a:solidFill>
                  <a:srgbClr val="FFFF00"/>
                </a:solidFill>
              </a:rPr>
              <a:t>розміщується</a:t>
            </a:r>
            <a:r>
              <a:rPr lang="ru-RU" dirty="0">
                <a:solidFill>
                  <a:srgbClr val="FFFF00"/>
                </a:solidFill>
              </a:rPr>
              <a:t> в </a:t>
            </a:r>
            <a:r>
              <a:rPr lang="ru-RU" dirty="0" err="1">
                <a:solidFill>
                  <a:srgbClr val="FFFF00"/>
                </a:solidFill>
              </a:rPr>
              <a:t>спінальному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ганглії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чи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ганглії</a:t>
            </a:r>
            <a:r>
              <a:rPr lang="ru-RU" dirty="0">
                <a:solidFill>
                  <a:srgbClr val="FFFF00"/>
                </a:solidFill>
              </a:rPr>
              <a:t> черепно-мозгового нерву, </a:t>
            </a:r>
            <a:r>
              <a:rPr lang="ru-RU" dirty="0" err="1">
                <a:solidFill>
                  <a:srgbClr val="FFFF00"/>
                </a:solidFill>
              </a:rPr>
              <a:t>другий</a:t>
            </a:r>
            <a:r>
              <a:rPr lang="ru-RU" dirty="0">
                <a:solidFill>
                  <a:srgbClr val="FFFF00"/>
                </a:solidFill>
              </a:rPr>
              <a:t> нейрон </a:t>
            </a:r>
            <a:r>
              <a:rPr lang="ru-RU" dirty="0" err="1">
                <a:solidFill>
                  <a:srgbClr val="FFFF00"/>
                </a:solidFill>
              </a:rPr>
              <a:t>розміщується</a:t>
            </a:r>
            <a:r>
              <a:rPr lang="ru-RU" dirty="0">
                <a:solidFill>
                  <a:srgbClr val="FFFF00"/>
                </a:solidFill>
              </a:rPr>
              <a:t> в структурах ЦНС, </a:t>
            </a:r>
            <a:r>
              <a:rPr lang="ru-RU" dirty="0" err="1">
                <a:solidFill>
                  <a:srgbClr val="FFFF00"/>
                </a:solidFill>
              </a:rPr>
              <a:t>третій</a:t>
            </a:r>
            <a:r>
              <a:rPr lang="ru-RU" dirty="0">
                <a:solidFill>
                  <a:srgbClr val="FFFF00"/>
                </a:solidFill>
              </a:rPr>
              <a:t> нейрон </a:t>
            </a:r>
          </a:p>
          <a:p>
            <a:r>
              <a:rPr lang="ru-RU" dirty="0" err="1">
                <a:solidFill>
                  <a:srgbClr val="FFFF00"/>
                </a:solidFill>
              </a:rPr>
              <a:t>знаходиться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тільки</a:t>
            </a:r>
            <a:r>
              <a:rPr lang="ru-RU" dirty="0">
                <a:solidFill>
                  <a:srgbClr val="FFFF00"/>
                </a:solidFill>
              </a:rPr>
              <a:t> в </a:t>
            </a:r>
            <a:r>
              <a:rPr lang="ru-RU" dirty="0" err="1">
                <a:solidFill>
                  <a:srgbClr val="FFFF00"/>
                </a:solidFill>
              </a:rPr>
              <a:t>переключаючих</a:t>
            </a:r>
            <a:r>
              <a:rPr lang="ru-RU" dirty="0">
                <a:solidFill>
                  <a:srgbClr val="FFFF00"/>
                </a:solidFill>
              </a:rPr>
              <a:t> ядрах таламуса. 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 err="1">
                <a:solidFill>
                  <a:srgbClr val="FFFF00"/>
                </a:solidFill>
              </a:rPr>
              <a:t>Провідниковий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відділ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здійснює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виявлення</a:t>
            </a:r>
            <a:r>
              <a:rPr lang="ru-RU" dirty="0">
                <a:solidFill>
                  <a:srgbClr val="FFFF00"/>
                </a:solidFill>
              </a:rPr>
              <a:t> та </a:t>
            </a:r>
            <a:r>
              <a:rPr lang="ru-RU" dirty="0" err="1">
                <a:solidFill>
                  <a:srgbClr val="FFFF00"/>
                </a:solidFill>
              </a:rPr>
              <a:t>розпізнавання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сигналів</a:t>
            </a:r>
            <a:r>
              <a:rPr lang="ru-RU" dirty="0">
                <a:solidFill>
                  <a:srgbClr val="FFFF00"/>
                </a:solidFill>
              </a:rPr>
              <a:t> на </a:t>
            </a:r>
            <a:r>
              <a:rPr lang="ru-RU" dirty="0" err="1">
                <a:solidFill>
                  <a:srgbClr val="FFFF00"/>
                </a:solidFill>
              </a:rPr>
              <a:t>основі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чого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відбувається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виділення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корисної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інформації</a:t>
            </a:r>
            <a:r>
              <a:rPr lang="ru-RU" dirty="0">
                <a:solidFill>
                  <a:srgbClr val="FFFF00"/>
                </a:solidFill>
              </a:rPr>
              <a:t>. </a:t>
            </a:r>
            <a:r>
              <a:rPr lang="ru-RU" dirty="0" err="1">
                <a:solidFill>
                  <a:srgbClr val="FFFF00"/>
                </a:solidFill>
              </a:rPr>
              <a:t>Частина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отриманої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інформації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повністю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виключається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інша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частина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затримується</a:t>
            </a:r>
            <a:r>
              <a:rPr lang="ru-RU" dirty="0">
                <a:solidFill>
                  <a:srgbClr val="FFFF00"/>
                </a:solidFill>
              </a:rPr>
              <a:t> на </a:t>
            </a:r>
            <a:r>
              <a:rPr lang="ru-RU" dirty="0" err="1">
                <a:solidFill>
                  <a:srgbClr val="FFFF00"/>
                </a:solidFill>
              </a:rPr>
              <a:t>деякий</a:t>
            </a:r>
            <a:r>
              <a:rPr lang="ru-RU" dirty="0">
                <a:solidFill>
                  <a:srgbClr val="FFFF00"/>
                </a:solidFill>
              </a:rPr>
              <a:t> час за </a:t>
            </a:r>
            <a:r>
              <a:rPr lang="ru-RU" dirty="0" err="1">
                <a:solidFill>
                  <a:srgbClr val="FFFF00"/>
                </a:solidFill>
              </a:rPr>
              <a:t>рахунок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гальмування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решта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надходить</a:t>
            </a:r>
            <a:r>
              <a:rPr lang="ru-RU" dirty="0">
                <a:solidFill>
                  <a:srgbClr val="FFFF00"/>
                </a:solidFill>
              </a:rPr>
              <a:t> до кори. 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З 10 </a:t>
            </a:r>
            <a:r>
              <a:rPr lang="ru-RU" dirty="0" err="1">
                <a:solidFill>
                  <a:srgbClr val="FFFF00"/>
                </a:solidFill>
              </a:rPr>
              <a:t>мільйонів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біт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інформації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направленої</a:t>
            </a:r>
            <a:r>
              <a:rPr lang="ru-RU" dirty="0">
                <a:solidFill>
                  <a:srgbClr val="FFFF00"/>
                </a:solidFill>
              </a:rPr>
              <a:t> до кори, приходить </a:t>
            </a:r>
            <a:r>
              <a:rPr lang="ru-RU" dirty="0" err="1">
                <a:solidFill>
                  <a:srgbClr val="FFFF00"/>
                </a:solidFill>
              </a:rPr>
              <a:t>лише</a:t>
            </a:r>
            <a:r>
              <a:rPr lang="ru-RU" dirty="0">
                <a:solidFill>
                  <a:srgbClr val="FFFF00"/>
                </a:solidFill>
              </a:rPr>
              <a:t> 1 млн. В </a:t>
            </a:r>
            <a:r>
              <a:rPr lang="ru-RU" dirty="0" err="1">
                <a:solidFill>
                  <a:srgbClr val="FFFF00"/>
                </a:solidFill>
              </a:rPr>
              <a:t>фільтрації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інформації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приймають</a:t>
            </a:r>
            <a:r>
              <a:rPr lang="ru-RU" dirty="0">
                <a:solidFill>
                  <a:srgbClr val="FFFF00"/>
                </a:solidFill>
              </a:rPr>
              <a:t> участь </a:t>
            </a:r>
            <a:r>
              <a:rPr lang="ru-RU" dirty="0" err="1">
                <a:solidFill>
                  <a:srgbClr val="FFFF00"/>
                </a:solidFill>
              </a:rPr>
              <a:t>ретикулярні</a:t>
            </a:r>
            <a:r>
              <a:rPr lang="ru-RU" dirty="0">
                <a:solidFill>
                  <a:srgbClr val="FFFF00"/>
                </a:solidFill>
              </a:rPr>
              <a:t> ядра, </a:t>
            </a:r>
            <a:r>
              <a:rPr lang="ru-RU" dirty="0" err="1">
                <a:solidFill>
                  <a:srgbClr val="FFFF00"/>
                </a:solidFill>
              </a:rPr>
              <a:t>неспецифічні</a:t>
            </a:r>
            <a:r>
              <a:rPr lang="ru-RU" dirty="0">
                <a:solidFill>
                  <a:srgbClr val="FFFF00"/>
                </a:solidFill>
              </a:rPr>
              <a:t> шляхи. Структурно </a:t>
            </a:r>
            <a:r>
              <a:rPr lang="ru-RU" dirty="0" err="1">
                <a:solidFill>
                  <a:srgbClr val="FFFF00"/>
                </a:solidFill>
              </a:rPr>
              <a:t>цей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процес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зумовлений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багаточисельними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розгалуженнями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колатералями</a:t>
            </a:r>
            <a:r>
              <a:rPr lang="ru-RU" dirty="0">
                <a:solidFill>
                  <a:srgbClr val="FFFF00"/>
                </a:solidFill>
              </a:rPr>
              <a:t> до </a:t>
            </a:r>
            <a:r>
              <a:rPr lang="ru-RU" dirty="0" err="1">
                <a:solidFill>
                  <a:srgbClr val="FFFF00"/>
                </a:solidFill>
              </a:rPr>
              <a:t>різних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відділів</a:t>
            </a:r>
            <a:r>
              <a:rPr lang="ru-RU" dirty="0">
                <a:solidFill>
                  <a:srgbClr val="FFFF00"/>
                </a:solidFill>
              </a:rPr>
              <a:t> ЦНС та кори великих </a:t>
            </a:r>
            <a:r>
              <a:rPr lang="ru-RU" dirty="0" err="1">
                <a:solidFill>
                  <a:srgbClr val="FFFF00"/>
                </a:solidFill>
              </a:rPr>
              <a:t>півкуль</a:t>
            </a:r>
            <a:r>
              <a:rPr lang="ru-RU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72425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100" b="1" dirty="0" err="1">
                <a:solidFill>
                  <a:srgbClr val="FFFF00"/>
                </a:solidFill>
              </a:rPr>
              <a:t>Провідниковий</a:t>
            </a:r>
            <a:r>
              <a:rPr lang="ru-RU" sz="3100" b="1" dirty="0">
                <a:solidFill>
                  <a:srgbClr val="FFFF00"/>
                </a:solidFill>
              </a:rPr>
              <a:t> </a:t>
            </a:r>
            <a:r>
              <a:rPr lang="ru-RU" sz="3100" b="1" dirty="0" err="1">
                <a:solidFill>
                  <a:srgbClr val="FFFF00"/>
                </a:solidFill>
              </a:rPr>
              <a:t>відділ</a:t>
            </a:r>
            <a:r>
              <a:rPr lang="ru-RU" sz="3100" b="1" dirty="0">
                <a:solidFill>
                  <a:srgbClr val="FFFF00"/>
                </a:solidFill>
              </a:rPr>
              <a:t> кожного </a:t>
            </a:r>
            <a:r>
              <a:rPr lang="ru-RU" sz="3100" b="1" dirty="0" err="1">
                <a:solidFill>
                  <a:srgbClr val="FFFF00"/>
                </a:solidFill>
              </a:rPr>
              <a:t>аналізатора</a:t>
            </a:r>
            <a:r>
              <a:rPr lang="ru-RU" sz="3100" b="1" dirty="0">
                <a:solidFill>
                  <a:srgbClr val="FFFF00"/>
                </a:solidFill>
              </a:rPr>
              <a:t> </a:t>
            </a:r>
            <a:r>
              <a:rPr lang="ru-RU" sz="3100" b="1" dirty="0" err="1">
                <a:solidFill>
                  <a:srgbClr val="FFFF00"/>
                </a:solidFill>
              </a:rPr>
              <a:t>включає</a:t>
            </a:r>
            <a:r>
              <a:rPr lang="ru-RU" sz="3100" b="1" dirty="0">
                <a:solidFill>
                  <a:srgbClr val="FFFF00"/>
                </a:solidFill>
              </a:rPr>
              <a:t>, як правило, 3 </a:t>
            </a:r>
            <a:r>
              <a:rPr lang="ru-RU" sz="3100" b="1" dirty="0" err="1">
                <a:solidFill>
                  <a:srgbClr val="FFFF00"/>
                </a:solidFill>
              </a:rPr>
              <a:t>нейрони</a:t>
            </a:r>
            <a:r>
              <a:rPr lang="ru-RU" sz="3100" b="1" dirty="0">
                <a:solidFill>
                  <a:srgbClr val="FFFF00"/>
                </a:solidFill>
              </a:rPr>
              <a:t>. </a:t>
            </a:r>
            <a:r>
              <a:rPr lang="ru-RU" b="1" dirty="0">
                <a:solidFill>
                  <a:srgbClr val="FFFF00"/>
                </a:solidFill>
              </a:rPr>
              <a:t/>
            </a:r>
            <a:br>
              <a:rPr lang="ru-RU" b="1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285750" y="214313"/>
            <a:ext cx="8286750" cy="580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Мозковий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відділ</a:t>
            </a:r>
            <a:r>
              <a:rPr lang="ru-RU" sz="2400" b="1" dirty="0">
                <a:solidFill>
                  <a:srgbClr val="FFFF00"/>
                </a:solidFill>
              </a:rPr>
              <a:t> кожного </a:t>
            </a:r>
            <a:r>
              <a:rPr lang="ru-RU" sz="2400" b="1" dirty="0" err="1">
                <a:solidFill>
                  <a:srgbClr val="FFFF00"/>
                </a:solidFill>
              </a:rPr>
              <a:t>аналізатора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розміщується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корі</a:t>
            </a:r>
            <a:r>
              <a:rPr lang="ru-RU" sz="2400" b="1" dirty="0">
                <a:solidFill>
                  <a:srgbClr val="FFFF00"/>
                </a:solidFill>
              </a:rPr>
              <a:t>  ГМ 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 err="1">
                <a:solidFill>
                  <a:srgbClr val="FFFF00"/>
                </a:solidFill>
              </a:rPr>
              <a:t>Він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ядерну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розсіяну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частини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 err="1">
                <a:solidFill>
                  <a:srgbClr val="FFFF00"/>
                </a:solidFill>
              </a:rPr>
              <a:t>Ядерна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частина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аналізатора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знаходиться</a:t>
            </a:r>
            <a:r>
              <a:rPr lang="ru-RU" b="1" dirty="0">
                <a:solidFill>
                  <a:srgbClr val="FFFF00"/>
                </a:solidFill>
              </a:rPr>
              <a:t> у </a:t>
            </a:r>
            <a:r>
              <a:rPr lang="ru-RU" b="1" dirty="0" err="1">
                <a:solidFill>
                  <a:srgbClr val="FFFF00"/>
                </a:solidFill>
              </a:rPr>
              <a:t>специфічному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проекційному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полі</a:t>
            </a:r>
            <a:r>
              <a:rPr lang="ru-RU" b="1" dirty="0">
                <a:solidFill>
                  <a:srgbClr val="FFFF00"/>
                </a:solidFill>
              </a:rPr>
              <a:t> кори, а </a:t>
            </a:r>
            <a:r>
              <a:rPr lang="ru-RU" b="1" dirty="0" err="1">
                <a:solidFill>
                  <a:srgbClr val="FFFF00"/>
                </a:solidFill>
              </a:rPr>
              <a:t>розсіяна</a:t>
            </a:r>
            <a:r>
              <a:rPr lang="ru-RU" b="1" dirty="0">
                <a:solidFill>
                  <a:srgbClr val="FFFF00"/>
                </a:solidFill>
              </a:rPr>
              <a:t> – у </a:t>
            </a:r>
            <a:r>
              <a:rPr lang="ru-RU" b="1" dirty="0" err="1">
                <a:solidFill>
                  <a:srgbClr val="FFFF00"/>
                </a:solidFill>
              </a:rPr>
              <a:t>відповідній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асоціативній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ділянці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 err="1">
                <a:solidFill>
                  <a:srgbClr val="FFFF00"/>
                </a:solidFill>
              </a:rPr>
              <a:t>Мозковий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відділ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відповідає</a:t>
            </a:r>
            <a:r>
              <a:rPr lang="ru-RU" b="1" dirty="0">
                <a:solidFill>
                  <a:srgbClr val="FFFF00"/>
                </a:solidFill>
              </a:rPr>
              <a:t> за </a:t>
            </a:r>
            <a:r>
              <a:rPr lang="ru-RU" b="1" dirty="0" err="1">
                <a:solidFill>
                  <a:srgbClr val="FFFF00"/>
                </a:solidFill>
              </a:rPr>
              <a:t>декодування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детектування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впізнання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сигналів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побудову</a:t>
            </a:r>
            <a:r>
              <a:rPr lang="ru-RU" b="1" dirty="0">
                <a:solidFill>
                  <a:srgbClr val="FFFF00"/>
                </a:solidFill>
              </a:rPr>
              <a:t> образа </a:t>
            </a:r>
            <a:r>
              <a:rPr lang="ru-RU" b="1" dirty="0" err="1">
                <a:solidFill>
                  <a:srgbClr val="FFFF00"/>
                </a:solidFill>
              </a:rPr>
              <a:t>подразника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формування</a:t>
            </a:r>
            <a:r>
              <a:rPr lang="ru-RU" b="1" dirty="0">
                <a:solidFill>
                  <a:srgbClr val="FFFF00"/>
                </a:solidFill>
              </a:rPr>
              <a:t> сенсорного </a:t>
            </a:r>
            <a:r>
              <a:rPr lang="ru-RU" b="1" dirty="0" err="1">
                <a:solidFill>
                  <a:srgbClr val="FFFF00"/>
                </a:solidFill>
              </a:rPr>
              <a:t>відчуття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 err="1">
                <a:solidFill>
                  <a:srgbClr val="FFFF00"/>
                </a:solidFill>
              </a:rPr>
              <a:t>Детектування</a:t>
            </a:r>
            <a:r>
              <a:rPr lang="ru-RU" b="1" dirty="0">
                <a:solidFill>
                  <a:srgbClr val="FFFF00"/>
                </a:solidFill>
              </a:rPr>
              <a:t> – </a:t>
            </a:r>
            <a:r>
              <a:rPr lang="ru-RU" b="1" dirty="0" err="1">
                <a:solidFill>
                  <a:srgbClr val="FFFF00"/>
                </a:solidFill>
              </a:rPr>
              <a:t>виконують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нейрони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детектори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різних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рівней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збуджуються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тільки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певними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ознаками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подразника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 err="1">
                <a:solidFill>
                  <a:srgbClr val="FFFF00"/>
                </a:solidFill>
              </a:rPr>
              <a:t>Далі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відбувається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впізнавання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подразника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чи</a:t>
            </a:r>
            <a:r>
              <a:rPr lang="ru-RU" b="1" dirty="0">
                <a:solidFill>
                  <a:srgbClr val="FFFF00"/>
                </a:solidFill>
              </a:rPr>
              <a:t> сигналу за </a:t>
            </a:r>
            <a:r>
              <a:rPr lang="ru-RU" b="1" dirty="0" err="1">
                <a:solidFill>
                  <a:srgbClr val="FFFF00"/>
                </a:solidFill>
              </a:rPr>
              <a:t>рахунок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паралельного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аналізу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всіх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ознак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подразника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 err="1">
                <a:solidFill>
                  <a:srgbClr val="FFFF00"/>
                </a:solidFill>
              </a:rPr>
              <a:t>Після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цього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вищі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детектори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створюють</a:t>
            </a:r>
            <a:r>
              <a:rPr lang="ru-RU" b="1" dirty="0">
                <a:solidFill>
                  <a:srgbClr val="FFFF00"/>
                </a:solidFill>
              </a:rPr>
              <a:t> образ </a:t>
            </a:r>
            <a:r>
              <a:rPr lang="ru-RU" b="1" dirty="0" err="1">
                <a:solidFill>
                  <a:srgbClr val="FFFF00"/>
                </a:solidFill>
              </a:rPr>
              <a:t>подразника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одночасно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формується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певне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відчуття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 err="1">
                <a:solidFill>
                  <a:srgbClr val="FFFF00"/>
                </a:solidFill>
              </a:rPr>
              <a:t>Формування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відчуття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відбувається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всіх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відділах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аналізатору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завершується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мозковому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відділі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>
                <a:solidFill>
                  <a:srgbClr val="FFFF00"/>
                </a:solidFill>
              </a:rPr>
              <a:t>На </a:t>
            </a:r>
            <a:r>
              <a:rPr lang="ru-RU" b="1" dirty="0" err="1">
                <a:solidFill>
                  <a:srgbClr val="FFFF00"/>
                </a:solidFill>
              </a:rPr>
              <a:t>основі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сукупності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всіх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відчуттів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формується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чуттєве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сприйняття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інформації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її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усвідомлення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субєктивне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відношення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неї</a:t>
            </a:r>
            <a:r>
              <a:rPr lang="ru-RU" b="1" dirty="0">
                <a:solidFill>
                  <a:srgbClr val="FFFF00"/>
                </a:solidFill>
              </a:rPr>
              <a:t> у </a:t>
            </a:r>
            <a:r>
              <a:rPr lang="ru-RU" b="1" dirty="0" err="1">
                <a:solidFill>
                  <a:srgbClr val="FFFF00"/>
                </a:solidFill>
              </a:rPr>
              <a:t>вигляді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емоцій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Внаслідок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всього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виникає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сенсорний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досвід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тобто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створюється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пам'ять</a:t>
            </a:r>
            <a:r>
              <a:rPr lang="ru-RU" b="1" dirty="0">
                <a:solidFill>
                  <a:srgbClr val="FFFF00"/>
                </a:solidFill>
              </a:rPr>
              <a:t> про </a:t>
            </a:r>
            <a:r>
              <a:rPr lang="ru-RU" b="1" dirty="0" err="1">
                <a:solidFill>
                  <a:srgbClr val="FFFF00"/>
                </a:solidFill>
              </a:rPr>
              <a:t>дію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подразника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50" cy="8683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err="1">
                <a:solidFill>
                  <a:srgbClr val="FFFF00"/>
                </a:solidFill>
              </a:rPr>
              <a:t>Механізм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сприйняття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інформації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800" b="1" dirty="0">
                <a:solidFill>
                  <a:srgbClr val="FFFF00"/>
                </a:solidFill>
              </a:rPr>
              <a:t/>
            </a:r>
            <a:br>
              <a:rPr lang="ru-RU" sz="4800" b="1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627" name="Содержимое 3"/>
          <p:cNvSpPr>
            <a:spLocks noGrp="1"/>
          </p:cNvSpPr>
          <p:nvPr>
            <p:ph idx="1"/>
          </p:nvPr>
        </p:nvSpPr>
        <p:spPr>
          <a:xfrm>
            <a:off x="785813" y="1071563"/>
            <a:ext cx="7467600" cy="4401205"/>
          </a:xfrm>
        </p:spPr>
        <p:txBody>
          <a:bodyPr>
            <a:spAutoFit/>
          </a:bodyPr>
          <a:lstStyle/>
          <a:p>
            <a:pPr marL="6350" indent="-6350" eaLnBrk="1" hangingPunct="1">
              <a:buFont typeface="Wingdings 2" pitchFamily="18" charset="2"/>
              <a:buNone/>
            </a:pPr>
            <a:r>
              <a:rPr lang="ru-RU" sz="2000" dirty="0" err="1">
                <a:solidFill>
                  <a:srgbClr val="FFFF00"/>
                </a:solidFill>
              </a:rPr>
              <a:t>Сенсорна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інформація</a:t>
            </a:r>
            <a:r>
              <a:rPr lang="ru-RU" sz="2000" dirty="0">
                <a:solidFill>
                  <a:srgbClr val="FFFF00"/>
                </a:solidFill>
              </a:rPr>
              <a:t> у </a:t>
            </a:r>
            <a:r>
              <a:rPr lang="ru-RU" sz="2000" dirty="0" err="1">
                <a:solidFill>
                  <a:srgbClr val="FFFF00"/>
                </a:solidFill>
              </a:rPr>
              <a:t>вигляді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потенціалу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дії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від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рецепторів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поступає</a:t>
            </a:r>
            <a:r>
              <a:rPr lang="ru-RU" sz="2000" dirty="0">
                <a:solidFill>
                  <a:srgbClr val="FFFF00"/>
                </a:solidFill>
              </a:rPr>
              <a:t> в </a:t>
            </a:r>
            <a:r>
              <a:rPr lang="ru-RU" sz="2000" dirty="0" err="1">
                <a:solidFill>
                  <a:srgbClr val="FFFF00"/>
                </a:solidFill>
              </a:rPr>
              <a:t>спеціалізовані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зони</a:t>
            </a:r>
            <a:r>
              <a:rPr lang="ru-RU" sz="2000" dirty="0">
                <a:solidFill>
                  <a:srgbClr val="FFFF00"/>
                </a:solidFill>
              </a:rPr>
              <a:t> кори великих </a:t>
            </a:r>
            <a:r>
              <a:rPr lang="ru-RU" sz="2000" dirty="0" err="1">
                <a:solidFill>
                  <a:srgbClr val="FFFF00"/>
                </a:solidFill>
              </a:rPr>
              <a:t>півкуль</a:t>
            </a:r>
            <a:r>
              <a:rPr lang="ru-RU" sz="2000" dirty="0">
                <a:solidFill>
                  <a:srgbClr val="FFFF00"/>
                </a:solidFill>
              </a:rPr>
              <a:t>, де </a:t>
            </a:r>
            <a:r>
              <a:rPr lang="ru-RU" sz="2000" dirty="0" err="1">
                <a:solidFill>
                  <a:srgbClr val="FFFF00"/>
                </a:solidFill>
              </a:rPr>
              <a:t>міститься</a:t>
            </a:r>
            <a:r>
              <a:rPr lang="ru-RU" sz="2000" dirty="0">
                <a:solidFill>
                  <a:srgbClr val="FFFF00"/>
                </a:solidFill>
              </a:rPr>
              <a:t> великий </a:t>
            </a:r>
            <a:r>
              <a:rPr lang="ru-RU" sz="2000" dirty="0" err="1">
                <a:solidFill>
                  <a:srgbClr val="FFFF00"/>
                </a:solidFill>
              </a:rPr>
              <a:t>набір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нейронів</a:t>
            </a:r>
            <a:r>
              <a:rPr lang="ru-RU" sz="2000" dirty="0">
                <a:solidFill>
                  <a:srgbClr val="FFFF00"/>
                </a:solidFill>
              </a:rPr>
              <a:t> –</a:t>
            </a:r>
            <a:r>
              <a:rPr lang="ru-RU" sz="2000" dirty="0" err="1">
                <a:solidFill>
                  <a:srgbClr val="FFFF00"/>
                </a:solidFill>
              </a:rPr>
              <a:t>детекторів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що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спеціалізуються</a:t>
            </a:r>
            <a:r>
              <a:rPr lang="ru-RU" sz="2000" dirty="0">
                <a:solidFill>
                  <a:srgbClr val="FFFF00"/>
                </a:solidFill>
              </a:rPr>
              <a:t> в </a:t>
            </a:r>
            <a:r>
              <a:rPr lang="ru-RU" sz="2000" dirty="0" err="1">
                <a:solidFill>
                  <a:srgbClr val="FFFF00"/>
                </a:solidFill>
              </a:rPr>
              <a:t>розпізнаванні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різних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предметів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чи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явищ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навколишнього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світу</a:t>
            </a:r>
            <a:r>
              <a:rPr lang="ru-RU" sz="2000" dirty="0">
                <a:solidFill>
                  <a:srgbClr val="FFFF00"/>
                </a:solidFill>
              </a:rPr>
              <a:t>. При </a:t>
            </a:r>
            <a:r>
              <a:rPr lang="ru-RU" sz="2000" dirty="0" err="1">
                <a:solidFill>
                  <a:srgbClr val="FFFF00"/>
                </a:solidFill>
              </a:rPr>
              <a:t>цьому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збуджується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певна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кількість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нейронів</a:t>
            </a:r>
            <a:r>
              <a:rPr lang="ru-RU" sz="2000" dirty="0">
                <a:solidFill>
                  <a:srgbClr val="FFFF00"/>
                </a:solidFill>
              </a:rPr>
              <a:t>- </a:t>
            </a:r>
            <a:r>
              <a:rPr lang="ru-RU" sz="2000" dirty="0" err="1">
                <a:solidFill>
                  <a:srgbClr val="FFFF00"/>
                </a:solidFill>
              </a:rPr>
              <a:t>детекторів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створюється</a:t>
            </a:r>
            <a:r>
              <a:rPr lang="ru-RU" sz="2000" dirty="0">
                <a:solidFill>
                  <a:srgbClr val="FFFF00"/>
                </a:solidFill>
              </a:rPr>
              <a:t> в </a:t>
            </a:r>
            <a:r>
              <a:rPr lang="ru-RU" sz="2000" dirty="0" err="1">
                <a:solidFill>
                  <a:srgbClr val="FFFF00"/>
                </a:solidFill>
              </a:rPr>
              <a:t>корі</a:t>
            </a:r>
            <a:r>
              <a:rPr lang="ru-RU" sz="2000" dirty="0">
                <a:solidFill>
                  <a:srgbClr val="FFFF00"/>
                </a:solidFill>
              </a:rPr>
              <a:t> «</a:t>
            </a:r>
            <a:r>
              <a:rPr lang="ru-RU" sz="2000" dirty="0" err="1">
                <a:solidFill>
                  <a:srgbClr val="FFFF00"/>
                </a:solidFill>
              </a:rPr>
              <a:t>малюнок</a:t>
            </a:r>
            <a:r>
              <a:rPr lang="ru-RU" sz="2000" dirty="0">
                <a:solidFill>
                  <a:srgbClr val="FFFF00"/>
                </a:solidFill>
              </a:rPr>
              <a:t> « (як на </a:t>
            </a:r>
            <a:r>
              <a:rPr lang="ru-RU" sz="2000" dirty="0" err="1">
                <a:solidFill>
                  <a:srgbClr val="FFFF00"/>
                </a:solidFill>
              </a:rPr>
              <a:t>коврі</a:t>
            </a:r>
            <a:r>
              <a:rPr lang="ru-RU" sz="2000" dirty="0">
                <a:solidFill>
                  <a:srgbClr val="FFFF00"/>
                </a:solidFill>
              </a:rPr>
              <a:t>). </a:t>
            </a:r>
            <a:r>
              <a:rPr lang="ru-RU" sz="2000" dirty="0" err="1">
                <a:solidFill>
                  <a:srgbClr val="FFFF00"/>
                </a:solidFill>
              </a:rPr>
              <a:t>Обидві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півкулі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звертаються</a:t>
            </a:r>
            <a:r>
              <a:rPr lang="ru-RU" sz="2000" dirty="0">
                <a:solidFill>
                  <a:srgbClr val="FFFF00"/>
                </a:solidFill>
              </a:rPr>
              <a:t> до структур </a:t>
            </a:r>
            <a:r>
              <a:rPr lang="ru-RU" sz="2000" dirty="0" err="1">
                <a:solidFill>
                  <a:srgbClr val="FFFF00"/>
                </a:solidFill>
              </a:rPr>
              <a:t>памяті</a:t>
            </a:r>
            <a:r>
              <a:rPr lang="ru-RU" sz="2000" dirty="0">
                <a:solidFill>
                  <a:srgbClr val="FFFF00"/>
                </a:solidFill>
              </a:rPr>
              <a:t>, де </a:t>
            </a:r>
            <a:r>
              <a:rPr lang="ru-RU" sz="2000" dirty="0" err="1">
                <a:solidFill>
                  <a:srgbClr val="FFFF00"/>
                </a:solidFill>
              </a:rPr>
              <a:t>зберігається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інформація</a:t>
            </a:r>
            <a:r>
              <a:rPr lang="ru-RU" sz="2000" dirty="0">
                <a:solidFill>
                  <a:srgbClr val="FFFF00"/>
                </a:solidFill>
              </a:rPr>
              <a:t> про </a:t>
            </a:r>
            <a:r>
              <a:rPr lang="ru-RU" sz="2000" dirty="0" err="1">
                <a:solidFill>
                  <a:srgbClr val="FFFF00"/>
                </a:solidFill>
              </a:rPr>
              <a:t>попередню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дію</a:t>
            </a:r>
            <a:r>
              <a:rPr lang="ru-RU" sz="2000" dirty="0">
                <a:solidFill>
                  <a:srgbClr val="FFFF00"/>
                </a:solidFill>
              </a:rPr>
              <a:t> таких </a:t>
            </a:r>
            <a:r>
              <a:rPr lang="ru-RU" sz="2000" dirty="0" err="1">
                <a:solidFill>
                  <a:srgbClr val="FFFF00"/>
                </a:solidFill>
              </a:rPr>
              <a:t>подразників</a:t>
            </a:r>
            <a:r>
              <a:rPr lang="ru-RU" sz="2000" dirty="0">
                <a:solidFill>
                  <a:srgbClr val="FFFF00"/>
                </a:solidFill>
              </a:rPr>
              <a:t> (</a:t>
            </a:r>
            <a:r>
              <a:rPr lang="ru-RU" sz="2000" dirty="0" err="1">
                <a:solidFill>
                  <a:srgbClr val="FFFF00"/>
                </a:solidFill>
              </a:rPr>
              <a:t>сенсорний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досвід</a:t>
            </a:r>
            <a:r>
              <a:rPr lang="ru-RU" sz="2000" dirty="0">
                <a:solidFill>
                  <a:srgbClr val="FFFF00"/>
                </a:solidFill>
              </a:rPr>
              <a:t>). В </a:t>
            </a:r>
            <a:r>
              <a:rPr lang="ru-RU" sz="2000" dirty="0" err="1">
                <a:solidFill>
                  <a:srgbClr val="FFFF00"/>
                </a:solidFill>
              </a:rPr>
              <a:t>результаті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цього</a:t>
            </a:r>
            <a:r>
              <a:rPr lang="ru-RU" sz="2000" dirty="0">
                <a:solidFill>
                  <a:srgbClr val="FFFF00"/>
                </a:solidFill>
              </a:rPr>
              <a:t> «</a:t>
            </a:r>
            <a:r>
              <a:rPr lang="ru-RU" sz="2000" dirty="0" err="1">
                <a:solidFill>
                  <a:srgbClr val="FFFF00"/>
                </a:solidFill>
              </a:rPr>
              <a:t>малюнок</a:t>
            </a:r>
            <a:r>
              <a:rPr lang="ru-RU" sz="2000" dirty="0">
                <a:solidFill>
                  <a:srgbClr val="FFFF00"/>
                </a:solidFill>
              </a:rPr>
              <a:t>» </a:t>
            </a:r>
            <a:r>
              <a:rPr lang="ru-RU" sz="2000" dirty="0" err="1">
                <a:solidFill>
                  <a:srgbClr val="FFFF00"/>
                </a:solidFill>
              </a:rPr>
              <a:t>наповнюється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змістом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тобто</a:t>
            </a:r>
            <a:r>
              <a:rPr lang="ru-RU" sz="2000" dirty="0">
                <a:solidFill>
                  <a:srgbClr val="FFFF00"/>
                </a:solidFill>
              </a:rPr>
              <a:t> «</a:t>
            </a:r>
            <a:r>
              <a:rPr lang="ru-RU" sz="2000" dirty="0" err="1">
                <a:solidFill>
                  <a:srgbClr val="FFFF00"/>
                </a:solidFill>
              </a:rPr>
              <a:t>оживає</a:t>
            </a:r>
            <a:r>
              <a:rPr lang="ru-RU" sz="2000" dirty="0">
                <a:solidFill>
                  <a:srgbClr val="FFFF00"/>
                </a:solidFill>
              </a:rPr>
              <a:t>». Права </a:t>
            </a:r>
            <a:r>
              <a:rPr lang="ru-RU" sz="2000" dirty="0" err="1">
                <a:solidFill>
                  <a:srgbClr val="FFFF00"/>
                </a:solidFill>
              </a:rPr>
              <a:t>півкуля</a:t>
            </a:r>
            <a:r>
              <a:rPr lang="ru-RU" sz="2000" dirty="0">
                <a:solidFill>
                  <a:srgbClr val="FFFF00"/>
                </a:solidFill>
              </a:rPr>
              <a:t> на </a:t>
            </a:r>
            <a:r>
              <a:rPr lang="ru-RU" sz="2000" dirty="0" err="1">
                <a:solidFill>
                  <a:srgbClr val="FFFF00"/>
                </a:solidFill>
              </a:rPr>
              <a:t>основі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малюнка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створює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цілісне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уявлення</a:t>
            </a:r>
            <a:r>
              <a:rPr lang="ru-RU" sz="2000" dirty="0">
                <a:solidFill>
                  <a:srgbClr val="FFFF00"/>
                </a:solidFill>
              </a:rPr>
              <a:t> про предмет </a:t>
            </a:r>
            <a:r>
              <a:rPr lang="ru-RU" sz="2000" dirty="0" err="1">
                <a:solidFill>
                  <a:srgbClr val="FFFF00"/>
                </a:solidFill>
              </a:rPr>
              <a:t>чи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явище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навколишнього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світу</a:t>
            </a:r>
            <a:r>
              <a:rPr lang="ru-RU" sz="2000" dirty="0">
                <a:solidFill>
                  <a:srgbClr val="FFFF00"/>
                </a:solidFill>
              </a:rPr>
              <a:t>. </a:t>
            </a:r>
            <a:r>
              <a:rPr lang="ru-RU" sz="2000" dirty="0" err="1">
                <a:solidFill>
                  <a:srgbClr val="FFFF00"/>
                </a:solidFill>
              </a:rPr>
              <a:t>Ліва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півкуля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піддає</a:t>
            </a:r>
            <a:r>
              <a:rPr lang="ru-RU" sz="2000" dirty="0">
                <a:solidFill>
                  <a:srgbClr val="FFFF00"/>
                </a:solidFill>
              </a:rPr>
              <a:t> тонкому </a:t>
            </a:r>
            <a:r>
              <a:rPr lang="ru-RU" sz="2000" dirty="0" err="1">
                <a:solidFill>
                  <a:srgbClr val="FFFF00"/>
                </a:solidFill>
              </a:rPr>
              <a:t>аналізу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і</a:t>
            </a:r>
            <a:r>
              <a:rPr lang="ru-RU" sz="2000" dirty="0">
                <a:solidFill>
                  <a:srgbClr val="FFFF00"/>
                </a:solidFill>
              </a:rPr>
              <a:t> синтезу </a:t>
            </a:r>
            <a:r>
              <a:rPr lang="ru-RU" sz="2000" dirty="0" err="1">
                <a:solidFill>
                  <a:srgbClr val="FFFF00"/>
                </a:solidFill>
              </a:rPr>
              <a:t>створений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малюнок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включає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мислення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відбувається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абстрагування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сенсорна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інформація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усвідомлюється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з’являється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сенсорне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відчуття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39552" y="2852936"/>
            <a:ext cx="8401050" cy="8683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Дякую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за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увагу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674</Words>
  <Application>Microsoft Office PowerPoint</Application>
  <PresentationFormat>Экран (4:3)</PresentationFormat>
  <Paragraphs>58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Функції сенсорних систем </vt:lpstr>
      <vt:lpstr>Принципи будови сенсорних систем</vt:lpstr>
      <vt:lpstr>Будова сенсорних систем</vt:lpstr>
      <vt:lpstr> За морфологічними особливостями рецептори поділяють  </vt:lpstr>
      <vt:lpstr> Залежно від характеру дії подразників, до яких рецептор має вибіркову чутливість, розрізняють:  </vt:lpstr>
      <vt:lpstr>Провідниковий відділ кожного аналізатора включає, як правило, 3 нейрони.  </vt:lpstr>
      <vt:lpstr>Слайд 8</vt:lpstr>
      <vt:lpstr>Механізм сприйняття інформації 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2023-02-21T19:35:27Z</dcterms:created>
  <dcterms:modified xsi:type="dcterms:W3CDTF">2023-02-21T19:42:46Z</dcterms:modified>
</cp:coreProperties>
</file>