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258A7-B640-4504-96B1-EC10424B62D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1C1479-8D03-4009-A137-5A2E24FDF49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8540F4-7E2E-44CE-9094-BCB682456699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48899" y="1691516"/>
            <a:ext cx="861659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 10.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Порівняння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клініко-лабораторних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 здоровою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людини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спокою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фізичному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навантажені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боку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гуморальної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4293096"/>
            <a:ext cx="2290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549275"/>
            <a:ext cx="8713788" cy="597535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  <a:defRPr/>
            </a:pPr>
            <a:r>
              <a:rPr lang="uk-UA" sz="3600" b="1" i="1" dirty="0">
                <a:effectLst/>
                <a:latin typeface="Times New Roman" pitchFamily="18" charset="0"/>
              </a:rPr>
              <a:t>Гормони </a:t>
            </a:r>
            <a:r>
              <a:rPr lang="uk-UA" dirty="0">
                <a:latin typeface="Times New Roman" pitchFamily="18" charset="0"/>
              </a:rPr>
              <a:t>– органічні речовини дистанційної дії, що виробляються в ендокринних залозах та здійснюють разом з нервовою та імунною системами інтеграцію обміну речовин і фізіологічних функцій в організмі.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endParaRPr lang="ru-RU" dirty="0">
              <a:latin typeface="Times New Roman" pitchFamily="18" charset="0"/>
            </a:endParaRPr>
          </a:p>
          <a:p>
            <a:pPr marL="609600" indent="-609600" algn="just" eaLnBrk="1" hangingPunct="1">
              <a:buFont typeface="Wingdings" pitchFamily="2" charset="2"/>
              <a:buNone/>
              <a:defRPr/>
            </a:pPr>
            <a:endParaRPr lang="ru-RU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uk-UA" sz="3600" b="1" i="1" dirty="0">
                <a:effectLst/>
                <a:latin typeface="Times New Roman" pitchFamily="18" charset="0"/>
              </a:rPr>
              <a:t>За хімічною будовою розрізняють: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uk-UA" dirty="0"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uk-UA" dirty="0">
                <a:latin typeface="Times New Roman" pitchFamily="18" charset="0"/>
              </a:rPr>
              <a:t> Білки і пептиди</a:t>
            </a:r>
          </a:p>
          <a:p>
            <a:pPr eaLnBrk="1" hangingPunct="1">
              <a:defRPr/>
            </a:pPr>
            <a:r>
              <a:rPr lang="uk-UA" dirty="0">
                <a:latin typeface="Times New Roman" pitchFamily="18" charset="0"/>
              </a:rPr>
              <a:t> Похідні окремих амінокислот</a:t>
            </a:r>
          </a:p>
          <a:p>
            <a:pPr eaLnBrk="1" hangingPunct="1">
              <a:defRPr/>
            </a:pPr>
            <a:r>
              <a:rPr lang="uk-UA" dirty="0">
                <a:latin typeface="Times New Roman" pitchFamily="18" charset="0"/>
              </a:rPr>
              <a:t> Стероїди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47" name="Group 79"/>
          <p:cNvGraphicFramePr>
            <a:graphicFrameLocks noGrp="1"/>
          </p:cNvGraphicFramePr>
          <p:nvPr>
            <p:ph type="tbl" idx="1"/>
          </p:nvPr>
        </p:nvGraphicFramePr>
        <p:xfrm>
          <a:off x="179388" y="115888"/>
          <a:ext cx="8785225" cy="6553201"/>
        </p:xfrm>
        <a:graphic>
          <a:graphicData uri="http://schemas.openxmlformats.org/drawingml/2006/table">
            <a:tbl>
              <a:tblPr/>
              <a:tblGrid>
                <a:gridCol w="1566862"/>
                <a:gridCol w="7218363"/>
              </a:tblGrid>
              <a:tr h="2484437">
                <a:tc rowSpan="6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Білки і пептиди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Гормони  передньої  частки  гіпофізу: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Соматотропний гормон (СТГ,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соматотропін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гормон росту)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Тиреотропний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гормон (ТТГ,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тиреотропін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Адренокортикотропний гормон (АКТГ, кортикотропін)      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Гонадотропні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гормони: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4.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Фолікулостимулюючий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гормон (ФСГ,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фолітропін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5.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Лютеїнізуючий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гормон (ЛГ,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лютропін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Лактотропний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гормон (ЛТГ,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лактотропін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пролактин)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37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Гормон  середньої  частки  гіпофізу: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Меланоцитостимулюючий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гормон (МСГ)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3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uk-UA" sz="1800" b="1" i="1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Гормони  задньої   частки  гіпофізу: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Вазопресин (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антидиуретичний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гормон, 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АДГ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Окситоцин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37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Гормон  щитоподібної  залози: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Кальцитонін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Гормон  </a:t>
                      </a:r>
                      <a:r>
                        <a:rPr kumimoji="0" lang="uk-UA" sz="1800" b="1" i="1" u="sng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прищитоподібної</a:t>
                      </a:r>
                      <a:r>
                        <a:rPr kumimoji="0" lang="uk-UA" sz="1800" b="1" i="1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залози: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Паратиреоїдний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гормон (</a:t>
                      </a: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паратгормон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ПТГ)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2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uk-UA" sz="1800" b="1" i="1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Гормони  підшлункової  залози: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Інсулін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Глюкагон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454" name="Group 78"/>
          <p:cNvGraphicFramePr>
            <a:graphicFrameLocks noGrp="1"/>
          </p:cNvGraphicFramePr>
          <p:nvPr>
            <p:ph type="tbl" idx="1"/>
          </p:nvPr>
        </p:nvGraphicFramePr>
        <p:xfrm>
          <a:off x="250825" y="404813"/>
          <a:ext cx="8642350" cy="6048376"/>
        </p:xfrm>
        <a:graphic>
          <a:graphicData uri="http://schemas.openxmlformats.org/drawingml/2006/table">
            <a:tbl>
              <a:tblPr/>
              <a:tblGrid>
                <a:gridCol w="1427163"/>
                <a:gridCol w="7215187"/>
              </a:tblGrid>
              <a:tr h="16303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Стероїди</a:t>
                      </a:r>
                      <a:endParaRPr kumimoji="0" lang="uk-UA" sz="20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uk-UA" sz="2000" b="1" i="1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Гормони  кіркової  речовини  надниркових  залоз:</a:t>
                      </a:r>
                      <a:endParaRPr kumimoji="0" lang="uk-UA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kumimoji="0" lang="uk-UA" sz="20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Мінералокортикостероїди</a:t>
                      </a:r>
                      <a:r>
                        <a:rPr kumimoji="0" lang="uk-UA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 альдостерон та ін.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kumimoji="0" lang="uk-UA" sz="20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Глюкокортикостероїди</a:t>
                      </a:r>
                      <a:r>
                        <a:rPr kumimoji="0" lang="uk-UA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uk-UA" sz="20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кортизол</a:t>
                      </a:r>
                      <a:r>
                        <a:rPr kumimoji="0" lang="uk-UA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кортизон, гідрокортизон та ін.</a:t>
                      </a:r>
                      <a:endParaRPr kumimoji="0" lang="uk-UA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19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uk-UA" sz="2000" b="1" i="1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Статеві гормони:</a:t>
                      </a:r>
                      <a:endParaRPr kumimoji="0" lang="uk-UA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kumimoji="0" lang="uk-UA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Жіночі (естрогени) – естрадіол, </a:t>
                      </a:r>
                      <a:r>
                        <a:rPr kumimoji="0" lang="uk-UA" sz="20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естріол</a:t>
                      </a:r>
                      <a:r>
                        <a:rPr kumimoji="0" lang="uk-UA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uk-UA" sz="20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прогестерон</a:t>
                      </a:r>
                      <a:r>
                        <a:rPr kumimoji="0" lang="uk-UA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ін.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kumimoji="0" lang="uk-UA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Чоловічі (андрогени) –  тестостерон та ін.</a:t>
                      </a:r>
                      <a:endParaRPr kumimoji="0" lang="uk-UA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57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Похідні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аміно-</a:t>
                      </a:r>
                      <a:endParaRPr kumimoji="0" lang="uk-UA" sz="20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кислот</a:t>
                      </a:r>
                      <a:endParaRPr kumimoji="0" lang="uk-UA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1" u="sng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Гормони  щитоподібної  залози:</a:t>
                      </a:r>
                      <a:endParaRPr kumimoji="0" lang="uk-UA" sz="20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Тиреоїдні гормони – трийодтиронін, тетрайодтиронін (тироксин)</a:t>
                      </a:r>
                      <a:endParaRPr kumimoji="0" lang="uk-UA" sz="20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uk-UA" sz="2000" b="1" i="1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Гормони   мозкової  речовини  надниркових  залоз:</a:t>
                      </a:r>
                      <a:endParaRPr kumimoji="0" lang="uk-UA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kumimoji="0" lang="uk-UA" sz="2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Адреналін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kumimoji="0" lang="uk-UA" sz="20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Норадреналін</a:t>
                      </a:r>
                      <a:endParaRPr kumimoji="0" lang="uk-UA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uk-UA" sz="3600" i="1" dirty="0">
                <a:latin typeface="Times New Roman" pitchFamily="18" charset="0"/>
              </a:rPr>
              <a:t>Біологічна  роль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73225"/>
            <a:ext cx="8229600" cy="5184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dirty="0">
                <a:latin typeface="Times New Roman" pitchFamily="18" charset="0"/>
              </a:rPr>
              <a:t>1. Змінюють інтенсивність метаболізму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dirty="0">
                <a:latin typeface="Times New Roman" pitchFamily="18" charset="0"/>
              </a:rPr>
              <a:t>2. Активують (</a:t>
            </a:r>
            <a:r>
              <a:rPr lang="uk-UA" sz="2800" dirty="0" err="1">
                <a:latin typeface="Times New Roman" pitchFamily="18" charset="0"/>
              </a:rPr>
              <a:t>інгібують</a:t>
            </a:r>
            <a:r>
              <a:rPr lang="uk-UA" sz="2800" dirty="0">
                <a:latin typeface="Times New Roman" pitchFamily="18" charset="0"/>
              </a:rPr>
              <a:t>) ферменти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dirty="0">
                <a:latin typeface="Times New Roman" pitchFamily="18" charset="0"/>
              </a:rPr>
              <a:t>3. Прискорюють (сповільнюють) синтез і розпад макромолекул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dirty="0">
                <a:latin typeface="Times New Roman" pitchFamily="18" charset="0"/>
              </a:rPr>
              <a:t>4. Змінюють проникність мембран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dirty="0">
                <a:latin typeface="Times New Roman" pitchFamily="18" charset="0"/>
              </a:rPr>
              <a:t>5. Впливають на інтенсивність поділу клітин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uk-UA" sz="2800" dirty="0">
                <a:latin typeface="Times New Roman" pitchFamily="18" charset="0"/>
              </a:rPr>
              <a:t>6. Змінюють швидкість синтезу гормонів інших залоз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dirty="0"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dirty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88913"/>
            <a:ext cx="8229600" cy="5865812"/>
          </a:xfrm>
        </p:spPr>
        <p:txBody>
          <a:bodyPr>
            <a:normAutofit fontScale="92500"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uk-UA" sz="2800" b="1" i="1" u="sng" dirty="0">
                <a:effectLst/>
                <a:latin typeface="Times New Roman" pitchFamily="18" charset="0"/>
              </a:rPr>
              <a:t>Основні загальні біологічні ознаки:</a:t>
            </a:r>
          </a:p>
          <a:p>
            <a:pPr algn="just">
              <a:defRPr/>
            </a:pP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Дистантність дії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–  біологічну дію проявляють на відстані від місця виділення, від залоз внутрішньої секреції.</a:t>
            </a:r>
          </a:p>
          <a:p>
            <a:pPr algn="just">
              <a:defRPr/>
            </a:pP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Вибірковість та специфічність дії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– вибірково діють тільки на клітини-мішені, тканини-мішені, органи-мішені, викликаючи в них строго специфічну клітинну реакцію.</a:t>
            </a:r>
          </a:p>
          <a:p>
            <a:pPr algn="just">
              <a:defRPr/>
            </a:pP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Висока біологічна активність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– чинять свій вплив у дуже малих концентраціях –  10</a:t>
            </a:r>
            <a:r>
              <a:rPr lang="uk-UA" sz="2400" baseline="30000" dirty="0">
                <a:latin typeface="Times New Roman" pitchFamily="18" charset="0"/>
                <a:cs typeface="Times New Roman" pitchFamily="18" charset="0"/>
              </a:rPr>
              <a:t>-9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- 10</a:t>
            </a:r>
            <a:r>
              <a:rPr lang="uk-UA" sz="2400" baseline="30000" dirty="0">
                <a:latin typeface="Times New Roman" pitchFamily="18" charset="0"/>
                <a:cs typeface="Times New Roman" pitchFamily="18" charset="0"/>
              </a:rPr>
              <a:t>-12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моль/л.</a:t>
            </a:r>
          </a:p>
          <a:p>
            <a:pPr algn="just">
              <a:defRPr/>
            </a:pP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Висока швидкість синтезу і деградації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– вони порівняно швидко розпадаються, тому для підтримання достатньої кількості гормонів у крові необхідним є їх постійний синтез та виділення.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15888"/>
            <a:ext cx="8643938" cy="5840412"/>
          </a:xfrm>
        </p:spPr>
        <p:txBody>
          <a:bodyPr>
            <a:normAutofit fontScale="92500"/>
          </a:bodyPr>
          <a:lstStyle/>
          <a:p>
            <a:pPr algn="just">
              <a:defRPr/>
            </a:pP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Найбільш важливою є 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гіпоталамо-гіпофізарна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система, яка контролюється центральною нервовою системою. Збудження передається по нервовим волокнам спочатку в гіпоталамус, де під його впливом  утворюються </a:t>
            </a:r>
            <a:r>
              <a:rPr lang="uk-UA" sz="2200" b="1" i="1" dirty="0" err="1">
                <a:latin typeface="Times New Roman" pitchFamily="18" charset="0"/>
                <a:cs typeface="Times New Roman" pitchFamily="18" charset="0"/>
              </a:rPr>
              <a:t>релізінг</a:t>
            </a:r>
            <a:r>
              <a:rPr lang="uk-UA" sz="2200" b="1" i="1" dirty="0">
                <a:latin typeface="Times New Roman" pitchFamily="18" charset="0"/>
                <a:cs typeface="Times New Roman" pitchFamily="18" charset="0"/>
              </a:rPr>
              <a:t> фактори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вивільнюючі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фактори). Вони поступають до гіпофізу і сприяють виділенню 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гіпофізарних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(т.зв. 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тропних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) гормонів, стимулюючих діяльність периферичних ендокринних залоз і утворення ними відповідних гормонів. </a:t>
            </a:r>
          </a:p>
          <a:p>
            <a:pPr algn="just">
              <a:defRPr/>
            </a:pP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Гормони гіпоталамуса, які стимулюють секрецію гормонів гіпофізу, мають групову назву </a:t>
            </a:r>
            <a:r>
              <a:rPr lang="uk-UA" sz="2200" b="1" i="1" dirty="0" err="1">
                <a:latin typeface="Times New Roman" pitchFamily="18" charset="0"/>
                <a:cs typeface="Times New Roman" pitchFamily="18" charset="0"/>
              </a:rPr>
              <a:t>ліберини</a:t>
            </a:r>
            <a:r>
              <a:rPr lang="uk-UA" sz="22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а ті, що гальмують - </a:t>
            </a:r>
            <a:r>
              <a:rPr lang="uk-UA" sz="2200" b="1" i="1" dirty="0" err="1">
                <a:latin typeface="Times New Roman" pitchFamily="18" charset="0"/>
                <a:cs typeface="Times New Roman" pitchFamily="18" charset="0"/>
              </a:rPr>
              <a:t>статини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інгібуючі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гормони).</a:t>
            </a:r>
          </a:p>
          <a:p>
            <a:pPr algn="just">
              <a:defRPr/>
            </a:pPr>
            <a:r>
              <a:rPr lang="uk-UA" sz="2200" dirty="0">
                <a:effectLst/>
                <a:latin typeface="Times New Roman" pitchFamily="18" charset="0"/>
              </a:rPr>
              <a:t>Підтримання рівня гормонів в організмі забезпечує </a:t>
            </a:r>
            <a:r>
              <a:rPr lang="uk-UA" sz="2200" b="1" u="sng" dirty="0">
                <a:effectLst/>
                <a:latin typeface="Times New Roman" pitchFamily="18" charset="0"/>
              </a:rPr>
              <a:t>механізм негативного зворотного зв'язку</a:t>
            </a:r>
            <a:r>
              <a:rPr lang="uk-UA" sz="2200" b="1" dirty="0">
                <a:effectLst/>
                <a:latin typeface="Times New Roman" pitchFamily="18" charset="0"/>
              </a:rPr>
              <a:t>. </a:t>
            </a:r>
            <a:r>
              <a:rPr lang="uk-UA" sz="2200" dirty="0">
                <a:effectLst/>
                <a:latin typeface="Times New Roman" pitchFamily="18" charset="0"/>
              </a:rPr>
              <a:t>Зміна концентрації метаболітів у клітинах-мішенях за принципом негативного зворотного зв'язку пригнічує синтез гормонів, діючи або на ендокринні залози, або на гіпоталамус. Синтез і секреція </a:t>
            </a:r>
            <a:r>
              <a:rPr lang="uk-UA" sz="2200" dirty="0" err="1">
                <a:effectLst/>
                <a:latin typeface="Times New Roman" pitchFamily="18" charset="0"/>
              </a:rPr>
              <a:t>тропних</a:t>
            </a:r>
            <a:r>
              <a:rPr lang="uk-UA" sz="2200" dirty="0">
                <a:effectLst/>
                <a:latin typeface="Times New Roman" pitchFamily="18" charset="0"/>
              </a:rPr>
              <a:t> гормонів пригнічується гормонами ендокринних периферичних залоз. Такі петлі зворотного зв'язку діють в системах регуляції гормонів надниркових залоз, щитоподібної залози, статевих залоз.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87824" y="2924944"/>
            <a:ext cx="299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</TotalTime>
  <Words>544</Words>
  <Application>Microsoft Office PowerPoint</Application>
  <PresentationFormat>Экран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Слайд 1</vt:lpstr>
      <vt:lpstr>Слайд 2</vt:lpstr>
      <vt:lpstr>Слайд 3</vt:lpstr>
      <vt:lpstr>Слайд 4</vt:lpstr>
      <vt:lpstr>Слайд 5</vt:lpstr>
      <vt:lpstr>Біологічна  роль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2023-02-21T19:47:28Z</dcterms:created>
  <dcterms:modified xsi:type="dcterms:W3CDTF">2023-02-21T20:01:54Z</dcterms:modified>
</cp:coreProperties>
</file>