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71" r:id="rId10"/>
    <p:sldId id="263" r:id="rId11"/>
    <p:sldId id="264" r:id="rId12"/>
    <p:sldId id="265" r:id="rId13"/>
    <p:sldId id="272" r:id="rId14"/>
    <p:sldId id="266" r:id="rId15"/>
    <p:sldId id="267" r:id="rId16"/>
    <p:sldId id="268" r:id="rId17"/>
    <p:sldId id="269" r:id="rId18"/>
    <p:sldId id="273" r:id="rId19"/>
    <p:sldId id="274" r:id="rId20"/>
    <p:sldId id="27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-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647AD-B662-4A9D-8CDC-9C71F9FF0C6A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2AD5F-2AC0-4546-BF08-EA4222797E0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83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2AD5F-2AC0-4546-BF08-EA4222797E0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72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2AD5F-2AC0-4546-BF08-EA4222797E0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72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2AD5F-2AC0-4546-BF08-EA4222797E0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773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6667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19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70588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68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768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22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77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04387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45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73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33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0D5AEEF-0D81-429C-8F96-3872809FD0CE}" type="datetimeFigureOut">
              <a:rPr lang="ru-RU" smtClean="0"/>
              <a:t>22.02.2023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AB406E8-8FE7-41BF-B818-A0FBDDFD22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5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4442" y="1672684"/>
            <a:ext cx="5626577" cy="3396945"/>
          </a:xfrm>
        </p:spPr>
        <p:txBody>
          <a:bodyPr/>
          <a:lstStyle/>
          <a:p>
            <a:r>
              <a:rPr lang="uk-UA" sz="3600" dirty="0"/>
              <a:t>Особливості харчування </a:t>
            </a:r>
            <a:br>
              <a:rPr lang="uk-UA" sz="3600" dirty="0"/>
            </a:br>
            <a:r>
              <a:rPr lang="uk-UA" sz="3600" dirty="0"/>
              <a:t>при захворюваннях органів травлення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617193" y="272234"/>
            <a:ext cx="524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pc="40" dirty="0">
                <a:latin typeface="+mj-lt"/>
              </a:rPr>
              <a:t>ОДЕСЬКИЙ НАЦІОНАЛЬНИЙ МЕДИЧНИЙ УНІВЕРСИТЕТ</a:t>
            </a:r>
          </a:p>
          <a:p>
            <a:pPr algn="ctr"/>
            <a:r>
              <a:rPr lang="uk-UA" spc="40" dirty="0">
                <a:latin typeface="+mj-lt"/>
              </a:rPr>
              <a:t>КАФЕДРА ГІГІЄНИ ТА МЕДИЧНОЇ ЕКОЛОГІЇ</a:t>
            </a:r>
            <a:endParaRPr lang="ru-RU" spc="40" dirty="0">
              <a:latin typeface="+mj-lt"/>
            </a:endParaRPr>
          </a:p>
        </p:txBody>
      </p:sp>
      <p:pic>
        <p:nvPicPr>
          <p:cNvPr id="7" name="Google Shape;142;p13" descr="Odessa_national_medical_university_logo.svg.png">
            <a:extLst>
              <a:ext uri="{FF2B5EF4-FFF2-40B4-BE49-F238E27FC236}">
                <a16:creationId xmlns:a16="http://schemas.microsoft.com/office/drawing/2014/main" id="{B21E3B21-A161-4192-B9E6-3A1FB6BC4A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4475" t="9051" r="13251" b="9051"/>
          <a:stretch/>
        </p:blipFill>
        <p:spPr>
          <a:xfrm>
            <a:off x="10402347" y="268897"/>
            <a:ext cx="853156" cy="1198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81CF66-EA2D-44B4-A79F-FF3F4F66E8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4" y="465826"/>
            <a:ext cx="1438887" cy="95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5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3347" y="0"/>
            <a:ext cx="8187071" cy="858645"/>
          </a:xfrm>
        </p:spPr>
        <p:txBody>
          <a:bodyPr>
            <a:normAutofit/>
          </a:bodyPr>
          <a:lstStyle/>
          <a:p>
            <a:r>
              <a:rPr lang="uk-UA" sz="4000" dirty="0"/>
              <a:t>Будова травної системи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95798" y="1492404"/>
            <a:ext cx="6280212" cy="5372812"/>
          </a:xfrm>
        </p:spPr>
        <p:txBody>
          <a:bodyPr>
            <a:normAutofit/>
          </a:bodyPr>
          <a:lstStyle/>
          <a:p>
            <a:r>
              <a:rPr lang="uk-UA" dirty="0"/>
              <a:t>Ротова порожнина</a:t>
            </a:r>
            <a:r>
              <a:rPr lang="ru-RU" dirty="0"/>
              <a:t>→Глотка→</a:t>
            </a:r>
          </a:p>
          <a:p>
            <a:r>
              <a:rPr lang="ru-RU" dirty="0"/>
              <a:t>Стравохід→Шлунок→</a:t>
            </a:r>
          </a:p>
          <a:p>
            <a:r>
              <a:rPr lang="ru-RU" dirty="0"/>
              <a:t>тонка кишка→товста кишка</a:t>
            </a: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r>
              <a:rPr lang="uk-UA" sz="1700" dirty="0"/>
              <a:t>Також у людини налічуються травні залози, завдяки яким і проходять основні етапи перетравлювання їжі: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700" dirty="0"/>
              <a:t>Слинні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700" dirty="0"/>
              <a:t>Залози слизових органів (шлунку та кишківника)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700" dirty="0"/>
              <a:t>Підшлункова залоза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700" dirty="0"/>
              <a:t>Печінка</a:t>
            </a:r>
            <a:endParaRPr lang="ru-RU" sz="17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234" y="1492404"/>
            <a:ext cx="5978914" cy="5622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06" y="1492404"/>
            <a:ext cx="2457634" cy="344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7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Гастрит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128450"/>
            <a:ext cx="10691277" cy="54173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/>
              <a:t>запальне захворювання слизової оболонки шлунка, що призводить до різних порушень роботи травної системи і проблем засвоєння їжі. Основним провокуючим фактором вважається присутність в шлунку пацієнта бактерії Helicobacter pylori. </a:t>
            </a:r>
            <a:r>
              <a:rPr lang="ru-RU" sz="1600" dirty="0"/>
              <a:t>Власне вона у 80% випадків і призводить до ураження слизової оболонки. Хоча у 90% його носіїв немає симптомів і проявів цієї хвороби. Виділяють гострий та хронічний; гіпоацидний та гіперацидний.</a:t>
            </a:r>
          </a:p>
          <a:p>
            <a:endParaRPr lang="uk-UA" sz="1600" dirty="0"/>
          </a:p>
          <a:p>
            <a:pPr marL="0" indent="0" algn="r">
              <a:buNone/>
            </a:pPr>
            <a:r>
              <a:rPr lang="ru-RU" sz="1600" b="1" dirty="0"/>
              <a:t>До інших причин гастриту відноситься:</a:t>
            </a:r>
            <a:endParaRPr lang="ru-RU" sz="1600" dirty="0"/>
          </a:p>
          <a:p>
            <a:pPr lvl="0" algn="r"/>
            <a:r>
              <a:rPr lang="ru-RU" sz="1600" dirty="0"/>
              <a:t>нераціональне, неправильне харчування;</a:t>
            </a:r>
          </a:p>
          <a:p>
            <a:pPr lvl="0" algn="r"/>
            <a:r>
              <a:rPr lang="ru-RU" sz="1600" dirty="0"/>
              <a:t>зловживання алкоголем, фастфудом, куріння, </a:t>
            </a:r>
          </a:p>
          <a:p>
            <a:pPr marL="0" lvl="0" indent="0" algn="r">
              <a:buNone/>
            </a:pPr>
            <a:r>
              <a:rPr lang="ru-RU" sz="1600" dirty="0"/>
              <a:t>тривалий прийом деяких ліків, включаючи НПЗЗ, які подразнюють слизову оболонку ШКТ;</a:t>
            </a:r>
          </a:p>
          <a:p>
            <a:pPr lvl="0" algn="r"/>
            <a:r>
              <a:rPr lang="ru-RU" sz="1600" dirty="0"/>
              <a:t>алергічні реакції на продукти харчування або хімікати;</a:t>
            </a:r>
          </a:p>
          <a:p>
            <a:pPr lvl="0" algn="r"/>
            <a:r>
              <a:rPr lang="ru-RU" sz="1600" dirty="0"/>
              <a:t>рефлюкс;</a:t>
            </a:r>
          </a:p>
          <a:p>
            <a:pPr lvl="0" algn="r"/>
            <a:r>
              <a:rPr lang="ru-RU" sz="1600" dirty="0"/>
              <a:t>паразити;</a:t>
            </a:r>
          </a:p>
          <a:p>
            <a:pPr lvl="0" algn="r"/>
            <a:r>
              <a:rPr lang="ru-RU" sz="1600" dirty="0"/>
              <a:t>хронічний стрес;</a:t>
            </a:r>
          </a:p>
          <a:p>
            <a:pPr lvl="0" algn="r"/>
            <a:r>
              <a:rPr lang="ru-RU" sz="1600" dirty="0"/>
              <a:t>нестача вітамінів, проблеми з обмінними процесами;</a:t>
            </a:r>
          </a:p>
          <a:p>
            <a:pPr lvl="0" algn="r"/>
            <a:r>
              <a:rPr lang="ru-RU" sz="1600" dirty="0"/>
              <a:t>хронічні інфекційні захворювання в гортані та порожнини рота, включаючи карієс;</a:t>
            </a:r>
          </a:p>
          <a:p>
            <a:pPr lvl="0" algn="r"/>
            <a:r>
              <a:rPr lang="ru-RU" sz="1600" dirty="0"/>
              <a:t>спадкова схильність.</a:t>
            </a:r>
          </a:p>
          <a:p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9322"/>
            <a:ext cx="3667461" cy="380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2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468" y="137059"/>
            <a:ext cx="10894741" cy="979174"/>
          </a:xfrm>
        </p:spPr>
        <p:txBody>
          <a:bodyPr/>
          <a:lstStyle/>
          <a:p>
            <a:r>
              <a:rPr lang="uk-UA" dirty="0"/>
              <a:t>Дієта при Гіперацидному гастриті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3258" y="1072739"/>
            <a:ext cx="10178322" cy="5585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При гіперацидному гастриті дієта спрямована на зниження кислотності шлунка. У цьому випадку з їжі виключаються продукти, які стимулюють вироблення шлункового соку.</a:t>
            </a:r>
          </a:p>
          <a:p>
            <a:pPr marL="0" indent="0">
              <a:buNone/>
            </a:pPr>
            <a:r>
              <a:rPr lang="ru-RU" sz="1600" dirty="0"/>
              <a:t> Це </a:t>
            </a:r>
            <a:r>
              <a:rPr lang="ru-RU" sz="1600" b="1" dirty="0"/>
              <a:t>різні копчені вироби, ковбаса, бобові, капуста, хліб з житнього борошна грубого помелу, гриби</a:t>
            </a:r>
            <a:r>
              <a:rPr lang="ru-RU" sz="1600" dirty="0"/>
              <a:t>. З м'ясопродуктів </a:t>
            </a:r>
            <a:r>
              <a:rPr lang="ru-RU" sz="1600" b="1" dirty="0"/>
              <a:t>не можна вживати в їжу баранину, жирну свинину, гусятину і качатини</a:t>
            </a:r>
            <a:r>
              <a:rPr lang="ru-RU" sz="1600" dirty="0"/>
              <a:t>. Виключається з раціону </a:t>
            </a:r>
            <a:r>
              <a:rPr lang="ru-RU" sz="1600" b="1" dirty="0"/>
              <a:t>смажена їжа і свіжа випічка</a:t>
            </a:r>
            <a:r>
              <a:rPr lang="ru-RU" sz="1600" dirty="0"/>
              <a:t>, оскільки при їх приготуванні використовується масло. З овочів</a:t>
            </a:r>
            <a:r>
              <a:rPr lang="ru-RU" sz="1600" b="1" dirty="0"/>
              <a:t> заборонені редис і капуста</a:t>
            </a:r>
            <a:r>
              <a:rPr lang="ru-RU" sz="1600" dirty="0"/>
              <a:t>. Потрібно максимально скоротити при готуванні різні </a:t>
            </a:r>
            <a:r>
              <a:rPr lang="ru-RU" sz="1600" b="1" dirty="0"/>
              <a:t>приправи</a:t>
            </a:r>
            <a:r>
              <a:rPr lang="ru-RU" sz="1600" dirty="0"/>
              <a:t> (сіль, перець, часник, гірчиця, і т.д.). Потрібно уникати сублімованих продуктів</a:t>
            </a:r>
            <a:r>
              <a:rPr lang="uk-UA" sz="1600" dirty="0"/>
              <a:t> </a:t>
            </a:r>
            <a:r>
              <a:rPr lang="uk-UA" sz="1600" b="1" dirty="0"/>
              <a:t>та продуктів</a:t>
            </a:r>
            <a:r>
              <a:rPr lang="ru-RU" sz="1600" b="1" dirty="0"/>
              <a:t> швидкого виготовлення</a:t>
            </a:r>
            <a:r>
              <a:rPr lang="ru-RU" sz="1600" dirty="0"/>
              <a:t>. З напоїв </a:t>
            </a:r>
            <a:r>
              <a:rPr lang="ru-RU" sz="1600" b="1" dirty="0"/>
              <a:t>варто виключити газовану воду і алкоголь, каву, виноградні соки</a:t>
            </a:r>
            <a:r>
              <a:rPr lang="ru-RU" sz="1600" dirty="0"/>
              <a:t>. Дієта передбачає прийом не </a:t>
            </a:r>
            <a:r>
              <a:rPr lang="uk-UA" sz="1600" dirty="0"/>
              <a:t>дуже</a:t>
            </a:r>
            <a:r>
              <a:rPr lang="ru-RU" sz="1600" dirty="0"/>
              <a:t> гарячої і </a:t>
            </a:r>
            <a:r>
              <a:rPr lang="uk-UA" sz="1600" dirty="0"/>
              <a:t>не дуже </a:t>
            </a:r>
            <a:r>
              <a:rPr lang="ru-RU" sz="1600" dirty="0"/>
              <a:t>холодної їжі, яка не сприяє пошкодження слизової шлунка.</a:t>
            </a:r>
          </a:p>
          <a:p>
            <a:pPr marL="0" indent="0" algn="ctr">
              <a:buNone/>
            </a:pPr>
            <a:r>
              <a:rPr lang="ru-RU" sz="1600" b="1" dirty="0">
                <a:solidFill>
                  <a:schemeClr val="accent1"/>
                </a:solidFill>
              </a:rPr>
              <a:t>Рекомендується вживати в їжу:</a:t>
            </a:r>
            <a:endParaRPr lang="ru-RU" sz="1600" dirty="0">
              <a:solidFill>
                <a:schemeClr val="accent1"/>
              </a:solidFill>
            </a:endParaRPr>
          </a:p>
          <a:p>
            <a:pPr algn="ctr"/>
            <a:r>
              <a:rPr lang="ru-RU" sz="1600" dirty="0"/>
              <a:t>  нежирне м'ясо у відвареному вигляді. Це можливо м'ясо курки або кролика, попередньо проверчені в м'ясорубці, і риба, зрозуміло, нежирна (горбуша, тріска, хек);</a:t>
            </a:r>
          </a:p>
          <a:p>
            <a:pPr algn="ctr"/>
            <a:r>
              <a:rPr lang="ru-RU" sz="1600" dirty="0"/>
              <a:t>  каші, приготовані на воді (вівсяна, рисова, манна);</a:t>
            </a:r>
          </a:p>
          <a:p>
            <a:pPr algn="ctr"/>
            <a:r>
              <a:rPr lang="ru-RU" sz="1600" dirty="0"/>
              <a:t> знежирений сир, нежирне молоко;</a:t>
            </a:r>
          </a:p>
          <a:p>
            <a:pPr algn="ctr"/>
            <a:r>
              <a:rPr lang="ru-RU" sz="1600" dirty="0"/>
              <a:t> корисні фруктові і ягідні пюре, компоти, киселі. Для їх виготовлення можна застосовувати солодкі яблука, полуницю і малину.</a:t>
            </a:r>
          </a:p>
          <a:p>
            <a:pPr marL="0" indent="0">
              <a:buNone/>
            </a:pPr>
            <a:r>
              <a:rPr lang="ru-RU" sz="1600" b="1" dirty="0"/>
              <a:t>Їжу потрібно приймати маленькими порціями, п'ять - шість щодня.</a:t>
            </a:r>
            <a:r>
              <a:rPr lang="uk-UA" sz="1600" b="1" dirty="0"/>
              <a:t> Пити багато води, до 2-х літрів на день.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38472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005" y="382385"/>
            <a:ext cx="10470995" cy="866552"/>
          </a:xfrm>
        </p:spPr>
        <p:txBody>
          <a:bodyPr/>
          <a:lstStyle/>
          <a:p>
            <a:r>
              <a:rPr lang="uk-UA" dirty="0"/>
              <a:t>Дієта при Гіпоацидному гастриті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5341" y="1248937"/>
            <a:ext cx="10178322" cy="53079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200" dirty="0"/>
              <a:t>Якщо ж форма гастриту гіпоацидна(кислотність знижена), то також слід виключити з раціону алкогольні напої, печені, смажені, гострі і солоні страви, жилаве грубе м'ясо, гриби, капусту.</a:t>
            </a:r>
            <a:endParaRPr lang="ru-RU" sz="2200" dirty="0"/>
          </a:p>
          <a:p>
            <a:pPr marL="0" indent="0" algn="ctr">
              <a:buNone/>
            </a:pPr>
            <a:r>
              <a:rPr lang="ru-RU" sz="2200" b="1" dirty="0">
                <a:solidFill>
                  <a:schemeClr val="accent1"/>
                </a:solidFill>
              </a:rPr>
              <a:t>У раціон включаються:</a:t>
            </a:r>
          </a:p>
          <a:p>
            <a:pPr algn="ctr"/>
            <a:r>
              <a:rPr lang="ru-RU" sz="2200" dirty="0"/>
              <a:t>відварна курятина і кролятина,</a:t>
            </a:r>
          </a:p>
          <a:p>
            <a:pPr algn="ctr"/>
            <a:r>
              <a:rPr lang="ru-RU" sz="2200" dirty="0"/>
              <a:t>нежирні котлети і фрикадельки,</a:t>
            </a:r>
          </a:p>
          <a:p>
            <a:pPr algn="ctr"/>
            <a:r>
              <a:rPr lang="ru-RU" sz="2200" dirty="0"/>
              <a:t> вуха, різні супи, приготовлені на нежирних м'ясних бульйонах, нежирна риба,</a:t>
            </a:r>
          </a:p>
          <a:p>
            <a:pPr algn="ctr"/>
            <a:r>
              <a:rPr lang="ru-RU" sz="2200" dirty="0"/>
              <a:t>різні пюре і салати з овочів. Для їх виготовлення можна застосовувати картопля, морква, буряк, кабачки, шпинат,</a:t>
            </a:r>
          </a:p>
          <a:p>
            <a:pPr algn="ctr"/>
            <a:r>
              <a:rPr lang="ru-RU" sz="2200" dirty="0"/>
              <a:t> молочні продукти: кефір, молоко, сир, сир і сметана.</a:t>
            </a:r>
          </a:p>
          <a:p>
            <a:pPr marL="0" indent="0" algn="ctr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b="1" dirty="0"/>
              <a:t>Можна пити </a:t>
            </a:r>
            <a:r>
              <a:rPr lang="ru-RU" sz="2200" dirty="0"/>
              <a:t>кожні соки, особливо добре буде виноградний,</a:t>
            </a:r>
            <a:r>
              <a:rPr lang="uk-UA" sz="2200" dirty="0"/>
              <a:t> так як він сприяє підвищенню кислотності (при ацидофільному гастриті), але якщо немає ерозій шлунку, також</a:t>
            </a:r>
            <a:r>
              <a:rPr lang="ru-RU" sz="2200" dirty="0"/>
              <a:t> </a:t>
            </a:r>
            <a:r>
              <a:rPr lang="ru-RU" sz="2200" dirty="0" err="1"/>
              <a:t>відвар</a:t>
            </a:r>
            <a:r>
              <a:rPr lang="ru-RU" sz="2200" dirty="0"/>
              <a:t> шипшини і смородини (потрібно чорної).</a:t>
            </a:r>
          </a:p>
          <a:p>
            <a:pPr marL="0" indent="0">
              <a:buNone/>
            </a:pPr>
            <a:r>
              <a:rPr lang="ru-RU" sz="2200" b="1" dirty="0"/>
              <a:t>За півгодини перед прийомом їжі потрібно випити склянку мінеральної води.</a:t>
            </a:r>
            <a:r>
              <a:rPr lang="ru-RU" sz="2200" dirty="0"/>
              <a:t> Обов'язково треба пам'ятати, що прийом їжі має здійснюватися в одні і ті ж години не менше ніж п'ять разів за день через певний проміжок часу.</a:t>
            </a:r>
            <a:r>
              <a:rPr lang="uk-UA" sz="2200" dirty="0"/>
              <a:t> Їсти</a:t>
            </a:r>
            <a:r>
              <a:rPr lang="ru-RU" sz="2200" dirty="0"/>
              <a:t> треба не поспішаючи, </a:t>
            </a:r>
            <a:r>
              <a:rPr lang="uk-UA" sz="2200" dirty="0"/>
              <a:t>ретельно</a:t>
            </a:r>
            <a:r>
              <a:rPr lang="ru-RU" sz="2200" dirty="0"/>
              <a:t> пережовуючи їжу. У цьому випадку слизова оболонка шлунка не буде травмуватися, а слина і шлунковий сік будуть вироблятися в кількості, достатній щоб їжа нормально засвоювалася.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12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44249"/>
          </a:xfrm>
        </p:spPr>
        <p:txBody>
          <a:bodyPr/>
          <a:lstStyle/>
          <a:p>
            <a:r>
              <a:rPr lang="uk-UA" dirty="0"/>
              <a:t>Загальний стіл при гастриті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0595" y="1226634"/>
            <a:ext cx="10178322" cy="563136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/>
              <a:t>Для хворих, що страждають хронічним гастритом, але не зазнають шлунково-кишкових розладів і болів, часто прописується дієта № 15 (загальний стіл). У цьому випадку їжа може вживатися в не подрібненому вигляді. Можна їсти сирі фрукти і овочі, чорний хліб, пити незнежирене молоко. Ця дієта побудована відповідно до принципу повноцінного раціону для людей, що не мають високих фізичних навантажень, в ній нормальний вміст і кількісне співвідношення жирів, білків, солей і вуглеводів, але обов'язково підвищений вміст вітамінів.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Крім лікувальних дієт, при лікуванні гастриту досить корисне наступне:</a:t>
            </a:r>
          </a:p>
          <a:p>
            <a:r>
              <a:rPr lang="ru-RU" dirty="0"/>
              <a:t>хворим, у яких кислотність підвищена, </a:t>
            </a:r>
            <a:r>
              <a:rPr lang="ru-RU" b="1" dirty="0"/>
              <a:t>рекомендується </a:t>
            </a:r>
            <a:r>
              <a:rPr lang="ru-RU" b="1" dirty="0" err="1"/>
              <a:t>відвар</a:t>
            </a:r>
            <a:r>
              <a:rPr lang="ru-RU" b="1" dirty="0"/>
              <a:t> лляного насіння </a:t>
            </a:r>
            <a:r>
              <a:rPr lang="ru-RU" dirty="0"/>
              <a:t>(має обволікаючу дію, сприяє покривання запаленої слизової оболонки шлунка і кишечника, тим самим постачає її захист від кислоти, що виділяється шлунковим соком);</a:t>
            </a:r>
          </a:p>
          <a:p>
            <a:r>
              <a:rPr lang="ru-RU" dirty="0"/>
              <a:t>задля приглушення болю так само вельми корисно пити </a:t>
            </a:r>
            <a:r>
              <a:rPr lang="ru-RU" b="1" dirty="0"/>
              <a:t>картопляний сік </a:t>
            </a:r>
            <a:r>
              <a:rPr lang="ru-RU" dirty="0"/>
              <a:t>(по 0,5 склянки перед прийомом їжі);</a:t>
            </a:r>
          </a:p>
          <a:p>
            <a:r>
              <a:rPr lang="ru-RU" dirty="0"/>
              <a:t> </a:t>
            </a:r>
            <a:r>
              <a:rPr lang="ru-RU" b="1" dirty="0"/>
              <a:t>корисний трав'яний збір </a:t>
            </a:r>
            <a:r>
              <a:rPr lang="ru-RU" dirty="0"/>
              <a:t>з ромашки, звіробою, чистотілу та деревію (дві столові ложки заливаються двома склянками окропу і настоюють протягом ночі). Приймати за тридцять хвилин до їжі, загальне число - не більше однієї склянки в день;</a:t>
            </a:r>
          </a:p>
          <a:p>
            <a:r>
              <a:rPr lang="ru-RU" dirty="0"/>
              <a:t> </a:t>
            </a:r>
            <a:r>
              <a:rPr lang="ru-RU" b="1" dirty="0"/>
              <a:t>настойка шипшини </a:t>
            </a:r>
            <a:r>
              <a:rPr lang="ru-RU" dirty="0"/>
              <a:t>сприяє зміцненню імунітету і постачає організм потрібною кількістю вітаміну С;</a:t>
            </a:r>
          </a:p>
          <a:p>
            <a:r>
              <a:rPr lang="ru-RU" dirty="0"/>
              <a:t> при зниженій кислотності рекомендується </a:t>
            </a:r>
            <a:r>
              <a:rPr lang="ru-RU" b="1" dirty="0"/>
              <a:t>свіжовичавлений сік капусти</a:t>
            </a:r>
            <a:r>
              <a:rPr lang="ru-RU" dirty="0"/>
              <a:t>, в якому велика кількість вітаміну U, сприяючого загоєнню слизової оболонки шлунка (приймається по 0,5 склянки за годину до їжі);</a:t>
            </a:r>
          </a:p>
          <a:p>
            <a:r>
              <a:rPr lang="ru-RU" dirty="0"/>
              <a:t> </a:t>
            </a:r>
            <a:r>
              <a:rPr lang="ru-RU" b="1" dirty="0"/>
              <a:t>вельми корисний мед</a:t>
            </a:r>
            <a:r>
              <a:rPr lang="ru-RU" dirty="0"/>
              <a:t>, корінь петрушки, сік подорожника і подрібнений хрін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571" y="5409231"/>
            <a:ext cx="2489469" cy="157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8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Приклади меню при гастриті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Перше меню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/>
              <a:t>1-й сіданок</a:t>
            </a:r>
            <a:r>
              <a:rPr lang="ru-RU" dirty="0"/>
              <a:t>: протертий сир з ягодами, чай з молоком </a:t>
            </a:r>
          </a:p>
          <a:p>
            <a:r>
              <a:rPr lang="ru-RU" u="sng" dirty="0"/>
              <a:t>2-й сніданок</a:t>
            </a:r>
            <a:r>
              <a:rPr lang="ru-RU" dirty="0"/>
              <a:t>: 1 банан</a:t>
            </a:r>
          </a:p>
          <a:p>
            <a:r>
              <a:rPr lang="ru-RU" u="sng" dirty="0"/>
              <a:t>Обід</a:t>
            </a:r>
            <a:r>
              <a:rPr lang="ru-RU" dirty="0"/>
              <a:t>: молочний манний суп, парові курячі котлети, яблучний кисіль.</a:t>
            </a:r>
          </a:p>
          <a:p>
            <a:r>
              <a:rPr lang="ru-RU" u="sng" dirty="0"/>
              <a:t>Вечеря</a:t>
            </a:r>
            <a:r>
              <a:rPr lang="ru-RU" dirty="0"/>
              <a:t>: </a:t>
            </a:r>
            <a:r>
              <a:rPr lang="ru-RU" dirty="0" err="1"/>
              <a:t>відварений</a:t>
            </a:r>
            <a:r>
              <a:rPr lang="ru-RU" dirty="0"/>
              <a:t> хек з макаронами з цільнозернового борошна, </a:t>
            </a:r>
            <a:r>
              <a:rPr lang="ru-RU" dirty="0" err="1"/>
              <a:t>відвар</a:t>
            </a:r>
            <a:r>
              <a:rPr lang="ru-RU" dirty="0"/>
              <a:t> шипшини </a:t>
            </a:r>
          </a:p>
          <a:p>
            <a:r>
              <a:rPr lang="ru-RU" u="sng" dirty="0"/>
              <a:t>На ніч</a:t>
            </a:r>
            <a:r>
              <a:rPr lang="ru-RU" dirty="0"/>
              <a:t>: молоко з галетним печивом 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друге меню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u="sng" dirty="0"/>
              <a:t>1-й сніданок: </a:t>
            </a:r>
            <a:r>
              <a:rPr lang="ru-RU" dirty="0"/>
              <a:t>гречана (протерта) молочна каша, компот із сухофруктів</a:t>
            </a:r>
          </a:p>
          <a:p>
            <a:r>
              <a:rPr lang="ru-RU" u="sng" dirty="0"/>
              <a:t>2-й сніданок</a:t>
            </a:r>
            <a:r>
              <a:rPr lang="ru-RU" dirty="0"/>
              <a:t>: ягідний кисіль </a:t>
            </a:r>
          </a:p>
          <a:p>
            <a:r>
              <a:rPr lang="ru-RU" u="sng" dirty="0"/>
              <a:t>Обід</a:t>
            </a:r>
            <a:r>
              <a:rPr lang="ru-RU" dirty="0"/>
              <a:t>: протертий рисово-молочний суп, відварене м'ясо, морквяне пюре, </a:t>
            </a:r>
            <a:r>
              <a:rPr lang="ru-RU" dirty="0" err="1"/>
              <a:t>відвар</a:t>
            </a:r>
            <a:r>
              <a:rPr lang="ru-RU" dirty="0"/>
              <a:t> ромашки</a:t>
            </a:r>
          </a:p>
          <a:p>
            <a:r>
              <a:rPr lang="ru-RU" u="sng" dirty="0"/>
              <a:t>Вечеря</a:t>
            </a:r>
            <a:r>
              <a:rPr lang="ru-RU" dirty="0"/>
              <a:t>: рибні парові котлети з картопляним пюре, мінеральна вода без газу</a:t>
            </a:r>
          </a:p>
          <a:p>
            <a:r>
              <a:rPr lang="ru-RU" u="sng" dirty="0"/>
              <a:t>На ніч</a:t>
            </a:r>
            <a:r>
              <a:rPr lang="ru-RU" dirty="0"/>
              <a:t>: молоко з галетним печивом 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94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46065"/>
          </a:xfrm>
        </p:spPr>
        <p:txBody>
          <a:bodyPr>
            <a:normAutofit fontScale="90000"/>
          </a:bodyPr>
          <a:lstStyle/>
          <a:p>
            <a:r>
              <a:rPr lang="uk-UA" dirty="0"/>
              <a:t>Актуальність Хвороби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721" y="1128450"/>
            <a:ext cx="7178728" cy="5640339"/>
          </a:xfrm>
        </p:spPr>
        <p:txBody>
          <a:bodyPr>
            <a:normAutofit fontScale="85000" lnSpcReduction="20000"/>
          </a:bodyPr>
          <a:lstStyle/>
          <a:p>
            <a:r>
              <a:rPr lang="ru-RU" sz="1900" dirty="0"/>
              <a:t>Поширеність інфекції H. рylori сильно коливається як між промисловими державами і країнами, що розвиваються, так і всередині окремих співтовариств. Підвищена генетична чутливість до H. рylori не доведена. Було проведено дослідження на близнюках, яке довело що генетична схильність до розвитку виразкової хвороби шлунку є тільки у близнюків, найбільш схильні до цього </a:t>
            </a:r>
            <a:r>
              <a:rPr lang="uk-UA" sz="1900" dirty="0"/>
              <a:t>саме монозиготні</a:t>
            </a:r>
            <a:r>
              <a:rPr lang="ru-RU" sz="1900" dirty="0"/>
              <a:t>. Що стосується генетичної схильності </a:t>
            </a:r>
            <a:r>
              <a:rPr lang="uk-UA" sz="1900" dirty="0"/>
              <a:t>«</a:t>
            </a:r>
            <a:r>
              <a:rPr lang="ru-RU" sz="1900" dirty="0"/>
              <a:t>від матері до дитини</a:t>
            </a:r>
            <a:r>
              <a:rPr lang="uk-UA" sz="1900" dirty="0"/>
              <a:t>»</a:t>
            </a:r>
            <a:r>
              <a:rPr lang="ru-RU" sz="1900" dirty="0"/>
              <a:t>, то таких даних немає.</a:t>
            </a:r>
            <a:r>
              <a:rPr lang="en-US" sz="1900" dirty="0"/>
              <a:t> </a:t>
            </a:r>
          </a:p>
          <a:p>
            <a:endParaRPr lang="en-US" sz="1900" dirty="0"/>
          </a:p>
          <a:p>
            <a:r>
              <a:rPr lang="ru-RU" sz="1900" dirty="0"/>
              <a:t>В Україні (Житомирська область) було  проведено ряд клінічних досліджень з визначення рівня інфікованості H.pylori різних вікових груп за допомогою серологічного обстеження, які показали, що більше 70% дорослого населення є інфікованим H.pylori. </a:t>
            </a:r>
          </a:p>
          <a:p>
            <a:endParaRPr lang="uk-UA" sz="1900" dirty="0"/>
          </a:p>
          <a:p>
            <a:r>
              <a:rPr lang="ru-RU" sz="1900" i="1" dirty="0"/>
              <a:t>З американської статті</a:t>
            </a:r>
            <a:r>
              <a:rPr lang="ru-RU" sz="1900" dirty="0"/>
              <a:t>: Виразка шлунка є частиною виразкової хвороби, яка впродовж життя зустрічається у 5–10% пацієнтів, що, ймовірно, є недооцінкою захворювання, оскільки деякі пацієнти можуть залишатися безсимптомними. Дослідження показали, що поширеність виразки шлунка зростає з віком і хронічним прийомом НПЗЗ. Дослідження показують, що куріння збільшує відносний ризик розвитку виразки шлунка в 2,0 рази, ніж у некурців. Немає різниці між чоловіками та жінками в поширеності виразки шлунка. Поширеність інфекції Helicobacter pylori у віці 60 років становить приблизно 50% населення США. За оцінками, у 25% тих, хто постійно вживає НПЗЗ, розвинеться виразка шлунка.</a:t>
            </a:r>
          </a:p>
          <a:p>
            <a:pPr marL="0" indent="0" algn="just">
              <a:buNone/>
            </a:pPr>
            <a:endParaRPr lang="ru-RU" sz="1900" dirty="0"/>
          </a:p>
          <a:p>
            <a:pPr marL="0" indent="0" algn="just">
              <a:buNone/>
            </a:pPr>
            <a:endParaRPr lang="ru-RU" sz="1700" dirty="0"/>
          </a:p>
          <a:p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57"/>
          <a:stretch/>
        </p:blipFill>
        <p:spPr>
          <a:xfrm>
            <a:off x="8094276" y="0"/>
            <a:ext cx="3906109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98159" y="1948136"/>
            <a:ext cx="1995803" cy="14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Дієтичний стіл №1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3249" y="1103972"/>
            <a:ext cx="5720575" cy="575402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4800" b="1" i="1" dirty="0"/>
              <a:t>Рекомендовані продукти:</a:t>
            </a:r>
          </a:p>
          <a:p>
            <a:r>
              <a:rPr lang="ru-RU" sz="4800" b="1" dirty="0"/>
              <a:t>супи</a:t>
            </a:r>
            <a:r>
              <a:rPr lang="ru-RU" sz="4800" dirty="0"/>
              <a:t>: молочні, вермішельні з додаванням тертих овочів, на основі заздалегідь відвареного м'яса або курки, овочеві, ягідні супи пюре, з крупами (рис, геркулес). Суп можна заправити вершками, вершковим маслом або молочно-яєчною сумішшю;</a:t>
            </a:r>
          </a:p>
          <a:p>
            <a:r>
              <a:rPr lang="ru-RU" sz="4800" dirty="0"/>
              <a:t> </a:t>
            </a:r>
            <a:r>
              <a:rPr lang="ru-RU" sz="4800" b="1" dirty="0"/>
              <a:t>крупи</a:t>
            </a:r>
            <a:r>
              <a:rPr lang="ru-RU" sz="4800" dirty="0"/>
              <a:t>: рис, вівсянка, гречка, манка. Каші можна варити на воді чи молоці</a:t>
            </a:r>
          </a:p>
          <a:p>
            <a:r>
              <a:rPr lang="ru-RU" sz="4800" b="1" dirty="0"/>
              <a:t> макаронні вироби, відварені;</a:t>
            </a:r>
          </a:p>
          <a:p>
            <a:r>
              <a:rPr lang="ru-RU" sz="4800" dirty="0"/>
              <a:t> </a:t>
            </a:r>
            <a:r>
              <a:rPr lang="ru-RU" sz="4800" b="1" dirty="0"/>
              <a:t>закуски</a:t>
            </a:r>
            <a:r>
              <a:rPr lang="ru-RU" sz="4800" dirty="0"/>
              <a:t>: докторська, дієтична і молочна ковбаса, паштет з печінки, негострі сири, шинка з мінімальним вмістом солі і без жиру, салати з вареного м'яса, риби і овочів; заливна риба;</a:t>
            </a:r>
          </a:p>
          <a:p>
            <a:r>
              <a:rPr lang="ru-RU" sz="4800" b="1" dirty="0"/>
              <a:t> м'ясо та птиця</a:t>
            </a:r>
            <a:r>
              <a:rPr lang="ru-RU" sz="4800" dirty="0"/>
              <a:t>: дозволяються нежирні, відварні або парові м'ясні страви у вигляді котлет, пюре, зраз, биток. Також можна запекти нежирну індичку, курку, яловичину, телятину, кролятину в духовці, відварити печінку;</a:t>
            </a:r>
          </a:p>
          <a:p>
            <a:r>
              <a:rPr lang="ru-RU" sz="4800" dirty="0"/>
              <a:t> </a:t>
            </a:r>
            <a:r>
              <a:rPr lang="ru-RU" sz="4800" b="1" dirty="0"/>
              <a:t>молочні продукти</a:t>
            </a:r>
            <a:r>
              <a:rPr lang="ru-RU" sz="4800" dirty="0"/>
              <a:t>: насамперед, це вершки і молоко, кефір, свіжий сир і сметана. Різні молочні страви, а також пудинги, суфле, сирники;</a:t>
            </a:r>
          </a:p>
          <a:p>
            <a:r>
              <a:rPr lang="ru-RU" sz="4800" b="1" dirty="0"/>
              <a:t> яйця некруті (не більше 2 штук) або яєчний омлет на пару</a:t>
            </a:r>
          </a:p>
          <a:p>
            <a:r>
              <a:rPr lang="ru-RU" sz="4800" b="1" dirty="0"/>
              <a:t>борошняні вироби</a:t>
            </a:r>
            <a:r>
              <a:rPr lang="ru-RU" sz="4800" dirty="0"/>
              <a:t>: підсушений або вчорашній хліб з борошна вищого гатунку, сухе печиво, зрідка нездобні булочки, ватрушки, пиріжки печені з відвареним м'ясом, джемом або яблуками;</a:t>
            </a:r>
          </a:p>
          <a:p>
            <a:r>
              <a:rPr lang="ru-RU" sz="4800" b="1" dirty="0"/>
              <a:t> обов'язково овочі</a:t>
            </a:r>
            <a:r>
              <a:rPr lang="ru-RU" sz="4800" dirty="0"/>
              <a:t>, протерті й зварені на пару або приготовлені у вигляді суфле, пюре, пудингів (буряк, картопля, морква). Можна не пропускати через тертку ранні кабачки і гарбуз. В обмеженій кількості можна вживати зелений горошок і стиглі помідори</a:t>
            </a:r>
            <a:r>
              <a:rPr lang="uk-UA" sz="4800" dirty="0"/>
              <a:t>;</a:t>
            </a:r>
            <a:endParaRPr lang="ru-RU" sz="4800" dirty="0"/>
          </a:p>
          <a:p>
            <a:r>
              <a:rPr lang="ru-RU" sz="4800" b="1" dirty="0"/>
              <a:t> ягоди і фрукти</a:t>
            </a:r>
            <a:r>
              <a:rPr lang="ru-RU" sz="4800" dirty="0"/>
              <a:t> можна вживати в печеному або вареному вигляді, у вигляді киселів, мусів, пюре, желе;</a:t>
            </a:r>
          </a:p>
          <a:p>
            <a:r>
              <a:rPr lang="ru-RU" sz="4800" dirty="0"/>
              <a:t> </a:t>
            </a:r>
            <a:r>
              <a:rPr lang="ru-RU" sz="4800" b="1" dirty="0"/>
              <a:t>пити можна</a:t>
            </a:r>
            <a:r>
              <a:rPr lang="ru-RU" sz="4800" dirty="0"/>
              <a:t> компоти, неміцний чай з молоком або вершками, не міцну каву на молоці, ягідні і фруктові соки, лікувальні відвари, зокрема - з шипшини.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23824" y="1103972"/>
            <a:ext cx="5263376" cy="575402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i="1" dirty="0"/>
              <a:t>Заборонено:</a:t>
            </a:r>
            <a:endParaRPr lang="ru-RU" sz="1400" b="1" dirty="0"/>
          </a:p>
          <a:p>
            <a:pPr algn="ctr"/>
            <a:r>
              <a:rPr lang="ru-RU" sz="1200" dirty="0"/>
              <a:t> супи, приготовлені на основі міцних грибних, м'ясних, овочевих відварах;</a:t>
            </a:r>
          </a:p>
          <a:p>
            <a:pPr algn="ctr"/>
            <a:r>
              <a:rPr lang="ru-RU" sz="1200" dirty="0"/>
              <a:t> жирне м'ясо і риба;</a:t>
            </a:r>
          </a:p>
          <a:p>
            <a:pPr algn="ctr"/>
            <a:r>
              <a:rPr lang="ru-RU" sz="1200" dirty="0"/>
              <a:t> яйця круті або смажені;</a:t>
            </a:r>
          </a:p>
          <a:p>
            <a:pPr algn="ctr"/>
            <a:r>
              <a:rPr lang="ru-RU" sz="1200" dirty="0"/>
              <a:t> жири тваринного походження;</a:t>
            </a:r>
          </a:p>
          <a:p>
            <a:pPr algn="ctr"/>
            <a:r>
              <a:rPr lang="ru-RU" sz="1200" dirty="0"/>
              <a:t> торти і тістечка;</a:t>
            </a:r>
          </a:p>
          <a:p>
            <a:pPr algn="ctr"/>
            <a:r>
              <a:rPr lang="ru-RU" sz="1200" dirty="0"/>
              <a:t> розсипчасті каші;</a:t>
            </a:r>
          </a:p>
          <a:p>
            <a:pPr algn="ctr"/>
            <a:r>
              <a:rPr lang="ru-RU" sz="1200" dirty="0"/>
              <a:t> кислі ягоди і фрукти;</a:t>
            </a:r>
          </a:p>
          <a:p>
            <a:pPr algn="ctr"/>
            <a:r>
              <a:rPr lang="ru-RU" sz="1200" dirty="0"/>
              <a:t> гострі соус і прянощі;</a:t>
            </a:r>
          </a:p>
          <a:p>
            <a:pPr algn="ctr"/>
            <a:r>
              <a:rPr lang="ru-RU" sz="1200" dirty="0"/>
              <a:t> різні копченості, консерви, гострі закуски;</a:t>
            </a:r>
          </a:p>
          <a:p>
            <a:pPr algn="ctr"/>
            <a:r>
              <a:rPr lang="ru-RU" sz="1200" dirty="0"/>
              <a:t> цибулю, солоні та квашені овочі;</a:t>
            </a:r>
          </a:p>
          <a:p>
            <a:pPr algn="ctr"/>
            <a:r>
              <a:rPr lang="ru-RU" sz="1200" dirty="0"/>
              <a:t> здоба, житній хліб і теплі хлібні вироби;</a:t>
            </a:r>
          </a:p>
          <a:p>
            <a:pPr algn="ctr"/>
            <a:r>
              <a:rPr lang="ru-RU" sz="1200" dirty="0"/>
              <a:t> шоколад;</a:t>
            </a:r>
          </a:p>
          <a:p>
            <a:pPr algn="ctr"/>
            <a:r>
              <a:rPr lang="ru-RU" sz="1200" dirty="0"/>
              <a:t> спиртне, а також кожні дуже сильно гарячі і холодні напої.</a:t>
            </a:r>
          </a:p>
          <a:p>
            <a:pPr algn="ctr"/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281" y="5443910"/>
            <a:ext cx="1300461" cy="130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2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3361" y="101418"/>
            <a:ext cx="6632235" cy="1492132"/>
          </a:xfrm>
        </p:spPr>
        <p:txBody>
          <a:bodyPr/>
          <a:lstStyle/>
          <a:p>
            <a:r>
              <a:rPr lang="uk-UA" dirty="0"/>
              <a:t>Різновиди Столу №1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72536" y="715856"/>
            <a:ext cx="5697201" cy="36195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/>
                </a:solidFill>
              </a:rPr>
              <a:t>Дієта № 1А</a:t>
            </a:r>
          </a:p>
          <a:p>
            <a:pPr marL="0" indent="0" algn="just">
              <a:buNone/>
            </a:pPr>
            <a:r>
              <a:rPr lang="ru-RU" dirty="0"/>
              <a:t>При різкому загостренні захворювання в перші 6-8 днів лікування минула дієта трохи коригується з урахуванням ускладнень. Перш за все, знижується енергетична цінність раціону (1900-2000 ккал), за рахунок пониження всіх хімічних складових (вуглеводи 200 г, жири 80-90 г і білки 80 г), а також кухонної солі (8 г). Загальні правила харчування аналогічні, хіба що з дієти доводиться повністю виключати хлібні вироби, прянощі, овочі, закуски і соуси в будь-якому вигляді.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0507" y="3703599"/>
            <a:ext cx="5895089" cy="315440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/>
                </a:solidFill>
              </a:rPr>
              <a:t>Дієта № 1Б</a:t>
            </a:r>
          </a:p>
          <a:p>
            <a:pPr marL="0" indent="0" algn="just">
              <a:buNone/>
            </a:pPr>
            <a:r>
              <a:rPr lang="ru-RU" dirty="0"/>
              <a:t>Якщо виразка шлунка і 12-палої кишки протікає без загострень, то заборона на обмеження продуктів і страв трохи пом'якшуються. До </a:t>
            </a:r>
            <a:r>
              <a:rPr lang="uk-UA" dirty="0"/>
              <a:t>заборонених</a:t>
            </a:r>
            <a:r>
              <a:rPr lang="ru-RU" dirty="0"/>
              <a:t> продуктів будуть відноситься кисломолочні напої, сири, сирі ягоди і фрукти, кондитерські вироби, кава, газовані напої. Що стосується решти складових денного раціону, то дієта № 1Б дозволяє вживати в маленьких кількостях ті продукти, які заборонялися дієтою № 1. Якщо порівнювати з першою, енергоцінність розглянутого столу знижується не значно - порядку на 400 ккал, за рахунок зменшення вуглеводів.</a:t>
            </a:r>
          </a:p>
          <a:p>
            <a:pPr algn="just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175" y="3231995"/>
            <a:ext cx="3626005" cy="36260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1" y="3484775"/>
            <a:ext cx="2868989" cy="33732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34" y="246951"/>
            <a:ext cx="3636406" cy="363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8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Приклади меню при виразковій хворобі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Перше меню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сніданок:  омлет на пару з 2-х яєць і води, компот;</a:t>
            </a:r>
          </a:p>
          <a:p>
            <a:r>
              <a:rPr lang="ru-RU" dirty="0"/>
              <a:t>обід:  нежирний рисовий суп, рибні котлети з пюре з овочів, кисіль;</a:t>
            </a:r>
          </a:p>
          <a:p>
            <a:r>
              <a:rPr lang="ru-RU" dirty="0"/>
              <a:t>вечеря: макарони з м’ясом яловичини на пару, салат з варених буряків;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Друге меню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сніданок: паровий омлет, трав’яний чай;</a:t>
            </a:r>
          </a:p>
          <a:p>
            <a:r>
              <a:rPr lang="ru-RU" dirty="0"/>
              <a:t>обід: суп із цвітної капусти з сухариками, рибні котлети та картопляне пюре;</a:t>
            </a:r>
          </a:p>
          <a:p>
            <a:r>
              <a:rPr lang="ru-RU" dirty="0"/>
              <a:t>вечеря: овочеве пюре і відварна куряча грудка, салат з відвареного буряка з чорносливом.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780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7885" y="234175"/>
            <a:ext cx="3092114" cy="416085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коліт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518" y="1697850"/>
            <a:ext cx="4726281" cy="49847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17005" y="747131"/>
            <a:ext cx="4293219" cy="5988205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/>
              <a:t>запалення слизової оболонки товстого кишечника. Існує багато форм коліту: інфекційний, виразковий, ішемічний, токсичний та радіаційний. Але всі форми об’єднує одне – хронічний запальний процес</a:t>
            </a:r>
            <a:r>
              <a:rPr lang="uk-UA" sz="1800" dirty="0"/>
              <a:t>, який </a:t>
            </a:r>
            <a:r>
              <a:rPr lang="ru-RU" sz="1800" dirty="0"/>
              <a:t>супроводжується дистрофічними змінами слизової оболонки товстої кишки, порушенням всмоктувальної та моторної функцій.</a:t>
            </a:r>
          </a:p>
          <a:p>
            <a:endParaRPr lang="ru-RU" dirty="0"/>
          </a:p>
          <a:p>
            <a:r>
              <a:rPr lang="ru-RU" dirty="0">
                <a:solidFill>
                  <a:schemeClr val="accent1"/>
                </a:solidFill>
              </a:rPr>
              <a:t>Причини, які провокують запалення в товстому кишечнику:</a:t>
            </a:r>
          </a:p>
          <a:p>
            <a:r>
              <a:rPr lang="ru-RU" dirty="0"/>
              <a:t> •   генетична схильність;</a:t>
            </a:r>
          </a:p>
          <a:p>
            <a:r>
              <a:rPr lang="ru-RU" dirty="0"/>
              <a:t> •   інфекції: кір, вірус герпесу, хламідії, мікобактерія паратуберкульозу, ешерихія колі;</a:t>
            </a:r>
          </a:p>
          <a:p>
            <a:r>
              <a:rPr lang="ru-RU" dirty="0"/>
              <a:t> •   вроджені дефекти органів шлунково-кишкового тракту;</a:t>
            </a:r>
          </a:p>
          <a:p>
            <a:r>
              <a:rPr lang="ru-RU" dirty="0"/>
              <a:t> •   слабкий імунітет;</a:t>
            </a:r>
          </a:p>
          <a:p>
            <a:r>
              <a:rPr lang="ru-RU" dirty="0"/>
              <a:t> •   зміна складу кишкової мікрофлори;</a:t>
            </a:r>
          </a:p>
          <a:p>
            <a:r>
              <a:rPr lang="ru-RU" dirty="0"/>
              <a:t> •   інші фактори: раннє відлучення дитини від грудей матері, використання стероїдних протизаплідних та нестероїдних протизапальних засобів, надмірне вживання рафінованого цукру, недостатня кількість свіжих фруктів та овочів, куріння;</a:t>
            </a:r>
          </a:p>
          <a:p>
            <a:r>
              <a:rPr lang="ru-RU" dirty="0"/>
              <a:t> •   часті психоемоційні стреси</a:t>
            </a:r>
            <a:r>
              <a:rPr lang="uk-UA" dirty="0"/>
              <a:t>,</a:t>
            </a:r>
            <a:r>
              <a:rPr lang="ru-RU" dirty="0"/>
              <a:t> недосипання, хронічне фізичне перенавантаження. 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7" y="234175"/>
            <a:ext cx="3005410" cy="300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1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Чи потрібна дієта при колітах?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1678" y="1237785"/>
            <a:ext cx="7747356" cy="466771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Головна ознака коліту </a:t>
            </a:r>
            <a:r>
              <a:rPr lang="ru-RU" b="1" dirty="0">
                <a:solidFill>
                  <a:schemeClr val="accent1"/>
                </a:solidFill>
              </a:rPr>
              <a:t>– постійна діарея</a:t>
            </a:r>
            <a:r>
              <a:rPr lang="ru-RU" dirty="0"/>
              <a:t>, яка містить часточки крові та велику кількість рідини. За день кількість випорожнень сягає від 4 до 30 разів. Також типовою ознакою запалення слизової оболонки товстого кишечника є постійні або періодичні болі в животі, які частіше за все локалізуються в правій ділянці під печінкою. Болі посилюються після прийому вуглеводної їжі. Після відходження газів болі згасають. Також хворі з колітом з часом втрачають вагу.</a:t>
            </a:r>
          </a:p>
          <a:p>
            <a:pPr marL="0" indent="0">
              <a:buNone/>
            </a:pPr>
            <a:r>
              <a:rPr lang="ru-RU" b="1" dirty="0"/>
              <a:t> Їжа не впливає напряму на появу коліту</a:t>
            </a:r>
            <a:r>
              <a:rPr lang="ru-RU" dirty="0"/>
              <a:t>. На розвиток захворювання впливає комбінація факторів, наприклад, інфекція та вроджені дефекти товстої кишки. Але неправильно підібрана їжа може погіршити симптоматику захворювання та зробити лікування більш довготривалим. Правильні дієта і харчування при виразковому запаленні товстого кишечника необхідні для виключення хімічного і механічного подразнення слизової оболонки травного тракту.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548" y="3257551"/>
            <a:ext cx="4800600" cy="3600449"/>
          </a:xfrm>
        </p:spPr>
      </p:pic>
    </p:spTree>
    <p:extLst>
      <p:ext uri="{BB962C8B-B14F-4D97-AF65-F5344CB8AC3E}">
        <p14:creationId xmlns:p14="http://schemas.microsoft.com/office/powerpoint/2010/main" val="361845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Дієтичний стіл №4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2468" y="1215484"/>
            <a:ext cx="10178322" cy="53302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Дієта при проносі перш за все передбачає </a:t>
            </a:r>
            <a:r>
              <a:rPr lang="uk-UA" dirty="0"/>
              <a:t>встановлення</a:t>
            </a:r>
            <a:r>
              <a:rPr lang="ru-RU" dirty="0"/>
              <a:t> енергоцінності добового раціону до 2000-2100 ккал. В основному зниження калорій досягається за рахунок обмеження прийому продуктів, багатих вуглеводами і жирами, причому рівень білка (90-100 г) повинен залишатися в межах норми. Вуглеводи ж повинні надходити в організм у межах 250 г, а жири - 70 р. Сіль скоротити до 6-8 г.</a:t>
            </a:r>
          </a:p>
          <a:p>
            <a:pPr marL="0" indent="0">
              <a:buNone/>
            </a:pPr>
            <a:r>
              <a:rPr lang="ru-RU" b="1" i="1" dirty="0"/>
              <a:t>Особливо важливо виключити з раціону продукти і страви, які сприяють посиленому жовчовиділенню, секрецій шлунка і підшлункової залози, а також процесам гниття і бродіння в кишечнику</a:t>
            </a:r>
            <a:r>
              <a:rPr lang="ru-RU" dirty="0"/>
              <a:t>. Хворий повинен стежити і за масою добового раціону, яка під час дієти </a:t>
            </a:r>
            <a:r>
              <a:rPr lang="uk-UA" dirty="0"/>
              <a:t>становить</a:t>
            </a:r>
            <a:r>
              <a:rPr lang="ru-RU" dirty="0"/>
              <a:t> близько 3 кг, а також за температурою споживаної їжі - в межах 15-60 градусів. В основному вся їжа повинна відварюватися і проходити парову обробку.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Страви при дієті повинні бути </a:t>
            </a:r>
            <a:r>
              <a:rPr lang="ru-RU" b="1" dirty="0"/>
              <a:t>в потертому, напіврідкому або рідкому вигляді</a:t>
            </a:r>
            <a:r>
              <a:rPr lang="ru-RU" dirty="0"/>
              <a:t>. Це можуть бути супи, приготовлені на нежирному бульйоні з потертим відвареним м'ясом або фрикадельками, локшиною, крупами. </a:t>
            </a:r>
            <a:r>
              <a:rPr lang="ru-RU" b="1" dirty="0"/>
              <a:t>М'ясо в їжу можна приймати переважно у вигляді страв з фаршу</a:t>
            </a:r>
            <a:r>
              <a:rPr lang="ru-RU" dirty="0"/>
              <a:t>, паштетів або приготоване на пару з подальшим обсмажуванням. Каші також готуються на нежирному бульйоні або воді </a:t>
            </a:r>
            <a:r>
              <a:rPr lang="ru-RU" b="1" dirty="0"/>
              <a:t>. Дієта дозволяє ацидофільне молоко</a:t>
            </a:r>
            <a:r>
              <a:rPr lang="ru-RU" dirty="0"/>
              <a:t>, трохи сметани, негострий сир, кефір триденної витримки і свіжоприготований сир (нежирний).</a:t>
            </a:r>
          </a:p>
          <a:p>
            <a:r>
              <a:rPr lang="ru-RU" b="1" dirty="0"/>
              <a:t>Овочі та фрукти</a:t>
            </a:r>
            <a:r>
              <a:rPr lang="ru-RU" dirty="0"/>
              <a:t>, як цінні джерела вітамінів, все-таки </a:t>
            </a:r>
            <a:r>
              <a:rPr lang="ru-RU" b="1" dirty="0"/>
              <a:t>слід вживати в відварному </a:t>
            </a:r>
            <a:r>
              <a:rPr lang="ru-RU" dirty="0"/>
              <a:t>або тушкованому вигляді (кабачки, капуста, гарбуз), або у вигляді пудингів, запечний або підсмажені (яблука і т.д.).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811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661" y="0"/>
            <a:ext cx="6208488" cy="732737"/>
          </a:xfrm>
        </p:spPr>
        <p:txBody>
          <a:bodyPr>
            <a:normAutofit fontScale="90000"/>
          </a:bodyPr>
          <a:lstStyle/>
          <a:p>
            <a:r>
              <a:rPr lang="uk-UA" dirty="0"/>
              <a:t>Заборони дієти №4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15162" y="617981"/>
            <a:ext cx="4348975" cy="640681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/>
              <a:t>ковбасні вироби</a:t>
            </a:r>
          </a:p>
          <a:p>
            <a:pPr marL="0" indent="0" algn="ctr">
              <a:buNone/>
            </a:pPr>
            <a:r>
              <a:rPr lang="ru-RU" dirty="0"/>
              <a:t>м'ясо і риба жирних сортів</a:t>
            </a:r>
          </a:p>
          <a:p>
            <a:pPr marL="0" indent="0" algn="ctr">
              <a:buNone/>
            </a:pPr>
            <a:r>
              <a:rPr lang="ru-RU" dirty="0"/>
              <a:t>маринади</a:t>
            </a:r>
          </a:p>
          <a:p>
            <a:pPr marL="0" indent="0" algn="ctr">
              <a:buNone/>
            </a:pPr>
            <a:r>
              <a:rPr lang="ru-RU" dirty="0"/>
              <a:t> солоні й сирі овочі</a:t>
            </a:r>
          </a:p>
          <a:p>
            <a:pPr marL="0" indent="0" algn="ctr">
              <a:buNone/>
            </a:pPr>
            <a:r>
              <a:rPr lang="ru-RU" dirty="0"/>
              <a:t> копчення</a:t>
            </a:r>
          </a:p>
          <a:p>
            <a:pPr marL="0" indent="0" algn="ctr">
              <a:buNone/>
            </a:pPr>
            <a:r>
              <a:rPr lang="ru-RU" dirty="0"/>
              <a:t> сирі фрукти</a:t>
            </a:r>
          </a:p>
          <a:p>
            <a:pPr marL="0" indent="0" algn="ctr">
              <a:buNone/>
            </a:pPr>
            <a:r>
              <a:rPr lang="ru-RU" dirty="0"/>
              <a:t> крупи: перловка, пшоно, ячна</a:t>
            </a:r>
          </a:p>
          <a:p>
            <a:pPr marL="0" indent="0" algn="ctr">
              <a:buNone/>
            </a:pPr>
            <a:r>
              <a:rPr lang="ru-RU" dirty="0"/>
              <a:t> приправи: перець, хрін, гірчиця</a:t>
            </a:r>
          </a:p>
          <a:p>
            <a:pPr marL="0" indent="0" algn="ctr">
              <a:buNone/>
            </a:pPr>
            <a:r>
              <a:rPr lang="ru-RU" dirty="0"/>
              <a:t> бобові культури</a:t>
            </a:r>
          </a:p>
          <a:p>
            <a:pPr marL="0" indent="0" algn="ctr">
              <a:buNone/>
            </a:pPr>
            <a:r>
              <a:rPr lang="ru-RU" dirty="0"/>
              <a:t> гриби</a:t>
            </a:r>
          </a:p>
          <a:p>
            <a:pPr marL="0" indent="0" algn="ctr">
              <a:buNone/>
            </a:pPr>
            <a:r>
              <a:rPr lang="ru-RU" dirty="0"/>
              <a:t> здобні, теплі булочки і інші борошняні вироби, зокрема з кремом</a:t>
            </a:r>
          </a:p>
          <a:p>
            <a:pPr marL="0" indent="0" algn="ctr">
              <a:buNone/>
            </a:pPr>
            <a:r>
              <a:rPr lang="ru-RU" dirty="0"/>
              <a:t> морозиво та інші холодні продукти та напої</a:t>
            </a:r>
          </a:p>
          <a:p>
            <a:pPr marL="0" indent="0" algn="ctr">
              <a:buNone/>
            </a:pPr>
            <a:r>
              <a:rPr lang="ru-RU" dirty="0"/>
              <a:t> газована вода</a:t>
            </a:r>
          </a:p>
          <a:p>
            <a:pPr marL="0" indent="0" algn="ctr">
              <a:buNone/>
            </a:pPr>
            <a:r>
              <a:rPr lang="ru-RU" dirty="0"/>
              <a:t> кава з молоком</a:t>
            </a:r>
          </a:p>
          <a:p>
            <a:pPr marL="0" indent="0" algn="ctr">
              <a:buNone/>
            </a:pPr>
            <a:r>
              <a:rPr lang="ru-RU" dirty="0"/>
              <a:t> алкоголь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26" y="4109182"/>
            <a:ext cx="3605533" cy="274881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18" y="128943"/>
            <a:ext cx="1682429" cy="1682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99" y="897672"/>
            <a:ext cx="3523785" cy="26428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49" y="2219092"/>
            <a:ext cx="4029351" cy="498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33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Дієта при загостренню коліту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56939" y="1382751"/>
            <a:ext cx="10391818" cy="4549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Дієта при загостренні коліту повинна бути найбільш щадливою і суворою з подальшим незначним розширенням харчування. Головні ознаки такого захворювання – гострий біль в області живота, нездужання, пронос з водянистим вмістом. У перший день пацієнту показано рясне пиття. Дозволено несолодкий чай. </a:t>
            </a:r>
          </a:p>
          <a:p>
            <a:pPr marL="0" indent="0">
              <a:buNone/>
            </a:pPr>
            <a:r>
              <a:rPr lang="ru-RU" sz="1400" dirty="0"/>
              <a:t>З другого дня показана дієта №4. У наступні кілька днів лікувальне харчування трохи розширюється. Лікувальне харчування в період загострення показано поєднувати з прийомом антибактеріальних препаратів. Вони пригнічують активність найпростіших і сприяють прискоренню одужання. У гострому періоді забороняються всі хлібобулочні вироби, крім сухарів, жирне м’ясо, риба, овочі і фрукти. При різкому загостренні хвороби корисно влаштовувати розвантажувальний день: вживати тільки чай або терті сирі яблука без шкірки. Далі хворий переводиться спочатку на дієту №4, а потім на такий же стіл, тільки з деякими послабленнями. Останні призначаються лікарем в індивідуальному порядку.</a:t>
            </a:r>
          </a:p>
          <a:p>
            <a:pPr marL="0" indent="0">
              <a:buNone/>
            </a:pPr>
            <a:endParaRPr lang="uk-UA" sz="1400" dirty="0"/>
          </a:p>
          <a:p>
            <a:pPr marL="0" indent="0">
              <a:buNone/>
            </a:pPr>
            <a:r>
              <a:rPr lang="ru-RU" sz="1400" dirty="0"/>
              <a:t>При дієті № 4б хворому можна їсти: вчорашні хлібобулочні випічки і бісквіти; печиво висушене; вермішель; тертий або пюреподібний картопля; молоко і кисломолочні продукти, в тому числі і сметану; каші (крім перлової, ячної і пшоняної); пудинги, запіканки; зелень; нежирну рибу; ягідні і фруктові киселі і желе; чаї або каву на молоці.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49884" y="3753314"/>
            <a:ext cx="10498873" cy="23575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496" y="4494410"/>
            <a:ext cx="1776988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02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Меню при коліті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726988"/>
            <a:ext cx="10178322" cy="3593591"/>
          </a:xfrm>
        </p:spPr>
        <p:txBody>
          <a:bodyPr/>
          <a:lstStyle/>
          <a:p>
            <a:r>
              <a:rPr lang="ru-RU" dirty="0"/>
              <a:t>Сніданок: Відварений рис із паровою котлетою, зелений чай.</a:t>
            </a:r>
          </a:p>
          <a:p>
            <a:r>
              <a:rPr lang="ru-RU" dirty="0"/>
              <a:t>Другий сніданок: Знежирений сир, кисіль </a:t>
            </a:r>
          </a:p>
          <a:p>
            <a:r>
              <a:rPr lang="ru-RU" dirty="0"/>
              <a:t>Обід: Суп-пюре курячий, протерта гречана каша, відварена курка, компот </a:t>
            </a:r>
          </a:p>
          <a:p>
            <a:r>
              <a:rPr lang="ru-RU" dirty="0"/>
              <a:t>Полудень: Кисель із чорниці або ожини, сухарики </a:t>
            </a:r>
          </a:p>
          <a:p>
            <a:r>
              <a:rPr lang="ru-RU" dirty="0"/>
              <a:t>Вечеря: Манна каша на воді, варена тріска або хек, зелений чай</a:t>
            </a:r>
          </a:p>
          <a:p>
            <a:r>
              <a:rPr lang="ru-RU" dirty="0"/>
              <a:t>Перед сном: Відвар шипшини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673" y="3345364"/>
            <a:ext cx="4125951" cy="41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11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87382" y="1388320"/>
            <a:ext cx="5344579" cy="4142685"/>
          </a:xfrm>
        </p:spPr>
        <p:txBody>
          <a:bodyPr/>
          <a:lstStyle/>
          <a:p>
            <a:r>
              <a:rPr lang="uk-UA" sz="5400" dirty="0"/>
              <a:t>Дякую за увагу!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269" y="2473712"/>
            <a:ext cx="4384288" cy="4384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6" y="4751694"/>
            <a:ext cx="5771235" cy="28856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9315">
            <a:off x="9673399" y="1227709"/>
            <a:ext cx="2600435" cy="22103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48786" y="1782335"/>
            <a:ext cx="144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От би зараз ковбаски жареної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47369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10" ma:contentTypeDescription="Создание документа." ma:contentTypeScope="" ma:versionID="979e9db712bac1c9e706b5b29f34f727">
  <xsd:schema xmlns:xsd="http://www.w3.org/2001/XMLSchema" xmlns:xs="http://www.w3.org/2001/XMLSchema" xmlns:p="http://schemas.microsoft.com/office/2006/metadata/properties" xmlns:ns2="45d57cf4-bf62-474f-b286-d8f4a14f1b63" xmlns:ns3="fbcf6702-70f8-4d7a-8bc3-64ccf8bebe13" targetNamespace="http://schemas.microsoft.com/office/2006/metadata/properties" ma:root="true" ma:fieldsID="21bb4df342bafe7311f72ded07ca3bfc" ns2:_="" ns3:_="">
    <xsd:import namespace="45d57cf4-bf62-474f-b286-d8f4a14f1b63"/>
    <xsd:import namespace="fbcf6702-70f8-4d7a-8bc3-64ccf8bebe1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cf6702-70f8-4d7a-8bc3-64ccf8bebe1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4e3acb0-bffe-45a9-b7e3-da7020c55538}" ma:internalName="TaxCatchAll" ma:showField="CatchAllData" ma:web="fbcf6702-70f8-4d7a-8bc3-64ccf8beb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E9ED50-268F-43C2-9C68-97DFFB0D71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fbcf6702-70f8-4d7a-8bc3-64ccf8bebe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226D41-7CFE-4AB1-AB14-4588D8D848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281</TotalTime>
  <Words>2706</Words>
  <Application>Microsoft Office PowerPoint</Application>
  <PresentationFormat>Широкоэкранный</PresentationFormat>
  <Paragraphs>175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Corbel</vt:lpstr>
      <vt:lpstr>Gill Sans MT</vt:lpstr>
      <vt:lpstr>Impact</vt:lpstr>
      <vt:lpstr>Badge</vt:lpstr>
      <vt:lpstr>Особливості харчування  при захворюваннях органів травлення</vt:lpstr>
      <vt:lpstr>Будова травної системи</vt:lpstr>
      <vt:lpstr>Гастрит</vt:lpstr>
      <vt:lpstr>Дієта при Гіперацидному гастриті</vt:lpstr>
      <vt:lpstr>Дієта при Гіпоацидному гастриті</vt:lpstr>
      <vt:lpstr>Загальний стіл при гастриті</vt:lpstr>
      <vt:lpstr>Приклади меню при гастриті</vt:lpstr>
      <vt:lpstr>Актуальність Хвороби</vt:lpstr>
      <vt:lpstr>Дієтичний стіл №1</vt:lpstr>
      <vt:lpstr>Різновиди Столу №1</vt:lpstr>
      <vt:lpstr>Приклади меню при виразковій хворобі</vt:lpstr>
      <vt:lpstr>коліт</vt:lpstr>
      <vt:lpstr>Чи потрібна дієта при колітах?</vt:lpstr>
      <vt:lpstr>Дієтичний стіл №4</vt:lpstr>
      <vt:lpstr>Заборони дієти №4</vt:lpstr>
      <vt:lpstr>Дієта при загостренню коліту</vt:lpstr>
      <vt:lpstr>Меню при коліті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харчування  при захворюваннях органів травлення</dc:title>
  <dc:creator>Elit</dc:creator>
  <cp:lastModifiedBy>Admin</cp:lastModifiedBy>
  <cp:revision>20</cp:revision>
  <dcterms:created xsi:type="dcterms:W3CDTF">2022-09-11T11:24:17Z</dcterms:created>
  <dcterms:modified xsi:type="dcterms:W3CDTF">2023-02-22T09:52:53Z</dcterms:modified>
</cp:coreProperties>
</file>