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2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Biome Light"/>
          <a:ea typeface="Biome Light"/>
          <a:cs typeface="Biom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0EEED"/>
          </a:solidFill>
        </a:fill>
      </a:tcStyle>
    </a:wholeTbl>
    <a:band2H>
      <a:tcTxStyle/>
      <a:tcStyle>
        <a:tcBdr/>
        <a:fill>
          <a:solidFill>
            <a:srgbClr val="F8F7F6"/>
          </a:solidFill>
        </a:fill>
      </a:tcStyle>
    </a:band2H>
    <a:firstCol>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Biome Light"/>
          <a:ea typeface="Biome Light"/>
          <a:cs typeface="Biom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Biome Light"/>
          <a:ea typeface="Biome Light"/>
          <a:cs typeface="Biom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Biome Light"/>
          <a:ea typeface="Biome Light"/>
          <a:cs typeface="Biome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Biome Light"/>
          <a:ea typeface="Biome Light"/>
          <a:cs typeface="Biom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Biome Light"/>
          <a:ea typeface="Biome Light"/>
          <a:cs typeface="Biome Ligh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Biome Light"/>
          <a:ea typeface="Biome Light"/>
          <a:cs typeface="Biome Ligh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Biome Light"/>
          <a:ea typeface="Biome Light"/>
          <a:cs typeface="Biom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Biome Light"/>
          <a:ea typeface="Biome Light"/>
          <a:cs typeface="Biome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Biome Light"/>
          <a:ea typeface="Biome Light"/>
          <a:cs typeface="Biome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Biome Light"/>
          <a:ea typeface="Biome Light"/>
          <a:cs typeface="Biome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Biome Light"/>
          <a:ea typeface="Biome Light"/>
          <a:cs typeface="Biome Light"/>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Biome Light"/>
          <a:ea typeface="Biome Light"/>
          <a:cs typeface="Biome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1143000" y="685800"/>
            <a:ext cx="4572000" cy="3429000"/>
          </a:xfrm>
          <a:prstGeom prst="rect">
            <a:avLst/>
          </a:prstGeom>
        </p:spPr>
        <p:txBody>
          <a:bodyPr/>
          <a:lstStyle/>
          <a:p>
            <a:endParaRPr/>
          </a:p>
        </p:txBody>
      </p:sp>
      <p:sp>
        <p:nvSpPr>
          <p:cNvPr id="142" name="Shape 14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381000" y="685800"/>
            <a:ext cx="6096000" cy="3429000"/>
          </a:xfrm>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t>Междустрочный интервал + номера страниц</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Название">
    <p:bg>
      <p:bgPr>
        <a:solidFill>
          <a:schemeClr val="accent2"/>
        </a:solidFill>
        <a:effectLst/>
      </p:bgPr>
    </p:bg>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1028700" y="5078186"/>
            <a:ext cx="3222058" cy="964621"/>
          </a:xfrm>
          <a:prstGeom prst="rect">
            <a:avLst/>
          </a:prstGeom>
        </p:spPr>
        <p:txBody>
          <a:bodyPr/>
          <a:lstStyle>
            <a:lvl1pPr marL="0" indent="0">
              <a:buSzTx/>
              <a:buFontTx/>
              <a:buNone/>
              <a:defRPr sz="1400">
                <a:solidFill>
                  <a:srgbClr val="5B6A5E"/>
                </a:solidFill>
              </a:defRPr>
            </a:lvl1pPr>
            <a:lvl2pPr marL="0" indent="457200">
              <a:buSzTx/>
              <a:buFontTx/>
              <a:buNone/>
              <a:defRPr sz="1400">
                <a:solidFill>
                  <a:srgbClr val="5B6A5E"/>
                </a:solidFill>
              </a:defRPr>
            </a:lvl2pPr>
            <a:lvl3pPr marL="0" indent="914400">
              <a:buSzTx/>
              <a:buFontTx/>
              <a:buNone/>
              <a:defRPr sz="1400">
                <a:solidFill>
                  <a:srgbClr val="5B6A5E"/>
                </a:solidFill>
              </a:defRPr>
            </a:lvl3pPr>
            <a:lvl4pPr marL="0" indent="1371600">
              <a:buSzTx/>
              <a:buFontTx/>
              <a:buNone/>
              <a:defRPr sz="1400">
                <a:solidFill>
                  <a:srgbClr val="5B6A5E"/>
                </a:solidFill>
              </a:defRPr>
            </a:lvl4pPr>
            <a:lvl5pPr marL="0" indent="1828800">
              <a:buSzTx/>
              <a:buFontTx/>
              <a:buNone/>
              <a:defRPr sz="1400">
                <a:solidFill>
                  <a:srgbClr val="5B6A5E"/>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 name="Рисунок 19"/>
          <p:cNvSpPr>
            <a:spLocks noGrp="1"/>
          </p:cNvSpPr>
          <p:nvPr>
            <p:ph type="pic" sz="half" idx="13"/>
          </p:nvPr>
        </p:nvSpPr>
        <p:spPr>
          <a:xfrm>
            <a:off x="6221412" y="0"/>
            <a:ext cx="4941888" cy="5726113"/>
          </a:xfrm>
          <a:prstGeom prst="rect">
            <a:avLst/>
          </a:prstGeom>
        </p:spPr>
        <p:txBody>
          <a:bodyPr lIns="91439" rIns="91439">
            <a:noAutofit/>
          </a:bodyPr>
          <a:lstStyle/>
          <a:p>
            <a:endParaRPr/>
          </a:p>
        </p:txBody>
      </p:sp>
      <p:sp>
        <p:nvSpPr>
          <p:cNvPr id="13" name="Прямая соединительная линия 14"/>
          <p:cNvSpPr/>
          <p:nvPr/>
        </p:nvSpPr>
        <p:spPr>
          <a:xfrm>
            <a:off x="1028700" y="457210"/>
            <a:ext cx="1143000" cy="1"/>
          </a:xfrm>
          <a:prstGeom prst="line">
            <a:avLst/>
          </a:prstGeom>
          <a:ln w="15875">
            <a:solidFill>
              <a:srgbClr val="5B6A5E"/>
            </a:solidFill>
            <a:miter/>
          </a:ln>
        </p:spPr>
        <p:txBody>
          <a:bodyPr lIns="45719" rIns="45719"/>
          <a:lstStyle/>
          <a:p>
            <a:endParaRPr/>
          </a:p>
        </p:txBody>
      </p:sp>
      <p:sp>
        <p:nvSpPr>
          <p:cNvPr id="14" name="Текст заголовка"/>
          <p:cNvSpPr txBox="1">
            <a:spLocks noGrp="1"/>
          </p:cNvSpPr>
          <p:nvPr>
            <p:ph type="title"/>
          </p:nvPr>
        </p:nvSpPr>
        <p:spPr>
          <a:xfrm>
            <a:off x="914512" y="876299"/>
            <a:ext cx="5181488" cy="2242442"/>
          </a:xfrm>
          <a:prstGeom prst="rect">
            <a:avLst/>
          </a:prstGeom>
        </p:spPr>
        <p:txBody>
          <a:bodyPr anchor="t"/>
          <a:lstStyle>
            <a:lvl1pPr>
              <a:lnSpc>
                <a:spcPts val="6500"/>
              </a:lnSpc>
              <a:spcBef>
                <a:spcPts val="1000"/>
              </a:spcBef>
              <a:defRPr sz="7200">
                <a:solidFill>
                  <a:srgbClr val="5B6A5E"/>
                </a:solidFill>
              </a:defRPr>
            </a:lvl1pPr>
          </a:lstStyle>
          <a:p>
            <a:r>
              <a:t>Текст заголовка</a:t>
            </a:r>
          </a:p>
        </p:txBody>
      </p:sp>
      <p:sp>
        <p:nvSpPr>
          <p:cNvPr id="15" name="Номер слайда"/>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Повестка дня">
    <p:spTree>
      <p:nvGrpSpPr>
        <p:cNvPr id="1" name=""/>
        <p:cNvGrpSpPr/>
        <p:nvPr/>
      </p:nvGrpSpPr>
      <p:grpSpPr>
        <a:xfrm>
          <a:off x="0" y="0"/>
          <a:ext cx="0" cy="0"/>
          <a:chOff x="0" y="0"/>
          <a:chExt cx="0" cy="0"/>
        </a:xfrm>
      </p:grpSpPr>
      <p:sp>
        <p:nvSpPr>
          <p:cNvPr id="22" name="Уровень текста 1…"/>
          <p:cNvSpPr txBox="1">
            <a:spLocks noGrp="1"/>
          </p:cNvSpPr>
          <p:nvPr>
            <p:ph type="body" sz="quarter" idx="1"/>
          </p:nvPr>
        </p:nvSpPr>
        <p:spPr>
          <a:xfrm>
            <a:off x="7258050" y="2000250"/>
            <a:ext cx="4667250" cy="3398838"/>
          </a:xfrm>
          <a:prstGeom prst="rect">
            <a:avLst/>
          </a:prstGeom>
        </p:spPr>
        <p:txBody>
          <a:bodyPr/>
          <a:lstStyle>
            <a:lvl1pPr marL="0" indent="0">
              <a:buSzTx/>
              <a:buFontTx/>
              <a:buNone/>
              <a:defRPr sz="2000">
                <a:solidFill>
                  <a:srgbClr val="5B6A5E"/>
                </a:solidFill>
              </a:defRPr>
            </a:lvl1pPr>
            <a:lvl2pPr marL="647700" indent="-190500">
              <a:buFontTx/>
              <a:defRPr sz="2000">
                <a:solidFill>
                  <a:srgbClr val="5B6A5E"/>
                </a:solidFill>
              </a:defRPr>
            </a:lvl2pPr>
            <a:lvl3pPr marL="1143000" indent="-228600">
              <a:buFontTx/>
              <a:defRPr sz="2000">
                <a:solidFill>
                  <a:srgbClr val="5B6A5E"/>
                </a:solidFill>
              </a:defRPr>
            </a:lvl3pPr>
            <a:lvl4pPr marL="1625600" indent="-254000">
              <a:buFontTx/>
              <a:defRPr sz="2000">
                <a:solidFill>
                  <a:srgbClr val="5B6A5E"/>
                </a:solidFill>
              </a:defRPr>
            </a:lvl4pPr>
            <a:lvl5pPr marL="2082800" indent="-254000">
              <a:buFontTx/>
              <a:defRPr sz="2000">
                <a:solidFill>
                  <a:srgbClr val="5B6A5E"/>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4" name="Текст заголовка"/>
          <p:cNvSpPr txBox="1">
            <a:spLocks noGrp="1"/>
          </p:cNvSpPr>
          <p:nvPr>
            <p:ph type="title"/>
          </p:nvPr>
        </p:nvSpPr>
        <p:spPr>
          <a:xfrm>
            <a:off x="914512" y="876299"/>
            <a:ext cx="5181488" cy="2242442"/>
          </a:xfrm>
          <a:prstGeom prst="rect">
            <a:avLst/>
          </a:prstGeom>
        </p:spPr>
        <p:txBody>
          <a:bodyPr anchor="t"/>
          <a:lstStyle>
            <a:lvl1pPr>
              <a:lnSpc>
                <a:spcPts val="6500"/>
              </a:lnSpc>
              <a:spcBef>
                <a:spcPts val="1000"/>
              </a:spcBef>
              <a:defRPr sz="7200">
                <a:solidFill>
                  <a:srgbClr val="5B6A5E"/>
                </a:solidFill>
              </a:defRPr>
            </a:lvl1pPr>
          </a:lstStyle>
          <a:p>
            <a:r>
              <a:t>Текст заголовка</a:t>
            </a:r>
          </a:p>
        </p:txBody>
      </p:sp>
      <p:sp>
        <p:nvSpPr>
          <p:cNvPr id="25" name="Прямая соединительная линия 2"/>
          <p:cNvSpPr/>
          <p:nvPr/>
        </p:nvSpPr>
        <p:spPr>
          <a:xfrm>
            <a:off x="1028700" y="457210"/>
            <a:ext cx="1143000" cy="1"/>
          </a:xfrm>
          <a:prstGeom prst="line">
            <a:avLst/>
          </a:prstGeom>
          <a:ln w="15875">
            <a:solidFill>
              <a:srgbClr val="5B6A5E"/>
            </a:solidFill>
            <a:miter/>
          </a:ln>
        </p:spPr>
        <p:txBody>
          <a:bodyPr lIns="45719" rIns="4571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Введение">
    <p:bg>
      <p:bgPr>
        <a:solidFill>
          <a:schemeClr val="accent1"/>
        </a:solidFill>
        <a:effectLst/>
      </p:bgPr>
    </p:bg>
    <p:spTree>
      <p:nvGrpSpPr>
        <p:cNvPr id="1" name=""/>
        <p:cNvGrpSpPr/>
        <p:nvPr/>
      </p:nvGrpSpPr>
      <p:grpSpPr>
        <a:xfrm>
          <a:off x="0" y="0"/>
          <a:ext cx="0" cy="0"/>
          <a:chOff x="0" y="0"/>
          <a:chExt cx="0" cy="0"/>
        </a:xfrm>
      </p:grpSpPr>
      <p:sp>
        <p:nvSpPr>
          <p:cNvPr id="32" name="Рисунок 15"/>
          <p:cNvSpPr>
            <a:spLocks noGrp="1"/>
          </p:cNvSpPr>
          <p:nvPr>
            <p:ph type="pic" sz="quarter" idx="13"/>
          </p:nvPr>
        </p:nvSpPr>
        <p:spPr>
          <a:xfrm>
            <a:off x="8847136" y="3862387"/>
            <a:ext cx="2316164" cy="2538414"/>
          </a:xfrm>
          <a:prstGeom prst="rect">
            <a:avLst/>
          </a:prstGeom>
        </p:spPr>
        <p:txBody>
          <a:bodyPr lIns="91439" rIns="91439">
            <a:noAutofit/>
          </a:bodyPr>
          <a:lstStyle/>
          <a:p>
            <a:endParaRPr/>
          </a:p>
        </p:txBody>
      </p:sp>
      <p:sp>
        <p:nvSpPr>
          <p:cNvPr id="33" name="Рисунок 15"/>
          <p:cNvSpPr>
            <a:spLocks noGrp="1"/>
          </p:cNvSpPr>
          <p:nvPr>
            <p:ph type="pic" sz="quarter" idx="14"/>
          </p:nvPr>
        </p:nvSpPr>
        <p:spPr>
          <a:xfrm>
            <a:off x="6210300" y="3854450"/>
            <a:ext cx="2316164" cy="2538414"/>
          </a:xfrm>
          <a:prstGeom prst="rect">
            <a:avLst/>
          </a:prstGeom>
        </p:spPr>
        <p:txBody>
          <a:bodyPr lIns="91439" rIns="91439">
            <a:noAutofit/>
          </a:bodyPr>
          <a:lstStyle/>
          <a:p>
            <a:endParaRPr/>
          </a:p>
        </p:txBody>
      </p:sp>
      <p:sp>
        <p:nvSpPr>
          <p:cNvPr id="34" name="Рисунок 13"/>
          <p:cNvSpPr>
            <a:spLocks noGrp="1"/>
          </p:cNvSpPr>
          <p:nvPr>
            <p:ph type="pic" sz="quarter" idx="15"/>
          </p:nvPr>
        </p:nvSpPr>
        <p:spPr>
          <a:xfrm>
            <a:off x="6210300" y="465137"/>
            <a:ext cx="4953000" cy="3090863"/>
          </a:xfrm>
          <a:prstGeom prst="rect">
            <a:avLst/>
          </a:prstGeom>
        </p:spPr>
        <p:txBody>
          <a:bodyPr lIns="91439" rIns="91439">
            <a:noAutofit/>
          </a:bodyPr>
          <a:lstStyle/>
          <a:p>
            <a:endParaRPr/>
          </a:p>
        </p:txBody>
      </p:sp>
      <p:sp>
        <p:nvSpPr>
          <p:cNvPr id="35" name="Уровень текста 1…"/>
          <p:cNvSpPr txBox="1">
            <a:spLocks noGrp="1"/>
          </p:cNvSpPr>
          <p:nvPr>
            <p:ph type="body" sz="quarter" idx="1"/>
          </p:nvPr>
        </p:nvSpPr>
        <p:spPr>
          <a:xfrm>
            <a:off x="761917" y="517972"/>
            <a:ext cx="2956561" cy="1333501"/>
          </a:xfrm>
          <a:prstGeom prst="rect">
            <a:avLst/>
          </a:prstGeom>
        </p:spPr>
        <p:txBody>
          <a:bodyPr/>
          <a:lstStyle>
            <a:lvl1pPr marL="0" indent="0">
              <a:lnSpc>
                <a:spcPct val="90000"/>
              </a:lnSpc>
              <a:buSzTx/>
              <a:buFontTx/>
              <a:buNone/>
              <a:defRPr sz="8800" b="1">
                <a:solidFill>
                  <a:srgbClr val="FFFFFF"/>
                </a:solidFill>
              </a:defRPr>
            </a:lvl1pPr>
            <a:lvl2pPr marL="1295400" indent="-838200">
              <a:lnSpc>
                <a:spcPct val="90000"/>
              </a:lnSpc>
              <a:buFontTx/>
              <a:defRPr sz="8800" b="1">
                <a:solidFill>
                  <a:srgbClr val="FFFFFF"/>
                </a:solidFill>
              </a:defRPr>
            </a:lvl2pPr>
            <a:lvl3pPr marL="1920239" indent="-1005839">
              <a:lnSpc>
                <a:spcPct val="90000"/>
              </a:lnSpc>
              <a:buFontTx/>
              <a:defRPr sz="8800" b="1">
                <a:solidFill>
                  <a:srgbClr val="FFFFFF"/>
                </a:solidFill>
              </a:defRPr>
            </a:lvl3pPr>
            <a:lvl4pPr marL="2489200" indent="-1117600">
              <a:lnSpc>
                <a:spcPct val="90000"/>
              </a:lnSpc>
              <a:buFontTx/>
              <a:defRPr sz="8800" b="1">
                <a:solidFill>
                  <a:srgbClr val="FFFFFF"/>
                </a:solidFill>
              </a:defRPr>
            </a:lvl4pPr>
            <a:lvl5pPr marL="2946400" indent="-1117600">
              <a:lnSpc>
                <a:spcPct val="90000"/>
              </a:lnSpc>
              <a:buFontTx/>
              <a:defRPr sz="8800" b="1">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6" name="Текст 18"/>
          <p:cNvSpPr>
            <a:spLocks noGrp="1"/>
          </p:cNvSpPr>
          <p:nvPr>
            <p:ph type="body" sz="half" idx="16"/>
          </p:nvPr>
        </p:nvSpPr>
        <p:spPr>
          <a:xfrm>
            <a:off x="1040130" y="2009775"/>
            <a:ext cx="3924301" cy="4391025"/>
          </a:xfrm>
          <a:prstGeom prst="rect">
            <a:avLst/>
          </a:prstGeom>
        </p:spPr>
        <p:txBody>
          <a:bodyPr/>
          <a:lstStyle/>
          <a:p>
            <a:pPr marL="0" indent="0">
              <a:buSzTx/>
              <a:buFontTx/>
              <a:buNone/>
              <a:defRPr sz="1600">
                <a:solidFill>
                  <a:srgbClr val="5B6A5E"/>
                </a:solidFill>
              </a:defRPr>
            </a:pPr>
            <a:endParaRPr/>
          </a:p>
        </p:txBody>
      </p:sp>
      <p:sp>
        <p:nvSpPr>
          <p:cNvPr id="3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8" name="Текст заголовка"/>
          <p:cNvSpPr txBox="1">
            <a:spLocks noGrp="1"/>
          </p:cNvSpPr>
          <p:nvPr>
            <p:ph type="title"/>
          </p:nvPr>
        </p:nvSpPr>
        <p:spPr>
          <a:xfrm>
            <a:off x="1028700" y="465137"/>
            <a:ext cx="3935647" cy="1340615"/>
          </a:xfrm>
          <a:prstGeom prst="rect">
            <a:avLst/>
          </a:prstGeom>
        </p:spPr>
        <p:txBody>
          <a:bodyPr/>
          <a:lstStyle>
            <a:lvl1pPr>
              <a:spcBef>
                <a:spcPts val="1000"/>
              </a:spcBef>
              <a:defRPr>
                <a:solidFill>
                  <a:srgbClr val="5B6A5E"/>
                </a:solidFill>
              </a:defRPr>
            </a:lvl1pPr>
          </a:lstStyle>
          <a:p>
            <a:r>
              <a:t>Текст заголовка</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Разрыв раздела">
    <p:bg>
      <p:bgPr>
        <a:solidFill>
          <a:schemeClr val="accent2"/>
        </a:solidFill>
        <a:effectLst/>
      </p:bgPr>
    </p:bg>
    <p:spTree>
      <p:nvGrpSpPr>
        <p:cNvPr id="1" name=""/>
        <p:cNvGrpSpPr/>
        <p:nvPr/>
      </p:nvGrpSpPr>
      <p:grpSpPr>
        <a:xfrm>
          <a:off x="0" y="0"/>
          <a:ext cx="0" cy="0"/>
          <a:chOff x="0" y="0"/>
          <a:chExt cx="0" cy="0"/>
        </a:xfrm>
      </p:grpSpPr>
      <p:sp>
        <p:nvSpPr>
          <p:cNvPr id="45" name="Уровень текста 1…"/>
          <p:cNvSpPr txBox="1">
            <a:spLocks noGrp="1"/>
          </p:cNvSpPr>
          <p:nvPr>
            <p:ph type="body" sz="quarter" idx="1"/>
          </p:nvPr>
        </p:nvSpPr>
        <p:spPr>
          <a:xfrm>
            <a:off x="2773045" y="2426610"/>
            <a:ext cx="2378076" cy="1111251"/>
          </a:xfrm>
          <a:prstGeom prst="rect">
            <a:avLst/>
          </a:prstGeom>
        </p:spPr>
        <p:txBody>
          <a:bodyPr/>
          <a:lstStyle>
            <a:lvl1pPr marL="0" indent="0">
              <a:lnSpc>
                <a:spcPct val="90000"/>
              </a:lnSpc>
              <a:buSzTx/>
              <a:buFontTx/>
              <a:buNone/>
              <a:defRPr sz="8800">
                <a:solidFill>
                  <a:srgbClr val="FFFFFF"/>
                </a:solidFill>
              </a:defRPr>
            </a:lvl1pPr>
            <a:lvl2pPr marL="1295400" indent="-838200">
              <a:lnSpc>
                <a:spcPct val="90000"/>
              </a:lnSpc>
              <a:buFontTx/>
              <a:defRPr sz="8800">
                <a:solidFill>
                  <a:srgbClr val="FFFFFF"/>
                </a:solidFill>
              </a:defRPr>
            </a:lvl2pPr>
            <a:lvl3pPr marL="1920239" indent="-1005839">
              <a:lnSpc>
                <a:spcPct val="90000"/>
              </a:lnSpc>
              <a:buFontTx/>
              <a:defRPr sz="8800">
                <a:solidFill>
                  <a:srgbClr val="FFFFFF"/>
                </a:solidFill>
              </a:defRPr>
            </a:lvl3pPr>
            <a:lvl4pPr marL="2489200" indent="-1117600">
              <a:lnSpc>
                <a:spcPct val="90000"/>
              </a:lnSpc>
              <a:buFontTx/>
              <a:defRPr sz="8800">
                <a:solidFill>
                  <a:srgbClr val="FFFFFF"/>
                </a:solidFill>
              </a:defRPr>
            </a:lvl4pPr>
            <a:lvl5pPr marL="2946400" indent="-1117600">
              <a:lnSpc>
                <a:spcPct val="90000"/>
              </a:lnSpc>
              <a:buFontTx/>
              <a:defRPr sz="8800">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6" name="Текст заголовка"/>
          <p:cNvSpPr txBox="1">
            <a:spLocks noGrp="1"/>
          </p:cNvSpPr>
          <p:nvPr>
            <p:ph type="title"/>
          </p:nvPr>
        </p:nvSpPr>
        <p:spPr>
          <a:xfrm>
            <a:off x="3037154" y="2714986"/>
            <a:ext cx="6674803" cy="655321"/>
          </a:xfrm>
          <a:prstGeom prst="rect">
            <a:avLst/>
          </a:prstGeom>
        </p:spPr>
        <p:txBody>
          <a:bodyPr/>
          <a:lstStyle>
            <a:lvl1pPr>
              <a:spcBef>
                <a:spcPts val="1000"/>
              </a:spcBef>
              <a:defRPr>
                <a:solidFill>
                  <a:srgbClr val="5B6A5E"/>
                </a:solidFill>
              </a:defRPr>
            </a:lvl1pPr>
          </a:lstStyle>
          <a:p>
            <a:r>
              <a:t>Текст заголовка</a:t>
            </a:r>
          </a:p>
        </p:txBody>
      </p:sp>
      <p:sp>
        <p:nvSpPr>
          <p:cNvPr id="47" name="Номер слайда"/>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Диаграмма и график">
    <p:spTree>
      <p:nvGrpSpPr>
        <p:cNvPr id="1" name=""/>
        <p:cNvGrpSpPr/>
        <p:nvPr/>
      </p:nvGrpSpPr>
      <p:grpSpPr>
        <a:xfrm>
          <a:off x="0" y="0"/>
          <a:ext cx="0" cy="0"/>
          <a:chOff x="0" y="0"/>
          <a:chExt cx="0" cy="0"/>
        </a:xfrm>
      </p:grpSpPr>
      <p:sp>
        <p:nvSpPr>
          <p:cNvPr id="5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Цитата">
    <p:bg>
      <p:bgPr>
        <a:solidFill>
          <a:schemeClr val="accent1"/>
        </a:solidFill>
        <a:effectLst/>
      </p:bgPr>
    </p:bg>
    <p:spTree>
      <p:nvGrpSpPr>
        <p:cNvPr id="1" name=""/>
        <p:cNvGrpSpPr/>
        <p:nvPr/>
      </p:nvGrpSpPr>
      <p:grpSpPr>
        <a:xfrm>
          <a:off x="0" y="0"/>
          <a:ext cx="0" cy="0"/>
          <a:chOff x="0" y="0"/>
          <a:chExt cx="0" cy="0"/>
        </a:xfrm>
      </p:grpSpPr>
      <p:sp>
        <p:nvSpPr>
          <p:cNvPr id="6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2" name="Рисунок 6"/>
          <p:cNvSpPr>
            <a:spLocks noGrp="1"/>
          </p:cNvSpPr>
          <p:nvPr>
            <p:ph type="pic" sz="half" idx="13"/>
          </p:nvPr>
        </p:nvSpPr>
        <p:spPr>
          <a:xfrm>
            <a:off x="1022147" y="0"/>
            <a:ext cx="3938588" cy="6400800"/>
          </a:xfrm>
          <a:prstGeom prst="rect">
            <a:avLst/>
          </a:prstGeom>
        </p:spPr>
        <p:txBody>
          <a:bodyPr lIns="91439" rIns="91439">
            <a:noAutofit/>
          </a:bodyPr>
          <a:lstStyle/>
          <a:p>
            <a:endParaRPr/>
          </a:p>
        </p:txBody>
      </p:sp>
      <p:sp>
        <p:nvSpPr>
          <p:cNvPr id="63" name="Текст заголовка"/>
          <p:cNvSpPr txBox="1">
            <a:spLocks noGrp="1"/>
          </p:cNvSpPr>
          <p:nvPr>
            <p:ph type="title"/>
          </p:nvPr>
        </p:nvSpPr>
        <p:spPr>
          <a:xfrm>
            <a:off x="5947966" y="2105933"/>
            <a:ext cx="5297883" cy="2237467"/>
          </a:xfrm>
          <a:prstGeom prst="rect">
            <a:avLst/>
          </a:prstGeom>
        </p:spPr>
        <p:txBody>
          <a:bodyPr anchor="t"/>
          <a:lstStyle>
            <a:lvl1pPr>
              <a:lnSpc>
                <a:spcPct val="150000"/>
              </a:lnSpc>
              <a:spcBef>
                <a:spcPts val="1000"/>
              </a:spcBef>
              <a:defRPr sz="2000">
                <a:solidFill>
                  <a:srgbClr val="5B6A5E"/>
                </a:solidFill>
              </a:defRPr>
            </a:lvl1pPr>
          </a:lstStyle>
          <a:p>
            <a:r>
              <a:t>Текст заголовка</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Временная шкала">
    <p:spTree>
      <p:nvGrpSpPr>
        <p:cNvPr id="1" name=""/>
        <p:cNvGrpSpPr/>
        <p:nvPr/>
      </p:nvGrpSpPr>
      <p:grpSpPr>
        <a:xfrm>
          <a:off x="0" y="0"/>
          <a:ext cx="0" cy="0"/>
          <a:chOff x="0" y="0"/>
          <a:chExt cx="0" cy="0"/>
        </a:xfrm>
      </p:grpSpPr>
      <p:sp>
        <p:nvSpPr>
          <p:cNvPr id="7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71" name="Уровень текста 1…"/>
          <p:cNvSpPr txBox="1">
            <a:spLocks noGrp="1"/>
          </p:cNvSpPr>
          <p:nvPr>
            <p:ph type="body" idx="1"/>
          </p:nvPr>
        </p:nvSpPr>
        <p:spPr>
          <a:xfrm>
            <a:off x="854075" y="1625600"/>
            <a:ext cx="10499725" cy="4860925"/>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2" name="Текст заголовка"/>
          <p:cNvSpPr txBox="1">
            <a:spLocks noGrp="1"/>
          </p:cNvSpPr>
          <p:nvPr>
            <p:ph type="title"/>
          </p:nvPr>
        </p:nvSpPr>
        <p:spPr>
          <a:xfrm>
            <a:off x="854074" y="122239"/>
            <a:ext cx="10499726" cy="1355725"/>
          </a:xfrm>
          <a:prstGeom prst="rect">
            <a:avLst/>
          </a:prstGeom>
        </p:spPr>
        <p:txBody>
          <a:bodyPr/>
          <a:lstStyle>
            <a:lvl1pPr algn="ctr">
              <a:defRPr>
                <a:solidFill>
                  <a:srgbClr val="5B6A5E"/>
                </a:solidFill>
              </a:defRPr>
            </a:lvl1pPr>
          </a:lstStyle>
          <a:p>
            <a:r>
              <a:t>Текст заголовка</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Команда">
    <p:bg>
      <p:bgPr>
        <a:solidFill>
          <a:schemeClr val="accent2"/>
        </a:solidFill>
        <a:effectLst/>
      </p:bgPr>
    </p:bg>
    <p:spTree>
      <p:nvGrpSpPr>
        <p:cNvPr id="1" name=""/>
        <p:cNvGrpSpPr/>
        <p:nvPr/>
      </p:nvGrpSpPr>
      <p:grpSpPr>
        <a:xfrm>
          <a:off x="0" y="0"/>
          <a:ext cx="0" cy="0"/>
          <a:chOff x="0" y="0"/>
          <a:chExt cx="0" cy="0"/>
        </a:xfrm>
      </p:grpSpPr>
      <p:sp>
        <p:nvSpPr>
          <p:cNvPr id="79" name="Уровень текста 1…"/>
          <p:cNvSpPr txBox="1">
            <a:spLocks noGrp="1"/>
          </p:cNvSpPr>
          <p:nvPr>
            <p:ph type="body" sz="quarter" idx="1"/>
          </p:nvPr>
        </p:nvSpPr>
        <p:spPr>
          <a:xfrm>
            <a:off x="761917" y="517972"/>
            <a:ext cx="3108961" cy="1333501"/>
          </a:xfrm>
          <a:prstGeom prst="rect">
            <a:avLst/>
          </a:prstGeom>
        </p:spPr>
        <p:txBody>
          <a:bodyPr/>
          <a:lstStyle>
            <a:lvl1pPr marL="0" indent="0">
              <a:lnSpc>
                <a:spcPct val="90000"/>
              </a:lnSpc>
              <a:buSzTx/>
              <a:buFontTx/>
              <a:buNone/>
              <a:defRPr sz="8800" b="1">
                <a:solidFill>
                  <a:srgbClr val="FFFFFF"/>
                </a:solidFill>
              </a:defRPr>
            </a:lvl1pPr>
            <a:lvl2pPr marL="1295400" indent="-838200">
              <a:lnSpc>
                <a:spcPct val="90000"/>
              </a:lnSpc>
              <a:buFontTx/>
              <a:defRPr sz="8800" b="1">
                <a:solidFill>
                  <a:srgbClr val="FFFFFF"/>
                </a:solidFill>
              </a:defRPr>
            </a:lvl2pPr>
            <a:lvl3pPr marL="1920239" indent="-1005839">
              <a:lnSpc>
                <a:spcPct val="90000"/>
              </a:lnSpc>
              <a:buFontTx/>
              <a:defRPr sz="8800" b="1">
                <a:solidFill>
                  <a:srgbClr val="FFFFFF"/>
                </a:solidFill>
              </a:defRPr>
            </a:lvl3pPr>
            <a:lvl4pPr marL="2489200" indent="-1117600">
              <a:lnSpc>
                <a:spcPct val="90000"/>
              </a:lnSpc>
              <a:buFontTx/>
              <a:defRPr sz="8800" b="1">
                <a:solidFill>
                  <a:srgbClr val="FFFFFF"/>
                </a:solidFill>
              </a:defRPr>
            </a:lvl4pPr>
            <a:lvl5pPr marL="2946400" indent="-1117600">
              <a:lnSpc>
                <a:spcPct val="90000"/>
              </a:lnSpc>
              <a:buFontTx/>
              <a:defRPr sz="8800" b="1">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0" name="Рисунок 20"/>
          <p:cNvSpPr>
            <a:spLocks noGrp="1"/>
          </p:cNvSpPr>
          <p:nvPr>
            <p:ph type="pic" sz="quarter" idx="13"/>
          </p:nvPr>
        </p:nvSpPr>
        <p:spPr>
          <a:xfrm>
            <a:off x="1036600" y="3552676"/>
            <a:ext cx="1874875" cy="2848124"/>
          </a:xfrm>
          <a:prstGeom prst="rect">
            <a:avLst/>
          </a:prstGeom>
        </p:spPr>
        <p:txBody>
          <a:bodyPr lIns="91439" rIns="91439">
            <a:noAutofit/>
          </a:bodyPr>
          <a:lstStyle/>
          <a:p>
            <a:endParaRPr/>
          </a:p>
        </p:txBody>
      </p:sp>
      <p:sp>
        <p:nvSpPr>
          <p:cNvPr id="81" name="Рисунок 20"/>
          <p:cNvSpPr>
            <a:spLocks noGrp="1"/>
          </p:cNvSpPr>
          <p:nvPr>
            <p:ph type="pic" sz="quarter" idx="14"/>
          </p:nvPr>
        </p:nvSpPr>
        <p:spPr>
          <a:xfrm>
            <a:off x="3101196" y="3552676"/>
            <a:ext cx="1874875" cy="2848124"/>
          </a:xfrm>
          <a:prstGeom prst="rect">
            <a:avLst/>
          </a:prstGeom>
        </p:spPr>
        <p:txBody>
          <a:bodyPr lIns="91439" rIns="91439">
            <a:noAutofit/>
          </a:bodyPr>
          <a:lstStyle/>
          <a:p>
            <a:endParaRPr/>
          </a:p>
        </p:txBody>
      </p:sp>
      <p:sp>
        <p:nvSpPr>
          <p:cNvPr id="82" name="Рисунок 20"/>
          <p:cNvSpPr>
            <a:spLocks noGrp="1"/>
          </p:cNvSpPr>
          <p:nvPr>
            <p:ph type="pic" sz="quarter" idx="15"/>
          </p:nvPr>
        </p:nvSpPr>
        <p:spPr>
          <a:xfrm>
            <a:off x="5166324" y="3552676"/>
            <a:ext cx="1874875" cy="2848124"/>
          </a:xfrm>
          <a:prstGeom prst="rect">
            <a:avLst/>
          </a:prstGeom>
        </p:spPr>
        <p:txBody>
          <a:bodyPr lIns="91439" rIns="91439">
            <a:noAutofit/>
          </a:bodyPr>
          <a:lstStyle/>
          <a:p>
            <a:endParaRPr/>
          </a:p>
        </p:txBody>
      </p:sp>
      <p:sp>
        <p:nvSpPr>
          <p:cNvPr id="83" name="Рисунок 20"/>
          <p:cNvSpPr>
            <a:spLocks noGrp="1"/>
          </p:cNvSpPr>
          <p:nvPr>
            <p:ph type="pic" sz="quarter" idx="16"/>
          </p:nvPr>
        </p:nvSpPr>
        <p:spPr>
          <a:xfrm>
            <a:off x="7239068" y="3552676"/>
            <a:ext cx="1874875" cy="2848124"/>
          </a:xfrm>
          <a:prstGeom prst="rect">
            <a:avLst/>
          </a:prstGeom>
        </p:spPr>
        <p:txBody>
          <a:bodyPr lIns="91439" rIns="91439">
            <a:noAutofit/>
          </a:bodyPr>
          <a:lstStyle/>
          <a:p>
            <a:endParaRPr/>
          </a:p>
        </p:txBody>
      </p:sp>
      <p:sp>
        <p:nvSpPr>
          <p:cNvPr id="84" name="Рисунок 20"/>
          <p:cNvSpPr>
            <a:spLocks noGrp="1"/>
          </p:cNvSpPr>
          <p:nvPr>
            <p:ph type="pic" sz="quarter" idx="17"/>
          </p:nvPr>
        </p:nvSpPr>
        <p:spPr>
          <a:xfrm>
            <a:off x="9296045" y="3552676"/>
            <a:ext cx="1874875" cy="2848124"/>
          </a:xfrm>
          <a:prstGeom prst="rect">
            <a:avLst/>
          </a:prstGeom>
        </p:spPr>
        <p:txBody>
          <a:bodyPr lIns="91439" rIns="91439">
            <a:noAutofit/>
          </a:bodyPr>
          <a:lstStyle/>
          <a:p>
            <a:endParaRPr/>
          </a:p>
        </p:txBody>
      </p:sp>
      <p:sp>
        <p:nvSpPr>
          <p:cNvPr id="85" name="Номер слайда"/>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
        <p:nvSpPr>
          <p:cNvPr id="86" name="Текст заголовка"/>
          <p:cNvSpPr txBox="1">
            <a:spLocks noGrp="1"/>
          </p:cNvSpPr>
          <p:nvPr>
            <p:ph type="title"/>
          </p:nvPr>
        </p:nvSpPr>
        <p:spPr>
          <a:xfrm>
            <a:off x="1051560" y="651506"/>
            <a:ext cx="8991563" cy="1005840"/>
          </a:xfrm>
          <a:prstGeom prst="rect">
            <a:avLst/>
          </a:prstGeom>
        </p:spPr>
        <p:txBody>
          <a:bodyPr/>
          <a:lstStyle>
            <a:lvl1pPr>
              <a:spcBef>
                <a:spcPts val="1000"/>
              </a:spcBef>
              <a:defRPr>
                <a:solidFill>
                  <a:srgbClr val="5B6A5E"/>
                </a:solidFill>
              </a:defRPr>
            </a:lvl1pPr>
          </a:lstStyle>
          <a:p>
            <a:r>
              <a:t>Текст заголовка</a:t>
            </a:r>
          </a:p>
        </p:txBody>
      </p:sp>
      <p:sp>
        <p:nvSpPr>
          <p:cNvPr id="87" name="Текст 3"/>
          <p:cNvSpPr>
            <a:spLocks noGrp="1"/>
          </p:cNvSpPr>
          <p:nvPr>
            <p:ph type="body" sz="quarter" idx="18"/>
          </p:nvPr>
        </p:nvSpPr>
        <p:spPr>
          <a:xfrm>
            <a:off x="1036637" y="2717800"/>
            <a:ext cx="1866901" cy="711200"/>
          </a:xfrm>
          <a:prstGeom prst="rect">
            <a:avLst/>
          </a:prstGeom>
        </p:spPr>
        <p:txBody>
          <a:bodyPr/>
          <a:lstStyle/>
          <a:p>
            <a:pPr marL="0" indent="0">
              <a:lnSpc>
                <a:spcPct val="100000"/>
              </a:lnSpc>
              <a:spcBef>
                <a:spcPts val="0"/>
              </a:spcBef>
              <a:buSzTx/>
              <a:buFontTx/>
              <a:buNone/>
              <a:defRPr sz="1800">
                <a:solidFill>
                  <a:srgbClr val="5B6A5E"/>
                </a:solidFill>
              </a:defRPr>
            </a:pPr>
            <a:endParaRPr/>
          </a:p>
        </p:txBody>
      </p:sp>
      <p:sp>
        <p:nvSpPr>
          <p:cNvPr id="88" name="Текст 3"/>
          <p:cNvSpPr>
            <a:spLocks noGrp="1"/>
          </p:cNvSpPr>
          <p:nvPr>
            <p:ph type="body" sz="quarter" idx="19"/>
          </p:nvPr>
        </p:nvSpPr>
        <p:spPr>
          <a:xfrm>
            <a:off x="3086100" y="2718405"/>
            <a:ext cx="1866900" cy="711201"/>
          </a:xfrm>
          <a:prstGeom prst="rect">
            <a:avLst/>
          </a:prstGeom>
        </p:spPr>
        <p:txBody>
          <a:bodyPr/>
          <a:lstStyle/>
          <a:p>
            <a:pPr marL="0" indent="0">
              <a:lnSpc>
                <a:spcPct val="100000"/>
              </a:lnSpc>
              <a:spcBef>
                <a:spcPts val="0"/>
              </a:spcBef>
              <a:buSzTx/>
              <a:buFontTx/>
              <a:buNone/>
              <a:defRPr sz="1800">
                <a:solidFill>
                  <a:srgbClr val="5B6A5E"/>
                </a:solidFill>
              </a:defRPr>
            </a:pPr>
            <a:endParaRPr/>
          </a:p>
        </p:txBody>
      </p:sp>
      <p:sp>
        <p:nvSpPr>
          <p:cNvPr id="89" name="Текст 3"/>
          <p:cNvSpPr>
            <a:spLocks noGrp="1"/>
          </p:cNvSpPr>
          <p:nvPr>
            <p:ph type="body" sz="quarter" idx="20"/>
          </p:nvPr>
        </p:nvSpPr>
        <p:spPr>
          <a:xfrm>
            <a:off x="5143500" y="2718405"/>
            <a:ext cx="1866900" cy="711201"/>
          </a:xfrm>
          <a:prstGeom prst="rect">
            <a:avLst/>
          </a:prstGeom>
        </p:spPr>
        <p:txBody>
          <a:bodyPr/>
          <a:lstStyle/>
          <a:p>
            <a:pPr marL="0" indent="0">
              <a:lnSpc>
                <a:spcPct val="100000"/>
              </a:lnSpc>
              <a:spcBef>
                <a:spcPts val="0"/>
              </a:spcBef>
              <a:buSzTx/>
              <a:buFontTx/>
              <a:buNone/>
              <a:defRPr sz="1800">
                <a:solidFill>
                  <a:srgbClr val="5B6A5E"/>
                </a:solidFill>
              </a:defRPr>
            </a:pPr>
            <a:endParaRPr/>
          </a:p>
        </p:txBody>
      </p:sp>
      <p:sp>
        <p:nvSpPr>
          <p:cNvPr id="90" name="Текст 3"/>
          <p:cNvSpPr>
            <a:spLocks noGrp="1"/>
          </p:cNvSpPr>
          <p:nvPr>
            <p:ph type="body" sz="quarter" idx="21"/>
          </p:nvPr>
        </p:nvSpPr>
        <p:spPr>
          <a:xfrm>
            <a:off x="7239069" y="2718405"/>
            <a:ext cx="1866901" cy="711201"/>
          </a:xfrm>
          <a:prstGeom prst="rect">
            <a:avLst/>
          </a:prstGeom>
        </p:spPr>
        <p:txBody>
          <a:bodyPr/>
          <a:lstStyle/>
          <a:p>
            <a:pPr marL="0" indent="0">
              <a:lnSpc>
                <a:spcPct val="100000"/>
              </a:lnSpc>
              <a:spcBef>
                <a:spcPts val="0"/>
              </a:spcBef>
              <a:buSzTx/>
              <a:buFontTx/>
              <a:buNone/>
              <a:defRPr sz="1800">
                <a:solidFill>
                  <a:srgbClr val="5B6A5E"/>
                </a:solidFill>
              </a:defRPr>
            </a:pPr>
            <a:endParaRPr/>
          </a:p>
        </p:txBody>
      </p:sp>
      <p:sp>
        <p:nvSpPr>
          <p:cNvPr id="91" name="Текст 3"/>
          <p:cNvSpPr>
            <a:spLocks noGrp="1"/>
          </p:cNvSpPr>
          <p:nvPr>
            <p:ph type="body" sz="quarter" idx="22"/>
          </p:nvPr>
        </p:nvSpPr>
        <p:spPr>
          <a:xfrm>
            <a:off x="9304019" y="2718405"/>
            <a:ext cx="1866901" cy="711201"/>
          </a:xfrm>
          <a:prstGeom prst="rect">
            <a:avLst/>
          </a:prstGeom>
        </p:spPr>
        <p:txBody>
          <a:bodyPr/>
          <a:lstStyle/>
          <a:p>
            <a:pPr marL="0" indent="0">
              <a:lnSpc>
                <a:spcPct val="100000"/>
              </a:lnSpc>
              <a:spcBef>
                <a:spcPts val="0"/>
              </a:spcBef>
              <a:buSzTx/>
              <a:buFontTx/>
              <a:buNone/>
              <a:defRPr sz="1800">
                <a:solidFill>
                  <a:srgbClr val="5B6A5E"/>
                </a:solidFill>
              </a:defRPr>
            </a:pPr>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Содержимое с 1 столбцом">
    <p:spTree>
      <p:nvGrpSpPr>
        <p:cNvPr id="1" name=""/>
        <p:cNvGrpSpPr/>
        <p:nvPr/>
      </p:nvGrpSpPr>
      <p:grpSpPr>
        <a:xfrm>
          <a:off x="0" y="0"/>
          <a:ext cx="0" cy="0"/>
          <a:chOff x="0" y="0"/>
          <a:chExt cx="0" cy="0"/>
        </a:xfrm>
      </p:grpSpPr>
      <p:sp>
        <p:nvSpPr>
          <p:cNvPr id="98" name="Рисунок 9"/>
          <p:cNvSpPr>
            <a:spLocks noGrp="1"/>
          </p:cNvSpPr>
          <p:nvPr>
            <p:ph type="pic" sz="quarter" idx="13"/>
          </p:nvPr>
        </p:nvSpPr>
        <p:spPr>
          <a:xfrm>
            <a:off x="1028700" y="3543300"/>
            <a:ext cx="3924300" cy="3314700"/>
          </a:xfrm>
          <a:prstGeom prst="rect">
            <a:avLst/>
          </a:prstGeom>
        </p:spPr>
        <p:txBody>
          <a:bodyPr lIns="91439" rIns="91439">
            <a:noAutofit/>
          </a:bodyPr>
          <a:lstStyle/>
          <a:p>
            <a:endParaRPr/>
          </a:p>
        </p:txBody>
      </p:sp>
      <p:sp>
        <p:nvSpPr>
          <p:cNvPr id="99" name="Уровень текста 1…"/>
          <p:cNvSpPr txBox="1">
            <a:spLocks noGrp="1"/>
          </p:cNvSpPr>
          <p:nvPr>
            <p:ph type="body" sz="half" idx="1"/>
          </p:nvPr>
        </p:nvSpPr>
        <p:spPr>
          <a:xfrm>
            <a:off x="6191250" y="1981200"/>
            <a:ext cx="4972050" cy="4473575"/>
          </a:xfrm>
          <a:prstGeom prst="rect">
            <a:avLst/>
          </a:prstGeom>
        </p:spPr>
        <p:txBody>
          <a:bodyPr/>
          <a:lstStyle>
            <a:lvl1pPr marL="0" indent="0">
              <a:buSzTx/>
              <a:buFontTx/>
              <a:buNone/>
              <a:defRPr sz="1600">
                <a:solidFill>
                  <a:srgbClr val="565656"/>
                </a:solidFill>
              </a:defRPr>
            </a:lvl1pPr>
            <a:lvl2pPr marL="609600" indent="-152400">
              <a:buFontTx/>
              <a:defRPr sz="1600">
                <a:solidFill>
                  <a:srgbClr val="565656"/>
                </a:solidFill>
              </a:defRPr>
            </a:lvl2pPr>
            <a:lvl3pPr marL="1097280" indent="-182880">
              <a:buFontTx/>
              <a:defRPr sz="1600">
                <a:solidFill>
                  <a:srgbClr val="565656"/>
                </a:solidFill>
              </a:defRPr>
            </a:lvl3pPr>
            <a:lvl4pPr marL="1574800" indent="-203200">
              <a:buFontTx/>
              <a:defRPr sz="1600">
                <a:solidFill>
                  <a:srgbClr val="565656"/>
                </a:solidFill>
              </a:defRPr>
            </a:lvl4pPr>
            <a:lvl5pPr marL="2032000" indent="-203200">
              <a:buFontTx/>
              <a:defRPr sz="1600">
                <a:solidFill>
                  <a:srgbClr val="565656"/>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1" name="Текст заголовка"/>
          <p:cNvSpPr txBox="1">
            <a:spLocks noGrp="1"/>
          </p:cNvSpPr>
          <p:nvPr>
            <p:ph type="title"/>
          </p:nvPr>
        </p:nvSpPr>
        <p:spPr>
          <a:xfrm>
            <a:off x="895534" y="539224"/>
            <a:ext cx="3924301" cy="2434387"/>
          </a:xfrm>
          <a:prstGeom prst="rect">
            <a:avLst/>
          </a:prstGeom>
        </p:spPr>
        <p:txBody>
          <a:bodyPr/>
          <a:lstStyle>
            <a:lvl1pPr>
              <a:defRPr sz="7200">
                <a:solidFill>
                  <a:srgbClr val="5B6A5E"/>
                </a:solidFill>
              </a:defRPr>
            </a:lvl1pPr>
          </a:lstStyle>
          <a:p>
            <a:r>
              <a:t>Текст заголовка</a:t>
            </a:r>
          </a:p>
        </p:txBody>
      </p:sp>
      <p:sp>
        <p:nvSpPr>
          <p:cNvPr id="102" name="Прямая соединительная линия 2"/>
          <p:cNvSpPr/>
          <p:nvPr/>
        </p:nvSpPr>
        <p:spPr>
          <a:xfrm>
            <a:off x="1028700" y="457210"/>
            <a:ext cx="1143000" cy="1"/>
          </a:xfrm>
          <a:prstGeom prst="line">
            <a:avLst/>
          </a:prstGeom>
          <a:ln w="15875">
            <a:solidFill>
              <a:srgbClr val="5B6A5E"/>
            </a:solidFill>
            <a:miter/>
          </a:ln>
        </p:spPr>
        <p:txBody>
          <a:bodyPr lIns="45719" rIns="45719"/>
          <a:lstStyle/>
          <a:p>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Содержимое с 3 столбцами">
    <p:bg>
      <p:bgPr>
        <a:solidFill>
          <a:schemeClr val="accent1"/>
        </a:solidFill>
        <a:effectLst/>
      </p:bgPr>
    </p:bg>
    <p:spTree>
      <p:nvGrpSpPr>
        <p:cNvPr id="1" name=""/>
        <p:cNvGrpSpPr/>
        <p:nvPr/>
      </p:nvGrpSpPr>
      <p:grpSpPr>
        <a:xfrm>
          <a:off x="0" y="0"/>
          <a:ext cx="0" cy="0"/>
          <a:chOff x="0" y="0"/>
          <a:chExt cx="0" cy="0"/>
        </a:xfrm>
      </p:grpSpPr>
      <p:sp>
        <p:nvSpPr>
          <p:cNvPr id="109" name="Рисунок 16"/>
          <p:cNvSpPr>
            <a:spLocks noGrp="1"/>
          </p:cNvSpPr>
          <p:nvPr>
            <p:ph type="pic" sz="quarter" idx="13"/>
          </p:nvPr>
        </p:nvSpPr>
        <p:spPr>
          <a:xfrm>
            <a:off x="6210300" y="0"/>
            <a:ext cx="4953000" cy="3302000"/>
          </a:xfrm>
          <a:prstGeom prst="rect">
            <a:avLst/>
          </a:prstGeom>
        </p:spPr>
        <p:txBody>
          <a:bodyPr lIns="91439" rIns="91439">
            <a:noAutofit/>
          </a:bodyPr>
          <a:lstStyle/>
          <a:p>
            <a:endParaRPr/>
          </a:p>
        </p:txBody>
      </p:sp>
      <p:sp>
        <p:nvSpPr>
          <p:cNvPr id="110" name="Уровень текста 1…"/>
          <p:cNvSpPr txBox="1">
            <a:spLocks noGrp="1"/>
          </p:cNvSpPr>
          <p:nvPr>
            <p:ph type="body" sz="quarter" idx="1"/>
          </p:nvPr>
        </p:nvSpPr>
        <p:spPr>
          <a:xfrm>
            <a:off x="1028700" y="3556001"/>
            <a:ext cx="3108961" cy="2286001"/>
          </a:xfrm>
          <a:prstGeom prst="rect">
            <a:avLst/>
          </a:prstGeom>
        </p:spPr>
        <p:txBody>
          <a:bodyPr/>
          <a:lstStyle>
            <a:lvl1pPr>
              <a:defRPr>
                <a:solidFill>
                  <a:srgbClr val="5B6A5E"/>
                </a:solidFill>
              </a:defRPr>
            </a:lvl1pPr>
            <a:lvl2pPr>
              <a:defRPr>
                <a:solidFill>
                  <a:srgbClr val="5B6A5E"/>
                </a:solidFill>
              </a:defRPr>
            </a:lvl2pPr>
            <a:lvl3pPr>
              <a:defRPr>
                <a:solidFill>
                  <a:srgbClr val="5B6A5E"/>
                </a:solidFill>
              </a:defRPr>
            </a:lvl3pPr>
            <a:lvl4pPr>
              <a:defRPr>
                <a:solidFill>
                  <a:srgbClr val="5B6A5E"/>
                </a:solidFill>
              </a:defRPr>
            </a:lvl4pPr>
            <a:lvl5pPr>
              <a:defRPr>
                <a:solidFill>
                  <a:srgbClr val="5B6A5E"/>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2" name="Текст заголовка"/>
          <p:cNvSpPr txBox="1">
            <a:spLocks noGrp="1"/>
          </p:cNvSpPr>
          <p:nvPr>
            <p:ph type="title"/>
          </p:nvPr>
        </p:nvSpPr>
        <p:spPr>
          <a:xfrm>
            <a:off x="895530" y="539224"/>
            <a:ext cx="3924301" cy="2434387"/>
          </a:xfrm>
          <a:prstGeom prst="rect">
            <a:avLst/>
          </a:prstGeom>
        </p:spPr>
        <p:txBody>
          <a:bodyPr/>
          <a:lstStyle>
            <a:lvl1pPr>
              <a:spcBef>
                <a:spcPts val="1000"/>
              </a:spcBef>
              <a:defRPr sz="7200">
                <a:solidFill>
                  <a:srgbClr val="5B6A5E"/>
                </a:solidFill>
              </a:defRPr>
            </a:lvl1pPr>
          </a:lstStyle>
          <a:p>
            <a:r>
              <a:t>Текст заголовка</a:t>
            </a:r>
          </a:p>
        </p:txBody>
      </p:sp>
      <p:sp>
        <p:nvSpPr>
          <p:cNvPr id="113" name="Прямая соединительная линия 2"/>
          <p:cNvSpPr/>
          <p:nvPr/>
        </p:nvSpPr>
        <p:spPr>
          <a:xfrm>
            <a:off x="1028700" y="457210"/>
            <a:ext cx="1143000" cy="1"/>
          </a:xfrm>
          <a:prstGeom prst="line">
            <a:avLst/>
          </a:prstGeom>
          <a:ln w="15875">
            <a:solidFill>
              <a:srgbClr val="5B6A5E"/>
            </a:solidFill>
            <a:miter/>
          </a:ln>
        </p:spPr>
        <p:txBody>
          <a:bodyPr lIns="45719" rIns="45719"/>
          <a:lstStyle/>
          <a:p>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Контакты">
    <p:spTree>
      <p:nvGrpSpPr>
        <p:cNvPr id="1" name=""/>
        <p:cNvGrpSpPr/>
        <p:nvPr/>
      </p:nvGrpSpPr>
      <p:grpSpPr>
        <a:xfrm>
          <a:off x="0" y="0"/>
          <a:ext cx="0" cy="0"/>
          <a:chOff x="0" y="0"/>
          <a:chExt cx="0" cy="0"/>
        </a:xfrm>
      </p:grpSpPr>
      <p:sp>
        <p:nvSpPr>
          <p:cNvPr id="129" name="Рисунок 15"/>
          <p:cNvSpPr>
            <a:spLocks noGrp="1"/>
          </p:cNvSpPr>
          <p:nvPr>
            <p:ph type="pic" sz="quarter" idx="13"/>
          </p:nvPr>
        </p:nvSpPr>
        <p:spPr>
          <a:xfrm>
            <a:off x="6210300" y="3543301"/>
            <a:ext cx="4953000" cy="2849563"/>
          </a:xfrm>
          <a:prstGeom prst="rect">
            <a:avLst/>
          </a:prstGeom>
        </p:spPr>
        <p:txBody>
          <a:bodyPr lIns="91439" rIns="91439">
            <a:noAutofit/>
          </a:bodyPr>
          <a:lstStyle/>
          <a:p>
            <a:endParaRPr/>
          </a:p>
        </p:txBody>
      </p:sp>
      <p:sp>
        <p:nvSpPr>
          <p:cNvPr id="130" name="Рисунок 13"/>
          <p:cNvSpPr>
            <a:spLocks noGrp="1"/>
          </p:cNvSpPr>
          <p:nvPr>
            <p:ph type="pic" sz="quarter" idx="14"/>
          </p:nvPr>
        </p:nvSpPr>
        <p:spPr>
          <a:xfrm>
            <a:off x="6210300" y="465137"/>
            <a:ext cx="4953000" cy="2849563"/>
          </a:xfrm>
          <a:prstGeom prst="rect">
            <a:avLst/>
          </a:prstGeom>
        </p:spPr>
        <p:txBody>
          <a:bodyPr lIns="91439" rIns="91439">
            <a:noAutofit/>
          </a:bodyPr>
          <a:lstStyle/>
          <a:p>
            <a:endParaRPr/>
          </a:p>
        </p:txBody>
      </p:sp>
      <p:sp>
        <p:nvSpPr>
          <p:cNvPr id="131" name="Уровень текста 1…"/>
          <p:cNvSpPr txBox="1">
            <a:spLocks noGrp="1"/>
          </p:cNvSpPr>
          <p:nvPr>
            <p:ph type="body" sz="quarter" idx="1"/>
          </p:nvPr>
        </p:nvSpPr>
        <p:spPr>
          <a:xfrm>
            <a:off x="761917" y="517972"/>
            <a:ext cx="2956561" cy="1333501"/>
          </a:xfrm>
          <a:prstGeom prst="rect">
            <a:avLst/>
          </a:prstGeom>
        </p:spPr>
        <p:txBody>
          <a:bodyPr/>
          <a:lstStyle>
            <a:lvl1pPr marL="0" indent="0">
              <a:lnSpc>
                <a:spcPct val="90000"/>
              </a:lnSpc>
              <a:buSzTx/>
              <a:buFontTx/>
              <a:buNone/>
              <a:defRPr sz="8800" b="1">
                <a:solidFill>
                  <a:srgbClr val="FFFFFF"/>
                </a:solidFill>
              </a:defRPr>
            </a:lvl1pPr>
            <a:lvl2pPr marL="1295400" indent="-838200">
              <a:lnSpc>
                <a:spcPct val="90000"/>
              </a:lnSpc>
              <a:buFontTx/>
              <a:defRPr sz="8800" b="1">
                <a:solidFill>
                  <a:srgbClr val="FFFFFF"/>
                </a:solidFill>
              </a:defRPr>
            </a:lvl2pPr>
            <a:lvl3pPr marL="1920239" indent="-1005839">
              <a:lnSpc>
                <a:spcPct val="90000"/>
              </a:lnSpc>
              <a:buFontTx/>
              <a:defRPr sz="8800" b="1">
                <a:solidFill>
                  <a:srgbClr val="FFFFFF"/>
                </a:solidFill>
              </a:defRPr>
            </a:lvl3pPr>
            <a:lvl4pPr marL="2489200" indent="-1117600">
              <a:lnSpc>
                <a:spcPct val="90000"/>
              </a:lnSpc>
              <a:buFontTx/>
              <a:defRPr sz="8800" b="1">
                <a:solidFill>
                  <a:srgbClr val="FFFFFF"/>
                </a:solidFill>
              </a:defRPr>
            </a:lvl4pPr>
            <a:lvl5pPr marL="2946400" indent="-1117600">
              <a:lnSpc>
                <a:spcPct val="90000"/>
              </a:lnSpc>
              <a:buFontTx/>
              <a:defRPr sz="8800" b="1">
                <a:solidFill>
                  <a:srgbClr val="FFFFFF"/>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2" name="Текст 18"/>
          <p:cNvSpPr>
            <a:spLocks noGrp="1"/>
          </p:cNvSpPr>
          <p:nvPr>
            <p:ph type="body" sz="quarter" idx="15"/>
          </p:nvPr>
        </p:nvSpPr>
        <p:spPr>
          <a:xfrm>
            <a:off x="1040130" y="2009775"/>
            <a:ext cx="3924301" cy="2849564"/>
          </a:xfrm>
          <a:prstGeom prst="rect">
            <a:avLst/>
          </a:prstGeom>
        </p:spPr>
        <p:txBody>
          <a:bodyPr/>
          <a:lstStyle/>
          <a:p>
            <a:pPr marL="0" indent="0">
              <a:buSzTx/>
              <a:buFontTx/>
              <a:buNone/>
              <a:defRPr sz="1600">
                <a:solidFill>
                  <a:srgbClr val="565656"/>
                </a:solidFill>
              </a:defRPr>
            </a:pPr>
            <a:endParaRPr/>
          </a:p>
        </p:txBody>
      </p:sp>
      <p:sp>
        <p:nvSpPr>
          <p:cNvPr id="133" name="Текст 14"/>
          <p:cNvSpPr>
            <a:spLocks noGrp="1"/>
          </p:cNvSpPr>
          <p:nvPr>
            <p:ph type="body" sz="quarter" idx="16"/>
          </p:nvPr>
        </p:nvSpPr>
        <p:spPr>
          <a:xfrm>
            <a:off x="1039812" y="5067300"/>
            <a:ext cx="3913188" cy="1319213"/>
          </a:xfrm>
          <a:prstGeom prst="rect">
            <a:avLst/>
          </a:prstGeom>
        </p:spPr>
        <p:txBody>
          <a:bodyPr/>
          <a:lstStyle/>
          <a:p>
            <a:pPr marL="0" indent="0">
              <a:lnSpc>
                <a:spcPct val="90000"/>
              </a:lnSpc>
              <a:buSzTx/>
              <a:buFontTx/>
              <a:buNone/>
              <a:defRPr sz="1600">
                <a:solidFill>
                  <a:srgbClr val="565656"/>
                </a:solidFill>
              </a:defRPr>
            </a:pPr>
            <a:endParaRPr/>
          </a:p>
        </p:txBody>
      </p:sp>
      <p:sp>
        <p:nvSpPr>
          <p:cNvPr id="13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5" name="Текст заголовка"/>
          <p:cNvSpPr txBox="1">
            <a:spLocks noGrp="1"/>
          </p:cNvSpPr>
          <p:nvPr>
            <p:ph type="title"/>
          </p:nvPr>
        </p:nvSpPr>
        <p:spPr>
          <a:xfrm>
            <a:off x="1040130" y="465135"/>
            <a:ext cx="3935648" cy="1340616"/>
          </a:xfrm>
          <a:prstGeom prst="rect">
            <a:avLst/>
          </a:prstGeom>
        </p:spPr>
        <p:txBody>
          <a:bodyPr/>
          <a:lstStyle>
            <a:lvl1pPr>
              <a:spcBef>
                <a:spcPts val="1000"/>
              </a:spcBef>
              <a:defRPr>
                <a:solidFill>
                  <a:srgbClr val="565656"/>
                </a:solidFill>
              </a:defRPr>
            </a:lvl1pPr>
          </a:lstStyle>
          <a:p>
            <a:r>
              <a:t>Текст заголовка</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p:cNvGrpSpPr/>
        <p:nvPr/>
      </p:nvGrpSpPr>
      <p:grpSpPr>
        <a:xfrm>
          <a:off x="0" y="0"/>
          <a:ext cx="0" cy="0"/>
          <a:chOff x="0" y="0"/>
          <a:chExt cx="0" cy="0"/>
        </a:xfrm>
      </p:grpSpPr>
      <p:sp>
        <p:nvSpPr>
          <p:cNvPr id="2" name="Номер слайда"/>
          <p:cNvSpPr txBox="1">
            <a:spLocks noGrp="1"/>
          </p:cNvSpPr>
          <p:nvPr>
            <p:ph type="sldNum" sz="quarter" idx="2"/>
          </p:nvPr>
        </p:nvSpPr>
        <p:spPr>
          <a:xfrm>
            <a:off x="11827373" y="6553974"/>
            <a:ext cx="231278" cy="231141"/>
          </a:xfrm>
          <a:prstGeom prst="rect">
            <a:avLst/>
          </a:prstGeom>
          <a:ln w="12700">
            <a:miter lim="400000"/>
          </a:ln>
        </p:spPr>
        <p:txBody>
          <a:bodyPr wrap="none" lIns="45719" rIns="45719" anchor="ctr">
            <a:spAutoFit/>
          </a:bodyPr>
          <a:lstStyle>
            <a:lvl1pPr algn="r">
              <a:defRPr sz="900">
                <a:solidFill>
                  <a:srgbClr val="888888"/>
                </a:solidFill>
              </a:defRPr>
            </a:lvl1pPr>
          </a:lstStyle>
          <a:p>
            <a:fld id="{86CB4B4D-7CA3-9044-876B-883B54F8677D}" type="slidenum">
              <a:t>‹#›</a:t>
            </a:fld>
            <a:endParaRPr/>
          </a:p>
        </p:txBody>
      </p:sp>
      <p:sp>
        <p:nvSpPr>
          <p:cNvPr id="3" name="Текст заголовка"/>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Текст заголовка</a:t>
            </a:r>
          </a:p>
        </p:txBody>
      </p:sp>
      <p:sp>
        <p:nvSpPr>
          <p:cNvPr id="4" name="Уровень текста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Biome Light"/>
          <a:ea typeface="Biome Light"/>
          <a:cs typeface="Biome Light"/>
          <a:sym typeface="Biome Light"/>
        </a:defRPr>
      </a:lvl9pPr>
    </p:titleStyle>
    <p:bodyStyle>
      <a:lvl1pPr marL="228600" marR="0" indent="-228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1pPr>
      <a:lvl2pPr marL="723900" marR="0" indent="-2667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2pPr>
      <a:lvl3pPr marL="1234439" marR="0" indent="-320039"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3pPr>
      <a:lvl4pPr marL="17272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4pPr>
      <a:lvl5pPr marL="21844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5pPr>
      <a:lvl6pPr marL="26416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6pPr>
      <a:lvl7pPr marL="30988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7pPr>
      <a:lvl8pPr marL="35560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8pPr>
      <a:lvl9pPr marL="4013200" marR="0" indent="-355600" algn="l" defTabSz="914400" rtl="0" latinLnBrk="0">
        <a:lnSpc>
          <a:spcPct val="15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Biome Light"/>
          <a:ea typeface="Biome Light"/>
          <a:cs typeface="Biome Light"/>
          <a:sym typeface="Biome Light"/>
        </a:defRPr>
      </a:lvl9pPr>
    </p:bodyStyle>
    <p:otherStyle>
      <a:lvl1pPr marL="0" marR="0" indent="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1pPr>
      <a:lvl2pPr marL="0" marR="0" indent="4572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2pPr>
      <a:lvl3pPr marL="0" marR="0" indent="9144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3pPr>
      <a:lvl4pPr marL="0" marR="0" indent="13716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4pPr>
      <a:lvl5pPr marL="0" marR="0" indent="18288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5pPr>
      <a:lvl6pPr marL="0" marR="0" indent="22860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6pPr>
      <a:lvl7pPr marL="0" marR="0" indent="27432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7pPr>
      <a:lvl8pPr marL="0" marR="0" indent="32004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8pPr>
      <a:lvl9pPr marL="0" marR="0" indent="36576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Biom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Заголовок 3"/>
          <p:cNvSpPr txBox="1">
            <a:spLocks noGrp="1"/>
          </p:cNvSpPr>
          <p:nvPr>
            <p:ph type="ctrTitle"/>
          </p:nvPr>
        </p:nvSpPr>
        <p:spPr>
          <a:xfrm>
            <a:off x="0" y="-137067"/>
            <a:ext cx="12429460" cy="1600107"/>
          </a:xfrm>
          <a:prstGeom prst="rect">
            <a:avLst/>
          </a:prstGeom>
        </p:spPr>
        <p:txBody>
          <a:bodyPr>
            <a:normAutofit fontScale="90000"/>
          </a:bodyPr>
          <a:lstStyle/>
          <a:p>
            <a:pPr algn="ctr">
              <a:defRPr sz="3500">
                <a:ln w="9524">
                  <a:solidFill>
                    <a:srgbClr val="000000"/>
                  </a:solidFill>
                </a:ln>
                <a:solidFill>
                  <a:srgbClr val="000000"/>
                </a:solidFill>
                <a:latin typeface="Times New Roman"/>
                <a:ea typeface="Times New Roman"/>
                <a:cs typeface="Times New Roman"/>
                <a:sym typeface="Times New Roman"/>
              </a:defRPr>
            </a:pPr>
            <a:r>
              <a:rPr sz="1800" dirty="0"/>
              <a:t>ОДЕСЬКИЙ НАЦІОНАЛЬНИЙ МЕДИЧНИЙ УНІВЕРСИТЕТ</a:t>
            </a:r>
            <a:br>
              <a:rPr sz="1800" dirty="0"/>
            </a:br>
            <a:r>
              <a:rPr sz="1800" dirty="0"/>
              <a:t>КАФЕДРА ГІГІЄНИ ТА МЕДИЧНОЇ ЕКОЛОГІЇ</a:t>
            </a:r>
          </a:p>
        </p:txBody>
      </p:sp>
      <p:sp>
        <p:nvSpPr>
          <p:cNvPr id="146" name="TextBox 2"/>
          <p:cNvSpPr txBox="1"/>
          <p:nvPr/>
        </p:nvSpPr>
        <p:spPr>
          <a:xfrm>
            <a:off x="1981714" y="2016942"/>
            <a:ext cx="9423104" cy="1095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300" b="1" i="1" u="sng">
                <a:solidFill>
                  <a:srgbClr val="FFFFFF"/>
                </a:solidFill>
                <a:latin typeface="Franklin Gothic Book"/>
                <a:ea typeface="Franklin Gothic Book"/>
                <a:cs typeface="Franklin Gothic Book"/>
                <a:sym typeface="Franklin Gothic Book"/>
              </a:defRPr>
            </a:lvl1pPr>
          </a:lstStyle>
          <a:p>
            <a:r>
              <a:rPr dirty="0"/>
              <a:t>ХАРЧУВАННЯ ПРИ ДЕЯКИХ ХІРУРГІЧНИХ ЗАХВОРЮВАННЯХ</a:t>
            </a:r>
          </a:p>
        </p:txBody>
      </p:sp>
      <p:grpSp>
        <p:nvGrpSpPr>
          <p:cNvPr id="149" name="Рисунок 4"/>
          <p:cNvGrpSpPr/>
          <p:nvPr/>
        </p:nvGrpSpPr>
        <p:grpSpPr>
          <a:xfrm>
            <a:off x="6828328" y="3429000"/>
            <a:ext cx="4942149" cy="3031152"/>
            <a:chOff x="0" y="0"/>
            <a:chExt cx="4942147" cy="3031151"/>
          </a:xfrm>
        </p:grpSpPr>
        <p:sp>
          <p:nvSpPr>
            <p:cNvPr id="147" name="Прямоугольник"/>
            <p:cNvSpPr/>
            <p:nvPr/>
          </p:nvSpPr>
          <p:spPr>
            <a:xfrm>
              <a:off x="0" y="0"/>
              <a:ext cx="4942148" cy="3031152"/>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48" name="image2.png" descr="image2.png"/>
            <p:cNvPicPr>
              <a:picLocks noChangeAspect="1"/>
            </p:cNvPicPr>
            <p:nvPr/>
          </p:nvPicPr>
          <p:blipFill>
            <a:blip r:embed="rId3"/>
            <a:stretch>
              <a:fillRect/>
            </a:stretch>
          </p:blipFill>
          <p:spPr>
            <a:xfrm>
              <a:off x="0" y="0"/>
              <a:ext cx="4942148" cy="3031152"/>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52" name="Рисунок 11"/>
          <p:cNvGrpSpPr/>
          <p:nvPr/>
        </p:nvGrpSpPr>
        <p:grpSpPr>
          <a:xfrm>
            <a:off x="421522" y="3429000"/>
            <a:ext cx="5028302" cy="3218183"/>
            <a:chOff x="0" y="0"/>
            <a:chExt cx="5277527" cy="3958144"/>
          </a:xfrm>
        </p:grpSpPr>
        <p:sp>
          <p:nvSpPr>
            <p:cNvPr id="150" name="Прямоугольник"/>
            <p:cNvSpPr/>
            <p:nvPr/>
          </p:nvSpPr>
          <p:spPr>
            <a:xfrm>
              <a:off x="0" y="0"/>
              <a:ext cx="5277528" cy="395814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51" name="image3.png" descr="image3.png"/>
            <p:cNvPicPr>
              <a:picLocks noChangeAspect="1"/>
            </p:cNvPicPr>
            <p:nvPr/>
          </p:nvPicPr>
          <p:blipFill>
            <a:blip r:embed="rId4"/>
            <a:stretch>
              <a:fillRect/>
            </a:stretch>
          </p:blipFill>
          <p:spPr>
            <a:xfrm>
              <a:off x="0" y="0"/>
              <a:ext cx="5277528" cy="395814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3" name="Текст 2">
            <a:extLst>
              <a:ext uri="{FF2B5EF4-FFF2-40B4-BE49-F238E27FC236}">
                <a16:creationId xmlns:a16="http://schemas.microsoft.com/office/drawing/2014/main" id="{A4D64829-5A53-4ED6-B0F3-67AF00756873}"/>
              </a:ext>
            </a:extLst>
          </p:cNvPr>
          <p:cNvSpPr>
            <a:spLocks noGrp="1"/>
          </p:cNvSpPr>
          <p:nvPr>
            <p:ph type="body" sz="quarter" idx="1"/>
          </p:nvPr>
        </p:nvSpPr>
        <p:spPr/>
        <p:txBody>
          <a:bodyPr/>
          <a:lstStyle/>
          <a:p>
            <a:endParaRPr lang="ru-RU"/>
          </a:p>
        </p:txBody>
      </p:sp>
      <p:pic>
        <p:nvPicPr>
          <p:cNvPr id="13" name="Рисунок 12">
            <a:extLst>
              <a:ext uri="{FF2B5EF4-FFF2-40B4-BE49-F238E27FC236}">
                <a16:creationId xmlns:a16="http://schemas.microsoft.com/office/drawing/2014/main" id="{E9DBE203-19FE-4AED-B928-C01D901155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096" y="419388"/>
            <a:ext cx="1438887" cy="959445"/>
          </a:xfrm>
          <a:prstGeom prst="rect">
            <a:avLst/>
          </a:prstGeom>
        </p:spPr>
      </p:pic>
      <p:pic>
        <p:nvPicPr>
          <p:cNvPr id="14" name="Google Shape;142;p13" descr="Odessa_national_medical_university_logo.svg.png">
            <a:extLst>
              <a:ext uri="{FF2B5EF4-FFF2-40B4-BE49-F238E27FC236}">
                <a16:creationId xmlns:a16="http://schemas.microsoft.com/office/drawing/2014/main" id="{ED7F79FE-82FC-4431-85C5-DB8F6728836B}"/>
              </a:ext>
            </a:extLst>
          </p:cNvPr>
          <p:cNvPicPr preferRelativeResize="0"/>
          <p:nvPr/>
        </p:nvPicPr>
        <p:blipFill rotWithShape="1">
          <a:blip r:embed="rId6">
            <a:alphaModFix/>
          </a:blip>
          <a:srcRect l="14475" t="9051" r="13251" b="9051"/>
          <a:stretch/>
        </p:blipFill>
        <p:spPr>
          <a:xfrm>
            <a:off x="10402347" y="268897"/>
            <a:ext cx="853156" cy="1198396"/>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Текст 1"/>
          <p:cNvSpPr txBox="1">
            <a:spLocks noGrp="1"/>
          </p:cNvSpPr>
          <p:nvPr>
            <p:ph type="body" sz="half" idx="1"/>
          </p:nvPr>
        </p:nvSpPr>
        <p:spPr>
          <a:xfrm>
            <a:off x="352623" y="287078"/>
            <a:ext cx="5139958" cy="6305336"/>
          </a:xfrm>
          <a:prstGeom prst="rect">
            <a:avLst/>
          </a:prstGeom>
        </p:spPr>
        <p:txBody>
          <a:bodyPr/>
          <a:lstStyle/>
          <a:p>
            <a:pPr>
              <a:lnSpc>
                <a:spcPct val="140000"/>
              </a:lnSpc>
              <a:defRPr sz="1900" b="0" u="sng">
                <a:solidFill>
                  <a:srgbClr val="000000"/>
                </a:solidFill>
                <a:latin typeface="Times New Roman"/>
                <a:ea typeface="Times New Roman"/>
                <a:cs typeface="Times New Roman"/>
                <a:sym typeface="Times New Roman"/>
              </a:defRPr>
            </a:pPr>
            <a:r>
              <a:t>Хірургічна операція </a:t>
            </a:r>
            <a:r>
              <a:rPr u="none"/>
              <a:t>– серйозний стрес для організму. Стрес сильно впливає на обмін речовин. Щоб відновлювальні процеси в організмі хворого постраждали менше, потрібний уважний підхід до харчування після операції. </a:t>
            </a:r>
            <a:endParaRPr sz="1600">
              <a:solidFill>
                <a:srgbClr val="5B6A5E"/>
              </a:solidFill>
              <a:latin typeface="Biome Light"/>
              <a:ea typeface="Biome Light"/>
              <a:cs typeface="Biome Light"/>
              <a:sym typeface="Biome Light"/>
            </a:endParaRPr>
          </a:p>
          <a:p>
            <a:pPr>
              <a:lnSpc>
                <a:spcPct val="140000"/>
              </a:lnSpc>
              <a:defRPr sz="1900" b="0">
                <a:solidFill>
                  <a:srgbClr val="000000"/>
                </a:solidFill>
                <a:latin typeface="Times New Roman"/>
                <a:ea typeface="Times New Roman"/>
                <a:cs typeface="Times New Roman"/>
                <a:sym typeface="Times New Roman"/>
              </a:defRPr>
            </a:pPr>
            <a:r>
              <a:t>Зміни у метаболізмі після операцій чи травми є чинником ризику післяопераційних ускладнень. Показники обміну речовин у пацієнта впливають на швидкість, з якою він відновиться після операції або травми. Якщо відповідь організму на втручання потужне  , то людина виснажується, слабшає імунітет, може легко приєднатися інфекція. Це ускладнює відновлення. </a:t>
            </a:r>
            <a:r>
              <a:rPr i="1"/>
              <a:t>Чому так відбувається?</a:t>
            </a:r>
          </a:p>
        </p:txBody>
      </p:sp>
      <p:sp>
        <p:nvSpPr>
          <p:cNvPr id="157" name="Дата 7"/>
          <p:cNvSpPr txBox="1"/>
          <p:nvPr/>
        </p:nvSpPr>
        <p:spPr>
          <a:xfrm>
            <a:off x="133350" y="6486981"/>
            <a:ext cx="2743200" cy="365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900">
                <a:solidFill>
                  <a:srgbClr val="888888"/>
                </a:solidFill>
              </a:defRPr>
            </a:lvl1pPr>
          </a:lstStyle>
          <a:p>
            <a:r>
              <a:t>11.09.2022</a:t>
            </a:r>
          </a:p>
        </p:txBody>
      </p:sp>
      <p:sp>
        <p:nvSpPr>
          <p:cNvPr id="158" name="Номер слайда 8"/>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a:spcBef>
                <a:spcPts val="600"/>
              </a:spcBef>
            </a:lvl1pPr>
          </a:lstStyle>
          <a:p>
            <a:fld id="{86CB4B4D-7CA3-9044-876B-883B54F8677D}" type="slidenum">
              <a:t>2</a:t>
            </a:fld>
            <a:endParaRPr/>
          </a:p>
        </p:txBody>
      </p:sp>
      <p:grpSp>
        <p:nvGrpSpPr>
          <p:cNvPr id="161" name="Рисунок 9"/>
          <p:cNvGrpSpPr/>
          <p:nvPr/>
        </p:nvGrpSpPr>
        <p:grpSpPr>
          <a:xfrm>
            <a:off x="7616531" y="3773663"/>
            <a:ext cx="4222846" cy="2818750"/>
            <a:chOff x="0" y="0"/>
            <a:chExt cx="4222844" cy="2818749"/>
          </a:xfrm>
        </p:grpSpPr>
        <p:sp>
          <p:nvSpPr>
            <p:cNvPr id="159" name="Прямоугольник"/>
            <p:cNvSpPr/>
            <p:nvPr/>
          </p:nvSpPr>
          <p:spPr>
            <a:xfrm>
              <a:off x="0" y="0"/>
              <a:ext cx="4222845" cy="2818750"/>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60" name="image4.png" descr="image4.png"/>
            <p:cNvPicPr>
              <a:picLocks noChangeAspect="1"/>
            </p:cNvPicPr>
            <p:nvPr/>
          </p:nvPicPr>
          <p:blipFill>
            <a:blip r:embed="rId2"/>
            <a:stretch>
              <a:fillRect/>
            </a:stretch>
          </p:blipFill>
          <p:spPr>
            <a:xfrm>
              <a:off x="0" y="0"/>
              <a:ext cx="4222845" cy="2818750"/>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64" name="Рисунок 11"/>
          <p:cNvGrpSpPr/>
          <p:nvPr/>
        </p:nvGrpSpPr>
        <p:grpSpPr>
          <a:xfrm>
            <a:off x="7203084" y="212246"/>
            <a:ext cx="4636294" cy="3090862"/>
            <a:chOff x="0" y="0"/>
            <a:chExt cx="4636292" cy="3090861"/>
          </a:xfrm>
        </p:grpSpPr>
        <p:sp>
          <p:nvSpPr>
            <p:cNvPr id="162" name="Прямоугольник"/>
            <p:cNvSpPr/>
            <p:nvPr/>
          </p:nvSpPr>
          <p:spPr>
            <a:xfrm>
              <a:off x="0" y="0"/>
              <a:ext cx="4636293" cy="3090862"/>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63" name="image5.png" descr="image5.png"/>
            <p:cNvPicPr>
              <a:picLocks noChangeAspect="1"/>
            </p:cNvPicPr>
            <p:nvPr/>
          </p:nvPicPr>
          <p:blipFill>
            <a:blip r:embed="rId3"/>
            <a:stretch>
              <a:fillRect/>
            </a:stretch>
          </p:blipFill>
          <p:spPr>
            <a:xfrm>
              <a:off x="0" y="0"/>
              <a:ext cx="4636293" cy="3090862"/>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67" name="Рисунок 12"/>
          <p:cNvGrpSpPr/>
          <p:nvPr/>
        </p:nvGrpSpPr>
        <p:grpSpPr>
          <a:xfrm>
            <a:off x="5487597" y="2514708"/>
            <a:ext cx="3479948" cy="2609961"/>
            <a:chOff x="0" y="0"/>
            <a:chExt cx="3479946" cy="2609960"/>
          </a:xfrm>
        </p:grpSpPr>
        <p:sp>
          <p:nvSpPr>
            <p:cNvPr id="165" name="Прямоугольник"/>
            <p:cNvSpPr/>
            <p:nvPr/>
          </p:nvSpPr>
          <p:spPr>
            <a:xfrm>
              <a:off x="0" y="0"/>
              <a:ext cx="3479947" cy="2609961"/>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66" name="image6.png" descr="image6.png"/>
            <p:cNvPicPr>
              <a:picLocks noChangeAspect="1"/>
            </p:cNvPicPr>
            <p:nvPr/>
          </p:nvPicPr>
          <p:blipFill>
            <a:blip r:embed="rId4"/>
            <a:stretch>
              <a:fillRect/>
            </a:stretch>
          </p:blipFill>
          <p:spPr>
            <a:xfrm>
              <a:off x="0" y="0"/>
              <a:ext cx="3479947" cy="2609961"/>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Объект 2"/>
          <p:cNvSpPr txBox="1">
            <a:spLocks noGrp="1"/>
          </p:cNvSpPr>
          <p:nvPr>
            <p:ph type="body" idx="1"/>
          </p:nvPr>
        </p:nvSpPr>
        <p:spPr>
          <a:xfrm>
            <a:off x="446567" y="457422"/>
            <a:ext cx="5386318" cy="6394686"/>
          </a:xfrm>
          <a:prstGeom prst="rect">
            <a:avLst/>
          </a:prstGeom>
        </p:spPr>
        <p:txBody>
          <a:bodyPr/>
          <a:lstStyle/>
          <a:p>
            <a:pPr>
              <a:lnSpc>
                <a:spcPct val="150000"/>
              </a:lnSpc>
              <a:defRPr sz="1600" b="0">
                <a:solidFill>
                  <a:srgbClr val="5B6A5E"/>
                </a:solidFill>
              </a:defRPr>
            </a:pPr>
            <a:endParaRPr/>
          </a:p>
          <a:p>
            <a:pPr algn="ctr">
              <a:lnSpc>
                <a:spcPct val="100000"/>
              </a:lnSpc>
              <a:defRPr sz="2800">
                <a:solidFill>
                  <a:srgbClr val="000000"/>
                </a:solidFill>
                <a:latin typeface="Times New Roman"/>
                <a:ea typeface="Times New Roman"/>
                <a:cs typeface="Times New Roman"/>
                <a:sym typeface="Times New Roman"/>
              </a:defRPr>
            </a:pPr>
            <a:r>
              <a:t>Нутритивна терапія – що це? Які показання до нутритивної терапії є у хірургічного пацієнта? </a:t>
            </a:r>
            <a:endParaRPr sz="1600" b="0">
              <a:solidFill>
                <a:srgbClr val="5B6A5E"/>
              </a:solidFill>
              <a:latin typeface="Biome Light"/>
              <a:ea typeface="Biome Light"/>
              <a:cs typeface="Biome Light"/>
              <a:sym typeface="Biome Light"/>
            </a:endParaRPr>
          </a:p>
          <a:p>
            <a:pPr algn="ctr">
              <a:lnSpc>
                <a:spcPct val="100000"/>
              </a:lnSpc>
              <a:defRPr sz="2400" b="0">
                <a:solidFill>
                  <a:srgbClr val="000000"/>
                </a:solidFill>
                <a:latin typeface="Times New Roman"/>
                <a:ea typeface="Times New Roman"/>
                <a:cs typeface="Times New Roman"/>
                <a:sym typeface="Times New Roman"/>
              </a:defRPr>
            </a:pPr>
            <a:r>
              <a:t>Одна зі складових підтримки хворого на шляху до одужання – нутритивна терапія. Це харчування для пацієнта, спрямоване на профілактику або лікування виснаження. До нутритивної терапії входить харчування через рот – звичайна чи лікувальна дієта, ентеральне та парентеральне харчування.</a:t>
            </a:r>
          </a:p>
        </p:txBody>
      </p:sp>
      <p:sp>
        <p:nvSpPr>
          <p:cNvPr id="170" name="Дата 33"/>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171" name="Номер слайда 34"/>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a:p>
        </p:txBody>
      </p:sp>
      <p:grpSp>
        <p:nvGrpSpPr>
          <p:cNvPr id="174" name="Рисунок 6"/>
          <p:cNvGrpSpPr/>
          <p:nvPr/>
        </p:nvGrpSpPr>
        <p:grpSpPr>
          <a:xfrm>
            <a:off x="6359116" y="171786"/>
            <a:ext cx="5198476" cy="3363662"/>
            <a:chOff x="0" y="0"/>
            <a:chExt cx="5198474" cy="3363660"/>
          </a:xfrm>
        </p:grpSpPr>
        <p:sp>
          <p:nvSpPr>
            <p:cNvPr id="172" name="Прямоугольник"/>
            <p:cNvSpPr/>
            <p:nvPr/>
          </p:nvSpPr>
          <p:spPr>
            <a:xfrm>
              <a:off x="0" y="0"/>
              <a:ext cx="5198475" cy="3363661"/>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73" name="image7.png" descr="image7.png"/>
            <p:cNvPicPr>
              <a:picLocks noChangeAspect="1"/>
            </p:cNvPicPr>
            <p:nvPr/>
          </p:nvPicPr>
          <p:blipFill>
            <a:blip r:embed="rId2"/>
            <a:stretch>
              <a:fillRect/>
            </a:stretch>
          </p:blipFill>
          <p:spPr>
            <a:xfrm>
              <a:off x="0" y="0"/>
              <a:ext cx="5198475" cy="3363661"/>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77" name="Рисунок 9"/>
          <p:cNvGrpSpPr/>
          <p:nvPr/>
        </p:nvGrpSpPr>
        <p:grpSpPr>
          <a:xfrm>
            <a:off x="6359116" y="3718012"/>
            <a:ext cx="1967688" cy="2951533"/>
            <a:chOff x="0" y="0"/>
            <a:chExt cx="1967687" cy="2951531"/>
          </a:xfrm>
        </p:grpSpPr>
        <p:sp>
          <p:nvSpPr>
            <p:cNvPr id="175" name="Прямоугольник"/>
            <p:cNvSpPr/>
            <p:nvPr/>
          </p:nvSpPr>
          <p:spPr>
            <a:xfrm>
              <a:off x="0" y="0"/>
              <a:ext cx="1967688" cy="2951532"/>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76" name="image8.png" descr="image8.png"/>
            <p:cNvPicPr>
              <a:picLocks noChangeAspect="1"/>
            </p:cNvPicPr>
            <p:nvPr/>
          </p:nvPicPr>
          <p:blipFill>
            <a:blip r:embed="rId3"/>
            <a:stretch>
              <a:fillRect/>
            </a:stretch>
          </p:blipFill>
          <p:spPr>
            <a:xfrm>
              <a:off x="0" y="0"/>
              <a:ext cx="1967688" cy="2951532"/>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80" name="Рисунок 12"/>
          <p:cNvGrpSpPr/>
          <p:nvPr/>
        </p:nvGrpSpPr>
        <p:grpSpPr>
          <a:xfrm>
            <a:off x="8479021" y="3855280"/>
            <a:ext cx="3078571" cy="2676994"/>
            <a:chOff x="0" y="0"/>
            <a:chExt cx="3078570" cy="2676992"/>
          </a:xfrm>
        </p:grpSpPr>
        <p:sp>
          <p:nvSpPr>
            <p:cNvPr id="178" name="Прямоугольник"/>
            <p:cNvSpPr/>
            <p:nvPr/>
          </p:nvSpPr>
          <p:spPr>
            <a:xfrm>
              <a:off x="0" y="0"/>
              <a:ext cx="3078571" cy="2676993"/>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79" name="image9.png" descr="image9.png"/>
            <p:cNvPicPr>
              <a:picLocks noChangeAspect="1"/>
            </p:cNvPicPr>
            <p:nvPr/>
          </p:nvPicPr>
          <p:blipFill>
            <a:blip r:embed="rId4"/>
            <a:stretch>
              <a:fillRect/>
            </a:stretch>
          </p:blipFill>
          <p:spPr>
            <a:xfrm>
              <a:off x="0" y="0"/>
              <a:ext cx="3078571" cy="267699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extBox 3"/>
          <p:cNvSpPr txBox="1"/>
          <p:nvPr/>
        </p:nvSpPr>
        <p:spPr>
          <a:xfrm>
            <a:off x="5773068" y="1144702"/>
            <a:ext cx="6097773" cy="25709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85750" indent="-285750">
              <a:buSzPct val="100000"/>
              <a:buChar char="-"/>
              <a:defRPr sz="2100">
                <a:latin typeface="Times New Roman"/>
                <a:ea typeface="Times New Roman"/>
                <a:cs typeface="Times New Roman"/>
                <a:sym typeface="Times New Roman"/>
              </a:defRPr>
            </a:pPr>
            <a:r>
              <a:t>хворому без ознак виснаження, якщо очікується, що він не зможе їсти більше 5 днів, або у нього будуть проблеми з прийомом достатньої кількості їжі через рот (менше 60% більше ніж 7 днів)</a:t>
            </a:r>
          </a:p>
          <a:p>
            <a:pPr marL="285750" indent="-285750">
              <a:buSzPct val="100000"/>
              <a:buChar char="-"/>
              <a:defRPr sz="2100">
                <a:latin typeface="Times New Roman"/>
                <a:ea typeface="Times New Roman"/>
                <a:cs typeface="Times New Roman"/>
                <a:sym typeface="Times New Roman"/>
              </a:defRPr>
            </a:pPr>
            <a:r>
              <a:t>хворому, у якого можливий ризик післяопераційних ускладнень, пов'язаних із харчуванням. </a:t>
            </a:r>
          </a:p>
        </p:txBody>
      </p:sp>
      <p:sp>
        <p:nvSpPr>
          <p:cNvPr id="183" name="TextBox 10"/>
          <p:cNvSpPr txBox="1"/>
          <p:nvPr/>
        </p:nvSpPr>
        <p:spPr>
          <a:xfrm>
            <a:off x="5451909" y="180222"/>
            <a:ext cx="6740091" cy="8394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600" b="1" u="sng">
                <a:latin typeface="Times New Roman"/>
                <a:ea typeface="Times New Roman"/>
                <a:cs typeface="Times New Roman"/>
                <a:sym typeface="Times New Roman"/>
              </a:defRPr>
            </a:lvl1pPr>
          </a:lstStyle>
          <a:p>
            <a:r>
              <a:t>Якому хірургічному пацієнту потрібна нутритивна терапія?</a:t>
            </a:r>
          </a:p>
        </p:txBody>
      </p:sp>
      <p:sp>
        <p:nvSpPr>
          <p:cNvPr id="184" name="TextBox 12"/>
          <p:cNvSpPr txBox="1"/>
          <p:nvPr/>
        </p:nvSpPr>
        <p:spPr>
          <a:xfrm>
            <a:off x="129139" y="4453854"/>
            <a:ext cx="5966862" cy="2060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85750" indent="-285750">
              <a:buSzPct val="100000"/>
              <a:buChar char="➢"/>
              <a:defRPr sz="2200">
                <a:latin typeface="Times New Roman"/>
                <a:ea typeface="Times New Roman"/>
                <a:cs typeface="Times New Roman"/>
                <a:sym typeface="Times New Roman"/>
              </a:defRPr>
            </a:pPr>
            <a:r>
              <a:t>Індекс маси тіла (ІМТ) менше 20,5 кг/м2</a:t>
            </a:r>
          </a:p>
          <a:p>
            <a:pPr marL="285750" indent="-285750">
              <a:buSzPct val="100000"/>
              <a:buChar char="➢"/>
              <a:defRPr sz="2200">
                <a:latin typeface="Times New Roman"/>
                <a:ea typeface="Times New Roman"/>
                <a:cs typeface="Times New Roman"/>
                <a:sym typeface="Times New Roman"/>
              </a:defRPr>
            </a:pPr>
            <a:r>
              <a:t>Втрата маси тіла більше 5% протягом останніх 3 місяців</a:t>
            </a:r>
          </a:p>
          <a:p>
            <a:pPr marL="285750" indent="-285750">
              <a:buSzPct val="100000"/>
              <a:buChar char="➢"/>
              <a:defRPr sz="2200">
                <a:latin typeface="Times New Roman"/>
                <a:ea typeface="Times New Roman"/>
                <a:cs typeface="Times New Roman"/>
                <a:sym typeface="Times New Roman"/>
              </a:defRPr>
            </a:pPr>
            <a:r>
              <a:t>Знижено споживання їжі</a:t>
            </a:r>
          </a:p>
          <a:p>
            <a:pPr marL="285750" indent="-285750">
              <a:buSzPct val="100000"/>
              <a:buChar char="➢"/>
              <a:defRPr sz="2200">
                <a:latin typeface="Times New Roman"/>
                <a:ea typeface="Times New Roman"/>
                <a:cs typeface="Times New Roman"/>
                <a:sym typeface="Times New Roman"/>
              </a:defRPr>
            </a:pPr>
            <a:r>
              <a:t>Тяжкий стан</a:t>
            </a:r>
          </a:p>
          <a:p>
            <a:pPr marL="285750" indent="-285750">
              <a:buSzPct val="100000"/>
              <a:buChar char="➢"/>
              <a:defRPr sz="2200">
                <a:latin typeface="Times New Roman"/>
                <a:ea typeface="Times New Roman"/>
                <a:cs typeface="Times New Roman"/>
                <a:sym typeface="Times New Roman"/>
              </a:defRPr>
            </a:pPr>
            <a:r>
              <a:t>Літній вік</a:t>
            </a:r>
          </a:p>
        </p:txBody>
      </p:sp>
      <p:sp>
        <p:nvSpPr>
          <p:cNvPr id="185" name="TextBox 16"/>
          <p:cNvSpPr txBox="1"/>
          <p:nvPr/>
        </p:nvSpPr>
        <p:spPr>
          <a:xfrm>
            <a:off x="129139" y="3725259"/>
            <a:ext cx="6740091" cy="421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400" b="1" i="1" u="sng">
                <a:latin typeface="Times New Roman"/>
                <a:ea typeface="Times New Roman"/>
                <a:cs typeface="Times New Roman"/>
                <a:sym typeface="Times New Roman"/>
              </a:defRPr>
            </a:lvl1pPr>
          </a:lstStyle>
          <a:p>
            <a:r>
              <a:t>Скринінг ризику проводиться, коли у пацієнта:</a:t>
            </a:r>
          </a:p>
        </p:txBody>
      </p:sp>
      <p:pic>
        <p:nvPicPr>
          <p:cNvPr id="186" name="Рисунок 18" descr="Рисунок 18"/>
          <p:cNvPicPr>
            <a:picLocks noChangeAspect="1"/>
          </p:cNvPicPr>
          <p:nvPr/>
        </p:nvPicPr>
        <p:blipFill>
          <a:blip r:embed="rId2"/>
          <a:stretch>
            <a:fillRect/>
          </a:stretch>
        </p:blipFill>
        <p:spPr>
          <a:xfrm>
            <a:off x="523773" y="280486"/>
            <a:ext cx="4237415" cy="2828475"/>
          </a:xfrm>
          <a:prstGeom prst="rect">
            <a:avLst/>
          </a:prstGeom>
          <a:ln w="12700">
            <a:miter lim="400000"/>
          </a:ln>
          <a:effectLst>
            <a:outerShdw blurRad="292100" dist="139700" dir="2700000" rotWithShape="0">
              <a:srgbClr val="333333">
                <a:alpha val="64999"/>
              </a:srgbClr>
            </a:outerShdw>
          </a:effectLst>
        </p:spPr>
      </p:pic>
      <p:pic>
        <p:nvPicPr>
          <p:cNvPr id="187" name="Рисунок 19" descr="Рисунок 19"/>
          <p:cNvPicPr>
            <a:picLocks noChangeAspect="1"/>
          </p:cNvPicPr>
          <p:nvPr/>
        </p:nvPicPr>
        <p:blipFill>
          <a:blip r:embed="rId3"/>
          <a:stretch>
            <a:fillRect/>
          </a:stretch>
        </p:blipFill>
        <p:spPr>
          <a:xfrm>
            <a:off x="5612488" y="4186923"/>
            <a:ext cx="6418932" cy="2496928"/>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Дата 13"/>
          <p:cNvSpPr txBox="1"/>
          <p:nvPr/>
        </p:nvSpPr>
        <p:spPr>
          <a:xfrm>
            <a:off x="133350" y="6486981"/>
            <a:ext cx="2743200" cy="365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900">
                <a:solidFill>
                  <a:srgbClr val="888888"/>
                </a:solidFill>
              </a:defRPr>
            </a:lvl1pPr>
          </a:lstStyle>
          <a:p>
            <a:r>
              <a:t>11.09.2022</a:t>
            </a:r>
          </a:p>
        </p:txBody>
      </p:sp>
      <p:sp>
        <p:nvSpPr>
          <p:cNvPr id="190" name="Номер слайда 14"/>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a:spcBef>
                <a:spcPts val="600"/>
              </a:spcBef>
            </a:lvl1pPr>
          </a:lstStyle>
          <a:p>
            <a:fld id="{86CB4B4D-7CA3-9044-876B-883B54F8677D}" type="slidenum">
              <a:t>5</a:t>
            </a:fld>
            <a:endParaRPr/>
          </a:p>
        </p:txBody>
      </p:sp>
      <p:pic>
        <p:nvPicPr>
          <p:cNvPr id="191" name="Рисунок 9" descr="Рисунок 9"/>
          <p:cNvPicPr>
            <a:picLocks noChangeAspect="1"/>
          </p:cNvPicPr>
          <p:nvPr/>
        </p:nvPicPr>
        <p:blipFill>
          <a:blip r:embed="rId2"/>
          <a:stretch>
            <a:fillRect/>
          </a:stretch>
        </p:blipFill>
        <p:spPr>
          <a:xfrm>
            <a:off x="5511582" y="3014861"/>
            <a:ext cx="6319995" cy="3618198"/>
          </a:xfrm>
          <a:prstGeom prst="rect">
            <a:avLst/>
          </a:prstGeom>
          <a:ln w="12700">
            <a:miter lim="400000"/>
          </a:ln>
          <a:effectLst>
            <a:outerShdw blurRad="292100" dist="139700" dir="2700000" rotWithShape="0">
              <a:srgbClr val="333333">
                <a:alpha val="64999"/>
              </a:srgbClr>
            </a:outerShdw>
          </a:effectLst>
        </p:spPr>
      </p:pic>
      <p:sp>
        <p:nvSpPr>
          <p:cNvPr id="192" name="TextBox 4"/>
          <p:cNvSpPr txBox="1"/>
          <p:nvPr/>
        </p:nvSpPr>
        <p:spPr>
          <a:xfrm>
            <a:off x="151818" y="2571648"/>
            <a:ext cx="5359765" cy="4504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gn="ctr">
              <a:lnSpc>
                <a:spcPct val="90000"/>
              </a:lnSpc>
              <a:spcBef>
                <a:spcPts val="600"/>
              </a:spcBef>
              <a:defRPr sz="2400">
                <a:latin typeface="Times New Roman"/>
                <a:ea typeface="Times New Roman"/>
                <a:cs typeface="Times New Roman"/>
                <a:sym typeface="Times New Roman"/>
              </a:defRPr>
            </a:pPr>
            <a:r>
              <a:t>• Збільшення тривалості ШВЛ.</a:t>
            </a:r>
            <a:br/>
            <a:r>
              <a:t>• Зростання медикаментозного навантаження на пацієнта (антибіотики, препарати крові, анальгетики, витратні та перев’язочні матеріали).</a:t>
            </a:r>
            <a:br/>
            <a:r>
              <a:t>• Збільшення тривалості перебування хворих у відділеннях ІТ та в стаціонарі.</a:t>
            </a:r>
            <a:br/>
            <a:r>
              <a:t>• Значне збільшення затрат на лікування хворого</a:t>
            </a:r>
            <a:r>
              <a:rPr sz="1800"/>
              <a:t>.</a:t>
            </a:r>
          </a:p>
        </p:txBody>
      </p:sp>
      <p:sp>
        <p:nvSpPr>
          <p:cNvPr id="193" name="TextBox 11"/>
          <p:cNvSpPr txBox="1"/>
          <p:nvPr/>
        </p:nvSpPr>
        <p:spPr>
          <a:xfrm>
            <a:off x="5765532" y="12679"/>
            <a:ext cx="6593308" cy="2821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b="1" u="sng">
                <a:latin typeface="Times New Roman"/>
                <a:ea typeface="Times New Roman"/>
                <a:cs typeface="Times New Roman"/>
                <a:sym typeface="Times New Roman"/>
              </a:defRPr>
            </a:pPr>
            <a:r>
              <a:t>Медичні наслідки нутритивної  недостатності:</a:t>
            </a:r>
            <a:br/>
            <a:r>
              <a:rPr b="0" u="none"/>
              <a:t>• Розвиток ранніх та пізніх післяопераційних ускладнень.</a:t>
            </a:r>
            <a:br>
              <a:rPr b="0" u="none"/>
            </a:br>
            <a:r>
              <a:rPr b="0" u="none"/>
              <a:t>• Інфекційні нозокоміальні ускладнення (пневмонія, уроінфекція, синусити).</a:t>
            </a:r>
            <a:br>
              <a:rPr b="0" u="none"/>
            </a:br>
            <a:r>
              <a:rPr b="0" u="none"/>
              <a:t>• Формування синдрому вторинної поліорганної дисфункції.</a:t>
            </a:r>
            <a:br>
              <a:rPr b="0" u="none"/>
            </a:br>
            <a:endParaRPr b="0" u="none"/>
          </a:p>
        </p:txBody>
      </p:sp>
      <p:pic>
        <p:nvPicPr>
          <p:cNvPr id="194" name="Рисунок 15" descr="Рисунок 15"/>
          <p:cNvPicPr>
            <a:picLocks noChangeAspect="1"/>
          </p:cNvPicPr>
          <p:nvPr/>
        </p:nvPicPr>
        <p:blipFill>
          <a:blip r:embed="rId3"/>
          <a:stretch>
            <a:fillRect/>
          </a:stretch>
        </p:blipFill>
        <p:spPr>
          <a:xfrm>
            <a:off x="776538" y="169943"/>
            <a:ext cx="4594359" cy="2756617"/>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Дата 7"/>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197" name="Номер слайда 8"/>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pic>
        <p:nvPicPr>
          <p:cNvPr id="198" name="Рисунок 1" descr="Рисунок 1"/>
          <p:cNvPicPr>
            <a:picLocks noChangeAspect="1"/>
          </p:cNvPicPr>
          <p:nvPr/>
        </p:nvPicPr>
        <p:blipFill>
          <a:blip r:embed="rId2"/>
          <a:stretch>
            <a:fillRect/>
          </a:stretch>
        </p:blipFill>
        <p:spPr>
          <a:xfrm>
            <a:off x="776438" y="292778"/>
            <a:ext cx="4925997" cy="3481119"/>
          </a:xfrm>
          <a:prstGeom prst="rect">
            <a:avLst/>
          </a:prstGeom>
          <a:ln w="12700">
            <a:miter lim="400000"/>
          </a:ln>
        </p:spPr>
      </p:pic>
      <p:sp>
        <p:nvSpPr>
          <p:cNvPr id="199" name="TextBox 9"/>
          <p:cNvSpPr txBox="1"/>
          <p:nvPr/>
        </p:nvSpPr>
        <p:spPr>
          <a:xfrm>
            <a:off x="6420051" y="982175"/>
            <a:ext cx="4995510" cy="4193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a:latin typeface="Times New Roman"/>
                <a:ea typeface="Times New Roman"/>
                <a:cs typeface="Times New Roman"/>
                <a:sym typeface="Times New Roman"/>
              </a:defRPr>
            </a:lvl1pPr>
          </a:lstStyle>
          <a:p>
            <a:r>
              <a:t>Недоліки живильних речовин значно уповільнюють загоєння рани, можуть привести до погіршення стану хворого. У свою чергу достатній харчовий раціон служить гарантією високої толерантності до операційної травми, підвищення рівня реакцій імунітету і адекватних репаративних процесів. Задоволення енергетичних і пластичних потреб організму хірургічного хворого забезпечується збалансованим харчуванням. </a:t>
            </a:r>
          </a:p>
        </p:txBody>
      </p:sp>
      <p:pic>
        <p:nvPicPr>
          <p:cNvPr id="200" name="Рисунок 11" descr="Рисунок 11"/>
          <p:cNvPicPr>
            <a:picLocks noChangeAspect="1"/>
          </p:cNvPicPr>
          <p:nvPr/>
        </p:nvPicPr>
        <p:blipFill>
          <a:blip r:embed="rId3"/>
          <a:stretch>
            <a:fillRect/>
          </a:stretch>
        </p:blipFill>
        <p:spPr>
          <a:xfrm>
            <a:off x="975158" y="3619849"/>
            <a:ext cx="4357238" cy="2923937"/>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03" name="Номер слайда 30"/>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204" name="TextBox 2"/>
          <p:cNvSpPr txBox="1"/>
          <p:nvPr/>
        </p:nvSpPr>
        <p:spPr>
          <a:xfrm>
            <a:off x="971550" y="1130047"/>
            <a:ext cx="5835650" cy="16776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Times New Roman"/>
                <a:ea typeface="Times New Roman"/>
                <a:cs typeface="Times New Roman"/>
                <a:sym typeface="Times New Roman"/>
              </a:defRPr>
            </a:pPr>
            <a:r>
              <a:t>У хірургічного хворого </a:t>
            </a:r>
            <a:r>
              <a:rPr b="1" u="sng"/>
              <a:t>білок </a:t>
            </a:r>
            <a:r>
              <a:t>служить найважливішим пластичним матеріалом для регенерації рани.</a:t>
            </a:r>
          </a:p>
        </p:txBody>
      </p:sp>
      <p:pic>
        <p:nvPicPr>
          <p:cNvPr id="205" name="Рисунок 1" descr="Рисунок 1"/>
          <p:cNvPicPr>
            <a:picLocks noChangeAspect="1"/>
          </p:cNvPicPr>
          <p:nvPr/>
        </p:nvPicPr>
        <p:blipFill>
          <a:blip r:embed="rId2"/>
          <a:stretch>
            <a:fillRect/>
          </a:stretch>
        </p:blipFill>
        <p:spPr>
          <a:xfrm>
            <a:off x="7772400" y="586333"/>
            <a:ext cx="3638550" cy="3303421"/>
          </a:xfrm>
          <a:prstGeom prst="rect">
            <a:avLst/>
          </a:prstGeom>
          <a:ln w="12700">
            <a:miter lim="400000"/>
          </a:ln>
        </p:spPr>
      </p:pic>
      <p:pic>
        <p:nvPicPr>
          <p:cNvPr id="206" name="Рисунок 3" descr="Рисунок 3"/>
          <p:cNvPicPr>
            <a:picLocks noChangeAspect="1"/>
          </p:cNvPicPr>
          <p:nvPr/>
        </p:nvPicPr>
        <p:blipFill>
          <a:blip r:embed="rId3"/>
          <a:stretch>
            <a:fillRect/>
          </a:stretch>
        </p:blipFill>
        <p:spPr>
          <a:xfrm>
            <a:off x="546100" y="3759701"/>
            <a:ext cx="5295900" cy="2693068"/>
          </a:xfrm>
          <a:prstGeom prst="rect">
            <a:avLst/>
          </a:prstGeom>
          <a:ln w="12700">
            <a:miter lim="400000"/>
          </a:ln>
        </p:spPr>
      </p:pic>
      <p:sp>
        <p:nvSpPr>
          <p:cNvPr id="207" name="TextBox 5"/>
          <p:cNvSpPr txBox="1"/>
          <p:nvPr/>
        </p:nvSpPr>
        <p:spPr>
          <a:xfrm>
            <a:off x="5962650" y="4218871"/>
            <a:ext cx="6096000" cy="1792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a:latin typeface="Times New Roman"/>
                <a:ea typeface="Times New Roman"/>
                <a:cs typeface="Times New Roman"/>
                <a:sym typeface="Times New Roman"/>
              </a:defRPr>
            </a:lvl1pPr>
          </a:lstStyle>
          <a:p>
            <a:r>
              <a:t>З білкових структур йде формування ферментів і інших біологічно активних речовин, протеїни складають основу імунних комплексів, які життєво необхідні для боротьби з інфекцією.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10" name="Номер слайда 30"/>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8</a:t>
            </a:fld>
            <a:endParaRPr/>
          </a:p>
        </p:txBody>
      </p:sp>
      <p:sp>
        <p:nvSpPr>
          <p:cNvPr id="211" name="TextBox 2"/>
          <p:cNvSpPr txBox="1"/>
          <p:nvPr/>
        </p:nvSpPr>
        <p:spPr>
          <a:xfrm>
            <a:off x="1060450" y="-164690"/>
            <a:ext cx="10071100" cy="16141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600">
                <a:latin typeface="Times New Roman"/>
                <a:ea typeface="Times New Roman"/>
                <a:cs typeface="Times New Roman"/>
                <a:sym typeface="Times New Roman"/>
              </a:defRPr>
            </a:pPr>
            <a:endParaRPr/>
          </a:p>
          <a:p>
            <a:pPr algn="ctr">
              <a:defRPr sz="2700" b="1" u="sng">
                <a:latin typeface="Times New Roman"/>
                <a:ea typeface="Times New Roman"/>
                <a:cs typeface="Times New Roman"/>
                <a:sym typeface="Times New Roman"/>
              </a:defRPr>
            </a:pPr>
            <a:r>
              <a:t>Ліпіди</a:t>
            </a:r>
            <a:r>
              <a:rPr sz="2600"/>
              <a:t> </a:t>
            </a:r>
            <a:r>
              <a:rPr sz="2600" b="0" u="none"/>
              <a:t>мають високу енергетичну цінність. Їх можна замінити по калорійності іншими живильними речовинами, наприклад, вуглеводами. Проте деякі жирні кислоти є незамінними. </a:t>
            </a:r>
          </a:p>
        </p:txBody>
      </p:sp>
      <p:sp>
        <p:nvSpPr>
          <p:cNvPr id="212" name="TextBox 3"/>
          <p:cNvSpPr txBox="1"/>
          <p:nvPr/>
        </p:nvSpPr>
        <p:spPr>
          <a:xfrm>
            <a:off x="5575300" y="1933886"/>
            <a:ext cx="6203950" cy="31381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700" b="1" u="sng">
                <a:latin typeface="Times New Roman"/>
                <a:ea typeface="Times New Roman"/>
                <a:cs typeface="Times New Roman"/>
                <a:sym typeface="Times New Roman"/>
              </a:defRPr>
            </a:pPr>
            <a:r>
              <a:t>Вуглеводи</a:t>
            </a:r>
            <a:r>
              <a:rPr sz="2600" b="0" u="none"/>
              <a:t> являють собою одне з основних джерел енергії. Недолік вуглеводів приводить до швидкої утилізації жирів і білків для отримання необхідного енергетичного матеріалу. Така ситуація може викликати незворотні зміни обміну речовин в організмі, які можуть привести до загибелі пацієнта.</a:t>
            </a:r>
          </a:p>
        </p:txBody>
      </p:sp>
      <p:grpSp>
        <p:nvGrpSpPr>
          <p:cNvPr id="215" name="Рисунок 4"/>
          <p:cNvGrpSpPr/>
          <p:nvPr/>
        </p:nvGrpSpPr>
        <p:grpSpPr>
          <a:xfrm>
            <a:off x="155575" y="1729170"/>
            <a:ext cx="5441950" cy="4081463"/>
            <a:chOff x="0" y="0"/>
            <a:chExt cx="5441950" cy="4081462"/>
          </a:xfrm>
        </p:grpSpPr>
        <p:sp>
          <p:nvSpPr>
            <p:cNvPr id="213" name="Прямоугольник"/>
            <p:cNvSpPr/>
            <p:nvPr/>
          </p:nvSpPr>
          <p:spPr>
            <a:xfrm>
              <a:off x="0" y="0"/>
              <a:ext cx="5441950" cy="4081463"/>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14" name="image18.png" descr="image18.png"/>
            <p:cNvPicPr>
              <a:picLocks noChangeAspect="1"/>
            </p:cNvPicPr>
            <p:nvPr/>
          </p:nvPicPr>
          <p:blipFill>
            <a:blip r:embed="rId2"/>
            <a:stretch>
              <a:fillRect/>
            </a:stretch>
          </p:blipFill>
          <p:spPr>
            <a:xfrm>
              <a:off x="0" y="0"/>
              <a:ext cx="5441950" cy="408146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Дата 14"/>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18" name="Номер слайда 15"/>
          <p:cNvSpPr txBox="1">
            <a:spLocks noGrp="1"/>
          </p:cNvSpPr>
          <p:nvPr>
            <p:ph type="sldNum" sz="quarter" idx="2"/>
          </p:nvPr>
        </p:nvSpPr>
        <p:spPr>
          <a:xfrm>
            <a:off x="11890941" y="6553974"/>
            <a:ext cx="167709"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219" name="TextBox 2"/>
          <p:cNvSpPr txBox="1"/>
          <p:nvPr/>
        </p:nvSpPr>
        <p:spPr>
          <a:xfrm>
            <a:off x="254000" y="1016759"/>
            <a:ext cx="11684000" cy="5242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i="1" u="sng"/>
            </a:pPr>
            <a:endParaRPr/>
          </a:p>
          <a:p>
            <a:pPr algn="just">
              <a:defRPr sz="2000" b="1" i="1">
                <a:latin typeface="Times New Roman"/>
                <a:ea typeface="Times New Roman"/>
                <a:cs typeface="Times New Roman"/>
                <a:sym typeface="Times New Roman"/>
              </a:defRPr>
            </a:pPr>
            <a:r>
              <a:t>1. Природне </a:t>
            </a:r>
            <a:r>
              <a:rPr b="0" i="0"/>
              <a:t>– звичайне ентеральне харчування, прийом їжі здійснюється через рота;</a:t>
            </a:r>
          </a:p>
          <a:p>
            <a:pPr algn="just">
              <a:defRPr sz="2000">
                <a:latin typeface="Times New Roman"/>
                <a:ea typeface="Times New Roman"/>
                <a:cs typeface="Times New Roman"/>
                <a:sym typeface="Times New Roman"/>
              </a:defRPr>
            </a:pPr>
            <a:endParaRPr b="0" i="0"/>
          </a:p>
          <a:p>
            <a:pPr algn="just">
              <a:defRPr sz="2000" b="1" i="1">
                <a:latin typeface="Times New Roman"/>
                <a:ea typeface="Times New Roman"/>
                <a:cs typeface="Times New Roman"/>
                <a:sym typeface="Times New Roman"/>
              </a:defRPr>
            </a:pPr>
            <a:r>
              <a:t>2. Штучне </a:t>
            </a:r>
            <a:r>
              <a:rPr b="0" i="0"/>
              <a:t>– прийом їжі здійснюється через спеціальні пристосування, або з використанням спеціально підібраних сумішей, які необхідні для підтримання енергетичного балансу організму:</a:t>
            </a:r>
          </a:p>
          <a:p>
            <a:pPr marL="342900" indent="-342900" algn="just">
              <a:lnSpc>
                <a:spcPct val="150000"/>
              </a:lnSpc>
              <a:buSzPct val="100000"/>
              <a:buChar char="❑"/>
              <a:defRPr sz="2000" u="sng">
                <a:latin typeface="Times New Roman"/>
                <a:ea typeface="Times New Roman"/>
                <a:cs typeface="Times New Roman"/>
                <a:sym typeface="Times New Roman"/>
              </a:defRPr>
            </a:pPr>
            <a:r>
              <a:t>Ентеральне </a:t>
            </a:r>
            <a:r>
              <a:rPr u="none"/>
              <a:t>(через шлунково-кишковий шлях): </a:t>
            </a:r>
          </a:p>
          <a:p>
            <a:pPr marL="342900" indent="-342900" algn="just">
              <a:lnSpc>
                <a:spcPct val="150000"/>
              </a:lnSpc>
              <a:buSzPct val="100000"/>
              <a:buChar char="-"/>
              <a:defRPr sz="2000">
                <a:latin typeface="Times New Roman"/>
                <a:ea typeface="Times New Roman"/>
                <a:cs typeface="Times New Roman"/>
                <a:sym typeface="Times New Roman"/>
              </a:defRPr>
            </a:pPr>
            <a:r>
              <a:t>через шлунковий, інтестінальний зонд; </a:t>
            </a:r>
          </a:p>
          <a:p>
            <a:pPr marL="342900" indent="-342900" algn="just">
              <a:lnSpc>
                <a:spcPct val="150000"/>
              </a:lnSpc>
              <a:buSzPct val="100000"/>
              <a:buChar char="-"/>
              <a:defRPr sz="2000">
                <a:latin typeface="Times New Roman"/>
                <a:ea typeface="Times New Roman"/>
                <a:cs typeface="Times New Roman"/>
                <a:sym typeface="Times New Roman"/>
              </a:defRPr>
            </a:pPr>
            <a:r>
              <a:t>через штучно утворені сполучення (нориці) – гастростому (сполучення з шлунком), ентеростому (сполучення з тонкою кишкою);</a:t>
            </a:r>
          </a:p>
          <a:p>
            <a:pPr marL="342900" indent="-342900" algn="just">
              <a:lnSpc>
                <a:spcPct val="150000"/>
              </a:lnSpc>
              <a:buSzPct val="100000"/>
              <a:buChar char="-"/>
              <a:defRPr sz="2000">
                <a:latin typeface="Times New Roman"/>
                <a:ea typeface="Times New Roman"/>
                <a:cs typeface="Times New Roman"/>
                <a:sym typeface="Times New Roman"/>
              </a:defRPr>
            </a:pPr>
            <a:r>
              <a:t>за допомогою клізм;</a:t>
            </a:r>
          </a:p>
          <a:p>
            <a:pPr marL="342900" indent="-342900" algn="just">
              <a:lnSpc>
                <a:spcPct val="150000"/>
              </a:lnSpc>
              <a:buSzPct val="100000"/>
              <a:buChar char="❑"/>
              <a:defRPr sz="2000" u="sng">
                <a:latin typeface="Times New Roman"/>
                <a:ea typeface="Times New Roman"/>
                <a:cs typeface="Times New Roman"/>
                <a:sym typeface="Times New Roman"/>
              </a:defRPr>
            </a:pPr>
            <a:r>
              <a:t>Парентеральне </a:t>
            </a:r>
            <a:r>
              <a:rPr u="none"/>
              <a:t>(минаючи шлунково-кишковий шлях):</a:t>
            </a:r>
          </a:p>
          <a:p>
            <a:pPr marL="342900" indent="-342900" algn="just">
              <a:lnSpc>
                <a:spcPct val="150000"/>
              </a:lnSpc>
              <a:buSzPct val="100000"/>
              <a:buChar char="-"/>
              <a:defRPr sz="2000">
                <a:latin typeface="Times New Roman"/>
                <a:ea typeface="Times New Roman"/>
                <a:cs typeface="Times New Roman"/>
                <a:sym typeface="Times New Roman"/>
              </a:defRPr>
            </a:pPr>
            <a:r>
              <a:t>через судини – внутрішньовенно, внутрішньоартеріально, ендолімфально;</a:t>
            </a:r>
          </a:p>
          <a:p>
            <a:pPr marL="342900" indent="-342900" algn="just">
              <a:lnSpc>
                <a:spcPct val="150000"/>
              </a:lnSpc>
              <a:buSzPct val="100000"/>
              <a:buChar char="-"/>
              <a:defRPr sz="2000">
                <a:latin typeface="Times New Roman"/>
                <a:ea typeface="Times New Roman"/>
                <a:cs typeface="Times New Roman"/>
                <a:sym typeface="Times New Roman"/>
              </a:defRPr>
            </a:pPr>
            <a:r>
              <a:t>підшкірно, внутрішньом’язово;</a:t>
            </a:r>
          </a:p>
        </p:txBody>
      </p:sp>
      <p:sp>
        <p:nvSpPr>
          <p:cNvPr id="220" name="TextBox 8"/>
          <p:cNvSpPr txBox="1"/>
          <p:nvPr/>
        </p:nvSpPr>
        <p:spPr>
          <a:xfrm>
            <a:off x="1089025" y="132408"/>
            <a:ext cx="10013950" cy="889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800" b="1" u="sng">
                <a:latin typeface="Times New Roman"/>
                <a:ea typeface="Times New Roman"/>
                <a:cs typeface="Times New Roman"/>
                <a:sym typeface="Times New Roman"/>
              </a:defRPr>
            </a:lvl1pPr>
          </a:lstStyle>
          <a:p>
            <a:r>
              <a:t>В післяопераційному періоді існують кілька засобів харчування хворого:</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Дата 14"/>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23" name="Номер слайда 15"/>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
        <p:nvSpPr>
          <p:cNvPr id="224" name="TextBox 2"/>
          <p:cNvSpPr txBox="1"/>
          <p:nvPr/>
        </p:nvSpPr>
        <p:spPr>
          <a:xfrm>
            <a:off x="317500" y="1058743"/>
            <a:ext cx="11557000" cy="55775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i="1" u="sng"/>
            </a:pPr>
            <a:endParaRPr/>
          </a:p>
          <a:p>
            <a:pPr marL="457200" indent="-457200" algn="just">
              <a:buSzPct val="100000"/>
              <a:buAutoNum type="arabicPeriod"/>
              <a:defRPr sz="2400">
                <a:latin typeface="Times New Roman"/>
                <a:ea typeface="Times New Roman"/>
                <a:cs typeface="Times New Roman"/>
                <a:sym typeface="Times New Roman"/>
              </a:defRPr>
            </a:pPr>
            <a:endParaRPr/>
          </a:p>
          <a:p>
            <a:pPr marL="457200" indent="-457200" algn="just">
              <a:buSzPct val="100000"/>
              <a:buChar char="➢"/>
              <a:defRPr sz="2600">
                <a:latin typeface="Times New Roman"/>
                <a:ea typeface="Times New Roman"/>
                <a:cs typeface="Times New Roman"/>
                <a:sym typeface="Times New Roman"/>
              </a:defRPr>
            </a:pPr>
            <a:r>
              <a:t>Природне ентеральне харчування здійснюється з урахуванням дієтичних показань для кожного хворого індивідуально.</a:t>
            </a:r>
          </a:p>
          <a:p>
            <a:pPr marL="457200" indent="-457200" algn="just">
              <a:buSzPct val="100000"/>
              <a:buChar char="➢"/>
              <a:defRPr sz="2600">
                <a:latin typeface="Times New Roman"/>
                <a:ea typeface="Times New Roman"/>
                <a:cs typeface="Times New Roman"/>
                <a:sym typeface="Times New Roman"/>
              </a:defRPr>
            </a:pPr>
            <a:r>
              <a:t>Ентеральне зондове харчування здійснюється через зонд, який заведений в шлунок або в тонку кишку. </a:t>
            </a:r>
            <a:r>
              <a:rPr i="1" u="sng"/>
              <a:t>Воно показане при: </a:t>
            </a:r>
          </a:p>
          <a:p>
            <a:pPr marL="342900" indent="-342900" algn="just">
              <a:buSzPct val="100000"/>
              <a:buChar char="▪"/>
              <a:defRPr sz="2600">
                <a:latin typeface="Times New Roman"/>
                <a:ea typeface="Times New Roman"/>
                <a:cs typeface="Times New Roman"/>
                <a:sym typeface="Times New Roman"/>
              </a:defRPr>
            </a:pPr>
            <a:r>
              <a:t>порушенні свідомості внаслідок черепно-мозкової травми або важкої інтоксикації;</a:t>
            </a:r>
          </a:p>
          <a:p>
            <a:pPr marL="342900" indent="-342900" algn="just">
              <a:buSzPct val="100000"/>
              <a:buChar char="▪"/>
              <a:defRPr sz="2600">
                <a:latin typeface="Times New Roman"/>
                <a:ea typeface="Times New Roman"/>
                <a:cs typeface="Times New Roman"/>
                <a:sym typeface="Times New Roman"/>
              </a:defRPr>
            </a:pPr>
            <a:r>
              <a:t>наявності механічних бар'єрів в порожнині рота, глотки і стравоходу (пухлини і стриктури);</a:t>
            </a:r>
          </a:p>
          <a:p>
            <a:pPr marL="342900" indent="-342900" algn="just">
              <a:buSzPct val="100000"/>
              <a:buChar char="▪"/>
              <a:defRPr sz="2600">
                <a:latin typeface="Times New Roman"/>
                <a:ea typeface="Times New Roman"/>
                <a:cs typeface="Times New Roman"/>
                <a:sym typeface="Times New Roman"/>
              </a:defRPr>
            </a:pPr>
            <a:r>
              <a:t>станах, що супроводжуються підвищеним катаболізмом (сепсис, опікова хвороба, політравма);</a:t>
            </a:r>
          </a:p>
          <a:p>
            <a:pPr marL="342900" indent="-342900" algn="just">
              <a:buSzPct val="100000"/>
              <a:buChar char="▪"/>
              <a:defRPr sz="2600">
                <a:latin typeface="Times New Roman"/>
                <a:ea typeface="Times New Roman"/>
                <a:cs typeface="Times New Roman"/>
                <a:sym typeface="Times New Roman"/>
              </a:defRPr>
            </a:pPr>
            <a:r>
              <a:t>анорексії будь-якого походження.</a:t>
            </a:r>
          </a:p>
          <a:p>
            <a:pPr marL="457200" indent="-457200" algn="just">
              <a:buSzPct val="100000"/>
              <a:buAutoNum type="arabicPeriod"/>
              <a:defRPr sz="2400">
                <a:latin typeface="Times New Roman"/>
                <a:ea typeface="Times New Roman"/>
                <a:cs typeface="Times New Roman"/>
                <a:sym typeface="Times New Roman"/>
              </a:defRPr>
            </a:pPr>
            <a:endParaRPr/>
          </a:p>
        </p:txBody>
      </p:sp>
      <p:sp>
        <p:nvSpPr>
          <p:cNvPr id="225" name="TextBox 3"/>
          <p:cNvSpPr txBox="1"/>
          <p:nvPr/>
        </p:nvSpPr>
        <p:spPr>
          <a:xfrm>
            <a:off x="660400" y="271230"/>
            <a:ext cx="10871200" cy="12955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800" b="1" u="sng">
                <a:latin typeface="Times New Roman"/>
                <a:ea typeface="Times New Roman"/>
                <a:cs typeface="Times New Roman"/>
                <a:sym typeface="Times New Roman"/>
              </a:defRPr>
            </a:pPr>
            <a:r>
              <a:t>3. Комбіноване </a:t>
            </a:r>
            <a:r>
              <a:rPr b="0" u="none"/>
              <a:t>– з використанням комбінації природного та штучного шляхів введення харчових речовин в залежності від стану хворого та спеціальних показань</a:t>
            </a:r>
            <a:r>
              <a:rPr sz="2400" b="0" u="none"/>
              <a: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Рисунок 10" descr="Рисунок 10"/>
          <p:cNvPicPr>
            <a:picLocks noChangeAspect="1"/>
          </p:cNvPicPr>
          <p:nvPr/>
        </p:nvPicPr>
        <p:blipFill>
          <a:blip r:embed="rId2"/>
          <a:srcRect t="10182" r="3" b="11546"/>
          <a:stretch>
            <a:fillRect/>
          </a:stretch>
        </p:blipFill>
        <p:spPr>
          <a:xfrm>
            <a:off x="6350000" y="3545568"/>
            <a:ext cx="5245099" cy="3017615"/>
          </a:xfrm>
          <a:prstGeom prst="rect">
            <a:avLst/>
          </a:prstGeom>
          <a:ln w="12700">
            <a:miter lim="400000"/>
          </a:ln>
          <a:effectLst>
            <a:outerShdw blurRad="292100" dist="139700" dir="2700000" rotWithShape="0">
              <a:srgbClr val="333333">
                <a:alpha val="64999"/>
              </a:srgbClr>
            </a:outerShdw>
          </a:effectLst>
        </p:spPr>
      </p:pic>
      <p:pic>
        <p:nvPicPr>
          <p:cNvPr id="228" name="Рисунок 7" descr="Рисунок 7"/>
          <p:cNvPicPr>
            <a:picLocks noChangeAspect="1"/>
          </p:cNvPicPr>
          <p:nvPr/>
        </p:nvPicPr>
        <p:blipFill>
          <a:blip r:embed="rId3"/>
          <a:srcRect t="5680" r="3" b="12133"/>
          <a:stretch>
            <a:fillRect/>
          </a:stretch>
        </p:blipFill>
        <p:spPr>
          <a:xfrm>
            <a:off x="386514" y="465801"/>
            <a:ext cx="5353134" cy="3079769"/>
          </a:xfrm>
          <a:prstGeom prst="rect">
            <a:avLst/>
          </a:prstGeom>
          <a:ln w="12700">
            <a:miter lim="400000"/>
          </a:ln>
        </p:spPr>
      </p:pic>
      <p:sp>
        <p:nvSpPr>
          <p:cNvPr id="229" name="TextBox 9"/>
          <p:cNvSpPr txBox="1"/>
          <p:nvPr/>
        </p:nvSpPr>
        <p:spPr>
          <a:xfrm>
            <a:off x="5739646" y="467493"/>
            <a:ext cx="6452354" cy="3789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nSpc>
                <a:spcPct val="140000"/>
              </a:lnSpc>
              <a:spcBef>
                <a:spcPts val="1000"/>
              </a:spcBef>
              <a:defRPr sz="2200">
                <a:latin typeface="Times New Roman"/>
                <a:ea typeface="Times New Roman"/>
                <a:cs typeface="Times New Roman"/>
                <a:sym typeface="Times New Roman"/>
              </a:defRPr>
            </a:lvl1pPr>
          </a:lstStyle>
          <a:p>
            <a:r>
              <a:t>Якщо зонд встановлюється в шлунок, то проведення його нічим не відрізняється технічно від методики, що описана для промивання шлунку. Тільки з метою харчування встановлюють зонд меншого діаметру – 0,3 – 0,5 см на відміну від товстого (1,0 см) зонду для промивання шлунку. </a:t>
            </a:r>
          </a:p>
        </p:txBody>
      </p:sp>
      <p:sp>
        <p:nvSpPr>
          <p:cNvPr id="230" name="Date Placeholder 6"/>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spcBef>
                <a:spcPts val="600"/>
              </a:spcBef>
              <a:defRPr sz="900">
                <a:solidFill>
                  <a:srgbClr val="888888"/>
                </a:solidFill>
              </a:defRPr>
            </a:lvl1pPr>
          </a:lstStyle>
          <a:p>
            <a:r>
              <a:t>11.09.2022</a:t>
            </a:r>
          </a:p>
        </p:txBody>
      </p:sp>
      <p:sp>
        <p:nvSpPr>
          <p:cNvPr id="231" name="Slide Number Placeholder 7"/>
          <p:cNvSpPr txBox="1">
            <a:spLocks noGrp="1"/>
          </p:cNvSpPr>
          <p:nvPr>
            <p:ph type="sldNum" sz="quarter" idx="2"/>
          </p:nvPr>
        </p:nvSpPr>
        <p:spPr>
          <a:xfrm>
            <a:off x="11835800" y="6553974"/>
            <a:ext cx="222850"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spcBef>
                <a:spcPts val="600"/>
              </a:spcBef>
            </a:lvl1pPr>
          </a:lstStyle>
          <a:p>
            <a:fld id="{86CB4B4D-7CA3-9044-876B-883B54F8677D}" type="slidenum">
              <a:t>11</a:t>
            </a:fld>
            <a:endParaRPr/>
          </a:p>
        </p:txBody>
      </p:sp>
      <p:sp>
        <p:nvSpPr>
          <p:cNvPr id="232" name="TextBox 12"/>
          <p:cNvSpPr txBox="1"/>
          <p:nvPr/>
        </p:nvSpPr>
        <p:spPr>
          <a:xfrm>
            <a:off x="430961" y="3849430"/>
            <a:ext cx="5455489" cy="2239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lnSpc>
                <a:spcPct val="140000"/>
              </a:lnSpc>
              <a:spcBef>
                <a:spcPts val="1000"/>
              </a:spcBef>
              <a:defRPr sz="2200">
                <a:latin typeface="Times New Roman"/>
                <a:ea typeface="Times New Roman"/>
                <a:cs typeface="Times New Roman"/>
                <a:sym typeface="Times New Roman"/>
              </a:defRPr>
            </a:lvl1pPr>
          </a:lstStyle>
          <a:p>
            <a:r>
              <a:t>Інтестінальні зонди можливо встановлювати лише інтраопераційно, хоча в літературі наведені описання методик проведення такого зонду за допомогою езофагогастродуоденоскопії.</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35"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236" name="TextBox 10"/>
          <p:cNvSpPr txBox="1"/>
          <p:nvPr/>
        </p:nvSpPr>
        <p:spPr>
          <a:xfrm>
            <a:off x="1504950" y="436889"/>
            <a:ext cx="10033000" cy="1601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600">
                <a:latin typeface="Times New Roman"/>
                <a:ea typeface="Times New Roman"/>
                <a:cs typeface="Times New Roman"/>
                <a:sym typeface="Times New Roman"/>
              </a:defRPr>
            </a:lvl1pPr>
          </a:lstStyle>
          <a:p>
            <a:r>
              <a:t>При зондовому харчуванні для звикання до нових умов надходження їжі в перший день вводять 50% добової норми калорій. Далі дозу поступово збільшують, а з четвертого дня дають повний розрахунковий об'єм. </a:t>
            </a:r>
          </a:p>
        </p:txBody>
      </p:sp>
      <p:pic>
        <p:nvPicPr>
          <p:cNvPr id="237" name="Рисунок 11" descr="Рисунок 11"/>
          <p:cNvPicPr>
            <a:picLocks noChangeAspect="1"/>
          </p:cNvPicPr>
          <p:nvPr/>
        </p:nvPicPr>
        <p:blipFill>
          <a:blip r:embed="rId2"/>
          <a:stretch>
            <a:fillRect/>
          </a:stretch>
        </p:blipFill>
        <p:spPr>
          <a:xfrm>
            <a:off x="322263" y="2129661"/>
            <a:ext cx="7411533" cy="4169539"/>
          </a:xfrm>
          <a:prstGeom prst="rect">
            <a:avLst/>
          </a:prstGeom>
          <a:ln w="12700">
            <a:miter lim="400000"/>
          </a:ln>
          <a:effectLst>
            <a:outerShdw blurRad="292100" dist="139700" dir="2700000" rotWithShape="0">
              <a:srgbClr val="333333">
                <a:alpha val="64999"/>
              </a:srgbClr>
            </a:outerShdw>
          </a:effectLst>
        </p:spPr>
      </p:pic>
      <p:sp>
        <p:nvSpPr>
          <p:cNvPr id="238" name="TextBox 13"/>
          <p:cNvSpPr txBox="1"/>
          <p:nvPr/>
        </p:nvSpPr>
        <p:spPr>
          <a:xfrm>
            <a:off x="7988300" y="2345269"/>
            <a:ext cx="4070350" cy="3506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600">
                <a:latin typeface="Times New Roman"/>
                <a:ea typeface="Times New Roman"/>
                <a:cs typeface="Times New Roman"/>
                <a:sym typeface="Times New Roman"/>
              </a:defRPr>
            </a:lvl1pPr>
          </a:lstStyle>
          <a:p>
            <a:r>
              <a:t>Рівномірне надходження їжі протягом доби досягається за допомогою спеціальних насосів, або чітким погодинним розпорядком введення її. Тим самим одночасно попереджають нудоту, блювоту, демпінг-синдром і діарею.</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41"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sp>
        <p:nvSpPr>
          <p:cNvPr id="242" name="TextBox 2"/>
          <p:cNvSpPr txBox="1"/>
          <p:nvPr/>
        </p:nvSpPr>
        <p:spPr>
          <a:xfrm>
            <a:off x="477837" y="931902"/>
            <a:ext cx="7010401" cy="45361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400">
                <a:latin typeface="Times New Roman"/>
                <a:ea typeface="Times New Roman"/>
                <a:cs typeface="Times New Roman"/>
                <a:sym typeface="Times New Roman"/>
              </a:defRPr>
            </a:lvl1pPr>
          </a:lstStyle>
          <a:p>
            <a:r>
              <a:t>При деяких захворюваннях шлунку (поразка пухлиною, хімічний опік) для харчування накладають ентеростому – штучну норицю з тонкою кишкою (найчастіше – єюностому). Через трубку в кишку вводять харчові суміші, хімічний склад яких наближається до хімусу здорової людини. Спочатку використовують сольовий розчин з додаванням глюкози, яка стимулює всмоктування цих речовин. Через 3-4 дні додають білкові розчини (гидролізін, амінопептід). І, нарешті, останнім етапом пристосовної програми харчування є підключення жирових емульсій (ліпозін) та багатокомпонентних сумішей («Берламін», дитячі харчові суміші).</a:t>
            </a:r>
          </a:p>
        </p:txBody>
      </p:sp>
      <p:grpSp>
        <p:nvGrpSpPr>
          <p:cNvPr id="245" name="Рисунок 3"/>
          <p:cNvGrpSpPr/>
          <p:nvPr/>
        </p:nvGrpSpPr>
        <p:grpSpPr>
          <a:xfrm>
            <a:off x="7654141" y="1242217"/>
            <a:ext cx="4060023" cy="4373564"/>
            <a:chOff x="0" y="0"/>
            <a:chExt cx="4060021" cy="4373562"/>
          </a:xfrm>
        </p:grpSpPr>
        <p:sp>
          <p:nvSpPr>
            <p:cNvPr id="243" name="Прямоугольник"/>
            <p:cNvSpPr/>
            <p:nvPr/>
          </p:nvSpPr>
          <p:spPr>
            <a:xfrm>
              <a:off x="0" y="0"/>
              <a:ext cx="4060022" cy="4373563"/>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44" name="image22.png" descr="image22.png"/>
            <p:cNvPicPr>
              <a:picLocks noChangeAspect="1"/>
            </p:cNvPicPr>
            <p:nvPr/>
          </p:nvPicPr>
          <p:blipFill>
            <a:blip r:embed="rId2"/>
            <a:stretch>
              <a:fillRect/>
            </a:stretch>
          </p:blipFill>
          <p:spPr>
            <a:xfrm>
              <a:off x="0" y="0"/>
              <a:ext cx="4060022" cy="437356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48"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14</a:t>
            </a:fld>
            <a:endParaRPr/>
          </a:p>
        </p:txBody>
      </p:sp>
      <p:pic>
        <p:nvPicPr>
          <p:cNvPr id="249" name="Рисунок 1" descr="Рисунок 1"/>
          <p:cNvPicPr>
            <a:picLocks noChangeAspect="1"/>
          </p:cNvPicPr>
          <p:nvPr/>
        </p:nvPicPr>
        <p:blipFill>
          <a:blip r:embed="rId2"/>
          <a:stretch>
            <a:fillRect/>
          </a:stretch>
        </p:blipFill>
        <p:spPr>
          <a:xfrm>
            <a:off x="654050" y="873125"/>
            <a:ext cx="5162550" cy="4760125"/>
          </a:xfrm>
          <a:prstGeom prst="rect">
            <a:avLst/>
          </a:prstGeom>
          <a:ln w="12700">
            <a:miter lim="400000"/>
          </a:ln>
          <a:effectLst>
            <a:outerShdw blurRad="292100" dist="139700" dir="2700000" rotWithShape="0">
              <a:srgbClr val="333333">
                <a:alpha val="64999"/>
              </a:srgbClr>
            </a:outerShdw>
          </a:effectLst>
        </p:spPr>
      </p:pic>
      <p:sp>
        <p:nvSpPr>
          <p:cNvPr id="250" name="TextBox 3"/>
          <p:cNvSpPr txBox="1"/>
          <p:nvPr/>
        </p:nvSpPr>
        <p:spPr>
          <a:xfrm>
            <a:off x="5905500" y="382011"/>
            <a:ext cx="5905500" cy="5792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600">
                <a:latin typeface="Times New Roman"/>
                <a:ea typeface="Times New Roman"/>
                <a:cs typeface="Times New Roman"/>
                <a:sym typeface="Times New Roman"/>
              </a:defRPr>
            </a:lvl1pPr>
          </a:lstStyle>
          <a:p>
            <a:r>
              <a:t>Рідко, але додатково можливо використовувати інший ентеральний спосіб для деяких хворих – годування за допомогою харчувальних клізм. При цьому засобі харчувальні речовини вводяться в пряму кишку. За 1 годину до харчувальної клізми рекомендується провести очисну клізму. Введення в пряму кишку може проводитись за допомогою гумових мікроклізм ємкістю 100 – 150 мл з повільним введенням харчових розчинів або за допомогою краплинного введення з використанням крапельниці, з’єднаної з гумовою трубкою, що вводиться в пряму кишку.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53"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254" name="TextBox 2"/>
          <p:cNvSpPr txBox="1"/>
          <p:nvPr/>
        </p:nvSpPr>
        <p:spPr>
          <a:xfrm>
            <a:off x="1504950" y="393005"/>
            <a:ext cx="10071100" cy="5792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600">
                <a:latin typeface="Times New Roman"/>
                <a:ea typeface="Times New Roman"/>
                <a:cs typeface="Times New Roman"/>
                <a:sym typeface="Times New Roman"/>
              </a:defRPr>
            </a:lvl1pPr>
          </a:lstStyle>
          <a:p>
            <a:r>
              <a:t>При неможливості годування природнім шляхом або через зонд, чи необхідності доповнювати природні шляхи надходження їжі, використовують парентеральне харчування, як найпростіший спосіб постачання організму живильними речовинами під час операції та в післяопераційному періоді. Для цього з окремих харчових речовин складають розчини, куди входять білки, жири, вуглеводи, вода і електроліти, забезпечуючи повне задоволення енергетичних і пластичних потреб організму. При необхідності таке повноцінне висококалорійне харчування (до 3000 Ккал на добу) можна використовувати протягом тривалого (роками) часу. Для введення живильних речовин парентеральним шляхом катетерізіруют магістральні судини, найчастіше вени. Дуже рідко, але можливо використовувати з цією метою інші судини (артерії, лімфатичні), а також вводити розчини повільно підшкірно, внутрішньом’язово, та в сучасній медичній практиці ці шляхи майже не використовують.</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57"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
        <p:nvSpPr>
          <p:cNvPr id="258" name="TextBox 2"/>
          <p:cNvSpPr txBox="1"/>
          <p:nvPr/>
        </p:nvSpPr>
        <p:spPr>
          <a:xfrm>
            <a:off x="1504950" y="393006"/>
            <a:ext cx="10071100" cy="1309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200" b="1" u="sng">
                <a:latin typeface="Times New Roman"/>
                <a:ea typeface="Times New Roman"/>
                <a:cs typeface="Times New Roman"/>
                <a:sym typeface="Times New Roman"/>
              </a:defRPr>
            </a:pPr>
            <a:r>
              <a:t>Препарати для парентерального харчування :</a:t>
            </a:r>
          </a:p>
          <a:p>
            <a:pPr algn="ctr">
              <a:defRPr sz="2600">
                <a:latin typeface="Times New Roman"/>
                <a:ea typeface="Times New Roman"/>
                <a:cs typeface="Times New Roman"/>
                <a:sym typeface="Times New Roman"/>
              </a:defRPr>
            </a:pPr>
            <a:endParaRPr/>
          </a:p>
        </p:txBody>
      </p:sp>
      <p:grpSp>
        <p:nvGrpSpPr>
          <p:cNvPr id="261" name="Рисунок 1"/>
          <p:cNvGrpSpPr/>
          <p:nvPr/>
        </p:nvGrpSpPr>
        <p:grpSpPr>
          <a:xfrm>
            <a:off x="458787" y="4402509"/>
            <a:ext cx="7181999" cy="1958728"/>
            <a:chOff x="0" y="0"/>
            <a:chExt cx="7181998" cy="1958726"/>
          </a:xfrm>
        </p:grpSpPr>
        <p:sp>
          <p:nvSpPr>
            <p:cNvPr id="259" name="Прямоугольник"/>
            <p:cNvSpPr/>
            <p:nvPr/>
          </p:nvSpPr>
          <p:spPr>
            <a:xfrm>
              <a:off x="0" y="0"/>
              <a:ext cx="7181999" cy="195872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60" name="image24.png" descr="image24.png"/>
            <p:cNvPicPr>
              <a:picLocks noChangeAspect="1"/>
            </p:cNvPicPr>
            <p:nvPr/>
          </p:nvPicPr>
          <p:blipFill>
            <a:blip r:embed="rId2"/>
            <a:stretch>
              <a:fillRect/>
            </a:stretch>
          </p:blipFill>
          <p:spPr>
            <a:xfrm>
              <a:off x="0" y="0"/>
              <a:ext cx="7181999" cy="195872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262" name="TextBox 4"/>
          <p:cNvSpPr txBox="1"/>
          <p:nvPr/>
        </p:nvSpPr>
        <p:spPr>
          <a:xfrm>
            <a:off x="7854950" y="1085502"/>
            <a:ext cx="4375150" cy="4879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400">
                <a:latin typeface="Times New Roman"/>
                <a:ea typeface="Times New Roman"/>
                <a:cs typeface="Times New Roman"/>
                <a:sym typeface="Times New Roman"/>
              </a:defRPr>
            </a:lvl1pPr>
          </a:lstStyle>
          <a:p>
            <a:r>
              <a:t>Препарати, що існують в сьогоденні, для парентерального білкового харчування представлені гидролізатами, що отримуються з білків крові великої рогатої худоби (розчин гидролізіна, фібріносол) і людини (амінокровін, інфузамін), з казеїну і інших білків (гідролізат казеїну, амінотроф, амікин), а також препаратами, сумішами "чистих" амінокислот (поліамін, альвезін та інші). </a:t>
            </a:r>
          </a:p>
        </p:txBody>
      </p:sp>
      <p:grpSp>
        <p:nvGrpSpPr>
          <p:cNvPr id="265" name="Рисунок 5"/>
          <p:cNvGrpSpPr/>
          <p:nvPr/>
        </p:nvGrpSpPr>
        <p:grpSpPr>
          <a:xfrm>
            <a:off x="458787" y="1573212"/>
            <a:ext cx="2922017" cy="2579689"/>
            <a:chOff x="0" y="0"/>
            <a:chExt cx="2922016" cy="2579688"/>
          </a:xfrm>
        </p:grpSpPr>
        <p:sp>
          <p:nvSpPr>
            <p:cNvPr id="263" name="Прямоугольник"/>
            <p:cNvSpPr/>
            <p:nvPr/>
          </p:nvSpPr>
          <p:spPr>
            <a:xfrm>
              <a:off x="0" y="0"/>
              <a:ext cx="2922017" cy="2579689"/>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64" name="image25.png" descr="image25.png"/>
            <p:cNvPicPr>
              <a:picLocks noChangeAspect="1"/>
            </p:cNvPicPr>
            <p:nvPr/>
          </p:nvPicPr>
          <p:blipFill>
            <a:blip r:embed="rId3"/>
            <a:stretch>
              <a:fillRect/>
            </a:stretch>
          </p:blipFill>
          <p:spPr>
            <a:xfrm>
              <a:off x="0" y="0"/>
              <a:ext cx="2922017" cy="2579689"/>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268" name="Рисунок 6"/>
          <p:cNvGrpSpPr/>
          <p:nvPr/>
        </p:nvGrpSpPr>
        <p:grpSpPr>
          <a:xfrm>
            <a:off x="4286251" y="1399263"/>
            <a:ext cx="2841664" cy="2841664"/>
            <a:chOff x="0" y="0"/>
            <a:chExt cx="2841662" cy="2841662"/>
          </a:xfrm>
        </p:grpSpPr>
        <p:sp>
          <p:nvSpPr>
            <p:cNvPr id="266" name="Квадрат"/>
            <p:cNvSpPr/>
            <p:nvPr/>
          </p:nvSpPr>
          <p:spPr>
            <a:xfrm>
              <a:off x="0" y="0"/>
              <a:ext cx="2841663" cy="2841663"/>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67" name="image26.png" descr="image26.png"/>
            <p:cNvPicPr>
              <a:picLocks noChangeAspect="1"/>
            </p:cNvPicPr>
            <p:nvPr/>
          </p:nvPicPr>
          <p:blipFill>
            <a:blip r:embed="rId4"/>
            <a:stretch>
              <a:fillRect/>
            </a:stretch>
          </p:blipFill>
          <p:spPr>
            <a:xfrm>
              <a:off x="0" y="0"/>
              <a:ext cx="2841663" cy="284166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71"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sp>
        <p:nvSpPr>
          <p:cNvPr id="272" name="TextBox 2"/>
          <p:cNvSpPr txBox="1"/>
          <p:nvPr/>
        </p:nvSpPr>
        <p:spPr>
          <a:xfrm>
            <a:off x="473075" y="-432495"/>
            <a:ext cx="11245850" cy="2541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600">
                <a:latin typeface="Times New Roman"/>
                <a:ea typeface="Times New Roman"/>
                <a:cs typeface="Times New Roman"/>
                <a:sym typeface="Times New Roman"/>
              </a:defRPr>
            </a:pPr>
            <a:endParaRPr/>
          </a:p>
          <a:p>
            <a:pPr algn="ctr">
              <a:defRPr sz="3200" b="1" u="sng">
                <a:latin typeface="Times New Roman"/>
                <a:ea typeface="Times New Roman"/>
                <a:cs typeface="Times New Roman"/>
                <a:sym typeface="Times New Roman"/>
              </a:defRPr>
            </a:pPr>
            <a:r>
              <a:t>Дієтичне природне ентеральне харчування хірургічного хворого;</a:t>
            </a:r>
          </a:p>
          <a:p>
            <a:pPr algn="ctr">
              <a:defRPr sz="2600">
                <a:latin typeface="Times New Roman"/>
                <a:ea typeface="Times New Roman"/>
                <a:cs typeface="Times New Roman"/>
                <a:sym typeface="Times New Roman"/>
              </a:defRPr>
            </a:pPr>
            <a:endParaRPr/>
          </a:p>
          <a:p>
            <a:pPr algn="ctr">
              <a:defRPr sz="2600">
                <a:latin typeface="Times New Roman"/>
                <a:ea typeface="Times New Roman"/>
                <a:cs typeface="Times New Roman"/>
                <a:sym typeface="Times New Roman"/>
              </a:defRPr>
            </a:pPr>
            <a:endParaRPr/>
          </a:p>
        </p:txBody>
      </p:sp>
      <p:sp>
        <p:nvSpPr>
          <p:cNvPr id="273" name="TextBox 5"/>
          <p:cNvSpPr txBox="1"/>
          <p:nvPr/>
        </p:nvSpPr>
        <p:spPr>
          <a:xfrm>
            <a:off x="381000" y="1379100"/>
            <a:ext cx="5827515" cy="4268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600">
                <a:latin typeface="Times New Roman"/>
                <a:ea typeface="Times New Roman"/>
                <a:cs typeface="Times New Roman"/>
                <a:sym typeface="Times New Roman"/>
              </a:defRPr>
            </a:pPr>
            <a:r>
              <a:t>При природному харчування лікар, що лікує, призначає відповідну дієту або стіл. У нашій країні вже багато років існує єдина система дієтичного харчування за Н.І.Певзнером, що включає 15 основних дієт. У загальнохірургічному відділенні найчастіше використовують дієти N0-а, N0-б, N0-в, N1-а, N1, Мейленграхта, N5-а, N9, N11, N15.</a:t>
            </a:r>
          </a:p>
        </p:txBody>
      </p:sp>
      <p:grpSp>
        <p:nvGrpSpPr>
          <p:cNvPr id="279" name="Рисунок 7"/>
          <p:cNvGrpSpPr/>
          <p:nvPr/>
        </p:nvGrpSpPr>
        <p:grpSpPr>
          <a:xfrm>
            <a:off x="6918325" y="4050527"/>
            <a:ext cx="4660900" cy="2621757"/>
            <a:chOff x="0" y="0"/>
            <a:chExt cx="4660900" cy="2621756"/>
          </a:xfrm>
        </p:grpSpPr>
        <p:sp>
          <p:nvSpPr>
            <p:cNvPr id="277" name="Прямоугольник"/>
            <p:cNvSpPr/>
            <p:nvPr/>
          </p:nvSpPr>
          <p:spPr>
            <a:xfrm>
              <a:off x="0" y="0"/>
              <a:ext cx="4660900" cy="262175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78" name="image28.png" descr="image28.png"/>
            <p:cNvPicPr>
              <a:picLocks noChangeAspect="1"/>
            </p:cNvPicPr>
            <p:nvPr/>
          </p:nvPicPr>
          <p:blipFill>
            <a:blip r:embed="rId2"/>
            <a:stretch>
              <a:fillRect/>
            </a:stretch>
          </p:blipFill>
          <p:spPr>
            <a:xfrm>
              <a:off x="0" y="0"/>
              <a:ext cx="4660900" cy="262175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82"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sp>
        <p:nvSpPr>
          <p:cNvPr id="283" name="TextBox 2"/>
          <p:cNvSpPr txBox="1"/>
          <p:nvPr/>
        </p:nvSpPr>
        <p:spPr>
          <a:xfrm>
            <a:off x="6229350" y="485080"/>
            <a:ext cx="5962650" cy="6859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lgn="ctr">
              <a:buSzPct val="100000"/>
              <a:buChar char="➢"/>
              <a:defRPr sz="2800" b="1" u="sng">
                <a:latin typeface="Times New Roman"/>
                <a:ea typeface="Times New Roman"/>
                <a:cs typeface="Times New Roman"/>
                <a:sym typeface="Times New Roman"/>
              </a:defRPr>
            </a:pPr>
            <a:r>
              <a:t>Нульова дієта </a:t>
            </a:r>
            <a:r>
              <a:rPr b="0" u="none"/>
              <a:t>показана після операцій на органах шлунково-кишкового тракту, при напівнепритомному стані (черепно-мозкова травма). Ця дієта забезпечує мінімальне хімічне, механічне і термічне подразнення органів травлення, попереджує метеоризм і забезпечує харчувальними речовинами, коли утруднений або неможливий прийом звичайної їжі.</a:t>
            </a:r>
          </a:p>
          <a:p>
            <a:pPr algn="ctr">
              <a:defRPr sz="26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p:txBody>
      </p:sp>
      <p:pic>
        <p:nvPicPr>
          <p:cNvPr id="284" name="Рисунок 1" descr="Рисунок 1"/>
          <p:cNvPicPr>
            <a:picLocks noChangeAspect="1"/>
          </p:cNvPicPr>
          <p:nvPr/>
        </p:nvPicPr>
        <p:blipFill>
          <a:blip r:embed="rId2"/>
          <a:stretch>
            <a:fillRect/>
          </a:stretch>
        </p:blipFill>
        <p:spPr>
          <a:xfrm>
            <a:off x="228981" y="1334194"/>
            <a:ext cx="6322268" cy="4215706"/>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87"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sp>
        <p:nvSpPr>
          <p:cNvPr id="288" name="TextBox 2"/>
          <p:cNvSpPr txBox="1"/>
          <p:nvPr/>
        </p:nvSpPr>
        <p:spPr>
          <a:xfrm>
            <a:off x="241300" y="760392"/>
            <a:ext cx="5435600" cy="4140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Times New Roman"/>
                <a:ea typeface="Times New Roman"/>
                <a:cs typeface="Times New Roman"/>
                <a:sym typeface="Times New Roman"/>
              </a:defRPr>
            </a:pPr>
            <a:endParaRPr/>
          </a:p>
          <a:p>
            <a:pPr marL="457200" indent="-457200" algn="ctr">
              <a:buSzPct val="100000"/>
              <a:buChar char="➢"/>
              <a:defRPr sz="2800" b="1" u="sng">
                <a:latin typeface="Times New Roman"/>
                <a:ea typeface="Times New Roman"/>
                <a:cs typeface="Times New Roman"/>
                <a:sym typeface="Times New Roman"/>
              </a:defRPr>
            </a:pPr>
            <a:r>
              <a:t>Дієта N1-а </a:t>
            </a:r>
            <a:r>
              <a:rPr b="0" u="none"/>
              <a:t>призначається через 6 – 7 днів після операцій на шлунку з метою мінімального подразнення травного тракту при дотриманні ліжкового режиму. Їжу готують в рідкому і напіврідкому вигляді і приймають її кожні 2 – 3 години.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92"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sp>
        <p:nvSpPr>
          <p:cNvPr id="293" name="TextBox 2"/>
          <p:cNvSpPr txBox="1"/>
          <p:nvPr/>
        </p:nvSpPr>
        <p:spPr>
          <a:xfrm>
            <a:off x="6527502" y="425469"/>
            <a:ext cx="5207298" cy="6478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600">
                <a:latin typeface="Times New Roman"/>
                <a:ea typeface="Times New Roman"/>
                <a:cs typeface="Times New Roman"/>
                <a:sym typeface="Times New Roman"/>
              </a:defRPr>
            </a:pPr>
            <a:endParaRPr/>
          </a:p>
          <a:p>
            <a:pPr marL="457200" indent="-457200" algn="ctr">
              <a:buSzPct val="100000"/>
              <a:buChar char="➢"/>
              <a:defRPr sz="2800" b="1" u="sng">
                <a:latin typeface="Times New Roman"/>
                <a:ea typeface="Times New Roman"/>
                <a:cs typeface="Times New Roman"/>
                <a:sym typeface="Times New Roman"/>
              </a:defRPr>
            </a:pPr>
            <a:r>
              <a:t>Дієта N1 </a:t>
            </a:r>
            <a:r>
              <a:rPr b="0" u="none"/>
              <a:t>показана після операцій на шлунку як перехідне харчування від дієти N1-а до фізіологічно повноцінної їжі. Вона призначена для зменшення запальної реакції і загоєння слизової оболонки шлункового тракту шляхом обмеження термічних, хімічних і механічних подразників.</a:t>
            </a:r>
          </a:p>
          <a:p>
            <a:pPr algn="ctr">
              <a:defRPr sz="26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297"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21</a:t>
            </a:fld>
            <a:endParaRPr/>
          </a:p>
        </p:txBody>
      </p:sp>
      <p:sp>
        <p:nvSpPr>
          <p:cNvPr id="298" name="TextBox 2"/>
          <p:cNvSpPr txBox="1"/>
          <p:nvPr/>
        </p:nvSpPr>
        <p:spPr>
          <a:xfrm>
            <a:off x="-1" y="-380018"/>
            <a:ext cx="8532019" cy="44970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lgn="ctr">
              <a:buSzPct val="100000"/>
              <a:buChar char="➢"/>
              <a:defRPr sz="2800">
                <a:latin typeface="Times New Roman"/>
                <a:ea typeface="Times New Roman"/>
                <a:cs typeface="Times New Roman"/>
                <a:sym typeface="Times New Roman"/>
              </a:defRPr>
            </a:pPr>
            <a:endParaRPr/>
          </a:p>
          <a:p>
            <a:pPr marL="457200" indent="-457200" algn="ctr">
              <a:buSzPct val="100000"/>
              <a:buChar char="➢"/>
              <a:defRPr sz="2600">
                <a:latin typeface="Times New Roman"/>
                <a:ea typeface="Times New Roman"/>
                <a:cs typeface="Times New Roman"/>
                <a:sym typeface="Times New Roman"/>
              </a:defRPr>
            </a:pPr>
            <a:endParaRPr/>
          </a:p>
          <a:p>
            <a:pPr algn="ctr">
              <a:defRPr sz="2500">
                <a:latin typeface="Times New Roman"/>
                <a:ea typeface="Times New Roman"/>
                <a:cs typeface="Times New Roman"/>
                <a:sym typeface="Times New Roman"/>
              </a:defRPr>
            </a:pPr>
            <a:r>
              <a:t>Близька до дієти N1 </a:t>
            </a:r>
            <a:r>
              <a:rPr b="1" u="sng"/>
              <a:t>дієта Мейленграхта</a:t>
            </a:r>
            <a:r>
              <a:t>, яку використовують при кровотечах з верхніх відділів шлунково-кишкового тракту. Їжа має пюреподібну консистенцію, містить омлет, вівсяну кашу, сметану, картопляне пюре, битки, парові котлети, а також свіжий хліб. Разом з лікарськими засобами ці блюда пригнічують кислу реакцію шлункового вмісту. Температура їжі не перевищує 40°С</a:t>
            </a:r>
          </a:p>
          <a:p>
            <a:pPr algn="ctr">
              <a:defRPr sz="2600">
                <a:latin typeface="Times New Roman"/>
                <a:ea typeface="Times New Roman"/>
                <a:cs typeface="Times New Roman"/>
                <a:sym typeface="Times New Roman"/>
              </a:defRPr>
            </a:pPr>
            <a:endParaRPr/>
          </a:p>
          <a:p>
            <a:pPr algn="ctr">
              <a:defRPr sz="2600">
                <a:latin typeface="Times New Roman"/>
                <a:ea typeface="Times New Roman"/>
                <a:cs typeface="Times New Roman"/>
                <a:sym typeface="Times New Roman"/>
              </a:defRPr>
            </a:pPr>
            <a:endParaRPr/>
          </a:p>
        </p:txBody>
      </p:sp>
      <p:pic>
        <p:nvPicPr>
          <p:cNvPr id="299" name="Рисунок 3" descr="Рисунок 3"/>
          <p:cNvPicPr>
            <a:picLocks noChangeAspect="1"/>
          </p:cNvPicPr>
          <p:nvPr/>
        </p:nvPicPr>
        <p:blipFill>
          <a:blip r:embed="rId2"/>
          <a:stretch>
            <a:fillRect/>
          </a:stretch>
        </p:blipFill>
        <p:spPr>
          <a:xfrm>
            <a:off x="428625" y="3429556"/>
            <a:ext cx="7096125" cy="2857501"/>
          </a:xfrm>
          <a:prstGeom prst="rect">
            <a:avLst/>
          </a:prstGeom>
          <a:ln w="12700">
            <a:miter lim="400000"/>
          </a:ln>
          <a:effectLst>
            <a:outerShdw blurRad="292100" dist="139700" dir="2700000" rotWithShape="0">
              <a:srgbClr val="333333">
                <a:alpha val="64999"/>
              </a:srgbClr>
            </a:outerShdw>
          </a:effectLst>
        </p:spPr>
      </p:pic>
      <p:grpSp>
        <p:nvGrpSpPr>
          <p:cNvPr id="302" name="Рисунок 4"/>
          <p:cNvGrpSpPr/>
          <p:nvPr/>
        </p:nvGrpSpPr>
        <p:grpSpPr>
          <a:xfrm>
            <a:off x="8620301" y="574119"/>
            <a:ext cx="3289301" cy="2524956"/>
            <a:chOff x="0" y="0"/>
            <a:chExt cx="3289300" cy="2524954"/>
          </a:xfrm>
        </p:grpSpPr>
        <p:sp>
          <p:nvSpPr>
            <p:cNvPr id="300" name="Прямоугольник"/>
            <p:cNvSpPr/>
            <p:nvPr/>
          </p:nvSpPr>
          <p:spPr>
            <a:xfrm>
              <a:off x="0" y="0"/>
              <a:ext cx="3289300" cy="252495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01" name="image33.png" descr="image33.png"/>
            <p:cNvPicPr>
              <a:picLocks noChangeAspect="1"/>
            </p:cNvPicPr>
            <p:nvPr/>
          </p:nvPicPr>
          <p:blipFill>
            <a:blip r:embed="rId3"/>
            <a:stretch>
              <a:fillRect/>
            </a:stretch>
          </p:blipFill>
          <p:spPr>
            <a:xfrm>
              <a:off x="0" y="0"/>
              <a:ext cx="3289300" cy="252495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305" name="Рисунок 5"/>
          <p:cNvGrpSpPr/>
          <p:nvPr/>
        </p:nvGrpSpPr>
        <p:grpSpPr>
          <a:xfrm>
            <a:off x="7696199" y="3818375"/>
            <a:ext cx="4388207" cy="2465506"/>
            <a:chOff x="0" y="0"/>
            <a:chExt cx="4388206" cy="2465504"/>
          </a:xfrm>
        </p:grpSpPr>
        <p:sp>
          <p:nvSpPr>
            <p:cNvPr id="303" name="Прямоугольник"/>
            <p:cNvSpPr/>
            <p:nvPr/>
          </p:nvSpPr>
          <p:spPr>
            <a:xfrm>
              <a:off x="0" y="0"/>
              <a:ext cx="4388207" cy="246550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04" name="image34.png" descr="image34.png"/>
            <p:cNvPicPr>
              <a:picLocks noChangeAspect="1"/>
            </p:cNvPicPr>
            <p:nvPr/>
          </p:nvPicPr>
          <p:blipFill>
            <a:blip r:embed="rId4"/>
            <a:stretch>
              <a:fillRect/>
            </a:stretch>
          </p:blipFill>
          <p:spPr>
            <a:xfrm>
              <a:off x="0" y="0"/>
              <a:ext cx="4388207" cy="246550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308"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22</a:t>
            </a:fld>
            <a:endParaRPr/>
          </a:p>
        </p:txBody>
      </p:sp>
      <p:sp>
        <p:nvSpPr>
          <p:cNvPr id="309" name="TextBox 2"/>
          <p:cNvSpPr txBox="1"/>
          <p:nvPr/>
        </p:nvSpPr>
        <p:spPr>
          <a:xfrm>
            <a:off x="6229350" y="485081"/>
            <a:ext cx="5962650" cy="5690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lgn="ctr">
              <a:buSzPct val="100000"/>
              <a:buChar char="➢"/>
              <a:defRPr sz="2800">
                <a:latin typeface="Times New Roman"/>
                <a:ea typeface="Times New Roman"/>
                <a:cs typeface="Times New Roman"/>
                <a:sym typeface="Times New Roman"/>
              </a:defRPr>
            </a:pPr>
            <a:endParaRPr/>
          </a:p>
          <a:p>
            <a:pPr marL="457200" indent="-457200" algn="ctr">
              <a:buSzPct val="100000"/>
              <a:buChar char="➢"/>
              <a:defRPr sz="2800" b="1" u="sng">
                <a:latin typeface="Times New Roman"/>
                <a:ea typeface="Times New Roman"/>
                <a:cs typeface="Times New Roman"/>
                <a:sym typeface="Times New Roman"/>
              </a:defRPr>
            </a:pPr>
            <a:r>
              <a:t>Дієта N5-а </a:t>
            </a:r>
            <a:r>
              <a:rPr b="0" u="none"/>
              <a:t>використовується при гострому холециститі через 3 – 7 днів від початку захворювання, на 5 – 6 добу після операцій на жовчовивідних шляхах і при гострому панкреатиті. Вживається механічно і хімічно щадна їжа, що підтримує функціональний спокій всіх органів травлення.</a:t>
            </a:r>
          </a:p>
          <a:p>
            <a:pPr marL="457200" indent="-457200" algn="ctr">
              <a:buSzPct val="100000"/>
              <a:buChar char="➢"/>
              <a:defRPr sz="28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a:p>
            <a:pPr algn="ctr">
              <a:defRPr sz="2600">
                <a:latin typeface="Times New Roman"/>
                <a:ea typeface="Times New Roman"/>
                <a:cs typeface="Times New Roman"/>
                <a:sym typeface="Times New Roman"/>
              </a:defRPr>
            </a:pPr>
            <a:endParaRPr b="0" u="none"/>
          </a:p>
        </p:txBody>
      </p:sp>
      <p:pic>
        <p:nvPicPr>
          <p:cNvPr id="310" name="Рисунок 3" descr="Рисунок 3"/>
          <p:cNvPicPr>
            <a:picLocks noChangeAspect="1"/>
          </p:cNvPicPr>
          <p:nvPr/>
        </p:nvPicPr>
        <p:blipFill>
          <a:blip r:embed="rId2"/>
          <a:stretch>
            <a:fillRect/>
          </a:stretch>
        </p:blipFill>
        <p:spPr>
          <a:xfrm>
            <a:off x="660400" y="1524000"/>
            <a:ext cx="5715000" cy="3810000"/>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313"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23</a:t>
            </a:fld>
            <a:endParaRPr/>
          </a:p>
        </p:txBody>
      </p:sp>
      <p:sp>
        <p:nvSpPr>
          <p:cNvPr id="314" name="TextBox 2"/>
          <p:cNvSpPr txBox="1"/>
          <p:nvPr/>
        </p:nvSpPr>
        <p:spPr>
          <a:xfrm>
            <a:off x="565775" y="3223260"/>
            <a:ext cx="5987425" cy="4140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Times New Roman"/>
                <a:ea typeface="Times New Roman"/>
                <a:cs typeface="Times New Roman"/>
                <a:sym typeface="Times New Roman"/>
              </a:defRPr>
            </a:pPr>
            <a:endParaRPr/>
          </a:p>
          <a:p>
            <a:pPr marL="457200" indent="-457200" algn="ctr">
              <a:buSzPct val="100000"/>
              <a:buChar char="➢"/>
              <a:defRPr sz="2800" b="1" u="sng">
                <a:latin typeface="Times New Roman"/>
                <a:ea typeface="Times New Roman"/>
                <a:cs typeface="Times New Roman"/>
                <a:sym typeface="Times New Roman"/>
              </a:defRPr>
            </a:pPr>
            <a:r>
              <a:t>Дієта N9 </a:t>
            </a:r>
            <a:r>
              <a:rPr b="0" u="none"/>
              <a:t>показана при цукровому діабеті. Вона сприяє нормалізації вуглеводного обміну. При цій дієті енергетична цінність помірно знижена за рахунок зменшеного вмісту в їжі вуглеводів і жирів</a:t>
            </a:r>
          </a:p>
          <a:p>
            <a:pPr algn="ctr">
              <a:defRPr sz="2800">
                <a:latin typeface="Times New Roman"/>
                <a:ea typeface="Times New Roman"/>
                <a:cs typeface="Times New Roman"/>
                <a:sym typeface="Times New Roman"/>
              </a:defRPr>
            </a:pPr>
            <a:endParaRPr b="0" u="none"/>
          </a:p>
          <a:p>
            <a:pPr algn="ctr">
              <a:defRPr sz="2800">
                <a:latin typeface="Times New Roman"/>
                <a:ea typeface="Times New Roman"/>
                <a:cs typeface="Times New Roman"/>
                <a:sym typeface="Times New Roman"/>
              </a:defRPr>
            </a:pPr>
            <a:endParaRPr b="0" u="none"/>
          </a:p>
        </p:txBody>
      </p:sp>
      <p:grpSp>
        <p:nvGrpSpPr>
          <p:cNvPr id="319" name="Рисунок 5"/>
          <p:cNvGrpSpPr/>
          <p:nvPr/>
        </p:nvGrpSpPr>
        <p:grpSpPr>
          <a:xfrm>
            <a:off x="7288549" y="316940"/>
            <a:ext cx="4770101" cy="2385051"/>
            <a:chOff x="0" y="0"/>
            <a:chExt cx="4770099" cy="2385049"/>
          </a:xfrm>
        </p:grpSpPr>
        <p:sp>
          <p:nvSpPr>
            <p:cNvPr id="317" name="Прямоугольник"/>
            <p:cNvSpPr/>
            <p:nvPr/>
          </p:nvSpPr>
          <p:spPr>
            <a:xfrm>
              <a:off x="0" y="0"/>
              <a:ext cx="4770100" cy="2385050"/>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18" name="image38.png" descr="image38.png"/>
            <p:cNvPicPr>
              <a:picLocks noChangeAspect="1"/>
            </p:cNvPicPr>
            <p:nvPr/>
          </p:nvPicPr>
          <p:blipFill>
            <a:blip r:embed="rId2"/>
            <a:stretch>
              <a:fillRect/>
            </a:stretch>
          </p:blipFill>
          <p:spPr>
            <a:xfrm>
              <a:off x="0" y="0"/>
              <a:ext cx="4770100" cy="2385050"/>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extBox 2"/>
          <p:cNvSpPr txBox="1"/>
          <p:nvPr/>
        </p:nvSpPr>
        <p:spPr>
          <a:xfrm>
            <a:off x="-120650" y="256658"/>
            <a:ext cx="5245100" cy="66013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a:lnSpc>
                <a:spcPct val="90000"/>
              </a:lnSpc>
              <a:spcBef>
                <a:spcPts val="600"/>
              </a:spcBef>
              <a:defRPr sz="1100">
                <a:solidFill>
                  <a:srgbClr val="5B6A5E"/>
                </a:solidFill>
              </a:defRPr>
            </a:pPr>
            <a:endParaRPr/>
          </a:p>
          <a:p>
            <a:pPr marL="457200" indent="-457200">
              <a:lnSpc>
                <a:spcPct val="90000"/>
              </a:lnSpc>
              <a:spcBef>
                <a:spcPts val="600"/>
              </a:spcBef>
              <a:buSzPct val="100000"/>
              <a:buChar char="➢"/>
              <a:defRPr sz="3400" b="1" u="sng">
                <a:latin typeface="Times New Roman"/>
                <a:ea typeface="Times New Roman"/>
                <a:cs typeface="Times New Roman"/>
                <a:sym typeface="Times New Roman"/>
              </a:defRPr>
            </a:pPr>
            <a:r>
              <a:t>Дієта N11 </a:t>
            </a:r>
            <a:r>
              <a:rPr b="0" u="none"/>
              <a:t>призначається при виснаженні організму після операції або травми у разі відсутності хвороб травної системи. Вона цілеспрямована на підвищення захисних сил організму і поліпшення стану обміну. </a:t>
            </a:r>
            <a:endParaRPr sz="1100">
              <a:solidFill>
                <a:srgbClr val="5B6A5E"/>
              </a:solidFill>
            </a:endParaRPr>
          </a:p>
          <a:p>
            <a:pPr>
              <a:lnSpc>
                <a:spcPct val="90000"/>
              </a:lnSpc>
              <a:spcBef>
                <a:spcPts val="600"/>
              </a:spcBef>
              <a:defRPr sz="1100">
                <a:solidFill>
                  <a:srgbClr val="5B6A5E"/>
                </a:solidFill>
              </a:defRPr>
            </a:pPr>
            <a:endParaRPr sz="1100">
              <a:solidFill>
                <a:srgbClr val="5B6A5E"/>
              </a:solidFill>
            </a:endParaRPr>
          </a:p>
          <a:p>
            <a:pPr>
              <a:lnSpc>
                <a:spcPct val="90000"/>
              </a:lnSpc>
              <a:spcBef>
                <a:spcPts val="600"/>
              </a:spcBef>
              <a:defRPr sz="1100">
                <a:solidFill>
                  <a:srgbClr val="5B6A5E"/>
                </a:solidFill>
              </a:defRPr>
            </a:pPr>
            <a:endParaRPr sz="1100">
              <a:solidFill>
                <a:srgbClr val="5B6A5E"/>
              </a:solidFill>
            </a:endParaRPr>
          </a:p>
        </p:txBody>
      </p:sp>
      <p:sp>
        <p:nvSpPr>
          <p:cNvPr id="324" name="Дата 29"/>
          <p:cNvSpPr txBox="1"/>
          <p:nvPr/>
        </p:nvSpPr>
        <p:spPr>
          <a:xfrm>
            <a:off x="133350" y="6486981"/>
            <a:ext cx="2743200" cy="365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900">
                <a:solidFill>
                  <a:srgbClr val="888888"/>
                </a:solidFill>
              </a:defRPr>
            </a:lvl1pPr>
          </a:lstStyle>
          <a:p>
            <a:r>
              <a:t>11.09.2022</a:t>
            </a:r>
          </a:p>
        </p:txBody>
      </p:sp>
      <p:sp>
        <p:nvSpPr>
          <p:cNvPr id="325"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a:spcBef>
                <a:spcPts val="600"/>
              </a:spcBef>
            </a:lvl1pPr>
          </a:lstStyle>
          <a:p>
            <a:fld id="{86CB4B4D-7CA3-9044-876B-883B54F8677D}" type="slidenum">
              <a:t>24</a:t>
            </a:fld>
            <a:endParaRPr/>
          </a:p>
        </p:txBody>
      </p:sp>
      <p:pic>
        <p:nvPicPr>
          <p:cNvPr id="326" name="Рисунок 6" descr="Рисунок 6"/>
          <p:cNvPicPr>
            <a:picLocks noChangeAspect="1"/>
          </p:cNvPicPr>
          <p:nvPr/>
        </p:nvPicPr>
        <p:blipFill>
          <a:blip r:embed="rId2"/>
          <a:stretch>
            <a:fillRect/>
          </a:stretch>
        </p:blipFill>
        <p:spPr>
          <a:xfrm>
            <a:off x="4541563" y="3625820"/>
            <a:ext cx="3337475" cy="2791343"/>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Дата 29"/>
          <p:cNvSpPr txBox="1"/>
          <p:nvPr/>
        </p:nvSpPr>
        <p:spPr>
          <a:xfrm>
            <a:off x="133350" y="6553974"/>
            <a:ext cx="2743200"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900">
                <a:solidFill>
                  <a:srgbClr val="888888"/>
                </a:solidFill>
              </a:defRPr>
            </a:lvl1pPr>
          </a:lstStyle>
          <a:p>
            <a:r>
              <a:t>11.09.2022</a:t>
            </a:r>
          </a:p>
        </p:txBody>
      </p:sp>
      <p:sp>
        <p:nvSpPr>
          <p:cNvPr id="329" name="Номер слайда 30"/>
          <p:cNvSpPr txBox="1">
            <a:spLocks noGrp="1"/>
          </p:cNvSpPr>
          <p:nvPr>
            <p:ph type="sldNum" sz="quarter" idx="2"/>
          </p:nvPr>
        </p:nvSpPr>
        <p:spPr>
          <a:xfrm>
            <a:off x="11827373" y="6553974"/>
            <a:ext cx="231278" cy="2311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25</a:t>
            </a:fld>
            <a:endParaRPr/>
          </a:p>
        </p:txBody>
      </p:sp>
      <p:sp>
        <p:nvSpPr>
          <p:cNvPr id="330" name="TextBox 2"/>
          <p:cNvSpPr txBox="1"/>
          <p:nvPr/>
        </p:nvSpPr>
        <p:spPr>
          <a:xfrm>
            <a:off x="5851227" y="352424"/>
            <a:ext cx="6099473" cy="3125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lgn="ctr">
              <a:buSzPct val="100000"/>
              <a:buChar char="➢"/>
              <a:defRPr sz="2600" b="1" u="sng">
                <a:latin typeface="Times New Roman"/>
                <a:ea typeface="Times New Roman"/>
                <a:cs typeface="Times New Roman"/>
                <a:sym typeface="Times New Roman"/>
              </a:defRPr>
            </a:pPr>
            <a:r>
              <a:t>Дієта N15 </a:t>
            </a:r>
            <a:r>
              <a:rPr b="0" u="none"/>
              <a:t>використовується при різних захворюваннях, що не вимагають спеціального лікувального режиму харчування, а також в перехідний етап до звичайного харчування після використання інших дієт. Вона забезпечує фізіологічно повноцінне харчування. </a:t>
            </a:r>
          </a:p>
        </p:txBody>
      </p:sp>
      <p:pic>
        <p:nvPicPr>
          <p:cNvPr id="333" name="Рисунок 5" descr="Рисунок 5"/>
          <p:cNvPicPr>
            <a:picLocks noChangeAspect="1"/>
          </p:cNvPicPr>
          <p:nvPr/>
        </p:nvPicPr>
        <p:blipFill>
          <a:blip r:embed="rId2"/>
          <a:srcRect t="13466"/>
          <a:stretch>
            <a:fillRect/>
          </a:stretch>
        </p:blipFill>
        <p:spPr>
          <a:xfrm>
            <a:off x="133350" y="381185"/>
            <a:ext cx="5447056" cy="2091836"/>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theme/theme1.xml><?xml version="1.0" encoding="utf-8"?>
<a:theme xmlns:a="http://schemas.openxmlformats.org/drawingml/2006/main" name="Тема Office">
  <a:themeElements>
    <a:clrScheme name="Тема Office">
      <a:dk1>
        <a:srgbClr val="000000"/>
      </a:dk1>
      <a:lt1>
        <a:srgbClr val="F2F1EE"/>
      </a:lt1>
      <a:dk2>
        <a:srgbClr val="A7A7A7"/>
      </a:dk2>
      <a:lt2>
        <a:srgbClr val="535353"/>
      </a:lt2>
      <a:accent1>
        <a:srgbClr val="D8D2CD"/>
      </a:accent1>
      <a:accent2>
        <a:srgbClr val="C0C9C2"/>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Helvetica"/>
        <a:ea typeface="Helvetica"/>
        <a:cs typeface="Helvetica"/>
      </a:majorFont>
      <a:minorFont>
        <a:latin typeface="Calibri"/>
        <a:ea typeface="Calibri"/>
        <a:cs typeface="Calibri"/>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D8D2CD"/>
      </a:accent1>
      <a:accent2>
        <a:srgbClr val="C0C9C2"/>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Helvetica"/>
        <a:ea typeface="Helvetica"/>
        <a:cs typeface="Helvetica"/>
      </a:majorFont>
      <a:minorFont>
        <a:latin typeface="Calibri"/>
        <a:ea typeface="Calibri"/>
        <a:cs typeface="Calibri"/>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Biome Light"/>
            <a:ea typeface="Biome Light"/>
            <a:cs typeface="Biome Light"/>
            <a:sym typeface="Biom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53CB8CCDF23BED409F3FE5945E306F43" ma:contentTypeVersion="10" ma:contentTypeDescription="Создание документа." ma:contentTypeScope="" ma:versionID="979e9db712bac1c9e706b5b29f34f727">
  <xsd:schema xmlns:xsd="http://www.w3.org/2001/XMLSchema" xmlns:xs="http://www.w3.org/2001/XMLSchema" xmlns:p="http://schemas.microsoft.com/office/2006/metadata/properties" xmlns:ns2="45d57cf4-bf62-474f-b286-d8f4a14f1b63" xmlns:ns3="fbcf6702-70f8-4d7a-8bc3-64ccf8bebe13" targetNamespace="http://schemas.microsoft.com/office/2006/metadata/properties" ma:root="true" ma:fieldsID="21bb4df342bafe7311f72ded07ca3bfc" ns2:_="" ns3:_="">
    <xsd:import namespace="45d57cf4-bf62-474f-b286-d8f4a14f1b63"/>
    <xsd:import namespace="fbcf6702-70f8-4d7a-8bc3-64ccf8bebe1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d57cf4-bf62-474f-b286-d8f4a14f1b6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cf6702-70f8-4d7a-8bc3-64ccf8bebe1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4e3acb0-bffe-45a9-b7e3-da7020c55538}" ma:internalName="TaxCatchAll" ma:showField="CatchAllData" ma:web="fbcf6702-70f8-4d7a-8bc3-64ccf8bebe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91D9C3-C825-41D1-AECB-0F61854195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d57cf4-bf62-474f-b286-d8f4a14f1b63"/>
    <ds:schemaRef ds:uri="fbcf6702-70f8-4d7a-8bc3-64ccf8bebe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3B6424-EDD8-4A89-A04B-D7C657742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1569</Words>
  <Application>Microsoft Office PowerPoint</Application>
  <PresentationFormat>Широкоэкранный</PresentationFormat>
  <Paragraphs>122</Paragraphs>
  <Slides>25</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vt:i4>
      </vt:variant>
    </vt:vector>
  </HeadingPairs>
  <TitlesOfParts>
    <vt:vector size="31" baseType="lpstr">
      <vt:lpstr>Arial</vt:lpstr>
      <vt:lpstr>Biome Light</vt:lpstr>
      <vt:lpstr>Calibri</vt:lpstr>
      <vt:lpstr>Franklin Gothic Book</vt:lpstr>
      <vt:lpstr>Times New Roman</vt:lpstr>
      <vt:lpstr>Тема Office</vt:lpstr>
      <vt:lpstr>ОДЕСЬКИЙ НАЦІОНАЛЬНИЙ МЕДИЧНИЙ УНІВЕРСИТЕТ КАФЕДРА ГІГІЄНИ ТА МЕДИЧНОЇ ЕКОЛОГІЇ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ГІГІЄНИ ТА МЕДИЧНОЇ ЕКОЛОГІЇ</dc:title>
  <dc:creator>User</dc:creator>
  <cp:lastModifiedBy>Admin</cp:lastModifiedBy>
  <cp:revision>2</cp:revision>
  <dcterms:modified xsi:type="dcterms:W3CDTF">2023-02-22T09:58:55Z</dcterms:modified>
</cp:coreProperties>
</file>