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3"/>
  </p:sldMasterIdLst>
  <p:notesMasterIdLst>
    <p:notesMasterId r:id="rId50"/>
  </p:notesMasterIdLst>
  <p:sldIdLst>
    <p:sldId id="256" r:id="rId4"/>
    <p:sldId id="257" r:id="rId5"/>
    <p:sldId id="260" r:id="rId6"/>
    <p:sldId id="262" r:id="rId7"/>
    <p:sldId id="266" r:id="rId8"/>
    <p:sldId id="268" r:id="rId9"/>
    <p:sldId id="267" r:id="rId10"/>
    <p:sldId id="269" r:id="rId11"/>
    <p:sldId id="261" r:id="rId12"/>
    <p:sldId id="265" r:id="rId13"/>
    <p:sldId id="270" r:id="rId14"/>
    <p:sldId id="300" r:id="rId15"/>
    <p:sldId id="301" r:id="rId16"/>
    <p:sldId id="274" r:id="rId17"/>
    <p:sldId id="291" r:id="rId18"/>
    <p:sldId id="275" r:id="rId19"/>
    <p:sldId id="277" r:id="rId20"/>
    <p:sldId id="276" r:id="rId21"/>
    <p:sldId id="278" r:id="rId22"/>
    <p:sldId id="279" r:id="rId23"/>
    <p:sldId id="280" r:id="rId24"/>
    <p:sldId id="281" r:id="rId25"/>
    <p:sldId id="282" r:id="rId26"/>
    <p:sldId id="283" r:id="rId27"/>
    <p:sldId id="294" r:id="rId28"/>
    <p:sldId id="295" r:id="rId29"/>
    <p:sldId id="296" r:id="rId30"/>
    <p:sldId id="297" r:id="rId31"/>
    <p:sldId id="298" r:id="rId32"/>
    <p:sldId id="293" r:id="rId33"/>
    <p:sldId id="303" r:id="rId34"/>
    <p:sldId id="299" r:id="rId35"/>
    <p:sldId id="302" r:id="rId36"/>
    <p:sldId id="304" r:id="rId37"/>
    <p:sldId id="305" r:id="rId38"/>
    <p:sldId id="306" r:id="rId39"/>
    <p:sldId id="307" r:id="rId40"/>
    <p:sldId id="308" r:id="rId41"/>
    <p:sldId id="284" r:id="rId42"/>
    <p:sldId id="285" r:id="rId43"/>
    <p:sldId id="286" r:id="rId44"/>
    <p:sldId id="287" r:id="rId45"/>
    <p:sldId id="288" r:id="rId46"/>
    <p:sldId id="289" r:id="rId47"/>
    <p:sldId id="290" r:id="rId48"/>
    <p:sldId id="292" r:id="rId4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581F45F5-7F61-4737-B503-0BB2DDC08A36}">
          <p14:sldIdLst>
            <p14:sldId id="256"/>
          </p14:sldIdLst>
        </p14:section>
        <p14:section name="Индекси" id="{662B6A97-FE0F-4BC1-A79F-0B9F1F63F68E}">
          <p14:sldIdLst>
            <p14:sldId id="257"/>
            <p14:sldId id="260"/>
            <p14:sldId id="262"/>
            <p14:sldId id="266"/>
            <p14:sldId id="268"/>
            <p14:sldId id="267"/>
            <p14:sldId id="269"/>
            <p14:sldId id="261"/>
            <p14:sldId id="265"/>
            <p14:sldId id="270"/>
          </p14:sldIdLst>
        </p14:section>
        <p14:section name="ДІАБЕТ 1 ТИП" id="{A20B1AE0-2CC8-4C5D-B2F3-1BFABC92E9B7}">
          <p14:sldIdLst>
            <p14:sldId id="300"/>
            <p14:sldId id="301"/>
            <p14:sldId id="274"/>
            <p14:sldId id="291"/>
          </p14:sldIdLst>
        </p14:section>
        <p14:section name="Діабет 2 тип" id="{510125F9-0F48-4076-BB4B-3A079B99BAC9}">
          <p14:sldIdLst>
            <p14:sldId id="275"/>
            <p14:sldId id="277"/>
            <p14:sldId id="276"/>
            <p14:sldId id="278"/>
            <p14:sldId id="279"/>
            <p14:sldId id="280"/>
            <p14:sldId id="281"/>
            <p14:sldId id="282"/>
            <p14:sldId id="283"/>
          </p14:sldIdLst>
        </p14:section>
        <p14:section name="Висновки" id="{ABFBD873-08E3-4154-A7C4-1B032B46789F}">
          <p14:sldIdLst>
            <p14:sldId id="294"/>
            <p14:sldId id="295"/>
            <p14:sldId id="296"/>
            <p14:sldId id="297"/>
            <p14:sldId id="298"/>
            <p14:sldId id="293"/>
            <p14:sldId id="303"/>
            <p14:sldId id="299"/>
            <p14:sldId id="302"/>
            <p14:sldId id="304"/>
            <p14:sldId id="305"/>
            <p14:sldId id="306"/>
            <p14:sldId id="307"/>
            <p14:sldId id="308"/>
          </p14:sldIdLst>
        </p14:section>
        <p14:section name="Поруш лип." id="{0C7BB619-1943-4716-851E-2C69B396C721}">
          <p14:sldIdLst>
            <p14:sldId id="284"/>
            <p14:sldId id="285"/>
            <p14:sldId id="286"/>
            <p14:sldId id="287"/>
            <p14:sldId id="288"/>
            <p14:sldId id="289"/>
            <p14:sldId id="290"/>
            <p14:sldId id="29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109" d="100"/>
          <a:sy n="109" d="100"/>
        </p:scale>
        <p:origin x="1680" y="108"/>
      </p:cViewPr>
      <p:guideLst>
        <p:guide orient="horz" pos="2160"/>
        <p:guide pos="2880"/>
      </p:guideLst>
    </p:cSldViewPr>
  </p:slideViewPr>
  <p:outlineViewPr>
    <p:cViewPr>
      <p:scale>
        <a:sx n="33" d="100"/>
        <a:sy n="33" d="100"/>
      </p:scale>
      <p:origin x="0" y="330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AD5D5C-9388-4E05-A372-CF0E9F9CE57A}" type="datetimeFigureOut">
              <a:rPr lang="ru-RU" smtClean="0"/>
              <a:t>22.02.2023</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2D8F5C-9B3A-446F-9659-7AD42E6229DD}" type="slidenum">
              <a:rPr lang="ru-RU" smtClean="0"/>
              <a:t>‹#›</a:t>
            </a:fld>
            <a:endParaRPr lang="ru-RU" dirty="0"/>
          </a:p>
        </p:txBody>
      </p:sp>
    </p:spTree>
    <p:extLst>
      <p:ext uri="{BB962C8B-B14F-4D97-AF65-F5344CB8AC3E}">
        <p14:creationId xmlns:p14="http://schemas.microsoft.com/office/powerpoint/2010/main" val="149678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A2D8F5C-9B3A-446F-9659-7AD42E6229DD}" type="slidenum">
              <a:rPr lang="ru-RU" smtClean="0"/>
              <a:t>1</a:t>
            </a:fld>
            <a:endParaRPr lang="ru-RU"/>
          </a:p>
        </p:txBody>
      </p:sp>
    </p:spTree>
    <p:extLst>
      <p:ext uri="{BB962C8B-B14F-4D97-AF65-F5344CB8AC3E}">
        <p14:creationId xmlns:p14="http://schemas.microsoft.com/office/powerpoint/2010/main" val="4045369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dirty="0"/>
          </a:p>
        </p:txBody>
      </p:sp>
      <p:sp>
        <p:nvSpPr>
          <p:cNvPr id="9" name="Footer Placeholder 8"/>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9" name="Content Placeholder 8"/>
          <p:cNvSpPr>
            <a:spLocks noGrp="1"/>
          </p:cNvSpPr>
          <p:nvPr>
            <p:ph sz="quarter" idx="13"/>
          </p:nvPr>
        </p:nvSpPr>
        <p:spPr>
          <a:xfrm>
            <a:off x="365760" y="1600200"/>
            <a:ext cx="4041648"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
        <p:nvSpPr>
          <p:cNvPr id="11" name="Content Placeholder 10"/>
          <p:cNvSpPr>
            <a:spLocks noGrp="1"/>
          </p:cNvSpPr>
          <p:nvPr>
            <p:ph sz="quarter" idx="13"/>
          </p:nvPr>
        </p:nvSpPr>
        <p:spPr>
          <a:xfrm>
            <a:off x="457200" y="2212848"/>
            <a:ext cx="4041648"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22.02.2023</a:t>
            </a:fld>
            <a:endParaRPr lang="ru-RU"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7119" y="201800"/>
            <a:ext cx="8568952" cy="720081"/>
          </a:xfrm>
        </p:spPr>
        <p:txBody>
          <a:bodyPr>
            <a:normAutofit/>
          </a:bodyPr>
          <a:lstStyle/>
          <a:p>
            <a:r>
              <a:rPr lang="ru-RU" sz="1600" b="1" dirty="0">
                <a:latin typeface="Times New Roman" panose="02020603050405020304" pitchFamily="18" charset="0"/>
                <a:cs typeface="Times New Roman" panose="02020603050405020304" pitchFamily="18" charset="0"/>
              </a:rPr>
              <a:t>ОДЕСЬКИЙ НАЦ</a:t>
            </a:r>
            <a:r>
              <a:rPr lang="uk-UA" sz="1600" b="1" dirty="0">
                <a:latin typeface="Times New Roman" panose="02020603050405020304" pitchFamily="18" charset="0"/>
                <a:cs typeface="Times New Roman" panose="02020603050405020304" pitchFamily="18" charset="0"/>
              </a:rPr>
              <a:t>ІОНАЛЬНИЙ МЕДИЧНИЙ УНІВЕРСИТЕТ</a:t>
            </a:r>
            <a:br>
              <a:rPr lang="uk-UA" sz="1600" b="1" dirty="0">
                <a:latin typeface="Times New Roman" panose="02020603050405020304" pitchFamily="18" charset="0"/>
                <a:cs typeface="Times New Roman" panose="02020603050405020304" pitchFamily="18" charset="0"/>
              </a:rPr>
            </a:br>
            <a:r>
              <a:rPr lang="uk-UA" sz="1600" b="1" dirty="0">
                <a:latin typeface="Times New Roman" panose="02020603050405020304" pitchFamily="18" charset="0"/>
                <a:cs typeface="Times New Roman" panose="02020603050405020304" pitchFamily="18" charset="0"/>
              </a:rPr>
              <a:t>КАФЕДРА ГІГІЄНИ ТА МЕДИЧНОЇ ЕКОЛОГІЇ</a:t>
            </a:r>
            <a:endParaRPr lang="ru-RU" sz="1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259632" y="2276872"/>
            <a:ext cx="6400800" cy="1752600"/>
          </a:xfrm>
        </p:spPr>
        <p:txBody>
          <a:bodyPr>
            <a:normAutofit fontScale="92500" lnSpcReduction="20000"/>
          </a:bodyPr>
          <a:lstStyle/>
          <a:p>
            <a:r>
              <a:rPr lang="uk-UA" sz="2000" dirty="0">
                <a:solidFill>
                  <a:schemeClr val="tx1"/>
                </a:solidFill>
                <a:latin typeface="Times New Roman" panose="02020603050405020304" pitchFamily="18" charset="0"/>
                <a:cs typeface="Times New Roman" panose="02020603050405020304" pitchFamily="18" charset="0"/>
              </a:rPr>
              <a:t>ХВОРОБИ ЕНДОКРИННОЇ СИСТЕМИ, ПОРУШЕННЯ ОБМІНУ РЕЧОВИН І ДІЄТОТЕРАПІЯ</a:t>
            </a:r>
          </a:p>
          <a:p>
            <a:endParaRPr lang="ru-RU" sz="2000" dirty="0">
              <a:solidFill>
                <a:schemeClr val="tx1"/>
              </a:solidFill>
              <a:latin typeface="Times New Roman" panose="02020603050405020304" pitchFamily="18" charset="0"/>
              <a:cs typeface="Times New Roman" panose="02020603050405020304" pitchFamily="18" charset="0"/>
            </a:endParaRPr>
          </a:p>
          <a:p>
            <a:r>
              <a:rPr lang="ru-RU" sz="2400" b="1" dirty="0">
                <a:solidFill>
                  <a:schemeClr val="tx1"/>
                </a:solidFill>
                <a:latin typeface="Times New Roman" panose="02020603050405020304" pitchFamily="18" charset="0"/>
                <a:cs typeface="Times New Roman" panose="02020603050405020304" pitchFamily="18" charset="0"/>
              </a:rPr>
              <a:t>ІНСУЛІНОВИЙ ТА ГЛІКЕМІЧНИЙ ІНДЕКСИ. ДІЄТИ ПРИ ЦУКРОВОМУ ДІАБЕТІ 1 ТА 2 ТИПУ. ПОРУШЕННЯ ЛІПІДНОГО ОБМІНУ</a:t>
            </a:r>
          </a:p>
        </p:txBody>
      </p:sp>
      <p:pic>
        <p:nvPicPr>
          <p:cNvPr id="5" name="Google Shape;142;p13" descr="Odessa_national_medical_university_logo.svg.png">
            <a:extLst>
              <a:ext uri="{FF2B5EF4-FFF2-40B4-BE49-F238E27FC236}">
                <a16:creationId xmlns:a16="http://schemas.microsoft.com/office/drawing/2014/main" id="{EB2989A6-C147-4811-AA5B-108C90E8417A}"/>
              </a:ext>
            </a:extLst>
          </p:cNvPr>
          <p:cNvPicPr preferRelativeResize="0"/>
          <p:nvPr/>
        </p:nvPicPr>
        <p:blipFill rotWithShape="1">
          <a:blip r:embed="rId3">
            <a:alphaModFix/>
          </a:blip>
          <a:srcRect l="14475" t="9051" r="13251" b="9051"/>
          <a:stretch/>
        </p:blipFill>
        <p:spPr>
          <a:xfrm>
            <a:off x="7843725" y="230961"/>
            <a:ext cx="853156" cy="1198396"/>
          </a:xfrm>
          <a:prstGeom prst="rect">
            <a:avLst/>
          </a:prstGeom>
          <a:noFill/>
          <a:ln>
            <a:noFill/>
          </a:ln>
        </p:spPr>
      </p:pic>
      <p:pic>
        <p:nvPicPr>
          <p:cNvPr id="6" name="Рисунок 5">
            <a:extLst>
              <a:ext uri="{FF2B5EF4-FFF2-40B4-BE49-F238E27FC236}">
                <a16:creationId xmlns:a16="http://schemas.microsoft.com/office/drawing/2014/main" id="{2517BD44-3BA0-4E3C-A195-F37A52494D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350436"/>
            <a:ext cx="1438887" cy="959445"/>
          </a:xfrm>
          <a:prstGeom prst="rect">
            <a:avLst/>
          </a:prstGeom>
        </p:spPr>
      </p:pic>
      <p:pic>
        <p:nvPicPr>
          <p:cNvPr id="8" name="Рисунок 7">
            <a:extLst>
              <a:ext uri="{FF2B5EF4-FFF2-40B4-BE49-F238E27FC236}">
                <a16:creationId xmlns:a16="http://schemas.microsoft.com/office/drawing/2014/main" id="{2517914F-A731-4003-8652-A5C80297A6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7744" y="4208707"/>
            <a:ext cx="4384576" cy="2466901"/>
          </a:xfrm>
          <a:prstGeom prst="rect">
            <a:avLst/>
          </a:prstGeom>
        </p:spPr>
      </p:pic>
    </p:spTree>
    <p:extLst>
      <p:ext uri="{BB962C8B-B14F-4D97-AF65-F5344CB8AC3E}">
        <p14:creationId xmlns:p14="http://schemas.microsoft.com/office/powerpoint/2010/main" val="40420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99176" cy="562074"/>
          </a:xfrm>
        </p:spPr>
        <p:txBody>
          <a:bodyPr>
            <a:normAutofit fontScale="90000"/>
          </a:bodyPr>
          <a:lstStyle/>
          <a:p>
            <a:r>
              <a:rPr lang="ru-RU" dirty="0" err="1">
                <a:latin typeface="Times New Roman" panose="02020603050405020304" pitchFamily="18" charset="0"/>
                <a:cs typeface="Times New Roman" panose="02020603050405020304" pitchFamily="18" charset="0"/>
              </a:rPr>
              <a:t>Ендокри́нна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836712"/>
            <a:ext cx="8640960" cy="1512167"/>
          </a:xfrm>
        </p:spPr>
        <p:txBody>
          <a:bodyPr>
            <a:normAutofit/>
          </a:bodyPr>
          <a:lstStyle/>
          <a:p>
            <a:pPr algn="just"/>
            <a:r>
              <a:rPr lang="ru-RU" sz="1600" dirty="0" err="1">
                <a:latin typeface="Times New Roman" panose="02020603050405020304" pitchFamily="18" charset="0"/>
                <a:cs typeface="Times New Roman" panose="02020603050405020304" pitchFamily="18" charset="0"/>
              </a:rPr>
              <a:t>Ендокри́нна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систе́ма</a:t>
            </a:r>
            <a:r>
              <a:rPr lang="ru-RU" sz="1600" dirty="0">
                <a:latin typeface="Times New Roman" panose="02020603050405020304" pitchFamily="18" charset="0"/>
                <a:cs typeface="Times New Roman" panose="02020603050405020304" pitchFamily="18" charset="0"/>
              </a:rPr>
              <a:t> — </a:t>
            </a:r>
            <a:r>
              <a:rPr lang="ru-RU" sz="1600" dirty="0" err="1">
                <a:latin typeface="Times New Roman" panose="02020603050405020304" pitchFamily="18" charset="0"/>
                <a:cs typeface="Times New Roman" panose="02020603050405020304" pitchFamily="18" charset="0"/>
              </a:rPr>
              <a:t>сукупність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частин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окремих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клітин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які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секретують</a:t>
            </a:r>
            <a:r>
              <a:rPr lang="ru-RU" sz="1600" dirty="0">
                <a:latin typeface="Times New Roman" panose="02020603050405020304" pitchFamily="18" charset="0"/>
                <a:cs typeface="Times New Roman" panose="02020603050405020304" pitchFamily="18" charset="0"/>
              </a:rPr>
              <a:t> у кров і </a:t>
            </a:r>
            <a:r>
              <a:rPr lang="ru-RU" sz="1600" dirty="0" err="1">
                <a:latin typeface="Times New Roman" panose="02020603050405020304" pitchFamily="18" charset="0"/>
                <a:cs typeface="Times New Roman" panose="02020603050405020304" pitchFamily="18" charset="0"/>
              </a:rPr>
              <a:t>лімфу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гормони</a:t>
            </a:r>
            <a:r>
              <a:rPr lang="ru-RU" sz="1600" dirty="0">
                <a:latin typeface="Times New Roman" panose="02020603050405020304" pitchFamily="18" charset="0"/>
                <a:cs typeface="Times New Roman" panose="02020603050405020304" pitchFamily="18" charset="0"/>
              </a:rPr>
              <a:t> (речовини з </a:t>
            </a:r>
            <a:r>
              <a:rPr lang="ru-RU" sz="1600" dirty="0" err="1">
                <a:latin typeface="Times New Roman" panose="02020603050405020304" pitchFamily="18" charset="0"/>
                <a:cs typeface="Times New Roman" panose="02020603050405020304" pitchFamily="18" charset="0"/>
              </a:rPr>
              <a:t>високою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біологічною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активністю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регулюють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ріст</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діяльність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клітин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різноманітних</a:t>
            </a:r>
            <a:r>
              <a:rPr lang="ru-RU" sz="1600" dirty="0">
                <a:latin typeface="Times New Roman" panose="02020603050405020304" pitchFamily="18" charset="0"/>
                <a:cs typeface="Times New Roman" panose="02020603050405020304" pitchFamily="18" charset="0"/>
              </a:rPr>
              <a:t> тканин). </a:t>
            </a:r>
            <a:r>
              <a:rPr lang="ru-RU" sz="1600" dirty="0" err="1">
                <a:latin typeface="Times New Roman" panose="02020603050405020304" pitchFamily="18" charset="0"/>
                <a:cs typeface="Times New Roman" panose="02020603050405020304" pitchFamily="18" charset="0"/>
              </a:rPr>
              <a:t>Ендокринна</a:t>
            </a:r>
            <a:r>
              <a:rPr lang="ru-RU" sz="1600" dirty="0">
                <a:latin typeface="Times New Roman" panose="02020603050405020304" pitchFamily="18" charset="0"/>
                <a:cs typeface="Times New Roman" panose="02020603050405020304" pitchFamily="18" charset="0"/>
              </a:rPr>
              <a:t> система разом з </a:t>
            </a:r>
            <a:r>
              <a:rPr lang="ru-RU" sz="1600" dirty="0" err="1">
                <a:latin typeface="Times New Roman" panose="02020603050405020304" pitchFamily="18" charset="0"/>
                <a:cs typeface="Times New Roman" panose="02020603050405020304" pitchFamily="18" charset="0"/>
              </a:rPr>
              <a:t>нервовою</a:t>
            </a:r>
            <a:r>
              <a:rPr lang="ru-RU" sz="1600" dirty="0">
                <a:latin typeface="Times New Roman" panose="02020603050405020304" pitchFamily="18" charset="0"/>
                <a:cs typeface="Times New Roman" panose="02020603050405020304" pitchFamily="18" charset="0"/>
              </a:rPr>
              <a:t> системою </a:t>
            </a:r>
            <a:r>
              <a:rPr lang="ru-RU" sz="1600" dirty="0" err="1">
                <a:latin typeface="Times New Roman" panose="02020603050405020304" pitchFamily="18" charset="0"/>
                <a:cs typeface="Times New Roman" panose="02020603050405020304" pitchFamily="18" charset="0"/>
              </a:rPr>
              <a:t>регулює</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координує</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важливі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функції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організму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людини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репродукцію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обмін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речовин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ріст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адаптації</a:t>
            </a:r>
            <a:r>
              <a:rPr lang="ru-RU" sz="1600" dirty="0">
                <a:latin typeface="Times New Roman" panose="02020603050405020304" pitchFamily="18" charset="0"/>
                <a:cs typeface="Times New Roman" panose="02020603050405020304" pitchFamily="18" charset="0"/>
              </a:rPr>
              <a:t>.</a:t>
            </a:r>
          </a:p>
          <a:p>
            <a:endParaRPr lang="ru-RU" dirty="0"/>
          </a:p>
          <a:p>
            <a:endParaRPr lang="ru-RU" dirty="0"/>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7835" y="2924944"/>
            <a:ext cx="5306165" cy="2353003"/>
          </a:xfrm>
          <a:prstGeom prst="rect">
            <a:avLst/>
          </a:prstGeom>
        </p:spPr>
      </p:pic>
    </p:spTree>
    <p:extLst>
      <p:ext uri="{BB962C8B-B14F-4D97-AF65-F5344CB8AC3E}">
        <p14:creationId xmlns:p14="http://schemas.microsoft.com/office/powerpoint/2010/main" val="869541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uk-UA" b="1" cap="all" dirty="0"/>
              <a:t>ІНСУЛІНОВИЙ ІНДЕКС</a:t>
            </a:r>
            <a:endParaRPr lang="ru-RU" dirty="0"/>
          </a:p>
        </p:txBody>
      </p:sp>
      <p:sp>
        <p:nvSpPr>
          <p:cNvPr id="3" name="Объект 2"/>
          <p:cNvSpPr>
            <a:spLocks noGrp="1"/>
          </p:cNvSpPr>
          <p:nvPr>
            <p:ph idx="1"/>
          </p:nvPr>
        </p:nvSpPr>
        <p:spPr>
          <a:xfrm>
            <a:off x="457200" y="1196752"/>
            <a:ext cx="8507288" cy="2540857"/>
          </a:xfrm>
        </p:spPr>
        <p:txBody>
          <a:bodyPr/>
          <a:lstStyle/>
          <a:p>
            <a:pPr algn="just"/>
            <a:r>
              <a:rPr lang="uk-UA" dirty="0">
                <a:latin typeface="Times New Roman" panose="02020603050405020304" pitchFamily="18" charset="0"/>
                <a:cs typeface="Times New Roman" panose="02020603050405020304" pitchFamily="18" charset="0"/>
              </a:rPr>
              <a:t>Інсуліновий індекс (ІІ) — показник, який виражає кількість інсуліну, що виділяється в організмі при вживанні їжі. </a:t>
            </a:r>
          </a:p>
          <a:p>
            <a:pPr algn="just"/>
            <a:r>
              <a:rPr lang="uk-UA" dirty="0">
                <a:latin typeface="Times New Roman" panose="02020603050405020304" pitchFamily="18" charset="0"/>
                <a:cs typeface="Times New Roman" panose="02020603050405020304" pitchFamily="18" charset="0"/>
              </a:rPr>
              <a:t>Чим вищий ІІ продукту, тим більше інсуліну </a:t>
            </a:r>
            <a:r>
              <a:rPr lang="uk-UA" dirty="0" err="1">
                <a:latin typeface="Times New Roman" panose="02020603050405020304" pitchFamily="18" charset="0"/>
                <a:cs typeface="Times New Roman" panose="02020603050405020304" pitchFamily="18" charset="0"/>
              </a:rPr>
              <a:t>секретується</a:t>
            </a:r>
            <a:r>
              <a:rPr lang="uk-UA" dirty="0">
                <a:latin typeface="Times New Roman" panose="02020603050405020304" pitchFamily="18" charset="0"/>
                <a:cs typeface="Times New Roman" panose="02020603050405020304" pitchFamily="18" charset="0"/>
              </a:rPr>
              <a:t>, і тим швидше людина знову зголодніє. </a:t>
            </a:r>
          </a:p>
          <a:p>
            <a:pPr algn="just"/>
            <a:r>
              <a:rPr lang="uk-UA" dirty="0">
                <a:latin typeface="Times New Roman" panose="02020603050405020304" pitchFamily="18" charset="0"/>
                <a:cs typeface="Times New Roman" panose="02020603050405020304" pitchFamily="18" charset="0"/>
              </a:rPr>
              <a:t>Наприклад, після прийому молока, ІІ якого 89, людина швидше стане голодною, ніж після прийому риби, ІІ якої 59.</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6" y="3705561"/>
            <a:ext cx="4644008" cy="3120391"/>
          </a:xfrm>
          <a:prstGeom prst="rect">
            <a:avLst/>
          </a:prstGeom>
        </p:spPr>
      </p:pic>
    </p:spTree>
    <p:extLst>
      <p:ext uri="{BB962C8B-B14F-4D97-AF65-F5344CB8AC3E}">
        <p14:creationId xmlns:p14="http://schemas.microsoft.com/office/powerpoint/2010/main" val="157019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835496"/>
          </a:xfrm>
        </p:spPr>
        <p:txBody>
          <a:bodyPr/>
          <a:lstStyle/>
          <a:p>
            <a:r>
              <a:rPr lang="uk-UA" b="1" dirty="0">
                <a:effectLst/>
              </a:rPr>
              <a:t>Інсулін</a:t>
            </a:r>
            <a:endParaRPr lang="ru-RU" dirty="0"/>
          </a:p>
        </p:txBody>
      </p:sp>
      <p:sp>
        <p:nvSpPr>
          <p:cNvPr id="3" name="Объект 2"/>
          <p:cNvSpPr>
            <a:spLocks noGrp="1"/>
          </p:cNvSpPr>
          <p:nvPr>
            <p:ph idx="1"/>
          </p:nvPr>
        </p:nvSpPr>
        <p:spPr>
          <a:xfrm>
            <a:off x="395536" y="1268760"/>
            <a:ext cx="8496944" cy="5256584"/>
          </a:xfrm>
        </p:spPr>
        <p:txBody>
          <a:bodyPr>
            <a:normAutofit fontScale="85000" lnSpcReduction="20000"/>
          </a:bodyPr>
          <a:lstStyle/>
          <a:p>
            <a:pPr algn="just" fontAlgn="t"/>
            <a:r>
              <a:rPr lang="uk-UA" dirty="0">
                <a:latin typeface="Times New Roman" panose="02020603050405020304" pitchFamily="18" charset="0"/>
                <a:cs typeface="Times New Roman" panose="02020603050405020304" pitchFamily="18" charset="0"/>
              </a:rPr>
              <a:t>Інсулін - це гормон, що виділяється організмом природним шляхом і утворюється підшлунковою залозою. Він впливає на використання глюкози клітинами організму, перетворюючи її у джерело енергії. Після звільнення він негайно використовується клітинами або навпаки, зберігається, щоб служити резервом.</a:t>
            </a:r>
          </a:p>
          <a:p>
            <a:pPr algn="just" fontAlgn="t"/>
            <a:endParaRPr lang="uk-UA" dirty="0">
              <a:latin typeface="Times New Roman" panose="02020603050405020304" pitchFamily="18" charset="0"/>
              <a:cs typeface="Times New Roman" panose="02020603050405020304" pitchFamily="18" charset="0"/>
            </a:endParaRPr>
          </a:p>
          <a:p>
            <a:pPr algn="just" fontAlgn="t"/>
            <a:r>
              <a:rPr lang="uk-UA" dirty="0">
                <a:latin typeface="Times New Roman" panose="02020603050405020304" pitchFamily="18" charset="0"/>
                <a:cs typeface="Times New Roman" panose="02020603050405020304" pitchFamily="18" charset="0"/>
              </a:rPr>
              <a:t>Інтенсивність виділення інсуліну залежить від багатьох факторів, але перш за все – від рівня глюкози (цукру) крові. Дія інсуліну направлено, на те, щоб знизити вміст глюкози в крові. За допомогою інсуліну підтримується постійний рівень концентрації глюкози в крові</a:t>
            </a:r>
          </a:p>
          <a:p>
            <a:pPr algn="just" fontAlgn="t"/>
            <a:endParaRPr lang="uk-UA" dirty="0">
              <a:latin typeface="Times New Roman" panose="02020603050405020304" pitchFamily="18" charset="0"/>
              <a:cs typeface="Times New Roman" panose="02020603050405020304" pitchFamily="18" charset="0"/>
            </a:endParaRPr>
          </a:p>
          <a:p>
            <a:pPr marL="0" indent="0" algn="just">
              <a:buNone/>
            </a:pPr>
            <a:r>
              <a:rPr lang="uk-UA" b="1" dirty="0">
                <a:latin typeface="Times New Roman" panose="02020603050405020304" pitchFamily="18" charset="0"/>
                <a:cs typeface="Times New Roman" panose="02020603050405020304" pitchFamily="18" charset="0"/>
              </a:rPr>
              <a:t>Інсулін у нормі</a:t>
            </a:r>
          </a:p>
          <a:p>
            <a:pPr algn="just" fontAlgn="t"/>
            <a:r>
              <a:rPr lang="uk-UA" dirty="0">
                <a:latin typeface="Times New Roman" panose="02020603050405020304" pitchFamily="18" charset="0"/>
                <a:cs typeface="Times New Roman" panose="02020603050405020304" pitchFamily="18" charset="0"/>
              </a:rPr>
              <a:t>Інсулін постійно виділяється людям без діабету. Кількість гормону, що виділяється підшлунковою залозою, варіюється залежно від потреб організму та з’їденої їжі. Їжа з високим </a:t>
            </a:r>
            <a:r>
              <a:rPr lang="en-US" dirty="0">
                <a:latin typeface="Times New Roman" panose="02020603050405020304" pitchFamily="18" charset="0"/>
                <a:cs typeface="Times New Roman" panose="02020603050405020304" pitchFamily="18" charset="0"/>
              </a:rPr>
              <a:t>GI </a:t>
            </a:r>
            <a:r>
              <a:rPr lang="uk-UA" dirty="0">
                <a:latin typeface="Times New Roman" panose="02020603050405020304" pitchFamily="18" charset="0"/>
                <a:cs typeface="Times New Roman" panose="02020603050405020304" pitchFamily="18" charset="0"/>
              </a:rPr>
              <a:t>спричиняє високу продукцію інсуліну, на відміну від продуктів з низьким </a:t>
            </a:r>
            <a:r>
              <a:rPr lang="en-US" dirty="0">
                <a:latin typeface="Times New Roman" panose="02020603050405020304" pitchFamily="18" charset="0"/>
                <a:cs typeface="Times New Roman" panose="02020603050405020304" pitchFamily="18" charset="0"/>
              </a:rPr>
              <a:t>GI. </a:t>
            </a:r>
            <a:r>
              <a:rPr lang="uk-UA" dirty="0">
                <a:latin typeface="Times New Roman" panose="02020603050405020304" pitchFamily="18" charset="0"/>
                <a:cs typeface="Times New Roman" panose="02020603050405020304" pitchFamily="18" charset="0"/>
              </a:rPr>
              <a:t>Природний інсулін впливає на регуляцію рівня цукру в крові та врівноважує рівень цукру в крові.</a:t>
            </a:r>
          </a:p>
          <a:p>
            <a:pPr marL="0" indent="0">
              <a:buNone/>
            </a:pPr>
            <a:endParaRPr lang="ru-RU" dirty="0"/>
          </a:p>
        </p:txBody>
      </p:sp>
    </p:spTree>
    <p:extLst>
      <p:ext uri="{BB962C8B-B14F-4D97-AF65-F5344CB8AC3E}">
        <p14:creationId xmlns:p14="http://schemas.microsoft.com/office/powerpoint/2010/main" val="603579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lstStyle/>
          <a:p>
            <a:r>
              <a:rPr lang="uk-UA" b="1" dirty="0">
                <a:effectLst/>
              </a:rPr>
              <a:t>Глікемія</a:t>
            </a:r>
            <a:endParaRPr lang="ru-RU" dirty="0"/>
          </a:p>
        </p:txBody>
      </p:sp>
      <p:sp>
        <p:nvSpPr>
          <p:cNvPr id="3" name="Объект 2"/>
          <p:cNvSpPr>
            <a:spLocks noGrp="1"/>
          </p:cNvSpPr>
          <p:nvPr>
            <p:ph idx="1"/>
          </p:nvPr>
        </p:nvSpPr>
        <p:spPr>
          <a:xfrm>
            <a:off x="457200" y="908720"/>
            <a:ext cx="8229600" cy="5760640"/>
          </a:xfrm>
        </p:spPr>
        <p:txBody>
          <a:bodyPr>
            <a:normAutofit fontScale="92500"/>
          </a:bodyPr>
          <a:lstStyle/>
          <a:p>
            <a:pPr algn="just" fontAlgn="t"/>
            <a:r>
              <a:rPr lang="uk-UA" dirty="0">
                <a:latin typeface="Times New Roman" panose="02020603050405020304" pitchFamily="18" charset="0"/>
                <a:cs typeface="Times New Roman" panose="02020603050405020304" pitchFamily="18" charset="0"/>
              </a:rPr>
              <a:t>Цукор у крові, який також називають "рівнем цукру" або "рівнем глюкози" в крові, є показником, що використовується для вимірювання здатності організму засвоювати та використовувати цукор, який забезпечується їжею. Контроль рівня цукру в крові допомагає виявити </a:t>
            </a:r>
            <a:r>
              <a:rPr lang="uk-UA" dirty="0" err="1">
                <a:latin typeface="Times New Roman" panose="02020603050405020304" pitchFamily="18" charset="0"/>
                <a:cs typeface="Times New Roman" panose="02020603050405020304" pitchFamily="18" charset="0"/>
              </a:rPr>
              <a:t>дисфункцію</a:t>
            </a:r>
            <a:r>
              <a:rPr lang="uk-UA" dirty="0">
                <a:latin typeface="Times New Roman" panose="02020603050405020304" pitchFamily="18" charset="0"/>
                <a:cs typeface="Times New Roman" panose="02020603050405020304" pitchFamily="18" charset="0"/>
              </a:rPr>
              <a:t> підшлункової залози або інсуліну, щоб ви могли адаптувати свій раціон до потреб вашого організму. Аналіз рівня цукру в крові є показником наявності діабету.</a:t>
            </a:r>
          </a:p>
          <a:p>
            <a:pPr algn="just" fontAlgn="t"/>
            <a:endParaRPr lang="uk-UA" dirty="0">
              <a:latin typeface="Times New Roman" panose="02020603050405020304" pitchFamily="18" charset="0"/>
              <a:cs typeface="Times New Roman" panose="02020603050405020304" pitchFamily="18" charset="0"/>
            </a:endParaRPr>
          </a:p>
          <a:p>
            <a:pPr algn="just" fontAlgn="t"/>
            <a:r>
              <a:rPr lang="uk-UA" dirty="0">
                <a:latin typeface="Times New Roman" panose="02020603050405020304" pitchFamily="18" charset="0"/>
                <a:cs typeface="Times New Roman" panose="02020603050405020304" pitchFamily="18" charset="0"/>
              </a:rPr>
              <a:t>Значення глюкози в крові залежать від споживання їжі та витрат енергії. Однак їх класифікують для того, щоб діагностувати стан здоров’я людини. Нормальний рівень цукру в крові становить 0,7-1,1 г глюкози на літр крові натще. Гіперглікемія характеризується рівнем цукру від 1 до 1,25 г на літр, а гіпоглікемія - значенням менше 0,8 г. У людини, що страждає на діабет, рівень глюкози перевищує 1,26 г на літр крові.</a:t>
            </a:r>
          </a:p>
        </p:txBody>
      </p:sp>
    </p:spTree>
    <p:extLst>
      <p:ext uri="{BB962C8B-B14F-4D97-AF65-F5344CB8AC3E}">
        <p14:creationId xmlns:p14="http://schemas.microsoft.com/office/powerpoint/2010/main" val="3043674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86800" cy="864096"/>
          </a:xfrm>
        </p:spPr>
        <p:txBody>
          <a:bodyPr/>
          <a:lstStyle/>
          <a:p>
            <a:r>
              <a:rPr lang="ru-RU" sz="4800" b="1" dirty="0" err="1">
                <a:effectLst/>
              </a:rPr>
              <a:t>Інсулін</a:t>
            </a:r>
            <a:r>
              <a:rPr lang="ru-RU" sz="4800" b="1" dirty="0">
                <a:effectLst/>
              </a:rPr>
              <a:t> у людей з </a:t>
            </a:r>
            <a:r>
              <a:rPr lang="ru-RU" sz="4800" b="1" dirty="0" err="1">
                <a:effectLst/>
              </a:rPr>
              <a:t>діабетом</a:t>
            </a:r>
            <a:endParaRPr lang="ru-RU" sz="4800" dirty="0"/>
          </a:p>
        </p:txBody>
      </p:sp>
      <p:sp>
        <p:nvSpPr>
          <p:cNvPr id="3" name="Объект 2"/>
          <p:cNvSpPr>
            <a:spLocks noGrp="1"/>
          </p:cNvSpPr>
          <p:nvPr>
            <p:ph idx="1"/>
          </p:nvPr>
        </p:nvSpPr>
        <p:spPr>
          <a:xfrm>
            <a:off x="0" y="1340768"/>
            <a:ext cx="8892480" cy="5328592"/>
          </a:xfrm>
        </p:spPr>
        <p:txBody>
          <a:bodyPr>
            <a:normAutofit lnSpcReduction="10000"/>
          </a:bodyPr>
          <a:lstStyle/>
          <a:p>
            <a:pPr algn="just" fontAlgn="t"/>
            <a:r>
              <a:rPr lang="uk-UA" dirty="0">
                <a:latin typeface="Times New Roman" panose="02020603050405020304" pitchFamily="18" charset="0"/>
                <a:cs typeface="Times New Roman" panose="02020603050405020304" pitchFamily="18" charset="0"/>
              </a:rPr>
              <a:t>Виробництво інсуліну не однаково у нормі та у хворих на діабет. Він також відрізняється залежно від типу діабету, яким страждає людина.</a:t>
            </a:r>
          </a:p>
          <a:p>
            <a:pPr marL="0" indent="0" algn="just" fontAlgn="t">
              <a:buNone/>
            </a:pPr>
            <a:endParaRPr lang="uk-UA" dirty="0">
              <a:latin typeface="Times New Roman" panose="02020603050405020304" pitchFamily="18" charset="0"/>
              <a:cs typeface="Times New Roman" panose="02020603050405020304" pitchFamily="18" charset="0"/>
            </a:endParaRPr>
          </a:p>
          <a:p>
            <a:pPr algn="just" fontAlgn="t"/>
            <a:r>
              <a:rPr lang="uk-UA" dirty="0">
                <a:latin typeface="Times New Roman" panose="02020603050405020304" pitchFamily="18" charset="0"/>
                <a:cs typeface="Times New Roman" panose="02020603050405020304" pitchFamily="18" charset="0"/>
              </a:rPr>
              <a:t>Для людей з діабетом </a:t>
            </a:r>
            <a:r>
              <a:rPr lang="en-US" dirty="0">
                <a:latin typeface="Times New Roman" panose="02020603050405020304" pitchFamily="18" charset="0"/>
                <a:cs typeface="Times New Roman" panose="02020603050405020304" pitchFamily="18" charset="0"/>
              </a:rPr>
              <a:t>I </a:t>
            </a:r>
            <a:r>
              <a:rPr lang="uk-UA" dirty="0">
                <a:latin typeface="Times New Roman" panose="02020603050405020304" pitchFamily="18" charset="0"/>
                <a:cs typeface="Times New Roman" panose="02020603050405020304" pitchFamily="18" charset="0"/>
              </a:rPr>
              <a:t>типу інсулін не виробляється підшлунковою залозою. Необхідно робити ін’єкції, щоб дати організму рівень інсуліну, необхідного для його нормального функціонування, та регулювати рівень цукру в крові.</a:t>
            </a:r>
          </a:p>
          <a:p>
            <a:pPr marL="0" indent="0" algn="just" fontAlgn="t">
              <a:buNone/>
            </a:pPr>
            <a:endParaRPr lang="uk-UA" dirty="0">
              <a:latin typeface="Times New Roman" panose="02020603050405020304" pitchFamily="18" charset="0"/>
              <a:cs typeface="Times New Roman" panose="02020603050405020304" pitchFamily="18" charset="0"/>
            </a:endParaRPr>
          </a:p>
          <a:p>
            <a:pPr algn="just" fontAlgn="t"/>
            <a:r>
              <a:rPr lang="uk-UA" dirty="0">
                <a:latin typeface="Times New Roman" panose="02020603050405020304" pitchFamily="18" charset="0"/>
                <a:cs typeface="Times New Roman" panose="02020603050405020304" pitchFamily="18" charset="0"/>
              </a:rPr>
              <a:t>У тих, хто схильний до діабету </a:t>
            </a:r>
            <a:r>
              <a:rPr lang="en-US" dirty="0">
                <a:latin typeface="Times New Roman" panose="02020603050405020304" pitchFamily="18" charset="0"/>
                <a:cs typeface="Times New Roman" panose="02020603050405020304" pitchFamily="18" charset="0"/>
              </a:rPr>
              <a:t>II </a:t>
            </a:r>
            <a:r>
              <a:rPr lang="uk-UA" dirty="0">
                <a:latin typeface="Times New Roman" panose="02020603050405020304" pitchFamily="18" charset="0"/>
                <a:cs typeface="Times New Roman" panose="02020603050405020304" pitchFamily="18" charset="0"/>
              </a:rPr>
              <a:t>типу, підшлункова залоза виділяє інсулін. Однак це виробництво не використовується організмом належним чином, і це не впливає на перетворення глюкози в енергію. Люди, які страждають на діабет ІІ типу, перебувають на ліках від діабету, і іноді потрібна ін’єкція інсуліну.</a:t>
            </a:r>
          </a:p>
        </p:txBody>
      </p:sp>
    </p:spTree>
    <p:extLst>
      <p:ext uri="{BB962C8B-B14F-4D97-AF65-F5344CB8AC3E}">
        <p14:creationId xmlns:p14="http://schemas.microsoft.com/office/powerpoint/2010/main" val="3518872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836712"/>
          </a:xfrm>
        </p:spPr>
        <p:txBody>
          <a:bodyPr/>
          <a:lstStyle/>
          <a:p>
            <a:pPr>
              <a:lnSpc>
                <a:spcPct val="100000"/>
              </a:lnSpc>
            </a:pPr>
            <a:r>
              <a:rPr lang="ru-RU" sz="2400" b="1" cap="all" spc="-100" dirty="0">
                <a:effectLst/>
              </a:rPr>
              <a:t>ПРИНЦИПИ ТА ВИКОРИСТАННЯ ШКАЛИ ІНСУЛІНЕМІЧНОГО ІНДЕКСУ</a:t>
            </a:r>
            <a:endParaRPr lang="ru-RU" sz="2400" spc="-100" dirty="0"/>
          </a:p>
        </p:txBody>
      </p:sp>
      <p:sp>
        <p:nvSpPr>
          <p:cNvPr id="3" name="Объект 2"/>
          <p:cNvSpPr>
            <a:spLocks noGrp="1"/>
          </p:cNvSpPr>
          <p:nvPr>
            <p:ph idx="1"/>
          </p:nvPr>
        </p:nvSpPr>
        <p:spPr>
          <a:xfrm>
            <a:off x="457200" y="1052736"/>
            <a:ext cx="8229600" cy="5400600"/>
          </a:xfrm>
        </p:spPr>
        <p:txBody>
          <a:bodyPr>
            <a:normAutofit/>
          </a:bodyPr>
          <a:lstStyle/>
          <a:p>
            <a:pPr algn="just" fontAlgn="t"/>
            <a:r>
              <a:rPr lang="uk-UA" dirty="0">
                <a:latin typeface="Times New Roman" panose="02020603050405020304" pitchFamily="18" charset="0"/>
                <a:cs typeface="Times New Roman" panose="02020603050405020304" pitchFamily="18" charset="0"/>
              </a:rPr>
              <a:t>Вимірювання </a:t>
            </a:r>
            <a:r>
              <a:rPr lang="uk-UA" dirty="0" err="1">
                <a:latin typeface="Times New Roman" panose="02020603050405020304" pitchFamily="18" charset="0"/>
                <a:cs typeface="Times New Roman" panose="02020603050405020304" pitchFamily="18" charset="0"/>
              </a:rPr>
              <a:t>інсулінемічного</a:t>
            </a:r>
            <a:r>
              <a:rPr lang="uk-UA" dirty="0">
                <a:latin typeface="Times New Roman" panose="02020603050405020304" pitchFamily="18" charset="0"/>
                <a:cs typeface="Times New Roman" panose="02020603050405020304" pitchFamily="18" charset="0"/>
              </a:rPr>
              <a:t> індексу їжі складається з кількісного визначення швидкості секреції інсуліну через 2 години після споживання. Референтне значення - це значення білого хліба, яке дорівнює 100. Виробництво інсуліну після прийому їжі порівнюється з результатом, спричиненим білим хлібом, щоб класифікувати їжу відповідно до її інсулінового індексу.</a:t>
            </a:r>
          </a:p>
          <a:p>
            <a:pPr algn="just" fontAlgn="t"/>
            <a:endParaRPr lang="uk-UA" dirty="0">
              <a:latin typeface="Times New Roman" panose="02020603050405020304" pitchFamily="18" charset="0"/>
              <a:cs typeface="Times New Roman" panose="02020603050405020304" pitchFamily="18" charset="0"/>
            </a:endParaRPr>
          </a:p>
          <a:p>
            <a:pPr algn="just" fontAlgn="t"/>
            <a:r>
              <a:rPr lang="uk-UA" dirty="0">
                <a:latin typeface="Times New Roman" panose="02020603050405020304" pitchFamily="18" charset="0"/>
                <a:cs typeface="Times New Roman" panose="02020603050405020304" pitchFamily="18" charset="0"/>
              </a:rPr>
              <a:t>Вимірювання </a:t>
            </a:r>
            <a:r>
              <a:rPr lang="uk-UA" dirty="0" err="1">
                <a:latin typeface="Times New Roman" panose="02020603050405020304" pitchFamily="18" charset="0"/>
                <a:cs typeface="Times New Roman" panose="02020603050405020304" pitchFamily="18" charset="0"/>
              </a:rPr>
              <a:t>інсулінемічного</a:t>
            </a:r>
            <a:r>
              <a:rPr lang="uk-UA" dirty="0">
                <a:latin typeface="Times New Roman" panose="02020603050405020304" pitchFamily="18" charset="0"/>
                <a:cs typeface="Times New Roman" panose="02020603050405020304" pitchFamily="18" charset="0"/>
              </a:rPr>
              <a:t> індексу - це науковий прорив, який допомагає запобігати та лікувати певні захворювання. Цей показник також допомагає харчуватися здоровіше.</a:t>
            </a:r>
          </a:p>
          <a:p>
            <a:endParaRPr lang="ru-RU" dirty="0"/>
          </a:p>
        </p:txBody>
      </p:sp>
    </p:spTree>
    <p:extLst>
      <p:ext uri="{BB962C8B-B14F-4D97-AF65-F5344CB8AC3E}">
        <p14:creationId xmlns:p14="http://schemas.microsoft.com/office/powerpoint/2010/main" val="81354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lstStyle/>
          <a:p>
            <a:r>
              <a:rPr lang="uk-UA" b="1" dirty="0">
                <a:effectLst/>
              </a:rPr>
              <a:t>Коефіцієнти</a:t>
            </a:r>
            <a:endParaRPr lang="ru-RU" dirty="0"/>
          </a:p>
        </p:txBody>
      </p:sp>
      <p:sp>
        <p:nvSpPr>
          <p:cNvPr id="3" name="Объект 2"/>
          <p:cNvSpPr>
            <a:spLocks noGrp="1"/>
          </p:cNvSpPr>
          <p:nvPr>
            <p:ph idx="1"/>
          </p:nvPr>
        </p:nvSpPr>
        <p:spPr>
          <a:xfrm>
            <a:off x="277342" y="980728"/>
            <a:ext cx="3221996" cy="5400600"/>
          </a:xfrm>
        </p:spPr>
        <p:txBody>
          <a:bodyPr>
            <a:normAutofit fontScale="92500"/>
          </a:bodyPr>
          <a:lstStyle/>
          <a:p>
            <a:r>
              <a:rPr lang="uk-UA" dirty="0">
                <a:latin typeface="Times New Roman" panose="02020603050405020304" pitchFamily="18" charset="0"/>
                <a:cs typeface="Times New Roman" panose="02020603050405020304" pitchFamily="18" charset="0"/>
              </a:rPr>
              <a:t>Високий інсуліновий індекс: 81-160 — хлібобулочні і кондитерські вироби, випічка, молочна продукція, картопля, бобові, солодощі.</a:t>
            </a:r>
          </a:p>
          <a:p>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Середній ІЇ: 31-80 — м’ясо, риба.</a:t>
            </a:r>
          </a:p>
          <a:p>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Низький ІІ: 2-30 — це зернові, яйця, зелень, свіжі овочі.</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069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123528"/>
          </a:xfrm>
        </p:spPr>
        <p:txBody>
          <a:bodyPr/>
          <a:lstStyle/>
          <a:p>
            <a:r>
              <a:rPr lang="uk-UA" dirty="0"/>
              <a:t>ГЛІКЕМІЧНИЙ ІНДЕКС</a:t>
            </a:r>
            <a:endParaRPr lang="ru-RU" dirty="0"/>
          </a:p>
        </p:txBody>
      </p:sp>
      <p:sp>
        <p:nvSpPr>
          <p:cNvPr id="3" name="Объект 2"/>
          <p:cNvSpPr>
            <a:spLocks noGrp="1"/>
          </p:cNvSpPr>
          <p:nvPr>
            <p:ph idx="1"/>
          </p:nvPr>
        </p:nvSpPr>
        <p:spPr>
          <a:xfrm>
            <a:off x="457200" y="1600200"/>
            <a:ext cx="8229600" cy="4781128"/>
          </a:xfrm>
        </p:spPr>
        <p:txBody>
          <a:bodyPr>
            <a:normAutofit fontScale="92500" lnSpcReduction="20000"/>
          </a:bodyPr>
          <a:lstStyle/>
          <a:p>
            <a:pPr algn="just"/>
            <a:r>
              <a:rPr lang="uk-UA" dirty="0" err="1">
                <a:latin typeface="Times New Roman" panose="02020603050405020304" pitchFamily="18" charset="0"/>
                <a:cs typeface="Times New Roman" panose="02020603050405020304" pitchFamily="18" charset="0"/>
              </a:rPr>
              <a:t>Глікемічний</a:t>
            </a:r>
            <a:r>
              <a:rPr lang="uk-UA" dirty="0">
                <a:latin typeface="Times New Roman" panose="02020603050405020304" pitchFamily="18" charset="0"/>
                <a:cs typeface="Times New Roman" panose="02020603050405020304" pitchFamily="18" charset="0"/>
              </a:rPr>
              <a:t> індекс (ГІ) характеризує ступінь засвоєння складних вуглеводів із продуктів харчування та наступний рівень насичення крові глюкозою.</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Величина ГІ залежить від здатності складних вуглеводів до розщеплення під впливом травних ферментів та від цілого ряду «зовнішніх» факторів, пов’язаних з вирощуванням, виробничими технологіями, умовами зберігання та кулінарною обробкою продуктів харчування.</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Значення ГІ визначали дослідним шляхом – після прийому певного продукту, протягом 2-х годин через кожні 15 хвилин проводився аналіз крові на цукор. Природно, що з такого порівняння поведінки харчових вуглеводів і складання таблиці, за точку відліку взяли звичайну глюкозу – засвоєння 100 р = 100% чи 1 р глюкози дорівнює 1 умовної одиниці ГИ.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6746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2380"/>
            <a:ext cx="4896544" cy="6646979"/>
          </a:xfrm>
        </p:spPr>
        <p:txBody>
          <a:bodyPr>
            <a:normAutofit fontScale="92500" lnSpcReduction="10000"/>
          </a:bodyPr>
          <a:lstStyle/>
          <a:p>
            <a:pPr algn="just"/>
            <a:r>
              <a:rPr lang="uk-UA" i="1" dirty="0">
                <a:latin typeface="Times New Roman" panose="02020603050405020304" pitchFamily="18" charset="0"/>
                <a:cs typeface="Times New Roman" panose="02020603050405020304" pitchFamily="18" charset="0"/>
              </a:rPr>
              <a:t>Глюкоза </a:t>
            </a:r>
            <a:r>
              <a:rPr lang="uk-UA" dirty="0">
                <a:latin typeface="Times New Roman" panose="02020603050405020304" pitchFamily="18" charset="0"/>
                <a:cs typeface="Times New Roman" panose="02020603050405020304" pitchFamily="18" charset="0"/>
              </a:rPr>
              <a:t>засвоюється нашим організмом разюче швидко. Відповідно, чим вище </a:t>
            </a:r>
            <a:r>
              <a:rPr lang="uk-UA" dirty="0" err="1">
                <a:latin typeface="Times New Roman" panose="02020603050405020304" pitchFamily="18" charset="0"/>
                <a:cs typeface="Times New Roman" panose="02020603050405020304" pitchFamily="18" charset="0"/>
              </a:rPr>
              <a:t>глікемічний</a:t>
            </a:r>
            <a:r>
              <a:rPr lang="uk-UA" dirty="0">
                <a:latin typeface="Times New Roman" panose="02020603050405020304" pitchFamily="18" charset="0"/>
                <a:cs typeface="Times New Roman" panose="02020603050405020304" pitchFamily="18" charset="0"/>
              </a:rPr>
              <a:t> індекс продукту, тим швидше відбувається зростання рівня цукру в крові, після того як ми вживаємо цей продукт в їжу, як наслідок – виділення підшлунковою залозою інсуліну.</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Постійне підвищення рівня глюкози в крові порушує структуру і функціонування білкових тканин, а це веде до вражання тканин серця, судин, очей, нирок, нервової системи.</a:t>
            </a:r>
          </a:p>
          <a:p>
            <a:pPr algn="just"/>
            <a:r>
              <a:rPr lang="uk-UA" dirty="0">
                <a:latin typeface="Times New Roman" panose="02020603050405020304" pitchFamily="18" charset="0"/>
                <a:cs typeface="Times New Roman" panose="02020603050405020304" pitchFamily="18" charset="0"/>
              </a:rPr>
              <a:t>Зміни в роботі інсуліну порушують вуглеводний обмін, через що може </a:t>
            </a:r>
            <a:r>
              <a:rPr lang="uk-UA" dirty="0" err="1">
                <a:latin typeface="Times New Roman" panose="02020603050405020304" pitchFamily="18" charset="0"/>
                <a:cs typeface="Times New Roman" panose="02020603050405020304" pitchFamily="18" charset="0"/>
              </a:rPr>
              <a:t>розвинутися</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преддіабет</a:t>
            </a:r>
            <a:r>
              <a:rPr lang="uk-UA" dirty="0">
                <a:latin typeface="Times New Roman" panose="02020603050405020304" pitchFamily="18" charset="0"/>
                <a:cs typeface="Times New Roman" panose="02020603050405020304" pitchFamily="18" charset="0"/>
              </a:rPr>
              <a:t>, який поступово прогресує до цукрового </a:t>
            </a:r>
            <a:r>
              <a:rPr lang="uk-UA" dirty="0" err="1">
                <a:latin typeface="Times New Roman" panose="02020603050405020304" pitchFamily="18" charset="0"/>
                <a:cs typeface="Times New Roman" panose="02020603050405020304" pitchFamily="18" charset="0"/>
              </a:rPr>
              <a:t>діебету</a:t>
            </a:r>
            <a:r>
              <a:rPr lang="uk-UA" dirty="0">
                <a:latin typeface="Times New Roman" panose="02020603050405020304" pitchFamily="18" charset="0"/>
                <a:cs typeface="Times New Roman" panose="02020603050405020304" pitchFamily="18" charset="0"/>
              </a:rPr>
              <a:t> 1 та 2-го типу</a:t>
            </a:r>
          </a:p>
          <a:p>
            <a:endParaRPr lang="ru-RU" dirty="0"/>
          </a:p>
        </p:txBody>
      </p:sp>
    </p:spTree>
    <p:extLst>
      <p:ext uri="{BB962C8B-B14F-4D97-AF65-F5344CB8AC3E}">
        <p14:creationId xmlns:p14="http://schemas.microsoft.com/office/powerpoint/2010/main" val="1030828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075240" cy="835496"/>
          </a:xfrm>
        </p:spPr>
        <p:txBody>
          <a:bodyPr/>
          <a:lstStyle/>
          <a:p>
            <a:r>
              <a:rPr lang="uk-UA" dirty="0"/>
              <a:t>Основна різниця</a:t>
            </a:r>
            <a:endParaRPr lang="ru-RU" dirty="0"/>
          </a:p>
        </p:txBody>
      </p:sp>
      <p:sp>
        <p:nvSpPr>
          <p:cNvPr id="3" name="Объект 2"/>
          <p:cNvSpPr>
            <a:spLocks noGrp="1"/>
          </p:cNvSpPr>
          <p:nvPr>
            <p:ph idx="1"/>
          </p:nvPr>
        </p:nvSpPr>
        <p:spPr>
          <a:xfrm>
            <a:off x="457200" y="1124744"/>
            <a:ext cx="8291264" cy="5544616"/>
          </a:xfrm>
        </p:spPr>
        <p:txBody>
          <a:bodyPr>
            <a:normAutofit fontScale="92500" lnSpcReduction="10000"/>
          </a:bodyPr>
          <a:lstStyle/>
          <a:p>
            <a:pPr algn="just"/>
            <a:r>
              <a:rPr lang="uk-UA" dirty="0">
                <a:latin typeface="Times New Roman" panose="02020603050405020304" pitchFamily="18" charset="0"/>
                <a:cs typeface="Times New Roman" panose="02020603050405020304" pitchFamily="18" charset="0"/>
              </a:rPr>
              <a:t>Основна різниця між </a:t>
            </a:r>
            <a:r>
              <a:rPr lang="uk-UA" dirty="0" err="1">
                <a:latin typeface="Times New Roman" panose="02020603050405020304" pitchFamily="18" charset="0"/>
                <a:cs typeface="Times New Roman" panose="02020603050405020304" pitchFamily="18" charset="0"/>
              </a:rPr>
              <a:t>глікемічним</a:t>
            </a:r>
            <a:r>
              <a:rPr lang="uk-UA" dirty="0">
                <a:latin typeface="Times New Roman" panose="02020603050405020304" pitchFamily="18" charset="0"/>
                <a:cs typeface="Times New Roman" panose="02020603050405020304" pitchFamily="18" charset="0"/>
              </a:rPr>
              <a:t> індексом та інсуліновим індексом – це різний вимір показників. Тобто, основне завдання ГІ – це вимір глюкози (тому, здебільшого цей показник застосовується до вуглеводів), а ІІ – вимір інсуліну (застосовується до будь-яких продуктів, навіть до тих, які не містять вуглеводи). Ось у цьому і криється основна відмінність.</a:t>
            </a:r>
          </a:p>
          <a:p>
            <a:pPr algn="just"/>
            <a:endParaRPr lang="uk-UA" dirty="0">
              <a:latin typeface="Times New Roman" panose="02020603050405020304" pitchFamily="18" charset="0"/>
              <a:cs typeface="Times New Roman" panose="02020603050405020304" pitchFamily="18" charset="0"/>
            </a:endParaRPr>
          </a:p>
          <a:p>
            <a:pPr algn="just"/>
            <a:r>
              <a:rPr lang="uk-UA" dirty="0" err="1">
                <a:latin typeface="Times New Roman" panose="02020603050405020304" pitchFamily="18" charset="0"/>
                <a:cs typeface="Times New Roman" panose="02020603050405020304" pitchFamily="18" charset="0"/>
              </a:rPr>
              <a:t>Глікемічний</a:t>
            </a:r>
            <a:r>
              <a:rPr lang="uk-UA" dirty="0">
                <a:latin typeface="Times New Roman" panose="02020603050405020304" pitchFamily="18" charset="0"/>
                <a:cs typeface="Times New Roman" panose="02020603050405020304" pitchFamily="18" charset="0"/>
              </a:rPr>
              <a:t> індекс та інсуліновий індекс не завжди пропорційні один одному. Наприклад, сир викликає дуже великий викид інсуліну, хоча має низький </a:t>
            </a:r>
            <a:r>
              <a:rPr lang="uk-UA" dirty="0" err="1">
                <a:latin typeface="Times New Roman" panose="02020603050405020304" pitchFamily="18" charset="0"/>
                <a:cs typeface="Times New Roman" panose="02020603050405020304" pitchFamily="18" charset="0"/>
              </a:rPr>
              <a:t>глікемічний</a:t>
            </a:r>
            <a:r>
              <a:rPr lang="uk-UA" dirty="0">
                <a:latin typeface="Times New Roman" panose="02020603050405020304" pitchFamily="18" charset="0"/>
                <a:cs typeface="Times New Roman" panose="02020603050405020304" pitchFamily="18" charset="0"/>
              </a:rPr>
              <a:t> індекс та практично не містить вуглеводів.</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Тобто сир слабо підвищує цукор у крові,</a:t>
            </a:r>
            <a:r>
              <a:rPr lang="ru-RU" dirty="0">
                <a:latin typeface="Times New Roman" panose="02020603050405020304" pitchFamily="18" charset="0"/>
                <a:cs typeface="Times New Roman" panose="02020603050405020304" pitchFamily="18" charset="0"/>
              </a:rPr>
              <a:t> але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все одно </a:t>
            </a:r>
            <a:r>
              <a:rPr lang="ru-RU" dirty="0" err="1">
                <a:latin typeface="Times New Roman" panose="02020603050405020304" pitchFamily="18" charset="0"/>
                <a:cs typeface="Times New Roman" panose="02020603050405020304" pitchFamily="18" charset="0"/>
              </a:rPr>
              <a:t>йде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відгук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важливий</a:t>
            </a:r>
            <a:r>
              <a:rPr lang="ru-RU" dirty="0">
                <a:latin typeface="Times New Roman" panose="02020603050405020304" pitchFamily="18" charset="0"/>
                <a:cs typeface="Times New Roman" panose="02020603050405020304" pitchFamily="18" charset="0"/>
              </a:rPr>
              <a:t> момент, особливо </a:t>
            </a:r>
            <a:r>
              <a:rPr lang="ru-RU" dirty="0" err="1">
                <a:latin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потр</a:t>
            </a:r>
            <a:r>
              <a:rPr lang="uk-UA" dirty="0">
                <a:latin typeface="Times New Roman" panose="02020603050405020304" pitchFamily="18" charset="0"/>
                <a:cs typeface="Times New Roman" panose="02020603050405020304" pitchFamily="18" charset="0"/>
              </a:rPr>
              <a:t>і</a:t>
            </a:r>
            <a:r>
              <a:rPr lang="ru-RU" dirty="0" err="1">
                <a:latin typeface="Times New Roman" panose="02020603050405020304" pitchFamily="18" charset="0"/>
                <a:cs typeface="Times New Roman" panose="02020603050405020304" pitchFamily="18" charset="0"/>
              </a:rPr>
              <a:t>бно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спалити</a:t>
            </a:r>
            <a:r>
              <a:rPr lang="ru-RU" dirty="0">
                <a:latin typeface="Times New Roman" panose="02020603050405020304" pitchFamily="18" charset="0"/>
                <a:cs typeface="Times New Roman" panose="02020603050405020304" pitchFamily="18" charset="0"/>
              </a:rPr>
              <a:t> жир, тому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перешкоджає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схуднення</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20419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692696"/>
          </a:xfrm>
        </p:spPr>
        <p:txBody>
          <a:bodyPr/>
          <a:lstStyle/>
          <a:p>
            <a:r>
              <a:rPr lang="uk-UA" dirty="0"/>
              <a:t>Цукровий діабет</a:t>
            </a:r>
            <a:endParaRPr lang="ru-RU" dirty="0"/>
          </a:p>
        </p:txBody>
      </p:sp>
      <p:sp>
        <p:nvSpPr>
          <p:cNvPr id="3" name="Объект 2"/>
          <p:cNvSpPr>
            <a:spLocks noGrp="1"/>
          </p:cNvSpPr>
          <p:nvPr>
            <p:ph idx="1"/>
          </p:nvPr>
        </p:nvSpPr>
        <p:spPr>
          <a:xfrm>
            <a:off x="251520" y="1124744"/>
            <a:ext cx="8640960" cy="5616624"/>
          </a:xfrm>
        </p:spPr>
        <p:txBody>
          <a:bodyPr>
            <a:normAutofit fontScale="85000" lnSpcReduction="20000"/>
          </a:bodyPr>
          <a:lstStyle/>
          <a:p>
            <a:pPr algn="just"/>
            <a:r>
              <a:rPr lang="uk-UA" dirty="0">
                <a:latin typeface="Times New Roman" panose="02020603050405020304" pitchFamily="18" charset="0"/>
                <a:cs typeface="Times New Roman" panose="02020603050405020304" pitchFamily="18" charset="0"/>
              </a:rPr>
              <a:t>Цукровий діабет - це сукупність порушень обміну речовин, що розвиваються внаслідок відносного або реального нестачу гормону інсуліну або порушення його взаємодії з клітинами організму, в результаті чого розвивається стійке збільшення вмісту цукру (глюкози) в крові (гіперглікемія).</a:t>
            </a:r>
          </a:p>
          <a:p>
            <a:pPr algn="just"/>
            <a:r>
              <a:rPr lang="uk-UA" dirty="0">
                <a:latin typeface="Times New Roman" panose="02020603050405020304" pitchFamily="18" charset="0"/>
                <a:cs typeface="Times New Roman" panose="02020603050405020304" pitchFamily="18" charset="0"/>
              </a:rPr>
              <a:t>Розрізняють цукровий діабет 1 типу (інсулінозалежний) і цукровий діабет 2 типу.</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В основі розвитку цукрового діабету 1 типу лежить недостатність виробництва інсуліну ендокринними клітинами підшлункової залози (</a:t>
            </a:r>
            <a:r>
              <a:rPr lang="el-GR" dirty="0">
                <a:latin typeface="Times New Roman" panose="02020603050405020304" pitchFamily="18" charset="0"/>
                <a:cs typeface="Times New Roman" panose="02020603050405020304" pitchFamily="18" charset="0"/>
              </a:rPr>
              <a:t>β-</a:t>
            </a:r>
            <a:r>
              <a:rPr lang="uk-UA" dirty="0">
                <a:latin typeface="Times New Roman" panose="02020603050405020304" pitchFamily="18" charset="0"/>
                <a:cs typeface="Times New Roman" panose="02020603050405020304" pitchFamily="18" charset="0"/>
              </a:rPr>
              <a:t>клітини підшлункової залози), викликане їх руйнуванням під впливом тих чи інших патогенних факторів (вірусна інфекція, стрес, </a:t>
            </a:r>
            <a:r>
              <a:rPr lang="uk-UA" dirty="0" err="1">
                <a:latin typeface="Times New Roman" panose="02020603050405020304" pitchFamily="18" charset="0"/>
                <a:cs typeface="Times New Roman" panose="02020603050405020304" pitchFamily="18" charset="0"/>
              </a:rPr>
              <a:t>аутоімунні</a:t>
            </a:r>
            <a:r>
              <a:rPr lang="uk-UA" dirty="0">
                <a:latin typeface="Times New Roman" panose="02020603050405020304" pitchFamily="18" charset="0"/>
                <a:cs typeface="Times New Roman" panose="02020603050405020304" pitchFamily="18" charset="0"/>
              </a:rPr>
              <a:t> захворювання та ін.) Діабет 1 типу становить 10-15% від усіх випадків діабету і в більшості випадків розвивається в дитячому або підлітковому віці.</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Цукровий діабет 2 типу обумовлений зниженням чутливості тканин до дії інсуліну (</a:t>
            </a:r>
            <a:r>
              <a:rPr lang="uk-UA" dirty="0" err="1">
                <a:latin typeface="Times New Roman" panose="02020603050405020304" pitchFamily="18" charset="0"/>
                <a:cs typeface="Times New Roman" panose="02020603050405020304" pitchFamily="18" charset="0"/>
              </a:rPr>
              <a:t>інсулінорезистентність</a:t>
            </a:r>
            <a:r>
              <a:rPr lang="uk-UA" dirty="0">
                <a:latin typeface="Times New Roman" panose="02020603050405020304" pitchFamily="18" charset="0"/>
                <a:cs typeface="Times New Roman" panose="02020603050405020304" pitchFamily="18" charset="0"/>
              </a:rPr>
              <a:t>), який на початкових стадіях захворювання синтезується в нормальних або навіть підвищених кількостях. Однак з плином захворювання виділення інсуліну </a:t>
            </a:r>
            <a:r>
              <a:rPr lang="el-GR" dirty="0">
                <a:latin typeface="Times New Roman" panose="02020603050405020304" pitchFamily="18" charset="0"/>
                <a:cs typeface="Times New Roman" panose="02020603050405020304" pitchFamily="18" charset="0"/>
              </a:rPr>
              <a:t>β-</a:t>
            </a:r>
            <a:r>
              <a:rPr lang="uk-UA" dirty="0">
                <a:latin typeface="Times New Roman" panose="02020603050405020304" pitchFamily="18" charset="0"/>
                <a:cs typeface="Times New Roman" panose="02020603050405020304" pitchFamily="18" charset="0"/>
              </a:rPr>
              <a:t>клітинами підшлункової залози знижується, що робить необхідними ін'єкції. Діабет 2 типу становить 85-90% від усіх випадків захворювання і найбільш часто розвивається у людей старше 40 років, і, як правило, пов'язаний з ожирінням.</a:t>
            </a:r>
          </a:p>
          <a:p>
            <a:endParaRPr lang="ru-RU" dirty="0"/>
          </a:p>
        </p:txBody>
      </p:sp>
    </p:spTree>
    <p:extLst>
      <p:ext uri="{BB962C8B-B14F-4D97-AF65-F5344CB8AC3E}">
        <p14:creationId xmlns:p14="http://schemas.microsoft.com/office/powerpoint/2010/main" val="3778103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1970" t="14030" r="14841" b="21511"/>
          <a:stretch/>
        </p:blipFill>
        <p:spPr bwMode="auto">
          <a:xfrm>
            <a:off x="323528" y="476672"/>
            <a:ext cx="8493100" cy="578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0402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864096"/>
          </a:xfrm>
        </p:spPr>
        <p:txBody>
          <a:bodyPr/>
          <a:lstStyle/>
          <a:p>
            <a:pPr>
              <a:lnSpc>
                <a:spcPct val="100000"/>
              </a:lnSpc>
            </a:pPr>
            <a:r>
              <a:rPr lang="ru-RU" sz="2000" b="1" dirty="0">
                <a:effectLst/>
              </a:rPr>
              <a:t>ЗАГАЛЬНІ ДІЄТИЧНІ РЕКОМЕНДАЦІЇ ПРИ ДІАБЕТІ 1-го ТИПУ</a:t>
            </a:r>
            <a:endParaRPr lang="ru-RU" sz="2000" b="1" dirty="0"/>
          </a:p>
        </p:txBody>
      </p:sp>
      <p:sp>
        <p:nvSpPr>
          <p:cNvPr id="3" name="Объект 2"/>
          <p:cNvSpPr>
            <a:spLocks noGrp="1"/>
          </p:cNvSpPr>
          <p:nvPr>
            <p:ph idx="1"/>
          </p:nvPr>
        </p:nvSpPr>
        <p:spPr>
          <a:xfrm>
            <a:off x="467544" y="1268760"/>
            <a:ext cx="7920880" cy="4968552"/>
          </a:xfrm>
        </p:spPr>
        <p:txBody>
          <a:bodyPr>
            <a:noAutofit/>
          </a:bodyPr>
          <a:lstStyle/>
          <a:p>
            <a:pPr algn="just"/>
            <a:r>
              <a:rPr lang="ru-RU" sz="2000" dirty="0">
                <a:latin typeface="Times New Roman" panose="02020603050405020304" pitchFamily="18" charset="0"/>
                <a:cs typeface="Times New Roman" panose="02020603050405020304" pitchFamily="18" charset="0"/>
              </a:rPr>
              <a:t>1. Лише 25% - 35% </a:t>
            </a:r>
            <a:r>
              <a:rPr lang="ru-RU" sz="2000" dirty="0" err="1">
                <a:latin typeface="Times New Roman" panose="02020603050405020304" pitchFamily="18" charset="0"/>
                <a:cs typeface="Times New Roman" panose="02020603050405020304" pitchFamily="18" charset="0"/>
              </a:rPr>
              <a:t>калорій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щоденно</a:t>
            </a:r>
            <a:r>
              <a:rPr lang="ru-RU" sz="2000" dirty="0">
                <a:latin typeface="Times New Roman" panose="02020603050405020304" pitchFamily="18" charset="0"/>
                <a:cs typeface="Times New Roman" panose="02020603050405020304" pitchFamily="18" charset="0"/>
              </a:rPr>
              <a:t> повинно </a:t>
            </a:r>
            <a:r>
              <a:rPr lang="ru-RU" sz="2000" dirty="0" err="1">
                <a:latin typeface="Times New Roman" panose="02020603050405020304" pitchFamily="18" charset="0"/>
                <a:cs typeface="Times New Roman" panose="02020603050405020304" pitchFamily="18" charset="0"/>
              </a:rPr>
              <a:t>споживатись</a:t>
            </a:r>
            <a:r>
              <a:rPr lang="ru-RU" sz="2000" dirty="0">
                <a:latin typeface="Times New Roman" panose="02020603050405020304" pitchFamily="18" charset="0"/>
                <a:cs typeface="Times New Roman" panose="02020603050405020304" pitchFamily="18" charset="0"/>
              </a:rPr>
              <a:t> за </a:t>
            </a:r>
            <a:r>
              <a:rPr lang="ru-RU" sz="2000" dirty="0" err="1">
                <a:latin typeface="Times New Roman" panose="02020603050405020304" pitchFamily="18" charset="0"/>
                <a:cs typeface="Times New Roman" panose="02020603050405020304" pitchFamily="18" charset="0"/>
              </a:rPr>
              <a:t>рахунок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жирів</a:t>
            </a:r>
            <a:r>
              <a:rPr lang="ru-RU" sz="2000" dirty="0">
                <a:latin typeface="Times New Roman" panose="02020603050405020304" pitchFamily="18" charset="0"/>
                <a:cs typeface="Times New Roman" panose="02020603050405020304" pitchFamily="18" charset="0"/>
              </a:rPr>
              <a:t>, з них </a:t>
            </a:r>
            <a:r>
              <a:rPr lang="ru-RU" sz="2000" dirty="0" err="1">
                <a:latin typeface="Times New Roman" panose="02020603050405020304" pitchFamily="18" charset="0"/>
                <a:cs typeface="Times New Roman" panose="02020603050405020304" pitchFamily="18" charset="0"/>
              </a:rPr>
              <a:t>тільки</a:t>
            </a:r>
            <a:r>
              <a:rPr lang="ru-RU" sz="2000" dirty="0">
                <a:latin typeface="Times New Roman" panose="02020603050405020304" pitchFamily="18" charset="0"/>
                <a:cs typeface="Times New Roman" panose="02020603050405020304" pitchFamily="18" charset="0"/>
              </a:rPr>
              <a:t> 7% </a:t>
            </a:r>
            <a:r>
              <a:rPr lang="ru-RU" sz="2000" dirty="0" err="1">
                <a:latin typeface="Times New Roman" panose="02020603050405020304" pitchFamily="18" charset="0"/>
                <a:cs typeface="Times New Roman" panose="02020603050405020304" pitchFamily="18" charset="0"/>
              </a:rPr>
              <a:t>мають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походити</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насичених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жирів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краще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взагалі</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споживати</a:t>
            </a:r>
            <a:r>
              <a:rPr lang="ru-RU" sz="2000" dirty="0">
                <a:latin typeface="Times New Roman" panose="02020603050405020304" pitchFamily="18" charset="0"/>
                <a:cs typeface="Times New Roman" panose="02020603050405020304" pitchFamily="18" charset="0"/>
              </a:rPr>
              <a:t> транс-</a:t>
            </a:r>
            <a:r>
              <a:rPr lang="ru-RU" sz="2000" dirty="0" err="1">
                <a:latin typeface="Times New Roman" panose="02020603050405020304" pitchFamily="18" charset="0"/>
                <a:cs typeface="Times New Roman" panose="02020603050405020304" pitchFamily="18" charset="0"/>
              </a:rPr>
              <a:t>жирів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позначаються</a:t>
            </a:r>
            <a:r>
              <a:rPr lang="ru-RU" sz="2000" dirty="0">
                <a:latin typeface="Times New Roman" panose="02020603050405020304" pitchFamily="18" charset="0"/>
                <a:cs typeface="Times New Roman" panose="02020603050405020304" pitchFamily="18" charset="0"/>
              </a:rPr>
              <a:t> як </a:t>
            </a:r>
            <a:r>
              <a:rPr lang="ru-RU" sz="2000" dirty="0" err="1">
                <a:latin typeface="Times New Roman" panose="02020603050405020304" pitchFamily="18" charset="0"/>
                <a:cs typeface="Times New Roman" panose="02020603050405020304" pitchFamily="18" charset="0"/>
              </a:rPr>
              <a:t>гідрогенізовані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рослинні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жири</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пакуванні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харчових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продуктів</a:t>
            </a:r>
            <a:r>
              <a:rPr lang="ru-RU" sz="2000" dirty="0">
                <a:latin typeface="Times New Roman" panose="02020603050405020304" pitchFamily="18" charset="0"/>
                <a:cs typeface="Times New Roman" panose="02020603050405020304" pitchFamily="18" charset="0"/>
              </a:rPr>
              <a:t> у </a:t>
            </a:r>
            <a:r>
              <a:rPr lang="ru-RU" sz="2000" dirty="0" err="1">
                <a:latin typeface="Times New Roman" panose="02020603050405020304" pitchFamily="18" charset="0"/>
                <a:cs typeface="Times New Roman" panose="02020603050405020304" pitchFamily="18" charset="0"/>
              </a:rPr>
              <a:t>нашій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країні</a:t>
            </a:r>
            <a:r>
              <a:rPr lang="ru-RU" sz="2000" dirty="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2. </a:t>
            </a:r>
            <a:r>
              <a:rPr lang="ru-RU" sz="2000" dirty="0" err="1">
                <a:latin typeface="Times New Roman" panose="02020603050405020304" pitchFamily="18" charset="0"/>
                <a:cs typeface="Times New Roman" panose="02020603050405020304" pitchFamily="18" charset="0"/>
              </a:rPr>
              <a:t>Загальне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споживання</a:t>
            </a:r>
            <a:r>
              <a:rPr lang="ru-RU" sz="2000" dirty="0">
                <a:latin typeface="Times New Roman" panose="02020603050405020304" pitchFamily="18" charset="0"/>
                <a:cs typeface="Times New Roman" panose="02020603050405020304" pitchFamily="18" charset="0"/>
              </a:rPr>
              <a:t> холестерину </a:t>
            </a:r>
            <a:r>
              <a:rPr lang="ru-RU" sz="2000" dirty="0" err="1">
                <a:latin typeface="Times New Roman" panose="02020603050405020304" pitchFamily="18" charset="0"/>
                <a:cs typeface="Times New Roman" panose="02020603050405020304" pitchFamily="18" charset="0"/>
              </a:rPr>
              <a:t>має</a:t>
            </a:r>
            <a:r>
              <a:rPr lang="ru-RU" sz="2000" dirty="0">
                <a:latin typeface="Times New Roman" panose="02020603050405020304" pitchFamily="18" charset="0"/>
                <a:cs typeface="Times New Roman" panose="02020603050405020304" pitchFamily="18" charset="0"/>
              </a:rPr>
              <a:t> бути </a:t>
            </a:r>
            <a:r>
              <a:rPr lang="ru-RU" sz="2000" dirty="0" err="1">
                <a:latin typeface="Times New Roman" panose="02020603050405020304" pitchFamily="18" charset="0"/>
                <a:cs typeface="Times New Roman" panose="02020603050405020304" pitchFamily="18" charset="0"/>
              </a:rPr>
              <a:t>обмеженим</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рівні</a:t>
            </a:r>
            <a:r>
              <a:rPr lang="ru-RU" sz="2000" dirty="0">
                <a:latin typeface="Times New Roman" panose="02020603050405020304" pitchFamily="18" charset="0"/>
                <a:cs typeface="Times New Roman" panose="02020603050405020304" pitchFamily="18" charset="0"/>
              </a:rPr>
              <a:t> 200 мг на день.</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3. </a:t>
            </a:r>
            <a:r>
              <a:rPr lang="ru-RU" sz="2000" dirty="0" err="1">
                <a:latin typeface="Times New Roman" panose="02020603050405020304" pitchFamily="18" charset="0"/>
                <a:cs typeface="Times New Roman" panose="02020603050405020304" pitchFamily="18" charset="0"/>
              </a:rPr>
              <a:t>Дієта</a:t>
            </a:r>
            <a:r>
              <a:rPr lang="ru-RU" sz="2000" dirty="0">
                <a:latin typeface="Times New Roman" panose="02020603050405020304" pitchFamily="18" charset="0"/>
                <a:cs typeface="Times New Roman" panose="02020603050405020304" pitchFamily="18" charset="0"/>
              </a:rPr>
              <a:t>, яка </a:t>
            </a:r>
            <a:r>
              <a:rPr lang="ru-RU" sz="2000" dirty="0" err="1">
                <a:latin typeface="Times New Roman" panose="02020603050405020304" pitchFamily="18" charset="0"/>
                <a:cs typeface="Times New Roman" panose="02020603050405020304" pitchFamily="18" charset="0"/>
              </a:rPr>
              <a:t>включає</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значну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кількість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харчових</a:t>
            </a:r>
            <a:r>
              <a:rPr lang="ru-RU" sz="2000" dirty="0">
                <a:latin typeface="Times New Roman" panose="02020603050405020304" pitchFamily="18" charset="0"/>
                <a:cs typeface="Times New Roman" panose="02020603050405020304" pitchFamily="18" charset="0"/>
              </a:rPr>
              <a:t> волокон (</a:t>
            </a:r>
            <a:r>
              <a:rPr lang="ru-RU" sz="2000" dirty="0" err="1">
                <a:latin typeface="Times New Roman" panose="02020603050405020304" pitchFamily="18" charset="0"/>
                <a:cs typeface="Times New Roman" panose="02020603050405020304" pitchFamily="18" charset="0"/>
              </a:rPr>
              <a:t>від</a:t>
            </a:r>
            <a:r>
              <a:rPr lang="ru-RU" sz="2000" dirty="0">
                <a:latin typeface="Times New Roman" panose="02020603050405020304" pitchFamily="18" charset="0"/>
                <a:cs typeface="Times New Roman" panose="02020603050405020304" pitchFamily="18" charset="0"/>
              </a:rPr>
              <a:t> 25 г до 30 </a:t>
            </a:r>
            <a:r>
              <a:rPr lang="ru-RU" sz="2000" dirty="0" err="1">
                <a:latin typeface="Times New Roman" panose="02020603050405020304" pitchFamily="18" charset="0"/>
                <a:cs typeface="Times New Roman" panose="02020603050405020304" pitchFamily="18" charset="0"/>
              </a:rPr>
              <a:t>гна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добу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може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допомогти</a:t>
            </a:r>
            <a:r>
              <a:rPr lang="ru-RU" sz="2000" dirty="0">
                <a:latin typeface="Times New Roman" panose="02020603050405020304" pitchFamily="18" charset="0"/>
                <a:cs typeface="Times New Roman" panose="02020603050405020304" pitchFamily="18" charset="0"/>
              </a:rPr>
              <a:t> у </a:t>
            </a:r>
            <a:r>
              <a:rPr lang="ru-RU" sz="2000" dirty="0" err="1">
                <a:latin typeface="Times New Roman" panose="02020603050405020304" pitchFamily="18" charset="0"/>
                <a:cs typeface="Times New Roman" panose="02020603050405020304" pitchFamily="18" charset="0"/>
              </a:rPr>
              <a:t>контролі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рівня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цукру</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крові</a:t>
            </a:r>
            <a:r>
              <a:rPr lang="ru-RU" sz="2000" dirty="0">
                <a:latin typeface="Times New Roman" panose="02020603050405020304" pitchFamily="18" charset="0"/>
                <a:cs typeface="Times New Roman" panose="02020603050405020304" pitchFamily="18" charset="0"/>
              </a:rPr>
              <a:t>. Тому </a:t>
            </a:r>
            <a:r>
              <a:rPr lang="ru-RU" sz="2000" dirty="0" err="1">
                <a:latin typeface="Times New Roman" panose="02020603050405020304" pitchFamily="18" charset="0"/>
                <a:cs typeface="Times New Roman" panose="02020603050405020304" pitchFamily="18" charset="0"/>
              </a:rPr>
              <a:t>слід</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споживати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максимальну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кількість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овочів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фруктів</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цільних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злаків</a:t>
            </a:r>
            <a:r>
              <a:rPr lang="ru-RU" sz="2000" dirty="0">
                <a:latin typeface="Times New Roman" panose="02020603050405020304" pitchFamily="18" charset="0"/>
                <a:cs typeface="Times New Roman" panose="02020603050405020304" pitchFamily="18" charset="0"/>
              </a:rPr>
              <a:t>.</a:t>
            </a:r>
          </a:p>
          <a:p>
            <a:pPr algn="just"/>
            <a:endParaRPr lang="ru-RU"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4653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864096"/>
          </a:xfrm>
        </p:spPr>
        <p:txBody>
          <a:bodyPr/>
          <a:lstStyle/>
          <a:p>
            <a:pPr>
              <a:lnSpc>
                <a:spcPct val="100000"/>
              </a:lnSpc>
            </a:pPr>
            <a:r>
              <a:rPr lang="ru-RU" sz="2000" b="1" dirty="0">
                <a:effectLst/>
              </a:rPr>
              <a:t>ЗАГАЛЬНІ ДІЄТИЧНІ РЕКОМЕНДАЦІЇ ПРИ ДІАБЕТІ 1-го ТИПУ</a:t>
            </a:r>
            <a:endParaRPr lang="ru-RU" sz="2000" b="1" dirty="0"/>
          </a:p>
        </p:txBody>
      </p:sp>
      <p:sp>
        <p:nvSpPr>
          <p:cNvPr id="3" name="Объект 2"/>
          <p:cNvSpPr>
            <a:spLocks noGrp="1"/>
          </p:cNvSpPr>
          <p:nvPr>
            <p:ph idx="1"/>
          </p:nvPr>
        </p:nvSpPr>
        <p:spPr>
          <a:xfrm>
            <a:off x="179512" y="980728"/>
            <a:ext cx="8568952" cy="5328592"/>
          </a:xfrm>
        </p:spPr>
        <p:txBody>
          <a:bodyPr>
            <a:noAutofit/>
          </a:bodyPr>
          <a:lstStyle/>
          <a:p>
            <a:pPr algn="just"/>
            <a:r>
              <a:rPr lang="ru-RU" sz="2000" dirty="0">
                <a:latin typeface="Times New Roman" panose="02020603050405020304" pitchFamily="18" charset="0"/>
                <a:cs typeface="Times New Roman" panose="02020603050405020304" pitchFamily="18" charset="0"/>
              </a:rPr>
              <a:t>4. З метою </a:t>
            </a:r>
            <a:r>
              <a:rPr lang="ru-RU" sz="2000" dirty="0" err="1">
                <a:latin typeface="Times New Roman" panose="02020603050405020304" pitchFamily="18" charset="0"/>
                <a:cs typeface="Times New Roman" panose="02020603050405020304" pitchFamily="18" charset="0"/>
              </a:rPr>
              <a:t>утримання</a:t>
            </a:r>
            <a:r>
              <a:rPr lang="ru-RU" sz="2000" dirty="0">
                <a:latin typeface="Times New Roman" panose="02020603050405020304" pitchFamily="18" charset="0"/>
                <a:cs typeface="Times New Roman" panose="02020603050405020304" pitchFamily="18" charset="0"/>
              </a:rPr>
              <a:t> нормального </a:t>
            </a:r>
            <a:r>
              <a:rPr lang="ru-RU" sz="2000" dirty="0" err="1">
                <a:latin typeface="Times New Roman" panose="02020603050405020304" pitchFamily="18" charset="0"/>
                <a:cs typeface="Times New Roman" panose="02020603050405020304" pitchFamily="18" charset="0"/>
              </a:rPr>
              <a:t>артеріального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тиску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слід</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обмежити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споживання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менш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ніж</a:t>
            </a:r>
            <a:r>
              <a:rPr lang="ru-RU" sz="2000" dirty="0">
                <a:latin typeface="Times New Roman" panose="02020603050405020304" pitchFamily="18" charset="0"/>
                <a:cs typeface="Times New Roman" panose="02020603050405020304" pitchFamily="18" charset="0"/>
              </a:rPr>
              <a:t> 3 </a:t>
            </a:r>
            <a:r>
              <a:rPr lang="ru-RU" sz="2000" dirty="0" err="1">
                <a:latin typeface="Times New Roman" panose="02020603050405020304" pitchFamily="18" charset="0"/>
                <a:cs typeface="Times New Roman" panose="02020603050405020304" pitchFamily="18" charset="0"/>
              </a:rPr>
              <a:t>грами</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добу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або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чайної</a:t>
            </a:r>
            <a:r>
              <a:rPr lang="ru-RU" sz="2000" dirty="0">
                <a:latin typeface="Times New Roman" panose="02020603050405020304" pitchFamily="18" charset="0"/>
                <a:cs typeface="Times New Roman" panose="02020603050405020304" pitchFamily="18" charset="0"/>
              </a:rPr>
              <a:t> ложки), </a:t>
            </a:r>
            <a:r>
              <a:rPr lang="ru-RU" sz="2000" dirty="0" err="1">
                <a:latin typeface="Times New Roman" panose="02020603050405020304" pitchFamily="18" charset="0"/>
                <a:cs typeface="Times New Roman" panose="02020603050405020304" pitchFamily="18" charset="0"/>
              </a:rPr>
              <a:t>збільшити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споживання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рослинної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їжі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молочних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продуктів</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низьким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вмістом</a:t>
            </a:r>
            <a:r>
              <a:rPr lang="ru-RU" sz="2000" dirty="0">
                <a:latin typeface="Times New Roman" panose="02020603050405020304" pitchFamily="18" charset="0"/>
                <a:cs typeface="Times New Roman" panose="02020603050405020304" pitchFamily="18" charset="0"/>
              </a:rPr>
              <a:t> жиру.</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5. </a:t>
            </a:r>
            <a:r>
              <a:rPr lang="ru-RU" sz="2000" dirty="0" err="1">
                <a:latin typeface="Times New Roman" panose="02020603050405020304" pitchFamily="18" charset="0"/>
                <a:cs typeface="Times New Roman" panose="02020603050405020304" pitchFamily="18" charset="0"/>
              </a:rPr>
              <a:t>Штучні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підсолоджувачі</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впливають</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рівень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цукру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крові</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можуть</a:t>
            </a:r>
            <a:r>
              <a:rPr lang="ru-RU" sz="2000" dirty="0">
                <a:latin typeface="Times New Roman" panose="02020603050405020304" pitchFamily="18" charset="0"/>
                <a:cs typeface="Times New Roman" panose="02020603050405020304" pitchFamily="18" charset="0"/>
              </a:rPr>
              <a:t> вживаться у </a:t>
            </a:r>
            <a:r>
              <a:rPr lang="ru-RU" sz="2000" dirty="0" err="1">
                <a:latin typeface="Times New Roman" panose="02020603050405020304" pitchFamily="18" charset="0"/>
                <a:cs typeface="Times New Roman" panose="02020603050405020304" pitchFamily="18" charset="0"/>
              </a:rPr>
              <a:t>помірній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кількості</a:t>
            </a:r>
            <a:r>
              <a:rPr lang="ru-RU" sz="2000" dirty="0">
                <a:latin typeface="Times New Roman" panose="02020603050405020304" pitchFamily="18" charset="0"/>
                <a:cs typeface="Times New Roman" panose="02020603050405020304" pitchFamily="18" charset="0"/>
              </a:rPr>
              <a:t>. Доведена </a:t>
            </a:r>
            <a:r>
              <a:rPr lang="ru-RU" sz="2000" dirty="0" err="1">
                <a:latin typeface="Times New Roman" panose="02020603050405020304" pitchFamily="18" charset="0"/>
                <a:cs typeface="Times New Roman" panose="02020603050405020304" pitchFamily="18" charset="0"/>
              </a:rPr>
              <a:t>безпечність</a:t>
            </a:r>
            <a:r>
              <a:rPr lang="ru-RU" sz="2000" dirty="0">
                <a:latin typeface="Times New Roman" panose="02020603050405020304" pitchFamily="18" charset="0"/>
                <a:cs typeface="Times New Roman" panose="02020603050405020304" pitchFamily="18" charset="0"/>
              </a:rPr>
              <a:t> таких </a:t>
            </a:r>
            <a:r>
              <a:rPr lang="ru-RU" sz="2000" dirty="0" err="1">
                <a:latin typeface="Times New Roman" panose="02020603050405020304" pitchFamily="18" charset="0"/>
                <a:cs typeface="Times New Roman" panose="02020603050405020304" pitchFamily="18" charset="0"/>
              </a:rPr>
              <a:t>речовин</a:t>
            </a:r>
            <a:r>
              <a:rPr lang="ru-RU" sz="2000" dirty="0">
                <a:latin typeface="Times New Roman" panose="02020603050405020304" pitchFamily="18" charset="0"/>
                <a:cs typeface="Times New Roman" panose="02020603050405020304" pitchFamily="18" charset="0"/>
              </a:rPr>
              <a:t>, як ас партам, </a:t>
            </a:r>
            <a:r>
              <a:rPr lang="ru-RU" sz="2000" dirty="0" err="1">
                <a:latin typeface="Times New Roman" panose="02020603050405020304" pitchFamily="18" charset="0"/>
                <a:cs typeface="Times New Roman" panose="02020603050405020304" pitchFamily="18" charset="0"/>
              </a:rPr>
              <a:t>сахарін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ацесульфам</a:t>
            </a:r>
            <a:r>
              <a:rPr lang="ru-RU" sz="2000" dirty="0">
                <a:latin typeface="Times New Roman" panose="02020603050405020304" pitchFamily="18" charset="0"/>
                <a:cs typeface="Times New Roman" panose="02020603050405020304" pitchFamily="18" charset="0"/>
              </a:rPr>
              <a:t>-К, </a:t>
            </a:r>
            <a:r>
              <a:rPr lang="ru-RU" sz="2000" dirty="0" err="1">
                <a:latin typeface="Times New Roman" panose="02020603050405020304" pitchFamily="18" charset="0"/>
                <a:cs typeface="Times New Roman" panose="02020603050405020304" pitchFamily="18" charset="0"/>
              </a:rPr>
              <a:t>неотам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сукралоза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Рослинний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підсолоджувачстевія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також</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вважається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безпечним</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може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використовуватись</a:t>
            </a:r>
            <a:r>
              <a:rPr lang="ru-RU" sz="2000" dirty="0">
                <a:latin typeface="Times New Roman" panose="02020603050405020304" pitchFamily="18" charset="0"/>
                <a:cs typeface="Times New Roman" panose="02020603050405020304" pitchFamily="18" charset="0"/>
              </a:rPr>
              <a:t> для </a:t>
            </a:r>
            <a:r>
              <a:rPr lang="ru-RU" sz="2000" dirty="0" err="1">
                <a:latin typeface="Times New Roman" panose="02020603050405020304" pitchFamily="18" charset="0"/>
                <a:cs typeface="Times New Roman" panose="02020603050405020304" pitchFamily="18" charset="0"/>
              </a:rPr>
              <a:t>заміни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цукру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Міжнародні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експертні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організації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вважають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застосування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перерахованих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підсолоджувачиів</a:t>
            </a:r>
            <a:r>
              <a:rPr lang="ru-RU" sz="2000" dirty="0">
                <a:latin typeface="Times New Roman" panose="02020603050405020304" pitchFamily="18" charset="0"/>
                <a:cs typeface="Times New Roman" panose="02020603050405020304" pitchFamily="18" charset="0"/>
              </a:rPr>
              <a:t> таким,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несе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ризику</a:t>
            </a:r>
            <a:r>
              <a:rPr lang="ru-RU" sz="2000" dirty="0">
                <a:latin typeface="Times New Roman" panose="02020603050405020304" pitchFamily="18" charset="0"/>
                <a:cs typeface="Times New Roman" panose="02020603050405020304" pitchFamily="18" charset="0"/>
              </a:rPr>
              <a:t> для людей при </a:t>
            </a:r>
            <a:r>
              <a:rPr lang="ru-RU" sz="2000" dirty="0" err="1">
                <a:latin typeface="Times New Roman" panose="02020603050405020304" pitchFamily="18" charset="0"/>
                <a:cs typeface="Times New Roman" panose="02020603050405020304" pitchFamily="18" charset="0"/>
              </a:rPr>
              <a:t>споживанні</a:t>
            </a:r>
            <a:r>
              <a:rPr lang="ru-RU" sz="2000" dirty="0">
                <a:latin typeface="Times New Roman" panose="02020603050405020304" pitchFamily="18" charset="0"/>
                <a:cs typeface="Times New Roman" panose="02020603050405020304" pitchFamily="18" charset="0"/>
              </a:rPr>
              <a:t> у </a:t>
            </a:r>
            <a:r>
              <a:rPr lang="ru-RU" sz="2000" dirty="0" err="1">
                <a:latin typeface="Times New Roman" panose="02020603050405020304" pitchFamily="18" charset="0"/>
                <a:cs typeface="Times New Roman" panose="02020603050405020304" pitchFamily="18" charset="0"/>
              </a:rPr>
              <a:t>адекватній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кількості</a:t>
            </a:r>
            <a:r>
              <a:rPr lang="ru-RU" sz="2000" dirty="0">
                <a:latin typeface="Times New Roman" panose="02020603050405020304" pitchFamily="18" charset="0"/>
                <a:cs typeface="Times New Roman" panose="02020603050405020304" pitchFamily="18" charset="0"/>
              </a:rPr>
              <a:t>. Для </a:t>
            </a:r>
            <a:r>
              <a:rPr lang="ru-RU" sz="2000" dirty="0" err="1">
                <a:latin typeface="Times New Roman" panose="02020603050405020304" pitchFamily="18" charset="0"/>
                <a:cs typeface="Times New Roman" panose="02020603050405020304" pitchFamily="18" charset="0"/>
              </a:rPr>
              <a:t>заміни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цукру</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деяких</a:t>
            </a:r>
            <a:r>
              <a:rPr lang="ru-RU" sz="2000" dirty="0">
                <a:latin typeface="Times New Roman" panose="02020603050405020304" pitchFamily="18" charset="0"/>
                <a:cs typeface="Times New Roman" panose="02020603050405020304" pitchFamily="18" charset="0"/>
              </a:rPr>
              <a:t> продуктах (</a:t>
            </a:r>
            <a:r>
              <a:rPr lang="ru-RU" sz="2000" dirty="0" err="1">
                <a:latin typeface="Times New Roman" panose="02020603050405020304" pitchFamily="18" charset="0"/>
                <a:cs typeface="Times New Roman" panose="02020603050405020304" pitchFamily="18" charset="0"/>
              </a:rPr>
              <a:t>цукерках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жувальній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гумці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інших</a:t>
            </a: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використовують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багатоатомні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спирти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сорбітол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ксилітол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лакцітол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маннітол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малтітол</a:t>
            </a:r>
            <a:r>
              <a:rPr lang="ru-RU" sz="2000" dirty="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0104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23528"/>
          </a:xfrm>
        </p:spPr>
        <p:txBody>
          <a:bodyPr/>
          <a:lstStyle/>
          <a:p>
            <a:pPr>
              <a:lnSpc>
                <a:spcPct val="100000"/>
              </a:lnSpc>
            </a:pPr>
            <a:r>
              <a:rPr lang="ru-RU" sz="2800" dirty="0" err="1">
                <a:effectLst/>
              </a:rPr>
              <a:t>Персоніфікована</a:t>
            </a:r>
            <a:r>
              <a:rPr lang="ru-RU" sz="2800" dirty="0">
                <a:effectLst/>
              </a:rPr>
              <a:t> </a:t>
            </a:r>
            <a:r>
              <a:rPr lang="ru-RU" sz="2800" dirty="0" err="1">
                <a:effectLst/>
              </a:rPr>
              <a:t>дієта</a:t>
            </a:r>
            <a:r>
              <a:rPr lang="ru-RU" sz="2800" dirty="0">
                <a:effectLst/>
              </a:rPr>
              <a:t> для </a:t>
            </a:r>
            <a:r>
              <a:rPr lang="ru-RU" sz="2800" dirty="0" err="1">
                <a:effectLst/>
              </a:rPr>
              <a:t>пацієнта</a:t>
            </a:r>
            <a:r>
              <a:rPr lang="ru-RU" sz="2800" dirty="0">
                <a:effectLst/>
              </a:rPr>
              <a:t> з </a:t>
            </a:r>
            <a:r>
              <a:rPr lang="ru-RU" sz="2800" dirty="0" err="1">
                <a:effectLst/>
              </a:rPr>
              <a:t>діабетом</a:t>
            </a:r>
            <a:r>
              <a:rPr lang="ru-RU" sz="2800" dirty="0">
                <a:effectLst/>
              </a:rPr>
              <a:t> 2 типу</a:t>
            </a:r>
            <a:endParaRPr lang="ru-RU" sz="2800" dirty="0"/>
          </a:p>
        </p:txBody>
      </p:sp>
      <p:sp>
        <p:nvSpPr>
          <p:cNvPr id="3" name="Объект 2"/>
          <p:cNvSpPr>
            <a:spLocks noGrp="1"/>
          </p:cNvSpPr>
          <p:nvPr>
            <p:ph idx="1"/>
          </p:nvPr>
        </p:nvSpPr>
        <p:spPr>
          <a:xfrm>
            <a:off x="179512" y="1268760"/>
            <a:ext cx="8712968" cy="5112568"/>
          </a:xfrm>
        </p:spPr>
        <p:txBody>
          <a:bodyPr>
            <a:normAutofit fontScale="92500" lnSpcReduction="20000"/>
          </a:bodyPr>
          <a:lstStyle/>
          <a:p>
            <a:pPr algn="just"/>
            <a:r>
              <a:rPr lang="ru-RU" dirty="0" err="1">
                <a:latin typeface="Times New Roman" panose="02020603050405020304" pitchFamily="18" charset="0"/>
                <a:cs typeface="Times New Roman" panose="02020603050405020304" pitchFamily="18" charset="0"/>
              </a:rPr>
              <a:t>Вислів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підбирається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призначається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індивідуально</a:t>
            </a:r>
            <a:r>
              <a:rPr lang="ru-RU" dirty="0">
                <a:latin typeface="Times New Roman" panose="02020603050405020304" pitchFamily="18" charset="0"/>
                <a:cs typeface="Times New Roman" panose="02020603050405020304" pitchFamily="18" charset="0"/>
              </a:rPr>
              <a:t>» став </a:t>
            </a:r>
            <a:r>
              <a:rPr lang="ru-RU" dirty="0" err="1">
                <a:latin typeface="Times New Roman" panose="02020603050405020304" pitchFamily="18" charset="0"/>
                <a:cs typeface="Times New Roman" panose="02020603050405020304" pitchFamily="18" charset="0"/>
              </a:rPr>
              <a:t>своєрідним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кліше</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тільки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щодо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лікувального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харчування</a:t>
            </a:r>
            <a:r>
              <a:rPr lang="ru-RU" dirty="0">
                <a:latin typeface="Times New Roman" panose="02020603050405020304" pitchFamily="18" charset="0"/>
                <a:cs typeface="Times New Roman" panose="02020603050405020304" pitchFamily="18" charset="0"/>
              </a:rPr>
              <a:t>, а й </a:t>
            </a:r>
            <a:r>
              <a:rPr lang="ru-RU" dirty="0" err="1">
                <a:latin typeface="Times New Roman" panose="02020603050405020304" pitchFamily="18" charset="0"/>
                <a:cs typeface="Times New Roman" panose="02020603050405020304" pitchFamily="18" charset="0"/>
              </a:rPr>
              <a:t>стосовно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терапії</a:t>
            </a:r>
            <a:r>
              <a:rPr lang="ru-RU" dirty="0">
                <a:latin typeface="Times New Roman" panose="02020603050405020304" pitchFamily="18" charset="0"/>
                <a:cs typeface="Times New Roman" panose="02020603050405020304" pitchFamily="18" charset="0"/>
              </a:rPr>
              <a:t>. Часто є </a:t>
            </a:r>
            <a:r>
              <a:rPr lang="ru-RU" dirty="0" err="1">
                <a:latin typeface="Times New Roman" panose="02020603050405020304" pitchFamily="18" charset="0"/>
                <a:cs typeface="Times New Roman" panose="02020603050405020304" pitchFamily="18" charset="0"/>
              </a:rPr>
              <a:t>незрозумілим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означає</a:t>
            </a:r>
            <a:r>
              <a:rPr lang="ru-RU" dirty="0">
                <a:latin typeface="Times New Roman" panose="02020603050405020304" pitchFamily="18" charset="0"/>
                <a:cs typeface="Times New Roman" panose="02020603050405020304" pitchFamily="18" charset="0"/>
              </a:rPr>
              <a:t> і як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здійснити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практиці</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персоніфікації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визначити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вихідні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cs typeface="Times New Roman" panose="02020603050405020304" pitchFamily="18" charset="0"/>
              </a:rPr>
              <a:t> – стан </a:t>
            </a:r>
            <a:r>
              <a:rPr lang="ru-RU" dirty="0" err="1">
                <a:latin typeface="Times New Roman" panose="02020603050405020304" pitchFamily="18" charset="0"/>
                <a:cs typeface="Times New Roman" panose="02020603050405020304" pitchFamily="18" charset="0"/>
              </a:rPr>
              <a:t>харчування</a:t>
            </a:r>
            <a:r>
              <a:rPr lang="ru-RU" dirty="0">
                <a:latin typeface="Times New Roman" panose="02020603050405020304" pitchFamily="18" charset="0"/>
                <a:cs typeface="Times New Roman" panose="02020603050405020304" pitchFamily="18" charset="0"/>
              </a:rPr>
              <a:t> хворого та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харчові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уподобання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звички</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Харчовий</a:t>
            </a:r>
            <a:r>
              <a:rPr lang="ru-RU" dirty="0">
                <a:latin typeface="Times New Roman" panose="02020603050405020304" pitchFamily="18" charset="0"/>
                <a:cs typeface="Times New Roman" panose="02020603050405020304" pitchFamily="18" charset="0"/>
              </a:rPr>
              <a:t> статус </a:t>
            </a:r>
            <a:r>
              <a:rPr lang="ru-RU" dirty="0" err="1">
                <a:latin typeface="Times New Roman" panose="02020603050405020304" pitchFamily="18" charset="0"/>
                <a:cs typeface="Times New Roman" panose="02020603050405020304" pitchFamily="18" charset="0"/>
              </a:rPr>
              <a:t>людини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оцінюють</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підставі</a:t>
            </a:r>
            <a:r>
              <a:rPr lang="ru-RU" dirty="0">
                <a:latin typeface="Times New Roman" panose="02020603050405020304" pitchFamily="18" charset="0"/>
                <a:cs typeface="Times New Roman" panose="02020603050405020304" pitchFamily="18" charset="0"/>
              </a:rPr>
              <a:t> таких </a:t>
            </a:r>
            <a:r>
              <a:rPr lang="ru-RU" dirty="0" err="1">
                <a:latin typeface="Times New Roman" panose="02020603050405020304" pitchFamily="18" charset="0"/>
                <a:cs typeface="Times New Roman" panose="02020603050405020304" pitchFamily="18" charset="0"/>
              </a:rPr>
              <a:t>показників</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індекс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(ІМТ);</a:t>
            </a:r>
          </a:p>
          <a:p>
            <a:pPr marL="0" indent="0" algn="just">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окружність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талії</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глікемії</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загального</a:t>
            </a:r>
            <a:r>
              <a:rPr lang="ru-RU" dirty="0">
                <a:latin typeface="Times New Roman" panose="02020603050405020304" pitchFamily="18" charset="0"/>
                <a:cs typeface="Times New Roman" panose="02020603050405020304" pitchFamily="18" charset="0"/>
              </a:rPr>
              <a:t> холестерину, </a:t>
            </a:r>
            <a:r>
              <a:rPr lang="ru-RU" dirty="0" err="1">
                <a:latin typeface="Times New Roman" panose="02020603050405020304" pitchFamily="18" charset="0"/>
                <a:cs typeface="Times New Roman" panose="02020603050405020304" pitchFamily="18" charset="0"/>
              </a:rPr>
              <a:t>ліпопротеїнів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високої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щільності</a:t>
            </a:r>
            <a:r>
              <a:rPr lang="ru-RU" dirty="0">
                <a:latin typeface="Times New Roman" panose="02020603050405020304" pitchFamily="18" charset="0"/>
                <a:cs typeface="Times New Roman" panose="02020603050405020304" pitchFamily="18" charset="0"/>
              </a:rPr>
              <a:t> (ЛПВП) та </a:t>
            </a:r>
            <a:r>
              <a:rPr lang="ru-RU" dirty="0" err="1">
                <a:latin typeface="Times New Roman" panose="02020603050405020304" pitchFamily="18" charset="0"/>
                <a:cs typeface="Times New Roman" panose="02020603050405020304" pitchFamily="18" charset="0"/>
              </a:rPr>
              <a:t>тригліцеридів</a:t>
            </a:r>
            <a:r>
              <a:rPr lang="ru-RU" dirty="0">
                <a:latin typeface="Times New Roman" panose="02020603050405020304" pitchFamily="18" charset="0"/>
                <a:cs typeface="Times New Roman" panose="02020603050405020304" pitchFamily="18" charset="0"/>
              </a:rPr>
              <a:t>.</a:t>
            </a:r>
          </a:p>
          <a:p>
            <a:pPr marL="0" indent="0" algn="just">
              <a:buNone/>
            </a:pP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Для </a:t>
            </a:r>
            <a:r>
              <a:rPr lang="ru-RU" dirty="0" err="1">
                <a:latin typeface="Times New Roman" panose="02020603050405020304" pitchFamily="18" charset="0"/>
                <a:cs typeface="Times New Roman" panose="02020603050405020304" pitchFamily="18" charset="0"/>
              </a:rPr>
              <a:t>вивчення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харчових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уподобань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попросити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пацієнта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відтворити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власний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раціон</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останні</a:t>
            </a:r>
            <a:r>
              <a:rPr lang="ru-RU" dirty="0">
                <a:latin typeface="Times New Roman" panose="02020603050405020304" pitchFamily="18" charset="0"/>
                <a:cs typeface="Times New Roman" panose="02020603050405020304" pitchFamily="18" charset="0"/>
              </a:rPr>
              <a:t> 24-48 год</a:t>
            </a:r>
          </a:p>
        </p:txBody>
      </p:sp>
    </p:spTree>
    <p:extLst>
      <p:ext uri="{BB962C8B-B14F-4D97-AF65-F5344CB8AC3E}">
        <p14:creationId xmlns:p14="http://schemas.microsoft.com/office/powerpoint/2010/main" val="23216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1080120"/>
          </a:xfrm>
        </p:spPr>
        <p:txBody>
          <a:bodyPr/>
          <a:lstStyle/>
          <a:p>
            <a:pPr>
              <a:lnSpc>
                <a:spcPct val="100000"/>
              </a:lnSpc>
            </a:pPr>
            <a:r>
              <a:rPr lang="uk-UA" sz="2400" b="1" dirty="0">
                <a:effectLst/>
              </a:rPr>
              <a:t>Плідна співпраця лікаря з пацієнтом щодо змін у харчуванні має спрямовуватися на такі ключові аспекти:</a:t>
            </a:r>
            <a:endParaRPr lang="ru-RU" sz="2400" b="1" dirty="0"/>
          </a:p>
        </p:txBody>
      </p:sp>
      <p:sp>
        <p:nvSpPr>
          <p:cNvPr id="3" name="Объект 2"/>
          <p:cNvSpPr>
            <a:spLocks noGrp="1"/>
          </p:cNvSpPr>
          <p:nvPr>
            <p:ph idx="1"/>
          </p:nvPr>
        </p:nvSpPr>
        <p:spPr>
          <a:xfrm>
            <a:off x="395536" y="1340768"/>
            <a:ext cx="8424936" cy="5184576"/>
          </a:xfrm>
        </p:spPr>
        <p:txBody>
          <a:bodyPr>
            <a:normAutofit fontScale="77500" lnSpcReduction="20000"/>
          </a:bodyPr>
          <a:lstStyle/>
          <a:p>
            <a:pPr marL="0" indent="0" algn="just">
              <a:buNone/>
            </a:pPr>
            <a:r>
              <a:rPr lang="uk-UA" dirty="0"/>
              <a:t>• </a:t>
            </a:r>
            <a:r>
              <a:rPr lang="uk-UA" sz="2600" dirty="0">
                <a:latin typeface="Times New Roman" panose="02020603050405020304" pitchFamily="18" charset="0"/>
                <a:cs typeface="Times New Roman" panose="02020603050405020304" pitchFamily="18" charset="0"/>
              </a:rPr>
              <a:t>споживання такої кількості калорій, яка відповідає витратам енергії;</a:t>
            </a:r>
            <a:endParaRPr lang="ru-RU" sz="2600" dirty="0">
              <a:latin typeface="Times New Roman" panose="02020603050405020304" pitchFamily="18" charset="0"/>
              <a:cs typeface="Times New Roman" panose="02020603050405020304" pitchFamily="18" charset="0"/>
            </a:endParaRPr>
          </a:p>
          <a:p>
            <a:pPr marL="0" indent="0" algn="just">
              <a:buNone/>
            </a:pP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підтримання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нормальної</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маси</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тіла</a:t>
            </a:r>
            <a:r>
              <a:rPr lang="ru-RU" sz="2600" dirty="0">
                <a:latin typeface="Times New Roman" panose="02020603050405020304" pitchFamily="18" charset="0"/>
                <a:cs typeface="Times New Roman" panose="02020603050405020304" pitchFamily="18" charset="0"/>
              </a:rPr>
              <a:t> та </a:t>
            </a:r>
            <a:r>
              <a:rPr lang="ru-RU" sz="2600" dirty="0" err="1">
                <a:latin typeface="Times New Roman" panose="02020603050405020304" pitchFamily="18" charset="0"/>
                <a:cs typeface="Times New Roman" panose="02020603050405020304" pitchFamily="18" charset="0"/>
              </a:rPr>
              <a:t>збільшення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фізичної</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активності</a:t>
            </a:r>
            <a:r>
              <a:rPr lang="ru-RU" sz="2600" dirty="0">
                <a:latin typeface="Times New Roman" panose="02020603050405020304" pitchFamily="18" charset="0"/>
                <a:cs typeface="Times New Roman" panose="02020603050405020304" pitchFamily="18" charset="0"/>
              </a:rPr>
              <a:t>;</a:t>
            </a:r>
          </a:p>
          <a:p>
            <a:pPr marL="0" indent="0" algn="just">
              <a:buNone/>
            </a:pPr>
            <a:endParaRPr lang="ru-RU" sz="2600" dirty="0">
              <a:latin typeface="Times New Roman" panose="02020603050405020304" pitchFamily="18" charset="0"/>
              <a:cs typeface="Times New Roman" panose="02020603050405020304" pitchFamily="18" charset="0"/>
            </a:endParaRPr>
          </a:p>
          <a:p>
            <a:pPr marL="0" indent="0" algn="just">
              <a:buNone/>
            </a:pP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постійне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споживання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стабільної</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кількості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вуглеводів</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під</a:t>
            </a:r>
            <a:r>
              <a:rPr lang="ru-RU" sz="2600" dirty="0">
                <a:latin typeface="Times New Roman" panose="02020603050405020304" pitchFamily="18" charset="0"/>
                <a:cs typeface="Times New Roman" panose="02020603050405020304" pitchFamily="18" charset="0"/>
              </a:rPr>
              <a:t> час </a:t>
            </a:r>
            <a:r>
              <a:rPr lang="ru-RU" sz="2600" dirty="0" err="1">
                <a:latin typeface="Times New Roman" panose="02020603050405020304" pitchFamily="18" charset="0"/>
                <a:cs typeface="Times New Roman" panose="02020603050405020304" pitchFamily="18" charset="0"/>
              </a:rPr>
              <a:t>основних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прийомів</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їжі</a:t>
            </a:r>
            <a:r>
              <a:rPr lang="ru-RU" sz="2600" dirty="0">
                <a:latin typeface="Times New Roman" panose="02020603050405020304" pitchFamily="18" charset="0"/>
                <a:cs typeface="Times New Roman" panose="02020603050405020304" pitchFamily="18" charset="0"/>
              </a:rPr>
              <a:t> та </a:t>
            </a:r>
            <a:r>
              <a:rPr lang="ru-RU" sz="2600" dirty="0" err="1">
                <a:latin typeface="Times New Roman" panose="02020603050405020304" pitchFamily="18" charset="0"/>
                <a:cs typeface="Times New Roman" panose="02020603050405020304" pitchFamily="18" charset="0"/>
              </a:rPr>
              <a:t>перекусів</a:t>
            </a:r>
            <a:r>
              <a:rPr lang="ru-RU" sz="2600" dirty="0">
                <a:latin typeface="Times New Roman" panose="02020603050405020304" pitchFamily="18" charset="0"/>
                <a:cs typeface="Times New Roman" panose="02020603050405020304" pitchFamily="18" charset="0"/>
              </a:rPr>
              <a:t>;</a:t>
            </a:r>
          </a:p>
          <a:p>
            <a:pPr marL="0" indent="0" algn="just">
              <a:buNone/>
            </a:pPr>
            <a:endParaRPr lang="ru-RU" sz="2600" dirty="0">
              <a:latin typeface="Times New Roman" panose="02020603050405020304" pitchFamily="18" charset="0"/>
              <a:cs typeface="Times New Roman" panose="02020603050405020304" pitchFamily="18" charset="0"/>
            </a:endParaRPr>
          </a:p>
          <a:p>
            <a:pPr marL="0" indent="0" algn="just">
              <a:buNone/>
            </a:pPr>
            <a:r>
              <a:rPr lang="ru-RU" sz="2600" dirty="0">
                <a:latin typeface="Times New Roman" panose="02020603050405020304" pitchFamily="18" charset="0"/>
                <a:cs typeface="Times New Roman" panose="02020603050405020304" pitchFamily="18" charset="0"/>
              </a:rPr>
              <a:t> • склад </a:t>
            </a:r>
            <a:r>
              <a:rPr lang="ru-RU" sz="2600" dirty="0" err="1">
                <a:latin typeface="Times New Roman" panose="02020603050405020304" pitchFamily="18" charset="0"/>
                <a:cs typeface="Times New Roman" panose="02020603050405020304" pitchFamily="18" charset="0"/>
              </a:rPr>
              <a:t>харчових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продуктів</a:t>
            </a:r>
            <a:r>
              <a:rPr lang="ru-RU" sz="2600" dirty="0">
                <a:latin typeface="Times New Roman" panose="02020603050405020304" pitchFamily="18" charset="0"/>
                <a:cs typeface="Times New Roman" panose="02020603050405020304" pitchFamily="18" charset="0"/>
              </a:rPr>
              <a:t>;</a:t>
            </a:r>
          </a:p>
          <a:p>
            <a:pPr marL="0" indent="0" algn="just">
              <a:buNone/>
            </a:pPr>
            <a:endParaRPr lang="ru-RU" sz="2600" dirty="0">
              <a:latin typeface="Times New Roman" panose="02020603050405020304" pitchFamily="18" charset="0"/>
              <a:cs typeface="Times New Roman" panose="02020603050405020304" pitchFamily="18" charset="0"/>
            </a:endParaRPr>
          </a:p>
          <a:p>
            <a:pPr marL="0" indent="0" algn="just">
              <a:buNone/>
            </a:pPr>
            <a:r>
              <a:rPr lang="ru-RU" sz="2600" dirty="0">
                <a:latin typeface="Times New Roman" panose="02020603050405020304" pitchFamily="18" charset="0"/>
                <a:cs typeface="Times New Roman" panose="02020603050405020304" pitchFamily="18" charset="0"/>
              </a:rPr>
              <a:t> • режим </a:t>
            </a:r>
            <a:r>
              <a:rPr lang="ru-RU" sz="2600" dirty="0" err="1">
                <a:latin typeface="Times New Roman" panose="02020603050405020304" pitchFamily="18" charset="0"/>
                <a:cs typeface="Times New Roman" panose="02020603050405020304" pitchFamily="18" charset="0"/>
              </a:rPr>
              <a:t>харчування</a:t>
            </a:r>
            <a:r>
              <a:rPr lang="ru-RU" sz="2600" dirty="0">
                <a:latin typeface="Times New Roman" panose="02020603050405020304" pitchFamily="18" charset="0"/>
                <a:cs typeface="Times New Roman" panose="02020603050405020304" pitchFamily="18" charset="0"/>
              </a:rPr>
              <a:t>;</a:t>
            </a:r>
          </a:p>
          <a:p>
            <a:pPr marL="0" indent="0" algn="just">
              <a:buNone/>
            </a:pPr>
            <a:endParaRPr lang="ru-RU" sz="2600" dirty="0">
              <a:latin typeface="Times New Roman" panose="02020603050405020304" pitchFamily="18" charset="0"/>
              <a:cs typeface="Times New Roman" panose="02020603050405020304" pitchFamily="18" charset="0"/>
            </a:endParaRPr>
          </a:p>
          <a:p>
            <a:pPr marL="0" indent="0" algn="just">
              <a:buNone/>
            </a:pP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рекомендовані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кількості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споживання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окремих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продуктів</a:t>
            </a:r>
            <a:r>
              <a:rPr lang="ru-RU" sz="2600" dirty="0">
                <a:latin typeface="Times New Roman" panose="02020603050405020304" pitchFamily="18" charset="0"/>
                <a:cs typeface="Times New Roman" panose="02020603050405020304" pitchFamily="18" charset="0"/>
              </a:rPr>
              <a:t>.</a:t>
            </a:r>
          </a:p>
          <a:p>
            <a:pPr marL="0" indent="0" algn="just">
              <a:buNone/>
            </a:pPr>
            <a:endParaRPr lang="ru-RU" sz="2600" dirty="0">
              <a:latin typeface="Times New Roman" panose="02020603050405020304" pitchFamily="18" charset="0"/>
              <a:cs typeface="Times New Roman" panose="02020603050405020304" pitchFamily="18" charset="0"/>
            </a:endParaRPr>
          </a:p>
          <a:p>
            <a:pPr algn="just"/>
            <a:r>
              <a:rPr lang="ru-RU" sz="2600" dirty="0" err="1">
                <a:latin typeface="Times New Roman" panose="02020603050405020304" pitchFamily="18" charset="0"/>
                <a:cs typeface="Times New Roman" panose="02020603050405020304" pitchFamily="18" charset="0"/>
              </a:rPr>
              <a:t>Серед</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цих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аспектів</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важко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виділити</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універсально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пріоритетні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Водночас</a:t>
            </a:r>
            <a:r>
              <a:rPr lang="ru-RU" sz="2600" dirty="0">
                <a:latin typeface="Times New Roman" panose="02020603050405020304" pitchFamily="18" charset="0"/>
                <a:cs typeface="Times New Roman" panose="02020603050405020304" pitchFamily="18" charset="0"/>
              </a:rPr>
              <a:t> склад </a:t>
            </a:r>
            <a:r>
              <a:rPr lang="ru-RU" sz="2600" dirty="0" err="1">
                <a:latin typeface="Times New Roman" panose="02020603050405020304" pitchFamily="18" charset="0"/>
                <a:cs typeface="Times New Roman" panose="02020603050405020304" pitchFamily="18" charset="0"/>
              </a:rPr>
              <a:t>продуктів</a:t>
            </a:r>
            <a:r>
              <a:rPr lang="ru-RU" sz="2600" dirty="0">
                <a:latin typeface="Times New Roman" panose="02020603050405020304" pitchFamily="18" charset="0"/>
                <a:cs typeface="Times New Roman" panose="02020603050405020304" pitchFamily="18" charset="0"/>
              </a:rPr>
              <a:t> та час </a:t>
            </a:r>
            <a:r>
              <a:rPr lang="ru-RU" sz="2600" dirty="0" err="1">
                <a:latin typeface="Times New Roman" panose="02020603050405020304" pitchFamily="18" charset="0"/>
                <a:cs typeface="Times New Roman" panose="02020603050405020304" pitchFamily="18" charset="0"/>
              </a:rPr>
              <a:t>прийому</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їжі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мають</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велике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значення</a:t>
            </a:r>
            <a:r>
              <a:rPr lang="ru-RU" sz="2600" dirty="0">
                <a:latin typeface="Times New Roman" panose="02020603050405020304" pitchFamily="18" charset="0"/>
                <a:cs typeface="Times New Roman" panose="02020603050405020304" pitchFamily="18" charset="0"/>
              </a:rPr>
              <a:t> для </a:t>
            </a:r>
            <a:r>
              <a:rPr lang="ru-RU" sz="2600" dirty="0" err="1">
                <a:latin typeface="Times New Roman" panose="02020603050405020304" pitchFamily="18" charset="0"/>
                <a:cs typeface="Times New Roman" panose="02020603050405020304" pitchFamily="18" charset="0"/>
              </a:rPr>
              <a:t>попередження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значних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коливань</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рівня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глюкози</a:t>
            </a:r>
            <a:r>
              <a:rPr lang="ru-RU" sz="2600" dirty="0">
                <a:latin typeface="Times New Roman" panose="02020603050405020304" pitchFamily="18" charset="0"/>
                <a:cs typeface="Times New Roman" panose="02020603050405020304" pitchFamily="18" charset="0"/>
              </a:rPr>
              <a:t> у </a:t>
            </a:r>
            <a:r>
              <a:rPr lang="ru-RU" sz="2600" dirty="0" err="1">
                <a:latin typeface="Times New Roman" panose="02020603050405020304" pitchFamily="18" charset="0"/>
                <a:cs typeface="Times New Roman" panose="02020603050405020304" pitchFamily="18" charset="0"/>
              </a:rPr>
              <a:t>крові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пацієнтів</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які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отримують</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інсулін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або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інші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цукрознижувальні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препарати</a:t>
            </a:r>
            <a:r>
              <a:rPr lang="ru-RU" sz="2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04111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lstStyle/>
          <a:p>
            <a:r>
              <a:rPr lang="ru-RU" dirty="0" err="1">
                <a:effectLst/>
              </a:rPr>
              <a:t>Споживання</a:t>
            </a:r>
            <a:r>
              <a:rPr lang="ru-RU" dirty="0">
                <a:effectLst/>
              </a:rPr>
              <a:t> </a:t>
            </a:r>
            <a:r>
              <a:rPr lang="ru-RU" dirty="0" err="1">
                <a:effectLst/>
              </a:rPr>
              <a:t>калорій</a:t>
            </a:r>
            <a:endParaRPr lang="ru-RU" dirty="0"/>
          </a:p>
        </p:txBody>
      </p:sp>
      <p:sp>
        <p:nvSpPr>
          <p:cNvPr id="3" name="Объект 2"/>
          <p:cNvSpPr>
            <a:spLocks noGrp="1"/>
          </p:cNvSpPr>
          <p:nvPr>
            <p:ph idx="1"/>
          </p:nvPr>
        </p:nvSpPr>
        <p:spPr>
          <a:xfrm>
            <a:off x="457200" y="1052736"/>
            <a:ext cx="4474840" cy="5472608"/>
          </a:xfrm>
        </p:spPr>
        <p:txBody>
          <a:bodyPr>
            <a:normAutofit fontScale="92500" lnSpcReduction="20000"/>
          </a:bodyPr>
          <a:lstStyle/>
          <a:p>
            <a:pPr algn="just"/>
            <a:r>
              <a:rPr lang="ru-RU" dirty="0" err="1">
                <a:latin typeface="Times New Roman" panose="02020603050405020304" pitchFamily="18" charset="0"/>
                <a:cs typeface="Times New Roman" panose="02020603050405020304" pitchFamily="18" charset="0"/>
              </a:rPr>
              <a:t>Цукровий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a:t>
            </a:r>
            <a:r>
              <a:rPr lang="ru-RU" dirty="0">
                <a:latin typeface="Times New Roman" panose="02020603050405020304" pitchFamily="18" charset="0"/>
                <a:cs typeface="Times New Roman" panose="02020603050405020304" pitchFamily="18" charset="0"/>
              </a:rPr>
              <a:t> 2 типу часто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фоні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метаболічного</a:t>
            </a:r>
            <a:r>
              <a:rPr lang="ru-RU" dirty="0">
                <a:latin typeface="Times New Roman" panose="02020603050405020304" pitchFamily="18" charset="0"/>
                <a:cs typeface="Times New Roman" panose="02020603050405020304" pitchFamily="18" charset="0"/>
              </a:rPr>
              <a:t> синдрому. Тому </a:t>
            </a:r>
            <a:r>
              <a:rPr lang="ru-RU" dirty="0" err="1">
                <a:latin typeface="Times New Roman" panose="02020603050405020304" pitchFamily="18" charset="0"/>
                <a:cs typeface="Times New Roman" panose="02020603050405020304" pitchFamily="18" charset="0"/>
              </a:rPr>
              <a:t>відновлення</a:t>
            </a:r>
            <a:r>
              <a:rPr lang="ru-RU" dirty="0">
                <a:latin typeface="Times New Roman" panose="02020603050405020304" pitchFamily="18" charset="0"/>
                <a:cs typeface="Times New Roman" panose="02020603050405020304" pitchFamily="18" charset="0"/>
              </a:rPr>
              <a:t> балансу </a:t>
            </a:r>
            <a:r>
              <a:rPr lang="ru-RU" dirty="0" err="1">
                <a:latin typeface="Times New Roman" panose="02020603050405020304" pitchFamily="18" charset="0"/>
                <a:cs typeface="Times New Roman" panose="02020603050405020304" pitchFamily="18" charset="0"/>
              </a:rPr>
              <a:t>надходження</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витрат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калорій</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актуальним</a:t>
            </a:r>
            <a:r>
              <a:rPr lang="ru-RU" dirty="0">
                <a:latin typeface="Times New Roman" panose="02020603050405020304" pitchFamily="18" charset="0"/>
                <a:cs typeface="Times New Roman" panose="02020603050405020304" pitchFamily="18" charset="0"/>
              </a:rPr>
              <a:t>, і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враховувати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персональні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особливості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пацієнта</a:t>
            </a:r>
            <a:r>
              <a:rPr lang="ru-RU"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 • актуальна </a:t>
            </a:r>
            <a:r>
              <a:rPr lang="ru-RU" dirty="0" err="1">
                <a:latin typeface="Times New Roman" panose="02020603050405020304" pitchFamily="18" charset="0"/>
                <a:cs typeface="Times New Roman" panose="02020603050405020304" pitchFamily="18" charset="0"/>
              </a:rPr>
              <a:t>маса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її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відношення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бажаної</a:t>
            </a:r>
            <a:r>
              <a:rPr lang="ru-RU" dirty="0">
                <a:latin typeface="Times New Roman" panose="02020603050405020304" pitchFamily="18" charset="0"/>
                <a:cs typeface="Times New Roman" panose="02020603050405020304" pitchFamily="18" charset="0"/>
              </a:rPr>
              <a:t> ваги;</a:t>
            </a:r>
          </a:p>
          <a:p>
            <a:pPr marL="0" indent="0">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історія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розподіл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тканини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окружність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талії</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ступінь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м’язової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спадковість</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глікозильованого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гемоглобіну</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7145" y="1196752"/>
            <a:ext cx="4000445" cy="266429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144" y="4005064"/>
            <a:ext cx="4006263" cy="2448272"/>
          </a:xfrm>
          <a:prstGeom prst="rect">
            <a:avLst/>
          </a:prstGeom>
        </p:spPr>
      </p:pic>
    </p:spTree>
    <p:extLst>
      <p:ext uri="{BB962C8B-B14F-4D97-AF65-F5344CB8AC3E}">
        <p14:creationId xmlns:p14="http://schemas.microsoft.com/office/powerpoint/2010/main" val="3998741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effectLst/>
              </a:rPr>
              <a:t>Споживання</a:t>
            </a:r>
            <a:r>
              <a:rPr lang="ru-RU" dirty="0">
                <a:effectLst/>
              </a:rPr>
              <a:t> </a:t>
            </a:r>
            <a:r>
              <a:rPr lang="ru-RU" dirty="0" err="1">
                <a:effectLst/>
              </a:rPr>
              <a:t>постійної</a:t>
            </a:r>
            <a:r>
              <a:rPr lang="ru-RU" dirty="0">
                <a:effectLst/>
              </a:rPr>
              <a:t> </a:t>
            </a:r>
            <a:r>
              <a:rPr lang="ru-RU" dirty="0" err="1">
                <a:effectLst/>
              </a:rPr>
              <a:t>кількості</a:t>
            </a:r>
            <a:r>
              <a:rPr lang="ru-RU" dirty="0">
                <a:effectLst/>
              </a:rPr>
              <a:t> </a:t>
            </a:r>
            <a:r>
              <a:rPr lang="ru-RU" dirty="0" err="1">
                <a:effectLst/>
              </a:rPr>
              <a:t>вуглеводів</a:t>
            </a:r>
            <a:endParaRPr lang="ru-RU" dirty="0"/>
          </a:p>
        </p:txBody>
      </p:sp>
      <p:sp>
        <p:nvSpPr>
          <p:cNvPr id="3" name="Объект 2"/>
          <p:cNvSpPr>
            <a:spLocks noGrp="1"/>
          </p:cNvSpPr>
          <p:nvPr>
            <p:ph idx="1"/>
          </p:nvPr>
        </p:nvSpPr>
        <p:spPr>
          <a:xfrm>
            <a:off x="457200" y="1600200"/>
            <a:ext cx="8229600" cy="4925144"/>
          </a:xfrm>
        </p:spPr>
        <p:txBody>
          <a:bodyPr>
            <a:normAutofit/>
          </a:bodyPr>
          <a:lstStyle/>
          <a:p>
            <a:pPr algn="just"/>
            <a:r>
              <a:rPr lang="ru-RU" dirty="0" err="1">
                <a:latin typeface="Times New Roman" panose="02020603050405020304" pitchFamily="18" charset="0"/>
                <a:cs typeface="Times New Roman" panose="02020603050405020304" pitchFamily="18" charset="0"/>
              </a:rPr>
              <a:t>Постійний</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прийому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стабільна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щоденна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попереджають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коливання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цукру</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виникнення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гіпоглікемії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особливо </a:t>
            </a:r>
            <a:r>
              <a:rPr lang="ru-RU" dirty="0" err="1">
                <a:latin typeface="Times New Roman" panose="02020603050405020304" pitchFamily="18" charset="0"/>
                <a:cs typeface="Times New Roman" panose="02020603050405020304" pitchFamily="18" charset="0"/>
              </a:rPr>
              <a:t>важливо</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препарати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сульфонілсечовини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секретагогів</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гнучких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режимів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дозування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комбінованим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використанням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тривалої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короткої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дозволяє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коригувати</a:t>
            </a:r>
            <a:r>
              <a:rPr lang="ru-RU" dirty="0">
                <a:latin typeface="Times New Roman" panose="02020603050405020304" pitchFamily="18" charset="0"/>
                <a:cs typeface="Times New Roman" panose="02020603050405020304" pitchFamily="18" charset="0"/>
              </a:rPr>
              <a:t> дозу препарату </a:t>
            </a:r>
            <a:r>
              <a:rPr lang="ru-RU" dirty="0" err="1">
                <a:latin typeface="Times New Roman" panose="02020603050405020304" pitchFamily="18" charset="0"/>
                <a:cs typeface="Times New Roman" panose="02020603050405020304" pitchFamily="18" charset="0"/>
              </a:rPr>
              <a:t>залежно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стравах</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1863977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effectLst/>
              </a:rPr>
              <a:t>Підрахунок</a:t>
            </a:r>
            <a:r>
              <a:rPr lang="ru-RU" dirty="0">
                <a:effectLst/>
              </a:rPr>
              <a:t> </a:t>
            </a:r>
            <a:r>
              <a:rPr lang="ru-RU" dirty="0" err="1">
                <a:effectLst/>
              </a:rPr>
              <a:t>кількості</a:t>
            </a:r>
            <a:r>
              <a:rPr lang="ru-RU" dirty="0">
                <a:effectLst/>
              </a:rPr>
              <a:t> </a:t>
            </a:r>
            <a:r>
              <a:rPr lang="ru-RU" dirty="0" err="1">
                <a:effectLst/>
              </a:rPr>
              <a:t>вуглеводів</a:t>
            </a:r>
            <a:endParaRPr lang="ru-RU" dirty="0"/>
          </a:p>
        </p:txBody>
      </p:sp>
      <p:sp>
        <p:nvSpPr>
          <p:cNvPr id="3" name="Объект 2"/>
          <p:cNvSpPr>
            <a:spLocks noGrp="1"/>
          </p:cNvSpPr>
          <p:nvPr>
            <p:ph idx="1"/>
          </p:nvPr>
        </p:nvSpPr>
        <p:spPr>
          <a:xfrm>
            <a:off x="457200" y="1600200"/>
            <a:ext cx="8229600" cy="4853136"/>
          </a:xfrm>
        </p:spPr>
        <p:txBody>
          <a:bodyPr>
            <a:normAutofit/>
          </a:bodyPr>
          <a:lstStyle/>
          <a:p>
            <a:pPr algn="just"/>
            <a:r>
              <a:rPr lang="ru-RU" dirty="0">
                <a:latin typeface="Times New Roman" panose="02020603050405020304" pitchFamily="18" charset="0"/>
                <a:cs typeface="Times New Roman" panose="02020603050405020304" pitchFamily="18" charset="0"/>
              </a:rPr>
              <a:t>Мета </a:t>
            </a:r>
            <a:r>
              <a:rPr lang="ru-RU" dirty="0" err="1">
                <a:latin typeface="Times New Roman" panose="02020603050405020304" pitchFamily="18" charset="0"/>
                <a:cs typeface="Times New Roman" panose="02020603050405020304" pitchFamily="18" charset="0"/>
              </a:rPr>
              <a:t>навчання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ЦД 2 типу </a:t>
            </a:r>
            <a:r>
              <a:rPr lang="ru-RU" dirty="0" err="1">
                <a:latin typeface="Times New Roman" panose="02020603050405020304" pitchFamily="18" charset="0"/>
                <a:cs typeface="Times New Roman" panose="02020603050405020304" pitchFamily="18" charset="0"/>
              </a:rPr>
              <a:t>підрахунку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стравах</a:t>
            </a:r>
            <a:r>
              <a:rPr lang="ru-RU" dirty="0">
                <a:latin typeface="Times New Roman" panose="02020603050405020304" pitchFamily="18" charset="0"/>
                <a:cs typeface="Times New Roman" panose="02020603050405020304" pitchFamily="18" charset="0"/>
              </a:rPr>
              <a:t> та закусках </a:t>
            </a:r>
            <a:r>
              <a:rPr lang="ru-RU" dirty="0" err="1">
                <a:latin typeface="Times New Roman" panose="02020603050405020304" pitchFamily="18" charset="0"/>
                <a:cs typeface="Times New Roman" panose="02020603050405020304" pitchFamily="18" charset="0"/>
              </a:rPr>
              <a:t>полягає</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забезпеченні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глікемічного</a:t>
            </a:r>
            <a:r>
              <a:rPr lang="ru-RU" dirty="0">
                <a:latin typeface="Times New Roman" panose="02020603050405020304" pitchFamily="18" charset="0"/>
                <a:cs typeface="Times New Roman" panose="02020603050405020304" pitchFamily="18" charset="0"/>
              </a:rPr>
              <a:t> контролю за </a:t>
            </a:r>
            <a:r>
              <a:rPr lang="ru-RU" dirty="0" err="1">
                <a:latin typeface="Times New Roman" panose="02020603050405020304" pitchFamily="18" charset="0"/>
                <a:cs typeface="Times New Roman" panose="02020603050405020304" pitchFamily="18" charset="0"/>
              </a:rPr>
              <a:t>умови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стабільного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Важливим</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формування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використання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навичок</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свідомого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розподілу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грамах</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кожній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протягом</a:t>
            </a:r>
            <a:r>
              <a:rPr lang="ru-RU" dirty="0">
                <a:latin typeface="Times New Roman" panose="02020603050405020304" pitchFamily="18" charset="0"/>
                <a:cs typeface="Times New Roman" panose="02020603050405020304" pitchFamily="18" charset="0"/>
              </a:rPr>
              <a:t> дня.</a:t>
            </a:r>
          </a:p>
          <a:p>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Спосіб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підрахунку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мінімально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Ендокринолог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дієтолог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навчити</a:t>
            </a:r>
            <a:r>
              <a:rPr lang="ru-RU" dirty="0">
                <a:latin typeface="Times New Roman" panose="02020603050405020304" pitchFamily="18" charset="0"/>
                <a:cs typeface="Times New Roman" panose="02020603050405020304" pitchFamily="18" charset="0"/>
              </a:rPr>
              <a:t> хворого </a:t>
            </a:r>
            <a:r>
              <a:rPr lang="ru-RU" dirty="0" err="1">
                <a:latin typeface="Times New Roman" panose="02020603050405020304" pitchFamily="18" charset="0"/>
                <a:cs typeface="Times New Roman" panose="02020603050405020304" pitchFamily="18" charset="0"/>
              </a:rPr>
              <a:t>визначати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розмір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порції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вміст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ній</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730285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lstStyle/>
          <a:p>
            <a:r>
              <a:rPr lang="ru-RU" sz="3200" dirty="0" err="1">
                <a:effectLst/>
              </a:rPr>
              <a:t>Cклад</a:t>
            </a:r>
            <a:r>
              <a:rPr lang="ru-RU" sz="3200" dirty="0">
                <a:effectLst/>
              </a:rPr>
              <a:t> </a:t>
            </a:r>
            <a:r>
              <a:rPr lang="ru-RU" sz="3200" dirty="0" err="1">
                <a:effectLst/>
              </a:rPr>
              <a:t>харчових</a:t>
            </a:r>
            <a:r>
              <a:rPr lang="ru-RU" sz="3200" dirty="0">
                <a:effectLst/>
              </a:rPr>
              <a:t> </a:t>
            </a:r>
            <a:r>
              <a:rPr lang="ru-RU" sz="3200" dirty="0" err="1">
                <a:effectLst/>
              </a:rPr>
              <a:t>продуктів</a:t>
            </a:r>
            <a:r>
              <a:rPr lang="ru-RU" sz="3200" dirty="0">
                <a:effectLst/>
              </a:rPr>
              <a:t> і </a:t>
            </a:r>
            <a:r>
              <a:rPr lang="ru-RU" sz="3200" dirty="0" err="1">
                <a:effectLst/>
              </a:rPr>
              <a:t>страв</a:t>
            </a:r>
            <a:endParaRPr lang="ru-RU" sz="3200" dirty="0"/>
          </a:p>
        </p:txBody>
      </p:sp>
      <p:sp>
        <p:nvSpPr>
          <p:cNvPr id="3" name="Объект 2"/>
          <p:cNvSpPr>
            <a:spLocks noGrp="1"/>
          </p:cNvSpPr>
          <p:nvPr>
            <p:ph idx="1"/>
          </p:nvPr>
        </p:nvSpPr>
        <p:spPr>
          <a:xfrm>
            <a:off x="457200" y="1268760"/>
            <a:ext cx="8219256" cy="5112568"/>
          </a:xfrm>
        </p:spPr>
        <p:txBody>
          <a:bodyPr>
            <a:normAutofit fontScale="92500" lnSpcReduction="10000"/>
          </a:bodyPr>
          <a:lstStyle/>
          <a:p>
            <a:pPr marL="0" indent="0">
              <a:buNone/>
            </a:pPr>
            <a:r>
              <a:rPr lang="ru-RU" b="1" dirty="0" err="1">
                <a:latin typeface="Times New Roman" panose="02020603050405020304" pitchFamily="18" charset="0"/>
                <a:cs typeface="Times New Roman" panose="02020603050405020304" pitchFamily="18" charset="0"/>
              </a:rPr>
              <a:t>Макронутрієнтний</a:t>
            </a:r>
            <a:r>
              <a:rPr lang="ru-RU" b="1" dirty="0">
                <a:latin typeface="Times New Roman" panose="02020603050405020304" pitchFamily="18" charset="0"/>
                <a:cs typeface="Times New Roman" panose="02020603050405020304" pitchFamily="18" charset="0"/>
              </a:rPr>
              <a:t> склад</a:t>
            </a:r>
          </a:p>
          <a:p>
            <a:pPr marL="0" indent="0">
              <a:buNone/>
            </a:pPr>
            <a:endParaRPr lang="ru-RU" b="1"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Оптимальна </a:t>
            </a:r>
            <a:r>
              <a:rPr lang="ru-RU" dirty="0" err="1">
                <a:latin typeface="Times New Roman" panose="02020603050405020304" pitchFamily="18" charset="0"/>
                <a:cs typeface="Times New Roman" panose="02020603050405020304" pitchFamily="18" charset="0"/>
              </a:rPr>
              <a:t>композиція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макронутрієнтів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дієті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персоніфікованою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заснованою</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цілях</a:t>
            </a:r>
            <a:r>
              <a:rPr lang="ru-RU" dirty="0">
                <a:latin typeface="Times New Roman" panose="02020603050405020304" pitchFamily="18" charset="0"/>
                <a:cs typeface="Times New Roman" panose="02020603050405020304" pitchFamily="18" charset="0"/>
              </a:rPr>
              <a:t> контролю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метаболічних</a:t>
            </a:r>
            <a:r>
              <a:rPr lang="ru-RU" dirty="0">
                <a:latin typeface="Times New Roman" panose="02020603050405020304" pitchFamily="18" charset="0"/>
                <a:cs typeface="Times New Roman" panose="02020603050405020304" pitchFamily="18" charset="0"/>
              </a:rPr>
              <a:t> потребах (</a:t>
            </a:r>
            <a:r>
              <a:rPr lang="ru-RU" dirty="0" err="1">
                <a:latin typeface="Times New Roman" panose="02020603050405020304" pitchFamily="18" charset="0"/>
                <a:cs typeface="Times New Roman" panose="02020603050405020304" pitchFamily="18" charset="0"/>
              </a:rPr>
              <a:t>гіпертензія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дисліпідемія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нефропатія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харчових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звичках</a:t>
            </a:r>
            <a:r>
              <a:rPr lang="ru-RU"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a:p>
            <a:pPr marL="0" indent="0">
              <a:buNone/>
            </a:pPr>
            <a:r>
              <a:rPr lang="ru-RU" b="1" dirty="0" err="1">
                <a:latin typeface="Times New Roman" panose="02020603050405020304" pitchFamily="18" charset="0"/>
                <a:cs typeface="Times New Roman" panose="02020603050405020304" pitchFamily="18" charset="0"/>
              </a:rPr>
              <a:t>Глікемічний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індекс</a:t>
            </a:r>
            <a:endParaRPr lang="ru-RU" b="1" dirty="0">
              <a:latin typeface="Times New Roman" panose="02020603050405020304" pitchFamily="18" charset="0"/>
              <a:cs typeface="Times New Roman" panose="02020603050405020304" pitchFamily="18" charset="0"/>
            </a:endParaRPr>
          </a:p>
          <a:p>
            <a:pPr marL="0" indent="0">
              <a:buNone/>
            </a:pPr>
            <a:endParaRPr lang="ru-RU" b="1"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Для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ЦД 2 типу </a:t>
            </a:r>
            <a:r>
              <a:rPr lang="ru-RU" dirty="0" err="1">
                <a:latin typeface="Times New Roman" panose="02020603050405020304" pitchFamily="18" charset="0"/>
                <a:cs typeface="Times New Roman" panose="02020603050405020304" pitchFamily="18" charset="0"/>
              </a:rPr>
              <a:t>переважне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продуктів</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низьким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глікемічним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індексом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помірну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користь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контролі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постпрандіальної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глікемії</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метааналізі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досліджень</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порівнювалася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ефективність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дієт</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різним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глікемічним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індексом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встановлено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достовірне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зменшення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глікозильованого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гемоглобіну</a:t>
            </a:r>
            <a:r>
              <a:rPr lang="ru-RU" dirty="0">
                <a:latin typeface="Times New Roman" panose="02020603050405020304" pitchFamily="18" charset="0"/>
                <a:cs typeface="Times New Roman" panose="02020603050405020304" pitchFamily="18" charset="0"/>
              </a:rPr>
              <a:t> на 0,4-0,5% .</a:t>
            </a:r>
            <a:endParaRPr lang="ru-RU" b="1"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98555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lstStyle/>
          <a:p>
            <a:r>
              <a:rPr lang="ru-RU" dirty="0" err="1">
                <a:effectLst/>
              </a:rPr>
              <a:t>Споживання</a:t>
            </a:r>
            <a:r>
              <a:rPr lang="ru-RU" dirty="0">
                <a:effectLst/>
              </a:rPr>
              <a:t> алкоголю</a:t>
            </a:r>
            <a:endParaRPr lang="ru-RU" dirty="0"/>
          </a:p>
        </p:txBody>
      </p:sp>
      <p:sp>
        <p:nvSpPr>
          <p:cNvPr id="3" name="Объект 2"/>
          <p:cNvSpPr>
            <a:spLocks noGrp="1"/>
          </p:cNvSpPr>
          <p:nvPr>
            <p:ph idx="1"/>
          </p:nvPr>
        </p:nvSpPr>
        <p:spPr/>
        <p:txBody>
          <a:bodyPr>
            <a:normAutofit/>
          </a:bodyPr>
          <a:lstStyle/>
          <a:p>
            <a:pPr algn="just"/>
            <a:r>
              <a:rPr lang="ru-RU" dirty="0" err="1">
                <a:latin typeface="Times New Roman" panose="02020603050405020304" pitchFamily="18" charset="0"/>
                <a:cs typeface="Times New Roman" panose="02020603050405020304" pitchFamily="18" charset="0"/>
              </a:rPr>
              <a:t>Помірне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алкоголю разом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вживанням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викликає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сироватці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Водночас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компоненти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змішаних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алкогольних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напоїв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викликати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цукру</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хворих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вирішили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споживати</a:t>
            </a:r>
            <a:r>
              <a:rPr lang="ru-RU" dirty="0">
                <a:latin typeface="Times New Roman" panose="02020603050405020304" pitchFamily="18" charset="0"/>
                <a:cs typeface="Times New Roman" panose="02020603050405020304" pitchFamily="18" charset="0"/>
              </a:rPr>
              <a:t> алкоголь,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добова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обмежена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однією</a:t>
            </a:r>
            <a:r>
              <a:rPr lang="ru-RU" dirty="0">
                <a:latin typeface="Times New Roman" panose="02020603050405020304" pitchFamily="18" charset="0"/>
                <a:cs typeface="Times New Roman" panose="02020603050405020304" pitchFamily="18" charset="0"/>
              </a:rPr>
              <a:t> дозою для </a:t>
            </a:r>
            <a:r>
              <a:rPr lang="ru-RU" dirty="0" err="1">
                <a:latin typeface="Times New Roman" panose="02020603050405020304" pitchFamily="18" charset="0"/>
                <a:cs typeface="Times New Roman" panose="02020603050405020304" pitchFamily="18" charset="0"/>
              </a:rPr>
              <a:t>жінок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однією-двома</a:t>
            </a:r>
            <a:r>
              <a:rPr lang="ru-RU" dirty="0">
                <a:latin typeface="Times New Roman" panose="02020603050405020304" pitchFamily="18" charset="0"/>
                <a:cs typeface="Times New Roman" panose="02020603050405020304" pitchFamily="18" charset="0"/>
              </a:rPr>
              <a:t> дозами – для </a:t>
            </a:r>
            <a:r>
              <a:rPr lang="ru-RU" dirty="0" err="1">
                <a:latin typeface="Times New Roman" panose="02020603050405020304" pitchFamily="18" charset="0"/>
                <a:cs typeface="Times New Roman" panose="02020603050405020304" pitchFamily="18" charset="0"/>
              </a:rPr>
              <a:t>чоловіків</a:t>
            </a:r>
            <a:r>
              <a:rPr lang="ru-RU" dirty="0">
                <a:latin typeface="Times New Roman" panose="02020603050405020304" pitchFamily="18" charset="0"/>
                <a:cs typeface="Times New Roman" panose="02020603050405020304" pitchFamily="18" charset="0"/>
              </a:rPr>
              <a:t> (одна доза становить </a:t>
            </a:r>
            <a:r>
              <a:rPr lang="ru-RU" dirty="0" err="1">
                <a:latin typeface="Times New Roman" panose="02020603050405020304" pitchFamily="18" charset="0"/>
                <a:cs typeface="Times New Roman" panose="02020603050405020304" pitchFamily="18" charset="0"/>
              </a:rPr>
              <a:t>приблизно</a:t>
            </a:r>
            <a:r>
              <a:rPr lang="ru-RU" dirty="0">
                <a:latin typeface="Times New Roman" panose="02020603050405020304" pitchFamily="18" charset="0"/>
                <a:cs typeface="Times New Roman" panose="02020603050405020304" pitchFamily="18" charset="0"/>
              </a:rPr>
              <a:t> 10 мл чистого </a:t>
            </a:r>
            <a:r>
              <a:rPr lang="ru-RU" dirty="0" err="1">
                <a:latin typeface="Times New Roman" panose="02020603050405020304" pitchFamily="18" charset="0"/>
                <a:cs typeface="Times New Roman" panose="02020603050405020304" pitchFamily="18" charset="0"/>
              </a:rPr>
              <a:t>етанолу</a:t>
            </a:r>
            <a:r>
              <a:rPr lang="ru-RU" dirty="0">
                <a:latin typeface="Times New Roman" panose="02020603050405020304" pitchFamily="18" charset="0"/>
                <a:cs typeface="Times New Roman" panose="02020603050405020304" pitchFamily="18" charset="0"/>
              </a:rPr>
              <a:t>). Алкоголь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споживати</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їжею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Програми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спрямовані</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зменшення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надмірної</a:t>
            </a:r>
            <a:r>
              <a:rPr lang="ru-RU" dirty="0">
                <a:latin typeface="Times New Roman" panose="02020603050405020304" pitchFamily="18" charset="0"/>
                <a:cs typeface="Times New Roman" panose="02020603050405020304" pitchFamily="18" charset="0"/>
              </a:rPr>
              <a:t> ваги,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враховувати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калорії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алкогольних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напоїв</a:t>
            </a:r>
            <a:r>
              <a:rPr lang="ru-RU"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053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lstStyle/>
          <a:p>
            <a:r>
              <a:rPr lang="ru-RU" dirty="0" err="1">
                <a:effectLst/>
              </a:rPr>
              <a:t>Дієтичні</a:t>
            </a:r>
            <a:r>
              <a:rPr lang="ru-RU" dirty="0">
                <a:effectLst/>
              </a:rPr>
              <a:t> добавки</a:t>
            </a:r>
            <a:endParaRPr lang="ru-RU" dirty="0"/>
          </a:p>
        </p:txBody>
      </p:sp>
      <p:sp>
        <p:nvSpPr>
          <p:cNvPr id="3" name="Объект 2"/>
          <p:cNvSpPr>
            <a:spLocks noGrp="1"/>
          </p:cNvSpPr>
          <p:nvPr>
            <p:ph idx="1"/>
          </p:nvPr>
        </p:nvSpPr>
        <p:spPr>
          <a:xfrm>
            <a:off x="457200" y="1340768"/>
            <a:ext cx="8229600" cy="4785395"/>
          </a:xfrm>
        </p:spPr>
        <p:txBody>
          <a:bodyPr/>
          <a:lstStyle/>
          <a:p>
            <a:pPr algn="just"/>
            <a:r>
              <a:rPr lang="ru-RU" dirty="0" err="1">
                <a:latin typeface="Times New Roman" panose="02020603050405020304" pitchFamily="18" charset="0"/>
                <a:cs typeface="Times New Roman" panose="02020603050405020304" pitchFamily="18" charset="0"/>
              </a:rPr>
              <a:t>Деякі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вітаміни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мінерали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ймовірно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покращувати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глікемічний</a:t>
            </a:r>
            <a:r>
              <a:rPr lang="ru-RU" dirty="0">
                <a:latin typeface="Times New Roman" panose="02020603050405020304" pitchFamily="18" charset="0"/>
                <a:cs typeface="Times New Roman" panose="02020603050405020304" pitchFamily="18" charset="0"/>
              </a:rPr>
              <a:t> контроль у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діабетом</a:t>
            </a:r>
            <a:r>
              <a:rPr lang="ru-RU" dirty="0">
                <a:latin typeface="Times New Roman" panose="02020603050405020304" pitchFamily="18" charset="0"/>
                <a:cs typeface="Times New Roman" panose="02020603050405020304" pitchFamily="18" charset="0"/>
              </a:rPr>
              <a:t> 2 типу. </a:t>
            </a:r>
            <a:r>
              <a:rPr lang="ru-RU" dirty="0" err="1">
                <a:latin typeface="Times New Roman" panose="02020603050405020304" pitchFamily="18" charset="0"/>
                <a:cs typeface="Times New Roman" panose="02020603050405020304" pitchFamily="18" charset="0"/>
              </a:rPr>
              <a:t>Зокрема</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деяких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рандомізованих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дослідженнях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додаткове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хрому </a:t>
            </a:r>
            <a:r>
              <a:rPr lang="ru-RU" dirty="0" err="1">
                <a:latin typeface="Times New Roman" panose="02020603050405020304" pitchFamily="18" charset="0"/>
                <a:cs typeface="Times New Roman" panose="02020603050405020304" pitchFamily="18" charset="0"/>
              </a:rPr>
              <a:t>забезпечило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покращення</a:t>
            </a:r>
            <a:r>
              <a:rPr lang="ru-RU" dirty="0">
                <a:latin typeface="Times New Roman" panose="02020603050405020304" pitchFamily="18" charset="0"/>
                <a:cs typeface="Times New Roman" panose="02020603050405020304" pitchFamily="18" charset="0"/>
              </a:rPr>
              <a:t> контролю </a:t>
            </a:r>
            <a:r>
              <a:rPr lang="ru-RU" dirty="0" err="1">
                <a:latin typeface="Times New Roman" panose="02020603050405020304" pitchFamily="18" charset="0"/>
                <a:cs typeface="Times New Roman" panose="02020603050405020304" pitchFamily="18" charset="0"/>
              </a:rPr>
              <a:t>глікемії</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діабетиків</a:t>
            </a:r>
            <a:r>
              <a:rPr lang="ru-RU" dirty="0">
                <a:latin typeface="Times New Roman" panose="02020603050405020304" pitchFamily="18" charset="0"/>
                <a:cs typeface="Times New Roman" panose="02020603050405020304" pitchFamily="18" charset="0"/>
              </a:rPr>
              <a:t>, але не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осіб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нормальною </a:t>
            </a:r>
            <a:r>
              <a:rPr lang="ru-RU" dirty="0" err="1">
                <a:latin typeface="Times New Roman" panose="02020603050405020304" pitchFamily="18" charset="0"/>
                <a:cs typeface="Times New Roman" panose="02020603050405020304" pitchFamily="18" charset="0"/>
              </a:rPr>
              <a:t>толерантністю</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глюкози</a:t>
            </a:r>
            <a:r>
              <a:rPr lang="ru-RU" dirty="0">
                <a:latin typeface="Times New Roman" panose="02020603050405020304" pitchFamily="18" charset="0"/>
                <a:cs typeface="Times New Roman" panose="02020603050405020304" pitchFamily="18" charset="0"/>
              </a:rPr>
              <a:t>. </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Однак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недостатньо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рекомендувати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широке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добавок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хромом за </a:t>
            </a:r>
            <a:r>
              <a:rPr lang="ru-RU" dirty="0" err="1">
                <a:latin typeface="Times New Roman" panose="02020603050405020304" pitchFamily="18" charset="0"/>
                <a:cs typeface="Times New Roman" panose="02020603050405020304" pitchFamily="18" charset="0"/>
              </a:rPr>
              <a:t>відсутності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встановленого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дефіциту</a:t>
            </a:r>
            <a:r>
              <a:rPr lang="ru-RU"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8424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r>
              <a:rPr lang="ru-RU" dirty="0">
                <a:effectLst/>
              </a:rPr>
              <a:t>Режим </a:t>
            </a:r>
            <a:r>
              <a:rPr lang="ru-RU" dirty="0" err="1">
                <a:effectLst/>
              </a:rPr>
              <a:t>харчування</a:t>
            </a:r>
            <a:endParaRPr lang="ru-RU" dirty="0"/>
          </a:p>
        </p:txBody>
      </p:sp>
      <p:sp>
        <p:nvSpPr>
          <p:cNvPr id="3" name="Объект 2"/>
          <p:cNvSpPr>
            <a:spLocks noGrp="1"/>
          </p:cNvSpPr>
          <p:nvPr>
            <p:ph idx="1"/>
          </p:nvPr>
        </p:nvSpPr>
        <p:spPr>
          <a:xfrm>
            <a:off x="457200" y="1600200"/>
            <a:ext cx="8229600" cy="4853136"/>
          </a:xfrm>
        </p:spPr>
        <p:txBody>
          <a:bodyPr>
            <a:normAutofit fontScale="92500" lnSpcReduction="10000"/>
          </a:bodyPr>
          <a:lstStyle/>
          <a:p>
            <a:pPr algn="just"/>
            <a:r>
              <a:rPr lang="ru-RU" dirty="0" err="1">
                <a:latin typeface="Times New Roman" panose="02020603050405020304" pitchFamily="18" charset="0"/>
                <a:cs typeface="Times New Roman" panose="02020603050405020304" pitchFamily="18" charset="0"/>
              </a:rPr>
              <a:t>Постійний</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прийому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важливим</a:t>
            </a:r>
            <a:r>
              <a:rPr lang="ru-RU" dirty="0">
                <a:latin typeface="Times New Roman" panose="02020603050405020304" pitchFamily="18" charset="0"/>
                <a:cs typeface="Times New Roman" panose="02020603050405020304" pitchFamily="18" charset="0"/>
              </a:rPr>
              <a:t> аспектом </a:t>
            </a:r>
            <a:r>
              <a:rPr lang="ru-RU" dirty="0" err="1">
                <a:latin typeface="Times New Roman" panose="02020603050405020304" pitchFamily="18" charset="0"/>
                <a:cs typeface="Times New Roman" panose="02020603050405020304" pitchFamily="18" charset="0"/>
              </a:rPr>
              <a:t>харчування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ЦД 2 типу,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отримують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секретагоги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Використання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бігуанідів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тiазолiдиндiонiв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інгібіторів</a:t>
            </a:r>
            <a:r>
              <a:rPr lang="ru-RU" dirty="0">
                <a:latin typeface="Times New Roman" panose="02020603050405020304" pitchFamily="18" charset="0"/>
                <a:cs typeface="Times New Roman" panose="02020603050405020304" pitchFamily="18" charset="0"/>
              </a:rPr>
              <a:t> альфа-</a:t>
            </a:r>
            <a:r>
              <a:rPr lang="ru-RU" dirty="0" err="1">
                <a:latin typeface="Times New Roman" panose="02020603050405020304" pitchFamily="18" charset="0"/>
                <a:cs typeface="Times New Roman" panose="02020603050405020304" pitchFamily="18" charset="0"/>
              </a:rPr>
              <a:t>глюкозидази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нових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сприяє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гнучкому</a:t>
            </a:r>
            <a:r>
              <a:rPr lang="ru-RU" dirty="0">
                <a:latin typeface="Times New Roman" panose="02020603050405020304" pitchFamily="18" charset="0"/>
                <a:cs typeface="Times New Roman" panose="02020603050405020304" pitchFamily="18" charset="0"/>
              </a:rPr>
              <a:t> режиму </a:t>
            </a:r>
            <a:r>
              <a:rPr lang="ru-RU" dirty="0" err="1">
                <a:latin typeface="Times New Roman" panose="02020603050405020304" pitchFamily="18" charset="0"/>
                <a:cs typeface="Times New Roman" panose="02020603050405020304" pitchFamily="18" charset="0"/>
              </a:rPr>
              <a:t>харчування</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Інсулінові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режими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засновані</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щоденних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ін’єкціях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приблизно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однакових</a:t>
            </a:r>
            <a:r>
              <a:rPr lang="ru-RU" dirty="0">
                <a:latin typeface="Times New Roman" panose="02020603050405020304" pitchFamily="18" charset="0"/>
                <a:cs typeface="Times New Roman" panose="02020603050405020304" pitchFamily="18" charset="0"/>
              </a:rPr>
              <a:t> доз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водночас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необхідним</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стабільне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приблизно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однакових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Постійний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рекомендується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пацієнтам</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діабетом</a:t>
            </a:r>
            <a:r>
              <a:rPr lang="ru-RU" dirty="0">
                <a:latin typeface="Times New Roman" panose="02020603050405020304" pitchFamily="18" charset="0"/>
                <a:cs typeface="Times New Roman" panose="02020603050405020304" pitchFamily="18" charset="0"/>
              </a:rPr>
              <a:t> 2 типу,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отримують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препарати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стимулюють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секрецію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сульфонілсечовину</a:t>
            </a:r>
            <a:r>
              <a:rPr lang="ru-RU" dirty="0">
                <a:latin typeface="Times New Roman" panose="02020603050405020304" pitchFamily="18" charset="0"/>
                <a:cs typeface="Times New Roman" panose="02020603050405020304" pitchFamily="18" charset="0"/>
              </a:rPr>
              <a:t>.</a:t>
            </a:r>
          </a:p>
          <a:p>
            <a:pPr algn="just"/>
            <a:endParaRPr lang="ru-RU" dirty="0"/>
          </a:p>
        </p:txBody>
      </p:sp>
    </p:spTree>
    <p:extLst>
      <p:ext uri="{BB962C8B-B14F-4D97-AF65-F5344CB8AC3E}">
        <p14:creationId xmlns:p14="http://schemas.microsoft.com/office/powerpoint/2010/main" val="3240961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619472"/>
          </a:xfrm>
        </p:spPr>
        <p:txBody>
          <a:bodyPr/>
          <a:lstStyle/>
          <a:p>
            <a:r>
              <a:rPr lang="uk-UA" sz="3600" b="1" dirty="0"/>
              <a:t>Продукти дозволені діабетикам:</a:t>
            </a:r>
            <a:endParaRPr lang="ru-RU" sz="3600" dirty="0"/>
          </a:p>
        </p:txBody>
      </p:sp>
      <p:sp>
        <p:nvSpPr>
          <p:cNvPr id="3" name="Объект 2"/>
          <p:cNvSpPr>
            <a:spLocks noGrp="1"/>
          </p:cNvSpPr>
          <p:nvPr>
            <p:ph idx="1"/>
          </p:nvPr>
        </p:nvSpPr>
        <p:spPr>
          <a:xfrm>
            <a:off x="179512" y="692696"/>
            <a:ext cx="8964488" cy="6336704"/>
          </a:xfrm>
        </p:spPr>
        <p:txBody>
          <a:bodyPr>
            <a:normAutofit fontScale="77500" lnSpcReduction="20000"/>
          </a:bodyPr>
          <a:lstStyle/>
          <a:p>
            <a:pPr algn="just"/>
            <a:r>
              <a:rPr lang="uk-UA" dirty="0">
                <a:latin typeface="Times New Roman" panose="02020603050405020304" pitchFamily="18" charset="0"/>
                <a:cs typeface="Times New Roman" panose="02020603050405020304" pitchFamily="18" charset="0"/>
              </a:rPr>
              <a:t>хліб і хлібобулочні вироби з додаванням висівок і </a:t>
            </a:r>
            <a:r>
              <a:rPr lang="uk-UA" dirty="0" err="1">
                <a:latin typeface="Times New Roman" panose="02020603050405020304" pitchFamily="18" charset="0"/>
                <a:cs typeface="Times New Roman" panose="02020603050405020304" pitchFamily="18" charset="0"/>
              </a:rPr>
              <a:t>зерен</a:t>
            </a:r>
            <a:r>
              <a:rPr lang="uk-UA" dirty="0">
                <a:latin typeface="Times New Roman" panose="02020603050405020304" pitchFamily="18" charset="0"/>
                <a:cs typeface="Times New Roman" panose="02020603050405020304" pitchFamily="18" charset="0"/>
              </a:rPr>
              <a:t>, а також діабетичні сорти хліба;</a:t>
            </a:r>
          </a:p>
          <a:p>
            <a:pPr algn="just"/>
            <a:r>
              <a:rPr lang="uk-UA" dirty="0">
                <a:latin typeface="Times New Roman" panose="02020603050405020304" pitchFamily="18" charset="0"/>
                <a:cs typeface="Times New Roman" panose="02020603050405020304" pitchFamily="18" charset="0"/>
              </a:rPr>
              <a:t>нежирні сорти м’яса і риби;</a:t>
            </a:r>
          </a:p>
          <a:p>
            <a:pPr algn="just"/>
            <a:r>
              <a:rPr lang="uk-UA" dirty="0">
                <a:latin typeface="Times New Roman" panose="02020603050405020304" pitchFamily="18" charset="0"/>
                <a:cs typeface="Times New Roman" panose="02020603050405020304" pitchFamily="18" charset="0"/>
              </a:rPr>
              <a:t>ковбасні вироби зі зниженим вмістом жиру;</a:t>
            </a:r>
          </a:p>
          <a:p>
            <a:pPr algn="just"/>
            <a:r>
              <a:rPr lang="uk-UA" dirty="0">
                <a:latin typeface="Times New Roman" panose="02020603050405020304" pitchFamily="18" charset="0"/>
                <a:cs typeface="Times New Roman" panose="02020603050405020304" pitchFamily="18" charset="0"/>
              </a:rPr>
              <a:t>супи вегетаріанські (з додаванням круп, квасолі, грибів і нежирних шматків м’яса);</a:t>
            </a:r>
          </a:p>
          <a:p>
            <a:pPr algn="just"/>
            <a:r>
              <a:rPr lang="uk-UA" dirty="0">
                <a:latin typeface="Times New Roman" panose="02020603050405020304" pitchFamily="18" charset="0"/>
                <a:cs typeface="Times New Roman" panose="02020603050405020304" pitchFamily="18" charset="0"/>
              </a:rPr>
              <a:t>страви з круп;</a:t>
            </a:r>
          </a:p>
          <a:p>
            <a:pPr algn="just"/>
            <a:r>
              <a:rPr lang="uk-UA" dirty="0">
                <a:latin typeface="Times New Roman" panose="02020603050405020304" pitchFamily="18" charset="0"/>
                <a:cs typeface="Times New Roman" panose="02020603050405020304" pitchFamily="18" charset="0"/>
              </a:rPr>
              <a:t>овочі та зелень;</a:t>
            </a:r>
          </a:p>
          <a:p>
            <a:pPr algn="just"/>
            <a:r>
              <a:rPr lang="uk-UA" dirty="0">
                <a:latin typeface="Times New Roman" panose="02020603050405020304" pitchFamily="18" charset="0"/>
                <a:cs typeface="Times New Roman" panose="02020603050405020304" pitchFamily="18" charset="0"/>
              </a:rPr>
              <a:t>ягоди і фрукти;</a:t>
            </a:r>
          </a:p>
          <a:p>
            <a:pPr algn="just"/>
            <a:r>
              <a:rPr lang="uk-UA" dirty="0">
                <a:latin typeface="Times New Roman" panose="02020603050405020304" pitchFamily="18" charset="0"/>
                <a:cs typeface="Times New Roman" panose="02020603050405020304" pitchFamily="18" charset="0"/>
              </a:rPr>
              <a:t>яйця в кількості 1 штуки в день в будь-якому вигляді або у складі страв;</a:t>
            </a:r>
          </a:p>
          <a:p>
            <a:pPr algn="just"/>
            <a:r>
              <a:rPr lang="uk-UA" dirty="0">
                <a:latin typeface="Times New Roman" panose="02020603050405020304" pitchFamily="18" charset="0"/>
                <a:cs typeface="Times New Roman" panose="02020603050405020304" pitchFamily="18" charset="0"/>
              </a:rPr>
              <a:t>знежирені або </a:t>
            </a:r>
            <a:r>
              <a:rPr lang="uk-UA" dirty="0" err="1">
                <a:latin typeface="Times New Roman" panose="02020603050405020304" pitchFamily="18" charset="0"/>
                <a:cs typeface="Times New Roman" panose="02020603050405020304" pitchFamily="18" charset="0"/>
              </a:rPr>
              <a:t>маложирні</a:t>
            </a:r>
            <a:r>
              <a:rPr lang="uk-UA" dirty="0">
                <a:latin typeface="Times New Roman" panose="02020603050405020304" pitchFamily="18" charset="0"/>
                <a:cs typeface="Times New Roman" panose="02020603050405020304" pitchFamily="18" charset="0"/>
              </a:rPr>
              <a:t> молочні продукти, масло зниженої жирності;</a:t>
            </a:r>
          </a:p>
          <a:p>
            <a:pPr algn="just"/>
            <a:r>
              <a:rPr lang="uk-UA" dirty="0">
                <a:latin typeface="Times New Roman" panose="02020603050405020304" pitchFamily="18" charset="0"/>
                <a:cs typeface="Times New Roman" panose="02020603050405020304" pitchFamily="18" charset="0"/>
              </a:rPr>
              <a:t>будь-які кисломолочні продукти;</a:t>
            </a:r>
          </a:p>
          <a:p>
            <a:pPr algn="just"/>
            <a:r>
              <a:rPr lang="uk-UA" dirty="0">
                <a:latin typeface="Times New Roman" panose="02020603050405020304" pitchFamily="18" charset="0"/>
                <a:cs typeface="Times New Roman" panose="02020603050405020304" pitchFamily="18" charset="0"/>
              </a:rPr>
              <a:t>дієтичні солодощі і кондитерські вироби з замінниками цукру;</a:t>
            </a:r>
          </a:p>
          <a:p>
            <a:pPr algn="just"/>
            <a:r>
              <a:rPr lang="uk-UA" dirty="0">
                <a:latin typeface="Times New Roman" panose="02020603050405020304" pitchFamily="18" charset="0"/>
                <a:cs typeface="Times New Roman" panose="02020603050405020304" pitchFamily="18" charset="0"/>
              </a:rPr>
              <a:t>натуральні рослинні масла;</a:t>
            </a:r>
          </a:p>
          <a:p>
            <a:pPr algn="just"/>
            <a:r>
              <a:rPr lang="uk-UA" dirty="0">
                <a:latin typeface="Times New Roman" panose="02020603050405020304" pitchFamily="18" charset="0"/>
                <a:cs typeface="Times New Roman" panose="02020603050405020304" pitchFamily="18" charset="0"/>
              </a:rPr>
              <a:t>чай, кавові напої без цукру;</a:t>
            </a:r>
          </a:p>
          <a:p>
            <a:pPr algn="just"/>
            <a:r>
              <a:rPr lang="uk-UA" dirty="0">
                <a:latin typeface="Times New Roman" panose="02020603050405020304" pitchFamily="18" charset="0"/>
                <a:cs typeface="Times New Roman" panose="02020603050405020304" pitchFamily="18" charset="0"/>
              </a:rPr>
              <a:t>ягідні і фруктові соки;</a:t>
            </a:r>
          </a:p>
          <a:p>
            <a:pPr algn="just"/>
            <a:r>
              <a:rPr lang="uk-UA" dirty="0">
                <a:latin typeface="Times New Roman" panose="02020603050405020304" pitchFamily="18" charset="0"/>
                <a:cs typeface="Times New Roman" panose="02020603050405020304" pitchFamily="18" charset="0"/>
              </a:rPr>
              <a:t>відвар шипшини;</a:t>
            </a:r>
          </a:p>
          <a:p>
            <a:pPr algn="just"/>
            <a:r>
              <a:rPr lang="uk-UA" dirty="0">
                <a:latin typeface="Times New Roman" panose="02020603050405020304" pitchFamily="18" charset="0"/>
                <a:cs typeface="Times New Roman" panose="02020603050405020304" pitchFamily="18" charset="0"/>
              </a:rPr>
              <a:t>мінеральні води;</a:t>
            </a:r>
          </a:p>
          <a:p>
            <a:pPr algn="just"/>
            <a:r>
              <a:rPr lang="uk-UA" dirty="0">
                <a:latin typeface="Times New Roman" panose="02020603050405020304" pitchFamily="18" charset="0"/>
                <a:cs typeface="Times New Roman" panose="02020603050405020304" pitchFamily="18" charset="0"/>
              </a:rPr>
              <a:t>безалкогольні напої без цукру.</a:t>
            </a:r>
          </a:p>
          <a:p>
            <a:pPr algn="just"/>
            <a:r>
              <a:rPr lang="uk-UA" dirty="0">
                <a:latin typeface="Times New Roman" panose="02020603050405020304" pitchFamily="18" charset="0"/>
                <a:cs typeface="Times New Roman" panose="02020603050405020304" pitchFamily="18" charset="0"/>
              </a:rPr>
              <a:t>Люди, що страждають діабетом, не з чуток знають про користь морської капусти, багатої солями кобальту та нікелю, які сприяють відновленню </a:t>
            </a:r>
            <a:r>
              <a:rPr lang="uk-UA" dirty="0" err="1">
                <a:latin typeface="Times New Roman" panose="02020603050405020304" pitchFamily="18" charset="0"/>
                <a:cs typeface="Times New Roman" panose="02020603050405020304" pitchFamily="18" charset="0"/>
              </a:rPr>
              <a:t>паращитоподібної</a:t>
            </a:r>
            <a:r>
              <a:rPr lang="uk-UA" dirty="0">
                <a:latin typeface="Times New Roman" panose="02020603050405020304" pitchFamily="18" charset="0"/>
                <a:cs typeface="Times New Roman" panose="02020603050405020304" pitchFamily="18" charset="0"/>
              </a:rPr>
              <a:t> залоз.</a:t>
            </a:r>
          </a:p>
          <a:p>
            <a:endParaRPr lang="ru-RU" dirty="0"/>
          </a:p>
        </p:txBody>
      </p:sp>
    </p:spTree>
    <p:extLst>
      <p:ext uri="{BB962C8B-B14F-4D97-AF65-F5344CB8AC3E}">
        <p14:creationId xmlns:p14="http://schemas.microsoft.com/office/powerpoint/2010/main" val="38849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19256" cy="1052736"/>
          </a:xfrm>
        </p:spPr>
        <p:txBody>
          <a:bodyPr/>
          <a:lstStyle/>
          <a:p>
            <a:r>
              <a:rPr lang="uk-UA" b="1" dirty="0">
                <a:effectLst/>
              </a:rPr>
              <a:t>Заборонені продукти:</a:t>
            </a:r>
            <a:endParaRPr lang="ru-RU" dirty="0"/>
          </a:p>
        </p:txBody>
      </p:sp>
      <p:sp>
        <p:nvSpPr>
          <p:cNvPr id="3" name="Объект 2"/>
          <p:cNvSpPr>
            <a:spLocks noGrp="1"/>
          </p:cNvSpPr>
          <p:nvPr>
            <p:ph idx="1"/>
          </p:nvPr>
        </p:nvSpPr>
        <p:spPr>
          <a:xfrm>
            <a:off x="251520" y="1196752"/>
            <a:ext cx="8784976" cy="5328592"/>
          </a:xfrm>
        </p:spPr>
        <p:txBody>
          <a:bodyPr>
            <a:normAutofit fontScale="85000" lnSpcReduction="20000"/>
          </a:bodyPr>
          <a:lstStyle/>
          <a:p>
            <a:pPr algn="just"/>
            <a:r>
              <a:rPr lang="uk-UA" dirty="0">
                <a:latin typeface="Times New Roman" panose="02020603050405020304" pitchFamily="18" charset="0"/>
                <a:cs typeface="Times New Roman" panose="02020603050405020304" pitchFamily="18" charset="0"/>
              </a:rPr>
              <a:t>будь-які продукти, до складу яких входить цукор (шоколад, цукерки, здобна випічка, кондитерські вироби, варення, морозиво тощо);</a:t>
            </a:r>
          </a:p>
          <a:p>
            <a:pPr algn="just"/>
            <a:r>
              <a:rPr lang="uk-UA" dirty="0">
                <a:latin typeface="Times New Roman" panose="02020603050405020304" pitchFamily="18" charset="0"/>
                <a:cs typeface="Times New Roman" panose="02020603050405020304" pitchFamily="18" charset="0"/>
              </a:rPr>
              <a:t>мед;</a:t>
            </a:r>
          </a:p>
          <a:p>
            <a:pPr algn="just"/>
            <a:r>
              <a:rPr lang="uk-UA" dirty="0">
                <a:latin typeface="Times New Roman" panose="02020603050405020304" pitchFamily="18" charset="0"/>
                <a:cs typeface="Times New Roman" panose="02020603050405020304" pitchFamily="18" charset="0"/>
              </a:rPr>
              <a:t>жирне м’ясо;</a:t>
            </a:r>
          </a:p>
          <a:p>
            <a:pPr algn="just"/>
            <a:r>
              <a:rPr lang="uk-UA" dirty="0">
                <a:latin typeface="Times New Roman" panose="02020603050405020304" pitchFamily="18" charset="0"/>
                <a:cs typeface="Times New Roman" panose="02020603050405020304" pitchFamily="18" charset="0"/>
              </a:rPr>
              <a:t>субпродукти;</a:t>
            </a:r>
          </a:p>
          <a:p>
            <a:pPr algn="just"/>
            <a:r>
              <a:rPr lang="uk-UA" dirty="0">
                <a:latin typeface="Times New Roman" panose="02020603050405020304" pitchFamily="18" charset="0"/>
                <a:cs typeface="Times New Roman" panose="02020603050405020304" pitchFamily="18" charset="0"/>
              </a:rPr>
              <a:t>копченості і солона риба;</a:t>
            </a:r>
          </a:p>
          <a:p>
            <a:pPr algn="just"/>
            <a:r>
              <a:rPr lang="uk-UA" dirty="0">
                <a:latin typeface="Times New Roman" panose="02020603050405020304" pitchFamily="18" charset="0"/>
                <a:cs typeface="Times New Roman" panose="02020603050405020304" pitchFamily="18" charset="0"/>
              </a:rPr>
              <a:t>насичені м’ясні, рибні, овочеві та грибні бульйони;</a:t>
            </a:r>
          </a:p>
          <a:p>
            <a:pPr algn="just"/>
            <a:r>
              <a:rPr lang="uk-UA" dirty="0">
                <a:latin typeface="Times New Roman" panose="02020603050405020304" pitchFamily="18" charset="0"/>
                <a:cs typeface="Times New Roman" panose="02020603050405020304" pitchFamily="18" charset="0"/>
              </a:rPr>
              <a:t>солодкий йогурт, пряжене молоко, вершки, ряжанка, айран;</a:t>
            </a:r>
          </a:p>
          <a:p>
            <a:pPr algn="just"/>
            <a:r>
              <a:rPr lang="uk-UA" dirty="0">
                <a:latin typeface="Times New Roman" panose="02020603050405020304" pitchFamily="18" charset="0"/>
                <a:cs typeface="Times New Roman" panose="02020603050405020304" pitchFamily="18" charset="0"/>
              </a:rPr>
              <a:t>білий рис, манна крупа;</a:t>
            </a:r>
          </a:p>
          <a:p>
            <a:pPr algn="just"/>
            <a:r>
              <a:rPr lang="uk-UA" dirty="0">
                <a:latin typeface="Times New Roman" panose="02020603050405020304" pitchFamily="18" charset="0"/>
                <a:cs typeface="Times New Roman" panose="02020603050405020304" pitchFamily="18" charset="0"/>
              </a:rPr>
              <a:t>будь-які макаронні вироби;</a:t>
            </a:r>
          </a:p>
          <a:p>
            <a:pPr algn="just"/>
            <a:r>
              <a:rPr lang="uk-UA" dirty="0">
                <a:latin typeface="Times New Roman" panose="02020603050405020304" pitchFamily="18" charset="0"/>
                <a:cs typeface="Times New Roman" panose="02020603050405020304" pitchFamily="18" charset="0"/>
              </a:rPr>
              <a:t>мариновані та солоні овочі;</a:t>
            </a:r>
          </a:p>
          <a:p>
            <a:pPr algn="just"/>
            <a:r>
              <a:rPr lang="uk-UA" dirty="0">
                <a:latin typeface="Times New Roman" panose="02020603050405020304" pitchFamily="18" charset="0"/>
                <a:cs typeface="Times New Roman" panose="02020603050405020304" pitchFamily="18" charset="0"/>
              </a:rPr>
              <a:t>квашена капуста;</a:t>
            </a:r>
          </a:p>
          <a:p>
            <a:pPr algn="just"/>
            <a:r>
              <a:rPr lang="uk-UA" dirty="0">
                <a:latin typeface="Times New Roman" panose="02020603050405020304" pitchFamily="18" charset="0"/>
                <a:cs typeface="Times New Roman" panose="02020603050405020304" pitchFamily="18" charset="0"/>
              </a:rPr>
              <a:t>виноград, банани, інжир, родзинки та інші солодкі фрукти і сухофрукти;</a:t>
            </a:r>
          </a:p>
          <a:p>
            <a:pPr algn="just"/>
            <a:r>
              <a:rPr lang="uk-UA" dirty="0">
                <a:latin typeface="Times New Roman" panose="02020603050405020304" pitchFamily="18" charset="0"/>
                <a:cs typeface="Times New Roman" panose="02020603050405020304" pitchFamily="18" charset="0"/>
              </a:rPr>
              <a:t>гірчиця, майонез;</a:t>
            </a:r>
          </a:p>
          <a:p>
            <a:pPr algn="just"/>
            <a:r>
              <a:rPr lang="uk-UA" dirty="0">
                <a:latin typeface="Times New Roman" panose="02020603050405020304" pitchFamily="18" charset="0"/>
                <a:cs typeface="Times New Roman" panose="02020603050405020304" pitchFamily="18" charset="0"/>
              </a:rPr>
              <a:t>гострі та пряні страви;</a:t>
            </a:r>
          </a:p>
          <a:p>
            <a:pPr algn="just"/>
            <a:r>
              <a:rPr lang="uk-UA" dirty="0">
                <a:latin typeface="Times New Roman" panose="02020603050405020304" pitchFamily="18" charset="0"/>
                <a:cs typeface="Times New Roman" panose="02020603050405020304" pitchFamily="18" charset="0"/>
              </a:rPr>
              <a:t>алкогольні напої;</a:t>
            </a:r>
          </a:p>
          <a:p>
            <a:pPr algn="just"/>
            <a:r>
              <a:rPr lang="uk-UA" dirty="0">
                <a:latin typeface="Times New Roman" panose="02020603050405020304" pitchFamily="18" charset="0"/>
                <a:cs typeface="Times New Roman" panose="02020603050405020304" pitchFamily="18" charset="0"/>
              </a:rPr>
              <a:t>газовані напої і соки з додаванням цукру.</a:t>
            </a:r>
          </a:p>
          <a:p>
            <a:endParaRPr lang="ru-RU" dirty="0"/>
          </a:p>
        </p:txBody>
      </p:sp>
    </p:spTree>
    <p:extLst>
      <p:ext uri="{BB962C8B-B14F-4D97-AF65-F5344CB8AC3E}">
        <p14:creationId xmlns:p14="http://schemas.microsoft.com/office/powerpoint/2010/main" val="2169812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19256" cy="1124744"/>
          </a:xfrm>
        </p:spPr>
        <p:txBody>
          <a:bodyPr/>
          <a:lstStyle/>
          <a:p>
            <a:r>
              <a:rPr lang="uk-UA" dirty="0"/>
              <a:t>Рекомендовано:</a:t>
            </a:r>
            <a:endParaRPr lang="ru-RU" dirty="0"/>
          </a:p>
        </p:txBody>
      </p:sp>
      <p:sp>
        <p:nvSpPr>
          <p:cNvPr id="3" name="Объект 2"/>
          <p:cNvSpPr>
            <a:spLocks noGrp="1"/>
          </p:cNvSpPr>
          <p:nvPr>
            <p:ph idx="1"/>
          </p:nvPr>
        </p:nvSpPr>
        <p:spPr>
          <a:xfrm>
            <a:off x="457200" y="1340768"/>
            <a:ext cx="8363272" cy="4785395"/>
          </a:xfrm>
        </p:spPr>
        <p:txBody>
          <a:bodyPr>
            <a:normAutofit/>
          </a:bodyPr>
          <a:lstStyle/>
          <a:p>
            <a:pPr algn="just"/>
            <a:r>
              <a:rPr lang="ru-RU" dirty="0" err="1">
                <a:latin typeface="Times New Roman" panose="02020603050405020304" pitchFamily="18" charset="0"/>
                <a:cs typeface="Times New Roman" panose="02020603050405020304" pitchFamily="18" charset="0"/>
              </a:rPr>
              <a:t>Їжа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різноманітна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повноцінна</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підвищеним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вітамінів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обов’язковим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уведенням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продуктів</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ліпотропною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дією</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раціоні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нормальна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білків</a:t>
            </a:r>
            <a:r>
              <a:rPr lang="ru-RU" dirty="0">
                <a:latin typeface="Times New Roman" panose="02020603050405020304" pitchFamily="18" charset="0"/>
                <a:cs typeface="Times New Roman" panose="02020603050405020304" pitchFamily="18" charset="0"/>
              </a:rPr>
              <a:t> (100 г </a:t>
            </a:r>
            <a:r>
              <a:rPr lang="ru-RU" dirty="0" err="1">
                <a:latin typeface="Times New Roman" panose="02020603050405020304" pitchFamily="18" charset="0"/>
                <a:cs typeface="Times New Roman" panose="02020603050405020304" pitchFamily="18" charset="0"/>
              </a:rPr>
              <a:t>білків</a:t>
            </a:r>
            <a:r>
              <a:rPr lang="ru-RU" dirty="0">
                <a:latin typeface="Times New Roman" panose="02020603050405020304" pitchFamily="18" charset="0"/>
                <a:cs typeface="Times New Roman" panose="02020603050405020304" pitchFamily="18" charset="0"/>
              </a:rPr>
              <a:t> і до 60 % з них – </a:t>
            </a:r>
            <a:r>
              <a:rPr lang="ru-RU" dirty="0" err="1">
                <a:latin typeface="Times New Roman" panose="02020603050405020304" pitchFamily="18" charset="0"/>
                <a:cs typeface="Times New Roman" panose="02020603050405020304" pitchFamily="18" charset="0"/>
              </a:rPr>
              <a:t>тваринних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помірна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жирів</a:t>
            </a:r>
            <a:r>
              <a:rPr lang="ru-RU" dirty="0">
                <a:latin typeface="Times New Roman" panose="02020603050405020304" pitchFamily="18" charset="0"/>
                <a:cs typeface="Times New Roman" panose="02020603050405020304" pitchFamily="18" charset="0"/>
              </a:rPr>
              <a:t> (65-85 г,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них 25-30% </a:t>
            </a:r>
            <a:r>
              <a:rPr lang="ru-RU" dirty="0" err="1">
                <a:latin typeface="Times New Roman" panose="02020603050405020304" pitchFamily="18" charset="0"/>
                <a:cs typeface="Times New Roman" panose="02020603050405020304" pitchFamily="18" charset="0"/>
              </a:rPr>
              <a:t>рослинних</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різко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обмежена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(250–300 г), </a:t>
            </a:r>
            <a:r>
              <a:rPr lang="ru-RU" dirty="0" err="1">
                <a:latin typeface="Times New Roman" panose="02020603050405020304" pitchFamily="18" charset="0"/>
                <a:cs typeface="Times New Roman" panose="02020603050405020304" pitchFamily="18" charset="0"/>
              </a:rPr>
              <a:t>усього</a:t>
            </a:r>
            <a:r>
              <a:rPr lang="ru-RU" dirty="0">
                <a:latin typeface="Times New Roman" panose="02020603050405020304" pitchFamily="18" charset="0"/>
                <a:cs typeface="Times New Roman" panose="02020603050405020304" pitchFamily="18" charset="0"/>
              </a:rPr>
              <a:t> – 2400-2500 ккал.</a:t>
            </a:r>
          </a:p>
          <a:p>
            <a:pPr algn="just"/>
            <a:endParaRPr lang="ru-RU" dirty="0">
              <a:latin typeface="Times New Roman" panose="02020603050405020304" pitchFamily="18" charset="0"/>
              <a:cs typeface="Times New Roman" panose="02020603050405020304" pitchFamily="18" charset="0"/>
            </a:endParaRPr>
          </a:p>
          <a:p>
            <a:pPr marL="0" indent="0">
              <a:buNone/>
            </a:pPr>
            <a:r>
              <a:rPr lang="ru-RU" b="1" u="sng" dirty="0">
                <a:latin typeface="Times New Roman" panose="02020603050405020304" pitchFamily="18" charset="0"/>
                <a:cs typeface="Times New Roman" panose="02020603050405020304" pitchFamily="18" charset="0"/>
              </a:rPr>
              <a:t>Рекомендовано </a:t>
            </a:r>
            <a:r>
              <a:rPr lang="ru-RU" b="1" u="sng" dirty="0" err="1">
                <a:latin typeface="Times New Roman" panose="02020603050405020304" pitchFamily="18" charset="0"/>
                <a:cs typeface="Times New Roman" panose="02020603050405020304" pitchFamily="18" charset="0"/>
              </a:rPr>
              <a:t>вживати</a:t>
            </a:r>
            <a:r>
              <a:rPr lang="ru-RU" b="1" dirty="0">
                <a:latin typeface="Times New Roman" panose="02020603050405020304" pitchFamily="18" charset="0"/>
                <a:cs typeface="Times New Roman" panose="02020603050405020304" pitchFamily="18" charset="0"/>
              </a:rPr>
              <a:t>: </a:t>
            </a:r>
          </a:p>
          <a:p>
            <a:r>
              <a:rPr lang="ru-RU" dirty="0" err="1">
                <a:latin typeface="Times New Roman" panose="02020603050405020304" pitchFamily="18" charset="0"/>
                <a:cs typeface="Times New Roman" panose="02020603050405020304" pitchFamily="18" charset="0"/>
              </a:rPr>
              <a:t>борщі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овочеві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молочні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вегетаріанський</a:t>
            </a:r>
            <a:r>
              <a:rPr lang="ru-RU" dirty="0">
                <a:latin typeface="Times New Roman" panose="02020603050405020304" pitchFamily="18" charset="0"/>
                <a:cs typeface="Times New Roman" panose="02020603050405020304" pitchFamily="18" charset="0"/>
              </a:rPr>
              <a:t> суп на </a:t>
            </a:r>
            <a:r>
              <a:rPr lang="ru-RU" dirty="0" err="1">
                <a:latin typeface="Times New Roman" panose="02020603050405020304" pitchFamily="18" charset="0"/>
                <a:cs typeface="Times New Roman" panose="02020603050405020304" pitchFamily="18" charset="0"/>
              </a:rPr>
              <a:t>слабкому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бульйоні</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жирне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м’ясо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яловичина</a:t>
            </a:r>
            <a:r>
              <a:rPr lang="ru-RU" dirty="0">
                <a:latin typeface="Times New Roman" panose="02020603050405020304" pitchFamily="18" charset="0"/>
                <a:cs typeface="Times New Roman" panose="02020603050405020304" pitchFamily="18" charset="0"/>
              </a:rPr>
              <a:t>, крольчатина, </a:t>
            </a:r>
            <a:r>
              <a:rPr lang="ru-RU" dirty="0" err="1">
                <a:latin typeface="Times New Roman" panose="02020603050405020304" pitchFamily="18" charset="0"/>
                <a:cs typeface="Times New Roman" panose="02020603050405020304" pitchFamily="18" charset="0"/>
              </a:rPr>
              <a:t>птиця</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котлетну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хліба</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5769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752"/>
          </a:xfrm>
        </p:spPr>
        <p:txBody>
          <a:bodyPr/>
          <a:lstStyle/>
          <a:p>
            <a:r>
              <a:rPr lang="ru-RU" dirty="0" err="1"/>
              <a:t>Зразкове</a:t>
            </a:r>
            <a:r>
              <a:rPr lang="ru-RU" dirty="0"/>
              <a:t> меню на день</a:t>
            </a:r>
          </a:p>
        </p:txBody>
      </p:sp>
      <p:sp>
        <p:nvSpPr>
          <p:cNvPr id="3" name="Объект 2"/>
          <p:cNvSpPr>
            <a:spLocks noGrp="1"/>
          </p:cNvSpPr>
          <p:nvPr>
            <p:ph idx="1"/>
          </p:nvPr>
        </p:nvSpPr>
        <p:spPr/>
        <p:txBody>
          <a:bodyPr>
            <a:normAutofit lnSpcReduction="10000"/>
          </a:bodyPr>
          <a:lstStyle/>
          <a:p>
            <a:pPr algn="just"/>
            <a:r>
              <a:rPr lang="ru-RU" dirty="0" err="1">
                <a:latin typeface="Times New Roman" panose="02020603050405020304" pitchFamily="18" charset="0"/>
                <a:cs typeface="Times New Roman" panose="02020603050405020304" pitchFamily="18" charset="0"/>
              </a:rPr>
              <a:t>Сніданок</a:t>
            </a:r>
            <a:r>
              <a:rPr lang="ru-RU" dirty="0">
                <a:latin typeface="Times New Roman" panose="02020603050405020304" pitchFamily="18" charset="0"/>
                <a:cs typeface="Times New Roman" panose="02020603050405020304" pitchFamily="18" charset="0"/>
              </a:rPr>
              <a:t>: омлет з 2 </a:t>
            </a:r>
            <a:r>
              <a:rPr lang="ru-RU" dirty="0" err="1">
                <a:latin typeface="Times New Roman" panose="02020603050405020304" pitchFamily="18" charset="0"/>
                <a:cs typeface="Times New Roman" panose="02020603050405020304" pitchFamily="18" charset="0"/>
              </a:rPr>
              <a:t>яєць</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помідорами</a:t>
            </a:r>
            <a:r>
              <a:rPr lang="ru-RU" dirty="0">
                <a:latin typeface="Times New Roman" panose="02020603050405020304" pitchFamily="18" charset="0"/>
                <a:cs typeface="Times New Roman" panose="02020603050405020304" pitchFamily="18" charset="0"/>
              </a:rPr>
              <a:t>, салат з редису та </a:t>
            </a:r>
            <a:r>
              <a:rPr lang="ru-RU" dirty="0" err="1">
                <a:latin typeface="Times New Roman" panose="02020603050405020304" pitchFamily="18" charset="0"/>
                <a:cs typeface="Times New Roman" panose="02020603050405020304" pitchFamily="18" charset="0"/>
              </a:rPr>
              <a:t>селери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Хліб</a:t>
            </a:r>
            <a:r>
              <a:rPr lang="ru-RU" dirty="0">
                <a:latin typeface="Times New Roman" panose="02020603050405020304" pitchFamily="18" charset="0"/>
                <a:cs typeface="Times New Roman" panose="02020603050405020304" pitchFamily="18" charset="0"/>
              </a:rPr>
              <a:t>. Чашка </a:t>
            </a:r>
            <a:r>
              <a:rPr lang="ru-RU" dirty="0" err="1">
                <a:latin typeface="Times New Roman" panose="02020603050405020304" pitchFamily="18" charset="0"/>
                <a:cs typeface="Times New Roman" panose="02020603050405020304" pitchFamily="18" charset="0"/>
              </a:rPr>
              <a:t>несолодкої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кави</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Обід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куряча</a:t>
            </a:r>
            <a:r>
              <a:rPr lang="ru-RU" dirty="0">
                <a:latin typeface="Times New Roman" panose="02020603050405020304" pitchFamily="18" charset="0"/>
                <a:cs typeface="Times New Roman" panose="02020603050405020304" pitchFamily="18" charset="0"/>
              </a:rPr>
              <a:t> грудка, запечена з лимоном та </a:t>
            </a:r>
            <a:r>
              <a:rPr lang="ru-RU" dirty="0" err="1">
                <a:latin typeface="Times New Roman" panose="02020603050405020304" pitchFamily="18" charset="0"/>
                <a:cs typeface="Times New Roman" panose="02020603050405020304" pitchFamily="18" charset="0"/>
              </a:rPr>
              <a:t>спеціями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гарнір</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стручкова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квасоля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Овочевий</a:t>
            </a:r>
            <a:r>
              <a:rPr lang="ru-RU" dirty="0">
                <a:latin typeface="Times New Roman" panose="02020603050405020304" pitchFamily="18" charset="0"/>
                <a:cs typeface="Times New Roman" panose="02020603050405020304" pitchFamily="18" charset="0"/>
              </a:rPr>
              <a:t> суп. </a:t>
            </a:r>
            <a:r>
              <a:rPr lang="ru-RU" dirty="0" err="1">
                <a:latin typeface="Times New Roman" panose="02020603050405020304" pitchFamily="18" charset="0"/>
                <a:cs typeface="Times New Roman" panose="02020603050405020304" pitchFamily="18" charset="0"/>
              </a:rPr>
              <a:t>Трав'яний</a:t>
            </a:r>
            <a:r>
              <a:rPr lang="ru-RU" dirty="0">
                <a:latin typeface="Times New Roman" panose="02020603050405020304" pitchFamily="18" charset="0"/>
                <a:cs typeface="Times New Roman" panose="02020603050405020304" pitchFamily="18" charset="0"/>
              </a:rPr>
              <a:t> чай.</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Перекус: </a:t>
            </a:r>
            <a:r>
              <a:rPr lang="ru-RU" dirty="0" err="1">
                <a:latin typeface="Times New Roman" panose="02020603050405020304" pitchFamily="18" charset="0"/>
                <a:cs typeface="Times New Roman" panose="02020603050405020304" pitchFamily="18" charset="0"/>
              </a:rPr>
              <a:t>яблуко</a:t>
            </a:r>
            <a:r>
              <a:rPr lang="ru-RU" dirty="0">
                <a:latin typeface="Times New Roman" panose="02020603050405020304" pitchFamily="18" charset="0"/>
                <a:cs typeface="Times New Roman" panose="02020603050405020304" pitchFamily="18" charset="0"/>
              </a:rPr>
              <a:t>, невелика миска </a:t>
            </a:r>
            <a:r>
              <a:rPr lang="ru-RU" dirty="0" err="1">
                <a:latin typeface="Times New Roman" panose="02020603050405020304" pitchFamily="18" charset="0"/>
                <a:cs typeface="Times New Roman" panose="02020603050405020304" pitchFamily="18" charset="0"/>
              </a:rPr>
              <a:t>солоного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зеленню</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Вечеря: запечена горбуша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тушкованою</a:t>
            </a:r>
            <a:r>
              <a:rPr lang="ru-RU" dirty="0">
                <a:latin typeface="Times New Roman" panose="02020603050405020304" pitchFamily="18" charset="0"/>
                <a:cs typeface="Times New Roman" panose="02020603050405020304" pitchFamily="18" charset="0"/>
              </a:rPr>
              <a:t> капустою на </a:t>
            </a:r>
            <a:r>
              <a:rPr lang="ru-RU" dirty="0" err="1">
                <a:latin typeface="Times New Roman" panose="02020603050405020304" pitchFamily="18" charset="0"/>
                <a:cs typeface="Times New Roman" panose="02020603050405020304" pitchFamily="18" charset="0"/>
              </a:rPr>
              <a:t>гарнір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Кефір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4348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lstStyle/>
          <a:p>
            <a:r>
              <a:rPr lang="ru-RU" dirty="0" err="1"/>
              <a:t>Зразкове</a:t>
            </a:r>
            <a:r>
              <a:rPr lang="ru-RU" dirty="0"/>
              <a:t> меню на день</a:t>
            </a:r>
          </a:p>
        </p:txBody>
      </p:sp>
      <p:sp>
        <p:nvSpPr>
          <p:cNvPr id="3" name="Объект 2"/>
          <p:cNvSpPr>
            <a:spLocks noGrp="1"/>
          </p:cNvSpPr>
          <p:nvPr>
            <p:ph idx="1"/>
          </p:nvPr>
        </p:nvSpPr>
        <p:spPr>
          <a:xfrm>
            <a:off x="457200" y="1124744"/>
            <a:ext cx="8229600" cy="5472608"/>
          </a:xfrm>
        </p:spPr>
        <p:txBody>
          <a:bodyPr>
            <a:normAutofit lnSpcReduction="10000"/>
          </a:bodyPr>
          <a:lstStyle/>
          <a:p>
            <a:pPr algn="just"/>
            <a:r>
              <a:rPr lang="uk-UA" dirty="0">
                <a:latin typeface="Times New Roman" panose="02020603050405020304" pitchFamily="18" charset="0"/>
                <a:cs typeface="Times New Roman" panose="02020603050405020304" pitchFamily="18" charset="0"/>
              </a:rPr>
              <a:t>Сніданок: салат з моркви 70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вершкове масло 5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молочна геркулесова каша 200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чай не солодкий;</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Другий сніданок: чай не солодкий, яблуко;</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Обід: овочевий борщ 250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салат овочевий 100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рагу овочеве 70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хліб;</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Полудень: чай не солодкий, апельсин;</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Вечеря: запіканка сирна 150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свіжий горошок 70 </a:t>
            </a:r>
            <a:r>
              <a:rPr lang="uk-UA" dirty="0" err="1">
                <a:latin typeface="Times New Roman" panose="02020603050405020304" pitchFamily="18" charset="0"/>
                <a:cs typeface="Times New Roman" panose="02020603050405020304" pitchFamily="18" charset="0"/>
              </a:rPr>
              <a:t>гр</a:t>
            </a:r>
            <a:r>
              <a:rPr lang="uk-UA" dirty="0">
                <a:latin typeface="Times New Roman" panose="02020603050405020304" pitchFamily="18" charset="0"/>
                <a:cs typeface="Times New Roman" panose="02020603050405020304" pitchFamily="18" charset="0"/>
              </a:rPr>
              <a:t>, чай;</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Друга вечеря: кефір 200 гр.</a:t>
            </a:r>
          </a:p>
          <a:p>
            <a:endParaRPr lang="ru-RU" dirty="0"/>
          </a:p>
        </p:txBody>
      </p:sp>
    </p:spTree>
    <p:extLst>
      <p:ext uri="{BB962C8B-B14F-4D97-AF65-F5344CB8AC3E}">
        <p14:creationId xmlns:p14="http://schemas.microsoft.com/office/powerpoint/2010/main" val="119846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lstStyle/>
          <a:p>
            <a:pPr>
              <a:lnSpc>
                <a:spcPct val="100000"/>
              </a:lnSpc>
            </a:pPr>
            <a:r>
              <a:rPr lang="ru-RU" sz="2400" dirty="0"/>
              <a:t>Чим </a:t>
            </a:r>
            <a:r>
              <a:rPr lang="ru-RU" sz="2400" dirty="0" err="1"/>
              <a:t>відрізняється</a:t>
            </a:r>
            <a:r>
              <a:rPr lang="ru-RU" sz="2400" dirty="0"/>
              <a:t> </a:t>
            </a:r>
            <a:r>
              <a:rPr lang="ru-RU" sz="2400" dirty="0" err="1"/>
              <a:t>харчування</a:t>
            </a:r>
            <a:r>
              <a:rPr lang="ru-RU" sz="2400" dirty="0"/>
              <a:t> при </a:t>
            </a:r>
            <a:r>
              <a:rPr lang="ru-RU" sz="2400" dirty="0" err="1"/>
              <a:t>цукровому</a:t>
            </a:r>
            <a:r>
              <a:rPr lang="ru-RU" sz="2400" dirty="0"/>
              <a:t> </a:t>
            </a:r>
            <a:r>
              <a:rPr lang="ru-RU" sz="2400" dirty="0" err="1"/>
              <a:t>діабеті</a:t>
            </a:r>
            <a:r>
              <a:rPr lang="ru-RU" sz="2400" dirty="0"/>
              <a:t> 1 та 2 типу?</a:t>
            </a:r>
          </a:p>
        </p:txBody>
      </p:sp>
      <p:sp>
        <p:nvSpPr>
          <p:cNvPr id="3" name="Объект 2"/>
          <p:cNvSpPr>
            <a:spLocks noGrp="1"/>
          </p:cNvSpPr>
          <p:nvPr>
            <p:ph idx="1"/>
          </p:nvPr>
        </p:nvSpPr>
        <p:spPr>
          <a:xfrm>
            <a:off x="179512" y="908720"/>
            <a:ext cx="8856984" cy="5616624"/>
          </a:xfrm>
        </p:spPr>
        <p:txBody>
          <a:bodyPr>
            <a:normAutofit fontScale="85000" lnSpcReduction="20000"/>
          </a:bodyPr>
          <a:lstStyle/>
          <a:p>
            <a:pPr marL="0" indent="0" algn="just">
              <a:lnSpc>
                <a:spcPct val="120000"/>
              </a:lnSpc>
              <a:buNone/>
            </a:pPr>
            <a:r>
              <a:rPr lang="ru-RU" b="1" dirty="0" err="1">
                <a:latin typeface="Times New Roman" panose="02020603050405020304" pitchFamily="18" charset="0"/>
                <a:cs typeface="Times New Roman" panose="02020603050405020304" pitchFamily="18" charset="0"/>
              </a:rPr>
              <a:t>Харчування</a:t>
            </a:r>
            <a:r>
              <a:rPr lang="ru-RU" b="1" dirty="0">
                <a:latin typeface="Times New Roman" panose="02020603050405020304" pitchFamily="18" charset="0"/>
                <a:cs typeface="Times New Roman" panose="02020603050405020304" pitchFamily="18" charset="0"/>
              </a:rPr>
              <a:t> при </a:t>
            </a:r>
            <a:r>
              <a:rPr lang="ru-RU" b="1" dirty="0" err="1">
                <a:latin typeface="Times New Roman" panose="02020603050405020304" pitchFamily="18" charset="0"/>
                <a:cs typeface="Times New Roman" panose="02020603050405020304" pitchFamily="18" charset="0"/>
              </a:rPr>
              <a:t>цукровому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діабеті</a:t>
            </a:r>
            <a:r>
              <a:rPr lang="ru-RU" b="1" dirty="0">
                <a:latin typeface="Times New Roman" panose="02020603050405020304" pitchFamily="18" charset="0"/>
                <a:cs typeface="Times New Roman" panose="02020603050405020304" pitchFamily="18" charset="0"/>
              </a:rPr>
              <a:t> 1 типу </a:t>
            </a:r>
          </a:p>
          <a:p>
            <a:pPr algn="just">
              <a:lnSpc>
                <a:spcPct val="120000"/>
              </a:lnSpc>
            </a:pPr>
            <a:r>
              <a:rPr lang="ru-RU" dirty="0" err="1">
                <a:latin typeface="Times New Roman" panose="02020603050405020304" pitchFamily="18" charset="0"/>
                <a:cs typeface="Times New Roman" panose="02020603050405020304" pitchFamily="18" charset="0"/>
              </a:rPr>
              <a:t>Важливо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отримувати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основні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поживні</a:t>
            </a:r>
            <a:r>
              <a:rPr lang="ru-RU" dirty="0">
                <a:latin typeface="Times New Roman" panose="02020603050405020304" pitchFamily="18" charset="0"/>
                <a:cs typeface="Times New Roman" panose="02020603050405020304" pitchFamily="18" charset="0"/>
              </a:rPr>
              <a:t> речовини в </a:t>
            </a:r>
            <a:r>
              <a:rPr lang="ru-RU" dirty="0" err="1">
                <a:latin typeface="Times New Roman" panose="02020603050405020304" pitchFamily="18" charset="0"/>
                <a:cs typeface="Times New Roman" panose="02020603050405020304" pitchFamily="18" charset="0"/>
              </a:rPr>
              <a:t>тій</a:t>
            </a:r>
            <a:r>
              <a:rPr lang="ru-RU" dirty="0">
                <a:latin typeface="Times New Roman" panose="02020603050405020304" pitchFamily="18" charset="0"/>
                <a:cs typeface="Times New Roman" panose="02020603050405020304" pitchFamily="18" charset="0"/>
              </a:rPr>
              <a:t> же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cs typeface="Times New Roman" panose="02020603050405020304" pitchFamily="18" charset="0"/>
              </a:rPr>
              <a:t>звичайна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людина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схильності</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повноти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немає</a:t>
            </a:r>
            <a:r>
              <a:rPr lang="ru-RU" dirty="0">
                <a:latin typeface="Times New Roman" panose="02020603050405020304" pitchFamily="18" charset="0"/>
                <a:cs typeface="Times New Roman" panose="02020603050405020304" pitchFamily="18" charset="0"/>
              </a:rPr>
              <a:t>, то </a:t>
            </a:r>
            <a:r>
              <a:rPr lang="ru-RU" dirty="0" err="1">
                <a:latin typeface="Times New Roman" panose="02020603050405020304" pitchFamily="18" charset="0"/>
                <a:cs typeface="Times New Roman" panose="02020603050405020304" pitchFamily="18" charset="0"/>
              </a:rPr>
              <a:t>добова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калорійність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страв</a:t>
            </a:r>
            <a:r>
              <a:rPr lang="ru-RU" dirty="0">
                <a:latin typeface="Times New Roman" panose="02020603050405020304" pitchFamily="18" charset="0"/>
                <a:cs typeface="Times New Roman" panose="02020603050405020304" pitchFamily="18" charset="0"/>
              </a:rPr>
              <a:t> не повинна </a:t>
            </a:r>
            <a:r>
              <a:rPr lang="ru-RU" dirty="0" err="1">
                <a:latin typeface="Times New Roman" panose="02020603050405020304" pitchFamily="18" charset="0"/>
                <a:cs typeface="Times New Roman" panose="02020603050405020304" pitchFamily="18" charset="0"/>
              </a:rPr>
              <a:t>відрізнятись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Єдине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важливо</a:t>
            </a:r>
            <a:r>
              <a:rPr lang="ru-RU" dirty="0">
                <a:latin typeface="Times New Roman" panose="02020603050405020304" pitchFamily="18" charset="0"/>
                <a:cs typeface="Times New Roman" panose="02020603050405020304" pitchFamily="18" charset="0"/>
              </a:rPr>
              <a:t> знати –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середньому</a:t>
            </a:r>
            <a:r>
              <a:rPr lang="ru-RU" dirty="0">
                <a:latin typeface="Times New Roman" panose="02020603050405020304" pitchFamily="18" charset="0"/>
                <a:cs typeface="Times New Roman" panose="02020603050405020304" pitchFamily="18" charset="0"/>
              </a:rPr>
              <a:t> 1 </a:t>
            </a:r>
            <a:r>
              <a:rPr lang="ru-RU" dirty="0" err="1">
                <a:latin typeface="Times New Roman" panose="02020603050405020304" pitchFamily="18" charset="0"/>
                <a:cs typeface="Times New Roman" panose="02020603050405020304" pitchFamily="18" charset="0"/>
              </a:rPr>
              <a:t>одиниця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розрахована</a:t>
            </a:r>
            <a:r>
              <a:rPr lang="ru-RU" dirty="0">
                <a:latin typeface="Times New Roman" panose="02020603050405020304" pitchFamily="18" charset="0"/>
                <a:cs typeface="Times New Roman" panose="02020603050405020304" pitchFamily="18" charset="0"/>
              </a:rPr>
              <a:t> на 15 г </a:t>
            </a:r>
            <a:r>
              <a:rPr lang="ru-RU" dirty="0" err="1">
                <a:latin typeface="Times New Roman" panose="02020603050405020304" pitchFamily="18" charset="0"/>
                <a:cs typeface="Times New Roman" panose="02020603050405020304" pitchFamily="18" charset="0"/>
              </a:rPr>
              <a:t>вуглеводів</a:t>
            </a:r>
            <a:r>
              <a:rPr lang="ru-RU" dirty="0">
                <a:latin typeface="Times New Roman" panose="02020603050405020304" pitchFamily="18" charset="0"/>
                <a:cs typeface="Times New Roman" panose="02020603050405020304" pitchFamily="18" charset="0"/>
              </a:rPr>
              <a:t>, доза </a:t>
            </a:r>
            <a:r>
              <a:rPr lang="ru-RU" dirty="0" err="1">
                <a:latin typeface="Times New Roman" panose="02020603050405020304" pitchFamily="18" charset="0"/>
                <a:cs typeface="Times New Roman" panose="02020603050405020304" pitchFamily="18" charset="0"/>
              </a:rPr>
              <a:t>інсуліну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коригується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урахуванням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хлібних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одиниць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майбутнього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Відповідно</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сучасних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рекомендацій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підходящі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харчування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цукровому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першого</a:t>
            </a:r>
            <a:r>
              <a:rPr lang="ru-RU" dirty="0">
                <a:latin typeface="Times New Roman" panose="02020603050405020304" pitchFamily="18" charset="0"/>
                <a:cs typeface="Times New Roman" panose="02020603050405020304" pitchFamily="18" charset="0"/>
              </a:rPr>
              <a:t> типу </a:t>
            </a:r>
            <a:r>
              <a:rPr lang="ru-RU" dirty="0" err="1">
                <a:latin typeface="Times New Roman" panose="02020603050405020304" pitchFamily="18" charset="0"/>
                <a:cs typeface="Times New Roman" panose="02020603050405020304" pitchFamily="18" charset="0"/>
              </a:rPr>
              <a:t>містяться</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середземноморській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дієті</a:t>
            </a:r>
            <a:r>
              <a:rPr lang="ru-RU" dirty="0">
                <a:latin typeface="Times New Roman" panose="02020603050405020304" pitchFamily="18" charset="0"/>
                <a:cs typeface="Times New Roman" panose="02020603050405020304" pitchFamily="18" charset="0"/>
              </a:rPr>
              <a:t>.</a:t>
            </a:r>
          </a:p>
          <a:p>
            <a:pPr algn="just">
              <a:lnSpc>
                <a:spcPct val="120000"/>
              </a:lnSpc>
            </a:pPr>
            <a:endParaRPr lang="ru-RU" dirty="0">
              <a:latin typeface="Times New Roman" panose="02020603050405020304" pitchFamily="18" charset="0"/>
              <a:cs typeface="Times New Roman" panose="02020603050405020304" pitchFamily="18" charset="0"/>
            </a:endParaRPr>
          </a:p>
          <a:p>
            <a:pPr marL="0" indent="0" algn="just">
              <a:lnSpc>
                <a:spcPct val="120000"/>
              </a:lnSpc>
              <a:buNone/>
            </a:pPr>
            <a:r>
              <a:rPr lang="ru-RU" b="1" dirty="0" err="1">
                <a:latin typeface="Times New Roman" panose="02020603050405020304" pitchFamily="18" charset="0"/>
                <a:cs typeface="Times New Roman" panose="02020603050405020304" pitchFamily="18" charset="0"/>
              </a:rPr>
              <a:t>Харчування</a:t>
            </a:r>
            <a:r>
              <a:rPr lang="ru-RU" b="1" dirty="0">
                <a:latin typeface="Times New Roman" panose="02020603050405020304" pitchFamily="18" charset="0"/>
                <a:cs typeface="Times New Roman" panose="02020603050405020304" pitchFamily="18" charset="0"/>
              </a:rPr>
              <a:t> при </a:t>
            </a:r>
            <a:r>
              <a:rPr lang="ru-RU" b="1" dirty="0" err="1">
                <a:latin typeface="Times New Roman" panose="02020603050405020304" pitchFamily="18" charset="0"/>
                <a:cs typeface="Times New Roman" panose="02020603050405020304" pitchFamily="18" charset="0"/>
              </a:rPr>
              <a:t>цукровому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діабеті</a:t>
            </a:r>
            <a:r>
              <a:rPr lang="ru-RU" b="1" dirty="0">
                <a:latin typeface="Times New Roman" panose="02020603050405020304" pitchFamily="18" charset="0"/>
                <a:cs typeface="Times New Roman" panose="02020603050405020304" pitchFamily="18" charset="0"/>
              </a:rPr>
              <a:t> 2 </a:t>
            </a:r>
            <a:r>
              <a:rPr lang="ru-RU" b="1" dirty="0" err="1">
                <a:latin typeface="Times New Roman" panose="02020603050405020304" pitchFamily="18" charset="0"/>
                <a:cs typeface="Times New Roman" panose="02020603050405020304" pitchFamily="18" charset="0"/>
              </a:rPr>
              <a:t>типи</a:t>
            </a:r>
            <a:endParaRPr lang="ru-RU" b="1" dirty="0">
              <a:latin typeface="Times New Roman" panose="02020603050405020304" pitchFamily="18" charset="0"/>
              <a:cs typeface="Times New Roman" panose="02020603050405020304" pitchFamily="18" charset="0"/>
            </a:endParaRPr>
          </a:p>
          <a:p>
            <a:pPr algn="just">
              <a:lnSpc>
                <a:spcPct val="120000"/>
              </a:lnSpc>
            </a:pPr>
            <a:r>
              <a:rPr lang="ru-RU" dirty="0" err="1">
                <a:latin typeface="Times New Roman" panose="02020603050405020304" pitchFamily="18" charset="0"/>
                <a:cs typeface="Times New Roman" panose="02020603050405020304" pitchFamily="18" charset="0"/>
              </a:rPr>
              <a:t>Особливих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відмінностей</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дієті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раціон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насичений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некрохмалистими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овочами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вуглеводами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цільнозерновими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виробами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надмірній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порадити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низькокалорійну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маловуглеводну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діабетикам</a:t>
            </a:r>
            <a:r>
              <a:rPr lang="ru-RU" dirty="0">
                <a:latin typeface="Times New Roman" panose="02020603050405020304" pitchFamily="18" charset="0"/>
                <a:cs typeface="Times New Roman" panose="02020603050405020304" pitchFamily="18" charset="0"/>
              </a:rPr>
              <a:t> 2 типу </a:t>
            </a:r>
            <a:r>
              <a:rPr lang="ru-RU" dirty="0" err="1">
                <a:latin typeface="Times New Roman" panose="02020603050405020304" pitchFamily="18" charset="0"/>
                <a:cs typeface="Times New Roman" panose="02020603050405020304" pitchFamily="18" charset="0"/>
              </a:rPr>
              <a:t>потрібно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вживати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щонайменше</a:t>
            </a:r>
            <a:r>
              <a:rPr lang="ru-RU" dirty="0">
                <a:latin typeface="Times New Roman" panose="02020603050405020304" pitchFamily="18" charset="0"/>
                <a:cs typeface="Times New Roman" panose="02020603050405020304" pitchFamily="18" charset="0"/>
              </a:rPr>
              <a:t> 1,5 </a:t>
            </a:r>
            <a:r>
              <a:rPr lang="ru-RU" dirty="0" err="1">
                <a:latin typeface="Times New Roman" panose="02020603050405020304" pitchFamily="18" charset="0"/>
                <a:cs typeface="Times New Roman" panose="02020603050405020304" pitchFamily="18" charset="0"/>
              </a:rPr>
              <a:t>літри</a:t>
            </a:r>
            <a:r>
              <a:rPr lang="ru-RU" dirty="0">
                <a:latin typeface="Times New Roman" panose="02020603050405020304" pitchFamily="18" charset="0"/>
                <a:cs typeface="Times New Roman" panose="02020603050405020304" pitchFamily="18" charset="0"/>
              </a:rPr>
              <a:t> води на </a:t>
            </a:r>
            <a:r>
              <a:rPr lang="ru-RU" dirty="0" err="1">
                <a:latin typeface="Times New Roman" panose="02020603050405020304" pitchFamily="18" charset="0"/>
                <a:cs typeface="Times New Roman" panose="02020603050405020304" pitchFamily="18" charset="0"/>
              </a:rPr>
              <a:t>добу</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47626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6173" y="-6807"/>
            <a:ext cx="8229600" cy="836712"/>
          </a:xfrm>
        </p:spPr>
        <p:txBody>
          <a:bodyPr/>
          <a:lstStyle/>
          <a:p>
            <a:r>
              <a:rPr lang="uk-UA" b="1" dirty="0">
                <a:effectLst/>
              </a:rPr>
              <a:t>Ожиріння</a:t>
            </a:r>
            <a:endParaRPr lang="ru-RU" dirty="0"/>
          </a:p>
        </p:txBody>
      </p:sp>
      <p:sp>
        <p:nvSpPr>
          <p:cNvPr id="3" name="Объект 2"/>
          <p:cNvSpPr>
            <a:spLocks noGrp="1"/>
          </p:cNvSpPr>
          <p:nvPr>
            <p:ph idx="1"/>
          </p:nvPr>
        </p:nvSpPr>
        <p:spPr>
          <a:xfrm>
            <a:off x="251520" y="764704"/>
            <a:ext cx="8579296" cy="2404864"/>
          </a:xfrm>
        </p:spPr>
        <p:txBody>
          <a:bodyPr>
            <a:normAutofit fontScale="85000" lnSpcReduction="20000"/>
          </a:bodyPr>
          <a:lstStyle/>
          <a:p>
            <a:pPr algn="just"/>
            <a:r>
              <a:rPr lang="uk-UA" b="1" dirty="0">
                <a:latin typeface="Times New Roman" panose="02020603050405020304" pitchFamily="18" charset="0"/>
                <a:cs typeface="Times New Roman" panose="02020603050405020304" pitchFamily="18" charset="0"/>
              </a:rPr>
              <a:t>Ожиріння</a:t>
            </a:r>
            <a:r>
              <a:rPr lang="uk-UA" dirty="0">
                <a:latin typeface="Times New Roman" panose="02020603050405020304" pitchFamily="18" charset="0"/>
                <a:cs typeface="Times New Roman" panose="02020603050405020304" pitchFamily="18" charset="0"/>
              </a:rPr>
              <a:t> — стан, коли в організмі людини виникає надлишок жирової тканини і її </a:t>
            </a:r>
            <a:r>
              <a:rPr lang="uk-UA" dirty="0" err="1">
                <a:latin typeface="Times New Roman" panose="02020603050405020304" pitchFamily="18" charset="0"/>
                <a:cs typeface="Times New Roman" panose="02020603050405020304" pitchFamily="18" charset="0"/>
              </a:rPr>
              <a:t>відкладень</a:t>
            </a:r>
            <a:r>
              <a:rPr lang="uk-UA" dirty="0">
                <a:latin typeface="Times New Roman" panose="02020603050405020304" pitchFamily="18" charset="0"/>
                <a:cs typeface="Times New Roman" panose="02020603050405020304" pitchFamily="18" charset="0"/>
              </a:rPr>
              <a:t>. Визначення тяжкості захворювання проводиться, виходячи з розрахунку індексу маси тіла, скорочено ІМТ. Цей показник одержують шляхом ділення маси тіла на зріст людини в метрах квадратних. Коли ІМТ знаходиться в межах від 18,5 кг / м2 до 24,5 кг / м2, мова йде про норму, перевищення верхньої межі говорить про ожиріння.</a:t>
            </a:r>
          </a:p>
          <a:p>
            <a:r>
              <a:rPr lang="uk-UA" dirty="0"/>
              <a:t/>
            </a:r>
            <a:br>
              <a:rPr lang="uk-UA" dirty="0"/>
            </a:b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126" y="2614758"/>
            <a:ext cx="8166694" cy="4221088"/>
          </a:xfrm>
          <a:prstGeom prst="rect">
            <a:avLst/>
          </a:prstGeom>
        </p:spPr>
      </p:pic>
    </p:spTree>
    <p:extLst>
      <p:ext uri="{BB962C8B-B14F-4D97-AF65-F5344CB8AC3E}">
        <p14:creationId xmlns:p14="http://schemas.microsoft.com/office/powerpoint/2010/main" val="3616766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931224" cy="692696"/>
          </a:xfrm>
        </p:spPr>
        <p:txBody>
          <a:bodyPr/>
          <a:lstStyle/>
          <a:p>
            <a:r>
              <a:rPr lang="ru-RU" dirty="0" err="1"/>
              <a:t>Ендокринне</a:t>
            </a:r>
            <a:r>
              <a:rPr lang="ru-RU" dirty="0"/>
              <a:t> </a:t>
            </a:r>
            <a:r>
              <a:rPr lang="ru-RU" dirty="0" err="1"/>
              <a:t>ожиріння</a:t>
            </a:r>
            <a:endParaRPr lang="ru-RU" dirty="0"/>
          </a:p>
        </p:txBody>
      </p:sp>
      <p:sp>
        <p:nvSpPr>
          <p:cNvPr id="3" name="Объект 2"/>
          <p:cNvSpPr>
            <a:spLocks noGrp="1"/>
          </p:cNvSpPr>
          <p:nvPr>
            <p:ph idx="1"/>
          </p:nvPr>
        </p:nvSpPr>
        <p:spPr>
          <a:xfrm>
            <a:off x="-72572" y="908720"/>
            <a:ext cx="9216571" cy="6120680"/>
          </a:xfrm>
        </p:spPr>
        <p:txBody>
          <a:bodyPr>
            <a:normAutofit fontScale="70000" lnSpcReduction="20000"/>
          </a:bodyPr>
          <a:lstStyle/>
          <a:p>
            <a:pPr algn="just"/>
            <a:r>
              <a:rPr lang="ru-RU" dirty="0" err="1">
                <a:latin typeface="Times New Roman" panose="02020603050405020304" pitchFamily="18" charset="0"/>
                <a:cs typeface="Times New Roman" panose="02020603050405020304" pitchFamily="18" charset="0"/>
              </a:rPr>
              <a:t>Ендокринне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ожиріння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розвивається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порушенні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залоз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внутрішньої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секреції</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лише</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певних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захворювань</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станів</a:t>
            </a:r>
            <a:r>
              <a:rPr lang="ru-RU" dirty="0">
                <a:latin typeface="Times New Roman" panose="02020603050405020304" pitchFamily="18" charset="0"/>
                <a:cs typeface="Times New Roman" panose="02020603050405020304" pitchFamily="18" charset="0"/>
              </a:rPr>
              <a:t> характерно </a:t>
            </a:r>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них </a:t>
            </a:r>
            <a:r>
              <a:rPr lang="ru-RU" dirty="0" err="1">
                <a:latin typeface="Times New Roman" panose="02020603050405020304" pitchFamily="18" charset="0"/>
                <a:cs typeface="Times New Roman" panose="02020603050405020304" pitchFamily="18" charset="0"/>
              </a:rPr>
              <a:t>ендокринологи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відзначають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такі</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Недостатність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щитовидної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залози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гіпотиреоз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Тиреоїдні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гормони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відіграють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значення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регуляції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a:t>
            </a:r>
            <a:r>
              <a:rPr lang="ru-RU" dirty="0">
                <a:latin typeface="Times New Roman" panose="02020603050405020304" pitchFamily="18" charset="0"/>
                <a:cs typeface="Times New Roman" panose="02020603050405020304" pitchFamily="18" charset="0"/>
              </a:rPr>
              <a:t>, тому при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нестачі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розвиватися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порушення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метаболізму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призводять</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надмірного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накопичення</a:t>
            </a:r>
            <a:r>
              <a:rPr lang="ru-RU" dirty="0">
                <a:latin typeface="Times New Roman" panose="02020603050405020304" pitchFamily="18" charset="0"/>
                <a:cs typeface="Times New Roman" panose="02020603050405020304" pitchFamily="18" charset="0"/>
              </a:rPr>
              <a:t> жиру. </a:t>
            </a:r>
            <a:r>
              <a:rPr lang="ru-RU" dirty="0" err="1">
                <a:latin typeface="Times New Roman" panose="02020603050405020304" pitchFamily="18" charset="0"/>
                <a:cs typeface="Times New Roman" panose="02020603050405020304" pitchFamily="18" charset="0"/>
              </a:rPr>
              <a:t>Більше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половини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(54%)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гіпотиреозом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відзначають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захворювання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виявляється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майже</a:t>
            </a:r>
            <a:r>
              <a:rPr lang="ru-RU" dirty="0">
                <a:latin typeface="Times New Roman" panose="02020603050405020304" pitchFamily="18" charset="0"/>
                <a:cs typeface="Times New Roman" panose="02020603050405020304" pitchFamily="18" charset="0"/>
              </a:rPr>
              <a:t> у 12% людей з </a:t>
            </a:r>
            <a:r>
              <a:rPr lang="ru-RU" dirty="0" err="1">
                <a:latin typeface="Times New Roman" panose="02020603050405020304" pitchFamily="18" charset="0"/>
                <a:cs typeface="Times New Roman" panose="02020603050405020304" pitchFamily="18" charset="0"/>
              </a:rPr>
              <a:t>ожирінням</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Патологія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гіпофіза</a:t>
            </a:r>
            <a:r>
              <a:rPr lang="ru-RU" dirty="0">
                <a:latin typeface="Times New Roman" panose="02020603050405020304" pitchFamily="18" charset="0"/>
                <a:cs typeface="Times New Roman" panose="02020603050405020304" pitchFamily="18" charset="0"/>
              </a:rPr>
              <a:t> (синдром </a:t>
            </a:r>
            <a:r>
              <a:rPr lang="ru-RU" dirty="0" err="1">
                <a:latin typeface="Times New Roman" panose="02020603050405020304" pitchFamily="18" charset="0"/>
                <a:cs typeface="Times New Roman" panose="02020603050405020304" pitchFamily="18" charset="0"/>
              </a:rPr>
              <a:t>Кушінга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Ожиріння</a:t>
            </a:r>
            <a:r>
              <a:rPr lang="ru-RU" dirty="0">
                <a:latin typeface="Times New Roman" panose="02020603050405020304" pitchFamily="18" charset="0"/>
                <a:cs typeface="Times New Roman" panose="02020603050405020304" pitchFamily="18" charset="0"/>
              </a:rPr>
              <a:t> по центральному типу (</a:t>
            </a:r>
            <a:r>
              <a:rPr lang="ru-RU" dirty="0" err="1">
                <a:latin typeface="Times New Roman" panose="02020603050405020304" pitchFamily="18" charset="0"/>
                <a:cs typeface="Times New Roman" panose="02020603050405020304" pitchFamily="18" charset="0"/>
              </a:rPr>
              <a:t>жирова</a:t>
            </a:r>
            <a:r>
              <a:rPr lang="ru-RU" dirty="0">
                <a:latin typeface="Times New Roman" panose="02020603050405020304" pitchFamily="18" charset="0"/>
                <a:cs typeface="Times New Roman" panose="02020603050405020304" pitchFamily="18" charset="0"/>
              </a:rPr>
              <a:t> тканина </a:t>
            </a:r>
            <a:r>
              <a:rPr lang="ru-RU" dirty="0" err="1">
                <a:latin typeface="Times New Roman" panose="02020603050405020304" pitchFamily="18" charset="0"/>
                <a:cs typeface="Times New Roman" panose="02020603050405020304" pitchFamily="18" charset="0"/>
              </a:rPr>
              <a:t>накопичується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переважно</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області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ключиць</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потилиці</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животі</a:t>
            </a:r>
            <a:r>
              <a:rPr lang="ru-RU" dirty="0">
                <a:latin typeface="Times New Roman" panose="02020603050405020304" pitchFamily="18" charset="0"/>
                <a:cs typeface="Times New Roman" panose="02020603050405020304" pitchFamily="18" charset="0"/>
              </a:rPr>
              <a:t>) є одним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характерних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проявів</a:t>
            </a:r>
            <a:r>
              <a:rPr lang="ru-RU" dirty="0">
                <a:latin typeface="Times New Roman" panose="02020603050405020304" pitchFamily="18" charset="0"/>
                <a:cs typeface="Times New Roman" panose="02020603050405020304" pitchFamily="18" charset="0"/>
              </a:rPr>
              <a:t> синдрому </a:t>
            </a:r>
            <a:r>
              <a:rPr lang="ru-RU" dirty="0" err="1">
                <a:latin typeface="Times New Roman" panose="02020603050405020304" pitchFamily="18" charset="0"/>
                <a:cs typeface="Times New Roman" panose="02020603050405020304" pitchFamily="18" charset="0"/>
              </a:rPr>
              <a:t>Кушинга</a:t>
            </a:r>
            <a:r>
              <a:rPr lang="ru-RU" dirty="0">
                <a:latin typeface="Times New Roman" panose="02020603050405020304" pitchFamily="18" charset="0"/>
                <a:cs typeface="Times New Roman" panose="02020603050405020304" pitchFamily="18" charset="0"/>
              </a:rPr>
              <a:t>. Дане </a:t>
            </a:r>
            <a:r>
              <a:rPr lang="ru-RU" dirty="0" err="1">
                <a:latin typeface="Times New Roman" panose="02020603050405020304" pitchFamily="18" charset="0"/>
                <a:cs typeface="Times New Roman" panose="02020603050405020304" pitchFamily="18" charset="0"/>
              </a:rPr>
              <a:t>захворювання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характеризується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секрецією</a:t>
            </a:r>
            <a:r>
              <a:rPr lang="ru-RU" dirty="0">
                <a:latin typeface="Times New Roman" panose="02020603050405020304" pitchFamily="18" charset="0"/>
                <a:cs typeface="Times New Roman" panose="02020603050405020304" pitchFamily="18" charset="0"/>
              </a:rPr>
              <a:t> адренокортикотропного гормону,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чергою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продукцію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гормонів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надниркових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залоз</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Гіпогонадизм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Супроводжується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зниженою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продукцією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статевих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гормонів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розвиватися</a:t>
            </a:r>
            <a:r>
              <a:rPr lang="ru-RU" dirty="0">
                <a:latin typeface="Times New Roman" panose="02020603050405020304" pitchFamily="18" charset="0"/>
                <a:cs typeface="Times New Roman" panose="02020603050405020304" pitchFamily="18" charset="0"/>
              </a:rPr>
              <a:t> як у </a:t>
            </a:r>
            <a:r>
              <a:rPr lang="ru-RU" dirty="0" err="1">
                <a:latin typeface="Times New Roman" panose="02020603050405020304" pitchFamily="18" charset="0"/>
                <a:cs typeface="Times New Roman" panose="02020603050405020304" pitchFamily="18" charset="0"/>
              </a:rPr>
              <a:t>чоловіків</a:t>
            </a:r>
            <a:r>
              <a:rPr lang="ru-RU" dirty="0">
                <a:latin typeface="Times New Roman" panose="02020603050405020304" pitchFamily="18" charset="0"/>
                <a:cs typeface="Times New Roman" panose="02020603050405020304" pitchFamily="18" charset="0"/>
              </a:rPr>
              <a:t>, так і у </a:t>
            </a:r>
            <a:r>
              <a:rPr lang="ru-RU" dirty="0" err="1">
                <a:latin typeface="Times New Roman" panose="02020603050405020304" pitchFamily="18" charset="0"/>
                <a:cs typeface="Times New Roman" panose="02020603050405020304" pitchFamily="18" charset="0"/>
              </a:rPr>
              <a:t>жінок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причин </a:t>
            </a:r>
            <a:r>
              <a:rPr lang="ru-RU" dirty="0" err="1">
                <a:latin typeface="Times New Roman" panose="02020603050405020304" pitchFamily="18" charset="0"/>
                <a:cs typeface="Times New Roman" panose="02020603050405020304" pitchFamily="18" charset="0"/>
              </a:rPr>
              <a:t>гіпогонадизму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вроджені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аномалії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вплив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інфекційних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фізичних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хімічних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Поширеність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гіпогонадизму</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ожирінні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перевищувати</a:t>
            </a:r>
            <a:r>
              <a:rPr lang="ru-RU" dirty="0">
                <a:latin typeface="Times New Roman" panose="02020603050405020304" pitchFamily="18" charset="0"/>
                <a:cs typeface="Times New Roman" panose="02020603050405020304" pitchFamily="18" charset="0"/>
              </a:rPr>
              <a:t> 50%.</a:t>
            </a: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Цукровий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a:t>
            </a:r>
            <a:r>
              <a:rPr lang="ru-RU" dirty="0">
                <a:latin typeface="Times New Roman" panose="02020603050405020304" pitchFamily="18" charset="0"/>
                <a:cs typeface="Times New Roman" panose="02020603050405020304" pitchFamily="18" charset="0"/>
              </a:rPr>
              <a:t> 2 типу та </a:t>
            </a:r>
            <a:r>
              <a:rPr lang="ru-RU" dirty="0" err="1">
                <a:latin typeface="Times New Roman" panose="02020603050405020304" pitchFamily="18" charset="0"/>
                <a:cs typeface="Times New Roman" panose="02020603050405020304" pitchFamily="18" charset="0"/>
              </a:rPr>
              <a:t>ожиріння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знаходяться</a:t>
            </a:r>
            <a:r>
              <a:rPr lang="ru-RU" dirty="0">
                <a:latin typeface="Times New Roman" panose="02020603050405020304" pitchFamily="18" charset="0"/>
                <a:cs typeface="Times New Roman" panose="02020603050405020304" pitchFamily="18" charset="0"/>
              </a:rPr>
              <a:t> у прямому </a:t>
            </a:r>
            <a:r>
              <a:rPr lang="ru-RU" dirty="0" err="1">
                <a:latin typeface="Times New Roman" panose="02020603050405020304" pitchFamily="18" charset="0"/>
                <a:cs typeface="Times New Roman" panose="02020603050405020304" pitchFamily="18" charset="0"/>
              </a:rPr>
              <a:t>зв'язку</a:t>
            </a:r>
            <a:r>
              <a:rPr lang="ru-RU" dirty="0">
                <a:latin typeface="Times New Roman" panose="02020603050405020304" pitchFamily="18" charset="0"/>
                <a:cs typeface="Times New Roman" panose="02020603050405020304" pitchFamily="18" charset="0"/>
              </a:rPr>
              <a:t>. З одного боку, ЦД </a:t>
            </a:r>
            <a:r>
              <a:rPr lang="ru-RU" dirty="0" err="1">
                <a:latin typeface="Times New Roman" panose="02020603050405020304" pitchFamily="18" charset="0"/>
                <a:cs typeface="Times New Roman" panose="02020603050405020304" pitchFamily="18" charset="0"/>
              </a:rPr>
              <a:t>сприяє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збільшенню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іншого</a:t>
            </a:r>
            <a:r>
              <a:rPr lang="ru-RU" dirty="0">
                <a:latin typeface="Times New Roman" panose="02020603050405020304" pitchFamily="18" charset="0"/>
                <a:cs typeface="Times New Roman" panose="02020603050405020304" pitchFamily="18" charset="0"/>
              </a:rPr>
              <a:t> боку, </a:t>
            </a:r>
            <a:r>
              <a:rPr lang="ru-RU" dirty="0" err="1">
                <a:latin typeface="Times New Roman" panose="02020603050405020304" pitchFamily="18" charset="0"/>
                <a:cs typeface="Times New Roman" panose="02020603050405020304" pitchFamily="18" charset="0"/>
              </a:rPr>
              <a:t>надмірне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накопичення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відкладень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провокує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Надмірна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присутня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приблизно</a:t>
            </a:r>
            <a:r>
              <a:rPr lang="ru-RU" dirty="0">
                <a:latin typeface="Times New Roman" panose="02020603050405020304" pitchFamily="18" charset="0"/>
                <a:cs typeface="Times New Roman" panose="02020603050405020304" pitchFamily="18" charset="0"/>
              </a:rPr>
              <a:t> у 90% </a:t>
            </a:r>
            <a:r>
              <a:rPr lang="ru-RU" dirty="0" err="1">
                <a:latin typeface="Times New Roman" panose="02020603050405020304" pitchFamily="18" charset="0"/>
                <a:cs typeface="Times New Roman" panose="02020603050405020304" pitchFamily="18" charset="0"/>
              </a:rPr>
              <a:t>пацієнтів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цукровим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діабетом</a:t>
            </a:r>
            <a:r>
              <a:rPr lang="ru-RU" dirty="0">
                <a:latin typeface="Times New Roman" panose="02020603050405020304" pitchFamily="18" charset="0"/>
                <a:cs typeface="Times New Roman" panose="02020603050405020304" pitchFamily="18" charset="0"/>
              </a:rPr>
              <a:t> 2 типу.</a:t>
            </a:r>
          </a:p>
        </p:txBody>
      </p:sp>
    </p:spTree>
    <p:extLst>
      <p:ext uri="{BB962C8B-B14F-4D97-AF65-F5344CB8AC3E}">
        <p14:creationId xmlns:p14="http://schemas.microsoft.com/office/powerpoint/2010/main" val="1404979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92696"/>
          </a:xfrm>
        </p:spPr>
        <p:txBody>
          <a:bodyPr/>
          <a:lstStyle/>
          <a:p>
            <a:r>
              <a:rPr lang="uk-UA" sz="3200" dirty="0">
                <a:effectLst/>
              </a:rPr>
              <a:t>Основні принципи лікування ожиріння:</a:t>
            </a:r>
            <a:endParaRPr lang="ru-RU" sz="3200" dirty="0"/>
          </a:p>
        </p:txBody>
      </p:sp>
      <p:sp>
        <p:nvSpPr>
          <p:cNvPr id="3" name="Объект 2"/>
          <p:cNvSpPr>
            <a:spLocks noGrp="1"/>
          </p:cNvSpPr>
          <p:nvPr>
            <p:ph idx="1"/>
          </p:nvPr>
        </p:nvSpPr>
        <p:spPr>
          <a:xfrm>
            <a:off x="251520" y="764704"/>
            <a:ext cx="8784976" cy="6093296"/>
          </a:xfrm>
        </p:spPr>
        <p:txBody>
          <a:bodyPr>
            <a:normAutofit fontScale="85000" lnSpcReduction="20000"/>
          </a:bodyPr>
          <a:lstStyle/>
          <a:p>
            <a:pPr algn="just"/>
            <a:r>
              <a:rPr lang="uk-UA" dirty="0">
                <a:latin typeface="Times New Roman" panose="02020603050405020304" pitchFamily="18" charset="0"/>
                <a:cs typeface="Times New Roman" panose="02020603050405020304" pitchFamily="18" charset="0"/>
              </a:rPr>
              <a:t>Відновити </a:t>
            </a:r>
            <a:r>
              <a:rPr lang="uk-UA" dirty="0" err="1">
                <a:latin typeface="Times New Roman" panose="02020603050405020304" pitchFamily="18" charset="0"/>
                <a:cs typeface="Times New Roman" panose="02020603050405020304" pitchFamily="18" charset="0"/>
              </a:rPr>
              <a:t>циркадний</a:t>
            </a:r>
            <a:r>
              <a:rPr lang="uk-UA" dirty="0">
                <a:latin typeface="Times New Roman" panose="02020603050405020304" pitchFamily="18" charset="0"/>
                <a:cs typeface="Times New Roman" panose="02020603050405020304" pitchFamily="18" charset="0"/>
              </a:rPr>
              <a:t> ритм секреції гормонів:</a:t>
            </a:r>
          </a:p>
          <a:p>
            <a:pPr algn="just"/>
            <a:r>
              <a:rPr lang="uk-UA" dirty="0">
                <a:latin typeface="Times New Roman" panose="02020603050405020304" pitchFamily="18" charset="0"/>
                <a:cs typeface="Times New Roman" panose="02020603050405020304" pitchFamily="18" charset="0"/>
              </a:rPr>
              <a:t>Нормалізувати режим сну і відпочинку, що дозволить відновити </a:t>
            </a:r>
            <a:r>
              <a:rPr lang="uk-UA" dirty="0" err="1">
                <a:latin typeface="Times New Roman" panose="02020603050405020304" pitchFamily="18" charset="0"/>
                <a:cs typeface="Times New Roman" panose="02020603050405020304" pitchFamily="18" charset="0"/>
              </a:rPr>
              <a:t>циркадний</a:t>
            </a:r>
            <a:r>
              <a:rPr lang="uk-UA" dirty="0">
                <a:latin typeface="Times New Roman" panose="02020603050405020304" pitchFamily="18" charset="0"/>
                <a:cs typeface="Times New Roman" panose="02020603050405020304" pitchFamily="18" charset="0"/>
              </a:rPr>
              <a:t> ритм продукції гормонів.</a:t>
            </a:r>
          </a:p>
          <a:p>
            <a:pPr algn="just"/>
            <a:r>
              <a:rPr lang="uk-UA" dirty="0">
                <a:latin typeface="Times New Roman" panose="02020603050405020304" pitchFamily="18" charset="0"/>
                <a:cs typeface="Times New Roman" panose="02020603050405020304" pitchFamily="18" charset="0"/>
              </a:rPr>
              <a:t>Змінити харчову поведінку, забезпечивши 4-5-кратне харчування з правильним розподілом кількості та структури вживаної їжі.</a:t>
            </a:r>
          </a:p>
          <a:p>
            <a:pPr algn="just"/>
            <a:r>
              <a:rPr lang="uk-UA" dirty="0">
                <a:latin typeface="Times New Roman" panose="02020603050405020304" pitchFamily="18" charset="0"/>
                <a:cs typeface="Times New Roman" panose="02020603050405020304" pitchFamily="18" charset="0"/>
              </a:rPr>
              <a:t>Збалансоване за структурою (білки, жири, вуглеводи) харчування.</a:t>
            </a:r>
          </a:p>
          <a:p>
            <a:pPr algn="just"/>
            <a:r>
              <a:rPr lang="uk-UA" dirty="0">
                <a:latin typeface="Times New Roman" panose="02020603050405020304" pitchFamily="18" charset="0"/>
                <a:cs typeface="Times New Roman" panose="02020603050405020304" pitchFamily="18" charset="0"/>
              </a:rPr>
              <a:t>Дієтотерапія. Дієта повинна розглядатися тільки як </a:t>
            </a:r>
            <a:r>
              <a:rPr lang="uk-UA" dirty="0" err="1">
                <a:latin typeface="Times New Roman" panose="02020603050405020304" pitchFamily="18" charset="0"/>
                <a:cs typeface="Times New Roman" panose="02020603050405020304" pitchFamily="18" charset="0"/>
              </a:rPr>
              <a:t>обов</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язковий</a:t>
            </a:r>
            <a:r>
              <a:rPr lang="uk-UA" dirty="0">
                <a:latin typeface="Times New Roman" panose="02020603050405020304" pitchFamily="18" charset="0"/>
                <a:cs typeface="Times New Roman" panose="02020603050405020304" pitchFamily="18" charset="0"/>
              </a:rPr>
              <a:t> компонент системної довічної терапії.</a:t>
            </a:r>
          </a:p>
          <a:p>
            <a:pPr algn="just"/>
            <a:r>
              <a:rPr lang="uk-UA" dirty="0">
                <a:latin typeface="Times New Roman" panose="02020603050405020304" pitchFamily="18" charset="0"/>
                <a:cs typeface="Times New Roman" panose="02020603050405020304" pitchFamily="18" charset="0"/>
              </a:rPr>
              <a:t>Позбутися шкідливих звичок, що призводять до порушення обмінних процесів і хронічної гіпоксії тканин (куріння, вживання алкоголю).</a:t>
            </a:r>
          </a:p>
          <a:p>
            <a:pPr algn="just"/>
            <a:r>
              <a:rPr lang="uk-UA" dirty="0">
                <a:latin typeface="Times New Roman" panose="02020603050405020304" pitchFamily="18" charset="0"/>
                <a:cs typeface="Times New Roman" panose="02020603050405020304" pitchFamily="18" charset="0"/>
              </a:rPr>
              <a:t>Активувати м ‘</a:t>
            </a:r>
            <a:r>
              <a:rPr lang="uk-UA" dirty="0" err="1">
                <a:latin typeface="Times New Roman" panose="02020603050405020304" pitchFamily="18" charset="0"/>
                <a:cs typeface="Times New Roman" panose="02020603050405020304" pitchFamily="18" charset="0"/>
              </a:rPr>
              <a:t>язову</a:t>
            </a:r>
            <a:r>
              <a:rPr lang="uk-UA" dirty="0">
                <a:latin typeface="Times New Roman" panose="02020603050405020304" pitchFamily="18" charset="0"/>
                <a:cs typeface="Times New Roman" panose="02020603050405020304" pitchFamily="18" charset="0"/>
              </a:rPr>
              <a:t> систему як основний споживач енергії, як такої, що надходить постійно (у вигляді вуглеводів), так і депонованої у вигляді жиру.</a:t>
            </a:r>
          </a:p>
          <a:p>
            <a:pPr algn="just"/>
            <a:r>
              <a:rPr lang="uk-UA" dirty="0">
                <a:latin typeface="Times New Roman" panose="02020603050405020304" pitchFamily="18" charset="0"/>
                <a:cs typeface="Times New Roman" panose="02020603050405020304" pitchFamily="18" charset="0"/>
              </a:rPr>
              <a:t>Патогенетична терапія основного захворювання (у разі центральних та ендокринних порушень).</a:t>
            </a:r>
          </a:p>
          <a:p>
            <a:pPr algn="just"/>
            <a:r>
              <a:rPr lang="uk-UA" dirty="0">
                <a:latin typeface="Times New Roman" panose="02020603050405020304" pitchFamily="18" charset="0"/>
                <a:cs typeface="Times New Roman" panose="02020603050405020304" pitchFamily="18" charset="0"/>
              </a:rPr>
              <a:t>Медикаментозна терапія ускладнень (не виключено зниження потреби або повне скасування деяких лікарських препаратів у зв ‘</a:t>
            </a:r>
            <a:r>
              <a:rPr lang="uk-UA" dirty="0" err="1">
                <a:latin typeface="Times New Roman" panose="02020603050405020304" pitchFamily="18" charset="0"/>
                <a:cs typeface="Times New Roman" panose="02020603050405020304" pitchFamily="18" charset="0"/>
              </a:rPr>
              <a:t>язку</a:t>
            </a:r>
            <a:r>
              <a:rPr lang="uk-UA" dirty="0">
                <a:latin typeface="Times New Roman" panose="02020603050405020304" pitchFamily="18" charset="0"/>
                <a:cs typeface="Times New Roman" panose="02020603050405020304" pitchFamily="18" charset="0"/>
              </a:rPr>
              <a:t> зі зменшенням проявів ускладнень при нормалізації маси тіла).</a:t>
            </a:r>
          </a:p>
          <a:p>
            <a:pPr algn="just"/>
            <a:r>
              <a:rPr lang="uk-UA" dirty="0">
                <a:latin typeface="Times New Roman" panose="02020603050405020304" pitchFamily="18" charset="0"/>
                <a:cs typeface="Times New Roman" panose="02020603050405020304" pitchFamily="18" charset="0"/>
              </a:rPr>
              <a:t>Додаткові методи як системного, так і місцевого впливу (масаж, обгортання, апаратний </a:t>
            </a:r>
            <a:r>
              <a:rPr lang="uk-UA" dirty="0" err="1">
                <a:latin typeface="Times New Roman" panose="02020603050405020304" pitchFamily="18" charset="0"/>
                <a:cs typeface="Times New Roman" panose="02020603050405020304" pitchFamily="18" charset="0"/>
              </a:rPr>
              <a:t>лімфодренаж</a:t>
            </a:r>
            <a:r>
              <a:rPr lang="uk-UA" dirty="0">
                <a:latin typeface="Times New Roman" panose="02020603050405020304" pitchFamily="18" charset="0"/>
                <a:cs typeface="Times New Roman" panose="02020603050405020304" pitchFamily="18" charset="0"/>
              </a:rPr>
              <a:t> та ін. методи немедикаментозної терапії).</a:t>
            </a:r>
          </a:p>
          <a:p>
            <a:endParaRPr lang="ru-RU" dirty="0"/>
          </a:p>
        </p:txBody>
      </p:sp>
    </p:spTree>
    <p:extLst>
      <p:ext uri="{BB962C8B-B14F-4D97-AF65-F5344CB8AC3E}">
        <p14:creationId xmlns:p14="http://schemas.microsoft.com/office/powerpoint/2010/main" val="4013666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lstStyle/>
          <a:p>
            <a:r>
              <a:rPr lang="uk-UA" sz="2400" b="1" dirty="0">
                <a:effectLst/>
              </a:rPr>
              <a:t>Принципи побудови дієтичного харчування</a:t>
            </a:r>
            <a:endParaRPr lang="ru-RU" sz="2400" dirty="0"/>
          </a:p>
        </p:txBody>
      </p:sp>
      <p:sp>
        <p:nvSpPr>
          <p:cNvPr id="3" name="Объект 2"/>
          <p:cNvSpPr>
            <a:spLocks noGrp="1"/>
          </p:cNvSpPr>
          <p:nvPr>
            <p:ph idx="1"/>
          </p:nvPr>
        </p:nvSpPr>
        <p:spPr>
          <a:xfrm>
            <a:off x="457200" y="1052736"/>
            <a:ext cx="8229600" cy="5073427"/>
          </a:xfrm>
        </p:spPr>
        <p:txBody>
          <a:bodyPr>
            <a:normAutofit fontScale="92500" lnSpcReduction="10000"/>
          </a:bodyPr>
          <a:lstStyle/>
          <a:p>
            <a:pPr algn="just"/>
            <a:r>
              <a:rPr lang="uk-UA" dirty="0">
                <a:latin typeface="Times New Roman" panose="02020603050405020304" pitchFamily="18" charset="0"/>
                <a:cs typeface="Times New Roman" panose="02020603050405020304" pitchFamily="18" charset="0"/>
              </a:rPr>
              <a:t>Принципи побудови дієтичного харчування при ожирінні зводяться до наступного: призначення малокалорійної (</a:t>
            </a:r>
            <a:r>
              <a:rPr lang="uk-UA" dirty="0" err="1">
                <a:latin typeface="Times New Roman" panose="02020603050405020304" pitchFamily="18" charset="0"/>
                <a:cs typeface="Times New Roman" panose="02020603050405020304" pitchFamily="18" charset="0"/>
              </a:rPr>
              <a:t>редукуючої</a:t>
            </a:r>
            <a:r>
              <a:rPr lang="uk-UA" dirty="0">
                <a:latin typeface="Times New Roman" panose="02020603050405020304" pitchFamily="18" charset="0"/>
                <a:cs typeface="Times New Roman" panose="02020603050405020304" pitchFamily="18" charset="0"/>
              </a:rPr>
              <a:t>) дієти; обмеження в раціоні вуглеводів, які швидко перетворюються в організмі у жир, та жирів тваринного походження і збільшення рослинних; призначення малокалорійної, але значної за об’ємом їжі (сирі овочі, фрукти); багаторазове (до 6 разів на добу) харчування без продуктів, що збуджують апетит (гострі приправи, прянощі тощо); зменшення кількості рідини і солі в їжі; використання у харчуванні розвантажувальних днів.</a:t>
            </a:r>
          </a:p>
          <a:p>
            <a:pPr marL="0" indent="0" algn="just">
              <a:buNone/>
            </a:pP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Домінуючим принципом дієтотерапії є значне обмеження енергетичної цінності (ЕЦ) раціону. Як правило, за вираженого ожиріння ЕЦ харчового раціону знижують на 40% від фізіологічної норми, а залежно від ефективності лікування ЕЦ зменшують до 30% або збільшують до 50%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1986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80728"/>
            <a:ext cx="8507288" cy="5577483"/>
          </a:xfrm>
        </p:spPr>
        <p:txBody>
          <a:bodyPr/>
          <a:lstStyle/>
          <a:p>
            <a:pPr algn="just"/>
            <a:r>
              <a:rPr lang="uk-UA" dirty="0">
                <a:latin typeface="Times New Roman" panose="02020603050405020304" pitchFamily="18" charset="0"/>
                <a:cs typeface="Times New Roman" panose="02020603050405020304" pitchFamily="18" charset="0"/>
              </a:rPr>
              <a:t>Обмеження стосується в першу чергу простих вуглеводів, що не містять </a:t>
            </a:r>
            <a:r>
              <a:rPr lang="uk-UA" dirty="0" err="1">
                <a:latin typeface="Times New Roman" panose="02020603050405020304" pitchFamily="18" charset="0"/>
                <a:cs typeface="Times New Roman" panose="02020603050405020304" pitchFamily="18" charset="0"/>
              </a:rPr>
              <a:t>життєво</a:t>
            </a:r>
            <a:r>
              <a:rPr lang="uk-UA" dirty="0">
                <a:latin typeface="Times New Roman" panose="02020603050405020304" pitchFamily="18" charset="0"/>
                <a:cs typeface="Times New Roman" panose="02020603050405020304" pitchFamily="18" charset="0"/>
              </a:rPr>
              <a:t> необхідних речовин і можуть бути повністю вилучені з дієти хворого без загрози здоров’ю (цукор, тістечка, цукерки тощо). У випадку коли хворі не можуть обійтися без солодощів, можна використовувати замінники цукру. Паралельно з цим необхідно істотно зменшити вживання складних вуглеводів, які містяться у хлібобулочних виробах, картоплі, кашах та стравах з борошна, тому що крохмаль, який надходить в організм у складі цих продуктів, перетворюється в жир і сприяє ожирінню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618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352928" cy="6048672"/>
          </a:xfrm>
        </p:spPr>
        <p:txBody>
          <a:bodyPr>
            <a:normAutofit fontScale="92500" lnSpcReduction="20000"/>
          </a:bodyPr>
          <a:lstStyle/>
          <a:p>
            <a:pPr algn="just"/>
            <a:r>
              <a:rPr lang="uk-UA" dirty="0">
                <a:latin typeface="Times New Roman" panose="02020603050405020304" pitchFamily="18" charset="0"/>
                <a:cs typeface="Times New Roman" panose="02020603050405020304" pitchFamily="18" charset="0"/>
              </a:rPr>
              <a:t>Харчові продукти, що містять значну кількість білків (м’ясо, риба, яйця, свіжий сир), необхідно вживати в достатній кількості. Білки необхідні хворому ожирінням для синтезу ферментів, що окислюють жири в організмі. Окрім тваринних білків, до складу харчового раціону необхідно вводити достатню кількість білків рослинного походження, основним джерелом яких є страви з квасолі, гороху, сочевиці, сої тощо.</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Хворим на ожиріння непотрібно значно обмежувати кількість жирної їжі, тому що жири за даної патології позитивно впливають на зниження маси тіла хворих. Цей ефект досягається за рахунок стимуляції ними </a:t>
            </a:r>
            <a:r>
              <a:rPr lang="uk-UA" dirty="0" err="1">
                <a:latin typeface="Times New Roman" panose="02020603050405020304" pitchFamily="18" charset="0"/>
                <a:cs typeface="Times New Roman" panose="02020603050405020304" pitchFamily="18" charset="0"/>
              </a:rPr>
              <a:t>ліполітичних</a:t>
            </a:r>
            <a:r>
              <a:rPr lang="uk-UA" dirty="0">
                <a:latin typeface="Times New Roman" panose="02020603050405020304" pitchFamily="18" charset="0"/>
                <a:cs typeface="Times New Roman" panose="02020603050405020304" pitchFamily="18" charset="0"/>
              </a:rPr>
              <a:t> ферментів, які сприяють окисненню жирів, що уже накопичилися в організмі.</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Краще знижують масу тіла молочні жири (вершки) та рослинні олії. Тому таким людям під час лікування ожиріння бажано вживати щодня 70-105 г жирів, 20-25 г з яких становлять рослинні олії. Необхідно підкреслити, що жирна їжа забезпечує триваліше відчуття ситості, тобто зменшує апетит. Окрім цього, харчові жири пригнічують секрецію інсуліну, який прискорює перетворення вуглеводів у жири. Отже, як не дивно, жирна їжа позитивно впливає на обмін жирів в організмі хворого ожиріння</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1627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92500" lnSpcReduction="20000"/>
          </a:bodyPr>
          <a:lstStyle/>
          <a:p>
            <a:pPr algn="just"/>
            <a:r>
              <a:rPr lang="uk-UA" dirty="0">
                <a:latin typeface="Times New Roman" panose="02020603050405020304" pitchFamily="18" charset="0"/>
                <a:cs typeface="Times New Roman" panose="02020603050405020304" pitchFamily="18" charset="0"/>
              </a:rPr>
              <a:t>Хворим на ожиріння необхідно істотно обмежити вживання цукерок, шоколаду, морозива, кондитерських виробів, картоплі, дині, груш, абрикосів, винограду, мандаринів, персиків, апельсинів та інших солодощів, вилучити спеції, прянощі, м’ясні бульйони, грибні та рибні відвари, що посилюють апетит. З цією ж метою слід надавати перевагу відварним стравам. Їжу потрібно готувати без солі, незначно підсолюючи уже готові страви (не більше 5 г/добу).</a:t>
            </a:r>
          </a:p>
          <a:p>
            <a:pPr algn="just"/>
            <a:endParaRPr lang="uk-UA"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Категорично </a:t>
            </a:r>
            <a:r>
              <a:rPr lang="ru-RU" dirty="0" err="1">
                <a:latin typeface="Times New Roman" panose="02020603050405020304" pitchFamily="18" charset="0"/>
                <a:cs typeface="Times New Roman" panose="02020603050405020304" pitchFamily="18" charset="0"/>
              </a:rPr>
              <a:t>забороняються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солодкі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напої</a:t>
            </a:r>
            <a:r>
              <a:rPr lang="ru-RU" dirty="0">
                <a:latin typeface="Times New Roman" panose="02020603050405020304" pitchFamily="18" charset="0"/>
                <a:cs typeface="Times New Roman" panose="02020603050405020304" pitchFamily="18" charset="0"/>
              </a:rPr>
              <a:t>, пиво та алкоголь.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напоїв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краще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вживати</a:t>
            </a:r>
            <a:r>
              <a:rPr lang="ru-RU" dirty="0">
                <a:latin typeface="Times New Roman" panose="02020603050405020304" pitchFamily="18" charset="0"/>
                <a:cs typeface="Times New Roman" panose="02020603050405020304" pitchFamily="18" charset="0"/>
              </a:rPr>
              <a:t> чай, чай з молоком, </a:t>
            </a:r>
            <a:r>
              <a:rPr lang="ru-RU" dirty="0" err="1">
                <a:latin typeface="Times New Roman" panose="02020603050405020304" pitchFamily="18" charset="0"/>
                <a:cs typeface="Times New Roman" panose="02020603050405020304" pitchFamily="18" charset="0"/>
              </a:rPr>
              <a:t>неміцну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каву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томатний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сік</a:t>
            </a:r>
            <a:r>
              <a:rPr lang="ru-RU" dirty="0">
                <a:latin typeface="Times New Roman" panose="02020603050405020304" pitchFamily="18" charset="0"/>
                <a:cs typeface="Times New Roman" panose="02020603050405020304" pitchFamily="18" charset="0"/>
              </a:rPr>
              <a:t>, фруктово-</a:t>
            </a:r>
            <a:r>
              <a:rPr lang="ru-RU" dirty="0" err="1">
                <a:latin typeface="Times New Roman" panose="02020603050405020304" pitchFamily="18" charset="0"/>
                <a:cs typeface="Times New Roman" panose="02020603050405020304" pitchFamily="18" charset="0"/>
              </a:rPr>
              <a:t>ягідні</a:t>
            </a:r>
            <a:r>
              <a:rPr lang="ru-RU" dirty="0">
                <a:latin typeface="Times New Roman" panose="02020603050405020304" pitchFamily="18" charset="0"/>
                <a:cs typeface="Times New Roman" panose="02020603050405020304" pitchFamily="18" charset="0"/>
              </a:rPr>
              <a:t> соки з </a:t>
            </a:r>
            <a:r>
              <a:rPr lang="ru-RU" dirty="0" err="1">
                <a:latin typeface="Times New Roman" panose="02020603050405020304" pitchFamily="18" charset="0"/>
                <a:cs typeface="Times New Roman" panose="02020603050405020304" pitchFamily="18" charset="0"/>
              </a:rPr>
              <a:t>кислих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сортів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ягід</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фруктів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лужні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мінеральні</a:t>
            </a:r>
            <a:r>
              <a:rPr lang="ru-RU" dirty="0">
                <a:latin typeface="Times New Roman" panose="02020603050405020304" pitchFamily="18" charset="0"/>
                <a:cs typeface="Times New Roman" panose="02020603050405020304" pitchFamily="18" charset="0"/>
              </a:rPr>
              <a:t> води (Поляна </a:t>
            </a:r>
            <a:r>
              <a:rPr lang="ru-RU" dirty="0" err="1">
                <a:latin typeface="Times New Roman" panose="02020603050405020304" pitchFamily="18" charset="0"/>
                <a:cs typeface="Times New Roman" panose="02020603050405020304" pitchFamily="18" charset="0"/>
              </a:rPr>
              <a:t>Квасова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Боржомі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Плосківська</a:t>
            </a:r>
            <a:r>
              <a:rPr lang="ru-RU" dirty="0">
                <a:latin typeface="Times New Roman" panose="02020603050405020304" pitchFamily="18" charset="0"/>
                <a:cs typeface="Times New Roman" panose="02020603050405020304" pitchFamily="18" charset="0"/>
              </a:rPr>
              <a:t>, Поляна Купель, </a:t>
            </a:r>
            <a:r>
              <a:rPr lang="ru-RU" dirty="0" err="1">
                <a:latin typeface="Times New Roman" panose="02020603050405020304" pitchFamily="18" charset="0"/>
                <a:cs typeface="Times New Roman" panose="02020603050405020304" pitchFamily="18" charset="0"/>
              </a:rPr>
              <a:t>Лужанська</a:t>
            </a:r>
            <a:r>
              <a:rPr lang="ru-RU" dirty="0">
                <a:latin typeface="Times New Roman" panose="02020603050405020304" pitchFamily="18" charset="0"/>
                <a:cs typeface="Times New Roman" panose="02020603050405020304" pitchFamily="18" charset="0"/>
              </a:rPr>
              <a:t> №1)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шипшини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випитої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рідини</a:t>
            </a:r>
            <a:r>
              <a:rPr lang="ru-RU" dirty="0">
                <a:latin typeface="Times New Roman" panose="02020603050405020304" pitchFamily="18" charset="0"/>
                <a:cs typeface="Times New Roman" panose="02020603050405020304" pitchFamily="18" charset="0"/>
              </a:rPr>
              <a:t> (разом з </a:t>
            </a:r>
            <a:r>
              <a:rPr lang="ru-RU" dirty="0" err="1">
                <a:latin typeface="Times New Roman" panose="02020603050405020304" pitchFamily="18" charset="0"/>
                <a:cs typeface="Times New Roman" panose="02020603050405020304" pitchFamily="18" charset="0"/>
              </a:rPr>
              <a:t>рідкими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стравами</a:t>
            </a:r>
            <a:r>
              <a:rPr lang="ru-RU" dirty="0">
                <a:latin typeface="Times New Roman" panose="02020603050405020304" pitchFamily="18" charset="0"/>
                <a:cs typeface="Times New Roman" panose="02020603050405020304" pitchFamily="18" charset="0"/>
              </a:rPr>
              <a:t>, молоком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становити</a:t>
            </a:r>
            <a:r>
              <a:rPr lang="ru-RU" dirty="0">
                <a:latin typeface="Times New Roman" panose="02020603050405020304" pitchFamily="18" charset="0"/>
                <a:cs typeface="Times New Roman" panose="02020603050405020304" pitchFamily="18" charset="0"/>
              </a:rPr>
              <a:t> до 5 склянок на день</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Рекомендується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вводити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раціон</a:t>
            </a:r>
            <a:r>
              <a:rPr lang="ru-RU" dirty="0">
                <a:latin typeface="Times New Roman" panose="02020603050405020304" pitchFamily="18" charset="0"/>
                <a:cs typeface="Times New Roman" panose="02020603050405020304" pitchFamily="18" charset="0"/>
              </a:rPr>
              <a:t> молоко, </a:t>
            </a:r>
            <a:r>
              <a:rPr lang="ru-RU" dirty="0" err="1">
                <a:latin typeface="Times New Roman" panose="02020603050405020304" pitchFamily="18" charset="0"/>
                <a:cs typeface="Times New Roman" panose="02020603050405020304" pitchFamily="18" charset="0"/>
              </a:rPr>
              <a:t>молочні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продукти</a:t>
            </a:r>
            <a:r>
              <a:rPr lang="ru-RU" dirty="0">
                <a:latin typeface="Times New Roman" panose="02020603050405020304" pitchFamily="18" charset="0"/>
                <a:cs typeface="Times New Roman" panose="02020603050405020304" pitchFamily="18" charset="0"/>
              </a:rPr>
              <a:t> і страви з них (молоко, </a:t>
            </a:r>
            <a:r>
              <a:rPr lang="ru-RU" dirty="0" err="1">
                <a:latin typeface="Times New Roman" panose="02020603050405020304" pitchFamily="18" charset="0"/>
                <a:cs typeface="Times New Roman" panose="02020603050405020304" pitchFamily="18" charset="0"/>
              </a:rPr>
              <a:t>кефір</a:t>
            </a:r>
            <a:r>
              <a:rPr lang="ru-RU" dirty="0">
                <a:latin typeface="Times New Roman" panose="02020603050405020304" pitchFamily="18" charset="0"/>
                <a:cs typeface="Times New Roman" panose="02020603050405020304" pitchFamily="18" charset="0"/>
              </a:rPr>
              <a:t>, вершки, </a:t>
            </a:r>
            <a:r>
              <a:rPr lang="ru-RU" dirty="0" err="1">
                <a:latin typeface="Times New Roman" panose="02020603050405020304" pitchFamily="18" charset="0"/>
                <a:cs typeface="Times New Roman" panose="02020603050405020304" pitchFamily="18" charset="0"/>
              </a:rPr>
              <a:t>знежирений</a:t>
            </a:r>
            <a:r>
              <a:rPr lang="ru-RU" dirty="0">
                <a:latin typeface="Times New Roman" panose="02020603050405020304" pitchFamily="18" charset="0"/>
                <a:cs typeface="Times New Roman" panose="02020603050405020304" pitchFamily="18" charset="0"/>
              </a:rPr>
              <a:t> сир до 100-200 г на день).</a:t>
            </a:r>
            <a:endParaRPr lang="uk-UA" dirty="0">
              <a:latin typeface="Times New Roman" panose="02020603050405020304" pitchFamily="18" charset="0"/>
              <a:cs typeface="Times New Roman" panose="02020603050405020304" pitchFamily="18" charset="0"/>
            </a:endParaRPr>
          </a:p>
          <a:p>
            <a:endParaRPr lang="uk-UA" dirty="0"/>
          </a:p>
          <a:p>
            <a:endParaRPr lang="ru-RU" dirty="0"/>
          </a:p>
        </p:txBody>
      </p:sp>
    </p:spTree>
    <p:extLst>
      <p:ext uri="{BB962C8B-B14F-4D97-AF65-F5344CB8AC3E}">
        <p14:creationId xmlns:p14="http://schemas.microsoft.com/office/powerpoint/2010/main" val="4047320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6120680"/>
          </a:xfrm>
        </p:spPr>
        <p:txBody>
          <a:bodyPr>
            <a:normAutofit fontScale="92500" lnSpcReduction="10000"/>
          </a:bodyPr>
          <a:lstStyle/>
          <a:p>
            <a:pPr algn="just"/>
            <a:r>
              <a:rPr lang="uk-UA" dirty="0">
                <a:latin typeface="Times New Roman" panose="02020603050405020304" pitchFamily="18" charset="0"/>
                <a:cs typeface="Times New Roman" panose="02020603050405020304" pitchFamily="18" charset="0"/>
              </a:rPr>
              <a:t>Обов’язковою складовою добового раціону хворих на ожиріння є сирі фрукти і ягоди (яблука, лимони, червона смородина, </a:t>
            </a:r>
            <a:r>
              <a:rPr lang="uk-UA" dirty="0" err="1">
                <a:latin typeface="Times New Roman" panose="02020603050405020304" pitchFamily="18" charset="0"/>
                <a:cs typeface="Times New Roman" panose="02020603050405020304" pitchFamily="18" charset="0"/>
              </a:rPr>
              <a:t>агрус</a:t>
            </a:r>
            <a:r>
              <a:rPr lang="uk-UA" dirty="0">
                <a:latin typeface="Times New Roman" panose="02020603050405020304" pitchFamily="18" charset="0"/>
                <a:cs typeface="Times New Roman" panose="02020603050405020304" pitchFamily="18" charset="0"/>
              </a:rPr>
              <a:t> тощо) до 200 г на день або у вигляді компотів без цукру.</a:t>
            </a:r>
            <a:br>
              <a:rPr lang="uk-UA" dirty="0">
                <a:latin typeface="Times New Roman" panose="02020603050405020304" pitchFamily="18" charset="0"/>
                <a:cs typeface="Times New Roman" panose="02020603050405020304" pitchFamily="18" charset="0"/>
              </a:rPr>
            </a:br>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Особам з ожирінням рекомендується вживати чорний, білково-пшеничний, білково-вівсяний хліб (150 г на добу); супи на овочевому відварі або слабкому м’ясному, рибному, грибному бульйоні (не більше тарілки); страви з м’яса (яловичина, нежирна баранина чи свинина) у відвареному, заливному вигляді до 150 г на день, нежирну птицю, кролика, дієтичні сосиски; страви з нежирних сортів риби (судак, щука, сазан та ін.), бажано відварені або заливні; яйця (1-2 шт. на добу).</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Добовий раціон повинен містити не менше 400-500 г білкових продуктів (м’ясо, риба, сир), страви з овочів і листяної зелені (капуста), редиска, огірки, кабачки, томати сирі, варені або печені, а також страви з картоплі, буряка, моркви (не більше 200 г на день).</a:t>
            </a:r>
            <a:r>
              <a:rPr lang="uk-UA" dirty="0"/>
              <a:t/>
            </a:r>
            <a:br>
              <a:rPr lang="uk-UA" dirty="0"/>
            </a:br>
            <a:endParaRPr lang="ru-RU" dirty="0"/>
          </a:p>
        </p:txBody>
      </p:sp>
    </p:spTree>
    <p:extLst>
      <p:ext uri="{BB962C8B-B14F-4D97-AF65-F5344CB8AC3E}">
        <p14:creationId xmlns:p14="http://schemas.microsoft.com/office/powerpoint/2010/main" val="2114226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368152"/>
          </a:xfrm>
        </p:spPr>
        <p:txBody>
          <a:bodyPr/>
          <a:lstStyle/>
          <a:p>
            <a:pPr>
              <a:lnSpc>
                <a:spcPct val="100000"/>
              </a:lnSpc>
            </a:pPr>
            <a:r>
              <a:rPr lang="ru-RU" sz="2800" b="1" dirty="0" err="1">
                <a:effectLst/>
                <a:cs typeface="Times New Roman" panose="02020603050405020304" pitchFamily="18" charset="0"/>
              </a:rPr>
              <a:t>Патологічні</a:t>
            </a:r>
            <a:r>
              <a:rPr lang="ru-RU" sz="2800" b="1" dirty="0">
                <a:effectLst/>
                <a:cs typeface="Times New Roman" panose="02020603050405020304" pitchFamily="18" charset="0"/>
              </a:rPr>
              <a:t> </a:t>
            </a:r>
            <a:r>
              <a:rPr lang="ru-RU" sz="2800" b="1" dirty="0" err="1">
                <a:effectLst/>
                <a:cs typeface="Times New Roman" panose="02020603050405020304" pitchFamily="18" charset="0"/>
              </a:rPr>
              <a:t>зміни</a:t>
            </a:r>
            <a:r>
              <a:rPr lang="ru-RU" sz="2800" b="1" dirty="0">
                <a:effectLst/>
                <a:cs typeface="Times New Roman" panose="02020603050405020304" pitchFamily="18" charset="0"/>
              </a:rPr>
              <a:t> в </a:t>
            </a:r>
            <a:r>
              <a:rPr lang="ru-RU" sz="2800" b="1" dirty="0" err="1">
                <a:effectLst/>
                <a:cs typeface="Times New Roman" panose="02020603050405020304" pitchFamily="18" charset="0"/>
              </a:rPr>
              <a:t>обміні</a:t>
            </a:r>
            <a:r>
              <a:rPr lang="ru-RU" sz="2800" b="1" dirty="0">
                <a:effectLst/>
                <a:cs typeface="Times New Roman" panose="02020603050405020304" pitchFamily="18" charset="0"/>
              </a:rPr>
              <a:t> </a:t>
            </a:r>
            <a:r>
              <a:rPr lang="ru-RU" sz="2800" b="1" dirty="0" err="1">
                <a:effectLst/>
                <a:cs typeface="Times New Roman" panose="02020603050405020304" pitchFamily="18" charset="0"/>
              </a:rPr>
              <a:t>ліпідів</a:t>
            </a:r>
            <a:r>
              <a:rPr lang="ru-RU" sz="2800" b="1" dirty="0">
                <a:effectLst/>
                <a:cs typeface="Times New Roman" panose="02020603050405020304" pitchFamily="18" charset="0"/>
              </a:rPr>
              <a:t> </a:t>
            </a:r>
            <a:r>
              <a:rPr lang="ru-RU" sz="2800" b="1" dirty="0" err="1">
                <a:effectLst/>
                <a:cs typeface="Times New Roman" panose="02020603050405020304" pitchFamily="18" charset="0"/>
              </a:rPr>
              <a:t>можуть</a:t>
            </a:r>
            <a:r>
              <a:rPr lang="ru-RU" sz="2800" b="1" dirty="0">
                <a:effectLst/>
                <a:cs typeface="Times New Roman" panose="02020603050405020304" pitchFamily="18" charset="0"/>
              </a:rPr>
              <a:t> </a:t>
            </a:r>
            <a:r>
              <a:rPr lang="ru-RU" sz="2800" b="1" dirty="0" err="1">
                <a:effectLst/>
                <a:cs typeface="Times New Roman" panose="02020603050405020304" pitchFamily="18" charset="0"/>
              </a:rPr>
              <a:t>виникати</a:t>
            </a:r>
            <a:r>
              <a:rPr lang="ru-RU" sz="2800" b="1" dirty="0">
                <a:effectLst/>
                <a:cs typeface="Times New Roman" panose="02020603050405020304" pitchFamily="18" charset="0"/>
              </a:rPr>
              <a:t> на </a:t>
            </a:r>
            <a:r>
              <a:rPr lang="ru-RU" sz="2800" b="1" dirty="0" err="1">
                <a:effectLst/>
                <a:cs typeface="Times New Roman" panose="02020603050405020304" pitchFamily="18" charset="0"/>
              </a:rPr>
              <a:t>різних</a:t>
            </a:r>
            <a:r>
              <a:rPr lang="ru-RU" sz="2800" b="1" dirty="0">
                <a:effectLst/>
                <a:cs typeface="Times New Roman" panose="02020603050405020304" pitchFamily="18" charset="0"/>
              </a:rPr>
              <a:t> </a:t>
            </a:r>
            <a:r>
              <a:rPr lang="ru-RU" sz="2800" b="1" dirty="0" err="1">
                <a:effectLst/>
                <a:cs typeface="Times New Roman" panose="02020603050405020304" pitchFamily="18" charset="0"/>
              </a:rPr>
              <a:t>його</a:t>
            </a:r>
            <a:r>
              <a:rPr lang="ru-RU" sz="2800" b="1" dirty="0">
                <a:effectLst/>
                <a:cs typeface="Times New Roman" panose="02020603050405020304" pitchFamily="18" charset="0"/>
              </a:rPr>
              <a:t> </a:t>
            </a:r>
            <a:r>
              <a:rPr lang="ru-RU" sz="2800" b="1" dirty="0" err="1">
                <a:effectLst/>
                <a:cs typeface="Times New Roman" panose="02020603050405020304" pitchFamily="18" charset="0"/>
              </a:rPr>
              <a:t>етапах</a:t>
            </a:r>
            <a:r>
              <a:rPr lang="ru-RU" sz="2800" b="1" dirty="0">
                <a:effectLst/>
                <a:cs typeface="Times New Roman" panose="02020603050405020304" pitchFamily="18" charset="0"/>
              </a:rPr>
              <a:t> і </a:t>
            </a:r>
            <a:r>
              <a:rPr lang="ru-RU" sz="2800" b="1" dirty="0" err="1">
                <a:effectLst/>
                <a:cs typeface="Times New Roman" panose="02020603050405020304" pitchFamily="18" charset="0"/>
              </a:rPr>
              <a:t>пов‘язуюься</a:t>
            </a:r>
            <a:r>
              <a:rPr lang="ru-RU" sz="2800" b="1" dirty="0">
                <a:effectLst/>
                <a:cs typeface="Times New Roman" panose="02020603050405020304" pitchFamily="18" charset="0"/>
              </a:rPr>
              <a:t> </a:t>
            </a:r>
            <a:r>
              <a:rPr lang="ru-RU" sz="2800" b="1" dirty="0" err="1">
                <a:effectLst/>
                <a:cs typeface="Times New Roman" panose="02020603050405020304" pitchFamily="18" charset="0"/>
              </a:rPr>
              <a:t>із</a:t>
            </a:r>
            <a:r>
              <a:rPr lang="ru-RU" sz="2800" b="1" dirty="0">
                <a:effectLst/>
                <a:cs typeface="Times New Roman" panose="02020603050405020304" pitchFamily="18" charset="0"/>
              </a:rPr>
              <a:t> </a:t>
            </a:r>
            <a:r>
              <a:rPr lang="ru-RU" sz="2800" b="1" dirty="0" err="1">
                <a:effectLst/>
                <a:cs typeface="Times New Roman" panose="02020603050405020304" pitchFamily="18" charset="0"/>
              </a:rPr>
              <a:t>порушеннями</a:t>
            </a:r>
            <a:r>
              <a:rPr lang="ru-RU" sz="2800" b="1" dirty="0">
                <a:effectLst/>
                <a:cs typeface="Times New Roman" panose="02020603050405020304" pitchFamily="18" charset="0"/>
              </a:rPr>
              <a:t>:</a:t>
            </a:r>
            <a:endParaRPr lang="ru-RU" sz="2800" b="1" dirty="0">
              <a:cs typeface="Times New Roman" panose="02020603050405020304" pitchFamily="18" charset="0"/>
            </a:endParaRPr>
          </a:p>
        </p:txBody>
      </p:sp>
      <p:sp>
        <p:nvSpPr>
          <p:cNvPr id="3" name="Объект 2"/>
          <p:cNvSpPr>
            <a:spLocks noGrp="1"/>
          </p:cNvSpPr>
          <p:nvPr>
            <p:ph idx="1"/>
          </p:nvPr>
        </p:nvSpPr>
        <p:spPr>
          <a:xfrm>
            <a:off x="467544" y="1772816"/>
            <a:ext cx="8229600" cy="4857403"/>
          </a:xfrm>
        </p:spPr>
        <p:txBody>
          <a:bodyPr/>
          <a:lstStyle/>
          <a:p>
            <a:pPr marL="0" indent="0" algn="just">
              <a:buNone/>
            </a:pPr>
            <a:r>
              <a:rPr lang="ru-RU" dirty="0">
                <a:latin typeface="Times New Roman" panose="02020603050405020304" pitchFamily="18" charset="0"/>
                <a:cs typeface="Times New Roman" panose="02020603050405020304" pitchFamily="18" charset="0"/>
              </a:rPr>
              <a:t>1) </a:t>
            </a:r>
            <a:r>
              <a:rPr lang="ru-RU" dirty="0" err="1">
                <a:latin typeface="Times New Roman" panose="02020603050405020304" pitchFamily="18" charset="0"/>
                <a:cs typeface="Times New Roman" panose="02020603050405020304" pitchFamily="18" charset="0"/>
              </a:rPr>
              <a:t>процесів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перетравлення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всмоктування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жирів</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2) транспорту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і переходу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тканини</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обміну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жировій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тканині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надлишкове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недостатнє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утворення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відкладення</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4) </a:t>
            </a:r>
            <a:r>
              <a:rPr lang="ru-RU" dirty="0" err="1">
                <a:latin typeface="Times New Roman" panose="02020603050405020304" pitchFamily="18" charset="0"/>
                <a:cs typeface="Times New Roman" panose="02020603050405020304" pitchFamily="18" charset="0"/>
              </a:rPr>
              <a:t>окислювання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у тканинах;</a:t>
            </a:r>
          </a:p>
          <a:p>
            <a:pPr marL="0" indent="0" algn="just">
              <a:buNone/>
            </a:pPr>
            <a:r>
              <a:rPr lang="ru-RU" dirty="0">
                <a:latin typeface="Times New Roman" panose="02020603050405020304" pitchFamily="18" charset="0"/>
                <a:cs typeface="Times New Roman" panose="02020603050405020304" pitchFamily="18" charset="0"/>
              </a:rPr>
              <a:t>5) </a:t>
            </a:r>
            <a:r>
              <a:rPr lang="ru-RU" dirty="0" err="1">
                <a:latin typeface="Times New Roman" panose="02020603050405020304" pitchFamily="18" charset="0"/>
                <a:cs typeface="Times New Roman" panose="02020603050405020304" pitchFamily="18" charset="0"/>
              </a:rPr>
              <a:t>проміжного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обміну</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841614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983"/>
            <a:ext cx="8229600" cy="1195536"/>
          </a:xfrm>
        </p:spPr>
        <p:txBody>
          <a:bodyPr/>
          <a:lstStyle/>
          <a:p>
            <a:pPr>
              <a:lnSpc>
                <a:spcPct val="100000"/>
              </a:lnSpc>
            </a:pPr>
            <a:r>
              <a:rPr lang="ru-RU" sz="3200" b="1" dirty="0">
                <a:effectLst/>
                <a:latin typeface="Times New Roman" panose="02020603050405020304" pitchFamily="18" charset="0"/>
                <a:cs typeface="Times New Roman" panose="02020603050405020304" pitchFamily="18" charset="0"/>
              </a:rPr>
              <a:t> </a:t>
            </a:r>
            <a:r>
              <a:rPr lang="ru-RU" sz="3200" b="1" dirty="0" err="1">
                <a:effectLst/>
                <a:latin typeface="Times New Roman" panose="02020603050405020304" pitchFamily="18" charset="0"/>
                <a:cs typeface="Times New Roman" panose="02020603050405020304" pitchFamily="18" charset="0"/>
              </a:rPr>
              <a:t>Порушення</a:t>
            </a:r>
            <a:r>
              <a:rPr lang="ru-RU" sz="3200" b="1" dirty="0">
                <a:effectLst/>
                <a:latin typeface="Times New Roman" panose="02020603050405020304" pitchFamily="18" charset="0"/>
                <a:cs typeface="Times New Roman" panose="02020603050405020304" pitchFamily="18" charset="0"/>
              </a:rPr>
              <a:t> </a:t>
            </a:r>
            <a:r>
              <a:rPr lang="ru-RU" sz="3200" b="1" dirty="0" err="1">
                <a:effectLst/>
                <a:latin typeface="Times New Roman" panose="02020603050405020304" pitchFamily="18" charset="0"/>
                <a:cs typeface="Times New Roman" panose="02020603050405020304" pitchFamily="18" charset="0"/>
              </a:rPr>
              <a:t>перетравлення</a:t>
            </a:r>
            <a:r>
              <a:rPr lang="ru-RU" sz="3200" b="1" dirty="0">
                <a:effectLst/>
                <a:latin typeface="Times New Roman" panose="02020603050405020304" pitchFamily="18" charset="0"/>
                <a:cs typeface="Times New Roman" panose="02020603050405020304" pitchFamily="18" charset="0"/>
              </a:rPr>
              <a:t> і </a:t>
            </a:r>
            <a:r>
              <a:rPr lang="ru-RU" sz="3200" b="1" dirty="0" err="1">
                <a:effectLst/>
                <a:latin typeface="Times New Roman" panose="02020603050405020304" pitchFamily="18" charset="0"/>
                <a:cs typeface="Times New Roman" panose="02020603050405020304" pitchFamily="18" charset="0"/>
              </a:rPr>
              <a:t>всмоктування</a:t>
            </a:r>
            <a:r>
              <a:rPr lang="ru-RU" sz="3200" b="1" dirty="0">
                <a:effectLst/>
                <a:latin typeface="Times New Roman" panose="02020603050405020304" pitchFamily="18" charset="0"/>
                <a:cs typeface="Times New Roman" panose="02020603050405020304" pitchFamily="18" charset="0"/>
              </a:rPr>
              <a:t> </a:t>
            </a:r>
            <a:r>
              <a:rPr lang="ru-RU" sz="3200" b="1" dirty="0" err="1">
                <a:effectLst/>
                <a:latin typeface="Times New Roman" panose="02020603050405020304" pitchFamily="18" charset="0"/>
                <a:cs typeface="Times New Roman" panose="02020603050405020304" pitchFamily="18" charset="0"/>
              </a:rPr>
              <a:t>жирів</a:t>
            </a:r>
            <a:r>
              <a:rPr lang="ru-RU" sz="3200" b="1" dirty="0">
                <a:effectLst/>
                <a:latin typeface="Times New Roman" panose="02020603050405020304" pitchFamily="18" charset="0"/>
                <a:cs typeface="Times New Roman" panose="02020603050405020304" pitchFamily="18" charset="0"/>
              </a:rPr>
              <a:t> </a:t>
            </a:r>
            <a:r>
              <a:rPr lang="ru-RU" sz="3200" b="1" dirty="0" err="1">
                <a:effectLst/>
                <a:latin typeface="Times New Roman" panose="02020603050405020304" pitchFamily="18" charset="0"/>
                <a:cs typeface="Times New Roman" panose="02020603050405020304" pitchFamily="18" charset="0"/>
              </a:rPr>
              <a:t>спостерігається</a:t>
            </a:r>
            <a:r>
              <a:rPr lang="ru-RU" sz="3200" b="1" dirty="0">
                <a:effectLst/>
                <a:latin typeface="Times New Roman" panose="02020603050405020304" pitchFamily="18" charset="0"/>
                <a:cs typeface="Times New Roman" panose="02020603050405020304" pitchFamily="18" charset="0"/>
              </a:rPr>
              <a:t> при:</a:t>
            </a:r>
          </a:p>
        </p:txBody>
      </p:sp>
      <p:sp>
        <p:nvSpPr>
          <p:cNvPr id="3" name="Объект 2"/>
          <p:cNvSpPr>
            <a:spLocks noGrp="1"/>
          </p:cNvSpPr>
          <p:nvPr>
            <p:ph idx="1"/>
          </p:nvPr>
        </p:nvSpPr>
        <p:spPr>
          <a:xfrm>
            <a:off x="395536" y="1484784"/>
            <a:ext cx="8435280" cy="4925144"/>
          </a:xfrm>
        </p:spPr>
        <p:txBody>
          <a:bodyPr>
            <a:normAutofit fontScale="85000" lnSpcReduction="10000"/>
          </a:bodyPr>
          <a:lstStyle/>
          <a:p>
            <a:pPr marL="0" indent="0" algn="just">
              <a:buNone/>
            </a:pPr>
            <a:r>
              <a:rPr lang="ru-RU" dirty="0">
                <a:latin typeface="Times New Roman" panose="02020603050405020304" pitchFamily="18" charset="0"/>
                <a:cs typeface="Times New Roman" panose="02020603050405020304" pitchFamily="18" charset="0"/>
              </a:rPr>
              <a:t>1) </a:t>
            </a:r>
            <a:r>
              <a:rPr lang="ru-RU" i="1" dirty="0" err="1">
                <a:latin typeface="Times New Roman" panose="02020603050405020304" pitchFamily="18" charset="0"/>
                <a:cs typeface="Times New Roman" panose="02020603050405020304" pitchFamily="18" charset="0"/>
              </a:rPr>
              <a:t>дефіциті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панкреатичної</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ліпази</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є причиною </a:t>
            </a:r>
            <a:r>
              <a:rPr lang="ru-RU" dirty="0" err="1">
                <a:latin typeface="Times New Roman" panose="02020603050405020304" pitchFamily="18" charset="0"/>
                <a:cs typeface="Times New Roman" panose="02020603050405020304" pitchFamily="18" charset="0"/>
              </a:rPr>
              <a:t>порушення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розщеплення</a:t>
            </a:r>
            <a:r>
              <a:rPr lang="ru-RU" dirty="0">
                <a:latin typeface="Times New Roman" panose="02020603050405020304" pitchFamily="18" charset="0"/>
                <a:cs typeface="Times New Roman" panose="02020603050405020304" pitchFamily="18" charset="0"/>
              </a:rPr>
              <a:t> жиру у </a:t>
            </a:r>
            <a:r>
              <a:rPr lang="ru-RU" dirty="0" err="1">
                <a:latin typeface="Times New Roman" panose="02020603050405020304" pitchFamily="18" charset="0"/>
                <a:cs typeface="Times New Roman" panose="02020603050405020304" pitchFamily="18" charset="0"/>
              </a:rPr>
              <a:t>верхніх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відділах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тонкої</a:t>
            </a:r>
            <a:r>
              <a:rPr lang="ru-RU" dirty="0">
                <a:latin typeface="Times New Roman" panose="02020603050405020304" pitchFamily="18" charset="0"/>
                <a:cs typeface="Times New Roman" panose="02020603050405020304" pitchFamily="18" charset="0"/>
              </a:rPr>
              <a:t> кишки до </a:t>
            </a:r>
            <a:r>
              <a:rPr lang="ru-RU" i="1" dirty="0" err="1">
                <a:latin typeface="Times New Roman" panose="02020603050405020304" pitchFamily="18" charset="0"/>
                <a:cs typeface="Times New Roman" panose="02020603050405020304" pitchFamily="18" charset="0"/>
              </a:rPr>
              <a:t>жирних</a:t>
            </a:r>
            <a:r>
              <a:rPr lang="ru-RU" i="1" dirty="0">
                <a:latin typeface="Times New Roman" panose="02020603050405020304" pitchFamily="18" charset="0"/>
                <a:cs typeface="Times New Roman" panose="02020603050405020304" pitchFamily="18" charset="0"/>
              </a:rPr>
              <a:t> кислот</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моногліцеридів</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гліцерину</a:t>
            </a:r>
            <a:r>
              <a:rPr lang="ru-RU" dirty="0">
                <a:latin typeface="Times New Roman" panose="02020603050405020304" pitchFamily="18" charset="0"/>
                <a:cs typeface="Times New Roman" panose="02020603050405020304" pitchFamily="18" charset="0"/>
              </a:rPr>
              <a:t>;</a:t>
            </a: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ru-RU" dirty="0">
                <a:latin typeface="Times New Roman" panose="02020603050405020304" pitchFamily="18" charset="0"/>
                <a:cs typeface="Times New Roman" panose="02020603050405020304" pitchFamily="18" charset="0"/>
              </a:rPr>
              <a:t>2) </a:t>
            </a:r>
            <a:r>
              <a:rPr lang="ru-RU" i="1" dirty="0" err="1">
                <a:latin typeface="Times New Roman" panose="02020603050405020304" pitchFamily="18" charset="0"/>
                <a:cs typeface="Times New Roman" panose="02020603050405020304" pitchFamily="18" charset="0"/>
              </a:rPr>
              <a:t>дефіциті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жовчних</a:t>
            </a:r>
            <a:r>
              <a:rPr lang="ru-RU" i="1" dirty="0">
                <a:latin typeface="Times New Roman" panose="02020603050405020304" pitchFamily="18" charset="0"/>
                <a:cs typeface="Times New Roman" panose="02020603050405020304" pitchFamily="18" charset="0"/>
              </a:rPr>
              <a:t> кислот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є причиною </a:t>
            </a:r>
            <a:r>
              <a:rPr lang="ru-RU" dirty="0" err="1">
                <a:latin typeface="Times New Roman" panose="02020603050405020304" pitchFamily="18" charset="0"/>
                <a:cs typeface="Times New Roman" panose="02020603050405020304" pitchFamily="18" charset="0"/>
              </a:rPr>
              <a:t>порушення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емульгування</a:t>
            </a:r>
            <a:r>
              <a:rPr lang="ru-RU" dirty="0">
                <a:latin typeface="Times New Roman" panose="02020603050405020304" pitchFamily="18" charset="0"/>
                <a:cs typeface="Times New Roman" panose="02020603050405020304" pitchFamily="18" charset="0"/>
              </a:rPr>
              <a:t> жиру та </a:t>
            </a:r>
            <a:r>
              <a:rPr lang="ru-RU" dirty="0" err="1">
                <a:latin typeface="Times New Roman" panose="02020603050405020304" pitchFamily="18" charset="0"/>
                <a:cs typeface="Times New Roman" panose="02020603050405020304" pitchFamily="18" charset="0"/>
              </a:rPr>
              <a:t>зниження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панкреатичної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ліпази</a:t>
            </a:r>
            <a:r>
              <a:rPr lang="ru-RU" dirty="0">
                <a:latin typeface="Times New Roman" panose="02020603050405020304" pitchFamily="18" charset="0"/>
                <a:cs typeface="Times New Roman" panose="02020603050405020304" pitchFamily="18" charset="0"/>
              </a:rPr>
              <a:t>;</a:t>
            </a: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ru-RU" dirty="0">
                <a:latin typeface="Times New Roman" panose="02020603050405020304" pitchFamily="18" charset="0"/>
                <a:cs typeface="Times New Roman" panose="02020603050405020304" pitchFamily="18" charset="0"/>
              </a:rPr>
              <a:t>3) </a:t>
            </a:r>
            <a:r>
              <a:rPr lang="ru-RU" i="1" dirty="0" err="1">
                <a:latin typeface="Times New Roman" panose="02020603050405020304" pitchFamily="18" charset="0"/>
                <a:cs typeface="Times New Roman" panose="02020603050405020304" pitchFamily="18" charset="0"/>
              </a:rPr>
              <a:t>посиленій</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перистальтиці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тонкої</a:t>
            </a:r>
            <a:r>
              <a:rPr lang="ru-RU" i="1" dirty="0">
                <a:latin typeface="Times New Roman" panose="02020603050405020304" pitchFamily="18" charset="0"/>
                <a:cs typeface="Times New Roman" panose="02020603050405020304" pitchFamily="18" charset="0"/>
              </a:rPr>
              <a:t> кишки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ушкодженні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епітелію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проявляється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порушенням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панкреатичної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ліпази</a:t>
            </a:r>
            <a:r>
              <a:rPr lang="ru-RU" dirty="0">
                <a:latin typeface="Times New Roman" panose="02020603050405020304" pitchFamily="18" charset="0"/>
                <a:cs typeface="Times New Roman" panose="02020603050405020304" pitchFamily="18" charset="0"/>
              </a:rPr>
              <a:t>;</a:t>
            </a: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ru-RU" dirty="0">
                <a:latin typeface="Times New Roman" panose="02020603050405020304" pitchFamily="18" charset="0"/>
                <a:cs typeface="Times New Roman" panose="02020603050405020304" pitchFamily="18" charset="0"/>
              </a:rPr>
              <a:t>4) </a:t>
            </a:r>
            <a:r>
              <a:rPr lang="ru-RU" i="1" dirty="0" err="1">
                <a:latin typeface="Times New Roman" panose="02020603050405020304" pitchFamily="18" charset="0"/>
                <a:cs typeface="Times New Roman" panose="02020603050405020304" pitchFamily="18" charset="0"/>
              </a:rPr>
              <a:t>надлишку</a:t>
            </a:r>
            <a:r>
              <a:rPr lang="ru-RU" i="1" dirty="0">
                <a:latin typeface="Times New Roman" panose="02020603050405020304" pitchFamily="18" charset="0"/>
                <a:cs typeface="Times New Roman" panose="02020603050405020304" pitchFamily="18" charset="0"/>
              </a:rPr>
              <a:t> в </a:t>
            </a:r>
            <a:r>
              <a:rPr lang="ru-RU" i="1" dirty="0" err="1">
                <a:latin typeface="Times New Roman" panose="02020603050405020304" pitchFamily="18" charset="0"/>
                <a:cs typeface="Times New Roman" panose="02020603050405020304" pitchFamily="18" charset="0"/>
              </a:rPr>
              <a:t>їжі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іонів</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a:t>
            </a:r>
            <a:r>
              <a:rPr lang="ru-RU" i="1" dirty="0">
                <a:latin typeface="Times New Roman" panose="02020603050405020304" pitchFamily="18" charset="0"/>
                <a:cs typeface="Times New Roman" panose="02020603050405020304" pitchFamily="18" charset="0"/>
              </a:rPr>
              <a:t> та </a:t>
            </a:r>
            <a:r>
              <a:rPr lang="ru-RU" i="1" dirty="0" err="1">
                <a:latin typeface="Times New Roman" panose="02020603050405020304" pitchFamily="18" charset="0"/>
                <a:cs typeface="Times New Roman" panose="02020603050405020304" pitchFamily="18" charset="0"/>
              </a:rPr>
              <a:t>Мg</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коли </a:t>
            </a:r>
            <a:r>
              <a:rPr lang="ru-RU" dirty="0" err="1">
                <a:latin typeface="Times New Roman" panose="02020603050405020304" pitchFamily="18" charset="0"/>
                <a:cs typeface="Times New Roman" panose="02020603050405020304" pitchFamily="18" charset="0"/>
              </a:rPr>
              <a:t>утворюються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нерозчинні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воді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жирних</a:t>
            </a:r>
            <a:r>
              <a:rPr lang="ru-RU" dirty="0">
                <a:latin typeface="Times New Roman" panose="02020603050405020304" pitchFamily="18" charset="0"/>
                <a:cs typeface="Times New Roman" panose="02020603050405020304" pitchFamily="18" charset="0"/>
              </a:rPr>
              <a:t> кислот - </a:t>
            </a:r>
            <a:r>
              <a:rPr lang="ru-RU" i="1" dirty="0">
                <a:latin typeface="Times New Roman" panose="02020603050405020304" pitchFamily="18" charset="0"/>
                <a:cs typeface="Times New Roman" panose="02020603050405020304" pitchFamily="18" charset="0"/>
              </a:rPr>
              <a:t>мила</a:t>
            </a:r>
            <a:r>
              <a:rPr lang="ru-RU" dirty="0">
                <a:latin typeface="Times New Roman" panose="02020603050405020304" pitchFamily="18" charset="0"/>
                <a:cs typeface="Times New Roman" panose="02020603050405020304" pitchFamily="18" charset="0"/>
              </a:rPr>
              <a:t>;</a:t>
            </a: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ru-RU" dirty="0">
                <a:latin typeface="Times New Roman" panose="02020603050405020304" pitchFamily="18" charset="0"/>
                <a:cs typeface="Times New Roman" panose="02020603050405020304" pitchFamily="18" charset="0"/>
              </a:rPr>
              <a:t>5) </a:t>
            </a:r>
            <a:r>
              <a:rPr lang="ru-RU" i="1" dirty="0" err="1">
                <a:latin typeface="Times New Roman" panose="02020603050405020304" pitchFamily="18" charset="0"/>
                <a:cs typeface="Times New Roman" panose="02020603050405020304" pitchFamily="18" charset="0"/>
              </a:rPr>
              <a:t>авітамінозах</a:t>
            </a:r>
            <a:r>
              <a:rPr lang="ru-RU" i="1" dirty="0">
                <a:latin typeface="Times New Roman" panose="02020603050405020304" pitchFamily="18" charset="0"/>
                <a:cs typeface="Times New Roman" panose="02020603050405020304" pitchFamily="18" charset="0"/>
              </a:rPr>
              <a:t> А і В, недостатку </a:t>
            </a:r>
            <a:r>
              <a:rPr lang="ru-RU" i="1" dirty="0" err="1">
                <a:latin typeface="Times New Roman" panose="02020603050405020304" pitchFamily="18" charset="0"/>
                <a:cs typeface="Times New Roman" panose="02020603050405020304" pitchFamily="18" charset="0"/>
              </a:rPr>
              <a:t>холіну</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порушенні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фосфорилювання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супроводжується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гальмуванням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всмоктування</a:t>
            </a:r>
            <a:r>
              <a:rPr lang="ru-RU" dirty="0">
                <a:latin typeface="Times New Roman" panose="02020603050405020304" pitchFamily="18" charset="0"/>
                <a:cs typeface="Times New Roman" panose="02020603050405020304" pitchFamily="18" charset="0"/>
              </a:rPr>
              <a:t> жиру.</a:t>
            </a:r>
          </a:p>
          <a:p>
            <a:endParaRPr lang="ru-RU" dirty="0"/>
          </a:p>
        </p:txBody>
      </p:sp>
    </p:spTree>
    <p:extLst>
      <p:ext uri="{BB962C8B-B14F-4D97-AF65-F5344CB8AC3E}">
        <p14:creationId xmlns:p14="http://schemas.microsoft.com/office/powerpoint/2010/main" val="1051711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936104"/>
          </a:xfrm>
        </p:spPr>
        <p:txBody>
          <a:bodyPr/>
          <a:lstStyle/>
          <a:p>
            <a:r>
              <a:rPr lang="ru-RU" sz="3600" b="1" dirty="0" err="1">
                <a:effectLst/>
                <a:latin typeface="Times New Roman" panose="02020603050405020304" pitchFamily="18" charset="0"/>
                <a:cs typeface="Times New Roman" panose="02020603050405020304" pitchFamily="18" charset="0"/>
              </a:rPr>
              <a:t>Порушення</a:t>
            </a:r>
            <a:r>
              <a:rPr lang="ru-RU" sz="3600" b="1" dirty="0">
                <a:effectLst/>
                <a:latin typeface="Times New Roman" panose="02020603050405020304" pitchFamily="18" charset="0"/>
                <a:cs typeface="Times New Roman" panose="02020603050405020304" pitchFamily="18" charset="0"/>
              </a:rPr>
              <a:t> транспорту </a:t>
            </a:r>
            <a:r>
              <a:rPr lang="ru-RU" sz="3600" b="1" dirty="0" err="1">
                <a:effectLst/>
                <a:latin typeface="Times New Roman" panose="02020603050405020304" pitchFamily="18" charset="0"/>
                <a:cs typeface="Times New Roman" panose="02020603050405020304" pitchFamily="18" charset="0"/>
              </a:rPr>
              <a:t>жирів</a:t>
            </a:r>
            <a:endParaRPr lang="ru-RU" dirty="0"/>
          </a:p>
        </p:txBody>
      </p:sp>
      <p:sp>
        <p:nvSpPr>
          <p:cNvPr id="3" name="Объект 2"/>
          <p:cNvSpPr>
            <a:spLocks noGrp="1"/>
          </p:cNvSpPr>
          <p:nvPr>
            <p:ph idx="1"/>
          </p:nvPr>
        </p:nvSpPr>
        <p:spPr>
          <a:xfrm>
            <a:off x="251520" y="1124744"/>
            <a:ext cx="8712968" cy="5328592"/>
          </a:xfrm>
        </p:spPr>
        <p:txBody>
          <a:bodyPr>
            <a:normAutofit fontScale="92500" lnSpcReduction="10000"/>
          </a:bodyPr>
          <a:lstStyle/>
          <a:p>
            <a:pPr algn="just"/>
            <a:r>
              <a:rPr lang="ru-RU" dirty="0">
                <a:latin typeface="Times New Roman" panose="02020603050405020304" pitchFamily="18" charset="0"/>
                <a:cs typeface="Times New Roman" panose="02020603050405020304" pitchFamily="18" charset="0"/>
              </a:rPr>
              <a:t>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наявні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фракції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містяться</a:t>
            </a:r>
            <a:r>
              <a:rPr lang="ru-RU" dirty="0">
                <a:latin typeface="Times New Roman" panose="02020603050405020304" pitchFamily="18" charset="0"/>
                <a:cs typeface="Times New Roman" panose="02020603050405020304" pitchFamily="18" charset="0"/>
              </a:rPr>
              <a:t> в тканинах </a:t>
            </a:r>
            <a:r>
              <a:rPr lang="ru-RU" dirty="0" err="1">
                <a:latin typeface="Times New Roman" panose="02020603050405020304" pitchFamily="18" charset="0"/>
                <a:cs typeface="Times New Roman" panose="02020603050405020304" pitchFamily="18" charset="0"/>
              </a:rPr>
              <a:t>людини</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З метою </a:t>
            </a:r>
            <a:r>
              <a:rPr lang="ru-RU" dirty="0" err="1">
                <a:latin typeface="Times New Roman" panose="02020603050405020304" pitchFamily="18" charset="0"/>
                <a:cs typeface="Times New Roman" panose="02020603050405020304" pitchFamily="18" charset="0"/>
              </a:rPr>
              <a:t>діагностики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визначають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загальних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тригліцеридів</a:t>
            </a:r>
            <a:r>
              <a:rPr lang="ru-RU" dirty="0">
                <a:latin typeface="Times New Roman" panose="02020603050405020304" pitchFamily="18" charset="0"/>
                <a:cs typeface="Times New Roman" panose="02020603050405020304" pitchFamily="18" charset="0"/>
              </a:rPr>
              <a:t> – 0,4 – 1,8 </a:t>
            </a:r>
            <a:r>
              <a:rPr lang="ru-RU" dirty="0" err="1">
                <a:latin typeface="Times New Roman" panose="02020603050405020304" pitchFamily="18" charset="0"/>
                <a:cs typeface="Times New Roman" panose="02020603050405020304" pitchFamily="18" charset="0"/>
              </a:rPr>
              <a:t>ммоль</a:t>
            </a:r>
            <a:r>
              <a:rPr lang="ru-RU" dirty="0">
                <a:latin typeface="Times New Roman" panose="02020603050405020304" pitchFamily="18" charset="0"/>
                <a:cs typeface="Times New Roman" panose="02020603050405020304" pitchFamily="18" charset="0"/>
              </a:rPr>
              <a:t>/л), б) </a:t>
            </a:r>
            <a:r>
              <a:rPr lang="ru-RU" dirty="0" err="1">
                <a:latin typeface="Times New Roman" panose="02020603050405020304" pitchFamily="18" charset="0"/>
                <a:cs typeface="Times New Roman" panose="02020603050405020304" pitchFamily="18" charset="0"/>
              </a:rPr>
              <a:t>неетерифікованих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жирних</a:t>
            </a:r>
            <a:r>
              <a:rPr lang="ru-RU" dirty="0">
                <a:latin typeface="Times New Roman" panose="02020603050405020304" pitchFamily="18" charset="0"/>
                <a:cs typeface="Times New Roman" panose="02020603050405020304" pitchFamily="18" charset="0"/>
              </a:rPr>
              <a:t> кислот (до 180 мг/л), в) холестерину (5,2- 6,1 </a:t>
            </a:r>
            <a:r>
              <a:rPr lang="ru-RU" dirty="0" err="1">
                <a:latin typeface="Times New Roman" panose="02020603050405020304" pitchFamily="18" charset="0"/>
                <a:cs typeface="Times New Roman" panose="02020603050405020304" pitchFamily="18" charset="0"/>
              </a:rPr>
              <a:t>ммоль</a:t>
            </a:r>
            <a:r>
              <a:rPr lang="ru-RU" dirty="0">
                <a:latin typeface="Times New Roman" panose="02020603050405020304" pitchFamily="18" charset="0"/>
                <a:cs typeface="Times New Roman" panose="02020603050405020304" pitchFamily="18" charset="0"/>
              </a:rPr>
              <a:t>/л), г) </a:t>
            </a:r>
            <a:r>
              <a:rPr lang="ru-RU" dirty="0" err="1">
                <a:latin typeface="Times New Roman" panose="02020603050405020304" pitchFamily="18" charset="0"/>
                <a:cs typeface="Times New Roman" panose="02020603050405020304" pitchFamily="18" charset="0"/>
              </a:rPr>
              <a:t>кетонових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Основною транспортною формою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організмі</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ліпопротеїни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являють</a:t>
            </a:r>
            <a:r>
              <a:rPr lang="ru-RU" dirty="0">
                <a:latin typeface="Times New Roman" panose="02020603050405020304" pitchFamily="18" charset="0"/>
                <a:cs typeface="Times New Roman" panose="02020603050405020304" pitchFamily="18" charset="0"/>
              </a:rPr>
              <a:t> собою </a:t>
            </a:r>
            <a:r>
              <a:rPr lang="ru-RU" dirty="0" err="1">
                <a:latin typeface="Times New Roman" panose="02020603050405020304" pitchFamily="18" charset="0"/>
                <a:cs typeface="Times New Roman" panose="02020603050405020304" pitchFamily="18" charset="0"/>
              </a:rPr>
              <a:t>комплекси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білків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співвідношеннях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співвідношення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фізично</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вигляді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щільності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густини</a:t>
            </a:r>
            <a:r>
              <a:rPr lang="ru-RU" dirty="0">
                <a:latin typeface="Times New Roman" panose="02020603050405020304" pitchFamily="18" charset="0"/>
                <a:cs typeface="Times New Roman" panose="02020603050405020304" pitchFamily="18" charset="0"/>
              </a:rPr>
              <a:t>), яка </a:t>
            </a:r>
            <a:r>
              <a:rPr lang="ru-RU" dirty="0" err="1">
                <a:latin typeface="Times New Roman" panose="02020603050405020304" pitchFamily="18" charset="0"/>
                <a:cs typeface="Times New Roman" panose="02020603050405020304" pitchFamily="18" charset="0"/>
              </a:rPr>
              <a:t>збільшується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зростанні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білка</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сироватці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понад</a:t>
            </a:r>
            <a:r>
              <a:rPr lang="ru-RU" dirty="0">
                <a:latin typeface="Times New Roman" panose="02020603050405020304" pitchFamily="18" charset="0"/>
                <a:cs typeface="Times New Roman" panose="02020603050405020304" pitchFamily="18" charset="0"/>
              </a:rPr>
              <a:t> 2 </a:t>
            </a:r>
            <a:r>
              <a:rPr lang="ru-RU" dirty="0" err="1">
                <a:latin typeface="Times New Roman" panose="02020603050405020304" pitchFamily="18" charset="0"/>
                <a:cs typeface="Times New Roman" panose="02020603050405020304" pitchFamily="18" charset="0"/>
              </a:rPr>
              <a:t>ммоль</a:t>
            </a:r>
            <a:r>
              <a:rPr lang="ru-RU" dirty="0">
                <a:latin typeface="Times New Roman" panose="02020603050405020304" pitchFamily="18" charset="0"/>
                <a:cs typeface="Times New Roman" panose="02020603050405020304" pitchFamily="18" charset="0"/>
              </a:rPr>
              <a:t>/л) </a:t>
            </a:r>
            <a:r>
              <a:rPr lang="ru-RU" dirty="0" err="1">
                <a:latin typeface="Times New Roman" panose="02020603050405020304" pitchFamily="18" charset="0"/>
                <a:cs typeface="Times New Roman" panose="02020603050405020304" pitchFamily="18" charset="0"/>
              </a:rPr>
              <a:t>називається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гіперліпемією</a:t>
            </a:r>
            <a:r>
              <a:rPr lang="ru-RU" dirty="0">
                <a:latin typeface="Times New Roman" panose="02020603050405020304" pitchFamily="18" charset="0"/>
                <a:cs typeface="Times New Roman" panose="02020603050405020304" pitchFamily="18" charset="0"/>
              </a:rPr>
              <a:t> (ГЛ), яка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бути: 1) </a:t>
            </a:r>
            <a:r>
              <a:rPr lang="ru-RU" dirty="0" err="1">
                <a:latin typeface="Times New Roman" panose="02020603050405020304" pitchFamily="18" charset="0"/>
                <a:cs typeface="Times New Roman" panose="02020603050405020304" pitchFamily="18" charset="0"/>
              </a:rPr>
              <a:t>аліментарною</a:t>
            </a:r>
            <a:r>
              <a:rPr lang="ru-RU" dirty="0">
                <a:latin typeface="Times New Roman" panose="02020603050405020304" pitchFamily="18" charset="0"/>
                <a:cs typeface="Times New Roman" panose="02020603050405020304" pitchFamily="18" charset="0"/>
              </a:rPr>
              <a:t>, 2) транспортною і 3) </a:t>
            </a:r>
            <a:r>
              <a:rPr lang="ru-RU" dirty="0" err="1">
                <a:latin typeface="Times New Roman" panose="02020603050405020304" pitchFamily="18" charset="0"/>
                <a:cs typeface="Times New Roman" panose="02020603050405020304" pitchFamily="18" charset="0"/>
              </a:rPr>
              <a:t>ретенційною</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463831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976664"/>
          </a:xfrm>
        </p:spPr>
        <p:txBody>
          <a:bodyPr>
            <a:normAutofit fontScale="92500" lnSpcReduction="10000"/>
          </a:bodyPr>
          <a:lstStyle/>
          <a:p>
            <a:pPr algn="just"/>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Аліментарна</a:t>
            </a:r>
            <a:r>
              <a:rPr lang="ru-RU" dirty="0">
                <a:latin typeface="Times New Roman" panose="02020603050405020304" pitchFamily="18" charset="0"/>
                <a:cs typeface="Times New Roman" panose="02020603050405020304" pitchFamily="18" charset="0"/>
              </a:rPr>
              <a:t> ГЛ </a:t>
            </a:r>
            <a:r>
              <a:rPr lang="ru-RU" dirty="0" err="1">
                <a:latin typeface="Times New Roman" panose="02020603050405020304" pitchFamily="18" charset="0"/>
                <a:cs typeface="Times New Roman" panose="02020603050405020304" pitchFamily="18" charset="0"/>
              </a:rPr>
              <a:t>починає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проявляються</a:t>
            </a:r>
            <a:r>
              <a:rPr lang="ru-RU" dirty="0">
                <a:latin typeface="Times New Roman" panose="02020603050405020304" pitchFamily="18" charset="0"/>
                <a:cs typeface="Times New Roman" panose="02020603050405020304" pitchFamily="18" charset="0"/>
              </a:rPr>
              <a:t> через 2-3 г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Їжу</a:t>
            </a:r>
            <a:r>
              <a:rPr lang="ru-RU" dirty="0">
                <a:latin typeface="Times New Roman" panose="02020603050405020304" pitchFamily="18" charset="0"/>
                <a:cs typeface="Times New Roman" panose="02020603050405020304" pitchFamily="18" charset="0"/>
              </a:rPr>
              <a:t> жиру, </a:t>
            </a:r>
            <a:r>
              <a:rPr lang="ru-RU" dirty="0" err="1">
                <a:latin typeface="Times New Roman" panose="02020603050405020304" pitchFamily="18" charset="0"/>
                <a:cs typeface="Times New Roman" panose="02020603050405020304" pitchFamily="18" charset="0"/>
              </a:rPr>
              <a:t>сягаючи</a:t>
            </a:r>
            <a:r>
              <a:rPr lang="ru-RU" dirty="0">
                <a:latin typeface="Times New Roman" panose="02020603050405020304" pitchFamily="18" charset="0"/>
                <a:cs typeface="Times New Roman" panose="02020603050405020304" pitchFamily="18" charset="0"/>
              </a:rPr>
              <a:t> максимуму через 4-6 год, через 9 год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жиру в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повертається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норми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фізіологічне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явище</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аліментарній</a:t>
            </a:r>
            <a:r>
              <a:rPr lang="ru-RU" dirty="0">
                <a:latin typeface="Times New Roman" panose="02020603050405020304" pitchFamily="18" charset="0"/>
                <a:cs typeface="Times New Roman" panose="02020603050405020304" pitchFamily="18" charset="0"/>
              </a:rPr>
              <a:t> ГЛ плазма (</a:t>
            </a:r>
            <a:r>
              <a:rPr lang="ru-RU" dirty="0" err="1">
                <a:latin typeface="Times New Roman" panose="02020603050405020304" pitchFamily="18" charset="0"/>
                <a:cs typeface="Times New Roman" panose="02020603050405020304" pitchFamily="18" charset="0"/>
              </a:rPr>
              <a:t>сироватка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молочний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зумовлено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вмістом</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хіломікронів</a:t>
            </a:r>
            <a:r>
              <a:rPr lang="ru-RU" dirty="0">
                <a:latin typeface="Times New Roman" panose="02020603050405020304" pitchFamily="18" charset="0"/>
                <a:cs typeface="Times New Roman" panose="02020603050405020304" pitchFamily="18" charset="0"/>
              </a:rPr>
              <a:t> - </a:t>
            </a:r>
            <a:r>
              <a:rPr lang="ru-RU" i="1" dirty="0" err="1">
                <a:latin typeface="Times New Roman" panose="02020603050405020304" pitchFamily="18" charset="0"/>
                <a:cs typeface="Times New Roman" panose="02020603050405020304" pitchFamily="18" charset="0"/>
              </a:rPr>
              <a:t>хільоз</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Транспортна</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ГЛ </a:t>
            </a:r>
            <a:r>
              <a:rPr lang="ru-RU" dirty="0" err="1">
                <a:latin typeface="Times New Roman" panose="02020603050405020304" pitchFamily="18" charset="0"/>
                <a:cs typeface="Times New Roman" panose="02020603050405020304" pitchFamily="18" charset="0"/>
              </a:rPr>
              <a:t>спостерігається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активації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ліполізу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посиленій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мобілізації</a:t>
            </a:r>
            <a:r>
              <a:rPr lang="ru-RU" dirty="0">
                <a:latin typeface="Times New Roman" panose="02020603050405020304" pitchFamily="18" charset="0"/>
                <a:cs typeface="Times New Roman" panose="02020603050405020304" pitchFamily="18" charset="0"/>
              </a:rPr>
              <a:t> жиру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депо та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транспорті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печінку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сприяє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a:t>
            </a:r>
            <a:r>
              <a:rPr lang="ru-RU" dirty="0">
                <a:latin typeface="Times New Roman" panose="02020603050405020304" pitchFamily="18" charset="0"/>
                <a:cs typeface="Times New Roman" panose="02020603050405020304" pitchFamily="18" charset="0"/>
              </a:rPr>
              <a:t>: а) </a:t>
            </a:r>
            <a:r>
              <a:rPr lang="ru-RU" i="1" dirty="0">
                <a:latin typeface="Times New Roman" panose="02020603050405020304" pitchFamily="18" charset="0"/>
                <a:cs typeface="Times New Roman" panose="02020603050405020304" pitchFamily="18" charset="0"/>
              </a:rPr>
              <a:t>соматотропного гормону</a:t>
            </a:r>
            <a:r>
              <a:rPr lang="ru-RU" dirty="0">
                <a:latin typeface="Times New Roman" panose="02020603050405020304" pitchFamily="18" charset="0"/>
                <a:cs typeface="Times New Roman" panose="02020603050405020304" pitchFamily="18" charset="0"/>
              </a:rPr>
              <a:t>, б) </a:t>
            </a:r>
            <a:r>
              <a:rPr lang="ru-RU" i="1" dirty="0">
                <a:latin typeface="Times New Roman" panose="02020603050405020304" pitchFamily="18" charset="0"/>
                <a:cs typeface="Times New Roman" panose="02020603050405020304" pitchFamily="18" charset="0"/>
              </a:rPr>
              <a:t>тиреотропного гормону</a:t>
            </a:r>
            <a:r>
              <a:rPr lang="ru-RU" dirty="0">
                <a:latin typeface="Times New Roman" panose="02020603050405020304" pitchFamily="18" charset="0"/>
                <a:cs typeface="Times New Roman" panose="02020603050405020304" pitchFamily="18" charset="0"/>
              </a:rPr>
              <a:t>, в) </a:t>
            </a:r>
            <a:r>
              <a:rPr lang="ru-RU" i="1" dirty="0" err="1">
                <a:latin typeface="Times New Roman" panose="02020603050405020304" pitchFamily="18" charset="0"/>
                <a:cs typeface="Times New Roman" panose="02020603050405020304" pitchFamily="18" charset="0"/>
              </a:rPr>
              <a:t>тиреоїдних</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гормонів</a:t>
            </a:r>
            <a:r>
              <a:rPr lang="ru-RU" dirty="0">
                <a:latin typeface="Times New Roman" panose="02020603050405020304" pitchFamily="18" charset="0"/>
                <a:cs typeface="Times New Roman" panose="02020603050405020304" pitchFamily="18" charset="0"/>
              </a:rPr>
              <a:t>, г) </a:t>
            </a:r>
            <a:r>
              <a:rPr lang="ru-RU" i="1" dirty="0" err="1">
                <a:latin typeface="Times New Roman" panose="02020603050405020304" pitchFamily="18" charset="0"/>
                <a:cs typeface="Times New Roman" panose="02020603050405020304" pitchFamily="18" charset="0"/>
              </a:rPr>
              <a:t>адреналіну</a:t>
            </a:r>
            <a:r>
              <a:rPr lang="ru-RU" dirty="0">
                <a:latin typeface="Times New Roman" panose="02020603050405020304" pitchFamily="18" charset="0"/>
                <a:cs typeface="Times New Roman" panose="02020603050405020304" pitchFamily="18" charset="0"/>
              </a:rPr>
              <a:t>, д) </a:t>
            </a:r>
            <a:r>
              <a:rPr lang="ru-RU" i="1" dirty="0">
                <a:latin typeface="Times New Roman" panose="02020603050405020304" pitchFamily="18" charset="0"/>
                <a:cs typeface="Times New Roman" panose="02020603050405020304" pitchFamily="18" charset="0"/>
              </a:rPr>
              <a:t>глюкагону</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Ретенційна</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ГЛ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затримці</a:t>
            </a:r>
            <a:r>
              <a:rPr lang="ru-RU" dirty="0">
                <a:latin typeface="Times New Roman" panose="02020603050405020304" pitchFamily="18" charset="0"/>
                <a:cs typeface="Times New Roman" panose="02020603050405020304" pitchFamily="18" charset="0"/>
              </a:rPr>
              <a:t> переходу </a:t>
            </a:r>
            <a:r>
              <a:rPr lang="ru-RU" dirty="0" err="1">
                <a:latin typeface="Times New Roman" panose="02020603050405020304" pitchFamily="18" charset="0"/>
                <a:cs typeface="Times New Roman" panose="02020603050405020304" pitchFamily="18" charset="0"/>
              </a:rPr>
              <a:t>нейтральних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тканини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пов’язана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затримкою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розщеплення</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хіломікронів</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люмінальній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поверхні</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ендотеліоцитів</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-за </a:t>
            </a:r>
            <a:r>
              <a:rPr lang="ru-RU" dirty="0" err="1">
                <a:latin typeface="Times New Roman" panose="02020603050405020304" pitchFamily="18" charset="0"/>
                <a:cs typeface="Times New Roman" panose="02020603050405020304" pitchFamily="18" charset="0"/>
              </a:rPr>
              <a:t>зниження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активності</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ліпопротеїнової</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ліпази</a:t>
            </a:r>
            <a:r>
              <a:rPr lang="ru-RU" dirty="0">
                <a:latin typeface="Times New Roman" panose="02020603050405020304" pitchFamily="18" charset="0"/>
                <a:cs typeface="Times New Roman" panose="02020603050405020304" pitchFamily="18" charset="0"/>
              </a:rPr>
              <a:t> (ЛПЛ</a:t>
            </a:r>
            <a:r>
              <a:rPr lang="uk-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44878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8640"/>
            <a:ext cx="8424936" cy="6336704"/>
          </a:xfrm>
        </p:spPr>
        <p:txBody>
          <a:bodyPr>
            <a:normAutofit fontScale="77500" lnSpcReduction="20000"/>
          </a:bodyPr>
          <a:lstStyle/>
          <a:p>
            <a:pPr algn="just"/>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вмісту</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плазмі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ліпопротеїнів</a:t>
            </a:r>
            <a:r>
              <a:rPr lang="ru-RU" dirty="0">
                <a:latin typeface="Times New Roman" panose="02020603050405020304" pitchFamily="18" charset="0"/>
                <a:cs typeface="Times New Roman" panose="02020603050405020304" pitchFamily="18" charset="0"/>
              </a:rPr>
              <a:t> одного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декількох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класів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називається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гіперліпопротеїнемією</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Фрідрексеном</a:t>
            </a:r>
            <a:r>
              <a:rPr lang="ru-RU" dirty="0">
                <a:latin typeface="Times New Roman" panose="02020603050405020304" pitchFamily="18" charset="0"/>
                <a:cs typeface="Times New Roman" panose="02020603050405020304" pitchFamily="18" charset="0"/>
              </a:rPr>
              <a:t> (1967) </a:t>
            </a:r>
            <a:r>
              <a:rPr lang="ru-RU" dirty="0" err="1">
                <a:latin typeface="Times New Roman" panose="02020603050405020304" pitchFamily="18" charset="0"/>
                <a:cs typeface="Times New Roman" panose="02020603050405020304" pitchFamily="18" charset="0"/>
              </a:rPr>
              <a:t>розрізняють</a:t>
            </a:r>
            <a:r>
              <a:rPr lang="ru-RU" dirty="0">
                <a:latin typeface="Times New Roman" panose="02020603050405020304" pitchFamily="18" charset="0"/>
                <a:cs typeface="Times New Roman" panose="02020603050405020304" pitchFamily="18" charset="0"/>
              </a:rPr>
              <a:t> 5 </a:t>
            </a:r>
            <a:r>
              <a:rPr lang="ru-RU" dirty="0" err="1">
                <a:latin typeface="Times New Roman" panose="02020603050405020304" pitchFamily="18" charset="0"/>
                <a:cs typeface="Times New Roman" panose="02020603050405020304" pitchFamily="18" charset="0"/>
              </a:rPr>
              <a:t>типів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гіперліпопротеїнемій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носити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набутий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спадковий</a:t>
            </a:r>
            <a:r>
              <a:rPr lang="ru-RU" dirty="0">
                <a:latin typeface="Times New Roman" panose="02020603050405020304" pitchFamily="18" charset="0"/>
                <a:cs typeface="Times New Roman" panose="02020603050405020304" pitchFamily="18" charset="0"/>
              </a:rPr>
              <a:t> характер:</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Тип 1 – </a:t>
            </a:r>
            <a:r>
              <a:rPr lang="ru-RU" dirty="0" err="1">
                <a:latin typeface="Times New Roman" panose="02020603050405020304" pitchFamily="18" charset="0"/>
                <a:cs typeface="Times New Roman" panose="02020603050405020304" pitchFamily="18" charset="0"/>
              </a:rPr>
              <a:t>гіперхіломікронемія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Характеризується</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підвищеним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вмістом</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плазмі</a:t>
            </a:r>
            <a:r>
              <a:rPr lang="ru-RU" dirty="0">
                <a:latin typeface="Times New Roman" panose="02020603050405020304" pitchFamily="18" charset="0"/>
                <a:cs typeface="Times New Roman" panose="02020603050405020304" pitchFamily="18" charset="0"/>
              </a:rPr>
              <a:t> холестерину, ХМ і ТГ (</a:t>
            </a:r>
            <a:r>
              <a:rPr lang="ru-RU" dirty="0" err="1">
                <a:latin typeface="Times New Roman" panose="02020603050405020304" pitchFamily="18" charset="0"/>
                <a:cs typeface="Times New Roman" panose="02020603050405020304" pitchFamily="18" charset="0"/>
              </a:rPr>
              <a:t>виражений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хільоз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плазми</a:t>
            </a:r>
            <a:r>
              <a:rPr lang="ru-RU" dirty="0">
                <a:latin typeface="Times New Roman" panose="02020603050405020304" pitchFamily="18" charset="0"/>
                <a:cs typeface="Times New Roman" panose="02020603050405020304" pitchFamily="18" charset="0"/>
              </a:rPr>
              <a:t>), б) </a:t>
            </a:r>
            <a:r>
              <a:rPr lang="ru-RU" dirty="0" err="1">
                <a:latin typeface="Times New Roman" panose="02020603050405020304" pitchFamily="18" charset="0"/>
                <a:cs typeface="Times New Roman" panose="02020603050405020304" pitchFamily="18" charset="0"/>
              </a:rPr>
              <a:t>позаклітинним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відкладенням</a:t>
            </a:r>
            <a:r>
              <a:rPr lang="ru-RU" dirty="0">
                <a:latin typeface="Times New Roman" panose="02020603050405020304" pitchFamily="18" charset="0"/>
                <a:cs typeface="Times New Roman" panose="02020603050405020304" pitchFamily="18" charset="0"/>
              </a:rPr>
              <a:t> ТГ у </a:t>
            </a:r>
            <a:r>
              <a:rPr lang="ru-RU" dirty="0" err="1">
                <a:latin typeface="Times New Roman" panose="02020603050405020304" pitchFamily="18" charset="0"/>
                <a:cs typeface="Times New Roman" panose="02020603050405020304" pitchFamily="18" charset="0"/>
              </a:rPr>
              <a:t>шкірі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вигляді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еруптивних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ксантом</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гепатоспленомегалією</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відкладення</a:t>
            </a:r>
            <a:r>
              <a:rPr lang="ru-RU" dirty="0">
                <a:latin typeface="Times New Roman" panose="02020603050405020304" pitchFamily="18" charset="0"/>
                <a:cs typeface="Times New Roman" panose="02020603050405020304" pitchFamily="18" charset="0"/>
              </a:rPr>
              <a:t> жиру у </a:t>
            </a:r>
            <a:r>
              <a:rPr lang="ru-RU" dirty="0" err="1">
                <a:latin typeface="Times New Roman" panose="02020603050405020304" pitchFamily="18" charset="0"/>
                <a:cs typeface="Times New Roman" panose="02020603050405020304" pitchFamily="18" charset="0"/>
              </a:rPr>
              <a:t>стромі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печінки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селезінки</a:t>
            </a:r>
            <a:r>
              <a:rPr lang="ru-RU" dirty="0">
                <a:latin typeface="Times New Roman" panose="02020603050405020304" pitchFamily="18" charset="0"/>
                <a:cs typeface="Times New Roman" panose="02020603050405020304" pitchFamily="18" charset="0"/>
              </a:rPr>
              <a:t>, г) </a:t>
            </a:r>
            <a:r>
              <a:rPr lang="ru-RU" dirty="0" err="1">
                <a:latin typeface="Times New Roman" panose="02020603050405020304" pitchFamily="18" charset="0"/>
                <a:cs typeface="Times New Roman" panose="02020603050405020304" pitchFamily="18" charset="0"/>
              </a:rPr>
              <a:t>абдомінальними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коліками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-за </a:t>
            </a:r>
            <a:r>
              <a:rPr lang="ru-RU" dirty="0" err="1">
                <a:latin typeface="Times New Roman" panose="02020603050405020304" pitchFamily="18" charset="0"/>
                <a:cs typeface="Times New Roman" panose="02020603050405020304" pitchFamily="18" charset="0"/>
              </a:rPr>
              <a:t>мікроемболії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брижових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судин</a:t>
            </a:r>
            <a:r>
              <a:rPr lang="ru-RU" dirty="0">
                <a:latin typeface="Times New Roman" panose="02020603050405020304" pitchFamily="18" charset="0"/>
                <a:cs typeface="Times New Roman" panose="02020603050405020304" pitchFamily="18" charset="0"/>
              </a:rPr>
              <a:t>, д) </a:t>
            </a:r>
            <a:r>
              <a:rPr lang="ru-RU" dirty="0" err="1">
                <a:latin typeface="Times New Roman" panose="02020603050405020304" pitchFamily="18" charset="0"/>
                <a:cs typeface="Times New Roman" panose="02020603050405020304" pitchFamily="18" charset="0"/>
              </a:rPr>
              <a:t>схильністю</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гострого</a:t>
            </a:r>
            <a:r>
              <a:rPr lang="ru-RU" dirty="0">
                <a:latin typeface="Times New Roman" panose="02020603050405020304" pitchFamily="18" charset="0"/>
                <a:cs typeface="Times New Roman" panose="02020603050405020304" pitchFamily="18" charset="0"/>
              </a:rPr>
              <a:t> панкреатиту. Атеросклероз не </a:t>
            </a:r>
            <a:r>
              <a:rPr lang="ru-RU" dirty="0" err="1">
                <a:latin typeface="Times New Roman" panose="02020603050405020304" pitchFamily="18" charset="0"/>
                <a:cs typeface="Times New Roman" panose="02020603050405020304" pitchFamily="18" charset="0"/>
              </a:rPr>
              <a:t>розвивається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оскільки</a:t>
            </a:r>
            <a:r>
              <a:rPr lang="ru-RU" dirty="0">
                <a:latin typeface="Times New Roman" panose="02020603050405020304" pitchFamily="18" charset="0"/>
                <a:cs typeface="Times New Roman" panose="02020603050405020304" pitchFamily="18" charset="0"/>
              </a:rPr>
              <a:t> ХМ не </a:t>
            </a:r>
            <a:r>
              <a:rPr lang="ru-RU" dirty="0" err="1">
                <a:latin typeface="Times New Roman" panose="02020603050405020304" pitchFamily="18" charset="0"/>
                <a:cs typeface="Times New Roman" panose="02020603050405020304" pitchFamily="18" charset="0"/>
              </a:rPr>
              <a:t>володіють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атерогенністю</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Тип II - </a:t>
            </a:r>
            <a:r>
              <a:rPr lang="ru-RU" dirty="0" err="1">
                <a:latin typeface="Times New Roman" panose="02020603050405020304" pitchFamily="18" charset="0"/>
                <a:cs typeface="Times New Roman" panose="02020603050405020304" pitchFamily="18" charset="0"/>
              </a:rPr>
              <a:t>гіпер</a:t>
            </a:r>
            <a:r>
              <a:rPr lang="ru-RU" dirty="0">
                <a:latin typeface="Times New Roman" panose="02020603050405020304" pitchFamily="18" charset="0"/>
                <a:cs typeface="Times New Roman" panose="02020603050405020304" pitchFamily="18" charset="0"/>
              </a:rPr>
              <a:t>-β-</a:t>
            </a:r>
            <a:r>
              <a:rPr lang="ru-RU" dirty="0" err="1">
                <a:latin typeface="Times New Roman" panose="02020603050405020304" pitchFamily="18" charset="0"/>
                <a:cs typeface="Times New Roman" panose="02020603050405020304" pitchFamily="18" charset="0"/>
              </a:rPr>
              <a:t>ліпопротеїнемія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сімейна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гіперхолестеринемія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загального</a:t>
            </a:r>
            <a:r>
              <a:rPr lang="ru-RU" dirty="0">
                <a:latin typeface="Times New Roman" panose="02020603050405020304" pitchFamily="18" charset="0"/>
                <a:cs typeface="Times New Roman" panose="02020603050405020304" pitchFamily="18" charset="0"/>
              </a:rPr>
              <a:t> холестерину 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в 2-4 рази є </a:t>
            </a:r>
            <a:r>
              <a:rPr lang="ru-RU" dirty="0" err="1">
                <a:latin typeface="Times New Roman" panose="02020603050405020304" pitchFamily="18" charset="0"/>
                <a:cs typeface="Times New Roman" panose="02020603050405020304" pitchFamily="18" charset="0"/>
              </a:rPr>
              <a:t>вищим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нормального). </a:t>
            </a:r>
            <a:r>
              <a:rPr lang="ru-RU" dirty="0" err="1">
                <a:latin typeface="Times New Roman" panose="02020603050405020304" pitchFamily="18" charset="0"/>
                <a:cs typeface="Times New Roman" panose="02020603050405020304" pitchFamily="18" charset="0"/>
              </a:rPr>
              <a:t>Проявляється</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множинними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горбкуватими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ксантомами</a:t>
            </a:r>
            <a:r>
              <a:rPr lang="ru-RU" dirty="0">
                <a:latin typeface="Times New Roman" panose="02020603050405020304" pitchFamily="18" charset="0"/>
                <a:cs typeface="Times New Roman" panose="02020603050405020304" pitchFamily="18" charset="0"/>
              </a:rPr>
              <a:t>, б) </a:t>
            </a:r>
            <a:r>
              <a:rPr lang="ru-RU" dirty="0" err="1">
                <a:latin typeface="Times New Roman" panose="02020603050405020304" pitchFamily="18" charset="0"/>
                <a:cs typeface="Times New Roman" panose="02020603050405020304" pitchFamily="18" charset="0"/>
              </a:rPr>
              <a:t>розвитком</a:t>
            </a:r>
            <a:r>
              <a:rPr lang="ru-RU" dirty="0">
                <a:latin typeface="Times New Roman" panose="02020603050405020304" pitchFamily="18" charset="0"/>
                <a:cs typeface="Times New Roman" panose="02020603050405020304" pitchFamily="18" charset="0"/>
              </a:rPr>
              <a:t> атеросклерозу, в) коронарною </a:t>
            </a:r>
            <a:r>
              <a:rPr lang="ru-RU" dirty="0" err="1">
                <a:latin typeface="Times New Roman" panose="02020603050405020304" pitchFamily="18" charset="0"/>
                <a:cs typeface="Times New Roman" panose="02020603050405020304" pitchFamily="18" charset="0"/>
              </a:rPr>
              <a:t>недостатністю</a:t>
            </a:r>
            <a:r>
              <a:rPr lang="ru-RU" dirty="0">
                <a:latin typeface="Times New Roman" panose="02020603050405020304" pitchFamily="18" charset="0"/>
                <a:cs typeface="Times New Roman" panose="02020603050405020304" pitchFamily="18" charset="0"/>
              </a:rPr>
              <a:t>, аж до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інфаркту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міокарда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Тип III - </a:t>
            </a:r>
            <a:r>
              <a:rPr lang="ru-RU" dirty="0" err="1">
                <a:latin typeface="Times New Roman" panose="02020603050405020304" pitchFamily="18" charset="0"/>
                <a:cs typeface="Times New Roman" panose="02020603050405020304" pitchFamily="18" charset="0"/>
              </a:rPr>
              <a:t>сімейна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дис</a:t>
            </a:r>
            <a:r>
              <a:rPr lang="ru-RU" dirty="0">
                <a:latin typeface="Times New Roman" panose="02020603050405020304" pitchFamily="18" charset="0"/>
                <a:cs typeface="Times New Roman" panose="02020603050405020304" pitchFamily="18" charset="0"/>
              </a:rPr>
              <a:t>-β-</a:t>
            </a:r>
            <a:r>
              <a:rPr lang="ru-RU" dirty="0" err="1">
                <a:latin typeface="Times New Roman" panose="02020603050405020304" pitchFamily="18" charset="0"/>
                <a:cs typeface="Times New Roman" panose="02020603050405020304" pitchFamily="18" charset="0"/>
              </a:rPr>
              <a:t>ліпопротеїнемія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флотуюча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гіперліпемія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Характерні</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високий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холестерину і ТГ у </a:t>
            </a:r>
            <a:r>
              <a:rPr lang="ru-RU" dirty="0" err="1">
                <a:latin typeface="Times New Roman" panose="02020603050405020304" pitchFamily="18" charset="0"/>
                <a:cs typeface="Times New Roman" panose="02020603050405020304" pitchFamily="18" charset="0"/>
              </a:rPr>
              <a:t>плазмі</a:t>
            </a:r>
            <a:r>
              <a:rPr lang="ru-RU" dirty="0">
                <a:latin typeface="Times New Roman" panose="02020603050405020304" pitchFamily="18" charset="0"/>
                <a:cs typeface="Times New Roman" panose="02020603050405020304" pitchFamily="18" charset="0"/>
              </a:rPr>
              <a:t>; б) </a:t>
            </a:r>
            <a:r>
              <a:rPr lang="ru-RU" dirty="0" err="1">
                <a:latin typeface="Times New Roman" panose="02020603050405020304" pitchFamily="18" charset="0"/>
                <a:cs typeface="Times New Roman" panose="02020603050405020304" pitchFamily="18" charset="0"/>
              </a:rPr>
              <a:t>ксантелазми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ліктьові</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колінні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ксантоми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жовтувато-коричневі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відкладення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шкірі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долонних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ліній</a:t>
            </a:r>
            <a:r>
              <a:rPr lang="ru-RU" dirty="0">
                <a:latin typeface="Times New Roman" panose="02020603050405020304" pitchFamily="18" charset="0"/>
                <a:cs typeface="Times New Roman" panose="02020603050405020304" pitchFamily="18" charset="0"/>
              </a:rPr>
              <a:t> і в </a:t>
            </a:r>
            <a:r>
              <a:rPr lang="ru-RU" dirty="0" err="1">
                <a:latin typeface="Times New Roman" panose="02020603050405020304" pitchFamily="18" charset="0"/>
                <a:cs typeface="Times New Roman" panose="02020603050405020304" pitchFamily="18" charset="0"/>
              </a:rPr>
              <a:t>місцях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тиску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кілець</a:t>
            </a:r>
            <a:r>
              <a:rPr lang="ru-RU" dirty="0">
                <a:latin typeface="Times New Roman" panose="02020603050405020304" pitchFamily="18" charset="0"/>
                <a:cs typeface="Times New Roman" panose="02020603050405020304" pitchFamily="18" charset="0"/>
              </a:rPr>
              <a:t>; в) атеросклероз </a:t>
            </a:r>
            <a:r>
              <a:rPr lang="ru-RU" dirty="0" err="1">
                <a:latin typeface="Times New Roman" panose="02020603050405020304" pitchFamily="18" charset="0"/>
                <a:cs typeface="Times New Roman" panose="02020603050405020304" pitchFamily="18" charset="0"/>
              </a:rPr>
              <a:t>коронарних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артерій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периферичних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судин</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судин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мозку</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ожиріння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цукровий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гіпотиреоз</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4102330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6336704"/>
          </a:xfrm>
        </p:spPr>
        <p:txBody>
          <a:bodyPr>
            <a:normAutofit fontScale="85000" lnSpcReduction="10000"/>
          </a:bodyPr>
          <a:lstStyle/>
          <a:p>
            <a:pPr algn="just"/>
            <a:r>
              <a:rPr lang="ru-RU" dirty="0">
                <a:latin typeface="Times New Roman" panose="02020603050405020304" pitchFamily="18" charset="0"/>
                <a:cs typeface="Times New Roman" panose="02020603050405020304" pitchFamily="18" charset="0"/>
              </a:rPr>
              <a:t>☼ Тип IV - </a:t>
            </a:r>
            <a:r>
              <a:rPr lang="ru-RU" i="1" dirty="0" err="1">
                <a:latin typeface="Times New Roman" panose="02020603050405020304" pitchFamily="18" charset="0"/>
                <a:cs typeface="Times New Roman" panose="02020603050405020304" pitchFamily="18" charset="0"/>
              </a:rPr>
              <a:t>гіперпре</a:t>
            </a:r>
            <a:r>
              <a:rPr lang="ru-RU" i="1" dirty="0">
                <a:latin typeface="Times New Roman" panose="02020603050405020304" pitchFamily="18" charset="0"/>
                <a:cs typeface="Times New Roman" panose="02020603050405020304" pitchFamily="18" charset="0"/>
              </a:rPr>
              <a:t>-β-</a:t>
            </a:r>
            <a:r>
              <a:rPr lang="ru-RU" i="1" dirty="0" err="1">
                <a:latin typeface="Times New Roman" panose="02020603050405020304" pitchFamily="18" charset="0"/>
                <a:cs typeface="Times New Roman" panose="02020603050405020304" pitchFamily="18" charset="0"/>
              </a:rPr>
              <a:t>ліпопротеїнемія</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сімейна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ессенціальна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гіперліпемія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проявляються</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загальним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ожирінням</a:t>
            </a:r>
            <a:r>
              <a:rPr lang="ru-RU" dirty="0">
                <a:latin typeface="Times New Roman" panose="02020603050405020304" pitchFamily="18" charset="0"/>
                <a:cs typeface="Times New Roman" panose="02020603050405020304" pitchFamily="18" charset="0"/>
              </a:rPr>
              <a:t>, б) </a:t>
            </a:r>
            <a:r>
              <a:rPr lang="ru-RU" dirty="0" err="1">
                <a:latin typeface="Times New Roman" panose="02020603050405020304" pitchFamily="18" charset="0"/>
                <a:cs typeface="Times New Roman" panose="02020603050405020304" pitchFamily="18" charset="0"/>
              </a:rPr>
              <a:t>ожирінням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печінки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цукровим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діабетом</a:t>
            </a:r>
            <a:r>
              <a:rPr lang="ru-RU" dirty="0">
                <a:latin typeface="Times New Roman" panose="02020603050405020304" pitchFamily="18" charset="0"/>
                <a:cs typeface="Times New Roman" panose="02020603050405020304" pitchFamily="18" charset="0"/>
              </a:rPr>
              <a:t>, г) </a:t>
            </a:r>
            <a:r>
              <a:rPr lang="ru-RU" dirty="0" err="1">
                <a:latin typeface="Times New Roman" panose="02020603050405020304" pitchFamily="18" charset="0"/>
                <a:cs typeface="Times New Roman" panose="02020603050405020304" pitchFamily="18" charset="0"/>
              </a:rPr>
              <a:t>хронічними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захворювання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нирок</a:t>
            </a:r>
            <a:r>
              <a:rPr lang="ru-RU" dirty="0">
                <a:latin typeface="Times New Roman" panose="02020603050405020304" pitchFamily="18" charset="0"/>
                <a:cs typeface="Times New Roman" panose="02020603050405020304" pitchFamily="18" charset="0"/>
              </a:rPr>
              <a:t>, д) </a:t>
            </a:r>
            <a:r>
              <a:rPr lang="ru-RU" dirty="0" err="1">
                <a:latin typeface="Times New Roman" panose="02020603050405020304" pitchFamily="18" charset="0"/>
                <a:cs typeface="Times New Roman" panose="02020603050405020304" pitchFamily="18" charset="0"/>
              </a:rPr>
              <a:t>органними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ангіопатіями</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жировими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відкладеннями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сітківці</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Тип V - </a:t>
            </a:r>
            <a:r>
              <a:rPr lang="ru-RU" dirty="0" err="1">
                <a:latin typeface="Times New Roman" panose="02020603050405020304" pitchFamily="18" charset="0"/>
                <a:cs typeface="Times New Roman" panose="02020603050405020304" pitchFamily="18" charset="0"/>
              </a:rPr>
              <a:t>поєднання</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гіперпре</a:t>
            </a:r>
            <a:r>
              <a:rPr lang="ru-RU" i="1" dirty="0">
                <a:latin typeface="Times New Roman" panose="02020603050405020304" pitchFamily="18" charset="0"/>
                <a:cs typeface="Times New Roman" panose="02020603050405020304" pitchFamily="18" charset="0"/>
              </a:rPr>
              <a:t>-β-</a:t>
            </a:r>
            <a:r>
              <a:rPr lang="ru-RU" i="1" dirty="0" err="1">
                <a:latin typeface="Times New Roman" panose="02020603050405020304" pitchFamily="18" charset="0"/>
                <a:cs typeface="Times New Roman" panose="02020603050405020304" pitchFamily="18" charset="0"/>
              </a:rPr>
              <a:t>ліпопротеїнемії</a:t>
            </a:r>
            <a:r>
              <a:rPr lang="ru-RU" dirty="0">
                <a:latin typeface="Times New Roman" panose="02020603050405020304" pitchFamily="18" charset="0"/>
                <a:cs typeface="Times New Roman" panose="02020603050405020304" pitchFamily="18" charset="0"/>
              </a:rPr>
              <a:t> і </a:t>
            </a:r>
            <a:r>
              <a:rPr lang="ru-RU" i="1" dirty="0" err="1">
                <a:latin typeface="Times New Roman" panose="02020603050405020304" pitchFamily="18" charset="0"/>
                <a:cs typeface="Times New Roman" panose="02020603050405020304" pitchFamily="18" charset="0"/>
              </a:rPr>
              <a:t>гіперхіломікронемії</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комбінована</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гіперліпемія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Характерні</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підвищений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вміст</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ХМ, ТГ і холестерину; б) </a:t>
            </a:r>
            <a:r>
              <a:rPr lang="ru-RU" dirty="0" err="1">
                <a:latin typeface="Times New Roman" panose="02020603050405020304" pitchFamily="18" charset="0"/>
                <a:cs typeface="Times New Roman" panose="02020603050405020304" pitchFamily="18" charset="0"/>
              </a:rPr>
              <a:t>гострий</a:t>
            </a:r>
            <a:r>
              <a:rPr lang="ru-RU" dirty="0">
                <a:latin typeface="Times New Roman" panose="02020603050405020304" pitchFamily="18" charset="0"/>
                <a:cs typeface="Times New Roman" panose="02020603050405020304" pitchFamily="18" charset="0"/>
              </a:rPr>
              <a:t> панкреатит, в) </a:t>
            </a:r>
            <a:r>
              <a:rPr lang="ru-RU" dirty="0" err="1">
                <a:latin typeface="Times New Roman" panose="02020603050405020304" pitchFamily="18" charset="0"/>
                <a:cs typeface="Times New Roman" panose="02020603050405020304" pitchFamily="18" charset="0"/>
              </a:rPr>
              <a:t>еруптивні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ксантоми</a:t>
            </a:r>
            <a:r>
              <a:rPr lang="ru-RU" dirty="0">
                <a:latin typeface="Times New Roman" panose="02020603050405020304" pitchFamily="18" charset="0"/>
                <a:cs typeface="Times New Roman" panose="02020603050405020304" pitchFamily="18" charset="0"/>
              </a:rPr>
              <a:t>, г) </a:t>
            </a:r>
            <a:r>
              <a:rPr lang="ru-RU" dirty="0" err="1">
                <a:latin typeface="Times New Roman" panose="02020603050405020304" pitchFamily="18" charset="0"/>
                <a:cs typeface="Times New Roman" panose="02020603050405020304" pitchFamily="18" charset="0"/>
              </a:rPr>
              <a:t>гіперурікемія</a:t>
            </a:r>
            <a:r>
              <a:rPr lang="ru-RU" dirty="0">
                <a:latin typeface="Times New Roman" panose="02020603050405020304" pitchFamily="18" charset="0"/>
                <a:cs typeface="Times New Roman" panose="02020603050405020304" pitchFamily="18" charset="0"/>
              </a:rPr>
              <a:t>, д) </a:t>
            </a:r>
            <a:r>
              <a:rPr lang="ru-RU" dirty="0" err="1">
                <a:latin typeface="Times New Roman" panose="02020603050405020304" pitchFamily="18" charset="0"/>
                <a:cs typeface="Times New Roman" panose="02020603050405020304" pitchFamily="18" charset="0"/>
              </a:rPr>
              <a:t>нейропатія</a:t>
            </a:r>
            <a:r>
              <a:rPr lang="ru-RU" dirty="0">
                <a:latin typeface="Times New Roman" panose="02020603050405020304" pitchFamily="18" charset="0"/>
                <a:cs typeface="Times New Roman" panose="02020603050405020304" pitchFamily="18" charset="0"/>
              </a:rPr>
              <a:t>, е) </a:t>
            </a:r>
            <a:r>
              <a:rPr lang="ru-RU" dirty="0" err="1">
                <a:latin typeface="Times New Roman" panose="02020603050405020304" pitchFamily="18" charset="0"/>
                <a:cs typeface="Times New Roman" panose="02020603050405020304" pitchFamily="18" charset="0"/>
              </a:rPr>
              <a:t>парестезії</a:t>
            </a:r>
            <a:r>
              <a:rPr lang="ru-RU" dirty="0">
                <a:latin typeface="Times New Roman" panose="02020603050405020304" pitchFamily="18" charset="0"/>
                <a:cs typeface="Times New Roman" panose="02020603050405020304" pitchFamily="18" charset="0"/>
              </a:rPr>
              <a:t> рук і </a:t>
            </a:r>
            <a:r>
              <a:rPr lang="ru-RU" dirty="0" err="1">
                <a:latin typeface="Times New Roman" panose="02020603050405020304" pitchFamily="18" charset="0"/>
                <a:cs typeface="Times New Roman" panose="02020603050405020304" pitchFamily="18" charset="0"/>
              </a:rPr>
              <a:t>ніг</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особливий</a:t>
            </a:r>
            <a:r>
              <a:rPr lang="ru-RU" dirty="0">
                <a:latin typeface="Times New Roman" panose="02020603050405020304" pitchFamily="18" charset="0"/>
                <a:cs typeface="Times New Roman" panose="02020603050405020304" pitchFamily="18" charset="0"/>
              </a:rPr>
              <a:t> тип </a:t>
            </a:r>
            <a:r>
              <a:rPr lang="ru-RU" dirty="0" err="1">
                <a:latin typeface="Times New Roman" panose="02020603050405020304" pitchFamily="18" charset="0"/>
                <a:cs typeface="Times New Roman" panose="02020603050405020304" pitchFamily="18" charset="0"/>
              </a:rPr>
              <a:t>виділяють</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гіпер</a:t>
            </a:r>
            <a:r>
              <a:rPr lang="ru-RU" i="1" dirty="0">
                <a:latin typeface="Times New Roman" panose="02020603050405020304" pitchFamily="18" charset="0"/>
                <a:cs typeface="Times New Roman" panose="02020603050405020304" pitchFamily="18" charset="0"/>
              </a:rPr>
              <a:t>-α-</a:t>
            </a:r>
            <a:r>
              <a:rPr lang="ru-RU" i="1" dirty="0" err="1">
                <a:latin typeface="Times New Roman" panose="02020603050405020304" pitchFamily="18" charset="0"/>
                <a:cs typeface="Times New Roman" panose="02020603050405020304" pitchFamily="18" charset="0"/>
              </a:rPr>
              <a:t>ліпопротеїнемію</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коли у практично </a:t>
            </a:r>
            <a:r>
              <a:rPr lang="ru-RU" dirty="0" err="1">
                <a:latin typeface="Times New Roman" panose="02020603050405020304" pitchFamily="18" charset="0"/>
                <a:cs typeface="Times New Roman" panose="02020603050405020304" pitchFamily="18" charset="0"/>
              </a:rPr>
              <a:t>здорових</a:t>
            </a:r>
            <a:r>
              <a:rPr lang="ru-RU" dirty="0">
                <a:latin typeface="Times New Roman" panose="02020603050405020304" pitchFamily="18" charset="0"/>
                <a:cs typeface="Times New Roman" panose="02020603050405020304" pitchFamily="18" charset="0"/>
              </a:rPr>
              <a:t> людей </a:t>
            </a:r>
            <a:r>
              <a:rPr lang="ru-RU" dirty="0" err="1">
                <a:latin typeface="Times New Roman" panose="02020603050405020304" pitchFamily="18" charset="0"/>
                <a:cs typeface="Times New Roman" panose="02020603050405020304" pitchFamily="18" charset="0"/>
              </a:rPr>
              <a:t>визначається</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підвищений</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вміст</a:t>
            </a:r>
            <a:r>
              <a:rPr lang="ru-RU" i="1" dirty="0">
                <a:latin typeface="Times New Roman" panose="02020603050405020304" pitchFamily="18" charset="0"/>
                <a:cs typeface="Times New Roman" panose="02020603050405020304" pitchFamily="18" charset="0"/>
              </a:rPr>
              <a:t> у </a:t>
            </a:r>
            <a:r>
              <a:rPr lang="ru-RU" i="1" dirty="0" err="1">
                <a:latin typeface="Times New Roman" panose="02020603050405020304" pitchFamily="18" charset="0"/>
                <a:cs typeface="Times New Roman" panose="02020603050405020304" pitchFamily="18" charset="0"/>
              </a:rPr>
              <a:t>крові</a:t>
            </a:r>
            <a:r>
              <a:rPr lang="ru-RU" i="1" dirty="0">
                <a:latin typeface="Times New Roman" panose="02020603050405020304" pitchFamily="18" charset="0"/>
                <a:cs typeface="Times New Roman" panose="02020603050405020304" pitchFamily="18" charset="0"/>
              </a:rPr>
              <a:t> ЛПВЩ</a:t>
            </a:r>
            <a:r>
              <a:rPr lang="ru-RU" dirty="0">
                <a:latin typeface="Times New Roman" panose="02020603050405020304" pitchFamily="18" charset="0"/>
                <a:cs typeface="Times New Roman" panose="02020603050405020304" pitchFamily="18" charset="0"/>
              </a:rPr>
              <a:t> і α-</a:t>
            </a:r>
            <a:r>
              <a:rPr lang="ru-RU" i="1" dirty="0" err="1">
                <a:latin typeface="Times New Roman" panose="02020603050405020304" pitchFamily="18" charset="0"/>
                <a:cs typeface="Times New Roman" panose="02020603050405020304" pitchFamily="18" charset="0"/>
              </a:rPr>
              <a:t>ліпопро-теїнового</a:t>
            </a:r>
            <a:r>
              <a:rPr lang="ru-RU" i="1" dirty="0">
                <a:latin typeface="Times New Roman" panose="02020603050405020304" pitchFamily="18" charset="0"/>
                <a:cs typeface="Times New Roman" panose="02020603050405020304" pitchFamily="18" charset="0"/>
              </a:rPr>
              <a:t> холестерину</a:t>
            </a:r>
            <a:r>
              <a:rPr lang="ru-RU" dirty="0">
                <a:latin typeface="Times New Roman" panose="02020603050405020304" pitchFamily="18" charset="0"/>
                <a:cs typeface="Times New Roman" panose="02020603050405020304" pitchFamily="18" charset="0"/>
              </a:rPr>
              <a:t> при нормальному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зниженому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фракцій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ліпопротеїнів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Клінічні</a:t>
            </a:r>
            <a:r>
              <a:rPr lang="ru-RU" dirty="0">
                <a:latin typeface="Times New Roman" panose="02020603050405020304" pitchFamily="18" charset="0"/>
                <a:cs typeface="Times New Roman" panose="02020603050405020304" pitchFamily="18" charset="0"/>
              </a:rPr>
              <a:t> прояви </a:t>
            </a:r>
            <a:r>
              <a:rPr lang="ru-RU" dirty="0" err="1">
                <a:latin typeface="Times New Roman" panose="02020603050405020304" pitchFamily="18" charset="0"/>
                <a:cs typeface="Times New Roman" panose="02020603050405020304" pitchFamily="18" charset="0"/>
              </a:rPr>
              <a:t>відсутні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Механізм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даного</a:t>
            </a:r>
            <a:r>
              <a:rPr lang="ru-RU" dirty="0">
                <a:latin typeface="Times New Roman" panose="02020603050405020304" pitchFamily="18" charset="0"/>
                <a:cs typeface="Times New Roman" panose="02020603050405020304" pitchFamily="18" charset="0"/>
              </a:rPr>
              <a:t> синдрому не </a:t>
            </a:r>
            <a:r>
              <a:rPr lang="ru-RU" dirty="0" err="1">
                <a:latin typeface="Times New Roman" panose="02020603050405020304" pitchFamily="18" charset="0"/>
                <a:cs typeface="Times New Roman" panose="02020603050405020304" pitchFamily="18" charset="0"/>
              </a:rPr>
              <a:t>відомий</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До </a:t>
            </a:r>
            <a:r>
              <a:rPr lang="ru-RU" dirty="0" err="1">
                <a:latin typeface="Times New Roman" panose="02020603050405020304" pitchFamily="18" charset="0"/>
                <a:cs typeface="Times New Roman" panose="02020603050405020304" pitchFamily="18" charset="0"/>
              </a:rPr>
              <a:t>патологічних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пов’язані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порушенням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відноситься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самих </a:t>
            </a:r>
            <a:r>
              <a:rPr lang="ru-RU" dirty="0" err="1">
                <a:latin typeface="Times New Roman" panose="02020603050405020304" pitchFamily="18" charset="0"/>
                <a:cs typeface="Times New Roman" panose="02020603050405020304" pitchFamily="18" charset="0"/>
              </a:rPr>
              <a:t>поширених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захворювань</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Земній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кулі</a:t>
            </a:r>
            <a:r>
              <a:rPr lang="ru-RU" dirty="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атеросклероз</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18507861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a:effectLst/>
              </a:rPr>
              <a:t>Порушення</a:t>
            </a:r>
            <a:r>
              <a:rPr lang="ru-RU" b="1" dirty="0">
                <a:effectLst/>
              </a:rPr>
              <a:t> </a:t>
            </a:r>
            <a:r>
              <a:rPr lang="ru-RU" b="1" dirty="0" err="1">
                <a:effectLst/>
              </a:rPr>
              <a:t>окислення</a:t>
            </a:r>
            <a:r>
              <a:rPr lang="ru-RU" b="1" dirty="0">
                <a:effectLst/>
              </a:rPr>
              <a:t> </a:t>
            </a:r>
            <a:r>
              <a:rPr lang="ru-RU" b="1" dirty="0" err="1">
                <a:effectLst/>
              </a:rPr>
              <a:t>ліпідів</a:t>
            </a:r>
            <a:r>
              <a:rPr lang="ru-RU" b="1" dirty="0">
                <a:effectLst/>
              </a:rPr>
              <a:t> у тканинах</a:t>
            </a:r>
            <a:endParaRPr lang="ru-RU" b="1" dirty="0"/>
          </a:p>
        </p:txBody>
      </p:sp>
      <p:sp>
        <p:nvSpPr>
          <p:cNvPr id="3" name="Объект 2"/>
          <p:cNvSpPr>
            <a:spLocks noGrp="1"/>
          </p:cNvSpPr>
          <p:nvPr>
            <p:ph idx="1"/>
          </p:nvPr>
        </p:nvSpPr>
        <p:spPr>
          <a:xfrm>
            <a:off x="467544" y="1844824"/>
            <a:ext cx="8229600" cy="4525963"/>
          </a:xfrm>
        </p:spPr>
        <p:txBody>
          <a:bodyPr/>
          <a:lstStyle/>
          <a:p>
            <a:pPr algn="just"/>
            <a:r>
              <a:rPr lang="ru-RU" dirty="0" err="1">
                <a:latin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надходять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клітини</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розщеплюються</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окисляються</a:t>
            </a:r>
            <a:r>
              <a:rPr lang="ru-RU" dirty="0">
                <a:latin typeface="Times New Roman" panose="02020603050405020304" pitchFamily="18" charset="0"/>
                <a:cs typeface="Times New Roman" panose="02020603050405020304" pitchFamily="18" charset="0"/>
              </a:rPr>
              <a:t> і не </a:t>
            </a:r>
            <a:r>
              <a:rPr lang="ru-RU" dirty="0" err="1">
                <a:latin typeface="Times New Roman" panose="02020603050405020304" pitchFamily="18" charset="0"/>
                <a:cs typeface="Times New Roman" panose="02020603050405020304" pitchFamily="18" charset="0"/>
              </a:rPr>
              <a:t>виводяться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неї</a:t>
            </a:r>
            <a:r>
              <a:rPr lang="ru-RU" dirty="0">
                <a:latin typeface="Times New Roman" panose="02020603050405020304" pitchFamily="18" charset="0"/>
                <a:cs typeface="Times New Roman" panose="02020603050405020304" pitchFamily="18" charset="0"/>
              </a:rPr>
              <a:t>, то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свідчить</a:t>
            </a:r>
            <a:r>
              <a:rPr lang="ru-RU" dirty="0">
                <a:latin typeface="Times New Roman" panose="02020603050405020304" pitchFamily="18" charset="0"/>
                <a:cs typeface="Times New Roman" panose="02020603050405020304" pitchFamily="18" charset="0"/>
              </a:rPr>
              <a:t> про </a:t>
            </a:r>
            <a:r>
              <a:rPr lang="ru-RU" i="1" dirty="0" err="1">
                <a:latin typeface="Times New Roman" panose="02020603050405020304" pitchFamily="18" charset="0"/>
                <a:cs typeface="Times New Roman" panose="02020603050405020304" pitchFamily="18" charset="0"/>
              </a:rPr>
              <a:t>жирову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інфільтрацію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Загальною</a:t>
            </a:r>
            <a:r>
              <a:rPr lang="ru-RU" dirty="0">
                <a:latin typeface="Times New Roman" panose="02020603050405020304" pitchFamily="18" charset="0"/>
                <a:cs typeface="Times New Roman" panose="02020603050405020304" pitchFamily="18" charset="0"/>
              </a:rPr>
              <a:t> причиною </a:t>
            </a:r>
            <a:r>
              <a:rPr lang="ru-RU" dirty="0" err="1">
                <a:latin typeface="Times New Roman" panose="02020603050405020304" pitchFamily="18" charset="0"/>
                <a:cs typeface="Times New Roman" panose="02020603050405020304" pitchFamily="18" charset="0"/>
              </a:rPr>
              <a:t>жирової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інфільтрації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вважають</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пригнічення</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активності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окисних</a:t>
            </a:r>
            <a:r>
              <a:rPr lang="ru-RU" i="1" dirty="0">
                <a:latin typeface="Times New Roman" panose="02020603050405020304" pitchFamily="18" charset="0"/>
                <a:cs typeface="Times New Roman" panose="02020603050405020304" pitchFamily="18" charset="0"/>
              </a:rPr>
              <a:t> і </a:t>
            </a:r>
            <a:r>
              <a:rPr lang="ru-RU" i="1" dirty="0" err="1">
                <a:latin typeface="Times New Roman" panose="02020603050405020304" pitchFamily="18" charset="0"/>
                <a:cs typeface="Times New Roman" panose="02020603050405020304" pitchFamily="18" charset="0"/>
              </a:rPr>
              <a:t>гідролітичних</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ферментів</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ліпідного</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обміну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отруєння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миш’яком</a:t>
            </a:r>
            <a:r>
              <a:rPr lang="ru-RU" dirty="0">
                <a:latin typeface="Times New Roman" panose="02020603050405020304" pitchFamily="18" charset="0"/>
                <a:cs typeface="Times New Roman" panose="02020603050405020304" pitchFamily="18" charset="0"/>
              </a:rPr>
              <a:t>, хлороформом, </a:t>
            </a:r>
            <a:r>
              <a:rPr lang="ru-RU" dirty="0" err="1">
                <a:latin typeface="Times New Roman" panose="02020603050405020304" pitchFamily="18" charset="0"/>
                <a:cs typeface="Times New Roman" panose="02020603050405020304" pitchFamily="18" charset="0"/>
              </a:rPr>
              <a:t>авітамінози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вірусні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Найчастіше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спостерігається</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жирова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інфільтрація</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печінки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оскільки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ендотелій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капілярів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цього</a:t>
            </a:r>
            <a:r>
              <a:rPr lang="ru-RU" dirty="0">
                <a:latin typeface="Times New Roman" panose="02020603050405020304" pitchFamily="18" charset="0"/>
                <a:cs typeface="Times New Roman" panose="02020603050405020304" pitchFamily="18" charset="0"/>
              </a:rPr>
              <a:t> органа не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обмежувальної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мембрани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захоплює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циркулюючі</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ХМ.</a:t>
            </a:r>
          </a:p>
          <a:p>
            <a:endParaRPr lang="ru-RU" dirty="0"/>
          </a:p>
        </p:txBody>
      </p:sp>
    </p:spTree>
    <p:extLst>
      <p:ext uri="{BB962C8B-B14F-4D97-AF65-F5344CB8AC3E}">
        <p14:creationId xmlns:p14="http://schemas.microsoft.com/office/powerpoint/2010/main" val="24993188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08920"/>
            <a:ext cx="8229600" cy="808112"/>
          </a:xfrm>
        </p:spPr>
        <p:txBody>
          <a:bodyPr/>
          <a:lstStyle/>
          <a:p>
            <a:r>
              <a:rPr lang="uk-UA" dirty="0"/>
              <a:t>Дякуємо за увагу!</a:t>
            </a:r>
            <a:endParaRPr lang="ru-RU" dirty="0"/>
          </a:p>
        </p:txBody>
      </p:sp>
    </p:spTree>
    <p:extLst>
      <p:ext uri="{BB962C8B-B14F-4D97-AF65-F5344CB8AC3E}">
        <p14:creationId xmlns:p14="http://schemas.microsoft.com/office/powerpoint/2010/main" val="5743315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53CB8CCDF23BED409F3FE5945E306F43" ma:contentTypeVersion="10" ma:contentTypeDescription="Создание документа." ma:contentTypeScope="" ma:versionID="979e9db712bac1c9e706b5b29f34f727">
  <xsd:schema xmlns:xsd="http://www.w3.org/2001/XMLSchema" xmlns:xs="http://www.w3.org/2001/XMLSchema" xmlns:p="http://schemas.microsoft.com/office/2006/metadata/properties" xmlns:ns2="45d57cf4-bf62-474f-b286-d8f4a14f1b63" xmlns:ns3="fbcf6702-70f8-4d7a-8bc3-64ccf8bebe13" targetNamespace="http://schemas.microsoft.com/office/2006/metadata/properties" ma:root="true" ma:fieldsID="21bb4df342bafe7311f72ded07ca3bfc" ns2:_="" ns3:_="">
    <xsd:import namespace="45d57cf4-bf62-474f-b286-d8f4a14f1b63"/>
    <xsd:import namespace="fbcf6702-70f8-4d7a-8bc3-64ccf8bebe1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d57cf4-bf62-474f-b286-d8f4a14f1b6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cf6702-70f8-4d7a-8bc3-64ccf8bebe1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4e3acb0-bffe-45a9-b7e3-da7020c55538}" ma:internalName="TaxCatchAll" ma:showField="CatchAllData" ma:web="fbcf6702-70f8-4d7a-8bc3-64ccf8bebe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21C344-E232-431D-B4CA-FF547F676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d57cf4-bf62-474f-b286-d8f4a14f1b63"/>
    <ds:schemaRef ds:uri="fbcf6702-70f8-4d7a-8bc3-64ccf8bebe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C77D83-AF9E-4C49-A946-E90380A0CD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Executive</Template>
  <TotalTime>455</TotalTime>
  <Words>3413</Words>
  <Application>Microsoft Office PowerPoint</Application>
  <PresentationFormat>Экран (4:3)</PresentationFormat>
  <Paragraphs>277</Paragraphs>
  <Slides>46</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46</vt:i4>
      </vt:variant>
    </vt:vector>
  </HeadingPairs>
  <TitlesOfParts>
    <vt:vector size="53" baseType="lpstr">
      <vt:lpstr>Arial</vt:lpstr>
      <vt:lpstr>Calibri</vt:lpstr>
      <vt:lpstr>Century Gothic</vt:lpstr>
      <vt:lpstr>Courier New</vt:lpstr>
      <vt:lpstr>Palatino Linotype</vt:lpstr>
      <vt:lpstr>Times New Roman</vt:lpstr>
      <vt:lpstr>Исполнительная</vt:lpstr>
      <vt:lpstr>ОДЕСЬКИЙ НАЦІОНАЛЬНИЙ МЕДИЧНИЙ УНІВЕРСИТЕТ КАФЕДРА ГІГІЄНИ ТА МЕДИЧНОЇ ЕКОЛОГІЇ</vt:lpstr>
      <vt:lpstr>Ендокри́нна систе́ма</vt:lpstr>
      <vt:lpstr>ІНСУЛІНОВИЙ ІНДЕКС</vt:lpstr>
      <vt:lpstr>Інсулін</vt:lpstr>
      <vt:lpstr>Глікемія</vt:lpstr>
      <vt:lpstr>Інсулін у людей з діабетом</vt:lpstr>
      <vt:lpstr>ПРИНЦИПИ ТА ВИКОРИСТАННЯ ШКАЛИ ІНСУЛІНЕМІЧНОГО ІНДЕКСУ</vt:lpstr>
      <vt:lpstr>Коефіцієнти</vt:lpstr>
      <vt:lpstr>ГЛІКЕМІЧНИЙ ІНДЕКС</vt:lpstr>
      <vt:lpstr>Презентация PowerPoint</vt:lpstr>
      <vt:lpstr>Основна різниця</vt:lpstr>
      <vt:lpstr>Цукровий діабет</vt:lpstr>
      <vt:lpstr>Презентация PowerPoint</vt:lpstr>
      <vt:lpstr>ЗАГАЛЬНІ ДІЄТИЧНІ РЕКОМЕНДАЦІЇ ПРИ ДІАБЕТІ 1-го ТИПУ</vt:lpstr>
      <vt:lpstr>ЗАГАЛЬНІ ДІЄТИЧНІ РЕКОМЕНДАЦІЇ ПРИ ДІАБЕТІ 1-го ТИПУ</vt:lpstr>
      <vt:lpstr>Персоніфікована дієта для пацієнта з діабетом 2 типу</vt:lpstr>
      <vt:lpstr>Плідна співпраця лікаря з пацієнтом щодо змін у харчуванні має спрямовуватися на такі ключові аспекти:</vt:lpstr>
      <vt:lpstr>Споживання калорій</vt:lpstr>
      <vt:lpstr>Споживання постійної кількості вуглеводів</vt:lpstr>
      <vt:lpstr>Підрахунок кількості вуглеводів</vt:lpstr>
      <vt:lpstr>Cклад харчових продуктів і страв</vt:lpstr>
      <vt:lpstr>Споживання алкоголю</vt:lpstr>
      <vt:lpstr>Дієтичні добавки</vt:lpstr>
      <vt:lpstr>Режим харчування</vt:lpstr>
      <vt:lpstr>Продукти дозволені діабетикам:</vt:lpstr>
      <vt:lpstr>Заборонені продукти:</vt:lpstr>
      <vt:lpstr>Рекомендовано:</vt:lpstr>
      <vt:lpstr>Зразкове меню на день</vt:lpstr>
      <vt:lpstr>Зразкове меню на день</vt:lpstr>
      <vt:lpstr>Чим відрізняється харчування при цукровому діабеті 1 та 2 типу?</vt:lpstr>
      <vt:lpstr>Ожиріння</vt:lpstr>
      <vt:lpstr>Ендокринне ожиріння</vt:lpstr>
      <vt:lpstr>Основні принципи лікування ожиріння:</vt:lpstr>
      <vt:lpstr>Принципи побудови дієтичного харчування</vt:lpstr>
      <vt:lpstr>Презентация PowerPoint</vt:lpstr>
      <vt:lpstr>Презентация PowerPoint</vt:lpstr>
      <vt:lpstr>Презентация PowerPoint</vt:lpstr>
      <vt:lpstr>Презентация PowerPoint</vt:lpstr>
      <vt:lpstr>Патологічні зміни в обміні ліпідів можуть виникати на різних його етапах і пов‘язуюься із порушеннями:</vt:lpstr>
      <vt:lpstr> Порушення перетравлення і всмоктування жирів спостерігається при:</vt:lpstr>
      <vt:lpstr>Порушення транспорту жирів</vt:lpstr>
      <vt:lpstr>Презентация PowerPoint</vt:lpstr>
      <vt:lpstr>Презентация PowerPoint</vt:lpstr>
      <vt:lpstr>Презентация PowerPoint</vt:lpstr>
      <vt:lpstr>Порушення окислення ліпідів у тканинах</vt:lpstr>
      <vt:lpstr>Дякуємо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ГІГІЄНИ ТА МЕДИЧНОЇ ЕКОЛОГІЇ</dc:title>
  <dc:creator>PC</dc:creator>
  <cp:lastModifiedBy>Admin</cp:lastModifiedBy>
  <cp:revision>19</cp:revision>
  <dcterms:created xsi:type="dcterms:W3CDTF">2022-09-08T16:56:48Z</dcterms:created>
  <dcterms:modified xsi:type="dcterms:W3CDTF">2023-02-22T10:10:36Z</dcterms:modified>
</cp:coreProperties>
</file>