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45"/>
  </p:notesMasterIdLst>
  <p:sldIdLst>
    <p:sldId id="256" r:id="rId4"/>
    <p:sldId id="257" r:id="rId5"/>
    <p:sldId id="258" r:id="rId6"/>
    <p:sldId id="259"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4" r:id="rId30"/>
    <p:sldId id="285" r:id="rId31"/>
    <p:sldId id="287" r:id="rId32"/>
    <p:sldId id="288" r:id="rId33"/>
    <p:sldId id="289" r:id="rId34"/>
    <p:sldId id="291" r:id="rId35"/>
    <p:sldId id="292" r:id="rId36"/>
    <p:sldId id="293" r:id="rId37"/>
    <p:sldId id="294" r:id="rId38"/>
    <p:sldId id="295" r:id="rId39"/>
    <p:sldId id="297" r:id="rId40"/>
    <p:sldId id="298" r:id="rId41"/>
    <p:sldId id="299" r:id="rId42"/>
    <p:sldId id="301" r:id="rId43"/>
    <p:sldId id="302"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Заголовок">
    <p:spTree>
      <p:nvGrpSpPr>
        <p:cNvPr id="1" name=""/>
        <p:cNvGrpSpPr/>
        <p:nvPr/>
      </p:nvGrpSpPr>
      <p:grpSpPr>
        <a:xfrm>
          <a:off x="0" y="0"/>
          <a:ext cx="0" cy="0"/>
          <a:chOff x="0" y="0"/>
          <a:chExt cx="0" cy="0"/>
        </a:xfrm>
      </p:grpSpPr>
      <p:sp>
        <p:nvSpPr>
          <p:cNvPr id="11" name="Автор и дата"/>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 и дата</a:t>
            </a:r>
          </a:p>
        </p:txBody>
      </p:sp>
      <p:sp>
        <p:nvSpPr>
          <p:cNvPr id="12" name="Заголовок презентации"/>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Заголовок презентации</a:t>
            </a:r>
          </a:p>
        </p:txBody>
      </p:sp>
      <p:sp>
        <p:nvSpPr>
          <p:cNvPr id="13" name="Уровень текста 1…"/>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Подзаголовок презентации</a:t>
            </a:r>
          </a:p>
          <a:p>
            <a:pPr lvl="1"/>
            <a:endParaRPr/>
          </a:p>
          <a:p>
            <a:pPr lvl="2"/>
            <a:endParaRPr/>
          </a:p>
          <a:p>
            <a:pPr lvl="3"/>
            <a:endParaRPr/>
          </a:p>
          <a:p>
            <a:pPr lvl="4"/>
            <a:endParaRPr/>
          </a:p>
        </p:txBody>
      </p:sp>
      <p:sp>
        <p:nvSpPr>
          <p:cNvPr id="1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фото">
    <p:bg>
      <p:bgPr>
        <a:solidFill>
          <a:srgbClr val="FFFFFF"/>
        </a:solidFill>
        <a:effectLst/>
      </p:bgPr>
    </p:bg>
    <p:spTree>
      <p:nvGrpSpPr>
        <p:cNvPr id="1" name=""/>
        <p:cNvGrpSpPr/>
        <p:nvPr/>
      </p:nvGrpSpPr>
      <p:grpSpPr>
        <a:xfrm>
          <a:off x="0" y="0"/>
          <a:ext cx="0" cy="0"/>
          <a:chOff x="0" y="0"/>
          <a:chExt cx="0" cy="0"/>
        </a:xfrm>
      </p:grpSpPr>
      <p:sp>
        <p:nvSpPr>
          <p:cNvPr id="21" name="Вид изнутри каменной конструкции на лестницу и ясное голубое небо"/>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Заголовок презентации"/>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Заголовок презентации</a:t>
            </a:r>
          </a:p>
        </p:txBody>
      </p:sp>
      <p:sp>
        <p:nvSpPr>
          <p:cNvPr id="23" name="Автор и дата"/>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 и дата</a:t>
            </a:r>
          </a:p>
        </p:txBody>
      </p:sp>
      <p:sp>
        <p:nvSpPr>
          <p:cNvPr id="24" name="Уровень текста 1…"/>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Подзаголовок презентации</a:t>
            </a:r>
          </a:p>
          <a:p>
            <a:pPr lvl="1"/>
            <a:endParaRPr/>
          </a:p>
          <a:p>
            <a:pPr lvl="2"/>
            <a:endParaRPr/>
          </a:p>
          <a:p>
            <a:pPr lvl="3"/>
            <a:endParaRPr/>
          </a:p>
          <a:p>
            <a:pPr lvl="4"/>
            <a:endParaRPr/>
          </a:p>
        </p:txBody>
      </p:sp>
      <p:sp>
        <p:nvSpPr>
          <p:cNvPr id="2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и фото (вариант)">
    <p:spTree>
      <p:nvGrpSpPr>
        <p:cNvPr id="1" name=""/>
        <p:cNvGrpSpPr/>
        <p:nvPr/>
      </p:nvGrpSpPr>
      <p:grpSpPr>
        <a:xfrm>
          <a:off x="0" y="0"/>
          <a:ext cx="0" cy="0"/>
          <a:chOff x="0" y="0"/>
          <a:chExt cx="0" cy="0"/>
        </a:xfrm>
      </p:grpSpPr>
      <p:sp>
        <p:nvSpPr>
          <p:cNvPr id="32" name="Современное белое здание со стеклянными панелями на фоне ясного голубого неба"/>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Заголовок слайда"/>
          <p:cNvSpPr txBox="1">
            <a:spLocks noGrp="1"/>
          </p:cNvSpPr>
          <p:nvPr>
            <p:ph type="title" hasCustomPrompt="1"/>
          </p:nvPr>
        </p:nvSpPr>
        <p:spPr>
          <a:xfrm>
            <a:off x="1206500" y="1270000"/>
            <a:ext cx="9779000" cy="5882273"/>
          </a:xfrm>
          <a:prstGeom prst="rect">
            <a:avLst/>
          </a:prstGeom>
        </p:spPr>
        <p:txBody>
          <a:bodyPr anchor="b"/>
          <a:lstStyle/>
          <a:p>
            <a:r>
              <a:t>Заголовок слайда</a:t>
            </a:r>
          </a:p>
        </p:txBody>
      </p:sp>
      <p:sp>
        <p:nvSpPr>
          <p:cNvPr id="34" name="Уровень текста 1…"/>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Подзаголовок слайда</a:t>
            </a:r>
          </a:p>
          <a:p>
            <a:pPr lvl="1"/>
            <a:endParaRPr/>
          </a:p>
          <a:p>
            <a:pPr lvl="2"/>
            <a:endParaRPr/>
          </a:p>
          <a:p>
            <a:pPr lvl="3"/>
            <a:endParaRPr/>
          </a:p>
          <a:p>
            <a:pPr lvl="4"/>
            <a:endParaRPr/>
          </a:p>
        </p:txBody>
      </p:sp>
      <p:sp>
        <p:nvSpPr>
          <p:cNvPr id="35" name="Номер слайда"/>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Заголовок и пункты">
    <p:spTree>
      <p:nvGrpSpPr>
        <p:cNvPr id="1" name=""/>
        <p:cNvGrpSpPr/>
        <p:nvPr/>
      </p:nvGrpSpPr>
      <p:grpSpPr>
        <a:xfrm>
          <a:off x="0" y="0"/>
          <a:ext cx="0" cy="0"/>
          <a:chOff x="0" y="0"/>
          <a:chExt cx="0" cy="0"/>
        </a:xfrm>
      </p:grpSpPr>
      <p:sp>
        <p:nvSpPr>
          <p:cNvPr id="42" name="Заголовок слайда"/>
          <p:cNvSpPr txBox="1">
            <a:spLocks noGrp="1"/>
          </p:cNvSpPr>
          <p:nvPr>
            <p:ph type="title" hasCustomPrompt="1"/>
          </p:nvPr>
        </p:nvSpPr>
        <p:spPr>
          <a:prstGeom prst="rect">
            <a:avLst/>
          </a:prstGeom>
        </p:spPr>
        <p:txBody>
          <a:bodyPr/>
          <a:lstStyle/>
          <a:p>
            <a:r>
              <a:t>Заголовок слайда</a:t>
            </a:r>
          </a:p>
        </p:txBody>
      </p:sp>
      <p:sp>
        <p:nvSpPr>
          <p:cNvPr id="43" name="По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44" name="Уровень текста 1…"/>
          <p:cNvSpPr txBox="1">
            <a:spLocks noGrp="1"/>
          </p:cNvSpPr>
          <p:nvPr>
            <p:ph type="body" idx="1" hasCustomPrompt="1"/>
          </p:nvPr>
        </p:nvSpPr>
        <p:spPr>
          <a:prstGeom prst="rect">
            <a:avLst/>
          </a:prstGeom>
        </p:spPr>
        <p:txBody>
          <a:bodyPr/>
          <a:lstStyle/>
          <a:p>
            <a:r>
              <a:t>Текст пункта на слайде</a:t>
            </a:r>
          </a:p>
          <a:p>
            <a:pPr lvl="1"/>
            <a:endParaRPr/>
          </a:p>
          <a:p>
            <a:pPr lvl="2"/>
            <a:endParaRPr/>
          </a:p>
          <a:p>
            <a:pPr lvl="3"/>
            <a:endParaRPr/>
          </a:p>
          <a:p>
            <a:pPr lvl="4"/>
            <a:endParaRPr/>
          </a:p>
        </p:txBody>
      </p:sp>
      <p:sp>
        <p:nvSpPr>
          <p:cNvPr id="4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Пункты">
    <p:spTree>
      <p:nvGrpSpPr>
        <p:cNvPr id="1" name=""/>
        <p:cNvGrpSpPr/>
        <p:nvPr/>
      </p:nvGrpSpPr>
      <p:grpSpPr>
        <a:xfrm>
          <a:off x="0" y="0"/>
          <a:ext cx="0" cy="0"/>
          <a:chOff x="0" y="0"/>
          <a:chExt cx="0" cy="0"/>
        </a:xfrm>
      </p:grpSpPr>
      <p:sp>
        <p:nvSpPr>
          <p:cNvPr id="52" name="Уровень текста 1…"/>
          <p:cNvSpPr txBox="1">
            <a:spLocks noGrp="1"/>
          </p:cNvSpPr>
          <p:nvPr>
            <p:ph type="body" idx="1" hasCustomPrompt="1"/>
          </p:nvPr>
        </p:nvSpPr>
        <p:spPr>
          <a:prstGeom prst="rect">
            <a:avLst/>
          </a:prstGeom>
        </p:spPr>
        <p:txBody>
          <a:bodyPr numCol="2" spcCol="1098550"/>
          <a:lstStyle/>
          <a:p>
            <a:r>
              <a:t>Текст пункта на слайде</a:t>
            </a:r>
          </a:p>
          <a:p>
            <a:pPr lvl="1"/>
            <a:endParaRPr/>
          </a:p>
          <a:p>
            <a:pPr lvl="2"/>
            <a:endParaRPr/>
          </a:p>
          <a:p>
            <a:pPr lvl="3"/>
            <a:endParaRPr/>
          </a:p>
          <a:p>
            <a:pPr lvl="4"/>
            <a:endParaRPr/>
          </a:p>
        </p:txBody>
      </p:sp>
      <p:sp>
        <p:nvSpPr>
          <p:cNvPr id="5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пункты и фото">
    <p:spTree>
      <p:nvGrpSpPr>
        <p:cNvPr id="1" name=""/>
        <p:cNvGrpSpPr/>
        <p:nvPr/>
      </p:nvGrpSpPr>
      <p:grpSpPr>
        <a:xfrm>
          <a:off x="0" y="0"/>
          <a:ext cx="0" cy="0"/>
          <a:chOff x="0" y="0"/>
          <a:chExt cx="0" cy="0"/>
        </a:xfrm>
      </p:grpSpPr>
      <p:sp>
        <p:nvSpPr>
          <p:cNvPr id="60" name="Подзаголовок слайда"/>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61" name="Уровень текста 1…"/>
          <p:cNvSpPr txBox="1">
            <a:spLocks noGrp="1"/>
          </p:cNvSpPr>
          <p:nvPr>
            <p:ph type="body" sz="half" idx="1" hasCustomPrompt="1"/>
          </p:nvPr>
        </p:nvSpPr>
        <p:spPr>
          <a:xfrm>
            <a:off x="1206500" y="4248504"/>
            <a:ext cx="9779000" cy="8256630"/>
          </a:xfrm>
          <a:prstGeom prst="rect">
            <a:avLst/>
          </a:prstGeom>
        </p:spPr>
        <p:txBody>
          <a:bodyPr/>
          <a:lstStyle/>
          <a:p>
            <a:r>
              <a:t>Текст пункта на слайде</a:t>
            </a:r>
          </a:p>
          <a:p>
            <a:pPr lvl="1"/>
            <a:endParaRPr/>
          </a:p>
          <a:p>
            <a:pPr lvl="2"/>
            <a:endParaRPr/>
          </a:p>
          <a:p>
            <a:pPr lvl="3"/>
            <a:endParaRPr/>
          </a:p>
          <a:p>
            <a:pPr lvl="4"/>
            <a:endParaRPr/>
          </a:p>
        </p:txBody>
      </p:sp>
      <p:sp>
        <p:nvSpPr>
          <p:cNvPr id="62" name="Небольшая часть современного моста в виде ракушки в Циндао (Шаньдун, Китай) под небом с редкими облаками"/>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Заголовок слайда"/>
          <p:cNvSpPr txBox="1">
            <a:spLocks noGrp="1"/>
          </p:cNvSpPr>
          <p:nvPr>
            <p:ph type="title" hasCustomPrompt="1"/>
          </p:nvPr>
        </p:nvSpPr>
        <p:spPr>
          <a:xfrm>
            <a:off x="1206500" y="1079500"/>
            <a:ext cx="9779000" cy="1435100"/>
          </a:xfrm>
          <a:prstGeom prst="rect">
            <a:avLst/>
          </a:prstGeom>
        </p:spPr>
        <p:txBody>
          <a:bodyPr/>
          <a:lstStyle/>
          <a:p>
            <a:r>
              <a:t>Заголовок слайда</a:t>
            </a:r>
          </a:p>
        </p:txBody>
      </p:sp>
      <p:sp>
        <p:nvSpPr>
          <p:cNvPr id="6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Раздел">
    <p:spTree>
      <p:nvGrpSpPr>
        <p:cNvPr id="1" name=""/>
        <p:cNvGrpSpPr/>
        <p:nvPr/>
      </p:nvGrpSpPr>
      <p:grpSpPr>
        <a:xfrm>
          <a:off x="0" y="0"/>
          <a:ext cx="0" cy="0"/>
          <a:chOff x="0" y="0"/>
          <a:chExt cx="0" cy="0"/>
        </a:xfrm>
      </p:grpSpPr>
      <p:sp>
        <p:nvSpPr>
          <p:cNvPr id="71" name="Заголовок раздела"/>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Заголовок раздела</a:t>
            </a:r>
          </a:p>
        </p:txBody>
      </p:sp>
      <p:sp>
        <p:nvSpPr>
          <p:cNvPr id="72" name="Номер слайда"/>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79" name="Заголовок слайда"/>
          <p:cNvSpPr txBox="1">
            <a:spLocks noGrp="1"/>
          </p:cNvSpPr>
          <p:nvPr>
            <p:ph type="title" hasCustomPrompt="1"/>
          </p:nvPr>
        </p:nvSpPr>
        <p:spPr>
          <a:xfrm>
            <a:off x="1206500" y="1079500"/>
            <a:ext cx="21971000" cy="1434949"/>
          </a:xfrm>
          <a:prstGeom prst="rect">
            <a:avLst/>
          </a:prstGeom>
        </p:spPr>
        <p:txBody>
          <a:bodyPr/>
          <a:lstStyle/>
          <a:p>
            <a:r>
              <a:t>Заголовок слайда</a:t>
            </a:r>
          </a:p>
        </p:txBody>
      </p:sp>
      <p:sp>
        <p:nvSpPr>
          <p:cNvPr id="80" name="По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8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Повестка дня">
    <p:spTree>
      <p:nvGrpSpPr>
        <p:cNvPr id="1" name=""/>
        <p:cNvGrpSpPr/>
        <p:nvPr/>
      </p:nvGrpSpPr>
      <p:grpSpPr>
        <a:xfrm>
          <a:off x="0" y="0"/>
          <a:ext cx="0" cy="0"/>
          <a:chOff x="0" y="0"/>
          <a:chExt cx="0" cy="0"/>
        </a:xfrm>
      </p:grpSpPr>
      <p:sp>
        <p:nvSpPr>
          <p:cNvPr id="88" name="Заголовок повестки дня"/>
          <p:cNvSpPr txBox="1">
            <a:spLocks noGrp="1"/>
          </p:cNvSpPr>
          <p:nvPr>
            <p:ph type="title" hasCustomPrompt="1"/>
          </p:nvPr>
        </p:nvSpPr>
        <p:spPr>
          <a:xfrm>
            <a:off x="1206500" y="1079500"/>
            <a:ext cx="21971000" cy="1435100"/>
          </a:xfrm>
          <a:prstGeom prst="rect">
            <a:avLst/>
          </a:prstGeom>
        </p:spPr>
        <p:txBody>
          <a:bodyPr/>
          <a:lstStyle/>
          <a:p>
            <a:r>
              <a:t>Заголовок повестки дня</a:t>
            </a:r>
          </a:p>
        </p:txBody>
      </p:sp>
      <p:sp>
        <p:nvSpPr>
          <p:cNvPr id="89" name="Подзаголовок повестки дня"/>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повестки дня</a:t>
            </a:r>
          </a:p>
        </p:txBody>
      </p:sp>
      <p:sp>
        <p:nvSpPr>
          <p:cNvPr id="90" name="Уровень текста 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Темы повестки дня</a:t>
            </a:r>
          </a:p>
          <a:p>
            <a:pPr lvl="1"/>
            <a:endParaRPr/>
          </a:p>
          <a:p>
            <a:pPr lvl="2"/>
            <a:endParaRPr/>
          </a:p>
          <a:p>
            <a:pPr lvl="3"/>
            <a:endParaRPr/>
          </a:p>
          <a:p>
            <a:pPr lvl="4"/>
            <a:endParaRPr/>
          </a:p>
        </p:txBody>
      </p:sp>
      <p:sp>
        <p:nvSpPr>
          <p:cNvPr id="9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Информационное сообщение">
    <p:spTree>
      <p:nvGrpSpPr>
        <p:cNvPr id="1" name=""/>
        <p:cNvGrpSpPr/>
        <p:nvPr/>
      </p:nvGrpSpPr>
      <p:grpSpPr>
        <a:xfrm>
          <a:off x="0" y="0"/>
          <a:ext cx="0" cy="0"/>
          <a:chOff x="0" y="0"/>
          <a:chExt cx="0" cy="0"/>
        </a:xfrm>
      </p:grpSpPr>
      <p:sp>
        <p:nvSpPr>
          <p:cNvPr id="98" name="Уровень текста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Информационное сообщение</a:t>
            </a:r>
          </a:p>
          <a:p>
            <a:pPr lvl="1"/>
            <a:endParaRPr/>
          </a:p>
          <a:p>
            <a:pPr lvl="2"/>
            <a:endParaRPr/>
          </a:p>
          <a:p>
            <a:pPr lvl="3"/>
            <a:endParaRPr/>
          </a:p>
          <a:p>
            <a:pPr lvl="4"/>
            <a:endParaRPr/>
          </a:p>
        </p:txBody>
      </p:sp>
      <p:sp>
        <p:nvSpPr>
          <p:cNvPr id="99"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Важный факт">
    <p:spTree>
      <p:nvGrpSpPr>
        <p:cNvPr id="1" name=""/>
        <p:cNvGrpSpPr/>
        <p:nvPr/>
      </p:nvGrpSpPr>
      <p:grpSpPr>
        <a:xfrm>
          <a:off x="0" y="0"/>
          <a:ext cx="0" cy="0"/>
          <a:chOff x="0" y="0"/>
          <a:chExt cx="0" cy="0"/>
        </a:xfrm>
      </p:grpSpPr>
      <p:sp>
        <p:nvSpPr>
          <p:cNvPr id="106" name="Уровень текста 1…"/>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Информация о факте"/>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Информация о факте</a:t>
            </a:r>
          </a:p>
        </p:txBody>
      </p:sp>
      <p:sp>
        <p:nvSpPr>
          <p:cNvPr id="108"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Цитата">
    <p:spTree>
      <p:nvGrpSpPr>
        <p:cNvPr id="1" name=""/>
        <p:cNvGrpSpPr/>
        <p:nvPr/>
      </p:nvGrpSpPr>
      <p:grpSpPr>
        <a:xfrm>
          <a:off x="0" y="0"/>
          <a:ext cx="0" cy="0"/>
          <a:chOff x="0" y="0"/>
          <a:chExt cx="0" cy="0"/>
        </a:xfrm>
      </p:grpSpPr>
      <p:sp>
        <p:nvSpPr>
          <p:cNvPr id="115" name="Авторство"/>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Авторство</a:t>
            </a:r>
          </a:p>
        </p:txBody>
      </p:sp>
      <p:sp>
        <p:nvSpPr>
          <p:cNvPr id="116" name="Уровень текста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«Важная цитата»</a:t>
            </a:r>
          </a:p>
          <a:p>
            <a:pPr lvl="1"/>
            <a:endParaRPr/>
          </a:p>
          <a:p>
            <a:pPr lvl="2"/>
            <a:endParaRPr/>
          </a:p>
          <a:p>
            <a:pPr lvl="3"/>
            <a:endParaRPr/>
          </a:p>
          <a:p>
            <a:pPr lvl="4"/>
            <a:endParaRPr/>
          </a:p>
        </p:txBody>
      </p:sp>
      <p:sp>
        <p:nvSpPr>
          <p:cNvPr id="11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Фото (3 шт.)">
    <p:spTree>
      <p:nvGrpSpPr>
        <p:cNvPr id="1" name=""/>
        <p:cNvGrpSpPr/>
        <p:nvPr/>
      </p:nvGrpSpPr>
      <p:grpSpPr>
        <a:xfrm>
          <a:off x="0" y="0"/>
          <a:ext cx="0" cy="0"/>
          <a:chOff x="0" y="0"/>
          <a:chExt cx="0" cy="0"/>
        </a:xfrm>
      </p:grpSpPr>
      <p:sp>
        <p:nvSpPr>
          <p:cNvPr id="124" name="Вид под углом снизу на фасад современного здания с алюминиевыми дисками под ясным голубым небом"/>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Вид под углом снизу на современное изогнутое здание под облачным небом"/>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Вид изнутри современного белого здания со стеклянными панелями на ясное небо с редкими облаками"/>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Фото">
    <p:bg>
      <p:bgPr>
        <a:solidFill>
          <a:srgbClr val="FFFFFF"/>
        </a:solidFill>
        <a:effectLst/>
      </p:bgPr>
    </p:bg>
    <p:spTree>
      <p:nvGrpSpPr>
        <p:cNvPr id="1" name=""/>
        <p:cNvGrpSpPr/>
        <p:nvPr/>
      </p:nvGrpSpPr>
      <p:grpSpPr>
        <a:xfrm>
          <a:off x="0" y="0"/>
          <a:ext cx="0" cy="0"/>
          <a:chOff x="0" y="0"/>
          <a:chExt cx="0" cy="0"/>
        </a:xfrm>
      </p:grpSpPr>
      <p:sp>
        <p:nvSpPr>
          <p:cNvPr id="134" name="Вид под углом снизу на башню Азади в Тегеране (Иран) на фоне безоблачного ясного неба"/>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Номер слайда"/>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Пустой">
    <p:spTree>
      <p:nvGrpSpPr>
        <p:cNvPr id="1" name=""/>
        <p:cNvGrpSpPr/>
        <p:nvPr/>
      </p:nvGrpSpPr>
      <p:grpSpPr>
        <a:xfrm>
          <a:off x="0" y="0"/>
          <a:ext cx="0" cy="0"/>
          <a:chOff x="0" y="0"/>
          <a:chExt cx="0" cy="0"/>
        </a:xfrm>
      </p:grpSpPr>
      <p:sp>
        <p:nvSpPr>
          <p:cNvPr id="14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Заголовок слайда"/>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Заголовок слайда</a:t>
            </a:r>
          </a:p>
        </p:txBody>
      </p:sp>
      <p:sp>
        <p:nvSpPr>
          <p:cNvPr id="3" name="Уровень текста 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Текст пункта на слайде</a:t>
            </a:r>
          </a:p>
          <a:p>
            <a:pPr lvl="1"/>
            <a:endParaRPr/>
          </a:p>
          <a:p>
            <a:pPr lvl="2"/>
            <a:endParaRPr/>
          </a:p>
          <a:p>
            <a:pPr lvl="3"/>
            <a:endParaRPr/>
          </a:p>
          <a:p>
            <a:pPr lvl="4"/>
            <a:endParaRPr/>
          </a:p>
        </p:txBody>
      </p:sp>
      <p:sp>
        <p:nvSpPr>
          <p:cNvPr id="4" name="Номер слайда"/>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12.gif"/></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1" name="Харчова алергія і непереносимість деяких компонентів їжі"/>
          <p:cNvSpPr txBox="1">
            <a:spLocks noGrp="1"/>
          </p:cNvSpPr>
          <p:nvPr>
            <p:ph type="ctrTitle"/>
          </p:nvPr>
        </p:nvSpPr>
        <p:spPr>
          <a:xfrm>
            <a:off x="1400970" y="4533899"/>
            <a:ext cx="21971004" cy="4648201"/>
          </a:xfrm>
          <a:prstGeom prst="rect">
            <a:avLst/>
          </a:prstGeom>
        </p:spPr>
        <p:txBody>
          <a:bodyPr/>
          <a:lstStyle>
            <a:lvl1pPr defTabSz="2365188">
              <a:defRPr sz="11252" spc="-225"/>
            </a:lvl1pPr>
          </a:lstStyle>
          <a:p>
            <a:pPr algn="ctr"/>
            <a:r>
              <a:rPr lang="uk-UA"/>
              <a:t>Харчова алергія і непереносимість деяких компонентів їжі</a:t>
            </a:r>
          </a:p>
        </p:txBody>
      </p:sp>
      <p:pic>
        <p:nvPicPr>
          <p:cNvPr id="4" name="Рисунок 3">
            <a:extLst>
              <a:ext uri="{FF2B5EF4-FFF2-40B4-BE49-F238E27FC236}">
                <a16:creationId xmlns:a16="http://schemas.microsoft.com/office/drawing/2014/main" id="{6565C37A-C0F3-4C62-B1FC-B8FC1D0EC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44" y="465826"/>
            <a:ext cx="3826795" cy="2551694"/>
          </a:xfrm>
          <a:prstGeom prst="rect">
            <a:avLst/>
          </a:prstGeom>
        </p:spPr>
      </p:pic>
      <p:sp>
        <p:nvSpPr>
          <p:cNvPr id="5" name="TextBox 4">
            <a:extLst>
              <a:ext uri="{FF2B5EF4-FFF2-40B4-BE49-F238E27FC236}">
                <a16:creationId xmlns:a16="http://schemas.microsoft.com/office/drawing/2014/main" id="{AA3345C6-7875-4543-983F-61733F4D2CC9}"/>
              </a:ext>
            </a:extLst>
          </p:cNvPr>
          <p:cNvSpPr txBox="1"/>
          <p:nvPr/>
        </p:nvSpPr>
        <p:spPr>
          <a:xfrm>
            <a:off x="3791137" y="1664222"/>
            <a:ext cx="17550959" cy="830997"/>
          </a:xfrm>
          <a:prstGeom prst="rect">
            <a:avLst/>
          </a:prstGeom>
          <a:noFill/>
        </p:spPr>
        <p:txBody>
          <a:bodyPr wrap="square" rtlCol="0">
            <a:spAutoFit/>
          </a:bodyPr>
          <a:lstStyle/>
          <a:p>
            <a:pPr algn="ctr"/>
            <a:r>
              <a:rPr lang="uk-UA" b="1" dirty="0">
                <a:latin typeface="Times New Roman" panose="02020603050405020304" pitchFamily="18" charset="0"/>
                <a:cs typeface="Times New Roman" panose="02020603050405020304" pitchFamily="18" charset="0"/>
              </a:rPr>
              <a:t>ОДЕСЬКИЙ НАЦІОНАЛЬНИЙ МЕДИЧНИЙ УНІВЕРСИТЕТ</a:t>
            </a:r>
          </a:p>
          <a:p>
            <a:pPr algn="ctr"/>
            <a:r>
              <a:rPr lang="uk-UA" b="1" dirty="0">
                <a:latin typeface="Times New Roman" panose="02020603050405020304" pitchFamily="18" charset="0"/>
                <a:cs typeface="Times New Roman" panose="02020603050405020304" pitchFamily="18" charset="0"/>
              </a:rPr>
              <a:t>Кафедра гігієни та медичної екології</a:t>
            </a:r>
            <a:endParaRPr lang="ru-RU" b="1" dirty="0">
              <a:latin typeface="Times New Roman" panose="02020603050405020304" pitchFamily="18" charset="0"/>
              <a:cs typeface="Times New Roman" panose="02020603050405020304" pitchFamily="18" charset="0"/>
            </a:endParaRPr>
          </a:p>
        </p:txBody>
      </p:sp>
      <p:pic>
        <p:nvPicPr>
          <p:cNvPr id="6" name="Google Shape;142;p13" descr="Odessa_national_medical_university_logo.svg.png">
            <a:extLst>
              <a:ext uri="{FF2B5EF4-FFF2-40B4-BE49-F238E27FC236}">
                <a16:creationId xmlns:a16="http://schemas.microsoft.com/office/drawing/2014/main" id="{E5C1CD66-5371-4D4B-8DAF-99B6EA7A41E5}"/>
              </a:ext>
            </a:extLst>
          </p:cNvPr>
          <p:cNvPicPr preferRelativeResize="0"/>
          <p:nvPr/>
        </p:nvPicPr>
        <p:blipFill rotWithShape="1">
          <a:blip r:embed="rId4">
            <a:alphaModFix/>
          </a:blip>
          <a:srcRect l="14475" t="9051" r="13251" b="9051"/>
          <a:stretch/>
        </p:blipFill>
        <p:spPr>
          <a:xfrm>
            <a:off x="22000464" y="465826"/>
            <a:ext cx="1814191" cy="2551694"/>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4" name="Харчова непереносимість"/>
          <p:cNvSpPr txBox="1">
            <a:spLocks noGrp="1"/>
          </p:cNvSpPr>
          <p:nvPr>
            <p:ph type="title"/>
          </p:nvPr>
        </p:nvSpPr>
        <p:spPr>
          <a:prstGeom prst="rect">
            <a:avLst/>
          </a:prstGeom>
        </p:spPr>
        <p:txBody>
          <a:bodyPr/>
          <a:lstStyle/>
          <a:p>
            <a:r>
              <a:t>Харчова непереносимість</a:t>
            </a:r>
          </a:p>
        </p:txBody>
      </p:sp>
      <p:sp>
        <p:nvSpPr>
          <p:cNvPr id="155" name="Непереносимість їжі відноситься до найбільш актуальних проблем сучасної клінічної та профілактичної медицини. Збочені реакції організму на їжу вивчаються давно. Перші клінічні спостереження патогенної ролі їжі було проведено ще Гіппократом у V столітті д"/>
          <p:cNvSpPr txBox="1">
            <a:spLocks noGrp="1"/>
          </p:cNvSpPr>
          <p:nvPr>
            <p:ph type="body" idx="1"/>
          </p:nvPr>
        </p:nvSpPr>
        <p:spPr>
          <a:xfrm>
            <a:off x="1206500" y="4651350"/>
            <a:ext cx="21971000" cy="8256011"/>
          </a:xfrm>
          <a:prstGeom prst="rect">
            <a:avLst/>
          </a:prstGeom>
        </p:spPr>
        <p:txBody>
          <a:bodyPr/>
          <a:lstStyle/>
          <a:p>
            <a:r>
              <a:t>Непереносимість їжі відноситься до найбільш актуальних проблем сучасної клінічної та профілактичної медицини. Збочені реакції організму на їжу вивчаються давно. Перші клінічні спостереження патогенної ролі їжі було проведено ще Гіппократом у V столітті до н. е. Він рекомендував лікарям ретельно спостерігати за пацієнтами з хворобливими реакціями на їжу, щоб виявити нестерпні продукти. Саме Гіппократом вперше було запропоновано принцип індивідуалізації харчового раціону хворих із харчовою непереносимістю залежно від їхньої реакції на вживання тих чи інших харчових продуктів.</a:t>
            </a:r>
          </a:p>
        </p:txBody>
      </p:sp>
      <p:pic>
        <p:nvPicPr>
          <p:cNvPr id="156" name="Unknown.jpeg" descr="Unknown.jpeg"/>
          <p:cNvPicPr>
            <a:picLocks noChangeAspect="1"/>
          </p:cNvPicPr>
          <p:nvPr/>
        </p:nvPicPr>
        <p:blipFill>
          <a:blip r:embed="rId3"/>
          <a:stretch>
            <a:fillRect/>
          </a:stretch>
        </p:blipFill>
        <p:spPr>
          <a:xfrm>
            <a:off x="16264906" y="574012"/>
            <a:ext cx="7539393" cy="3462199"/>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8" name="Класифікація патологічних реакцій на продукти харчування"/>
          <p:cNvSpPr txBox="1">
            <a:spLocks noGrp="1"/>
          </p:cNvSpPr>
          <p:nvPr>
            <p:ph type="title"/>
          </p:nvPr>
        </p:nvSpPr>
        <p:spPr>
          <a:prstGeom prst="rect">
            <a:avLst/>
          </a:prstGeom>
        </p:spPr>
        <p:txBody>
          <a:bodyPr/>
          <a:lstStyle>
            <a:lvl1pPr defTabSz="1706837">
              <a:defRPr sz="5950" spc="-118"/>
            </a:lvl1pPr>
          </a:lstStyle>
          <a:p>
            <a:r>
              <a:t>Класифікація патологічних реакцій на продукти харчування</a:t>
            </a:r>
          </a:p>
        </p:txBody>
      </p:sp>
      <p:sp>
        <p:nvSpPr>
          <p:cNvPr id="159" name="Комісія з несприятливих реакцій на харчові продукти Американської академії алергії та імунології та Національного інституту алергії та інфекційних захворювань класифікує харчову непереносимість таким чином:"/>
          <p:cNvSpPr txBox="1">
            <a:spLocks noGrp="1"/>
          </p:cNvSpPr>
          <p:nvPr>
            <p:ph type="body" idx="21"/>
          </p:nvPr>
        </p:nvSpPr>
        <p:spPr>
          <a:xfrm>
            <a:off x="1206500" y="2372962"/>
            <a:ext cx="21971000" cy="168433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808990">
              <a:defRPr sz="3430"/>
            </a:lvl1pPr>
          </a:lstStyle>
          <a:p>
            <a:r>
              <a:t>Комісія з несприятливих реакцій на харчові продукти Американської академії алергії та імунології та Національного інституту алергії та інфекційних захворювань класифікує харчову непереносимість таким чином:</a:t>
            </a:r>
          </a:p>
        </p:txBody>
      </p:sp>
      <p:sp>
        <p:nvSpPr>
          <p:cNvPr id="160" name="А. Токсичні реакції. Обумовлено наявністю в харчових продуктах харчових токсинів внаслідок зараження, наявності харчових добавок, фальсифікацій. Клінічні прояви цих реакцій і ступінь їх тяжкості залежать від дози і хімічних властивостей токсичних сполук,"/>
          <p:cNvSpPr txBox="1"/>
          <p:nvPr/>
        </p:nvSpPr>
        <p:spPr>
          <a:xfrm>
            <a:off x="1028880" y="3957915"/>
            <a:ext cx="22925259" cy="4283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90000"/>
              </a:lnSpc>
              <a:spcBef>
                <a:spcPts val="4500"/>
              </a:spcBef>
              <a:defRPr sz="4900" b="1">
                <a:solidFill>
                  <a:srgbClr val="000000"/>
                </a:solidFill>
              </a:defRPr>
            </a:lvl1pPr>
          </a:lstStyle>
          <a:p>
            <a:r>
              <a:t>А. Токсичні реакції. Обумовлено наявністю в харчових продуктах харчових токсинів внаслідок зараження, наявності харчових добавок, фальсифікацій. Клінічні прояви цих реакцій і ступінь їх тяжкості залежать від дози і хімічних властивостей токсичних сполук, а не від вида харчових продуктів. Приклади: лікування суррогатами алкоголю, афлотоксинами з муки, зараженим грибком Fusarium та ін.</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2" name="Б. Нетоксичні реакції. Подразделяются на иммунообумовлені і неиммунообумовлені реакції.…"/>
          <p:cNvSpPr txBox="1">
            <a:spLocks noGrp="1"/>
          </p:cNvSpPr>
          <p:nvPr>
            <p:ph type="body" idx="1"/>
          </p:nvPr>
        </p:nvSpPr>
        <p:spPr>
          <a:xfrm>
            <a:off x="1040622" y="878091"/>
            <a:ext cx="22659767" cy="8678904"/>
          </a:xfrm>
          <a:prstGeom prst="rect">
            <a:avLst/>
          </a:prstGeom>
        </p:spPr>
        <p:txBody>
          <a:bodyPr/>
          <a:lstStyle/>
          <a:p>
            <a:pPr algn="l" defTabSz="1267936">
              <a:lnSpc>
                <a:spcPct val="90000"/>
              </a:lnSpc>
              <a:spcBef>
                <a:spcPts val="2300"/>
              </a:spcBef>
              <a:defRPr sz="3120" b="1" spc="0">
                <a:latin typeface="+mn-lt"/>
                <a:ea typeface="+mn-ea"/>
                <a:cs typeface="+mn-cs"/>
                <a:sym typeface="Helvetica Neue"/>
              </a:defRPr>
            </a:pPr>
            <a:r>
              <a:t>Б. Нетоксичні реакції. Подразделяются на иммунообумовлені і неиммунообумовлені реакції.</a:t>
            </a:r>
          </a:p>
          <a:p>
            <a:pPr algn="l" defTabSz="1267936">
              <a:lnSpc>
                <a:spcPct val="90000"/>
              </a:lnSpc>
              <a:spcBef>
                <a:spcPts val="2300"/>
              </a:spcBef>
              <a:defRPr sz="3120" b="1" spc="0">
                <a:latin typeface="+mn-lt"/>
                <a:ea typeface="+mn-ea"/>
                <a:cs typeface="+mn-cs"/>
                <a:sym typeface="Helvetica Neue"/>
              </a:defRPr>
            </a:pPr>
            <a:r>
              <a:t>I. Нетоксичні імуноосередковані реакції.</a:t>
            </a:r>
          </a:p>
          <a:p>
            <a:pPr algn="l" defTabSz="1267936">
              <a:lnSpc>
                <a:spcPct val="90000"/>
              </a:lnSpc>
              <a:spcBef>
                <a:spcPts val="2300"/>
              </a:spcBef>
              <a:defRPr sz="3120" b="1" spc="0">
                <a:latin typeface="+mn-lt"/>
                <a:ea typeface="+mn-ea"/>
                <a:cs typeface="+mn-cs"/>
                <a:sym typeface="Helvetica Neue"/>
              </a:defRPr>
            </a:pPr>
            <a:r>
              <a:t>1. Істинна харчова алергія (пов'язана з імунологічними механізмами – реакція гіперчутливості негайного типу, опосредуемая IgE).</a:t>
            </a:r>
          </a:p>
          <a:p>
            <a:pPr algn="l" defTabSz="1267936">
              <a:lnSpc>
                <a:spcPct val="90000"/>
              </a:lnSpc>
              <a:spcBef>
                <a:spcPts val="2300"/>
              </a:spcBef>
              <a:defRPr sz="3120" b="1" spc="0">
                <a:latin typeface="+mn-lt"/>
                <a:ea typeface="+mn-ea"/>
                <a:cs typeface="+mn-cs"/>
                <a:sym typeface="Helvetica Neue"/>
              </a:defRPr>
            </a:pPr>
            <a:r>
              <a:t>2. Істинна харчова непереносимість (також пов'язана з імунологічними механізмами, але тут відбувається реакція гіперчутливості повільненого типу, опосредуемая IgG).</a:t>
            </a:r>
          </a:p>
          <a:p>
            <a:pPr algn="l" defTabSz="1267936">
              <a:lnSpc>
                <a:spcPct val="90000"/>
              </a:lnSpc>
              <a:spcBef>
                <a:spcPts val="2300"/>
              </a:spcBef>
              <a:defRPr sz="3120" b="1" spc="0">
                <a:latin typeface="+mn-lt"/>
                <a:ea typeface="+mn-ea"/>
                <a:cs typeface="+mn-cs"/>
                <a:sym typeface="Helvetica Neue"/>
              </a:defRPr>
            </a:pPr>
            <a:r>
              <a:t>II. Нетоксичні неімуноопосередковані реакції.</a:t>
            </a:r>
          </a:p>
          <a:p>
            <a:pPr algn="l" defTabSz="1267936">
              <a:lnSpc>
                <a:spcPct val="90000"/>
              </a:lnSpc>
              <a:spcBef>
                <a:spcPts val="2300"/>
              </a:spcBef>
              <a:defRPr sz="3120" b="1" spc="0">
                <a:latin typeface="+mn-lt"/>
                <a:ea typeface="+mn-ea"/>
                <a:cs typeface="+mn-cs"/>
                <a:sym typeface="Helvetica Neue"/>
              </a:defRPr>
            </a:pPr>
            <a:r>
              <a:t>1. Псевдоалергічна харчова непереносимість пов'язана з певними властивостями деяких харчових продуктів; наприклад, прийом в їжі роздражаючих продуктів – земляники, сирої капусти, редіса, риби – може викликати у деяких осіб пряме пошкодження слизової оболонки желудочно-кишкового тракту, що призводить до дегрануляції тучних клітин і викиду гістаміну.</a:t>
            </a:r>
          </a:p>
          <a:p>
            <a:pPr algn="l" defTabSz="1267936">
              <a:lnSpc>
                <a:spcPct val="90000"/>
              </a:lnSpc>
              <a:spcBef>
                <a:spcPts val="2300"/>
              </a:spcBef>
              <a:defRPr sz="3120" b="1" spc="0">
                <a:latin typeface="+mn-lt"/>
                <a:ea typeface="+mn-ea"/>
                <a:cs typeface="+mn-cs"/>
                <a:sym typeface="Helvetica Neue"/>
              </a:defRPr>
            </a:pPr>
            <a:r>
              <a:t>2 . Непереносимість їжі, що виникає як результат дефіциту харчових ферментів (наприклад, непереносимість молока внаслідок вродженого або придбаного дефіциту лактази – ферменту, що розщеплює молочний сахар).</a:t>
            </a:r>
          </a:p>
          <a:p>
            <a:pPr algn="l" defTabSz="1267936">
              <a:lnSpc>
                <a:spcPct val="90000"/>
              </a:lnSpc>
              <a:spcBef>
                <a:spcPts val="2300"/>
              </a:spcBef>
              <a:defRPr sz="3120" b="1" spc="0">
                <a:latin typeface="+mn-lt"/>
                <a:ea typeface="+mn-ea"/>
                <a:cs typeface="+mn-cs"/>
                <a:sym typeface="Helvetica Neue"/>
              </a:defRPr>
            </a:pPr>
            <a:r>
              <a:t>3. Психогенна непереносимість їжі або ідіосинкразія (возникає як слідство стресів і інших змін психічної сфери)</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4" name="Гіперчутливість - це патологічний процес, який виникає з імунологічно специфічних взаємодій між антигенами (ендогенними або екзогенними) і антителами або сенсибілізованими лімфоцитами. Це визначення включає ті порушення, при яких досліджувані антитела не"/>
          <p:cNvSpPr txBox="1">
            <a:spLocks noGrp="1"/>
          </p:cNvSpPr>
          <p:nvPr>
            <p:ph type="title"/>
          </p:nvPr>
        </p:nvSpPr>
        <p:spPr>
          <a:xfrm>
            <a:off x="1206498" y="339567"/>
            <a:ext cx="21971004" cy="4648201"/>
          </a:xfrm>
          <a:prstGeom prst="rect">
            <a:avLst/>
          </a:prstGeom>
        </p:spPr>
        <p:txBody>
          <a:bodyPr/>
          <a:lstStyle>
            <a:lvl1pPr defTabSz="457200">
              <a:lnSpc>
                <a:spcPct val="100000"/>
              </a:lnSpc>
              <a:spcBef>
                <a:spcPts val="1200"/>
              </a:spcBef>
              <a:defRPr sz="3300" b="1" spc="0">
                <a:latin typeface="Times New Roman"/>
                <a:ea typeface="Times New Roman"/>
                <a:cs typeface="Times New Roman"/>
                <a:sym typeface="Times New Roman"/>
              </a:defRPr>
            </a:lvl1pPr>
          </a:lstStyle>
          <a:p>
            <a:r>
              <a:t>Гіперчутливість - це патологічний процес, який виникає з імунологічно специфічних взаємодій між антигенами (ендогенними або екзогенними) і антителами або сенсибілізованими лімфоцитами. Це визначення включає ті порушення, при яких досліджувані антитела не мають патофізіологічного значення, навіть коли їх наявність може мати діагностичне значення.</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0" name="Тип II — це цитотоксичні реакції, що виникають, коли антитело реагує з антигенним компонентом клітини…"/>
          <p:cNvSpPr txBox="1">
            <a:spLocks noGrp="1"/>
          </p:cNvSpPr>
          <p:nvPr>
            <p:ph type="title"/>
          </p:nvPr>
        </p:nvSpPr>
        <p:spPr>
          <a:xfrm>
            <a:off x="806015" y="517433"/>
            <a:ext cx="23068472" cy="5224749"/>
          </a:xfrm>
          <a:prstGeom prst="rect">
            <a:avLst/>
          </a:prstGeom>
        </p:spPr>
        <p:txBody>
          <a:bodyPr/>
          <a:lstStyle/>
          <a:p>
            <a:pPr>
              <a:defRPr sz="4400" spc="-88"/>
            </a:pPr>
            <a:r>
              <a:t>Тип II — це цитотоксичні реакції, що виникають, коли антитело реагує з антигенним компонентом клітини</a:t>
            </a:r>
          </a:p>
          <a:p>
            <a:pPr>
              <a:defRPr sz="4400" spc="-88"/>
            </a:pPr>
            <a:r>
              <a:t>Вона зазвичай включає активацію комплементу і може викликати опсонізацію шляхом покриття клітин антителами; реакція розвивається через активацію компонентів комплементу від С3 (з настаючим фагоцитозом клітин)</a:t>
            </a:r>
          </a:p>
          <a:p>
            <a:pPr>
              <a:defRPr sz="4400" spc="-88"/>
            </a:pPr>
            <a:r>
              <a:t>Захворювання, пов'язані з гіперчутливістю II типу: Кумбс-позитивні гемолітичні анемії, викликана антителами тромбоцитопенічна пурпура, лейкопенія, пухирчатка, пемфігоїд, синдром Гудпасчера і перніциозна анемія. Антирецепторними антителами є IgG.</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2" name="Тип III– імунокомплексні реакції викликаються відкладенням розчинних циркулюючих імунних комплексів антигену-антитела в судинах і тканинах. Імунні комплекси активують комплемент і, таким чином, запускають послідовність подій, що приводять до міграції пол"/>
          <p:cNvSpPr txBox="1">
            <a:spLocks noGrp="1"/>
          </p:cNvSpPr>
          <p:nvPr>
            <p:ph type="title"/>
          </p:nvPr>
        </p:nvSpPr>
        <p:spPr>
          <a:xfrm>
            <a:off x="1088885" y="1079360"/>
            <a:ext cx="22206230" cy="7273353"/>
          </a:xfrm>
          <a:prstGeom prst="rect">
            <a:avLst/>
          </a:prstGeom>
        </p:spPr>
        <p:txBody>
          <a:bodyPr/>
          <a:lstStyle/>
          <a:p>
            <a:pPr defTabSz="1706837">
              <a:defRPr sz="5110" spc="-102"/>
            </a:pPr>
            <a:r>
              <a:t>Тип III– імунокомплексні реакції викликаються відкладенням розчинних циркулюючих імунних комплексів антигену-антитела в судинах і тканинах. Імунні комплекси активують комплемент і, таким чином, запускають послідовність подій, що приводять до міграції поліморфноядерних клітин і викиду в тканини лізосомальних протеолітичних ферментів і факторів проникнення, що приводять до оспаління.</a:t>
            </a:r>
          </a:p>
          <a:p>
            <a:pPr defTabSz="1706837">
              <a:defRPr sz="5110" spc="-102"/>
            </a:pPr>
            <a:r>
              <a:t>Захворювання, пов'язані з гіперчутливістю III типу: системна червона</a:t>
            </a:r>
          </a:p>
          <a:p>
            <a:pPr defTabSz="1706837">
              <a:defRPr sz="5110" spc="-102"/>
            </a:pPr>
            <a:r>
              <a:t>волчанка, ревматоїдний артрит, поліартрит, кріоглобулінемія, гіперчутливий пневмоніт, бронхолегковий аспергілез, острий гломеруло-нефрит.</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4" name="Тип IV — клітинні, клітинно-осередковані, відстрочені або туберкулінові реакції гіперчутливості, що викликаються сенсибілізованими Т-лімфоцитами після контакту зі специфічним антигеном.…"/>
          <p:cNvSpPr txBox="1">
            <a:spLocks noGrp="1"/>
          </p:cNvSpPr>
          <p:nvPr>
            <p:ph type="title"/>
          </p:nvPr>
        </p:nvSpPr>
        <p:spPr>
          <a:xfrm>
            <a:off x="1206498" y="1405923"/>
            <a:ext cx="21971004" cy="4648201"/>
          </a:xfrm>
          <a:prstGeom prst="rect">
            <a:avLst/>
          </a:prstGeom>
        </p:spPr>
        <p:txBody>
          <a:bodyPr/>
          <a:lstStyle/>
          <a:p>
            <a:pPr defTabSz="1048485">
              <a:defRPr sz="4988" spc="-99"/>
            </a:pPr>
            <a:r>
              <a:t>Тип IV — клітинні, клітинно-осередковані, відстрочені або туберкулінові реакції гіперчутливості, що викликаються сенсибілізованими Т-лімфоцитами після контакту зі специфічним антигеном.</a:t>
            </a:r>
          </a:p>
          <a:p>
            <a:pPr defTabSz="1048485">
              <a:defRPr sz="4988" spc="-99"/>
            </a:pPr>
            <a:r>
              <a:t>Захворювання, пов'язані з гіперчутливістю IV типу: контактні дерматити, гіперчутливі пневмонії, відторгнення аллотрансплантатів, гранулеми від внутрішньоклітинних мікроорганізмів, деякі види гіперчутливості до ліків, тиреоїдит і енцефаломієліт після вакцинації від білосніжності.</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6" name="Істинна харчова алергія"/>
          <p:cNvSpPr txBox="1">
            <a:spLocks noGrp="1"/>
          </p:cNvSpPr>
          <p:nvPr>
            <p:ph type="title"/>
          </p:nvPr>
        </p:nvSpPr>
        <p:spPr>
          <a:prstGeom prst="rect">
            <a:avLst/>
          </a:prstGeom>
        </p:spPr>
        <p:txBody>
          <a:bodyPr/>
          <a:lstStyle/>
          <a:p>
            <a:r>
              <a:t>Істинна харчова алергія</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8" name="Серед перелічених форм харчової нестерпності справжня харчова алергія займає особливе місце. Це зумовлено тим, що вона є як однією з найчастіших причин, так і наслідком багатьох гострих і хронічних захворювань, не тільки хворих, що інвалідують, але іноді"/>
          <p:cNvSpPr txBox="1">
            <a:spLocks noGrp="1"/>
          </p:cNvSpPr>
          <p:nvPr>
            <p:ph type="title"/>
          </p:nvPr>
        </p:nvSpPr>
        <p:spPr>
          <a:prstGeom prst="rect">
            <a:avLst/>
          </a:prstGeom>
        </p:spPr>
        <p:txBody>
          <a:bodyPr/>
          <a:lstStyle>
            <a:lvl1pPr defTabSz="1267936">
              <a:defRPr sz="6032" spc="-120"/>
            </a:lvl1pPr>
          </a:lstStyle>
          <a:p>
            <a:r>
              <a:t>Серед перелічених форм харчової нестерпності справжня харчова алергія займає особливе місце. Це зумовлено тим, що вона є як однією з найчастіших причин, так і наслідком багатьох гострих і хронічних захворювань, не тільки хворих, що інвалідують, але іноді небезпечних для життя.</a:t>
            </a:r>
            <a:endParaRPr sz="624" spc="-12">
              <a:latin typeface="Times Roman"/>
              <a:ea typeface="Times Roman"/>
              <a:cs typeface="Times Roman"/>
              <a:sym typeface="Times Roman"/>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0" name="За оцінкою Британської алергологічної асоціації справжньою харчовою алергією страждають 1,5 % населення, вона зазвичай розвивається у дитинстві, найчастіше в осіб із явною спадковою схильністю до атопії. 20% немовлят мають алергію на один або кілька прод"/>
          <p:cNvSpPr txBox="1">
            <a:spLocks noGrp="1"/>
          </p:cNvSpPr>
          <p:nvPr>
            <p:ph type="title"/>
          </p:nvPr>
        </p:nvSpPr>
        <p:spPr>
          <a:xfrm>
            <a:off x="1206496" y="533003"/>
            <a:ext cx="22152138" cy="8649097"/>
          </a:xfrm>
          <a:prstGeom prst="rect">
            <a:avLst/>
          </a:prstGeom>
        </p:spPr>
        <p:txBody>
          <a:bodyPr/>
          <a:lstStyle/>
          <a:p>
            <a:pPr defTabSz="1024102">
              <a:defRPr sz="4871" spc="-97"/>
            </a:pPr>
            <a:r>
              <a:t>За оцінкою Британської алергологічної асоціації справжньою харчовою алергією страждають 1,5 % населення, вона зазвичай розвивається у дитинстві, найчастіше в осіб із явною спадковою схильністю до атопії. 20% немовлят мають алергію на один або кілька продуктів, найчастіше на коров'яче молоко, але з віком кількість дітей з харчовою алергією скорочується, так що на харчову алергію страждають 6% дітей старшого віку, 4% підлітків і 1–2% дорослих.Практично той чи інший ступінь антигенності мають усі харчові продукти, виключаючи сіль та цукор. Антигенні властивості вивчені більш менш повно у продуктів, що викликають алергію частіше за інших. Найбільш виражені сенсибілізуючі властивості у продуктів білкового походження як тварин, так і рослинних.</a:t>
            </a:r>
          </a:p>
          <a:p>
            <a:pPr defTabSz="1024102">
              <a:defRPr sz="4871" spc="-97"/>
            </a:pPr>
            <a:endParaRPr/>
          </a:p>
        </p:txBody>
      </p:sp>
      <p:pic>
        <p:nvPicPr>
          <p:cNvPr id="181" name="IMG_5350.JPG" descr="IMG_5350.JPG"/>
          <p:cNvPicPr>
            <a:picLocks noChangeAspect="1"/>
          </p:cNvPicPr>
          <p:nvPr/>
        </p:nvPicPr>
        <p:blipFill>
          <a:blip r:embed="rId3"/>
          <a:stretch>
            <a:fillRect/>
          </a:stretch>
        </p:blipFill>
        <p:spPr>
          <a:xfrm>
            <a:off x="1059491" y="7858832"/>
            <a:ext cx="6883629" cy="5884212"/>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83" name="IMG_5351.JPG" descr="IMG_5351.JPG"/>
          <p:cNvPicPr>
            <a:picLocks noChangeAspect="1"/>
          </p:cNvPicPr>
          <p:nvPr/>
        </p:nvPicPr>
        <p:blipFill>
          <a:blip r:embed="rId3"/>
          <a:stretch>
            <a:fillRect/>
          </a:stretch>
        </p:blipFill>
        <p:spPr>
          <a:xfrm>
            <a:off x="1807500" y="1488784"/>
            <a:ext cx="20769000" cy="10738432"/>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5" name="Коров'яче молоко…"/>
          <p:cNvSpPr txBox="1"/>
          <p:nvPr/>
        </p:nvSpPr>
        <p:spPr>
          <a:xfrm>
            <a:off x="15420294" y="1635730"/>
            <a:ext cx="6355936" cy="10444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04800" indent="-304800" algn="l">
              <a:buSzPct val="51000"/>
              <a:buBlip>
                <a:blip r:embed="rId3"/>
              </a:buBlip>
              <a:defRPr sz="5500" b="1">
                <a:solidFill>
                  <a:srgbClr val="000000"/>
                </a:solidFill>
              </a:defRPr>
            </a:pPr>
            <a:r>
              <a:t>Коров'яче молоко</a:t>
            </a:r>
          </a:p>
          <a:p>
            <a:pPr marL="304800" indent="-304800" algn="l">
              <a:buSzPct val="51000"/>
              <a:buBlip>
                <a:blip r:embed="rId3"/>
              </a:buBlip>
              <a:defRPr sz="5500" b="1">
                <a:solidFill>
                  <a:srgbClr val="000000"/>
                </a:solidFill>
              </a:defRPr>
            </a:pPr>
            <a:r>
              <a:t>Яйця курки</a:t>
            </a:r>
          </a:p>
          <a:p>
            <a:pPr marL="304800" indent="-304800" algn="l">
              <a:buSzPct val="51000"/>
              <a:buBlip>
                <a:blip r:embed="rId3"/>
              </a:buBlip>
              <a:defRPr sz="5500" b="1">
                <a:solidFill>
                  <a:srgbClr val="000000"/>
                </a:solidFill>
              </a:defRPr>
            </a:pPr>
            <a:r>
              <a:t>Риба</a:t>
            </a:r>
          </a:p>
          <a:p>
            <a:pPr marL="304800" indent="-304800" algn="l">
              <a:buSzPct val="51000"/>
              <a:buBlip>
                <a:blip r:embed="rId3"/>
              </a:buBlip>
              <a:defRPr sz="5500" b="1">
                <a:solidFill>
                  <a:srgbClr val="000000"/>
                </a:solidFill>
              </a:defRPr>
            </a:pPr>
            <a:r>
              <a:t>Ракоподібні (раки, краби, креветки, омарі)</a:t>
            </a:r>
          </a:p>
          <a:p>
            <a:pPr marL="304800" indent="-304800" algn="l">
              <a:buSzPct val="51000"/>
              <a:buBlip>
                <a:blip r:embed="rId3"/>
              </a:buBlip>
              <a:defRPr sz="5500" b="1">
                <a:solidFill>
                  <a:srgbClr val="000000"/>
                </a:solidFill>
              </a:defRPr>
            </a:pPr>
            <a:r>
              <a:t>М'ясо</a:t>
            </a:r>
          </a:p>
          <a:p>
            <a:pPr marL="304800" indent="-304800" algn="l">
              <a:buSzPct val="51000"/>
              <a:buBlip>
                <a:blip r:embed="rId3"/>
              </a:buBlip>
              <a:defRPr sz="5500" b="1">
                <a:solidFill>
                  <a:srgbClr val="000000"/>
                </a:solidFill>
              </a:defRPr>
            </a:pPr>
            <a:r>
              <a:t>Харчові злаки</a:t>
            </a:r>
          </a:p>
          <a:p>
            <a:pPr marL="304800" indent="-304800" algn="l">
              <a:buSzPct val="51000"/>
              <a:buBlip>
                <a:blip r:embed="rId3"/>
              </a:buBlip>
              <a:defRPr sz="5500" b="1">
                <a:solidFill>
                  <a:srgbClr val="000000"/>
                </a:solidFill>
              </a:defRPr>
            </a:pPr>
            <a:r>
              <a:t>Овочі, фрукти та ягоди</a:t>
            </a:r>
          </a:p>
          <a:p>
            <a:pPr marL="304800" indent="-304800" algn="l">
              <a:buSzPct val="51000"/>
              <a:buBlip>
                <a:blip r:embed="rId3"/>
              </a:buBlip>
              <a:defRPr sz="5500" b="1">
                <a:solidFill>
                  <a:srgbClr val="000000"/>
                </a:solidFill>
              </a:defRPr>
            </a:pPr>
            <a:r>
              <a:t>Орехи, шоколад</a:t>
            </a:r>
          </a:p>
        </p:txBody>
      </p:sp>
      <p:pic>
        <p:nvPicPr>
          <p:cNvPr id="186" name="3880811525_w640_h640_seeking-health-probiota.jpg.jpeg" descr="3880811525_w640_h640_seeking-health-probiota.jpg.jpeg"/>
          <p:cNvPicPr>
            <a:picLocks noChangeAspect="1"/>
          </p:cNvPicPr>
          <p:nvPr/>
        </p:nvPicPr>
        <p:blipFill>
          <a:blip r:embed="rId4"/>
          <a:stretch>
            <a:fillRect/>
          </a:stretch>
        </p:blipFill>
        <p:spPr>
          <a:xfrm>
            <a:off x="1363662" y="731491"/>
            <a:ext cx="12205153" cy="12253018"/>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8" name="Коров'яче молоко"/>
          <p:cNvSpPr txBox="1">
            <a:spLocks noGrp="1"/>
          </p:cNvSpPr>
          <p:nvPr>
            <p:ph type="title"/>
          </p:nvPr>
        </p:nvSpPr>
        <p:spPr>
          <a:xfrm>
            <a:off x="1206500" y="889925"/>
            <a:ext cx="21971000" cy="1434950"/>
          </a:xfrm>
          <a:prstGeom prst="rect">
            <a:avLst/>
          </a:prstGeom>
        </p:spPr>
        <p:txBody>
          <a:bodyPr/>
          <a:lstStyle/>
          <a:p>
            <a:r>
              <a:t>Коров'яче молоко</a:t>
            </a:r>
          </a:p>
        </p:txBody>
      </p:sp>
      <p:sp>
        <p:nvSpPr>
          <p:cNvPr id="189" name="Найбільш сильний алерген, що часто зустрічається. Молоко містить близько 20 білків, що володіють різним ступенем антигенності.…"/>
          <p:cNvSpPr txBox="1">
            <a:spLocks noGrp="1"/>
          </p:cNvSpPr>
          <p:nvPr>
            <p:ph type="body" idx="21"/>
          </p:nvPr>
        </p:nvSpPr>
        <p:spPr>
          <a:xfrm>
            <a:off x="1206500" y="2325569"/>
            <a:ext cx="21971000" cy="1076628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42950">
              <a:defRPr sz="4950"/>
            </a:pPr>
            <a:r>
              <a:t>Найбільш сильний алерген, що часто зустрічається. Молоко містить близько 20 білків, що володіють різним ступенем антигенності.</a:t>
            </a:r>
          </a:p>
          <a:p>
            <a:pPr defTabSz="742950">
              <a:defRPr sz="4950"/>
            </a:pPr>
            <a:r>
              <a:t>В очищеному вигляді отримані казеїн, α-лактальбумін, β-лактоглобулін, альбумін бичачої сироватки та бичачий γ-глобулін. При кип'ятінні руйнуються альбумін бичачої сироватки та α-лактальбумін, тому чутливі до цих фракцій хворі добре переносять молоко після 15-20-хвилинного кип'ятіння. Найсильніший сенсибілізуючий алерген молока – β-лактоглобулін. Проблема алергії до коров'ячого молока особливо важлива для харчування маленьких дітей, у яких у зв'язку з високою проникністю кишкової стінки, недостатністю ферментів і потраплянням неперетравлених харчових білків у кровотік харчова алергія взагалі зустрічається набагато частіше, ніж у дорослих. Молочні білки у незміненому вигляді можуть всмоктуватись у будь-якому віці.</a:t>
            </a:r>
          </a:p>
        </p:txBody>
      </p:sp>
      <p:pic>
        <p:nvPicPr>
          <p:cNvPr id="190" name="65ea867e17d82fe2698b701f09aacfbb_w200.gif" descr="65ea867e17d82fe2698b701f09aacfbb_w200.gif"/>
          <p:cNvPicPr>
            <a:picLocks/>
          </p:cNvPicPr>
          <p:nvPr/>
        </p:nvPicPr>
        <p:blipFill>
          <a:blip r:embed="rId3"/>
          <a:stretch>
            <a:fillRect/>
          </a:stretch>
        </p:blipFill>
        <p:spPr>
          <a:xfrm>
            <a:off x="21948553" y="11479380"/>
            <a:ext cx="2273448" cy="2273448"/>
          </a:xfrm>
          <a:prstGeom prst="rect">
            <a:avLst/>
          </a:prstGeom>
          <a:ln w="12700">
            <a:miter lim="400000"/>
          </a:ln>
        </p:spPr>
      </p:pic>
      <p:pic>
        <p:nvPicPr>
          <p:cNvPr id="191" name="tumblr_njzdroxoyk1tzc02qo1_500.gif" descr="tumblr_njzdroxoyk1tzc02qo1_500.gif"/>
          <p:cNvPicPr>
            <a:picLocks/>
          </p:cNvPicPr>
          <p:nvPr/>
        </p:nvPicPr>
        <p:blipFill>
          <a:blip r:embed="rId4"/>
          <a:stretch>
            <a:fillRect/>
          </a:stretch>
        </p:blipFill>
        <p:spPr>
          <a:xfrm>
            <a:off x="19910276" y="-908720"/>
            <a:ext cx="6350001" cy="6350001"/>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3" name="Яйця курки"/>
          <p:cNvSpPr txBox="1">
            <a:spLocks noGrp="1"/>
          </p:cNvSpPr>
          <p:nvPr>
            <p:ph type="title"/>
          </p:nvPr>
        </p:nvSpPr>
        <p:spPr>
          <a:xfrm>
            <a:off x="1206500" y="866228"/>
            <a:ext cx="21971000" cy="1434950"/>
          </a:xfrm>
          <a:prstGeom prst="rect">
            <a:avLst/>
          </a:prstGeom>
        </p:spPr>
        <p:txBody>
          <a:bodyPr/>
          <a:lstStyle/>
          <a:p>
            <a:r>
              <a:t>Яйця курки</a:t>
            </a:r>
          </a:p>
        </p:txBody>
      </p:sp>
      <p:sp>
        <p:nvSpPr>
          <p:cNvPr id="194" name="Протеїни яйця можуть всмоктуватись у кишечнику незміненими. Описано тяжкі реакції, включаючи анафілактичний шок, на мінімальні кількості яйця. Антигенні властивості протеїнів білка та жовтка різні, тому деякі хворі можуть без шкоди здоров'ю їсти тільки…"/>
          <p:cNvSpPr txBox="1">
            <a:spLocks noGrp="1"/>
          </p:cNvSpPr>
          <p:nvPr>
            <p:ph type="body" idx="21"/>
          </p:nvPr>
        </p:nvSpPr>
        <p:spPr>
          <a:xfrm>
            <a:off x="1206500" y="2254478"/>
            <a:ext cx="21971000" cy="1094260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Протеїни яйця можуть всмоктуватись у кишечнику незміненими. Описано тяжкі реакції, включаючи анафілактичний шок, на мінімальні кількості яйця. Антигенні властивості протеїнів білка та жовтка різні, тому деякі хворі можуть без шкоди здоров'ю їсти тільки</a:t>
            </a:r>
          </a:p>
          <a:p>
            <a:r>
              <a:t>білок або лише жовток. При алергії на курячі яйця не можна їх замінювати качиними або гусячими, оскільки протеїни курячого яйця не є видоспецифічними. Алергія до курячого яйця часто поєднується з алергією до м'яса курки.Готовые вакцины содержат незначительную примесь протеинов яйца, однако способную вызвать у людей с аллергией к белкам яйца тяжелые реакции, иногда с летальным исходом. </a:t>
            </a:r>
            <a:endParaRPr sz="1200">
              <a:latin typeface="Times Roman"/>
              <a:ea typeface="Times Roman"/>
              <a:cs typeface="Times Roman"/>
              <a:sym typeface="Times Roman"/>
            </a:endParaRPr>
          </a:p>
        </p:txBody>
      </p:sp>
      <p:pic>
        <p:nvPicPr>
          <p:cNvPr id="195" name="45da86095d46a9136a12ca035e949605_w200.gif" descr="45da86095d46a9136a12ca035e949605_w200.gif"/>
          <p:cNvPicPr>
            <a:picLocks/>
          </p:cNvPicPr>
          <p:nvPr/>
        </p:nvPicPr>
        <p:blipFill>
          <a:blip r:embed="rId3"/>
          <a:stretch>
            <a:fillRect/>
          </a:stretch>
        </p:blipFill>
        <p:spPr>
          <a:xfrm>
            <a:off x="21284562" y="527446"/>
            <a:ext cx="2540001" cy="2540001"/>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7" name="Риба"/>
          <p:cNvSpPr txBox="1">
            <a:spLocks noGrp="1"/>
          </p:cNvSpPr>
          <p:nvPr>
            <p:ph type="title"/>
          </p:nvPr>
        </p:nvSpPr>
        <p:spPr>
          <a:prstGeom prst="rect">
            <a:avLst/>
          </a:prstGeom>
        </p:spPr>
        <p:txBody>
          <a:bodyPr/>
          <a:lstStyle/>
          <a:p>
            <a:r>
              <a:t>Риба</a:t>
            </a:r>
          </a:p>
        </p:txBody>
      </p:sp>
      <p:sp>
        <p:nvSpPr>
          <p:cNvPr id="198" name="Має не тільки виражені антигени, але й гістаміноліберуючі властивості. Можливо, що у зв'язку з цим реакції на їжу, а також на вдихання парів риби під час варіння бувають особливо важкими, іноді небезпечними для життя. Хворі з високим ступенем чутливості "/>
          <p:cNvSpPr txBox="1">
            <a:spLocks noGrp="1"/>
          </p:cNvSpPr>
          <p:nvPr>
            <p:ph type="body" idx="21"/>
          </p:nvPr>
        </p:nvSpPr>
        <p:spPr>
          <a:xfrm>
            <a:off x="1206500" y="2372962"/>
            <a:ext cx="21971000" cy="1110883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Має не тільки виражені антигени, але й гістаміноліберуючі властивості. Можливо, що у зв'язку з цим реакції на їжу, а також на вдихання парів риби під час варіння бувають особливо важкими, іноді небезпечними для життя. Хворі з високим ступенем чутливості зазвичай не переносять усі види риби. При невисокому ступені чутливості частіше трапляється непереносимість одного або кількох близьких видів. </a:t>
            </a:r>
          </a:p>
        </p:txBody>
      </p:sp>
      <p:pic>
        <p:nvPicPr>
          <p:cNvPr id="199" name="d5ef06209fdbefc7916eb9034b16f59e_w200.gif" descr="d5ef06209fdbefc7916eb9034b16f59e_w200.gif"/>
          <p:cNvPicPr>
            <a:picLocks/>
          </p:cNvPicPr>
          <p:nvPr/>
        </p:nvPicPr>
        <p:blipFill>
          <a:blip r:embed="rId3"/>
          <a:stretch>
            <a:fillRect/>
          </a:stretch>
        </p:blipFill>
        <p:spPr>
          <a:xfrm>
            <a:off x="21844474" y="742874"/>
            <a:ext cx="2540001" cy="2108201"/>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1" name="Ракоподібні (раки, краби, креветки, омари)"/>
          <p:cNvSpPr txBox="1">
            <a:spLocks noGrp="1"/>
          </p:cNvSpPr>
          <p:nvPr>
            <p:ph type="title"/>
          </p:nvPr>
        </p:nvSpPr>
        <p:spPr>
          <a:prstGeom prst="rect">
            <a:avLst/>
          </a:prstGeom>
        </p:spPr>
        <p:txBody>
          <a:bodyPr/>
          <a:lstStyle>
            <a:lvl1pPr defTabSz="2365188">
              <a:defRPr sz="8245" spc="-164"/>
            </a:lvl1pPr>
          </a:lstStyle>
          <a:p>
            <a:r>
              <a:t>Ракоподібні (раки, краби, креветки, омари)</a:t>
            </a:r>
          </a:p>
        </p:txBody>
      </p:sp>
      <p:sp>
        <p:nvSpPr>
          <p:cNvPr id="202" name="Антигенні компоненти їх точно не встановлені, різко виражена перехресна антигенність, тобто у разі непереносимості одного виду слід елімінувати з дієти та інші. Можлива також перехресна чутливість до дафнії, яка є прісноводним рачком і викликає інгаляцій"/>
          <p:cNvSpPr txBox="1">
            <a:spLocks noGrp="1"/>
          </p:cNvSpPr>
          <p:nvPr>
            <p:ph type="body" idx="21"/>
          </p:nvPr>
        </p:nvSpPr>
        <p:spPr>
          <a:xfrm>
            <a:off x="1206500" y="2372962"/>
            <a:ext cx="21971000" cy="1088812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Антигенні компоненти їх точно не встановлені, різко виражена перехресна антигенність, тобто у разі непереносимості одного виду слід елімінувати з дієти та інші. Можлива також перехресна чутливість до дафнії, яка є прісноводним рачком і викликає інгаляційну алергію при використанні сухого корму для акваріумних рибок.</a:t>
            </a:r>
          </a:p>
        </p:txBody>
      </p:sp>
      <p:pic>
        <p:nvPicPr>
          <p:cNvPr id="203" name="Unknown.jpeg" descr="Unknown.jpeg"/>
          <p:cNvPicPr>
            <a:picLocks noChangeAspect="1"/>
          </p:cNvPicPr>
          <p:nvPr/>
        </p:nvPicPr>
        <p:blipFill>
          <a:blip r:embed="rId3">
            <a:alphaModFix amt="95925"/>
          </a:blip>
          <a:stretch>
            <a:fillRect/>
          </a:stretch>
        </p:blipFill>
        <p:spPr>
          <a:xfrm>
            <a:off x="18388545" y="7726788"/>
            <a:ext cx="5839669" cy="5839669"/>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5" name="М’ясо"/>
          <p:cNvSpPr txBox="1">
            <a:spLocks noGrp="1"/>
          </p:cNvSpPr>
          <p:nvPr>
            <p:ph type="title"/>
          </p:nvPr>
        </p:nvSpPr>
        <p:spPr>
          <a:prstGeom prst="rect">
            <a:avLst/>
          </a:prstGeom>
        </p:spPr>
        <p:txBody>
          <a:bodyPr/>
          <a:lstStyle/>
          <a:p>
            <a:r>
              <a:t>М’ясо</a:t>
            </a:r>
          </a:p>
        </p:txBody>
      </p:sp>
      <p:sp>
        <p:nvSpPr>
          <p:cNvPr id="206" name="Незважаючи на високий вміст білка, м'ясо рідко спричиняє алергію. Антигенний склад м'яса різних тварин різний. Тому хворі, які страждають на алергію до яловичини, можуть їсти баранину, свинину, курку. Високий рівень гіперчутливості зустрічається рідко. В"/>
          <p:cNvSpPr txBox="1">
            <a:spLocks noGrp="1"/>
          </p:cNvSpPr>
          <p:nvPr>
            <p:ph type="body" idx="21"/>
          </p:nvPr>
        </p:nvSpPr>
        <p:spPr>
          <a:xfrm>
            <a:off x="1206500" y="2372962"/>
            <a:ext cx="21971000" cy="1104467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Незважаючи на високий вміст білка, м'ясо рідко спричиняє алергію. Антигенний склад м'яса різних тварин різний. Тому хворі, які страждають на алергію до яловичини, можуть їсти баранину, свинину, курку. Високий рівень гіперчутливості зустрічається рідко. Відомо, що у хворих на алергію до конини може бути підвищена чутливість до кінської сироватки. Такі хворі можуть давати алергічну реакцію негайного типу на першу в житті ін'єкцію протиправцевої сироватки.</a:t>
            </a:r>
          </a:p>
        </p:txBody>
      </p:sp>
      <p:pic>
        <p:nvPicPr>
          <p:cNvPr id="207" name="Unknown.jpeg" descr="Unknown.jpeg"/>
          <p:cNvPicPr>
            <a:picLocks noChangeAspect="1"/>
          </p:cNvPicPr>
          <p:nvPr/>
        </p:nvPicPr>
        <p:blipFill>
          <a:blip r:embed="rId3"/>
          <a:stretch>
            <a:fillRect/>
          </a:stretch>
        </p:blipFill>
        <p:spPr>
          <a:xfrm>
            <a:off x="17405253" y="9308482"/>
            <a:ext cx="6510780" cy="4372203"/>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9" name="Харчові злаки"/>
          <p:cNvSpPr txBox="1">
            <a:spLocks noGrp="1"/>
          </p:cNvSpPr>
          <p:nvPr>
            <p:ph type="title"/>
          </p:nvPr>
        </p:nvSpPr>
        <p:spPr>
          <a:prstGeom prst="rect">
            <a:avLst/>
          </a:prstGeom>
        </p:spPr>
        <p:txBody>
          <a:bodyPr/>
          <a:lstStyle/>
          <a:p>
            <a:r>
              <a:t>Харчові злаки</a:t>
            </a:r>
          </a:p>
        </p:txBody>
      </p:sp>
      <p:sp>
        <p:nvSpPr>
          <p:cNvPr id="210" name="Харчові злаки. Вважається, що харчові злаки (пшениця, жито, пшоно, кукурудза, рис, ячмінь, овес) часто викликають сенсибілізацію, але рідко дають тяжкі реакції. Виняток є гречка, яка, за деякими спостереженнями, схильна викликати серйозні реакції. При пр"/>
          <p:cNvSpPr txBox="1">
            <a:spLocks noGrp="1"/>
          </p:cNvSpPr>
          <p:nvPr>
            <p:ph type="body" idx="21"/>
          </p:nvPr>
        </p:nvSpPr>
        <p:spPr>
          <a:xfrm>
            <a:off x="1206500" y="2752111"/>
            <a:ext cx="21971000" cy="1035056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spcBef>
                <a:spcPts val="1200"/>
              </a:spcBef>
            </a:lvl1pPr>
          </a:lstStyle>
          <a:p>
            <a:pPr>
              <a:defRPr sz="2000" b="0">
                <a:latin typeface="Times New Roman"/>
                <a:ea typeface="Times New Roman"/>
                <a:cs typeface="Times New Roman"/>
                <a:sym typeface="Times New Roman"/>
              </a:defRPr>
            </a:pPr>
            <a:r>
              <a:rPr sz="5500" b="1">
                <a:latin typeface="+mn-lt"/>
                <a:ea typeface="+mn-ea"/>
                <a:cs typeface="+mn-cs"/>
                <a:sym typeface="Helvetica Neue"/>
              </a:rPr>
              <a:t>Харчові злаки. Вважається, що харчові злаки (пшениця, жито, пшоно, кукурудза, рис, ячмінь, овес) часто викликають сенсибілізацію, але рідко дають тяжкі реакції. Виняток є гречка, яка, за деякими спостереженнями, схильна викликати серйозні реакції. При призначенні елімінаційних дієт лікар повинен знати технологію приготування основних харчових продуктів та пам'ятати, що пшеничне борошно входить до складу багатьох ковбас, сосисок. Рисове та пшеничне борошно входять до складу деяких сортів пудри.</a:t>
            </a:r>
          </a:p>
        </p:txBody>
      </p:sp>
      <p:pic>
        <p:nvPicPr>
          <p:cNvPr id="211" name="Unknown.jpeg" descr="Unknown.jpeg"/>
          <p:cNvPicPr>
            <a:picLocks noChangeAspect="1"/>
          </p:cNvPicPr>
          <p:nvPr/>
        </p:nvPicPr>
        <p:blipFill>
          <a:blip r:embed="rId3"/>
          <a:stretch>
            <a:fillRect/>
          </a:stretch>
        </p:blipFill>
        <p:spPr>
          <a:xfrm>
            <a:off x="18761261" y="10412239"/>
            <a:ext cx="5579192" cy="3124348"/>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3" name="Овочі, фрукти та ягоди"/>
          <p:cNvSpPr txBox="1">
            <a:spLocks noGrp="1"/>
          </p:cNvSpPr>
          <p:nvPr>
            <p:ph type="title"/>
          </p:nvPr>
        </p:nvSpPr>
        <p:spPr>
          <a:prstGeom prst="rect">
            <a:avLst/>
          </a:prstGeom>
        </p:spPr>
        <p:txBody>
          <a:bodyPr/>
          <a:lstStyle/>
          <a:p>
            <a:r>
              <a:t>Овочі, фрукти та ягоди</a:t>
            </a:r>
          </a:p>
        </p:txBody>
      </p:sp>
      <p:sp>
        <p:nvSpPr>
          <p:cNvPr id="214" name="Традиційно відомі як «сильні» алергени суниці, полуниці та цитрусові. Плоди рослин із одного ботанічного сімейства зазвичай мають загальні антигенні властивості. Помічено, що хворі на поліноз з алергією до березового пилку часто не переносять яблука, а т"/>
          <p:cNvSpPr txBox="1">
            <a:spLocks noGrp="1"/>
          </p:cNvSpPr>
          <p:nvPr>
            <p:ph type="body" idx="21"/>
          </p:nvPr>
        </p:nvSpPr>
        <p:spPr>
          <a:xfrm>
            <a:off x="1206500" y="2372962"/>
            <a:ext cx="21971000" cy="1096499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Традиційно відомі як «сильні» алергени суниці, полуниці та цитрусові. Плоди рослин із одного ботанічного сімейства зазвичай мають загальні антигенні властивості. Помічено, що хворі на поліноз з алергією до березового пилку часто не переносять яблука, а також морква, яка ніякого відношення до цього сімейства не має. При тепловій обробці антигенність овочів, фруктів та ягід знижується.</a:t>
            </a:r>
          </a:p>
        </p:txBody>
      </p:sp>
      <p:pic>
        <p:nvPicPr>
          <p:cNvPr id="215" name="Unknown.jpeg" descr="Unknown.jpeg"/>
          <p:cNvPicPr>
            <a:picLocks noChangeAspect="1"/>
          </p:cNvPicPr>
          <p:nvPr/>
        </p:nvPicPr>
        <p:blipFill>
          <a:blip r:embed="rId3"/>
          <a:stretch>
            <a:fillRect/>
          </a:stretch>
        </p:blipFill>
        <p:spPr>
          <a:xfrm>
            <a:off x="1322999" y="8724859"/>
            <a:ext cx="7291930" cy="4852449"/>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7" name="Горіхи, шоколад"/>
          <p:cNvSpPr txBox="1">
            <a:spLocks noGrp="1"/>
          </p:cNvSpPr>
          <p:nvPr>
            <p:ph type="title"/>
          </p:nvPr>
        </p:nvSpPr>
        <p:spPr>
          <a:xfrm>
            <a:off x="1206500" y="914094"/>
            <a:ext cx="21971000" cy="1434950"/>
          </a:xfrm>
          <a:prstGeom prst="rect">
            <a:avLst/>
          </a:prstGeom>
        </p:spPr>
        <p:txBody>
          <a:bodyPr/>
          <a:lstStyle/>
          <a:p>
            <a:r>
              <a:t>Горіхи, шоколад</a:t>
            </a:r>
          </a:p>
        </p:txBody>
      </p:sp>
      <p:sp>
        <p:nvSpPr>
          <p:cNvPr id="218" name="викликають сенсибілізацію відносно часто та іноді високого ступеня. Хоча важкі реакції викликаються частіше одним видом горіхів, перехресна чутливість коїться з іншими видами не виключається. Хворі на поліноз з алергією до пилку ліщини (ліщини) часто не "/>
          <p:cNvSpPr txBox="1">
            <a:spLocks noGrp="1"/>
          </p:cNvSpPr>
          <p:nvPr>
            <p:ph type="body" idx="21"/>
          </p:nvPr>
        </p:nvSpPr>
        <p:spPr>
          <a:xfrm>
            <a:off x="1206500" y="2278175"/>
            <a:ext cx="21971000" cy="1094604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34694">
              <a:defRPr sz="4895"/>
            </a:pPr>
            <a:r>
              <a:t>викликають сенсибілізацію відносно часто та іноді високого ступеня. Хоча важкі реакції викликаються частіше одним видом горіхів, перехресна чутливість коїться з іншими видами не виключається. Хворі на поліноз з алергією до пилку ліщини (ліщини) часто не переносять горіхи. Горіхи широко застосовуються у кондитерській промисловості. У високочутливих хворих реакції можуть бути на мінімальні кількості горіха, наприклад, у горіхових оліях.</a:t>
            </a:r>
          </a:p>
          <a:p>
            <a:pPr defTabSz="734694">
              <a:defRPr sz="4895"/>
            </a:pPr>
            <a:endParaRPr/>
          </a:p>
          <a:p>
            <a:pPr defTabSz="734694">
              <a:defRPr sz="4895"/>
            </a:pPr>
            <a:r>
              <a:t>Значення шоколаду та какао як причини справжньої харчової алергії перебільшено. Найчастіше шоколад викликає псевдоалергічні реакції або алергічні реакції, що протікають за уповільненим типом. Високий рівень гіперчутливості зустрічається рідко.</a:t>
            </a:r>
          </a:p>
          <a:p>
            <a:pPr defTabSz="734694">
              <a:defRPr sz="4895"/>
            </a:pPr>
            <a:r>
              <a:t>Відомі алергічні реакції на каву, спеції та приправи (перець, гірчиця, м’ята).</a:t>
            </a:r>
          </a:p>
        </p:txBody>
      </p:sp>
      <p:pic>
        <p:nvPicPr>
          <p:cNvPr id="219" name="Unknown.jpeg" descr="Unknown.jpeg"/>
          <p:cNvPicPr>
            <a:picLocks noChangeAspect="1"/>
          </p:cNvPicPr>
          <p:nvPr/>
        </p:nvPicPr>
        <p:blipFill>
          <a:blip r:embed="rId3"/>
          <a:stretch>
            <a:fillRect/>
          </a:stretch>
        </p:blipFill>
        <p:spPr>
          <a:xfrm>
            <a:off x="21201997" y="-23340"/>
            <a:ext cx="3238501" cy="2514601"/>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1" name="Чинники, що сприяють формуванню харчової алергії"/>
          <p:cNvSpPr txBox="1">
            <a:spLocks noGrp="1"/>
          </p:cNvSpPr>
          <p:nvPr>
            <p:ph type="title"/>
          </p:nvPr>
        </p:nvSpPr>
        <p:spPr>
          <a:prstGeom prst="rect">
            <a:avLst/>
          </a:prstGeom>
        </p:spPr>
        <p:txBody>
          <a:bodyPr>
            <a:normAutofit fontScale="90000"/>
          </a:bodyPr>
          <a:lstStyle>
            <a:lvl1pPr defTabSz="1926287">
              <a:defRPr sz="6715" spc="-134"/>
            </a:lvl1pPr>
          </a:lstStyle>
          <a:p>
            <a:r>
              <a:t>Чинники, що сприяють формуванню харчової алергії</a:t>
            </a:r>
          </a:p>
        </p:txBody>
      </p:sp>
      <p:sp>
        <p:nvSpPr>
          <p:cNvPr id="222" name="Генетично детермінована схильність до алергії…"/>
          <p:cNvSpPr txBox="1">
            <a:spLocks noGrp="1"/>
          </p:cNvSpPr>
          <p:nvPr>
            <p:ph type="body" idx="21"/>
          </p:nvPr>
        </p:nvSpPr>
        <p:spPr>
          <a:xfrm>
            <a:off x="1206500" y="2372962"/>
            <a:ext cx="21971000" cy="1090927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523875" indent="-523875" defTabSz="619125">
              <a:buSzPct val="79000"/>
              <a:buBlip>
                <a:blip r:embed="rId3"/>
              </a:buBlip>
              <a:defRPr sz="4125"/>
            </a:pPr>
            <a:r>
              <a:t>Генетично детермінована схильність до алергії</a:t>
            </a:r>
          </a:p>
          <a:p>
            <a:pPr defTabSz="619125">
              <a:defRPr sz="4125"/>
            </a:pPr>
            <a:endParaRPr/>
          </a:p>
          <a:p>
            <a:pPr marL="523875" indent="-523875" defTabSz="619125">
              <a:buSzPct val="79000"/>
              <a:buBlip>
                <a:blip r:embed="rId3"/>
              </a:buBlip>
              <a:defRPr sz="4125"/>
            </a:pPr>
            <a:r>
              <a:t>Порушення харчування під час вагітності та лактації (зловживання певними продуктами, що мають виражену сенсибілізуючу активність: риба, яйця, горіхи, молоко).</a:t>
            </a:r>
          </a:p>
          <a:p>
            <a:pPr defTabSz="619125">
              <a:defRPr sz="4125"/>
            </a:pPr>
            <a:endParaRPr/>
          </a:p>
          <a:p>
            <a:pPr marL="523875" indent="-523875" defTabSz="619125">
              <a:buSzPct val="79000"/>
              <a:buBlip>
                <a:blip r:embed="rId3"/>
              </a:buBlip>
              <a:defRPr sz="4125"/>
            </a:pPr>
            <a:r>
              <a:t>Раннє переведення дитини на штучне вигодовування</a:t>
            </a:r>
          </a:p>
          <a:p>
            <a:pPr defTabSz="619125">
              <a:defRPr sz="4125"/>
            </a:pPr>
            <a:endParaRPr/>
          </a:p>
          <a:p>
            <a:pPr marL="523875" indent="-523875" defTabSz="619125">
              <a:buSzPct val="79000"/>
              <a:buBlip>
                <a:blip r:embed="rId3"/>
              </a:buBlip>
              <a:defRPr sz="4125"/>
            </a:pPr>
            <a:r>
              <a:t>Недолік у їжі солей кальцію сприяє підвищенню всмоктування нерозщеплених білків.</a:t>
            </a:r>
          </a:p>
          <a:p>
            <a:pPr defTabSz="619125">
              <a:defRPr sz="4125"/>
            </a:pPr>
            <a:endParaRPr/>
          </a:p>
          <a:p>
            <a:pPr marL="523875" indent="-523875" defTabSz="619125">
              <a:buSzPct val="79000"/>
              <a:buBlip>
                <a:blip r:embed="rId3"/>
              </a:buBlip>
              <a:defRPr sz="4125"/>
            </a:pPr>
            <a:r>
              <a:t>Підвищення проникності слизової оболонки кишок</a:t>
            </a:r>
          </a:p>
          <a:p>
            <a:pPr defTabSz="619125">
              <a:defRPr sz="4125"/>
            </a:pPr>
            <a:endParaRPr/>
          </a:p>
          <a:p>
            <a:pPr marL="523875" indent="-523875" defTabSz="619125">
              <a:buSzPct val="79000"/>
              <a:buBlip>
                <a:blip r:embed="rId3"/>
              </a:buBlip>
              <a:defRPr sz="4125"/>
            </a:pPr>
            <a:r>
              <a:t>Зниження кислотності шлункового соку, недостатня функція підшлункової залози, ензімопатії, дискінезії жовчних шляхів та кишечника</a:t>
            </a:r>
          </a:p>
          <a:p>
            <a:pPr defTabSz="619125">
              <a:defRPr sz="4125"/>
            </a:pPr>
            <a:endParaRPr/>
          </a:p>
          <a:p>
            <a:pPr marL="523875" indent="-523875" defTabSz="619125">
              <a:buSzPct val="79000"/>
              <a:buBlip>
                <a:blip r:embed="rId3"/>
              </a:buBlip>
              <a:defRPr sz="4125"/>
            </a:pPr>
            <a:r>
              <a:t>Склад мікрофлори кишечника, стан місцевого імунітету</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4" name="Клінічні прояви харчової алергії"/>
          <p:cNvSpPr txBox="1">
            <a:spLocks noGrp="1"/>
          </p:cNvSpPr>
          <p:nvPr>
            <p:ph type="title"/>
          </p:nvPr>
        </p:nvSpPr>
        <p:spPr>
          <a:prstGeom prst="rect">
            <a:avLst/>
          </a:prstGeom>
        </p:spPr>
        <p:txBody>
          <a:bodyPr/>
          <a:lstStyle/>
          <a:p>
            <a:r>
              <a:t>Клінічні прояви харчової алергії</a:t>
            </a:r>
          </a:p>
        </p:txBody>
      </p:sp>
      <p:sp>
        <p:nvSpPr>
          <p:cNvPr id="225" name="Найбільш раннім і типовим проявом істинної харчової алергії є розвиток орального алергічного синдрому, який виникає у 40-70% хворих на поліноз через перехресну сенсибілізацію до алергенів різних фруктів і овочів. Потрапляючи у верхні відділи травного тра"/>
          <p:cNvSpPr txBox="1">
            <a:spLocks noGrp="1"/>
          </p:cNvSpPr>
          <p:nvPr>
            <p:ph type="body" idx="21"/>
          </p:nvPr>
        </p:nvSpPr>
        <p:spPr>
          <a:xfrm rot="3777">
            <a:off x="1188792" y="2372959"/>
            <a:ext cx="21995260" cy="1108662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652145">
              <a:defRPr sz="4345"/>
            </a:pPr>
            <a:r>
              <a:t>Найбільш раннім і типовим проявом істинної харчової алергії є розвиток орального алергічного синдрому, який виникає у 40-70% хворих на поліноз через перехресну сенсибілізацію до алергенів різних фруктів і овочів. Потрапляючи у верхні відділи травного тракту, алергени фруктів та овочів призводять до локальної IgE-опосередкованої активації опасистих клітин, що викликає швидкий початок сверблячки, поколювання та набряк губ, язика, піднебіння, глотки.</a:t>
            </a:r>
          </a:p>
          <a:p>
            <a:pPr defTabSz="652145">
              <a:defRPr sz="4345"/>
            </a:pPr>
            <a:endParaRPr/>
          </a:p>
          <a:p>
            <a:pPr defTabSz="652145">
              <a:defRPr sz="4345"/>
            </a:pPr>
            <a:r>
              <a:t>Системні реакції розвиваються за високого ступеня сенсибілізації. Найважчим виявом істинної харчової алергії є анафілактичний шок. Особливістю негайних IgE-опосередкованих алергічних реакцій на продукти харчування є відсутність дозозалежного ефекту. Летальні результати в результаті анафілактичних реакцій найчастіше наступають при вживанні арахісу, ракоподібних, лісових горіхів та риби, рідше – яєць, селери, бананів, ананасів, папайї, меду, олив.</a:t>
            </a:r>
          </a:p>
          <a:p>
            <a:pPr defTabSz="361188">
              <a:spcBef>
                <a:spcPts val="900"/>
              </a:spcBef>
              <a:defRPr sz="1580" b="0">
                <a:latin typeface="Times New Roman"/>
                <a:ea typeface="Times New Roman"/>
                <a:cs typeface="Times New Roman"/>
                <a:sym typeface="Times New Roman"/>
              </a:defRPr>
            </a:pPr>
            <a:endParaRPr sz="948">
              <a:latin typeface="Times Roman"/>
              <a:ea typeface="Times Roman"/>
              <a:cs typeface="Times Roman"/>
              <a:sym typeface="Times Roman"/>
            </a:endParaRPr>
          </a:p>
          <a:p>
            <a:pPr defTabSz="361188">
              <a:spcBef>
                <a:spcPts val="900"/>
              </a:spcBef>
              <a:defRPr sz="1580" b="0">
                <a:latin typeface="Times New Roman"/>
                <a:ea typeface="Times New Roman"/>
                <a:cs typeface="Times New Roman"/>
                <a:sym typeface="Times New Roman"/>
              </a:defRPr>
            </a:pPr>
            <a:endParaRPr sz="948">
              <a:latin typeface="Times Roman"/>
              <a:ea typeface="Times Roman"/>
              <a:cs typeface="Times Roman"/>
              <a:sym typeface="Times Roman"/>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7" name="Перші симптоми з'являються через кілька хвилин після того, як з'їли алергенний продукт. Зазвичай це свербіж і печіння в роті і глотці, що спонукають хворого виплюнути харчову грудку. Потім швидко приєднуються блювота та пронос. З'являються гіперемія і св"/>
          <p:cNvSpPr txBox="1">
            <a:spLocks noGrp="1"/>
          </p:cNvSpPr>
          <p:nvPr>
            <p:ph type="body" idx="21"/>
          </p:nvPr>
        </p:nvSpPr>
        <p:spPr>
          <a:xfrm>
            <a:off x="1206500" y="583034"/>
            <a:ext cx="21971000" cy="128943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26440">
              <a:defRPr sz="4840"/>
            </a:pPr>
            <a:r>
              <a:t>Перші симптоми з'являються через кілька хвилин після того, як з'їли алергенний продукт. Зазвичай це свербіж і печіння в роті і глотці, що спонукають хворого виплюнути харчову грудку. Потім швидко приєднуються блювота та пронос. З'являються гіперемія і свербіж шкіри, генералізована кропив'янка, набряк Квінке. Може розвиватися колапс, асфіксія, непритомність, судомний синдром, мимовільне сечовипускання та дефекація. Анафілактичний шок при істинній харчовій алергії відрізняється швидкістю розвитку (від кількох секунд до 4 год), тяжкістю перебігу та поганим прогнозом (летальність при анафілактичному шоку коливається від 20-40 до 70%).</a:t>
            </a:r>
          </a:p>
          <a:p>
            <a:pPr defTabSz="726440">
              <a:defRPr sz="4840"/>
            </a:pPr>
            <a:endParaRPr/>
          </a:p>
          <a:p>
            <a:pPr defTabSz="726440">
              <a:defRPr sz="4840"/>
            </a:pPr>
            <a:r>
              <a:t>До шлунково-кишкових проявів харчової алергії належать: хейліт, глосит, гінгівіт, стоматит, гастрит, блювання, коліки, анорексія, запори, діарея, ентероколіт, дискінезія жовчовивідних шляхів.</a:t>
            </a:r>
          </a:p>
          <a:p>
            <a:pPr defTabSz="726440">
              <a:defRPr sz="4840"/>
            </a:pPr>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9" name="Шкірні прояви, або алергодерматози, при харчовій алергії поширені як у дорослих, так і у дітей. У дітей до 1 року однією з перших ознак харчової алергії можуть бути наполегливі попрілості при ретельному догляді за шкірою, поява періанального дерматиту та"/>
          <p:cNvSpPr txBox="1">
            <a:spLocks noGrp="1"/>
          </p:cNvSpPr>
          <p:nvPr>
            <p:ph type="body" idx="21"/>
          </p:nvPr>
        </p:nvSpPr>
        <p:spPr>
          <a:xfrm>
            <a:off x="1206500" y="2372962"/>
            <a:ext cx="21971000" cy="104136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495934" indent="-495934" defTabSz="586104">
              <a:buSzPct val="40000"/>
              <a:buBlip>
                <a:blip r:embed="rId3"/>
              </a:buBlip>
              <a:defRPr sz="3905"/>
            </a:pPr>
            <a:r>
              <a:t>Шкірні прояви, або алергодерматози, при харчовій алергії поширені як у дорослих, так і у дітей. У дітей до 1 року однією з перших ознак харчової алергії можуть бути наполегливі попрілості при ретельному догляді за шкірою, поява періанального дерматиту та періанального сверблячки після годування. Локалізація шкірних змін різна, але частіше вони з'являються на обличчі навколо рота, а потім можуть поширюватися по всій поверхні шкіри.</a:t>
            </a:r>
          </a:p>
          <a:p>
            <a:pPr defTabSz="586104">
              <a:defRPr sz="3905"/>
            </a:pPr>
            <a:r>
              <a:t>   Для істинної харчової алергії найбільш характерними шкірними проявами є       </a:t>
            </a:r>
          </a:p>
          <a:p>
            <a:pPr defTabSz="586104">
              <a:defRPr sz="3905"/>
            </a:pPr>
            <a:r>
              <a:t>   кропив'янка, ангіоневротичний набряк Квінке та атопічний дерматит.</a:t>
            </a:r>
          </a:p>
          <a:p>
            <a:pPr marL="495934" indent="-495934" defTabSz="586104">
              <a:buSzPct val="40000"/>
              <a:buBlip>
                <a:blip r:embed="rId3"/>
              </a:buBlip>
              <a:defRPr sz="3905"/>
            </a:pPr>
            <a:r>
              <a:t>Симптоми ураження нервової системи при харчовій алергії різноманітні: загальна астенізація, головний біль, запаморочення, дратівливість, безсоння, невралгії та ін.</a:t>
            </a:r>
          </a:p>
          <a:p>
            <a:pPr marL="495934" indent="-495934" defTabSz="586104">
              <a:buSzPct val="40000"/>
              <a:buBlip>
                <a:blip r:embed="rId3"/>
              </a:buBlip>
              <a:defRPr sz="3905"/>
            </a:pPr>
            <a:r>
              <a:t>Серцево-судинні прояви харчової алергії включають тахікардію, аритмію, падіння артеріального тиску, дифузний або обмежений васкуліт, міокардит. Найчастіше серцево-судинні розлади спостерігають при алергії до молока, яєць та пшениці.</a:t>
            </a:r>
          </a:p>
          <a:p>
            <a:pPr marL="495934" indent="-495934" defTabSz="586104">
              <a:buSzPct val="40000"/>
              <a:buBlip>
                <a:blip r:embed="rId3"/>
              </a:buBlip>
              <a:defRPr sz="3905"/>
            </a:pPr>
            <a:r>
              <a:t>Респіраторні прояви харчової алергії у багатьох випадках представлені алергічним ринітом з рясним слизово-водянистими виділеннями з носа, чханням, іноді закладеністю носа та утрудненням носового дихання, свербінням шкіри навколо носа або в носі.</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3" name="Справжня харчова непереносимість"/>
          <p:cNvSpPr txBox="1">
            <a:spLocks noGrp="1"/>
          </p:cNvSpPr>
          <p:nvPr>
            <p:ph type="body" sz="half" idx="1"/>
          </p:nvPr>
        </p:nvSpPr>
        <p:spPr>
          <a:prstGeom prst="rect">
            <a:avLst/>
          </a:prstGeom>
        </p:spPr>
        <p:txBody>
          <a:bodyPr/>
          <a:lstStyle>
            <a:lvl1pPr algn="l"/>
          </a:lstStyle>
          <a:p>
            <a:r>
              <a:rPr dirty="0" err="1"/>
              <a:t>Справжня</a:t>
            </a:r>
            <a:r>
              <a:rPr dirty="0"/>
              <a:t> </a:t>
            </a:r>
            <a:r>
              <a:rPr dirty="0" err="1"/>
              <a:t>харчова</a:t>
            </a:r>
            <a:r>
              <a:rPr dirty="0"/>
              <a:t> </a:t>
            </a:r>
            <a:r>
              <a:rPr dirty="0" err="1"/>
              <a:t>непереносимість</a:t>
            </a:r>
            <a:endParaRPr dirty="0"/>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5" name="Особливе місце у структурі причин справжньої харчової непереносимості займає глютена ентеропатія - захворювання, що характеризується розвитком гіперрегенераторної атрофії слизової оболонки тонкої кишки у відповідь на введення глютену (білка, що міститься"/>
          <p:cNvSpPr txBox="1">
            <a:spLocks noGrp="1"/>
          </p:cNvSpPr>
          <p:nvPr>
            <p:ph type="body" idx="21"/>
          </p:nvPr>
        </p:nvSpPr>
        <p:spPr>
          <a:xfrm>
            <a:off x="258628" y="174365"/>
            <a:ext cx="21971001" cy="1057841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26440">
              <a:defRPr sz="4840"/>
            </a:pPr>
            <a:r>
              <a:t>Особливе місце у структурі причин справжньої харчової непереносимості займає глютена ентеропатія - захворювання, що характеризується розвитком гіперрегенераторної атрофії слизової оболонки тонкої кишки у відповідь на введення глютену (білка, що міститься в пшениці, житі та ячмені). Довгий час причиною цього захворювання вважався дефіцит ферменту, що розщеплює гліадин. Проте в даний час ферментативна гіпотеза відкинута, а основними гіпотезами патогенезу ентеропатії глютенової визнані імунологічна, генетична і лектинова. Продукція імуноглобулінів у слизовій оболонці тонкої кишки у хворих із нелікованою глютеновою ентеропатією значно підвищена. Особливо підвищено число клітин, які продукують антигліадинові антитіла (AGA) класу IgA.</a:t>
            </a:r>
          </a:p>
          <a:p>
            <a:pPr defTabSz="726440">
              <a:defRPr sz="4840"/>
            </a:pPr>
            <a:r>
              <a:t>Основним методом лікування цього захворювання є                           строга </a:t>
            </a:r>
            <a:r>
              <a:rPr u="sng"/>
              <a:t>аглютенова дієта</a:t>
            </a:r>
            <a:r>
              <a:t>.</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8" name="Псевдоалергічна харчова непереносимість"/>
          <p:cNvSpPr txBox="1">
            <a:spLocks noGrp="1"/>
          </p:cNvSpPr>
          <p:nvPr>
            <p:ph type="title"/>
          </p:nvPr>
        </p:nvSpPr>
        <p:spPr>
          <a:prstGeom prst="rect">
            <a:avLst/>
          </a:prstGeom>
        </p:spPr>
        <p:txBody>
          <a:bodyPr>
            <a:normAutofit fontScale="90000"/>
          </a:bodyPr>
          <a:lstStyle>
            <a:lvl1pPr defTabSz="2365188">
              <a:defRPr sz="8245" spc="-164"/>
            </a:lvl1pPr>
          </a:lstStyle>
          <a:p>
            <a:r>
              <a:t>Псевдоалергічна харчова непереносимість</a:t>
            </a:r>
          </a:p>
        </p:txBody>
      </p:sp>
      <p:sp>
        <p:nvSpPr>
          <p:cNvPr id="239" name="Досить часто непереносимість харчових продуктів протікає механізмами псевдоалергічних реакцій. В основі розвитку псевдоалергічних реакцій на харчові продукти лежить неспецифічне вивільнення медіаторів (в основному гістаміну) із клітин-мішеней алергії.…"/>
          <p:cNvSpPr txBox="1">
            <a:spLocks noGrp="1"/>
          </p:cNvSpPr>
          <p:nvPr>
            <p:ph type="body" idx="21"/>
          </p:nvPr>
        </p:nvSpPr>
        <p:spPr>
          <a:xfrm>
            <a:off x="1206500" y="2491446"/>
            <a:ext cx="21971000" cy="1098298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610870">
              <a:defRPr sz="4070"/>
            </a:pPr>
            <a:r>
              <a:t>Досить часто непереносимість харчових продуктів протікає механізмами псевдоалергічних реакцій. В основі розвитку псевдоалергічних реакцій на харчові продукти лежить неспецифічне вивільнення медіаторів (в основному гістаміну) із клітин-мішеней алергії.</a:t>
            </a:r>
          </a:p>
          <a:p>
            <a:pPr defTabSz="610870">
              <a:defRPr sz="4070"/>
            </a:pPr>
            <a:r>
              <a:t>Відомо, що розвиток псевдоалергічної реакції на харчові продукти провокує ряд факторів: надмірне вживання харчових продуктів, багатих на гістамін, тирамін, гістамінолібератори; надмірна освіта гістаміну з харчового субстрату; підвищене всмоктування гістаміну за функціональної недостатності слизової оболонки шлунково-кишкового тракту; підвищене вивільнення гістаміну із клітин-мішеней; порушення синтезу простагландинів, лейкотрієнів.</a:t>
            </a:r>
          </a:p>
          <a:p>
            <a:pPr defTabSz="610870">
              <a:defRPr sz="4070"/>
            </a:pPr>
            <a:r>
              <a:t>Підвищення рівня гістаміну в крові при несправжній харчовій алергії може бути не тільки при підвищеному надходженні або утворенні його в просвіті кишечника, але і при порушенні інактивації.Так, при запальних захворюваннях шлунково-кишкового тракту знижується секреція мукопротеїдів, які беруть участь в інактивації гістаміну. При деяких захворюваннях печінки різко знижується утворення моноамінооксидази, що призводить до підвищення рівня гістаміну в крові.</a:t>
            </a:r>
          </a:p>
          <a:p>
            <a:pPr defTabSz="338327">
              <a:spcBef>
                <a:spcPts val="800"/>
              </a:spcBef>
              <a:defRPr sz="1480" b="0">
                <a:latin typeface="Times New Roman"/>
                <a:ea typeface="Times New Roman"/>
                <a:cs typeface="Times New Roman"/>
                <a:sym typeface="Times New Roman"/>
              </a:defRPr>
            </a:pPr>
            <a:endParaRPr sz="888">
              <a:latin typeface="Times Roman"/>
              <a:ea typeface="Times Roman"/>
              <a:cs typeface="Times Roman"/>
              <a:sym typeface="Times Roman"/>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45" name="Псевдоалергічні реакції у вигляді кропив'янки, головного болю, запаморочення, диспепсичних явищ, вегетосудинних реакцій та ін можуть виникати при вживанні продуктів, багатих тираміном, надлишковому синтезі тираміну кишковою флорою, дефіциті тромбоцитарно"/>
          <p:cNvSpPr txBox="1">
            <a:spLocks noGrp="1"/>
          </p:cNvSpPr>
          <p:nvPr>
            <p:ph type="body" idx="21"/>
          </p:nvPr>
        </p:nvSpPr>
        <p:spPr>
          <a:xfrm>
            <a:off x="945835" y="1354000"/>
            <a:ext cx="21971001" cy="1221804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Псевдоалергічні реакції у вигляді кропив'янки, головного болю, запаморочення, диспепсичних явищ, вегетосудинних реакцій та ін можуть виникати при вживанні продуктів, багатих </a:t>
            </a:r>
            <a:r>
              <a:rPr u="sng"/>
              <a:t>тираміном</a:t>
            </a:r>
            <a:r>
              <a:t>, надлишковому синтезі тираміну кишковою флорою, дефіциті тромбоцитарної моноамінооксидази, приводі. </a:t>
            </a:r>
          </a:p>
          <a:p>
            <a:endParaRPr/>
          </a:p>
          <a:p>
            <a:r>
              <a:t>Продукты с высоким содержанием тирамина </a:t>
            </a:r>
            <a:endParaRPr sz="1200" b="0"/>
          </a:p>
          <a:p>
            <a:endParaRPr sz="1200" b="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48" name="Заголовок слайда"/>
          <p:cNvSpPr txBox="1">
            <a:spLocks noGrp="1"/>
          </p:cNvSpPr>
          <p:nvPr>
            <p:ph type="title"/>
          </p:nvPr>
        </p:nvSpPr>
        <p:spPr>
          <a:prstGeom prst="rect">
            <a:avLst/>
          </a:prstGeom>
        </p:spPr>
        <p:txBody>
          <a:bodyPr/>
          <a:lstStyle/>
          <a:p>
            <a:endParaRPr/>
          </a:p>
        </p:txBody>
      </p:sp>
      <p:sp>
        <p:nvSpPr>
          <p:cNvPr id="249" name="Гістамінозвільну активність мають: яєчний білок (містить овомукоїд), панцирні морські тварини, полуниця, томати, шоколад, риба, шинка, ананаси, етанол, арахіс, зернові.…"/>
          <p:cNvSpPr txBox="1">
            <a:spLocks noGrp="1"/>
          </p:cNvSpPr>
          <p:nvPr>
            <p:ph type="body" idx="21"/>
          </p:nvPr>
        </p:nvSpPr>
        <p:spPr>
          <a:xfrm>
            <a:off x="1206500" y="2775808"/>
            <a:ext cx="21971000" cy="983334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Гістамінозвільну активність мають: яєчний білок (містить овомукоїд), панцирні морські тварини, полуниця, томати, шоколад, риба, шинка, ананаси, етанол, арахіс, зернові.</a:t>
            </a:r>
          </a:p>
          <a:p>
            <a:r>
              <a:t>В останні роки відзначають зростання псевдоалергічних реакцій на домішки з високою</a:t>
            </a:r>
          </a:p>
          <a:p>
            <a:r>
              <a:t>фізичною та біологічною активністю (пестициди, фторовмісні, хлорорганічні сполуки, сірчисті сполуки, аерозолі кислот, продукти мікробіологічної промисловості), забруднюючі харчові продукти.</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51" name="Нерідко причиною розвитку псевдоалергічної реакції на харчові продукти буває не сам продукт, а різні хімічні добавки, що вносяться для покращення смаку, запаху, кольору та забезпечують тривалість зберігання. До розряду харчових добавок відноситься велика"/>
          <p:cNvSpPr txBox="1">
            <a:spLocks noGrp="1"/>
          </p:cNvSpPr>
          <p:nvPr>
            <p:ph type="body" idx="21"/>
          </p:nvPr>
        </p:nvSpPr>
        <p:spPr>
          <a:xfrm>
            <a:off x="1206500" y="2372962"/>
            <a:ext cx="21971000" cy="1086723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Нерідко причиною розвитку псевдоалергічної реакції на харчові продукти буває не сам продукт, а різні хімічні добавки, що вносяться для покращення смаку, запаху, кольору та забезпечують тривалість зберігання. До розряду харчових добавок відноситься велика група речовин: барвники, ароматизатори, антиоксиданти, емульгатори, ферменти, загусники, бактеріостатичні речовини, консерванти. Серед найбільш поширених харчових барвників відзначені тартразин, що забезпечує оранжево-жовте фарбування продукту; нітрит натрію, який зберігає червоний колір у м'ясних продуктів.</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57" name="Непереносимість їжі, зумовлена дефіцитом травних ферментів"/>
          <p:cNvSpPr txBox="1">
            <a:spLocks noGrp="1"/>
          </p:cNvSpPr>
          <p:nvPr>
            <p:ph type="title"/>
          </p:nvPr>
        </p:nvSpPr>
        <p:spPr>
          <a:prstGeom prst="rect">
            <a:avLst/>
          </a:prstGeom>
        </p:spPr>
        <p:txBody>
          <a:bodyPr/>
          <a:lstStyle>
            <a:lvl1pPr defTabSz="1609303">
              <a:defRPr sz="5610" spc="-112"/>
            </a:lvl1pPr>
          </a:lstStyle>
          <a:p>
            <a:r>
              <a:t>Непереносимість їжі, зумовлена дефіцитом травних ферментів</a:t>
            </a:r>
          </a:p>
        </p:txBody>
      </p:sp>
      <p:sp>
        <p:nvSpPr>
          <p:cNvPr id="258" name="З цим видом харчової непереносимості особливо часто зустрічаються гастроентерологи. Дефіцит травних протеолітичних ферментів та соляної кислоти розвивається у пацієнтів із захворюваннями шлунка, серед яких найчастіше спостерігають хронічний гастрит, асоц"/>
          <p:cNvSpPr txBox="1">
            <a:spLocks noGrp="1"/>
          </p:cNvSpPr>
          <p:nvPr>
            <p:ph type="body" idx="21"/>
          </p:nvPr>
        </p:nvSpPr>
        <p:spPr>
          <a:xfrm>
            <a:off x="1206500" y="2372962"/>
            <a:ext cx="21971000" cy="101087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569594">
              <a:defRPr sz="3795"/>
            </a:lvl1pPr>
          </a:lstStyle>
          <a:p>
            <a:r>
              <a:t>З цим видом харчової непереносимості особливо часто зустрічаються гастроентерологи. Дефіцит травних протеолітичних ферментів та соляної кислоти розвивається у пацієнтів із захворюваннями шлунка, серед яких найчастіше спостерігають хронічний гастрит, асоційований з Helicobacter pylori. При тривалому перебігу захворювання відбувається атрофія головних залоз шлунка, зниження їхньої секреторної активності. Більш тяжка атрофія слизової оболонки шлунка спостерігається при аутоімунному гастриті.Особливе місце як причина непереносимості окремих харчових продуктів займають ензімопатії, тобто вроджений або набутий дефект синтезу будь-якого ферменту в кишечнику. Дефіцит ферменту може бути абсолютним, що є причиною бурхливої ​​клінічної картини харчової непереносимості (здуття кишечника, проноси, а у дітей – відставання у розвитку) або відносним, що призводить до стертим клінічним проявам. Найчастіше спостерігається дефіцит лактази, яка розщеплює молочний цукор лактозу на два мономери – глюкозу та галактозу, при цьому пацієнти погано переносять молоко. При дефіциті трегалази не розщеплюється трегалоза, що є причиною непереносимості грибів. Недостатній гідроліз мальтози обумовлений зниженим синтезом ферментів мальтази та ізомальтази (виникають диспепсичні явища при вживанні продуктів, багатих на мальтозу – пива, буряків та ін.).</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0" name="Психогенна непереносимість їжі…"/>
          <p:cNvSpPr txBox="1">
            <a:spLocks noGrp="1"/>
          </p:cNvSpPr>
          <p:nvPr>
            <p:ph type="body" idx="21"/>
          </p:nvPr>
        </p:nvSpPr>
        <p:spPr>
          <a:xfrm>
            <a:off x="779957" y="951919"/>
            <a:ext cx="21971001" cy="12185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808990">
              <a:defRPr sz="6664"/>
            </a:pPr>
            <a:r>
              <a:t>Психогенна непереносимість їжі</a:t>
            </a:r>
          </a:p>
          <a:p>
            <a:pPr defTabSz="808990">
              <a:defRPr sz="5390"/>
            </a:pPr>
            <a:endParaRPr/>
          </a:p>
          <a:p>
            <a:pPr defTabSz="808990">
              <a:defRPr sz="5390"/>
            </a:pPr>
            <a:r>
              <a:t>Цей вид харчової непереносимості зустрічається рідко і причиною, як правило, є стресова ситуація в минулому, яка була певною мірою пов'язана з прийомом конкретних продуктів і страв. Наприклад, якщо дитину в дитинстві насильно змушували їсти манну кашу, то ця страва може бути нестерпною протягом багатьох років. В однієї пацієнтки на день її весілля під час вживання салату «Олів'є» почали виходити аскариди через рот. Після цього епізоду салат зник з її раціону назавжди, оскільки за однієї думки про нього виникало звичне блювання. Перелік подібних прикладів може бути довгим, лікування цієї форми харчової непереносимості слід проводити у психотерапевта.</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2" name="Діагностика харчової нестерпності"/>
          <p:cNvSpPr txBox="1">
            <a:spLocks noGrp="1"/>
          </p:cNvSpPr>
          <p:nvPr>
            <p:ph type="title"/>
          </p:nvPr>
        </p:nvSpPr>
        <p:spPr>
          <a:prstGeom prst="rect">
            <a:avLst/>
          </a:prstGeom>
        </p:spPr>
        <p:txBody>
          <a:bodyPr/>
          <a:lstStyle/>
          <a:p>
            <a:r>
              <a:t>Діагностика харчової нестерпності</a:t>
            </a:r>
          </a:p>
        </p:txBody>
      </p:sp>
      <p:sp>
        <p:nvSpPr>
          <p:cNvPr id="263" name="У клінічній практиці використовують велику кількість методів діагностики харчової непереносимості та харчової алергії, групувати які можна наступним чином:…"/>
          <p:cNvSpPr txBox="1">
            <a:spLocks noGrp="1"/>
          </p:cNvSpPr>
          <p:nvPr>
            <p:ph type="body" idx="21"/>
          </p:nvPr>
        </p:nvSpPr>
        <p:spPr>
          <a:xfrm>
            <a:off x="1206500" y="2372962"/>
            <a:ext cx="21971000" cy="89700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18184">
              <a:defRPr sz="4785"/>
            </a:pPr>
            <a:r>
              <a:t>У клінічній практиці використовують велику кількість методів діагностики харчової непереносимості та харчової алергії, групувати які можна наступним чином:</a:t>
            </a:r>
          </a:p>
          <a:p>
            <a:pPr defTabSz="718184">
              <a:defRPr sz="4785"/>
            </a:pPr>
            <a:r>
              <a:t>- Анамнестичний;</a:t>
            </a:r>
          </a:p>
          <a:p>
            <a:pPr defTabSz="718184">
              <a:defRPr sz="4785"/>
            </a:pPr>
            <a:r>
              <a:t>- Фізикальний;</a:t>
            </a:r>
          </a:p>
          <a:p>
            <a:pPr defTabSz="718184">
              <a:defRPr sz="4785"/>
            </a:pPr>
            <a:r>
              <a:t>– елімінаційні та провокаційні тести;</a:t>
            </a:r>
          </a:p>
          <a:p>
            <a:pPr defTabSz="718184">
              <a:defRPr sz="4785"/>
            </a:pPr>
            <a:r>
              <a:t>- Скарифікаційні шкірні тести з харчовими алергенами;</a:t>
            </a:r>
          </a:p>
          <a:p>
            <a:pPr defTabSz="718184">
              <a:defRPr sz="4785"/>
            </a:pPr>
            <a:r>
              <a:t>- Клітинні тести з харчовими алергенами (базофільний тест Шеллі, фагоцитарна</a:t>
            </a:r>
          </a:p>
          <a:p>
            <a:pPr defTabSz="718184">
              <a:defRPr sz="4785"/>
            </a:pPr>
            <a:r>
              <a:t>активність крові);</a:t>
            </a:r>
          </a:p>
          <a:p>
            <a:pPr defTabSz="718184">
              <a:defRPr sz="4785"/>
            </a:pPr>
            <a:r>
              <a:t>– серологічні дослідження (якісний та кількісний аналіз сумарних та</a:t>
            </a:r>
          </a:p>
          <a:p>
            <a:pPr defTabSz="718184">
              <a:defRPr sz="4785"/>
            </a:pPr>
            <a:r>
              <a:t>специфічних IgE, IgG).</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5" name="Скарифікаційні шкірні тести з харчовими алергенами відносять до традиційних імунологічних тестів, що допомагають підтверджувати підозрювану харчову алергію та виявляти конкретний харчовий алерген. Методика проведення тесту проста: на шкірі передньої пове"/>
          <p:cNvSpPr txBox="1">
            <a:spLocks noGrp="1"/>
          </p:cNvSpPr>
          <p:nvPr>
            <p:ph type="body" idx="21"/>
          </p:nvPr>
        </p:nvSpPr>
        <p:spPr>
          <a:xfrm>
            <a:off x="803654" y="548309"/>
            <a:ext cx="21971001" cy="94704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520065">
              <a:defRPr sz="3465"/>
            </a:pPr>
            <a:r>
              <a:t>Скарифікаційні шкірні тести з харчовими алергенами відносять до традиційних імунологічних тестів, що допомагають підтверджувати підозрювану харчову алергію та виявляти конкретний харчовий алерген. Методика проведення тесту проста: на шкірі передньої поверхні передпліччя скарифікатором наносяться лінійні або точкові поверхневі насічки, поверх яких фіксується рідкий екстракт конкретного харчового продукту. Проба оцінюється як позитивна при виникненні в зоні скарифікації почервоніння, що свербить. На жаль, діагностична значущість цього методу недостатньо висока: чутливість – не більше 65 %, специфічність – близько 50 %</a:t>
            </a:r>
          </a:p>
          <a:p>
            <a:pPr defTabSz="520065">
              <a:defRPr sz="3465"/>
            </a:pPr>
            <a:endParaRPr/>
          </a:p>
          <a:p>
            <a:pPr defTabSz="520065">
              <a:defRPr sz="3465"/>
            </a:pPr>
            <a:endParaRPr/>
          </a:p>
          <a:p>
            <a:pPr defTabSz="520065">
              <a:defRPr sz="3465"/>
            </a:pPr>
            <a:r>
              <a:t>Серологічні дослідження в даний час все ширше використовуються для діагностики істинної харчової алергії, пов'язаної з IgE-залежними механізмами гіперчутливості негайного типу, так і для виявлення IgE-незалежних форм харчової алергії, тобто уповільненої алергії. Проводять якісний та кількісний аналіз сумарних та специфічних IgE та IgG сироватки крові.</a:t>
            </a:r>
          </a:p>
          <a:p>
            <a:pPr defTabSz="520065">
              <a:defRPr sz="3465"/>
            </a:pPr>
            <a:endParaRPr/>
          </a:p>
          <a:p>
            <a:pPr defTabSz="520065">
              <a:defRPr sz="3465"/>
            </a:pPr>
            <a:r>
              <a:t>Для скринінгового визначення харчових IgG у більшості країн світу найбільшого поширення набув метод ELISA (enzyme linked immunosorbent assay – ферментний імуносорбентний аналіз), що визначає циркулюючі антитіла, що розпізнають очищені харчові антигени та фіксуються до них.</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7" name="Продукти (за результатами імунологічного тестування), що належать до категорії «Виключити», мають бути заборонені у раціоні харчування на тривалий час (роки). Усунення симптоматики може статися відразу, або може тривати кілька тижнів. До продуктів, які п"/>
          <p:cNvSpPr txBox="1">
            <a:spLocks noGrp="1"/>
          </p:cNvSpPr>
          <p:nvPr>
            <p:ph type="body" idx="21"/>
          </p:nvPr>
        </p:nvSpPr>
        <p:spPr>
          <a:xfrm>
            <a:off x="1040622" y="500916"/>
            <a:ext cx="21971001" cy="121442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p>
            <a:pPr defTabSz="676909">
              <a:defRPr sz="4510"/>
            </a:pPr>
            <a:r>
              <a:t>Продукти (за результатами імунологічного тестування), що належать до категорії «Виключити», мають бути заборонені у раціоні харчування на тривалий час (роки). Усунення симптоматики може статися відразу, або може тривати кілька тижнів. До продуктів, які перебувають у списку "Виключити", відзначають значне підвищення рівня антитіл; це підвищення позначається від +1 до +4, де +4 – найвищий рівень харчової нестерпності.</a:t>
            </a:r>
          </a:p>
          <a:p>
            <a:pPr defTabSz="676909">
              <a:defRPr sz="4510"/>
            </a:pPr>
            <a:endParaRPr/>
          </a:p>
          <a:p>
            <a:pPr defTabSz="676909">
              <a:defRPr sz="4510"/>
            </a:pPr>
            <a:r>
              <a:t>Продукти (за результатами імунологічного тестування), що належать до категорії «Обмежити» (і л і «Чередувати»), характеризуються помірним підвищенням рівня антитіл у крові хворого, що не досягає кількісного показника +1. При виявленні помірної реакції на продукти IgG прийом даних продуктів повинен бути обмежений. По можливості, рекомендують чергувати ці продукти так, щоб кожен із них вживали не частіше ніж один раз на 4 дні.</a:t>
            </a:r>
          </a:p>
          <a:p>
            <a:pPr defTabSz="676909">
              <a:defRPr sz="4510"/>
            </a:pPr>
            <a:endParaRPr/>
          </a:p>
          <a:p>
            <a:pPr defTabSz="676909">
              <a:defRPr sz="4510"/>
            </a:pPr>
            <a:r>
              <a:t>За відсутності імунологічної реакцію харчові продукти (група «Нетреакції») пацієнт може їх вживати, як завжди.</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73" name="Лікування харчової нестерпності"/>
          <p:cNvSpPr txBox="1">
            <a:spLocks noGrp="1"/>
          </p:cNvSpPr>
          <p:nvPr>
            <p:ph type="title"/>
          </p:nvPr>
        </p:nvSpPr>
        <p:spPr>
          <a:prstGeom prst="rect">
            <a:avLst/>
          </a:prstGeom>
        </p:spPr>
        <p:txBody>
          <a:bodyPr/>
          <a:lstStyle/>
          <a:p>
            <a:r>
              <a:t>Лікування харчової нестерпності</a:t>
            </a:r>
          </a:p>
        </p:txBody>
      </p:sp>
      <p:sp>
        <p:nvSpPr>
          <p:cNvPr id="274" name="При гострих проявах харчової алергії показано активне виведення алергену та медіаторів алергії з організму - промивання шлунка, очисна клізма або моніторне очищення кишечника, лужне пиття, ентеросорбція (поліфепан по 1 столовій ложці 3 рази на день, акти"/>
          <p:cNvSpPr txBox="1">
            <a:spLocks noGrp="1"/>
          </p:cNvSpPr>
          <p:nvPr>
            <p:ph type="body" idx="21"/>
          </p:nvPr>
        </p:nvSpPr>
        <p:spPr>
          <a:xfrm>
            <a:off x="1206500" y="2355185"/>
            <a:ext cx="21971000" cy="1114869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511809">
              <a:defRPr sz="3409"/>
            </a:pPr>
            <a:r>
              <a:t>При гострих проявах харчової алергії показано активне виведення алергену та медіаторів алергії з організму - промивання шлунка, очисна клізма або моніторне очищення кишечника, лужне пиття, ентеросорбція (поліфепан по 1 столовій ложці 3 рази на день, активований на день, смекта по 1 пакетику 3 десь у день).</a:t>
            </a:r>
          </a:p>
          <a:p>
            <a:pPr defTabSz="511809">
              <a:defRPr sz="3409"/>
            </a:pPr>
            <a:r>
              <a:t>При розвитку анафілактичного шоку необхідна негайна госпіталізація та наступна фармакотерапія:</a:t>
            </a:r>
          </a:p>
          <a:p>
            <a:pPr defTabSz="511809">
              <a:defRPr sz="3409"/>
            </a:pPr>
            <a:r>
              <a:t>– введення (за потреби – повторне) підшкірно 0,1 % розчину адреналіну гідрохлориду по 0,3–0,5 мл; для забезпечення прохідності дихальних шляхів можна застосовувати адреналін в аерозолі;</a:t>
            </a:r>
          </a:p>
          <a:p>
            <a:pPr defTabSz="511809">
              <a:defRPr sz="3409"/>
            </a:pPr>
            <a:r>
              <a:t>- фамотидин 20 мг внутрішньовенно повільно протягом 5 хв; комбінація Н1-антагоніста з блокатором Н2-рецепторів гістаміну може дати синергічний ефект, оскільки Н2-рецептори складають близько 15% гістамінових рецепторів у кровоносних судинах та шкірі;</a:t>
            </a:r>
          </a:p>
          <a:p>
            <a:pPr defTabSz="511809">
              <a:defRPr sz="3409"/>
            </a:pPr>
            <a:r>
              <a:t>– сольові, плазмозамінні розчини та пресорні агенти для підтримки артеріального тиску;</a:t>
            </a:r>
          </a:p>
          <a:p>
            <a:pPr defTabSz="511809">
              <a:defRPr sz="3409"/>
            </a:pPr>
            <a:r>
              <a:t>- при стійкому бронхоспазму призначають β2-адреноміметики в аерозолі та амінофілін 200-480 мг внутрішньовенно;</a:t>
            </a:r>
          </a:p>
          <a:p>
            <a:pPr defTabSz="511809">
              <a:defRPr sz="3409"/>
            </a:pPr>
            <a:r>
              <a:t>- при пролонгованій або біфазній анафілаксії після введення симпатоміметиків вводять глюкокортикоїдні гормони підшкірно або внутрішньовенно: 125-250 мг гідрокортизону гемісукцинату або 90-120 мг преднізолону, або 8 мг дексазону. Ці дози можна повторювати кожні 4 години до усунення гострої реакції;</a:t>
            </a:r>
          </a:p>
          <a:p>
            <a:pPr defTabSz="511809">
              <a:defRPr sz="3409"/>
            </a:pPr>
            <a:r>
              <a:t>- антигістамінні препарати (тавегіл по 2 мл внутрішньовенно або внутрішньом'язово 2 рази на день; або супрастин по 1-2 мл 2% розчину внутрішньовенно або внутрішньом'язово) краще призначати після відновлення гемодинаміки, оскільки вони можуть знижувати артеріальне тиск; лікування краще починати св/в введення, а потім продовжувати в/м введення.</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76" name="При істинній харчовій алергії, як і за будь-якого іншого алергічного захворювання, застосовуються специфічні та неспецифічні методи лікування. Неспецифічні методи, або фармакотерапія, спрямовані на усунення симптомів захворювання і на профілактику загост"/>
          <p:cNvSpPr txBox="1">
            <a:spLocks noGrp="1"/>
          </p:cNvSpPr>
          <p:nvPr>
            <p:ph type="body" idx="21"/>
          </p:nvPr>
        </p:nvSpPr>
        <p:spPr>
          <a:xfrm>
            <a:off x="1206500" y="1155560"/>
            <a:ext cx="21971000" cy="701334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511809">
              <a:defRPr sz="3409"/>
            </a:pPr>
            <a:r>
              <a:t>При істинній харчовій алергії, як і за будь-якого іншого алергічного захворювання, застосовуються специфічні та неспецифічні методи лікування. Неспецифічні методи, або фармакотерапія, спрямовані на усунення симптомів захворювання і на профілактику загострень.</a:t>
            </a:r>
          </a:p>
          <a:p>
            <a:pPr defTabSz="511809">
              <a:defRPr sz="3409"/>
            </a:pPr>
            <a:r>
              <a:t>До специфічних методів лікування харчової алергії відносяться елімінація харчового алергену та алергенспецифічна імунотерапія.</a:t>
            </a:r>
          </a:p>
          <a:p>
            <a:pPr defTabSz="511809">
              <a:defRPr sz="3409"/>
            </a:pPr>
            <a:r>
              <a:t>Елімінація (виключення) харчового алергену з раціону відноситься до основних методів терапії харчової алергії, а у випадках, коли харчова алергія розвивається до харчових продуктів, що рідко вживаються (наприклад, до полуниці, шоколаду, крабів), є єдиним ефективним методом лікування.</a:t>
            </a:r>
          </a:p>
          <a:p>
            <a:pPr defTabSz="511809">
              <a:defRPr sz="3409"/>
            </a:pPr>
            <a:r>
              <a:t>З раціону слід виключати як конкретний харчовий продукт, відповідальний розвиток сенсибілізації, а й будь-які інші, до складу яких він входить, навіть у слідових кількостях. Наприклад, при алергії на яйця виключають усі продукти, що їх містять: майонез, кондитерські вироби, макарони.</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78" name="Дієта"/>
          <p:cNvSpPr txBox="1">
            <a:spLocks noGrp="1"/>
          </p:cNvSpPr>
          <p:nvPr>
            <p:ph type="title"/>
          </p:nvPr>
        </p:nvSpPr>
        <p:spPr>
          <a:prstGeom prst="rect">
            <a:avLst/>
          </a:prstGeom>
        </p:spPr>
        <p:txBody>
          <a:bodyPr/>
          <a:lstStyle/>
          <a:p>
            <a:r>
              <a:t>Дієта </a:t>
            </a:r>
          </a:p>
        </p:txBody>
      </p:sp>
      <p:sp>
        <p:nvSpPr>
          <p:cNvPr id="279" name="При призначенні елімінаційної дієти необхідно суворо стежити за тим, щоб раціон хворого відповідав за обсягом та співвідношенням харчових інгредієнтів його масі тіла та віком, містив достатню кількість вітамінів, кальцію та фосфору. За винятком будь-яког"/>
          <p:cNvSpPr txBox="1">
            <a:spLocks noGrp="1"/>
          </p:cNvSpPr>
          <p:nvPr>
            <p:ph type="body" idx="21"/>
          </p:nvPr>
        </p:nvSpPr>
        <p:spPr>
          <a:xfrm>
            <a:off x="1206500" y="2372962"/>
            <a:ext cx="21971000" cy="53812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78790">
              <a:defRPr sz="3190"/>
            </a:pPr>
            <a:r>
              <a:t>При призначенні елімінаційної дієти необхідно суворо стежити за тим, щоб раціон хворого відповідав за обсягом та співвідношенням харчових інгредієнтів його масі тіла та віком, містив достатню кількість вітамінів, кальцію та фосфору. За винятком будь-якого продукту слід забезпечити повноцінну його заміну</a:t>
            </a:r>
          </a:p>
          <a:p>
            <a:pPr defTabSz="478790">
              <a:defRPr sz="3190"/>
            </a:pPr>
            <a:endParaRPr/>
          </a:p>
          <a:p>
            <a:pPr defTabSz="478790">
              <a:defRPr sz="3190"/>
            </a:pPr>
            <a:r>
              <a:t>Існує так званий обертальний принцип складання дієти: кожен продукт, підозрюваний на алергенність, вживається не частіше ніж 1 раз на 5-7 днів. У багатьох випадках це дозволяє уникнути сенсибілізації організму. Слід враховувати належність продуктів до різних груп, оскільки серед продуктів однієї групи найчастіше трапляються загальні антигени. Наприклад, яблука та груші відносяться до одного сімейства, тому кожен з них можна включити в меню 1 раз на тиждень (якщо цього тижня хворий з'їв яблуко, то наступного тижня може з'їсти грушу).</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5" name="У дієті необхідно обмежити сіль та прості вуглеводи (цукор, мед, варення). Це сприяє зменшенню гідрофільності тканин, активності запальної реакції. Не повинно бути надлишку білків навіть за алергії до продуктів рослинного походження. Рекомендують обмежен"/>
          <p:cNvSpPr txBox="1">
            <a:spLocks noGrp="1"/>
          </p:cNvSpPr>
          <p:nvPr>
            <p:ph type="body" idx="21"/>
          </p:nvPr>
        </p:nvSpPr>
        <p:spPr>
          <a:xfrm>
            <a:off x="1206500" y="2775808"/>
            <a:ext cx="21971000" cy="972050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775969">
              <a:defRPr sz="5170"/>
            </a:pPr>
            <a:r>
              <a:t>У дієті необхідно обмежити сіль та прості вуглеводи (цукор, мед, варення). Це сприяє зменшенню гідрофільності тканин, активності запальної реакції. Не повинно бути надлишку білків навіть за алергії до продуктів рослинного походження. Рекомендують обмеження екстрактивних речовин, пуринів, прянощів, гострих та солоних страв. Забороняють вживання алкоголю, який підвищує проникність кишково-печінкового бар'єру для алергенів.</a:t>
            </a:r>
          </a:p>
          <a:p>
            <a:pPr defTabSz="775969">
              <a:defRPr sz="5170"/>
            </a:pPr>
            <a:r>
              <a:t>При дотриманні суворої дієти елімінації у дітей (але не у дорослих) може зникнути алергія на яйця, молоко, пшеницю і сою. Такі продукти, як арахіс, риба, лісові горіхи та ракоподібні викликають довічної алергії.</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7" name="Дякуємо за увагу"/>
          <p:cNvSpPr txBox="1">
            <a:spLocks noGrp="1"/>
          </p:cNvSpPr>
          <p:nvPr>
            <p:ph type="title"/>
          </p:nvPr>
        </p:nvSpPr>
        <p:spPr>
          <a:xfrm>
            <a:off x="7794208" y="1316467"/>
            <a:ext cx="21971001" cy="1434950"/>
          </a:xfrm>
          <a:prstGeom prst="rect">
            <a:avLst/>
          </a:prstGeom>
        </p:spPr>
        <p:txBody>
          <a:bodyPr/>
          <a:lstStyle/>
          <a:p>
            <a:r>
              <a:t>Дякуємо за увагу</a:t>
            </a:r>
          </a:p>
        </p:txBody>
      </p:sp>
      <p:pic>
        <p:nvPicPr>
          <p:cNvPr id="288" name="Unknown.jpeg" descr="Unknown.jpeg"/>
          <p:cNvPicPr>
            <a:picLocks noChangeAspect="1"/>
          </p:cNvPicPr>
          <p:nvPr/>
        </p:nvPicPr>
        <p:blipFill>
          <a:blip r:embed="rId3"/>
          <a:stretch>
            <a:fillRect/>
          </a:stretch>
        </p:blipFill>
        <p:spPr>
          <a:xfrm>
            <a:off x="7084626" y="2739187"/>
            <a:ext cx="10585325" cy="1058532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53CB8CCDF23BED409F3FE5945E306F43" ma:contentTypeVersion="10" ma:contentTypeDescription="Создание документа." ma:contentTypeScope="" ma:versionID="979e9db712bac1c9e706b5b29f34f727">
  <xsd:schema xmlns:xsd="http://www.w3.org/2001/XMLSchema" xmlns:xs="http://www.w3.org/2001/XMLSchema" xmlns:p="http://schemas.microsoft.com/office/2006/metadata/properties" xmlns:ns2="45d57cf4-bf62-474f-b286-d8f4a14f1b63" xmlns:ns3="fbcf6702-70f8-4d7a-8bc3-64ccf8bebe13" targetNamespace="http://schemas.microsoft.com/office/2006/metadata/properties" ma:root="true" ma:fieldsID="21bb4df342bafe7311f72ded07ca3bfc" ns2:_="" ns3:_="">
    <xsd:import namespace="45d57cf4-bf62-474f-b286-d8f4a14f1b63"/>
    <xsd:import namespace="fbcf6702-70f8-4d7a-8bc3-64ccf8bebe1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d57cf4-bf62-474f-b286-d8f4a14f1b6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cf6702-70f8-4d7a-8bc3-64ccf8bebe1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4e3acb0-bffe-45a9-b7e3-da7020c55538}" ma:internalName="TaxCatchAll" ma:showField="CatchAllData" ma:web="fbcf6702-70f8-4d7a-8bc3-64ccf8bebe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042C5C-E5F6-4252-9BFF-68CCC71623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d57cf4-bf62-474f-b286-d8f4a14f1b63"/>
    <ds:schemaRef ds:uri="fbcf6702-70f8-4d7a-8bc3-64ccf8bebe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0688DD-B175-4959-A84D-3C2521C19A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3893</Words>
  <Application>Microsoft Office PowerPoint</Application>
  <PresentationFormat>Произвольный</PresentationFormat>
  <Paragraphs>144</Paragraphs>
  <Slides>41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41</vt:i4>
      </vt:variant>
    </vt:vector>
  </HeadingPairs>
  <TitlesOfParts>
    <vt:vector size="46" baseType="lpstr">
      <vt:lpstr>Helvetica Neue</vt:lpstr>
      <vt:lpstr>Helvetica Neue Medium</vt:lpstr>
      <vt:lpstr>Times New Roman</vt:lpstr>
      <vt:lpstr>Times Roman</vt:lpstr>
      <vt:lpstr>33_DynamicLight</vt:lpstr>
      <vt:lpstr>Харчова алергія і непереносимість деяких компонентів їжі</vt:lpstr>
      <vt:lpstr>Харчова непереносимість</vt:lpstr>
      <vt:lpstr>Класифікація патологічних реакцій на продукти харчування</vt:lpstr>
      <vt:lpstr>Презентация PowerPoint</vt:lpstr>
      <vt:lpstr>Гіперчутливість - це патологічний процес, який виникає з імунологічно специфічних взаємодій між антигенами (ендогенними або екзогенними) і антителами або сенсибілізованими лімфоцитами. Це визначення включає ті порушення, при яких досліджувані антитела не мають патофізіологічного значення, навіть коли їх наявність може мати діагностичне значення.</vt:lpstr>
      <vt:lpstr>Тип II — це цитотоксичні реакції, що виникають, коли антитело реагує з антигенним компонентом клітини Вона зазвичай включає активацію комплементу і може викликати опсонізацію шляхом покриття клітин антителами; реакція розвивається через активацію компонентів комплементу від С3 (з настаючим фагоцитозом клітин) Захворювання, пов'язані з гіперчутливістю II типу: Кумбс-позитивні гемолітичні анемії, викликана антителами тромбоцитопенічна пурпура, лейкопенія, пухирчатка, пемфігоїд, синдром Гудпасчера і перніциозна анемія. Антирецепторними антителами є IgG.</vt:lpstr>
      <vt:lpstr>Тип III– імунокомплексні реакції викликаються відкладенням розчинних циркулюючих імунних комплексів антигену-антитела в судинах і тканинах. Імунні комплекси активують комплемент і, таким чином, запускають послідовність подій, що приводять до міграції поліморфноядерних клітин і викиду в тканини лізосомальних протеолітичних ферментів і факторів проникнення, що приводять до оспаління. Захворювання, пов'язані з гіперчутливістю III типу: системна червона волчанка, ревматоїдний артрит, поліартрит, кріоглобулінемія, гіперчутливий пневмоніт, бронхолегковий аспергілез, острий гломеруло-нефрит.</vt:lpstr>
      <vt:lpstr>Тип IV — клітинні, клітинно-осередковані, відстрочені або туберкулінові реакції гіперчутливості, що викликаються сенсибілізованими Т-лімфоцитами після контакту зі специфічним антигеном. Захворювання, пов'язані з гіперчутливістю IV типу: контактні дерматити, гіперчутливі пневмонії, відторгнення аллотрансплантатів, гранулеми від внутрішньоклітинних мікроорганізмів, деякі види гіперчутливості до ліків, тиреоїдит і енцефаломієліт після вакцинації від білосніжності.</vt:lpstr>
      <vt:lpstr>Істинна харчова алергія</vt:lpstr>
      <vt:lpstr>Серед перелічених форм харчової нестерпності справжня харчова алергія займає особливе місце. Це зумовлено тим, що вона є як однією з найчастіших причин, так і наслідком багатьох гострих і хронічних захворювань, не тільки хворих, що інвалідують, але іноді небезпечних для життя.</vt:lpstr>
      <vt:lpstr>За оцінкою Британської алергологічної асоціації справжньою харчовою алергією страждають 1,5 % населення, вона зазвичай розвивається у дитинстві, найчастіше в осіб із явною спадковою схильністю до атопії. 20% немовлят мають алергію на один або кілька продуктів, найчастіше на коров'яче молоко, але з віком кількість дітей з харчовою алергією скорочується, так що на харчову алергію страждають 6% дітей старшого віку, 4% підлітків і 1–2% дорослих.Практично той чи інший ступінь антигенності мають усі харчові продукти, виключаючи сіль та цукор. Антигенні властивості вивчені більш менш повно у продуктів, що викликають алергію частіше за інших. Найбільш виражені сенсибілізуючі властивості у продуктів білкового походження як тварин, так і рослинних. </vt:lpstr>
      <vt:lpstr>Презентация PowerPoint</vt:lpstr>
      <vt:lpstr>Презентация PowerPoint</vt:lpstr>
      <vt:lpstr>Коров'яче молоко</vt:lpstr>
      <vt:lpstr>Яйця курки</vt:lpstr>
      <vt:lpstr>Риба</vt:lpstr>
      <vt:lpstr>Ракоподібні (раки, краби, креветки, омари)</vt:lpstr>
      <vt:lpstr>М’ясо</vt:lpstr>
      <vt:lpstr>Харчові злаки</vt:lpstr>
      <vt:lpstr>Овочі, фрукти та ягоди</vt:lpstr>
      <vt:lpstr>Горіхи, шоколад</vt:lpstr>
      <vt:lpstr>Чинники, що сприяють формуванню харчової алергії</vt:lpstr>
      <vt:lpstr>Клінічні прояви харчової алергії</vt:lpstr>
      <vt:lpstr>Презентация PowerPoint</vt:lpstr>
      <vt:lpstr>Презентация PowerPoint</vt:lpstr>
      <vt:lpstr>Презентация PowerPoint</vt:lpstr>
      <vt:lpstr>Презентация PowerPoint</vt:lpstr>
      <vt:lpstr>Псевдоалергічна харчова непереносимість</vt:lpstr>
      <vt:lpstr>Презентация PowerPoint</vt:lpstr>
      <vt:lpstr>Презентация PowerPoint</vt:lpstr>
      <vt:lpstr>Презентация PowerPoint</vt:lpstr>
      <vt:lpstr>Непереносимість їжі, зумовлена дефіцитом травних ферментів</vt:lpstr>
      <vt:lpstr>Презентация PowerPoint</vt:lpstr>
      <vt:lpstr>Діагностика харчової нестерпності</vt:lpstr>
      <vt:lpstr>Презентация PowerPoint</vt:lpstr>
      <vt:lpstr>Презентация PowerPoint</vt:lpstr>
      <vt:lpstr>Лікування харчової нестерпності</vt:lpstr>
      <vt:lpstr>Презентация PowerPoint</vt:lpstr>
      <vt:lpstr>Дієта </vt:lpstr>
      <vt:lpstr>Презентация PowerPoint</vt:lpstr>
      <vt:lpstr>Дякуємо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Харчова алергія і непереносимість деяких компонентів їжі</dc:title>
  <dc:creator>User</dc:creator>
  <cp:lastModifiedBy>Admin</cp:lastModifiedBy>
  <cp:revision>3</cp:revision>
  <dcterms:modified xsi:type="dcterms:W3CDTF">2023-02-22T10:14:08Z</dcterms:modified>
</cp:coreProperties>
</file>