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98" r:id="rId11"/>
    <p:sldId id="299" r:id="rId12"/>
    <p:sldId id="300" r:id="rId13"/>
    <p:sldId id="301" r:id="rId14"/>
    <p:sldId id="302" r:id="rId15"/>
    <p:sldId id="304" r:id="rId16"/>
    <p:sldId id="303" r:id="rId17"/>
    <p:sldId id="266" r:id="rId18"/>
    <p:sldId id="267" r:id="rId19"/>
    <p:sldId id="268" r:id="rId20"/>
    <p:sldId id="269" r:id="rId21"/>
    <p:sldId id="270" r:id="rId22"/>
    <p:sldId id="305" r:id="rId23"/>
    <p:sldId id="306" r:id="rId24"/>
    <p:sldId id="307" r:id="rId25"/>
    <p:sldId id="308" r:id="rId26"/>
    <p:sldId id="309" r:id="rId27"/>
    <p:sldId id="310" r:id="rId28"/>
    <p:sldId id="311" r:id="rId29"/>
    <p:sldId id="312" r:id="rId30"/>
    <p:sldId id="313" r:id="rId31"/>
    <p:sldId id="271" r:id="rId32"/>
    <p:sldId id="272" r:id="rId33"/>
    <p:sldId id="273" r:id="rId34"/>
    <p:sldId id="274" r:id="rId35"/>
    <p:sldId id="275" r:id="rId36"/>
    <p:sldId id="276" r:id="rId37"/>
    <p:sldId id="277" r:id="rId38"/>
    <p:sldId id="278" r:id="rId39"/>
    <p:sldId id="279" r:id="rId40"/>
    <p:sldId id="280" r:id="rId41"/>
    <p:sldId id="281" r:id="rId42"/>
    <p:sldId id="282" r:id="rId43"/>
    <p:sldId id="283" r:id="rId44"/>
    <p:sldId id="284" r:id="rId45"/>
    <p:sldId id="285" r:id="rId46"/>
    <p:sldId id="286" r:id="rId47"/>
    <p:sldId id="287" r:id="rId48"/>
    <p:sldId id="288" r:id="rId49"/>
    <p:sldId id="289" r:id="rId50"/>
    <p:sldId id="292" r:id="rId51"/>
    <p:sldId id="293" r:id="rId52"/>
    <p:sldId id="294" r:id="rId53"/>
    <p:sldId id="295" r:id="rId54"/>
    <p:sldId id="296" r:id="rId55"/>
    <p:sldId id="297" r:id="rId5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DD2E16EF-B4CD-4233-B10B-5960471306D0}" type="datetimeFigureOut">
              <a:rPr lang="ru-RU" smtClean="0"/>
              <a:t>22.02.2023</a:t>
            </a:fld>
            <a:endParaRPr lang="ru-RU"/>
          </a:p>
        </p:txBody>
      </p:sp>
      <p:sp>
        <p:nvSpPr>
          <p:cNvPr id="5" name="Footer Placeholder 4"/>
          <p:cNvSpPr>
            <a:spLocks noGrp="1"/>
          </p:cNvSpPr>
          <p:nvPr>
            <p:ph type="ftr" sz="quarter" idx="11"/>
          </p:nvPr>
        </p:nvSpPr>
        <p:spPr>
          <a:xfrm>
            <a:off x="3962399" y="5870575"/>
            <a:ext cx="4893958" cy="377825"/>
          </a:xfrm>
        </p:spPr>
        <p:txBody>
          <a:bodyPr/>
          <a:lstStyle/>
          <a:p>
            <a:endParaRPr lang="ru-RU"/>
          </a:p>
        </p:txBody>
      </p:sp>
      <p:sp>
        <p:nvSpPr>
          <p:cNvPr id="6" name="Slide Number Placeholder 5"/>
          <p:cNvSpPr>
            <a:spLocks noGrp="1"/>
          </p:cNvSpPr>
          <p:nvPr>
            <p:ph type="sldNum" sz="quarter" idx="12"/>
          </p:nvPr>
        </p:nvSpPr>
        <p:spPr>
          <a:xfrm>
            <a:off x="10608958" y="5870575"/>
            <a:ext cx="551167" cy="377825"/>
          </a:xfrm>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11713125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D2E16EF-B4CD-4233-B10B-5960471306D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3746156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3508942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D2E16EF-B4CD-4233-B10B-5960471306D0}"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223033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D2E16EF-B4CD-4233-B10B-5960471306D0}" type="datetimeFigureOut">
              <a:rPr lang="ru-RU" smtClean="0"/>
              <a:t>22.02.2023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97533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D2E16EF-B4CD-4233-B10B-5960471306D0}" type="datetimeFigureOut">
              <a:rPr lang="ru-RU" smtClean="0"/>
              <a:t>22.02.2023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3112411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DD2E16EF-B4CD-4233-B10B-5960471306D0}" type="datetimeFigureOut">
              <a:rPr lang="ru-RU" smtClean="0"/>
              <a:t>22.02.2023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3343541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D2E16EF-B4CD-4233-B10B-5960471306D0}"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656474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D2E16EF-B4CD-4233-B10B-5960471306D0}"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1418767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D2E16EF-B4CD-4233-B10B-5960471306D0}"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899205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947448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701929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784003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3290147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6223099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D2E16EF-B4CD-4233-B10B-5960471306D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
        <p:nvSpPr>
          <p:cNvPr id="8" name="Title 1"/>
          <p:cNvSpPr>
            <a:spLocks noGrp="1"/>
          </p:cNvSpPr>
          <p:nvPr>
            <p:ph type="title"/>
          </p:nvPr>
        </p:nvSpPr>
        <p:spPr>
          <a:xfrm>
            <a:off x="685801" y="609600"/>
            <a:ext cx="10131425" cy="1456267"/>
          </a:xfrm>
        </p:spPr>
        <p:txBody>
          <a:bodyPr/>
          <a:lstStyle/>
          <a:p>
            <a:r>
              <a:rPr lang="ru-RU" smtClean="0"/>
              <a:t>Образец заголовка</a:t>
            </a:r>
            <a:endParaRPr lang="en-US" dirty="0"/>
          </a:p>
        </p:txBody>
      </p:sp>
    </p:spTree>
    <p:extLst>
      <p:ext uri="{BB962C8B-B14F-4D97-AF65-F5344CB8AC3E}">
        <p14:creationId xmlns:p14="http://schemas.microsoft.com/office/powerpoint/2010/main" val="4122642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D2E16EF-B4CD-4233-B10B-5960471306D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156708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D2E16EF-B4CD-4233-B10B-5960471306D0}" type="datetimeFigureOut">
              <a:rPr lang="ru-RU" smtClean="0"/>
              <a:t>22.02.2023</a:t>
            </a:fld>
            <a:endParaRPr lang="ru-RU"/>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EE6859-5CCA-4C4D-AF6C-78990FFA0840}" type="slidenum">
              <a:rPr lang="ru-RU" smtClean="0"/>
              <a:t>‹#›</a:t>
            </a:fld>
            <a:endParaRPr lang="ru-RU"/>
          </a:p>
        </p:txBody>
      </p:sp>
    </p:spTree>
    <p:extLst>
      <p:ext uri="{BB962C8B-B14F-4D97-AF65-F5344CB8AC3E}">
        <p14:creationId xmlns:p14="http://schemas.microsoft.com/office/powerpoint/2010/main" val="288376534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17561" y="160478"/>
            <a:ext cx="9005104" cy="3108543"/>
          </a:xfrm>
          <a:prstGeom prst="rect">
            <a:avLst/>
          </a:prstGeom>
        </p:spPr>
        <p:txBody>
          <a:bodyPr wrap="square">
            <a:spAutoFit/>
          </a:bodyPr>
          <a:lstStyle/>
          <a:p>
            <a:pPr algn="ctr"/>
            <a:r>
              <a:rPr lang="ru-RU" sz="2800" b="1" dirty="0" smtClean="0">
                <a:effectLst/>
              </a:rPr>
              <a:t>Тема № 12</a:t>
            </a:r>
            <a:endParaRPr lang="ru-RU" sz="2800" dirty="0" smtClean="0">
              <a:effectLst/>
            </a:endParaRPr>
          </a:p>
          <a:p>
            <a:pPr algn="ctr"/>
            <a:r>
              <a:rPr lang="ru-RU" sz="2800" dirty="0" smtClean="0">
                <a:effectLst/>
              </a:rPr>
              <a:t/>
            </a:r>
            <a:br>
              <a:rPr lang="ru-RU" sz="2800" dirty="0" smtClean="0">
                <a:effectLst/>
              </a:rPr>
            </a:br>
            <a:endParaRPr lang="ru-RU" sz="2800" dirty="0" smtClean="0">
              <a:effectLst/>
            </a:endParaRPr>
          </a:p>
          <a:p>
            <a:pPr algn="ctr"/>
            <a:r>
              <a:rPr lang="ru-RU" sz="2800" b="1" dirty="0" smtClean="0">
                <a:effectLst/>
              </a:rPr>
              <a:t>МЕТОДИКА ГІГІЄНІЧНОЇ ОЦІНКИ ПИТНОЇ ВОДИ ЗА ДАНИМИ </a:t>
            </a:r>
            <a:r>
              <a:rPr lang="ru-RU" sz="2800" b="1" dirty="0" smtClean="0"/>
              <a:t>САНІТАРНОГО</a:t>
            </a:r>
            <a:r>
              <a:rPr lang="ru-RU" sz="2800" b="1" dirty="0" smtClean="0">
                <a:effectLst/>
              </a:rPr>
              <a:t> ОБСТЕЖЕННЯ СИСТЕМ ВОДОПОСТАЧАННЯ ТА РЕЗУЛЬТАТАМИ ЛАБОРАТОРНОГО АНАЛІЗУ ПРОБ.</a:t>
            </a:r>
            <a:endParaRPr lang="ru-RU" sz="2800" dirty="0">
              <a:effectLst/>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8915" y="3391852"/>
            <a:ext cx="4842396" cy="3224327"/>
          </a:xfrm>
          <a:prstGeom prst="rect">
            <a:avLst/>
          </a:prstGeom>
        </p:spPr>
      </p:pic>
    </p:spTree>
    <p:extLst>
      <p:ext uri="{BB962C8B-B14F-4D97-AF65-F5344CB8AC3E}">
        <p14:creationId xmlns:p14="http://schemas.microsoft.com/office/powerpoint/2010/main" val="1936413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833377"/>
            <a:ext cx="12192000" cy="2677656"/>
          </a:xfrm>
          <a:prstGeom prst="rect">
            <a:avLst/>
          </a:prstGeom>
        </p:spPr>
        <p:txBody>
          <a:bodyPr wrap="square">
            <a:spAutoFit/>
          </a:bodyPr>
          <a:lstStyle/>
          <a:p>
            <a:pPr algn="ctr">
              <a:buFont typeface="+mj-lt"/>
              <a:buAutoNum type="arabicPeriod"/>
            </a:pPr>
            <a:r>
              <a:rPr lang="ru-RU" sz="2400" b="1" dirty="0" smtClean="0">
                <a:effectLst/>
              </a:rPr>
              <a:t>Навчальна мета</a:t>
            </a:r>
            <a:endParaRPr lang="ru-RU" sz="2400" dirty="0" smtClean="0">
              <a:effectLst/>
            </a:endParaRPr>
          </a:p>
          <a:p>
            <a:r>
              <a:rPr lang="ru-RU" sz="2400" dirty="0" smtClean="0">
                <a:effectLst/>
              </a:rPr>
              <a:t/>
            </a:r>
            <a:br>
              <a:rPr lang="ru-RU" sz="2400" dirty="0" smtClean="0">
                <a:effectLst/>
              </a:rPr>
            </a:br>
            <a:endParaRPr lang="ru-RU" sz="2400" dirty="0" smtClean="0">
              <a:effectLst/>
            </a:endParaRPr>
          </a:p>
          <a:p>
            <a:pPr marL="742950" lvl="1" indent="-285750" algn="just">
              <a:buFont typeface="+mj-lt"/>
              <a:buAutoNum type="arabicPeriod"/>
            </a:pPr>
            <a:r>
              <a:rPr lang="ru-RU" sz="2400" dirty="0" smtClean="0">
                <a:effectLst/>
              </a:rPr>
              <a:t>Засвоїти загальні вимоги до якості питної води та гігієнічного значення окремих її показників.</a:t>
            </a:r>
          </a:p>
          <a:p>
            <a:pPr marL="742950" lvl="1" indent="-285750" algn="just">
              <a:buFont typeface="+mj-lt"/>
              <a:buAutoNum type="arabicPeriod"/>
            </a:pPr>
            <a:r>
              <a:rPr lang="ru-RU" sz="2400" dirty="0" smtClean="0">
                <a:effectLst/>
              </a:rPr>
              <a:t>Оволодіти методикою читання аналізу і оцінки якості питної води при місцевому та централізованому водопостачанні.</a:t>
            </a:r>
            <a:endParaRPr lang="ru-RU" sz="2400" dirty="0">
              <a:effectLst/>
            </a:endParaRPr>
          </a:p>
        </p:txBody>
      </p:sp>
    </p:spTree>
    <p:extLst>
      <p:ext uri="{BB962C8B-B14F-4D97-AF65-F5344CB8AC3E}">
        <p14:creationId xmlns:p14="http://schemas.microsoft.com/office/powerpoint/2010/main" val="2792149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501568"/>
            <a:ext cx="12192001" cy="7478970"/>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ctr"/>
            <a:r>
              <a:rPr lang="ru-RU" sz="2000" b="1" dirty="0" smtClean="0">
                <a:effectLst/>
              </a:rPr>
              <a:t>2. Вихідні знання і вміння</a:t>
            </a:r>
            <a:endParaRPr lang="ru-RU" sz="2000" dirty="0" smtClean="0">
              <a:effectLst/>
            </a:endParaRPr>
          </a:p>
          <a:p>
            <a:pPr algn="just"/>
            <a:endParaRPr lang="ru-RU" sz="2000" dirty="0" smtClean="0">
              <a:effectLst/>
            </a:endParaRPr>
          </a:p>
          <a:p>
            <a:pPr marL="742950" lvl="1" indent="-285750" algn="just">
              <a:buFont typeface="+mj-lt"/>
              <a:buAutoNum type="arabicPeriod"/>
            </a:pPr>
            <a:r>
              <a:rPr lang="ru-RU" sz="2000" dirty="0" smtClean="0">
                <a:effectLst/>
              </a:rPr>
              <a:t>знати:</a:t>
            </a:r>
          </a:p>
          <a:p>
            <a:pPr marL="1143000" lvl="2" indent="-228600" algn="just">
              <a:buFont typeface="+mj-lt"/>
              <a:buAutoNum type="arabicPeriod"/>
            </a:pPr>
            <a:r>
              <a:rPr lang="ru-RU" sz="2000" dirty="0" smtClean="0">
                <a:effectLst/>
              </a:rPr>
              <a:t>Гігієнічні показники і нормативи якості питної води (фізичні, органолептичні, хімічний склад) і показники забруднення (хімічні, бактеріологічні - прямі і непрямі), їх наукове обгрунтування.</a:t>
            </a:r>
          </a:p>
          <a:p>
            <a:pPr marL="1143000" lvl="2" indent="-228600" algn="just">
              <a:buFont typeface="+mj-lt"/>
              <a:buAutoNum type="arabicPeriod"/>
            </a:pPr>
            <a:r>
              <a:rPr lang="ru-RU" sz="2000" dirty="0" smtClean="0">
                <a:effectLst/>
              </a:rPr>
              <a:t>Поняття і характеристику централізованих (господарсько-питний водопровід) та децентралізованих (шахтний колодязь, каптаж джерела) систем водопостачання.</a:t>
            </a:r>
          </a:p>
          <a:p>
            <a:pPr marL="1143000" lvl="2" indent="-228600" algn="just">
              <a:buFont typeface="+mj-lt"/>
              <a:buAutoNum type="arabicPeriod"/>
            </a:pPr>
            <a:r>
              <a:rPr lang="ru-RU" sz="2000" dirty="0" smtClean="0">
                <a:effectLst/>
              </a:rPr>
              <a:t>Гігієнічну характеристику загальноприйнятих і спеціальних методів поліпшення якості питної води, технічних засобів їх здійснення на головних спорудах водопроводів при централізованих системах водопостачання.</a:t>
            </a:r>
          </a:p>
          <a:p>
            <a:pPr marL="1143000" lvl="2" indent="-228600" algn="just">
              <a:buFont typeface="+mj-lt"/>
              <a:buAutoNum type="arabicPeriod"/>
            </a:pPr>
            <a:r>
              <a:rPr lang="ru-RU" sz="2000" dirty="0" smtClean="0">
                <a:effectLst/>
              </a:rPr>
              <a:t>Комплекс заходів по санітарному нагляду за експлуатацією головних споруд водопроводу (окремих його елементів і водопровідної мережі), а також колодязів, каптажів.</a:t>
            </a:r>
          </a:p>
          <a:p>
            <a:pPr algn="just"/>
            <a:r>
              <a:rPr lang="ru-RU" sz="2000" dirty="0" smtClean="0">
                <a:effectLst/>
              </a:rPr>
              <a:t/>
            </a:r>
            <a:br>
              <a:rPr lang="ru-RU" sz="2000" dirty="0" smtClean="0">
                <a:effectLst/>
              </a:rPr>
            </a:br>
            <a:endParaRPr lang="ru-RU" sz="2000" dirty="0" smtClean="0">
              <a:effectLst/>
            </a:endParaRPr>
          </a:p>
          <a:p>
            <a:pPr marL="742950" lvl="1" indent="-285750" algn="just">
              <a:buFont typeface="+mj-lt"/>
              <a:buAutoNum type="arabicPeriod" startAt="2"/>
            </a:pPr>
            <a:r>
              <a:rPr lang="ru-RU" sz="2000" dirty="0" smtClean="0">
                <a:effectLst/>
              </a:rPr>
              <a:t>вміти:</a:t>
            </a:r>
          </a:p>
          <a:p>
            <a:pPr marL="1143000" lvl="2" indent="-228600" algn="just">
              <a:buFont typeface="+mj-lt"/>
              <a:buAutoNum type="arabicPeriod" startAt="2"/>
            </a:pPr>
            <a:r>
              <a:rPr lang="ru-RU" sz="2000" dirty="0" smtClean="0">
                <a:effectLst/>
              </a:rPr>
              <a:t>Давати гігієнічну оцінку якості питної води за даними санітарного обстеження джерела водопостачання і результатів лабораторного аналізу води.</a:t>
            </a:r>
          </a:p>
          <a:p>
            <a:pPr marL="1143000" lvl="2" indent="-228600" algn="just">
              <a:buFont typeface="+mj-lt"/>
              <a:buAutoNum type="arabicPeriod" startAt="2"/>
            </a:pPr>
            <a:r>
              <a:rPr lang="ru-RU" sz="2000" dirty="0" smtClean="0">
                <a:effectLst/>
              </a:rPr>
              <a:t>Давати гігієнічну оцінку різним методам поліпшення якості води і ефективності експлуатації окремих споруд і засобів, які використовуються з цією метою.</a:t>
            </a:r>
          </a:p>
          <a:p>
            <a:pPr marL="1143000" lvl="2" indent="-228600" algn="just">
              <a:buFont typeface="+mj-lt"/>
              <a:buAutoNum type="arabicPeriod" startAt="2"/>
            </a:pPr>
            <a:r>
              <a:rPr lang="ru-RU" sz="2000" dirty="0" smtClean="0">
                <a:effectLst/>
              </a:rPr>
              <a:t>Розробляти комплекс заходів щодо поліпшення якості води та профілактики захворювань, пов'язаних з її якістю.</a:t>
            </a:r>
            <a:endParaRPr lang="ru-RU" sz="2000" dirty="0">
              <a:effectLst/>
            </a:endParaRPr>
          </a:p>
        </p:txBody>
      </p:sp>
    </p:spTree>
    <p:extLst>
      <p:ext uri="{BB962C8B-B14F-4D97-AF65-F5344CB8AC3E}">
        <p14:creationId xmlns:p14="http://schemas.microsoft.com/office/powerpoint/2010/main" val="4292374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554675"/>
            <a:ext cx="12191999" cy="7171194"/>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ctr"/>
            <a:r>
              <a:rPr lang="ru-RU" sz="2000" b="1" dirty="0" smtClean="0">
                <a:effectLst/>
              </a:rPr>
              <a:t>3. Питання для самопідготовки</a:t>
            </a:r>
            <a:r>
              <a:rPr lang="ru-RU" sz="2000" dirty="0" smtClean="0">
                <a:effectLst/>
              </a:rPr>
              <a:t/>
            </a:r>
            <a:br>
              <a:rPr lang="ru-RU" sz="2000" dirty="0" smtClean="0">
                <a:effectLst/>
              </a:rPr>
            </a:br>
            <a:endParaRPr lang="ru-RU" sz="2000" dirty="0" smtClean="0">
              <a:effectLst/>
            </a:endParaRPr>
          </a:p>
          <a:p>
            <a:pPr marL="742950" lvl="1" indent="-285750" algn="just">
              <a:buFont typeface="+mj-lt"/>
              <a:buAutoNum type="arabicPeriod"/>
            </a:pPr>
            <a:r>
              <a:rPr lang="ru-RU" sz="2000" dirty="0" smtClean="0">
                <a:effectLst/>
              </a:rPr>
              <a:t>Вплив кількості та якості питної води та умов водопостачання на стан здоров'я населення та санітарні умови життя.</a:t>
            </a:r>
          </a:p>
          <a:p>
            <a:pPr marL="742950" lvl="1" indent="-285750" algn="just">
              <a:buFont typeface="+mj-lt"/>
              <a:buAutoNum type="arabicPeriod"/>
            </a:pPr>
            <a:r>
              <a:rPr lang="ru-RU" sz="2000" dirty="0" smtClean="0">
                <a:effectLst/>
              </a:rPr>
              <a:t>Норми водопостачання та їх обґрунтування.</a:t>
            </a:r>
          </a:p>
          <a:p>
            <a:pPr marL="742950" lvl="1" indent="-285750" algn="just">
              <a:buFont typeface="+mj-lt"/>
              <a:buAutoNum type="arabicPeriod"/>
            </a:pPr>
            <a:r>
              <a:rPr lang="ru-RU" sz="2000" dirty="0" smtClean="0">
                <a:effectLst/>
              </a:rPr>
              <a:t>Інфекційні захворювання, збудники яких передаються через воду. Особливості водних епідемій, їх профілактика.</a:t>
            </a:r>
          </a:p>
          <a:p>
            <a:pPr marL="742950" lvl="1" indent="-285750" algn="just">
              <a:buFont typeface="+mj-lt"/>
              <a:buAutoNum type="arabicPeriod"/>
            </a:pPr>
            <a:r>
              <a:rPr lang="ru-RU" sz="2000" dirty="0" smtClean="0">
                <a:effectLst/>
              </a:rPr>
              <a:t>Захворювання неінфекційного походження, обумовлені вживанням недоброякісної води та засоби їх профілактики.</a:t>
            </a:r>
          </a:p>
          <a:p>
            <a:pPr marL="742950" lvl="1" indent="-285750" algn="just">
              <a:buFont typeface="+mj-lt"/>
              <a:buAutoNum type="arabicPeriod"/>
            </a:pPr>
            <a:r>
              <a:rPr lang="ru-RU" sz="2000" dirty="0" smtClean="0">
                <a:effectLst/>
              </a:rPr>
              <a:t>Проблема макро- і </a:t>
            </a:r>
            <a:r>
              <a:rPr lang="ru-RU" sz="2000" dirty="0" err="1" smtClean="0">
                <a:effectLst/>
              </a:rPr>
              <a:t>мікроелементозів</a:t>
            </a:r>
            <a:r>
              <a:rPr lang="ru-RU" sz="2000" dirty="0" smtClean="0">
                <a:effectLst/>
              </a:rPr>
              <a:t> водного походження. Гігієнічне значення жорсткості води. Ендемічний флюороз і його профілактика.</a:t>
            </a:r>
          </a:p>
          <a:p>
            <a:pPr marL="742950" lvl="1" indent="-285750" algn="just">
              <a:buFont typeface="+mj-lt"/>
              <a:buAutoNum type="arabicPeriod"/>
            </a:pPr>
            <a:r>
              <a:rPr lang="ru-RU" sz="2000" dirty="0" smtClean="0">
                <a:effectLst/>
              </a:rPr>
              <a:t>Ендемічний карієс. </a:t>
            </a:r>
            <a:r>
              <a:rPr lang="ru-RU" sz="2000" dirty="0" err="1" smtClean="0">
                <a:effectLst/>
              </a:rPr>
              <a:t>Фторопрофілактіка</a:t>
            </a:r>
            <a:r>
              <a:rPr lang="ru-RU" sz="2000" dirty="0" smtClean="0">
                <a:effectLst/>
              </a:rPr>
              <a:t> карієсу зубів і її значення в практиці централізованого водопостачання.</a:t>
            </a:r>
          </a:p>
          <a:p>
            <a:pPr marL="742950" lvl="1" indent="-285750" algn="just">
              <a:buFont typeface="+mj-lt"/>
              <a:buAutoNum type="arabicPeriod"/>
            </a:pPr>
            <a:r>
              <a:rPr lang="ru-RU" sz="2000" dirty="0" smtClean="0">
                <a:effectLst/>
              </a:rPr>
              <a:t>Внесок вітчизняних гігієністів в наукове обгрунтування і практичну реалізацію фторування води в централізованих системах водопостачання України. Залежність фторування води від кліматичних умов місцевості.</a:t>
            </a:r>
          </a:p>
          <a:p>
            <a:pPr marL="742950" lvl="1" indent="-285750" algn="just">
              <a:buFont typeface="+mj-lt"/>
              <a:buAutoNum type="arabicPeriod"/>
            </a:pPr>
            <a:r>
              <a:rPr lang="ru-RU" sz="2000" dirty="0" smtClean="0">
                <a:effectLst/>
              </a:rPr>
              <a:t>Водно-нітратна </a:t>
            </a:r>
            <a:r>
              <a:rPr lang="ru-RU" sz="2000" dirty="0" err="1" smtClean="0">
                <a:effectLst/>
              </a:rPr>
              <a:t>метгемоглобінемія</a:t>
            </a:r>
            <a:r>
              <a:rPr lang="ru-RU" sz="2000" dirty="0" smtClean="0">
                <a:effectLst/>
              </a:rPr>
              <a:t> як гігієнічна проблема, її профілактика.</a:t>
            </a:r>
          </a:p>
          <a:p>
            <a:pPr marL="742950" lvl="1" indent="-285750" algn="just">
              <a:buFont typeface="+mj-lt"/>
              <a:buAutoNum type="arabicPeriod"/>
            </a:pPr>
            <a:r>
              <a:rPr lang="ru-RU" sz="2000" dirty="0" smtClean="0">
                <a:effectLst/>
              </a:rPr>
              <a:t>Загальні гігієнічні вимоги до якості питної води, їх показники - фізичні, органолептичні, показники природного хімічного складу, їх гігієнічна характеристика. Держстандарт на питну воду.</a:t>
            </a:r>
          </a:p>
          <a:p>
            <a:pPr marL="742950" lvl="1" indent="-285750" algn="just">
              <a:buFont typeface="+mj-lt"/>
              <a:buAutoNum type="arabicPeriod"/>
            </a:pPr>
            <a:r>
              <a:rPr lang="ru-RU" sz="2000" dirty="0" smtClean="0">
                <a:effectLst/>
              </a:rPr>
              <a:t>Джерела і показники забруднення і епідемічної безпеки води - органолептичні, хімічні, бактеріологічні, їх гігієнічна характеристика.</a:t>
            </a:r>
            <a:endParaRPr lang="ru-RU" sz="2000" dirty="0">
              <a:effectLst/>
            </a:endParaRPr>
          </a:p>
        </p:txBody>
      </p:sp>
    </p:spTree>
    <p:extLst>
      <p:ext uri="{BB962C8B-B14F-4D97-AF65-F5344CB8AC3E}">
        <p14:creationId xmlns:p14="http://schemas.microsoft.com/office/powerpoint/2010/main" val="3719744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32411"/>
            <a:ext cx="12192000" cy="5601533"/>
          </a:xfrm>
          <a:prstGeom prst="rect">
            <a:avLst/>
          </a:prstGeom>
        </p:spPr>
        <p:txBody>
          <a:bodyPr wrap="square">
            <a:spAutoFit/>
          </a:bodyPr>
          <a:lstStyle/>
          <a:p>
            <a:endParaRPr lang="ru-RU" sz="2000" dirty="0" smtClean="0"/>
          </a:p>
          <a:p>
            <a:pPr lvl="1" algn="just"/>
            <a:r>
              <a:rPr lang="ru-RU" sz="2000" dirty="0" smtClean="0">
                <a:effectLst/>
              </a:rPr>
              <a:t>11. Порівняльна характеристика централізованого та децентралізованого водопостачання.</a:t>
            </a:r>
          </a:p>
          <a:p>
            <a:pPr lvl="1" algn="just"/>
            <a:r>
              <a:rPr lang="ru-RU" sz="2000" dirty="0" smtClean="0">
                <a:effectLst/>
              </a:rPr>
              <a:t>12. Елементи водопроводу при заборі води з артезіанських і поверхневих водойм. Зони санітарної охорони.</a:t>
            </a:r>
          </a:p>
          <a:p>
            <a:pPr lvl="1" algn="just"/>
            <a:r>
              <a:rPr lang="ru-RU" sz="2000" dirty="0" smtClean="0">
                <a:effectLst/>
              </a:rPr>
              <a:t>13. Загальноприйняті методи очищення води при централізованому водопостачанні (коагуляція, відстоювання, фільтрація), їх сутність і споруди, що застосовуються з цією метою.</a:t>
            </a:r>
          </a:p>
          <a:p>
            <a:pPr lvl="1" algn="just"/>
            <a:r>
              <a:rPr lang="ru-RU" sz="2000" dirty="0" smtClean="0">
                <a:effectLst/>
              </a:rPr>
              <a:t>14. Методи знезараження води, їх класифікація, гігієнічна характеристика.</a:t>
            </a:r>
          </a:p>
          <a:p>
            <a:pPr lvl="1" algn="just"/>
            <a:r>
              <a:rPr lang="ru-RU" sz="2000" dirty="0" smtClean="0">
                <a:effectLst/>
              </a:rPr>
              <a:t>15. Хлорування води, його методи і реагенти, використовувані з цією метою. Недоліки хлорування.</a:t>
            </a:r>
          </a:p>
          <a:p>
            <a:pPr lvl="1" algn="just"/>
            <a:r>
              <a:rPr lang="ru-RU" sz="2000" dirty="0" smtClean="0">
                <a:effectLst/>
              </a:rPr>
              <a:t>16.Обеззаражіваніе води озонуванням і ультрафіолетовим опроміненням, їх гігієнічна характеристика.</a:t>
            </a:r>
          </a:p>
          <a:p>
            <a:pPr lvl="1" algn="just"/>
            <a:r>
              <a:rPr lang="ru-RU" sz="2000" dirty="0" smtClean="0">
                <a:effectLst/>
              </a:rPr>
              <a:t>17.Спеціальние методи поліпшення якості води, їх сутність і гігієнічна характеристика (опріснення, </a:t>
            </a:r>
            <a:r>
              <a:rPr lang="ru-RU" sz="2000" dirty="0" err="1" smtClean="0">
                <a:effectLst/>
              </a:rPr>
              <a:t>деферізація</a:t>
            </a:r>
            <a:r>
              <a:rPr lang="ru-RU" sz="2000" dirty="0" smtClean="0">
                <a:effectLst/>
              </a:rPr>
              <a:t>, Дезодорація, дезактивація).</a:t>
            </a:r>
          </a:p>
          <a:p>
            <a:pPr lvl="1" algn="just"/>
            <a:r>
              <a:rPr lang="ru-RU" sz="2000" dirty="0" smtClean="0"/>
              <a:t>18. </a:t>
            </a:r>
            <a:r>
              <a:rPr lang="ru-RU" sz="2000" dirty="0" smtClean="0">
                <a:effectLst/>
              </a:rPr>
              <a:t>Методи санітарного нагляду за централізованим водопостачанням (попереджувального і поточного). Види лабораторного аналізу води - бактеріологічного, санітарно-хімічного (короткого і повного).</a:t>
            </a:r>
          </a:p>
          <a:p>
            <a:pPr lvl="1" algn="just"/>
            <a:r>
              <a:rPr lang="ru-RU" sz="2000" dirty="0" smtClean="0">
                <a:effectLst/>
              </a:rPr>
              <a:t>19. Санітарний нагляд за місцевими системами водопостачання. Пристрій і експлуатація шахтних колодязів, каптажів джерел. "Санація" колодязів.</a:t>
            </a:r>
          </a:p>
          <a:p>
            <a:pPr lvl="1" algn="just"/>
            <a:r>
              <a:rPr lang="ru-RU" sz="2000" dirty="0" smtClean="0">
                <a:effectLst/>
              </a:rPr>
              <a:t>20. Методика читання аналізів і експертна оцінка питної води.</a:t>
            </a:r>
            <a:endParaRPr lang="ru-RU" sz="2000" dirty="0">
              <a:effectLst/>
            </a:endParaRPr>
          </a:p>
        </p:txBody>
      </p:sp>
    </p:spTree>
    <p:extLst>
      <p:ext uri="{BB962C8B-B14F-4D97-AF65-F5344CB8AC3E}">
        <p14:creationId xmlns:p14="http://schemas.microsoft.com/office/powerpoint/2010/main" val="2825335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96099"/>
            <a:ext cx="12192000" cy="5016758"/>
          </a:xfrm>
          <a:prstGeom prst="rect">
            <a:avLst/>
          </a:prstGeom>
        </p:spPr>
        <p:txBody>
          <a:bodyPr wrap="square">
            <a:spAutoFit/>
          </a:bodyPr>
          <a:lstStyle/>
          <a:p>
            <a:pPr algn="ctr"/>
            <a:r>
              <a:rPr lang="ru-RU" sz="2000" b="1" dirty="0" smtClean="0">
                <a:effectLst/>
              </a:rPr>
              <a:t>4. Завдання (Завдання) для самопідготовки</a:t>
            </a:r>
            <a:endParaRPr lang="ru-RU" sz="2000" dirty="0" smtClean="0">
              <a:effectLst/>
            </a:endParaRPr>
          </a:p>
          <a:p>
            <a:pPr algn="ctr"/>
            <a:r>
              <a:rPr lang="ru-RU" sz="2000" dirty="0" smtClean="0">
                <a:effectLst/>
              </a:rPr>
              <a:t/>
            </a:r>
            <a:br>
              <a:rPr lang="ru-RU" sz="2000" dirty="0" smtClean="0">
                <a:effectLst/>
              </a:rPr>
            </a:br>
            <a:endParaRPr lang="ru-RU" sz="2000" dirty="0" smtClean="0">
              <a:effectLst/>
            </a:endParaRPr>
          </a:p>
          <a:p>
            <a:pPr algn="just"/>
            <a:r>
              <a:rPr lang="ru-RU" sz="2000" dirty="0" smtClean="0">
                <a:effectLst/>
              </a:rPr>
              <a:t>4.1. Вирішити задачу: вода відібрана з шахтного колодязя, глибина якого від поверхні землі до поверхні води становить 14 м. Зруб колодязя зроблений з дерева. Колодязь має навіс, кришку, обладнаний коловоротом з громадським відром. Навколишній колодязь ділянку не забруднений, огороджений. Проба води доставлена ​​в лабораторію 20 червня поточного року, відібрана в дві склянки для санітарно-хімічного і бактеріологічного дослідження. Проби води опечатані, до них докладено супровідний лист, в якому наводяться дані про стан колодязя і умови, при яких відібрано проба води. Результати лабораторного аналізу проб води наступні: прозорість - 30 см за стандартним шрифтом, кольоровість - 40</a:t>
            </a:r>
            <a:r>
              <a:rPr lang="ru-RU" sz="2000" baseline="30000" dirty="0" smtClean="0">
                <a:effectLst/>
              </a:rPr>
              <a:t>0</a:t>
            </a:r>
            <a:r>
              <a:rPr lang="ru-RU" sz="2000" dirty="0" smtClean="0">
                <a:effectLst/>
              </a:rPr>
              <a:t>по хромокобальтових шкалою; запах при температурі води 20 і 60</a:t>
            </a:r>
            <a:r>
              <a:rPr lang="ru-RU" sz="2000" baseline="30000" dirty="0" smtClean="0">
                <a:effectLst/>
              </a:rPr>
              <a:t>0</a:t>
            </a:r>
            <a:r>
              <a:rPr lang="ru-RU" sz="2000" dirty="0" smtClean="0">
                <a:effectLst/>
              </a:rPr>
              <a:t>З - відсутній (1 бал); інтенсивність присмаку - 0 балів; осад - відсутня; сухий залишок - 400 мг / л; рН - 7,5; загальна жорсткість - 9 мг-</a:t>
            </a:r>
            <a:r>
              <a:rPr lang="ru-RU" sz="2000" dirty="0" err="1" smtClean="0">
                <a:effectLst/>
              </a:rPr>
              <a:t>екв</a:t>
            </a:r>
            <a:r>
              <a:rPr lang="ru-RU" sz="2000" dirty="0" smtClean="0">
                <a:effectLst/>
              </a:rPr>
              <a:t>/ л </a:t>
            </a:r>
            <a:r>
              <a:rPr lang="ru-RU" sz="2000" dirty="0" err="1" smtClean="0">
                <a:effectLst/>
              </a:rPr>
              <a:t>СаО</a:t>
            </a:r>
            <a:r>
              <a:rPr lang="ru-RU" sz="2000" dirty="0" smtClean="0">
                <a:effectLst/>
              </a:rPr>
              <a:t>; залізо загальне - 0,25 мг / л; сульфати - 80 мг / л; фтор - 1,2 мг / л; хлориди - 82 мг / л; азот амонію - 0,1 мг / л; азот нітритів - 0, 002 мг / л; азот нітратів - 20 мг / л; мікробне число - 200 КУО / см</a:t>
            </a:r>
            <a:r>
              <a:rPr lang="ru-RU" sz="2000" baseline="30000" dirty="0" smtClean="0">
                <a:effectLst/>
              </a:rPr>
              <a:t>3</a:t>
            </a:r>
            <a:r>
              <a:rPr lang="ru-RU" sz="2000" dirty="0" smtClean="0">
                <a:effectLst/>
              </a:rPr>
              <a:t>; індекс БГКП - 4 КУО / см</a:t>
            </a:r>
            <a:r>
              <a:rPr lang="ru-RU" sz="2000" baseline="30000" dirty="0" smtClean="0">
                <a:effectLst/>
              </a:rPr>
              <a:t>3</a:t>
            </a:r>
            <a:r>
              <a:rPr lang="ru-RU" sz="2000" dirty="0" smtClean="0">
                <a:effectLst/>
              </a:rPr>
              <a:t>. Дати гігієнічну оцінку якості води в колодязі і вирішити питання про придатність її для господарсько-питного використання (див. Додаток 4).</a:t>
            </a:r>
            <a:endParaRPr lang="ru-RU" sz="2000" dirty="0">
              <a:effectLst/>
            </a:endParaRPr>
          </a:p>
        </p:txBody>
      </p:sp>
    </p:spTree>
    <p:extLst>
      <p:ext uri="{BB962C8B-B14F-4D97-AF65-F5344CB8AC3E}">
        <p14:creationId xmlns:p14="http://schemas.microsoft.com/office/powerpoint/2010/main" val="3421661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78177"/>
            <a:ext cx="12192000" cy="3046988"/>
          </a:xfrm>
          <a:prstGeom prst="rect">
            <a:avLst/>
          </a:prstGeom>
        </p:spPr>
        <p:txBody>
          <a:bodyPr wrap="square">
            <a:spAutoFit/>
          </a:bodyPr>
          <a:lstStyle/>
          <a:p>
            <a:pPr algn="just"/>
            <a:r>
              <a:rPr lang="ru-RU" sz="2400" dirty="0" smtClean="0">
                <a:effectLst/>
              </a:rPr>
              <a:t>4.2. Скласти санітарний висновок на воду, проба якої відібрана з водопровідної мережі. Результати її лабораторного дослідження наступні: прозорість - більше 30 см за шкалою</a:t>
            </a:r>
            <a:r>
              <a:rPr lang="ru-RU" sz="2400" dirty="0" err="1" smtClean="0">
                <a:effectLst/>
              </a:rPr>
              <a:t>Снеллена</a:t>
            </a:r>
            <a:r>
              <a:rPr lang="ru-RU" sz="2400" dirty="0" smtClean="0">
                <a:effectLst/>
              </a:rPr>
              <a:t>; кольоровість - 20</a:t>
            </a:r>
            <a:r>
              <a:rPr lang="ru-RU" sz="2400" baseline="30000" dirty="0" smtClean="0">
                <a:effectLst/>
              </a:rPr>
              <a:t>0</a:t>
            </a:r>
            <a:r>
              <a:rPr lang="ru-RU" sz="2400" dirty="0" smtClean="0">
                <a:effectLst/>
              </a:rPr>
              <a:t>за стандартною хромокобальтових шкалою; запах і присмак - не перевищують 2 бали; осад - відсутня; каламутність - 2 мг / л; сухий залишок 200 мг / л; залізо загальне - 0,7 мг / л; сульфати - 96 мг / л; хлориди - 34 мг / л; фтор - 0,8 мг / л; азот амонійний - 0,28 мг / л; азот нітратів 10 мг / л; азот нітритів - 0,001 мг / л; загальна жорсткість 6,3 мг-</a:t>
            </a:r>
            <a:r>
              <a:rPr lang="ru-RU" sz="2400" dirty="0" err="1" smtClean="0">
                <a:effectLst/>
              </a:rPr>
              <a:t>екв</a:t>
            </a:r>
            <a:r>
              <a:rPr lang="ru-RU" sz="2400" dirty="0" smtClean="0">
                <a:effectLst/>
              </a:rPr>
              <a:t>/ л </a:t>
            </a:r>
            <a:r>
              <a:rPr lang="ru-RU" sz="2400" dirty="0" err="1" smtClean="0">
                <a:effectLst/>
              </a:rPr>
              <a:t>СаО</a:t>
            </a:r>
            <a:r>
              <a:rPr lang="ru-RU" sz="2400" dirty="0" smtClean="0">
                <a:effectLst/>
              </a:rPr>
              <a:t>; мікробне число - 92 КУО / см</a:t>
            </a:r>
            <a:r>
              <a:rPr lang="ru-RU" sz="2400" baseline="30000" dirty="0" smtClean="0">
                <a:effectLst/>
              </a:rPr>
              <a:t>3</a:t>
            </a:r>
            <a:r>
              <a:rPr lang="ru-RU" sz="2400" dirty="0" smtClean="0">
                <a:effectLst/>
              </a:rPr>
              <a:t>; індекс БГКП - 3 КУО / см</a:t>
            </a:r>
            <a:r>
              <a:rPr lang="ru-RU" sz="2400" baseline="30000" dirty="0" smtClean="0">
                <a:effectLst/>
              </a:rPr>
              <a:t>3</a:t>
            </a:r>
            <a:r>
              <a:rPr lang="ru-RU" sz="2400" dirty="0" smtClean="0">
                <a:effectLst/>
              </a:rPr>
              <a:t> (Див. Додаток 3).</a:t>
            </a:r>
            <a:endParaRPr lang="ru-RU" sz="2400" dirty="0">
              <a:effectLst/>
            </a:endParaRPr>
          </a:p>
        </p:txBody>
      </p:sp>
    </p:spTree>
    <p:extLst>
      <p:ext uri="{BB962C8B-B14F-4D97-AF65-F5344CB8AC3E}">
        <p14:creationId xmlns:p14="http://schemas.microsoft.com/office/powerpoint/2010/main" val="3307800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81785"/>
            <a:ext cx="12192000" cy="6001643"/>
          </a:xfrm>
          <a:prstGeom prst="rect">
            <a:avLst/>
          </a:prstGeom>
        </p:spPr>
        <p:txBody>
          <a:bodyPr wrap="square">
            <a:spAutoFit/>
          </a:bodyPr>
          <a:lstStyle/>
          <a:p>
            <a:pPr algn="just"/>
            <a:r>
              <a:rPr lang="ru-RU" sz="2400" dirty="0" smtClean="0">
                <a:effectLst/>
              </a:rPr>
              <a:t/>
            </a:r>
            <a:br>
              <a:rPr lang="ru-RU" sz="2400" dirty="0" smtClean="0">
                <a:effectLst/>
              </a:rPr>
            </a:br>
            <a:endParaRPr lang="ru-RU" sz="2400" dirty="0" smtClean="0">
              <a:effectLst/>
            </a:endParaRPr>
          </a:p>
          <a:p>
            <a:pPr algn="ctr"/>
            <a:r>
              <a:rPr lang="ru-RU" sz="2400" b="1" dirty="0" smtClean="0">
                <a:effectLst/>
              </a:rPr>
              <a:t>5. Структура заняття</a:t>
            </a:r>
            <a:endParaRPr lang="ru-RU" sz="2400" dirty="0" smtClean="0">
              <a:effectLst/>
            </a:endParaRPr>
          </a:p>
          <a:p>
            <a:pPr algn="ctr"/>
            <a:r>
              <a:rPr lang="ru-RU" sz="2400" dirty="0" smtClean="0">
                <a:effectLst/>
              </a:rPr>
              <a:t/>
            </a:r>
            <a:br>
              <a:rPr lang="ru-RU" sz="2400" dirty="0" smtClean="0">
                <a:effectLst/>
              </a:rPr>
            </a:br>
            <a:endParaRPr lang="ru-RU" sz="2400" dirty="0" smtClean="0">
              <a:effectLst/>
            </a:endParaRPr>
          </a:p>
          <a:p>
            <a:pPr algn="just"/>
            <a:r>
              <a:rPr lang="ru-RU" sz="2400" dirty="0" smtClean="0">
                <a:effectLst/>
              </a:rPr>
              <a:t>Заняття семінарське. Після організаційної частини викладач шляхом опитування студентів перевіряє рівень їх теоретичної підготовки згідно з наведеними вище питань для самопідготовки і додатки 1. Потім на прикладі однієї з ситуаційних завдань, підготовлених кафедрою, викладач викладає методику "читання" лабораторного аналізу води, активно залучаючи до цього студентів. За результатами розгляду ситуаційної задачі студенти складають розгорнутий санітарний висновок, користуючись нормативами, наведеними в додатках 3, 4.</a:t>
            </a:r>
          </a:p>
          <a:p>
            <a:pPr algn="just"/>
            <a:r>
              <a:rPr lang="ru-RU" sz="2400" dirty="0" smtClean="0">
                <a:effectLst/>
              </a:rPr>
              <a:t>Після цього кожен студент отримує індивідуальну ситуаційну задачу з даними санітарного обстеження і результатами лабораторного аналізу води і самостійно складає санітарний висновок, користуючись тими ж нормативами і методикою, викладеної в додатку 5.</a:t>
            </a:r>
            <a:endParaRPr lang="ru-RU" sz="2400" dirty="0">
              <a:effectLst/>
            </a:endParaRPr>
          </a:p>
        </p:txBody>
      </p:sp>
    </p:spTree>
    <p:extLst>
      <p:ext uri="{BB962C8B-B14F-4D97-AF65-F5344CB8AC3E}">
        <p14:creationId xmlns:p14="http://schemas.microsoft.com/office/powerpoint/2010/main" val="3799774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24624"/>
            <a:ext cx="12192000" cy="3416320"/>
          </a:xfrm>
          <a:prstGeom prst="rect">
            <a:avLst/>
          </a:prstGeom>
        </p:spPr>
        <p:txBody>
          <a:bodyPr wrap="square">
            <a:spAutoFit/>
          </a:bodyPr>
          <a:lstStyle/>
          <a:p>
            <a:pPr algn="ctr"/>
            <a:r>
              <a:rPr lang="ru-RU" sz="2400" b="1" dirty="0" smtClean="0">
                <a:effectLst/>
              </a:rPr>
              <a:t>7. Оснащення заняття</a:t>
            </a:r>
            <a:endParaRPr lang="ru-RU" sz="2400" dirty="0" smtClean="0">
              <a:effectLst/>
            </a:endParaRPr>
          </a:p>
          <a:p>
            <a:pPr algn="just"/>
            <a:r>
              <a:rPr lang="ru-RU" sz="2400" dirty="0" smtClean="0">
                <a:effectLst/>
              </a:rPr>
              <a:t/>
            </a:r>
            <a:br>
              <a:rPr lang="ru-RU" sz="2400" dirty="0" smtClean="0">
                <a:effectLst/>
              </a:rPr>
            </a:br>
            <a:endParaRPr lang="ru-RU" sz="2400" dirty="0" smtClean="0">
              <a:effectLst/>
            </a:endParaRPr>
          </a:p>
          <a:p>
            <a:pPr algn="just">
              <a:buFont typeface="+mj-lt"/>
              <a:buAutoNum type="arabicPeriod"/>
            </a:pPr>
            <a:r>
              <a:rPr lang="ru-RU" sz="2400" dirty="0" smtClean="0">
                <a:effectLst/>
              </a:rPr>
              <a:t>ГОСТ "Вода питна", СанПіН на воду централізованого водопостачання (1996), санітарні правила по влаштуванню шахтних колодязів та каптажів джерел (1975).</a:t>
            </a:r>
          </a:p>
          <a:p>
            <a:pPr algn="just">
              <a:buFont typeface="+mj-lt"/>
              <a:buAutoNum type="arabicPeriod"/>
            </a:pPr>
            <a:r>
              <a:rPr lang="ru-RU" sz="2400" dirty="0" smtClean="0">
                <a:effectLst/>
              </a:rPr>
              <a:t>Ситуаційна задача за результатами лабораторного аналізу води і приклад санітарного висновку.</a:t>
            </a:r>
          </a:p>
          <a:p>
            <a:pPr algn="just">
              <a:buFont typeface="+mj-lt"/>
              <a:buAutoNum type="arabicPeriod"/>
            </a:pPr>
            <a:r>
              <a:rPr lang="ru-RU" sz="2400" dirty="0" smtClean="0">
                <a:effectLst/>
              </a:rPr>
              <a:t>Ситуаційні завдання результатів лабораторного аналізу води для самостійної роботи студентів.</a:t>
            </a:r>
            <a:endParaRPr lang="ru-RU" sz="2400" dirty="0">
              <a:effectLst/>
            </a:endParaRPr>
          </a:p>
        </p:txBody>
      </p:sp>
    </p:spTree>
    <p:extLst>
      <p:ext uri="{BB962C8B-B14F-4D97-AF65-F5344CB8AC3E}">
        <p14:creationId xmlns:p14="http://schemas.microsoft.com/office/powerpoint/2010/main" val="2591144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191069"/>
            <a:ext cx="10131425" cy="1132764"/>
          </a:xfrm>
        </p:spPr>
        <p:txBody>
          <a:bodyPr>
            <a:normAutofit fontScale="90000"/>
          </a:bodyPr>
          <a:lstStyle/>
          <a:p>
            <a:r>
              <a:rPr lang="ru-RU" dirty="0" err="1"/>
              <a:t>Якість</a:t>
            </a:r>
            <a:r>
              <a:rPr lang="ru-RU" dirty="0"/>
              <a:t> </a:t>
            </a:r>
            <a:r>
              <a:rPr lang="ru-RU" dirty="0" err="1"/>
              <a:t>питної</a:t>
            </a:r>
            <a:r>
              <a:rPr lang="ru-RU" dirty="0"/>
              <a:t> води та </a:t>
            </a:r>
            <a:r>
              <a:rPr lang="ru-RU" dirty="0" err="1"/>
              <a:t>її</a:t>
            </a:r>
            <a:r>
              <a:rPr lang="ru-RU" dirty="0"/>
              <a:t> </a:t>
            </a:r>
            <a:r>
              <a:rPr lang="ru-RU" dirty="0" err="1"/>
              <a:t>вплив</a:t>
            </a:r>
            <a:r>
              <a:rPr lang="ru-RU" dirty="0"/>
              <a:t> на </a:t>
            </a:r>
            <a:r>
              <a:rPr lang="ru-RU" dirty="0" err="1"/>
              <a:t>здоров’я</a:t>
            </a:r>
            <a:r>
              <a:rPr lang="ru-RU" dirty="0"/>
              <a:t> </a:t>
            </a:r>
            <a:r>
              <a:rPr lang="ru-RU" dirty="0" err="1"/>
              <a:t>населення</a:t>
            </a:r>
            <a:endParaRPr lang="ru-RU" dirty="0"/>
          </a:p>
        </p:txBody>
      </p:sp>
      <p:sp>
        <p:nvSpPr>
          <p:cNvPr id="3" name="Объект 2"/>
          <p:cNvSpPr>
            <a:spLocks noGrp="1"/>
          </p:cNvSpPr>
          <p:nvPr>
            <p:ph idx="1"/>
          </p:nvPr>
        </p:nvSpPr>
        <p:spPr>
          <a:xfrm>
            <a:off x="685801" y="1323833"/>
            <a:ext cx="10131425" cy="5377218"/>
          </a:xfrm>
        </p:spPr>
        <p:txBody>
          <a:bodyPr>
            <a:normAutofit/>
          </a:bodyPr>
          <a:lstStyle/>
          <a:p>
            <a:r>
              <a:rPr lang="ru-RU" dirty="0"/>
              <a:t>Як </a:t>
            </a:r>
            <a:r>
              <a:rPr lang="ru-RU" dirty="0" err="1"/>
              <a:t>відомо</a:t>
            </a:r>
            <a:r>
              <a:rPr lang="ru-RU" dirty="0"/>
              <a:t>, стан </a:t>
            </a:r>
            <a:r>
              <a:rPr lang="ru-RU" dirty="0" err="1"/>
              <a:t>організму</a:t>
            </a:r>
            <a:r>
              <a:rPr lang="ru-RU" dirty="0"/>
              <a:t> </a:t>
            </a:r>
            <a:r>
              <a:rPr lang="ru-RU" dirty="0" err="1"/>
              <a:t>людини</a:t>
            </a:r>
            <a:r>
              <a:rPr lang="ru-RU" dirty="0"/>
              <a:t> </a:t>
            </a:r>
            <a:r>
              <a:rPr lang="ru-RU" dirty="0" err="1"/>
              <a:t>залежить</a:t>
            </a:r>
            <a:r>
              <a:rPr lang="ru-RU" dirty="0"/>
              <a:t> </a:t>
            </a:r>
            <a:r>
              <a:rPr lang="ru-RU" dirty="0" err="1"/>
              <a:t>від</a:t>
            </a:r>
            <a:r>
              <a:rPr lang="ru-RU" dirty="0"/>
              <a:t> </a:t>
            </a:r>
            <a:r>
              <a:rPr lang="ru-RU" dirty="0" err="1"/>
              <a:t>повітря</a:t>
            </a:r>
            <a:r>
              <a:rPr lang="ru-RU" dirty="0"/>
              <a:t>, способу </a:t>
            </a:r>
            <a:r>
              <a:rPr lang="ru-RU" dirty="0" err="1"/>
              <a:t>життя</a:t>
            </a:r>
            <a:r>
              <a:rPr lang="ru-RU" dirty="0"/>
              <a:t>, </a:t>
            </a:r>
            <a:r>
              <a:rPr lang="ru-RU" dirty="0" err="1"/>
              <a:t>якості</a:t>
            </a:r>
            <a:r>
              <a:rPr lang="ru-RU" dirty="0"/>
              <a:t> </a:t>
            </a:r>
            <a:r>
              <a:rPr lang="ru-RU" dirty="0" err="1"/>
              <a:t>продуктів</a:t>
            </a:r>
            <a:r>
              <a:rPr lang="ru-RU" dirty="0"/>
              <a:t> </a:t>
            </a:r>
            <a:r>
              <a:rPr lang="ru-RU" dirty="0" err="1"/>
              <a:t>харчування</a:t>
            </a:r>
            <a:r>
              <a:rPr lang="ru-RU" dirty="0"/>
              <a:t>, а </a:t>
            </a:r>
            <a:r>
              <a:rPr lang="ru-RU" dirty="0" err="1"/>
              <a:t>також</a:t>
            </a:r>
            <a:r>
              <a:rPr lang="ru-RU" dirty="0"/>
              <a:t> </a:t>
            </a:r>
            <a:r>
              <a:rPr lang="ru-RU" dirty="0" err="1"/>
              <a:t>питної</a:t>
            </a:r>
            <a:r>
              <a:rPr lang="ru-RU" dirty="0"/>
              <a:t> води. </a:t>
            </a:r>
            <a:r>
              <a:rPr lang="ru-RU" dirty="0" err="1"/>
              <a:t>Забруднена</a:t>
            </a:r>
            <a:r>
              <a:rPr lang="ru-RU" dirty="0"/>
              <a:t> </a:t>
            </a:r>
            <a:r>
              <a:rPr lang="ru-RU" dirty="0" err="1"/>
              <a:t>питна</a:t>
            </a:r>
            <a:r>
              <a:rPr lang="ru-RU" dirty="0"/>
              <a:t> вода </a:t>
            </a:r>
            <a:r>
              <a:rPr lang="ru-RU" dirty="0" err="1"/>
              <a:t>згубно</a:t>
            </a:r>
            <a:r>
              <a:rPr lang="ru-RU" dirty="0"/>
              <a:t> </a:t>
            </a:r>
            <a:r>
              <a:rPr lang="ru-RU" dirty="0" err="1"/>
              <a:t>впливає</a:t>
            </a:r>
            <a:r>
              <a:rPr lang="ru-RU" dirty="0"/>
              <a:t> на </a:t>
            </a:r>
            <a:r>
              <a:rPr lang="ru-RU" dirty="0" err="1"/>
              <a:t>здоров’я</a:t>
            </a:r>
            <a:r>
              <a:rPr lang="ru-RU" dirty="0"/>
              <a:t> </a:t>
            </a:r>
            <a:r>
              <a:rPr lang="ru-RU" dirty="0" err="1"/>
              <a:t>людини</a:t>
            </a:r>
            <a:r>
              <a:rPr lang="ru-RU" dirty="0"/>
              <a:t>. </a:t>
            </a:r>
            <a:r>
              <a:rPr lang="ru-RU" dirty="0" err="1"/>
              <a:t>Мільярди</a:t>
            </a:r>
            <a:r>
              <a:rPr lang="ru-RU" dirty="0"/>
              <a:t> </a:t>
            </a:r>
            <a:r>
              <a:rPr lang="ru-RU" dirty="0" err="1"/>
              <a:t>вірусів</a:t>
            </a:r>
            <a:r>
              <a:rPr lang="ru-RU" dirty="0"/>
              <a:t> і </a:t>
            </a:r>
            <a:r>
              <a:rPr lang="ru-RU" dirty="0" err="1"/>
              <a:t>бактерій</a:t>
            </a:r>
            <a:r>
              <a:rPr lang="ru-RU" dirty="0"/>
              <a:t> у </a:t>
            </a:r>
            <a:r>
              <a:rPr lang="ru-RU" dirty="0" err="1"/>
              <a:t>воді</a:t>
            </a:r>
            <a:r>
              <a:rPr lang="ru-RU" dirty="0"/>
              <a:t> </a:t>
            </a:r>
            <a:r>
              <a:rPr lang="ru-RU" dirty="0" err="1"/>
              <a:t>призводять</a:t>
            </a:r>
            <a:r>
              <a:rPr lang="ru-RU" dirty="0"/>
              <a:t> до </a:t>
            </a:r>
            <a:r>
              <a:rPr lang="ru-RU" dirty="0" err="1"/>
              <a:t>спалахів</a:t>
            </a:r>
            <a:r>
              <a:rPr lang="ru-RU" dirty="0"/>
              <a:t> </a:t>
            </a:r>
            <a:r>
              <a:rPr lang="ru-RU" dirty="0" err="1"/>
              <a:t>епідемій</a:t>
            </a:r>
            <a:r>
              <a:rPr lang="ru-RU" dirty="0"/>
              <a:t>, </a:t>
            </a:r>
            <a:r>
              <a:rPr lang="ru-RU" dirty="0" err="1"/>
              <a:t>інфекційних</a:t>
            </a:r>
            <a:r>
              <a:rPr lang="ru-RU" dirty="0"/>
              <a:t> </a:t>
            </a:r>
            <a:r>
              <a:rPr lang="ru-RU" dirty="0" err="1"/>
              <a:t>захворювань</a:t>
            </a:r>
            <a:r>
              <a:rPr lang="ru-RU" dirty="0"/>
              <a:t>, а </a:t>
            </a:r>
            <a:r>
              <a:rPr lang="ru-RU" dirty="0" err="1"/>
              <a:t>токсичні</a:t>
            </a:r>
            <a:r>
              <a:rPr lang="ru-RU" dirty="0"/>
              <a:t> </a:t>
            </a:r>
            <a:r>
              <a:rPr lang="ru-RU" dirty="0" err="1"/>
              <a:t>речовини</a:t>
            </a:r>
            <a:r>
              <a:rPr lang="ru-RU" dirty="0"/>
              <a:t> – до </a:t>
            </a:r>
            <a:r>
              <a:rPr lang="ru-RU" dirty="0" err="1"/>
              <a:t>масових</a:t>
            </a:r>
            <a:r>
              <a:rPr lang="ru-RU" dirty="0"/>
              <a:t> </a:t>
            </a:r>
            <a:r>
              <a:rPr lang="ru-RU" dirty="0" err="1"/>
              <a:t>отруєнь</a:t>
            </a:r>
            <a:r>
              <a:rPr lang="ru-RU" dirty="0"/>
              <a:t>. Вона є </a:t>
            </a:r>
            <a:r>
              <a:rPr lang="ru-RU" dirty="0" err="1"/>
              <a:t>найпростішим</a:t>
            </a:r>
            <a:r>
              <a:rPr lang="ru-RU" dirty="0"/>
              <a:t> </a:t>
            </a:r>
            <a:r>
              <a:rPr lang="ru-RU" dirty="0" err="1"/>
              <a:t>хімічним</a:t>
            </a:r>
            <a:r>
              <a:rPr lang="ru-RU" dirty="0"/>
              <a:t> компонентом </a:t>
            </a:r>
            <a:r>
              <a:rPr lang="ru-RU" dirty="0" err="1"/>
              <a:t>живої</a:t>
            </a:r>
            <a:r>
              <a:rPr lang="ru-RU" dirty="0"/>
              <a:t> </a:t>
            </a:r>
            <a:r>
              <a:rPr lang="ru-RU" dirty="0" err="1"/>
              <a:t>матерії</a:t>
            </a:r>
            <a:r>
              <a:rPr lang="ru-RU" dirty="0"/>
              <a:t>, яка </a:t>
            </a:r>
            <a:r>
              <a:rPr lang="ru-RU" dirty="0" err="1"/>
              <a:t>об’єднує</a:t>
            </a:r>
            <a:r>
              <a:rPr lang="ru-RU" dirty="0"/>
              <a:t> </a:t>
            </a:r>
            <a:r>
              <a:rPr lang="ru-RU" dirty="0" err="1"/>
              <a:t>усі</a:t>
            </a:r>
            <a:r>
              <a:rPr lang="ru-RU" dirty="0"/>
              <a:t> </a:t>
            </a:r>
            <a:r>
              <a:rPr lang="ru-RU" dirty="0" err="1"/>
              <a:t>організми</a:t>
            </a:r>
            <a:r>
              <a:rPr lang="ru-RU" dirty="0"/>
              <a:t>, </a:t>
            </a:r>
            <a:r>
              <a:rPr lang="ru-RU" dirty="0" err="1"/>
              <a:t>які</a:t>
            </a:r>
            <a:r>
              <a:rPr lang="ru-RU" dirty="0"/>
              <a:t> </a:t>
            </a:r>
            <a:r>
              <a:rPr lang="ru-RU" dirty="0" err="1"/>
              <a:t>населяють</a:t>
            </a:r>
            <a:r>
              <a:rPr lang="ru-RU" dirty="0"/>
              <a:t> нашу планету.</a:t>
            </a:r>
          </a:p>
          <a:p>
            <a:endParaRPr lang="ru-RU" dirty="0"/>
          </a:p>
          <a:p>
            <a:r>
              <a:rPr lang="ru-RU" dirty="0" err="1"/>
              <a:t>Нині</a:t>
            </a:r>
            <a:r>
              <a:rPr lang="ru-RU" dirty="0"/>
              <a:t> актуальною проблемою </a:t>
            </a:r>
            <a:r>
              <a:rPr lang="ru-RU" dirty="0" err="1"/>
              <a:t>залишається</a:t>
            </a:r>
            <a:r>
              <a:rPr lang="ru-RU" dirty="0"/>
              <a:t> </a:t>
            </a:r>
            <a:r>
              <a:rPr lang="ru-RU" dirty="0" err="1"/>
              <a:t>водопостачання</a:t>
            </a:r>
            <a:r>
              <a:rPr lang="ru-RU" dirty="0"/>
              <a:t> </a:t>
            </a:r>
            <a:r>
              <a:rPr lang="ru-RU" dirty="0" err="1"/>
              <a:t>якісною</a:t>
            </a:r>
            <a:r>
              <a:rPr lang="ru-RU" dirty="0"/>
              <a:t> водою </a:t>
            </a:r>
            <a:r>
              <a:rPr lang="ru-RU" dirty="0" err="1"/>
              <a:t>населення</a:t>
            </a:r>
            <a:r>
              <a:rPr lang="ru-RU" dirty="0"/>
              <a:t> </a:t>
            </a:r>
            <a:r>
              <a:rPr lang="ru-RU" dirty="0" err="1"/>
              <a:t>селітебних</a:t>
            </a:r>
            <a:r>
              <a:rPr lang="ru-RU" dirty="0"/>
              <a:t> </a:t>
            </a:r>
            <a:r>
              <a:rPr lang="ru-RU" dirty="0" err="1"/>
              <a:t>територій</a:t>
            </a:r>
            <a:r>
              <a:rPr lang="ru-RU" dirty="0"/>
              <a:t>, </a:t>
            </a:r>
            <a:r>
              <a:rPr lang="ru-RU" dirty="0" err="1"/>
              <a:t>адже</a:t>
            </a:r>
            <a:r>
              <a:rPr lang="ru-RU" dirty="0"/>
              <a:t> </a:t>
            </a:r>
            <a:r>
              <a:rPr lang="ru-RU" dirty="0" err="1"/>
              <a:t>підґрунтові</a:t>
            </a:r>
            <a:r>
              <a:rPr lang="ru-RU" dirty="0"/>
              <a:t> води не </a:t>
            </a:r>
            <a:r>
              <a:rPr lang="ru-RU" dirty="0" err="1"/>
              <a:t>завжди</a:t>
            </a:r>
            <a:r>
              <a:rPr lang="ru-RU" dirty="0"/>
              <a:t> </a:t>
            </a:r>
            <a:r>
              <a:rPr lang="ru-RU" dirty="0" err="1"/>
              <a:t>відповідають</a:t>
            </a:r>
            <a:r>
              <a:rPr lang="ru-RU" dirty="0"/>
              <a:t> </a:t>
            </a:r>
            <a:r>
              <a:rPr lang="ru-RU" dirty="0" err="1"/>
              <a:t>діючим</a:t>
            </a:r>
            <a:r>
              <a:rPr lang="ru-RU" dirty="0"/>
              <a:t> стандартам і </a:t>
            </a:r>
            <a:r>
              <a:rPr lang="ru-RU" dirty="0" err="1"/>
              <a:t>санітарним</a:t>
            </a:r>
            <a:r>
              <a:rPr lang="ru-RU" dirty="0"/>
              <a:t> </a:t>
            </a:r>
            <a:r>
              <a:rPr lang="ru-RU" dirty="0" err="1"/>
              <a:t>нормативним</a:t>
            </a:r>
            <a:r>
              <a:rPr lang="ru-RU" dirty="0"/>
              <a:t> </a:t>
            </a:r>
            <a:r>
              <a:rPr lang="ru-RU" dirty="0" err="1"/>
              <a:t>вимогам</a:t>
            </a:r>
            <a:r>
              <a:rPr lang="ru-RU" dirty="0"/>
              <a:t> до </a:t>
            </a:r>
            <a:r>
              <a:rPr lang="ru-RU" dirty="0" err="1"/>
              <a:t>питної</a:t>
            </a:r>
            <a:r>
              <a:rPr lang="ru-RU" dirty="0"/>
              <a:t> води.</a:t>
            </a:r>
          </a:p>
          <a:p>
            <a:endParaRPr lang="ru-RU" dirty="0"/>
          </a:p>
          <a:p>
            <a:r>
              <a:rPr lang="ru-RU" dirty="0" err="1"/>
              <a:t>Значна</a:t>
            </a:r>
            <a:r>
              <a:rPr lang="ru-RU" dirty="0"/>
              <a:t> </a:t>
            </a:r>
            <a:r>
              <a:rPr lang="ru-RU" dirty="0" err="1"/>
              <a:t>кількість</a:t>
            </a:r>
            <a:r>
              <a:rPr lang="ru-RU" dirty="0"/>
              <a:t> хвороб </a:t>
            </a:r>
            <a:r>
              <a:rPr lang="ru-RU" dirty="0" err="1"/>
              <a:t>людини</a:t>
            </a:r>
            <a:r>
              <a:rPr lang="ru-RU" dirty="0"/>
              <a:t> </a:t>
            </a:r>
            <a:r>
              <a:rPr lang="ru-RU" dirty="0" err="1"/>
              <a:t>пов’язана</a:t>
            </a:r>
            <a:r>
              <a:rPr lang="ru-RU" dirty="0"/>
              <a:t> з </a:t>
            </a:r>
            <a:r>
              <a:rPr lang="ru-RU" dirty="0" err="1"/>
              <a:t>незадовільною</a:t>
            </a:r>
            <a:r>
              <a:rPr lang="ru-RU" dirty="0"/>
              <a:t> </a:t>
            </a:r>
            <a:r>
              <a:rPr lang="ru-RU" dirty="0" err="1"/>
              <a:t>якістю</a:t>
            </a:r>
            <a:r>
              <a:rPr lang="ru-RU" dirty="0"/>
              <a:t> </a:t>
            </a:r>
            <a:r>
              <a:rPr lang="ru-RU" dirty="0" err="1"/>
              <a:t>питної</a:t>
            </a:r>
            <a:r>
              <a:rPr lang="ru-RU" dirty="0"/>
              <a:t> води і </a:t>
            </a:r>
            <a:r>
              <a:rPr lang="ru-RU" dirty="0" err="1"/>
              <a:t>порушенням</a:t>
            </a:r>
            <a:r>
              <a:rPr lang="ru-RU" dirty="0"/>
              <a:t> </a:t>
            </a:r>
            <a:r>
              <a:rPr lang="ru-RU" dirty="0" err="1"/>
              <a:t>санітарно-гігієнічних</a:t>
            </a:r>
            <a:r>
              <a:rPr lang="ru-RU" dirty="0"/>
              <a:t> норм </a:t>
            </a:r>
            <a:r>
              <a:rPr lang="ru-RU" dirty="0" err="1"/>
              <a:t>водопостачання</a:t>
            </a:r>
            <a:r>
              <a:rPr lang="ru-RU" dirty="0"/>
              <a:t>. </a:t>
            </a:r>
            <a:r>
              <a:rPr lang="ru-RU" dirty="0" err="1"/>
              <a:t>Вживання</a:t>
            </a:r>
            <a:r>
              <a:rPr lang="ru-RU" dirty="0"/>
              <a:t> </a:t>
            </a:r>
            <a:r>
              <a:rPr lang="ru-RU" dirty="0" err="1"/>
              <a:t>недоброякісної</a:t>
            </a:r>
            <a:r>
              <a:rPr lang="ru-RU" dirty="0"/>
              <a:t> </a:t>
            </a:r>
            <a:r>
              <a:rPr lang="ru-RU" dirty="0" err="1"/>
              <a:t>питної</a:t>
            </a:r>
            <a:r>
              <a:rPr lang="ru-RU" dirty="0"/>
              <a:t> води (2–2,5 л на </a:t>
            </a:r>
            <a:r>
              <a:rPr lang="ru-RU" dirty="0" err="1"/>
              <a:t>добу</a:t>
            </a:r>
            <a:r>
              <a:rPr lang="ru-RU" dirty="0"/>
              <a:t> </a:t>
            </a:r>
            <a:r>
              <a:rPr lang="ru-RU" dirty="0" err="1"/>
              <a:t>однією</a:t>
            </a:r>
            <a:r>
              <a:rPr lang="ru-RU" dirty="0"/>
              <a:t> </a:t>
            </a:r>
            <a:r>
              <a:rPr lang="ru-RU" dirty="0" err="1"/>
              <a:t>людиною</a:t>
            </a:r>
            <a:r>
              <a:rPr lang="ru-RU" dirty="0"/>
              <a:t>) </a:t>
            </a:r>
            <a:r>
              <a:rPr lang="ru-RU" dirty="0" err="1"/>
              <a:t>суттєво</a:t>
            </a:r>
            <a:r>
              <a:rPr lang="ru-RU" dirty="0"/>
              <a:t> </a:t>
            </a:r>
            <a:r>
              <a:rPr lang="ru-RU" dirty="0" err="1"/>
              <a:t>погіршує</a:t>
            </a:r>
            <a:r>
              <a:rPr lang="ru-RU" dirty="0"/>
              <a:t> </a:t>
            </a:r>
            <a:r>
              <a:rPr lang="ru-RU" dirty="0" err="1"/>
              <a:t>здоров’я</a:t>
            </a:r>
            <a:r>
              <a:rPr lang="ru-RU" dirty="0"/>
              <a:t>, </a:t>
            </a:r>
            <a:r>
              <a:rPr lang="ru-RU" dirty="0" err="1"/>
              <a:t>зумовлюючи</a:t>
            </a:r>
            <a:r>
              <a:rPr lang="ru-RU" dirty="0"/>
              <a:t> </a:t>
            </a:r>
            <a:r>
              <a:rPr lang="ru-RU" dirty="0" err="1"/>
              <a:t>виникнення</a:t>
            </a:r>
            <a:r>
              <a:rPr lang="ru-RU" dirty="0"/>
              <a:t> </a:t>
            </a:r>
            <a:r>
              <a:rPr lang="ru-RU" dirty="0" err="1"/>
              <a:t>специфічних</a:t>
            </a:r>
            <a:r>
              <a:rPr lang="ru-RU" dirty="0"/>
              <a:t> хвороб.</a:t>
            </a:r>
          </a:p>
        </p:txBody>
      </p:sp>
    </p:spTree>
    <p:extLst>
      <p:ext uri="{BB962C8B-B14F-4D97-AF65-F5344CB8AC3E}">
        <p14:creationId xmlns:p14="http://schemas.microsoft.com/office/powerpoint/2010/main" val="289542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9559" y="177421"/>
            <a:ext cx="10257668" cy="6680579"/>
          </a:xfrm>
        </p:spPr>
        <p:txBody>
          <a:bodyPr/>
          <a:lstStyle/>
          <a:p>
            <a:r>
              <a:rPr lang="ru-RU" dirty="0" err="1"/>
              <a:t>Питна</a:t>
            </a:r>
            <a:r>
              <a:rPr lang="ru-RU" dirty="0"/>
              <a:t> вода та </a:t>
            </a:r>
            <a:r>
              <a:rPr lang="ru-RU" dirty="0" err="1"/>
              <a:t>її</a:t>
            </a:r>
            <a:r>
              <a:rPr lang="ru-RU" dirty="0"/>
              <a:t> </a:t>
            </a:r>
            <a:r>
              <a:rPr lang="ru-RU" dirty="0" err="1"/>
              <a:t>якість</a:t>
            </a:r>
            <a:r>
              <a:rPr lang="ru-RU" dirty="0"/>
              <a:t> </a:t>
            </a:r>
            <a:r>
              <a:rPr lang="ru-RU" dirty="0" err="1"/>
              <a:t>істотно</a:t>
            </a:r>
            <a:r>
              <a:rPr lang="ru-RU" dirty="0"/>
              <a:t> </a:t>
            </a:r>
            <a:r>
              <a:rPr lang="ru-RU" dirty="0" err="1"/>
              <a:t>впливають</a:t>
            </a:r>
            <a:r>
              <a:rPr lang="ru-RU" dirty="0"/>
              <a:t> на </a:t>
            </a:r>
            <a:r>
              <a:rPr lang="ru-RU" dirty="0" err="1"/>
              <a:t>всі</a:t>
            </a:r>
            <a:r>
              <a:rPr lang="ru-RU" dirty="0"/>
              <a:t> </a:t>
            </a:r>
            <a:r>
              <a:rPr lang="ru-RU" dirty="0" err="1"/>
              <a:t>фізіологічні</a:t>
            </a:r>
            <a:r>
              <a:rPr lang="ru-RU" dirty="0"/>
              <a:t> та </a:t>
            </a:r>
            <a:r>
              <a:rPr lang="ru-RU" dirty="0" err="1"/>
              <a:t>біохімічні</a:t>
            </a:r>
            <a:r>
              <a:rPr lang="ru-RU" dirty="0"/>
              <a:t> </a:t>
            </a:r>
            <a:r>
              <a:rPr lang="ru-RU" dirty="0" err="1"/>
              <a:t>процеси</a:t>
            </a:r>
            <a:r>
              <a:rPr lang="ru-RU" dirty="0"/>
              <a:t>, </a:t>
            </a:r>
            <a:r>
              <a:rPr lang="ru-RU" dirty="0" err="1"/>
              <a:t>що</a:t>
            </a:r>
            <a:r>
              <a:rPr lang="ru-RU" dirty="0"/>
              <a:t> </a:t>
            </a:r>
            <a:r>
              <a:rPr lang="ru-RU" dirty="0" err="1"/>
              <a:t>відбуваються</a:t>
            </a:r>
            <a:r>
              <a:rPr lang="ru-RU" dirty="0"/>
              <a:t> в </a:t>
            </a:r>
            <a:r>
              <a:rPr lang="ru-RU" dirty="0" err="1"/>
              <a:t>організмі</a:t>
            </a:r>
            <a:r>
              <a:rPr lang="ru-RU" dirty="0"/>
              <a:t> </a:t>
            </a:r>
            <a:r>
              <a:rPr lang="ru-RU" dirty="0" err="1"/>
              <a:t>людини</a:t>
            </a:r>
            <a:r>
              <a:rPr lang="ru-RU" dirty="0"/>
              <a:t>, на стан </a:t>
            </a:r>
            <a:r>
              <a:rPr lang="ru-RU" dirty="0" err="1"/>
              <a:t>її</a:t>
            </a:r>
            <a:r>
              <a:rPr lang="ru-RU" dirty="0"/>
              <a:t> </a:t>
            </a:r>
            <a:r>
              <a:rPr lang="ru-RU" dirty="0" err="1"/>
              <a:t>здоров’я</a:t>
            </a:r>
            <a:r>
              <a:rPr lang="ru-RU" dirty="0"/>
              <a:t>. </a:t>
            </a:r>
            <a:r>
              <a:rPr lang="ru-RU" dirty="0" err="1"/>
              <a:t>Отже</a:t>
            </a:r>
            <a:r>
              <a:rPr lang="ru-RU" dirty="0"/>
              <a:t>, </a:t>
            </a:r>
            <a:r>
              <a:rPr lang="ru-RU" dirty="0" err="1"/>
              <a:t>можна</a:t>
            </a:r>
            <a:r>
              <a:rPr lang="ru-RU" dirty="0"/>
              <a:t> </a:t>
            </a:r>
            <a:r>
              <a:rPr lang="ru-RU" dirty="0" err="1"/>
              <a:t>стверджувати</a:t>
            </a:r>
            <a:r>
              <a:rPr lang="ru-RU" dirty="0"/>
              <a:t>, </a:t>
            </a:r>
            <a:r>
              <a:rPr lang="ru-RU" dirty="0" err="1"/>
              <a:t>що</a:t>
            </a:r>
            <a:r>
              <a:rPr lang="ru-RU" dirty="0"/>
              <a:t> </a:t>
            </a:r>
            <a:r>
              <a:rPr lang="ru-RU" dirty="0" err="1"/>
              <a:t>якісні</a:t>
            </a:r>
            <a:r>
              <a:rPr lang="ru-RU" dirty="0"/>
              <a:t> характеристики води, </a:t>
            </a:r>
            <a:r>
              <a:rPr lang="ru-RU" dirty="0" err="1"/>
              <a:t>рівень</a:t>
            </a:r>
            <a:r>
              <a:rPr lang="ru-RU" dirty="0"/>
              <a:t> </a:t>
            </a:r>
            <a:r>
              <a:rPr lang="ru-RU" dirty="0" err="1"/>
              <a:t>її</a:t>
            </a:r>
            <a:r>
              <a:rPr lang="ru-RU" dirty="0"/>
              <a:t> </a:t>
            </a:r>
            <a:r>
              <a:rPr lang="ru-RU" dirty="0" err="1"/>
              <a:t>забруднення</a:t>
            </a:r>
            <a:r>
              <a:rPr lang="ru-RU" dirty="0"/>
              <a:t> </a:t>
            </a:r>
            <a:r>
              <a:rPr lang="ru-RU" dirty="0" err="1"/>
              <a:t>впливає</a:t>
            </a:r>
            <a:r>
              <a:rPr lang="ru-RU" dirty="0"/>
              <a:t> на стан </a:t>
            </a:r>
            <a:r>
              <a:rPr lang="ru-RU" dirty="0" err="1"/>
              <a:t>захворюваності</a:t>
            </a:r>
            <a:r>
              <a:rPr lang="ru-RU" dirty="0"/>
              <a:t> </a:t>
            </a:r>
            <a:r>
              <a:rPr lang="ru-RU" dirty="0" err="1"/>
              <a:t>населення</a:t>
            </a:r>
            <a:r>
              <a:rPr lang="ru-RU" dirty="0"/>
              <a:t>.</a:t>
            </a:r>
          </a:p>
          <a:p>
            <a:endParaRPr lang="ru-RU" dirty="0"/>
          </a:p>
          <a:p>
            <a:r>
              <a:rPr lang="ru-RU" dirty="0"/>
              <a:t>У </a:t>
            </a:r>
            <a:r>
              <a:rPr lang="ru-RU" dirty="0" err="1"/>
              <a:t>відповідності</a:t>
            </a:r>
            <a:r>
              <a:rPr lang="ru-RU" dirty="0"/>
              <a:t> до </a:t>
            </a:r>
            <a:r>
              <a:rPr lang="ru-RU" dirty="0" err="1"/>
              <a:t>вимог</a:t>
            </a:r>
            <a:r>
              <a:rPr lang="ru-RU" dirty="0"/>
              <a:t> </a:t>
            </a:r>
            <a:r>
              <a:rPr lang="ru-RU" dirty="0" err="1"/>
              <a:t>ДСанПіНу</a:t>
            </a:r>
            <a:r>
              <a:rPr lang="ru-RU" dirty="0"/>
              <a:t> 2.2.4-171-10 «</a:t>
            </a:r>
            <a:r>
              <a:rPr lang="ru-RU" dirty="0" err="1"/>
              <a:t>Гігієнічні</a:t>
            </a:r>
            <a:r>
              <a:rPr lang="ru-RU" dirty="0"/>
              <a:t> </a:t>
            </a:r>
            <a:r>
              <a:rPr lang="ru-RU" dirty="0" err="1"/>
              <a:t>вимоги</a:t>
            </a:r>
            <a:r>
              <a:rPr lang="ru-RU" dirty="0"/>
              <a:t> до води </a:t>
            </a:r>
            <a:r>
              <a:rPr lang="ru-RU" dirty="0" err="1"/>
              <a:t>питної</a:t>
            </a:r>
            <a:r>
              <a:rPr lang="ru-RU" dirty="0"/>
              <a:t>, </a:t>
            </a:r>
            <a:r>
              <a:rPr lang="ru-RU" dirty="0" err="1"/>
              <a:t>призначеної</a:t>
            </a:r>
            <a:r>
              <a:rPr lang="ru-RU" dirty="0"/>
              <a:t> для </a:t>
            </a:r>
            <a:r>
              <a:rPr lang="ru-RU" dirty="0" err="1"/>
              <a:t>споживання</a:t>
            </a:r>
            <a:r>
              <a:rPr lang="ru-RU" dirty="0"/>
              <a:t> </a:t>
            </a:r>
            <a:r>
              <a:rPr lang="ru-RU" dirty="0" err="1"/>
              <a:t>людиною</a:t>
            </a:r>
            <a:r>
              <a:rPr lang="ru-RU" dirty="0"/>
              <a:t>» </a:t>
            </a:r>
            <a:r>
              <a:rPr lang="ru-RU" dirty="0" err="1"/>
              <a:t>питна</a:t>
            </a:r>
            <a:r>
              <a:rPr lang="ru-RU" dirty="0"/>
              <a:t> вода </a:t>
            </a:r>
            <a:r>
              <a:rPr lang="ru-RU" dirty="0" err="1"/>
              <a:t>призначена</a:t>
            </a:r>
            <a:r>
              <a:rPr lang="ru-RU" dirty="0"/>
              <a:t> для </a:t>
            </a:r>
            <a:r>
              <a:rPr lang="ru-RU" dirty="0" err="1"/>
              <a:t>споживання</a:t>
            </a:r>
            <a:r>
              <a:rPr lang="ru-RU" dirty="0"/>
              <a:t> </a:t>
            </a:r>
            <a:r>
              <a:rPr lang="ru-RU" dirty="0" err="1"/>
              <a:t>людиною</a:t>
            </a:r>
            <a:r>
              <a:rPr lang="ru-RU" dirty="0"/>
              <a:t>, повинна </a:t>
            </a:r>
            <a:r>
              <a:rPr lang="ru-RU" dirty="0" err="1"/>
              <a:t>відповідати</a:t>
            </a:r>
            <a:r>
              <a:rPr lang="ru-RU" dirty="0"/>
              <a:t> таким </a:t>
            </a:r>
            <a:r>
              <a:rPr lang="ru-RU" dirty="0" err="1"/>
              <a:t>гігієнічним</a:t>
            </a:r>
            <a:r>
              <a:rPr lang="ru-RU" dirty="0"/>
              <a:t> </a:t>
            </a:r>
            <a:r>
              <a:rPr lang="ru-RU" dirty="0" err="1"/>
              <a:t>вимогам</a:t>
            </a:r>
            <a:r>
              <a:rPr lang="ru-RU" dirty="0"/>
              <a:t>: бути </a:t>
            </a:r>
            <a:r>
              <a:rPr lang="ru-RU" dirty="0" err="1"/>
              <a:t>безпечною</a:t>
            </a:r>
            <a:r>
              <a:rPr lang="ru-RU" dirty="0"/>
              <a:t> в </a:t>
            </a:r>
            <a:r>
              <a:rPr lang="ru-RU" dirty="0" err="1"/>
              <a:t>епідемічному</a:t>
            </a:r>
            <a:r>
              <a:rPr lang="ru-RU" dirty="0"/>
              <a:t> та </a:t>
            </a:r>
            <a:r>
              <a:rPr lang="ru-RU" dirty="0" err="1"/>
              <a:t>радіаційному</a:t>
            </a:r>
            <a:r>
              <a:rPr lang="ru-RU" dirty="0"/>
              <a:t> </a:t>
            </a:r>
            <a:r>
              <a:rPr lang="ru-RU" dirty="0" err="1"/>
              <a:t>відношенні</a:t>
            </a:r>
            <a:r>
              <a:rPr lang="ru-RU" dirty="0"/>
              <a:t>, </a:t>
            </a:r>
            <a:r>
              <a:rPr lang="ru-RU" dirty="0" err="1"/>
              <a:t>мати</a:t>
            </a:r>
            <a:r>
              <a:rPr lang="ru-RU" dirty="0"/>
              <a:t> </a:t>
            </a:r>
            <a:r>
              <a:rPr lang="ru-RU" dirty="0" err="1"/>
              <a:t>сприятливі</a:t>
            </a:r>
            <a:r>
              <a:rPr lang="ru-RU" dirty="0"/>
              <a:t> </a:t>
            </a:r>
            <a:r>
              <a:rPr lang="ru-RU" dirty="0" err="1"/>
              <a:t>органолептичні</a:t>
            </a:r>
            <a:r>
              <a:rPr lang="ru-RU" dirty="0"/>
              <a:t> </a:t>
            </a:r>
            <a:r>
              <a:rPr lang="ru-RU" dirty="0" err="1"/>
              <a:t>властивості</a:t>
            </a:r>
            <a:r>
              <a:rPr lang="ru-RU" dirty="0"/>
              <a:t> та </a:t>
            </a:r>
            <a:r>
              <a:rPr lang="ru-RU" dirty="0" err="1"/>
              <a:t>нешкідливий</a:t>
            </a:r>
            <a:r>
              <a:rPr lang="ru-RU" dirty="0"/>
              <a:t> </a:t>
            </a:r>
            <a:r>
              <a:rPr lang="ru-RU" dirty="0" err="1"/>
              <a:t>хімічний</a:t>
            </a:r>
            <a:r>
              <a:rPr lang="ru-RU" dirty="0"/>
              <a:t> склад.</a:t>
            </a:r>
          </a:p>
          <a:p>
            <a:endParaRPr lang="ru-RU" dirty="0"/>
          </a:p>
          <a:p>
            <a:r>
              <a:rPr lang="ru-RU" dirty="0" err="1"/>
              <a:t>Незмінними</a:t>
            </a:r>
            <a:r>
              <a:rPr lang="ru-RU" dirty="0"/>
              <a:t> </a:t>
            </a:r>
            <a:r>
              <a:rPr lang="ru-RU" dirty="0" err="1"/>
              <a:t>властивостями</a:t>
            </a:r>
            <a:r>
              <a:rPr lang="ru-RU" dirty="0"/>
              <a:t> води </a:t>
            </a:r>
            <a:r>
              <a:rPr lang="ru-RU" dirty="0" err="1"/>
              <a:t>залишаються</a:t>
            </a:r>
            <a:r>
              <a:rPr lang="ru-RU" dirty="0"/>
              <a:t> </a:t>
            </a:r>
            <a:r>
              <a:rPr lang="ru-RU" dirty="0" err="1"/>
              <a:t>колір</a:t>
            </a:r>
            <a:r>
              <a:rPr lang="ru-RU" dirty="0"/>
              <a:t>, смак, запах. </a:t>
            </a:r>
            <a:r>
              <a:rPr lang="ru-RU" dirty="0" err="1"/>
              <a:t>Прозорість</a:t>
            </a:r>
            <a:r>
              <a:rPr lang="ru-RU" dirty="0"/>
              <a:t> </a:t>
            </a:r>
            <a:r>
              <a:rPr lang="ru-RU" dirty="0" err="1"/>
              <a:t>питної</a:t>
            </a:r>
            <a:r>
              <a:rPr lang="ru-RU" dirty="0"/>
              <a:t> води повинна бути не </a:t>
            </a:r>
            <a:r>
              <a:rPr lang="ru-RU" dirty="0" err="1"/>
              <a:t>менше</a:t>
            </a:r>
            <a:r>
              <a:rPr lang="ru-RU" dirty="0"/>
              <a:t> 30 см. </a:t>
            </a:r>
            <a:r>
              <a:rPr lang="ru-RU" dirty="0" err="1"/>
              <a:t>Забарвлення</a:t>
            </a:r>
            <a:r>
              <a:rPr lang="ru-RU" dirty="0"/>
              <a:t> води, як і </a:t>
            </a:r>
            <a:r>
              <a:rPr lang="ru-RU" dirty="0" err="1"/>
              <a:t>її</a:t>
            </a:r>
            <a:r>
              <a:rPr lang="ru-RU" dirty="0"/>
              <a:t> </a:t>
            </a:r>
            <a:r>
              <a:rPr lang="ru-RU" dirty="0" err="1"/>
              <a:t>каламутність</a:t>
            </a:r>
            <a:r>
              <a:rPr lang="ru-RU" dirty="0"/>
              <a:t> є </a:t>
            </a:r>
            <a:r>
              <a:rPr lang="ru-RU" dirty="0" err="1" smtClean="0"/>
              <a:t>неприємним</a:t>
            </a:r>
            <a:r>
              <a:rPr lang="ru-RU" dirty="0" smtClean="0"/>
              <a:t>.</a:t>
            </a:r>
            <a:endParaRPr lang="ru-RU" dirty="0"/>
          </a:p>
        </p:txBody>
      </p:sp>
    </p:spTree>
    <p:extLst>
      <p:ext uri="{BB962C8B-B14F-4D97-AF65-F5344CB8AC3E}">
        <p14:creationId xmlns:p14="http://schemas.microsoft.com/office/powerpoint/2010/main" val="2405803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4716" y="1"/>
            <a:ext cx="11668836" cy="6632812"/>
          </a:xfrm>
        </p:spPr>
        <p:txBody>
          <a:bodyPr>
            <a:noAutofit/>
          </a:bodyPr>
          <a:lstStyle/>
          <a:p>
            <a:r>
              <a:rPr lang="ru-RU" sz="2000" dirty="0"/>
              <a:t>За </a:t>
            </a:r>
            <a:r>
              <a:rPr lang="ru-RU" sz="2000" dirty="0" err="1"/>
              <a:t>даними</a:t>
            </a:r>
            <a:r>
              <a:rPr lang="ru-RU" sz="2000" dirty="0"/>
              <a:t> </a:t>
            </a:r>
            <a:r>
              <a:rPr lang="ru-RU" sz="2000" dirty="0" err="1"/>
              <a:t>всесвітньої</a:t>
            </a:r>
            <a:r>
              <a:rPr lang="ru-RU" sz="2000" dirty="0"/>
              <a:t> </a:t>
            </a:r>
            <a:r>
              <a:rPr lang="ru-RU" sz="2000" dirty="0" err="1"/>
              <a:t>організації</a:t>
            </a:r>
            <a:r>
              <a:rPr lang="ru-RU" sz="2000" dirty="0"/>
              <a:t> </a:t>
            </a:r>
            <a:r>
              <a:rPr lang="ru-RU" sz="2000" dirty="0" err="1"/>
              <a:t>охорони</a:t>
            </a:r>
            <a:r>
              <a:rPr lang="ru-RU" sz="2000" dirty="0"/>
              <a:t> </a:t>
            </a:r>
            <a:r>
              <a:rPr lang="ru-RU" sz="2000" dirty="0" err="1"/>
              <a:t>здоров’я</a:t>
            </a:r>
            <a:r>
              <a:rPr lang="ru-RU" sz="2000" dirty="0"/>
              <a:t> </a:t>
            </a:r>
            <a:r>
              <a:rPr lang="ru-RU" sz="2000" b="1" dirty="0" err="1"/>
              <a:t>більше</a:t>
            </a:r>
            <a:r>
              <a:rPr lang="ru-RU" sz="2000" b="1" dirty="0"/>
              <a:t> 80 % </a:t>
            </a:r>
            <a:r>
              <a:rPr lang="ru-RU" sz="2000" dirty="0" err="1"/>
              <a:t>відомих</a:t>
            </a:r>
            <a:r>
              <a:rPr lang="ru-RU" sz="2000" dirty="0"/>
              <a:t> </a:t>
            </a:r>
            <a:r>
              <a:rPr lang="ru-RU" sz="2000" dirty="0" err="1"/>
              <a:t>сьогодні</a:t>
            </a:r>
            <a:r>
              <a:rPr lang="ru-RU" sz="2000" dirty="0"/>
              <a:t> хвороб </a:t>
            </a:r>
            <a:r>
              <a:rPr lang="ru-RU" sz="2000" dirty="0" err="1"/>
              <a:t>пов’язано</a:t>
            </a:r>
            <a:r>
              <a:rPr lang="ru-RU" sz="2000" dirty="0"/>
              <a:t> з </a:t>
            </a:r>
            <a:r>
              <a:rPr lang="ru-RU" sz="2000" dirty="0" err="1"/>
              <a:t>незадовільною</a:t>
            </a:r>
            <a:r>
              <a:rPr lang="ru-RU" sz="2000" dirty="0"/>
              <a:t> </a:t>
            </a:r>
            <a:r>
              <a:rPr lang="ru-RU" sz="2000" dirty="0" err="1"/>
              <a:t>якістю</a:t>
            </a:r>
            <a:r>
              <a:rPr lang="ru-RU" sz="2000" dirty="0"/>
              <a:t> </a:t>
            </a:r>
            <a:r>
              <a:rPr lang="ru-RU" sz="2000" dirty="0" err="1"/>
              <a:t>питної</a:t>
            </a:r>
            <a:r>
              <a:rPr lang="ru-RU" sz="2000" dirty="0"/>
              <a:t> води.</a:t>
            </a:r>
          </a:p>
          <a:p>
            <a:endParaRPr lang="ru-RU" sz="2000" dirty="0"/>
          </a:p>
          <a:p>
            <a:r>
              <a:rPr lang="ru-RU" sz="2000" dirty="0" err="1"/>
              <a:t>Необхідно</a:t>
            </a:r>
            <a:r>
              <a:rPr lang="ru-RU" sz="2000" dirty="0"/>
              <a:t>, </a:t>
            </a:r>
            <a:r>
              <a:rPr lang="ru-RU" sz="2000" dirty="0" err="1"/>
              <a:t>по-перше</a:t>
            </a:r>
            <a:r>
              <a:rPr lang="ru-RU" sz="2000" dirty="0"/>
              <a:t>, правильно </a:t>
            </a:r>
            <a:r>
              <a:rPr lang="ru-RU" sz="2000" dirty="0" err="1"/>
              <a:t>вибрати</a:t>
            </a:r>
            <a:r>
              <a:rPr lang="ru-RU" sz="2000" dirty="0"/>
              <a:t> воду для </a:t>
            </a:r>
            <a:r>
              <a:rPr lang="ru-RU" sz="2000" dirty="0" err="1"/>
              <a:t>збереження</a:t>
            </a:r>
            <a:r>
              <a:rPr lang="ru-RU" sz="2000" dirty="0"/>
              <a:t>, в першу </a:t>
            </a:r>
            <a:r>
              <a:rPr lang="ru-RU" sz="2000" dirty="0" err="1"/>
              <a:t>чергу</a:t>
            </a:r>
            <a:r>
              <a:rPr lang="ru-RU" sz="2000" dirty="0"/>
              <a:t>, </a:t>
            </a:r>
            <a:r>
              <a:rPr lang="ru-RU" sz="2000" dirty="0" err="1"/>
              <a:t>власного</a:t>
            </a:r>
            <a:r>
              <a:rPr lang="ru-RU" sz="2000" dirty="0"/>
              <a:t> </a:t>
            </a:r>
            <a:r>
              <a:rPr lang="ru-RU" sz="2000" dirty="0" err="1"/>
              <a:t>здоров’я</a:t>
            </a:r>
            <a:r>
              <a:rPr lang="ru-RU" sz="2000" dirty="0"/>
              <a:t> і, </a:t>
            </a:r>
            <a:r>
              <a:rPr lang="ru-RU" sz="2000" dirty="0" err="1"/>
              <a:t>по-друге</a:t>
            </a:r>
            <a:r>
              <a:rPr lang="ru-RU" sz="2000" dirty="0"/>
              <a:t>, </a:t>
            </a:r>
            <a:r>
              <a:rPr lang="ru-RU" sz="2000" dirty="0" err="1"/>
              <a:t>використовувати</a:t>
            </a:r>
            <a:r>
              <a:rPr lang="ru-RU" sz="2000" dirty="0"/>
              <a:t> воду з </a:t>
            </a:r>
            <a:r>
              <a:rPr lang="ru-RU" sz="2000" dirty="0" err="1"/>
              <a:t>користю</a:t>
            </a:r>
            <a:r>
              <a:rPr lang="ru-RU" sz="2000" dirty="0"/>
              <a:t>, без </a:t>
            </a:r>
            <a:r>
              <a:rPr lang="ru-RU" sz="2000" dirty="0" err="1"/>
              <a:t>вмісту</a:t>
            </a:r>
            <a:r>
              <a:rPr lang="ru-RU" sz="2000" dirty="0"/>
              <a:t> </a:t>
            </a:r>
            <a:r>
              <a:rPr lang="ru-RU" sz="2000" dirty="0" err="1"/>
              <a:t>хімічних</a:t>
            </a:r>
            <a:r>
              <a:rPr lang="ru-RU" sz="2000" dirty="0"/>
              <a:t> </a:t>
            </a:r>
            <a:r>
              <a:rPr lang="ru-RU" sz="2000" dirty="0" err="1"/>
              <a:t>домішок</a:t>
            </a:r>
            <a:r>
              <a:rPr lang="ru-RU" sz="2000" dirty="0"/>
              <a:t> та </a:t>
            </a:r>
            <a:r>
              <a:rPr lang="ru-RU" sz="2000" dirty="0" err="1"/>
              <a:t>отруйних</a:t>
            </a:r>
            <a:r>
              <a:rPr lang="ru-RU" sz="2000" dirty="0"/>
              <a:t> </a:t>
            </a:r>
            <a:r>
              <a:rPr lang="ru-RU" sz="2000" dirty="0" err="1"/>
              <a:t>речовин</a:t>
            </a:r>
            <a:r>
              <a:rPr lang="ru-RU" sz="2000" dirty="0"/>
              <a:t>.</a:t>
            </a:r>
          </a:p>
          <a:p>
            <a:endParaRPr lang="ru-RU" sz="2000" dirty="0"/>
          </a:p>
          <a:p>
            <a:r>
              <a:rPr lang="ru-RU" sz="2000" dirty="0"/>
              <a:t>Людина </a:t>
            </a:r>
            <a:r>
              <a:rPr lang="ru-RU" sz="2000" dirty="0" err="1"/>
              <a:t>завжди</a:t>
            </a:r>
            <a:r>
              <a:rPr lang="ru-RU" sz="2000" dirty="0"/>
              <a:t> </a:t>
            </a:r>
            <a:r>
              <a:rPr lang="ru-RU" sz="2000" dirty="0" err="1"/>
              <a:t>вживала</a:t>
            </a:r>
            <a:r>
              <a:rPr lang="ru-RU" sz="2000" dirty="0"/>
              <a:t> ту </a:t>
            </a:r>
            <a:r>
              <a:rPr lang="ru-RU" sz="2000" dirty="0" err="1"/>
              <a:t>природну</a:t>
            </a:r>
            <a:r>
              <a:rPr lang="ru-RU" sz="2000" dirty="0"/>
              <a:t> воду, яка </a:t>
            </a:r>
            <a:r>
              <a:rPr lang="ru-RU" sz="2000" dirty="0" err="1"/>
              <a:t>її</a:t>
            </a:r>
            <a:r>
              <a:rPr lang="ru-RU" sz="2000" dirty="0"/>
              <a:t> </a:t>
            </a:r>
            <a:r>
              <a:rPr lang="ru-RU" sz="2000" dirty="0" err="1"/>
              <a:t>оточувала</a:t>
            </a:r>
            <a:r>
              <a:rPr lang="ru-RU" sz="2000" dirty="0"/>
              <a:t>. В </a:t>
            </a:r>
            <a:r>
              <a:rPr lang="ru-RU" sz="2000" dirty="0" err="1"/>
              <a:t>часи</a:t>
            </a:r>
            <a:r>
              <a:rPr lang="ru-RU" sz="2000" dirty="0"/>
              <a:t>, коли </a:t>
            </a:r>
            <a:r>
              <a:rPr lang="ru-RU" sz="2000" dirty="0" err="1"/>
              <a:t>довкілля</a:t>
            </a:r>
            <a:r>
              <a:rPr lang="ru-RU" sz="2000" dirty="0"/>
              <a:t> </a:t>
            </a:r>
            <a:r>
              <a:rPr lang="ru-RU" sz="2000" dirty="0" err="1"/>
              <a:t>було</a:t>
            </a:r>
            <a:r>
              <a:rPr lang="ru-RU" sz="2000" dirty="0"/>
              <a:t> чистим і </a:t>
            </a:r>
            <a:r>
              <a:rPr lang="ru-RU" sz="2000" dirty="0" err="1"/>
              <a:t>природним</a:t>
            </a:r>
            <a:r>
              <a:rPr lang="ru-RU" sz="2000" dirty="0"/>
              <a:t>, для </a:t>
            </a:r>
            <a:r>
              <a:rPr lang="ru-RU" sz="2000" dirty="0" err="1"/>
              <a:t>організму</a:t>
            </a:r>
            <a:r>
              <a:rPr lang="ru-RU" sz="2000" dirty="0"/>
              <a:t> </a:t>
            </a:r>
            <a:r>
              <a:rPr lang="ru-RU" sz="2000" dirty="0" err="1"/>
              <a:t>людини</a:t>
            </a:r>
            <a:r>
              <a:rPr lang="ru-RU" sz="2000" dirty="0"/>
              <a:t> не </a:t>
            </a:r>
            <a:r>
              <a:rPr lang="ru-RU" sz="2000" dirty="0" err="1"/>
              <a:t>було</a:t>
            </a:r>
            <a:r>
              <a:rPr lang="ru-RU" sz="2000" dirty="0"/>
              <a:t> </a:t>
            </a:r>
            <a:r>
              <a:rPr lang="ru-RU" sz="2000" dirty="0" err="1"/>
              <a:t>розділення</a:t>
            </a:r>
            <a:r>
              <a:rPr lang="ru-RU" sz="2000" dirty="0"/>
              <a:t> води на </a:t>
            </a:r>
            <a:r>
              <a:rPr lang="ru-RU" sz="2000" dirty="0" err="1"/>
              <a:t>питну</a:t>
            </a:r>
            <a:r>
              <a:rPr lang="ru-RU" sz="2000" dirty="0"/>
              <a:t> і не </a:t>
            </a:r>
            <a:r>
              <a:rPr lang="ru-RU" sz="2000" dirty="0" err="1"/>
              <a:t>питну</a:t>
            </a:r>
            <a:r>
              <a:rPr lang="ru-RU" sz="2000" dirty="0"/>
              <a:t>, практично </a:t>
            </a:r>
            <a:r>
              <a:rPr lang="ru-RU" sz="2000" dirty="0" err="1"/>
              <a:t>із</a:t>
            </a:r>
            <a:r>
              <a:rPr lang="ru-RU" sz="2000" dirty="0"/>
              <a:t> </a:t>
            </a:r>
            <a:r>
              <a:rPr lang="ru-RU" sz="2000" dirty="0" err="1"/>
              <a:t>всіх</a:t>
            </a:r>
            <a:r>
              <a:rPr lang="ru-RU" sz="2000" dirty="0"/>
              <a:t> </a:t>
            </a:r>
            <a:r>
              <a:rPr lang="ru-RU" sz="2000" dirty="0" err="1"/>
              <a:t>природних</a:t>
            </a:r>
            <a:r>
              <a:rPr lang="ru-RU" sz="2000" dirty="0"/>
              <a:t> </a:t>
            </a:r>
            <a:r>
              <a:rPr lang="ru-RU" sz="2000" dirty="0" err="1"/>
              <a:t>джерел</a:t>
            </a:r>
            <a:r>
              <a:rPr lang="ru-RU" sz="2000" dirty="0"/>
              <a:t> вода </a:t>
            </a:r>
            <a:r>
              <a:rPr lang="ru-RU" sz="2000" dirty="0" err="1"/>
              <a:t>була</a:t>
            </a:r>
            <a:r>
              <a:rPr lang="ru-RU" sz="2000" dirty="0"/>
              <a:t> </a:t>
            </a:r>
            <a:r>
              <a:rPr lang="ru-RU" sz="2000" dirty="0" err="1"/>
              <a:t>питною</a:t>
            </a:r>
            <a:r>
              <a:rPr lang="ru-RU" sz="2000" dirty="0"/>
              <a:t>.</a:t>
            </a:r>
          </a:p>
          <a:p>
            <a:endParaRPr lang="ru-RU" sz="2000" dirty="0"/>
          </a:p>
          <a:p>
            <a:r>
              <a:rPr lang="ru-RU" sz="2000" dirty="0" err="1"/>
              <a:t>Пріоритетом</a:t>
            </a:r>
            <a:r>
              <a:rPr lang="ru-RU" sz="2000" dirty="0"/>
              <a:t> для </a:t>
            </a:r>
            <a:r>
              <a:rPr lang="ru-RU" sz="2000" dirty="0" err="1"/>
              <a:t>покращення</a:t>
            </a:r>
            <a:r>
              <a:rPr lang="ru-RU" sz="2000" dirty="0"/>
              <a:t> </a:t>
            </a:r>
            <a:r>
              <a:rPr lang="ru-RU" sz="2000" dirty="0" err="1"/>
              <a:t>якості</a:t>
            </a:r>
            <a:r>
              <a:rPr lang="ru-RU" sz="2000" dirty="0"/>
              <a:t> </a:t>
            </a:r>
            <a:r>
              <a:rPr lang="ru-RU" sz="2000" dirty="0" err="1"/>
              <a:t>питної</a:t>
            </a:r>
            <a:r>
              <a:rPr lang="ru-RU" sz="2000" dirty="0"/>
              <a:t> води є: </a:t>
            </a:r>
            <a:r>
              <a:rPr lang="ru-RU" sz="2000" dirty="0" err="1"/>
              <a:t>оновлення</a:t>
            </a:r>
            <a:r>
              <a:rPr lang="ru-RU" sz="2000" dirty="0"/>
              <a:t> та </a:t>
            </a:r>
            <a:r>
              <a:rPr lang="ru-RU" sz="2000" dirty="0" err="1"/>
              <a:t>удосконалення</a:t>
            </a:r>
            <a:r>
              <a:rPr lang="ru-RU" sz="2000" dirty="0"/>
              <a:t> систем </a:t>
            </a:r>
            <a:r>
              <a:rPr lang="ru-RU" sz="2000" dirty="0" err="1"/>
              <a:t>водопостачання</a:t>
            </a:r>
            <a:r>
              <a:rPr lang="ru-RU" sz="2000" dirty="0"/>
              <a:t>, </a:t>
            </a:r>
            <a:r>
              <a:rPr lang="ru-RU" sz="2000" dirty="0" err="1"/>
              <a:t>упорядкування</a:t>
            </a:r>
            <a:r>
              <a:rPr lang="ru-RU" sz="2000" dirty="0"/>
              <a:t> зон </a:t>
            </a:r>
            <a:r>
              <a:rPr lang="ru-RU" sz="2000" dirty="0" err="1"/>
              <a:t>санітарної</a:t>
            </a:r>
            <a:r>
              <a:rPr lang="ru-RU" sz="2000" dirty="0"/>
              <a:t> </a:t>
            </a:r>
            <a:r>
              <a:rPr lang="ru-RU" sz="2000" dirty="0" err="1"/>
              <a:t>охорони</a:t>
            </a:r>
            <a:r>
              <a:rPr lang="ru-RU" sz="2000" dirty="0"/>
              <a:t> </a:t>
            </a:r>
            <a:r>
              <a:rPr lang="ru-RU" sz="2000" dirty="0" err="1"/>
              <a:t>джерел</a:t>
            </a:r>
            <a:r>
              <a:rPr lang="ru-RU" sz="2000" dirty="0"/>
              <a:t> </a:t>
            </a:r>
            <a:r>
              <a:rPr lang="ru-RU" sz="2000" dirty="0" err="1"/>
              <a:t>питного</a:t>
            </a:r>
            <a:r>
              <a:rPr lang="ru-RU" sz="2000" dirty="0"/>
              <a:t> </a:t>
            </a:r>
            <a:r>
              <a:rPr lang="ru-RU" sz="2000" dirty="0" err="1"/>
              <a:t>водопостачання</a:t>
            </a:r>
            <a:r>
              <a:rPr lang="ru-RU" sz="2000" dirty="0"/>
              <a:t> на водозаборах, </a:t>
            </a:r>
            <a:r>
              <a:rPr lang="ru-RU" sz="2000" dirty="0" err="1"/>
              <a:t>будівництво</a:t>
            </a:r>
            <a:r>
              <a:rPr lang="ru-RU" sz="2000" dirty="0"/>
              <a:t> і </a:t>
            </a:r>
            <a:r>
              <a:rPr lang="ru-RU" sz="2000" dirty="0" err="1"/>
              <a:t>реконструкція</a:t>
            </a:r>
            <a:r>
              <a:rPr lang="ru-RU" sz="2000" dirty="0"/>
              <a:t> </a:t>
            </a:r>
            <a:r>
              <a:rPr lang="ru-RU" sz="2000" dirty="0" err="1"/>
              <a:t>водоочисних</a:t>
            </a:r>
            <a:r>
              <a:rPr lang="ru-RU" sz="2000" dirty="0"/>
              <a:t> систем з </a:t>
            </a:r>
            <a:r>
              <a:rPr lang="ru-RU" sz="2000" dirty="0" err="1"/>
              <a:t>використанням</a:t>
            </a:r>
            <a:r>
              <a:rPr lang="ru-RU" sz="2000" dirty="0"/>
              <a:t> </a:t>
            </a:r>
            <a:r>
              <a:rPr lang="ru-RU" sz="2000" dirty="0" err="1"/>
              <a:t>нових</a:t>
            </a:r>
            <a:r>
              <a:rPr lang="ru-RU" sz="2000" dirty="0"/>
              <a:t> </a:t>
            </a:r>
            <a:r>
              <a:rPr lang="ru-RU" sz="2000" dirty="0" err="1"/>
              <a:t>технологій</a:t>
            </a:r>
            <a:r>
              <a:rPr lang="ru-RU" sz="2000" dirty="0"/>
              <a:t>.</a:t>
            </a:r>
          </a:p>
          <a:p>
            <a:endParaRPr lang="ru-RU" sz="2000" dirty="0"/>
          </a:p>
          <a:p>
            <a:r>
              <a:rPr lang="ru-RU" sz="2000" dirty="0" err="1"/>
              <a:t>Власники</a:t>
            </a:r>
            <a:r>
              <a:rPr lang="ru-RU" sz="2000" dirty="0"/>
              <a:t> та </a:t>
            </a:r>
            <a:r>
              <a:rPr lang="ru-RU" sz="2000" dirty="0" err="1"/>
              <a:t>балансоутримувачі</a:t>
            </a:r>
            <a:r>
              <a:rPr lang="ru-RU" sz="2000" dirty="0"/>
              <a:t> </a:t>
            </a:r>
            <a:r>
              <a:rPr lang="ru-RU" sz="2000" dirty="0" err="1"/>
              <a:t>джерел</a:t>
            </a:r>
            <a:r>
              <a:rPr lang="ru-RU" sz="2000" dirty="0"/>
              <a:t> </a:t>
            </a:r>
            <a:r>
              <a:rPr lang="ru-RU" sz="2000" dirty="0" err="1"/>
              <a:t>централізованого</a:t>
            </a:r>
            <a:r>
              <a:rPr lang="ru-RU" sz="2000" dirty="0"/>
              <a:t> </a:t>
            </a:r>
            <a:r>
              <a:rPr lang="ru-RU" sz="2000" dirty="0" err="1"/>
              <a:t>водопостачання</a:t>
            </a:r>
            <a:r>
              <a:rPr lang="ru-RU" sz="2000" dirty="0"/>
              <a:t> </a:t>
            </a:r>
            <a:r>
              <a:rPr lang="ru-RU" sz="2000" dirty="0" err="1"/>
              <a:t>повинні</a:t>
            </a:r>
            <a:r>
              <a:rPr lang="ru-RU" sz="2000" dirty="0"/>
              <a:t> </a:t>
            </a:r>
            <a:r>
              <a:rPr lang="ru-RU" sz="2000" dirty="0" err="1"/>
              <a:t>здійснювати</a:t>
            </a:r>
            <a:r>
              <a:rPr lang="ru-RU" sz="2000" dirty="0"/>
              <a:t> </a:t>
            </a:r>
            <a:r>
              <a:rPr lang="ru-RU" sz="2000" dirty="0" err="1"/>
              <a:t>систематичний</a:t>
            </a:r>
            <a:r>
              <a:rPr lang="ru-RU" sz="2000" dirty="0"/>
              <a:t> </a:t>
            </a:r>
            <a:r>
              <a:rPr lang="ru-RU" sz="2000" dirty="0" err="1"/>
              <a:t>виробничий</a:t>
            </a:r>
            <a:r>
              <a:rPr lang="ru-RU" sz="2000" dirty="0"/>
              <a:t> контроль </a:t>
            </a:r>
            <a:r>
              <a:rPr lang="ru-RU" sz="2000" dirty="0" err="1"/>
              <a:t>безпечності</a:t>
            </a:r>
            <a:r>
              <a:rPr lang="ru-RU" sz="2000" dirty="0"/>
              <a:t> та </a:t>
            </a:r>
            <a:r>
              <a:rPr lang="ru-RU" sz="2000" dirty="0" err="1"/>
              <a:t>якості</a:t>
            </a:r>
            <a:r>
              <a:rPr lang="ru-RU" sz="2000" dirty="0"/>
              <a:t> </a:t>
            </a:r>
            <a:r>
              <a:rPr lang="ru-RU" sz="2000" dirty="0" err="1"/>
              <a:t>питної</a:t>
            </a:r>
            <a:r>
              <a:rPr lang="ru-RU" sz="2000" dirty="0"/>
              <a:t> води </a:t>
            </a:r>
            <a:r>
              <a:rPr lang="ru-RU" sz="2000" dirty="0" err="1"/>
              <a:t>від</a:t>
            </a:r>
            <a:r>
              <a:rPr lang="ru-RU" sz="2000" dirty="0"/>
              <a:t> </a:t>
            </a:r>
            <a:r>
              <a:rPr lang="ru-RU" sz="2000" dirty="0" err="1"/>
              <a:t>місця</a:t>
            </a:r>
            <a:r>
              <a:rPr lang="ru-RU" sz="2000" dirty="0"/>
              <a:t> водозабору до </a:t>
            </a:r>
            <a:r>
              <a:rPr lang="ru-RU" sz="2000" dirty="0" err="1"/>
              <a:t>місця</a:t>
            </a:r>
            <a:r>
              <a:rPr lang="ru-RU" sz="2000" dirty="0"/>
              <a:t> </a:t>
            </a:r>
            <a:r>
              <a:rPr lang="ru-RU" sz="2000" dirty="0" err="1"/>
              <a:t>її</a:t>
            </a:r>
            <a:r>
              <a:rPr lang="ru-RU" sz="2000" dirty="0"/>
              <a:t> </a:t>
            </a:r>
            <a:r>
              <a:rPr lang="ru-RU" sz="2000" dirty="0" err="1"/>
              <a:t>споживання</a:t>
            </a:r>
            <a:r>
              <a:rPr lang="ru-RU" sz="2000" dirty="0"/>
              <a:t>, </a:t>
            </a:r>
            <a:r>
              <a:rPr lang="ru-RU" sz="2000" dirty="0" err="1"/>
              <a:t>відповідно</a:t>
            </a:r>
            <a:r>
              <a:rPr lang="ru-RU" sz="2000" dirty="0"/>
              <a:t> до </a:t>
            </a:r>
            <a:r>
              <a:rPr lang="ru-RU" sz="2000" dirty="0" err="1"/>
              <a:t>вимог</a:t>
            </a:r>
            <a:r>
              <a:rPr lang="ru-RU" sz="2000" dirty="0"/>
              <a:t> </a:t>
            </a:r>
            <a:r>
              <a:rPr lang="ru-RU" sz="2000" dirty="0" err="1"/>
              <a:t>санітарних</a:t>
            </a:r>
            <a:r>
              <a:rPr lang="ru-RU" sz="2000" dirty="0"/>
              <a:t> норм.</a:t>
            </a:r>
          </a:p>
        </p:txBody>
      </p:sp>
    </p:spTree>
    <p:extLst>
      <p:ext uri="{BB962C8B-B14F-4D97-AF65-F5344CB8AC3E}">
        <p14:creationId xmlns:p14="http://schemas.microsoft.com/office/powerpoint/2010/main" val="3821662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45911" y="996287"/>
            <a:ext cx="5550089" cy="4708477"/>
          </a:xfrm>
        </p:spPr>
        <p:txBody>
          <a:bodyPr>
            <a:normAutofit fontScale="92500" lnSpcReduction="20000"/>
          </a:bodyPr>
          <a:lstStyle/>
          <a:p>
            <a:r>
              <a:rPr lang="ru-RU" sz="2800" dirty="0" err="1"/>
              <a:t>С</a:t>
            </a:r>
            <a:r>
              <a:rPr lang="ru-RU" sz="2800" dirty="0" err="1" smtClean="0"/>
              <a:t>лід</a:t>
            </a:r>
            <a:r>
              <a:rPr lang="ru-RU" sz="2800" dirty="0" smtClean="0"/>
              <a:t> </a:t>
            </a:r>
            <a:r>
              <a:rPr lang="ru-RU" sz="2800" dirty="0" err="1"/>
              <a:t>зазначити</a:t>
            </a:r>
            <a:r>
              <a:rPr lang="ru-RU" sz="2800" dirty="0"/>
              <a:t>, </a:t>
            </a:r>
            <a:r>
              <a:rPr lang="ru-RU" sz="2800" dirty="0" err="1"/>
              <a:t>що</a:t>
            </a:r>
            <a:r>
              <a:rPr lang="ru-RU" sz="2800" dirty="0"/>
              <a:t> </a:t>
            </a:r>
            <a:r>
              <a:rPr lang="ru-RU" sz="2800" dirty="0" err="1"/>
              <a:t>єдиним</a:t>
            </a:r>
            <a:r>
              <a:rPr lang="ru-RU" sz="2800" dirty="0"/>
              <a:t> способом </a:t>
            </a:r>
            <a:r>
              <a:rPr lang="ru-RU" sz="2800" dirty="0" err="1"/>
              <a:t>оцінити</a:t>
            </a:r>
            <a:r>
              <a:rPr lang="ru-RU" sz="2800" dirty="0"/>
              <a:t> </a:t>
            </a:r>
            <a:r>
              <a:rPr lang="ru-RU" sz="2800" dirty="0" err="1"/>
              <a:t>якість</a:t>
            </a:r>
            <a:r>
              <a:rPr lang="ru-RU" sz="2800" dirty="0"/>
              <a:t> та </a:t>
            </a:r>
            <a:r>
              <a:rPr lang="ru-RU" sz="2800" dirty="0" err="1"/>
              <a:t>безпечність</a:t>
            </a:r>
            <a:r>
              <a:rPr lang="ru-RU" sz="2800" dirty="0"/>
              <a:t> </a:t>
            </a:r>
            <a:r>
              <a:rPr lang="ru-RU" sz="2800" dirty="0" err="1"/>
              <a:t>питної</a:t>
            </a:r>
            <a:r>
              <a:rPr lang="ru-RU" sz="2800" dirty="0"/>
              <a:t> води – </a:t>
            </a:r>
            <a:r>
              <a:rPr lang="ru-RU" sz="2800" dirty="0" err="1"/>
              <a:t>це</a:t>
            </a:r>
            <a:r>
              <a:rPr lang="ru-RU" sz="2800" dirty="0"/>
              <a:t> </a:t>
            </a:r>
            <a:r>
              <a:rPr lang="ru-RU" sz="2800" dirty="0" err="1"/>
              <a:t>проводити</a:t>
            </a:r>
            <a:r>
              <a:rPr lang="ru-RU" sz="2800" dirty="0"/>
              <a:t> </a:t>
            </a:r>
            <a:r>
              <a:rPr lang="ru-RU" sz="2800" dirty="0" err="1"/>
              <a:t>лабораторні</a:t>
            </a:r>
            <a:r>
              <a:rPr lang="ru-RU" sz="2800" dirty="0"/>
              <a:t> </a:t>
            </a:r>
            <a:r>
              <a:rPr lang="ru-RU" sz="2800" dirty="0" err="1"/>
              <a:t>дослідження</a:t>
            </a:r>
            <a:r>
              <a:rPr lang="ru-RU" sz="2800" dirty="0"/>
              <a:t> </a:t>
            </a:r>
            <a:r>
              <a:rPr lang="ru-RU" sz="2800" dirty="0" err="1"/>
              <a:t>атестованою</a:t>
            </a:r>
            <a:r>
              <a:rPr lang="ru-RU" sz="2800" dirty="0"/>
              <a:t> </a:t>
            </a:r>
            <a:r>
              <a:rPr lang="ru-RU" sz="2800" dirty="0" err="1"/>
              <a:t>лабораторією</a:t>
            </a:r>
            <a:r>
              <a:rPr lang="ru-RU" sz="2800" dirty="0"/>
              <a:t>. </a:t>
            </a:r>
            <a:r>
              <a:rPr lang="ru-RU" sz="2800" dirty="0" err="1"/>
              <a:t>Адже</a:t>
            </a:r>
            <a:r>
              <a:rPr lang="ru-RU" sz="2800" dirty="0"/>
              <a:t> </a:t>
            </a:r>
            <a:r>
              <a:rPr lang="ru-RU" sz="2800" dirty="0" err="1"/>
              <a:t>мікробне</a:t>
            </a:r>
            <a:r>
              <a:rPr lang="ru-RU" sz="2800" dirty="0"/>
              <a:t> </a:t>
            </a:r>
            <a:r>
              <a:rPr lang="ru-RU" sz="2800" dirty="0" err="1"/>
              <a:t>забруднення</a:t>
            </a:r>
            <a:r>
              <a:rPr lang="ru-RU" sz="2800" dirty="0"/>
              <a:t> </a:t>
            </a:r>
            <a:r>
              <a:rPr lang="ru-RU" sz="2800" dirty="0" err="1"/>
              <a:t>чи</a:t>
            </a:r>
            <a:r>
              <a:rPr lang="ru-RU" sz="2800" dirty="0"/>
              <a:t> </a:t>
            </a:r>
            <a:r>
              <a:rPr lang="ru-RU" sz="2800" dirty="0" err="1"/>
              <a:t>значна</a:t>
            </a:r>
            <a:r>
              <a:rPr lang="ru-RU" sz="2800" dirty="0"/>
              <a:t> </a:t>
            </a:r>
            <a:r>
              <a:rPr lang="ru-RU" sz="2800" dirty="0" err="1"/>
              <a:t>кількість</a:t>
            </a:r>
            <a:r>
              <a:rPr lang="ru-RU" sz="2800" dirty="0"/>
              <a:t> </a:t>
            </a:r>
            <a:r>
              <a:rPr lang="ru-RU" sz="2800" dirty="0" err="1"/>
              <a:t>певних</a:t>
            </a:r>
            <a:r>
              <a:rPr lang="ru-RU" sz="2800" dirty="0"/>
              <a:t> </a:t>
            </a:r>
            <a:r>
              <a:rPr lang="ru-RU" sz="2800" dirty="0" err="1"/>
              <a:t>хімічних</a:t>
            </a:r>
            <a:r>
              <a:rPr lang="ru-RU" sz="2800" dirty="0"/>
              <a:t> </a:t>
            </a:r>
            <a:r>
              <a:rPr lang="ru-RU" sz="2800" dirty="0" err="1"/>
              <a:t>домішок</a:t>
            </a:r>
            <a:r>
              <a:rPr lang="ru-RU" sz="2800" dirty="0"/>
              <a:t> не </a:t>
            </a:r>
            <a:r>
              <a:rPr lang="ru-RU" sz="2800" dirty="0" err="1"/>
              <a:t>змінюють</a:t>
            </a:r>
            <a:r>
              <a:rPr lang="ru-RU" sz="2800" dirty="0"/>
              <a:t> </a:t>
            </a:r>
            <a:r>
              <a:rPr lang="ru-RU" sz="2800" dirty="0" err="1"/>
              <a:t>суттєво</a:t>
            </a:r>
            <a:r>
              <a:rPr lang="ru-RU" sz="2800" dirty="0"/>
              <a:t> </a:t>
            </a:r>
            <a:r>
              <a:rPr lang="ru-RU" sz="2800" dirty="0" err="1"/>
              <a:t>органолептичних</a:t>
            </a:r>
            <a:r>
              <a:rPr lang="ru-RU" sz="2800" dirty="0"/>
              <a:t> </a:t>
            </a:r>
            <a:r>
              <a:rPr lang="ru-RU" sz="2800" dirty="0" err="1"/>
              <a:t>властивостей</a:t>
            </a:r>
            <a:r>
              <a:rPr lang="ru-RU" sz="2800" dirty="0"/>
              <a:t> води (смак, запах, </a:t>
            </a:r>
            <a:r>
              <a:rPr lang="ru-RU" sz="2800" dirty="0" err="1"/>
              <a:t>колір</a:t>
            </a:r>
            <a:r>
              <a:rPr lang="ru-RU" sz="2800" dirty="0"/>
              <a:t>), а </a:t>
            </a:r>
            <a:r>
              <a:rPr lang="ru-RU" sz="2800" dirty="0" err="1"/>
              <a:t>відповідно</a:t>
            </a:r>
            <a:r>
              <a:rPr lang="ru-RU" sz="2800" dirty="0"/>
              <a:t> і не </a:t>
            </a:r>
            <a:r>
              <a:rPr lang="ru-RU" sz="2800" dirty="0" err="1"/>
              <a:t>викликають</a:t>
            </a:r>
            <a:r>
              <a:rPr lang="ru-RU" sz="2800" dirty="0"/>
              <a:t> </a:t>
            </a:r>
            <a:r>
              <a:rPr lang="ru-RU" sz="2800" dirty="0" err="1"/>
              <a:t>підозри</a:t>
            </a:r>
            <a:r>
              <a:rPr lang="ru-RU" sz="2800" dirty="0"/>
              <a:t> </a:t>
            </a:r>
            <a:r>
              <a:rPr lang="ru-RU" sz="2800" dirty="0" err="1"/>
              <a:t>щодо</a:t>
            </a:r>
            <a:r>
              <a:rPr lang="ru-RU" sz="2800" dirty="0"/>
              <a:t> </a:t>
            </a:r>
            <a:r>
              <a:rPr lang="ru-RU" sz="2800" dirty="0" err="1"/>
              <a:t>її</a:t>
            </a:r>
            <a:r>
              <a:rPr lang="ru-RU" sz="2800" dirty="0"/>
              <a:t> </a:t>
            </a:r>
            <a:r>
              <a:rPr lang="ru-RU" sz="2800" dirty="0" err="1"/>
              <a:t>безпечності</a:t>
            </a:r>
            <a:r>
              <a:rPr lang="ru-RU" sz="2800" dirty="0"/>
              <a:t>, але </a:t>
            </a:r>
            <a:r>
              <a:rPr lang="ru-RU" sz="2800" dirty="0" err="1"/>
              <a:t>можуть</a:t>
            </a:r>
            <a:r>
              <a:rPr lang="ru-RU" sz="2800" dirty="0"/>
              <a:t> негативно </a:t>
            </a:r>
            <a:r>
              <a:rPr lang="ru-RU" sz="2800" dirty="0" err="1"/>
              <a:t>впливати</a:t>
            </a:r>
            <a:r>
              <a:rPr lang="ru-RU" sz="2800" dirty="0"/>
              <a:t> на </a:t>
            </a:r>
            <a:r>
              <a:rPr lang="ru-RU" sz="2800" dirty="0" err="1"/>
              <a:t>здоров’я</a:t>
            </a:r>
            <a:r>
              <a:rPr lang="ru-RU" sz="2800" dirty="0"/>
              <a:t> </a:t>
            </a:r>
            <a:r>
              <a:rPr lang="ru-RU" sz="2800" dirty="0" err="1"/>
              <a:t>людини</a:t>
            </a:r>
            <a:r>
              <a:rPr lang="ru-RU" sz="2800" dirty="0"/>
              <a:t>.</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477371"/>
            <a:ext cx="6096000" cy="3429000"/>
          </a:xfrm>
          <a:prstGeom prst="rect">
            <a:avLst/>
          </a:prstGeom>
        </p:spPr>
      </p:pic>
    </p:spTree>
    <p:extLst>
      <p:ext uri="{BB962C8B-B14F-4D97-AF65-F5344CB8AC3E}">
        <p14:creationId xmlns:p14="http://schemas.microsoft.com/office/powerpoint/2010/main" val="223575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7672" y="122830"/>
            <a:ext cx="11163867" cy="6735169"/>
          </a:xfrm>
        </p:spPr>
        <p:txBody>
          <a:bodyPr>
            <a:normAutofit/>
          </a:bodyPr>
          <a:lstStyle/>
          <a:p>
            <a:r>
              <a:rPr lang="ru-RU" dirty="0" err="1"/>
              <a:t>Вживання</a:t>
            </a:r>
            <a:r>
              <a:rPr lang="ru-RU" dirty="0"/>
              <a:t> </a:t>
            </a:r>
            <a:r>
              <a:rPr lang="ru-RU" dirty="0" err="1"/>
              <a:t>недоброякісної</a:t>
            </a:r>
            <a:r>
              <a:rPr lang="ru-RU" dirty="0"/>
              <a:t> </a:t>
            </a:r>
            <a:r>
              <a:rPr lang="ru-RU" dirty="0" err="1"/>
              <a:t>питної</a:t>
            </a:r>
            <a:r>
              <a:rPr lang="ru-RU" dirty="0"/>
              <a:t> води (2–2,5 л на </a:t>
            </a:r>
            <a:r>
              <a:rPr lang="ru-RU" dirty="0" err="1"/>
              <a:t>добу</a:t>
            </a:r>
            <a:r>
              <a:rPr lang="ru-RU" dirty="0"/>
              <a:t> </a:t>
            </a:r>
            <a:r>
              <a:rPr lang="ru-RU" dirty="0" err="1"/>
              <a:t>однією</a:t>
            </a:r>
            <a:r>
              <a:rPr lang="ru-RU" dirty="0"/>
              <a:t> </a:t>
            </a:r>
            <a:r>
              <a:rPr lang="ru-RU" dirty="0" err="1"/>
              <a:t>людиною</a:t>
            </a:r>
            <a:r>
              <a:rPr lang="ru-RU" dirty="0"/>
              <a:t>) </a:t>
            </a:r>
            <a:r>
              <a:rPr lang="ru-RU" dirty="0" err="1"/>
              <a:t>суттєво</a:t>
            </a:r>
            <a:r>
              <a:rPr lang="ru-RU" dirty="0"/>
              <a:t> </a:t>
            </a:r>
            <a:r>
              <a:rPr lang="ru-RU" dirty="0" err="1"/>
              <a:t>погіршує</a:t>
            </a:r>
            <a:r>
              <a:rPr lang="ru-RU" dirty="0"/>
              <a:t> </a:t>
            </a:r>
            <a:r>
              <a:rPr lang="ru-RU" dirty="0" err="1"/>
              <a:t>здоров’я</a:t>
            </a:r>
            <a:r>
              <a:rPr lang="ru-RU" dirty="0"/>
              <a:t>, </a:t>
            </a:r>
            <a:r>
              <a:rPr lang="ru-RU" dirty="0" err="1"/>
              <a:t>зумовлюючи</a:t>
            </a:r>
            <a:r>
              <a:rPr lang="ru-RU" dirty="0"/>
              <a:t> </a:t>
            </a:r>
            <a:r>
              <a:rPr lang="ru-RU" dirty="0" err="1"/>
              <a:t>виникнення</a:t>
            </a:r>
            <a:r>
              <a:rPr lang="ru-RU" dirty="0"/>
              <a:t> </a:t>
            </a:r>
            <a:r>
              <a:rPr lang="ru-RU" dirty="0" err="1"/>
              <a:t>специфічних</a:t>
            </a:r>
            <a:r>
              <a:rPr lang="ru-RU" dirty="0"/>
              <a:t> хвороб.</a:t>
            </a:r>
          </a:p>
          <a:p>
            <a:endParaRPr lang="ru-RU" dirty="0"/>
          </a:p>
          <a:p>
            <a:r>
              <a:rPr lang="ru-RU" b="1" i="1" dirty="0" err="1"/>
              <a:t>Надлишок</a:t>
            </a:r>
            <a:r>
              <a:rPr lang="ru-RU" b="1" i="1" dirty="0"/>
              <a:t> </a:t>
            </a:r>
            <a:r>
              <a:rPr lang="en-US" b="1" i="1" dirty="0"/>
              <a:t>Fe3+ </a:t>
            </a:r>
            <a:r>
              <a:rPr lang="ru-RU" dirty="0" err="1"/>
              <a:t>різко</a:t>
            </a:r>
            <a:r>
              <a:rPr lang="ru-RU" dirty="0"/>
              <a:t> </a:t>
            </a:r>
            <a:r>
              <a:rPr lang="ru-RU" dirty="0" err="1"/>
              <a:t>стимулює</a:t>
            </a:r>
            <a:r>
              <a:rPr lang="ru-RU" dirty="0"/>
              <a:t> </a:t>
            </a:r>
            <a:r>
              <a:rPr lang="ru-RU" dirty="0" err="1"/>
              <a:t>пероксидні</a:t>
            </a:r>
            <a:r>
              <a:rPr lang="ru-RU" dirty="0"/>
              <a:t> </a:t>
            </a:r>
            <a:r>
              <a:rPr lang="ru-RU" dirty="0" err="1"/>
              <a:t>процеси</a:t>
            </a:r>
            <a:r>
              <a:rPr lang="ru-RU" dirty="0"/>
              <a:t> в </a:t>
            </a:r>
            <a:r>
              <a:rPr lang="ru-RU" dirty="0" err="1"/>
              <a:t>цілому</a:t>
            </a:r>
            <a:r>
              <a:rPr lang="ru-RU" dirty="0"/>
              <a:t>, </a:t>
            </a:r>
            <a:r>
              <a:rPr lang="ru-RU" dirty="0" err="1"/>
              <a:t>зокрема</a:t>
            </a:r>
            <a:r>
              <a:rPr lang="ru-RU" dirty="0"/>
              <a:t> і </a:t>
            </a:r>
            <a:r>
              <a:rPr lang="ru-RU" dirty="0" err="1"/>
              <a:t>ті</a:t>
            </a:r>
            <a:r>
              <a:rPr lang="ru-RU" dirty="0"/>
              <a:t>, </a:t>
            </a:r>
            <a:r>
              <a:rPr lang="ru-RU" dirty="0" err="1"/>
              <a:t>що</a:t>
            </a:r>
            <a:r>
              <a:rPr lang="ru-RU" dirty="0"/>
              <a:t> </a:t>
            </a:r>
            <a:r>
              <a:rPr lang="ru-RU" dirty="0" err="1"/>
              <a:t>руйнують</a:t>
            </a:r>
            <a:r>
              <a:rPr lang="ru-RU" dirty="0"/>
              <a:t> </a:t>
            </a:r>
            <a:r>
              <a:rPr lang="ru-RU" dirty="0" err="1"/>
              <a:t>цитохром</a:t>
            </a:r>
            <a:r>
              <a:rPr lang="ru-RU" dirty="0"/>
              <a:t> Р-450-залежну систему. </a:t>
            </a:r>
            <a:r>
              <a:rPr lang="ru-RU" dirty="0" err="1"/>
              <a:t>Залізо</a:t>
            </a:r>
            <a:r>
              <a:rPr lang="ru-RU" dirty="0"/>
              <a:t> </a:t>
            </a:r>
            <a:r>
              <a:rPr lang="ru-RU" dirty="0" err="1"/>
              <a:t>допомагає</a:t>
            </a:r>
            <a:r>
              <a:rPr lang="ru-RU" dirty="0"/>
              <a:t> </a:t>
            </a:r>
            <a:r>
              <a:rPr lang="ru-RU" dirty="0" err="1"/>
              <a:t>виробляти</a:t>
            </a:r>
            <a:r>
              <a:rPr lang="ru-RU" dirty="0"/>
              <a:t> та </a:t>
            </a:r>
            <a:r>
              <a:rPr lang="ru-RU" dirty="0" err="1"/>
              <a:t>підтримувати</a:t>
            </a:r>
            <a:r>
              <a:rPr lang="ru-RU" dirty="0"/>
              <a:t> </a:t>
            </a:r>
            <a:r>
              <a:rPr lang="ru-RU" dirty="0" err="1"/>
              <a:t>імунітет</a:t>
            </a:r>
            <a:r>
              <a:rPr lang="ru-RU" dirty="0"/>
              <a:t> </a:t>
            </a:r>
            <a:r>
              <a:rPr lang="ru-RU" dirty="0" err="1"/>
              <a:t>організму</a:t>
            </a:r>
            <a:r>
              <a:rPr lang="ru-RU" dirty="0"/>
              <a:t> у </a:t>
            </a:r>
            <a:r>
              <a:rPr lang="ru-RU" dirty="0" err="1"/>
              <a:t>більшості</a:t>
            </a:r>
            <a:r>
              <a:rPr lang="ru-RU" dirty="0"/>
              <a:t> </a:t>
            </a:r>
            <a:r>
              <a:rPr lang="ru-RU" dirty="0" err="1"/>
              <a:t>захворювань</a:t>
            </a:r>
            <a:r>
              <a:rPr lang="ru-RU" dirty="0"/>
              <a:t>, </a:t>
            </a:r>
            <a:r>
              <a:rPr lang="ru-RU" dirty="0" err="1"/>
              <a:t>приймає</a:t>
            </a:r>
            <a:r>
              <a:rPr lang="ru-RU" dirty="0"/>
              <a:t> участь у </a:t>
            </a:r>
            <a:r>
              <a:rPr lang="ru-RU" dirty="0" err="1"/>
              <a:t>кровотворенні</a:t>
            </a:r>
            <a:r>
              <a:rPr lang="ru-RU" dirty="0"/>
              <a:t>. При </a:t>
            </a:r>
            <a:r>
              <a:rPr lang="ru-RU" dirty="0" err="1"/>
              <a:t>його</a:t>
            </a:r>
            <a:r>
              <a:rPr lang="ru-RU" dirty="0"/>
              <a:t> </a:t>
            </a:r>
            <a:r>
              <a:rPr lang="ru-RU" dirty="0" err="1"/>
              <a:t>дефіциті</a:t>
            </a:r>
            <a:r>
              <a:rPr lang="ru-RU" dirty="0"/>
              <a:t> </a:t>
            </a:r>
            <a:r>
              <a:rPr lang="ru-RU" dirty="0" err="1"/>
              <a:t>з'являється</a:t>
            </a:r>
            <a:r>
              <a:rPr lang="ru-RU" dirty="0"/>
              <a:t> </a:t>
            </a:r>
            <a:r>
              <a:rPr lang="ru-RU" dirty="0" err="1"/>
              <a:t>втома</a:t>
            </a:r>
            <a:r>
              <a:rPr lang="ru-RU" dirty="0"/>
              <a:t>, </a:t>
            </a:r>
            <a:r>
              <a:rPr lang="ru-RU" dirty="0" err="1"/>
              <a:t>болі</a:t>
            </a:r>
            <a:r>
              <a:rPr lang="ru-RU" dirty="0"/>
              <a:t> в </a:t>
            </a:r>
            <a:r>
              <a:rPr lang="ru-RU" dirty="0" err="1"/>
              <a:t>області</a:t>
            </a:r>
            <a:r>
              <a:rPr lang="ru-RU" dirty="0"/>
              <a:t> </a:t>
            </a:r>
            <a:r>
              <a:rPr lang="ru-RU" dirty="0" err="1"/>
              <a:t>серця</a:t>
            </a:r>
            <a:r>
              <a:rPr lang="ru-RU" dirty="0"/>
              <a:t>, дискомфорт </a:t>
            </a:r>
            <a:r>
              <a:rPr lang="ru-RU" dirty="0" err="1"/>
              <a:t>шлунково-кишкового</a:t>
            </a:r>
            <a:r>
              <a:rPr lang="ru-RU" dirty="0"/>
              <a:t> тракту. </a:t>
            </a:r>
            <a:r>
              <a:rPr lang="ru-RU" dirty="0" err="1"/>
              <a:t>Також</a:t>
            </a:r>
            <a:r>
              <a:rPr lang="ru-RU" dirty="0"/>
              <a:t> при </a:t>
            </a:r>
            <a:r>
              <a:rPr lang="ru-RU" dirty="0" err="1"/>
              <a:t>високому</a:t>
            </a:r>
            <a:r>
              <a:rPr lang="ru-RU" dirty="0"/>
              <a:t> </a:t>
            </a:r>
            <a:r>
              <a:rPr lang="ru-RU" dirty="0" err="1"/>
              <a:t>вмісті</a:t>
            </a:r>
            <a:r>
              <a:rPr lang="ru-RU" dirty="0"/>
              <a:t> у </a:t>
            </a:r>
            <a:r>
              <a:rPr lang="ru-RU" dirty="0" err="1"/>
              <a:t>питній</a:t>
            </a:r>
            <a:r>
              <a:rPr lang="ru-RU" dirty="0"/>
              <a:t> </a:t>
            </a:r>
            <a:r>
              <a:rPr lang="ru-RU" dirty="0" err="1"/>
              <a:t>воді</a:t>
            </a:r>
            <a:r>
              <a:rPr lang="ru-RU" dirty="0"/>
              <a:t> </a:t>
            </a:r>
            <a:r>
              <a:rPr lang="ru-RU" dirty="0" err="1"/>
              <a:t>заліза</a:t>
            </a:r>
            <a:r>
              <a:rPr lang="ru-RU" dirty="0"/>
              <a:t> </a:t>
            </a:r>
            <a:r>
              <a:rPr lang="ru-RU" dirty="0" err="1"/>
              <a:t>порушується</a:t>
            </a:r>
            <a:r>
              <a:rPr lang="ru-RU" dirty="0"/>
              <a:t> </a:t>
            </a:r>
            <a:r>
              <a:rPr lang="ru-RU" dirty="0" err="1"/>
              <a:t>процес</a:t>
            </a:r>
            <a:r>
              <a:rPr lang="ru-RU" dirty="0"/>
              <a:t> </a:t>
            </a:r>
            <a:r>
              <a:rPr lang="ru-RU" dirty="0" err="1"/>
              <a:t>кровотворення</a:t>
            </a:r>
            <a:r>
              <a:rPr lang="ru-RU" dirty="0"/>
              <a:t>, </a:t>
            </a:r>
            <a:r>
              <a:rPr lang="ru-RU" dirty="0" err="1"/>
              <a:t>можливий</a:t>
            </a:r>
            <a:r>
              <a:rPr lang="ru-RU" dirty="0"/>
              <a:t> </a:t>
            </a:r>
            <a:r>
              <a:rPr lang="ru-RU" dirty="0" err="1"/>
              <a:t>цироз</a:t>
            </a:r>
            <a:r>
              <a:rPr lang="ru-RU" dirty="0"/>
              <a:t> </a:t>
            </a:r>
            <a:r>
              <a:rPr lang="ru-RU" dirty="0" err="1"/>
              <a:t>печінки</a:t>
            </a:r>
            <a:r>
              <a:rPr lang="ru-RU" dirty="0"/>
              <a:t>, </a:t>
            </a:r>
            <a:r>
              <a:rPr lang="ru-RU" dirty="0" err="1"/>
              <a:t>гострі</a:t>
            </a:r>
            <a:r>
              <a:rPr lang="ru-RU" dirty="0"/>
              <a:t> </a:t>
            </a:r>
            <a:r>
              <a:rPr lang="ru-RU" dirty="0" err="1"/>
              <a:t>отруєння</a:t>
            </a:r>
            <a:r>
              <a:rPr lang="ru-RU" dirty="0"/>
              <a:t> </a:t>
            </a:r>
            <a:r>
              <a:rPr lang="ru-RU" dirty="0" err="1"/>
              <a:t>дітей</a:t>
            </a:r>
            <a:r>
              <a:rPr lang="ru-RU" dirty="0"/>
              <a:t>, рак </a:t>
            </a:r>
            <a:r>
              <a:rPr lang="ru-RU" dirty="0" err="1"/>
              <a:t>прямої</a:t>
            </a:r>
            <a:r>
              <a:rPr lang="ru-RU" dirty="0"/>
              <a:t> кишки, </a:t>
            </a:r>
            <a:r>
              <a:rPr lang="ru-RU" dirty="0" err="1"/>
              <a:t>цукровий</a:t>
            </a:r>
            <a:r>
              <a:rPr lang="ru-RU" dirty="0"/>
              <a:t> </a:t>
            </a:r>
            <a:r>
              <a:rPr lang="ru-RU" dirty="0" err="1"/>
              <a:t>діабет</a:t>
            </a:r>
            <a:r>
              <a:rPr lang="ru-RU" dirty="0"/>
              <a:t>. </a:t>
            </a:r>
            <a:r>
              <a:rPr lang="ru-RU" dirty="0" err="1"/>
              <a:t>Відноситься</a:t>
            </a:r>
            <a:r>
              <a:rPr lang="ru-RU" dirty="0"/>
              <a:t> до </a:t>
            </a:r>
            <a:r>
              <a:rPr lang="en-US" dirty="0"/>
              <a:t>III </a:t>
            </a:r>
            <a:r>
              <a:rPr lang="ru-RU" dirty="0" err="1"/>
              <a:t>класу</a:t>
            </a:r>
            <a:r>
              <a:rPr lang="ru-RU" dirty="0"/>
              <a:t> </a:t>
            </a:r>
            <a:r>
              <a:rPr lang="ru-RU" dirty="0" err="1"/>
              <a:t>небезпечності</a:t>
            </a:r>
            <a:r>
              <a:rPr lang="ru-RU" dirty="0"/>
              <a:t>. </a:t>
            </a:r>
            <a:r>
              <a:rPr lang="ru-RU" dirty="0" err="1"/>
              <a:t>Саме</a:t>
            </a:r>
            <a:r>
              <a:rPr lang="ru-RU" dirty="0"/>
              <a:t> тому </a:t>
            </a:r>
            <a:r>
              <a:rPr lang="ru-RU" dirty="0" err="1"/>
              <a:t>надлишок</a:t>
            </a:r>
            <a:r>
              <a:rPr lang="ru-RU" dirty="0"/>
              <a:t> </a:t>
            </a:r>
            <a:r>
              <a:rPr lang="ru-RU" dirty="0" err="1"/>
              <a:t>заліза</a:t>
            </a:r>
            <a:r>
              <a:rPr lang="ru-RU" dirty="0"/>
              <a:t> у </a:t>
            </a:r>
            <a:r>
              <a:rPr lang="ru-RU" dirty="0" err="1"/>
              <a:t>питній</a:t>
            </a:r>
            <a:r>
              <a:rPr lang="ru-RU" dirty="0"/>
              <a:t> </a:t>
            </a:r>
            <a:r>
              <a:rPr lang="ru-RU" dirty="0" err="1"/>
              <a:t>воді</a:t>
            </a:r>
            <a:r>
              <a:rPr lang="ru-RU" dirty="0"/>
              <a:t> є </a:t>
            </a:r>
            <a:r>
              <a:rPr lang="ru-RU" dirty="0" err="1"/>
              <a:t>небезпечною</a:t>
            </a:r>
            <a:r>
              <a:rPr lang="ru-RU" dirty="0"/>
              <a:t> </a:t>
            </a:r>
            <a:r>
              <a:rPr lang="ru-RU" dirty="0" err="1"/>
              <a:t>домішкою</a:t>
            </a:r>
            <a:r>
              <a:rPr lang="ru-RU" dirty="0"/>
              <a:t>.</a:t>
            </a:r>
          </a:p>
          <a:p>
            <a:endParaRPr lang="ru-RU" dirty="0"/>
          </a:p>
          <a:p>
            <a:r>
              <a:rPr lang="ru-RU" b="1" i="1" dirty="0" err="1"/>
              <a:t>Висока</a:t>
            </a:r>
            <a:r>
              <a:rPr lang="ru-RU" b="1" i="1" dirty="0"/>
              <a:t> </a:t>
            </a:r>
            <a:r>
              <a:rPr lang="ru-RU" b="1" i="1" dirty="0" err="1"/>
              <a:t>твердість</a:t>
            </a:r>
            <a:r>
              <a:rPr lang="ru-RU" b="1" i="1" dirty="0"/>
              <a:t> </a:t>
            </a:r>
            <a:r>
              <a:rPr lang="ru-RU" dirty="0" err="1"/>
              <a:t>погіршує</a:t>
            </a:r>
            <a:r>
              <a:rPr lang="ru-RU" dirty="0"/>
              <a:t> </a:t>
            </a:r>
            <a:r>
              <a:rPr lang="ru-RU" dirty="0" err="1"/>
              <a:t>органолептичні</a:t>
            </a:r>
            <a:r>
              <a:rPr lang="ru-RU" dirty="0"/>
              <a:t> </a:t>
            </a:r>
            <a:r>
              <a:rPr lang="ru-RU" dirty="0" err="1"/>
              <a:t>властивості</a:t>
            </a:r>
            <a:r>
              <a:rPr lang="ru-RU" dirty="0"/>
              <a:t> води, </a:t>
            </a:r>
            <a:r>
              <a:rPr lang="ru-RU" dirty="0" err="1"/>
              <a:t>надаючи</a:t>
            </a:r>
            <a:r>
              <a:rPr lang="ru-RU" dirty="0"/>
              <a:t> </a:t>
            </a:r>
            <a:r>
              <a:rPr lang="ru-RU" dirty="0" err="1"/>
              <a:t>їй</a:t>
            </a:r>
            <a:r>
              <a:rPr lang="ru-RU" dirty="0"/>
              <a:t> </a:t>
            </a:r>
            <a:r>
              <a:rPr lang="ru-RU" dirty="0" err="1"/>
              <a:t>гіркуватий</a:t>
            </a:r>
            <a:r>
              <a:rPr lang="ru-RU" dirty="0"/>
              <a:t> смак та </a:t>
            </a:r>
            <a:r>
              <a:rPr lang="ru-RU" dirty="0" err="1"/>
              <a:t>справляючи</a:t>
            </a:r>
            <a:r>
              <a:rPr lang="ru-RU" dirty="0"/>
              <a:t> </a:t>
            </a:r>
            <a:r>
              <a:rPr lang="ru-RU" dirty="0" err="1"/>
              <a:t>негативний</a:t>
            </a:r>
            <a:r>
              <a:rPr lang="ru-RU" dirty="0"/>
              <a:t> </a:t>
            </a:r>
            <a:r>
              <a:rPr lang="ru-RU" dirty="0" err="1"/>
              <a:t>вплив</a:t>
            </a:r>
            <a:r>
              <a:rPr lang="ru-RU" dirty="0"/>
              <a:t> на </a:t>
            </a:r>
            <a:r>
              <a:rPr lang="ru-RU" dirty="0" err="1"/>
              <a:t>органи</a:t>
            </a:r>
            <a:r>
              <a:rPr lang="ru-RU" dirty="0"/>
              <a:t> </a:t>
            </a:r>
            <a:r>
              <a:rPr lang="ru-RU" dirty="0" err="1"/>
              <a:t>травлення</a:t>
            </a:r>
            <a:r>
              <a:rPr lang="ru-RU" dirty="0"/>
              <a:t> </a:t>
            </a:r>
            <a:r>
              <a:rPr lang="ru-RU" dirty="0" err="1"/>
              <a:t>людини</a:t>
            </a:r>
            <a:r>
              <a:rPr lang="ru-RU" dirty="0"/>
              <a:t>. </a:t>
            </a:r>
            <a:r>
              <a:rPr lang="ru-RU" dirty="0" err="1"/>
              <a:t>Було</a:t>
            </a:r>
            <a:r>
              <a:rPr lang="ru-RU" dirty="0"/>
              <a:t> доведено </a:t>
            </a:r>
            <a:r>
              <a:rPr lang="ru-RU" dirty="0" err="1"/>
              <a:t>зв’язок</a:t>
            </a:r>
            <a:r>
              <a:rPr lang="ru-RU" dirty="0"/>
              <a:t> </a:t>
            </a:r>
            <a:r>
              <a:rPr lang="ru-RU" dirty="0" err="1"/>
              <a:t>між</a:t>
            </a:r>
            <a:r>
              <a:rPr lang="ru-RU" dirty="0"/>
              <a:t> </a:t>
            </a:r>
            <a:r>
              <a:rPr lang="ru-RU" dirty="0" err="1"/>
              <a:t>рівнем</a:t>
            </a:r>
            <a:r>
              <a:rPr lang="ru-RU" dirty="0"/>
              <a:t> </a:t>
            </a:r>
            <a:r>
              <a:rPr lang="ru-RU" dirty="0" err="1"/>
              <a:t>твердості</a:t>
            </a:r>
            <a:r>
              <a:rPr lang="ru-RU" dirty="0"/>
              <a:t> води і </a:t>
            </a:r>
            <a:r>
              <a:rPr lang="ru-RU" dirty="0" err="1"/>
              <a:t>ступенем</a:t>
            </a:r>
            <a:r>
              <a:rPr lang="ru-RU" dirty="0"/>
              <a:t> </a:t>
            </a:r>
            <a:r>
              <a:rPr lang="ru-RU" dirty="0" err="1"/>
              <a:t>поширення</a:t>
            </a:r>
            <a:r>
              <a:rPr lang="ru-RU" dirty="0"/>
              <a:t> </a:t>
            </a:r>
            <a:r>
              <a:rPr lang="ru-RU" dirty="0" err="1"/>
              <a:t>серцево-судинних</a:t>
            </a:r>
            <a:r>
              <a:rPr lang="ru-RU" dirty="0"/>
              <a:t> </a:t>
            </a:r>
            <a:r>
              <a:rPr lang="ru-RU" dirty="0" err="1"/>
              <a:t>захворювань</a:t>
            </a:r>
            <a:r>
              <a:rPr lang="ru-RU" dirty="0"/>
              <a:t>. </a:t>
            </a:r>
            <a:r>
              <a:rPr lang="ru-RU" dirty="0" err="1"/>
              <a:t>Солі</a:t>
            </a:r>
            <a:r>
              <a:rPr lang="ru-RU" dirty="0"/>
              <a:t> </a:t>
            </a:r>
            <a:r>
              <a:rPr lang="ru-RU" dirty="0" err="1"/>
              <a:t>твердості</a:t>
            </a:r>
            <a:r>
              <a:rPr lang="ru-RU" dirty="0"/>
              <a:t> </a:t>
            </a:r>
            <a:r>
              <a:rPr lang="ru-RU" dirty="0" err="1"/>
              <a:t>порушують</a:t>
            </a:r>
            <a:r>
              <a:rPr lang="ru-RU" dirty="0"/>
              <a:t> </a:t>
            </a:r>
            <a:r>
              <a:rPr lang="ru-RU" dirty="0" err="1"/>
              <a:t>всмоктування</a:t>
            </a:r>
            <a:r>
              <a:rPr lang="ru-RU" dirty="0"/>
              <a:t> </a:t>
            </a:r>
            <a:r>
              <a:rPr lang="ru-RU" dirty="0" err="1"/>
              <a:t>жирів</a:t>
            </a:r>
            <a:r>
              <a:rPr lang="ru-RU" dirty="0"/>
              <a:t> </a:t>
            </a:r>
            <a:r>
              <a:rPr lang="ru-RU" dirty="0" err="1"/>
              <a:t>внаслідок</a:t>
            </a:r>
            <a:r>
              <a:rPr lang="ru-RU" dirty="0"/>
              <a:t> </a:t>
            </a:r>
            <a:r>
              <a:rPr lang="ru-RU" dirty="0" err="1"/>
              <a:t>їхнього</a:t>
            </a:r>
            <a:r>
              <a:rPr lang="ru-RU" dirty="0"/>
              <a:t> </a:t>
            </a:r>
            <a:r>
              <a:rPr lang="ru-RU" dirty="0" err="1"/>
              <a:t>омилення</a:t>
            </a:r>
            <a:r>
              <a:rPr lang="ru-RU" dirty="0"/>
              <a:t> й </a:t>
            </a:r>
            <a:r>
              <a:rPr lang="ru-RU" dirty="0" err="1"/>
              <a:t>утворення</a:t>
            </a:r>
            <a:r>
              <a:rPr lang="ru-RU" dirty="0"/>
              <a:t> в кишечнику </a:t>
            </a:r>
            <a:r>
              <a:rPr lang="ru-RU" dirty="0" err="1"/>
              <a:t>нерозчинних</a:t>
            </a:r>
            <a:r>
              <a:rPr lang="ru-RU" dirty="0"/>
              <a:t> </a:t>
            </a:r>
            <a:r>
              <a:rPr lang="ru-RU" dirty="0" err="1"/>
              <a:t>кальцієво-магнієвих</a:t>
            </a:r>
            <a:r>
              <a:rPr lang="ru-RU" dirty="0"/>
              <a:t> мил. </a:t>
            </a:r>
            <a:r>
              <a:rPr lang="ru-RU" dirty="0" err="1"/>
              <a:t>Також</a:t>
            </a:r>
            <a:r>
              <a:rPr lang="ru-RU" dirty="0"/>
              <a:t> тверда вода погано </a:t>
            </a:r>
            <a:r>
              <a:rPr lang="ru-RU" dirty="0" err="1"/>
              <a:t>милиться</a:t>
            </a:r>
            <a:r>
              <a:rPr lang="ru-RU" dirty="0"/>
              <a:t>, </a:t>
            </a:r>
            <a:r>
              <a:rPr lang="ru-RU" dirty="0" err="1"/>
              <a:t>дає</a:t>
            </a:r>
            <a:r>
              <a:rPr lang="ru-RU" dirty="0"/>
              <a:t> великий </a:t>
            </a:r>
            <a:r>
              <a:rPr lang="ru-RU" dirty="0" err="1"/>
              <a:t>накип</a:t>
            </a:r>
            <a:r>
              <a:rPr lang="ru-RU" dirty="0"/>
              <a:t> в </a:t>
            </a:r>
            <a:r>
              <a:rPr lang="ru-RU" dirty="0" err="1"/>
              <a:t>парових</a:t>
            </a:r>
            <a:r>
              <a:rPr lang="ru-RU" dirty="0"/>
              <a:t> котлах, </a:t>
            </a:r>
            <a:r>
              <a:rPr lang="ru-RU" dirty="0" err="1"/>
              <a:t>збільшує</a:t>
            </a:r>
            <a:r>
              <a:rPr lang="ru-RU" dirty="0"/>
              <a:t> </a:t>
            </a:r>
            <a:r>
              <a:rPr lang="ru-RU" dirty="0" err="1"/>
              <a:t>термін</a:t>
            </a:r>
            <a:r>
              <a:rPr lang="ru-RU" dirty="0"/>
              <a:t> </a:t>
            </a:r>
            <a:r>
              <a:rPr lang="ru-RU" dirty="0" err="1"/>
              <a:t>варіння</a:t>
            </a:r>
            <a:r>
              <a:rPr lang="ru-RU" dirty="0"/>
              <a:t> </a:t>
            </a:r>
            <a:r>
              <a:rPr lang="ru-RU" dirty="0" err="1"/>
              <a:t>овочів</a:t>
            </a:r>
            <a:r>
              <a:rPr lang="ru-RU" dirty="0"/>
              <a:t>, </a:t>
            </a:r>
            <a:r>
              <a:rPr lang="ru-RU" dirty="0" err="1"/>
              <a:t>м'яса</a:t>
            </a:r>
            <a:r>
              <a:rPr lang="ru-RU" dirty="0"/>
              <a:t> </a:t>
            </a:r>
            <a:r>
              <a:rPr lang="ru-RU" dirty="0" err="1" smtClean="0"/>
              <a:t>тощо</a:t>
            </a:r>
            <a:r>
              <a:rPr lang="ru-RU" dirty="0" smtClean="0"/>
              <a:t>.</a:t>
            </a:r>
            <a:endParaRPr lang="ru-RU" dirty="0"/>
          </a:p>
        </p:txBody>
      </p:sp>
    </p:spTree>
    <p:extLst>
      <p:ext uri="{BB962C8B-B14F-4D97-AF65-F5344CB8AC3E}">
        <p14:creationId xmlns:p14="http://schemas.microsoft.com/office/powerpoint/2010/main" val="1794268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6979" y="0"/>
            <a:ext cx="10080247" cy="6857999"/>
          </a:xfrm>
        </p:spPr>
        <p:txBody>
          <a:bodyPr>
            <a:normAutofit/>
          </a:bodyPr>
          <a:lstStyle/>
          <a:p>
            <a:r>
              <a:rPr lang="ru-RU" b="1" i="1" dirty="0" err="1"/>
              <a:t>Кальцій</a:t>
            </a:r>
            <a:r>
              <a:rPr lang="ru-RU" b="1" i="1" dirty="0"/>
              <a:t> </a:t>
            </a:r>
            <a:r>
              <a:rPr lang="ru-RU" b="1" i="1" dirty="0" err="1"/>
              <a:t>відіграє</a:t>
            </a:r>
            <a:r>
              <a:rPr lang="ru-RU" b="1" i="1" dirty="0"/>
              <a:t> </a:t>
            </a:r>
            <a:r>
              <a:rPr lang="ru-RU" b="1" i="1" dirty="0" err="1"/>
              <a:t>важливу</a:t>
            </a:r>
            <a:r>
              <a:rPr lang="ru-RU" b="1" i="1" dirty="0"/>
              <a:t> роль у </a:t>
            </a:r>
            <a:r>
              <a:rPr lang="ru-RU" b="1" i="1" dirty="0" err="1"/>
              <a:t>формуванні</a:t>
            </a:r>
            <a:r>
              <a:rPr lang="ru-RU" b="1" i="1" dirty="0"/>
              <a:t> </a:t>
            </a:r>
            <a:r>
              <a:rPr lang="ru-RU" b="1" i="1" dirty="0" err="1"/>
              <a:t>кісток</a:t>
            </a:r>
            <a:r>
              <a:rPr lang="ru-RU" dirty="0"/>
              <a:t>, </a:t>
            </a:r>
            <a:r>
              <a:rPr lang="ru-RU" dirty="0" err="1"/>
              <a:t>впливає</a:t>
            </a:r>
            <a:r>
              <a:rPr lang="ru-RU" dirty="0"/>
              <a:t> на </a:t>
            </a:r>
            <a:r>
              <a:rPr lang="ru-RU" dirty="0" err="1"/>
              <a:t>процеси</a:t>
            </a:r>
            <a:r>
              <a:rPr lang="ru-RU" dirty="0"/>
              <a:t> </a:t>
            </a:r>
            <a:r>
              <a:rPr lang="ru-RU" dirty="0" err="1"/>
              <a:t>скорочення</a:t>
            </a:r>
            <a:r>
              <a:rPr lang="ru-RU" dirty="0"/>
              <a:t> </a:t>
            </a:r>
            <a:r>
              <a:rPr lang="ru-RU" dirty="0" err="1"/>
              <a:t>м'язів</a:t>
            </a:r>
            <a:r>
              <a:rPr lang="ru-RU" dirty="0"/>
              <a:t>, </a:t>
            </a:r>
            <a:r>
              <a:rPr lang="ru-RU" dirty="0" err="1"/>
              <a:t>підвищує</a:t>
            </a:r>
            <a:r>
              <a:rPr lang="ru-RU" dirty="0"/>
              <a:t> </a:t>
            </a:r>
            <a:r>
              <a:rPr lang="ru-RU" dirty="0" err="1"/>
              <a:t>захисні</a:t>
            </a:r>
            <a:r>
              <a:rPr lang="ru-RU" dirty="0"/>
              <a:t> </a:t>
            </a:r>
            <a:r>
              <a:rPr lang="ru-RU" dirty="0" err="1"/>
              <a:t>функції</a:t>
            </a:r>
            <a:r>
              <a:rPr lang="ru-RU" dirty="0"/>
              <a:t> </a:t>
            </a:r>
            <a:r>
              <a:rPr lang="ru-RU" dirty="0" err="1"/>
              <a:t>організму</a:t>
            </a:r>
            <a:r>
              <a:rPr lang="ru-RU" dirty="0"/>
              <a:t>, </a:t>
            </a:r>
            <a:r>
              <a:rPr lang="ru-RU" dirty="0" err="1"/>
              <a:t>знижує</a:t>
            </a:r>
            <a:r>
              <a:rPr lang="ru-RU" dirty="0"/>
              <a:t> </a:t>
            </a:r>
            <a:r>
              <a:rPr lang="ru-RU" dirty="0" err="1"/>
              <a:t>небезпеку</a:t>
            </a:r>
            <a:r>
              <a:rPr lang="ru-RU" dirty="0"/>
              <a:t> </a:t>
            </a:r>
            <a:r>
              <a:rPr lang="ru-RU" dirty="0" err="1"/>
              <a:t>появи</a:t>
            </a:r>
            <a:r>
              <a:rPr lang="ru-RU" dirty="0"/>
              <a:t> </a:t>
            </a:r>
            <a:r>
              <a:rPr lang="ru-RU" dirty="0" err="1"/>
              <a:t>алергії</a:t>
            </a:r>
            <a:r>
              <a:rPr lang="ru-RU" dirty="0"/>
              <a:t>, </a:t>
            </a:r>
            <a:r>
              <a:rPr lang="ru-RU" dirty="0" err="1"/>
              <a:t>зміцнює</a:t>
            </a:r>
            <a:r>
              <a:rPr lang="ru-RU" dirty="0"/>
              <a:t> </a:t>
            </a:r>
            <a:r>
              <a:rPr lang="ru-RU" dirty="0" err="1"/>
              <a:t>стінки</a:t>
            </a:r>
            <a:r>
              <a:rPr lang="ru-RU" dirty="0"/>
              <a:t> </a:t>
            </a:r>
            <a:r>
              <a:rPr lang="ru-RU" dirty="0" err="1"/>
              <a:t>кровоносних</a:t>
            </a:r>
            <a:r>
              <a:rPr lang="ru-RU" dirty="0"/>
              <a:t> </a:t>
            </a:r>
            <a:r>
              <a:rPr lang="ru-RU" dirty="0" err="1"/>
              <a:t>судин</a:t>
            </a:r>
            <a:r>
              <a:rPr lang="ru-RU" dirty="0"/>
              <a:t>. </a:t>
            </a:r>
            <a:r>
              <a:rPr lang="ru-RU" dirty="0" err="1"/>
              <a:t>Його</a:t>
            </a:r>
            <a:r>
              <a:rPr lang="ru-RU" dirty="0"/>
              <a:t> </a:t>
            </a:r>
            <a:r>
              <a:rPr lang="ru-RU" dirty="0" err="1"/>
              <a:t>надлишок</a:t>
            </a:r>
            <a:r>
              <a:rPr lang="ru-RU" dirty="0"/>
              <a:t> в </a:t>
            </a:r>
            <a:r>
              <a:rPr lang="ru-RU" dirty="0" err="1"/>
              <a:t>організмі</a:t>
            </a:r>
            <a:r>
              <a:rPr lang="ru-RU" dirty="0"/>
              <a:t> </a:t>
            </a:r>
            <a:r>
              <a:rPr lang="ru-RU" dirty="0" err="1"/>
              <a:t>призводить</a:t>
            </a:r>
            <a:r>
              <a:rPr lang="ru-RU" dirty="0"/>
              <a:t> до </a:t>
            </a:r>
            <a:r>
              <a:rPr lang="ru-RU" dirty="0" err="1"/>
              <a:t>негативних</a:t>
            </a:r>
            <a:r>
              <a:rPr lang="ru-RU" dirty="0"/>
              <a:t> </a:t>
            </a:r>
            <a:r>
              <a:rPr lang="ru-RU" dirty="0" err="1"/>
              <a:t>наслідків</a:t>
            </a:r>
            <a:r>
              <a:rPr lang="ru-RU" dirty="0"/>
              <a:t>, </a:t>
            </a:r>
            <a:r>
              <a:rPr lang="ru-RU" dirty="0" err="1"/>
              <a:t>насамперед</a:t>
            </a:r>
            <a:r>
              <a:rPr lang="ru-RU" dirty="0"/>
              <a:t>, до закупорки </a:t>
            </a:r>
            <a:r>
              <a:rPr lang="ru-RU" dirty="0" err="1"/>
              <a:t>кровоносних</a:t>
            </a:r>
            <a:r>
              <a:rPr lang="ru-RU" dirty="0"/>
              <a:t> </a:t>
            </a:r>
            <a:r>
              <a:rPr lang="ru-RU" dirty="0" err="1"/>
              <a:t>судин</a:t>
            </a:r>
            <a:r>
              <a:rPr lang="ru-RU" dirty="0"/>
              <a:t>. А </a:t>
            </a:r>
            <a:r>
              <a:rPr lang="ru-RU" dirty="0" err="1"/>
              <a:t>нестача</a:t>
            </a:r>
            <a:r>
              <a:rPr lang="ru-RU" dirty="0"/>
              <a:t> </a:t>
            </a:r>
            <a:r>
              <a:rPr lang="ru-RU" dirty="0" err="1"/>
              <a:t>може</a:t>
            </a:r>
            <a:r>
              <a:rPr lang="ru-RU" dirty="0"/>
              <a:t> </a:t>
            </a:r>
            <a:r>
              <a:rPr lang="ru-RU" dirty="0" err="1"/>
              <a:t>викликати</a:t>
            </a:r>
            <a:r>
              <a:rPr lang="ru-RU" dirty="0"/>
              <a:t> </a:t>
            </a:r>
            <a:r>
              <a:rPr lang="ru-RU" dirty="0" err="1"/>
              <a:t>розрідження</a:t>
            </a:r>
            <a:r>
              <a:rPr lang="ru-RU" dirty="0"/>
              <a:t> </a:t>
            </a:r>
            <a:r>
              <a:rPr lang="ru-RU" dirty="0" err="1"/>
              <a:t>кісткової</a:t>
            </a:r>
            <a:r>
              <a:rPr lang="ru-RU" dirty="0"/>
              <a:t> </a:t>
            </a:r>
            <a:r>
              <a:rPr lang="ru-RU" dirty="0" err="1"/>
              <a:t>тканини</a:t>
            </a:r>
            <a:r>
              <a:rPr lang="ru-RU" dirty="0"/>
              <a:t>, </a:t>
            </a:r>
            <a:r>
              <a:rPr lang="ru-RU" dirty="0" err="1"/>
              <a:t>демінералізацію</a:t>
            </a:r>
            <a:r>
              <a:rPr lang="ru-RU" dirty="0"/>
              <a:t> </a:t>
            </a:r>
            <a:r>
              <a:rPr lang="ru-RU" dirty="0" err="1"/>
              <a:t>кісток</a:t>
            </a:r>
            <a:r>
              <a:rPr lang="ru-RU" dirty="0"/>
              <a:t>, а у людей </a:t>
            </a:r>
            <a:r>
              <a:rPr lang="ru-RU" dirty="0" err="1"/>
              <a:t>похилого</a:t>
            </a:r>
            <a:r>
              <a:rPr lang="ru-RU" dirty="0"/>
              <a:t> </a:t>
            </a:r>
            <a:r>
              <a:rPr lang="ru-RU" dirty="0" err="1"/>
              <a:t>віку</a:t>
            </a:r>
            <a:r>
              <a:rPr lang="ru-RU" dirty="0"/>
              <a:t> </a:t>
            </a:r>
            <a:r>
              <a:rPr lang="ru-RU" dirty="0" err="1"/>
              <a:t>порушення</a:t>
            </a:r>
            <a:r>
              <a:rPr lang="ru-RU" dirty="0"/>
              <a:t> </a:t>
            </a:r>
            <a:r>
              <a:rPr lang="ru-RU" dirty="0" err="1"/>
              <a:t>функцій</a:t>
            </a:r>
            <a:r>
              <a:rPr lang="ru-RU" dirty="0"/>
              <a:t> </a:t>
            </a:r>
            <a:r>
              <a:rPr lang="ru-RU" dirty="0" err="1"/>
              <a:t>залоз</a:t>
            </a:r>
            <a:r>
              <a:rPr lang="ru-RU" dirty="0"/>
              <a:t> </a:t>
            </a:r>
            <a:r>
              <a:rPr lang="ru-RU" dirty="0" err="1"/>
              <a:t>внутрішньої</a:t>
            </a:r>
            <a:r>
              <a:rPr lang="ru-RU" dirty="0"/>
              <a:t> </a:t>
            </a:r>
            <a:r>
              <a:rPr lang="ru-RU" dirty="0" err="1" smtClean="0"/>
              <a:t>секреції</a:t>
            </a:r>
            <a:r>
              <a:rPr lang="ru-RU" dirty="0" smtClean="0"/>
              <a:t>.</a:t>
            </a:r>
            <a:endParaRPr lang="ru-RU" dirty="0"/>
          </a:p>
          <a:p>
            <a:r>
              <a:rPr lang="ru-RU" dirty="0" err="1" smtClean="0"/>
              <a:t>Численні</a:t>
            </a:r>
            <a:r>
              <a:rPr lang="ru-RU" dirty="0" smtClean="0"/>
              <a:t> </a:t>
            </a:r>
            <a:r>
              <a:rPr lang="ru-RU" dirty="0" err="1" smtClean="0"/>
              <a:t>регіони</a:t>
            </a:r>
            <a:r>
              <a:rPr lang="ru-RU" dirty="0" smtClean="0"/>
              <a:t> </a:t>
            </a:r>
            <a:r>
              <a:rPr lang="ru-RU" dirty="0" err="1" smtClean="0"/>
              <a:t>стикаються</a:t>
            </a:r>
            <a:r>
              <a:rPr lang="ru-RU" dirty="0" smtClean="0"/>
              <a:t> </a:t>
            </a:r>
            <a:r>
              <a:rPr lang="ru-RU" dirty="0"/>
              <a:t>з проблемою </a:t>
            </a:r>
            <a:r>
              <a:rPr lang="ru-RU" dirty="0" err="1"/>
              <a:t>неякісного</a:t>
            </a:r>
            <a:r>
              <a:rPr lang="ru-RU" dirty="0"/>
              <a:t> складу </a:t>
            </a:r>
            <a:r>
              <a:rPr lang="ru-RU" dirty="0" err="1"/>
              <a:t>підземних</a:t>
            </a:r>
            <a:r>
              <a:rPr lang="ru-RU" dirty="0"/>
              <a:t> вод. </a:t>
            </a:r>
            <a:r>
              <a:rPr lang="ru-RU" dirty="0" err="1"/>
              <a:t>Більшість</a:t>
            </a:r>
            <a:r>
              <a:rPr lang="ru-RU" dirty="0"/>
              <a:t> </a:t>
            </a:r>
            <a:r>
              <a:rPr lang="ru-RU" dirty="0" err="1"/>
              <a:t>мешканців</a:t>
            </a:r>
            <a:r>
              <a:rPr lang="ru-RU" dirty="0"/>
              <a:t> </a:t>
            </a:r>
            <a:r>
              <a:rPr lang="ru-RU" dirty="0" err="1"/>
              <a:t>селітебних</a:t>
            </a:r>
            <a:r>
              <a:rPr lang="ru-RU" dirty="0"/>
              <a:t> </a:t>
            </a:r>
            <a:r>
              <a:rPr lang="ru-RU" dirty="0" err="1"/>
              <a:t>територій</a:t>
            </a:r>
            <a:r>
              <a:rPr lang="ru-RU" dirty="0"/>
              <a:t> </a:t>
            </a:r>
            <a:r>
              <a:rPr lang="ru-RU" dirty="0" err="1"/>
              <a:t>споживають</a:t>
            </a:r>
            <a:r>
              <a:rPr lang="ru-RU" dirty="0"/>
              <a:t> </a:t>
            </a:r>
            <a:r>
              <a:rPr lang="ru-RU" dirty="0" err="1"/>
              <a:t>питну</a:t>
            </a:r>
            <a:r>
              <a:rPr lang="ru-RU" dirty="0"/>
              <a:t> воду, яка </a:t>
            </a:r>
            <a:r>
              <a:rPr lang="ru-RU" dirty="0" err="1"/>
              <a:t>має</a:t>
            </a:r>
            <a:r>
              <a:rPr lang="ru-RU" dirty="0"/>
              <a:t> </a:t>
            </a:r>
            <a:r>
              <a:rPr lang="ru-RU" dirty="0" err="1"/>
              <a:t>незадовільний</a:t>
            </a:r>
            <a:r>
              <a:rPr lang="ru-RU" dirty="0"/>
              <a:t> </a:t>
            </a:r>
            <a:r>
              <a:rPr lang="ru-RU" dirty="0" err="1"/>
              <a:t>екологічний</a:t>
            </a:r>
            <a:r>
              <a:rPr lang="ru-RU" dirty="0"/>
              <a:t> стан. </a:t>
            </a:r>
            <a:r>
              <a:rPr lang="ru-RU" dirty="0" err="1"/>
              <a:t>Небезпечна</a:t>
            </a:r>
            <a:r>
              <a:rPr lang="ru-RU" dirty="0"/>
              <a:t> </a:t>
            </a:r>
            <a:r>
              <a:rPr lang="ru-RU" dirty="0" err="1"/>
              <a:t>питна</a:t>
            </a:r>
            <a:r>
              <a:rPr lang="ru-RU" dirty="0"/>
              <a:t> вода </a:t>
            </a:r>
            <a:r>
              <a:rPr lang="ru-RU" dirty="0" err="1"/>
              <a:t>зумовлює</a:t>
            </a:r>
            <a:r>
              <a:rPr lang="ru-RU" dirty="0"/>
              <a:t> комплекс проблем </a:t>
            </a:r>
            <a:r>
              <a:rPr lang="ru-RU" dirty="0" err="1"/>
              <a:t>соціального</a:t>
            </a:r>
            <a:r>
              <a:rPr lang="ru-RU" dirty="0"/>
              <a:t> характеру та проблем </a:t>
            </a:r>
            <a:r>
              <a:rPr lang="ru-RU" dirty="0" err="1"/>
              <a:t>здоров’я</a:t>
            </a:r>
            <a:r>
              <a:rPr lang="ru-RU" dirty="0"/>
              <a:t>. </a:t>
            </a:r>
            <a:r>
              <a:rPr lang="ru-RU" dirty="0" err="1"/>
              <a:t>Рівень</a:t>
            </a:r>
            <a:r>
              <a:rPr lang="ru-RU" dirty="0"/>
              <a:t> </a:t>
            </a:r>
            <a:r>
              <a:rPr lang="ru-RU" dirty="0" err="1"/>
              <a:t>небезпеки</a:t>
            </a:r>
            <a:r>
              <a:rPr lang="ru-RU" dirty="0"/>
              <a:t> </a:t>
            </a:r>
            <a:r>
              <a:rPr lang="ru-RU" dirty="0" err="1"/>
              <a:t>погіршення</a:t>
            </a:r>
            <a:r>
              <a:rPr lang="ru-RU" dirty="0"/>
              <a:t> </a:t>
            </a:r>
            <a:r>
              <a:rPr lang="ru-RU" dirty="0" err="1"/>
              <a:t>здоров’я</a:t>
            </a:r>
            <a:r>
              <a:rPr lang="ru-RU" dirty="0"/>
              <a:t> </a:t>
            </a:r>
            <a:r>
              <a:rPr lang="ru-RU" dirty="0" err="1"/>
              <a:t>населення</a:t>
            </a:r>
            <a:r>
              <a:rPr lang="ru-RU" dirty="0"/>
              <a:t> у </a:t>
            </a:r>
            <a:r>
              <a:rPr lang="ru-RU" dirty="0" err="1"/>
              <a:t>регіонах</a:t>
            </a:r>
            <a:r>
              <a:rPr lang="ru-RU" dirty="0"/>
              <a:t> </a:t>
            </a:r>
            <a:r>
              <a:rPr lang="ru-RU" dirty="0" err="1"/>
              <a:t>досить</a:t>
            </a:r>
            <a:r>
              <a:rPr lang="ru-RU" dirty="0"/>
              <a:t> </a:t>
            </a:r>
            <a:r>
              <a:rPr lang="ru-RU" dirty="0" err="1"/>
              <a:t>різний</a:t>
            </a:r>
            <a:r>
              <a:rPr lang="ru-RU" dirty="0"/>
              <a:t>. Але </a:t>
            </a:r>
            <a:r>
              <a:rPr lang="ru-RU" dirty="0" err="1"/>
              <a:t>навіть</a:t>
            </a:r>
            <a:r>
              <a:rPr lang="ru-RU" dirty="0"/>
              <a:t> </a:t>
            </a:r>
            <a:r>
              <a:rPr lang="ru-RU" dirty="0" err="1"/>
              <a:t>невелике</a:t>
            </a:r>
            <a:r>
              <a:rPr lang="ru-RU" dirty="0"/>
              <a:t> </a:t>
            </a:r>
            <a:r>
              <a:rPr lang="ru-RU" dirty="0" err="1"/>
              <a:t>відхилення</a:t>
            </a:r>
            <a:r>
              <a:rPr lang="ru-RU" dirty="0"/>
              <a:t> </a:t>
            </a:r>
            <a:r>
              <a:rPr lang="ru-RU" dirty="0" err="1"/>
              <a:t>якості</a:t>
            </a:r>
            <a:r>
              <a:rPr lang="ru-RU" dirty="0"/>
              <a:t> води </a:t>
            </a:r>
            <a:r>
              <a:rPr lang="ru-RU" dirty="0" err="1"/>
              <a:t>від</a:t>
            </a:r>
            <a:r>
              <a:rPr lang="ru-RU" dirty="0"/>
              <a:t> </a:t>
            </a:r>
            <a:r>
              <a:rPr lang="ru-RU" dirty="0" err="1"/>
              <a:t>норми</a:t>
            </a:r>
            <a:r>
              <a:rPr lang="ru-RU" dirty="0"/>
              <a:t> є </a:t>
            </a:r>
            <a:r>
              <a:rPr lang="ru-RU" dirty="0" err="1"/>
              <a:t>небезпечним</a:t>
            </a:r>
            <a:r>
              <a:rPr lang="ru-RU" dirty="0"/>
              <a:t> для </a:t>
            </a:r>
            <a:r>
              <a:rPr lang="ru-RU" dirty="0" err="1"/>
              <a:t>людини</a:t>
            </a:r>
            <a:r>
              <a:rPr lang="ru-RU" dirty="0"/>
              <a:t>. Для </a:t>
            </a:r>
            <a:r>
              <a:rPr lang="ru-RU" dirty="0" err="1"/>
              <a:t>покращення</a:t>
            </a:r>
            <a:r>
              <a:rPr lang="ru-RU" dirty="0"/>
              <a:t> </a:t>
            </a:r>
            <a:r>
              <a:rPr lang="ru-RU" dirty="0" err="1"/>
              <a:t>даної</a:t>
            </a:r>
            <a:r>
              <a:rPr lang="ru-RU" dirty="0"/>
              <a:t> </a:t>
            </a:r>
            <a:r>
              <a:rPr lang="ru-RU" dirty="0" err="1"/>
              <a:t>ситуації</a:t>
            </a:r>
            <a:r>
              <a:rPr lang="ru-RU" dirty="0"/>
              <a:t> </a:t>
            </a:r>
            <a:r>
              <a:rPr lang="ru-RU" dirty="0" err="1"/>
              <a:t>бажано</a:t>
            </a:r>
            <a:r>
              <a:rPr lang="ru-RU" dirty="0"/>
              <a:t> </a:t>
            </a:r>
            <a:r>
              <a:rPr lang="ru-RU" dirty="0" err="1"/>
              <a:t>впровадити</a:t>
            </a:r>
            <a:r>
              <a:rPr lang="ru-RU" dirty="0"/>
              <a:t> </a:t>
            </a:r>
            <a:r>
              <a:rPr lang="ru-RU" dirty="0" err="1"/>
              <a:t>локальні</a:t>
            </a:r>
            <a:r>
              <a:rPr lang="ru-RU" dirty="0"/>
              <a:t> </a:t>
            </a:r>
            <a:r>
              <a:rPr lang="ru-RU" dirty="0" err="1"/>
              <a:t>системи</a:t>
            </a:r>
            <a:r>
              <a:rPr lang="ru-RU" dirty="0"/>
              <a:t> </a:t>
            </a:r>
            <a:r>
              <a:rPr lang="ru-RU" dirty="0" err="1"/>
              <a:t>очищення</a:t>
            </a:r>
            <a:r>
              <a:rPr lang="ru-RU" dirty="0"/>
              <a:t>, </a:t>
            </a:r>
            <a:r>
              <a:rPr lang="ru-RU" dirty="0" err="1"/>
              <a:t>доцільно</a:t>
            </a:r>
            <a:r>
              <a:rPr lang="ru-RU" dirty="0"/>
              <a:t> </a:t>
            </a:r>
            <a:r>
              <a:rPr lang="ru-RU" dirty="0" err="1"/>
              <a:t>організовувати</a:t>
            </a:r>
            <a:r>
              <a:rPr lang="ru-RU" dirty="0"/>
              <a:t> </a:t>
            </a:r>
            <a:r>
              <a:rPr lang="ru-RU" dirty="0" err="1"/>
              <a:t>моніторинг</a:t>
            </a:r>
            <a:r>
              <a:rPr lang="ru-RU" dirty="0"/>
              <a:t> стану </a:t>
            </a:r>
            <a:r>
              <a:rPr lang="ru-RU" dirty="0" err="1"/>
              <a:t>підземних</a:t>
            </a:r>
            <a:r>
              <a:rPr lang="ru-RU" dirty="0"/>
              <a:t> вод. А </a:t>
            </a:r>
            <a:r>
              <a:rPr lang="ru-RU" dirty="0" err="1"/>
              <a:t>також</a:t>
            </a:r>
            <a:r>
              <a:rPr lang="ru-RU" dirty="0"/>
              <a:t> </a:t>
            </a:r>
            <a:r>
              <a:rPr lang="ru-RU" dirty="0" err="1"/>
              <a:t>радикальним</a:t>
            </a:r>
            <a:r>
              <a:rPr lang="ru-RU" dirty="0"/>
              <a:t> </a:t>
            </a:r>
            <a:r>
              <a:rPr lang="ru-RU" dirty="0" err="1"/>
              <a:t>засобом</a:t>
            </a:r>
            <a:r>
              <a:rPr lang="ru-RU" dirty="0"/>
              <a:t> </a:t>
            </a:r>
            <a:r>
              <a:rPr lang="ru-RU" dirty="0" err="1"/>
              <a:t>забезпечення</a:t>
            </a:r>
            <a:r>
              <a:rPr lang="ru-RU" dirty="0"/>
              <a:t> </a:t>
            </a:r>
            <a:r>
              <a:rPr lang="ru-RU" dirty="0" err="1"/>
              <a:t>населення</a:t>
            </a:r>
            <a:r>
              <a:rPr lang="ru-RU" dirty="0"/>
              <a:t> </a:t>
            </a:r>
            <a:r>
              <a:rPr lang="ru-RU" dirty="0" err="1"/>
              <a:t>питною</a:t>
            </a:r>
            <a:r>
              <a:rPr lang="ru-RU" dirty="0"/>
              <a:t> водою є </a:t>
            </a:r>
            <a:r>
              <a:rPr lang="ru-RU" dirty="0" err="1"/>
              <a:t>організація</a:t>
            </a:r>
            <a:r>
              <a:rPr lang="ru-RU" dirty="0"/>
              <a:t> </a:t>
            </a:r>
            <a:r>
              <a:rPr lang="ru-RU" dirty="0" err="1"/>
              <a:t>будівництва</a:t>
            </a:r>
            <a:r>
              <a:rPr lang="ru-RU" dirty="0"/>
              <a:t> </a:t>
            </a:r>
            <a:r>
              <a:rPr lang="ru-RU" dirty="0" err="1"/>
              <a:t>локальних</a:t>
            </a:r>
            <a:r>
              <a:rPr lang="ru-RU" dirty="0"/>
              <a:t> </a:t>
            </a:r>
            <a:r>
              <a:rPr lang="ru-RU" dirty="0" err="1"/>
              <a:t>очисних</a:t>
            </a:r>
            <a:r>
              <a:rPr lang="ru-RU" dirty="0"/>
              <a:t> </a:t>
            </a:r>
            <a:r>
              <a:rPr lang="ru-RU" dirty="0" err="1"/>
              <a:t>споруд</a:t>
            </a:r>
            <a:r>
              <a:rPr lang="ru-RU" dirty="0"/>
              <a:t> та </a:t>
            </a:r>
            <a:r>
              <a:rPr lang="ru-RU" dirty="0" err="1"/>
              <a:t>використання</a:t>
            </a:r>
            <a:r>
              <a:rPr lang="ru-RU" dirty="0"/>
              <a:t> води з </a:t>
            </a:r>
            <a:r>
              <a:rPr lang="ru-RU" dirty="0" err="1"/>
              <a:t>артезіанських</a:t>
            </a:r>
            <a:r>
              <a:rPr lang="ru-RU" dirty="0"/>
              <a:t> </a:t>
            </a:r>
            <a:r>
              <a:rPr lang="ru-RU" dirty="0" err="1"/>
              <a:t>свердловин</a:t>
            </a:r>
            <a:r>
              <a:rPr lang="ru-RU" dirty="0"/>
              <a:t>.</a:t>
            </a:r>
          </a:p>
          <a:p>
            <a:endParaRPr lang="ru-RU" dirty="0"/>
          </a:p>
        </p:txBody>
      </p:sp>
    </p:spTree>
    <p:extLst>
      <p:ext uri="{BB962C8B-B14F-4D97-AF65-F5344CB8AC3E}">
        <p14:creationId xmlns:p14="http://schemas.microsoft.com/office/powerpoint/2010/main" val="3313066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9558" y="0"/>
            <a:ext cx="11204811" cy="6858000"/>
          </a:xfrm>
        </p:spPr>
        <p:txBody>
          <a:bodyPr/>
          <a:lstStyle/>
          <a:p>
            <a:r>
              <a:rPr lang="ru-RU" dirty="0" err="1"/>
              <a:t>Кальцій</a:t>
            </a:r>
            <a:r>
              <a:rPr lang="ru-RU" dirty="0"/>
              <a:t> </a:t>
            </a:r>
            <a:r>
              <a:rPr lang="ru-RU" dirty="0" err="1"/>
              <a:t>відіграє</a:t>
            </a:r>
            <a:r>
              <a:rPr lang="ru-RU" dirty="0"/>
              <a:t> </a:t>
            </a:r>
            <a:r>
              <a:rPr lang="ru-RU" dirty="0" err="1"/>
              <a:t>важливу</a:t>
            </a:r>
            <a:r>
              <a:rPr lang="ru-RU" dirty="0"/>
              <a:t> роль у </a:t>
            </a:r>
            <a:r>
              <a:rPr lang="ru-RU" dirty="0" err="1"/>
              <a:t>формуванні</a:t>
            </a:r>
            <a:r>
              <a:rPr lang="ru-RU" dirty="0"/>
              <a:t> </a:t>
            </a:r>
            <a:r>
              <a:rPr lang="ru-RU" dirty="0" err="1"/>
              <a:t>кісток</a:t>
            </a:r>
            <a:r>
              <a:rPr lang="ru-RU" dirty="0"/>
              <a:t>, </a:t>
            </a:r>
            <a:r>
              <a:rPr lang="ru-RU" dirty="0" err="1"/>
              <a:t>впливає</a:t>
            </a:r>
            <a:r>
              <a:rPr lang="ru-RU" dirty="0"/>
              <a:t> на </a:t>
            </a:r>
            <a:r>
              <a:rPr lang="ru-RU" dirty="0" err="1"/>
              <a:t>процеси</a:t>
            </a:r>
            <a:r>
              <a:rPr lang="ru-RU" dirty="0"/>
              <a:t> </a:t>
            </a:r>
            <a:r>
              <a:rPr lang="ru-RU" dirty="0" err="1"/>
              <a:t>скорочення</a:t>
            </a:r>
            <a:r>
              <a:rPr lang="ru-RU" dirty="0"/>
              <a:t> </a:t>
            </a:r>
            <a:r>
              <a:rPr lang="ru-RU" dirty="0" err="1"/>
              <a:t>м'язів</a:t>
            </a:r>
            <a:r>
              <a:rPr lang="ru-RU" dirty="0"/>
              <a:t>, </a:t>
            </a:r>
            <a:r>
              <a:rPr lang="ru-RU" dirty="0" err="1"/>
              <a:t>підвищує</a:t>
            </a:r>
            <a:r>
              <a:rPr lang="ru-RU" dirty="0"/>
              <a:t> </a:t>
            </a:r>
            <a:r>
              <a:rPr lang="ru-RU" dirty="0" err="1"/>
              <a:t>захисні</a:t>
            </a:r>
            <a:r>
              <a:rPr lang="ru-RU" dirty="0"/>
              <a:t> </a:t>
            </a:r>
            <a:r>
              <a:rPr lang="ru-RU" dirty="0" err="1"/>
              <a:t>функції</a:t>
            </a:r>
            <a:r>
              <a:rPr lang="ru-RU" dirty="0"/>
              <a:t> </a:t>
            </a:r>
            <a:r>
              <a:rPr lang="ru-RU" dirty="0" err="1"/>
              <a:t>організму</a:t>
            </a:r>
            <a:r>
              <a:rPr lang="ru-RU" dirty="0"/>
              <a:t>, </a:t>
            </a:r>
            <a:r>
              <a:rPr lang="ru-RU" dirty="0" err="1"/>
              <a:t>знижує</a:t>
            </a:r>
            <a:r>
              <a:rPr lang="ru-RU" dirty="0"/>
              <a:t> </a:t>
            </a:r>
            <a:r>
              <a:rPr lang="ru-RU" dirty="0" err="1"/>
              <a:t>небезпеку</a:t>
            </a:r>
            <a:r>
              <a:rPr lang="ru-RU" dirty="0"/>
              <a:t> </a:t>
            </a:r>
            <a:r>
              <a:rPr lang="ru-RU" dirty="0" err="1"/>
              <a:t>появи</a:t>
            </a:r>
            <a:r>
              <a:rPr lang="ru-RU" dirty="0"/>
              <a:t> </a:t>
            </a:r>
            <a:r>
              <a:rPr lang="ru-RU" dirty="0" err="1"/>
              <a:t>алергії</a:t>
            </a:r>
            <a:r>
              <a:rPr lang="ru-RU" dirty="0"/>
              <a:t>, </a:t>
            </a:r>
            <a:r>
              <a:rPr lang="ru-RU" dirty="0" err="1"/>
              <a:t>зміцнює</a:t>
            </a:r>
            <a:r>
              <a:rPr lang="ru-RU" dirty="0"/>
              <a:t> </a:t>
            </a:r>
            <a:r>
              <a:rPr lang="ru-RU" dirty="0" err="1"/>
              <a:t>стінки</a:t>
            </a:r>
            <a:r>
              <a:rPr lang="ru-RU" dirty="0"/>
              <a:t> </a:t>
            </a:r>
            <a:r>
              <a:rPr lang="ru-RU" dirty="0" err="1"/>
              <a:t>кровоносних</a:t>
            </a:r>
            <a:r>
              <a:rPr lang="ru-RU" dirty="0"/>
              <a:t> </a:t>
            </a:r>
            <a:r>
              <a:rPr lang="ru-RU" dirty="0" err="1"/>
              <a:t>судин</a:t>
            </a:r>
            <a:r>
              <a:rPr lang="ru-RU" dirty="0"/>
              <a:t>. </a:t>
            </a:r>
            <a:r>
              <a:rPr lang="ru-RU" dirty="0" err="1"/>
              <a:t>Його</a:t>
            </a:r>
            <a:r>
              <a:rPr lang="ru-RU" dirty="0"/>
              <a:t> </a:t>
            </a:r>
            <a:r>
              <a:rPr lang="ru-RU" dirty="0" err="1"/>
              <a:t>надлишок</a:t>
            </a:r>
            <a:r>
              <a:rPr lang="ru-RU" dirty="0"/>
              <a:t> в </a:t>
            </a:r>
            <a:r>
              <a:rPr lang="ru-RU" dirty="0" err="1"/>
              <a:t>організмі</a:t>
            </a:r>
            <a:r>
              <a:rPr lang="ru-RU" dirty="0"/>
              <a:t> </a:t>
            </a:r>
            <a:r>
              <a:rPr lang="ru-RU" dirty="0" err="1"/>
              <a:t>призводить</a:t>
            </a:r>
            <a:r>
              <a:rPr lang="ru-RU" dirty="0"/>
              <a:t> до </a:t>
            </a:r>
            <a:r>
              <a:rPr lang="ru-RU" dirty="0" err="1"/>
              <a:t>негативних</a:t>
            </a:r>
            <a:r>
              <a:rPr lang="ru-RU" dirty="0"/>
              <a:t> </a:t>
            </a:r>
            <a:r>
              <a:rPr lang="ru-RU" dirty="0" err="1"/>
              <a:t>наслідків</a:t>
            </a:r>
            <a:r>
              <a:rPr lang="ru-RU" dirty="0"/>
              <a:t>, </a:t>
            </a:r>
            <a:r>
              <a:rPr lang="ru-RU" dirty="0" err="1"/>
              <a:t>насамперед</a:t>
            </a:r>
            <a:r>
              <a:rPr lang="ru-RU" dirty="0"/>
              <a:t>, до закупорки </a:t>
            </a:r>
            <a:r>
              <a:rPr lang="ru-RU" dirty="0" err="1"/>
              <a:t>кровоносних</a:t>
            </a:r>
            <a:r>
              <a:rPr lang="ru-RU" dirty="0"/>
              <a:t> </a:t>
            </a:r>
            <a:r>
              <a:rPr lang="ru-RU" dirty="0" err="1"/>
              <a:t>судин</a:t>
            </a:r>
            <a:r>
              <a:rPr lang="ru-RU" dirty="0"/>
              <a:t>. А </a:t>
            </a:r>
            <a:r>
              <a:rPr lang="ru-RU" dirty="0" err="1"/>
              <a:t>нестача</a:t>
            </a:r>
            <a:r>
              <a:rPr lang="ru-RU" dirty="0"/>
              <a:t> </a:t>
            </a:r>
            <a:r>
              <a:rPr lang="ru-RU" dirty="0" err="1"/>
              <a:t>може</a:t>
            </a:r>
            <a:r>
              <a:rPr lang="ru-RU" dirty="0"/>
              <a:t> </a:t>
            </a:r>
            <a:r>
              <a:rPr lang="ru-RU" dirty="0" err="1"/>
              <a:t>викликати</a:t>
            </a:r>
            <a:r>
              <a:rPr lang="ru-RU" dirty="0"/>
              <a:t> </a:t>
            </a:r>
            <a:r>
              <a:rPr lang="ru-RU" dirty="0" err="1"/>
              <a:t>розрідження</a:t>
            </a:r>
            <a:r>
              <a:rPr lang="ru-RU" dirty="0"/>
              <a:t> </a:t>
            </a:r>
            <a:r>
              <a:rPr lang="ru-RU" dirty="0" err="1"/>
              <a:t>кісткової</a:t>
            </a:r>
            <a:r>
              <a:rPr lang="ru-RU" dirty="0"/>
              <a:t> </a:t>
            </a:r>
            <a:r>
              <a:rPr lang="ru-RU" dirty="0" err="1"/>
              <a:t>тканини</a:t>
            </a:r>
            <a:r>
              <a:rPr lang="ru-RU" dirty="0"/>
              <a:t>, </a:t>
            </a:r>
            <a:r>
              <a:rPr lang="ru-RU" dirty="0" err="1"/>
              <a:t>демінералізацію</a:t>
            </a:r>
            <a:r>
              <a:rPr lang="ru-RU" dirty="0"/>
              <a:t> </a:t>
            </a:r>
            <a:r>
              <a:rPr lang="ru-RU" dirty="0" err="1"/>
              <a:t>кісток</a:t>
            </a:r>
            <a:r>
              <a:rPr lang="ru-RU" dirty="0"/>
              <a:t>, а у людей </a:t>
            </a:r>
            <a:r>
              <a:rPr lang="ru-RU" dirty="0" err="1"/>
              <a:t>похилого</a:t>
            </a:r>
            <a:r>
              <a:rPr lang="ru-RU" dirty="0"/>
              <a:t> </a:t>
            </a:r>
            <a:r>
              <a:rPr lang="ru-RU" dirty="0" err="1"/>
              <a:t>віку</a:t>
            </a:r>
            <a:r>
              <a:rPr lang="ru-RU" dirty="0"/>
              <a:t> </a:t>
            </a:r>
            <a:r>
              <a:rPr lang="ru-RU" dirty="0" err="1"/>
              <a:t>порушення</a:t>
            </a:r>
            <a:r>
              <a:rPr lang="ru-RU" dirty="0"/>
              <a:t> </a:t>
            </a:r>
            <a:r>
              <a:rPr lang="ru-RU" dirty="0" err="1"/>
              <a:t>функцій</a:t>
            </a:r>
            <a:r>
              <a:rPr lang="ru-RU" dirty="0"/>
              <a:t> </a:t>
            </a:r>
            <a:r>
              <a:rPr lang="ru-RU" dirty="0" err="1"/>
              <a:t>залоз</a:t>
            </a:r>
            <a:r>
              <a:rPr lang="ru-RU" dirty="0"/>
              <a:t> </a:t>
            </a:r>
            <a:r>
              <a:rPr lang="ru-RU" dirty="0" err="1"/>
              <a:t>внутрішньої</a:t>
            </a:r>
            <a:r>
              <a:rPr lang="ru-RU" dirty="0"/>
              <a:t> </a:t>
            </a:r>
            <a:r>
              <a:rPr lang="ru-RU" dirty="0" err="1" smtClean="0"/>
              <a:t>секреції</a:t>
            </a:r>
            <a:r>
              <a:rPr lang="ru-RU" dirty="0"/>
              <a:t>.</a:t>
            </a:r>
          </a:p>
          <a:p>
            <a:endParaRPr lang="ru-RU" dirty="0"/>
          </a:p>
          <a:p>
            <a:r>
              <a:rPr lang="ru-RU" dirty="0" err="1"/>
              <a:t>Аналіз</a:t>
            </a:r>
            <a:r>
              <a:rPr lang="ru-RU" dirty="0"/>
              <a:t> </a:t>
            </a:r>
            <a:r>
              <a:rPr lang="ru-RU" dirty="0" err="1"/>
              <a:t>ситуації</a:t>
            </a:r>
            <a:r>
              <a:rPr lang="ru-RU" dirty="0"/>
              <a:t> </a:t>
            </a:r>
            <a:r>
              <a:rPr lang="ru-RU" dirty="0" err="1"/>
              <a:t>свідчить</a:t>
            </a:r>
            <a:r>
              <a:rPr lang="ru-RU" dirty="0"/>
              <a:t>, </a:t>
            </a:r>
            <a:r>
              <a:rPr lang="ru-RU" dirty="0" err="1" smtClean="0"/>
              <a:t>багато</a:t>
            </a:r>
            <a:r>
              <a:rPr lang="ru-RU" dirty="0" smtClean="0"/>
              <a:t> </a:t>
            </a:r>
            <a:r>
              <a:rPr lang="ru-RU" dirty="0" err="1" smtClean="0"/>
              <a:t>регіонів</a:t>
            </a:r>
            <a:r>
              <a:rPr lang="ru-RU" dirty="0" smtClean="0"/>
              <a:t> </a:t>
            </a:r>
            <a:r>
              <a:rPr lang="ru-RU" dirty="0" err="1" smtClean="0"/>
              <a:t>стикаються</a:t>
            </a:r>
            <a:r>
              <a:rPr lang="ru-RU" dirty="0" smtClean="0"/>
              <a:t>  </a:t>
            </a:r>
            <a:r>
              <a:rPr lang="ru-RU" dirty="0"/>
              <a:t>з проблемою </a:t>
            </a:r>
            <a:r>
              <a:rPr lang="ru-RU" dirty="0" err="1"/>
              <a:t>неякісного</a:t>
            </a:r>
            <a:r>
              <a:rPr lang="ru-RU" dirty="0"/>
              <a:t> складу </a:t>
            </a:r>
            <a:r>
              <a:rPr lang="ru-RU" dirty="0" err="1"/>
              <a:t>підземних</a:t>
            </a:r>
            <a:r>
              <a:rPr lang="ru-RU" dirty="0"/>
              <a:t> вод. </a:t>
            </a:r>
            <a:r>
              <a:rPr lang="ru-RU" dirty="0" err="1"/>
              <a:t>Більшість</a:t>
            </a:r>
            <a:r>
              <a:rPr lang="ru-RU" dirty="0"/>
              <a:t> </a:t>
            </a:r>
            <a:r>
              <a:rPr lang="ru-RU" dirty="0" err="1"/>
              <a:t>мешканців</a:t>
            </a:r>
            <a:r>
              <a:rPr lang="ru-RU" dirty="0"/>
              <a:t> </a:t>
            </a:r>
            <a:r>
              <a:rPr lang="ru-RU" dirty="0" err="1"/>
              <a:t>селітебних</a:t>
            </a:r>
            <a:r>
              <a:rPr lang="ru-RU" dirty="0"/>
              <a:t> </a:t>
            </a:r>
            <a:r>
              <a:rPr lang="ru-RU" dirty="0" err="1"/>
              <a:t>територій</a:t>
            </a:r>
            <a:r>
              <a:rPr lang="ru-RU" dirty="0"/>
              <a:t> </a:t>
            </a:r>
            <a:r>
              <a:rPr lang="ru-RU" dirty="0" err="1"/>
              <a:t>споживають</a:t>
            </a:r>
            <a:r>
              <a:rPr lang="ru-RU" dirty="0"/>
              <a:t> </a:t>
            </a:r>
            <a:r>
              <a:rPr lang="ru-RU" dirty="0" err="1"/>
              <a:t>питну</a:t>
            </a:r>
            <a:r>
              <a:rPr lang="ru-RU" dirty="0"/>
              <a:t> воду, яка </a:t>
            </a:r>
            <a:r>
              <a:rPr lang="ru-RU" dirty="0" err="1"/>
              <a:t>має</a:t>
            </a:r>
            <a:r>
              <a:rPr lang="ru-RU" dirty="0"/>
              <a:t> </a:t>
            </a:r>
            <a:r>
              <a:rPr lang="ru-RU" dirty="0" err="1"/>
              <a:t>незадовільний</a:t>
            </a:r>
            <a:r>
              <a:rPr lang="ru-RU" dirty="0"/>
              <a:t> </a:t>
            </a:r>
            <a:r>
              <a:rPr lang="ru-RU" dirty="0" err="1"/>
              <a:t>екологічний</a:t>
            </a:r>
            <a:r>
              <a:rPr lang="ru-RU" dirty="0"/>
              <a:t> стан. </a:t>
            </a:r>
            <a:r>
              <a:rPr lang="ru-RU" dirty="0" err="1"/>
              <a:t>Небезпечна</a:t>
            </a:r>
            <a:r>
              <a:rPr lang="ru-RU" dirty="0"/>
              <a:t> </a:t>
            </a:r>
            <a:r>
              <a:rPr lang="ru-RU" dirty="0" err="1"/>
              <a:t>питна</a:t>
            </a:r>
            <a:r>
              <a:rPr lang="ru-RU" dirty="0"/>
              <a:t> вода </a:t>
            </a:r>
            <a:r>
              <a:rPr lang="ru-RU" dirty="0" err="1"/>
              <a:t>зумовлює</a:t>
            </a:r>
            <a:r>
              <a:rPr lang="ru-RU" dirty="0"/>
              <a:t> комплекс проблем </a:t>
            </a:r>
            <a:r>
              <a:rPr lang="ru-RU" dirty="0" err="1"/>
              <a:t>соціального</a:t>
            </a:r>
            <a:r>
              <a:rPr lang="ru-RU" dirty="0"/>
              <a:t> характеру та проблем </a:t>
            </a:r>
            <a:r>
              <a:rPr lang="ru-RU" dirty="0" err="1"/>
              <a:t>здоров’я</a:t>
            </a:r>
            <a:r>
              <a:rPr lang="ru-RU" dirty="0"/>
              <a:t>. </a:t>
            </a:r>
            <a:r>
              <a:rPr lang="ru-RU" dirty="0" err="1"/>
              <a:t>Рівень</a:t>
            </a:r>
            <a:r>
              <a:rPr lang="ru-RU" dirty="0"/>
              <a:t> </a:t>
            </a:r>
            <a:r>
              <a:rPr lang="ru-RU" dirty="0" err="1"/>
              <a:t>небезпеки</a:t>
            </a:r>
            <a:r>
              <a:rPr lang="ru-RU" dirty="0"/>
              <a:t> </a:t>
            </a:r>
            <a:r>
              <a:rPr lang="ru-RU" dirty="0" err="1"/>
              <a:t>погіршення</a:t>
            </a:r>
            <a:r>
              <a:rPr lang="ru-RU" dirty="0"/>
              <a:t> </a:t>
            </a:r>
            <a:r>
              <a:rPr lang="ru-RU" dirty="0" err="1"/>
              <a:t>здоров’я</a:t>
            </a:r>
            <a:r>
              <a:rPr lang="ru-RU" dirty="0"/>
              <a:t> </a:t>
            </a:r>
            <a:r>
              <a:rPr lang="ru-RU" dirty="0" err="1"/>
              <a:t>населення</a:t>
            </a:r>
            <a:r>
              <a:rPr lang="ru-RU" dirty="0"/>
              <a:t> у </a:t>
            </a:r>
            <a:r>
              <a:rPr lang="ru-RU" dirty="0" err="1"/>
              <a:t>регіонах</a:t>
            </a:r>
            <a:r>
              <a:rPr lang="ru-RU" dirty="0"/>
              <a:t> </a:t>
            </a:r>
            <a:r>
              <a:rPr lang="ru-RU" dirty="0" err="1"/>
              <a:t>досить</a:t>
            </a:r>
            <a:r>
              <a:rPr lang="ru-RU" dirty="0"/>
              <a:t> </a:t>
            </a:r>
            <a:r>
              <a:rPr lang="ru-RU" dirty="0" err="1"/>
              <a:t>різний</a:t>
            </a:r>
            <a:r>
              <a:rPr lang="ru-RU" dirty="0"/>
              <a:t>. Але </a:t>
            </a:r>
            <a:r>
              <a:rPr lang="ru-RU" dirty="0" err="1"/>
              <a:t>навіть</a:t>
            </a:r>
            <a:r>
              <a:rPr lang="ru-RU" dirty="0"/>
              <a:t> </a:t>
            </a:r>
            <a:r>
              <a:rPr lang="ru-RU" dirty="0" err="1"/>
              <a:t>невелике</a:t>
            </a:r>
            <a:r>
              <a:rPr lang="ru-RU" dirty="0"/>
              <a:t> </a:t>
            </a:r>
            <a:r>
              <a:rPr lang="ru-RU" dirty="0" err="1"/>
              <a:t>відхилення</a:t>
            </a:r>
            <a:r>
              <a:rPr lang="ru-RU" dirty="0"/>
              <a:t> </a:t>
            </a:r>
            <a:r>
              <a:rPr lang="ru-RU" dirty="0" err="1"/>
              <a:t>якості</a:t>
            </a:r>
            <a:r>
              <a:rPr lang="ru-RU" dirty="0"/>
              <a:t> води </a:t>
            </a:r>
            <a:r>
              <a:rPr lang="ru-RU" dirty="0" err="1"/>
              <a:t>від</a:t>
            </a:r>
            <a:r>
              <a:rPr lang="ru-RU" dirty="0"/>
              <a:t> </a:t>
            </a:r>
            <a:r>
              <a:rPr lang="ru-RU" dirty="0" err="1"/>
              <a:t>норми</a:t>
            </a:r>
            <a:r>
              <a:rPr lang="ru-RU" dirty="0"/>
              <a:t> є </a:t>
            </a:r>
            <a:r>
              <a:rPr lang="ru-RU" dirty="0" err="1"/>
              <a:t>небезпечним</a:t>
            </a:r>
            <a:r>
              <a:rPr lang="ru-RU" dirty="0"/>
              <a:t> для </a:t>
            </a:r>
            <a:r>
              <a:rPr lang="ru-RU" dirty="0" err="1"/>
              <a:t>людини</a:t>
            </a:r>
            <a:r>
              <a:rPr lang="ru-RU" dirty="0"/>
              <a:t>. Для </a:t>
            </a:r>
            <a:r>
              <a:rPr lang="ru-RU" dirty="0" err="1"/>
              <a:t>покращення</a:t>
            </a:r>
            <a:r>
              <a:rPr lang="ru-RU" dirty="0"/>
              <a:t> </a:t>
            </a:r>
            <a:r>
              <a:rPr lang="ru-RU" dirty="0" err="1"/>
              <a:t>даної</a:t>
            </a:r>
            <a:r>
              <a:rPr lang="ru-RU" dirty="0"/>
              <a:t> </a:t>
            </a:r>
            <a:r>
              <a:rPr lang="ru-RU" dirty="0" err="1"/>
              <a:t>ситуації</a:t>
            </a:r>
            <a:r>
              <a:rPr lang="ru-RU" dirty="0"/>
              <a:t> </a:t>
            </a:r>
            <a:r>
              <a:rPr lang="ru-RU" dirty="0" err="1"/>
              <a:t>бажано</a:t>
            </a:r>
            <a:r>
              <a:rPr lang="ru-RU" dirty="0"/>
              <a:t> </a:t>
            </a:r>
            <a:r>
              <a:rPr lang="ru-RU" dirty="0" err="1"/>
              <a:t>впровадити</a:t>
            </a:r>
            <a:r>
              <a:rPr lang="ru-RU" dirty="0"/>
              <a:t> </a:t>
            </a:r>
            <a:r>
              <a:rPr lang="ru-RU" dirty="0" err="1"/>
              <a:t>локальні</a:t>
            </a:r>
            <a:r>
              <a:rPr lang="ru-RU" dirty="0"/>
              <a:t> </a:t>
            </a:r>
            <a:r>
              <a:rPr lang="ru-RU" dirty="0" err="1"/>
              <a:t>системи</a:t>
            </a:r>
            <a:r>
              <a:rPr lang="ru-RU" dirty="0"/>
              <a:t> </a:t>
            </a:r>
            <a:r>
              <a:rPr lang="ru-RU" dirty="0" err="1"/>
              <a:t>очищення</a:t>
            </a:r>
            <a:r>
              <a:rPr lang="ru-RU" dirty="0"/>
              <a:t>, </a:t>
            </a:r>
            <a:r>
              <a:rPr lang="ru-RU" dirty="0" err="1"/>
              <a:t>доцільно</a:t>
            </a:r>
            <a:r>
              <a:rPr lang="ru-RU" dirty="0"/>
              <a:t> </a:t>
            </a:r>
            <a:r>
              <a:rPr lang="ru-RU" dirty="0" err="1"/>
              <a:t>організовувати</a:t>
            </a:r>
            <a:r>
              <a:rPr lang="ru-RU" dirty="0"/>
              <a:t> </a:t>
            </a:r>
            <a:r>
              <a:rPr lang="ru-RU" dirty="0" err="1"/>
              <a:t>моніторинг</a:t>
            </a:r>
            <a:r>
              <a:rPr lang="ru-RU" dirty="0"/>
              <a:t> стану </a:t>
            </a:r>
            <a:r>
              <a:rPr lang="ru-RU" dirty="0" err="1"/>
              <a:t>підземних</a:t>
            </a:r>
            <a:r>
              <a:rPr lang="ru-RU" dirty="0"/>
              <a:t> вод. А </a:t>
            </a:r>
            <a:r>
              <a:rPr lang="ru-RU" dirty="0" err="1"/>
              <a:t>також</a:t>
            </a:r>
            <a:r>
              <a:rPr lang="ru-RU" dirty="0"/>
              <a:t> </a:t>
            </a:r>
            <a:r>
              <a:rPr lang="ru-RU" dirty="0" err="1"/>
              <a:t>радикальним</a:t>
            </a:r>
            <a:r>
              <a:rPr lang="ru-RU" dirty="0"/>
              <a:t> </a:t>
            </a:r>
            <a:r>
              <a:rPr lang="ru-RU" dirty="0" err="1"/>
              <a:t>засобом</a:t>
            </a:r>
            <a:r>
              <a:rPr lang="ru-RU" dirty="0"/>
              <a:t> </a:t>
            </a:r>
            <a:r>
              <a:rPr lang="ru-RU" dirty="0" err="1"/>
              <a:t>забезпечення</a:t>
            </a:r>
            <a:r>
              <a:rPr lang="ru-RU" dirty="0"/>
              <a:t> </a:t>
            </a:r>
            <a:r>
              <a:rPr lang="ru-RU" dirty="0" err="1"/>
              <a:t>населення</a:t>
            </a:r>
            <a:r>
              <a:rPr lang="ru-RU" dirty="0"/>
              <a:t> </a:t>
            </a:r>
            <a:r>
              <a:rPr lang="ru-RU" dirty="0" err="1"/>
              <a:t>питною</a:t>
            </a:r>
            <a:r>
              <a:rPr lang="ru-RU" dirty="0"/>
              <a:t> водою є </a:t>
            </a:r>
            <a:r>
              <a:rPr lang="ru-RU" dirty="0" err="1"/>
              <a:t>організація</a:t>
            </a:r>
            <a:r>
              <a:rPr lang="ru-RU" dirty="0"/>
              <a:t> </a:t>
            </a:r>
            <a:r>
              <a:rPr lang="ru-RU" dirty="0" err="1"/>
              <a:t>будівництва</a:t>
            </a:r>
            <a:r>
              <a:rPr lang="ru-RU" dirty="0"/>
              <a:t> </a:t>
            </a:r>
            <a:r>
              <a:rPr lang="ru-RU" dirty="0" err="1"/>
              <a:t>локальних</a:t>
            </a:r>
            <a:r>
              <a:rPr lang="ru-RU" dirty="0"/>
              <a:t> </a:t>
            </a:r>
            <a:r>
              <a:rPr lang="ru-RU" dirty="0" err="1"/>
              <a:t>очисних</a:t>
            </a:r>
            <a:r>
              <a:rPr lang="ru-RU" dirty="0"/>
              <a:t> </a:t>
            </a:r>
            <a:r>
              <a:rPr lang="ru-RU" dirty="0" err="1"/>
              <a:t>споруд</a:t>
            </a:r>
            <a:r>
              <a:rPr lang="ru-RU" dirty="0"/>
              <a:t> та </a:t>
            </a:r>
            <a:r>
              <a:rPr lang="ru-RU" dirty="0" err="1"/>
              <a:t>використання</a:t>
            </a:r>
            <a:r>
              <a:rPr lang="ru-RU" dirty="0"/>
              <a:t> води з </a:t>
            </a:r>
            <a:r>
              <a:rPr lang="ru-RU" dirty="0" err="1"/>
              <a:t>артезіанських</a:t>
            </a:r>
            <a:r>
              <a:rPr lang="ru-RU" dirty="0"/>
              <a:t> </a:t>
            </a:r>
            <a:r>
              <a:rPr lang="ru-RU" dirty="0" err="1"/>
              <a:t>свердловин</a:t>
            </a:r>
            <a:r>
              <a:rPr lang="ru-RU" dirty="0" smtClean="0"/>
              <a:t>.</a:t>
            </a:r>
            <a:endParaRPr lang="ru-RU" dirty="0"/>
          </a:p>
        </p:txBody>
      </p:sp>
    </p:spTree>
    <p:extLst>
      <p:ext uri="{BB962C8B-B14F-4D97-AF65-F5344CB8AC3E}">
        <p14:creationId xmlns:p14="http://schemas.microsoft.com/office/powerpoint/2010/main" val="3815626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247864"/>
          </a:xfrm>
          <a:prstGeom prst="rect">
            <a:avLst/>
          </a:prstGeom>
        </p:spPr>
        <p:txBody>
          <a:bodyPr wrap="square">
            <a:spAutoFit/>
          </a:bodyPr>
          <a:lstStyle/>
          <a:p>
            <a:pPr algn="r"/>
            <a:r>
              <a:rPr lang="ru-RU" sz="2000" dirty="0"/>
              <a:t>Додаток 1</a:t>
            </a:r>
          </a:p>
          <a:p>
            <a:pPr algn="r"/>
            <a:r>
              <a:rPr lang="ru-RU" sz="2000" dirty="0"/>
              <a:t/>
            </a:r>
            <a:br>
              <a:rPr lang="ru-RU" sz="2000" dirty="0"/>
            </a:br>
            <a:endParaRPr lang="ru-RU" sz="2000" dirty="0"/>
          </a:p>
          <a:p>
            <a:pPr algn="ctr"/>
            <a:r>
              <a:rPr lang="ru-RU" sz="2000" b="1" dirty="0"/>
              <a:t>Гігієнічна характеристика систем водопостачання населених місць</a:t>
            </a:r>
            <a:endParaRPr lang="ru-RU" sz="2000" dirty="0"/>
          </a:p>
          <a:p>
            <a:pPr algn="ctr"/>
            <a:r>
              <a:rPr lang="ru-RU" sz="2000" dirty="0"/>
              <a:t/>
            </a:r>
            <a:br>
              <a:rPr lang="ru-RU" sz="2000" dirty="0"/>
            </a:br>
            <a:endParaRPr lang="ru-RU" sz="2000" dirty="0"/>
          </a:p>
          <a:p>
            <a:pPr algn="just"/>
            <a:r>
              <a:rPr lang="ru-RU" sz="2000" dirty="0"/>
              <a:t>Розрізняють централізовану і децентралізовану системи водопостачання. </a:t>
            </a:r>
          </a:p>
          <a:p>
            <a:pPr algn="just"/>
            <a:r>
              <a:rPr lang="ru-RU" sz="2000" dirty="0"/>
              <a:t>Централізована система (водопровід) включає: джерело води (міжпластові напірні або безнапірні води, поверхневий природна водойма або штучне водосховище), водозабірних споруд (артезіанська свердловина, штучний затоку з береговим водоприймальних колодязем з фільтруючими сітками), водопідйомний спорудження (помпи або насоси першого підйому ), головні споруди водопровідної станції, на яких проводяться освітлення, знебарвлення, знезараження, а іноді і спеціальні методи (фторування, </a:t>
            </a:r>
            <a:r>
              <a:rPr lang="ru-RU" sz="2000" dirty="0" err="1"/>
              <a:t>дефторування</a:t>
            </a:r>
            <a:r>
              <a:rPr lang="ru-RU" sz="2000" dirty="0"/>
              <a:t>, Знезалізнення, і т.п.) поліпшення якості води, резервуари накопичення її запасів (резервуари чистої води), насосна станція другого підйому і водопровідна мережа - система водопровідних труб, які доставляють воду до споживачів.</a:t>
            </a:r>
            <a:endParaRPr lang="uk-UA" sz="2000" dirty="0"/>
          </a:p>
          <a:p>
            <a:pPr algn="just"/>
            <a:r>
              <a:rPr lang="ru-RU" sz="2000" dirty="0"/>
              <a:t>Артезіанська вода (міжпластові напірна) здебільшого не потребує очищення, іноді вимагає лише знезараження, ще рідше - спеціальних методів поліпшення якості. Якщо ж водопровід використовує воду поверхневих водойм, вона обов'язково підлягає очищенню. Остання здійснюється на очисних спорудах водопровідної станції і обов'язково передбачає освітлення, знебарвлення і знезаражування.</a:t>
            </a:r>
            <a:endParaRPr lang="uk-UA" sz="2000" dirty="0"/>
          </a:p>
        </p:txBody>
      </p:sp>
    </p:spTree>
    <p:extLst>
      <p:ext uri="{BB962C8B-B14F-4D97-AF65-F5344CB8AC3E}">
        <p14:creationId xmlns:p14="http://schemas.microsoft.com/office/powerpoint/2010/main" val="128941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28239"/>
            <a:ext cx="12192000" cy="5324535"/>
          </a:xfrm>
          <a:prstGeom prst="rect">
            <a:avLst/>
          </a:prstGeom>
        </p:spPr>
        <p:txBody>
          <a:bodyPr wrap="square">
            <a:spAutoFit/>
          </a:bodyPr>
          <a:lstStyle/>
          <a:p>
            <a:pPr algn="just"/>
            <a:r>
              <a:rPr lang="ru-RU" sz="2000" dirty="0"/>
              <a:t>Для очищення води використовують коагуляцію - хімічну обробку води сірчанокислим алюмінієм по реакції:</a:t>
            </a:r>
          </a:p>
          <a:p>
            <a:pPr algn="ctr"/>
            <a:r>
              <a:rPr lang="en-US" sz="2000" dirty="0"/>
              <a:t>Al</a:t>
            </a:r>
            <a:r>
              <a:rPr lang="en-US" sz="2000" baseline="-25000" dirty="0"/>
              <a:t>2</a:t>
            </a:r>
            <a:r>
              <a:rPr lang="en-US" sz="2000" dirty="0"/>
              <a:t>(SO</a:t>
            </a:r>
            <a:r>
              <a:rPr lang="en-US" sz="2000" baseline="-25000" dirty="0"/>
              <a:t>4</a:t>
            </a:r>
            <a:r>
              <a:rPr lang="en-US" sz="2000" dirty="0"/>
              <a:t>)</a:t>
            </a:r>
            <a:r>
              <a:rPr lang="en-US" sz="2000" baseline="-25000" dirty="0"/>
              <a:t>3</a:t>
            </a:r>
            <a:r>
              <a:rPr lang="en-US" sz="2000" dirty="0"/>
              <a:t> + 3Ca (HCO</a:t>
            </a:r>
            <a:r>
              <a:rPr lang="en-US" sz="2000" baseline="-25000" dirty="0"/>
              <a:t>3</a:t>
            </a:r>
            <a:r>
              <a:rPr lang="en-US" sz="2000" dirty="0"/>
              <a:t>)</a:t>
            </a:r>
            <a:r>
              <a:rPr lang="en-US" sz="2000" baseline="-25000" dirty="0"/>
              <a:t>2</a:t>
            </a:r>
            <a:r>
              <a:rPr lang="en-US" sz="2000" dirty="0"/>
              <a:t> = 2Al (OH)</a:t>
            </a:r>
            <a:r>
              <a:rPr lang="en-US" sz="2000" baseline="-25000" dirty="0"/>
              <a:t>3</a:t>
            </a:r>
            <a:r>
              <a:rPr lang="en-US" sz="2000" dirty="0"/>
              <a:t> + 3CaSO</a:t>
            </a:r>
            <a:r>
              <a:rPr lang="en-US" sz="2000" baseline="-25000" dirty="0"/>
              <a:t> 4</a:t>
            </a:r>
            <a:r>
              <a:rPr lang="en-US" sz="2000" dirty="0"/>
              <a:t> + 6CO</a:t>
            </a:r>
            <a:r>
              <a:rPr lang="en-US" sz="2000" baseline="-25000" dirty="0"/>
              <a:t>2</a:t>
            </a:r>
            <a:endParaRPr lang="uk-UA" sz="2000" dirty="0"/>
          </a:p>
          <a:p>
            <a:pPr algn="just"/>
            <a:r>
              <a:rPr lang="ru-RU" sz="2000" dirty="0"/>
              <a:t>Гідроксид алюмінію у вигляді досить великих пластівців адсорбує на собі завислі у воді забруднюючі речовини і гумінові колоїдні сполуки, внаслідок чого вода освітлюється і знебарвлюється. Доза коагулянту залежить від ступеня лужності води, наявності в ній бікарбонатів, кількості завислих речовин і температури води. При малою карбонатною жорсткості (менше 4</a:t>
            </a:r>
            <a:r>
              <a:rPr lang="ru-RU" sz="2000" baseline="30000" dirty="0"/>
              <a:t>Про</a:t>
            </a:r>
            <a:r>
              <a:rPr lang="ru-RU" sz="2000" dirty="0"/>
              <a:t>додають 0,5-1,0% розчин соди або гашеного вапна. З метою прискорення коагуляції в воду </a:t>
            </a:r>
            <a:r>
              <a:rPr lang="ru-RU" sz="2000" dirty="0" err="1" smtClean="0"/>
              <a:t>додають</a:t>
            </a:r>
            <a:r>
              <a:rPr lang="ru-RU" sz="2000" dirty="0" smtClean="0"/>
              <a:t> </a:t>
            </a:r>
            <a:r>
              <a:rPr lang="ru-RU" sz="2000" dirty="0" err="1" smtClean="0"/>
              <a:t>флокулянти</a:t>
            </a:r>
            <a:r>
              <a:rPr lang="ru-RU" sz="2000" dirty="0" smtClean="0"/>
              <a:t> </a:t>
            </a:r>
            <a:r>
              <a:rPr lang="ru-RU" sz="2000" dirty="0"/>
              <a:t>(</a:t>
            </a:r>
            <a:r>
              <a:rPr lang="ru-RU" sz="2000" dirty="0" err="1" smtClean="0"/>
              <a:t>поліакриламід</a:t>
            </a:r>
            <a:r>
              <a:rPr lang="ru-RU" sz="2000" dirty="0"/>
              <a:t>).</a:t>
            </a:r>
            <a:endParaRPr lang="uk-UA" sz="2000" dirty="0"/>
          </a:p>
          <a:p>
            <a:pPr algn="just"/>
            <a:r>
              <a:rPr lang="ru-RU" sz="2000" dirty="0"/>
              <a:t>Після коагуляції вода надходить у відстійники, а потім на фільтри, нарешті, в резервуари чистої води, звідки насосами другого підйому подається у водопровідну мережу.</a:t>
            </a:r>
          </a:p>
          <a:p>
            <a:pPr algn="just"/>
            <a:r>
              <a:rPr lang="ru-RU" sz="2000" dirty="0"/>
              <a:t>Після фільтрації вода обов'язково знезаражується методом озонування, УФ-випромінюванням, або хлоруванням.</a:t>
            </a:r>
          </a:p>
          <a:p>
            <a:pPr algn="just"/>
            <a:r>
              <a:rPr lang="ru-RU" sz="2000" dirty="0"/>
              <a:t>Хлорування - простий, надійний і найбільш дешевий спосіб знезаражування води. У той же час хлор надає воді неприємний запах, а при наявності в ній хімічних забруднень (через випуск в водойми стічних вод промислових підприємств) сприяє утворенню хлорорганічних сполук, </a:t>
            </a:r>
            <a:r>
              <a:rPr lang="ru-RU" sz="2000" dirty="0" err="1"/>
              <a:t>яким</a:t>
            </a:r>
            <a:r>
              <a:rPr lang="ru-RU" sz="2000" dirty="0"/>
              <a:t> </a:t>
            </a:r>
            <a:r>
              <a:rPr lang="ru-RU" sz="2000" dirty="0" err="1" smtClean="0"/>
              <a:t>притаманна</a:t>
            </a:r>
            <a:r>
              <a:rPr lang="ru-RU" sz="2000" dirty="0" smtClean="0"/>
              <a:t> канцерогенна </a:t>
            </a:r>
            <a:r>
              <a:rPr lang="ru-RU" sz="2000" dirty="0" err="1" smtClean="0"/>
              <a:t>дія</a:t>
            </a:r>
            <a:r>
              <a:rPr lang="ru-RU" sz="2000" dirty="0" smtClean="0"/>
              <a:t> і </a:t>
            </a:r>
            <a:r>
              <a:rPr lang="ru-RU" sz="2000" dirty="0" err="1" smtClean="0"/>
              <a:t>хлорфенольних</a:t>
            </a:r>
            <a:r>
              <a:rPr lang="ru-RU" sz="2000" dirty="0" smtClean="0"/>
              <a:t> </a:t>
            </a:r>
            <a:r>
              <a:rPr lang="ru-RU" sz="2000" dirty="0" err="1" smtClean="0"/>
              <a:t>з'єднань</a:t>
            </a:r>
            <a:r>
              <a:rPr lang="ru-RU" sz="2000" dirty="0" smtClean="0"/>
              <a:t> </a:t>
            </a:r>
            <a:r>
              <a:rPr lang="ru-RU" sz="2000" dirty="0"/>
              <a:t>з неприємним запахом. У зв'язку з цим розроблено метод </a:t>
            </a:r>
            <a:r>
              <a:rPr lang="ru-RU" sz="2000" dirty="0" err="1"/>
              <a:t>хлорування</a:t>
            </a:r>
            <a:r>
              <a:rPr lang="ru-RU" sz="2000" dirty="0"/>
              <a:t> </a:t>
            </a:r>
            <a:r>
              <a:rPr lang="ru-RU" sz="2000" dirty="0" smtClean="0"/>
              <a:t>з </a:t>
            </a:r>
            <a:r>
              <a:rPr lang="ru-RU" sz="2000" dirty="0" err="1" smtClean="0"/>
              <a:t>преамонізаці</a:t>
            </a:r>
            <a:r>
              <a:rPr lang="uk-UA" sz="2000" dirty="0" err="1" smtClean="0"/>
              <a:t>єю</a:t>
            </a:r>
            <a:r>
              <a:rPr lang="ru-RU" sz="2000" dirty="0" smtClean="0"/>
              <a:t>: </a:t>
            </a:r>
            <a:r>
              <a:rPr lang="ru-RU" sz="2000" dirty="0"/>
              <a:t>Попереднє введення в воду розчину аміаку пов'язує хлор в </a:t>
            </a:r>
            <a:r>
              <a:rPr lang="ru-RU" sz="2000" dirty="0" err="1"/>
              <a:t>вигляді</a:t>
            </a:r>
            <a:r>
              <a:rPr lang="ru-RU" sz="2000" dirty="0"/>
              <a:t> </a:t>
            </a:r>
            <a:r>
              <a:rPr lang="ru-RU" sz="2000" dirty="0" err="1" smtClean="0"/>
              <a:t>хлорамінів</a:t>
            </a:r>
            <a:r>
              <a:rPr lang="ru-RU" sz="2000" dirty="0"/>
              <a:t>, знезаражувальних воду, а хлорорганічні і </a:t>
            </a:r>
            <a:r>
              <a:rPr lang="ru-RU" sz="2000" dirty="0" err="1" smtClean="0"/>
              <a:t>хлорфенольні</a:t>
            </a:r>
            <a:r>
              <a:rPr lang="ru-RU" sz="2000" dirty="0" smtClean="0"/>
              <a:t> </a:t>
            </a:r>
            <a:r>
              <a:rPr lang="ru-RU" sz="2000" dirty="0"/>
              <a:t>з'єднання, при цьому, не утворюються.</a:t>
            </a:r>
          </a:p>
        </p:txBody>
      </p:sp>
    </p:spTree>
    <p:extLst>
      <p:ext uri="{BB962C8B-B14F-4D97-AF65-F5344CB8AC3E}">
        <p14:creationId xmlns:p14="http://schemas.microsoft.com/office/powerpoint/2010/main" val="2281901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66987"/>
            <a:ext cx="12192000" cy="5940088"/>
          </a:xfrm>
          <a:prstGeom prst="rect">
            <a:avLst/>
          </a:prstGeom>
        </p:spPr>
        <p:txBody>
          <a:bodyPr wrap="square">
            <a:spAutoFit/>
          </a:bodyPr>
          <a:lstStyle/>
          <a:p>
            <a:pPr algn="just"/>
            <a:r>
              <a:rPr lang="ru-RU" sz="2000" dirty="0" smtClean="0"/>
              <a:t>  децентралізоване </a:t>
            </a:r>
            <a:r>
              <a:rPr lang="ru-RU" sz="2000" dirty="0"/>
              <a:t>(Місцеве) водопостачання найчастіше здійснюється з шахтних або трубчастих колодязів, рідше каптажів джерел. В колодязях використовують грунтову воду, яка залягає в водоносному шарі над першим водонепроникним горизонтом. Глибина залягання таких вод досягає декількох десятків метрів. Колодязь в умовах місцевого водопостачання одночасно виконує функції водозабірного, водопідіймального і водоразборного споруди.</a:t>
            </a:r>
            <a:endParaRPr lang="uk-UA" sz="2000" dirty="0"/>
          </a:p>
          <a:p>
            <a:pPr algn="just"/>
            <a:r>
              <a:rPr lang="ru-RU" sz="2000" dirty="0" smtClean="0"/>
              <a:t>  відстань </a:t>
            </a:r>
            <a:r>
              <a:rPr lang="ru-RU" sz="2000" dirty="0"/>
              <a:t>від колодязя до споживача води не повинно перевищувати 100 м. Колодязі необхідно розміщувати по рельєфу місцевості вище всіх джерел забруднення (вигреба, майданчики підземної фільтрації, компости та ін.) на відстані не менше 30-50 м. Якщо потенційне джерело забруднення розташований вище по рельєфу місцевості, щодо колодязя, то відстань між ними має бути не менше ніж 80-100 м, а в деяких випадках навіть не менш ніж 120-150 м.</a:t>
            </a:r>
            <a:endParaRPr lang="uk-UA" sz="2000" dirty="0"/>
          </a:p>
          <a:p>
            <a:pPr algn="just"/>
            <a:r>
              <a:rPr lang="ru-RU" sz="2000" dirty="0" smtClean="0"/>
              <a:t>  Колодязь </a:t>
            </a:r>
            <a:r>
              <a:rPr lang="ru-RU" sz="2000" dirty="0"/>
              <a:t>являє собою вертикальну шахту квадратного або круглого перетину, яка доходить до водоносного шару. Бічні стінки шахти закріплюють водонепроникним матеріалом (бетон, залізобетон, цегла, дерево і ін.). На дно насипають шар гравію на висоту 30 см. Надземна частина зрубу колодязя повинна підніматися над поверхнею землі не менше як на 1,0 м. Навколо зрубу колодязя при його будівництві влаштовують глиняний замок глибиною 2 метри, шириною 1 метр і</a:t>
            </a:r>
            <a:r>
              <a:rPr lang="ru-RU" sz="2000" dirty="0" err="1"/>
              <a:t>вимощення</a:t>
            </a:r>
            <a:r>
              <a:rPr lang="ru-RU" sz="2000" dirty="0"/>
              <a:t>в радіусі 2 м з нахилом від колодязя. Для відведення зливових вод влаштовують водовідвідний лоток. В радіусі 3-5 метрів навколо громадських колодязів повинна бути огорожа. Воду з криниці піднімають за допомогою насоса, або влаштовують коловорот з громадським відром. Зруб щільно закривають кришкою і над нею і коловоротом влаштовують навіс.</a:t>
            </a:r>
          </a:p>
        </p:txBody>
      </p:sp>
    </p:spTree>
    <p:extLst>
      <p:ext uri="{BB962C8B-B14F-4D97-AF65-F5344CB8AC3E}">
        <p14:creationId xmlns:p14="http://schemas.microsoft.com/office/powerpoint/2010/main" val="2936539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59981"/>
            <a:ext cx="12192000" cy="5940088"/>
          </a:xfrm>
          <a:prstGeom prst="rect">
            <a:avLst/>
          </a:prstGeom>
        </p:spPr>
        <p:txBody>
          <a:bodyPr wrap="square">
            <a:spAutoFit/>
          </a:bodyPr>
          <a:lstStyle/>
          <a:p>
            <a:pPr algn="just"/>
            <a:r>
              <a:rPr lang="ru-RU" sz="2000" dirty="0" smtClean="0">
                <a:effectLst/>
              </a:rPr>
              <a:t>Санація шахтного колодязя - це комплекс заходів, що включає ремонт, очищення і дезінфекцію колодязя, як споруди, з метою запобігання забруднення води в ньому. З</a:t>
            </a:r>
            <a:r>
              <a:rPr lang="ru-RU" sz="2000" i="1" dirty="0" smtClean="0">
                <a:effectLst/>
              </a:rPr>
              <a:t>профілактичною метою </a:t>
            </a:r>
            <a:r>
              <a:rPr lang="ru-RU" sz="2000" dirty="0" smtClean="0">
                <a:effectLst/>
              </a:rPr>
              <a:t>санація колодязя проводиться перед введенням його в експлуатацію, а потім, при сприятливій епідемічної ситуації, періодично 1 раз на рік після очищення і поточного або капітального ремонту. Профілактична санація складається з двох етапів: 1) очищення і ремонту і 2) заключної дезінфекції. При заключній дезінфекції спочатку зруб і внутрішню частину зрубу обробляють зрошувальних способом (зрошення з гідропульта 5% розчином хлорного вапна або 3% розчином гіпохлориту кальцію з розрахунку 0,5 дм</a:t>
            </a:r>
            <a:r>
              <a:rPr lang="ru-RU" sz="2000" baseline="30000" dirty="0" smtClean="0">
                <a:effectLst/>
              </a:rPr>
              <a:t>3</a:t>
            </a:r>
            <a:r>
              <a:rPr lang="ru-RU" sz="2000" dirty="0" smtClean="0">
                <a:effectLst/>
              </a:rPr>
              <a:t> на 1 м</a:t>
            </a:r>
            <a:r>
              <a:rPr lang="ru-RU" sz="2000" baseline="30000" dirty="0" smtClean="0">
                <a:effectLst/>
              </a:rPr>
              <a:t>2</a:t>
            </a:r>
            <a:r>
              <a:rPr lang="ru-RU" sz="2000" dirty="0" smtClean="0">
                <a:effectLst/>
              </a:rPr>
              <a:t>поверхні зрубу). Потім вичікують, поки колодязь наповниться водою до звичайного рівня, після чого проводять дезінфекцію підводної частини колодязя об'ємним способом (кількість хлорного вапна або гіпохлориту кальцію з розрахунку 100 - 150 мг активного хлору на 1 дм</a:t>
            </a:r>
            <a:r>
              <a:rPr lang="ru-RU" sz="2000" baseline="30000" dirty="0" smtClean="0">
                <a:effectLst/>
              </a:rPr>
              <a:t>3</a:t>
            </a:r>
            <a:r>
              <a:rPr lang="ru-RU" sz="2000" dirty="0" smtClean="0">
                <a:effectLst/>
              </a:rPr>
              <a:t> води в колодязі розчиняють в невеликому об'ємі води, освітлюють відстоюванням, виливають отриманий розчин в колодязь, воду в колодязі добре перемішують протягом 15-20 хвилин, колодязь закривають кришкою і залишають на 6-8 години, не дозволяючи забір води з нього).</a:t>
            </a:r>
          </a:p>
          <a:p>
            <a:pPr algn="just"/>
            <a:r>
              <a:rPr lang="ru-RU" sz="2000" dirty="0" smtClean="0">
                <a:effectLst/>
              </a:rPr>
              <a:t>За несприятливої ​​епідемічної ситуації (колодязь є фактором поширення кишкових інфекцій), в разі лабораторно встановленого факту забруднення води в колодязі, або видимих ​​ознак забруднення води фекаліями, трупами тварин, іншими сторонніми предметами, санацію проводять по</a:t>
            </a:r>
            <a:r>
              <a:rPr lang="ru-RU" sz="2000" i="1" dirty="0" smtClean="0">
                <a:effectLst/>
              </a:rPr>
              <a:t> </a:t>
            </a:r>
            <a:r>
              <a:rPr lang="ru-RU" sz="2000" i="1" dirty="0" err="1" smtClean="0">
                <a:effectLst/>
              </a:rPr>
              <a:t>епідпоказаннями</a:t>
            </a:r>
            <a:r>
              <a:rPr lang="ru-RU" sz="2000" i="1" dirty="0" smtClean="0">
                <a:effectLst/>
              </a:rPr>
              <a:t>.</a:t>
            </a:r>
            <a:r>
              <a:rPr lang="ru-RU" sz="2000" dirty="0" smtClean="0">
                <a:effectLst/>
              </a:rPr>
              <a:t> При цьому процес обробки колодязя включає три етапи: 1) попередню дезінфекцію підводної частини колодязя об'ємним способом, 2) очищення і ремонт і 3) заключну дезінфекцію спочатку зрошувальних, а потім об'ємним способом. </a:t>
            </a:r>
            <a:endParaRPr lang="ru-RU" sz="2000" dirty="0">
              <a:effectLst/>
            </a:endParaRPr>
          </a:p>
        </p:txBody>
      </p:sp>
    </p:spTree>
    <p:extLst>
      <p:ext uri="{BB962C8B-B14F-4D97-AF65-F5344CB8AC3E}">
        <p14:creationId xmlns:p14="http://schemas.microsoft.com/office/powerpoint/2010/main" val="4229507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513831"/>
            <a:ext cx="12192001" cy="5324535"/>
          </a:xfrm>
          <a:prstGeom prst="rect">
            <a:avLst/>
          </a:prstGeom>
        </p:spPr>
        <p:txBody>
          <a:bodyPr wrap="square">
            <a:spAutoFit/>
          </a:bodyPr>
          <a:lstStyle/>
          <a:p>
            <a:pPr algn="just"/>
            <a:r>
              <a:rPr lang="ru-RU" sz="2000" dirty="0"/>
              <a:t>У разі недостатнього поліпшення якості води після проведення дезінфекції (санації) колодязя іноді здійснюють тривале знезараження води в колодязі за допомогою дозуючих патронів. Дозуючі патрони є ємності циліндричної форми місткістю 250, 500 або 1000 см</a:t>
            </a:r>
            <a:r>
              <a:rPr lang="ru-RU" sz="2000" baseline="30000" dirty="0"/>
              <a:t>3</a:t>
            </a:r>
            <a:r>
              <a:rPr lang="ru-RU" sz="2000" dirty="0"/>
              <a:t>, Виготовлені з пористої кераміки, в які завантажують хлорне вапно або гіпохлорит кальцію. Кількість гіпохлориту кальцію з активністю не нижче 52% розраховують за формулою:</a:t>
            </a:r>
          </a:p>
          <a:p>
            <a:pPr algn="ctr"/>
            <a:r>
              <a:rPr lang="ru-RU" sz="2000" i="1" dirty="0"/>
              <a:t>X</a:t>
            </a:r>
            <a:r>
              <a:rPr lang="ru-RU" sz="2000" i="1" baseline="-25000" dirty="0"/>
              <a:t>1</a:t>
            </a:r>
            <a:r>
              <a:rPr lang="ru-RU" sz="2000" baseline="-25000" dirty="0"/>
              <a:t> </a:t>
            </a:r>
            <a:r>
              <a:rPr lang="ru-RU" sz="2000" i="1" dirty="0"/>
              <a:t>=</a:t>
            </a:r>
            <a:r>
              <a:rPr lang="ru-RU" sz="2000" dirty="0"/>
              <a:t> </a:t>
            </a:r>
            <a:r>
              <a:rPr lang="ru-RU" sz="2000" i="1" dirty="0"/>
              <a:t>0,07</a:t>
            </a:r>
            <a:r>
              <a:rPr lang="ru-RU" sz="2000" dirty="0"/>
              <a:t> </a:t>
            </a:r>
            <a:r>
              <a:rPr lang="ru-RU" sz="2000" i="1" dirty="0"/>
              <a:t>X</a:t>
            </a:r>
            <a:r>
              <a:rPr lang="ru-RU" sz="2000" i="1" baseline="-25000" dirty="0"/>
              <a:t>2</a:t>
            </a:r>
            <a:r>
              <a:rPr lang="ru-RU" sz="2000" dirty="0"/>
              <a:t> </a:t>
            </a:r>
            <a:r>
              <a:rPr lang="ru-RU" sz="2000" i="1" dirty="0"/>
              <a:t>+</a:t>
            </a:r>
            <a:r>
              <a:rPr lang="ru-RU" sz="2000" dirty="0"/>
              <a:t> </a:t>
            </a:r>
            <a:r>
              <a:rPr lang="ru-RU" sz="2000" i="1" dirty="0"/>
              <a:t>0,08</a:t>
            </a:r>
            <a:r>
              <a:rPr lang="ru-RU" sz="2000" dirty="0"/>
              <a:t> </a:t>
            </a:r>
            <a:r>
              <a:rPr lang="ru-RU" sz="2000" i="1" dirty="0"/>
              <a:t>X</a:t>
            </a:r>
            <a:r>
              <a:rPr lang="ru-RU" sz="2000" i="1" baseline="-25000" dirty="0"/>
              <a:t>3</a:t>
            </a:r>
            <a:r>
              <a:rPr lang="ru-RU" sz="2000" baseline="-25000" dirty="0"/>
              <a:t> </a:t>
            </a:r>
            <a:r>
              <a:rPr lang="ru-RU" sz="2000" i="1" dirty="0"/>
              <a:t>+ 0,02</a:t>
            </a:r>
            <a:r>
              <a:rPr lang="ru-RU" sz="2000" dirty="0"/>
              <a:t> </a:t>
            </a:r>
            <a:r>
              <a:rPr lang="ru-RU" sz="2000" i="1" dirty="0"/>
              <a:t>X</a:t>
            </a:r>
            <a:r>
              <a:rPr lang="ru-RU" sz="2000" i="1" baseline="-25000" dirty="0"/>
              <a:t>4</a:t>
            </a:r>
            <a:r>
              <a:rPr lang="ru-RU" sz="2000" i="1" dirty="0"/>
              <a:t> +</a:t>
            </a:r>
            <a:r>
              <a:rPr lang="ru-RU" sz="2000" dirty="0"/>
              <a:t> </a:t>
            </a:r>
            <a:r>
              <a:rPr lang="ru-RU" sz="2000" i="1" dirty="0"/>
              <a:t>0,14</a:t>
            </a:r>
            <a:r>
              <a:rPr lang="ru-RU" sz="2000" dirty="0"/>
              <a:t> </a:t>
            </a:r>
            <a:r>
              <a:rPr lang="ru-RU" sz="2000" i="1" dirty="0"/>
              <a:t>X</a:t>
            </a:r>
            <a:r>
              <a:rPr lang="ru-RU" sz="2000" i="1" baseline="-25000" dirty="0"/>
              <a:t>5</a:t>
            </a:r>
            <a:r>
              <a:rPr lang="ru-RU" sz="2000" baseline="-25000" dirty="0"/>
              <a:t>,</a:t>
            </a:r>
            <a:r>
              <a:rPr lang="ru-RU" sz="2000" dirty="0"/>
              <a:t> </a:t>
            </a:r>
          </a:p>
          <a:p>
            <a:pPr algn="just"/>
            <a:r>
              <a:rPr lang="ru-RU" sz="2000" dirty="0"/>
              <a:t>де X</a:t>
            </a:r>
            <a:r>
              <a:rPr lang="ru-RU" sz="2000" baseline="-25000" dirty="0"/>
              <a:t>1 </a:t>
            </a:r>
            <a:r>
              <a:rPr lang="ru-RU" sz="2000" dirty="0"/>
              <a:t>- кількість препарату, необхідного для завантаження патрона (кг), X</a:t>
            </a:r>
            <a:r>
              <a:rPr lang="ru-RU" sz="2000" baseline="-25000" dirty="0"/>
              <a:t>2</a:t>
            </a:r>
            <a:r>
              <a:rPr lang="ru-RU" sz="2000" dirty="0"/>
              <a:t> - обсяг води в колодязі (м</a:t>
            </a:r>
            <a:r>
              <a:rPr lang="ru-RU" sz="2000" baseline="30000" dirty="0"/>
              <a:t>3</a:t>
            </a:r>
            <a:r>
              <a:rPr lang="ru-RU" sz="2000" dirty="0"/>
              <a:t>), X</a:t>
            </a:r>
            <a:r>
              <a:rPr lang="ru-RU" sz="2000" baseline="-25000" dirty="0"/>
              <a:t>3</a:t>
            </a:r>
            <a:r>
              <a:rPr lang="ru-RU" sz="2000" dirty="0"/>
              <a:t> - дебіт колодязя (м</a:t>
            </a:r>
            <a:r>
              <a:rPr lang="ru-RU" sz="2000" baseline="30000" dirty="0"/>
              <a:t>3</a:t>
            </a:r>
            <a:r>
              <a:rPr lang="ru-RU" sz="2000" dirty="0"/>
              <a:t>/ Ч), X</a:t>
            </a:r>
            <a:r>
              <a:rPr lang="ru-RU" sz="2000" baseline="-25000" dirty="0"/>
              <a:t>4</a:t>
            </a:r>
            <a:r>
              <a:rPr lang="ru-RU" sz="2000" dirty="0"/>
              <a:t> - </a:t>
            </a:r>
            <a:r>
              <a:rPr lang="ru-RU" sz="2000" dirty="0" err="1"/>
              <a:t>водовибор</a:t>
            </a:r>
            <a:r>
              <a:rPr lang="ru-RU" sz="2000" dirty="0"/>
              <a:t> (м</a:t>
            </a:r>
            <a:r>
              <a:rPr lang="ru-RU" sz="2000" baseline="30000" dirty="0"/>
              <a:t>3</a:t>
            </a:r>
            <a:r>
              <a:rPr lang="ru-RU" sz="2000" dirty="0"/>
              <a:t>/ Добу), X</a:t>
            </a:r>
            <a:r>
              <a:rPr lang="ru-RU" sz="2000" baseline="-25000" dirty="0"/>
              <a:t>5</a:t>
            </a:r>
            <a:r>
              <a:rPr lang="ru-RU" sz="2000" dirty="0"/>
              <a:t> - </a:t>
            </a:r>
            <a:r>
              <a:rPr lang="ru-RU" sz="2000" dirty="0" err="1"/>
              <a:t>хлорпоглощаемость</a:t>
            </a:r>
            <a:r>
              <a:rPr lang="ru-RU" sz="2000" dirty="0"/>
              <a:t> води (мг / дм</a:t>
            </a:r>
            <a:r>
              <a:rPr lang="ru-RU" sz="2000" baseline="30000" dirty="0"/>
              <a:t>3</a:t>
            </a:r>
            <a:r>
              <a:rPr lang="ru-RU" sz="2000" dirty="0"/>
              <a:t>). Перед заповненням патрон витримують у воді протягом 3-5 годин. Потім наповнюють знайденим кількістю хлорсодержащего препарату, додають 100-300 см</a:t>
            </a:r>
            <a:r>
              <a:rPr lang="ru-RU" sz="2000" baseline="30000" dirty="0"/>
              <a:t>3</a:t>
            </a:r>
            <a:r>
              <a:rPr lang="ru-RU" sz="2000" dirty="0"/>
              <a:t>води, ретельно перемішують, патрон зачиняють керамічною або гумовою пробкою. Після цього підвішують у колодязі та занурюють в товщу води приблизно на 0,5 м нижче її верхнього рівня і 0,2-0,5 м вище дна колодязя.</a:t>
            </a:r>
          </a:p>
          <a:p>
            <a:pPr algn="just"/>
            <a:r>
              <a:rPr lang="ru-RU" sz="2000" dirty="0"/>
              <a:t>Каптаж - бетонований резервуар, побудований біля гирла джерела в підніжжі пагорба, гори, з вивідний трубою, через яку постійно витікає вода. Резервуар розділений стінкою певної висоти на дві камери. Перша камера служить відстійником для піску, вимивається джерелом, а в другій камері накопичується відстояна вода, яка постійно витікає через вивідну трубу. Місце джерела обладнано водовідвідних бетонованим лотком з нахилом в сторону струмка, річки.</a:t>
            </a:r>
            <a:endParaRPr lang="uk-UA" sz="2000" dirty="0"/>
          </a:p>
        </p:txBody>
      </p:sp>
    </p:spTree>
    <p:extLst>
      <p:ext uri="{BB962C8B-B14F-4D97-AF65-F5344CB8AC3E}">
        <p14:creationId xmlns:p14="http://schemas.microsoft.com/office/powerpoint/2010/main" val="3837669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1209" y="313268"/>
            <a:ext cx="10131425" cy="5637156"/>
          </a:xfrm>
        </p:spPr>
        <p:txBody>
          <a:bodyPr/>
          <a:lstStyle/>
          <a:p>
            <a:pPr marL="0" indent="0">
              <a:buNone/>
            </a:pPr>
            <a:r>
              <a:rPr lang="ru-RU" dirty="0" err="1"/>
              <a:t>В</a:t>
            </a:r>
            <a:r>
              <a:rPr lang="ru-RU" dirty="0" err="1" smtClean="0"/>
              <a:t>одвідведення</a:t>
            </a:r>
            <a:r>
              <a:rPr lang="ru-RU" dirty="0" smtClean="0"/>
              <a:t> </a:t>
            </a:r>
            <a:r>
              <a:rPr lang="ru-RU" dirty="0"/>
              <a:t>- </a:t>
            </a:r>
            <a:r>
              <a:rPr lang="ru-RU" dirty="0" err="1"/>
              <a:t>діяльність</a:t>
            </a:r>
            <a:r>
              <a:rPr lang="ru-RU" dirty="0"/>
              <a:t> </a:t>
            </a:r>
            <a:r>
              <a:rPr lang="ru-RU" dirty="0" err="1"/>
              <a:t>із</a:t>
            </a:r>
            <a:r>
              <a:rPr lang="ru-RU" dirty="0"/>
              <a:t> </a:t>
            </a:r>
            <a:r>
              <a:rPr lang="ru-RU" dirty="0" err="1"/>
              <a:t>збирання</a:t>
            </a:r>
            <a:r>
              <a:rPr lang="ru-RU" dirty="0"/>
              <a:t>, </a:t>
            </a:r>
            <a:r>
              <a:rPr lang="ru-RU" dirty="0" err="1"/>
              <a:t>транспортування</a:t>
            </a:r>
            <a:r>
              <a:rPr lang="ru-RU" dirty="0"/>
              <a:t> та </a:t>
            </a:r>
            <a:r>
              <a:rPr lang="ru-RU" dirty="0" err="1"/>
              <a:t>очищення</a:t>
            </a:r>
            <a:r>
              <a:rPr lang="ru-RU" dirty="0"/>
              <a:t> </a:t>
            </a:r>
            <a:r>
              <a:rPr lang="ru-RU" dirty="0" err="1"/>
              <a:t>стічних</a:t>
            </a:r>
            <a:r>
              <a:rPr lang="ru-RU" dirty="0"/>
              <a:t> вод за </a:t>
            </a:r>
            <a:r>
              <a:rPr lang="ru-RU" dirty="0" err="1"/>
              <a:t>допомогою</a:t>
            </a:r>
            <a:r>
              <a:rPr lang="ru-RU" dirty="0"/>
              <a:t> систем </a:t>
            </a:r>
            <a:r>
              <a:rPr lang="ru-RU" dirty="0" err="1"/>
              <a:t>централізованого</a:t>
            </a:r>
            <a:r>
              <a:rPr lang="ru-RU" dirty="0"/>
              <a:t> </a:t>
            </a:r>
            <a:r>
              <a:rPr lang="ru-RU" dirty="0" err="1"/>
              <a:t>водовідведення</a:t>
            </a:r>
            <a:r>
              <a:rPr lang="ru-RU" dirty="0"/>
              <a:t> </a:t>
            </a:r>
            <a:r>
              <a:rPr lang="ru-RU" dirty="0" err="1"/>
              <a:t>або</a:t>
            </a:r>
            <a:r>
              <a:rPr lang="ru-RU" dirty="0"/>
              <a:t> </a:t>
            </a:r>
            <a:r>
              <a:rPr lang="ru-RU" dirty="0" err="1"/>
              <a:t>інших</a:t>
            </a:r>
            <a:r>
              <a:rPr lang="ru-RU" dirty="0"/>
              <a:t> </a:t>
            </a:r>
            <a:r>
              <a:rPr lang="ru-RU" dirty="0" err="1"/>
              <a:t>споруд</a:t>
            </a:r>
            <a:r>
              <a:rPr lang="ru-RU" dirty="0"/>
              <a:t> </a:t>
            </a:r>
            <a:r>
              <a:rPr lang="ru-RU" dirty="0" err="1"/>
              <a:t>відведення</a:t>
            </a:r>
            <a:r>
              <a:rPr lang="ru-RU" dirty="0"/>
              <a:t> та/</a:t>
            </a:r>
            <a:r>
              <a:rPr lang="ru-RU" dirty="0" err="1"/>
              <a:t>або</a:t>
            </a:r>
            <a:r>
              <a:rPr lang="ru-RU" dirty="0"/>
              <a:t> </a:t>
            </a:r>
            <a:r>
              <a:rPr lang="ru-RU" dirty="0" err="1"/>
              <a:t>очищення</a:t>
            </a:r>
            <a:r>
              <a:rPr lang="ru-RU" dirty="0"/>
              <a:t> </a:t>
            </a:r>
            <a:r>
              <a:rPr lang="ru-RU" dirty="0" err="1"/>
              <a:t>стічних</a:t>
            </a:r>
            <a:r>
              <a:rPr lang="ru-RU" dirty="0"/>
              <a:t> вод</a:t>
            </a:r>
            <a:r>
              <a:rPr lang="ru-RU" dirty="0" smtClean="0"/>
              <a:t>;</a:t>
            </a:r>
          </a:p>
          <a:p>
            <a:pPr marL="0" indent="0">
              <a:buNone/>
            </a:pPr>
            <a:r>
              <a:rPr lang="ru-RU" dirty="0" err="1" smtClean="0"/>
              <a:t>Джерело</a:t>
            </a:r>
            <a:r>
              <a:rPr lang="ru-RU" dirty="0" smtClean="0"/>
              <a:t> </a:t>
            </a:r>
            <a:r>
              <a:rPr lang="ru-RU" dirty="0" err="1"/>
              <a:t>питного</a:t>
            </a:r>
            <a:r>
              <a:rPr lang="ru-RU" dirty="0"/>
              <a:t> </a:t>
            </a:r>
            <a:r>
              <a:rPr lang="ru-RU" dirty="0" err="1"/>
              <a:t>водопостачання</a:t>
            </a:r>
            <a:r>
              <a:rPr lang="ru-RU" dirty="0"/>
              <a:t> - </a:t>
            </a:r>
            <a:r>
              <a:rPr lang="ru-RU" dirty="0" err="1"/>
              <a:t>водний</a:t>
            </a:r>
            <a:r>
              <a:rPr lang="ru-RU" dirty="0"/>
              <a:t> </a:t>
            </a:r>
            <a:r>
              <a:rPr lang="ru-RU" dirty="0" err="1"/>
              <a:t>об'єкт</a:t>
            </a:r>
            <a:r>
              <a:rPr lang="ru-RU" dirty="0"/>
              <a:t>, вода </a:t>
            </a:r>
            <a:r>
              <a:rPr lang="ru-RU" dirty="0" err="1"/>
              <a:t>якого</a:t>
            </a:r>
            <a:r>
              <a:rPr lang="ru-RU" dirty="0"/>
              <a:t> </a:t>
            </a:r>
            <a:r>
              <a:rPr lang="ru-RU" dirty="0" err="1"/>
              <a:t>використовується</a:t>
            </a:r>
            <a:r>
              <a:rPr lang="ru-RU" dirty="0"/>
              <a:t> для </a:t>
            </a:r>
            <a:r>
              <a:rPr lang="ru-RU" dirty="0" err="1"/>
              <a:t>питного</a:t>
            </a:r>
            <a:r>
              <a:rPr lang="ru-RU" dirty="0"/>
              <a:t> </a:t>
            </a:r>
            <a:r>
              <a:rPr lang="ru-RU" dirty="0" err="1"/>
              <a:t>водопостачання</a:t>
            </a:r>
            <a:r>
              <a:rPr lang="ru-RU" dirty="0"/>
              <a:t> </a:t>
            </a:r>
            <a:r>
              <a:rPr lang="ru-RU" dirty="0" err="1"/>
              <a:t>після</a:t>
            </a:r>
            <a:r>
              <a:rPr lang="ru-RU" dirty="0"/>
              <a:t> </a:t>
            </a:r>
            <a:r>
              <a:rPr lang="ru-RU" dirty="0" err="1"/>
              <a:t>відповідної</a:t>
            </a:r>
            <a:r>
              <a:rPr lang="ru-RU" dirty="0"/>
              <a:t> </a:t>
            </a:r>
            <a:r>
              <a:rPr lang="ru-RU" dirty="0" err="1"/>
              <a:t>обробки</a:t>
            </a:r>
            <a:r>
              <a:rPr lang="ru-RU" dirty="0"/>
              <a:t> </a:t>
            </a:r>
            <a:r>
              <a:rPr lang="ru-RU" dirty="0" err="1"/>
              <a:t>або</a:t>
            </a:r>
            <a:r>
              <a:rPr lang="ru-RU" dirty="0"/>
              <a:t> без </a:t>
            </a:r>
            <a:r>
              <a:rPr lang="ru-RU" dirty="0" err="1"/>
              <a:t>неї</a:t>
            </a:r>
            <a:r>
              <a:rPr lang="ru-RU" dirty="0"/>
              <a:t>;</a:t>
            </a:r>
          </a:p>
          <a:p>
            <a:pPr marL="0" indent="0">
              <a:buNone/>
            </a:pPr>
            <a:endParaRPr lang="ru-RU" dirty="0"/>
          </a:p>
          <a:p>
            <a:pPr marL="0" indent="0">
              <a:buNone/>
            </a:pPr>
            <a:r>
              <a:rPr lang="ru-RU" dirty="0" err="1" smtClean="0"/>
              <a:t>Екологічна</a:t>
            </a:r>
            <a:r>
              <a:rPr lang="ru-RU" dirty="0" smtClean="0"/>
              <a:t> </a:t>
            </a:r>
            <a:r>
              <a:rPr lang="ru-RU" dirty="0"/>
              <a:t>броня </a:t>
            </a:r>
            <a:r>
              <a:rPr lang="ru-RU" dirty="0" err="1"/>
              <a:t>питного</a:t>
            </a:r>
            <a:r>
              <a:rPr lang="ru-RU" dirty="0"/>
              <a:t> </a:t>
            </a:r>
            <a:r>
              <a:rPr lang="ru-RU" dirty="0" err="1"/>
              <a:t>водопостачання</a:t>
            </a:r>
            <a:r>
              <a:rPr lang="ru-RU" dirty="0"/>
              <a:t> - </a:t>
            </a:r>
            <a:r>
              <a:rPr lang="ru-RU" dirty="0" err="1"/>
              <a:t>мінімальний</a:t>
            </a:r>
            <a:r>
              <a:rPr lang="ru-RU" dirty="0"/>
              <a:t> </a:t>
            </a:r>
            <a:r>
              <a:rPr lang="ru-RU" dirty="0" err="1"/>
              <a:t>рівень</a:t>
            </a:r>
            <a:r>
              <a:rPr lang="ru-RU" dirty="0"/>
              <a:t> </a:t>
            </a:r>
            <a:r>
              <a:rPr lang="ru-RU" dirty="0" err="1"/>
              <a:t>використання</a:t>
            </a:r>
            <a:r>
              <a:rPr lang="ru-RU" dirty="0"/>
              <a:t> </a:t>
            </a:r>
            <a:r>
              <a:rPr lang="ru-RU" dirty="0" err="1"/>
              <a:t>питної</a:t>
            </a:r>
            <a:r>
              <a:rPr lang="ru-RU" dirty="0"/>
              <a:t> води </a:t>
            </a:r>
            <a:r>
              <a:rPr lang="ru-RU" dirty="0" err="1"/>
              <a:t>споживачами</a:t>
            </a:r>
            <a:r>
              <a:rPr lang="ru-RU" dirty="0"/>
              <a:t> (</a:t>
            </a:r>
            <a:r>
              <a:rPr lang="ru-RU" dirty="0" err="1"/>
              <a:t>крім</a:t>
            </a:r>
            <a:r>
              <a:rPr lang="ru-RU" dirty="0"/>
              <a:t> </a:t>
            </a:r>
            <a:r>
              <a:rPr lang="ru-RU" dirty="0" err="1"/>
              <a:t>населення</a:t>
            </a:r>
            <a:r>
              <a:rPr lang="ru-RU" dirty="0"/>
              <a:t>), </a:t>
            </a:r>
            <a:r>
              <a:rPr lang="ru-RU" dirty="0" err="1"/>
              <a:t>необхідний</a:t>
            </a:r>
            <a:r>
              <a:rPr lang="ru-RU" dirty="0"/>
              <a:t> для </a:t>
            </a:r>
            <a:r>
              <a:rPr lang="ru-RU" dirty="0" err="1"/>
              <a:t>запобігання</a:t>
            </a:r>
            <a:r>
              <a:rPr lang="ru-RU" dirty="0"/>
              <a:t> </a:t>
            </a:r>
            <a:r>
              <a:rPr lang="ru-RU" dirty="0" err="1"/>
              <a:t>виникненню</a:t>
            </a:r>
            <a:r>
              <a:rPr lang="ru-RU" dirty="0"/>
              <a:t> </a:t>
            </a:r>
            <a:r>
              <a:rPr lang="ru-RU" dirty="0" err="1"/>
              <a:t>надзвичайних</a:t>
            </a:r>
            <a:r>
              <a:rPr lang="ru-RU" dirty="0"/>
              <a:t> </a:t>
            </a:r>
            <a:r>
              <a:rPr lang="ru-RU" dirty="0" err="1"/>
              <a:t>ситуацій</a:t>
            </a:r>
            <a:r>
              <a:rPr lang="ru-RU" dirty="0"/>
              <a:t> техногенного </a:t>
            </a:r>
            <a:r>
              <a:rPr lang="ru-RU" dirty="0" err="1"/>
              <a:t>або</a:t>
            </a:r>
            <a:r>
              <a:rPr lang="ru-RU" dirty="0"/>
              <a:t> природного характеру</a:t>
            </a:r>
            <a:r>
              <a:rPr lang="ru-RU" dirty="0" smtClean="0"/>
              <a:t>;</a:t>
            </a:r>
          </a:p>
          <a:p>
            <a:pPr marL="0" indent="0">
              <a:buNone/>
            </a:pPr>
            <a:r>
              <a:rPr lang="ru-RU" dirty="0" err="1" smtClean="0"/>
              <a:t>Інвестиційна</a:t>
            </a:r>
            <a:r>
              <a:rPr lang="ru-RU" dirty="0" smtClean="0"/>
              <a:t> </a:t>
            </a:r>
            <a:r>
              <a:rPr lang="ru-RU" dirty="0" err="1"/>
              <a:t>програма</a:t>
            </a:r>
            <a:r>
              <a:rPr lang="ru-RU" dirty="0"/>
              <a:t> - комплекс </a:t>
            </a:r>
            <a:r>
              <a:rPr lang="ru-RU" dirty="0" err="1"/>
              <a:t>заходів</a:t>
            </a:r>
            <a:r>
              <a:rPr lang="ru-RU" dirty="0"/>
              <a:t>, </a:t>
            </a:r>
            <a:r>
              <a:rPr lang="ru-RU" dirty="0" err="1"/>
              <a:t>затверджений</a:t>
            </a:r>
            <a:r>
              <a:rPr lang="ru-RU" dirty="0"/>
              <a:t> в </a:t>
            </a:r>
            <a:r>
              <a:rPr lang="ru-RU" dirty="0" err="1"/>
              <a:t>установленому</a:t>
            </a:r>
            <a:r>
              <a:rPr lang="ru-RU" dirty="0"/>
              <a:t> порядку, для </a:t>
            </a:r>
            <a:r>
              <a:rPr lang="ru-RU" dirty="0" err="1"/>
              <a:t>підвищення</a:t>
            </a:r>
            <a:r>
              <a:rPr lang="ru-RU" dirty="0"/>
              <a:t> </a:t>
            </a:r>
            <a:r>
              <a:rPr lang="ru-RU" dirty="0" err="1"/>
              <a:t>рівня</a:t>
            </a:r>
            <a:r>
              <a:rPr lang="ru-RU" dirty="0"/>
              <a:t> </a:t>
            </a:r>
            <a:r>
              <a:rPr lang="ru-RU" dirty="0" err="1"/>
              <a:t>надійності</a:t>
            </a:r>
            <a:r>
              <a:rPr lang="ru-RU" dirty="0"/>
              <a:t> та </a:t>
            </a:r>
            <a:r>
              <a:rPr lang="ru-RU" dirty="0" err="1"/>
              <a:t>забезпечення</a:t>
            </a:r>
            <a:r>
              <a:rPr lang="ru-RU" dirty="0"/>
              <a:t> </a:t>
            </a:r>
            <a:r>
              <a:rPr lang="ru-RU" dirty="0" err="1"/>
              <a:t>ефективної</a:t>
            </a:r>
            <a:r>
              <a:rPr lang="ru-RU" dirty="0"/>
              <a:t> </a:t>
            </a:r>
            <a:r>
              <a:rPr lang="ru-RU" dirty="0" err="1"/>
              <a:t>роботи</a:t>
            </a:r>
            <a:r>
              <a:rPr lang="ru-RU" dirty="0"/>
              <a:t> систем </a:t>
            </a:r>
            <a:r>
              <a:rPr lang="ru-RU" dirty="0" err="1"/>
              <a:t>централізованого</a:t>
            </a:r>
            <a:r>
              <a:rPr lang="ru-RU" dirty="0"/>
              <a:t> </a:t>
            </a:r>
            <a:r>
              <a:rPr lang="ru-RU" dirty="0" err="1"/>
              <a:t>водопостачання</a:t>
            </a:r>
            <a:r>
              <a:rPr lang="ru-RU" dirty="0"/>
              <a:t> і </a:t>
            </a:r>
            <a:r>
              <a:rPr lang="ru-RU" dirty="0" err="1"/>
              <a:t>водовідведення</a:t>
            </a:r>
            <a:r>
              <a:rPr lang="ru-RU" dirty="0"/>
              <a:t>, </a:t>
            </a:r>
            <a:r>
              <a:rPr lang="ru-RU" dirty="0" err="1"/>
              <a:t>який</a:t>
            </a:r>
            <a:r>
              <a:rPr lang="ru-RU" dirty="0"/>
              <a:t> </a:t>
            </a:r>
            <a:r>
              <a:rPr lang="ru-RU" dirty="0" err="1"/>
              <a:t>містить</a:t>
            </a:r>
            <a:r>
              <a:rPr lang="ru-RU" dirty="0"/>
              <a:t> </a:t>
            </a:r>
            <a:r>
              <a:rPr lang="ru-RU" dirty="0" err="1"/>
              <a:t>зобов'язання</a:t>
            </a:r>
            <a:r>
              <a:rPr lang="ru-RU" dirty="0"/>
              <a:t> </a:t>
            </a:r>
            <a:r>
              <a:rPr lang="ru-RU" dirty="0" err="1"/>
              <a:t>суб'єкта</a:t>
            </a:r>
            <a:r>
              <a:rPr lang="ru-RU" dirty="0"/>
              <a:t> </a:t>
            </a:r>
            <a:r>
              <a:rPr lang="ru-RU" dirty="0" err="1"/>
              <a:t>господарювання</a:t>
            </a:r>
            <a:r>
              <a:rPr lang="ru-RU" dirty="0"/>
              <a:t> у </a:t>
            </a:r>
            <a:r>
              <a:rPr lang="ru-RU" dirty="0" err="1"/>
              <a:t>сфері</a:t>
            </a:r>
            <a:r>
              <a:rPr lang="ru-RU" dirty="0"/>
              <a:t> </a:t>
            </a:r>
            <a:r>
              <a:rPr lang="ru-RU" dirty="0" err="1"/>
              <a:t>централізованого</a:t>
            </a:r>
            <a:r>
              <a:rPr lang="ru-RU" dirty="0"/>
              <a:t> </a:t>
            </a:r>
            <a:r>
              <a:rPr lang="ru-RU" dirty="0" err="1"/>
              <a:t>водопостачання</a:t>
            </a:r>
            <a:r>
              <a:rPr lang="ru-RU" dirty="0"/>
              <a:t> та </a:t>
            </a:r>
            <a:r>
              <a:rPr lang="ru-RU" dirty="0" err="1"/>
              <a:t>водовідведення</a:t>
            </a:r>
            <a:r>
              <a:rPr lang="ru-RU" dirty="0"/>
              <a:t> </a:t>
            </a:r>
            <a:r>
              <a:rPr lang="ru-RU" dirty="0" err="1"/>
              <a:t>щодо</a:t>
            </a:r>
            <a:r>
              <a:rPr lang="ru-RU" dirty="0"/>
              <a:t> </a:t>
            </a:r>
            <a:r>
              <a:rPr lang="ru-RU" dirty="0" err="1"/>
              <a:t>будівництва</a:t>
            </a:r>
            <a:r>
              <a:rPr lang="ru-RU" dirty="0"/>
              <a:t> (</a:t>
            </a:r>
            <a:r>
              <a:rPr lang="ru-RU" dirty="0" err="1"/>
              <a:t>реконструкції</a:t>
            </a:r>
            <a:r>
              <a:rPr lang="ru-RU" dirty="0"/>
              <a:t>, </a:t>
            </a:r>
            <a:r>
              <a:rPr lang="ru-RU" dirty="0" err="1"/>
              <a:t>модернізації</a:t>
            </a:r>
            <a:r>
              <a:rPr lang="ru-RU" dirty="0"/>
              <a:t>) </a:t>
            </a:r>
            <a:r>
              <a:rPr lang="ru-RU" dirty="0" err="1"/>
              <a:t>об'єктів</a:t>
            </a:r>
            <a:r>
              <a:rPr lang="ru-RU" dirty="0"/>
              <a:t> у </a:t>
            </a:r>
            <a:r>
              <a:rPr lang="ru-RU" dirty="0" err="1"/>
              <a:t>цій</a:t>
            </a:r>
            <a:r>
              <a:rPr lang="ru-RU" dirty="0"/>
              <a:t> </a:t>
            </a:r>
            <a:r>
              <a:rPr lang="ru-RU" dirty="0" err="1"/>
              <a:t>сфері</a:t>
            </a:r>
            <a:r>
              <a:rPr lang="ru-RU" dirty="0"/>
              <a:t>, </a:t>
            </a:r>
            <a:r>
              <a:rPr lang="ru-RU" dirty="0" err="1"/>
              <a:t>поліпшення</a:t>
            </a:r>
            <a:r>
              <a:rPr lang="ru-RU" dirty="0"/>
              <a:t> </a:t>
            </a:r>
            <a:r>
              <a:rPr lang="ru-RU" dirty="0" err="1"/>
              <a:t>якості</a:t>
            </a:r>
            <a:r>
              <a:rPr lang="ru-RU" dirty="0"/>
              <a:t> </a:t>
            </a:r>
            <a:r>
              <a:rPr lang="ru-RU" dirty="0" err="1"/>
              <a:t>послуг</a:t>
            </a:r>
            <a:r>
              <a:rPr lang="ru-RU" dirty="0"/>
              <a:t>, з </a:t>
            </a:r>
            <a:r>
              <a:rPr lang="ru-RU" dirty="0" err="1"/>
              <a:t>відповідними</a:t>
            </a:r>
            <a:r>
              <a:rPr lang="ru-RU" dirty="0"/>
              <a:t> </a:t>
            </a:r>
            <a:r>
              <a:rPr lang="ru-RU" dirty="0" err="1"/>
              <a:t>розрахунками</a:t>
            </a:r>
            <a:r>
              <a:rPr lang="ru-RU" dirty="0"/>
              <a:t> та </a:t>
            </a:r>
            <a:r>
              <a:rPr lang="ru-RU" dirty="0" err="1"/>
              <a:t>обґрунтуваннями</a:t>
            </a:r>
            <a:r>
              <a:rPr lang="ru-RU" dirty="0"/>
              <a:t>, а </a:t>
            </a:r>
            <a:r>
              <a:rPr lang="ru-RU" dirty="0" err="1"/>
              <a:t>також</a:t>
            </a:r>
            <a:r>
              <a:rPr lang="ru-RU" dirty="0"/>
              <a:t> </a:t>
            </a:r>
            <a:r>
              <a:rPr lang="ru-RU" dirty="0" err="1"/>
              <a:t>зазначенням</a:t>
            </a:r>
            <a:r>
              <a:rPr lang="ru-RU" dirty="0"/>
              <a:t> </a:t>
            </a:r>
            <a:r>
              <a:rPr lang="ru-RU" dirty="0" err="1"/>
              <a:t>джерел</a:t>
            </a:r>
            <a:r>
              <a:rPr lang="ru-RU" dirty="0"/>
              <a:t> </a:t>
            </a:r>
            <a:r>
              <a:rPr lang="ru-RU" dirty="0" err="1"/>
              <a:t>фінансування</a:t>
            </a:r>
            <a:r>
              <a:rPr lang="ru-RU" dirty="0"/>
              <a:t> та </a:t>
            </a:r>
            <a:r>
              <a:rPr lang="ru-RU" dirty="0" err="1"/>
              <a:t>графіка</a:t>
            </a:r>
            <a:r>
              <a:rPr lang="ru-RU" dirty="0"/>
              <a:t> </a:t>
            </a:r>
            <a:r>
              <a:rPr lang="ru-RU" dirty="0" err="1"/>
              <a:t>виконання</a:t>
            </a:r>
            <a:r>
              <a:rPr lang="ru-RU" dirty="0"/>
              <a:t>;</a:t>
            </a:r>
          </a:p>
        </p:txBody>
      </p:sp>
    </p:spTree>
    <p:extLst>
      <p:ext uri="{BB962C8B-B14F-4D97-AF65-F5344CB8AC3E}">
        <p14:creationId xmlns:p14="http://schemas.microsoft.com/office/powerpoint/2010/main" val="4025064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68741" y="300251"/>
            <a:ext cx="10148486" cy="6414448"/>
          </a:xfrm>
        </p:spPr>
        <p:txBody>
          <a:bodyPr>
            <a:normAutofit/>
          </a:bodyPr>
          <a:lstStyle/>
          <a:p>
            <a:r>
              <a:rPr lang="ru-RU" b="1" i="1" dirty="0" err="1" smtClean="0"/>
              <a:t>Індивідуальні</a:t>
            </a:r>
            <a:r>
              <a:rPr lang="ru-RU" b="1" i="1" dirty="0" smtClean="0"/>
              <a:t> </a:t>
            </a:r>
            <a:r>
              <a:rPr lang="ru-RU" b="1" i="1" dirty="0"/>
              <a:t>та </a:t>
            </a:r>
            <a:r>
              <a:rPr lang="ru-RU" b="1" i="1" dirty="0" err="1"/>
              <a:t>колективні</a:t>
            </a:r>
            <a:r>
              <a:rPr lang="ru-RU" b="1" i="1" dirty="0"/>
              <a:t> установки (</a:t>
            </a:r>
            <a:r>
              <a:rPr lang="ru-RU" b="1" i="1" dirty="0" err="1"/>
              <a:t>пристрої</a:t>
            </a:r>
            <a:r>
              <a:rPr lang="ru-RU" b="1" i="1" dirty="0"/>
              <a:t>) </a:t>
            </a:r>
            <a:r>
              <a:rPr lang="ru-RU" b="1" i="1" dirty="0" err="1"/>
              <a:t>питного</a:t>
            </a:r>
            <a:r>
              <a:rPr lang="ru-RU" b="1" i="1" dirty="0"/>
              <a:t> </a:t>
            </a:r>
            <a:r>
              <a:rPr lang="ru-RU" b="1" i="1" dirty="0" err="1"/>
              <a:t>водопостачання</a:t>
            </a:r>
            <a:r>
              <a:rPr lang="ru-RU" b="1" i="1" dirty="0"/>
              <a:t> </a:t>
            </a:r>
            <a:r>
              <a:rPr lang="ru-RU" dirty="0"/>
              <a:t>- установки (</a:t>
            </a:r>
            <a:r>
              <a:rPr lang="ru-RU" dirty="0" err="1"/>
              <a:t>пристрої</a:t>
            </a:r>
            <a:r>
              <a:rPr lang="ru-RU" dirty="0"/>
              <a:t>) для забору води з водного </a:t>
            </a:r>
            <a:r>
              <a:rPr lang="ru-RU" dirty="0" err="1"/>
              <a:t>об'єкта</a:t>
            </a:r>
            <a:r>
              <a:rPr lang="ru-RU" dirty="0"/>
              <a:t> </a:t>
            </a:r>
            <a:r>
              <a:rPr lang="ru-RU" dirty="0" err="1"/>
              <a:t>або</a:t>
            </a:r>
            <a:r>
              <a:rPr lang="ru-RU" dirty="0"/>
              <a:t> </a:t>
            </a:r>
            <a:r>
              <a:rPr lang="ru-RU" dirty="0" err="1"/>
              <a:t>водопровідної</a:t>
            </a:r>
            <a:r>
              <a:rPr lang="ru-RU" dirty="0"/>
              <a:t> </a:t>
            </a:r>
            <a:r>
              <a:rPr lang="ru-RU" dirty="0" err="1"/>
              <a:t>мережі</a:t>
            </a:r>
            <a:r>
              <a:rPr lang="ru-RU" dirty="0"/>
              <a:t> та </a:t>
            </a:r>
            <a:r>
              <a:rPr lang="ru-RU" dirty="0" err="1"/>
              <a:t>доведення</a:t>
            </a:r>
            <a:r>
              <a:rPr lang="ru-RU" dirty="0"/>
              <a:t> </a:t>
            </a:r>
            <a:r>
              <a:rPr lang="ru-RU" dirty="0" err="1"/>
              <a:t>її</a:t>
            </a:r>
            <a:r>
              <a:rPr lang="ru-RU" dirty="0"/>
              <a:t> </a:t>
            </a:r>
            <a:r>
              <a:rPr lang="ru-RU" dirty="0" err="1"/>
              <a:t>якості</a:t>
            </a:r>
            <a:r>
              <a:rPr lang="ru-RU" dirty="0"/>
              <a:t> до </a:t>
            </a:r>
            <a:r>
              <a:rPr lang="ru-RU" dirty="0" err="1"/>
              <a:t>вимог</a:t>
            </a:r>
            <a:r>
              <a:rPr lang="ru-RU" dirty="0"/>
              <a:t> </a:t>
            </a:r>
            <a:r>
              <a:rPr lang="ru-RU" dirty="0" err="1"/>
              <a:t>державних</a:t>
            </a:r>
            <a:r>
              <a:rPr lang="ru-RU" dirty="0"/>
              <a:t> </a:t>
            </a:r>
            <a:r>
              <a:rPr lang="ru-RU" dirty="0" err="1"/>
              <a:t>стандартів</a:t>
            </a:r>
            <a:r>
              <a:rPr lang="ru-RU" dirty="0"/>
              <a:t>;</a:t>
            </a:r>
          </a:p>
          <a:p>
            <a:endParaRPr lang="ru-RU" dirty="0"/>
          </a:p>
          <a:p>
            <a:r>
              <a:rPr lang="ru-RU" b="1" i="1" dirty="0" err="1" smtClean="0"/>
              <a:t>Контрольний</a:t>
            </a:r>
            <a:r>
              <a:rPr lang="ru-RU" b="1" i="1" dirty="0" smtClean="0"/>
              <a:t> </a:t>
            </a:r>
            <a:r>
              <a:rPr lang="ru-RU" b="1" i="1" dirty="0"/>
              <a:t>створ водного </a:t>
            </a:r>
            <a:r>
              <a:rPr lang="ru-RU" b="1" i="1" dirty="0" err="1"/>
              <a:t>об'єкта</a:t>
            </a:r>
            <a:r>
              <a:rPr lang="ru-RU" b="1" i="1" dirty="0"/>
              <a:t> </a:t>
            </a:r>
            <a:r>
              <a:rPr lang="ru-RU" dirty="0"/>
              <a:t>- </a:t>
            </a:r>
            <a:r>
              <a:rPr lang="ru-RU" dirty="0" err="1"/>
              <a:t>поперечний</a:t>
            </a:r>
            <a:r>
              <a:rPr lang="ru-RU" dirty="0"/>
              <a:t> </a:t>
            </a:r>
            <a:r>
              <a:rPr lang="ru-RU" dirty="0" err="1"/>
              <a:t>перетин</a:t>
            </a:r>
            <a:r>
              <a:rPr lang="ru-RU" dirty="0"/>
              <a:t> водного </a:t>
            </a:r>
            <a:r>
              <a:rPr lang="ru-RU" dirty="0" err="1"/>
              <a:t>об'єкта</a:t>
            </a:r>
            <a:r>
              <a:rPr lang="ru-RU" dirty="0"/>
              <a:t>, у </a:t>
            </a:r>
            <a:r>
              <a:rPr lang="ru-RU" dirty="0" err="1"/>
              <a:t>якому</a:t>
            </a:r>
            <a:r>
              <a:rPr lang="ru-RU" dirty="0"/>
              <a:t> </a:t>
            </a:r>
            <a:r>
              <a:rPr lang="ru-RU" dirty="0" err="1"/>
              <a:t>здійснюється</a:t>
            </a:r>
            <a:r>
              <a:rPr lang="ru-RU" dirty="0"/>
              <a:t> контроль за </a:t>
            </a:r>
            <a:r>
              <a:rPr lang="ru-RU" dirty="0" err="1"/>
              <a:t>якістю</a:t>
            </a:r>
            <a:r>
              <a:rPr lang="ru-RU" dirty="0"/>
              <a:t> води;</a:t>
            </a:r>
          </a:p>
          <a:p>
            <a:endParaRPr lang="ru-RU" dirty="0"/>
          </a:p>
          <a:p>
            <a:r>
              <a:rPr lang="ru-RU" b="1" i="1" dirty="0" err="1" smtClean="0"/>
              <a:t>Нормативи</a:t>
            </a:r>
            <a:r>
              <a:rPr lang="ru-RU" b="1" i="1" dirty="0" smtClean="0"/>
              <a:t> </a:t>
            </a:r>
            <a:r>
              <a:rPr lang="ru-RU" b="1" i="1" dirty="0" err="1"/>
              <a:t>питного</a:t>
            </a:r>
            <a:r>
              <a:rPr lang="ru-RU" b="1" i="1" dirty="0"/>
              <a:t> </a:t>
            </a:r>
            <a:r>
              <a:rPr lang="ru-RU" b="1" i="1" dirty="0" err="1"/>
              <a:t>водопостачання</a:t>
            </a:r>
            <a:r>
              <a:rPr lang="ru-RU" b="1" i="1" dirty="0"/>
              <a:t> </a:t>
            </a:r>
            <a:r>
              <a:rPr lang="ru-RU" dirty="0"/>
              <a:t>- </a:t>
            </a:r>
            <a:r>
              <a:rPr lang="ru-RU" dirty="0" err="1"/>
              <a:t>розрахункова</a:t>
            </a:r>
            <a:r>
              <a:rPr lang="ru-RU" dirty="0"/>
              <a:t> </a:t>
            </a:r>
            <a:r>
              <a:rPr lang="ru-RU" dirty="0" err="1"/>
              <a:t>кількість</a:t>
            </a:r>
            <a:r>
              <a:rPr lang="ru-RU" dirty="0"/>
              <a:t> </a:t>
            </a:r>
            <a:r>
              <a:rPr lang="ru-RU" dirty="0" err="1"/>
              <a:t>питної</a:t>
            </a:r>
            <a:r>
              <a:rPr lang="ru-RU" dirty="0"/>
              <a:t> води, яка </a:t>
            </a:r>
            <a:r>
              <a:rPr lang="ru-RU" dirty="0" err="1"/>
              <a:t>необхідна</a:t>
            </a:r>
            <a:r>
              <a:rPr lang="ru-RU" dirty="0"/>
              <a:t> для </a:t>
            </a:r>
            <a:r>
              <a:rPr lang="ru-RU" dirty="0" err="1"/>
              <a:t>забезпечення</a:t>
            </a:r>
            <a:r>
              <a:rPr lang="ru-RU" dirty="0"/>
              <a:t> </a:t>
            </a:r>
            <a:r>
              <a:rPr lang="ru-RU" dirty="0" err="1"/>
              <a:t>питних</a:t>
            </a:r>
            <a:r>
              <a:rPr lang="ru-RU" dirty="0"/>
              <a:t>, </a:t>
            </a:r>
            <a:r>
              <a:rPr lang="ru-RU" dirty="0" err="1"/>
              <a:t>фізіологічних</a:t>
            </a:r>
            <a:r>
              <a:rPr lang="ru-RU" dirty="0"/>
              <a:t>, </a:t>
            </a:r>
            <a:r>
              <a:rPr lang="ru-RU" dirty="0" err="1"/>
              <a:t>санітарно-гігієнічних</a:t>
            </a:r>
            <a:r>
              <a:rPr lang="ru-RU" dirty="0"/>
              <a:t> та </a:t>
            </a:r>
            <a:r>
              <a:rPr lang="ru-RU" dirty="0" err="1"/>
              <a:t>побутових</a:t>
            </a:r>
            <a:r>
              <a:rPr lang="ru-RU" dirty="0"/>
              <a:t> потреб </a:t>
            </a:r>
            <a:r>
              <a:rPr lang="ru-RU" dirty="0" err="1"/>
              <a:t>однієї</a:t>
            </a:r>
            <a:r>
              <a:rPr lang="ru-RU" dirty="0"/>
              <a:t> </a:t>
            </a:r>
            <a:r>
              <a:rPr lang="ru-RU" dirty="0" err="1"/>
              <a:t>людини</a:t>
            </a:r>
            <a:r>
              <a:rPr lang="ru-RU" dirty="0"/>
              <a:t> </a:t>
            </a:r>
            <a:r>
              <a:rPr lang="ru-RU" dirty="0" err="1"/>
              <a:t>протягом</a:t>
            </a:r>
            <a:r>
              <a:rPr lang="ru-RU" dirty="0"/>
              <a:t> </a:t>
            </a:r>
            <a:r>
              <a:rPr lang="ru-RU" dirty="0" err="1"/>
              <a:t>доби</a:t>
            </a:r>
            <a:r>
              <a:rPr lang="ru-RU" dirty="0"/>
              <a:t> у конкретному </a:t>
            </a:r>
            <a:r>
              <a:rPr lang="ru-RU" dirty="0" err="1"/>
              <a:t>населеному</a:t>
            </a:r>
            <a:r>
              <a:rPr lang="ru-RU" dirty="0"/>
              <a:t> </a:t>
            </a:r>
            <a:r>
              <a:rPr lang="ru-RU" dirty="0" err="1"/>
              <a:t>пункті</a:t>
            </a:r>
            <a:r>
              <a:rPr lang="ru-RU" dirty="0"/>
              <a:t>, на </a:t>
            </a:r>
            <a:r>
              <a:rPr lang="ru-RU" dirty="0" err="1"/>
              <a:t>окремому</a:t>
            </a:r>
            <a:r>
              <a:rPr lang="ru-RU" dirty="0"/>
              <a:t> </a:t>
            </a:r>
            <a:r>
              <a:rPr lang="ru-RU" dirty="0" err="1"/>
              <a:t>об'єкті</a:t>
            </a:r>
            <a:r>
              <a:rPr lang="ru-RU" dirty="0"/>
              <a:t> </a:t>
            </a:r>
            <a:r>
              <a:rPr lang="ru-RU" dirty="0" err="1"/>
              <a:t>або</a:t>
            </a:r>
            <a:r>
              <a:rPr lang="ru-RU" dirty="0"/>
              <a:t> транспортному </a:t>
            </a:r>
            <a:r>
              <a:rPr lang="ru-RU" dirty="0" err="1"/>
              <a:t>засобі</a:t>
            </a:r>
            <a:r>
              <a:rPr lang="ru-RU" dirty="0"/>
              <a:t> при нормальному </a:t>
            </a:r>
            <a:r>
              <a:rPr lang="ru-RU" dirty="0" err="1"/>
              <a:t>функціонуванні</a:t>
            </a:r>
            <a:r>
              <a:rPr lang="ru-RU" dirty="0"/>
              <a:t> систем </a:t>
            </a:r>
            <a:r>
              <a:rPr lang="ru-RU" dirty="0" err="1"/>
              <a:t>питного</a:t>
            </a:r>
            <a:r>
              <a:rPr lang="ru-RU" dirty="0"/>
              <a:t> </a:t>
            </a:r>
            <a:r>
              <a:rPr lang="ru-RU" dirty="0" err="1"/>
              <a:t>водопостачання</a:t>
            </a:r>
            <a:r>
              <a:rPr lang="ru-RU" dirty="0"/>
              <a:t>, при </a:t>
            </a:r>
            <a:r>
              <a:rPr lang="ru-RU" dirty="0" err="1"/>
              <a:t>їх</a:t>
            </a:r>
            <a:r>
              <a:rPr lang="ru-RU" dirty="0"/>
              <a:t> </a:t>
            </a:r>
            <a:r>
              <a:rPr lang="ru-RU" dirty="0" err="1"/>
              <a:t>порушенні</a:t>
            </a:r>
            <a:r>
              <a:rPr lang="ru-RU" dirty="0"/>
              <a:t> та при </a:t>
            </a:r>
            <a:r>
              <a:rPr lang="ru-RU" dirty="0" err="1"/>
              <a:t>надзвичайних</a:t>
            </a:r>
            <a:r>
              <a:rPr lang="ru-RU" dirty="0"/>
              <a:t> </a:t>
            </a:r>
            <a:r>
              <a:rPr lang="ru-RU" dirty="0" err="1"/>
              <a:t>ситуаціях</a:t>
            </a:r>
            <a:r>
              <a:rPr lang="ru-RU" dirty="0"/>
              <a:t> техногенного </a:t>
            </a:r>
            <a:r>
              <a:rPr lang="ru-RU" dirty="0" err="1"/>
              <a:t>або</a:t>
            </a:r>
            <a:r>
              <a:rPr lang="ru-RU" dirty="0"/>
              <a:t> природного характеру</a:t>
            </a:r>
            <a:r>
              <a:rPr lang="ru-RU" dirty="0" smtClean="0"/>
              <a:t>;</a:t>
            </a:r>
          </a:p>
          <a:p>
            <a:r>
              <a:rPr lang="uk-UA" b="1" i="1" dirty="0" smtClean="0"/>
              <a:t>Підприємство </a:t>
            </a:r>
            <a:r>
              <a:rPr lang="uk-UA" b="1" i="1" dirty="0"/>
              <a:t>питного водопостачання </a:t>
            </a:r>
            <a:r>
              <a:rPr lang="uk-UA" dirty="0"/>
              <a:t>- суб'єкт господарювання, що здійснює експлуатацію об'єктів централізованого питного водопостачання, забезпечує населення питною водою за допомогою пунктів розливу (в тому числі пересувних), застосування установок (пристроїв) підготовки питної води та/або виробництво фасованої питної води;</a:t>
            </a:r>
          </a:p>
          <a:p>
            <a:endParaRPr lang="ru-RU" dirty="0"/>
          </a:p>
        </p:txBody>
      </p:sp>
    </p:spTree>
    <p:extLst>
      <p:ext uri="{BB962C8B-B14F-4D97-AF65-F5344CB8AC3E}">
        <p14:creationId xmlns:p14="http://schemas.microsoft.com/office/powerpoint/2010/main" val="612417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82639" y="122830"/>
            <a:ext cx="9771797" cy="6482685"/>
          </a:xfrm>
        </p:spPr>
        <p:txBody>
          <a:bodyPr>
            <a:normAutofit lnSpcReduction="10000"/>
          </a:bodyPr>
          <a:lstStyle/>
          <a:p>
            <a:r>
              <a:rPr lang="ru-RU" dirty="0" err="1" smtClean="0"/>
              <a:t>Питне</a:t>
            </a:r>
            <a:r>
              <a:rPr lang="ru-RU" dirty="0" smtClean="0"/>
              <a:t> </a:t>
            </a:r>
            <a:r>
              <a:rPr lang="ru-RU" dirty="0" err="1"/>
              <a:t>водопостачання</a:t>
            </a:r>
            <a:r>
              <a:rPr lang="ru-RU" dirty="0"/>
              <a:t> - </a:t>
            </a:r>
            <a:r>
              <a:rPr lang="ru-RU" dirty="0" err="1"/>
              <a:t>діяльність</a:t>
            </a:r>
            <a:r>
              <a:rPr lang="ru-RU" dirty="0"/>
              <a:t>, </a:t>
            </a:r>
            <a:r>
              <a:rPr lang="ru-RU" dirty="0" err="1"/>
              <a:t>пов'язана</a:t>
            </a:r>
            <a:r>
              <a:rPr lang="ru-RU" dirty="0"/>
              <a:t> з </a:t>
            </a:r>
            <a:r>
              <a:rPr lang="ru-RU" dirty="0" err="1"/>
              <a:t>виробництвом</a:t>
            </a:r>
            <a:r>
              <a:rPr lang="ru-RU" dirty="0"/>
              <a:t>, </a:t>
            </a:r>
            <a:r>
              <a:rPr lang="ru-RU" dirty="0" err="1"/>
              <a:t>транспортуванням</a:t>
            </a:r>
            <a:r>
              <a:rPr lang="ru-RU" dirty="0"/>
              <a:t> та </a:t>
            </a:r>
            <a:r>
              <a:rPr lang="ru-RU" dirty="0" err="1"/>
              <a:t>постачанням</a:t>
            </a:r>
            <a:r>
              <a:rPr lang="ru-RU" dirty="0"/>
              <a:t> </a:t>
            </a:r>
            <a:r>
              <a:rPr lang="ru-RU" dirty="0" err="1"/>
              <a:t>питної</a:t>
            </a:r>
            <a:r>
              <a:rPr lang="ru-RU" dirty="0"/>
              <a:t> води </a:t>
            </a:r>
            <a:r>
              <a:rPr lang="ru-RU" dirty="0" err="1"/>
              <a:t>споживачам</a:t>
            </a:r>
            <a:r>
              <a:rPr lang="ru-RU" dirty="0"/>
              <a:t> </a:t>
            </a:r>
            <a:r>
              <a:rPr lang="ru-RU" dirty="0" err="1"/>
              <a:t>питної</a:t>
            </a:r>
            <a:r>
              <a:rPr lang="ru-RU" dirty="0"/>
              <a:t> води, </a:t>
            </a:r>
            <a:r>
              <a:rPr lang="ru-RU" dirty="0" err="1"/>
              <a:t>охороною</a:t>
            </a:r>
            <a:r>
              <a:rPr lang="ru-RU" dirty="0"/>
              <a:t> </a:t>
            </a:r>
            <a:r>
              <a:rPr lang="ru-RU" dirty="0" err="1"/>
              <a:t>джерел</a:t>
            </a:r>
            <a:r>
              <a:rPr lang="ru-RU" dirty="0"/>
              <a:t> та систем </a:t>
            </a:r>
            <a:r>
              <a:rPr lang="ru-RU" dirty="0" err="1"/>
              <a:t>питного</a:t>
            </a:r>
            <a:r>
              <a:rPr lang="ru-RU" dirty="0"/>
              <a:t> </a:t>
            </a:r>
            <a:r>
              <a:rPr lang="ru-RU" dirty="0" err="1"/>
              <a:t>водопостачання</a:t>
            </a:r>
            <a:r>
              <a:rPr lang="ru-RU" dirty="0"/>
              <a:t>;</a:t>
            </a:r>
          </a:p>
          <a:p>
            <a:endParaRPr lang="ru-RU" dirty="0"/>
          </a:p>
          <a:p>
            <a:r>
              <a:rPr lang="ru-RU" dirty="0" err="1" smtClean="0"/>
              <a:t>Популяційний</a:t>
            </a:r>
            <a:r>
              <a:rPr lang="ru-RU" dirty="0" smtClean="0"/>
              <a:t> </a:t>
            </a:r>
            <a:r>
              <a:rPr lang="ru-RU" dirty="0" err="1"/>
              <a:t>еквівалент</a:t>
            </a:r>
            <a:r>
              <a:rPr lang="ru-RU" dirty="0"/>
              <a:t> </a:t>
            </a:r>
            <a:r>
              <a:rPr lang="ru-RU" dirty="0" err="1"/>
              <a:t>населеного</a:t>
            </a:r>
            <a:r>
              <a:rPr lang="ru-RU" dirty="0"/>
              <a:t> пункту - </a:t>
            </a:r>
            <a:r>
              <a:rPr lang="ru-RU" dirty="0" err="1"/>
              <a:t>навантаження</a:t>
            </a:r>
            <a:r>
              <a:rPr lang="ru-RU" dirty="0"/>
              <a:t> </a:t>
            </a:r>
            <a:r>
              <a:rPr lang="ru-RU" dirty="0" err="1"/>
              <a:t>стічної</a:t>
            </a:r>
            <a:r>
              <a:rPr lang="ru-RU" dirty="0"/>
              <a:t> води </a:t>
            </a:r>
            <a:r>
              <a:rPr lang="ru-RU" dirty="0" err="1"/>
              <a:t>органічними</a:t>
            </a:r>
            <a:r>
              <a:rPr lang="ru-RU" dirty="0"/>
              <a:t> </a:t>
            </a:r>
            <a:r>
              <a:rPr lang="ru-RU" dirty="0" err="1"/>
              <a:t>речовинами</a:t>
            </a:r>
            <a:r>
              <a:rPr lang="ru-RU" dirty="0"/>
              <a:t>, </a:t>
            </a:r>
            <a:r>
              <a:rPr lang="ru-RU" dirty="0" err="1"/>
              <a:t>що</a:t>
            </a:r>
            <a:r>
              <a:rPr lang="ru-RU" dirty="0"/>
              <a:t> </a:t>
            </a:r>
            <a:r>
              <a:rPr lang="ru-RU" dirty="0" err="1"/>
              <a:t>підлягають</a:t>
            </a:r>
            <a:r>
              <a:rPr lang="ru-RU" dirty="0"/>
              <a:t> </a:t>
            </a:r>
            <a:r>
              <a:rPr lang="ru-RU" dirty="0" err="1"/>
              <a:t>біологічному</a:t>
            </a:r>
            <a:r>
              <a:rPr lang="ru-RU" dirty="0"/>
              <a:t> </a:t>
            </a:r>
            <a:r>
              <a:rPr lang="ru-RU" dirty="0" err="1"/>
              <a:t>розкладенню</a:t>
            </a:r>
            <a:r>
              <a:rPr lang="ru-RU" dirty="0"/>
              <a:t>, з </a:t>
            </a:r>
            <a:r>
              <a:rPr lang="ru-RU" dirty="0" err="1"/>
              <a:t>п’ятиденним</a:t>
            </a:r>
            <a:r>
              <a:rPr lang="ru-RU" dirty="0"/>
              <a:t> </a:t>
            </a:r>
            <a:r>
              <a:rPr lang="ru-RU" dirty="0" err="1"/>
              <a:t>біохімічним</a:t>
            </a:r>
            <a:r>
              <a:rPr lang="ru-RU" dirty="0"/>
              <a:t> </a:t>
            </a:r>
            <a:r>
              <a:rPr lang="ru-RU" dirty="0" err="1"/>
              <a:t>споживанням</a:t>
            </a:r>
            <a:r>
              <a:rPr lang="ru-RU" dirty="0"/>
              <a:t> </a:t>
            </a:r>
            <a:r>
              <a:rPr lang="ru-RU" dirty="0" err="1"/>
              <a:t>кисню</a:t>
            </a:r>
            <a:r>
              <a:rPr lang="ru-RU" dirty="0"/>
              <a:t>, </a:t>
            </a:r>
            <a:r>
              <a:rPr lang="ru-RU" dirty="0" err="1"/>
              <a:t>що</a:t>
            </a:r>
            <a:r>
              <a:rPr lang="ru-RU" dirty="0"/>
              <a:t> становить 60 </a:t>
            </a:r>
            <a:r>
              <a:rPr lang="ru-RU" dirty="0" err="1"/>
              <a:t>грамів</a:t>
            </a:r>
            <a:r>
              <a:rPr lang="ru-RU" dirty="0"/>
              <a:t> </a:t>
            </a:r>
            <a:r>
              <a:rPr lang="ru-RU" dirty="0" err="1"/>
              <a:t>кисню</a:t>
            </a:r>
            <a:r>
              <a:rPr lang="ru-RU" dirty="0"/>
              <a:t> на </a:t>
            </a:r>
            <a:r>
              <a:rPr lang="ru-RU" dirty="0" err="1"/>
              <a:t>людину</a:t>
            </a:r>
            <a:r>
              <a:rPr lang="ru-RU" dirty="0"/>
              <a:t> на </a:t>
            </a:r>
            <a:r>
              <a:rPr lang="ru-RU" dirty="0" err="1"/>
              <a:t>добу</a:t>
            </a:r>
            <a:r>
              <a:rPr lang="ru-RU" dirty="0" smtClean="0"/>
              <a:t>;</a:t>
            </a:r>
          </a:p>
          <a:p>
            <a:endParaRPr lang="uk-UA" dirty="0"/>
          </a:p>
          <a:p>
            <a:r>
              <a:rPr lang="ru-RU" b="1" i="1" u="sng" dirty="0" err="1"/>
              <a:t>Суб’єктами</a:t>
            </a:r>
            <a:r>
              <a:rPr lang="ru-RU" b="1" i="1" u="sng" dirty="0"/>
              <a:t> </a:t>
            </a:r>
            <a:r>
              <a:rPr lang="ru-RU" b="1" i="1" u="sng" dirty="0" err="1"/>
              <a:t>відносин</a:t>
            </a:r>
            <a:r>
              <a:rPr lang="ru-RU" b="1" i="1" u="sng" dirty="0"/>
              <a:t> у </a:t>
            </a:r>
            <a:r>
              <a:rPr lang="ru-RU" b="1" i="1" u="sng" dirty="0" err="1"/>
              <a:t>сфері</a:t>
            </a:r>
            <a:r>
              <a:rPr lang="ru-RU" b="1" i="1" u="sng" dirty="0"/>
              <a:t> </a:t>
            </a:r>
            <a:r>
              <a:rPr lang="ru-RU" b="1" i="1" u="sng" dirty="0" err="1"/>
              <a:t>питної</a:t>
            </a:r>
            <a:r>
              <a:rPr lang="ru-RU" b="1" i="1" u="sng" dirty="0"/>
              <a:t> води, </a:t>
            </a:r>
            <a:r>
              <a:rPr lang="ru-RU" b="1" i="1" u="sng" dirty="0" err="1"/>
              <a:t>питного</a:t>
            </a:r>
            <a:r>
              <a:rPr lang="ru-RU" b="1" i="1" u="sng" dirty="0"/>
              <a:t> </a:t>
            </a:r>
            <a:r>
              <a:rPr lang="ru-RU" b="1" i="1" u="sng" dirty="0" err="1"/>
              <a:t>водопостачання</a:t>
            </a:r>
            <a:r>
              <a:rPr lang="ru-RU" b="1" i="1" u="sng" dirty="0"/>
              <a:t> та </a:t>
            </a:r>
            <a:r>
              <a:rPr lang="ru-RU" b="1" i="1" u="sng" dirty="0" err="1"/>
              <a:t>водовідведення</a:t>
            </a:r>
            <a:r>
              <a:rPr lang="ru-RU" b="1" i="1" u="sng" dirty="0"/>
              <a:t> є:</a:t>
            </a:r>
          </a:p>
          <a:p>
            <a:endParaRPr lang="ru-RU" b="1" i="1" u="sng" dirty="0"/>
          </a:p>
          <a:p>
            <a:r>
              <a:rPr lang="ru-RU" dirty="0" err="1" smtClean="0"/>
              <a:t>Органи</a:t>
            </a:r>
            <a:r>
              <a:rPr lang="ru-RU" dirty="0" smtClean="0"/>
              <a:t> </a:t>
            </a:r>
            <a:r>
              <a:rPr lang="ru-RU" dirty="0" err="1"/>
              <a:t>державної</a:t>
            </a:r>
            <a:r>
              <a:rPr lang="ru-RU" dirty="0"/>
              <a:t> </a:t>
            </a:r>
            <a:r>
              <a:rPr lang="ru-RU" dirty="0" err="1"/>
              <a:t>влади</a:t>
            </a:r>
            <a:r>
              <a:rPr lang="ru-RU" dirty="0"/>
              <a:t>, до </a:t>
            </a:r>
            <a:r>
              <a:rPr lang="ru-RU" dirty="0" err="1"/>
              <a:t>сфери</a:t>
            </a:r>
            <a:r>
              <a:rPr lang="ru-RU" dirty="0"/>
              <a:t> </a:t>
            </a:r>
            <a:r>
              <a:rPr lang="ru-RU" dirty="0" err="1"/>
              <a:t>управління</a:t>
            </a:r>
            <a:r>
              <a:rPr lang="ru-RU" dirty="0"/>
              <a:t> </a:t>
            </a:r>
            <a:r>
              <a:rPr lang="ru-RU" dirty="0" err="1"/>
              <a:t>яких</a:t>
            </a:r>
            <a:r>
              <a:rPr lang="ru-RU" dirty="0"/>
              <a:t> належать </a:t>
            </a:r>
            <a:r>
              <a:rPr lang="ru-RU" dirty="0" err="1"/>
              <a:t>об’єкти</a:t>
            </a:r>
            <a:r>
              <a:rPr lang="ru-RU" dirty="0"/>
              <a:t> </a:t>
            </a:r>
            <a:r>
              <a:rPr lang="ru-RU" dirty="0" err="1"/>
              <a:t>питного</a:t>
            </a:r>
            <a:r>
              <a:rPr lang="ru-RU" dirty="0"/>
              <a:t> </a:t>
            </a:r>
            <a:r>
              <a:rPr lang="ru-RU" dirty="0" err="1"/>
              <a:t>водопостачання</a:t>
            </a:r>
            <a:r>
              <a:rPr lang="ru-RU" dirty="0"/>
              <a:t> та </a:t>
            </a:r>
            <a:r>
              <a:rPr lang="ru-RU" dirty="0" err="1"/>
              <a:t>водовідведення</a:t>
            </a:r>
            <a:r>
              <a:rPr lang="ru-RU" dirty="0"/>
              <a:t>;</a:t>
            </a:r>
          </a:p>
          <a:p>
            <a:endParaRPr lang="ru-RU" dirty="0"/>
          </a:p>
          <a:p>
            <a:r>
              <a:rPr lang="ru-RU" dirty="0" err="1" smtClean="0"/>
              <a:t>Органи</a:t>
            </a:r>
            <a:r>
              <a:rPr lang="ru-RU" dirty="0" smtClean="0"/>
              <a:t> </a:t>
            </a:r>
            <a:r>
              <a:rPr lang="ru-RU" dirty="0" err="1"/>
              <a:t>місцевого</a:t>
            </a:r>
            <a:r>
              <a:rPr lang="ru-RU" dirty="0"/>
              <a:t> </a:t>
            </a:r>
            <a:r>
              <a:rPr lang="ru-RU" dirty="0" err="1"/>
              <a:t>самоврядування</a:t>
            </a:r>
            <a:r>
              <a:rPr lang="ru-RU" dirty="0"/>
              <a:t>, до </a:t>
            </a:r>
            <a:r>
              <a:rPr lang="ru-RU" dirty="0" err="1"/>
              <a:t>сфери</a:t>
            </a:r>
            <a:r>
              <a:rPr lang="ru-RU" dirty="0"/>
              <a:t> </a:t>
            </a:r>
            <a:r>
              <a:rPr lang="ru-RU" dirty="0" err="1"/>
              <a:t>управління</a:t>
            </a:r>
            <a:r>
              <a:rPr lang="ru-RU" dirty="0"/>
              <a:t> </a:t>
            </a:r>
            <a:r>
              <a:rPr lang="ru-RU" dirty="0" err="1"/>
              <a:t>яких</a:t>
            </a:r>
            <a:r>
              <a:rPr lang="ru-RU" dirty="0"/>
              <a:t> належать </a:t>
            </a:r>
            <a:r>
              <a:rPr lang="ru-RU" dirty="0" err="1"/>
              <a:t>об’єкти</a:t>
            </a:r>
            <a:r>
              <a:rPr lang="ru-RU" dirty="0"/>
              <a:t> </a:t>
            </a:r>
            <a:r>
              <a:rPr lang="ru-RU" dirty="0" err="1"/>
              <a:t>питного</a:t>
            </a:r>
            <a:r>
              <a:rPr lang="ru-RU" dirty="0"/>
              <a:t> </a:t>
            </a:r>
            <a:r>
              <a:rPr lang="ru-RU" dirty="0" err="1"/>
              <a:t>водопостачання</a:t>
            </a:r>
            <a:r>
              <a:rPr lang="ru-RU" dirty="0"/>
              <a:t> та </a:t>
            </a:r>
            <a:r>
              <a:rPr lang="ru-RU" dirty="0" err="1"/>
              <a:t>водовідведення</a:t>
            </a:r>
            <a:r>
              <a:rPr lang="ru-RU" dirty="0"/>
              <a:t>;</a:t>
            </a:r>
          </a:p>
          <a:p>
            <a:endParaRPr lang="ru-RU" dirty="0"/>
          </a:p>
          <a:p>
            <a:r>
              <a:rPr lang="ru-RU" dirty="0" err="1"/>
              <a:t>підприємства</a:t>
            </a:r>
            <a:r>
              <a:rPr lang="ru-RU" dirty="0"/>
              <a:t> </a:t>
            </a:r>
            <a:r>
              <a:rPr lang="ru-RU" dirty="0" err="1"/>
              <a:t>питного</a:t>
            </a:r>
            <a:r>
              <a:rPr lang="ru-RU" dirty="0"/>
              <a:t> </a:t>
            </a:r>
            <a:r>
              <a:rPr lang="ru-RU" dirty="0" err="1"/>
              <a:t>водопостачання</a:t>
            </a:r>
            <a:r>
              <a:rPr lang="ru-RU" dirty="0"/>
              <a:t> та </a:t>
            </a:r>
            <a:r>
              <a:rPr lang="ru-RU" dirty="0" err="1"/>
              <a:t>централізованого</a:t>
            </a:r>
            <a:r>
              <a:rPr lang="ru-RU" dirty="0"/>
              <a:t> </a:t>
            </a:r>
            <a:r>
              <a:rPr lang="ru-RU" dirty="0" err="1"/>
              <a:t>водовідведення</a:t>
            </a:r>
            <a:r>
              <a:rPr lang="ru-RU" dirty="0"/>
              <a:t>;</a:t>
            </a:r>
          </a:p>
          <a:p>
            <a:endParaRPr lang="ru-RU" dirty="0"/>
          </a:p>
          <a:p>
            <a:r>
              <a:rPr lang="ru-RU" dirty="0" err="1"/>
              <a:t>споживачі</a:t>
            </a:r>
            <a:r>
              <a:rPr lang="ru-RU" dirty="0"/>
              <a:t> </a:t>
            </a:r>
            <a:r>
              <a:rPr lang="ru-RU" dirty="0" err="1"/>
              <a:t>питної</a:t>
            </a:r>
            <a:r>
              <a:rPr lang="ru-RU" dirty="0"/>
              <a:t> води та/</a:t>
            </a:r>
            <a:r>
              <a:rPr lang="ru-RU" dirty="0" err="1"/>
              <a:t>або</a:t>
            </a:r>
            <a:r>
              <a:rPr lang="ru-RU" dirty="0"/>
              <a:t> </a:t>
            </a:r>
            <a:r>
              <a:rPr lang="ru-RU" dirty="0" err="1"/>
              <a:t>послуг</a:t>
            </a:r>
            <a:r>
              <a:rPr lang="ru-RU" dirty="0"/>
              <a:t> з </a:t>
            </a:r>
            <a:r>
              <a:rPr lang="ru-RU" dirty="0" err="1"/>
              <a:t>водовідведення</a:t>
            </a:r>
            <a:r>
              <a:rPr lang="ru-RU" dirty="0"/>
              <a:t>.</a:t>
            </a:r>
          </a:p>
        </p:txBody>
      </p:sp>
    </p:spTree>
    <p:extLst>
      <p:ext uri="{BB962C8B-B14F-4D97-AF65-F5344CB8AC3E}">
        <p14:creationId xmlns:p14="http://schemas.microsoft.com/office/powerpoint/2010/main" val="4237007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6979" y="122830"/>
            <a:ext cx="10795379" cy="6619163"/>
          </a:xfrm>
        </p:spPr>
        <p:txBody>
          <a:bodyPr/>
          <a:lstStyle/>
          <a:p>
            <a:r>
              <a:rPr lang="ru-RU" b="1" i="1" dirty="0" err="1"/>
              <a:t>Об'єктами</a:t>
            </a:r>
            <a:r>
              <a:rPr lang="ru-RU" b="1" i="1" dirty="0"/>
              <a:t> правового </a:t>
            </a:r>
            <a:r>
              <a:rPr lang="ru-RU" b="1" i="1" dirty="0" err="1"/>
              <a:t>регулювання</a:t>
            </a:r>
            <a:r>
              <a:rPr lang="ru-RU" b="1" i="1" dirty="0"/>
              <a:t> у </a:t>
            </a:r>
            <a:r>
              <a:rPr lang="ru-RU" b="1" i="1" dirty="0" err="1"/>
              <a:t>сфері</a:t>
            </a:r>
            <a:r>
              <a:rPr lang="ru-RU" b="1" i="1" dirty="0"/>
              <a:t> </a:t>
            </a:r>
            <a:r>
              <a:rPr lang="ru-RU" b="1" i="1" dirty="0" err="1"/>
              <a:t>питної</a:t>
            </a:r>
            <a:r>
              <a:rPr lang="ru-RU" b="1" i="1" dirty="0"/>
              <a:t> води та </a:t>
            </a:r>
            <a:r>
              <a:rPr lang="ru-RU" b="1" i="1" dirty="0" err="1"/>
              <a:t>питного</a:t>
            </a:r>
            <a:r>
              <a:rPr lang="ru-RU" b="1" i="1" dirty="0"/>
              <a:t> </a:t>
            </a:r>
            <a:r>
              <a:rPr lang="ru-RU" b="1" i="1" dirty="0" err="1"/>
              <a:t>водопостачання</a:t>
            </a:r>
            <a:r>
              <a:rPr lang="ru-RU" b="1" i="1" dirty="0"/>
              <a:t> є </a:t>
            </a:r>
            <a:r>
              <a:rPr lang="ru-RU" b="1" i="1" dirty="0" err="1"/>
              <a:t>суспільні</a:t>
            </a:r>
            <a:r>
              <a:rPr lang="ru-RU" b="1" i="1" dirty="0"/>
              <a:t> </a:t>
            </a:r>
            <a:r>
              <a:rPr lang="ru-RU" b="1" i="1" dirty="0" err="1"/>
              <a:t>відносини</a:t>
            </a:r>
            <a:r>
              <a:rPr lang="ru-RU" b="1" i="1" dirty="0"/>
              <a:t> з </a:t>
            </a:r>
            <a:r>
              <a:rPr lang="ru-RU" b="1" i="1" dirty="0" err="1"/>
              <a:t>питань</a:t>
            </a:r>
            <a:r>
              <a:rPr lang="ru-RU" dirty="0"/>
              <a:t>:</a:t>
            </a:r>
          </a:p>
          <a:p>
            <a:endParaRPr lang="ru-RU" dirty="0"/>
          </a:p>
          <a:p>
            <a:r>
              <a:rPr lang="ru-RU" dirty="0" err="1"/>
              <a:t>господарської</a:t>
            </a:r>
            <a:r>
              <a:rPr lang="ru-RU" dirty="0"/>
              <a:t> </a:t>
            </a:r>
            <a:r>
              <a:rPr lang="ru-RU" dirty="0" err="1"/>
              <a:t>діяльності</a:t>
            </a:r>
            <a:r>
              <a:rPr lang="ru-RU" dirty="0"/>
              <a:t> з </a:t>
            </a:r>
            <a:r>
              <a:rPr lang="ru-RU" dirty="0" err="1"/>
              <a:t>централізованого</a:t>
            </a:r>
            <a:r>
              <a:rPr lang="ru-RU" dirty="0"/>
              <a:t> та </a:t>
            </a:r>
            <a:r>
              <a:rPr lang="ru-RU" dirty="0" err="1"/>
              <a:t>нецентралізованого</a:t>
            </a:r>
            <a:r>
              <a:rPr lang="ru-RU" dirty="0"/>
              <a:t> </a:t>
            </a:r>
            <a:r>
              <a:rPr lang="ru-RU" dirty="0" err="1"/>
              <a:t>водопостачання</a:t>
            </a:r>
            <a:r>
              <a:rPr lang="ru-RU" dirty="0"/>
              <a:t> і </a:t>
            </a:r>
            <a:r>
              <a:rPr lang="ru-RU" dirty="0" err="1"/>
              <a:t>водовідведення</a:t>
            </a:r>
            <a:r>
              <a:rPr lang="ru-RU" dirty="0"/>
              <a:t>;</a:t>
            </a:r>
          </a:p>
          <a:p>
            <a:endParaRPr lang="ru-RU" dirty="0"/>
          </a:p>
          <a:p>
            <a:r>
              <a:rPr lang="ru-RU" dirty="0" err="1"/>
              <a:t>формування</a:t>
            </a:r>
            <a:r>
              <a:rPr lang="ru-RU" dirty="0"/>
              <a:t> </a:t>
            </a:r>
            <a:r>
              <a:rPr lang="ru-RU" dirty="0" err="1"/>
              <a:t>тарифів</a:t>
            </a:r>
            <a:r>
              <a:rPr lang="ru-RU" dirty="0"/>
              <a:t> на </a:t>
            </a:r>
            <a:r>
              <a:rPr lang="ru-RU" dirty="0" err="1"/>
              <a:t>послуги</a:t>
            </a:r>
            <a:r>
              <a:rPr lang="ru-RU" dirty="0"/>
              <a:t> </a:t>
            </a:r>
            <a:r>
              <a:rPr lang="ru-RU" dirty="0" err="1"/>
              <a:t>централізованого</a:t>
            </a:r>
            <a:r>
              <a:rPr lang="ru-RU" dirty="0"/>
              <a:t> </a:t>
            </a:r>
            <a:r>
              <a:rPr lang="ru-RU" dirty="0" err="1"/>
              <a:t>водопостачання</a:t>
            </a:r>
            <a:r>
              <a:rPr lang="ru-RU" dirty="0"/>
              <a:t> і </a:t>
            </a:r>
            <a:r>
              <a:rPr lang="ru-RU" dirty="0" err="1"/>
              <a:t>водовідведення</a:t>
            </a:r>
            <a:r>
              <a:rPr lang="ru-RU" dirty="0"/>
              <a:t>;</a:t>
            </a:r>
          </a:p>
          <a:p>
            <a:endParaRPr lang="ru-RU" dirty="0"/>
          </a:p>
          <a:p>
            <a:r>
              <a:rPr lang="ru-RU" dirty="0" err="1"/>
              <a:t>нормування</a:t>
            </a:r>
            <a:r>
              <a:rPr lang="ru-RU" dirty="0"/>
              <a:t>, </a:t>
            </a:r>
            <a:r>
              <a:rPr lang="ru-RU" dirty="0" err="1"/>
              <a:t>стандартизації</a:t>
            </a:r>
            <a:r>
              <a:rPr lang="ru-RU" dirty="0"/>
              <a:t> та </a:t>
            </a:r>
            <a:r>
              <a:rPr lang="ru-RU" dirty="0" err="1"/>
              <a:t>ліцензування</a:t>
            </a:r>
            <a:r>
              <a:rPr lang="ru-RU" dirty="0" smtClean="0"/>
              <a:t>;</a:t>
            </a:r>
          </a:p>
          <a:p>
            <a:r>
              <a:rPr lang="ru-RU" dirty="0" err="1"/>
              <a:t>моніторингу</a:t>
            </a:r>
            <a:r>
              <a:rPr lang="ru-RU" dirty="0"/>
              <a:t>, </a:t>
            </a:r>
            <a:r>
              <a:rPr lang="ru-RU" dirty="0" err="1"/>
              <a:t>обліку</a:t>
            </a:r>
            <a:r>
              <a:rPr lang="ru-RU" dirty="0"/>
              <a:t> і контролю;</a:t>
            </a:r>
          </a:p>
          <a:p>
            <a:endParaRPr lang="ru-RU" dirty="0"/>
          </a:p>
          <a:p>
            <a:r>
              <a:rPr lang="ru-RU" dirty="0" err="1"/>
              <a:t>інформування</a:t>
            </a:r>
            <a:r>
              <a:rPr lang="ru-RU" dirty="0"/>
              <a:t> </a:t>
            </a:r>
            <a:r>
              <a:rPr lang="ru-RU" dirty="0" err="1"/>
              <a:t>населення</a:t>
            </a:r>
            <a:r>
              <a:rPr lang="ru-RU" dirty="0"/>
              <a:t> </a:t>
            </a:r>
            <a:r>
              <a:rPr lang="ru-RU" dirty="0" err="1"/>
              <a:t>щодо</a:t>
            </a:r>
            <a:r>
              <a:rPr lang="ru-RU" dirty="0"/>
              <a:t> </a:t>
            </a:r>
            <a:r>
              <a:rPr lang="ru-RU" dirty="0" err="1"/>
              <a:t>якості</a:t>
            </a:r>
            <a:r>
              <a:rPr lang="ru-RU" dirty="0"/>
              <a:t> </a:t>
            </a:r>
            <a:r>
              <a:rPr lang="ru-RU" dirty="0" err="1"/>
              <a:t>питної</a:t>
            </a:r>
            <a:r>
              <a:rPr lang="ru-RU" dirty="0"/>
              <a:t> води та </a:t>
            </a:r>
            <a:r>
              <a:rPr lang="ru-RU" dirty="0" err="1"/>
              <a:t>питного</a:t>
            </a:r>
            <a:r>
              <a:rPr lang="ru-RU" dirty="0"/>
              <a:t> </a:t>
            </a:r>
            <a:r>
              <a:rPr lang="ru-RU" dirty="0" err="1"/>
              <a:t>водопостачання</a:t>
            </a:r>
            <a:r>
              <a:rPr lang="ru-RU" dirty="0"/>
              <a:t>;</a:t>
            </a:r>
          </a:p>
          <a:p>
            <a:endParaRPr lang="ru-RU" dirty="0"/>
          </a:p>
          <a:p>
            <a:r>
              <a:rPr lang="ru-RU" dirty="0" err="1"/>
              <a:t>охорони</a:t>
            </a:r>
            <a:r>
              <a:rPr lang="ru-RU" dirty="0"/>
              <a:t> </a:t>
            </a:r>
            <a:r>
              <a:rPr lang="ru-RU" dirty="0" err="1"/>
              <a:t>джерел</a:t>
            </a:r>
            <a:r>
              <a:rPr lang="ru-RU" dirty="0"/>
              <a:t> і систем </a:t>
            </a:r>
            <a:r>
              <a:rPr lang="ru-RU" dirty="0" err="1"/>
              <a:t>питного</a:t>
            </a:r>
            <a:r>
              <a:rPr lang="ru-RU" dirty="0"/>
              <a:t> </a:t>
            </a:r>
            <a:r>
              <a:rPr lang="ru-RU" dirty="0" err="1"/>
              <a:t>водопостачання</a:t>
            </a:r>
            <a:r>
              <a:rPr lang="ru-RU" dirty="0"/>
              <a:t> та </a:t>
            </a:r>
            <a:r>
              <a:rPr lang="ru-RU" dirty="0" err="1"/>
              <a:t>пов'язаних</a:t>
            </a:r>
            <a:r>
              <a:rPr lang="ru-RU" dirty="0"/>
              <a:t> з ними </a:t>
            </a:r>
            <a:r>
              <a:rPr lang="ru-RU" dirty="0" err="1"/>
              <a:t>природних</a:t>
            </a:r>
            <a:r>
              <a:rPr lang="ru-RU" dirty="0"/>
              <a:t> </a:t>
            </a:r>
            <a:r>
              <a:rPr lang="ru-RU" dirty="0" err="1"/>
              <a:t>комплексів</a:t>
            </a:r>
            <a:r>
              <a:rPr lang="ru-RU" dirty="0"/>
              <a:t>;</a:t>
            </a:r>
          </a:p>
          <a:p>
            <a:endParaRPr lang="ru-RU" dirty="0"/>
          </a:p>
          <a:p>
            <a:r>
              <a:rPr lang="ru-RU" dirty="0" err="1"/>
              <a:t>забезпечення</a:t>
            </a:r>
            <a:r>
              <a:rPr lang="ru-RU" dirty="0"/>
              <a:t> прав </a:t>
            </a:r>
            <a:r>
              <a:rPr lang="ru-RU" dirty="0" err="1"/>
              <a:t>споживачів</a:t>
            </a:r>
            <a:r>
              <a:rPr lang="ru-RU" dirty="0"/>
              <a:t> </a:t>
            </a:r>
            <a:r>
              <a:rPr lang="ru-RU" dirty="0" err="1"/>
              <a:t>питної</a:t>
            </a:r>
            <a:r>
              <a:rPr lang="ru-RU" dirty="0"/>
              <a:t> води.</a:t>
            </a:r>
          </a:p>
        </p:txBody>
      </p:sp>
    </p:spTree>
    <p:extLst>
      <p:ext uri="{BB962C8B-B14F-4D97-AF65-F5344CB8AC3E}">
        <p14:creationId xmlns:p14="http://schemas.microsoft.com/office/powerpoint/2010/main" val="2886999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4967" y="177421"/>
            <a:ext cx="11546006" cy="6455391"/>
          </a:xfrm>
        </p:spPr>
        <p:txBody>
          <a:bodyPr>
            <a:normAutofit/>
          </a:bodyPr>
          <a:lstStyle/>
          <a:p>
            <a:r>
              <a:rPr lang="ru-RU" b="1" i="1" dirty="0" err="1" smtClean="0"/>
              <a:t>Затвердження</a:t>
            </a:r>
            <a:r>
              <a:rPr lang="ru-RU" b="1" i="1" dirty="0" smtClean="0"/>
              <a:t> </a:t>
            </a:r>
            <a:r>
              <a:rPr lang="ru-RU" b="1" i="1" dirty="0" err="1"/>
              <a:t>показників</a:t>
            </a:r>
            <a:r>
              <a:rPr lang="ru-RU" b="1" i="1" dirty="0"/>
              <a:t> </a:t>
            </a:r>
            <a:r>
              <a:rPr lang="ru-RU" b="1" i="1" dirty="0" err="1"/>
              <a:t>безпечності</a:t>
            </a:r>
            <a:r>
              <a:rPr lang="ru-RU" b="1" i="1" dirty="0"/>
              <a:t> та </a:t>
            </a:r>
            <a:r>
              <a:rPr lang="ru-RU" b="1" i="1" dirty="0" err="1"/>
              <a:t>окремих</a:t>
            </a:r>
            <a:r>
              <a:rPr lang="ru-RU" b="1" i="1" dirty="0"/>
              <a:t> </a:t>
            </a:r>
            <a:r>
              <a:rPr lang="ru-RU" b="1" i="1" dirty="0" err="1"/>
              <a:t>показників</a:t>
            </a:r>
            <a:r>
              <a:rPr lang="ru-RU" b="1" i="1" dirty="0"/>
              <a:t> </a:t>
            </a:r>
            <a:r>
              <a:rPr lang="ru-RU" b="1" i="1" dirty="0" err="1"/>
              <a:t>якості</a:t>
            </a:r>
            <a:r>
              <a:rPr lang="ru-RU" b="1" i="1" dirty="0"/>
              <a:t> </a:t>
            </a:r>
            <a:r>
              <a:rPr lang="ru-RU" b="1" i="1" dirty="0" err="1"/>
              <a:t>питної</a:t>
            </a:r>
            <a:r>
              <a:rPr lang="ru-RU" b="1" i="1" dirty="0"/>
              <a:t> води </a:t>
            </a:r>
            <a:r>
              <a:rPr lang="ru-RU" dirty="0" err="1"/>
              <a:t>здійснює</a:t>
            </a:r>
            <a:r>
              <a:rPr lang="ru-RU" dirty="0"/>
              <a:t> </a:t>
            </a:r>
            <a:r>
              <a:rPr lang="ru-RU" dirty="0" err="1"/>
              <a:t>центральний</a:t>
            </a:r>
            <a:r>
              <a:rPr lang="ru-RU" dirty="0"/>
              <a:t> орган </a:t>
            </a:r>
            <a:r>
              <a:rPr lang="ru-RU" dirty="0" err="1"/>
              <a:t>виконавчої</a:t>
            </a:r>
            <a:r>
              <a:rPr lang="ru-RU" dirty="0"/>
              <a:t> </a:t>
            </a:r>
            <a:r>
              <a:rPr lang="ru-RU" dirty="0" err="1"/>
              <a:t>влади</a:t>
            </a:r>
            <a:r>
              <a:rPr lang="ru-RU" dirty="0"/>
              <a:t>, </a:t>
            </a:r>
            <a:r>
              <a:rPr lang="ru-RU" dirty="0" err="1"/>
              <a:t>що</a:t>
            </a:r>
            <a:r>
              <a:rPr lang="ru-RU" dirty="0"/>
              <a:t> </a:t>
            </a:r>
            <a:r>
              <a:rPr lang="ru-RU" dirty="0" err="1"/>
              <a:t>формує</a:t>
            </a:r>
            <a:r>
              <a:rPr lang="ru-RU" dirty="0"/>
              <a:t> та </a:t>
            </a:r>
            <a:r>
              <a:rPr lang="ru-RU" dirty="0" err="1"/>
              <a:t>забезпечує</a:t>
            </a:r>
            <a:r>
              <a:rPr lang="ru-RU" dirty="0"/>
              <a:t> </a:t>
            </a:r>
            <a:r>
              <a:rPr lang="ru-RU" dirty="0" err="1"/>
              <a:t>реалізацію</a:t>
            </a:r>
            <a:r>
              <a:rPr lang="ru-RU" dirty="0"/>
              <a:t> </a:t>
            </a:r>
            <a:r>
              <a:rPr lang="ru-RU" dirty="0" err="1"/>
              <a:t>державної</a:t>
            </a:r>
            <a:r>
              <a:rPr lang="ru-RU" dirty="0"/>
              <a:t> </a:t>
            </a:r>
            <a:r>
              <a:rPr lang="ru-RU" dirty="0" err="1"/>
              <a:t>політики</a:t>
            </a:r>
            <a:r>
              <a:rPr lang="ru-RU" dirty="0"/>
              <a:t> у </a:t>
            </a:r>
            <a:r>
              <a:rPr lang="ru-RU" dirty="0" err="1"/>
              <a:t>сфері</a:t>
            </a:r>
            <a:r>
              <a:rPr lang="ru-RU" dirty="0"/>
              <a:t> </a:t>
            </a:r>
            <a:r>
              <a:rPr lang="ru-RU" dirty="0" err="1"/>
              <a:t>охорони</a:t>
            </a:r>
            <a:r>
              <a:rPr lang="ru-RU" dirty="0"/>
              <a:t> </a:t>
            </a:r>
            <a:r>
              <a:rPr lang="ru-RU" dirty="0" err="1"/>
              <a:t>здоров’я</a:t>
            </a:r>
            <a:r>
              <a:rPr lang="ru-RU" dirty="0"/>
              <a:t>, </a:t>
            </a:r>
            <a:r>
              <a:rPr lang="ru-RU" dirty="0" err="1"/>
              <a:t>який</a:t>
            </a:r>
            <a:r>
              <a:rPr lang="ru-RU" dirty="0"/>
              <a:t> </a:t>
            </a:r>
            <a:r>
              <a:rPr lang="ru-RU" dirty="0" err="1"/>
              <a:t>також</a:t>
            </a:r>
            <a:r>
              <a:rPr lang="ru-RU" dirty="0"/>
              <a:t> </a:t>
            </a:r>
            <a:r>
              <a:rPr lang="ru-RU" dirty="0" err="1"/>
              <a:t>затверджує</a:t>
            </a:r>
            <a:r>
              <a:rPr lang="ru-RU" dirty="0"/>
              <a:t> </a:t>
            </a:r>
            <a:r>
              <a:rPr lang="ru-RU" dirty="0" err="1"/>
              <a:t>перелік</a:t>
            </a:r>
            <a:r>
              <a:rPr lang="ru-RU" dirty="0"/>
              <a:t> </a:t>
            </a:r>
            <a:r>
              <a:rPr lang="ru-RU" dirty="0" err="1"/>
              <a:t>референс</a:t>
            </a:r>
            <a:r>
              <a:rPr lang="ru-RU" dirty="0"/>
              <a:t>-методик </a:t>
            </a:r>
            <a:r>
              <a:rPr lang="ru-RU" dirty="0" err="1"/>
              <a:t>вимірювання</a:t>
            </a:r>
            <a:r>
              <a:rPr lang="ru-RU" dirty="0"/>
              <a:t> </a:t>
            </a:r>
            <a:r>
              <a:rPr lang="ru-RU" dirty="0" err="1"/>
              <a:t>вмісту</a:t>
            </a:r>
            <a:r>
              <a:rPr lang="ru-RU" dirty="0"/>
              <a:t> (</a:t>
            </a:r>
            <a:r>
              <a:rPr lang="ru-RU" dirty="0" err="1"/>
              <a:t>рівнів</a:t>
            </a:r>
            <a:r>
              <a:rPr lang="ru-RU" dirty="0"/>
              <a:t>) </a:t>
            </a:r>
            <a:r>
              <a:rPr lang="ru-RU" dirty="0" err="1"/>
              <a:t>забруднюючих</a:t>
            </a:r>
            <a:r>
              <a:rPr lang="ru-RU" dirty="0"/>
              <a:t> </a:t>
            </a:r>
            <a:r>
              <a:rPr lang="ru-RU" dirty="0" err="1"/>
              <a:t>речовин</a:t>
            </a:r>
            <a:r>
              <a:rPr lang="ru-RU" dirty="0"/>
              <a:t>, </a:t>
            </a:r>
            <a:r>
              <a:rPr lang="ru-RU" dirty="0" err="1"/>
              <a:t>залишків</a:t>
            </a:r>
            <a:r>
              <a:rPr lang="ru-RU" dirty="0"/>
              <a:t> </a:t>
            </a:r>
            <a:r>
              <a:rPr lang="ru-RU" dirty="0" err="1"/>
              <a:t>пестицидів</a:t>
            </a:r>
            <a:r>
              <a:rPr lang="ru-RU" dirty="0"/>
              <a:t> </a:t>
            </a:r>
            <a:r>
              <a:rPr lang="ru-RU" dirty="0" err="1"/>
              <a:t>питної</a:t>
            </a:r>
            <a:r>
              <a:rPr lang="ru-RU" dirty="0"/>
              <a:t> води.</a:t>
            </a:r>
          </a:p>
          <a:p>
            <a:endParaRPr lang="ru-RU" dirty="0"/>
          </a:p>
          <a:p>
            <a:r>
              <a:rPr lang="ru-RU" b="1" i="1" dirty="0" err="1"/>
              <a:t>Затвердження</a:t>
            </a:r>
            <a:r>
              <a:rPr lang="ru-RU" b="1" i="1" dirty="0"/>
              <a:t> </a:t>
            </a:r>
            <a:r>
              <a:rPr lang="ru-RU" b="1" i="1" dirty="0" err="1"/>
              <a:t>показників</a:t>
            </a:r>
            <a:r>
              <a:rPr lang="ru-RU" b="1" i="1" dirty="0"/>
              <a:t> </a:t>
            </a:r>
            <a:r>
              <a:rPr lang="ru-RU" b="1" i="1" dirty="0" err="1"/>
              <a:t>безпечності</a:t>
            </a:r>
            <a:r>
              <a:rPr lang="ru-RU" b="1" i="1" dirty="0"/>
              <a:t> та </a:t>
            </a:r>
            <a:r>
              <a:rPr lang="ru-RU" b="1" i="1" dirty="0" err="1"/>
              <a:t>окремих</a:t>
            </a:r>
            <a:r>
              <a:rPr lang="ru-RU" b="1" i="1" dirty="0"/>
              <a:t> </a:t>
            </a:r>
            <a:r>
              <a:rPr lang="ru-RU" b="1" i="1" dirty="0" err="1"/>
              <a:t>показників</a:t>
            </a:r>
            <a:r>
              <a:rPr lang="ru-RU" b="1" i="1" dirty="0"/>
              <a:t> </a:t>
            </a:r>
            <a:r>
              <a:rPr lang="ru-RU" b="1" i="1" dirty="0" err="1"/>
              <a:t>якості</a:t>
            </a:r>
            <a:r>
              <a:rPr lang="ru-RU" b="1" i="1" dirty="0"/>
              <a:t> </a:t>
            </a:r>
            <a:r>
              <a:rPr lang="ru-RU" b="1" i="1" dirty="0" err="1"/>
              <a:t>питної</a:t>
            </a:r>
            <a:r>
              <a:rPr lang="ru-RU" b="1" i="1" dirty="0"/>
              <a:t> води</a:t>
            </a:r>
            <a:r>
              <a:rPr lang="ru-RU" dirty="0"/>
              <a:t> </a:t>
            </a:r>
            <a:r>
              <a:rPr lang="ru-RU" dirty="0" err="1"/>
              <a:t>здійснюється</a:t>
            </a:r>
            <a:r>
              <a:rPr lang="ru-RU" dirty="0"/>
              <a:t> </a:t>
            </a:r>
            <a:r>
              <a:rPr lang="ru-RU" dirty="0" err="1"/>
              <a:t>відповідно</a:t>
            </a:r>
            <a:r>
              <a:rPr lang="ru-RU" dirty="0"/>
              <a:t> до </a:t>
            </a:r>
            <a:r>
              <a:rPr lang="ru-RU" dirty="0" err="1"/>
              <a:t>міжнародних</a:t>
            </a:r>
            <a:r>
              <a:rPr lang="ru-RU" dirty="0"/>
              <a:t> </a:t>
            </a:r>
            <a:r>
              <a:rPr lang="ru-RU" dirty="0" err="1"/>
              <a:t>стандартів</a:t>
            </a:r>
            <a:r>
              <a:rPr lang="ru-RU" dirty="0"/>
              <a:t>, </a:t>
            </a:r>
            <a:r>
              <a:rPr lang="ru-RU" dirty="0" err="1"/>
              <a:t>інструкцій</a:t>
            </a:r>
            <a:r>
              <a:rPr lang="ru-RU" dirty="0"/>
              <a:t> </a:t>
            </a:r>
            <a:r>
              <a:rPr lang="ru-RU" dirty="0" err="1"/>
              <a:t>чи</a:t>
            </a:r>
            <a:r>
              <a:rPr lang="ru-RU" dirty="0"/>
              <a:t> </a:t>
            </a:r>
            <a:r>
              <a:rPr lang="ru-RU" dirty="0" err="1"/>
              <a:t>рекомендацій</a:t>
            </a:r>
            <a:r>
              <a:rPr lang="ru-RU" dirty="0"/>
              <a:t> та </a:t>
            </a:r>
            <a:r>
              <a:rPr lang="ru-RU" dirty="0" err="1"/>
              <a:t>інших</a:t>
            </a:r>
            <a:r>
              <a:rPr lang="ru-RU" dirty="0"/>
              <a:t> </a:t>
            </a:r>
            <a:r>
              <a:rPr lang="ru-RU" dirty="0" err="1"/>
              <a:t>документів</a:t>
            </a:r>
            <a:r>
              <a:rPr lang="ru-RU" dirty="0"/>
              <a:t> </a:t>
            </a:r>
            <a:r>
              <a:rPr lang="ru-RU" dirty="0" err="1"/>
              <a:t>відповідних</a:t>
            </a:r>
            <a:r>
              <a:rPr lang="ru-RU" dirty="0"/>
              <a:t> </a:t>
            </a:r>
            <a:r>
              <a:rPr lang="ru-RU" dirty="0" err="1"/>
              <a:t>міжнародних</a:t>
            </a:r>
            <a:r>
              <a:rPr lang="ru-RU" dirty="0"/>
              <a:t> </a:t>
            </a:r>
            <a:r>
              <a:rPr lang="ru-RU" dirty="0" err="1"/>
              <a:t>організацій</a:t>
            </a:r>
            <a:r>
              <a:rPr lang="ru-RU" dirty="0"/>
              <a:t> </a:t>
            </a:r>
            <a:r>
              <a:rPr lang="ru-RU" dirty="0" err="1"/>
              <a:t>або</a:t>
            </a:r>
            <a:r>
              <a:rPr lang="ru-RU" dirty="0"/>
              <a:t> </a:t>
            </a:r>
            <a:r>
              <a:rPr lang="ru-RU" dirty="0" err="1"/>
              <a:t>вимог</a:t>
            </a:r>
            <a:r>
              <a:rPr lang="ru-RU" dirty="0"/>
              <a:t> </a:t>
            </a:r>
            <a:r>
              <a:rPr lang="ru-RU" dirty="0" err="1"/>
              <a:t>законодавства</a:t>
            </a:r>
            <a:r>
              <a:rPr lang="ru-RU" dirty="0"/>
              <a:t> </a:t>
            </a:r>
            <a:r>
              <a:rPr lang="ru-RU" dirty="0" err="1"/>
              <a:t>Європейського</a:t>
            </a:r>
            <a:r>
              <a:rPr lang="ru-RU" dirty="0"/>
              <a:t> Союзу </a:t>
            </a:r>
            <a:r>
              <a:rPr lang="ru-RU" dirty="0" err="1"/>
              <a:t>щодо</a:t>
            </a:r>
            <a:r>
              <a:rPr lang="ru-RU" dirty="0"/>
              <a:t> </a:t>
            </a:r>
            <a:r>
              <a:rPr lang="ru-RU" dirty="0" err="1"/>
              <a:t>питної</a:t>
            </a:r>
            <a:r>
              <a:rPr lang="ru-RU" dirty="0"/>
              <a:t> води у </a:t>
            </a:r>
            <a:r>
              <a:rPr lang="ru-RU" dirty="0" err="1"/>
              <a:t>разі</a:t>
            </a:r>
            <a:r>
              <a:rPr lang="ru-RU" dirty="0"/>
              <a:t> </a:t>
            </a:r>
            <a:r>
              <a:rPr lang="ru-RU" dirty="0" err="1"/>
              <a:t>відсутності</a:t>
            </a:r>
            <a:r>
              <a:rPr lang="ru-RU" dirty="0"/>
              <a:t> </a:t>
            </a:r>
            <a:r>
              <a:rPr lang="ru-RU" dirty="0" err="1"/>
              <a:t>вимог</a:t>
            </a:r>
            <a:r>
              <a:rPr lang="ru-RU" dirty="0"/>
              <a:t>, </a:t>
            </a:r>
            <a:r>
              <a:rPr lang="ru-RU" dirty="0" err="1"/>
              <a:t>встановлених</a:t>
            </a:r>
            <a:r>
              <a:rPr lang="ru-RU" dirty="0"/>
              <a:t> у </a:t>
            </a:r>
            <a:r>
              <a:rPr lang="ru-RU" dirty="0" err="1"/>
              <a:t>зазначених</a:t>
            </a:r>
            <a:r>
              <a:rPr lang="ru-RU" dirty="0"/>
              <a:t> документах.</a:t>
            </a:r>
          </a:p>
          <a:p>
            <a:endParaRPr lang="ru-RU" dirty="0"/>
          </a:p>
          <a:p>
            <a:r>
              <a:rPr lang="ru-RU" b="1" dirty="0" err="1"/>
              <a:t>Затвердження</a:t>
            </a:r>
            <a:r>
              <a:rPr lang="ru-RU" b="1" dirty="0"/>
              <a:t> </a:t>
            </a:r>
            <a:r>
              <a:rPr lang="ru-RU" b="1" dirty="0" err="1"/>
              <a:t>показників</a:t>
            </a:r>
            <a:r>
              <a:rPr lang="ru-RU" b="1" dirty="0"/>
              <a:t> </a:t>
            </a:r>
            <a:r>
              <a:rPr lang="ru-RU" b="1" dirty="0" err="1"/>
              <a:t>безпечності</a:t>
            </a:r>
            <a:r>
              <a:rPr lang="ru-RU" b="1" dirty="0"/>
              <a:t> та </a:t>
            </a:r>
            <a:r>
              <a:rPr lang="ru-RU" b="1" dirty="0" err="1"/>
              <a:t>окремих</a:t>
            </a:r>
            <a:r>
              <a:rPr lang="ru-RU" b="1" dirty="0"/>
              <a:t> </a:t>
            </a:r>
            <a:r>
              <a:rPr lang="ru-RU" b="1" dirty="0" err="1"/>
              <a:t>показників</a:t>
            </a:r>
            <a:r>
              <a:rPr lang="ru-RU" b="1" dirty="0"/>
              <a:t> </a:t>
            </a:r>
            <a:r>
              <a:rPr lang="ru-RU" b="1" dirty="0" err="1"/>
              <a:t>якості</a:t>
            </a:r>
            <a:r>
              <a:rPr lang="ru-RU" b="1" dirty="0"/>
              <a:t> </a:t>
            </a:r>
            <a:r>
              <a:rPr lang="ru-RU" b="1" dirty="0" err="1"/>
              <a:t>питної</a:t>
            </a:r>
            <a:r>
              <a:rPr lang="ru-RU" b="1" dirty="0"/>
              <a:t> води</a:t>
            </a:r>
            <a:r>
              <a:rPr lang="ru-RU" dirty="0"/>
              <a:t>, </a:t>
            </a:r>
            <a:r>
              <a:rPr lang="ru-RU" dirty="0" err="1"/>
              <a:t>які</a:t>
            </a:r>
            <a:r>
              <a:rPr lang="ru-RU" dirty="0"/>
              <a:t> не </a:t>
            </a:r>
            <a:r>
              <a:rPr lang="ru-RU" dirty="0" err="1"/>
              <a:t>встановлені</a:t>
            </a:r>
            <a:r>
              <a:rPr lang="ru-RU" dirty="0"/>
              <a:t> в документах </a:t>
            </a:r>
            <a:r>
              <a:rPr lang="ru-RU" dirty="0" err="1"/>
              <a:t>відповідних</a:t>
            </a:r>
            <a:r>
              <a:rPr lang="ru-RU" dirty="0"/>
              <a:t> </a:t>
            </a:r>
            <a:r>
              <a:rPr lang="ru-RU" dirty="0" err="1"/>
              <a:t>міжнародних</a:t>
            </a:r>
            <a:r>
              <a:rPr lang="ru-RU" dirty="0"/>
              <a:t> </a:t>
            </a:r>
            <a:r>
              <a:rPr lang="ru-RU" dirty="0" err="1"/>
              <a:t>організацій</a:t>
            </a:r>
            <a:r>
              <a:rPr lang="ru-RU" dirty="0"/>
              <a:t> та </a:t>
            </a:r>
            <a:r>
              <a:rPr lang="ru-RU" dirty="0" err="1"/>
              <a:t>Європейського</a:t>
            </a:r>
            <a:r>
              <a:rPr lang="ru-RU" dirty="0"/>
              <a:t> Союзу, </a:t>
            </a:r>
            <a:r>
              <a:rPr lang="ru-RU" dirty="0" err="1"/>
              <a:t>або</a:t>
            </a:r>
            <a:r>
              <a:rPr lang="ru-RU" dirty="0"/>
              <a:t> тих, </a:t>
            </a:r>
            <a:r>
              <a:rPr lang="ru-RU" dirty="0" err="1"/>
              <a:t>що</a:t>
            </a:r>
            <a:r>
              <a:rPr lang="ru-RU" dirty="0"/>
              <a:t> </a:t>
            </a:r>
            <a:r>
              <a:rPr lang="ru-RU" dirty="0" err="1"/>
              <a:t>визначають</a:t>
            </a:r>
            <a:r>
              <a:rPr lang="ru-RU" dirty="0"/>
              <a:t> </a:t>
            </a:r>
            <a:r>
              <a:rPr lang="ru-RU" dirty="0" err="1"/>
              <a:t>більш</a:t>
            </a:r>
            <a:r>
              <a:rPr lang="ru-RU" dirty="0"/>
              <a:t> </a:t>
            </a:r>
            <a:r>
              <a:rPr lang="ru-RU" dirty="0" err="1"/>
              <a:t>високий</a:t>
            </a:r>
            <a:r>
              <a:rPr lang="ru-RU" dirty="0"/>
              <a:t> </a:t>
            </a:r>
            <a:r>
              <a:rPr lang="ru-RU" dirty="0" err="1"/>
              <a:t>рівень</a:t>
            </a:r>
            <a:r>
              <a:rPr lang="ru-RU" dirty="0"/>
              <a:t> </a:t>
            </a:r>
            <a:r>
              <a:rPr lang="ru-RU" dirty="0" err="1"/>
              <a:t>захисту</a:t>
            </a:r>
            <a:r>
              <a:rPr lang="ru-RU" dirty="0"/>
              <a:t> </a:t>
            </a:r>
            <a:r>
              <a:rPr lang="ru-RU" dirty="0" err="1"/>
              <a:t>здоров’я</a:t>
            </a:r>
            <a:r>
              <a:rPr lang="ru-RU" dirty="0"/>
              <a:t> та </a:t>
            </a:r>
            <a:r>
              <a:rPr lang="ru-RU" dirty="0" err="1"/>
              <a:t>інтересів</a:t>
            </a:r>
            <a:r>
              <a:rPr lang="ru-RU" dirty="0"/>
              <a:t> </a:t>
            </a:r>
            <a:r>
              <a:rPr lang="ru-RU" dirty="0" err="1"/>
              <a:t>споживачів</a:t>
            </a:r>
            <a:r>
              <a:rPr lang="ru-RU" dirty="0"/>
              <a:t>, </a:t>
            </a:r>
            <a:r>
              <a:rPr lang="ru-RU" dirty="0" err="1"/>
              <a:t>здійснюється</a:t>
            </a:r>
            <a:r>
              <a:rPr lang="ru-RU" dirty="0"/>
              <a:t> </a:t>
            </a:r>
            <a:r>
              <a:rPr lang="ru-RU" dirty="0" err="1"/>
              <a:t>тільки</a:t>
            </a:r>
            <a:r>
              <a:rPr lang="ru-RU" dirty="0"/>
              <a:t> </a:t>
            </a:r>
            <a:r>
              <a:rPr lang="ru-RU" dirty="0" err="1"/>
              <a:t>після</a:t>
            </a:r>
            <a:r>
              <a:rPr lang="ru-RU" dirty="0"/>
              <a:t> </a:t>
            </a:r>
            <a:r>
              <a:rPr lang="ru-RU" dirty="0" err="1"/>
              <a:t>наукового</a:t>
            </a:r>
            <a:r>
              <a:rPr lang="ru-RU" dirty="0"/>
              <a:t> </a:t>
            </a:r>
            <a:r>
              <a:rPr lang="ru-RU" dirty="0" err="1"/>
              <a:t>обґрунтування</a:t>
            </a:r>
            <a:r>
              <a:rPr lang="ru-RU" dirty="0"/>
              <a:t>, яке повинно </a:t>
            </a:r>
            <a:r>
              <a:rPr lang="ru-RU" dirty="0" err="1"/>
              <a:t>відповідати</a:t>
            </a:r>
            <a:r>
              <a:rPr lang="ru-RU" dirty="0"/>
              <a:t> </a:t>
            </a:r>
            <a:r>
              <a:rPr lang="ru-RU" dirty="0" err="1"/>
              <a:t>критеріям</a:t>
            </a:r>
            <a:r>
              <a:rPr lang="ru-RU" dirty="0"/>
              <a:t> (</a:t>
            </a:r>
            <a:r>
              <a:rPr lang="ru-RU" dirty="0" err="1"/>
              <a:t>вимогам</a:t>
            </a:r>
            <a:r>
              <a:rPr lang="ru-RU" dirty="0"/>
              <a:t>), </a:t>
            </a:r>
            <a:r>
              <a:rPr lang="ru-RU" dirty="0" err="1"/>
              <a:t>визначеним</a:t>
            </a:r>
            <a:r>
              <a:rPr lang="ru-RU" dirty="0"/>
              <a:t> для такого </a:t>
            </a:r>
            <a:r>
              <a:rPr lang="ru-RU" dirty="0" err="1"/>
              <a:t>обґрунтування</a:t>
            </a:r>
            <a:r>
              <a:rPr lang="ru-RU" dirty="0"/>
              <a:t> </a:t>
            </a:r>
            <a:r>
              <a:rPr lang="ru-RU" dirty="0" err="1"/>
              <a:t>відповідними</a:t>
            </a:r>
            <a:r>
              <a:rPr lang="ru-RU" dirty="0"/>
              <a:t> </a:t>
            </a:r>
            <a:r>
              <a:rPr lang="ru-RU" dirty="0" err="1"/>
              <a:t>міжнародними</a:t>
            </a:r>
            <a:r>
              <a:rPr lang="ru-RU" dirty="0"/>
              <a:t> </a:t>
            </a:r>
            <a:r>
              <a:rPr lang="ru-RU" dirty="0" err="1"/>
              <a:t>організаціями</a:t>
            </a:r>
            <a:r>
              <a:rPr lang="ru-RU" dirty="0"/>
              <a:t>.</a:t>
            </a:r>
          </a:p>
          <a:p>
            <a:endParaRPr lang="ru-RU" dirty="0"/>
          </a:p>
          <a:p>
            <a:r>
              <a:rPr lang="ru-RU" b="1" i="1" dirty="0" err="1"/>
              <a:t>Центральний</a:t>
            </a:r>
            <a:r>
              <a:rPr lang="ru-RU" b="1" i="1" dirty="0"/>
              <a:t> орган </a:t>
            </a:r>
            <a:r>
              <a:rPr lang="ru-RU" b="1" i="1" dirty="0" err="1"/>
              <a:t>виконавчої</a:t>
            </a:r>
            <a:r>
              <a:rPr lang="ru-RU" b="1" i="1" dirty="0"/>
              <a:t> </a:t>
            </a:r>
            <a:r>
              <a:rPr lang="ru-RU" b="1" i="1" dirty="0" err="1"/>
              <a:t>влади</a:t>
            </a:r>
            <a:r>
              <a:rPr lang="ru-RU" dirty="0"/>
              <a:t>, </a:t>
            </a:r>
            <a:r>
              <a:rPr lang="ru-RU" dirty="0" err="1"/>
              <a:t>що</a:t>
            </a:r>
            <a:r>
              <a:rPr lang="ru-RU" dirty="0"/>
              <a:t> </a:t>
            </a:r>
            <a:r>
              <a:rPr lang="ru-RU" dirty="0" err="1"/>
              <a:t>формує</a:t>
            </a:r>
            <a:r>
              <a:rPr lang="ru-RU" dirty="0"/>
              <a:t> та </a:t>
            </a:r>
            <a:r>
              <a:rPr lang="ru-RU" dirty="0" err="1"/>
              <a:t>забезпечує</a:t>
            </a:r>
            <a:r>
              <a:rPr lang="ru-RU" dirty="0"/>
              <a:t> </a:t>
            </a:r>
            <a:r>
              <a:rPr lang="ru-RU" dirty="0" err="1"/>
              <a:t>реалізацію</a:t>
            </a:r>
            <a:r>
              <a:rPr lang="ru-RU" dirty="0"/>
              <a:t> </a:t>
            </a:r>
            <a:r>
              <a:rPr lang="ru-RU" dirty="0" err="1"/>
              <a:t>державної</a:t>
            </a:r>
            <a:r>
              <a:rPr lang="ru-RU" dirty="0"/>
              <a:t> </a:t>
            </a:r>
            <a:r>
              <a:rPr lang="ru-RU" dirty="0" err="1"/>
              <a:t>політики</a:t>
            </a:r>
            <a:r>
              <a:rPr lang="ru-RU" dirty="0"/>
              <a:t> у </a:t>
            </a:r>
            <a:r>
              <a:rPr lang="ru-RU" dirty="0" err="1"/>
              <a:t>сфері</a:t>
            </a:r>
            <a:r>
              <a:rPr lang="ru-RU" dirty="0"/>
              <a:t> </a:t>
            </a:r>
            <a:r>
              <a:rPr lang="ru-RU" dirty="0" err="1"/>
              <a:t>охорони</a:t>
            </a:r>
            <a:r>
              <a:rPr lang="ru-RU" dirty="0"/>
              <a:t> </a:t>
            </a:r>
            <a:r>
              <a:rPr lang="ru-RU" dirty="0" err="1"/>
              <a:t>здоров’я</a:t>
            </a:r>
            <a:r>
              <a:rPr lang="ru-RU" dirty="0"/>
              <a:t>, з </a:t>
            </a:r>
            <a:r>
              <a:rPr lang="ru-RU" dirty="0" err="1"/>
              <a:t>періодичністю</a:t>
            </a:r>
            <a:r>
              <a:rPr lang="ru-RU" dirty="0"/>
              <a:t> один раз на </a:t>
            </a:r>
            <a:r>
              <a:rPr lang="ru-RU" dirty="0" err="1"/>
              <a:t>п’ять</a:t>
            </a:r>
            <a:r>
              <a:rPr lang="ru-RU" dirty="0"/>
              <a:t> </a:t>
            </a:r>
            <a:r>
              <a:rPr lang="ru-RU" dirty="0" err="1"/>
              <a:t>років</a:t>
            </a:r>
            <a:r>
              <a:rPr lang="ru-RU" dirty="0"/>
              <a:t> </a:t>
            </a:r>
            <a:r>
              <a:rPr lang="ru-RU" dirty="0" err="1"/>
              <a:t>здійснює</a:t>
            </a:r>
            <a:r>
              <a:rPr lang="ru-RU" dirty="0"/>
              <a:t> перегляд </a:t>
            </a:r>
            <a:r>
              <a:rPr lang="ru-RU" dirty="0" err="1"/>
              <a:t>показників</a:t>
            </a:r>
            <a:r>
              <a:rPr lang="ru-RU" dirty="0"/>
              <a:t> </a:t>
            </a:r>
            <a:r>
              <a:rPr lang="ru-RU" dirty="0" err="1"/>
              <a:t>безпечності</a:t>
            </a:r>
            <a:r>
              <a:rPr lang="ru-RU" dirty="0"/>
              <a:t> та </a:t>
            </a:r>
            <a:r>
              <a:rPr lang="ru-RU" dirty="0" err="1"/>
              <a:t>окремих</a:t>
            </a:r>
            <a:r>
              <a:rPr lang="ru-RU" dirty="0"/>
              <a:t> </a:t>
            </a:r>
            <a:r>
              <a:rPr lang="ru-RU" dirty="0" err="1"/>
              <a:t>показників</a:t>
            </a:r>
            <a:r>
              <a:rPr lang="ru-RU" dirty="0"/>
              <a:t> </a:t>
            </a:r>
            <a:r>
              <a:rPr lang="ru-RU" dirty="0" err="1"/>
              <a:t>якості</a:t>
            </a:r>
            <a:r>
              <a:rPr lang="ru-RU" dirty="0"/>
              <a:t> </a:t>
            </a:r>
            <a:r>
              <a:rPr lang="ru-RU" dirty="0" err="1"/>
              <a:t>питної</a:t>
            </a:r>
            <a:r>
              <a:rPr lang="ru-RU" dirty="0"/>
              <a:t> води з метою </a:t>
            </a:r>
            <a:r>
              <a:rPr lang="ru-RU" dirty="0" err="1"/>
              <a:t>приведення</a:t>
            </a:r>
            <a:r>
              <a:rPr lang="ru-RU" dirty="0"/>
              <a:t> </a:t>
            </a:r>
            <a:r>
              <a:rPr lang="ru-RU" dirty="0" err="1"/>
              <a:t>їх</a:t>
            </a:r>
            <a:r>
              <a:rPr lang="ru-RU" dirty="0"/>
              <a:t> у </a:t>
            </a:r>
            <a:r>
              <a:rPr lang="ru-RU" dirty="0" err="1"/>
              <a:t>відповідність</a:t>
            </a:r>
            <a:r>
              <a:rPr lang="ru-RU" dirty="0"/>
              <a:t> </a:t>
            </a:r>
            <a:r>
              <a:rPr lang="ru-RU" dirty="0" err="1"/>
              <a:t>із</a:t>
            </a:r>
            <a:r>
              <a:rPr lang="ru-RU" dirty="0"/>
              <a:t> </a:t>
            </a:r>
            <a:r>
              <a:rPr lang="ru-RU" dirty="0" err="1"/>
              <a:t>вимогами</a:t>
            </a:r>
            <a:r>
              <a:rPr lang="ru-RU" dirty="0"/>
              <a:t> </a:t>
            </a:r>
            <a:r>
              <a:rPr lang="ru-RU" dirty="0" err="1"/>
              <a:t>цієї</a:t>
            </a:r>
            <a:r>
              <a:rPr lang="ru-RU" dirty="0"/>
              <a:t> </a:t>
            </a:r>
            <a:r>
              <a:rPr lang="ru-RU" dirty="0" err="1"/>
              <a:t>статті</a:t>
            </a:r>
            <a:r>
              <a:rPr lang="ru-RU" dirty="0"/>
              <a:t>. У </a:t>
            </a:r>
            <a:r>
              <a:rPr lang="ru-RU" dirty="0" err="1"/>
              <a:t>разі</a:t>
            </a:r>
            <a:r>
              <a:rPr lang="ru-RU" dirty="0"/>
              <a:t> </a:t>
            </a:r>
            <a:r>
              <a:rPr lang="ru-RU" dirty="0" err="1"/>
              <a:t>виникнення</a:t>
            </a:r>
            <a:r>
              <a:rPr lang="ru-RU" dirty="0"/>
              <a:t> </a:t>
            </a:r>
            <a:r>
              <a:rPr lang="ru-RU" dirty="0" err="1"/>
              <a:t>обставин</a:t>
            </a:r>
            <a:r>
              <a:rPr lang="ru-RU" dirty="0"/>
              <a:t>, </a:t>
            </a:r>
            <a:r>
              <a:rPr lang="ru-RU" dirty="0" err="1"/>
              <a:t>що</a:t>
            </a:r>
            <a:r>
              <a:rPr lang="ru-RU" dirty="0"/>
              <a:t> </a:t>
            </a:r>
            <a:r>
              <a:rPr lang="ru-RU" dirty="0" err="1"/>
              <a:t>обумовлюють</a:t>
            </a:r>
            <a:r>
              <a:rPr lang="ru-RU" dirty="0"/>
              <a:t> </a:t>
            </a:r>
            <a:r>
              <a:rPr lang="ru-RU" dirty="0" err="1"/>
              <a:t>необхідність</a:t>
            </a:r>
            <a:r>
              <a:rPr lang="ru-RU" dirty="0"/>
              <a:t> такого перегляду, </a:t>
            </a:r>
            <a:r>
              <a:rPr lang="ru-RU" dirty="0" err="1"/>
              <a:t>він</a:t>
            </a:r>
            <a:r>
              <a:rPr lang="ru-RU" dirty="0"/>
              <a:t> </a:t>
            </a:r>
            <a:r>
              <a:rPr lang="ru-RU" dirty="0" err="1"/>
              <a:t>здійснюється</a:t>
            </a:r>
            <a:r>
              <a:rPr lang="ru-RU" dirty="0"/>
              <a:t> </a:t>
            </a:r>
            <a:r>
              <a:rPr lang="ru-RU" dirty="0" err="1"/>
              <a:t>позачергово</a:t>
            </a:r>
            <a:r>
              <a:rPr lang="ru-RU" dirty="0"/>
              <a:t> і </a:t>
            </a:r>
            <a:r>
              <a:rPr lang="ru-RU" dirty="0" err="1"/>
              <a:t>негайно</a:t>
            </a:r>
            <a:r>
              <a:rPr lang="ru-RU" dirty="0"/>
              <a:t>.</a:t>
            </a:r>
          </a:p>
        </p:txBody>
      </p:sp>
    </p:spTree>
    <p:extLst>
      <p:ext uri="{BB962C8B-B14F-4D97-AF65-F5344CB8AC3E}">
        <p14:creationId xmlns:p14="http://schemas.microsoft.com/office/powerpoint/2010/main" val="1059826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4149" y="532264"/>
            <a:ext cx="10203077" cy="6005014"/>
          </a:xfrm>
        </p:spPr>
        <p:txBody>
          <a:bodyPr/>
          <a:lstStyle/>
          <a:p>
            <a:r>
              <a:rPr lang="ru-RU" b="1" dirty="0"/>
              <a:t>У </a:t>
            </a:r>
            <a:r>
              <a:rPr lang="ru-RU" b="1" dirty="0" err="1"/>
              <a:t>сфері</a:t>
            </a:r>
            <a:r>
              <a:rPr lang="ru-RU" b="1" dirty="0"/>
              <a:t> </a:t>
            </a:r>
            <a:r>
              <a:rPr lang="ru-RU" b="1" dirty="0" err="1"/>
              <a:t>питної</a:t>
            </a:r>
            <a:r>
              <a:rPr lang="ru-RU" b="1" dirty="0"/>
              <a:t> води та </a:t>
            </a:r>
            <a:r>
              <a:rPr lang="ru-RU" b="1" dirty="0" err="1"/>
              <a:t>питного</a:t>
            </a:r>
            <a:r>
              <a:rPr lang="ru-RU" b="1" dirty="0"/>
              <a:t> </a:t>
            </a:r>
            <a:r>
              <a:rPr lang="ru-RU" b="1" dirty="0" err="1"/>
              <a:t>водопостачання</a:t>
            </a:r>
            <a:r>
              <a:rPr lang="ru-RU" b="1" dirty="0"/>
              <a:t> </a:t>
            </a:r>
            <a:r>
              <a:rPr lang="ru-RU" b="1" dirty="0" err="1"/>
              <a:t>встановлюються</a:t>
            </a:r>
            <a:r>
              <a:rPr lang="ru-RU" b="1" dirty="0"/>
              <a:t> </a:t>
            </a:r>
            <a:r>
              <a:rPr lang="ru-RU" b="1" dirty="0" err="1"/>
              <a:t>такі</a:t>
            </a:r>
            <a:r>
              <a:rPr lang="ru-RU" b="1" dirty="0"/>
              <a:t> </a:t>
            </a:r>
            <a:r>
              <a:rPr lang="ru-RU" b="1" i="1" u="sng" dirty="0" err="1"/>
              <a:t>нормативи</a:t>
            </a:r>
            <a:r>
              <a:rPr lang="ru-RU" dirty="0"/>
              <a:t>:</a:t>
            </a:r>
          </a:p>
          <a:p>
            <a:endParaRPr lang="ru-RU" dirty="0"/>
          </a:p>
          <a:p>
            <a:r>
              <a:rPr lang="ru-RU" dirty="0" err="1"/>
              <a:t>нормативи</a:t>
            </a:r>
            <a:r>
              <a:rPr lang="ru-RU" dirty="0"/>
              <a:t> </a:t>
            </a:r>
            <a:r>
              <a:rPr lang="ru-RU" i="1" dirty="0" err="1"/>
              <a:t>питного</a:t>
            </a:r>
            <a:r>
              <a:rPr lang="ru-RU" i="1" dirty="0"/>
              <a:t> </a:t>
            </a:r>
            <a:r>
              <a:rPr lang="ru-RU" i="1" dirty="0" err="1"/>
              <a:t>водопостачання</a:t>
            </a:r>
            <a:r>
              <a:rPr lang="ru-RU" dirty="0"/>
              <a:t>;</a:t>
            </a:r>
          </a:p>
          <a:p>
            <a:endParaRPr lang="ru-RU" dirty="0"/>
          </a:p>
          <a:p>
            <a:r>
              <a:rPr lang="ru-RU" i="1" dirty="0" err="1"/>
              <a:t>екологічні</a:t>
            </a:r>
            <a:r>
              <a:rPr lang="ru-RU" i="1" dirty="0"/>
              <a:t> </a:t>
            </a:r>
            <a:r>
              <a:rPr lang="ru-RU" dirty="0" err="1"/>
              <a:t>нормативи</a:t>
            </a:r>
            <a:r>
              <a:rPr lang="ru-RU" dirty="0"/>
              <a:t> </a:t>
            </a:r>
            <a:r>
              <a:rPr lang="ru-RU" dirty="0" err="1"/>
              <a:t>якості</a:t>
            </a:r>
            <a:r>
              <a:rPr lang="ru-RU" dirty="0"/>
              <a:t> води </a:t>
            </a:r>
            <a:r>
              <a:rPr lang="ru-RU" dirty="0" err="1"/>
              <a:t>джерел</a:t>
            </a:r>
            <a:r>
              <a:rPr lang="ru-RU" dirty="0"/>
              <a:t> </a:t>
            </a:r>
            <a:r>
              <a:rPr lang="ru-RU" dirty="0" err="1"/>
              <a:t>питного</a:t>
            </a:r>
            <a:r>
              <a:rPr lang="ru-RU" dirty="0"/>
              <a:t> </a:t>
            </a:r>
            <a:r>
              <a:rPr lang="ru-RU" dirty="0" err="1"/>
              <a:t>водопостачання</a:t>
            </a:r>
            <a:r>
              <a:rPr lang="ru-RU" dirty="0"/>
              <a:t>;</a:t>
            </a:r>
          </a:p>
          <a:p>
            <a:endParaRPr lang="ru-RU" dirty="0"/>
          </a:p>
          <a:p>
            <a:r>
              <a:rPr lang="ru-RU" i="1" dirty="0" err="1"/>
              <a:t>технологічні</a:t>
            </a:r>
            <a:r>
              <a:rPr lang="ru-RU" dirty="0"/>
              <a:t> </a:t>
            </a:r>
            <a:r>
              <a:rPr lang="ru-RU" dirty="0" err="1"/>
              <a:t>нормативи</a:t>
            </a:r>
            <a:r>
              <a:rPr lang="ru-RU" dirty="0"/>
              <a:t> </a:t>
            </a:r>
            <a:r>
              <a:rPr lang="ru-RU" dirty="0" err="1"/>
              <a:t>використання</a:t>
            </a:r>
            <a:r>
              <a:rPr lang="ru-RU" dirty="0"/>
              <a:t> </a:t>
            </a:r>
            <a:r>
              <a:rPr lang="ru-RU" dirty="0" err="1"/>
              <a:t>питної</a:t>
            </a:r>
            <a:r>
              <a:rPr lang="ru-RU" dirty="0"/>
              <a:t> води;</a:t>
            </a:r>
          </a:p>
          <a:p>
            <a:endParaRPr lang="ru-RU" dirty="0"/>
          </a:p>
          <a:p>
            <a:r>
              <a:rPr lang="ru-RU" i="1" dirty="0" err="1"/>
              <a:t>технічні</a:t>
            </a:r>
            <a:r>
              <a:rPr lang="ru-RU" i="1" dirty="0"/>
              <a:t> </a:t>
            </a:r>
            <a:r>
              <a:rPr lang="ru-RU" i="1" dirty="0" err="1"/>
              <a:t>умови</a:t>
            </a:r>
            <a:r>
              <a:rPr lang="ru-RU" i="1" dirty="0"/>
              <a:t> </a:t>
            </a:r>
            <a:r>
              <a:rPr lang="ru-RU" dirty="0"/>
              <a:t>у </a:t>
            </a:r>
            <a:r>
              <a:rPr lang="ru-RU" dirty="0" err="1"/>
              <a:t>сфері</a:t>
            </a:r>
            <a:r>
              <a:rPr lang="ru-RU" dirty="0"/>
              <a:t> </a:t>
            </a:r>
            <a:r>
              <a:rPr lang="ru-RU" dirty="0" err="1"/>
              <a:t>питної</a:t>
            </a:r>
            <a:r>
              <a:rPr lang="ru-RU" dirty="0"/>
              <a:t> води та </a:t>
            </a:r>
            <a:r>
              <a:rPr lang="ru-RU" dirty="0" err="1"/>
              <a:t>питного</a:t>
            </a:r>
            <a:r>
              <a:rPr lang="ru-RU" dirty="0"/>
              <a:t> </a:t>
            </a:r>
            <a:r>
              <a:rPr lang="ru-RU" dirty="0" err="1"/>
              <a:t>водопостачання</a:t>
            </a:r>
            <a:r>
              <a:rPr lang="ru-RU" dirty="0"/>
              <a:t>.</a:t>
            </a:r>
          </a:p>
        </p:txBody>
      </p:sp>
    </p:spTree>
    <p:extLst>
      <p:ext uri="{BB962C8B-B14F-4D97-AF65-F5344CB8AC3E}">
        <p14:creationId xmlns:p14="http://schemas.microsoft.com/office/powerpoint/2010/main" val="3192065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3206" y="272955"/>
            <a:ext cx="10645253" cy="6387152"/>
          </a:xfrm>
        </p:spPr>
        <p:txBody>
          <a:bodyPr/>
          <a:lstStyle/>
          <a:p>
            <a:r>
              <a:rPr lang="ru-RU" b="1" dirty="0"/>
              <a:t>Для </a:t>
            </a:r>
            <a:r>
              <a:rPr lang="ru-RU" b="1" dirty="0" err="1"/>
              <a:t>оцінки</a:t>
            </a:r>
            <a:r>
              <a:rPr lang="ru-RU" b="1" dirty="0"/>
              <a:t> </a:t>
            </a:r>
            <a:r>
              <a:rPr lang="ru-RU" b="1" dirty="0" err="1"/>
              <a:t>екологічного</a:t>
            </a:r>
            <a:r>
              <a:rPr lang="ru-RU" b="1" dirty="0"/>
              <a:t> стану</a:t>
            </a:r>
            <a:r>
              <a:rPr lang="ru-RU" dirty="0"/>
              <a:t> </a:t>
            </a:r>
            <a:r>
              <a:rPr lang="ru-RU" dirty="0" err="1"/>
              <a:t>джерел</a:t>
            </a:r>
            <a:r>
              <a:rPr lang="ru-RU" dirty="0"/>
              <a:t> </a:t>
            </a:r>
            <a:r>
              <a:rPr lang="ru-RU" dirty="0" err="1"/>
              <a:t>питного</a:t>
            </a:r>
            <a:r>
              <a:rPr lang="ru-RU" dirty="0"/>
              <a:t> </a:t>
            </a:r>
            <a:r>
              <a:rPr lang="ru-RU" dirty="0" err="1"/>
              <a:t>водопостачання</a:t>
            </a:r>
            <a:r>
              <a:rPr lang="ru-RU" dirty="0"/>
              <a:t>, </a:t>
            </a:r>
            <a:r>
              <a:rPr lang="ru-RU" dirty="0" err="1"/>
              <a:t>визначення</a:t>
            </a:r>
            <a:r>
              <a:rPr lang="ru-RU" dirty="0"/>
              <a:t> </a:t>
            </a:r>
            <a:r>
              <a:rPr lang="ru-RU" dirty="0" err="1"/>
              <a:t>водоохоронних</a:t>
            </a:r>
            <a:r>
              <a:rPr lang="ru-RU" dirty="0"/>
              <a:t> </a:t>
            </a:r>
            <a:r>
              <a:rPr lang="ru-RU" dirty="0" err="1"/>
              <a:t>заходів</a:t>
            </a:r>
            <a:r>
              <a:rPr lang="ru-RU" dirty="0"/>
              <a:t> </a:t>
            </a:r>
            <a:r>
              <a:rPr lang="ru-RU" dirty="0" err="1"/>
              <a:t>цих</a:t>
            </a:r>
            <a:r>
              <a:rPr lang="ru-RU" dirty="0"/>
              <a:t> </a:t>
            </a:r>
            <a:r>
              <a:rPr lang="ru-RU" dirty="0" err="1"/>
              <a:t>об'єктів</a:t>
            </a:r>
            <a:r>
              <a:rPr lang="ru-RU" dirty="0"/>
              <a:t> </a:t>
            </a:r>
            <a:r>
              <a:rPr lang="ru-RU" dirty="0" err="1"/>
              <a:t>встановлюється</a:t>
            </a:r>
            <a:r>
              <a:rPr lang="ru-RU" dirty="0"/>
              <a:t> </a:t>
            </a:r>
            <a:r>
              <a:rPr lang="ru-RU" dirty="0" err="1"/>
              <a:t>екологічний</a:t>
            </a:r>
            <a:r>
              <a:rPr lang="ru-RU" dirty="0"/>
              <a:t> норматив </a:t>
            </a:r>
            <a:r>
              <a:rPr lang="ru-RU" dirty="0" err="1"/>
              <a:t>якості</a:t>
            </a:r>
            <a:r>
              <a:rPr lang="ru-RU" dirty="0"/>
              <a:t> води </a:t>
            </a:r>
            <a:r>
              <a:rPr lang="ru-RU" dirty="0" err="1"/>
              <a:t>джерел</a:t>
            </a:r>
            <a:r>
              <a:rPr lang="ru-RU" dirty="0"/>
              <a:t> </a:t>
            </a:r>
            <a:r>
              <a:rPr lang="ru-RU" dirty="0" err="1"/>
              <a:t>питного</a:t>
            </a:r>
            <a:r>
              <a:rPr lang="ru-RU" dirty="0"/>
              <a:t> </a:t>
            </a:r>
            <a:r>
              <a:rPr lang="ru-RU" dirty="0" err="1"/>
              <a:t>водопостачання</a:t>
            </a:r>
            <a:r>
              <a:rPr lang="ru-RU" dirty="0"/>
              <a:t>, </a:t>
            </a:r>
            <a:r>
              <a:rPr lang="ru-RU" dirty="0" err="1"/>
              <a:t>який</a:t>
            </a:r>
            <a:r>
              <a:rPr lang="ru-RU" dirty="0"/>
              <a:t> </a:t>
            </a:r>
            <a:r>
              <a:rPr lang="ru-RU" dirty="0" err="1"/>
              <a:t>містить</a:t>
            </a:r>
            <a:r>
              <a:rPr lang="ru-RU" dirty="0"/>
              <a:t> </a:t>
            </a:r>
            <a:r>
              <a:rPr lang="ru-RU" dirty="0" err="1"/>
              <a:t>науково</a:t>
            </a:r>
            <a:r>
              <a:rPr lang="ru-RU" dirty="0"/>
              <a:t> </a:t>
            </a:r>
            <a:r>
              <a:rPr lang="ru-RU" dirty="0" err="1"/>
              <a:t>обгрунтовані</a:t>
            </a:r>
            <a:r>
              <a:rPr lang="ru-RU" dirty="0"/>
              <a:t> </a:t>
            </a:r>
            <a:r>
              <a:rPr lang="ru-RU" dirty="0" err="1"/>
              <a:t>допустимі</a:t>
            </a:r>
            <a:r>
              <a:rPr lang="ru-RU" dirty="0"/>
              <a:t> </a:t>
            </a:r>
            <a:r>
              <a:rPr lang="ru-RU" dirty="0" err="1"/>
              <a:t>значення</a:t>
            </a:r>
            <a:r>
              <a:rPr lang="ru-RU" dirty="0"/>
              <a:t> </a:t>
            </a:r>
            <a:r>
              <a:rPr lang="ru-RU" dirty="0" err="1"/>
              <a:t>забруднюючих</a:t>
            </a:r>
            <a:r>
              <a:rPr lang="ru-RU" dirty="0"/>
              <a:t> </a:t>
            </a:r>
            <a:r>
              <a:rPr lang="ru-RU" dirty="0" err="1"/>
              <a:t>речовин</a:t>
            </a:r>
            <a:r>
              <a:rPr lang="ru-RU" dirty="0"/>
              <a:t> і </a:t>
            </a:r>
            <a:r>
              <a:rPr lang="ru-RU" dirty="0" err="1"/>
              <a:t>показники</a:t>
            </a:r>
            <a:r>
              <a:rPr lang="ru-RU" dirty="0"/>
              <a:t> </a:t>
            </a:r>
            <a:r>
              <a:rPr lang="ru-RU" dirty="0" err="1"/>
              <a:t>якості</a:t>
            </a:r>
            <a:r>
              <a:rPr lang="ru-RU" dirty="0"/>
              <a:t> води.</a:t>
            </a:r>
          </a:p>
          <a:p>
            <a:endParaRPr lang="ru-RU" dirty="0"/>
          </a:p>
          <a:p>
            <a:r>
              <a:rPr lang="ru-RU" b="1" dirty="0" err="1"/>
              <a:t>Екологічний</a:t>
            </a:r>
            <a:r>
              <a:rPr lang="ru-RU" b="1" dirty="0"/>
              <a:t> норматив </a:t>
            </a:r>
            <a:r>
              <a:rPr lang="ru-RU" b="1" dirty="0" err="1"/>
              <a:t>якості</a:t>
            </a:r>
            <a:r>
              <a:rPr lang="ru-RU" b="1" dirty="0"/>
              <a:t> води </a:t>
            </a:r>
            <a:r>
              <a:rPr lang="ru-RU" dirty="0"/>
              <a:t>в </a:t>
            </a:r>
            <a:r>
              <a:rPr lang="ru-RU" dirty="0" err="1"/>
              <a:t>джерелах</a:t>
            </a:r>
            <a:r>
              <a:rPr lang="ru-RU" dirty="0"/>
              <a:t> </a:t>
            </a:r>
            <a:r>
              <a:rPr lang="ru-RU" dirty="0" err="1"/>
              <a:t>питного</a:t>
            </a:r>
            <a:r>
              <a:rPr lang="ru-RU" dirty="0"/>
              <a:t> </a:t>
            </a:r>
            <a:r>
              <a:rPr lang="ru-RU" dirty="0" err="1"/>
              <a:t>водопостачання</a:t>
            </a:r>
            <a:r>
              <a:rPr lang="ru-RU" dirty="0"/>
              <a:t> </a:t>
            </a:r>
            <a:r>
              <a:rPr lang="ru-RU" dirty="0" err="1"/>
              <a:t>встановлюється</a:t>
            </a:r>
            <a:r>
              <a:rPr lang="ru-RU" dirty="0"/>
              <a:t> з </a:t>
            </a:r>
            <a:r>
              <a:rPr lang="ru-RU" dirty="0" err="1"/>
              <a:t>урахуванням</a:t>
            </a:r>
            <a:r>
              <a:rPr lang="ru-RU" dirty="0"/>
              <a:t> </a:t>
            </a:r>
            <a:r>
              <a:rPr lang="ru-RU" dirty="0" err="1"/>
              <a:t>вимог</a:t>
            </a:r>
            <a:r>
              <a:rPr lang="ru-RU" dirty="0"/>
              <a:t> </a:t>
            </a:r>
            <a:r>
              <a:rPr lang="ru-RU" dirty="0" err="1"/>
              <a:t>державних</a:t>
            </a:r>
            <a:r>
              <a:rPr lang="ru-RU" dirty="0"/>
              <a:t> </a:t>
            </a:r>
            <a:r>
              <a:rPr lang="ru-RU" dirty="0" err="1"/>
              <a:t>гігієнічних</a:t>
            </a:r>
            <a:r>
              <a:rPr lang="ru-RU" dirty="0"/>
              <a:t> та </a:t>
            </a:r>
            <a:r>
              <a:rPr lang="ru-RU" dirty="0" err="1"/>
              <a:t>протиепідемічних</a:t>
            </a:r>
            <a:r>
              <a:rPr lang="ru-RU" dirty="0"/>
              <a:t> правил і норм, </a:t>
            </a:r>
            <a:r>
              <a:rPr lang="ru-RU" dirty="0" err="1"/>
              <a:t>гігієнічних</a:t>
            </a:r>
            <a:r>
              <a:rPr lang="ru-RU" dirty="0"/>
              <a:t> </a:t>
            </a:r>
            <a:r>
              <a:rPr lang="ru-RU" dirty="0" err="1"/>
              <a:t>нормативів</a:t>
            </a:r>
            <a:r>
              <a:rPr lang="ru-RU" dirty="0"/>
              <a:t> </a:t>
            </a:r>
            <a:r>
              <a:rPr lang="ru-RU" dirty="0" err="1"/>
              <a:t>центральним</a:t>
            </a:r>
            <a:r>
              <a:rPr lang="ru-RU" dirty="0"/>
              <a:t> органом </a:t>
            </a:r>
            <a:r>
              <a:rPr lang="ru-RU" dirty="0" err="1"/>
              <a:t>виконавчої</a:t>
            </a:r>
            <a:r>
              <a:rPr lang="ru-RU" dirty="0"/>
              <a:t> </a:t>
            </a:r>
            <a:r>
              <a:rPr lang="ru-RU" dirty="0" err="1"/>
              <a:t>влади</a:t>
            </a:r>
            <a:r>
              <a:rPr lang="ru-RU" dirty="0"/>
              <a:t>, </a:t>
            </a:r>
            <a:r>
              <a:rPr lang="ru-RU" dirty="0" err="1"/>
              <a:t>що</a:t>
            </a:r>
            <a:r>
              <a:rPr lang="ru-RU" dirty="0"/>
              <a:t> </a:t>
            </a:r>
            <a:r>
              <a:rPr lang="ru-RU" dirty="0" err="1"/>
              <a:t>забезпечує</a:t>
            </a:r>
            <a:r>
              <a:rPr lang="ru-RU" dirty="0"/>
              <a:t> </a:t>
            </a:r>
            <a:r>
              <a:rPr lang="ru-RU" dirty="0" err="1"/>
              <a:t>формування</a:t>
            </a:r>
            <a:r>
              <a:rPr lang="ru-RU" dirty="0"/>
              <a:t> </a:t>
            </a:r>
            <a:r>
              <a:rPr lang="ru-RU" dirty="0" err="1"/>
              <a:t>державної</a:t>
            </a:r>
            <a:r>
              <a:rPr lang="ru-RU" dirty="0"/>
              <a:t> </a:t>
            </a:r>
            <a:r>
              <a:rPr lang="ru-RU" dirty="0" err="1"/>
              <a:t>політики</a:t>
            </a:r>
            <a:r>
              <a:rPr lang="ru-RU" dirty="0"/>
              <a:t> у </a:t>
            </a:r>
            <a:r>
              <a:rPr lang="ru-RU" dirty="0" err="1"/>
              <a:t>сфері</a:t>
            </a:r>
            <a:r>
              <a:rPr lang="ru-RU" dirty="0"/>
              <a:t> </a:t>
            </a:r>
            <a:r>
              <a:rPr lang="ru-RU" dirty="0" err="1"/>
              <a:t>екологічної</a:t>
            </a:r>
            <a:r>
              <a:rPr lang="ru-RU" dirty="0"/>
              <a:t> </a:t>
            </a:r>
            <a:r>
              <a:rPr lang="ru-RU" dirty="0" err="1"/>
              <a:t>безпеки</a:t>
            </a:r>
            <a:r>
              <a:rPr lang="ru-RU" dirty="0" smtClean="0"/>
              <a:t>.</a:t>
            </a:r>
          </a:p>
          <a:p>
            <a:r>
              <a:rPr lang="ru-RU" b="1" dirty="0"/>
              <a:t>Для </a:t>
            </a:r>
            <a:r>
              <a:rPr lang="ru-RU" b="1" dirty="0" err="1"/>
              <a:t>оцінки</a:t>
            </a:r>
            <a:r>
              <a:rPr lang="ru-RU" b="1" dirty="0"/>
              <a:t> та </a:t>
            </a:r>
            <a:r>
              <a:rPr lang="ru-RU" b="1" dirty="0" err="1"/>
              <a:t>забезпечення</a:t>
            </a:r>
            <a:r>
              <a:rPr lang="ru-RU" b="1" dirty="0"/>
              <a:t> </a:t>
            </a:r>
            <a:r>
              <a:rPr lang="ru-RU" b="1" dirty="0" err="1"/>
              <a:t>раціонального</a:t>
            </a:r>
            <a:r>
              <a:rPr lang="ru-RU" b="1" dirty="0"/>
              <a:t> </a:t>
            </a:r>
            <a:r>
              <a:rPr lang="ru-RU" b="1" dirty="0" err="1"/>
              <a:t>використання</a:t>
            </a:r>
            <a:r>
              <a:rPr lang="ru-RU" b="1" dirty="0"/>
              <a:t> води </a:t>
            </a:r>
            <a:r>
              <a:rPr lang="ru-RU" dirty="0" err="1"/>
              <a:t>встановлюються</a:t>
            </a:r>
            <a:r>
              <a:rPr lang="ru-RU" dirty="0"/>
              <a:t> </a:t>
            </a:r>
            <a:r>
              <a:rPr lang="ru-RU" dirty="0" err="1"/>
              <a:t>відповідно</a:t>
            </a:r>
            <a:r>
              <a:rPr lang="ru-RU" dirty="0"/>
              <a:t> до закону </a:t>
            </a:r>
            <a:r>
              <a:rPr lang="ru-RU" dirty="0" err="1"/>
              <a:t>поточні</a:t>
            </a:r>
            <a:r>
              <a:rPr lang="ru-RU" dirty="0"/>
              <a:t> та </a:t>
            </a:r>
            <a:r>
              <a:rPr lang="ru-RU" dirty="0" err="1"/>
              <a:t>перспективні</a:t>
            </a:r>
            <a:r>
              <a:rPr lang="ru-RU" dirty="0"/>
              <a:t> </a:t>
            </a:r>
            <a:r>
              <a:rPr lang="ru-RU" dirty="0" err="1"/>
              <a:t>технологічні</a:t>
            </a:r>
            <a:r>
              <a:rPr lang="ru-RU" dirty="0"/>
              <a:t> </a:t>
            </a:r>
            <a:r>
              <a:rPr lang="ru-RU" dirty="0" err="1"/>
              <a:t>нормативи</a:t>
            </a:r>
            <a:r>
              <a:rPr lang="ru-RU" dirty="0"/>
              <a:t> </a:t>
            </a:r>
            <a:r>
              <a:rPr lang="ru-RU" dirty="0" err="1"/>
              <a:t>використання</a:t>
            </a:r>
            <a:r>
              <a:rPr lang="ru-RU" dirty="0"/>
              <a:t> </a:t>
            </a:r>
            <a:r>
              <a:rPr lang="ru-RU" dirty="0" err="1"/>
              <a:t>питної</a:t>
            </a:r>
            <a:r>
              <a:rPr lang="ru-RU" dirty="0"/>
              <a:t> води.</a:t>
            </a:r>
          </a:p>
          <a:p>
            <a:endParaRPr lang="ru-RU" dirty="0"/>
          </a:p>
          <a:p>
            <a:pPr marL="0" indent="0">
              <a:buNone/>
            </a:pPr>
            <a:endParaRPr lang="ru-RU" dirty="0"/>
          </a:p>
        </p:txBody>
      </p:sp>
    </p:spTree>
    <p:extLst>
      <p:ext uri="{BB962C8B-B14F-4D97-AF65-F5344CB8AC3E}">
        <p14:creationId xmlns:p14="http://schemas.microsoft.com/office/powerpoint/2010/main" val="2655588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a:t>
            </a:r>
            <a:r>
              <a:rPr lang="ru-RU" dirty="0" err="1"/>
              <a:t>Зони</a:t>
            </a:r>
            <a:r>
              <a:rPr lang="ru-RU" dirty="0"/>
              <a:t> </a:t>
            </a:r>
            <a:r>
              <a:rPr lang="ru-RU" dirty="0" err="1"/>
              <a:t>санітарної</a:t>
            </a:r>
            <a:r>
              <a:rPr lang="ru-RU" dirty="0"/>
              <a:t> </a:t>
            </a:r>
            <a:r>
              <a:rPr lang="ru-RU" dirty="0" err="1"/>
              <a:t>охорони</a:t>
            </a:r>
            <a:endParaRPr lang="ru-RU" dirty="0"/>
          </a:p>
        </p:txBody>
      </p:sp>
      <p:sp>
        <p:nvSpPr>
          <p:cNvPr id="3" name="Объект 2"/>
          <p:cNvSpPr>
            <a:spLocks noGrp="1"/>
          </p:cNvSpPr>
          <p:nvPr>
            <p:ph idx="1"/>
          </p:nvPr>
        </p:nvSpPr>
        <p:spPr/>
        <p:txBody>
          <a:bodyPr>
            <a:normAutofit lnSpcReduction="10000"/>
          </a:bodyPr>
          <a:lstStyle/>
          <a:p>
            <a:r>
              <a:rPr lang="ru-RU" dirty="0" err="1"/>
              <a:t>Залежно</a:t>
            </a:r>
            <a:r>
              <a:rPr lang="ru-RU" dirty="0"/>
              <a:t> </a:t>
            </a:r>
            <a:r>
              <a:rPr lang="ru-RU" dirty="0" err="1"/>
              <a:t>від</a:t>
            </a:r>
            <a:r>
              <a:rPr lang="ru-RU" dirty="0"/>
              <a:t> типу </a:t>
            </a:r>
            <a:r>
              <a:rPr lang="ru-RU" dirty="0" err="1"/>
              <a:t>джерела</a:t>
            </a:r>
            <a:r>
              <a:rPr lang="ru-RU" dirty="0"/>
              <a:t> </a:t>
            </a:r>
            <a:r>
              <a:rPr lang="ru-RU" dirty="0" err="1"/>
              <a:t>питного</a:t>
            </a:r>
            <a:r>
              <a:rPr lang="ru-RU" dirty="0"/>
              <a:t> </a:t>
            </a:r>
            <a:r>
              <a:rPr lang="ru-RU" dirty="0" err="1"/>
              <a:t>водопостачання</a:t>
            </a:r>
            <a:r>
              <a:rPr lang="ru-RU" dirty="0"/>
              <a:t> (</a:t>
            </a:r>
            <a:r>
              <a:rPr lang="ru-RU" dirty="0" err="1"/>
              <a:t>поверхневе</a:t>
            </a:r>
            <a:r>
              <a:rPr lang="ru-RU" dirty="0"/>
              <a:t>, </a:t>
            </a:r>
            <a:r>
              <a:rPr lang="ru-RU" dirty="0" err="1"/>
              <a:t>підземне</a:t>
            </a:r>
            <a:r>
              <a:rPr lang="ru-RU" dirty="0"/>
              <a:t>), </a:t>
            </a:r>
            <a:r>
              <a:rPr lang="ru-RU" dirty="0" err="1"/>
              <a:t>ступеня</a:t>
            </a:r>
            <a:r>
              <a:rPr lang="ru-RU" dirty="0"/>
              <a:t> </a:t>
            </a:r>
            <a:r>
              <a:rPr lang="ru-RU" dirty="0" err="1"/>
              <a:t>його</a:t>
            </a:r>
            <a:r>
              <a:rPr lang="ru-RU" dirty="0"/>
              <a:t> </a:t>
            </a:r>
            <a:r>
              <a:rPr lang="ru-RU" dirty="0" err="1"/>
              <a:t>захищеності</a:t>
            </a:r>
            <a:r>
              <a:rPr lang="ru-RU" dirty="0"/>
              <a:t> і </a:t>
            </a:r>
            <a:r>
              <a:rPr lang="ru-RU" dirty="0" err="1"/>
              <a:t>ризику</a:t>
            </a:r>
            <a:r>
              <a:rPr lang="ru-RU" dirty="0"/>
              <a:t> </a:t>
            </a:r>
            <a:r>
              <a:rPr lang="ru-RU" dirty="0" err="1"/>
              <a:t>біологічного</a:t>
            </a:r>
            <a:r>
              <a:rPr lang="ru-RU" dirty="0"/>
              <a:t>, </a:t>
            </a:r>
            <a:r>
              <a:rPr lang="ru-RU" dirty="0" err="1"/>
              <a:t>хімічного</a:t>
            </a:r>
            <a:r>
              <a:rPr lang="ru-RU" dirty="0"/>
              <a:t> та </a:t>
            </a:r>
            <a:r>
              <a:rPr lang="ru-RU" dirty="0" err="1"/>
              <a:t>радіаційного</a:t>
            </a:r>
            <a:r>
              <a:rPr lang="ru-RU" dirty="0"/>
              <a:t> </a:t>
            </a:r>
            <a:r>
              <a:rPr lang="ru-RU" dirty="0" err="1"/>
              <a:t>забруднення</a:t>
            </a:r>
            <a:r>
              <a:rPr lang="ru-RU" dirty="0"/>
              <a:t>, </a:t>
            </a:r>
            <a:r>
              <a:rPr lang="ru-RU" dirty="0" err="1"/>
              <a:t>особливостей</a:t>
            </a:r>
            <a:r>
              <a:rPr lang="ru-RU" dirty="0"/>
              <a:t> </a:t>
            </a:r>
            <a:r>
              <a:rPr lang="ru-RU" dirty="0" err="1"/>
              <a:t>санітарних</a:t>
            </a:r>
            <a:r>
              <a:rPr lang="ru-RU" dirty="0"/>
              <a:t>, </a:t>
            </a:r>
            <a:r>
              <a:rPr lang="ru-RU" dirty="0" err="1"/>
              <a:t>гідрогеологічних</a:t>
            </a:r>
            <a:r>
              <a:rPr lang="ru-RU" dirty="0"/>
              <a:t> і </a:t>
            </a:r>
            <a:r>
              <a:rPr lang="ru-RU" dirty="0" err="1"/>
              <a:t>гідрологічних</a:t>
            </a:r>
            <a:r>
              <a:rPr lang="ru-RU" dirty="0"/>
              <a:t> умов, а </a:t>
            </a:r>
            <a:r>
              <a:rPr lang="ru-RU" dirty="0" err="1"/>
              <a:t>також</a:t>
            </a:r>
            <a:r>
              <a:rPr lang="ru-RU" dirty="0"/>
              <a:t> характеру </a:t>
            </a:r>
            <a:r>
              <a:rPr lang="ru-RU" dirty="0" err="1"/>
              <a:t>забруднюючих</a:t>
            </a:r>
            <a:r>
              <a:rPr lang="ru-RU" dirty="0"/>
              <a:t> </a:t>
            </a:r>
            <a:r>
              <a:rPr lang="ru-RU" dirty="0" err="1"/>
              <a:t>речовин</a:t>
            </a:r>
            <a:r>
              <a:rPr lang="ru-RU" dirty="0"/>
              <a:t> </a:t>
            </a:r>
            <a:r>
              <a:rPr lang="ru-RU" dirty="0" err="1"/>
              <a:t>встановлюються</a:t>
            </a:r>
            <a:r>
              <a:rPr lang="ru-RU" dirty="0"/>
              <a:t> </a:t>
            </a:r>
            <a:r>
              <a:rPr lang="ru-RU" dirty="0" err="1"/>
              <a:t>зони</a:t>
            </a:r>
            <a:r>
              <a:rPr lang="ru-RU" dirty="0"/>
              <a:t> </a:t>
            </a:r>
            <a:r>
              <a:rPr lang="ru-RU" dirty="0" err="1"/>
              <a:t>санітарної</a:t>
            </a:r>
            <a:r>
              <a:rPr lang="ru-RU" dirty="0"/>
              <a:t> </a:t>
            </a:r>
            <a:r>
              <a:rPr lang="ru-RU" dirty="0" err="1"/>
              <a:t>охорони</a:t>
            </a:r>
            <a:r>
              <a:rPr lang="ru-RU" dirty="0"/>
              <a:t> та </a:t>
            </a:r>
            <a:r>
              <a:rPr lang="ru-RU" dirty="0" err="1"/>
              <a:t>окремі</a:t>
            </a:r>
            <a:r>
              <a:rPr lang="ru-RU" dirty="0"/>
              <a:t> </a:t>
            </a:r>
            <a:r>
              <a:rPr lang="ru-RU" dirty="0" err="1"/>
              <a:t>пояси</a:t>
            </a:r>
            <a:r>
              <a:rPr lang="ru-RU" dirty="0"/>
              <a:t> особливого режиму </a:t>
            </a:r>
            <a:r>
              <a:rPr lang="ru-RU" dirty="0" err="1"/>
              <a:t>цих</a:t>
            </a:r>
            <a:r>
              <a:rPr lang="ru-RU" dirty="0"/>
              <a:t> зон.</a:t>
            </a:r>
          </a:p>
          <a:p>
            <a:endParaRPr lang="ru-RU" dirty="0"/>
          </a:p>
          <a:p>
            <a:r>
              <a:rPr lang="ru-RU" dirty="0" err="1"/>
              <a:t>Встановлення</a:t>
            </a:r>
            <a:r>
              <a:rPr lang="ru-RU" dirty="0"/>
              <a:t> меж зон </a:t>
            </a:r>
            <a:r>
              <a:rPr lang="ru-RU" dirty="0" err="1"/>
              <a:t>санітарної</a:t>
            </a:r>
            <a:r>
              <a:rPr lang="ru-RU" dirty="0"/>
              <a:t> </a:t>
            </a:r>
            <a:r>
              <a:rPr lang="ru-RU" dirty="0" err="1"/>
              <a:t>охорони</a:t>
            </a:r>
            <a:r>
              <a:rPr lang="ru-RU" dirty="0"/>
              <a:t> </a:t>
            </a:r>
            <a:r>
              <a:rPr lang="ru-RU" dirty="0" err="1"/>
              <a:t>джерел</a:t>
            </a:r>
            <a:r>
              <a:rPr lang="ru-RU" dirty="0"/>
              <a:t> та </a:t>
            </a:r>
            <a:r>
              <a:rPr lang="ru-RU" dirty="0" err="1"/>
              <a:t>об'єктів</a:t>
            </a:r>
            <a:r>
              <a:rPr lang="ru-RU" dirty="0"/>
              <a:t> </a:t>
            </a:r>
            <a:r>
              <a:rPr lang="ru-RU" dirty="0" err="1"/>
              <a:t>централізованого</a:t>
            </a:r>
            <a:r>
              <a:rPr lang="ru-RU" dirty="0"/>
              <a:t> </a:t>
            </a:r>
            <a:r>
              <a:rPr lang="ru-RU" dirty="0" err="1"/>
              <a:t>питного</a:t>
            </a:r>
            <a:r>
              <a:rPr lang="ru-RU" dirty="0"/>
              <a:t> </a:t>
            </a:r>
            <a:r>
              <a:rPr lang="ru-RU" dirty="0" err="1"/>
              <a:t>водопостачання</a:t>
            </a:r>
            <a:r>
              <a:rPr lang="ru-RU" dirty="0"/>
              <a:t> </a:t>
            </a:r>
            <a:r>
              <a:rPr lang="ru-RU" dirty="0" err="1"/>
              <a:t>здійснюється</a:t>
            </a:r>
            <a:r>
              <a:rPr lang="ru-RU" dirty="0"/>
              <a:t> у </a:t>
            </a:r>
            <a:r>
              <a:rPr lang="ru-RU" dirty="0" err="1"/>
              <a:t>процесі</a:t>
            </a:r>
            <a:r>
              <a:rPr lang="ru-RU" dirty="0"/>
              <a:t> </a:t>
            </a:r>
            <a:r>
              <a:rPr lang="ru-RU" dirty="0" err="1"/>
              <a:t>розроблення</a:t>
            </a:r>
            <a:r>
              <a:rPr lang="ru-RU" dirty="0"/>
              <a:t> проекту </a:t>
            </a:r>
            <a:r>
              <a:rPr lang="ru-RU" dirty="0" err="1"/>
              <a:t>землеустрою</a:t>
            </a:r>
            <a:r>
              <a:rPr lang="ru-RU" dirty="0"/>
              <a:t>.</a:t>
            </a:r>
          </a:p>
          <a:p>
            <a:endParaRPr lang="ru-RU" dirty="0"/>
          </a:p>
          <a:p>
            <a:r>
              <a:rPr lang="ru-RU" dirty="0" err="1"/>
              <a:t>Межі</a:t>
            </a:r>
            <a:r>
              <a:rPr lang="ru-RU" dirty="0"/>
              <a:t> зон </a:t>
            </a:r>
            <a:r>
              <a:rPr lang="ru-RU" dirty="0" err="1"/>
              <a:t>санітарної</a:t>
            </a:r>
            <a:r>
              <a:rPr lang="ru-RU" dirty="0"/>
              <a:t> </a:t>
            </a:r>
            <a:r>
              <a:rPr lang="ru-RU" dirty="0" err="1"/>
              <a:t>охорони</a:t>
            </a:r>
            <a:r>
              <a:rPr lang="ru-RU" dirty="0"/>
              <a:t> та </a:t>
            </a:r>
            <a:r>
              <a:rPr lang="ru-RU" dirty="0" err="1"/>
              <a:t>поясів</a:t>
            </a:r>
            <a:r>
              <a:rPr lang="ru-RU" dirty="0"/>
              <a:t> особливого режиму </a:t>
            </a:r>
            <a:r>
              <a:rPr lang="ru-RU" dirty="0" err="1"/>
              <a:t>встановлюються</a:t>
            </a:r>
            <a:r>
              <a:rPr lang="ru-RU" dirty="0"/>
              <a:t> органами </a:t>
            </a:r>
            <a:r>
              <a:rPr lang="ru-RU" dirty="0" err="1"/>
              <a:t>місцевого</a:t>
            </a:r>
            <a:r>
              <a:rPr lang="ru-RU" dirty="0"/>
              <a:t> </a:t>
            </a:r>
            <a:r>
              <a:rPr lang="ru-RU" dirty="0" err="1"/>
              <a:t>самоврядування</a:t>
            </a:r>
            <a:r>
              <a:rPr lang="ru-RU" dirty="0"/>
              <a:t> за </a:t>
            </a:r>
            <a:r>
              <a:rPr lang="ru-RU" dirty="0" err="1"/>
              <a:t>погодженням</a:t>
            </a:r>
            <a:r>
              <a:rPr lang="ru-RU" dirty="0"/>
              <a:t> з </a:t>
            </a:r>
            <a:r>
              <a:rPr lang="ru-RU" dirty="0" err="1"/>
              <a:t>центральним</a:t>
            </a:r>
            <a:r>
              <a:rPr lang="ru-RU" dirty="0"/>
              <a:t> органом </a:t>
            </a:r>
            <a:r>
              <a:rPr lang="ru-RU" dirty="0" err="1"/>
              <a:t>виконавчої</a:t>
            </a:r>
            <a:r>
              <a:rPr lang="ru-RU" dirty="0"/>
              <a:t> </a:t>
            </a:r>
            <a:r>
              <a:rPr lang="ru-RU" dirty="0" err="1"/>
              <a:t>влади</a:t>
            </a:r>
            <a:r>
              <a:rPr lang="ru-RU" dirty="0"/>
              <a:t>, </a:t>
            </a:r>
            <a:r>
              <a:rPr lang="ru-RU" dirty="0" err="1"/>
              <a:t>що</a:t>
            </a:r>
            <a:r>
              <a:rPr lang="ru-RU" dirty="0"/>
              <a:t> </a:t>
            </a:r>
            <a:r>
              <a:rPr lang="ru-RU" dirty="0" err="1"/>
              <a:t>реалізує</a:t>
            </a:r>
            <a:r>
              <a:rPr lang="ru-RU" dirty="0"/>
              <a:t> </a:t>
            </a:r>
            <a:r>
              <a:rPr lang="ru-RU" dirty="0" err="1"/>
              <a:t>державну</a:t>
            </a:r>
            <a:r>
              <a:rPr lang="ru-RU" dirty="0"/>
              <a:t> </a:t>
            </a:r>
            <a:r>
              <a:rPr lang="ru-RU" dirty="0" err="1"/>
              <a:t>політику</a:t>
            </a:r>
            <a:r>
              <a:rPr lang="ru-RU" dirty="0"/>
              <a:t> у </a:t>
            </a:r>
            <a:r>
              <a:rPr lang="ru-RU" dirty="0" err="1"/>
              <a:t>сфері</a:t>
            </a:r>
            <a:r>
              <a:rPr lang="ru-RU" dirty="0"/>
              <a:t> </a:t>
            </a:r>
            <a:r>
              <a:rPr lang="ru-RU" dirty="0" err="1"/>
              <a:t>розвитку</a:t>
            </a:r>
            <a:r>
              <a:rPr lang="ru-RU" dirty="0"/>
              <a:t> водного </a:t>
            </a:r>
            <a:r>
              <a:rPr lang="ru-RU" dirty="0" err="1"/>
              <a:t>господарства</a:t>
            </a:r>
            <a:r>
              <a:rPr lang="ru-RU" dirty="0"/>
              <a:t>, та органами </a:t>
            </a:r>
            <a:r>
              <a:rPr lang="ru-RU" dirty="0" err="1"/>
              <a:t>державної</a:t>
            </a:r>
            <a:r>
              <a:rPr lang="ru-RU" dirty="0"/>
              <a:t> </a:t>
            </a:r>
            <a:r>
              <a:rPr lang="ru-RU" dirty="0" err="1"/>
              <a:t>санітарно-епідеміологічної</a:t>
            </a:r>
            <a:r>
              <a:rPr lang="ru-RU" dirty="0"/>
              <a:t> </a:t>
            </a:r>
            <a:r>
              <a:rPr lang="ru-RU" dirty="0" err="1"/>
              <a:t>служби</a:t>
            </a:r>
            <a:r>
              <a:rPr lang="ru-RU" dirty="0"/>
              <a:t>.</a:t>
            </a:r>
          </a:p>
        </p:txBody>
      </p:sp>
    </p:spTree>
    <p:extLst>
      <p:ext uri="{BB962C8B-B14F-4D97-AF65-F5344CB8AC3E}">
        <p14:creationId xmlns:p14="http://schemas.microsoft.com/office/powerpoint/2010/main" val="3023606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6036" y="218364"/>
            <a:ext cx="10121190" cy="6414447"/>
          </a:xfrm>
        </p:spPr>
        <p:txBody>
          <a:bodyPr>
            <a:normAutofit/>
          </a:bodyPr>
          <a:lstStyle/>
          <a:p>
            <a:r>
              <a:rPr lang="ru-RU" dirty="0" err="1"/>
              <a:t>Вплив</a:t>
            </a:r>
            <a:r>
              <a:rPr lang="ru-RU" dirty="0"/>
              <a:t> </a:t>
            </a:r>
            <a:r>
              <a:rPr lang="ru-RU" dirty="0" err="1"/>
              <a:t>потенційних</a:t>
            </a:r>
            <a:r>
              <a:rPr lang="ru-RU" dirty="0"/>
              <a:t> </a:t>
            </a:r>
            <a:r>
              <a:rPr lang="ru-RU" dirty="0" err="1"/>
              <a:t>джерел</a:t>
            </a:r>
            <a:r>
              <a:rPr lang="ru-RU" dirty="0"/>
              <a:t> - </a:t>
            </a:r>
            <a:r>
              <a:rPr lang="ru-RU" dirty="0" err="1"/>
              <a:t>забруднювачів</a:t>
            </a:r>
            <a:r>
              <a:rPr lang="ru-RU" dirty="0"/>
              <a:t> </a:t>
            </a:r>
            <a:r>
              <a:rPr lang="ru-RU" dirty="0" err="1"/>
              <a:t>підземних</a:t>
            </a:r>
            <a:r>
              <a:rPr lang="ru-RU" dirty="0"/>
              <a:t> вод, </a:t>
            </a:r>
            <a:r>
              <a:rPr lang="ru-RU" dirty="0" err="1"/>
              <a:t>що</a:t>
            </a:r>
            <a:r>
              <a:rPr lang="ru-RU" dirty="0"/>
              <a:t> </a:t>
            </a:r>
            <a:r>
              <a:rPr lang="ru-RU" dirty="0" err="1"/>
              <a:t>розташовані</a:t>
            </a:r>
            <a:r>
              <a:rPr lang="ru-RU" dirty="0"/>
              <a:t> в межах другого та </a:t>
            </a:r>
            <a:r>
              <a:rPr lang="ru-RU" dirty="0" err="1"/>
              <a:t>третього</a:t>
            </a:r>
            <a:r>
              <a:rPr lang="ru-RU" dirty="0"/>
              <a:t> </a:t>
            </a:r>
            <a:r>
              <a:rPr lang="ru-RU" dirty="0" err="1"/>
              <a:t>поясів</a:t>
            </a:r>
            <a:r>
              <a:rPr lang="ru-RU" dirty="0"/>
              <a:t> </a:t>
            </a:r>
            <a:r>
              <a:rPr lang="ru-RU" dirty="0" err="1"/>
              <a:t>зони</a:t>
            </a:r>
            <a:r>
              <a:rPr lang="ru-RU" dirty="0"/>
              <a:t> </a:t>
            </a:r>
            <a:r>
              <a:rPr lang="ru-RU" dirty="0" err="1"/>
              <a:t>санітарної</a:t>
            </a:r>
            <a:r>
              <a:rPr lang="ru-RU" dirty="0"/>
              <a:t> </a:t>
            </a:r>
            <a:r>
              <a:rPr lang="ru-RU" dirty="0" err="1"/>
              <a:t>охорони</a:t>
            </a:r>
            <a:r>
              <a:rPr lang="ru-RU" dirty="0"/>
              <a:t> і </a:t>
            </a:r>
            <a:r>
              <a:rPr lang="ru-RU" dirty="0" err="1"/>
              <a:t>які</a:t>
            </a:r>
            <a:r>
              <a:rPr lang="ru-RU" dirty="0"/>
              <a:t> з </a:t>
            </a:r>
            <a:r>
              <a:rPr lang="ru-RU" dirty="0" err="1"/>
              <a:t>технічних</a:t>
            </a:r>
            <a:r>
              <a:rPr lang="ru-RU" dirty="0"/>
              <a:t> причин не </a:t>
            </a:r>
            <a:r>
              <a:rPr lang="ru-RU" dirty="0" err="1"/>
              <a:t>можуть</a:t>
            </a:r>
            <a:r>
              <a:rPr lang="ru-RU" dirty="0"/>
              <a:t> бути </a:t>
            </a:r>
            <a:r>
              <a:rPr lang="ru-RU" dirty="0" err="1"/>
              <a:t>винесені</a:t>
            </a:r>
            <a:r>
              <a:rPr lang="ru-RU" dirty="0"/>
              <a:t> за </a:t>
            </a:r>
            <a:r>
              <a:rPr lang="ru-RU" dirty="0" err="1"/>
              <a:t>межі</a:t>
            </a:r>
            <a:r>
              <a:rPr lang="ru-RU" dirty="0"/>
              <a:t> </a:t>
            </a:r>
            <a:r>
              <a:rPr lang="ru-RU" dirty="0" err="1"/>
              <a:t>цих</a:t>
            </a:r>
            <a:r>
              <a:rPr lang="ru-RU" dirty="0"/>
              <a:t> зон (</a:t>
            </a:r>
            <a:r>
              <a:rPr lang="ru-RU" dirty="0" err="1"/>
              <a:t>нафтопроводи</a:t>
            </a:r>
            <a:r>
              <a:rPr lang="ru-RU" dirty="0"/>
              <a:t>, </a:t>
            </a:r>
            <a:r>
              <a:rPr lang="ru-RU" dirty="0" err="1"/>
              <a:t>продуктопроводи</a:t>
            </a:r>
            <a:r>
              <a:rPr lang="ru-RU" dirty="0"/>
              <a:t>, поля </a:t>
            </a:r>
            <a:r>
              <a:rPr lang="ru-RU" dirty="0" err="1"/>
              <a:t>фільтрації</a:t>
            </a:r>
            <a:r>
              <a:rPr lang="ru-RU" dirty="0"/>
              <a:t>, скотомогильники </a:t>
            </a:r>
            <a:r>
              <a:rPr lang="ru-RU" dirty="0" err="1"/>
              <a:t>тощо</a:t>
            </a:r>
            <a:r>
              <a:rPr lang="ru-RU" dirty="0"/>
              <a:t>), </a:t>
            </a:r>
            <a:r>
              <a:rPr lang="ru-RU" dirty="0" err="1"/>
              <a:t>визначається</a:t>
            </a:r>
            <a:r>
              <a:rPr lang="ru-RU" dirty="0"/>
              <a:t> по кожному такому </a:t>
            </a:r>
            <a:r>
              <a:rPr lang="ru-RU" dirty="0" err="1"/>
              <a:t>об'єкту</a:t>
            </a:r>
            <a:r>
              <a:rPr lang="ru-RU" dirty="0"/>
              <a:t> </a:t>
            </a:r>
            <a:r>
              <a:rPr lang="ru-RU" dirty="0" err="1"/>
              <a:t>окремо</a:t>
            </a:r>
            <a:r>
              <a:rPr lang="ru-RU" dirty="0"/>
              <a:t> на </a:t>
            </a:r>
            <a:r>
              <a:rPr lang="ru-RU" dirty="0" err="1"/>
              <a:t>підставі</a:t>
            </a:r>
            <a:r>
              <a:rPr lang="ru-RU" dirty="0"/>
              <a:t> </a:t>
            </a:r>
            <a:r>
              <a:rPr lang="ru-RU" dirty="0" err="1"/>
              <a:t>результатів</a:t>
            </a:r>
            <a:r>
              <a:rPr lang="ru-RU" dirty="0"/>
              <a:t> </a:t>
            </a:r>
            <a:r>
              <a:rPr lang="ru-RU" dirty="0" err="1"/>
              <a:t>вивчення</a:t>
            </a:r>
            <a:r>
              <a:rPr lang="ru-RU" dirty="0"/>
              <a:t> </a:t>
            </a:r>
            <a:r>
              <a:rPr lang="ru-RU" dirty="0" err="1"/>
              <a:t>міграції</a:t>
            </a:r>
            <a:r>
              <a:rPr lang="ru-RU" dirty="0"/>
              <a:t> </a:t>
            </a:r>
            <a:r>
              <a:rPr lang="ru-RU" dirty="0" err="1"/>
              <a:t>забруднюючих</a:t>
            </a:r>
            <a:r>
              <a:rPr lang="ru-RU" dirty="0"/>
              <a:t> </a:t>
            </a:r>
            <a:r>
              <a:rPr lang="ru-RU" dirty="0" err="1"/>
              <a:t>речовин</a:t>
            </a:r>
            <a:r>
              <a:rPr lang="ru-RU" dirty="0"/>
              <a:t> у </a:t>
            </a:r>
            <a:r>
              <a:rPr lang="ru-RU" dirty="0" err="1"/>
              <a:t>навколишньому</a:t>
            </a:r>
            <a:r>
              <a:rPr lang="ru-RU" dirty="0"/>
              <a:t> природному </a:t>
            </a:r>
            <a:r>
              <a:rPr lang="ru-RU" dirty="0" err="1"/>
              <a:t>середовищі</a:t>
            </a:r>
            <a:r>
              <a:rPr lang="ru-RU" dirty="0"/>
              <a:t>. При </a:t>
            </a:r>
            <a:r>
              <a:rPr lang="ru-RU" dirty="0" err="1"/>
              <a:t>значному</a:t>
            </a:r>
            <a:r>
              <a:rPr lang="ru-RU" dirty="0"/>
              <a:t> техногенному </a:t>
            </a:r>
            <a:r>
              <a:rPr lang="ru-RU" dirty="0" err="1"/>
              <a:t>навантаженні</a:t>
            </a:r>
            <a:r>
              <a:rPr lang="ru-RU" dirty="0"/>
              <a:t> в межах другого та </a:t>
            </a:r>
            <a:r>
              <a:rPr lang="ru-RU" dirty="0" err="1"/>
              <a:t>третього</a:t>
            </a:r>
            <a:r>
              <a:rPr lang="ru-RU" dirty="0"/>
              <a:t> </a:t>
            </a:r>
            <a:r>
              <a:rPr lang="ru-RU" dirty="0" err="1"/>
              <a:t>поясів</a:t>
            </a:r>
            <a:r>
              <a:rPr lang="ru-RU" dirty="0"/>
              <a:t> </a:t>
            </a:r>
            <a:r>
              <a:rPr lang="ru-RU" dirty="0" err="1"/>
              <a:t>зони</a:t>
            </a:r>
            <a:r>
              <a:rPr lang="ru-RU" dirty="0"/>
              <a:t> </a:t>
            </a:r>
            <a:r>
              <a:rPr lang="ru-RU" dirty="0" err="1"/>
              <a:t>санітарної</a:t>
            </a:r>
            <a:r>
              <a:rPr lang="ru-RU" dirty="0"/>
              <a:t> </a:t>
            </a:r>
            <a:r>
              <a:rPr lang="ru-RU" dirty="0" err="1"/>
              <a:t>охорони</a:t>
            </a:r>
            <a:r>
              <a:rPr lang="ru-RU" dirty="0"/>
              <a:t> з метою контролю за </a:t>
            </a:r>
            <a:r>
              <a:rPr lang="ru-RU" dirty="0" err="1"/>
              <a:t>експлуатацією</a:t>
            </a:r>
            <a:r>
              <a:rPr lang="ru-RU" dirty="0"/>
              <a:t> </a:t>
            </a:r>
            <a:r>
              <a:rPr lang="ru-RU" dirty="0" err="1"/>
              <a:t>джерел</a:t>
            </a:r>
            <a:r>
              <a:rPr lang="ru-RU" dirty="0"/>
              <a:t> </a:t>
            </a:r>
            <a:r>
              <a:rPr lang="ru-RU" dirty="0" err="1"/>
              <a:t>питного</a:t>
            </a:r>
            <a:r>
              <a:rPr lang="ru-RU" dirty="0"/>
              <a:t> </a:t>
            </a:r>
            <a:r>
              <a:rPr lang="ru-RU" dirty="0" err="1"/>
              <a:t>водопостачання</a:t>
            </a:r>
            <a:r>
              <a:rPr lang="ru-RU" dirty="0"/>
              <a:t> та </a:t>
            </a:r>
            <a:r>
              <a:rPr lang="ru-RU" dirty="0" err="1"/>
              <a:t>прийняттям</a:t>
            </a:r>
            <a:r>
              <a:rPr lang="ru-RU" dirty="0"/>
              <a:t> </a:t>
            </a:r>
            <a:r>
              <a:rPr lang="ru-RU" dirty="0" err="1"/>
              <a:t>водогосподарських</a:t>
            </a:r>
            <a:r>
              <a:rPr lang="ru-RU" dirty="0"/>
              <a:t> </a:t>
            </a:r>
            <a:r>
              <a:rPr lang="ru-RU" dirty="0" err="1"/>
              <a:t>рішень</a:t>
            </a:r>
            <a:r>
              <a:rPr lang="ru-RU" dirty="0"/>
              <a:t> </a:t>
            </a:r>
            <a:r>
              <a:rPr lang="ru-RU" dirty="0" err="1"/>
              <a:t>здійснюються</a:t>
            </a:r>
            <a:r>
              <a:rPr lang="ru-RU" dirty="0"/>
              <a:t> </a:t>
            </a:r>
            <a:r>
              <a:rPr lang="ru-RU" dirty="0" err="1"/>
              <a:t>постійні</a:t>
            </a:r>
            <a:r>
              <a:rPr lang="ru-RU" dirty="0"/>
              <a:t> </a:t>
            </a:r>
            <a:r>
              <a:rPr lang="ru-RU" dirty="0" err="1"/>
              <a:t>моніторингові</a:t>
            </a:r>
            <a:r>
              <a:rPr lang="ru-RU" dirty="0"/>
              <a:t> </a:t>
            </a:r>
            <a:r>
              <a:rPr lang="ru-RU" dirty="0" err="1"/>
              <a:t>дослідження</a:t>
            </a:r>
            <a:r>
              <a:rPr lang="ru-RU" dirty="0"/>
              <a:t>.</a:t>
            </a:r>
          </a:p>
          <a:p>
            <a:endParaRPr lang="ru-RU" dirty="0"/>
          </a:p>
          <a:p>
            <a:r>
              <a:rPr lang="ru-RU" dirty="0"/>
              <a:t>У </a:t>
            </a:r>
            <a:r>
              <a:rPr lang="ru-RU" dirty="0" err="1"/>
              <a:t>разі</a:t>
            </a:r>
            <a:r>
              <a:rPr lang="ru-RU" dirty="0"/>
              <a:t> </a:t>
            </a:r>
            <a:r>
              <a:rPr lang="ru-RU" dirty="0" err="1"/>
              <a:t>розташування</a:t>
            </a:r>
            <a:r>
              <a:rPr lang="ru-RU" dirty="0"/>
              <a:t> </a:t>
            </a:r>
            <a:r>
              <a:rPr lang="ru-RU" dirty="0" err="1"/>
              <a:t>зони</a:t>
            </a:r>
            <a:r>
              <a:rPr lang="ru-RU" dirty="0"/>
              <a:t> </a:t>
            </a:r>
            <a:r>
              <a:rPr lang="ru-RU" dirty="0" err="1"/>
              <a:t>санітарної</a:t>
            </a:r>
            <a:r>
              <a:rPr lang="ru-RU" dirty="0"/>
              <a:t> </a:t>
            </a:r>
            <a:r>
              <a:rPr lang="ru-RU" dirty="0" err="1"/>
              <a:t>охорони</a:t>
            </a:r>
            <a:r>
              <a:rPr lang="ru-RU" dirty="0"/>
              <a:t> на </a:t>
            </a:r>
            <a:r>
              <a:rPr lang="ru-RU" dirty="0" err="1"/>
              <a:t>територіях</a:t>
            </a:r>
            <a:r>
              <a:rPr lang="ru-RU" dirty="0"/>
              <a:t> </a:t>
            </a:r>
            <a:r>
              <a:rPr lang="ru-RU" dirty="0" err="1"/>
              <a:t>двох</a:t>
            </a:r>
            <a:r>
              <a:rPr lang="ru-RU" dirty="0"/>
              <a:t> і </a:t>
            </a:r>
            <a:r>
              <a:rPr lang="ru-RU" dirty="0" err="1"/>
              <a:t>більше</a:t>
            </a:r>
            <a:r>
              <a:rPr lang="ru-RU" dirty="0"/>
              <a:t> областей </a:t>
            </a:r>
            <a:r>
              <a:rPr lang="ru-RU" dirty="0" err="1"/>
              <a:t>її</a:t>
            </a:r>
            <a:r>
              <a:rPr lang="ru-RU" dirty="0"/>
              <a:t> </a:t>
            </a:r>
            <a:r>
              <a:rPr lang="ru-RU" dirty="0" err="1"/>
              <a:t>межі</a:t>
            </a:r>
            <a:r>
              <a:rPr lang="ru-RU" dirty="0"/>
              <a:t> </a:t>
            </a:r>
            <a:r>
              <a:rPr lang="ru-RU" dirty="0" err="1"/>
              <a:t>встановлюються</a:t>
            </a:r>
            <a:r>
              <a:rPr lang="ru-RU" dirty="0"/>
              <a:t> </a:t>
            </a:r>
            <a:r>
              <a:rPr lang="ru-RU" dirty="0" err="1"/>
              <a:t>Кабінетом</a:t>
            </a:r>
            <a:r>
              <a:rPr lang="ru-RU" dirty="0"/>
              <a:t> </a:t>
            </a:r>
            <a:r>
              <a:rPr lang="ru-RU" dirty="0" err="1"/>
              <a:t>Міністрів</a:t>
            </a:r>
            <a:r>
              <a:rPr lang="ru-RU" dirty="0"/>
              <a:t> </a:t>
            </a:r>
            <a:r>
              <a:rPr lang="ru-RU" dirty="0" err="1"/>
              <a:t>України</a:t>
            </a:r>
            <a:r>
              <a:rPr lang="ru-RU" dirty="0"/>
              <a:t> за </a:t>
            </a:r>
            <a:r>
              <a:rPr lang="ru-RU" dirty="0" err="1"/>
              <a:t>поданням</a:t>
            </a:r>
            <a:r>
              <a:rPr lang="ru-RU" dirty="0"/>
              <a:t> центрального органу </a:t>
            </a:r>
            <a:r>
              <a:rPr lang="ru-RU" dirty="0" err="1"/>
              <a:t>виконавчої</a:t>
            </a:r>
            <a:r>
              <a:rPr lang="ru-RU" dirty="0"/>
              <a:t> </a:t>
            </a:r>
            <a:r>
              <a:rPr lang="ru-RU" dirty="0" err="1"/>
              <a:t>влади</a:t>
            </a:r>
            <a:r>
              <a:rPr lang="ru-RU" dirty="0"/>
              <a:t>, </a:t>
            </a:r>
            <a:r>
              <a:rPr lang="ru-RU" dirty="0" err="1"/>
              <a:t>що</a:t>
            </a:r>
            <a:r>
              <a:rPr lang="ru-RU" dirty="0"/>
              <a:t> </a:t>
            </a:r>
            <a:r>
              <a:rPr lang="ru-RU" dirty="0" err="1"/>
              <a:t>забезпечує</a:t>
            </a:r>
            <a:r>
              <a:rPr lang="ru-RU" dirty="0"/>
              <a:t> </a:t>
            </a:r>
            <a:r>
              <a:rPr lang="ru-RU" dirty="0" err="1"/>
              <a:t>формування</a:t>
            </a:r>
            <a:r>
              <a:rPr lang="ru-RU" dirty="0"/>
              <a:t> </a:t>
            </a:r>
            <a:r>
              <a:rPr lang="ru-RU" dirty="0" err="1"/>
              <a:t>державної</a:t>
            </a:r>
            <a:r>
              <a:rPr lang="ru-RU" dirty="0"/>
              <a:t> </a:t>
            </a:r>
            <a:r>
              <a:rPr lang="ru-RU" dirty="0" err="1"/>
              <a:t>політики</a:t>
            </a:r>
            <a:r>
              <a:rPr lang="ru-RU" dirty="0"/>
              <a:t> у </a:t>
            </a:r>
            <a:r>
              <a:rPr lang="ru-RU" dirty="0" err="1"/>
              <a:t>сфері</a:t>
            </a:r>
            <a:r>
              <a:rPr lang="ru-RU" dirty="0"/>
              <a:t> </a:t>
            </a:r>
            <a:r>
              <a:rPr lang="ru-RU" dirty="0" err="1"/>
              <a:t>житлово-комунального</a:t>
            </a:r>
            <a:r>
              <a:rPr lang="ru-RU" dirty="0"/>
              <a:t> </a:t>
            </a:r>
            <a:r>
              <a:rPr lang="ru-RU" dirty="0" err="1"/>
              <a:t>господарства</a:t>
            </a:r>
            <a:r>
              <a:rPr lang="ru-RU" dirty="0"/>
              <a:t>, та за </a:t>
            </a:r>
            <a:r>
              <a:rPr lang="ru-RU" dirty="0" err="1"/>
              <a:t>погодженням</a:t>
            </a:r>
            <a:r>
              <a:rPr lang="ru-RU" dirty="0"/>
              <a:t> </a:t>
            </a:r>
            <a:r>
              <a:rPr lang="ru-RU" dirty="0" err="1"/>
              <a:t>із</a:t>
            </a:r>
            <a:r>
              <a:rPr lang="ru-RU" dirty="0"/>
              <a:t> </a:t>
            </a:r>
            <a:r>
              <a:rPr lang="ru-RU" dirty="0" err="1"/>
              <a:t>центральними</a:t>
            </a:r>
            <a:r>
              <a:rPr lang="ru-RU" dirty="0"/>
              <a:t> органами </a:t>
            </a:r>
            <a:r>
              <a:rPr lang="ru-RU" dirty="0" err="1"/>
              <a:t>виконавчої</a:t>
            </a:r>
            <a:r>
              <a:rPr lang="ru-RU" dirty="0"/>
              <a:t> </a:t>
            </a:r>
            <a:r>
              <a:rPr lang="ru-RU" dirty="0" err="1"/>
              <a:t>влади</a:t>
            </a:r>
            <a:r>
              <a:rPr lang="ru-RU" dirty="0"/>
              <a:t>, </a:t>
            </a:r>
            <a:r>
              <a:rPr lang="ru-RU" dirty="0" err="1"/>
              <a:t>що</a:t>
            </a:r>
            <a:r>
              <a:rPr lang="ru-RU" dirty="0"/>
              <a:t> </a:t>
            </a:r>
            <a:r>
              <a:rPr lang="ru-RU" dirty="0" err="1"/>
              <a:t>забезпечують</a:t>
            </a:r>
            <a:r>
              <a:rPr lang="ru-RU" dirty="0"/>
              <a:t> </a:t>
            </a:r>
            <a:r>
              <a:rPr lang="ru-RU" dirty="0" err="1"/>
              <a:t>реалізацію</a:t>
            </a:r>
            <a:r>
              <a:rPr lang="ru-RU" dirty="0"/>
              <a:t> </a:t>
            </a:r>
            <a:r>
              <a:rPr lang="ru-RU" dirty="0" err="1"/>
              <a:t>державної</a:t>
            </a:r>
            <a:r>
              <a:rPr lang="ru-RU" dirty="0"/>
              <a:t> </a:t>
            </a:r>
            <a:r>
              <a:rPr lang="ru-RU" dirty="0" err="1"/>
              <a:t>політики</a:t>
            </a:r>
            <a:r>
              <a:rPr lang="ru-RU" dirty="0"/>
              <a:t> у сферах </a:t>
            </a:r>
            <a:r>
              <a:rPr lang="ru-RU" dirty="0" err="1"/>
              <a:t>санітарного</a:t>
            </a:r>
            <a:r>
              <a:rPr lang="ru-RU" dirty="0"/>
              <a:t> та </a:t>
            </a:r>
            <a:r>
              <a:rPr lang="ru-RU" dirty="0" err="1"/>
              <a:t>епідемічного</a:t>
            </a:r>
            <a:r>
              <a:rPr lang="ru-RU" dirty="0"/>
              <a:t> </a:t>
            </a:r>
            <a:r>
              <a:rPr lang="ru-RU" dirty="0" err="1"/>
              <a:t>благополуччя</a:t>
            </a:r>
            <a:r>
              <a:rPr lang="ru-RU" dirty="0"/>
              <a:t>, </a:t>
            </a:r>
            <a:r>
              <a:rPr lang="ru-RU" dirty="0" err="1"/>
              <a:t>розвитку</a:t>
            </a:r>
            <a:r>
              <a:rPr lang="ru-RU" dirty="0"/>
              <a:t> водного </a:t>
            </a:r>
            <a:r>
              <a:rPr lang="ru-RU" dirty="0" err="1"/>
              <a:t>господарства</a:t>
            </a:r>
            <a:r>
              <a:rPr lang="ru-RU" dirty="0"/>
              <a:t>, </a:t>
            </a:r>
            <a:r>
              <a:rPr lang="ru-RU" dirty="0" err="1"/>
              <a:t>земельних</a:t>
            </a:r>
            <a:r>
              <a:rPr lang="ru-RU" dirty="0"/>
              <a:t> </a:t>
            </a:r>
            <a:r>
              <a:rPr lang="ru-RU" dirty="0" err="1"/>
              <a:t>відносин</a:t>
            </a:r>
            <a:r>
              <a:rPr lang="ru-RU" dirty="0"/>
              <a:t>, та </a:t>
            </a:r>
            <a:r>
              <a:rPr lang="ru-RU" dirty="0" err="1"/>
              <a:t>відповідними</a:t>
            </a:r>
            <a:r>
              <a:rPr lang="ru-RU" dirty="0"/>
              <a:t> органами </a:t>
            </a:r>
            <a:r>
              <a:rPr lang="ru-RU" dirty="0" err="1"/>
              <a:t>місцевого</a:t>
            </a:r>
            <a:r>
              <a:rPr lang="ru-RU" dirty="0"/>
              <a:t> </a:t>
            </a:r>
            <a:r>
              <a:rPr lang="ru-RU" dirty="0" err="1"/>
              <a:t>самоврядування</a:t>
            </a:r>
            <a:r>
              <a:rPr lang="ru-RU" dirty="0"/>
              <a:t>.</a:t>
            </a:r>
          </a:p>
        </p:txBody>
      </p:sp>
    </p:spTree>
    <p:extLst>
      <p:ext uri="{BB962C8B-B14F-4D97-AF65-F5344CB8AC3E}">
        <p14:creationId xmlns:p14="http://schemas.microsoft.com/office/powerpoint/2010/main" val="20096378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186309"/>
          </a:xfrm>
          <a:prstGeom prst="rect">
            <a:avLst/>
          </a:prstGeom>
        </p:spPr>
        <p:txBody>
          <a:bodyPr wrap="square">
            <a:spAutoFit/>
          </a:bodyPr>
          <a:lstStyle/>
          <a:p>
            <a:pPr algn="r"/>
            <a:r>
              <a:rPr lang="ru-RU" sz="2400" dirty="0" smtClean="0">
                <a:effectLst/>
              </a:rPr>
              <a:t>Додаток 2</a:t>
            </a:r>
          </a:p>
          <a:p>
            <a:pPr algn="r"/>
            <a:endParaRPr lang="ru-RU" sz="2400" dirty="0" smtClean="0">
              <a:effectLst/>
            </a:endParaRPr>
          </a:p>
          <a:p>
            <a:pPr algn="ctr"/>
            <a:r>
              <a:rPr lang="ru-RU" sz="2400" b="1" dirty="0" smtClean="0">
                <a:effectLst/>
              </a:rPr>
              <a:t>Гігієнічна характеристика показників якості води</a:t>
            </a:r>
          </a:p>
          <a:p>
            <a:pPr algn="ctr"/>
            <a:endParaRPr lang="ru-RU" sz="2400" dirty="0" smtClean="0">
              <a:effectLst/>
            </a:endParaRPr>
          </a:p>
          <a:p>
            <a:pPr algn="just"/>
            <a:r>
              <a:rPr lang="ru-RU" sz="2400" b="1" dirty="0" smtClean="0">
                <a:effectLst/>
              </a:rPr>
              <a:t>Органолептичні властивості води </a:t>
            </a:r>
            <a:r>
              <a:rPr lang="ru-RU" sz="2400" dirty="0" smtClean="0">
                <a:effectLst/>
              </a:rPr>
              <a:t>діляться на 2 підгрупи:</a:t>
            </a:r>
            <a:r>
              <a:rPr lang="ru-RU" sz="2400" b="1" dirty="0" smtClean="0">
                <a:effectLst/>
              </a:rPr>
              <a:t> </a:t>
            </a:r>
            <a:r>
              <a:rPr lang="ru-RU" sz="2400" dirty="0" smtClean="0">
                <a:effectLst/>
              </a:rPr>
              <a:t>1) фізико-органолептичні - сукупність органолептичних ознак, які сприймаються органами почуттів і оцінюються за інтенсивністю сприйняття і 2) хіміко-органолептичні за рахунок вмісту певних хімічних речовин, здатних подразнювати рецептори відповідних аналізаторів і викликати ті чи інші відчуття.</a:t>
            </a:r>
          </a:p>
          <a:p>
            <a:pPr algn="just"/>
            <a:r>
              <a:rPr lang="ru-RU" sz="2000" b="1" i="1" dirty="0" smtClean="0">
                <a:effectLst/>
                <a:latin typeface="Times New Roman, serif"/>
              </a:rPr>
              <a:t>запах</a:t>
            </a:r>
            <a:r>
              <a:rPr lang="ru-RU" sz="2000" dirty="0" smtClean="0">
                <a:effectLst/>
                <a:latin typeface="Times New Roman, serif"/>
              </a:rPr>
              <a:t>- це здатність наявних у воді хімічних речовин випаровуватися і, створюючи відчутний тиск пари над поверхнею води, дратувати рецептори слизових оболонок носа і синусних пазух. Це спричиняє відповідного відчуття. Розрізняють: природні (ароматичний, болотний, гнильний, риб'ячий, трав'яний і ін.), Специфічні (аптечний) і, невизначені запахи.</a:t>
            </a:r>
            <a:endParaRPr lang="ru-RU" sz="2000" dirty="0" smtClean="0">
              <a:effectLst/>
            </a:endParaRPr>
          </a:p>
          <a:p>
            <a:pPr algn="just"/>
            <a:r>
              <a:rPr lang="ru-RU" sz="2000" b="1" i="1" dirty="0" smtClean="0">
                <a:effectLst/>
                <a:latin typeface="Times New Roman, serif"/>
              </a:rPr>
              <a:t>Смак і присмак</a:t>
            </a:r>
            <a:r>
              <a:rPr lang="ru-RU" sz="2000" dirty="0" smtClean="0">
                <a:effectLst/>
                <a:latin typeface="Times New Roman, serif"/>
              </a:rPr>
              <a:t>- здатність наявних у воді хімічних речовин після взаємодії зі слиною подразнювати смакові сосочки, розташовані на поверхні язика, і зумовлювати відповідне відчуття. Розрізняють солоний, гіркий, кислий і солодкий смаки. Решта - присмаки: лужний, болотний, металевий, нафтопродуктів та ін.</a:t>
            </a:r>
            <a:endParaRPr lang="ru-RU" sz="2000" dirty="0">
              <a:effectLst/>
            </a:endParaRPr>
          </a:p>
        </p:txBody>
      </p:sp>
    </p:spTree>
    <p:extLst>
      <p:ext uri="{BB962C8B-B14F-4D97-AF65-F5344CB8AC3E}">
        <p14:creationId xmlns:p14="http://schemas.microsoft.com/office/powerpoint/2010/main" val="3533056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95498"/>
            <a:ext cx="12192000" cy="6247864"/>
          </a:xfrm>
          <a:prstGeom prst="rect">
            <a:avLst/>
          </a:prstGeom>
        </p:spPr>
        <p:txBody>
          <a:bodyPr wrap="square">
            <a:spAutoFit/>
          </a:bodyPr>
          <a:lstStyle/>
          <a:p>
            <a:pPr algn="just"/>
            <a:r>
              <a:rPr lang="ru-RU" sz="2000" dirty="0" smtClean="0">
                <a:effectLst/>
                <a:latin typeface="Times New Roman, serif"/>
              </a:rPr>
              <a:t>Для характеристики інтенсивності запахів, смаків і присмаків води запропонована п'ятибальна шкала: 0 - запах (смак, присмак) відсутня, його не може виявити навіть досвідчений одоратор (дегустатор), 1 - дуже слабкий, споживач не виявляє, але відчуває досвідчений одоратор (дегустатор), 2 - слабкий, споживач відчуває тільки тоді, коли звернути на нього увагу, 3 - помітний, споживач легко виявляє і негативно реагує, 4 - чіткий, вода непридатна для вживання, 5 - дуже сильний, відчувається на відстані, через що вода непридатна для упот ребления.</a:t>
            </a:r>
            <a:endParaRPr lang="uk-UA" sz="2000" dirty="0" smtClean="0">
              <a:effectLst/>
            </a:endParaRPr>
          </a:p>
          <a:p>
            <a:pPr algn="just"/>
            <a:r>
              <a:rPr lang="ru-RU" sz="2000" dirty="0" err="1" smtClean="0">
                <a:effectLst/>
                <a:latin typeface="Times New Roman, serif"/>
              </a:rPr>
              <a:t>ДСанПіН</a:t>
            </a:r>
            <a:r>
              <a:rPr lang="ru-RU" sz="2000" dirty="0" smtClean="0">
                <a:effectLst/>
                <a:latin typeface="Times New Roman, serif"/>
              </a:rPr>
              <a:t> № 136/1940 інтенсивність запаху і присмаку оцінює за показником розведення (ПР).</a:t>
            </a:r>
            <a:endParaRPr lang="ru-RU" sz="2000" dirty="0" smtClean="0">
              <a:effectLst/>
            </a:endParaRPr>
          </a:p>
          <a:p>
            <a:pPr algn="just"/>
            <a:r>
              <a:rPr lang="ru-RU" sz="2000" dirty="0" smtClean="0">
                <a:effectLst/>
                <a:latin typeface="Times New Roman, serif"/>
              </a:rPr>
              <a:t>Неприємні запахи, смаки і присмаки води обмежують її споживання і змушують шукати інші джерела, які можуть виявитися небезпечними в епідемічному і хімічному відношенні. Специфічні запах, смак і присмак свідчать про забруднення води внаслідок потрапляння у водойму стічних вод промислових підприємств або поверхневого стоку з сільськогосподарських полів. Природні запах, смак і присмак свідчать про наявність у воді певних органічних і неорганічних речовин, які утворилися внаслідок життєдіяльності водних організмів (водоростей, актиноміцетів, грибків і ін.) І біохімічних процесів перетворення органічних сполук (гумінових речовин), які потрапили у воду з грунту . Запах води підземних джерел може бути обумовлений сірководнем, колодязів - деревом зрубу. Ці речовини можуть бути біологічно активними, небайдужими для здоров'я, володіти алергенними властивостями. Є показником ефективності очищення води на водопровідних станціях.</a:t>
            </a:r>
            <a:endParaRPr lang="ru-RU" sz="2000" dirty="0">
              <a:effectLst/>
            </a:endParaRPr>
          </a:p>
        </p:txBody>
      </p:sp>
    </p:spTree>
    <p:extLst>
      <p:ext uri="{BB962C8B-B14F-4D97-AF65-F5344CB8AC3E}">
        <p14:creationId xmlns:p14="http://schemas.microsoft.com/office/powerpoint/2010/main" val="2528664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49597"/>
            <a:ext cx="12192000" cy="5940088"/>
          </a:xfrm>
          <a:prstGeom prst="rect">
            <a:avLst/>
          </a:prstGeom>
        </p:spPr>
        <p:txBody>
          <a:bodyPr wrap="square">
            <a:spAutoFit/>
          </a:bodyPr>
          <a:lstStyle/>
          <a:p>
            <a:pPr algn="just"/>
            <a:r>
              <a:rPr lang="ru-RU" sz="2000" b="1" i="1" dirty="0" smtClean="0">
                <a:effectLst/>
                <a:latin typeface="Times New Roman, serif"/>
              </a:rPr>
              <a:t>кольоровість</a:t>
            </a:r>
            <a:r>
              <a:rPr lang="ru-RU" sz="2000" dirty="0" smtClean="0">
                <a:effectLst/>
                <a:latin typeface="Times New Roman, serif"/>
              </a:rPr>
              <a:t>- природна властивість води, обумовлене гуміновими речовинами, які вимиваються з грунту під час формування поверхневих і підземних водойм і надають воді жовто-коричневе забарвлення. Кольоровість вимірюють в градусах за допомогою спектрофотометрів і фотоколориметрів шляхом порівняння з забарвленням розчинів хромово-кобальтової або платиново-кобальтової шкали, що імітує кольоровість природної води.</a:t>
            </a:r>
            <a:endParaRPr lang="uk-UA" sz="2000" dirty="0" smtClean="0">
              <a:effectLst/>
            </a:endParaRPr>
          </a:p>
          <a:p>
            <a:pPr algn="just"/>
            <a:r>
              <a:rPr lang="ru-RU" sz="2000" dirty="0" smtClean="0">
                <a:effectLst/>
                <a:latin typeface="Times New Roman, serif"/>
              </a:rPr>
              <a:t>Забруднена вода може мати неприродний колір, обумовлений барвниками, які можуть потрапити у водойму зі стічними водами підприємств легкої промисловості, деякими неорганічними сполуками як природного, так і техногенного походження. Так, залізо і марганець можуть обумовлювати забарвлення води від червоного до чорного, мідь - від блідо-блакитного до синьо-зеленого. Цей показник має назву</a:t>
            </a:r>
            <a:r>
              <a:rPr lang="ru-RU" sz="2000" b="1" i="1" dirty="0" smtClean="0">
                <a:effectLst/>
                <a:latin typeface="Times New Roman, serif"/>
              </a:rPr>
              <a:t>забарвлення</a:t>
            </a:r>
            <a:r>
              <a:rPr lang="ru-RU" sz="2000" dirty="0" smtClean="0">
                <a:effectLst/>
                <a:latin typeface="Times New Roman, serif"/>
              </a:rPr>
              <a:t>води. Для його вимірювання воду наливають в циліндр з плоским дном, на відстані 4 см від дна розміщують аркуш білого паперу, воду з циліндра зливають доти, поки через її стовпчик лист буде сприйматися як білий, тобто поки не зникне забарвлення. Висота цього стовпчика в см і характеризує забарвлення води.</a:t>
            </a:r>
            <a:endParaRPr lang="uk-UA" sz="2000" dirty="0" smtClean="0">
              <a:effectLst/>
            </a:endParaRPr>
          </a:p>
          <a:p>
            <a:pPr algn="just"/>
            <a:r>
              <a:rPr lang="ru-RU" sz="2000" b="1" i="1" dirty="0" smtClean="0">
                <a:effectLst/>
                <a:latin typeface="Times New Roman, serif"/>
              </a:rPr>
              <a:t>каламутність</a:t>
            </a:r>
            <a:r>
              <a:rPr lang="ru-RU" sz="2000" dirty="0" smtClean="0">
                <a:effectLst/>
                <a:latin typeface="Times New Roman, serif"/>
              </a:rPr>
              <a:t>- природна властивість води, обумовлене вмістом зважених речовин органічного та неорганічного походження (глини, мулу, органічних колоїдів, планктону і ін.). Каламутність вимірюють нефелометрія, спектрофотометрами і фотоколориметрія по імітує каолінової шкалою, яка представляє собою набір суспензій білої глини каоліну в дистильованої воді. Каламутність води вимірюють в мг / л шляхом порівняння її оптичної щільності з щільністю стандартних суспензій каоліну, </a:t>
            </a:r>
            <a:r>
              <a:rPr lang="ru-RU" sz="2000" dirty="0" err="1" smtClean="0">
                <a:effectLst/>
                <a:latin typeface="Times New Roman, serif"/>
              </a:rPr>
              <a:t>згідно</a:t>
            </a:r>
            <a:r>
              <a:rPr lang="ru-RU" sz="2000" dirty="0" smtClean="0">
                <a:effectLst/>
                <a:latin typeface="Times New Roman, serif"/>
              </a:rPr>
              <a:t> </a:t>
            </a:r>
            <a:r>
              <a:rPr lang="ru-RU" sz="2000" dirty="0" err="1" smtClean="0">
                <a:effectLst/>
                <a:latin typeface="Times New Roman, serif"/>
              </a:rPr>
              <a:t>ДСанПіН</a:t>
            </a:r>
            <a:r>
              <a:rPr lang="ru-RU" sz="2000" dirty="0" smtClean="0">
                <a:effectLst/>
                <a:latin typeface="Times New Roman, serif"/>
              </a:rPr>
              <a:t> 136/1940 - в нефелометрічеському одиницях каламутності (НОМ).</a:t>
            </a:r>
            <a:endParaRPr lang="uk-UA" sz="2000" dirty="0">
              <a:effectLst/>
            </a:endParaRPr>
          </a:p>
        </p:txBody>
      </p:sp>
    </p:spTree>
    <p:extLst>
      <p:ext uri="{BB962C8B-B14F-4D97-AF65-F5344CB8AC3E}">
        <p14:creationId xmlns:p14="http://schemas.microsoft.com/office/powerpoint/2010/main" val="3109379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05281"/>
            <a:ext cx="12192000" cy="5909310"/>
          </a:xfrm>
          <a:prstGeom prst="rect">
            <a:avLst/>
          </a:prstGeom>
        </p:spPr>
        <p:txBody>
          <a:bodyPr wrap="square">
            <a:spAutoFit/>
          </a:bodyPr>
          <a:lstStyle/>
          <a:p>
            <a:pPr algn="just"/>
            <a:r>
              <a:rPr lang="ru-RU" dirty="0" smtClean="0">
                <a:effectLst/>
                <a:latin typeface="Times New Roman, serif"/>
              </a:rPr>
              <a:t> Протилежна характеристика каламутності води - </a:t>
            </a:r>
            <a:r>
              <a:rPr lang="ru-RU" b="1" i="1" dirty="0" smtClean="0">
                <a:effectLst/>
                <a:latin typeface="Times New Roman, serif"/>
              </a:rPr>
              <a:t>прозорість</a:t>
            </a:r>
            <a:r>
              <a:rPr lang="ru-RU" dirty="0" smtClean="0">
                <a:effectLst/>
                <a:latin typeface="Times New Roman, serif"/>
              </a:rPr>
              <a:t>- здатність пропускати світлові промені. прозорість вимірюють</a:t>
            </a:r>
            <a:r>
              <a:rPr lang="ru-RU" i="1" dirty="0" smtClean="0">
                <a:effectLst/>
                <a:latin typeface="Times New Roman, serif"/>
              </a:rPr>
              <a:t> по</a:t>
            </a:r>
            <a:r>
              <a:rPr lang="ru-RU" dirty="0" smtClean="0">
                <a:effectLst/>
                <a:latin typeface="Times New Roman, serif"/>
              </a:rPr>
              <a:t> методу </a:t>
            </a:r>
            <a:r>
              <a:rPr lang="ru-RU" dirty="0" err="1" smtClean="0">
                <a:effectLst/>
                <a:latin typeface="Times New Roman, serif"/>
              </a:rPr>
              <a:t>Снеллена</a:t>
            </a:r>
            <a:r>
              <a:rPr lang="ru-RU" dirty="0" smtClean="0">
                <a:effectLst/>
                <a:latin typeface="Times New Roman, serif"/>
              </a:rPr>
              <a:t>: Воду наливають в циліндр з плоским дном, на відстані 4 см від дна розміщують стандартний шрифт з літерами розміром 4 мм, товщиною - 0,5 мм. Воду з циліндра зливають доти, поки через її стовпчик можна буде прочитати літери. Висота цього стовпчика в см і характеризує прозорість води.</a:t>
            </a:r>
            <a:endParaRPr lang="uk-UA" dirty="0" smtClean="0">
              <a:effectLst/>
            </a:endParaRPr>
          </a:p>
          <a:p>
            <a:pPr algn="just"/>
            <a:r>
              <a:rPr lang="ru-RU" dirty="0" smtClean="0">
                <a:effectLst/>
                <a:latin typeface="Times New Roman, serif"/>
              </a:rPr>
              <a:t>Кольорова, пофарбована, каламутна вода викликає у людини відчуття відрази, що обмежує її споживання і змушує шукати нові джерела водопостачання. Підвищення забарвлення, каламутності і зниження прозорості може свідчити про забруднення води промисловими стічними водами. Вони можуть містити органічні і неорганічні речовини, шкідливі для здоров'я людини або утворювати шкідливі речовини </a:t>
            </a:r>
            <a:r>
              <a:rPr lang="ru-RU" dirty="0" err="1" smtClean="0">
                <a:effectLst/>
                <a:latin typeface="Times New Roman, serif"/>
              </a:rPr>
              <a:t>під</a:t>
            </a:r>
            <a:r>
              <a:rPr lang="ru-RU" dirty="0" smtClean="0">
                <a:effectLst/>
                <a:latin typeface="Times New Roman, serif"/>
              </a:rPr>
              <a:t> час </a:t>
            </a:r>
            <a:r>
              <a:rPr lang="ru-RU" dirty="0" err="1" smtClean="0">
                <a:effectLst/>
                <a:latin typeface="Times New Roman, serif"/>
              </a:rPr>
              <a:t>реагентної</a:t>
            </a:r>
            <a:r>
              <a:rPr lang="ru-RU" dirty="0" smtClean="0">
                <a:effectLst/>
                <a:latin typeface="Times New Roman, serif"/>
              </a:rPr>
              <a:t> </a:t>
            </a:r>
            <a:r>
              <a:rPr lang="ru-RU" dirty="0" err="1" smtClean="0">
                <a:effectLst/>
                <a:latin typeface="Times New Roman, serif"/>
              </a:rPr>
              <a:t>обробки</a:t>
            </a:r>
            <a:r>
              <a:rPr lang="ru-RU" dirty="0" smtClean="0">
                <a:effectLst/>
                <a:latin typeface="Times New Roman, serif"/>
              </a:rPr>
              <a:t> води (наприклад, хлорування). Вода з високою кольоровістю може бути біологічно активної за рахунок гумінових органічних речовин. Є показниками ефективності просвітлення і знебарвлення води на водоочисних спорудах. Зважені та гумінові речовини погіршують знезараження води (перешкоджають механічному проникненню активного хлору в бактеріальну клітину).</a:t>
            </a:r>
            <a:endParaRPr lang="uk-UA" dirty="0" smtClean="0">
              <a:effectLst/>
            </a:endParaRPr>
          </a:p>
          <a:p>
            <a:pPr algn="just"/>
            <a:r>
              <a:rPr lang="ru-RU" b="1" i="1" dirty="0" smtClean="0">
                <a:effectLst/>
                <a:latin typeface="Times New Roman, serif"/>
              </a:rPr>
              <a:t> температура </a:t>
            </a:r>
            <a:r>
              <a:rPr lang="ru-RU" dirty="0" smtClean="0">
                <a:effectLst/>
                <a:latin typeface="Times New Roman, serif"/>
              </a:rPr>
              <a:t>істотно впливає на: 1) органолептичні властивості води (запах, смак і присмак); вода з температурою понад 25 ° С має блювотний рефлекс; за міжнародним стандартом температура не повинна перевищувати 25 ° С, найкращою вважається прохолодною (12-15 ° С) температури; 2) швидкість і глибину процесів очищення і знезараження води на водопровідних станціях: з підвищенням температури до 20-25 ° С поліпшуються процеси освітлення і знебарвлення води за рахунок кращої коагуляції, підвищується ефективність фільтрації води через активоване вугілля внаслідок зменшення його адсорбційних властивостей, посилюється дифузія молекул знезаражувальних хлорвмісних речовин всередину бактеріальної клітини, тобто поліпшується знезараження.</a:t>
            </a:r>
            <a:endParaRPr lang="uk-UA" dirty="0">
              <a:effectLst/>
            </a:endParaRPr>
          </a:p>
        </p:txBody>
      </p:sp>
    </p:spTree>
    <p:extLst>
      <p:ext uri="{BB962C8B-B14F-4D97-AF65-F5344CB8AC3E}">
        <p14:creationId xmlns:p14="http://schemas.microsoft.com/office/powerpoint/2010/main" val="3683631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55809"/>
            <a:ext cx="12192000" cy="4801314"/>
          </a:xfrm>
          <a:prstGeom prst="rect">
            <a:avLst/>
          </a:prstGeom>
        </p:spPr>
        <p:txBody>
          <a:bodyPr wrap="square">
            <a:spAutoFit/>
          </a:bodyPr>
          <a:lstStyle/>
          <a:p>
            <a:pPr algn="just"/>
            <a:r>
              <a:rPr lang="ru-RU" b="1" i="1" dirty="0" smtClean="0">
                <a:effectLst/>
                <a:latin typeface="Times New Roman, serif"/>
              </a:rPr>
              <a:t>Сухий залишок </a:t>
            </a:r>
            <a:r>
              <a:rPr lang="ru-RU" dirty="0" smtClean="0">
                <a:effectLst/>
                <a:latin typeface="Times New Roman, serif"/>
              </a:rPr>
              <a:t>(Мінералізація загальна) - це кількість розчинених речовин, переважно (90%) мінеральних солей, в 1 л води. Воду з сухим залишком до 1000 мг / л називають прісною, від 1000 до 3000 мг / л - солоноватой, понад 3000 мг / л - солоної. Оптимальною вважається мінералізація на рівні 300-500 мг / л. Вода з сухим залишком 100-300 мг / л вважається задовільно мінералізованою, 300-500 - оптимально мінералізованою, 500-1000 мг / л - підвищено, але допустимо мінералізованою.</a:t>
            </a:r>
            <a:endParaRPr lang="uk-UA" dirty="0" smtClean="0">
              <a:effectLst/>
            </a:endParaRPr>
          </a:p>
          <a:p>
            <a:pPr algn="just"/>
            <a:r>
              <a:rPr lang="ru-RU" dirty="0" smtClean="0">
                <a:effectLst/>
                <a:latin typeface="Times New Roman, serif"/>
              </a:rPr>
              <a:t>Солонувата і солона вода неприємна на смак. Вживання такої води супроводжується підвищенням гідрофільності тканин, затримкою води в організмі, зменшенням на 30-60% діурезу. Внаслідок цього підвищується навантаження на серцево-судинну систему, важче протікає ішемічна хвороба серця, міокардіодистрофія, гіпертонічна хвороба, підвищується ризик їх загострення. Вода підвищеної мінералізації може служити причиною диспепсичних розладів у осіб, які змінили місце проживання. Причиною таких розладів є зміна секреторної і моторної функцій шлунка, подразнення слизових оболонок тонкої і товстої кишок і посилення їх перистальтики. Така вода сприяє розвитку і тяжкості перебігу сечокам'яної і жовчнокам'яної хвороб.</a:t>
            </a:r>
            <a:endParaRPr lang="uk-UA" dirty="0" smtClean="0">
              <a:effectLst/>
            </a:endParaRPr>
          </a:p>
          <a:p>
            <a:pPr algn="just"/>
            <a:r>
              <a:rPr lang="ru-RU" dirty="0" smtClean="0">
                <a:effectLst/>
                <a:latin typeface="Times New Roman, serif"/>
              </a:rPr>
              <a:t>Систематичне вживання слабомінералізованої води призводить до порушення водно-електролітного гомеостазу, яке грунтується на реакції </a:t>
            </a:r>
            <a:r>
              <a:rPr lang="ru-RU" dirty="0" err="1" smtClean="0">
                <a:effectLst/>
                <a:latin typeface="Times New Roman, serif"/>
              </a:rPr>
              <a:t>осморецепторного</a:t>
            </a:r>
            <a:r>
              <a:rPr lang="ru-RU" dirty="0" smtClean="0">
                <a:effectLst/>
                <a:latin typeface="Times New Roman, serif"/>
              </a:rPr>
              <a:t>поля печінки. Ця реакція зумовлює підвищений викид натрію в кров і супроводжується перерозподілом води між позаклітинної і внутрішньоклітинної рідиною.</a:t>
            </a:r>
            <a:endParaRPr lang="uk-UA" dirty="0">
              <a:effectLst/>
            </a:endParaRPr>
          </a:p>
        </p:txBody>
      </p:sp>
    </p:spTree>
    <p:extLst>
      <p:ext uri="{BB962C8B-B14F-4D97-AF65-F5344CB8AC3E}">
        <p14:creationId xmlns:p14="http://schemas.microsoft.com/office/powerpoint/2010/main" val="313751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740307"/>
          </a:xfrm>
          <a:prstGeom prst="rect">
            <a:avLst/>
          </a:prstGeom>
        </p:spPr>
        <p:txBody>
          <a:bodyPr wrap="square">
            <a:spAutoFit/>
          </a:bodyPr>
          <a:lstStyle/>
          <a:p>
            <a:pPr algn="just"/>
            <a:r>
              <a:rPr lang="ru-RU" b="1" i="1" dirty="0" smtClean="0">
                <a:effectLst/>
                <a:latin typeface="Times New Roman, serif"/>
              </a:rPr>
              <a:t>Водневий показник (</a:t>
            </a:r>
            <a:r>
              <a:rPr lang="ru-RU" b="1" i="1" dirty="0" err="1" smtClean="0">
                <a:effectLst/>
                <a:latin typeface="Times New Roman, serif"/>
              </a:rPr>
              <a:t>pН</a:t>
            </a:r>
            <a:r>
              <a:rPr lang="ru-RU" b="1" i="1" dirty="0" smtClean="0">
                <a:effectLst/>
                <a:latin typeface="Times New Roman, serif"/>
              </a:rPr>
              <a:t>)</a:t>
            </a:r>
            <a:r>
              <a:rPr lang="ru-RU" dirty="0" smtClean="0">
                <a:effectLst/>
                <a:latin typeface="Times New Roman, serif"/>
              </a:rPr>
              <a:t>- природна властивість води, обумовлене наявністю вільних іонів водню. Вода більшості поверхневих водойм має рН в межах від 6,5 до 8,5. Показник рН підземних вод коливається в діапазоні від 6 до 9. Кислими (з рН до 7) є болотні води, багаті на гумінові речовини. Лужними (з рН понад 7) - підземні води, які містять багато гідрокарбонатів.</a:t>
            </a:r>
            <a:endParaRPr lang="uk-UA" dirty="0" smtClean="0">
              <a:effectLst/>
            </a:endParaRPr>
          </a:p>
          <a:p>
            <a:pPr algn="just"/>
            <a:r>
              <a:rPr lang="ru-RU" dirty="0" smtClean="0">
                <a:effectLst/>
                <a:latin typeface="Times New Roman, serif"/>
              </a:rPr>
              <a:t>Зміна активної реакції води свідчить про забруднення джерела водопостачання кислими або лужними стічними водами промислових підприємств. Активна реакція впливає на процеси очищення та знезараження води: в лужних водах поліпшується освітлення і знебарвлення за рахунок поліпшення процесів коагуляції; в кислому середовищі прискорюється процес знезараження води.</a:t>
            </a:r>
            <a:endParaRPr lang="uk-UA" dirty="0" smtClean="0">
              <a:effectLst/>
            </a:endParaRPr>
          </a:p>
          <a:p>
            <a:pPr algn="just"/>
            <a:r>
              <a:rPr lang="ru-RU" b="1" i="1" dirty="0" smtClean="0">
                <a:effectLst/>
                <a:latin typeface="Times New Roman, serif"/>
              </a:rPr>
              <a:t>жорсткість загальна</a:t>
            </a:r>
            <a:r>
              <a:rPr lang="ru-RU" dirty="0" smtClean="0">
                <a:effectLst/>
                <a:latin typeface="Times New Roman, serif"/>
              </a:rPr>
              <a:t>- природна властивість води, обумовлене наявністю так званих солей жорсткості, а саме: кальцію і магнію (сульфатів, хлоридів, карбонатів, гідрокарбонатів і ін.). Розрізняють загальну, переборні, постійну і карбонатну жорсткість. Переборна, або гідрокарбонатна, жорсткість обумовлена ​​бікарбонатами Ca</a:t>
            </a:r>
            <a:r>
              <a:rPr lang="ru-RU" baseline="30000" dirty="0" smtClean="0">
                <a:effectLst/>
                <a:latin typeface="Times New Roman, serif"/>
              </a:rPr>
              <a:t>2+ </a:t>
            </a:r>
            <a:r>
              <a:rPr lang="ru-RU" dirty="0" smtClean="0">
                <a:effectLst/>
                <a:latin typeface="Times New Roman, serif"/>
              </a:rPr>
              <a:t>і Mg</a:t>
            </a:r>
            <a:r>
              <a:rPr lang="ru-RU" baseline="30000" dirty="0" smtClean="0">
                <a:effectLst/>
                <a:latin typeface="Times New Roman, serif"/>
              </a:rPr>
              <a:t>2+</a:t>
            </a:r>
            <a:r>
              <a:rPr lang="ru-RU" dirty="0" smtClean="0">
                <a:effectLst/>
                <a:latin typeface="Times New Roman, serif"/>
              </a:rPr>
              <a:t>, Які під час кип'ятіння води перетворюються в нерозчинні карбонати і випадають в осад за такими рівняннями:</a:t>
            </a:r>
            <a:endParaRPr lang="uk-UA" dirty="0" smtClean="0">
              <a:effectLst/>
            </a:endParaRPr>
          </a:p>
          <a:p>
            <a:pPr algn="just"/>
            <a:r>
              <a:rPr lang="ru-RU" dirty="0" smtClean="0">
                <a:effectLst/>
              </a:rPr>
              <a:t/>
            </a:r>
            <a:br>
              <a:rPr lang="ru-RU" dirty="0" smtClean="0">
                <a:effectLst/>
              </a:rPr>
            </a:br>
            <a:endParaRPr lang="ru-RU" dirty="0" smtClean="0">
              <a:effectLst/>
            </a:endParaRPr>
          </a:p>
          <a:p>
            <a:pPr algn="ctr"/>
            <a:r>
              <a:rPr lang="en-US" dirty="0" smtClean="0">
                <a:effectLst/>
                <a:latin typeface="Times New Roman, serif"/>
              </a:rPr>
              <a:t>Ca (HCO</a:t>
            </a:r>
            <a:r>
              <a:rPr lang="en-US" baseline="-25000" dirty="0" smtClean="0">
                <a:effectLst/>
                <a:latin typeface="Times New Roman, serif"/>
              </a:rPr>
              <a:t>3</a:t>
            </a:r>
            <a:r>
              <a:rPr lang="en-US" dirty="0" smtClean="0">
                <a:effectLst/>
                <a:latin typeface="Times New Roman, serif"/>
              </a:rPr>
              <a:t>)</a:t>
            </a:r>
            <a:r>
              <a:rPr lang="en-US" baseline="-25000" dirty="0" smtClean="0">
                <a:effectLst/>
                <a:latin typeface="Times New Roman, serif"/>
              </a:rPr>
              <a:t>2</a:t>
            </a:r>
            <a:r>
              <a:rPr lang="en-US" dirty="0" smtClean="0">
                <a:effectLst/>
                <a:latin typeface="Times New Roman, serif"/>
              </a:rPr>
              <a:t> = CaCO</a:t>
            </a:r>
            <a:r>
              <a:rPr lang="en-US" baseline="-25000" dirty="0" smtClean="0">
                <a:effectLst/>
                <a:latin typeface="Times New Roman, serif"/>
              </a:rPr>
              <a:t>3</a:t>
            </a:r>
            <a:r>
              <a:rPr lang="en-US" dirty="0" smtClean="0">
                <a:effectLst/>
                <a:latin typeface="Times New Roman, serif"/>
              </a:rPr>
              <a:t> + H</a:t>
            </a:r>
            <a:r>
              <a:rPr lang="en-US" baseline="-25000" dirty="0" smtClean="0">
                <a:effectLst/>
                <a:latin typeface="Times New Roman, serif"/>
              </a:rPr>
              <a:t>2</a:t>
            </a:r>
            <a:r>
              <a:rPr lang="en-US" dirty="0" smtClean="0">
                <a:effectLst/>
                <a:latin typeface="Times New Roman, serif"/>
              </a:rPr>
              <a:t>O + CO</a:t>
            </a:r>
            <a:r>
              <a:rPr lang="en-US" baseline="-25000" dirty="0" smtClean="0">
                <a:effectLst/>
                <a:latin typeface="Times New Roman, serif"/>
              </a:rPr>
              <a:t>2</a:t>
            </a:r>
            <a:r>
              <a:rPr lang="en-US" dirty="0" smtClean="0">
                <a:effectLst/>
                <a:latin typeface="Times New Roman, serif"/>
              </a:rPr>
              <a:t>.</a:t>
            </a:r>
            <a:endParaRPr lang="uk-UA" dirty="0" smtClean="0">
              <a:effectLst/>
            </a:endParaRPr>
          </a:p>
          <a:p>
            <a:pPr algn="ctr"/>
            <a:r>
              <a:rPr lang="en-US" dirty="0" smtClean="0">
                <a:effectLst/>
                <a:latin typeface="Times New Roman, serif"/>
              </a:rPr>
              <a:t>Mg (HCO</a:t>
            </a:r>
            <a:r>
              <a:rPr lang="en-US" baseline="-25000" dirty="0" smtClean="0">
                <a:effectLst/>
                <a:latin typeface="Times New Roman, serif"/>
              </a:rPr>
              <a:t>3</a:t>
            </a:r>
            <a:r>
              <a:rPr lang="en-US" dirty="0" smtClean="0">
                <a:effectLst/>
                <a:latin typeface="Times New Roman, serif"/>
              </a:rPr>
              <a:t>)</a:t>
            </a:r>
            <a:r>
              <a:rPr lang="en-US" baseline="-25000" dirty="0" smtClean="0">
                <a:effectLst/>
                <a:latin typeface="Times New Roman, serif"/>
              </a:rPr>
              <a:t>2</a:t>
            </a:r>
            <a:r>
              <a:rPr lang="en-US" dirty="0" smtClean="0">
                <a:effectLst/>
                <a:latin typeface="Times New Roman, serif"/>
              </a:rPr>
              <a:t> = MgCO</a:t>
            </a:r>
            <a:r>
              <a:rPr lang="en-US" baseline="-25000" dirty="0" smtClean="0">
                <a:effectLst/>
                <a:latin typeface="Times New Roman, serif"/>
              </a:rPr>
              <a:t>3</a:t>
            </a:r>
            <a:r>
              <a:rPr lang="en-US" dirty="0" smtClean="0">
                <a:effectLst/>
                <a:latin typeface="Times New Roman, serif"/>
              </a:rPr>
              <a:t> + H</a:t>
            </a:r>
            <a:r>
              <a:rPr lang="en-US" baseline="-25000" dirty="0" smtClean="0">
                <a:effectLst/>
                <a:latin typeface="Times New Roman, serif"/>
              </a:rPr>
              <a:t>2</a:t>
            </a:r>
            <a:r>
              <a:rPr lang="en-US" dirty="0" smtClean="0">
                <a:effectLst/>
                <a:latin typeface="Times New Roman, serif"/>
              </a:rPr>
              <a:t>O + CO</a:t>
            </a:r>
            <a:r>
              <a:rPr lang="en-US" baseline="-25000" dirty="0" smtClean="0">
                <a:effectLst/>
                <a:latin typeface="Times New Roman, serif"/>
              </a:rPr>
              <a:t>2</a:t>
            </a:r>
            <a:r>
              <a:rPr lang="en-US" dirty="0" smtClean="0">
                <a:effectLst/>
                <a:latin typeface="Times New Roman, serif"/>
              </a:rPr>
              <a:t>.</a:t>
            </a:r>
            <a:endParaRPr lang="uk-UA" dirty="0" smtClean="0">
              <a:effectLst/>
            </a:endParaRPr>
          </a:p>
          <a:p>
            <a:pPr algn="ctr"/>
            <a:endParaRPr lang="ru-RU" dirty="0" smtClean="0">
              <a:effectLst/>
            </a:endParaRPr>
          </a:p>
          <a:p>
            <a:pPr algn="just"/>
            <a:r>
              <a:rPr lang="ru-RU" dirty="0" smtClean="0">
                <a:effectLst/>
                <a:latin typeface="Times New Roman, serif"/>
              </a:rPr>
              <a:t>Постійної називають жорсткість, яка залишається після 1 години кип'ятіння води і обумовлена ​​наявністю хлоридів і сульфатів Ca</a:t>
            </a:r>
            <a:r>
              <a:rPr lang="ru-RU" baseline="30000" dirty="0" smtClean="0">
                <a:effectLst/>
                <a:latin typeface="Times New Roman, serif"/>
              </a:rPr>
              <a:t>2+</a:t>
            </a:r>
            <a:r>
              <a:rPr lang="ru-RU" dirty="0" smtClean="0">
                <a:effectLst/>
                <a:latin typeface="Times New Roman, serif"/>
              </a:rPr>
              <a:t> і Mg</a:t>
            </a:r>
            <a:r>
              <a:rPr lang="ru-RU" baseline="30000" dirty="0" smtClean="0">
                <a:effectLst/>
                <a:latin typeface="Times New Roman, serif"/>
              </a:rPr>
              <a:t>2+</a:t>
            </a:r>
            <a:r>
              <a:rPr lang="ru-RU" dirty="0" smtClean="0">
                <a:effectLst/>
                <a:latin typeface="Times New Roman, serif"/>
              </a:rPr>
              <a:t>, Що не випадають в осад.</a:t>
            </a:r>
            <a:endParaRPr lang="uk-UA" dirty="0" smtClean="0">
              <a:effectLst/>
            </a:endParaRPr>
          </a:p>
          <a:p>
            <a:pPr algn="just"/>
            <a:r>
              <a:rPr lang="ru-RU" dirty="0" smtClean="0">
                <a:effectLst/>
                <a:latin typeface="Times New Roman, serif"/>
              </a:rPr>
              <a:t>Загальну жорсткість води виражають в мг-</a:t>
            </a:r>
            <a:r>
              <a:rPr lang="ru-RU" dirty="0" err="1" smtClean="0">
                <a:effectLst/>
                <a:latin typeface="Times New Roman, serif"/>
              </a:rPr>
              <a:t>екв</a:t>
            </a:r>
            <a:r>
              <a:rPr lang="ru-RU" dirty="0" smtClean="0">
                <a:effectLst/>
                <a:latin typeface="Times New Roman, serif"/>
              </a:rPr>
              <a:t>/ Л. Раніше користувалися градусами жорсткості: 10</a:t>
            </a:r>
            <a:r>
              <a:rPr lang="ru-RU" baseline="30000" dirty="0" smtClean="0">
                <a:effectLst/>
                <a:latin typeface="Times New Roman, serif"/>
              </a:rPr>
              <a:t>Про</a:t>
            </a:r>
            <a:r>
              <a:rPr lang="ru-RU" dirty="0" smtClean="0">
                <a:effectLst/>
                <a:latin typeface="Times New Roman, serif"/>
              </a:rPr>
              <a:t> = 0,35 мг-</a:t>
            </a:r>
            <a:r>
              <a:rPr lang="ru-RU" dirty="0" err="1" smtClean="0">
                <a:effectLst/>
                <a:latin typeface="Times New Roman, serif"/>
              </a:rPr>
              <a:t>екв</a:t>
            </a:r>
            <a:r>
              <a:rPr lang="ru-RU" dirty="0" smtClean="0">
                <a:effectLst/>
                <a:latin typeface="Times New Roman, serif"/>
              </a:rPr>
              <a:t>/ Л, 1 мг-</a:t>
            </a:r>
            <a:r>
              <a:rPr lang="ru-RU" dirty="0" err="1" smtClean="0">
                <a:effectLst/>
                <a:latin typeface="Times New Roman, serif"/>
              </a:rPr>
              <a:t>екв</a:t>
            </a:r>
            <a:r>
              <a:rPr lang="ru-RU" dirty="0" smtClean="0">
                <a:effectLst/>
                <a:latin typeface="Times New Roman, serif"/>
              </a:rPr>
              <a:t>/ Л = 28 мг </a:t>
            </a:r>
            <a:r>
              <a:rPr lang="ru-RU" dirty="0" err="1" smtClean="0">
                <a:effectLst/>
                <a:latin typeface="Times New Roman, serif"/>
              </a:rPr>
              <a:t>Сао</a:t>
            </a:r>
            <a:r>
              <a:rPr lang="ru-RU" dirty="0" smtClean="0">
                <a:effectLst/>
                <a:latin typeface="Times New Roman, serif"/>
              </a:rPr>
              <a:t>/ Л = 2,8</a:t>
            </a:r>
            <a:r>
              <a:rPr lang="ru-RU" baseline="30000" dirty="0" smtClean="0">
                <a:effectLst/>
                <a:latin typeface="Times New Roman, serif"/>
              </a:rPr>
              <a:t>Про</a:t>
            </a:r>
            <a:r>
              <a:rPr lang="ru-RU" dirty="0" smtClean="0">
                <a:effectLst/>
                <a:latin typeface="Times New Roman, serif"/>
              </a:rPr>
              <a:t>.</a:t>
            </a:r>
            <a:endParaRPr lang="uk-UA" dirty="0" smtClean="0">
              <a:effectLst/>
            </a:endParaRPr>
          </a:p>
          <a:p>
            <a:pPr algn="just"/>
            <a:r>
              <a:rPr lang="ru-RU" dirty="0" smtClean="0">
                <a:effectLst/>
                <a:latin typeface="Times New Roman, serif"/>
              </a:rPr>
              <a:t>Вода із загальною жорсткістю до 3,5 мг-</a:t>
            </a:r>
            <a:r>
              <a:rPr lang="ru-RU" dirty="0" err="1" smtClean="0">
                <a:effectLst/>
                <a:latin typeface="Times New Roman, serif"/>
              </a:rPr>
              <a:t>екв</a:t>
            </a:r>
            <a:r>
              <a:rPr lang="ru-RU" dirty="0" smtClean="0">
                <a:effectLst/>
                <a:latin typeface="Times New Roman, serif"/>
              </a:rPr>
              <a:t>/ Л (10</a:t>
            </a:r>
            <a:r>
              <a:rPr lang="ru-RU" dirty="0" smtClean="0">
                <a:effectLst/>
                <a:latin typeface="Symbol, serif"/>
              </a:rPr>
              <a:t></a:t>
            </a:r>
            <a:r>
              <a:rPr lang="ru-RU" dirty="0" smtClean="0">
                <a:effectLst/>
                <a:latin typeface="Times New Roman, serif"/>
              </a:rPr>
              <a:t>) Вважається м'якою, від 3,5 до 7 мг-</a:t>
            </a:r>
            <a:r>
              <a:rPr lang="ru-RU" dirty="0" err="1" smtClean="0">
                <a:effectLst/>
                <a:latin typeface="Times New Roman, serif"/>
              </a:rPr>
              <a:t>екв</a:t>
            </a:r>
            <a:r>
              <a:rPr lang="ru-RU" dirty="0" smtClean="0">
                <a:effectLst/>
                <a:latin typeface="Times New Roman, serif"/>
              </a:rPr>
              <a:t>/ Л (10-20</a:t>
            </a:r>
            <a:r>
              <a:rPr lang="ru-RU" dirty="0" smtClean="0">
                <a:effectLst/>
                <a:latin typeface="Symbol, serif"/>
              </a:rPr>
              <a:t></a:t>
            </a:r>
            <a:r>
              <a:rPr lang="ru-RU" dirty="0" smtClean="0">
                <a:effectLst/>
                <a:latin typeface="Times New Roman, serif"/>
              </a:rPr>
              <a:t>) - помірно жорсткою, від 7 до 10 мг-</a:t>
            </a:r>
            <a:r>
              <a:rPr lang="ru-RU" dirty="0" err="1" smtClean="0">
                <a:effectLst/>
                <a:latin typeface="Times New Roman, serif"/>
              </a:rPr>
              <a:t>екв</a:t>
            </a:r>
            <a:r>
              <a:rPr lang="ru-RU" dirty="0" smtClean="0">
                <a:effectLst/>
                <a:latin typeface="Times New Roman, serif"/>
              </a:rPr>
              <a:t>/ Л (20-28</a:t>
            </a:r>
            <a:r>
              <a:rPr lang="ru-RU" dirty="0" smtClean="0">
                <a:effectLst/>
                <a:latin typeface="Symbol, serif"/>
              </a:rPr>
              <a:t></a:t>
            </a:r>
            <a:r>
              <a:rPr lang="ru-RU" dirty="0" smtClean="0">
                <a:effectLst/>
                <a:latin typeface="Times New Roman, serif"/>
              </a:rPr>
              <a:t>) - жорсткою і понад 10 мг-</a:t>
            </a:r>
            <a:r>
              <a:rPr lang="ru-RU" dirty="0" err="1" smtClean="0">
                <a:effectLst/>
                <a:latin typeface="Times New Roman, serif"/>
              </a:rPr>
              <a:t>екв</a:t>
            </a:r>
            <a:r>
              <a:rPr lang="ru-RU" dirty="0" smtClean="0">
                <a:effectLst/>
                <a:latin typeface="Times New Roman, serif"/>
              </a:rPr>
              <a:t>/ Л (28</a:t>
            </a:r>
            <a:r>
              <a:rPr lang="ru-RU" dirty="0" smtClean="0">
                <a:effectLst/>
                <a:latin typeface="Symbol, serif"/>
              </a:rPr>
              <a:t></a:t>
            </a:r>
            <a:r>
              <a:rPr lang="ru-RU" dirty="0" smtClean="0">
                <a:effectLst/>
                <a:latin typeface="Times New Roman, serif"/>
              </a:rPr>
              <a:t>) - дуже жорсткою. </a:t>
            </a:r>
            <a:endParaRPr lang="uk-UA" dirty="0" smtClean="0">
              <a:effectLst/>
            </a:endParaRPr>
          </a:p>
        </p:txBody>
      </p:sp>
    </p:spTree>
    <p:extLst>
      <p:ext uri="{BB962C8B-B14F-4D97-AF65-F5344CB8AC3E}">
        <p14:creationId xmlns:p14="http://schemas.microsoft.com/office/powerpoint/2010/main" val="63475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7116"/>
            <a:ext cx="12192000" cy="5293757"/>
          </a:xfrm>
          <a:prstGeom prst="rect">
            <a:avLst/>
          </a:prstGeom>
        </p:spPr>
        <p:txBody>
          <a:bodyPr wrap="square">
            <a:spAutoFit/>
          </a:bodyPr>
          <a:lstStyle/>
          <a:p>
            <a:pPr algn="just"/>
            <a:r>
              <a:rPr lang="ru-RU" dirty="0" smtClean="0">
                <a:effectLst/>
                <a:latin typeface="Times New Roman, serif"/>
              </a:rPr>
              <a:t>Зміст солей жорсткості понад 7 мг-</a:t>
            </a:r>
            <a:r>
              <a:rPr lang="ru-RU" dirty="0" err="1" smtClean="0">
                <a:effectLst/>
                <a:latin typeface="Times New Roman, serif"/>
              </a:rPr>
              <a:t>екв</a:t>
            </a:r>
            <a:r>
              <a:rPr lang="ru-RU" dirty="0" smtClean="0">
                <a:effectLst/>
                <a:latin typeface="Times New Roman, serif"/>
              </a:rPr>
              <a:t>/ Л надає воді гіркого смаку. Різкий перехід від м'якої води до жорсткої може привести до диспепсії. У районах з жарким кліматом користування водою з високою жорсткістю призводить до погіршення перебігу сечокам'яної хвороби. Солі жорсткості погіршують всмоктування жирів внаслідок їхнього омилення і освіти в кишечнику нерозчинних кальцієво-магнезіальних мил. При цьому обмежується надходження в організм ПНЖК, жиророзчинних вітамінів, деяких мікроелементів (вода з жорсткістю понад 10 мг-</a:t>
            </a:r>
            <a:r>
              <a:rPr lang="ru-RU" dirty="0" err="1" smtClean="0">
                <a:effectLst/>
                <a:latin typeface="Times New Roman, serif"/>
              </a:rPr>
              <a:t>екв</a:t>
            </a:r>
            <a:r>
              <a:rPr lang="ru-RU" dirty="0" smtClean="0">
                <a:effectLst/>
                <a:latin typeface="Times New Roman, serif"/>
              </a:rPr>
              <a:t>/ Л підвищує ризик захворювання на ендемічний зоб). Висока жорсткість сприяє виникненню дерматитів внаслідок подразнюючої дії кальцієво-магнезіальних мил, які утворюються при омиленні шкірного сала. З підвищенням жорсткості води ускладнюється кулінарна обробка харчових продуктів (гірше розварюється м'ясо і бобові, погано заварюється чай, утворюється накип на стінках посуду), підвищується витрата мила. Волосся після миття стає жорстким, шкіра грубіє, тканини жовтіють, втрачають м'якість, гнучкість, вентиляційну здатність за рахунок імпрегнації кальцієво-магнезіальних мил.</a:t>
            </a:r>
            <a:r>
              <a:rPr lang="ru-RU" sz="2000" dirty="0"/>
              <a:t>Тривале користування м'якою водою, бідної кальцієм, може привести до його дефіциту в організмі у дітей, що живуть в районах з м'якою водою. На зубної емалі у таких дітей утворюються лілові плями, які є наслідком декальцінаціі дентину. </a:t>
            </a:r>
            <a:r>
              <a:rPr lang="ru-RU" sz="2000" dirty="0" err="1" smtClean="0"/>
              <a:t>Розвивається</a:t>
            </a:r>
            <a:r>
              <a:rPr lang="ru-RU" sz="2000" dirty="0" smtClean="0"/>
              <a:t> </a:t>
            </a:r>
            <a:r>
              <a:rPr lang="ru-RU" sz="2000" dirty="0" err="1" smtClean="0"/>
              <a:t>урівська</a:t>
            </a:r>
            <a:r>
              <a:rPr lang="ru-RU" sz="2000" dirty="0" smtClean="0"/>
              <a:t> </a:t>
            </a:r>
            <a:r>
              <a:rPr lang="ru-RU" sz="2000" dirty="0"/>
              <a:t>хвороба (хвороба Кашин-Бека), яка є </a:t>
            </a:r>
            <a:r>
              <a:rPr lang="ru-RU" sz="2000" dirty="0" err="1"/>
              <a:t>ендемічним</a:t>
            </a:r>
            <a:r>
              <a:rPr lang="ru-RU" sz="2000" dirty="0"/>
              <a:t> </a:t>
            </a:r>
            <a:r>
              <a:rPr lang="ru-RU" sz="2000" dirty="0" err="1" smtClean="0"/>
              <a:t>полігіпермікроелементозом</a:t>
            </a:r>
            <a:r>
              <a:rPr lang="ru-RU" sz="2000" dirty="0" smtClean="0"/>
              <a:t> </a:t>
            </a:r>
            <a:r>
              <a:rPr lang="ru-RU" sz="2000" dirty="0" err="1" smtClean="0"/>
              <a:t>стронцію</a:t>
            </a:r>
            <a:r>
              <a:rPr lang="ru-RU" sz="2000" dirty="0"/>
              <a:t>, заліза, марганцю, цинку, фтору. Вона виникає в місцевостях з низьким вмістом кальцію в питній воді. Вода з низьким вмістом електролітів, які зумовлюють жорсткість, сприяє розвитку серцево-судинних захворювань.</a:t>
            </a:r>
            <a:endParaRPr lang="uk-UA" dirty="0" smtClean="0">
              <a:effectLst/>
            </a:endParaRPr>
          </a:p>
          <a:p>
            <a:pPr algn="just"/>
            <a:endParaRPr lang="uk-UA" dirty="0">
              <a:effectLst/>
            </a:endParaRPr>
          </a:p>
        </p:txBody>
      </p:sp>
    </p:spTree>
    <p:extLst>
      <p:ext uri="{BB962C8B-B14F-4D97-AF65-F5344CB8AC3E}">
        <p14:creationId xmlns:p14="http://schemas.microsoft.com/office/powerpoint/2010/main" val="35275896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58189"/>
            <a:ext cx="12192000" cy="5632311"/>
          </a:xfrm>
          <a:prstGeom prst="rect">
            <a:avLst/>
          </a:prstGeom>
        </p:spPr>
        <p:txBody>
          <a:bodyPr wrap="square">
            <a:spAutoFit/>
          </a:bodyPr>
          <a:lstStyle/>
          <a:p>
            <a:pPr algn="just"/>
            <a:r>
              <a:rPr lang="ru-RU" b="1" i="1" dirty="0" smtClean="0">
                <a:effectLst/>
                <a:latin typeface="Times New Roman, serif"/>
              </a:rPr>
              <a:t>Хлориди і сульфати</a:t>
            </a:r>
            <a:r>
              <a:rPr lang="ru-RU" dirty="0" smtClean="0">
                <a:effectLst/>
                <a:latin typeface="Times New Roman, serif"/>
              </a:rPr>
              <a:t>широко поширені в природі. Вони складають більшу частину сухого залишку прісних вод. Надходять в воду водойм внаслідок як природних процесів вимивання з грунту, так і забруднення водойми різноманітними стічними водами. Природний вміст у воді поверхневих водойм їх незначне і коливається в межах декількох десятків мг / л. Вода, яка фільтрується через солончаковий грунт, може містити сотні і навіть тисячі мг хлоридів в 1 л.</a:t>
            </a:r>
            <a:endParaRPr lang="uk-UA" dirty="0" smtClean="0">
              <a:effectLst/>
            </a:endParaRPr>
          </a:p>
          <a:p>
            <a:pPr algn="just"/>
            <a:r>
              <a:rPr lang="ru-RU" dirty="0" smtClean="0">
                <a:effectLst/>
                <a:latin typeface="Times New Roman, serif"/>
              </a:rPr>
              <a:t>Хлориди впливають на органолептичні властивості води - надають їй солоний (хлориди) або гіркий (сульфати) смак. З огляду на велику кількість хлоридів в сечі і поті людини і тварин, в господарсько-побутових стічних водах, рідких побутових відходах, стічних водах тваринницьких і птахівничих комплексів, поверхневих стоках з пасовищ їх також використовують як непрямі санітарно-хімічні показники епідемічної безпеки води. Разом з тим хлориди, що надходять у водойму зі стічними водами промислових підприємств, наприклад, металургійних, не мають нічого спільного з імовірним одночасним органічним і бактеріальним забрудненням.</a:t>
            </a:r>
            <a:endParaRPr lang="uk-UA" dirty="0" smtClean="0">
              <a:effectLst/>
            </a:endParaRPr>
          </a:p>
          <a:p>
            <a:pPr algn="just"/>
            <a:r>
              <a:rPr lang="ru-RU" b="1" i="1" dirty="0" smtClean="0">
                <a:effectLst/>
                <a:latin typeface="Times New Roman, serif"/>
              </a:rPr>
              <a:t>Залізо.</a:t>
            </a:r>
            <a:r>
              <a:rPr lang="ru-RU" dirty="0" smtClean="0">
                <a:effectLst/>
                <a:latin typeface="Times New Roman, serif"/>
              </a:rPr>
              <a:t> У поверхневих водоймах залізо міститься у вигляді стійкого </a:t>
            </a:r>
            <a:r>
              <a:rPr lang="ru-RU" dirty="0" err="1" smtClean="0">
                <a:effectLst/>
                <a:latin typeface="Times New Roman, serif"/>
              </a:rPr>
              <a:t>гуміновокіслого</a:t>
            </a:r>
            <a:r>
              <a:rPr lang="ru-RU" dirty="0" smtClean="0">
                <a:effectLst/>
                <a:latin typeface="Times New Roman, serif"/>
              </a:rPr>
              <a:t> </a:t>
            </a:r>
            <a:r>
              <a:rPr lang="ru-RU" dirty="0" err="1" smtClean="0">
                <a:effectLst/>
                <a:latin typeface="Times New Roman, serif"/>
              </a:rPr>
              <a:t>Fe</a:t>
            </a:r>
            <a:r>
              <a:rPr lang="ru-RU" dirty="0" smtClean="0">
                <a:effectLst/>
                <a:latin typeface="Times New Roman, serif"/>
              </a:rPr>
              <a:t> (IIІ), в підземних водах - гідрокарбонату двовалентного </a:t>
            </a:r>
            <a:r>
              <a:rPr lang="ru-RU" dirty="0" err="1" smtClean="0">
                <a:effectLst/>
                <a:latin typeface="Times New Roman, serif"/>
              </a:rPr>
              <a:t>Fe</a:t>
            </a:r>
            <a:r>
              <a:rPr lang="ru-RU" dirty="0" smtClean="0">
                <a:effectLst/>
                <a:latin typeface="Times New Roman, serif"/>
              </a:rPr>
              <a:t>(II). </a:t>
            </a:r>
            <a:r>
              <a:rPr lang="ru-RU" dirty="0" err="1" smtClean="0">
                <a:effectLst/>
                <a:latin typeface="Times New Roman, serif"/>
              </a:rPr>
              <a:t>Після</a:t>
            </a:r>
            <a:r>
              <a:rPr lang="ru-RU" dirty="0" smtClean="0">
                <a:effectLst/>
                <a:latin typeface="Times New Roman, serif"/>
              </a:rPr>
              <a:t> </a:t>
            </a:r>
            <a:r>
              <a:rPr lang="ru-RU" dirty="0" err="1" smtClean="0">
                <a:effectLst/>
                <a:latin typeface="Times New Roman, serif"/>
              </a:rPr>
              <a:t>підйому</a:t>
            </a:r>
            <a:r>
              <a:rPr lang="ru-RU" dirty="0" smtClean="0">
                <a:effectLst/>
                <a:latin typeface="Times New Roman, serif"/>
              </a:rPr>
              <a:t> підземної води на поверхню </a:t>
            </a:r>
            <a:r>
              <a:rPr lang="ru-RU" dirty="0" err="1" smtClean="0">
                <a:effectLst/>
                <a:latin typeface="Times New Roman, serif"/>
              </a:rPr>
              <a:t>Fe</a:t>
            </a:r>
            <a:r>
              <a:rPr lang="ru-RU" dirty="0" smtClean="0">
                <a:effectLst/>
                <a:latin typeface="Times New Roman, serif"/>
              </a:rPr>
              <a:t> (II) окислюється киснем атмосферного повітря до </a:t>
            </a:r>
            <a:r>
              <a:rPr lang="ru-RU" dirty="0" err="1" smtClean="0">
                <a:effectLst/>
                <a:latin typeface="Times New Roman, serif"/>
              </a:rPr>
              <a:t>Fe</a:t>
            </a:r>
            <a:r>
              <a:rPr lang="ru-RU" dirty="0" smtClean="0">
                <a:effectLst/>
                <a:latin typeface="Times New Roman, serif"/>
              </a:rPr>
              <a:t> (IIІ) з </a:t>
            </a:r>
            <a:r>
              <a:rPr lang="ru-RU" dirty="0" err="1" smtClean="0">
                <a:effectLst/>
                <a:latin typeface="Times New Roman, serif"/>
              </a:rPr>
              <a:t>утворенням</a:t>
            </a:r>
            <a:r>
              <a:rPr lang="ru-RU" dirty="0" smtClean="0">
                <a:effectLst/>
                <a:latin typeface="Times New Roman, serif"/>
              </a:rPr>
              <a:t> </a:t>
            </a:r>
            <a:r>
              <a:rPr lang="ru-RU" dirty="0" err="1" smtClean="0">
                <a:effectLst/>
                <a:latin typeface="Times New Roman, serif"/>
              </a:rPr>
              <a:t>гидрооксиду</a:t>
            </a:r>
            <a:r>
              <a:rPr lang="ru-RU" dirty="0" smtClean="0">
                <a:effectLst/>
                <a:latin typeface="Times New Roman, serif"/>
              </a:rPr>
              <a:t> </a:t>
            </a:r>
            <a:r>
              <a:rPr lang="ru-RU" dirty="0" err="1" smtClean="0">
                <a:effectLst/>
                <a:latin typeface="Times New Roman, serif"/>
              </a:rPr>
              <a:t>Fe</a:t>
            </a:r>
            <a:r>
              <a:rPr lang="ru-RU" dirty="0" smtClean="0">
                <a:effectLst/>
                <a:latin typeface="Times New Roman, serif"/>
              </a:rPr>
              <a:t> (III) за реакцією:</a:t>
            </a:r>
            <a:endParaRPr lang="uk-UA" dirty="0" smtClean="0">
              <a:effectLst/>
            </a:endParaRPr>
          </a:p>
          <a:p>
            <a:pPr algn="ctr"/>
            <a:endParaRPr lang="ru-RU" dirty="0" smtClean="0">
              <a:effectLst/>
              <a:latin typeface="Times New Roman, serif"/>
            </a:endParaRPr>
          </a:p>
          <a:p>
            <a:pPr algn="ctr"/>
            <a:r>
              <a:rPr lang="en-US" dirty="0" smtClean="0">
                <a:effectLst/>
                <a:latin typeface="Times New Roman, serif"/>
              </a:rPr>
              <a:t>4Fe (OH)</a:t>
            </a:r>
            <a:r>
              <a:rPr lang="en-US" baseline="-25000" dirty="0" smtClean="0">
                <a:effectLst/>
                <a:latin typeface="Times New Roman, serif"/>
              </a:rPr>
              <a:t>2</a:t>
            </a:r>
            <a:r>
              <a:rPr lang="en-US" dirty="0" smtClean="0">
                <a:effectLst/>
                <a:latin typeface="Times New Roman, serif"/>
              </a:rPr>
              <a:t> + 2H</a:t>
            </a:r>
            <a:r>
              <a:rPr lang="en-US" baseline="-25000" dirty="0" smtClean="0">
                <a:effectLst/>
                <a:latin typeface="Times New Roman, serif"/>
              </a:rPr>
              <a:t>2</a:t>
            </a:r>
            <a:r>
              <a:rPr lang="en-US" dirty="0" smtClean="0">
                <a:effectLst/>
                <a:latin typeface="Times New Roman, serif"/>
              </a:rPr>
              <a:t>O + O</a:t>
            </a:r>
            <a:r>
              <a:rPr lang="en-US" baseline="-25000" dirty="0" smtClean="0">
                <a:effectLst/>
                <a:latin typeface="Times New Roman, serif"/>
              </a:rPr>
              <a:t>2</a:t>
            </a:r>
            <a:r>
              <a:rPr lang="en-US" dirty="0" smtClean="0">
                <a:effectLst/>
                <a:latin typeface="Times New Roman, serif"/>
              </a:rPr>
              <a:t> = 4Fe (OH)</a:t>
            </a:r>
            <a:r>
              <a:rPr lang="en-US" baseline="-25000" dirty="0" smtClean="0">
                <a:effectLst/>
                <a:latin typeface="Times New Roman, serif"/>
              </a:rPr>
              <a:t>3</a:t>
            </a:r>
            <a:r>
              <a:rPr lang="en-US" dirty="0" smtClean="0">
                <a:effectLst/>
                <a:latin typeface="Times New Roman, serif"/>
              </a:rPr>
              <a:t>.</a:t>
            </a:r>
            <a:endParaRPr lang="ru-RU" dirty="0" smtClean="0">
              <a:effectLst/>
              <a:latin typeface="Times New Roman, serif"/>
            </a:endParaRPr>
          </a:p>
          <a:p>
            <a:pPr algn="ctr"/>
            <a:endParaRPr lang="uk-UA" dirty="0" smtClean="0">
              <a:effectLst/>
            </a:endParaRPr>
          </a:p>
          <a:p>
            <a:pPr algn="just"/>
            <a:r>
              <a:rPr lang="ru-RU" dirty="0" smtClean="0">
                <a:effectLst/>
                <a:latin typeface="Times New Roman, serif"/>
              </a:rPr>
              <a:t>гідроксид </a:t>
            </a:r>
            <a:r>
              <a:rPr lang="ru-RU" dirty="0" err="1" smtClean="0">
                <a:effectLst/>
                <a:latin typeface="Times New Roman, serif"/>
              </a:rPr>
              <a:t>Fe</a:t>
            </a:r>
            <a:r>
              <a:rPr lang="ru-RU" dirty="0" smtClean="0">
                <a:effectLst/>
                <a:latin typeface="Times New Roman, serif"/>
              </a:rPr>
              <a:t>(III) погано розчиняється і утворює у воді коричневі пластівці, які обумовлюють її кольоровість і каламутність. При значному вмісті заліза у воді внаслідок зазначених перетворень вона набуватиме жовто-коричневе забарвлення, ставати каламутною і купувати терпкий присмак металу.</a:t>
            </a:r>
            <a:endParaRPr lang="uk-UA" dirty="0">
              <a:effectLst/>
            </a:endParaRPr>
          </a:p>
        </p:txBody>
      </p:sp>
    </p:spTree>
    <p:extLst>
      <p:ext uri="{BB962C8B-B14F-4D97-AF65-F5344CB8AC3E}">
        <p14:creationId xmlns:p14="http://schemas.microsoft.com/office/powerpoint/2010/main" val="662025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5846"/>
            <a:ext cx="12192000" cy="3785652"/>
          </a:xfrm>
          <a:prstGeom prst="rect">
            <a:avLst/>
          </a:prstGeom>
        </p:spPr>
        <p:txBody>
          <a:bodyPr wrap="square">
            <a:spAutoFit/>
          </a:bodyPr>
          <a:lstStyle/>
          <a:p>
            <a:pPr algn="just"/>
            <a:r>
              <a:rPr lang="ru-RU" sz="2000" b="1" i="1" smtClean="0">
                <a:effectLst/>
                <a:latin typeface="Times New Roman, serif"/>
              </a:rPr>
              <a:t>Марганець</a:t>
            </a:r>
            <a:r>
              <a:rPr lang="ru-RU" sz="2000" smtClean="0">
                <a:effectLst/>
                <a:latin typeface="Times New Roman, serif"/>
              </a:rPr>
              <a:t>. </a:t>
            </a:r>
            <a:r>
              <a:rPr lang="ru-RU" sz="2000" dirty="0" smtClean="0">
                <a:effectLst/>
                <a:latin typeface="Times New Roman, serif"/>
              </a:rPr>
              <a:t>У концентраціях, понад 0,15 мг / л,</a:t>
            </a:r>
            <a:r>
              <a:rPr lang="ru-RU" sz="2000" baseline="30000" dirty="0" smtClean="0">
                <a:effectLst/>
                <a:latin typeface="Times New Roman, serif"/>
              </a:rPr>
              <a:t> </a:t>
            </a:r>
            <a:r>
              <a:rPr lang="ru-RU" sz="2000" dirty="0" smtClean="0">
                <a:effectLst/>
                <a:latin typeface="Times New Roman, serif"/>
              </a:rPr>
              <a:t>марганець забарвлює воду в рожевий колір, надає їй неприємного присмаку, забарвлює при пранні білизна, утворює накип на посуді. Якщо з'єднання марганцю (ІІ) у воді піддаються окисленню, то негативний вплив на органолептичні властивості посилюється. При аерації води, яка містить марганцю понад 0,1 мг / л, буде утворюватися темно-бурий осад MnО</a:t>
            </a:r>
            <a:r>
              <a:rPr lang="ru-RU" sz="2000" baseline="-25000" dirty="0" smtClean="0">
                <a:effectLst/>
                <a:latin typeface="Times New Roman, serif"/>
              </a:rPr>
              <a:t>2</a:t>
            </a:r>
            <a:r>
              <a:rPr lang="ru-RU" sz="2000" dirty="0" smtClean="0">
                <a:effectLst/>
                <a:latin typeface="Times New Roman, serif"/>
              </a:rPr>
              <a:t>, При озонування з метою знезараження за рахунок утворення солей Mn</a:t>
            </a:r>
            <a:r>
              <a:rPr lang="ru-RU" sz="2000" baseline="30000" dirty="0" smtClean="0">
                <a:effectLst/>
                <a:latin typeface="Times New Roman, serif"/>
              </a:rPr>
              <a:t>7 + </a:t>
            </a:r>
            <a:r>
              <a:rPr lang="ru-RU" sz="2000" dirty="0" smtClean="0">
                <a:effectLst/>
                <a:latin typeface="Times New Roman, serif"/>
              </a:rPr>
              <a:t>(Перманганатів) може виникнути рожеве забарвлення.</a:t>
            </a:r>
            <a:endParaRPr lang="uk-UA" sz="2000" dirty="0" smtClean="0">
              <a:effectLst/>
            </a:endParaRPr>
          </a:p>
          <a:p>
            <a:pPr algn="just"/>
            <a:r>
              <a:rPr lang="ru-RU" sz="2000" b="1" i="1" dirty="0" smtClean="0">
                <a:effectLst/>
                <a:latin typeface="Times New Roman, serif"/>
              </a:rPr>
              <a:t>Мідь.</a:t>
            </a:r>
            <a:r>
              <a:rPr lang="ru-RU" sz="2000" dirty="0" smtClean="0">
                <a:effectLst/>
                <a:latin typeface="Times New Roman, serif"/>
              </a:rPr>
              <a:t>При концентраціях, понад 5,0 мг / л, мідь надає водопровідній воді відчутний неприємний терпкий присмак. При концентраціях понад 1,0 мг / л фарбується білизна при пранні, спостерігається корозія алюмінієвої і цинкової посуду.</a:t>
            </a:r>
            <a:endParaRPr lang="uk-UA" sz="2000" dirty="0" smtClean="0">
              <a:effectLst/>
            </a:endParaRPr>
          </a:p>
          <a:p>
            <a:pPr algn="just"/>
            <a:r>
              <a:rPr lang="ru-RU" sz="2000" b="1" i="1" dirty="0" smtClean="0">
                <a:effectLst/>
                <a:latin typeface="Times New Roman, serif"/>
              </a:rPr>
              <a:t>Цинк.</a:t>
            </a:r>
            <a:r>
              <a:rPr lang="ru-RU" sz="2000" dirty="0" smtClean="0">
                <a:effectLst/>
                <a:latin typeface="Times New Roman, serif"/>
              </a:rPr>
              <a:t>Високий вміст у воді цинку погіршує її органолептичні властивості. При концентраціях, понад 5,0 мг / л, сполуки цинку зраджують воді відчутний неприємний терпкий присмак. При цьому в воді може з'явитися опалесценция і утворення плівки при кип'ятінні.</a:t>
            </a:r>
            <a:endParaRPr lang="uk-UA" sz="2000" dirty="0">
              <a:effectLst/>
            </a:endParaRPr>
          </a:p>
        </p:txBody>
      </p:sp>
    </p:spTree>
    <p:extLst>
      <p:ext uri="{BB962C8B-B14F-4D97-AF65-F5344CB8AC3E}">
        <p14:creationId xmlns:p14="http://schemas.microsoft.com/office/powerpoint/2010/main" val="27114171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7948"/>
            <a:ext cx="12192000" cy="5940088"/>
          </a:xfrm>
          <a:prstGeom prst="rect">
            <a:avLst/>
          </a:prstGeom>
        </p:spPr>
        <p:txBody>
          <a:bodyPr wrap="square">
            <a:spAutoFit/>
          </a:bodyPr>
          <a:lstStyle/>
          <a:p>
            <a:pPr algn="just"/>
            <a:r>
              <a:rPr lang="ru-RU" sz="2000" b="1" dirty="0" smtClean="0">
                <a:effectLst/>
                <a:latin typeface="Times New Roman, serif"/>
              </a:rPr>
              <a:t>Показники нешкідливості за хімічним складом</a:t>
            </a:r>
            <a:r>
              <a:rPr lang="ru-RU" sz="2000" dirty="0" smtClean="0">
                <a:effectLst/>
                <a:latin typeface="Times New Roman, serif"/>
              </a:rPr>
              <a:t> - це хімічні речовини, які можуть мати негативний вплив на здоров'я людини, викликаючи розвиток різноманітних захворювань.</a:t>
            </a:r>
            <a:endParaRPr lang="ru-RU" sz="2000" dirty="0" smtClean="0">
              <a:effectLst/>
            </a:endParaRPr>
          </a:p>
          <a:p>
            <a:pPr algn="just"/>
            <a:r>
              <a:rPr lang="ru-RU" sz="2000" b="1" i="1" dirty="0" smtClean="0">
                <a:effectLst/>
              </a:rPr>
              <a:t>Хімічні речовини природного походження</a:t>
            </a:r>
            <a:r>
              <a:rPr lang="ru-RU" sz="2000" dirty="0" smtClean="0">
                <a:effectLst/>
              </a:rPr>
              <a:t>(Берилій, молібден, миш'як, свинець, нітрати, фтор, селен, стронцій) зумовлюють виникнення ендемічних захворювань. Деякі з них (молібден, селен, фтор) належать до </a:t>
            </a:r>
            <a:r>
              <a:rPr lang="ru-RU" sz="2000" dirty="0" err="1" smtClean="0">
                <a:effectLst/>
              </a:rPr>
              <a:t>біомікроелементів</a:t>
            </a:r>
            <a:r>
              <a:rPr lang="ru-RU" sz="2000" dirty="0" smtClean="0">
                <a:effectLst/>
              </a:rPr>
              <a:t>, Зміст яких в організмі не перевищує 0,01%, але вони є </a:t>
            </a:r>
            <a:r>
              <a:rPr lang="ru-RU" sz="2000" dirty="0" err="1" smtClean="0">
                <a:effectLst/>
              </a:rPr>
              <a:t>ессенціальнимидля</a:t>
            </a:r>
            <a:r>
              <a:rPr lang="ru-RU" sz="2000" dirty="0" smtClean="0">
                <a:effectLst/>
              </a:rPr>
              <a:t> людини. Вони обов'язково повинні надходити в організм в оптимальних добових дозах, при недотриманні яких можуть </a:t>
            </a:r>
            <a:r>
              <a:rPr lang="ru-RU" sz="2000" dirty="0" err="1" smtClean="0">
                <a:effectLst/>
              </a:rPr>
              <a:t>розвинутися</a:t>
            </a:r>
            <a:r>
              <a:rPr lang="ru-RU" sz="2000" dirty="0" smtClean="0">
                <a:effectLst/>
              </a:rPr>
              <a:t> </a:t>
            </a:r>
            <a:r>
              <a:rPr lang="ru-RU" sz="2000" dirty="0" err="1" smtClean="0">
                <a:effectLst/>
              </a:rPr>
              <a:t>або</a:t>
            </a:r>
            <a:r>
              <a:rPr lang="ru-RU" sz="2000" dirty="0" smtClean="0">
                <a:effectLst/>
              </a:rPr>
              <a:t> </a:t>
            </a:r>
            <a:r>
              <a:rPr lang="ru-RU" sz="2000" dirty="0" err="1" smtClean="0">
                <a:effectLst/>
              </a:rPr>
              <a:t>гіпомікроелементози</a:t>
            </a:r>
            <a:r>
              <a:rPr lang="ru-RU" sz="2000" dirty="0" smtClean="0">
                <a:effectLst/>
              </a:rPr>
              <a:t>, або </a:t>
            </a:r>
            <a:r>
              <a:rPr lang="ru-RU" sz="2000" dirty="0" err="1" smtClean="0">
                <a:effectLst/>
              </a:rPr>
              <a:t>гіпермікроелементози</a:t>
            </a:r>
            <a:r>
              <a:rPr lang="ru-RU" sz="2000" dirty="0" smtClean="0">
                <a:effectLst/>
              </a:rPr>
              <a:t>. Інші (берилій, миш'як, свинець, нітрати, стронцій) при надмірному надходженні в організм можуть проявити токсичну дію.</a:t>
            </a:r>
          </a:p>
          <a:p>
            <a:pPr algn="just"/>
            <a:r>
              <a:rPr lang="ru-RU" sz="2000" b="1" i="1" dirty="0" smtClean="0">
                <a:effectLst/>
              </a:rPr>
              <a:t>Хімічні речовини, які надходять в воду внаслідок промислового, сільськогосподарського та побутового забруднення джерел водопостачання.</a:t>
            </a:r>
            <a:r>
              <a:rPr lang="ru-RU" sz="2000" dirty="0" smtClean="0">
                <a:effectLst/>
              </a:rPr>
              <a:t> До них належать важкі метали, такі як кадмій, ртуть, нікель, вісмут, сурма, олово, хром і т.п .. Детергенти (синтетичні миючі засоби або поверхнево активні речовини), </a:t>
            </a:r>
            <a:r>
              <a:rPr lang="ru-RU" sz="2000" dirty="0" err="1" smtClean="0">
                <a:effectLst/>
              </a:rPr>
              <a:t>пестициди</a:t>
            </a:r>
            <a:r>
              <a:rPr lang="ru-RU" sz="2000" dirty="0" smtClean="0">
                <a:effectLst/>
              </a:rPr>
              <a:t> (ДДТ, ГХЦГ, хлорофос, </a:t>
            </a:r>
            <a:r>
              <a:rPr lang="ru-RU" sz="2000" dirty="0" err="1" smtClean="0">
                <a:effectLst/>
              </a:rPr>
              <a:t>метафос</a:t>
            </a:r>
            <a:r>
              <a:rPr lang="ru-RU" sz="2000" dirty="0" smtClean="0">
                <a:effectLst/>
              </a:rPr>
              <a:t>, 2, 4-Д, </a:t>
            </a:r>
            <a:r>
              <a:rPr lang="ru-RU" sz="2000" dirty="0" err="1" smtClean="0">
                <a:effectLst/>
              </a:rPr>
              <a:t>атразин</a:t>
            </a:r>
            <a:r>
              <a:rPr lang="ru-RU" sz="2000" dirty="0" smtClean="0">
                <a:effectLst/>
              </a:rPr>
              <a:t>і т.п.). Також синтетичні полімери та їх мономери (фенол, формальдегід, капролактам тощо). Їх вміст у воді не повинно викликати небезпеку для здоров'я людей і їх потомства при постійному, протягом усього життя, вживанні такої води. Воно повинно гарантувати не тільки відсутність гострих і хронічних отруєнь, а й відсутність, неспецифічного шкідливої ​​дії, пов'язаного з пригніченням загальної резистентності організму. Воно повинно забезпечувати збереження репродуктивного здоров'я, гарантувати відсутність мутагенного, канцерогенного, </a:t>
            </a:r>
            <a:r>
              <a:rPr lang="ru-RU" sz="2000" dirty="0" err="1" smtClean="0">
                <a:effectLst/>
              </a:rPr>
              <a:t>ембріотоксичного</a:t>
            </a:r>
            <a:r>
              <a:rPr lang="ru-RU" sz="2000" dirty="0" smtClean="0">
                <a:effectLst/>
              </a:rPr>
              <a:t>, Тератогенного, </a:t>
            </a:r>
            <a:r>
              <a:rPr lang="ru-RU" sz="2000" dirty="0" err="1" smtClean="0">
                <a:effectLst/>
              </a:rPr>
              <a:t>гонадотоксичногодії</a:t>
            </a:r>
            <a:r>
              <a:rPr lang="ru-RU" sz="2000" dirty="0" smtClean="0">
                <a:effectLst/>
              </a:rPr>
              <a:t> і інших віддалених наслідків. Такий зміст ми, гігієністи, називаємо гранично допустимою концентрацією (ГДК).</a:t>
            </a:r>
            <a:endParaRPr lang="ru-RU" sz="2000" dirty="0">
              <a:effectLst/>
            </a:endParaRPr>
          </a:p>
        </p:txBody>
      </p:sp>
    </p:spTree>
    <p:extLst>
      <p:ext uri="{BB962C8B-B14F-4D97-AF65-F5344CB8AC3E}">
        <p14:creationId xmlns:p14="http://schemas.microsoft.com/office/powerpoint/2010/main" val="33222818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03763"/>
            <a:ext cx="12192000" cy="1631216"/>
          </a:xfrm>
          <a:prstGeom prst="rect">
            <a:avLst/>
          </a:prstGeom>
        </p:spPr>
        <p:txBody>
          <a:bodyPr wrap="square">
            <a:spAutoFit/>
          </a:bodyPr>
          <a:lstStyle/>
          <a:p>
            <a:pPr algn="just"/>
            <a:r>
              <a:rPr lang="ru-RU" sz="2000" dirty="0" smtClean="0">
                <a:effectLst/>
              </a:rPr>
              <a:t>Токсичні хімічні речовини при одночасній наявності у воді здатні чинити на організм людини комбінована дія, наслідком якого найчастіше є сумація негативних ефектів, тобто </a:t>
            </a:r>
            <a:r>
              <a:rPr lang="ru-RU" sz="2000" dirty="0" err="1" smtClean="0">
                <a:effectLst/>
              </a:rPr>
              <a:t>адитивна</a:t>
            </a:r>
            <a:r>
              <a:rPr lang="ru-RU" sz="2000" dirty="0" smtClean="0">
                <a:effectLst/>
              </a:rPr>
              <a:t>дія. Щоб гарантувати збереження здоров'я в умовах такого комбінованої дії необхідно дотримуватися правила (Авер'янова)</a:t>
            </a:r>
            <a:r>
              <a:rPr lang="ru-RU" sz="2000" dirty="0" err="1" smtClean="0">
                <a:effectLst/>
              </a:rPr>
              <a:t>суммационной</a:t>
            </a:r>
            <a:r>
              <a:rPr lang="ru-RU" sz="2000" dirty="0" smtClean="0">
                <a:effectLst/>
              </a:rPr>
              <a:t> токсичності: сума співвідношень фактичних концентрацій речовин у воді до їх ГДК не повинна перевищувати 1:</a:t>
            </a:r>
            <a:endParaRPr lang="ru-RU" sz="2000" dirty="0">
              <a:effectLst/>
            </a:endParaRPr>
          </a:p>
        </p:txBody>
      </p:sp>
      <p:pic>
        <p:nvPicPr>
          <p:cNvPr id="3" name="Рисунок 2"/>
          <p:cNvPicPr>
            <a:picLocks noChangeAspect="1"/>
          </p:cNvPicPr>
          <p:nvPr/>
        </p:nvPicPr>
        <p:blipFill>
          <a:blip r:embed="rId2"/>
          <a:stretch>
            <a:fillRect/>
          </a:stretch>
        </p:blipFill>
        <p:spPr>
          <a:xfrm>
            <a:off x="2922408" y="1959428"/>
            <a:ext cx="6347184" cy="1375178"/>
          </a:xfrm>
          <a:prstGeom prst="rect">
            <a:avLst/>
          </a:prstGeom>
          <a:solidFill>
            <a:schemeClr val="tx1">
              <a:alpha val="75000"/>
            </a:schemeClr>
          </a:solidFill>
        </p:spPr>
      </p:pic>
      <p:sp>
        <p:nvSpPr>
          <p:cNvPr id="4" name="Прямоугольник 3"/>
          <p:cNvSpPr/>
          <p:nvPr/>
        </p:nvSpPr>
        <p:spPr>
          <a:xfrm>
            <a:off x="0" y="3459055"/>
            <a:ext cx="12192000" cy="3416320"/>
          </a:xfrm>
          <a:prstGeom prst="rect">
            <a:avLst/>
          </a:prstGeom>
        </p:spPr>
        <p:txBody>
          <a:bodyPr wrap="square">
            <a:spAutoFit/>
          </a:bodyPr>
          <a:lstStyle/>
          <a:p>
            <a:pPr algn="just"/>
            <a:r>
              <a:rPr lang="ru-RU" dirty="0" smtClean="0">
                <a:effectLst/>
                <a:latin typeface="Times New Roman, serif"/>
              </a:rPr>
              <a:t>де С</a:t>
            </a:r>
            <a:r>
              <a:rPr lang="ru-RU" baseline="-25000" dirty="0" smtClean="0">
                <a:effectLst/>
                <a:latin typeface="Times New Roman, serif"/>
              </a:rPr>
              <a:t>1</a:t>
            </a:r>
            <a:r>
              <a:rPr lang="ru-RU" dirty="0" smtClean="0">
                <a:effectLst/>
                <a:latin typeface="Times New Roman, serif"/>
              </a:rPr>
              <a:t>, З</a:t>
            </a:r>
            <a:r>
              <a:rPr lang="ru-RU" baseline="-25000" dirty="0" smtClean="0">
                <a:effectLst/>
                <a:latin typeface="Times New Roman, serif"/>
              </a:rPr>
              <a:t>2</a:t>
            </a:r>
            <a:r>
              <a:rPr lang="ru-RU" dirty="0" smtClean="0">
                <a:effectLst/>
                <a:latin typeface="Times New Roman, serif"/>
              </a:rPr>
              <a:t>, </a:t>
            </a:r>
            <a:r>
              <a:rPr lang="ru-RU" dirty="0" err="1" smtClean="0">
                <a:effectLst/>
                <a:latin typeface="Times New Roman, serif"/>
              </a:rPr>
              <a:t>З</a:t>
            </a:r>
            <a:r>
              <a:rPr lang="ru-RU" baseline="-25000" dirty="0" err="1" smtClean="0">
                <a:effectLst/>
                <a:latin typeface="Times New Roman, serif"/>
              </a:rPr>
              <a:t>n</a:t>
            </a:r>
            <a:r>
              <a:rPr lang="ru-RU" dirty="0" smtClean="0">
                <a:effectLst/>
                <a:latin typeface="Times New Roman, serif"/>
              </a:rPr>
              <a:t> - фактичні концентрації хімічних речовин у воді, мг / л.</a:t>
            </a:r>
            <a:endParaRPr lang="uk-UA" dirty="0" smtClean="0">
              <a:effectLst/>
            </a:endParaRPr>
          </a:p>
          <a:p>
            <a:pPr algn="just"/>
            <a:r>
              <a:rPr lang="ru-RU" dirty="0" smtClean="0">
                <a:effectLst/>
              </a:rPr>
              <a:t/>
            </a:r>
            <a:br>
              <a:rPr lang="ru-RU" dirty="0" smtClean="0">
                <a:effectLst/>
              </a:rPr>
            </a:br>
            <a:endParaRPr lang="ru-RU" dirty="0" smtClean="0">
              <a:effectLst/>
            </a:endParaRPr>
          </a:p>
          <a:p>
            <a:pPr algn="just"/>
            <a:r>
              <a:rPr lang="ru-RU" b="1" dirty="0" smtClean="0">
                <a:effectLst/>
                <a:latin typeface="Times New Roman, serif"/>
              </a:rPr>
              <a:t>Показники, які характеризують епідемічну безпеку води, </a:t>
            </a:r>
            <a:r>
              <a:rPr lang="ru-RU" dirty="0" smtClean="0">
                <a:effectLst/>
                <a:latin typeface="Times New Roman, serif"/>
              </a:rPr>
              <a:t>діляться на 2 підгрупи: санітарно-мікробіологічні та санітарно-хімічні.</a:t>
            </a:r>
            <a:endParaRPr lang="uk-UA" dirty="0" smtClean="0">
              <a:effectLst/>
            </a:endParaRPr>
          </a:p>
          <a:p>
            <a:pPr algn="just"/>
            <a:r>
              <a:rPr lang="ru-RU" b="1" i="1" dirty="0" smtClean="0">
                <a:effectLst/>
                <a:latin typeface="Times New Roman, serif"/>
              </a:rPr>
              <a:t>Санітарно-мікробіологічні показники епідемічної безпеки води. </a:t>
            </a:r>
            <a:r>
              <a:rPr lang="ru-RU" dirty="0" smtClean="0">
                <a:effectLst/>
                <a:latin typeface="Times New Roman, serif"/>
              </a:rPr>
              <a:t>Критерієм безпеки води в епідемічному відношенні є відсутність патогенних мікроорганізмів - збудників інфекційних хвороб. Однак дослідження води на наявність патогенних мікроорганізмів - це досить тривалий, складний і трудомісткий процес. Тому оцінку епідемічної безпеки води проводять шляхом непрямої індикації можливої ​​присутності збудника. Для цього використовують два непрямих санітарно-мікробіологічних показника - загальне мікробне число (ОМЧ) і зміст санітарно-показових мікроорганізмів.</a:t>
            </a:r>
            <a:endParaRPr lang="uk-UA" dirty="0">
              <a:effectLst/>
            </a:endParaRPr>
          </a:p>
        </p:txBody>
      </p:sp>
    </p:spTree>
    <p:extLst>
      <p:ext uri="{BB962C8B-B14F-4D97-AF65-F5344CB8AC3E}">
        <p14:creationId xmlns:p14="http://schemas.microsoft.com/office/powerpoint/2010/main" val="4329504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068388"/>
            <a:ext cx="12192000" cy="3693319"/>
          </a:xfrm>
          <a:prstGeom prst="rect">
            <a:avLst/>
          </a:prstGeom>
        </p:spPr>
        <p:txBody>
          <a:bodyPr wrap="square">
            <a:spAutoFit/>
          </a:bodyPr>
          <a:lstStyle/>
          <a:p>
            <a:pPr algn="just"/>
            <a:r>
              <a:rPr lang="ru-RU" b="1" i="1" dirty="0" smtClean="0">
                <a:effectLst/>
                <a:latin typeface="Times New Roman, serif"/>
              </a:rPr>
              <a:t>ОМЧ</a:t>
            </a:r>
            <a:r>
              <a:rPr lang="ru-RU" dirty="0" smtClean="0">
                <a:effectLst/>
                <a:latin typeface="Times New Roman, serif"/>
              </a:rPr>
              <a:t> - це кількість колоній, що виростають при посіві 1 мл води на 1,5% м'ясо-</a:t>
            </a:r>
            <a:r>
              <a:rPr lang="ru-RU" dirty="0" err="1" smtClean="0">
                <a:effectLst/>
                <a:latin typeface="Times New Roman, serif"/>
              </a:rPr>
              <a:t>пептони</a:t>
            </a:r>
            <a:r>
              <a:rPr lang="ru-RU" dirty="0" smtClean="0">
                <a:effectLst/>
                <a:latin typeface="Times New Roman, serif"/>
              </a:rPr>
              <a:t> </a:t>
            </a:r>
            <a:r>
              <a:rPr lang="ru-RU" dirty="0" err="1" smtClean="0">
                <a:effectLst/>
                <a:latin typeface="Times New Roman, serif"/>
              </a:rPr>
              <a:t>агар</a:t>
            </a:r>
            <a:r>
              <a:rPr lang="ru-RU" dirty="0" smtClean="0">
                <a:effectLst/>
                <a:latin typeface="Times New Roman, serif"/>
              </a:rPr>
              <a:t> після 24 год вирощування при температурі 37 ° С.</a:t>
            </a:r>
            <a:endParaRPr lang="uk-UA" dirty="0" smtClean="0">
              <a:effectLst/>
            </a:endParaRPr>
          </a:p>
          <a:p>
            <a:pPr algn="just"/>
            <a:r>
              <a:rPr lang="ru-RU" dirty="0" smtClean="0">
                <a:effectLst/>
                <a:latin typeface="Times New Roman, serif"/>
              </a:rPr>
              <a:t>Санітарно-показовими є </a:t>
            </a:r>
            <a:r>
              <a:rPr lang="ru-RU" b="1" i="1" dirty="0" smtClean="0">
                <a:effectLst/>
                <a:latin typeface="Times New Roman, serif"/>
              </a:rPr>
              <a:t>бактерії групи кишкової палички </a:t>
            </a:r>
            <a:r>
              <a:rPr lang="ru-RU" dirty="0" smtClean="0">
                <a:effectLst/>
                <a:latin typeface="Times New Roman, serif"/>
              </a:rPr>
              <a:t>(БГКП), що містяться в екскрементах людини і тварин. До БГКП належать </a:t>
            </a:r>
            <a:r>
              <a:rPr lang="ru-RU" dirty="0" err="1" smtClean="0">
                <a:effectLst/>
                <a:latin typeface="Times New Roman, serif"/>
              </a:rPr>
              <a:t>бактерії</a:t>
            </a:r>
            <a:r>
              <a:rPr lang="ru-RU" dirty="0" smtClean="0">
                <a:effectLst/>
                <a:latin typeface="Times New Roman, serif"/>
              </a:rPr>
              <a:t> </a:t>
            </a:r>
            <a:r>
              <a:rPr lang="ru-RU" dirty="0" err="1" smtClean="0">
                <a:effectLst/>
                <a:latin typeface="Times New Roman, serif"/>
              </a:rPr>
              <a:t>Echerihia</a:t>
            </a:r>
            <a:r>
              <a:rPr lang="ru-RU" dirty="0" smtClean="0">
                <a:effectLst/>
                <a:latin typeface="Times New Roman, serif"/>
              </a:rPr>
              <a:t>, </a:t>
            </a:r>
            <a:r>
              <a:rPr lang="ru-RU" dirty="0" err="1" smtClean="0">
                <a:effectLst/>
                <a:latin typeface="Times New Roman, serif"/>
              </a:rPr>
              <a:t>Enterobacter</a:t>
            </a:r>
            <a:r>
              <a:rPr lang="ru-RU" dirty="0" smtClean="0">
                <a:effectLst/>
                <a:latin typeface="Times New Roman, serif"/>
              </a:rPr>
              <a:t>, </a:t>
            </a:r>
            <a:r>
              <a:rPr lang="ru-RU" dirty="0" err="1" smtClean="0">
                <a:effectLst/>
                <a:latin typeface="Times New Roman, serif"/>
              </a:rPr>
              <a:t>Klebsiella</a:t>
            </a:r>
            <a:r>
              <a:rPr lang="ru-RU" dirty="0" smtClean="0">
                <a:effectLst/>
                <a:latin typeface="Times New Roman, serif"/>
              </a:rPr>
              <a:t>, </a:t>
            </a:r>
            <a:r>
              <a:rPr lang="ru-RU" dirty="0" err="1" smtClean="0">
                <a:effectLst/>
                <a:latin typeface="Times New Roman, serif"/>
              </a:rPr>
              <a:t>Citrobacter</a:t>
            </a:r>
            <a:r>
              <a:rPr lang="ru-RU" dirty="0" smtClean="0">
                <a:effectLst/>
                <a:latin typeface="Times New Roman, serif"/>
              </a:rPr>
              <a:t> і інші представники родини </a:t>
            </a:r>
            <a:r>
              <a:rPr lang="ru-RU" dirty="0" err="1" smtClean="0">
                <a:effectLst/>
                <a:latin typeface="Times New Roman, serif"/>
              </a:rPr>
              <a:t>Enterobacteriaceae</a:t>
            </a:r>
            <a:r>
              <a:rPr lang="ru-RU" dirty="0" smtClean="0">
                <a:effectLst/>
                <a:latin typeface="Times New Roman, serif"/>
              </a:rPr>
              <a:t>, Які представляють собою грамнегативні палички, не утворюють спор і капсул. вони</a:t>
            </a:r>
            <a:r>
              <a:rPr lang="ru-RU" dirty="0" err="1" smtClean="0">
                <a:effectLst/>
                <a:latin typeface="Times New Roman, serif"/>
              </a:rPr>
              <a:t>зброджують</a:t>
            </a:r>
            <a:r>
              <a:rPr lang="ru-RU" dirty="0" smtClean="0">
                <a:effectLst/>
                <a:latin typeface="Times New Roman, serif"/>
              </a:rPr>
              <a:t> глюкозу і лактозу з утворенням кислоти і газу при температурі 37 ° С протягом 24-48 год і не володіють </a:t>
            </a:r>
            <a:r>
              <a:rPr lang="ru-RU" dirty="0" err="1" smtClean="0">
                <a:effectLst/>
                <a:latin typeface="Times New Roman, serif"/>
              </a:rPr>
              <a:t>оксидазної</a:t>
            </a:r>
            <a:r>
              <a:rPr lang="ru-RU" dirty="0" smtClean="0">
                <a:effectLst/>
                <a:latin typeface="Times New Roman, serif"/>
              </a:rPr>
              <a:t>активністю. Селективної для БГКП є живильне середовище Ендо, на якій БГКП ростуть у вигляді темно-червоних колоній з металевим блиском (Е.</a:t>
            </a:r>
            <a:r>
              <a:rPr lang="ru-RU" dirty="0" err="1" smtClean="0">
                <a:effectLst/>
                <a:latin typeface="Times New Roman, serif"/>
              </a:rPr>
              <a:t>сoli</a:t>
            </a:r>
            <a:r>
              <a:rPr lang="ru-RU" dirty="0" smtClean="0">
                <a:effectLst/>
                <a:latin typeface="Times New Roman, serif"/>
              </a:rPr>
              <a:t>), Червоних без блиску, рожевих або прозорих з червоним центром або краями колоній. </a:t>
            </a:r>
            <a:endParaRPr lang="uk-UA" dirty="0" smtClean="0">
              <a:effectLst/>
            </a:endParaRPr>
          </a:p>
          <a:p>
            <a:pPr algn="just"/>
            <a:r>
              <a:rPr lang="ru-RU" dirty="0" smtClean="0">
                <a:effectLst/>
                <a:latin typeface="Times New Roman, serif"/>
              </a:rPr>
              <a:t>Наявність і кількість БГКП у воді свідчить про фекального походження забруднення і про можливу контамінації води патогенними мікроорганізмами кишкової групи. Кількісно цей показник характеризується</a:t>
            </a:r>
            <a:r>
              <a:rPr lang="ru-RU" b="1" i="1" dirty="0" smtClean="0">
                <a:effectLst/>
                <a:latin typeface="Times New Roman, serif"/>
              </a:rPr>
              <a:t>індексом БГКП</a:t>
            </a:r>
            <a:r>
              <a:rPr lang="ru-RU" dirty="0" smtClean="0">
                <a:effectLst/>
                <a:latin typeface="Times New Roman, serif"/>
              </a:rPr>
              <a:t> (Кількість колонієутворюючих одиниць (КУО) - бактерій групи кишкових паличок в 1 дм</a:t>
            </a:r>
            <a:r>
              <a:rPr lang="ru-RU" baseline="30000" dirty="0" smtClean="0">
                <a:effectLst/>
                <a:latin typeface="Times New Roman, serif"/>
              </a:rPr>
              <a:t>3</a:t>
            </a:r>
            <a:r>
              <a:rPr lang="ru-RU" dirty="0" smtClean="0">
                <a:effectLst/>
                <a:latin typeface="Times New Roman, serif"/>
              </a:rPr>
              <a:t> води) і </a:t>
            </a:r>
            <a:r>
              <a:rPr lang="ru-RU" b="1" i="1" dirty="0" smtClean="0">
                <a:effectLst/>
                <a:latin typeface="Times New Roman, serif"/>
              </a:rPr>
              <a:t>титром БГКП</a:t>
            </a:r>
            <a:r>
              <a:rPr lang="ru-RU" dirty="0" smtClean="0">
                <a:effectLst/>
                <a:latin typeface="Times New Roman, serif"/>
              </a:rPr>
              <a:t> (Найменша кількість досліджуваної води в мл, в якій виявляють одну БГКП).</a:t>
            </a:r>
            <a:endParaRPr lang="uk-UA" dirty="0">
              <a:effectLst/>
            </a:endParaRPr>
          </a:p>
        </p:txBody>
      </p:sp>
    </p:spTree>
    <p:extLst>
      <p:ext uri="{BB962C8B-B14F-4D97-AF65-F5344CB8AC3E}">
        <p14:creationId xmlns:p14="http://schemas.microsoft.com/office/powerpoint/2010/main" val="2220353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66826"/>
            <a:ext cx="12192000" cy="2585323"/>
          </a:xfrm>
          <a:prstGeom prst="rect">
            <a:avLst/>
          </a:prstGeom>
        </p:spPr>
        <p:txBody>
          <a:bodyPr wrap="square">
            <a:spAutoFit/>
          </a:bodyPr>
          <a:lstStyle/>
          <a:p>
            <a:pPr algn="just"/>
            <a:r>
              <a:rPr lang="ru-RU" b="1" i="1" dirty="0" smtClean="0">
                <a:effectLst/>
                <a:latin typeface="Times New Roman, serif"/>
              </a:rPr>
              <a:t>Санітарно-хімічні показники епідемічної безпеки води</a:t>
            </a:r>
            <a:r>
              <a:rPr lang="ru-RU" b="1" dirty="0" smtClean="0">
                <a:effectLst/>
                <a:latin typeface="Times New Roman, serif"/>
              </a:rPr>
              <a:t> </a:t>
            </a:r>
            <a:r>
              <a:rPr lang="ru-RU" dirty="0" smtClean="0">
                <a:effectLst/>
                <a:latin typeface="Times New Roman, serif"/>
              </a:rPr>
              <a:t>свідчать про наявність у воді органічних речовин і продуктів їх обміну, які побічно натякають на ймовірність епідемічної небезпеки води. Це спостерігається при забрудненні води водойм господарсько-побутовими стічними водами, стоками тваринницьких і птахівничих комплексів і т.п .. Найбільш показовими з них є наведені нижче.</a:t>
            </a:r>
            <a:endParaRPr lang="uk-UA" dirty="0" smtClean="0">
              <a:effectLst/>
            </a:endParaRPr>
          </a:p>
          <a:p>
            <a:pPr algn="just"/>
            <a:r>
              <a:rPr lang="ru-RU" b="1" i="1" dirty="0" err="1" smtClean="0">
                <a:effectLst/>
                <a:latin typeface="Times New Roman, serif"/>
              </a:rPr>
              <a:t>Перманганатна</a:t>
            </a:r>
            <a:r>
              <a:rPr lang="ru-RU" b="1" i="1" dirty="0" smtClean="0">
                <a:effectLst/>
                <a:latin typeface="Times New Roman, serif"/>
              </a:rPr>
              <a:t> окислюваність</a:t>
            </a:r>
            <a:r>
              <a:rPr lang="ru-RU" dirty="0" smtClean="0">
                <a:effectLst/>
                <a:latin typeface="Times New Roman, serif"/>
              </a:rPr>
              <a:t> - це кількість кисню (в мг), необхідне для хімічного окислення легко окислюється органічних і неорганічних (солей </a:t>
            </a:r>
            <a:r>
              <a:rPr lang="ru-RU" dirty="0" err="1" smtClean="0">
                <a:effectLst/>
                <a:latin typeface="Times New Roman, serif"/>
              </a:rPr>
              <a:t>Fe</a:t>
            </a:r>
            <a:r>
              <a:rPr lang="ru-RU" dirty="0" smtClean="0">
                <a:effectLst/>
                <a:latin typeface="Times New Roman, serif"/>
              </a:rPr>
              <a:t> (II), H</a:t>
            </a:r>
            <a:r>
              <a:rPr lang="ru-RU" baseline="-25000" dirty="0" smtClean="0">
                <a:effectLst/>
                <a:latin typeface="Times New Roman, serif"/>
              </a:rPr>
              <a:t>2</a:t>
            </a:r>
            <a:r>
              <a:rPr lang="ru-RU" dirty="0" smtClean="0">
                <a:effectLst/>
                <a:latin typeface="Times New Roman, serif"/>
              </a:rPr>
              <a:t>S, амонійних солей, нітритів) з'єднань, які містяться в 1 л води. Окислювачем при цьому служить KMnО</a:t>
            </a:r>
            <a:r>
              <a:rPr lang="ru-RU" baseline="-25000" dirty="0" smtClean="0">
                <a:effectLst/>
                <a:latin typeface="Times New Roman, serif"/>
              </a:rPr>
              <a:t>4</a:t>
            </a:r>
            <a:r>
              <a:rPr lang="ru-RU" dirty="0" smtClean="0">
                <a:effectLst/>
                <a:latin typeface="Times New Roman, serif"/>
              </a:rPr>
              <a:t>. </a:t>
            </a:r>
            <a:r>
              <a:rPr lang="ru-RU" dirty="0" err="1" smtClean="0">
                <a:effectLst/>
                <a:latin typeface="Times New Roman, serif"/>
              </a:rPr>
              <a:t>найменшу</a:t>
            </a:r>
            <a:r>
              <a:rPr lang="ru-RU" dirty="0" smtClean="0">
                <a:effectLst/>
                <a:latin typeface="Times New Roman, serif"/>
              </a:rPr>
              <a:t> </a:t>
            </a:r>
            <a:r>
              <a:rPr lang="ru-RU" dirty="0" err="1" smtClean="0">
                <a:effectLst/>
                <a:latin typeface="Times New Roman, serif"/>
              </a:rPr>
              <a:t>перманганатну</a:t>
            </a:r>
            <a:r>
              <a:rPr lang="ru-RU" dirty="0" smtClean="0">
                <a:effectLst/>
                <a:latin typeface="Times New Roman, serif"/>
              </a:rPr>
              <a:t> окислюваність має артезіанська вода - до 2 мг О</a:t>
            </a:r>
            <a:r>
              <a:rPr lang="ru-RU" baseline="-25000" dirty="0" smtClean="0">
                <a:effectLst/>
                <a:latin typeface="Times New Roman, serif"/>
              </a:rPr>
              <a:t>2</a:t>
            </a:r>
            <a:r>
              <a:rPr lang="ru-RU" dirty="0" smtClean="0">
                <a:effectLst/>
                <a:latin typeface="Times New Roman, serif"/>
              </a:rPr>
              <a:t>на 1 л. У воді шахтних колодязів цей показник досягає 2-4 мг О</a:t>
            </a:r>
            <a:r>
              <a:rPr lang="ru-RU" baseline="-25000" dirty="0" smtClean="0">
                <a:effectLst/>
                <a:latin typeface="Times New Roman, serif"/>
              </a:rPr>
              <a:t>2</a:t>
            </a:r>
            <a:r>
              <a:rPr lang="ru-RU" dirty="0" smtClean="0">
                <a:effectLst/>
                <a:latin typeface="Times New Roman, serif"/>
              </a:rPr>
              <a:t> на 1 л, у воді відкритих водоймищ вона може бути 5-8 мг О</a:t>
            </a:r>
            <a:r>
              <a:rPr lang="ru-RU" baseline="-25000" dirty="0" smtClean="0">
                <a:effectLst/>
                <a:latin typeface="Times New Roman, serif"/>
              </a:rPr>
              <a:t>2</a:t>
            </a:r>
            <a:r>
              <a:rPr lang="ru-RU" dirty="0" smtClean="0">
                <a:effectLst/>
                <a:latin typeface="Times New Roman, serif"/>
              </a:rPr>
              <a:t> на 1 л і вище.</a:t>
            </a:r>
            <a:endParaRPr lang="uk-UA" dirty="0">
              <a:effectLst/>
            </a:endParaRPr>
          </a:p>
        </p:txBody>
      </p:sp>
      <p:sp>
        <p:nvSpPr>
          <p:cNvPr id="3" name="Прямоугольник 2"/>
          <p:cNvSpPr/>
          <p:nvPr/>
        </p:nvSpPr>
        <p:spPr>
          <a:xfrm>
            <a:off x="0" y="3451048"/>
            <a:ext cx="12192000" cy="3139321"/>
          </a:xfrm>
          <a:prstGeom prst="rect">
            <a:avLst/>
          </a:prstGeom>
        </p:spPr>
        <p:txBody>
          <a:bodyPr wrap="square">
            <a:spAutoFit/>
          </a:bodyPr>
          <a:lstStyle/>
          <a:p>
            <a:pPr algn="just"/>
            <a:r>
              <a:rPr lang="ru-RU" b="1" i="1" dirty="0" err="1" smtClean="0">
                <a:effectLst/>
                <a:latin typeface="Times New Roman, serif"/>
              </a:rPr>
              <a:t>біхроматна</a:t>
            </a:r>
            <a:r>
              <a:rPr lang="ru-RU" b="1" i="1" dirty="0" smtClean="0">
                <a:effectLst/>
                <a:latin typeface="Times New Roman, serif"/>
              </a:rPr>
              <a:t> окислюваність</a:t>
            </a:r>
            <a:r>
              <a:rPr lang="ru-RU" dirty="0" smtClean="0">
                <a:effectLst/>
                <a:latin typeface="Times New Roman, serif"/>
              </a:rPr>
              <a:t>, або </a:t>
            </a:r>
            <a:r>
              <a:rPr lang="ru-RU" b="1" i="1" dirty="0" smtClean="0">
                <a:effectLst/>
                <a:latin typeface="Times New Roman, serif"/>
              </a:rPr>
              <a:t>хімічна потреба в кисні (ХПК)</a:t>
            </a:r>
            <a:r>
              <a:rPr lang="ru-RU" dirty="0" smtClean="0">
                <a:effectLst/>
                <a:latin typeface="Times New Roman, serif"/>
              </a:rPr>
              <a:t>- це кількість кисню (в мг), необхідне для хімічного окислення всіх органічних і неорганічних відновників в 1 л води. Окислювачем при цьому служить K</a:t>
            </a:r>
            <a:r>
              <a:rPr lang="ru-RU" baseline="-25000" dirty="0" smtClean="0">
                <a:effectLst/>
                <a:latin typeface="Times New Roman, serif"/>
              </a:rPr>
              <a:t>2</a:t>
            </a:r>
            <a:r>
              <a:rPr lang="ru-RU" dirty="0" smtClean="0">
                <a:effectLst/>
                <a:latin typeface="Times New Roman, serif"/>
              </a:rPr>
              <a:t>Cr</a:t>
            </a:r>
            <a:r>
              <a:rPr lang="ru-RU" baseline="-25000" dirty="0" smtClean="0">
                <a:effectLst/>
                <a:latin typeface="Times New Roman, serif"/>
              </a:rPr>
              <a:t>2</a:t>
            </a:r>
            <a:r>
              <a:rPr lang="ru-RU" dirty="0" smtClean="0">
                <a:effectLst/>
                <a:latin typeface="Times New Roman, serif"/>
              </a:rPr>
              <a:t>O</a:t>
            </a:r>
            <a:r>
              <a:rPr lang="ru-RU" baseline="-25000" dirty="0" smtClean="0">
                <a:effectLst/>
                <a:latin typeface="Times New Roman, serif"/>
              </a:rPr>
              <a:t>7</a:t>
            </a:r>
            <a:r>
              <a:rPr lang="ru-RU" dirty="0" smtClean="0">
                <a:effectLst/>
                <a:latin typeface="Times New Roman, serif"/>
              </a:rPr>
              <a:t>. Чисті підземні води мають ГПК в межах 3-5 мг / л, поверхневі - 10-15 мг / л.</a:t>
            </a:r>
            <a:endParaRPr lang="uk-UA" dirty="0" smtClean="0">
              <a:effectLst/>
            </a:endParaRPr>
          </a:p>
          <a:p>
            <a:pPr algn="just"/>
            <a:r>
              <a:rPr lang="ru-RU" b="1" i="1" dirty="0" smtClean="0">
                <a:effectLst/>
                <a:latin typeface="Times New Roman, serif"/>
              </a:rPr>
              <a:t>Біохімічна потреба в кисні (БПК)</a:t>
            </a:r>
            <a:r>
              <a:rPr lang="ru-RU" dirty="0" smtClean="0">
                <a:effectLst/>
                <a:latin typeface="Times New Roman, serif"/>
              </a:rPr>
              <a:t> - це кількість кисню (в мг), необхідне для біохімічного окислення (за рахунок діяльності мікроорганізмів) органічних речовин, присутніх в 1 л</a:t>
            </a:r>
            <a:r>
              <a:rPr lang="ru-RU" baseline="30000" dirty="0" smtClean="0">
                <a:effectLst/>
                <a:latin typeface="Times New Roman, serif"/>
              </a:rPr>
              <a:t> </a:t>
            </a:r>
            <a:r>
              <a:rPr lang="ru-RU" dirty="0" smtClean="0">
                <a:effectLst/>
                <a:latin typeface="Times New Roman, serif"/>
              </a:rPr>
              <a:t>води, при температурі 20 ° С протягом або 5 діб (БПК</a:t>
            </a:r>
            <a:r>
              <a:rPr lang="ru-RU" baseline="-25000" dirty="0" smtClean="0">
                <a:effectLst/>
                <a:latin typeface="Times New Roman, serif"/>
              </a:rPr>
              <a:t>5</a:t>
            </a:r>
            <a:r>
              <a:rPr lang="ru-RU" dirty="0" smtClean="0">
                <a:effectLst/>
                <a:latin typeface="Times New Roman, serif"/>
              </a:rPr>
              <a:t>), Або 20 діб (БПК</a:t>
            </a:r>
            <a:r>
              <a:rPr lang="ru-RU" baseline="-25000" dirty="0" smtClean="0">
                <a:effectLst/>
                <a:latin typeface="Times New Roman, serif"/>
              </a:rPr>
              <a:t>20</a:t>
            </a:r>
            <a:r>
              <a:rPr lang="ru-RU" dirty="0" smtClean="0">
                <a:effectLst/>
                <a:latin typeface="Times New Roman, serif"/>
              </a:rPr>
              <a:t>). БПК</a:t>
            </a:r>
            <a:r>
              <a:rPr lang="ru-RU" baseline="-25000" dirty="0" smtClean="0">
                <a:effectLst/>
                <a:latin typeface="Times New Roman, serif"/>
              </a:rPr>
              <a:t>20 </a:t>
            </a:r>
            <a:r>
              <a:rPr lang="ru-RU" dirty="0" smtClean="0">
                <a:effectLst/>
                <a:latin typeface="Times New Roman, serif"/>
              </a:rPr>
              <a:t>ще називають повною (</a:t>
            </a:r>
            <a:r>
              <a:rPr lang="ru-RU" dirty="0" err="1" smtClean="0">
                <a:effectLst/>
                <a:latin typeface="Times New Roman, serif"/>
              </a:rPr>
              <a:t>БПК</a:t>
            </a:r>
            <a:r>
              <a:rPr lang="ru-RU" baseline="-25000" dirty="0" err="1" smtClean="0">
                <a:effectLst/>
                <a:latin typeface="Times New Roman, serif"/>
              </a:rPr>
              <a:t>підлога</a:t>
            </a:r>
            <a:r>
              <a:rPr lang="ru-RU" baseline="-25000" dirty="0" smtClean="0">
                <a:effectLst/>
                <a:latin typeface="Times New Roman, serif"/>
              </a:rPr>
              <a:t>.</a:t>
            </a:r>
            <a:r>
              <a:rPr lang="ru-RU" dirty="0" smtClean="0">
                <a:effectLst/>
                <a:latin typeface="Times New Roman, serif"/>
              </a:rPr>
              <a:t>). Чим більше забруднена вода органічними речовинами, тим вище її БПК. БПК</a:t>
            </a:r>
            <a:r>
              <a:rPr lang="ru-RU" baseline="-25000" dirty="0" smtClean="0">
                <a:effectLst/>
                <a:latin typeface="Times New Roman, serif"/>
              </a:rPr>
              <a:t>5 </a:t>
            </a:r>
            <a:r>
              <a:rPr lang="ru-RU" dirty="0" smtClean="0">
                <a:effectLst/>
                <a:latin typeface="Times New Roman, serif"/>
              </a:rPr>
              <a:t>в воді дуже чистих водойм менше, ніж 2 мг О</a:t>
            </a:r>
            <a:r>
              <a:rPr lang="ru-RU" baseline="-25000" dirty="0" smtClean="0">
                <a:effectLst/>
                <a:latin typeface="Times New Roman, serif"/>
              </a:rPr>
              <a:t>2</a:t>
            </a:r>
            <a:r>
              <a:rPr lang="ru-RU" dirty="0" smtClean="0">
                <a:effectLst/>
                <a:latin typeface="Times New Roman, serif"/>
              </a:rPr>
              <a:t>/ Л (БПК</a:t>
            </a:r>
            <a:r>
              <a:rPr lang="ru-RU" baseline="-25000" dirty="0" smtClean="0">
                <a:effectLst/>
                <a:latin typeface="Times New Roman, serif"/>
              </a:rPr>
              <a:t>20</a:t>
            </a:r>
            <a:r>
              <a:rPr lang="ru-RU" dirty="0" smtClean="0">
                <a:effectLst/>
                <a:latin typeface="Times New Roman, serif"/>
              </a:rPr>
              <a:t> менше, ніж 3 мг Про</a:t>
            </a:r>
            <a:r>
              <a:rPr lang="ru-RU" baseline="-25000" dirty="0" smtClean="0">
                <a:effectLst/>
                <a:latin typeface="Times New Roman, serif"/>
              </a:rPr>
              <a:t>2</a:t>
            </a:r>
            <a:r>
              <a:rPr lang="ru-RU" dirty="0" smtClean="0">
                <a:effectLst/>
                <a:latin typeface="Times New Roman, serif"/>
              </a:rPr>
              <a:t>/ Л), у воді відносно чистих водойм - 2-4 мг О</a:t>
            </a:r>
            <a:r>
              <a:rPr lang="ru-RU" baseline="-25000" dirty="0" smtClean="0">
                <a:effectLst/>
                <a:latin typeface="Times New Roman, serif"/>
              </a:rPr>
              <a:t>2</a:t>
            </a:r>
            <a:r>
              <a:rPr lang="ru-RU" dirty="0" smtClean="0">
                <a:effectLst/>
                <a:latin typeface="Times New Roman, serif"/>
              </a:rPr>
              <a:t>/ Л (БПК</a:t>
            </a:r>
            <a:r>
              <a:rPr lang="ru-RU" baseline="-25000" dirty="0" smtClean="0">
                <a:effectLst/>
                <a:latin typeface="Times New Roman, serif"/>
              </a:rPr>
              <a:t>20</a:t>
            </a:r>
            <a:r>
              <a:rPr lang="ru-RU" dirty="0" smtClean="0">
                <a:effectLst/>
                <a:latin typeface="Times New Roman, serif"/>
              </a:rPr>
              <a:t> 3-6 мг О</a:t>
            </a:r>
            <a:r>
              <a:rPr lang="ru-RU" baseline="-25000" dirty="0" smtClean="0">
                <a:effectLst/>
                <a:latin typeface="Times New Roman, serif"/>
              </a:rPr>
              <a:t>2</a:t>
            </a:r>
            <a:r>
              <a:rPr lang="ru-RU" dirty="0" smtClean="0">
                <a:effectLst/>
                <a:latin typeface="Times New Roman, serif"/>
              </a:rPr>
              <a:t>/ Л), у воді забруднених водойм - понад 4 мг Про</a:t>
            </a:r>
            <a:r>
              <a:rPr lang="ru-RU" baseline="-25000" dirty="0" smtClean="0">
                <a:effectLst/>
                <a:latin typeface="Times New Roman, serif"/>
              </a:rPr>
              <a:t>2</a:t>
            </a:r>
            <a:r>
              <a:rPr lang="ru-RU" dirty="0" smtClean="0">
                <a:effectLst/>
                <a:latin typeface="Times New Roman, serif"/>
              </a:rPr>
              <a:t>/ Л (БПК</a:t>
            </a:r>
            <a:r>
              <a:rPr lang="ru-RU" baseline="-25000" dirty="0" smtClean="0">
                <a:effectLst/>
                <a:latin typeface="Times New Roman, serif"/>
              </a:rPr>
              <a:t>20</a:t>
            </a:r>
            <a:r>
              <a:rPr lang="ru-RU" dirty="0" smtClean="0">
                <a:effectLst/>
                <a:latin typeface="Times New Roman, serif"/>
              </a:rPr>
              <a:t> більше 6 мг О</a:t>
            </a:r>
            <a:r>
              <a:rPr lang="ru-RU" baseline="-25000" dirty="0" smtClean="0">
                <a:effectLst/>
                <a:latin typeface="Times New Roman, serif"/>
              </a:rPr>
              <a:t>2</a:t>
            </a:r>
            <a:r>
              <a:rPr lang="ru-RU" dirty="0" smtClean="0">
                <a:effectLst/>
                <a:latin typeface="Times New Roman, serif"/>
              </a:rPr>
              <a:t>/ Л).</a:t>
            </a:r>
            <a:endParaRPr lang="uk-UA" dirty="0">
              <a:effectLst/>
            </a:endParaRPr>
          </a:p>
        </p:txBody>
      </p:sp>
    </p:spTree>
    <p:extLst>
      <p:ext uri="{BB962C8B-B14F-4D97-AF65-F5344CB8AC3E}">
        <p14:creationId xmlns:p14="http://schemas.microsoft.com/office/powerpoint/2010/main" val="2526872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21103"/>
            <a:ext cx="12192000" cy="2554545"/>
          </a:xfrm>
          <a:prstGeom prst="rect">
            <a:avLst/>
          </a:prstGeom>
        </p:spPr>
        <p:txBody>
          <a:bodyPr wrap="square">
            <a:spAutoFit/>
          </a:bodyPr>
          <a:lstStyle/>
          <a:p>
            <a:pPr algn="just"/>
            <a:r>
              <a:rPr lang="ru-RU" sz="2000" b="1" i="1" dirty="0" err="1" smtClean="0">
                <a:effectLst/>
                <a:latin typeface="Times New Roman, serif"/>
              </a:rPr>
              <a:t>Розчинений</a:t>
            </a:r>
            <a:r>
              <a:rPr lang="ru-RU" sz="2000" b="1" i="1" dirty="0" smtClean="0">
                <a:effectLst/>
                <a:latin typeface="Times New Roman, serif"/>
              </a:rPr>
              <a:t> </a:t>
            </a:r>
            <a:r>
              <a:rPr lang="ru-RU" sz="2000" b="1" i="1" dirty="0" err="1" smtClean="0">
                <a:effectLst/>
                <a:latin typeface="Times New Roman, serif"/>
              </a:rPr>
              <a:t>кисень</a:t>
            </a:r>
            <a:r>
              <a:rPr lang="ru-RU" sz="2000" b="1" i="1" dirty="0" smtClean="0">
                <a:effectLst/>
                <a:latin typeface="Times New Roman, serif"/>
              </a:rPr>
              <a:t> -</a:t>
            </a:r>
            <a:r>
              <a:rPr lang="ru-RU" sz="2000" dirty="0" smtClean="0">
                <a:effectLst/>
                <a:latin typeface="Times New Roman, serif"/>
              </a:rPr>
              <a:t>кількість кисню, що міститься в 1 л води. Має значення для характеристики санітарного режиму відкритих водойм. Кисень повітря дифундує в воду і розчиняється в ній. Деяка кількість кисню утворюється </a:t>
            </a:r>
            <a:r>
              <a:rPr lang="ru-RU" sz="2000" dirty="0" err="1" smtClean="0">
                <a:effectLst/>
                <a:latin typeface="Times New Roman, serif"/>
              </a:rPr>
              <a:t>внаслідок</a:t>
            </a:r>
            <a:r>
              <a:rPr lang="ru-RU" sz="2000" dirty="0" smtClean="0">
                <a:effectLst/>
                <a:latin typeface="Times New Roman, serif"/>
              </a:rPr>
              <a:t> </a:t>
            </a:r>
            <a:r>
              <a:rPr lang="ru-RU" sz="2000" dirty="0" err="1" smtClean="0">
                <a:effectLst/>
                <a:latin typeface="Times New Roman, serif"/>
              </a:rPr>
              <a:t>життєдіяльності</a:t>
            </a:r>
            <a:r>
              <a:rPr lang="ru-RU" sz="2000" dirty="0" smtClean="0">
                <a:effectLst/>
                <a:latin typeface="Times New Roman, serif"/>
              </a:rPr>
              <a:t> </a:t>
            </a:r>
            <a:r>
              <a:rPr lang="ru-RU" sz="2000" dirty="0" err="1" smtClean="0">
                <a:effectLst/>
                <a:latin typeface="Times New Roman, serif"/>
              </a:rPr>
              <a:t>хлорофільних</a:t>
            </a:r>
            <a:r>
              <a:rPr lang="ru-RU" sz="2000" dirty="0" smtClean="0">
                <a:effectLst/>
                <a:latin typeface="Times New Roman, serif"/>
              </a:rPr>
              <a:t> </a:t>
            </a:r>
            <a:r>
              <a:rPr lang="ru-RU" sz="2000" dirty="0" err="1" smtClean="0">
                <a:effectLst/>
                <a:latin typeface="Times New Roman, serif"/>
              </a:rPr>
              <a:t>водоростей</a:t>
            </a:r>
            <a:r>
              <a:rPr lang="ru-RU" sz="2000" dirty="0" smtClean="0">
                <a:effectLst/>
                <a:latin typeface="Times New Roman, serif"/>
              </a:rPr>
              <a:t>. Поряд із збагаченням води киснем він витрачається на біохімічне окислення органічних речовин (процеси самоочищення водойми) і дихання аеробних гідробіонтів, зокрема риб. Для запобігання погіршенню процесів самоочищення та загибелі гідробіонтів, вміст кисню у воді водойми повинно бути не менше 4 мг Про</a:t>
            </a:r>
            <a:r>
              <a:rPr lang="ru-RU" sz="2000" baseline="-25000" dirty="0" smtClean="0">
                <a:effectLst/>
                <a:latin typeface="Times New Roman, serif"/>
              </a:rPr>
              <a:t>2</a:t>
            </a:r>
            <a:r>
              <a:rPr lang="ru-RU" sz="2000" dirty="0" smtClean="0">
                <a:effectLst/>
                <a:latin typeface="Times New Roman, serif"/>
              </a:rPr>
              <a:t>/ Л. При надходженні у водойму стічних вод, що містять велику кількість органічних речовин, підвищується БПК і зменшується розчинений кисень, який витрачається на окислення органіки.</a:t>
            </a:r>
            <a:endParaRPr lang="uk-UA" sz="2000" dirty="0" smtClean="0">
              <a:effectLst/>
            </a:endParaRPr>
          </a:p>
        </p:txBody>
      </p:sp>
    </p:spTree>
    <p:extLst>
      <p:ext uri="{BB962C8B-B14F-4D97-AF65-F5344CB8AC3E}">
        <p14:creationId xmlns:p14="http://schemas.microsoft.com/office/powerpoint/2010/main" val="5752476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33386"/>
            <a:ext cx="12192000" cy="4524315"/>
          </a:xfrm>
          <a:prstGeom prst="rect">
            <a:avLst/>
          </a:prstGeom>
        </p:spPr>
        <p:txBody>
          <a:bodyPr wrap="square">
            <a:spAutoFit/>
          </a:bodyPr>
          <a:lstStyle/>
          <a:p>
            <a:pPr algn="just"/>
            <a:r>
              <a:rPr lang="ru-RU" b="1" i="1" dirty="0" smtClean="0">
                <a:effectLst/>
                <a:latin typeface="Times New Roman, serif"/>
              </a:rPr>
              <a:t>Азот амонійних солей, нітритів і нітратів</a:t>
            </a:r>
            <a:r>
              <a:rPr lang="ru-RU" i="1" dirty="0" smtClean="0">
                <a:effectLst/>
                <a:latin typeface="Times New Roman, serif"/>
              </a:rPr>
              <a:t>.</a:t>
            </a:r>
            <a:r>
              <a:rPr lang="ru-RU" dirty="0" smtClean="0">
                <a:effectLst/>
                <a:latin typeface="Times New Roman, serif"/>
              </a:rPr>
              <a:t>Джерелом азоту в природних водах є розкладання білкових залишків, трупи тварин, сеча, фекалії. Внаслідок процесів самоочищення водойми складні азотовмісні білкові сполуки і сечовина минерализуются з утворенням амонійних солей, які в подальшому окислюються спочатку до нітритів, а потім до нітратів. Також відбувається і самоочищення водойми від органічних азотовмісних забруднюючих речовин, які потрапляють у водойму в складі різноманітних стічних вод і поверхневого стоку.</a:t>
            </a:r>
            <a:endParaRPr lang="uk-UA" dirty="0" smtClean="0">
              <a:effectLst/>
            </a:endParaRPr>
          </a:p>
          <a:p>
            <a:pPr algn="just"/>
            <a:r>
              <a:rPr lang="ru-RU" dirty="0" smtClean="0">
                <a:effectLst/>
                <a:latin typeface="Times New Roman, serif"/>
              </a:rPr>
              <a:t>У чистих природних водах поверхневих і підземних водойм, азот амонійних солей міститься в межах 0,01-0,1 мг / л. Азот нітритів, як проміжний продукт подальшого хімічного окислення амонійних солей, міститься у воді чистих природних водойм в дуже малих кількостях, не більше 0,001-0,002 мг / л. Підвищення їх концентрації понад 0,005 мг / л, є важливою ознакою забруднення джерела. Нітрати є кінцевим продуктом окислення амонійних солей. Наявність їх у воді при відсутності аміаку і нітритів свідчить про порівняно давньому вступі до воду азотовмісних речовин, які встигли минерализоваться. У чистій природній воді вміст азоту нітратів не перевищує 1-2 мг / л. У ґрунтових водах може спостерігатися більш високий вміст нітратів внаслідок їх міграції з грунту в разі її органічного забруднення, або інтенсивного використання азотних добрив.</a:t>
            </a:r>
            <a:endParaRPr lang="uk-UA" dirty="0">
              <a:effectLst/>
            </a:endParaRPr>
          </a:p>
        </p:txBody>
      </p:sp>
    </p:spTree>
    <p:extLst>
      <p:ext uri="{BB962C8B-B14F-4D97-AF65-F5344CB8AC3E}">
        <p14:creationId xmlns:p14="http://schemas.microsoft.com/office/powerpoint/2010/main" val="2914392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6463308"/>
          </a:xfrm>
          <a:prstGeom prst="rect">
            <a:avLst/>
          </a:prstGeom>
        </p:spPr>
        <p:txBody>
          <a:bodyPr wrap="square">
            <a:spAutoFit/>
          </a:bodyPr>
          <a:lstStyle/>
          <a:p>
            <a:pPr algn="ctr"/>
            <a:r>
              <a:rPr lang="ru-RU" b="1" dirty="0" smtClean="0">
                <a:effectLst/>
                <a:latin typeface="Times New Roman, serif"/>
              </a:rPr>
              <a:t>Загальні гігієнічні вимоги до питної води включають:</a:t>
            </a:r>
            <a:endParaRPr lang="uk-UA" dirty="0" smtClean="0">
              <a:effectLst/>
            </a:endParaRPr>
          </a:p>
          <a:p>
            <a:pPr algn="ctr"/>
            <a:r>
              <a:rPr lang="ru-RU" dirty="0" smtClean="0">
                <a:effectLst/>
              </a:rPr>
              <a:t/>
            </a:r>
            <a:br>
              <a:rPr lang="ru-RU" dirty="0" smtClean="0">
                <a:effectLst/>
              </a:rPr>
            </a:br>
            <a:endParaRPr lang="ru-RU" dirty="0" smtClean="0">
              <a:effectLst/>
            </a:endParaRPr>
          </a:p>
          <a:p>
            <a:pPr algn="just">
              <a:buFont typeface="Arial" panose="020B0604020202020204" pitchFamily="34" charset="0"/>
              <a:buChar char="•"/>
            </a:pPr>
            <a:r>
              <a:rPr lang="ru-RU" dirty="0"/>
              <a:t>хороші органолептичні властивості (прозорість, відносно низька температура, хороший освіжаючий смак, відсутність запахів, неприємних присмаків, фарбування, видимих ​​неозброєним оком плаваючих домішок і ін.);</a:t>
            </a:r>
            <a:endParaRPr lang="uk-UA" dirty="0"/>
          </a:p>
          <a:p>
            <a:pPr algn="just">
              <a:buFont typeface="Arial" panose="020B0604020202020204" pitchFamily="34" charset="0"/>
              <a:buChar char="•"/>
            </a:pPr>
            <a:r>
              <a:rPr lang="ru-RU" dirty="0"/>
              <a:t>оптимальний природний мінеральний склад, який забезпечує хороші смакові якості води, отримання деяких необхідних організму макро- і мікроелементів;</a:t>
            </a:r>
            <a:endParaRPr lang="uk-UA" dirty="0"/>
          </a:p>
          <a:p>
            <a:pPr algn="just">
              <a:buFont typeface="Arial" panose="020B0604020202020204" pitchFamily="34" charset="0"/>
              <a:buChar char="•"/>
            </a:pPr>
            <a:r>
              <a:rPr lang="ru-RU" dirty="0"/>
              <a:t>токсикологічна нешкідливість (відсутність токсичних речовин у шкідливих для організму концентраціях);</a:t>
            </a:r>
          </a:p>
          <a:p>
            <a:pPr algn="just">
              <a:buFont typeface="Arial" panose="020B0604020202020204" pitchFamily="34" charset="0"/>
              <a:buChar char="•"/>
            </a:pPr>
            <a:r>
              <a:rPr lang="ru-RU" dirty="0"/>
              <a:t>епідеміологічна безпека (відсутність збудників інфекційних захворювань, гельмінтозів тощо);</a:t>
            </a:r>
          </a:p>
          <a:p>
            <a:pPr algn="just">
              <a:buFont typeface="Arial" panose="020B0604020202020204" pitchFamily="34" charset="0"/>
              <a:buChar char="•"/>
            </a:pPr>
            <a:r>
              <a:rPr lang="ru-RU" dirty="0"/>
              <a:t>радіоактивність води - в межах встановлених рівнів.</a:t>
            </a:r>
          </a:p>
          <a:p>
            <a:pPr algn="just"/>
            <a:r>
              <a:rPr lang="ru-RU" dirty="0"/>
              <a:t/>
            </a:r>
            <a:br>
              <a:rPr lang="ru-RU" dirty="0"/>
            </a:br>
            <a:endParaRPr lang="ru-RU" dirty="0"/>
          </a:p>
          <a:p>
            <a:pPr algn="just"/>
            <a:r>
              <a:rPr lang="ru-RU" dirty="0"/>
              <a:t>Державний санітарний нагляд за централізованим водопостачанням ділиться на попереджувальний і поточний. Попереджувальний нагляд передбачає участь лікаря профілактика у виборі джерела водопостачання, санітарну експертизу проекту водопроводу, всіх його складових елементів, зон санітарної охорони, нагляд за ходом його будівництва і введення в експлуатацію.</a:t>
            </a:r>
            <a:endParaRPr lang="uk-UA" dirty="0"/>
          </a:p>
          <a:p>
            <a:pPr algn="just"/>
            <a:r>
              <a:rPr lang="ru-RU" dirty="0"/>
              <a:t>Перед введенням в експлуатацію побудованого водопроводу визначають зони санітарної охорони: </a:t>
            </a:r>
          </a:p>
          <a:p>
            <a:pPr algn="just"/>
            <a:r>
              <a:rPr lang="ru-RU" dirty="0"/>
              <a:t>- зона суворого режиму, в яку входить певна частина акваторії водойми в місці забору води, вгору і вниз за течією, територія навколо водоочисних споруд, навколо місця розташування артезіанської свердловини; </a:t>
            </a:r>
            <a:endParaRPr lang="uk-UA" dirty="0"/>
          </a:p>
          <a:p>
            <a:pPr algn="just"/>
            <a:r>
              <a:rPr lang="ru-RU" dirty="0"/>
              <a:t>- зона обмежень - територія, на якій заборонено будівництво і використання об'єктів, які можуть забруднювати цю територію і водойму; </a:t>
            </a:r>
          </a:p>
          <a:p>
            <a:pPr algn="just"/>
            <a:r>
              <a:rPr lang="ru-RU" dirty="0"/>
              <a:t>- зона спостережень, яка включає всю територію, по якій протікають поверхневий джерело водопостачання, або є зоною харчування артезіанських вод. </a:t>
            </a:r>
            <a:endParaRPr lang="uk-UA" dirty="0"/>
          </a:p>
        </p:txBody>
      </p:sp>
    </p:spTree>
    <p:extLst>
      <p:ext uri="{BB962C8B-B14F-4D97-AF65-F5344CB8AC3E}">
        <p14:creationId xmlns:p14="http://schemas.microsoft.com/office/powerpoint/2010/main" val="38610277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5846"/>
            <a:ext cx="12192000" cy="3477875"/>
          </a:xfrm>
          <a:prstGeom prst="rect">
            <a:avLst/>
          </a:prstGeom>
        </p:spPr>
        <p:txBody>
          <a:bodyPr wrap="square">
            <a:spAutoFit/>
          </a:bodyPr>
          <a:lstStyle/>
          <a:p>
            <a:pPr algn="just"/>
            <a:r>
              <a:rPr lang="ru-RU" sz="2000" dirty="0"/>
              <a:t>Уздовж водопровідної мережі передбачається санітарно-захисна смуга.</a:t>
            </a:r>
            <a:endParaRPr lang="uk-UA" sz="2000" dirty="0"/>
          </a:p>
          <a:p>
            <a:pPr algn="just"/>
            <a:r>
              <a:rPr lang="ru-RU" sz="2000" dirty="0"/>
              <a:t>Поточний санітарний нагляд проводиться шляхом поглибленого (при ремонтах, реконструкціях) планового періодичного, спорадичні, а іноді (при грубих санітарних порушеннях, або появи кишкових інфекційних захворювань) і екстреного санітарного обстеження. Таке обстеження обов'язково доповнюється відбором проб води та її лабораторним дослідженням. Результати цього дослідження оцінюються шляхом порівняння з гігієнічними нормативами ГОСТ 2874-82 "Вода питна (вимоги до якості)" і</a:t>
            </a:r>
            <a:r>
              <a:rPr lang="ru-RU" sz="2000" dirty="0" err="1"/>
              <a:t>ДСанПін</a:t>
            </a:r>
            <a:r>
              <a:rPr lang="ru-RU" sz="2000" dirty="0"/>
              <a:t>№ 136/1940 "Вода питна. Гігієнічні вимоги до якості води централізованого господарсько-питного водопостачання "(Додаток 3).</a:t>
            </a:r>
            <a:endParaRPr lang="uk-UA" sz="2000" dirty="0"/>
          </a:p>
          <a:p>
            <a:pPr algn="just"/>
            <a:r>
              <a:rPr lang="ru-RU" sz="2000" dirty="0"/>
              <a:t>Результати лабораторного аналізу проб води з місцевих джерел водопостачання оцінюються згідно "Санітарних правил по влаштуванню і утриманню колодязів і каптажів джерел, використовуваних для децентралізованого господарсько-питного водопостачання" №1226-75 (Додаток 4).</a:t>
            </a:r>
          </a:p>
        </p:txBody>
      </p:sp>
    </p:spTree>
    <p:extLst>
      <p:ext uri="{BB962C8B-B14F-4D97-AF65-F5344CB8AC3E}">
        <p14:creationId xmlns:p14="http://schemas.microsoft.com/office/powerpoint/2010/main" val="41298205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2308324"/>
          </a:xfrm>
          <a:prstGeom prst="rect">
            <a:avLst/>
          </a:prstGeom>
        </p:spPr>
        <p:txBody>
          <a:bodyPr wrap="square">
            <a:spAutoFit/>
          </a:bodyPr>
          <a:lstStyle/>
          <a:p>
            <a:pPr algn="r"/>
            <a:r>
              <a:rPr lang="ru-RU" dirty="0"/>
              <a:t>додаток 3</a:t>
            </a:r>
          </a:p>
          <a:p>
            <a:pPr algn="r"/>
            <a:r>
              <a:rPr lang="ru-RU" dirty="0"/>
              <a:t/>
            </a:r>
            <a:br>
              <a:rPr lang="ru-RU" dirty="0"/>
            </a:br>
            <a:endParaRPr lang="ru-RU" dirty="0"/>
          </a:p>
          <a:p>
            <a:pPr algn="ctr"/>
            <a:r>
              <a:rPr lang="ru-RU" b="1" dirty="0"/>
              <a:t>Вимоги до якості питної води при централізованому водопостачанні (Витяг з ГОСТ 2874-82 "Вода питна. Гігієнічні вимоги і контроль за якістю" і </a:t>
            </a:r>
            <a:r>
              <a:rPr lang="ru-RU" b="1" dirty="0" err="1"/>
              <a:t>ДержСанПіН</a:t>
            </a:r>
            <a:r>
              <a:rPr lang="ru-RU" b="1" dirty="0"/>
              <a:t>№ 136/1940 "Вода питна. Гігієнічні вимоги до якості води централізованого господарсько-питного водопостачання ")</a:t>
            </a:r>
            <a:endParaRPr lang="uk-UA" dirty="0"/>
          </a:p>
          <a:p>
            <a:pPr algn="ctr"/>
            <a:endParaRPr lang="ru-RU" dirty="0"/>
          </a:p>
          <a:p>
            <a:pPr algn="ctr"/>
            <a:r>
              <a:rPr lang="ru-RU" dirty="0"/>
              <a:t>Поширюються на водопровідну питну воду при централізованому господарсько-питне водопостачання</a:t>
            </a:r>
          </a:p>
        </p:txBody>
      </p:sp>
      <p:graphicFrame>
        <p:nvGraphicFramePr>
          <p:cNvPr id="3" name="Таблица 2"/>
          <p:cNvGraphicFramePr>
            <a:graphicFrameLocks noGrp="1"/>
          </p:cNvGraphicFramePr>
          <p:nvPr>
            <p:extLst>
              <p:ext uri="{D42A27DB-BD31-4B8C-83A1-F6EECF244321}">
                <p14:modId xmlns:p14="http://schemas.microsoft.com/office/powerpoint/2010/main" val="96569387"/>
              </p:ext>
            </p:extLst>
          </p:nvPr>
        </p:nvGraphicFramePr>
        <p:xfrm>
          <a:off x="336468" y="2415202"/>
          <a:ext cx="4980400" cy="4343374"/>
        </p:xfrm>
        <a:graphic>
          <a:graphicData uri="http://schemas.openxmlformats.org/drawingml/2006/table">
            <a:tbl>
              <a:tblPr/>
              <a:tblGrid>
                <a:gridCol w="3057044">
                  <a:extLst>
                    <a:ext uri="{9D8B030D-6E8A-4147-A177-3AD203B41FA5}">
                      <a16:colId xmlns:a16="http://schemas.microsoft.com/office/drawing/2014/main" val="695074345"/>
                    </a:ext>
                  </a:extLst>
                </a:gridCol>
                <a:gridCol w="992952">
                  <a:extLst>
                    <a:ext uri="{9D8B030D-6E8A-4147-A177-3AD203B41FA5}">
                      <a16:colId xmlns:a16="http://schemas.microsoft.com/office/drawing/2014/main" val="415937201"/>
                    </a:ext>
                  </a:extLst>
                </a:gridCol>
                <a:gridCol w="930404">
                  <a:extLst>
                    <a:ext uri="{9D8B030D-6E8A-4147-A177-3AD203B41FA5}">
                      <a16:colId xmlns:a16="http://schemas.microsoft.com/office/drawing/2014/main" val="2488717263"/>
                    </a:ext>
                  </a:extLst>
                </a:gridCol>
              </a:tblGrid>
              <a:tr h="216039">
                <a:tc rowSpan="2">
                  <a:txBody>
                    <a:bodyPr/>
                    <a:lstStyle/>
                    <a:p>
                      <a:pPr algn="ctr" rtl="0"/>
                      <a:r>
                        <a:rPr lang="ru-RU" sz="1100">
                          <a:effectLst/>
                        </a:rPr>
                        <a:t>Показники, одиниці виміру</a:t>
                      </a:r>
                    </a:p>
                  </a:txBody>
                  <a:tcPr marL="13762" marR="13762" marT="13762" marB="13762" anchor="ctr">
                    <a:lnL>
                      <a:noFill/>
                    </a:lnL>
                    <a:lnR>
                      <a:noFill/>
                    </a:lnR>
                    <a:lnT>
                      <a:noFill/>
                    </a:lnT>
                    <a:lnB>
                      <a:noFill/>
                    </a:lnB>
                  </a:tcPr>
                </a:tc>
                <a:tc gridSpan="2">
                  <a:txBody>
                    <a:bodyPr/>
                    <a:lstStyle/>
                    <a:p>
                      <a:pPr algn="ctr" rtl="0"/>
                      <a:r>
                        <a:rPr lang="ru-RU" sz="1100">
                          <a:effectLst/>
                        </a:rPr>
                        <a:t>Нормативи (не більш)</a:t>
                      </a:r>
                    </a:p>
                  </a:txBody>
                  <a:tcPr marL="13762" marR="13762" marT="13762" marB="13762">
                    <a:lnL>
                      <a:noFill/>
                    </a:lnL>
                    <a:lnR>
                      <a:noFill/>
                    </a:lnR>
                    <a:lnT>
                      <a:noFill/>
                    </a:lnT>
                    <a:lnB>
                      <a:noFill/>
                    </a:lnB>
                  </a:tcPr>
                </a:tc>
                <a:tc hMerge="1">
                  <a:txBody>
                    <a:bodyPr/>
                    <a:lstStyle/>
                    <a:p>
                      <a:endParaRPr lang="ru-RU"/>
                    </a:p>
                  </a:txBody>
                  <a:tcPr/>
                </a:tc>
                <a:extLst>
                  <a:ext uri="{0D108BD9-81ED-4DB2-BD59-A6C34878D82A}">
                    <a16:rowId xmlns:a16="http://schemas.microsoft.com/office/drawing/2014/main" val="204508046"/>
                  </a:ext>
                </a:extLst>
              </a:tr>
              <a:tr h="216039">
                <a:tc vMerge="1">
                  <a:txBody>
                    <a:bodyPr/>
                    <a:lstStyle/>
                    <a:p>
                      <a:endParaRPr lang="ru-RU"/>
                    </a:p>
                  </a:txBody>
                  <a:tcPr/>
                </a:tc>
                <a:tc>
                  <a:txBody>
                    <a:bodyPr/>
                    <a:lstStyle/>
                    <a:p>
                      <a:pPr algn="ctr" rtl="0"/>
                      <a:r>
                        <a:rPr lang="ru-RU" sz="1100">
                          <a:effectLst/>
                        </a:rPr>
                        <a:t>ГОСТ 2874-82</a:t>
                      </a:r>
                    </a:p>
                  </a:txBody>
                  <a:tcPr marL="13762" marR="13762" marT="13762" marB="13762">
                    <a:lnL>
                      <a:noFill/>
                    </a:lnL>
                    <a:lnR>
                      <a:noFill/>
                    </a:lnR>
                    <a:lnT>
                      <a:noFill/>
                    </a:lnT>
                    <a:lnB>
                      <a:noFill/>
                    </a:lnB>
                  </a:tcPr>
                </a:tc>
                <a:tc>
                  <a:txBody>
                    <a:bodyPr/>
                    <a:lstStyle/>
                    <a:p>
                      <a:pPr algn="ctr" rtl="0"/>
                      <a:r>
                        <a:rPr lang="ru-RU" sz="1100">
                          <a:effectLst/>
                        </a:rPr>
                        <a:t>ДСанПіН</a:t>
                      </a:r>
                    </a:p>
                  </a:txBody>
                  <a:tcPr marL="13762" marR="13762" marT="13762" marB="13762">
                    <a:lnL>
                      <a:noFill/>
                    </a:lnL>
                    <a:lnR>
                      <a:noFill/>
                    </a:lnR>
                    <a:lnT>
                      <a:noFill/>
                    </a:lnT>
                    <a:lnB>
                      <a:noFill/>
                    </a:lnB>
                  </a:tcPr>
                </a:tc>
                <a:extLst>
                  <a:ext uri="{0D108BD9-81ED-4DB2-BD59-A6C34878D82A}">
                    <a16:rowId xmlns:a16="http://schemas.microsoft.com/office/drawing/2014/main" val="99441911"/>
                  </a:ext>
                </a:extLst>
              </a:tr>
              <a:tr h="399347">
                <a:tc>
                  <a:txBody>
                    <a:bodyPr/>
                    <a:lstStyle/>
                    <a:p>
                      <a:pPr algn="l" rtl="0"/>
                      <a:r>
                        <a:rPr lang="ru-RU" sz="1100" b="1" i="1" dirty="0">
                          <a:effectLst/>
                        </a:rPr>
                        <a:t>Фізико-органолептичні</a:t>
                      </a:r>
                      <a:endParaRPr lang="ru-RU" sz="1100" dirty="0">
                        <a:effectLst/>
                      </a:endParaRPr>
                    </a:p>
                  </a:txBody>
                  <a:tcPr marL="13762" marR="13762" marT="13762" marB="13762">
                    <a:lnL>
                      <a:noFill/>
                    </a:lnL>
                    <a:lnR>
                      <a:noFill/>
                    </a:lnR>
                    <a:lnT>
                      <a:noFill/>
                    </a:lnT>
                    <a:lnB>
                      <a:noFill/>
                    </a:lnB>
                  </a:tcPr>
                </a:tc>
                <a:tc>
                  <a:txBody>
                    <a:bodyPr/>
                    <a:lstStyle/>
                    <a:p>
                      <a:pPr algn="ctr" rtl="0"/>
                      <a:r>
                        <a:rPr lang="ru-RU" sz="1100">
                          <a:effectLst/>
                        </a:rPr>
                        <a:t/>
                      </a:r>
                      <a:br>
                        <a:rPr lang="ru-RU" sz="1100">
                          <a:effectLst/>
                        </a:rPr>
                      </a:br>
                      <a:endParaRPr lang="ru-RU" sz="1100">
                        <a:effectLst/>
                      </a:endParaRPr>
                    </a:p>
                  </a:txBody>
                  <a:tcPr marL="13762" marR="13762" marT="13762" marB="13762">
                    <a:lnL>
                      <a:noFill/>
                    </a:lnL>
                    <a:lnR>
                      <a:noFill/>
                    </a:lnR>
                    <a:lnT>
                      <a:noFill/>
                    </a:lnT>
                    <a:lnB>
                      <a:noFill/>
                    </a:lnB>
                  </a:tcPr>
                </a:tc>
                <a:tc>
                  <a:txBody>
                    <a:bodyPr/>
                    <a:lstStyle/>
                    <a:p>
                      <a:pPr algn="ctr" rtl="0"/>
                      <a:r>
                        <a:rPr lang="ru-RU" sz="1100">
                          <a:effectLst/>
                        </a:rPr>
                        <a:t/>
                      </a:r>
                      <a:br>
                        <a:rPr lang="ru-RU" sz="1100">
                          <a:effectLst/>
                        </a:rPr>
                      </a:br>
                      <a:endParaRPr lang="ru-RU" sz="1100">
                        <a:effectLst/>
                      </a:endParaRPr>
                    </a:p>
                  </a:txBody>
                  <a:tcPr marL="13762" marR="13762" marT="13762" marB="13762">
                    <a:lnL>
                      <a:noFill/>
                    </a:lnL>
                    <a:lnR>
                      <a:noFill/>
                    </a:lnR>
                    <a:lnT>
                      <a:noFill/>
                    </a:lnT>
                    <a:lnB>
                      <a:noFill/>
                    </a:lnB>
                  </a:tcPr>
                </a:tc>
                <a:extLst>
                  <a:ext uri="{0D108BD9-81ED-4DB2-BD59-A6C34878D82A}">
                    <a16:rowId xmlns:a16="http://schemas.microsoft.com/office/drawing/2014/main" val="623943692"/>
                  </a:ext>
                </a:extLst>
              </a:tr>
              <a:tr h="268414">
                <a:tc>
                  <a:txBody>
                    <a:bodyPr/>
                    <a:lstStyle/>
                    <a:p>
                      <a:pPr algn="l" rtl="0"/>
                      <a:r>
                        <a:rPr lang="ru-RU" sz="1100" b="0" dirty="0">
                          <a:solidFill>
                            <a:srgbClr val="000080"/>
                          </a:solidFill>
                          <a:effectLst/>
                        </a:rPr>
                        <a:t>Запах, бали</a:t>
                      </a:r>
                    </a:p>
                  </a:txBody>
                  <a:tcPr marL="13762" marR="13762" marT="13762" marB="13762">
                    <a:lnL>
                      <a:noFill/>
                    </a:lnL>
                    <a:lnR>
                      <a:noFill/>
                    </a:lnR>
                    <a:lnT>
                      <a:noFill/>
                    </a:lnT>
                    <a:lnB>
                      <a:noFill/>
                    </a:lnB>
                  </a:tcPr>
                </a:tc>
                <a:tc>
                  <a:txBody>
                    <a:bodyPr/>
                    <a:lstStyle/>
                    <a:p>
                      <a:pPr algn="ctr" rtl="0"/>
                      <a:r>
                        <a:rPr lang="ru-RU" sz="1600">
                          <a:effectLst/>
                          <a:latin typeface="Times New Roman, serif"/>
                        </a:rPr>
                        <a:t>2</a:t>
                      </a:r>
                      <a:endParaRPr lang="ru-RU" sz="1600">
                        <a:effectLst/>
                      </a:endParaRPr>
                    </a:p>
                  </a:txBody>
                  <a:tcPr marL="13762" marR="13762" marT="13762" marB="13762">
                    <a:lnL>
                      <a:noFill/>
                    </a:lnL>
                    <a:lnR>
                      <a:noFill/>
                    </a:lnR>
                    <a:lnT>
                      <a:noFill/>
                    </a:lnT>
                    <a:lnB>
                      <a:noFill/>
                    </a:lnB>
                  </a:tcPr>
                </a:tc>
                <a:tc>
                  <a:txBody>
                    <a:bodyPr/>
                    <a:lstStyle/>
                    <a:p>
                      <a:pPr algn="ctr" rtl="0"/>
                      <a:r>
                        <a:rPr lang="ru-RU" sz="1100">
                          <a:effectLst/>
                        </a:rPr>
                        <a:t>2 *</a:t>
                      </a:r>
                    </a:p>
                  </a:txBody>
                  <a:tcPr marL="13762" marR="13762" marT="13762" marB="13762">
                    <a:lnL>
                      <a:noFill/>
                    </a:lnL>
                    <a:lnR>
                      <a:noFill/>
                    </a:lnR>
                    <a:lnT>
                      <a:noFill/>
                    </a:lnT>
                    <a:lnB>
                      <a:noFill/>
                    </a:lnB>
                  </a:tcPr>
                </a:tc>
                <a:extLst>
                  <a:ext uri="{0D108BD9-81ED-4DB2-BD59-A6C34878D82A}">
                    <a16:rowId xmlns:a16="http://schemas.microsoft.com/office/drawing/2014/main" val="3623992953"/>
                  </a:ext>
                </a:extLst>
              </a:tr>
              <a:tr h="216039">
                <a:tc>
                  <a:txBody>
                    <a:bodyPr/>
                    <a:lstStyle/>
                    <a:p>
                      <a:pPr algn="l" rtl="0"/>
                      <a:r>
                        <a:rPr lang="ru-RU" sz="1100" b="0">
                          <a:solidFill>
                            <a:srgbClr val="000080"/>
                          </a:solidFill>
                          <a:effectLst/>
                        </a:rPr>
                        <a:t>Каламутність, мг / л</a:t>
                      </a:r>
                    </a:p>
                  </a:txBody>
                  <a:tcPr marL="13762" marR="13762" marT="13762" marB="13762">
                    <a:lnL>
                      <a:noFill/>
                    </a:lnL>
                    <a:lnR>
                      <a:noFill/>
                    </a:lnR>
                    <a:lnT>
                      <a:noFill/>
                    </a:lnT>
                    <a:lnB>
                      <a:noFill/>
                    </a:lnB>
                  </a:tcPr>
                </a:tc>
                <a:tc>
                  <a:txBody>
                    <a:bodyPr/>
                    <a:lstStyle/>
                    <a:p>
                      <a:pPr algn="ctr" rtl="0"/>
                      <a:r>
                        <a:rPr lang="ru-RU" sz="1100">
                          <a:effectLst/>
                        </a:rPr>
                        <a:t>1,5</a:t>
                      </a:r>
                    </a:p>
                  </a:txBody>
                  <a:tcPr marL="13762" marR="13762" marT="13762" marB="13762" anchor="ctr">
                    <a:lnL>
                      <a:noFill/>
                    </a:lnL>
                    <a:lnR>
                      <a:noFill/>
                    </a:lnR>
                    <a:lnT>
                      <a:noFill/>
                    </a:lnT>
                    <a:lnB>
                      <a:noFill/>
                    </a:lnB>
                  </a:tcPr>
                </a:tc>
                <a:tc>
                  <a:txBody>
                    <a:bodyPr/>
                    <a:lstStyle/>
                    <a:p>
                      <a:pPr algn="ctr" rtl="0"/>
                      <a:r>
                        <a:rPr lang="ru-RU" sz="1100">
                          <a:effectLst/>
                        </a:rPr>
                        <a:t>0,5 (1,5) **</a:t>
                      </a:r>
                    </a:p>
                  </a:txBody>
                  <a:tcPr marL="13762" marR="13762" marT="13762" marB="13762" anchor="ctr">
                    <a:lnL>
                      <a:noFill/>
                    </a:lnL>
                    <a:lnR>
                      <a:noFill/>
                    </a:lnR>
                    <a:lnT>
                      <a:noFill/>
                    </a:lnT>
                    <a:lnB>
                      <a:noFill/>
                    </a:lnB>
                  </a:tcPr>
                </a:tc>
                <a:extLst>
                  <a:ext uri="{0D108BD9-81ED-4DB2-BD59-A6C34878D82A}">
                    <a16:rowId xmlns:a16="http://schemas.microsoft.com/office/drawing/2014/main" val="2363993676"/>
                  </a:ext>
                </a:extLst>
              </a:tr>
              <a:tr h="216039">
                <a:tc>
                  <a:txBody>
                    <a:bodyPr/>
                    <a:lstStyle/>
                    <a:p>
                      <a:pPr algn="just" rtl="0"/>
                      <a:r>
                        <a:rPr lang="ru-RU" sz="1100">
                          <a:effectLst/>
                        </a:rPr>
                        <a:t>Кольоровість, град.</a:t>
                      </a:r>
                    </a:p>
                  </a:txBody>
                  <a:tcPr marL="13762" marR="13762" marT="13762" marB="13762">
                    <a:lnL>
                      <a:noFill/>
                    </a:lnL>
                    <a:lnR>
                      <a:noFill/>
                    </a:lnR>
                    <a:lnT>
                      <a:noFill/>
                    </a:lnT>
                    <a:lnB>
                      <a:noFill/>
                    </a:lnB>
                  </a:tcPr>
                </a:tc>
                <a:tc>
                  <a:txBody>
                    <a:bodyPr/>
                    <a:lstStyle/>
                    <a:p>
                      <a:pPr algn="ctr" rtl="0"/>
                      <a:r>
                        <a:rPr lang="ru-RU" sz="1100">
                          <a:effectLst/>
                        </a:rPr>
                        <a:t>20</a:t>
                      </a:r>
                    </a:p>
                  </a:txBody>
                  <a:tcPr marL="13762" marR="13762" marT="13762" marB="13762">
                    <a:lnL>
                      <a:noFill/>
                    </a:lnL>
                    <a:lnR>
                      <a:noFill/>
                    </a:lnR>
                    <a:lnT>
                      <a:noFill/>
                    </a:lnT>
                    <a:lnB>
                      <a:noFill/>
                    </a:lnB>
                  </a:tcPr>
                </a:tc>
                <a:tc>
                  <a:txBody>
                    <a:bodyPr/>
                    <a:lstStyle/>
                    <a:p>
                      <a:pPr algn="ctr" rtl="0"/>
                      <a:r>
                        <a:rPr lang="ru-RU" sz="1100">
                          <a:effectLst/>
                        </a:rPr>
                        <a:t>20 (35) ***</a:t>
                      </a:r>
                    </a:p>
                  </a:txBody>
                  <a:tcPr marL="13762" marR="13762" marT="13762" marB="13762">
                    <a:lnL>
                      <a:noFill/>
                    </a:lnL>
                    <a:lnR>
                      <a:noFill/>
                    </a:lnR>
                    <a:lnT>
                      <a:noFill/>
                    </a:lnT>
                    <a:lnB>
                      <a:noFill/>
                    </a:lnB>
                  </a:tcPr>
                </a:tc>
                <a:extLst>
                  <a:ext uri="{0D108BD9-81ED-4DB2-BD59-A6C34878D82A}">
                    <a16:rowId xmlns:a16="http://schemas.microsoft.com/office/drawing/2014/main" val="640443537"/>
                  </a:ext>
                </a:extLst>
              </a:tr>
              <a:tr h="216039">
                <a:tc>
                  <a:txBody>
                    <a:bodyPr/>
                    <a:lstStyle/>
                    <a:p>
                      <a:pPr algn="just" rtl="0"/>
                      <a:r>
                        <a:rPr lang="ru-RU" sz="1100" dirty="0">
                          <a:effectLst/>
                        </a:rPr>
                        <a:t>Присмак, бали</a:t>
                      </a:r>
                    </a:p>
                  </a:txBody>
                  <a:tcPr marL="13762" marR="13762" marT="13762" marB="13762">
                    <a:lnL>
                      <a:noFill/>
                    </a:lnL>
                    <a:lnR>
                      <a:noFill/>
                    </a:lnR>
                    <a:lnT>
                      <a:noFill/>
                    </a:lnT>
                    <a:lnB>
                      <a:noFill/>
                    </a:lnB>
                  </a:tcPr>
                </a:tc>
                <a:tc>
                  <a:txBody>
                    <a:bodyPr/>
                    <a:lstStyle/>
                    <a:p>
                      <a:pPr algn="ctr" rtl="0"/>
                      <a:r>
                        <a:rPr lang="ru-RU" sz="1100">
                          <a:effectLst/>
                        </a:rPr>
                        <a:t>2</a:t>
                      </a:r>
                    </a:p>
                  </a:txBody>
                  <a:tcPr marL="13762" marR="13762" marT="13762" marB="13762">
                    <a:lnL>
                      <a:noFill/>
                    </a:lnL>
                    <a:lnR>
                      <a:noFill/>
                    </a:lnR>
                    <a:lnT>
                      <a:noFill/>
                    </a:lnT>
                    <a:lnB>
                      <a:noFill/>
                    </a:lnB>
                  </a:tcPr>
                </a:tc>
                <a:tc>
                  <a:txBody>
                    <a:bodyPr/>
                    <a:lstStyle/>
                    <a:p>
                      <a:pPr algn="ctr" rtl="0"/>
                      <a:r>
                        <a:rPr lang="ru-RU" sz="1100">
                          <a:effectLst/>
                        </a:rPr>
                        <a:t>2 *</a:t>
                      </a:r>
                    </a:p>
                  </a:txBody>
                  <a:tcPr marL="13762" marR="13762" marT="13762" marB="13762">
                    <a:lnL>
                      <a:noFill/>
                    </a:lnL>
                    <a:lnR>
                      <a:noFill/>
                    </a:lnR>
                    <a:lnT>
                      <a:noFill/>
                    </a:lnT>
                    <a:lnB>
                      <a:noFill/>
                    </a:lnB>
                  </a:tcPr>
                </a:tc>
                <a:extLst>
                  <a:ext uri="{0D108BD9-81ED-4DB2-BD59-A6C34878D82A}">
                    <a16:rowId xmlns:a16="http://schemas.microsoft.com/office/drawing/2014/main" val="199324046"/>
                  </a:ext>
                </a:extLst>
              </a:tr>
              <a:tr h="216039">
                <a:tc gridSpan="3">
                  <a:txBody>
                    <a:bodyPr/>
                    <a:lstStyle/>
                    <a:p>
                      <a:pPr algn="just" rtl="0"/>
                      <a:r>
                        <a:rPr lang="ru-RU" sz="1100" b="1" i="1">
                          <a:effectLst/>
                        </a:rPr>
                        <a:t>Хіміко-органолептичні</a:t>
                      </a:r>
                      <a:endParaRPr lang="ru-RU" sz="1100">
                        <a:effectLst/>
                      </a:endParaRPr>
                    </a:p>
                  </a:txBody>
                  <a:tcPr marL="13762" marR="13762" marT="13762" marB="13762">
                    <a:lnL>
                      <a:noFill/>
                    </a:lnL>
                    <a:lnR>
                      <a:noFill/>
                    </a:lnR>
                    <a:lnT>
                      <a:noFill/>
                    </a:lnT>
                    <a:lnB>
                      <a:noFill/>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10855621"/>
                  </a:ext>
                </a:extLst>
              </a:tr>
              <a:tr h="216039">
                <a:tc>
                  <a:txBody>
                    <a:bodyPr/>
                    <a:lstStyle/>
                    <a:p>
                      <a:pPr algn="just" rtl="0"/>
                      <a:r>
                        <a:rPr lang="ru-RU" sz="1100">
                          <a:effectLst/>
                        </a:rPr>
                        <a:t>Водневий показник, рН, в діапазоні, од.</a:t>
                      </a:r>
                    </a:p>
                  </a:txBody>
                  <a:tcPr marL="13762" marR="13762" marT="13762" marB="13762">
                    <a:lnL>
                      <a:noFill/>
                    </a:lnL>
                    <a:lnR>
                      <a:noFill/>
                    </a:lnR>
                    <a:lnT>
                      <a:noFill/>
                    </a:lnT>
                    <a:lnB>
                      <a:noFill/>
                    </a:lnB>
                  </a:tcPr>
                </a:tc>
                <a:tc>
                  <a:txBody>
                    <a:bodyPr/>
                    <a:lstStyle/>
                    <a:p>
                      <a:pPr algn="ctr" rtl="0"/>
                      <a:r>
                        <a:rPr lang="ru-RU" sz="1100">
                          <a:effectLst/>
                        </a:rPr>
                        <a:t>6,0-9,0</a:t>
                      </a:r>
                    </a:p>
                  </a:txBody>
                  <a:tcPr marL="13762" marR="13762" marT="13762" marB="13762">
                    <a:lnL>
                      <a:noFill/>
                    </a:lnL>
                    <a:lnR>
                      <a:noFill/>
                    </a:lnR>
                    <a:lnT>
                      <a:noFill/>
                    </a:lnT>
                    <a:lnB>
                      <a:noFill/>
                    </a:lnB>
                  </a:tcPr>
                </a:tc>
                <a:tc>
                  <a:txBody>
                    <a:bodyPr/>
                    <a:lstStyle/>
                    <a:p>
                      <a:pPr algn="ctr" rtl="0"/>
                      <a:r>
                        <a:rPr lang="ru-RU" sz="1100">
                          <a:effectLst/>
                        </a:rPr>
                        <a:t>6,5-8,5</a:t>
                      </a:r>
                    </a:p>
                  </a:txBody>
                  <a:tcPr marL="13762" marR="13762" marT="13762" marB="13762">
                    <a:lnL>
                      <a:noFill/>
                    </a:lnL>
                    <a:lnR>
                      <a:noFill/>
                    </a:lnR>
                    <a:lnT>
                      <a:noFill/>
                    </a:lnT>
                    <a:lnB>
                      <a:noFill/>
                    </a:lnB>
                  </a:tcPr>
                </a:tc>
                <a:extLst>
                  <a:ext uri="{0D108BD9-81ED-4DB2-BD59-A6C34878D82A}">
                    <a16:rowId xmlns:a16="http://schemas.microsoft.com/office/drawing/2014/main" val="1678768067"/>
                  </a:ext>
                </a:extLst>
              </a:tr>
              <a:tr h="216039">
                <a:tc>
                  <a:txBody>
                    <a:bodyPr/>
                    <a:lstStyle/>
                    <a:p>
                      <a:pPr algn="just" rtl="0"/>
                      <a:r>
                        <a:rPr lang="ru-RU" sz="1100">
                          <a:effectLst/>
                        </a:rPr>
                        <a:t>Залізо, мг / л</a:t>
                      </a:r>
                    </a:p>
                  </a:txBody>
                  <a:tcPr marL="13762" marR="13762" marT="13762" marB="13762">
                    <a:lnL>
                      <a:noFill/>
                    </a:lnL>
                    <a:lnR>
                      <a:noFill/>
                    </a:lnR>
                    <a:lnT>
                      <a:noFill/>
                    </a:lnT>
                    <a:lnB>
                      <a:noFill/>
                    </a:lnB>
                  </a:tcPr>
                </a:tc>
                <a:tc>
                  <a:txBody>
                    <a:bodyPr/>
                    <a:lstStyle/>
                    <a:p>
                      <a:pPr algn="ctr" rtl="0"/>
                      <a:r>
                        <a:rPr lang="ru-RU" sz="1100">
                          <a:effectLst/>
                        </a:rPr>
                        <a:t>0,3 (1,0)</a:t>
                      </a:r>
                    </a:p>
                  </a:txBody>
                  <a:tcPr marL="13762" marR="13762" marT="13762" marB="13762">
                    <a:lnL>
                      <a:noFill/>
                    </a:lnL>
                    <a:lnR>
                      <a:noFill/>
                    </a:lnR>
                    <a:lnT>
                      <a:noFill/>
                    </a:lnT>
                    <a:lnB>
                      <a:noFill/>
                    </a:lnB>
                  </a:tcPr>
                </a:tc>
                <a:tc>
                  <a:txBody>
                    <a:bodyPr/>
                    <a:lstStyle/>
                    <a:p>
                      <a:pPr algn="ctr" rtl="0"/>
                      <a:r>
                        <a:rPr lang="ru-RU" sz="1100">
                          <a:effectLst/>
                        </a:rPr>
                        <a:t>0,3</a:t>
                      </a:r>
                    </a:p>
                  </a:txBody>
                  <a:tcPr marL="13762" marR="13762" marT="13762" marB="13762">
                    <a:lnL>
                      <a:noFill/>
                    </a:lnL>
                    <a:lnR>
                      <a:noFill/>
                    </a:lnR>
                    <a:lnT>
                      <a:noFill/>
                    </a:lnT>
                    <a:lnB>
                      <a:noFill/>
                    </a:lnB>
                  </a:tcPr>
                </a:tc>
                <a:extLst>
                  <a:ext uri="{0D108BD9-81ED-4DB2-BD59-A6C34878D82A}">
                    <a16:rowId xmlns:a16="http://schemas.microsoft.com/office/drawing/2014/main" val="706642724"/>
                  </a:ext>
                </a:extLst>
              </a:tr>
              <a:tr h="216039">
                <a:tc>
                  <a:txBody>
                    <a:bodyPr/>
                    <a:lstStyle/>
                    <a:p>
                      <a:pPr algn="just" rtl="0"/>
                      <a:r>
                        <a:rPr lang="ru-RU" sz="1100">
                          <a:effectLst/>
                        </a:rPr>
                        <a:t>Жорсткість загальна, мг-екв / л</a:t>
                      </a:r>
                    </a:p>
                  </a:txBody>
                  <a:tcPr marL="13762" marR="13762" marT="13762" marB="13762">
                    <a:lnL>
                      <a:noFill/>
                    </a:lnL>
                    <a:lnR>
                      <a:noFill/>
                    </a:lnR>
                    <a:lnT>
                      <a:noFill/>
                    </a:lnT>
                    <a:lnB>
                      <a:noFill/>
                    </a:lnB>
                  </a:tcPr>
                </a:tc>
                <a:tc>
                  <a:txBody>
                    <a:bodyPr/>
                    <a:lstStyle/>
                    <a:p>
                      <a:pPr algn="ctr" rtl="0"/>
                      <a:r>
                        <a:rPr lang="ru-RU" sz="1100">
                          <a:effectLst/>
                        </a:rPr>
                        <a:t>7,0 (10,0)</a:t>
                      </a:r>
                    </a:p>
                  </a:txBody>
                  <a:tcPr marL="13762" marR="13762" marT="13762" marB="13762">
                    <a:lnL>
                      <a:noFill/>
                    </a:lnL>
                    <a:lnR>
                      <a:noFill/>
                    </a:lnR>
                    <a:lnT>
                      <a:noFill/>
                    </a:lnT>
                    <a:lnB>
                      <a:noFill/>
                    </a:lnB>
                  </a:tcPr>
                </a:tc>
                <a:tc>
                  <a:txBody>
                    <a:bodyPr/>
                    <a:lstStyle/>
                    <a:p>
                      <a:pPr algn="ctr" rtl="0"/>
                      <a:r>
                        <a:rPr lang="ru-RU" sz="1100">
                          <a:effectLst/>
                        </a:rPr>
                        <a:t>7,0 (10,0)</a:t>
                      </a:r>
                    </a:p>
                  </a:txBody>
                  <a:tcPr marL="13762" marR="13762" marT="13762" marB="13762">
                    <a:lnL>
                      <a:noFill/>
                    </a:lnL>
                    <a:lnR>
                      <a:noFill/>
                    </a:lnR>
                    <a:lnT>
                      <a:noFill/>
                    </a:lnT>
                    <a:lnB>
                      <a:noFill/>
                    </a:lnB>
                  </a:tcPr>
                </a:tc>
                <a:extLst>
                  <a:ext uri="{0D108BD9-81ED-4DB2-BD59-A6C34878D82A}">
                    <a16:rowId xmlns:a16="http://schemas.microsoft.com/office/drawing/2014/main" val="958177112"/>
                  </a:ext>
                </a:extLst>
              </a:tr>
              <a:tr h="216039">
                <a:tc>
                  <a:txBody>
                    <a:bodyPr/>
                    <a:lstStyle/>
                    <a:p>
                      <a:pPr algn="just" rtl="0"/>
                      <a:r>
                        <a:rPr lang="ru-RU" sz="1100">
                          <a:effectLst/>
                        </a:rPr>
                        <a:t>Сульфати, мг / л</a:t>
                      </a:r>
                    </a:p>
                  </a:txBody>
                  <a:tcPr marL="13762" marR="13762" marT="13762" marB="13762">
                    <a:lnL>
                      <a:noFill/>
                    </a:lnL>
                    <a:lnR>
                      <a:noFill/>
                    </a:lnR>
                    <a:lnT>
                      <a:noFill/>
                    </a:lnT>
                    <a:lnB>
                      <a:noFill/>
                    </a:lnB>
                  </a:tcPr>
                </a:tc>
                <a:tc>
                  <a:txBody>
                    <a:bodyPr/>
                    <a:lstStyle/>
                    <a:p>
                      <a:pPr algn="ctr" rtl="0"/>
                      <a:r>
                        <a:rPr lang="ru-RU" sz="1100">
                          <a:effectLst/>
                        </a:rPr>
                        <a:t>500</a:t>
                      </a:r>
                    </a:p>
                  </a:txBody>
                  <a:tcPr marL="13762" marR="13762" marT="13762" marB="13762">
                    <a:lnL>
                      <a:noFill/>
                    </a:lnL>
                    <a:lnR>
                      <a:noFill/>
                    </a:lnR>
                    <a:lnT>
                      <a:noFill/>
                    </a:lnT>
                    <a:lnB>
                      <a:noFill/>
                    </a:lnB>
                  </a:tcPr>
                </a:tc>
                <a:tc>
                  <a:txBody>
                    <a:bodyPr/>
                    <a:lstStyle/>
                    <a:p>
                      <a:pPr algn="ctr" rtl="0"/>
                      <a:r>
                        <a:rPr lang="ru-RU" sz="1100">
                          <a:effectLst/>
                        </a:rPr>
                        <a:t>250 (500)</a:t>
                      </a:r>
                    </a:p>
                  </a:txBody>
                  <a:tcPr marL="13762" marR="13762" marT="13762" marB="13762">
                    <a:lnL>
                      <a:noFill/>
                    </a:lnL>
                    <a:lnR>
                      <a:noFill/>
                    </a:lnR>
                    <a:lnT>
                      <a:noFill/>
                    </a:lnT>
                    <a:lnB>
                      <a:noFill/>
                    </a:lnB>
                  </a:tcPr>
                </a:tc>
                <a:extLst>
                  <a:ext uri="{0D108BD9-81ED-4DB2-BD59-A6C34878D82A}">
                    <a16:rowId xmlns:a16="http://schemas.microsoft.com/office/drawing/2014/main" val="1292364478"/>
                  </a:ext>
                </a:extLst>
              </a:tr>
              <a:tr h="216039">
                <a:tc>
                  <a:txBody>
                    <a:bodyPr/>
                    <a:lstStyle/>
                    <a:p>
                      <a:pPr algn="l" rtl="0"/>
                      <a:r>
                        <a:rPr lang="ru-RU" sz="1100">
                          <a:effectLst/>
                        </a:rPr>
                        <a:t>Сухий залишок (мінералізація загальна), мг / л</a:t>
                      </a:r>
                    </a:p>
                  </a:txBody>
                  <a:tcPr marL="13762" marR="13762" marT="13762" marB="13762">
                    <a:lnL>
                      <a:noFill/>
                    </a:lnL>
                    <a:lnR>
                      <a:noFill/>
                    </a:lnR>
                    <a:lnT>
                      <a:noFill/>
                    </a:lnT>
                    <a:lnB>
                      <a:noFill/>
                    </a:lnB>
                  </a:tcPr>
                </a:tc>
                <a:tc>
                  <a:txBody>
                    <a:bodyPr/>
                    <a:lstStyle/>
                    <a:p>
                      <a:pPr algn="ctr" rtl="0"/>
                      <a:r>
                        <a:rPr lang="ru-RU" sz="1100">
                          <a:effectLst/>
                        </a:rPr>
                        <a:t>1000 (1500)</a:t>
                      </a:r>
                    </a:p>
                  </a:txBody>
                  <a:tcPr marL="13762" marR="13762" marT="13762" marB="13762">
                    <a:lnL>
                      <a:noFill/>
                    </a:lnL>
                    <a:lnR>
                      <a:noFill/>
                    </a:lnR>
                    <a:lnT>
                      <a:noFill/>
                    </a:lnT>
                    <a:lnB>
                      <a:noFill/>
                    </a:lnB>
                  </a:tcPr>
                </a:tc>
                <a:tc>
                  <a:txBody>
                    <a:bodyPr/>
                    <a:lstStyle/>
                    <a:p>
                      <a:pPr algn="ctr" rtl="0"/>
                      <a:r>
                        <a:rPr lang="ru-RU" sz="1100">
                          <a:effectLst/>
                        </a:rPr>
                        <a:t>1000 (1500)</a:t>
                      </a:r>
                    </a:p>
                  </a:txBody>
                  <a:tcPr marL="13762" marR="13762" marT="13762" marB="13762">
                    <a:lnL>
                      <a:noFill/>
                    </a:lnL>
                    <a:lnR>
                      <a:noFill/>
                    </a:lnR>
                    <a:lnT>
                      <a:noFill/>
                    </a:lnT>
                    <a:lnB>
                      <a:noFill/>
                    </a:lnB>
                  </a:tcPr>
                </a:tc>
                <a:extLst>
                  <a:ext uri="{0D108BD9-81ED-4DB2-BD59-A6C34878D82A}">
                    <a16:rowId xmlns:a16="http://schemas.microsoft.com/office/drawing/2014/main" val="536042093"/>
                  </a:ext>
                </a:extLst>
              </a:tr>
              <a:tr h="216039">
                <a:tc>
                  <a:txBody>
                    <a:bodyPr/>
                    <a:lstStyle/>
                    <a:p>
                      <a:pPr algn="just" rtl="0"/>
                      <a:r>
                        <a:rPr lang="ru-RU" sz="1100">
                          <a:effectLst/>
                        </a:rPr>
                        <a:t>Поліфосфати залишкові, мг / л</a:t>
                      </a:r>
                    </a:p>
                  </a:txBody>
                  <a:tcPr marL="13762" marR="13762" marT="13762" marB="13762">
                    <a:lnL>
                      <a:noFill/>
                    </a:lnL>
                    <a:lnR>
                      <a:noFill/>
                    </a:lnR>
                    <a:lnT>
                      <a:noFill/>
                    </a:lnT>
                    <a:lnB>
                      <a:noFill/>
                    </a:lnB>
                  </a:tcPr>
                </a:tc>
                <a:tc>
                  <a:txBody>
                    <a:bodyPr/>
                    <a:lstStyle/>
                    <a:p>
                      <a:pPr algn="ctr" rtl="0"/>
                      <a:r>
                        <a:rPr lang="ru-RU" sz="1100">
                          <a:effectLst/>
                        </a:rPr>
                        <a:t>3,5</a:t>
                      </a:r>
                    </a:p>
                  </a:txBody>
                  <a:tcPr marL="13762" marR="13762" marT="13762" marB="13762">
                    <a:lnL>
                      <a:noFill/>
                    </a:lnL>
                    <a:lnR>
                      <a:noFill/>
                    </a:lnR>
                    <a:lnT>
                      <a:noFill/>
                    </a:lnT>
                    <a:lnB>
                      <a:noFill/>
                    </a:lnB>
                  </a:tcPr>
                </a:tc>
                <a:tc>
                  <a:txBody>
                    <a:bodyPr/>
                    <a:lstStyle/>
                    <a:p>
                      <a:pPr algn="ctr" rtl="0"/>
                      <a:r>
                        <a:rPr lang="ru-RU" sz="1100">
                          <a:effectLst/>
                        </a:rPr>
                        <a:t>-</a:t>
                      </a:r>
                    </a:p>
                  </a:txBody>
                  <a:tcPr marL="13762" marR="13762" marT="13762" marB="13762">
                    <a:lnL>
                      <a:noFill/>
                    </a:lnL>
                    <a:lnR>
                      <a:noFill/>
                    </a:lnR>
                    <a:lnT>
                      <a:noFill/>
                    </a:lnT>
                    <a:lnB>
                      <a:noFill/>
                    </a:lnB>
                  </a:tcPr>
                </a:tc>
                <a:extLst>
                  <a:ext uri="{0D108BD9-81ED-4DB2-BD59-A6C34878D82A}">
                    <a16:rowId xmlns:a16="http://schemas.microsoft.com/office/drawing/2014/main" val="943068353"/>
                  </a:ext>
                </a:extLst>
              </a:tr>
              <a:tr h="216039">
                <a:tc>
                  <a:txBody>
                    <a:bodyPr/>
                    <a:lstStyle/>
                    <a:p>
                      <a:pPr algn="just" rtl="0"/>
                      <a:r>
                        <a:rPr lang="ru-RU" sz="1100">
                          <a:effectLst/>
                        </a:rPr>
                        <a:t>Хлориди, мг / л</a:t>
                      </a:r>
                    </a:p>
                  </a:txBody>
                  <a:tcPr marL="13762" marR="13762" marT="13762" marB="13762">
                    <a:lnL>
                      <a:noFill/>
                    </a:lnL>
                    <a:lnR>
                      <a:noFill/>
                    </a:lnR>
                    <a:lnT>
                      <a:noFill/>
                    </a:lnT>
                    <a:lnB>
                      <a:noFill/>
                    </a:lnB>
                  </a:tcPr>
                </a:tc>
                <a:tc>
                  <a:txBody>
                    <a:bodyPr/>
                    <a:lstStyle/>
                    <a:p>
                      <a:pPr algn="ctr" rtl="0"/>
                      <a:r>
                        <a:rPr lang="ru-RU" sz="1100">
                          <a:effectLst/>
                        </a:rPr>
                        <a:t>350</a:t>
                      </a:r>
                    </a:p>
                  </a:txBody>
                  <a:tcPr marL="13762" marR="13762" marT="13762" marB="13762">
                    <a:lnL>
                      <a:noFill/>
                    </a:lnL>
                    <a:lnR>
                      <a:noFill/>
                    </a:lnR>
                    <a:lnT>
                      <a:noFill/>
                    </a:lnT>
                    <a:lnB>
                      <a:noFill/>
                    </a:lnB>
                  </a:tcPr>
                </a:tc>
                <a:tc>
                  <a:txBody>
                    <a:bodyPr/>
                    <a:lstStyle/>
                    <a:p>
                      <a:pPr algn="ctr" rtl="0"/>
                      <a:r>
                        <a:rPr lang="ru-RU" sz="1100">
                          <a:effectLst/>
                        </a:rPr>
                        <a:t>250 (350)</a:t>
                      </a:r>
                    </a:p>
                  </a:txBody>
                  <a:tcPr marL="13762" marR="13762" marT="13762" marB="13762">
                    <a:lnL>
                      <a:noFill/>
                    </a:lnL>
                    <a:lnR>
                      <a:noFill/>
                    </a:lnR>
                    <a:lnT>
                      <a:noFill/>
                    </a:lnT>
                    <a:lnB>
                      <a:noFill/>
                    </a:lnB>
                  </a:tcPr>
                </a:tc>
                <a:extLst>
                  <a:ext uri="{0D108BD9-81ED-4DB2-BD59-A6C34878D82A}">
                    <a16:rowId xmlns:a16="http://schemas.microsoft.com/office/drawing/2014/main" val="3671576111"/>
                  </a:ext>
                </a:extLst>
              </a:tr>
              <a:tr h="216039">
                <a:tc>
                  <a:txBody>
                    <a:bodyPr/>
                    <a:lstStyle/>
                    <a:p>
                      <a:pPr algn="just" rtl="0"/>
                      <a:r>
                        <a:rPr lang="ru-RU" sz="1100">
                          <a:effectLst/>
                        </a:rPr>
                        <a:t>Мідь, мг / л</a:t>
                      </a:r>
                    </a:p>
                  </a:txBody>
                  <a:tcPr marL="13762" marR="13762" marT="13762" marB="13762">
                    <a:lnL>
                      <a:noFill/>
                    </a:lnL>
                    <a:lnR>
                      <a:noFill/>
                    </a:lnR>
                    <a:lnT>
                      <a:noFill/>
                    </a:lnT>
                    <a:lnB>
                      <a:noFill/>
                    </a:lnB>
                  </a:tcPr>
                </a:tc>
                <a:tc>
                  <a:txBody>
                    <a:bodyPr/>
                    <a:lstStyle/>
                    <a:p>
                      <a:pPr algn="ctr" rtl="0"/>
                      <a:r>
                        <a:rPr lang="ru-RU" sz="1100">
                          <a:effectLst/>
                        </a:rPr>
                        <a:t>1,0</a:t>
                      </a:r>
                    </a:p>
                  </a:txBody>
                  <a:tcPr marL="13762" marR="13762" marT="13762" marB="13762">
                    <a:lnL>
                      <a:noFill/>
                    </a:lnL>
                    <a:lnR>
                      <a:noFill/>
                    </a:lnR>
                    <a:lnT>
                      <a:noFill/>
                    </a:lnT>
                    <a:lnB>
                      <a:noFill/>
                    </a:lnB>
                  </a:tcPr>
                </a:tc>
                <a:tc>
                  <a:txBody>
                    <a:bodyPr/>
                    <a:lstStyle/>
                    <a:p>
                      <a:pPr algn="ctr" rtl="0"/>
                      <a:r>
                        <a:rPr lang="ru-RU" sz="1100">
                          <a:effectLst/>
                        </a:rPr>
                        <a:t>1,0</a:t>
                      </a:r>
                    </a:p>
                  </a:txBody>
                  <a:tcPr marL="13762" marR="13762" marT="13762" marB="13762">
                    <a:lnL>
                      <a:noFill/>
                    </a:lnL>
                    <a:lnR>
                      <a:noFill/>
                    </a:lnR>
                    <a:lnT>
                      <a:noFill/>
                    </a:lnT>
                    <a:lnB>
                      <a:noFill/>
                    </a:lnB>
                  </a:tcPr>
                </a:tc>
                <a:extLst>
                  <a:ext uri="{0D108BD9-81ED-4DB2-BD59-A6C34878D82A}">
                    <a16:rowId xmlns:a16="http://schemas.microsoft.com/office/drawing/2014/main" val="1081092483"/>
                  </a:ext>
                </a:extLst>
              </a:tr>
              <a:tr h="216039">
                <a:tc>
                  <a:txBody>
                    <a:bodyPr/>
                    <a:lstStyle/>
                    <a:p>
                      <a:pPr algn="just" rtl="0"/>
                      <a:r>
                        <a:rPr lang="ru-RU" sz="1100">
                          <a:effectLst/>
                        </a:rPr>
                        <a:t>Марганець, мг / л</a:t>
                      </a:r>
                    </a:p>
                  </a:txBody>
                  <a:tcPr marL="13762" marR="13762" marT="13762" marB="13762">
                    <a:lnL>
                      <a:noFill/>
                    </a:lnL>
                    <a:lnR>
                      <a:noFill/>
                    </a:lnR>
                    <a:lnT>
                      <a:noFill/>
                    </a:lnT>
                    <a:lnB>
                      <a:noFill/>
                    </a:lnB>
                  </a:tcPr>
                </a:tc>
                <a:tc>
                  <a:txBody>
                    <a:bodyPr/>
                    <a:lstStyle/>
                    <a:p>
                      <a:pPr algn="ctr" rtl="0"/>
                      <a:r>
                        <a:rPr lang="ru-RU" sz="1100">
                          <a:effectLst/>
                        </a:rPr>
                        <a:t>0,1</a:t>
                      </a:r>
                    </a:p>
                  </a:txBody>
                  <a:tcPr marL="13762" marR="13762" marT="13762" marB="13762">
                    <a:lnL>
                      <a:noFill/>
                    </a:lnL>
                    <a:lnR>
                      <a:noFill/>
                    </a:lnR>
                    <a:lnT>
                      <a:noFill/>
                    </a:lnT>
                    <a:lnB>
                      <a:noFill/>
                    </a:lnB>
                  </a:tcPr>
                </a:tc>
                <a:tc>
                  <a:txBody>
                    <a:bodyPr/>
                    <a:lstStyle/>
                    <a:p>
                      <a:pPr algn="ctr" rtl="0"/>
                      <a:r>
                        <a:rPr lang="ru-RU" sz="1100">
                          <a:effectLst/>
                        </a:rPr>
                        <a:t>0,1</a:t>
                      </a:r>
                    </a:p>
                  </a:txBody>
                  <a:tcPr marL="13762" marR="13762" marT="13762" marB="13762">
                    <a:lnL>
                      <a:noFill/>
                    </a:lnL>
                    <a:lnR>
                      <a:noFill/>
                    </a:lnR>
                    <a:lnT>
                      <a:noFill/>
                    </a:lnT>
                    <a:lnB>
                      <a:noFill/>
                    </a:lnB>
                  </a:tcPr>
                </a:tc>
                <a:extLst>
                  <a:ext uri="{0D108BD9-81ED-4DB2-BD59-A6C34878D82A}">
                    <a16:rowId xmlns:a16="http://schemas.microsoft.com/office/drawing/2014/main" val="979254120"/>
                  </a:ext>
                </a:extLst>
              </a:tr>
              <a:tr h="216039">
                <a:tc>
                  <a:txBody>
                    <a:bodyPr/>
                    <a:lstStyle/>
                    <a:p>
                      <a:pPr algn="just" rtl="0"/>
                      <a:r>
                        <a:rPr lang="ru-RU" sz="1100">
                          <a:effectLst/>
                        </a:rPr>
                        <a:t>Цинк, мг / л</a:t>
                      </a:r>
                    </a:p>
                  </a:txBody>
                  <a:tcPr marL="13762" marR="13762" marT="13762" marB="13762">
                    <a:lnL>
                      <a:noFill/>
                    </a:lnL>
                    <a:lnR>
                      <a:noFill/>
                    </a:lnR>
                    <a:lnT>
                      <a:noFill/>
                    </a:lnT>
                    <a:lnB>
                      <a:noFill/>
                    </a:lnB>
                  </a:tcPr>
                </a:tc>
                <a:tc>
                  <a:txBody>
                    <a:bodyPr/>
                    <a:lstStyle/>
                    <a:p>
                      <a:pPr algn="ctr" rtl="0"/>
                      <a:r>
                        <a:rPr lang="ru-RU" sz="1100">
                          <a:effectLst/>
                        </a:rPr>
                        <a:t>5,0</a:t>
                      </a:r>
                    </a:p>
                  </a:txBody>
                  <a:tcPr marL="13762" marR="13762" marT="13762" marB="13762">
                    <a:lnL>
                      <a:noFill/>
                    </a:lnL>
                    <a:lnR>
                      <a:noFill/>
                    </a:lnR>
                    <a:lnT>
                      <a:noFill/>
                    </a:lnT>
                    <a:lnB>
                      <a:noFill/>
                    </a:lnB>
                  </a:tcPr>
                </a:tc>
                <a:tc>
                  <a:txBody>
                    <a:bodyPr/>
                    <a:lstStyle/>
                    <a:p>
                      <a:pPr algn="ctr" rtl="0"/>
                      <a:r>
                        <a:rPr lang="ru-RU" sz="1100">
                          <a:effectLst/>
                        </a:rPr>
                        <a:t>-</a:t>
                      </a:r>
                    </a:p>
                  </a:txBody>
                  <a:tcPr marL="13762" marR="13762" marT="13762" marB="13762">
                    <a:lnL>
                      <a:noFill/>
                    </a:lnL>
                    <a:lnR>
                      <a:noFill/>
                    </a:lnR>
                    <a:lnT>
                      <a:noFill/>
                    </a:lnT>
                    <a:lnB>
                      <a:noFill/>
                    </a:lnB>
                  </a:tcPr>
                </a:tc>
                <a:extLst>
                  <a:ext uri="{0D108BD9-81ED-4DB2-BD59-A6C34878D82A}">
                    <a16:rowId xmlns:a16="http://schemas.microsoft.com/office/drawing/2014/main" val="3815584408"/>
                  </a:ext>
                </a:extLst>
              </a:tr>
              <a:tr h="216039">
                <a:tc>
                  <a:txBody>
                    <a:bodyPr/>
                    <a:lstStyle/>
                    <a:p>
                      <a:pPr algn="just" rtl="0"/>
                      <a:r>
                        <a:rPr lang="ru-RU" sz="1100">
                          <a:effectLst/>
                        </a:rPr>
                        <a:t>Хлорфеноли, мг / л</a:t>
                      </a:r>
                    </a:p>
                  </a:txBody>
                  <a:tcPr marL="13762" marR="13762" marT="13762" marB="13762">
                    <a:lnL>
                      <a:noFill/>
                    </a:lnL>
                    <a:lnR>
                      <a:noFill/>
                    </a:lnR>
                    <a:lnT>
                      <a:noFill/>
                    </a:lnT>
                    <a:lnB>
                      <a:noFill/>
                    </a:lnB>
                  </a:tcPr>
                </a:tc>
                <a:tc>
                  <a:txBody>
                    <a:bodyPr/>
                    <a:lstStyle/>
                    <a:p>
                      <a:pPr algn="ctr" rtl="0"/>
                      <a:r>
                        <a:rPr lang="ru-RU" sz="1100">
                          <a:effectLst/>
                        </a:rPr>
                        <a:t>-</a:t>
                      </a:r>
                    </a:p>
                  </a:txBody>
                  <a:tcPr marL="13762" marR="13762" marT="13762" marB="13762">
                    <a:lnL>
                      <a:noFill/>
                    </a:lnL>
                    <a:lnR>
                      <a:noFill/>
                    </a:lnR>
                    <a:lnT>
                      <a:noFill/>
                    </a:lnT>
                    <a:lnB>
                      <a:noFill/>
                    </a:lnB>
                  </a:tcPr>
                </a:tc>
                <a:tc>
                  <a:txBody>
                    <a:bodyPr/>
                    <a:lstStyle/>
                    <a:p>
                      <a:pPr algn="ctr" rtl="0"/>
                      <a:r>
                        <a:rPr lang="ru-RU" sz="1100" dirty="0">
                          <a:effectLst/>
                        </a:rPr>
                        <a:t>0,0003</a:t>
                      </a:r>
                    </a:p>
                  </a:txBody>
                  <a:tcPr marL="13762" marR="13762" marT="13762" marB="13762">
                    <a:lnL>
                      <a:noFill/>
                    </a:lnL>
                    <a:lnR>
                      <a:noFill/>
                    </a:lnR>
                    <a:lnT>
                      <a:noFill/>
                    </a:lnT>
                    <a:lnB>
                      <a:noFill/>
                    </a:lnB>
                  </a:tcPr>
                </a:tc>
                <a:extLst>
                  <a:ext uri="{0D108BD9-81ED-4DB2-BD59-A6C34878D82A}">
                    <a16:rowId xmlns:a16="http://schemas.microsoft.com/office/drawing/2014/main" val="1765275900"/>
                  </a:ext>
                </a:extLst>
              </a:tr>
            </a:tbl>
          </a:graphicData>
        </a:graphic>
      </p:graphicFrame>
      <p:sp>
        <p:nvSpPr>
          <p:cNvPr id="4" name="Rectangle 1"/>
          <p:cNvSpPr>
            <a:spLocks noChangeArrowheads="1"/>
          </p:cNvSpPr>
          <p:nvPr/>
        </p:nvSpPr>
        <p:spPr bwMode="auto">
          <a:xfrm>
            <a:off x="5594640" y="2415202"/>
            <a:ext cx="70199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1"/>
                </a:solidFill>
                <a:effectLst/>
                <a:latin typeface="Arial" panose="020B0604020202020204" pitchFamily="34" charset="0"/>
              </a:rPr>
              <a:t>Органолептичні показники якості питної води</a:t>
            </a:r>
            <a:endParaRPr kumimoji="0" lang="ru-RU" altLang="ru-RU" sz="900" b="0" i="0" u="none" strike="noStrike" cap="none" normalizeH="0" baseline="0" dirty="0" smtClean="0">
              <a:ln>
                <a:noFill/>
              </a:ln>
              <a:solidFill>
                <a:schemeClr val="tx1"/>
              </a:solidFill>
              <a:effectLst/>
              <a:latin typeface="Arial" panose="020B0604020202020204" pitchFamily="34" charset="0"/>
            </a:endParaRPr>
          </a:p>
        </p:txBody>
      </p:sp>
      <p:sp>
        <p:nvSpPr>
          <p:cNvPr id="5" name="Прямоугольник 4"/>
          <p:cNvSpPr/>
          <p:nvPr/>
        </p:nvSpPr>
        <p:spPr>
          <a:xfrm>
            <a:off x="6096000" y="5442228"/>
            <a:ext cx="6096000" cy="1415772"/>
          </a:xfrm>
          <a:prstGeom prst="rect">
            <a:avLst/>
          </a:prstGeom>
        </p:spPr>
        <p:txBody>
          <a:bodyPr>
            <a:spAutoFit/>
          </a:bodyPr>
          <a:lstStyle/>
          <a:p>
            <a:pPr lvl="0" algn="just" eaLnBrk="0" fontAlgn="base" hangingPunct="0">
              <a:spcBef>
                <a:spcPct val="0"/>
              </a:spcBef>
              <a:spcAft>
                <a:spcPct val="0"/>
              </a:spcAft>
            </a:pPr>
            <a:r>
              <a:rPr lang="ru-RU" altLang="ru-RU" sz="1400" dirty="0">
                <a:latin typeface="Arial" panose="020B0604020202020204" pitchFamily="34" charset="0"/>
              </a:rPr>
              <a:t>* - показник розведення, ПР (до зникнення запаху, присмаку),</a:t>
            </a:r>
            <a:endParaRPr kumimoji="0" lang="ru-RU" altLang="ru-RU" sz="900" b="0" i="0" u="none" strike="noStrike" cap="none" normalizeH="0" baseline="0" dirty="0" smtClean="0">
              <a:ln>
                <a:noFill/>
              </a:ln>
              <a:solidFill>
                <a:schemeClr val="tx1"/>
              </a:solidFill>
              <a:effectLst/>
              <a:latin typeface="Arial" panose="020B0604020202020204" pitchFamily="34" charset="0"/>
            </a:endParaRPr>
          </a:p>
          <a:p>
            <a:pPr algn="just" eaLnBrk="0" fontAlgn="base" hangingPunct="0">
              <a:spcBef>
                <a:spcPct val="0"/>
              </a:spcBef>
              <a:spcAft>
                <a:spcPct val="0"/>
              </a:spcAft>
            </a:pPr>
            <a:r>
              <a:rPr lang="ru-RU" altLang="ru-RU" sz="1400" dirty="0">
                <a:latin typeface="Arial" panose="020B0604020202020204" pitchFamily="34" charset="0"/>
              </a:rPr>
              <a:t>** - нефелометрические одиниці каламутності, НЬОМУ</a:t>
            </a:r>
            <a:r>
              <a:rPr lang="ru-RU" altLang="ru-RU" sz="1400" dirty="0" smtClean="0">
                <a:latin typeface="Arial" panose="020B0604020202020204" pitchFamily="34" charset="0"/>
              </a:rPr>
              <a:t>,</a:t>
            </a:r>
            <a:r>
              <a:rPr lang="ru-RU" dirty="0" smtClean="0">
                <a:effectLst/>
              </a:rPr>
              <a:t> </a:t>
            </a:r>
          </a:p>
          <a:p>
            <a:pPr algn="just" eaLnBrk="0" fontAlgn="base" hangingPunct="0">
              <a:spcBef>
                <a:spcPct val="0"/>
              </a:spcBef>
              <a:spcAft>
                <a:spcPct val="0"/>
              </a:spcAft>
            </a:pPr>
            <a:r>
              <a:rPr lang="ru-RU" dirty="0" smtClean="0">
                <a:effectLst/>
              </a:rPr>
              <a:t>*** - зазначені в дужках величини допускаються з урахуванням конкретної ситуації.</a:t>
            </a:r>
          </a:p>
          <a:p>
            <a:pPr lvl="0" algn="just" eaLnBrk="0" fontAlgn="base" hangingPunct="0">
              <a:spcBef>
                <a:spcPct val="0"/>
              </a:spcBef>
              <a:spcAft>
                <a:spcPct val="0"/>
              </a:spcAft>
            </a:pPr>
            <a:endParaRPr kumimoji="0" lang="ru-RU" altLang="ru-RU"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087587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88615485"/>
              </p:ext>
            </p:extLst>
          </p:nvPr>
        </p:nvGraphicFramePr>
        <p:xfrm>
          <a:off x="2697805" y="477713"/>
          <a:ext cx="6125560" cy="5077693"/>
        </p:xfrm>
        <a:graphic>
          <a:graphicData uri="http://schemas.openxmlformats.org/drawingml/2006/table">
            <a:tbl>
              <a:tblPr/>
              <a:tblGrid>
                <a:gridCol w="3603854">
                  <a:extLst>
                    <a:ext uri="{9D8B030D-6E8A-4147-A177-3AD203B41FA5}">
                      <a16:colId xmlns:a16="http://schemas.microsoft.com/office/drawing/2014/main" val="98786778"/>
                    </a:ext>
                  </a:extLst>
                </a:gridCol>
                <a:gridCol w="1260853">
                  <a:extLst>
                    <a:ext uri="{9D8B030D-6E8A-4147-A177-3AD203B41FA5}">
                      <a16:colId xmlns:a16="http://schemas.microsoft.com/office/drawing/2014/main" val="2312188715"/>
                    </a:ext>
                  </a:extLst>
                </a:gridCol>
                <a:gridCol w="1260853">
                  <a:extLst>
                    <a:ext uri="{9D8B030D-6E8A-4147-A177-3AD203B41FA5}">
                      <a16:colId xmlns:a16="http://schemas.microsoft.com/office/drawing/2014/main" val="716818657"/>
                    </a:ext>
                  </a:extLst>
                </a:gridCol>
              </a:tblGrid>
              <a:tr h="265363">
                <a:tc rowSpan="2">
                  <a:txBody>
                    <a:bodyPr/>
                    <a:lstStyle/>
                    <a:p>
                      <a:pPr algn="ctr" rtl="0"/>
                      <a:r>
                        <a:rPr lang="ru-RU" sz="1400" i="0">
                          <a:effectLst/>
                        </a:rPr>
                        <a:t>Показники, одиниці виміру</a:t>
                      </a:r>
                    </a:p>
                  </a:txBody>
                  <a:tcPr marL="28298" marR="28298" marT="28298" marB="28298" anchor="ctr">
                    <a:lnL>
                      <a:noFill/>
                    </a:lnL>
                    <a:lnR>
                      <a:noFill/>
                    </a:lnR>
                    <a:lnT>
                      <a:noFill/>
                    </a:lnT>
                    <a:lnB>
                      <a:noFill/>
                    </a:lnB>
                  </a:tcPr>
                </a:tc>
                <a:tc gridSpan="2">
                  <a:txBody>
                    <a:bodyPr/>
                    <a:lstStyle/>
                    <a:p>
                      <a:pPr algn="ctr" rtl="0"/>
                      <a:r>
                        <a:rPr lang="ru-RU" sz="1400">
                          <a:effectLst/>
                        </a:rPr>
                        <a:t>нормативи</a:t>
                      </a:r>
                    </a:p>
                  </a:txBody>
                  <a:tcPr marL="28298" marR="28298" marT="28298" marB="28298">
                    <a:lnL>
                      <a:noFill/>
                    </a:lnL>
                    <a:lnR>
                      <a:noFill/>
                    </a:lnR>
                    <a:lnT>
                      <a:noFill/>
                    </a:lnT>
                    <a:lnB>
                      <a:noFill/>
                    </a:lnB>
                  </a:tcPr>
                </a:tc>
                <a:tc hMerge="1">
                  <a:txBody>
                    <a:bodyPr/>
                    <a:lstStyle/>
                    <a:p>
                      <a:endParaRPr lang="ru-RU"/>
                    </a:p>
                  </a:txBody>
                  <a:tcPr/>
                </a:tc>
                <a:extLst>
                  <a:ext uri="{0D108BD9-81ED-4DB2-BD59-A6C34878D82A}">
                    <a16:rowId xmlns:a16="http://schemas.microsoft.com/office/drawing/2014/main" val="3453409104"/>
                  </a:ext>
                </a:extLst>
              </a:tr>
              <a:tr h="350273">
                <a:tc vMerge="1">
                  <a:txBody>
                    <a:bodyPr/>
                    <a:lstStyle/>
                    <a:p>
                      <a:endParaRPr lang="ru-RU"/>
                    </a:p>
                  </a:txBody>
                  <a:tcPr/>
                </a:tc>
                <a:tc>
                  <a:txBody>
                    <a:bodyPr/>
                    <a:lstStyle/>
                    <a:p>
                      <a:pPr algn="ctr" rtl="0"/>
                      <a:r>
                        <a:rPr lang="ru-RU" sz="1400">
                          <a:effectLst/>
                        </a:rPr>
                        <a:t>ГОСТ 2874-82</a:t>
                      </a:r>
                    </a:p>
                  </a:txBody>
                  <a:tcPr marL="28298" marR="28298" marT="28298" marB="28298">
                    <a:lnL>
                      <a:noFill/>
                    </a:lnL>
                    <a:lnR>
                      <a:noFill/>
                    </a:lnR>
                    <a:lnT>
                      <a:noFill/>
                    </a:lnT>
                    <a:lnB>
                      <a:noFill/>
                    </a:lnB>
                  </a:tcPr>
                </a:tc>
                <a:tc>
                  <a:txBody>
                    <a:bodyPr/>
                    <a:lstStyle/>
                    <a:p>
                      <a:pPr algn="ctr" rtl="0"/>
                      <a:r>
                        <a:rPr lang="ru-RU" sz="1400">
                          <a:effectLst/>
                        </a:rPr>
                        <a:t>ДСанПіН </a:t>
                      </a:r>
                    </a:p>
                  </a:txBody>
                  <a:tcPr marL="28298" marR="28298" marT="28298" marB="28298">
                    <a:lnL>
                      <a:noFill/>
                    </a:lnL>
                    <a:lnR>
                      <a:noFill/>
                    </a:lnR>
                    <a:lnT>
                      <a:noFill/>
                    </a:lnT>
                    <a:lnB>
                      <a:noFill/>
                    </a:lnB>
                  </a:tcPr>
                </a:tc>
                <a:extLst>
                  <a:ext uri="{0D108BD9-81ED-4DB2-BD59-A6C34878D82A}">
                    <a16:rowId xmlns:a16="http://schemas.microsoft.com/office/drawing/2014/main" val="1348546141"/>
                  </a:ext>
                </a:extLst>
              </a:tr>
              <a:tr h="468012">
                <a:tc>
                  <a:txBody>
                    <a:bodyPr/>
                    <a:lstStyle/>
                    <a:p>
                      <a:pPr algn="just" rtl="0"/>
                      <a:r>
                        <a:rPr lang="ru-RU" sz="1400" b="1" i="1" dirty="0">
                          <a:effectLst/>
                        </a:rPr>
                        <a:t>мікробіологічні</a:t>
                      </a:r>
                      <a:endParaRPr lang="ru-RU" sz="1400" dirty="0">
                        <a:effectLst/>
                      </a:endParaRPr>
                    </a:p>
                  </a:txBody>
                  <a:tcPr marL="28298" marR="28298" marT="28298" marB="28298">
                    <a:lnL>
                      <a:noFill/>
                    </a:lnL>
                    <a:lnR>
                      <a:noFill/>
                    </a:lnR>
                    <a:lnT>
                      <a:noFill/>
                    </a:lnT>
                    <a:lnB>
                      <a:noFill/>
                    </a:lnB>
                  </a:tcPr>
                </a:tc>
                <a:tc>
                  <a:txBody>
                    <a:bodyPr/>
                    <a:lstStyle/>
                    <a:p>
                      <a:pPr algn="ctr" rtl="0"/>
                      <a:r>
                        <a:rPr lang="ru-RU" sz="1400">
                          <a:effectLst/>
                        </a:rPr>
                        <a:t/>
                      </a:r>
                      <a:br>
                        <a:rPr lang="ru-RU" sz="1400">
                          <a:effectLst/>
                        </a:rPr>
                      </a:br>
                      <a:endParaRPr lang="ru-RU" sz="1400">
                        <a:effectLst/>
                      </a:endParaRPr>
                    </a:p>
                  </a:txBody>
                  <a:tcPr marL="28298" marR="28298" marT="28298" marB="28298" anchor="ctr">
                    <a:lnL>
                      <a:noFill/>
                    </a:lnL>
                    <a:lnR>
                      <a:noFill/>
                    </a:lnR>
                    <a:lnT>
                      <a:noFill/>
                    </a:lnT>
                    <a:lnB>
                      <a:noFill/>
                    </a:lnB>
                  </a:tcPr>
                </a:tc>
                <a:tc>
                  <a:txBody>
                    <a:bodyPr/>
                    <a:lstStyle/>
                    <a:p>
                      <a:pPr algn="ctr" rtl="0"/>
                      <a:r>
                        <a:rPr lang="ru-RU" sz="1400">
                          <a:effectLst/>
                        </a:rPr>
                        <a:t/>
                      </a:r>
                      <a:br>
                        <a:rPr lang="ru-RU" sz="1400">
                          <a:effectLst/>
                        </a:rPr>
                      </a:b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val="2450951019"/>
                  </a:ext>
                </a:extLst>
              </a:tr>
              <a:tr h="492417">
                <a:tc>
                  <a:txBody>
                    <a:bodyPr/>
                    <a:lstStyle/>
                    <a:p>
                      <a:pPr algn="just" rtl="0"/>
                      <a:r>
                        <a:rPr lang="ru-RU" sz="1400">
                          <a:effectLst/>
                        </a:rPr>
                        <a:t>Кількість бактерій в 1 мл води (загальне мікробне число, ОМЧ), КУО / мл</a:t>
                      </a:r>
                    </a:p>
                  </a:txBody>
                  <a:tcPr marL="28298" marR="28298" marT="28298" marB="28298">
                    <a:lnL>
                      <a:noFill/>
                    </a:lnL>
                    <a:lnR>
                      <a:noFill/>
                    </a:lnR>
                    <a:lnT>
                      <a:noFill/>
                    </a:lnT>
                    <a:lnB>
                      <a:noFill/>
                    </a:lnB>
                  </a:tcPr>
                </a:tc>
                <a:tc>
                  <a:txBody>
                    <a:bodyPr/>
                    <a:lstStyle/>
                    <a:p>
                      <a:pPr algn="ctr" rtl="0"/>
                      <a:r>
                        <a:rPr lang="ru-RU" sz="1400">
                          <a:effectLst/>
                        </a:rPr>
                        <a:t>Чи не більше 100</a:t>
                      </a:r>
                    </a:p>
                  </a:txBody>
                  <a:tcPr marL="28298" marR="28298" marT="28298" marB="28298" anchor="ctr">
                    <a:lnL>
                      <a:noFill/>
                    </a:lnL>
                    <a:lnR>
                      <a:noFill/>
                    </a:lnR>
                    <a:lnT>
                      <a:noFill/>
                    </a:lnT>
                    <a:lnB>
                      <a:noFill/>
                    </a:lnB>
                  </a:tcPr>
                </a:tc>
                <a:tc>
                  <a:txBody>
                    <a:bodyPr/>
                    <a:lstStyle/>
                    <a:p>
                      <a:pPr algn="ctr" rtl="0"/>
                      <a:r>
                        <a:rPr lang="ru-RU" sz="1400">
                          <a:effectLst/>
                        </a:rPr>
                        <a:t>Чи не більше 100</a:t>
                      </a:r>
                      <a:r>
                        <a:rPr lang="ru-RU" sz="1400" baseline="30000">
                          <a:effectLst/>
                        </a:rPr>
                        <a:t>*</a:t>
                      </a: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val="1715468251"/>
                  </a:ext>
                </a:extLst>
              </a:tr>
              <a:tr h="670661">
                <a:tc>
                  <a:txBody>
                    <a:bodyPr/>
                    <a:lstStyle/>
                    <a:p>
                      <a:pPr algn="just" rtl="0"/>
                      <a:r>
                        <a:rPr lang="ru-RU" sz="1400">
                          <a:effectLst/>
                        </a:rPr>
                        <a:t>Кількість бактерій групи кишкових паличок (коліформних мікроорганізмів), тобто індекс БГКП, КУО / л</a:t>
                      </a:r>
                    </a:p>
                  </a:txBody>
                  <a:tcPr marL="28298" marR="28298" marT="28298" marB="28298">
                    <a:lnL>
                      <a:noFill/>
                    </a:lnL>
                    <a:lnR>
                      <a:noFill/>
                    </a:lnR>
                    <a:lnT>
                      <a:noFill/>
                    </a:lnT>
                    <a:lnB>
                      <a:noFill/>
                    </a:lnB>
                  </a:tcPr>
                </a:tc>
                <a:tc>
                  <a:txBody>
                    <a:bodyPr/>
                    <a:lstStyle/>
                    <a:p>
                      <a:pPr algn="ctr" rtl="0"/>
                      <a:r>
                        <a:rPr lang="ru-RU" sz="1400" dirty="0">
                          <a:effectLst/>
                        </a:rPr>
                        <a:t>Чи не більше 3</a:t>
                      </a:r>
                    </a:p>
                  </a:txBody>
                  <a:tcPr marL="28298" marR="28298" marT="28298" marB="28298" anchor="ctr">
                    <a:lnL>
                      <a:noFill/>
                    </a:lnL>
                    <a:lnR>
                      <a:noFill/>
                    </a:lnR>
                    <a:lnT>
                      <a:noFill/>
                    </a:lnT>
                    <a:lnB>
                      <a:noFill/>
                    </a:lnB>
                  </a:tcPr>
                </a:tc>
                <a:tc>
                  <a:txBody>
                    <a:bodyPr/>
                    <a:lstStyle/>
                    <a:p>
                      <a:pPr algn="ctr" rtl="0"/>
                      <a:r>
                        <a:rPr lang="ru-RU" sz="1400">
                          <a:effectLst/>
                        </a:rPr>
                        <a:t>Чи не більше 3</a:t>
                      </a:r>
                      <a:r>
                        <a:rPr lang="ru-RU" sz="1400" baseline="30000">
                          <a:effectLst/>
                        </a:rPr>
                        <a:t>**</a:t>
                      </a: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val="208531630"/>
                  </a:ext>
                </a:extLst>
              </a:tr>
              <a:tr h="670661">
                <a:tc>
                  <a:txBody>
                    <a:bodyPr/>
                    <a:lstStyle/>
                    <a:p>
                      <a:pPr algn="just" rtl="0"/>
                      <a:r>
                        <a:rPr lang="ru-RU" sz="1400">
                          <a:effectLst/>
                        </a:rPr>
                        <a:t>Кількість термостабільних кишкових паличок (фекальних колі-форм), тобто індекс ФК, КУО / 100 мл</a:t>
                      </a:r>
                    </a:p>
                  </a:txBody>
                  <a:tcPr marL="28298" marR="28298" marT="28298" marB="28298">
                    <a:lnL>
                      <a:noFill/>
                    </a:lnL>
                    <a:lnR>
                      <a:noFill/>
                    </a:lnR>
                    <a:lnT>
                      <a:noFill/>
                    </a:lnT>
                    <a:lnB>
                      <a:noFill/>
                    </a:lnB>
                  </a:tcPr>
                </a:tc>
                <a:tc>
                  <a:txBody>
                    <a:bodyPr/>
                    <a:lstStyle/>
                    <a:p>
                      <a:pPr algn="ctr" rtl="0"/>
                      <a:r>
                        <a:rPr lang="ru-RU" sz="1400">
                          <a:effectLst/>
                        </a:rPr>
                        <a:t>-</a:t>
                      </a:r>
                    </a:p>
                  </a:txBody>
                  <a:tcPr marL="28298" marR="28298" marT="28298" marB="28298" anchor="ctr">
                    <a:lnL>
                      <a:noFill/>
                    </a:lnL>
                    <a:lnR>
                      <a:noFill/>
                    </a:lnR>
                    <a:lnT>
                      <a:noFill/>
                    </a:lnT>
                    <a:lnB>
                      <a:noFill/>
                    </a:lnB>
                  </a:tcPr>
                </a:tc>
                <a:tc>
                  <a:txBody>
                    <a:bodyPr/>
                    <a:lstStyle/>
                    <a:p>
                      <a:pPr algn="ctr" rtl="0"/>
                      <a:r>
                        <a:rPr lang="ru-RU" sz="1400">
                          <a:effectLst/>
                        </a:rPr>
                        <a:t>немає</a:t>
                      </a:r>
                      <a:r>
                        <a:rPr lang="ru-RU" sz="1400" baseline="30000">
                          <a:effectLst/>
                        </a:rPr>
                        <a:t>***</a:t>
                      </a: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val="842843281"/>
                  </a:ext>
                </a:extLst>
              </a:tr>
              <a:tr h="350273">
                <a:tc>
                  <a:txBody>
                    <a:bodyPr/>
                    <a:lstStyle/>
                    <a:p>
                      <a:pPr algn="just" rtl="0"/>
                      <a:r>
                        <a:rPr lang="ru-RU" sz="1400">
                          <a:effectLst/>
                        </a:rPr>
                        <a:t>Кількість патогенних мікроорганізмів, КУО / л</a:t>
                      </a:r>
                    </a:p>
                  </a:txBody>
                  <a:tcPr marL="28298" marR="28298" marT="28298" marB="28298">
                    <a:lnL>
                      <a:noFill/>
                    </a:lnL>
                    <a:lnR>
                      <a:noFill/>
                    </a:lnR>
                    <a:lnT>
                      <a:noFill/>
                    </a:lnT>
                    <a:lnB>
                      <a:noFill/>
                    </a:lnB>
                  </a:tcPr>
                </a:tc>
                <a:tc>
                  <a:txBody>
                    <a:bodyPr/>
                    <a:lstStyle/>
                    <a:p>
                      <a:pPr algn="ctr" rtl="0"/>
                      <a:r>
                        <a:rPr lang="ru-RU" sz="1400">
                          <a:effectLst/>
                        </a:rPr>
                        <a:t>-</a:t>
                      </a:r>
                    </a:p>
                  </a:txBody>
                  <a:tcPr marL="28298" marR="28298" marT="28298" marB="28298" anchor="ctr">
                    <a:lnL>
                      <a:noFill/>
                    </a:lnL>
                    <a:lnR>
                      <a:noFill/>
                    </a:lnR>
                    <a:lnT>
                      <a:noFill/>
                    </a:lnT>
                    <a:lnB>
                      <a:noFill/>
                    </a:lnB>
                  </a:tcPr>
                </a:tc>
                <a:tc>
                  <a:txBody>
                    <a:bodyPr/>
                    <a:lstStyle/>
                    <a:p>
                      <a:pPr algn="ctr" rtl="0"/>
                      <a:r>
                        <a:rPr lang="ru-RU" sz="1400">
                          <a:effectLst/>
                        </a:rPr>
                        <a:t>немає</a:t>
                      </a:r>
                      <a:r>
                        <a:rPr lang="ru-RU" sz="1400" baseline="30000">
                          <a:effectLst/>
                        </a:rPr>
                        <a:t>***</a:t>
                      </a: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val="3458875853"/>
                  </a:ext>
                </a:extLst>
              </a:tr>
              <a:tr h="265363">
                <a:tc>
                  <a:txBody>
                    <a:bodyPr/>
                    <a:lstStyle/>
                    <a:p>
                      <a:pPr algn="just" rtl="0"/>
                      <a:r>
                        <a:rPr lang="ru-RU" sz="1400">
                          <a:effectLst/>
                        </a:rPr>
                        <a:t>Кількість колі-фагів, БОЮ / л</a:t>
                      </a:r>
                    </a:p>
                  </a:txBody>
                  <a:tcPr marL="28298" marR="28298" marT="28298" marB="28298">
                    <a:lnL>
                      <a:noFill/>
                    </a:lnL>
                    <a:lnR>
                      <a:noFill/>
                    </a:lnR>
                    <a:lnT>
                      <a:noFill/>
                    </a:lnT>
                    <a:lnB>
                      <a:noFill/>
                    </a:lnB>
                  </a:tcPr>
                </a:tc>
                <a:tc>
                  <a:txBody>
                    <a:bodyPr/>
                    <a:lstStyle/>
                    <a:p>
                      <a:pPr algn="ctr" rtl="0"/>
                      <a:r>
                        <a:rPr lang="ru-RU" sz="1400">
                          <a:effectLst/>
                        </a:rPr>
                        <a:t>-</a:t>
                      </a:r>
                    </a:p>
                  </a:txBody>
                  <a:tcPr marL="28298" marR="28298" marT="28298" marB="28298" anchor="ctr">
                    <a:lnL>
                      <a:noFill/>
                    </a:lnL>
                    <a:lnR>
                      <a:noFill/>
                    </a:lnR>
                    <a:lnT>
                      <a:noFill/>
                    </a:lnT>
                    <a:lnB>
                      <a:noFill/>
                    </a:lnB>
                  </a:tcPr>
                </a:tc>
                <a:tc>
                  <a:txBody>
                    <a:bodyPr/>
                    <a:lstStyle/>
                    <a:p>
                      <a:pPr algn="ctr" rtl="0"/>
                      <a:r>
                        <a:rPr lang="ru-RU" sz="1400">
                          <a:effectLst/>
                        </a:rPr>
                        <a:t>немає</a:t>
                      </a:r>
                      <a:r>
                        <a:rPr lang="ru-RU" sz="1400" baseline="30000">
                          <a:effectLst/>
                        </a:rPr>
                        <a:t>***</a:t>
                      </a: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val="4119829281"/>
                  </a:ext>
                </a:extLst>
              </a:tr>
              <a:tr h="468012">
                <a:tc>
                  <a:txBody>
                    <a:bodyPr/>
                    <a:lstStyle/>
                    <a:p>
                      <a:pPr algn="just" rtl="0"/>
                      <a:r>
                        <a:rPr lang="ru-RU" sz="1400" b="1" i="1" dirty="0" err="1">
                          <a:effectLst/>
                        </a:rPr>
                        <a:t>Паразітолоіческіе</a:t>
                      </a:r>
                      <a:endParaRPr lang="ru-RU" sz="1400" dirty="0">
                        <a:effectLst/>
                      </a:endParaRPr>
                    </a:p>
                  </a:txBody>
                  <a:tcPr marL="28298" marR="28298" marT="28298" marB="28298">
                    <a:lnL>
                      <a:noFill/>
                    </a:lnL>
                    <a:lnR>
                      <a:noFill/>
                    </a:lnR>
                    <a:lnT>
                      <a:noFill/>
                    </a:lnT>
                    <a:lnB>
                      <a:noFill/>
                    </a:lnB>
                  </a:tcPr>
                </a:tc>
                <a:tc>
                  <a:txBody>
                    <a:bodyPr/>
                    <a:lstStyle/>
                    <a:p>
                      <a:pPr algn="ctr" rtl="0"/>
                      <a:r>
                        <a:rPr lang="ru-RU" sz="1400">
                          <a:effectLst/>
                        </a:rPr>
                        <a:t/>
                      </a:r>
                      <a:br>
                        <a:rPr lang="ru-RU" sz="1400">
                          <a:effectLst/>
                        </a:rPr>
                      </a:br>
                      <a:endParaRPr lang="ru-RU" sz="1400">
                        <a:effectLst/>
                      </a:endParaRPr>
                    </a:p>
                  </a:txBody>
                  <a:tcPr marL="28298" marR="28298" marT="28298" marB="28298" anchor="ctr">
                    <a:lnL>
                      <a:noFill/>
                    </a:lnL>
                    <a:lnR>
                      <a:noFill/>
                    </a:lnR>
                    <a:lnT>
                      <a:noFill/>
                    </a:lnT>
                    <a:lnB>
                      <a:noFill/>
                    </a:lnB>
                  </a:tcPr>
                </a:tc>
                <a:tc>
                  <a:txBody>
                    <a:bodyPr/>
                    <a:lstStyle/>
                    <a:p>
                      <a:pPr algn="ctr" rtl="0"/>
                      <a:r>
                        <a:rPr lang="ru-RU" sz="1400">
                          <a:effectLst/>
                        </a:rPr>
                        <a:t/>
                      </a:r>
                      <a:br>
                        <a:rPr lang="ru-RU" sz="1400">
                          <a:effectLst/>
                        </a:rPr>
                      </a:b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val="875635862"/>
                  </a:ext>
                </a:extLst>
              </a:tr>
              <a:tr h="492417">
                <a:tc>
                  <a:txBody>
                    <a:bodyPr/>
                    <a:lstStyle/>
                    <a:p>
                      <a:pPr rtl="0"/>
                      <a:r>
                        <a:rPr lang="ru-RU" sz="1400">
                          <a:effectLst/>
                        </a:rPr>
                        <a:t>Кількість патогенних кишкових найпростіших (клітини, цисти) в 25 л води</a:t>
                      </a:r>
                    </a:p>
                  </a:txBody>
                  <a:tcPr marL="28298" marR="28298" marT="28298" marB="28298">
                    <a:lnL>
                      <a:noFill/>
                    </a:lnL>
                    <a:lnR>
                      <a:noFill/>
                    </a:lnR>
                    <a:lnT>
                      <a:noFill/>
                    </a:lnT>
                    <a:lnB>
                      <a:noFill/>
                    </a:lnB>
                  </a:tcPr>
                </a:tc>
                <a:tc>
                  <a:txBody>
                    <a:bodyPr/>
                    <a:lstStyle/>
                    <a:p>
                      <a:pPr algn="ctr" rtl="0"/>
                      <a:r>
                        <a:rPr lang="ru-RU" sz="1400">
                          <a:effectLst/>
                        </a:rPr>
                        <a:t>-</a:t>
                      </a:r>
                    </a:p>
                  </a:txBody>
                  <a:tcPr marL="28298" marR="28298" marT="28298" marB="28298" anchor="ctr">
                    <a:lnL>
                      <a:noFill/>
                    </a:lnL>
                    <a:lnR>
                      <a:noFill/>
                    </a:lnR>
                    <a:lnT>
                      <a:noFill/>
                    </a:lnT>
                    <a:lnB>
                      <a:noFill/>
                    </a:lnB>
                  </a:tcPr>
                </a:tc>
                <a:tc>
                  <a:txBody>
                    <a:bodyPr/>
                    <a:lstStyle/>
                    <a:p>
                      <a:pPr algn="ctr" rtl="0"/>
                      <a:r>
                        <a:rPr lang="ru-RU" sz="1400">
                          <a:effectLst/>
                        </a:rPr>
                        <a:t>немає</a:t>
                      </a:r>
                    </a:p>
                  </a:txBody>
                  <a:tcPr marL="28298" marR="28298" marT="28298" marB="28298" anchor="ctr">
                    <a:lnL>
                      <a:noFill/>
                    </a:lnL>
                    <a:lnR>
                      <a:noFill/>
                    </a:lnR>
                    <a:lnT>
                      <a:noFill/>
                    </a:lnT>
                    <a:lnB>
                      <a:noFill/>
                    </a:lnB>
                  </a:tcPr>
                </a:tc>
                <a:extLst>
                  <a:ext uri="{0D108BD9-81ED-4DB2-BD59-A6C34878D82A}">
                    <a16:rowId xmlns:a16="http://schemas.microsoft.com/office/drawing/2014/main" val="3178639337"/>
                  </a:ext>
                </a:extLst>
              </a:tr>
              <a:tr h="492417">
                <a:tc>
                  <a:txBody>
                    <a:bodyPr/>
                    <a:lstStyle/>
                    <a:p>
                      <a:pPr rtl="0"/>
                      <a:r>
                        <a:rPr lang="ru-RU" sz="1400">
                          <a:effectLst/>
                        </a:rPr>
                        <a:t>Кількість кишкових гельмінтів (клітини, яйця, личинки) в 25 л води</a:t>
                      </a:r>
                    </a:p>
                  </a:txBody>
                  <a:tcPr marL="28298" marR="28298" marT="28298" marB="28298">
                    <a:lnL>
                      <a:noFill/>
                    </a:lnL>
                    <a:lnR>
                      <a:noFill/>
                    </a:lnR>
                    <a:lnT>
                      <a:noFill/>
                    </a:lnT>
                    <a:lnB>
                      <a:noFill/>
                    </a:lnB>
                  </a:tcPr>
                </a:tc>
                <a:tc>
                  <a:txBody>
                    <a:bodyPr/>
                    <a:lstStyle/>
                    <a:p>
                      <a:pPr algn="ctr" rtl="0"/>
                      <a:r>
                        <a:rPr lang="ru-RU" sz="1400">
                          <a:effectLst/>
                        </a:rPr>
                        <a:t>-</a:t>
                      </a:r>
                    </a:p>
                  </a:txBody>
                  <a:tcPr marL="28298" marR="28298" marT="28298" marB="28298" anchor="ctr">
                    <a:lnL>
                      <a:noFill/>
                    </a:lnL>
                    <a:lnR>
                      <a:noFill/>
                    </a:lnR>
                    <a:lnT>
                      <a:noFill/>
                    </a:lnT>
                    <a:lnB>
                      <a:noFill/>
                    </a:lnB>
                  </a:tcPr>
                </a:tc>
                <a:tc>
                  <a:txBody>
                    <a:bodyPr/>
                    <a:lstStyle/>
                    <a:p>
                      <a:pPr algn="ctr" rtl="0"/>
                      <a:r>
                        <a:rPr lang="ru-RU" sz="1400" dirty="0">
                          <a:effectLst/>
                        </a:rPr>
                        <a:t>немає</a:t>
                      </a:r>
                    </a:p>
                  </a:txBody>
                  <a:tcPr marL="28298" marR="28298" marT="28298" marB="28298" anchor="ctr">
                    <a:lnL>
                      <a:noFill/>
                    </a:lnL>
                    <a:lnR>
                      <a:noFill/>
                    </a:lnR>
                    <a:lnT>
                      <a:noFill/>
                    </a:lnT>
                    <a:lnB>
                      <a:noFill/>
                    </a:lnB>
                  </a:tcPr>
                </a:tc>
                <a:extLst>
                  <a:ext uri="{0D108BD9-81ED-4DB2-BD59-A6C34878D82A}">
                    <a16:rowId xmlns:a16="http://schemas.microsoft.com/office/drawing/2014/main" val="508245702"/>
                  </a:ext>
                </a:extLst>
              </a:tr>
            </a:tbl>
          </a:graphicData>
        </a:graphic>
      </p:graphicFrame>
      <p:sp>
        <p:nvSpPr>
          <p:cNvPr id="3" name="Rectangle 1"/>
          <p:cNvSpPr>
            <a:spLocks noChangeArrowheads="1"/>
          </p:cNvSpPr>
          <p:nvPr/>
        </p:nvSpPr>
        <p:spPr bwMode="auto">
          <a:xfrm>
            <a:off x="2385689" y="0"/>
            <a:ext cx="843398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Показники епідемічної безпеки питної води </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
        <p:nvSpPr>
          <p:cNvPr id="4" name="Прямоугольник 3"/>
          <p:cNvSpPr/>
          <p:nvPr/>
        </p:nvSpPr>
        <p:spPr>
          <a:xfrm>
            <a:off x="-95003" y="5688449"/>
            <a:ext cx="12192000" cy="1169551"/>
          </a:xfrm>
          <a:prstGeom prst="rect">
            <a:avLst/>
          </a:prstGeom>
        </p:spPr>
        <p:txBody>
          <a:bodyPr wrap="square">
            <a:spAutoFit/>
          </a:bodyPr>
          <a:lstStyle/>
          <a:p>
            <a:pPr lvl="0" algn="just" eaLnBrk="0" fontAlgn="base" hangingPunct="0">
              <a:spcBef>
                <a:spcPct val="0"/>
              </a:spcBef>
              <a:spcAft>
                <a:spcPct val="0"/>
              </a:spcAft>
            </a:pPr>
            <a:r>
              <a:rPr lang="ru-RU" altLang="ru-RU" sz="1400" baseline="30000" dirty="0">
                <a:latin typeface="Arial" panose="020B0604020202020204" pitchFamily="34" charset="0"/>
              </a:rPr>
              <a:t>*</a:t>
            </a:r>
            <a:r>
              <a:rPr lang="ru-RU" altLang="ru-RU" sz="1400" dirty="0">
                <a:latin typeface="Arial" panose="020B0604020202020204" pitchFamily="34" charset="0"/>
              </a:rPr>
              <a:t> - Для 95% проб води у водопровідній мережі, яка досліджується протягом року,</a:t>
            </a:r>
            <a:endParaRPr kumimoji="0" lang="ru-RU" altLang="ru-RU" sz="900" b="0" i="0" u="none" strike="noStrike" cap="none" normalizeH="0" baseline="0" dirty="0" smtClean="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lang="ru-RU" altLang="ru-RU" sz="1400" baseline="30000" dirty="0">
                <a:latin typeface="Arial" panose="020B0604020202020204" pitchFamily="34" charset="0"/>
              </a:rPr>
              <a:t>**</a:t>
            </a:r>
            <a:r>
              <a:rPr lang="ru-RU" altLang="ru-RU" sz="1400" dirty="0">
                <a:latin typeface="Arial" panose="020B0604020202020204" pitchFamily="34" charset="0"/>
              </a:rPr>
              <a:t> - Для 98% проб води, яка надходить в </a:t>
            </a:r>
            <a:r>
              <a:rPr lang="ru-RU" altLang="ru-RU" sz="1400" dirty="0" err="1">
                <a:latin typeface="Arial" panose="020B0604020202020204" pitchFamily="34" charset="0"/>
              </a:rPr>
              <a:t>водопостачальну</a:t>
            </a:r>
            <a:r>
              <a:rPr lang="ru-RU" altLang="ru-RU" sz="1400" dirty="0">
                <a:latin typeface="Arial" panose="020B0604020202020204" pitchFamily="34" charset="0"/>
              </a:rPr>
              <a:t>мережу і досліджується протягом року. У разі перевищення індексу БГКП на етапі ідентифікації колоній, які виросли, додатково досліджують на наявність фекальних кіл-форм,</a:t>
            </a:r>
            <a:endParaRPr kumimoji="0" lang="ru-RU" altLang="ru-RU" sz="900" b="0" i="0" u="none" strike="noStrike" cap="none" normalizeH="0" baseline="0" dirty="0" smtClean="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lang="ru-RU" altLang="ru-RU" sz="1400" baseline="30000" dirty="0">
                <a:latin typeface="Arial" panose="020B0604020202020204" pitchFamily="34" charset="0"/>
              </a:rPr>
              <a:t>***</a:t>
            </a:r>
            <a:r>
              <a:rPr lang="ru-RU" altLang="ru-RU" sz="1400" dirty="0">
                <a:latin typeface="Arial" panose="020B0604020202020204" pitchFamily="34" charset="0"/>
              </a:rPr>
              <a:t> - Якщо виявлені фекальні круги-форми в 2 послідовно відібраних пробах, слід почати протягом 12 годин дослідження води на наявність збудників інфекційних захворювань бактеріальної або вірусної етіології (по </a:t>
            </a:r>
            <a:r>
              <a:rPr lang="ru-RU" altLang="ru-RU" sz="1400" dirty="0" err="1">
                <a:latin typeface="Arial" panose="020B0604020202020204" pitchFamily="34" charset="0"/>
              </a:rPr>
              <a:t>епідситуації</a:t>
            </a:r>
            <a:r>
              <a:rPr lang="ru-RU" altLang="ru-RU" sz="1400" dirty="0">
                <a:latin typeface="Arial" panose="020B0604020202020204" pitchFamily="34" charset="0"/>
              </a:rPr>
              <a:t>) </a:t>
            </a:r>
            <a:endParaRPr kumimoji="0" lang="ru-RU" altLang="ru-RU"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350206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801862"/>
          </a:xfrm>
          <a:prstGeom prst="rect">
            <a:avLst/>
          </a:prstGeom>
        </p:spPr>
        <p:txBody>
          <a:bodyPr wrap="square">
            <a:spAutoFit/>
          </a:bodyPr>
          <a:lstStyle/>
          <a:p>
            <a:pPr algn="ctr"/>
            <a:r>
              <a:rPr lang="ru-RU" sz="2000" b="1" dirty="0"/>
              <a:t>Вимоги до якості питної води при децентралізованому водопостачанні (Витяг з "Санітарних правил по влаштуванню і утриманню колодязів і каптажів джерел, використовуваних для децентралізованого господарсько-питного водопостачання", №1226-75).</a:t>
            </a:r>
            <a:endParaRPr lang="ru-RU" sz="2000" dirty="0"/>
          </a:p>
          <a:p>
            <a:pPr algn="ctr"/>
            <a:r>
              <a:rPr lang="ru-RU" sz="2000" dirty="0"/>
              <a:t/>
            </a:r>
            <a:br>
              <a:rPr lang="ru-RU" sz="2000" dirty="0"/>
            </a:br>
            <a:endParaRPr lang="ru-RU" sz="2000" dirty="0"/>
          </a:p>
          <a:p>
            <a:pPr algn="just">
              <a:buFont typeface="+mj-lt"/>
              <a:buAutoNum type="arabicPeriod"/>
            </a:pPr>
            <a:r>
              <a:rPr lang="ru-RU" sz="2000" dirty="0"/>
              <a:t>Органолептичні показники:</a:t>
            </a:r>
          </a:p>
          <a:p>
            <a:pPr algn="just"/>
            <a:r>
              <a:rPr lang="ru-RU" sz="2000" dirty="0"/>
              <a:t>- запах, бали, не більше 2-3</a:t>
            </a:r>
          </a:p>
          <a:p>
            <a:pPr algn="just"/>
            <a:r>
              <a:rPr lang="ru-RU" sz="2000" dirty="0"/>
              <a:t>- присмаки, бали не більше 2-3</a:t>
            </a:r>
          </a:p>
          <a:p>
            <a:pPr algn="just"/>
            <a:r>
              <a:rPr lang="ru-RU" sz="2000" dirty="0"/>
              <a:t>- прозорість, см не менше 30 </a:t>
            </a:r>
          </a:p>
          <a:p>
            <a:pPr algn="just"/>
            <a:r>
              <a:rPr lang="ru-RU" sz="2000" dirty="0"/>
              <a:t>- каламутність, мг / дм</a:t>
            </a:r>
            <a:r>
              <a:rPr lang="ru-RU" sz="2000" baseline="30000" dirty="0"/>
              <a:t>3</a:t>
            </a:r>
            <a:r>
              <a:rPr lang="ru-RU" sz="2000" dirty="0"/>
              <a:t> не більш 1,5</a:t>
            </a:r>
            <a:endParaRPr lang="uk-UA" sz="2000" dirty="0"/>
          </a:p>
          <a:p>
            <a:pPr algn="just"/>
            <a:r>
              <a:rPr lang="ru-RU" sz="2000" dirty="0"/>
              <a:t>- кольоровість, градуси не більш ніж 30 </a:t>
            </a:r>
          </a:p>
          <a:p>
            <a:pPr algn="just"/>
            <a:r>
              <a:rPr lang="ru-RU" sz="2000" dirty="0"/>
              <a:t>- температура, ° С 8-12</a:t>
            </a:r>
          </a:p>
          <a:p>
            <a:pPr algn="just"/>
            <a:r>
              <a:rPr lang="ru-RU" sz="2000" dirty="0"/>
              <a:t>- зовнішній вигляд відсутність видимих ​​домішок</a:t>
            </a:r>
          </a:p>
          <a:p>
            <a:pPr algn="just">
              <a:buFont typeface="+mj-lt"/>
              <a:buAutoNum type="arabicPeriod" startAt="2"/>
            </a:pPr>
            <a:r>
              <a:rPr lang="ru-RU" sz="2000" dirty="0"/>
              <a:t>Бактеріологічні показники епідеміологічної безпеки:</a:t>
            </a:r>
          </a:p>
          <a:p>
            <a:pPr algn="just"/>
            <a:r>
              <a:rPr lang="ru-RU" sz="2000" dirty="0"/>
              <a:t>- мікробне число, КУО / см</a:t>
            </a:r>
            <a:r>
              <a:rPr lang="ru-RU" sz="2000" baseline="30000" dirty="0"/>
              <a:t>3</a:t>
            </a:r>
            <a:r>
              <a:rPr lang="ru-RU" sz="2000" dirty="0"/>
              <a:t> не більш 200-400</a:t>
            </a:r>
            <a:endParaRPr lang="uk-UA" sz="2000" dirty="0"/>
          </a:p>
          <a:p>
            <a:pPr algn="just"/>
            <a:r>
              <a:rPr lang="ru-RU" sz="2000" dirty="0"/>
              <a:t>- колі-індекс, КУО / дм</a:t>
            </a:r>
            <a:r>
              <a:rPr lang="ru-RU" sz="2000" baseline="30000" dirty="0"/>
              <a:t>3</a:t>
            </a:r>
            <a:r>
              <a:rPr lang="ru-RU" sz="2000" dirty="0"/>
              <a:t> не більше ніж 10</a:t>
            </a:r>
            <a:endParaRPr lang="uk-UA" sz="2000" dirty="0"/>
          </a:p>
          <a:p>
            <a:pPr algn="just">
              <a:buFont typeface="+mj-lt"/>
              <a:buAutoNum type="arabicPeriod" startAt="3"/>
            </a:pPr>
            <a:r>
              <a:rPr lang="ru-RU" sz="2000" dirty="0"/>
              <a:t>Санітарно-хімічні показники епідемічної безпеки:</a:t>
            </a:r>
          </a:p>
          <a:p>
            <a:pPr algn="just"/>
            <a:r>
              <a:rPr lang="ru-RU" sz="2000" dirty="0"/>
              <a:t>- </a:t>
            </a:r>
            <a:r>
              <a:rPr lang="ru-RU" sz="2000" dirty="0" err="1"/>
              <a:t>перманганатная</a:t>
            </a:r>
            <a:r>
              <a:rPr lang="ru-RU" sz="2000" dirty="0"/>
              <a:t> окислюваність, мг О</a:t>
            </a:r>
            <a:r>
              <a:rPr lang="ru-RU" sz="2000" baseline="-25000" dirty="0"/>
              <a:t>2</a:t>
            </a:r>
            <a:r>
              <a:rPr lang="ru-RU" sz="2000" dirty="0"/>
              <a:t>/ дм</a:t>
            </a:r>
            <a:r>
              <a:rPr lang="ru-RU" sz="2000" baseline="30000" dirty="0"/>
              <a:t>3</a:t>
            </a:r>
            <a:r>
              <a:rPr lang="ru-RU" sz="2000" dirty="0"/>
              <a:t> не більш 4</a:t>
            </a:r>
            <a:endParaRPr lang="uk-UA" sz="2000" dirty="0"/>
          </a:p>
          <a:p>
            <a:pPr algn="just"/>
            <a:r>
              <a:rPr lang="ru-RU" sz="2000" dirty="0"/>
              <a:t>- азот амонійний, мг / дм</a:t>
            </a:r>
            <a:r>
              <a:rPr lang="ru-RU" sz="2000" baseline="30000" dirty="0"/>
              <a:t>3</a:t>
            </a:r>
            <a:r>
              <a:rPr lang="ru-RU" sz="2000" dirty="0"/>
              <a:t> не більш 0,1</a:t>
            </a:r>
            <a:endParaRPr lang="uk-UA" sz="2000" dirty="0"/>
          </a:p>
          <a:p>
            <a:pPr algn="just"/>
            <a:r>
              <a:rPr lang="ru-RU" sz="2000" dirty="0"/>
              <a:t>- азот нітритів, мг / дм</a:t>
            </a:r>
            <a:r>
              <a:rPr lang="ru-RU" sz="2000" baseline="30000" dirty="0"/>
              <a:t>3</a:t>
            </a:r>
            <a:r>
              <a:rPr lang="ru-RU" sz="2000" dirty="0"/>
              <a:t> не більш 0,005</a:t>
            </a:r>
            <a:endParaRPr lang="uk-UA" sz="2000" dirty="0"/>
          </a:p>
          <a:p>
            <a:pPr algn="just"/>
            <a:r>
              <a:rPr lang="ru-RU" sz="2000" dirty="0"/>
              <a:t>- азот нітратів, мг / дм</a:t>
            </a:r>
            <a:r>
              <a:rPr lang="ru-RU" sz="2000" baseline="30000" dirty="0"/>
              <a:t>3</a:t>
            </a:r>
            <a:r>
              <a:rPr lang="ru-RU" sz="2000" dirty="0"/>
              <a:t> не більш 10,0</a:t>
            </a:r>
            <a:endParaRPr lang="uk-UA" sz="2000" dirty="0"/>
          </a:p>
          <a:p>
            <a:pPr algn="just"/>
            <a:r>
              <a:rPr lang="ru-RU" sz="2000" dirty="0"/>
              <a:t>- хлориди, мг / дм</a:t>
            </a:r>
            <a:r>
              <a:rPr lang="ru-RU" sz="2000" baseline="30000" dirty="0"/>
              <a:t>3</a:t>
            </a:r>
            <a:r>
              <a:rPr lang="ru-RU" sz="2000" dirty="0"/>
              <a:t> не більш 350</a:t>
            </a:r>
            <a:endParaRPr lang="uk-UA" sz="2000" dirty="0"/>
          </a:p>
        </p:txBody>
      </p:sp>
    </p:spTree>
    <p:extLst>
      <p:ext uri="{BB962C8B-B14F-4D97-AF65-F5344CB8AC3E}">
        <p14:creationId xmlns:p14="http://schemas.microsoft.com/office/powerpoint/2010/main" val="28412538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82447"/>
            <a:ext cx="12192000" cy="3170099"/>
          </a:xfrm>
          <a:prstGeom prst="rect">
            <a:avLst/>
          </a:prstGeom>
        </p:spPr>
        <p:txBody>
          <a:bodyPr wrap="square">
            <a:spAutoFit/>
          </a:bodyPr>
          <a:lstStyle/>
          <a:p>
            <a:r>
              <a:rPr lang="ru-RU" sz="2000" dirty="0"/>
              <a:t>4. Хіміко-органолептичні показники:</a:t>
            </a:r>
          </a:p>
          <a:p>
            <a:pPr algn="just"/>
            <a:r>
              <a:rPr lang="ru-RU" sz="2000" dirty="0"/>
              <a:t>- сухий залишок, мг / дм</a:t>
            </a:r>
            <a:r>
              <a:rPr lang="ru-RU" sz="2000" baseline="30000" dirty="0"/>
              <a:t>3</a:t>
            </a:r>
            <a:r>
              <a:rPr lang="ru-RU" sz="2000" dirty="0"/>
              <a:t> 1000 (1500)</a:t>
            </a:r>
            <a:endParaRPr lang="uk-UA" sz="2000" dirty="0"/>
          </a:p>
          <a:p>
            <a:pPr algn="just"/>
            <a:r>
              <a:rPr lang="ru-RU" sz="2000" dirty="0"/>
              <a:t>- жорсткість, мг-</a:t>
            </a:r>
            <a:r>
              <a:rPr lang="ru-RU" sz="2000" dirty="0" err="1"/>
              <a:t>екв</a:t>
            </a:r>
            <a:r>
              <a:rPr lang="ru-RU" sz="2000" dirty="0"/>
              <a:t>./дм</a:t>
            </a:r>
            <a:r>
              <a:rPr lang="ru-RU" sz="2000" baseline="30000" dirty="0"/>
              <a:t>3</a:t>
            </a:r>
            <a:r>
              <a:rPr lang="ru-RU" sz="2000" dirty="0"/>
              <a:t> </a:t>
            </a:r>
            <a:r>
              <a:rPr lang="ru-RU" sz="2000" dirty="0" err="1"/>
              <a:t>СаО</a:t>
            </a:r>
            <a:r>
              <a:rPr lang="ru-RU" sz="2000" dirty="0"/>
              <a:t> не більше 10</a:t>
            </a:r>
            <a:endParaRPr lang="uk-UA" sz="2000" dirty="0"/>
          </a:p>
          <a:p>
            <a:pPr algn="just"/>
            <a:r>
              <a:rPr lang="ru-RU" sz="2000" dirty="0"/>
              <a:t>- залізо, мг / дм</a:t>
            </a:r>
            <a:r>
              <a:rPr lang="ru-RU" sz="2000" baseline="30000" dirty="0"/>
              <a:t>3</a:t>
            </a:r>
            <a:r>
              <a:rPr lang="ru-RU" sz="2000" dirty="0"/>
              <a:t> 0,3 (1,0)</a:t>
            </a:r>
            <a:endParaRPr lang="uk-UA" sz="2000" dirty="0"/>
          </a:p>
          <a:p>
            <a:pPr algn="just"/>
            <a:r>
              <a:rPr lang="ru-RU" sz="2000" dirty="0"/>
              <a:t>- сульфати, мг / дм</a:t>
            </a:r>
            <a:r>
              <a:rPr lang="ru-RU" sz="2000" baseline="30000" dirty="0"/>
              <a:t>3</a:t>
            </a:r>
            <a:r>
              <a:rPr lang="ru-RU" sz="2000" dirty="0"/>
              <a:t> не більше 500</a:t>
            </a:r>
            <a:endParaRPr lang="uk-UA" sz="2000" dirty="0"/>
          </a:p>
          <a:p>
            <a:pPr algn="just"/>
            <a:r>
              <a:rPr lang="ru-RU" sz="2000" dirty="0"/>
              <a:t>5. Показники нешкідливості за хімічним складом:</a:t>
            </a:r>
          </a:p>
          <a:p>
            <a:pPr algn="just"/>
            <a:r>
              <a:rPr lang="ru-RU" sz="2000" dirty="0"/>
              <a:t>- фтор, мг / дм</a:t>
            </a:r>
            <a:r>
              <a:rPr lang="ru-RU" sz="2000" baseline="30000" dirty="0"/>
              <a:t>3</a:t>
            </a:r>
            <a:r>
              <a:rPr lang="ru-RU" sz="2000" dirty="0"/>
              <a:t> 0,7-1,5</a:t>
            </a:r>
            <a:endParaRPr lang="uk-UA" sz="2000" dirty="0"/>
          </a:p>
          <a:p>
            <a:pPr algn="just"/>
            <a:r>
              <a:rPr lang="ru-RU" sz="2000" dirty="0"/>
              <a:t>- нітрати, мг / дм</a:t>
            </a:r>
            <a:r>
              <a:rPr lang="ru-RU" sz="2000" baseline="30000" dirty="0"/>
              <a:t>3</a:t>
            </a:r>
            <a:r>
              <a:rPr lang="ru-RU" sz="2000" dirty="0"/>
              <a:t> не більше 45,0</a:t>
            </a:r>
            <a:endParaRPr lang="uk-UA" sz="2000" dirty="0"/>
          </a:p>
          <a:p>
            <a:r>
              <a:rPr lang="ru-RU" sz="2000" b="0" dirty="0" smtClean="0">
                <a:effectLst/>
              </a:rPr>
              <a:t>- інші хімічні речовини в межах гранично допустимих концентрацій (ГДК) згідно </a:t>
            </a:r>
            <a:r>
              <a:rPr lang="ru-RU" sz="2000" b="0" dirty="0" err="1" smtClean="0">
                <a:effectLst/>
              </a:rPr>
              <a:t>СанПіН</a:t>
            </a:r>
            <a:r>
              <a:rPr lang="ru-RU" sz="2000" b="0" dirty="0" smtClean="0">
                <a:effectLst/>
              </a:rPr>
              <a:t> № 4630-88.</a:t>
            </a:r>
            <a:endParaRPr lang="uk-UA" sz="2000" dirty="0">
              <a:effectLst/>
            </a:endParaRPr>
          </a:p>
        </p:txBody>
      </p:sp>
    </p:spTree>
    <p:extLst>
      <p:ext uri="{BB962C8B-B14F-4D97-AF65-F5344CB8AC3E}">
        <p14:creationId xmlns:p14="http://schemas.microsoft.com/office/powerpoint/2010/main" val="10767251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61417"/>
            <a:ext cx="12192000" cy="5632311"/>
          </a:xfrm>
          <a:prstGeom prst="rect">
            <a:avLst/>
          </a:prstGeom>
        </p:spPr>
        <p:txBody>
          <a:bodyPr wrap="square">
            <a:spAutoFit/>
          </a:bodyPr>
          <a:lstStyle/>
          <a:p>
            <a:pPr algn="ctr"/>
            <a:r>
              <a:rPr lang="ru-RU" b="1" smtClean="0">
                <a:effectLst/>
                <a:latin typeface="Times New Roman, serif"/>
              </a:rPr>
              <a:t>Методика гігієнічної оцінки якості води за даними санітарного обстеження і</a:t>
            </a:r>
            <a:endParaRPr lang="ru-RU" smtClean="0">
              <a:effectLst/>
            </a:endParaRPr>
          </a:p>
          <a:p>
            <a:pPr algn="ctr"/>
            <a:r>
              <a:rPr lang="ru-RU" b="1" dirty="0" smtClean="0">
                <a:effectLst/>
                <a:latin typeface="Times New Roman, serif"/>
              </a:rPr>
              <a:t>результатами лабораторного дослідження (методика "читання" аналізу води)</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latin typeface="Times New Roman, serif"/>
              </a:rPr>
              <a:t>Методика (алгоритм) "читання" аналізу води складається з 7 етапів.</a:t>
            </a:r>
            <a:endParaRPr lang="ru-RU" dirty="0" smtClean="0">
              <a:effectLst/>
            </a:endParaRPr>
          </a:p>
          <a:p>
            <a:r>
              <a:rPr lang="ru-RU" dirty="0" smtClean="0">
                <a:effectLst/>
                <a:latin typeface="Times New Roman, serif"/>
              </a:rPr>
              <a:t>на </a:t>
            </a:r>
            <a:r>
              <a:rPr lang="ru-RU" b="1" i="1" dirty="0" smtClean="0">
                <a:effectLst/>
                <a:latin typeface="Times New Roman, serif"/>
              </a:rPr>
              <a:t>першому етапі</a:t>
            </a:r>
            <a:r>
              <a:rPr lang="ru-RU" dirty="0" smtClean="0">
                <a:effectLst/>
                <a:latin typeface="Times New Roman, serif"/>
              </a:rPr>
              <a:t> встановлюють тип вимог до якості води:</a:t>
            </a:r>
            <a:endParaRPr lang="uk-UA" dirty="0" smtClean="0">
              <a:effectLst/>
            </a:endParaRPr>
          </a:p>
          <a:p>
            <a:pPr algn="just"/>
            <a:r>
              <a:rPr lang="ru-RU" dirty="0" smtClean="0">
                <a:effectLst/>
                <a:latin typeface="Times New Roman, serif"/>
              </a:rPr>
              <a:t>Перший тип - це вимоги до якості питної водопровідної води при централізованому господарсько-питне водопостачання. Ця вода повинна бути доброякісною і відповідати показникам діючого стандарту (ГОСТ 2874-82 "Вода питна. Гігієнічні вимоги і контроль за якістю",</a:t>
            </a:r>
            <a:r>
              <a:rPr lang="ru-RU" dirty="0" err="1" smtClean="0">
                <a:effectLst/>
                <a:latin typeface="Times New Roman, serif"/>
              </a:rPr>
              <a:t>ДСанПіН</a:t>
            </a:r>
            <a:r>
              <a:rPr lang="ru-RU" dirty="0" smtClean="0">
                <a:effectLst/>
                <a:latin typeface="Times New Roman, serif"/>
              </a:rPr>
              <a:t>№ 136/1940 "Вода питна. Гігієнічні вимоги до якості води централізованого господарсько-питного водопостачання ".</a:t>
            </a:r>
            <a:endParaRPr lang="uk-UA" dirty="0" smtClean="0">
              <a:effectLst/>
            </a:endParaRPr>
          </a:p>
          <a:p>
            <a:pPr algn="just"/>
            <a:r>
              <a:rPr lang="ru-RU" dirty="0" smtClean="0">
                <a:effectLst/>
                <a:latin typeface="Times New Roman, serif"/>
              </a:rPr>
              <a:t>Другий тип - це вимоги до якості колодязної (джерельної) води. Вона повинна також бути доброякісною і відповідати вимогам "Санітарних правил по влаштуванню і утриманню колодязів і каптажів джерел, використовуваних для децентралізованого господарсько-питного водопостачання № 1226-75".</a:t>
            </a:r>
            <a:endParaRPr lang="ru-RU" dirty="0" smtClean="0">
              <a:effectLst/>
            </a:endParaRPr>
          </a:p>
          <a:p>
            <a:pPr algn="just"/>
            <a:r>
              <a:rPr lang="ru-RU" dirty="0" smtClean="0">
                <a:effectLst/>
                <a:latin typeface="Times New Roman, serif"/>
              </a:rPr>
              <a:t>Третій тип - це вимоги до якості води джерел (підземних і поверхневих) централізованого господарсько-питного водопостачання. Регламентуються ГОСТ 2761-84 "Джерела централізованого господарсько-питного водопостачання. Гігієнічні, технічні вимоги та правила вибору ".</a:t>
            </a:r>
            <a:endParaRPr lang="ru-RU" dirty="0" smtClean="0">
              <a:effectLst/>
            </a:endParaRPr>
          </a:p>
          <a:p>
            <a:pPr algn="just"/>
            <a:r>
              <a:rPr lang="ru-RU" dirty="0" smtClean="0">
                <a:effectLst/>
                <a:latin typeface="Times New Roman, serif"/>
              </a:rPr>
              <a:t>Четвертий тип - це вимоги до якості гарячої води, які повинні відповідати вимогам "Санітарних правил проектування і експлуатації систем централізованого гарячого водопостачання № 2270-80».</a:t>
            </a:r>
            <a:endParaRPr lang="ru-RU" dirty="0">
              <a:effectLst/>
            </a:endParaRPr>
          </a:p>
        </p:txBody>
      </p:sp>
    </p:spTree>
    <p:extLst>
      <p:ext uri="{BB962C8B-B14F-4D97-AF65-F5344CB8AC3E}">
        <p14:creationId xmlns:p14="http://schemas.microsoft.com/office/powerpoint/2010/main" val="27859783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05052"/>
            <a:ext cx="12192000" cy="5632311"/>
          </a:xfrm>
          <a:prstGeom prst="rect">
            <a:avLst/>
          </a:prstGeom>
        </p:spPr>
        <p:txBody>
          <a:bodyPr wrap="square">
            <a:spAutoFit/>
          </a:bodyPr>
          <a:lstStyle/>
          <a:p>
            <a:pPr algn="just"/>
            <a:r>
              <a:rPr lang="ru-RU" dirty="0" smtClean="0">
                <a:effectLst/>
                <a:latin typeface="Times New Roman, serif"/>
              </a:rPr>
              <a:t>на </a:t>
            </a:r>
            <a:r>
              <a:rPr lang="ru-RU" b="1" i="1" dirty="0" smtClean="0">
                <a:effectLst/>
                <a:latin typeface="Times New Roman, serif"/>
              </a:rPr>
              <a:t>другому етапі</a:t>
            </a:r>
            <a:r>
              <a:rPr lang="ru-RU" dirty="0" smtClean="0">
                <a:effectLst/>
                <a:latin typeface="Times New Roman, serif"/>
              </a:rPr>
              <a:t> визначають завдання: зробити висновок про якість питної водопровідної або колодязної води, оцінити якість і ефективність водопідготовки на спорудах водопровідної станції, встановити причину виникнення карієсу або флюорозу у населення, встановити причину розвитку </a:t>
            </a:r>
            <a:r>
              <a:rPr lang="ru-RU" dirty="0" err="1" smtClean="0">
                <a:effectLst/>
                <a:latin typeface="Times New Roman, serif"/>
              </a:rPr>
              <a:t>метгемоглобінемії</a:t>
            </a:r>
            <a:r>
              <a:rPr lang="ru-RU" dirty="0" smtClean="0">
                <a:effectLst/>
                <a:latin typeface="Times New Roman, serif"/>
              </a:rPr>
              <a:t> у дітей і людей похилого віку, з'ясувати причину випадку масового інфекційного захворювання, визначитися щодо впливу на якість питної води нових реагентів, які використовують на водопровідних станціях або нових полімерних матеріалів, з яких виготовлені конструкції водоочисних споруд, водопровідні труби і т.п ..</a:t>
            </a:r>
          </a:p>
          <a:p>
            <a:pPr algn="just"/>
            <a:endParaRPr lang="uk-UA" dirty="0" smtClean="0">
              <a:effectLst/>
            </a:endParaRPr>
          </a:p>
          <a:p>
            <a:pPr algn="just"/>
            <a:r>
              <a:rPr lang="ru-RU" dirty="0" smtClean="0">
                <a:effectLst/>
                <a:latin typeface="Times New Roman, serif"/>
              </a:rPr>
              <a:t>на </a:t>
            </a:r>
            <a:r>
              <a:rPr lang="ru-RU" b="1" i="1" dirty="0" smtClean="0">
                <a:effectLst/>
                <a:latin typeface="Times New Roman, serif"/>
              </a:rPr>
              <a:t>третьому етапі</a:t>
            </a:r>
            <a:r>
              <a:rPr lang="ru-RU" dirty="0" smtClean="0">
                <a:effectLst/>
                <a:latin typeface="Times New Roman, serif"/>
              </a:rPr>
              <a:t>визначають програму і обсяг лабораторних досліджень. Для висновку про якість питної водопровідної води (з крана або вуличної водорозбірної колонки) згідно ГОСТ 2874-82 повинні бути досліджені фізико-органолептичні (запах, смак і присмак, кольоровість, каламутність) і санітарно-мікробіологічні (мікробне число і коли індекс) показники. Для виведення про якість колодязної води згідно "Санітарних правил ..." N 1226-75 досліджують фізико-органолептичні (запах, смак і присмак, кольоровість, каламутність), хіміко-органолептичні (сухий залишок, загальна жорсткість, вміст заліза, активна реакція) , санітарно-мікробіологічні (мікробне число і колі-індекс), санітарно-хімічні (</a:t>
            </a:r>
            <a:r>
              <a:rPr lang="ru-RU" dirty="0" err="1" smtClean="0">
                <a:effectLst/>
                <a:latin typeface="Times New Roman, serif"/>
              </a:rPr>
              <a:t>перманганатная</a:t>
            </a:r>
            <a:r>
              <a:rPr lang="ru-RU" dirty="0" smtClean="0">
                <a:effectLst/>
                <a:latin typeface="Times New Roman, serif"/>
              </a:rPr>
              <a:t>окислюваність, вміст азоту нітратів, нітритів і аміаку), показники нешкідливості за хімічним складом (фториди, наприклад). Для з'ясування можливої ​​причини карієсу або флюорозу треба визначити вміст фтору в питній воді,</a:t>
            </a:r>
            <a:r>
              <a:rPr lang="ru-RU" dirty="0" err="1" smtClean="0">
                <a:effectLst/>
                <a:latin typeface="Times New Roman, serif"/>
              </a:rPr>
              <a:t>воднонітратной</a:t>
            </a:r>
            <a:r>
              <a:rPr lang="ru-RU" dirty="0" smtClean="0">
                <a:effectLst/>
                <a:latin typeface="Times New Roman, serif"/>
              </a:rPr>
              <a:t> </a:t>
            </a:r>
            <a:r>
              <a:rPr lang="ru-RU" dirty="0" err="1" smtClean="0">
                <a:effectLst/>
                <a:latin typeface="Times New Roman, serif"/>
              </a:rPr>
              <a:t>метгемоглобінемії</a:t>
            </a:r>
            <a:r>
              <a:rPr lang="ru-RU" dirty="0" smtClean="0">
                <a:effectLst/>
                <a:latin typeface="Times New Roman, serif"/>
              </a:rPr>
              <a:t> - концентрацію нітратів, інфекційного захворювання - провести бактеріологічні або вірусологічні дослідження, вплив полімерних матеріалів - відповідні хімічні аналізи та інше.</a:t>
            </a:r>
            <a:endParaRPr lang="uk-UA" dirty="0">
              <a:effectLst/>
            </a:endParaRPr>
          </a:p>
        </p:txBody>
      </p:sp>
    </p:spTree>
    <p:extLst>
      <p:ext uri="{BB962C8B-B14F-4D97-AF65-F5344CB8AC3E}">
        <p14:creationId xmlns:p14="http://schemas.microsoft.com/office/powerpoint/2010/main" val="14220214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92382"/>
            <a:ext cx="12192000" cy="4247317"/>
          </a:xfrm>
          <a:prstGeom prst="rect">
            <a:avLst/>
          </a:prstGeom>
        </p:spPr>
        <p:txBody>
          <a:bodyPr wrap="square">
            <a:spAutoFit/>
          </a:bodyPr>
          <a:lstStyle/>
          <a:p>
            <a:pPr algn="just"/>
            <a:r>
              <a:rPr lang="ru-RU" dirty="0" smtClean="0">
                <a:effectLst/>
                <a:latin typeface="Times New Roman, serif"/>
              </a:rPr>
              <a:t>на </a:t>
            </a:r>
            <a:r>
              <a:rPr lang="ru-RU" b="1" i="1" dirty="0" smtClean="0">
                <a:effectLst/>
                <a:latin typeface="Times New Roman, serif"/>
              </a:rPr>
              <a:t>четвертому етапі</a:t>
            </a:r>
            <a:r>
              <a:rPr lang="ru-RU" dirty="0" smtClean="0">
                <a:effectLst/>
                <a:latin typeface="Times New Roman, serif"/>
              </a:rPr>
              <a:t> перевіряють повноту представлених матеріалів і терміни виконання досліджень.</a:t>
            </a:r>
            <a:endParaRPr lang="uk-UA" dirty="0" smtClean="0">
              <a:effectLst/>
            </a:endParaRPr>
          </a:p>
          <a:p>
            <a:pPr algn="just"/>
            <a:r>
              <a:rPr lang="ru-RU" dirty="0" smtClean="0">
                <a:effectLst/>
                <a:latin typeface="Times New Roman, serif"/>
              </a:rPr>
              <a:t>Якщо проба води відібрана на водопровідній станції, з водорозбірної колонки або шахтного колодязя, повинні бути приведені дані санітарного (санітарно-топографічного, санітарно-технічного, санітарно-епідеміологічного) обстеження і результати лабораторного дослідження води згідно з програмою досліджень.</a:t>
            </a:r>
            <a:endParaRPr lang="ru-RU" dirty="0" smtClean="0">
              <a:effectLst/>
            </a:endParaRPr>
          </a:p>
          <a:p>
            <a:pPr algn="just"/>
            <a:r>
              <a:rPr lang="ru-RU" dirty="0" smtClean="0">
                <a:effectLst/>
                <a:latin typeface="Times New Roman, serif"/>
              </a:rPr>
              <a:t>Якщо проба води відібрана з водопровідного крана, повинні бути приведені результати лабораторного дослідження води згідно з відповідною програмою досліджень.</a:t>
            </a:r>
            <a:endParaRPr lang="ru-RU" dirty="0" smtClean="0">
              <a:effectLst/>
            </a:endParaRPr>
          </a:p>
          <a:p>
            <a:pPr algn="just"/>
            <a:r>
              <a:rPr lang="ru-RU" dirty="0" smtClean="0">
                <a:effectLst/>
                <a:latin typeface="Times New Roman, serif"/>
              </a:rPr>
              <a:t>Бактеріологічні дослідження повинні бути проведені на впродовж 2 годин після відбору проби або за умови зберігання в холодильнику при 1-8 ° С - не пізніше, ніж через 6 годин. Фізико-хімічний аналіз проводять протягом 4 годин після взяття проби або за умови зберігання в холодильнику при 1-8 ° С - не пізніше, ніж через 48 годин.</a:t>
            </a:r>
          </a:p>
          <a:p>
            <a:pPr algn="just"/>
            <a:endParaRPr lang="ru-RU" dirty="0" smtClean="0">
              <a:effectLst/>
            </a:endParaRPr>
          </a:p>
          <a:p>
            <a:pPr algn="just"/>
            <a:r>
              <a:rPr lang="ru-RU" dirty="0" smtClean="0">
                <a:effectLst/>
                <a:latin typeface="Times New Roman, serif"/>
              </a:rPr>
              <a:t>на </a:t>
            </a:r>
            <a:r>
              <a:rPr lang="ru-RU" b="1" i="1" dirty="0" smtClean="0">
                <a:effectLst/>
                <a:latin typeface="Times New Roman, serif"/>
              </a:rPr>
              <a:t>п'ятому етапі</a:t>
            </a:r>
            <a:r>
              <a:rPr lang="ru-RU" dirty="0" smtClean="0">
                <a:effectLst/>
                <a:latin typeface="Times New Roman, serif"/>
              </a:rPr>
              <a:t> аналізують дані санітарного обстеження і роблять попереднє ув'язнення: чи є підстави підозрювати, що вода може бути забрудненою, неякісної, </a:t>
            </a:r>
            <a:r>
              <a:rPr lang="ru-RU" dirty="0" err="1" smtClean="0">
                <a:effectLst/>
                <a:latin typeface="Times New Roman, serif"/>
              </a:rPr>
              <a:t>епідемічно</a:t>
            </a:r>
            <a:r>
              <a:rPr lang="ru-RU" dirty="0" smtClean="0">
                <a:effectLst/>
                <a:latin typeface="Times New Roman, serif"/>
              </a:rPr>
              <a:t> небезпечною, або чи є умови для забруднення води в джерелі водопостачання, колодязі, водорозбірної колонки.</a:t>
            </a:r>
            <a:endParaRPr lang="uk-UA" dirty="0">
              <a:effectLst/>
            </a:endParaRPr>
          </a:p>
        </p:txBody>
      </p:sp>
    </p:spTree>
    <p:extLst>
      <p:ext uri="{BB962C8B-B14F-4D97-AF65-F5344CB8AC3E}">
        <p14:creationId xmlns:p14="http://schemas.microsoft.com/office/powerpoint/2010/main" val="3592749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97346"/>
            <a:ext cx="12192000" cy="3416320"/>
          </a:xfrm>
          <a:prstGeom prst="rect">
            <a:avLst/>
          </a:prstGeom>
        </p:spPr>
        <p:txBody>
          <a:bodyPr wrap="square">
            <a:spAutoFit/>
          </a:bodyPr>
          <a:lstStyle/>
          <a:p>
            <a:pPr algn="just"/>
            <a:r>
              <a:rPr lang="ru-RU" dirty="0" smtClean="0">
                <a:effectLst/>
                <a:latin typeface="Times New Roman, serif"/>
              </a:rPr>
              <a:t>на </a:t>
            </a:r>
            <a:r>
              <a:rPr lang="ru-RU" b="1" i="1" dirty="0" err="1" smtClean="0">
                <a:effectLst/>
                <a:latin typeface="Times New Roman, serif"/>
              </a:rPr>
              <a:t>шостому</a:t>
            </a:r>
            <a:r>
              <a:rPr lang="ru-RU" b="1" i="1" dirty="0" smtClean="0">
                <a:effectLst/>
                <a:latin typeface="Times New Roman, serif"/>
              </a:rPr>
              <a:t> </a:t>
            </a:r>
            <a:r>
              <a:rPr lang="ru-RU" b="1" i="1" dirty="0" err="1" smtClean="0">
                <a:effectLst/>
                <a:latin typeface="Times New Roman, serif"/>
              </a:rPr>
              <a:t>етапі</a:t>
            </a:r>
            <a:r>
              <a:rPr lang="ru-RU" b="1" i="1" dirty="0" smtClean="0">
                <a:effectLst/>
                <a:latin typeface="Times New Roman, serif"/>
              </a:rPr>
              <a:t> </a:t>
            </a:r>
            <a:r>
              <a:rPr lang="ru-RU" dirty="0" err="1" smtClean="0">
                <a:effectLst/>
                <a:latin typeface="Times New Roman, serif"/>
              </a:rPr>
              <a:t>аналізують</a:t>
            </a:r>
            <a:r>
              <a:rPr lang="ru-RU" dirty="0" smtClean="0">
                <a:effectLst/>
                <a:latin typeface="Times New Roman, serif"/>
              </a:rPr>
              <a:t> дані лабораторного дослідження води по кожній групі показників в такій послідовності: 1) фізико-органолептичні, 2) хіміко-органолептичні, 3) показники нешкідливості за хімічним складом, 4) санітарно-мікробіологічні і 5) санітарно-хімічні показники епідемічної безпеки. При цьому дають якісну і кількісну оцінку кожному показнику. Наприклад, загальна жорсткість води 9 мг-</a:t>
            </a:r>
            <a:r>
              <a:rPr lang="ru-RU" dirty="0" err="1" smtClean="0">
                <a:effectLst/>
                <a:latin typeface="Times New Roman, serif"/>
              </a:rPr>
              <a:t>екв</a:t>
            </a:r>
            <a:r>
              <a:rPr lang="ru-RU" dirty="0" smtClean="0">
                <a:effectLst/>
                <a:latin typeface="Times New Roman, serif"/>
              </a:rPr>
              <a:t>/ Л. У висновку вказуємо: "Вода жорстка, із загальною жорсткістю понад норми 7 мг-</a:t>
            </a:r>
            <a:r>
              <a:rPr lang="ru-RU" dirty="0" err="1" smtClean="0">
                <a:effectLst/>
                <a:latin typeface="Times New Roman, serif"/>
              </a:rPr>
              <a:t>екв</a:t>
            </a:r>
            <a:r>
              <a:rPr lang="ru-RU" dirty="0" smtClean="0">
                <a:effectLst/>
                <a:latin typeface="Times New Roman, serif"/>
              </a:rPr>
              <a:t>/ Л ". Якщо сухий залишок води 750 мг / л, то відзначаємо: "Вода прісна, оскільки сухий залишок - до 1000 мг / л, підвищеної мінералізації". Якщо запах - 2 бали, присмак - 2 бали, прозорість - 30 см, каламутність - 1,5 мг / л, кольоровість - 20 градусів, то висновок: "Вода без запаху, без присмаків, прозора, без кольорова, тобто має приємні органолептичні властивості і по цій групі показників відповідає ГОСТу 2874-82 ".</a:t>
            </a:r>
          </a:p>
          <a:p>
            <a:pPr algn="just"/>
            <a:endParaRPr lang="uk-UA" dirty="0" smtClean="0">
              <a:effectLst/>
            </a:endParaRPr>
          </a:p>
          <a:p>
            <a:pPr algn="just"/>
            <a:r>
              <a:rPr lang="ru-RU" dirty="0" smtClean="0">
                <a:effectLst/>
                <a:latin typeface="Times New Roman, serif"/>
              </a:rPr>
              <a:t>на </a:t>
            </a:r>
            <a:r>
              <a:rPr lang="ru-RU" b="1" i="1" dirty="0" smtClean="0">
                <a:effectLst/>
                <a:latin typeface="Times New Roman, serif"/>
              </a:rPr>
              <a:t>сьомому етапі</a:t>
            </a:r>
            <a:r>
              <a:rPr lang="ru-RU" dirty="0" smtClean="0">
                <a:effectLst/>
                <a:latin typeface="Times New Roman, serif"/>
              </a:rPr>
              <a:t> лікар робить загальний висновок про якість води відповідно завданню і при необхідності дає рекомендації щодо поліпшення її якості.</a:t>
            </a:r>
            <a:endParaRPr lang="uk-UA" dirty="0">
              <a:effectLst/>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1373" y="3898705"/>
            <a:ext cx="4147497" cy="2959295"/>
          </a:xfrm>
          <a:prstGeom prst="rect">
            <a:avLst/>
          </a:prstGeom>
        </p:spPr>
      </p:pic>
    </p:spTree>
    <p:extLst>
      <p:ext uri="{BB962C8B-B14F-4D97-AF65-F5344CB8AC3E}">
        <p14:creationId xmlns:p14="http://schemas.microsoft.com/office/powerpoint/2010/main" val="4314875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Небеса">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Небеса">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ебеса">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TM03457452[[fn=Небесная]]</Template>
  <TotalTime>126</TotalTime>
  <Words>8033</Words>
  <Application>Microsoft Office PowerPoint</Application>
  <PresentationFormat>Широкоэкранный</PresentationFormat>
  <Paragraphs>398</Paragraphs>
  <Slides>55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55</vt:i4>
      </vt:variant>
    </vt:vector>
  </HeadingPairs>
  <TitlesOfParts>
    <vt:vector size="61" baseType="lpstr">
      <vt:lpstr>Arial</vt:lpstr>
      <vt:lpstr>Calibri</vt:lpstr>
      <vt:lpstr>Calibri Light</vt:lpstr>
      <vt:lpstr>Symbol, serif</vt:lpstr>
      <vt:lpstr>Times New Roman, serif</vt:lpstr>
      <vt:lpstr>Небеса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Якість питної води та її вплив на здоров’я населення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Зони санітарної охорони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Admin</cp:lastModifiedBy>
  <cp:revision>41</cp:revision>
  <dcterms:created xsi:type="dcterms:W3CDTF">2017-08-01T09:49:19Z</dcterms:created>
  <dcterms:modified xsi:type="dcterms:W3CDTF">2023-02-22T11:04:03Z</dcterms:modified>
</cp:coreProperties>
</file>