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6"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83" r:id="rId14"/>
    <p:sldId id="284" r:id="rId15"/>
    <p:sldId id="285" r:id="rId16"/>
    <p:sldId id="286" r:id="rId17"/>
    <p:sldId id="287" r:id="rId18"/>
    <p:sldId id="288" r:id="rId19"/>
    <p:sldId id="289" r:id="rId20"/>
    <p:sldId id="290" r:id="rId21"/>
    <p:sldId id="291" r:id="rId22"/>
    <p:sldId id="302" r:id="rId23"/>
    <p:sldId id="292" r:id="rId24"/>
    <p:sldId id="293" r:id="rId25"/>
    <p:sldId id="294" r:id="rId26"/>
    <p:sldId id="295" r:id="rId27"/>
    <p:sldId id="296" r:id="rId28"/>
    <p:sldId id="297" r:id="rId29"/>
    <p:sldId id="298" r:id="rId30"/>
    <p:sldId id="299" r:id="rId31"/>
    <p:sldId id="300" r:id="rId32"/>
    <p:sldId id="301" r:id="rId33"/>
    <p:sldId id="269" r:id="rId34"/>
    <p:sldId id="270" r:id="rId35"/>
    <p:sldId id="271" r:id="rId36"/>
    <p:sldId id="272" r:id="rId37"/>
    <p:sldId id="273" r:id="rId38"/>
    <p:sldId id="274" r:id="rId39"/>
    <p:sldId id="275" r:id="rId40"/>
    <p:sldId id="276" r:id="rId41"/>
    <p:sldId id="277" r:id="rId42"/>
    <p:sldId id="278" r:id="rId43"/>
    <p:sldId id="279" r:id="rId44"/>
    <p:sldId id="280" r:id="rId45"/>
    <p:sldId id="281" r:id="rId46"/>
    <p:sldId id="282" r:id="rId47"/>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115" d="100"/>
          <a:sy n="115" d="100"/>
        </p:scale>
        <p:origin x="432"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A8684267-246A-4061-9843-CA0F1CF81A94}" type="datetimeFigureOut">
              <a:rPr lang="ru-RU" smtClean="0"/>
              <a:t>22.02.2023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6294CA8-FE37-48AD-B619-389452D72A75}" type="slidenum">
              <a:rPr lang="ru-RU" smtClean="0"/>
              <a:t>‹#›</a:t>
            </a:fld>
            <a:endParaRPr lang="ru-RU"/>
          </a:p>
        </p:txBody>
      </p:sp>
    </p:spTree>
    <p:extLst>
      <p:ext uri="{BB962C8B-B14F-4D97-AF65-F5344CB8AC3E}">
        <p14:creationId xmlns:p14="http://schemas.microsoft.com/office/powerpoint/2010/main" val="35432357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A8684267-246A-4061-9843-CA0F1CF81A94}" type="datetimeFigureOut">
              <a:rPr lang="ru-RU" smtClean="0"/>
              <a:t>22.02.2023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6294CA8-FE37-48AD-B619-389452D72A75}" type="slidenum">
              <a:rPr lang="ru-RU" smtClean="0"/>
              <a:t>‹#›</a:t>
            </a:fld>
            <a:endParaRPr lang="ru-RU"/>
          </a:p>
        </p:txBody>
      </p:sp>
    </p:spTree>
    <p:extLst>
      <p:ext uri="{BB962C8B-B14F-4D97-AF65-F5344CB8AC3E}">
        <p14:creationId xmlns:p14="http://schemas.microsoft.com/office/powerpoint/2010/main" val="9203754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A8684267-246A-4061-9843-CA0F1CF81A94}" type="datetimeFigureOut">
              <a:rPr lang="ru-RU" smtClean="0"/>
              <a:t>22.02.2023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6294CA8-FE37-48AD-B619-389452D72A75}" type="slidenum">
              <a:rPr lang="ru-RU" smtClean="0"/>
              <a:t>‹#›</a:t>
            </a:fld>
            <a:endParaRPr lang="ru-RU"/>
          </a:p>
        </p:txBody>
      </p:sp>
    </p:spTree>
    <p:extLst>
      <p:ext uri="{BB962C8B-B14F-4D97-AF65-F5344CB8AC3E}">
        <p14:creationId xmlns:p14="http://schemas.microsoft.com/office/powerpoint/2010/main" val="16602475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A8684267-246A-4061-9843-CA0F1CF81A94}" type="datetimeFigureOut">
              <a:rPr lang="ru-RU" smtClean="0"/>
              <a:t>22.02.2023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26294CA8-FE37-48AD-B619-389452D72A75}" type="slidenum">
              <a:rPr lang="ru-RU" smtClean="0"/>
              <a:t>‹#›</a:t>
            </a:fld>
            <a:endParaRPr lang="ru-RU"/>
          </a:p>
        </p:txBody>
      </p:sp>
    </p:spTree>
    <p:extLst>
      <p:ext uri="{BB962C8B-B14F-4D97-AF65-F5344CB8AC3E}">
        <p14:creationId xmlns:p14="http://schemas.microsoft.com/office/powerpoint/2010/main" val="6420341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A8684267-246A-4061-9843-CA0F1CF81A94}" type="datetimeFigureOut">
              <a:rPr lang="ru-RU" smtClean="0"/>
              <a:t>22.02.2023</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26294CA8-FE37-48AD-B619-389452D72A75}" type="slidenum">
              <a:rPr lang="ru-RU" smtClean="0"/>
              <a:t>‹#›</a:t>
            </a:fld>
            <a:endParaRPr lang="ru-RU"/>
          </a:p>
        </p:txBody>
      </p:sp>
    </p:spTree>
    <p:extLst>
      <p:ext uri="{BB962C8B-B14F-4D97-AF65-F5344CB8AC3E}">
        <p14:creationId xmlns:p14="http://schemas.microsoft.com/office/powerpoint/2010/main" val="4867825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A8684267-246A-4061-9843-CA0F1CF81A94}" type="datetimeFigureOut">
              <a:rPr lang="ru-RU" smtClean="0"/>
              <a:t>22.02.2023</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26294CA8-FE37-48AD-B619-389452D72A75}" type="slidenum">
              <a:rPr lang="ru-RU" smtClean="0"/>
              <a:t>‹#›</a:t>
            </a:fld>
            <a:endParaRPr lang="ru-RU"/>
          </a:p>
        </p:txBody>
      </p:sp>
    </p:spTree>
    <p:extLst>
      <p:ext uri="{BB962C8B-B14F-4D97-AF65-F5344CB8AC3E}">
        <p14:creationId xmlns:p14="http://schemas.microsoft.com/office/powerpoint/2010/main" val="6773216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684267-246A-4061-9843-CA0F1CF81A94}" type="datetimeFigureOut">
              <a:rPr lang="ru-RU" smtClean="0"/>
              <a:t>22.02.2023</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26294CA8-FE37-48AD-B619-389452D72A75}" type="slidenum">
              <a:rPr lang="ru-RU" smtClean="0"/>
              <a:t>‹#›</a:t>
            </a:fld>
            <a:endParaRPr lang="ru-RU"/>
          </a:p>
        </p:txBody>
      </p:sp>
    </p:spTree>
    <p:extLst>
      <p:ext uri="{BB962C8B-B14F-4D97-AF65-F5344CB8AC3E}">
        <p14:creationId xmlns:p14="http://schemas.microsoft.com/office/powerpoint/2010/main" val="33793814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ru-RU" smtClean="0"/>
              <a:t>Образец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A8684267-246A-4061-9843-CA0F1CF81A94}" type="datetimeFigureOut">
              <a:rPr lang="ru-RU" smtClean="0"/>
              <a:t>22.02.2023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26294CA8-FE37-48AD-B619-389452D72A75}" type="slidenum">
              <a:rPr lang="ru-RU" smtClean="0"/>
              <a:t>‹#›</a:t>
            </a:fld>
            <a:endParaRPr lang="ru-RU"/>
          </a:p>
        </p:txBody>
      </p:sp>
    </p:spTree>
    <p:extLst>
      <p:ext uri="{BB962C8B-B14F-4D97-AF65-F5344CB8AC3E}">
        <p14:creationId xmlns:p14="http://schemas.microsoft.com/office/powerpoint/2010/main" val="31723920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A8684267-246A-4061-9843-CA0F1CF81A94}" type="datetimeFigureOut">
              <a:rPr lang="ru-RU" smtClean="0"/>
              <a:t>22.02.2023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26294CA8-FE37-48AD-B619-389452D72A75}" type="slidenum">
              <a:rPr lang="ru-RU" smtClean="0"/>
              <a:t>‹#›</a:t>
            </a:fld>
            <a:endParaRPr lang="ru-RU"/>
          </a:p>
        </p:txBody>
      </p:sp>
    </p:spTree>
    <p:extLst>
      <p:ext uri="{BB962C8B-B14F-4D97-AF65-F5344CB8AC3E}">
        <p14:creationId xmlns:p14="http://schemas.microsoft.com/office/powerpoint/2010/main" val="2226947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A8684267-246A-4061-9843-CA0F1CF81A94}" type="datetimeFigureOut">
              <a:rPr lang="ru-RU" smtClean="0"/>
              <a:t>22.02.2023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6294CA8-FE37-48AD-B619-389452D72A75}" type="slidenum">
              <a:rPr lang="ru-RU" smtClean="0"/>
              <a:t>‹#›</a:t>
            </a:fld>
            <a:endParaRPr lang="ru-RU"/>
          </a:p>
        </p:txBody>
      </p:sp>
    </p:spTree>
    <p:extLst>
      <p:ext uri="{BB962C8B-B14F-4D97-AF65-F5344CB8AC3E}">
        <p14:creationId xmlns:p14="http://schemas.microsoft.com/office/powerpoint/2010/main" val="21764210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A8684267-246A-4061-9843-CA0F1CF81A94}" type="datetimeFigureOut">
              <a:rPr lang="ru-RU" smtClean="0"/>
              <a:t>22.02.2023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6294CA8-FE37-48AD-B619-389452D72A75}" type="slidenum">
              <a:rPr lang="ru-RU" smtClean="0"/>
              <a:t>‹#›</a:t>
            </a:fld>
            <a:endParaRPr lang="ru-RU"/>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4389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A8684267-246A-4061-9843-CA0F1CF81A94}" type="datetimeFigureOut">
              <a:rPr lang="ru-RU" smtClean="0"/>
              <a:t>22.02.2023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6294CA8-FE37-48AD-B619-389452D72A75}" type="slidenum">
              <a:rPr lang="ru-RU" smtClean="0"/>
              <a:t>‹#›</a:t>
            </a:fld>
            <a:endParaRPr lang="ru-RU"/>
          </a:p>
        </p:txBody>
      </p:sp>
    </p:spTree>
    <p:extLst>
      <p:ext uri="{BB962C8B-B14F-4D97-AF65-F5344CB8AC3E}">
        <p14:creationId xmlns:p14="http://schemas.microsoft.com/office/powerpoint/2010/main" val="641042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A8684267-246A-4061-9843-CA0F1CF81A94}" type="datetimeFigureOut">
              <a:rPr lang="ru-RU" smtClean="0"/>
              <a:t>22.02.2023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6294CA8-FE37-48AD-B619-389452D72A75}" type="slidenum">
              <a:rPr lang="ru-RU" smtClean="0"/>
              <a:t>‹#›</a:t>
            </a:fld>
            <a:endParaRPr lang="ru-RU"/>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7501372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A8684267-246A-4061-9843-CA0F1CF81A94}" type="datetimeFigureOut">
              <a:rPr lang="ru-RU" smtClean="0"/>
              <a:t>22.02.2023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6294CA8-FE37-48AD-B619-389452D72A75}" type="slidenum">
              <a:rPr lang="ru-RU" smtClean="0"/>
              <a:t>‹#›</a:t>
            </a:fld>
            <a:endParaRPr lang="ru-RU"/>
          </a:p>
        </p:txBody>
      </p:sp>
    </p:spTree>
    <p:extLst>
      <p:ext uri="{BB962C8B-B14F-4D97-AF65-F5344CB8AC3E}">
        <p14:creationId xmlns:p14="http://schemas.microsoft.com/office/powerpoint/2010/main" val="34620778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A8684267-246A-4061-9843-CA0F1CF81A94}" type="datetimeFigureOut">
              <a:rPr lang="ru-RU" smtClean="0"/>
              <a:t>22.02.2023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6294CA8-FE37-48AD-B619-389452D72A75}" type="slidenum">
              <a:rPr lang="ru-RU" smtClean="0"/>
              <a:t>‹#›</a:t>
            </a:fld>
            <a:endParaRPr lang="ru-RU"/>
          </a:p>
        </p:txBody>
      </p:sp>
    </p:spTree>
    <p:extLst>
      <p:ext uri="{BB962C8B-B14F-4D97-AF65-F5344CB8AC3E}">
        <p14:creationId xmlns:p14="http://schemas.microsoft.com/office/powerpoint/2010/main" val="4580119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A8684267-246A-4061-9843-CA0F1CF81A94}" type="datetimeFigureOut">
              <a:rPr lang="ru-RU" smtClean="0"/>
              <a:t>22.02.2023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6294CA8-FE37-48AD-B619-389452D72A75}" type="slidenum">
              <a:rPr lang="ru-RU" smtClean="0"/>
              <a:t>‹#›</a:t>
            </a:fld>
            <a:endParaRPr lang="ru-RU"/>
          </a:p>
        </p:txBody>
      </p:sp>
    </p:spTree>
    <p:extLst>
      <p:ext uri="{BB962C8B-B14F-4D97-AF65-F5344CB8AC3E}">
        <p14:creationId xmlns:p14="http://schemas.microsoft.com/office/powerpoint/2010/main" val="5566461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8684267-246A-4061-9843-CA0F1CF81A94}" type="datetimeFigureOut">
              <a:rPr lang="ru-RU" smtClean="0"/>
              <a:t>22.02.2023</a:t>
            </a:fld>
            <a:endParaRPr lang="ru-RU"/>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26294CA8-FE37-48AD-B619-389452D72A75}" type="slidenum">
              <a:rPr lang="ru-RU" smtClean="0"/>
              <a:t>‹#›</a:t>
            </a:fld>
            <a:endParaRPr lang="ru-RU"/>
          </a:p>
        </p:txBody>
      </p:sp>
    </p:spTree>
    <p:extLst>
      <p:ext uri="{BB962C8B-B14F-4D97-AF65-F5344CB8AC3E}">
        <p14:creationId xmlns:p14="http://schemas.microsoft.com/office/powerpoint/2010/main" val="3917563603"/>
      </p:ext>
    </p:extLst>
  </p:cSld>
  <p:clrMap bg1="dk1" tx1="lt1" bg2="dk2" tx2="lt2" accent1="accent1" accent2="accent2" accent3="accent3" accent4="accent4" accent5="accent5" accent6="accent6" hlink="hlink" folHlink="folHlink"/>
  <p:sldLayoutIdLst>
    <p:sldLayoutId id="2147483777" r:id="rId1"/>
    <p:sldLayoutId id="2147483778" r:id="rId2"/>
    <p:sldLayoutId id="2147483779" r:id="rId3"/>
    <p:sldLayoutId id="2147483780" r:id="rId4"/>
    <p:sldLayoutId id="2147483781" r:id="rId5"/>
    <p:sldLayoutId id="2147483782" r:id="rId6"/>
    <p:sldLayoutId id="2147483783" r:id="rId7"/>
    <p:sldLayoutId id="2147483784" r:id="rId8"/>
    <p:sldLayoutId id="2147483785" r:id="rId9"/>
    <p:sldLayoutId id="2147483786" r:id="rId10"/>
    <p:sldLayoutId id="2147483787" r:id="rId11"/>
    <p:sldLayoutId id="2147483788" r:id="rId12"/>
    <p:sldLayoutId id="2147483789" r:id="rId13"/>
    <p:sldLayoutId id="2147483790" r:id="rId14"/>
    <p:sldLayoutId id="2147483791" r:id="rId15"/>
    <p:sldLayoutId id="2147483792"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222874" y="308473"/>
            <a:ext cx="9672808" cy="5462531"/>
          </a:xfrm>
        </p:spPr>
        <p:txBody>
          <a:bodyPr>
            <a:normAutofit/>
          </a:bodyPr>
          <a:lstStyle/>
          <a:p>
            <a:pPr algn="ctr"/>
            <a:r>
              <a:rPr lang="ru-RU" b="1" u="sng" dirty="0">
                <a:effectLst/>
              </a:rPr>
              <a:t>Тема заняття: </a:t>
            </a:r>
            <a:r>
              <a:rPr lang="ru-RU" b="1" dirty="0" smtClean="0">
                <a:effectLst/>
              </a:rPr>
              <a:t/>
            </a:r>
            <a:br>
              <a:rPr lang="ru-RU" b="1" dirty="0" smtClean="0">
                <a:effectLst/>
              </a:rPr>
            </a:br>
            <a:r>
              <a:rPr lang="ru-RU" b="1" dirty="0" smtClean="0">
                <a:solidFill>
                  <a:schemeClr val="tx1"/>
                </a:solidFill>
                <a:effectLst/>
              </a:rPr>
              <a:t>МЕТОДИ </a:t>
            </a:r>
            <a:r>
              <a:rPr lang="ru-RU" b="1" dirty="0" err="1" smtClean="0">
                <a:solidFill>
                  <a:schemeClr val="tx1"/>
                </a:solidFill>
                <a:effectLst/>
              </a:rPr>
              <a:t>Гігієнічних</a:t>
            </a:r>
            <a:r>
              <a:rPr lang="ru-RU" b="1" dirty="0" smtClean="0">
                <a:solidFill>
                  <a:schemeClr val="tx1"/>
                </a:solidFill>
                <a:effectLst/>
              </a:rPr>
              <a:t> ДОСЛІДЖЕНЬ</a:t>
            </a:r>
            <a:r>
              <a:rPr lang="ru-RU" b="1" dirty="0">
                <a:solidFill>
                  <a:schemeClr val="tx1"/>
                </a:solidFill>
                <a:effectLst/>
              </a:rPr>
              <a:t>. </a:t>
            </a:r>
            <a:r>
              <a:rPr lang="ru-RU" b="1" dirty="0" smtClean="0">
                <a:solidFill>
                  <a:schemeClr val="tx1"/>
                </a:solidFill>
                <a:effectLst/>
              </a:rPr>
              <a:t>ОРГАНІЗАЦІЯ НАВЧАЛЬНО-ДОСЛІДНОЇ </a:t>
            </a:r>
            <a:r>
              <a:rPr lang="ru-RU" b="1" dirty="0">
                <a:solidFill>
                  <a:schemeClr val="tx1"/>
                </a:solidFill>
                <a:effectLst/>
              </a:rPr>
              <a:t>РОБОТИ </a:t>
            </a:r>
            <a:r>
              <a:rPr lang="ru-RU" b="1" dirty="0" smtClean="0">
                <a:solidFill>
                  <a:schemeClr val="tx1"/>
                </a:solidFill>
                <a:effectLst/>
              </a:rPr>
              <a:t>СТУДЕНТІВ</a:t>
            </a:r>
            <a:endParaRPr lang="ru-RU" dirty="0">
              <a:solidFill>
                <a:schemeClr val="tx1"/>
              </a:solidFill>
            </a:endParaRPr>
          </a:p>
        </p:txBody>
      </p:sp>
    </p:spTree>
    <p:extLst>
      <p:ext uri="{BB962C8B-B14F-4D97-AF65-F5344CB8AC3E}">
        <p14:creationId xmlns:p14="http://schemas.microsoft.com/office/powerpoint/2010/main" val="25065613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651860" y="0"/>
            <a:ext cx="8869248" cy="5177928"/>
          </a:xfrm>
        </p:spPr>
        <p:txBody>
          <a:bodyPr>
            <a:normAutofit/>
          </a:bodyPr>
          <a:lstStyle/>
          <a:p>
            <a:pPr algn="l"/>
            <a:r>
              <a:rPr lang="ru-RU" sz="2000" b="1" dirty="0" smtClean="0">
                <a:effectLst/>
              </a:rPr>
              <a:t>                                                </a:t>
            </a:r>
            <a:r>
              <a:rPr lang="ru-RU" sz="2000" b="1" dirty="0" err="1" smtClean="0">
                <a:effectLst/>
              </a:rPr>
              <a:t>Учбова</a:t>
            </a:r>
            <a:r>
              <a:rPr lang="ru-RU" sz="2000" b="1" dirty="0" smtClean="0">
                <a:effectLst/>
              </a:rPr>
              <a:t> </a:t>
            </a:r>
            <a:r>
              <a:rPr lang="ru-RU" sz="2000" b="1" dirty="0">
                <a:effectLst/>
              </a:rPr>
              <a:t>мета</a:t>
            </a:r>
            <a:r>
              <a:rPr lang="ru-RU" sz="2000" dirty="0">
                <a:effectLst/>
              </a:rPr>
              <a:t/>
            </a:r>
            <a:br>
              <a:rPr lang="ru-RU" sz="2000" dirty="0">
                <a:effectLst/>
              </a:rPr>
            </a:br>
            <a:r>
              <a:rPr lang="ru-RU" sz="2000" u="sng" dirty="0">
                <a:effectLst/>
              </a:rPr>
              <a:t/>
            </a:r>
            <a:br>
              <a:rPr lang="ru-RU" sz="2000" u="sng" dirty="0">
                <a:effectLst/>
              </a:rPr>
            </a:br>
            <a:r>
              <a:rPr lang="ru-RU" sz="2000" u="sng" dirty="0">
                <a:effectLst/>
              </a:rPr>
              <a:t>1.1. </a:t>
            </a:r>
            <a:r>
              <a:rPr lang="ru-RU" sz="2000" dirty="0">
                <a:effectLst/>
              </a:rPr>
              <a:t>Оволодіти знаннями про гігієну, як наукової дисципліни, і санітарії, їх метою, завданнями, зміст, значення знання гігієни для лікарів різного профілю.</a:t>
            </a:r>
            <a:r>
              <a:rPr lang="uk-UA" sz="2000" dirty="0">
                <a:effectLst/>
              </a:rPr>
              <a:t/>
            </a:r>
            <a:br>
              <a:rPr lang="uk-UA" sz="2000" dirty="0">
                <a:effectLst/>
              </a:rPr>
            </a:br>
            <a:r>
              <a:rPr lang="ru-RU" sz="2000" u="sng" dirty="0">
                <a:effectLst/>
              </a:rPr>
              <a:t>1.2. </a:t>
            </a:r>
            <a:r>
              <a:rPr lang="ru-RU" sz="2000" dirty="0">
                <a:effectLst/>
              </a:rPr>
              <a:t>Засвоїти класифікацію гігієнічних методів і засобів дослідження навколишнього середовища і її впливу на організм і здоров'я.</a:t>
            </a:r>
            <a:r>
              <a:rPr lang="uk-UA" sz="2000" dirty="0">
                <a:effectLst/>
              </a:rPr>
              <a:t/>
            </a:r>
            <a:br>
              <a:rPr lang="uk-UA" sz="2000" dirty="0">
                <a:effectLst/>
              </a:rPr>
            </a:br>
            <a:r>
              <a:rPr lang="ru-RU" sz="2000" u="sng" dirty="0">
                <a:effectLst/>
              </a:rPr>
              <a:t>1.3</a:t>
            </a:r>
            <a:r>
              <a:rPr lang="ru-RU" sz="2000" dirty="0">
                <a:effectLst/>
              </a:rPr>
              <a:t>. Ознайомитися зі структурою санітарно-епідеміологічної служби України, шляхами і засобами охорони здоров'я, профілактики захворювань у населення.</a:t>
            </a:r>
            <a:r>
              <a:rPr lang="uk-UA" sz="2000" dirty="0">
                <a:effectLst/>
              </a:rPr>
              <a:t/>
            </a:r>
            <a:br>
              <a:rPr lang="uk-UA" sz="2000" dirty="0">
                <a:effectLst/>
              </a:rPr>
            </a:br>
            <a:r>
              <a:rPr lang="ru-RU" sz="2000" u="sng" dirty="0">
                <a:effectLst/>
              </a:rPr>
              <a:t>1.4. </a:t>
            </a:r>
            <a:r>
              <a:rPr lang="ru-RU" sz="2000" dirty="0">
                <a:effectLst/>
              </a:rPr>
              <a:t>Ознайомитися з тематикою і порядком виконання УИРС, закріпити тему УИРС за кожним студентом.</a:t>
            </a:r>
            <a:r>
              <a:rPr lang="ru-RU" sz="1000" dirty="0">
                <a:effectLst/>
              </a:rPr>
              <a:t/>
            </a:r>
            <a:br>
              <a:rPr lang="ru-RU" sz="1000" dirty="0">
                <a:effectLst/>
              </a:rPr>
            </a:br>
            <a:endParaRPr lang="ru-RU" sz="1000" dirty="0"/>
          </a:p>
        </p:txBody>
      </p:sp>
    </p:spTree>
    <p:extLst>
      <p:ext uri="{BB962C8B-B14F-4D97-AF65-F5344CB8AC3E}">
        <p14:creationId xmlns:p14="http://schemas.microsoft.com/office/powerpoint/2010/main" val="32150702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96776" y="0"/>
            <a:ext cx="8676222" cy="6858000"/>
          </a:xfrm>
        </p:spPr>
        <p:txBody>
          <a:bodyPr>
            <a:noAutofit/>
          </a:bodyPr>
          <a:lstStyle/>
          <a:p>
            <a:pPr algn="l"/>
            <a:r>
              <a:rPr lang="ru-RU" sz="2000" b="1" dirty="0" smtClean="0">
                <a:effectLst/>
              </a:rPr>
              <a:t>                                вихідні </a:t>
            </a:r>
            <a:r>
              <a:rPr lang="ru-RU" sz="2000" b="1" dirty="0">
                <a:effectLst/>
              </a:rPr>
              <a:t>знання і вміння</a:t>
            </a:r>
            <a:r>
              <a:rPr lang="ru-RU" sz="2000" dirty="0">
                <a:effectLst/>
              </a:rPr>
              <a:t/>
            </a:r>
            <a:br>
              <a:rPr lang="ru-RU" sz="2000" dirty="0">
                <a:effectLst/>
              </a:rPr>
            </a:br>
            <a:r>
              <a:rPr lang="ru-RU" sz="2000" u="sng" dirty="0">
                <a:effectLst/>
              </a:rPr>
              <a:t>2.1. </a:t>
            </a:r>
            <a:r>
              <a:rPr lang="ru-RU" sz="2000" dirty="0">
                <a:effectLst/>
              </a:rPr>
              <a:t>знати:</a:t>
            </a:r>
            <a:r>
              <a:rPr lang="uk-UA" sz="2000" dirty="0">
                <a:effectLst/>
              </a:rPr>
              <a:t/>
            </a:r>
            <a:br>
              <a:rPr lang="uk-UA" sz="2000" dirty="0">
                <a:effectLst/>
              </a:rPr>
            </a:br>
            <a:r>
              <a:rPr lang="ru-RU" sz="2000" u="sng" dirty="0">
                <a:effectLst/>
              </a:rPr>
              <a:t>2.1.1. </a:t>
            </a:r>
            <a:r>
              <a:rPr lang="ru-RU" sz="2000" dirty="0">
                <a:effectLst/>
              </a:rPr>
              <a:t>Поняття "профілактика", як одна з основ медицини та її складові - гігієна і санітарія.</a:t>
            </a:r>
            <a:r>
              <a:rPr lang="uk-UA" sz="2000" dirty="0">
                <a:effectLst/>
              </a:rPr>
              <a:t/>
            </a:r>
            <a:br>
              <a:rPr lang="uk-UA" sz="2000" dirty="0">
                <a:effectLst/>
              </a:rPr>
            </a:br>
            <a:r>
              <a:rPr lang="ru-RU" sz="2000" u="sng" dirty="0">
                <a:effectLst/>
              </a:rPr>
              <a:t>2.1.2. </a:t>
            </a:r>
            <a:r>
              <a:rPr lang="ru-RU" sz="2000" dirty="0">
                <a:effectLst/>
              </a:rPr>
              <a:t>Основні поняття, методи і засоби досліджень з фізики, хімії, біології, мікробіології, фізіології та інших дисциплін попередніх курсів, які використовуються для дослідження факторів навколишнього середовища та їх впливу на організм і здоров'я.</a:t>
            </a:r>
            <a:r>
              <a:rPr lang="uk-UA" sz="2000" dirty="0">
                <a:effectLst/>
              </a:rPr>
              <a:t/>
            </a:r>
            <a:br>
              <a:rPr lang="uk-UA" sz="2000" dirty="0">
                <a:effectLst/>
              </a:rPr>
            </a:br>
            <a:r>
              <a:rPr lang="ru-RU" sz="2000" u="sng" dirty="0">
                <a:effectLst/>
              </a:rPr>
              <a:t>2.1.3. </a:t>
            </a:r>
            <a:r>
              <a:rPr lang="ru-RU" sz="2000" dirty="0">
                <a:effectLst/>
              </a:rPr>
              <a:t>Основи математичної обробки результатів медико-біологічних досліджень.</a:t>
            </a:r>
            <a:br>
              <a:rPr lang="ru-RU" sz="2000" dirty="0">
                <a:effectLst/>
              </a:rPr>
            </a:br>
            <a:r>
              <a:rPr lang="ru-RU" sz="2000" dirty="0">
                <a:effectLst/>
              </a:rPr>
              <a:t/>
            </a:r>
            <a:br>
              <a:rPr lang="ru-RU" sz="2000" dirty="0">
                <a:effectLst/>
              </a:rPr>
            </a:br>
            <a:r>
              <a:rPr lang="ru-RU" sz="2000" dirty="0">
                <a:effectLst/>
              </a:rPr>
              <a:t/>
            </a:r>
            <a:br>
              <a:rPr lang="ru-RU" sz="2000" dirty="0">
                <a:effectLst/>
              </a:rPr>
            </a:br>
            <a:r>
              <a:rPr lang="ru-RU" sz="2000" u="sng" dirty="0">
                <a:effectLst/>
              </a:rPr>
              <a:t>2.2. </a:t>
            </a:r>
            <a:r>
              <a:rPr lang="ru-RU" sz="2000" dirty="0">
                <a:effectLst/>
              </a:rPr>
              <a:t>вміти:</a:t>
            </a:r>
            <a:r>
              <a:rPr lang="uk-UA" sz="2000" dirty="0">
                <a:effectLst/>
              </a:rPr>
              <a:t/>
            </a:r>
            <a:br>
              <a:rPr lang="uk-UA" sz="2000" dirty="0">
                <a:effectLst/>
              </a:rPr>
            </a:br>
            <a:r>
              <a:rPr lang="ru-RU" sz="2000" u="sng" dirty="0">
                <a:effectLst/>
              </a:rPr>
              <a:t>2.2.1. </a:t>
            </a:r>
            <a:r>
              <a:rPr lang="ru-RU" sz="2000" dirty="0">
                <a:effectLst/>
              </a:rPr>
              <a:t>Проводити фізичні, хімічні, бактеріологічні вимірювання об'єктів навколишнього середовища і їх впливу на організм.</a:t>
            </a:r>
            <a:br>
              <a:rPr lang="ru-RU" sz="2000" dirty="0">
                <a:effectLst/>
              </a:rPr>
            </a:br>
            <a:r>
              <a:rPr lang="ru-RU" sz="2000" u="sng" dirty="0">
                <a:effectLst/>
              </a:rPr>
              <a:t>2.2.2. </a:t>
            </a:r>
            <a:r>
              <a:rPr lang="ru-RU" sz="2000" dirty="0">
                <a:effectLst/>
              </a:rPr>
              <a:t>Працювати з персональними комп'ютерами або мікрокалькулятора при статистичній обробці результатів гігієнічних досліджень. </a:t>
            </a:r>
            <a:r>
              <a:rPr lang="uk-UA" sz="2000" dirty="0">
                <a:effectLst/>
              </a:rPr>
              <a:t/>
            </a:r>
            <a:br>
              <a:rPr lang="uk-UA" sz="2000" dirty="0">
                <a:effectLst/>
              </a:rPr>
            </a:br>
            <a:endParaRPr lang="ru-RU" sz="2000" dirty="0"/>
          </a:p>
        </p:txBody>
      </p:sp>
    </p:spTree>
    <p:extLst>
      <p:ext uri="{BB962C8B-B14F-4D97-AF65-F5344CB8AC3E}">
        <p14:creationId xmlns:p14="http://schemas.microsoft.com/office/powerpoint/2010/main" val="27413609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0"/>
            <a:ext cx="12192000" cy="6858000"/>
          </a:xfrm>
        </p:spPr>
        <p:txBody>
          <a:bodyPr>
            <a:noAutofit/>
          </a:bodyPr>
          <a:lstStyle/>
          <a:p>
            <a:pPr algn="l"/>
            <a:r>
              <a:rPr lang="ru-RU" sz="1600" b="1" dirty="0" smtClean="0">
                <a:effectLst/>
              </a:rPr>
              <a:t>                                                                            питання </a:t>
            </a:r>
            <a:r>
              <a:rPr lang="ru-RU" sz="1600" b="1" dirty="0">
                <a:effectLst/>
              </a:rPr>
              <a:t>для самопідготовки</a:t>
            </a:r>
            <a:r>
              <a:rPr lang="uk-UA" sz="1600" dirty="0">
                <a:effectLst/>
              </a:rPr>
              <a:t/>
            </a:r>
            <a:br>
              <a:rPr lang="uk-UA" sz="1600" dirty="0">
                <a:effectLst/>
              </a:rPr>
            </a:br>
            <a:r>
              <a:rPr lang="ru-RU" sz="1600" dirty="0">
                <a:effectLst/>
              </a:rPr>
              <a:t/>
            </a:r>
            <a:br>
              <a:rPr lang="ru-RU" sz="1600" dirty="0">
                <a:effectLst/>
              </a:rPr>
            </a:br>
            <a:r>
              <a:rPr lang="ru-RU" sz="1600" dirty="0">
                <a:effectLst/>
              </a:rPr>
              <a:t/>
            </a:r>
            <a:br>
              <a:rPr lang="ru-RU" sz="1600" dirty="0">
                <a:effectLst/>
              </a:rPr>
            </a:br>
            <a:r>
              <a:rPr lang="ru-RU" sz="1600" u="sng" dirty="0">
                <a:solidFill>
                  <a:schemeClr val="tx1"/>
                </a:solidFill>
                <a:effectLst/>
              </a:rPr>
              <a:t>3.1</a:t>
            </a:r>
            <a:r>
              <a:rPr lang="ru-RU" sz="1600" dirty="0">
                <a:solidFill>
                  <a:schemeClr val="tx1"/>
                </a:solidFill>
                <a:effectLst/>
              </a:rPr>
              <a:t>. Профілактичний, як провідний принцип охорони здоров'я. Профілактика громадська і особиста, первинна, вторинна і третинна.</a:t>
            </a:r>
            <a:r>
              <a:rPr lang="uk-UA" sz="1600" dirty="0">
                <a:solidFill>
                  <a:schemeClr val="tx1"/>
                </a:solidFill>
                <a:effectLst/>
              </a:rPr>
              <a:t/>
            </a:r>
            <a:br>
              <a:rPr lang="uk-UA" sz="1600" dirty="0">
                <a:solidFill>
                  <a:schemeClr val="tx1"/>
                </a:solidFill>
                <a:effectLst/>
              </a:rPr>
            </a:br>
            <a:r>
              <a:rPr lang="ru-RU" sz="1600" u="sng" dirty="0">
                <a:solidFill>
                  <a:schemeClr val="tx1"/>
                </a:solidFill>
                <a:effectLst/>
              </a:rPr>
              <a:t>3.2. </a:t>
            </a:r>
            <a:r>
              <a:rPr lang="ru-RU" sz="1600" dirty="0">
                <a:solidFill>
                  <a:schemeClr val="tx1"/>
                </a:solidFill>
                <a:effectLst/>
              </a:rPr>
              <a:t>Гігієна як наукова дисципліна, її мета, завдання, зміст.</a:t>
            </a:r>
            <a:br>
              <a:rPr lang="ru-RU" sz="1600" dirty="0">
                <a:solidFill>
                  <a:schemeClr val="tx1"/>
                </a:solidFill>
                <a:effectLst/>
              </a:rPr>
            </a:br>
            <a:r>
              <a:rPr lang="ru-RU" sz="1600" u="sng" dirty="0">
                <a:solidFill>
                  <a:schemeClr val="tx1"/>
                </a:solidFill>
                <a:effectLst/>
              </a:rPr>
              <a:t>3.3. </a:t>
            </a:r>
            <a:r>
              <a:rPr lang="ru-RU" sz="1600" dirty="0">
                <a:solidFill>
                  <a:schemeClr val="tx1"/>
                </a:solidFill>
                <a:effectLst/>
              </a:rPr>
              <a:t>Методи гігієнічних досліджень, їх класифікація, характеристика.</a:t>
            </a:r>
            <a:r>
              <a:rPr lang="uk-UA" sz="1600" dirty="0">
                <a:solidFill>
                  <a:schemeClr val="tx1"/>
                </a:solidFill>
                <a:effectLst/>
              </a:rPr>
              <a:t/>
            </a:r>
            <a:br>
              <a:rPr lang="uk-UA" sz="1600" dirty="0">
                <a:solidFill>
                  <a:schemeClr val="tx1"/>
                </a:solidFill>
                <a:effectLst/>
              </a:rPr>
            </a:br>
            <a:r>
              <a:rPr lang="ru-RU" sz="1600" u="sng" dirty="0">
                <a:solidFill>
                  <a:schemeClr val="tx1"/>
                </a:solidFill>
                <a:effectLst/>
              </a:rPr>
              <a:t>3.4. </a:t>
            </a:r>
            <a:r>
              <a:rPr lang="ru-RU" sz="1600" dirty="0">
                <a:solidFill>
                  <a:schemeClr val="tx1"/>
                </a:solidFill>
                <a:effectLst/>
              </a:rPr>
              <a:t>Методи вивчення стану навколишнього середовища (санітарне обстеження і опис, органолептичні, фізичні, хімічні, біологічні, бактеріологічні методи, їх сутність і застосування в гігієні).</a:t>
            </a:r>
            <a:br>
              <a:rPr lang="ru-RU" sz="1600" dirty="0">
                <a:solidFill>
                  <a:schemeClr val="tx1"/>
                </a:solidFill>
                <a:effectLst/>
              </a:rPr>
            </a:br>
            <a:r>
              <a:rPr lang="ru-RU" sz="1600" u="sng" dirty="0">
                <a:solidFill>
                  <a:schemeClr val="tx1"/>
                </a:solidFill>
                <a:effectLst/>
              </a:rPr>
              <a:t>3.5. </a:t>
            </a:r>
            <a:r>
              <a:rPr lang="ru-RU" sz="1600" dirty="0">
                <a:solidFill>
                  <a:schemeClr val="tx1"/>
                </a:solidFill>
                <a:effectLst/>
              </a:rPr>
              <a:t>Методи вивчення впливу навколишнього середовища на організм і здоров'я людини (експериментальні фізіологічні, біохімічні, гістологічні, гістохімічні, гематологічні, токсикологічні, методи натурного спостереження, клінічні).</a:t>
            </a:r>
            <a:br>
              <a:rPr lang="ru-RU" sz="1600" dirty="0">
                <a:solidFill>
                  <a:schemeClr val="tx1"/>
                </a:solidFill>
                <a:effectLst/>
              </a:rPr>
            </a:br>
            <a:r>
              <a:rPr lang="ru-RU" sz="1600" u="sng" dirty="0">
                <a:solidFill>
                  <a:schemeClr val="tx1"/>
                </a:solidFill>
                <a:effectLst/>
              </a:rPr>
              <a:t>3.6. </a:t>
            </a:r>
            <a:r>
              <a:rPr lang="ru-RU" sz="1600" dirty="0">
                <a:solidFill>
                  <a:schemeClr val="tx1"/>
                </a:solidFill>
                <a:effectLst/>
              </a:rPr>
              <a:t>Гігієнічненормування як основа охорони навколишнього середовища і умова збереження здоров'я населення, його об'єкти, види, форми.</a:t>
            </a:r>
            <a:br>
              <a:rPr lang="ru-RU" sz="1600" dirty="0">
                <a:solidFill>
                  <a:schemeClr val="tx1"/>
                </a:solidFill>
                <a:effectLst/>
              </a:rPr>
            </a:br>
            <a:r>
              <a:rPr lang="ru-RU" sz="1600" u="sng" dirty="0">
                <a:solidFill>
                  <a:schemeClr val="tx1"/>
                </a:solidFill>
                <a:effectLst/>
              </a:rPr>
              <a:t>3.7. </a:t>
            </a:r>
            <a:r>
              <a:rPr lang="ru-RU" sz="1600" dirty="0">
                <a:solidFill>
                  <a:schemeClr val="tx1"/>
                </a:solidFill>
                <a:effectLst/>
              </a:rPr>
              <a:t>Відмінні риси нормування природних компонентів довкілля та антропогенних (техногенних) шкідливих факторів.</a:t>
            </a:r>
            <a:r>
              <a:rPr lang="uk-UA" sz="1600" dirty="0">
                <a:solidFill>
                  <a:schemeClr val="tx1"/>
                </a:solidFill>
                <a:effectLst/>
              </a:rPr>
              <a:t/>
            </a:r>
            <a:br>
              <a:rPr lang="uk-UA" sz="1600" dirty="0">
                <a:solidFill>
                  <a:schemeClr val="tx1"/>
                </a:solidFill>
                <a:effectLst/>
              </a:rPr>
            </a:br>
            <a:r>
              <a:rPr lang="ru-RU" sz="1600" u="sng" dirty="0">
                <a:solidFill>
                  <a:schemeClr val="tx1"/>
                </a:solidFill>
                <a:effectLst/>
              </a:rPr>
              <a:t>3.8. </a:t>
            </a:r>
            <a:r>
              <a:rPr lang="ru-RU" sz="1600" dirty="0">
                <a:solidFill>
                  <a:schemeClr val="tx1"/>
                </a:solidFill>
                <a:effectLst/>
              </a:rPr>
              <a:t>Принципи гігієнічного нормування, організації та установи, які його здійснюють. Санітарне та правове законодавство з охорони навколишнього середовища і здоров'я населення.</a:t>
            </a:r>
            <a:br>
              <a:rPr lang="ru-RU" sz="1600" dirty="0">
                <a:solidFill>
                  <a:schemeClr val="tx1"/>
                </a:solidFill>
                <a:effectLst/>
              </a:rPr>
            </a:br>
            <a:r>
              <a:rPr lang="ru-RU" sz="1600" u="sng" dirty="0">
                <a:solidFill>
                  <a:schemeClr val="tx1"/>
                </a:solidFill>
                <a:effectLst/>
              </a:rPr>
              <a:t>3.9. </a:t>
            </a:r>
            <a:r>
              <a:rPr lang="ru-RU" sz="1600" dirty="0">
                <a:solidFill>
                  <a:schemeClr val="tx1"/>
                </a:solidFill>
                <a:effectLst/>
              </a:rPr>
              <a:t>Санітарія, як практичне застосування положень гігієни, санітарних норм і правил, її використання в роботі санітарного лікаря, лікарів інших спеціальностей.</a:t>
            </a:r>
            <a:br>
              <a:rPr lang="ru-RU" sz="1600" dirty="0">
                <a:solidFill>
                  <a:schemeClr val="tx1"/>
                </a:solidFill>
                <a:effectLst/>
              </a:rPr>
            </a:br>
            <a:r>
              <a:rPr lang="ru-RU" sz="1600" u="sng" dirty="0">
                <a:solidFill>
                  <a:schemeClr val="tx1"/>
                </a:solidFill>
                <a:effectLst/>
              </a:rPr>
              <a:t>3.10. </a:t>
            </a:r>
            <a:r>
              <a:rPr lang="ru-RU" sz="1600" dirty="0">
                <a:solidFill>
                  <a:schemeClr val="tx1"/>
                </a:solidFill>
                <a:effectLst/>
              </a:rPr>
              <a:t>Структура санітарно-епідеміологічної служби України. Державний і відомчий, попереджувальний і поточний санітарний нагляд.</a:t>
            </a:r>
            <a:br>
              <a:rPr lang="ru-RU" sz="1600" dirty="0">
                <a:solidFill>
                  <a:schemeClr val="tx1"/>
                </a:solidFill>
                <a:effectLst/>
              </a:rPr>
            </a:br>
            <a:r>
              <a:rPr lang="ru-RU" sz="1600" u="sng" dirty="0">
                <a:solidFill>
                  <a:schemeClr val="tx1"/>
                </a:solidFill>
                <a:effectLst/>
              </a:rPr>
              <a:t>3.11. </a:t>
            </a:r>
            <a:r>
              <a:rPr lang="ru-RU" sz="1600" dirty="0">
                <a:solidFill>
                  <a:schemeClr val="tx1"/>
                </a:solidFill>
                <a:effectLst/>
              </a:rPr>
              <a:t>Структура санітарно-епідеміологічних станцій різних рівнів управління (обласних, міських, районних, відомчих), їх завдання, форми роботи. </a:t>
            </a:r>
            <a:br>
              <a:rPr lang="ru-RU" sz="1600" dirty="0">
                <a:solidFill>
                  <a:schemeClr val="tx1"/>
                </a:solidFill>
                <a:effectLst/>
              </a:rPr>
            </a:br>
            <a:endParaRPr lang="ru-RU" sz="1600" dirty="0">
              <a:solidFill>
                <a:schemeClr val="tx1"/>
              </a:solidFill>
            </a:endParaRPr>
          </a:p>
        </p:txBody>
      </p:sp>
    </p:spTree>
    <p:extLst>
      <p:ext uri="{BB962C8B-B14F-4D97-AF65-F5344CB8AC3E}">
        <p14:creationId xmlns:p14="http://schemas.microsoft.com/office/powerpoint/2010/main" val="25972129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1"/>
            <a:ext cx="12192000" cy="5960125"/>
          </a:xfrm>
        </p:spPr>
        <p:txBody>
          <a:bodyPr>
            <a:noAutofit/>
          </a:bodyPr>
          <a:lstStyle/>
          <a:p>
            <a:pPr algn="l"/>
            <a:r>
              <a:rPr lang="ru-RU" sz="1800" b="1" dirty="0" smtClean="0">
                <a:effectLst/>
              </a:rPr>
              <a:t>                                                                      4</a:t>
            </a:r>
            <a:r>
              <a:rPr lang="ru-RU" sz="1800" b="1" dirty="0">
                <a:effectLst/>
              </a:rPr>
              <a:t>. структура заняття</a:t>
            </a:r>
            <a:r>
              <a:rPr lang="ru-RU" sz="1800" dirty="0">
                <a:effectLst/>
              </a:rPr>
              <a:t/>
            </a:r>
            <a:br>
              <a:rPr lang="ru-RU" sz="1800" dirty="0">
                <a:effectLst/>
              </a:rPr>
            </a:br>
            <a:r>
              <a:rPr lang="ru-RU" sz="1800" dirty="0">
                <a:solidFill>
                  <a:schemeClr val="tx1"/>
                </a:solidFill>
                <a:effectLst/>
              </a:rPr>
              <a:t>Заняття семінарське. На початку заняття проводиться тестовий письмовий (або на персональних комп'ютерах) контроль вихідного рівня знань студентів. Для коротких відповідей пропонується 10 питань з різних предметів, які передували курсу гігієни та які використовуються в гігієнічних дослідженнях (додаток 1).</a:t>
            </a:r>
            <a:r>
              <a:rPr lang="uk-UA" sz="1800" dirty="0">
                <a:solidFill>
                  <a:schemeClr val="tx1"/>
                </a:solidFill>
                <a:effectLst/>
              </a:rPr>
              <a:t/>
            </a:r>
            <a:br>
              <a:rPr lang="uk-UA" sz="1800" dirty="0">
                <a:solidFill>
                  <a:schemeClr val="tx1"/>
                </a:solidFill>
                <a:effectLst/>
              </a:rPr>
            </a:br>
            <a:r>
              <a:rPr lang="ru-RU" sz="1800" dirty="0">
                <a:solidFill>
                  <a:schemeClr val="tx1"/>
                </a:solidFill>
                <a:effectLst/>
              </a:rPr>
              <a:t>Основна частина заняття присвячується детальному вивченню питань п.3: визначення понять "гігієна", "санітарія", їх цілі, завдань, класифікації методів і засобів реалізації мети і завдань. Студенти знайомляться з приладами та обладнанням, яке застосовується для гігієнічних досліджень, вивчають структуру санітарно-епідеміологічної служби України, структуру санітарно-епідеміологічних станцій, форми санітарного нагляду - попереджувального і поточного (додаток 2).</a:t>
            </a:r>
            <a:r>
              <a:rPr lang="uk-UA" sz="1800" dirty="0">
                <a:solidFill>
                  <a:schemeClr val="tx1"/>
                </a:solidFill>
                <a:effectLst/>
              </a:rPr>
              <a:t/>
            </a:r>
            <a:br>
              <a:rPr lang="uk-UA" sz="1800" dirty="0">
                <a:solidFill>
                  <a:schemeClr val="tx1"/>
                </a:solidFill>
                <a:effectLst/>
              </a:rPr>
            </a:br>
            <a:r>
              <a:rPr lang="ru-RU" sz="1800" dirty="0">
                <a:solidFill>
                  <a:schemeClr val="tx1"/>
                </a:solidFill>
                <a:effectLst/>
              </a:rPr>
              <a:t>Під час перерви викладач знайомить студентів з кафедрою, її історією, напрямами наукової діяльності, профільними науковими лабораторіями.</a:t>
            </a:r>
            <a:br>
              <a:rPr lang="ru-RU" sz="1800" dirty="0">
                <a:solidFill>
                  <a:schemeClr val="tx1"/>
                </a:solidFill>
                <a:effectLst/>
              </a:rPr>
            </a:br>
            <a:r>
              <a:rPr lang="ru-RU" sz="1800" dirty="0">
                <a:solidFill>
                  <a:schemeClr val="tx1"/>
                </a:solidFill>
                <a:effectLst/>
              </a:rPr>
              <a:t>Далі викладач інформує студентів про порядок оформлення протоколів, а також про порядок відпрацювання пропущених занять.</a:t>
            </a:r>
            <a:r>
              <a:rPr lang="uk-UA" sz="1800" dirty="0">
                <a:solidFill>
                  <a:schemeClr val="tx1"/>
                </a:solidFill>
                <a:effectLst/>
              </a:rPr>
              <a:t/>
            </a:r>
            <a:br>
              <a:rPr lang="uk-UA" sz="1800" dirty="0">
                <a:solidFill>
                  <a:schemeClr val="tx1"/>
                </a:solidFill>
                <a:effectLst/>
              </a:rPr>
            </a:br>
            <a:r>
              <a:rPr lang="ru-RU" sz="1800" dirty="0">
                <a:solidFill>
                  <a:schemeClr val="tx1"/>
                </a:solidFill>
                <a:effectLst/>
              </a:rPr>
              <a:t>На цьому ж занятті студенти отримують теми для виконання навчально-дослідницької роботи (реферативної або експериментальної). Перелік рекомендованих тем для виконання УИРС і порядок їх оформлення наведені в додатку 3.</a:t>
            </a:r>
            <a:r>
              <a:rPr lang="uk-UA" sz="1800" dirty="0">
                <a:solidFill>
                  <a:schemeClr val="tx1"/>
                </a:solidFill>
                <a:effectLst/>
              </a:rPr>
              <a:t/>
            </a:r>
            <a:br>
              <a:rPr lang="uk-UA" sz="1800" dirty="0">
                <a:solidFill>
                  <a:schemeClr val="tx1"/>
                </a:solidFill>
                <a:effectLst/>
              </a:rPr>
            </a:br>
            <a:endParaRPr lang="ru-RU" sz="1800" dirty="0">
              <a:solidFill>
                <a:schemeClr val="tx1"/>
              </a:solidFill>
            </a:endParaRPr>
          </a:p>
        </p:txBody>
      </p:sp>
    </p:spTree>
    <p:extLst>
      <p:ext uri="{BB962C8B-B14F-4D97-AF65-F5344CB8AC3E}">
        <p14:creationId xmlns:p14="http://schemas.microsoft.com/office/powerpoint/2010/main" val="13725841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 y="99151"/>
            <a:ext cx="12192001" cy="4103783"/>
          </a:xfrm>
        </p:spPr>
        <p:txBody>
          <a:bodyPr>
            <a:normAutofit/>
          </a:bodyPr>
          <a:lstStyle/>
          <a:p>
            <a:pPr algn="l"/>
            <a:r>
              <a:rPr lang="ru-RU" sz="2200" b="1" dirty="0" smtClean="0">
                <a:effectLst/>
              </a:rPr>
              <a:t>                                                            6</a:t>
            </a:r>
            <a:r>
              <a:rPr lang="ru-RU" sz="2200" b="1" dirty="0">
                <a:effectLst/>
              </a:rPr>
              <a:t>. оснащення заняття</a:t>
            </a:r>
            <a:r>
              <a:rPr lang="ru-RU" sz="2200" dirty="0">
                <a:effectLst/>
              </a:rPr>
              <a:t/>
            </a:r>
            <a:br>
              <a:rPr lang="ru-RU" sz="2200" dirty="0">
                <a:effectLst/>
              </a:rPr>
            </a:br>
            <a:r>
              <a:rPr lang="ru-RU" sz="2200" dirty="0">
                <a:solidFill>
                  <a:schemeClr val="tx1"/>
                </a:solidFill>
                <a:effectLst/>
              </a:rPr>
              <a:t>Прилади для вимірювання фізичних чинників (термометри, психрометри, анемометри, люксметри, </a:t>
            </a:r>
            <a:r>
              <a:rPr lang="ru-RU" sz="2200" dirty="0" err="1">
                <a:solidFill>
                  <a:schemeClr val="tx1"/>
                </a:solidFill>
                <a:effectLst/>
              </a:rPr>
              <a:t>шумоміри</a:t>
            </a:r>
            <a:r>
              <a:rPr lang="ru-RU" sz="2200" dirty="0">
                <a:solidFill>
                  <a:schemeClr val="tx1"/>
                </a:solidFill>
                <a:effectLst/>
              </a:rPr>
              <a:t>, Дозиметри, радіометри та ін.).</a:t>
            </a:r>
            <a:br>
              <a:rPr lang="ru-RU" sz="2200" dirty="0">
                <a:solidFill>
                  <a:schemeClr val="tx1"/>
                </a:solidFill>
                <a:effectLst/>
              </a:rPr>
            </a:br>
            <a:r>
              <a:rPr lang="ru-RU" sz="2200" dirty="0">
                <a:solidFill>
                  <a:schemeClr val="tx1"/>
                </a:solidFill>
                <a:effectLst/>
              </a:rPr>
              <a:t>Прилади й устаткування для хімічних методів досліджень (</a:t>
            </a:r>
            <a:r>
              <a:rPr lang="ru-RU" sz="2200" dirty="0" err="1">
                <a:solidFill>
                  <a:schemeClr val="tx1"/>
                </a:solidFill>
                <a:effectLst/>
              </a:rPr>
              <a:t>фотоелектроколориметр</a:t>
            </a:r>
            <a:r>
              <a:rPr lang="ru-RU" sz="2200" dirty="0">
                <a:solidFill>
                  <a:schemeClr val="tx1"/>
                </a:solidFill>
                <a:effectLst/>
              </a:rPr>
              <a:t>, Зразки реактивів, хімічного посуду та ін.).</a:t>
            </a:r>
            <a:br>
              <a:rPr lang="ru-RU" sz="2200" dirty="0">
                <a:solidFill>
                  <a:schemeClr val="tx1"/>
                </a:solidFill>
                <a:effectLst/>
              </a:rPr>
            </a:br>
            <a:r>
              <a:rPr lang="ru-RU" sz="2200" dirty="0">
                <a:solidFill>
                  <a:schemeClr val="tx1"/>
                </a:solidFill>
                <a:effectLst/>
              </a:rPr>
              <a:t>Прилади для бактеріологічних досліджень (прилад Кротова, мікроскоп та ін.).</a:t>
            </a:r>
            <a:br>
              <a:rPr lang="ru-RU" sz="2200" dirty="0">
                <a:solidFill>
                  <a:schemeClr val="tx1"/>
                </a:solidFill>
                <a:effectLst/>
              </a:rPr>
            </a:br>
            <a:r>
              <a:rPr lang="ru-RU" sz="2200" dirty="0">
                <a:solidFill>
                  <a:schemeClr val="tx1"/>
                </a:solidFill>
                <a:effectLst/>
              </a:rPr>
              <a:t>Прилади для фізіолого-гігієнічних досліджень (</a:t>
            </a:r>
            <a:r>
              <a:rPr lang="ru-RU" sz="2200" dirty="0" err="1">
                <a:solidFill>
                  <a:schemeClr val="tx1"/>
                </a:solidFill>
                <a:effectLst/>
              </a:rPr>
              <a:t>біодозиметрії</a:t>
            </a:r>
            <a:r>
              <a:rPr lang="ru-RU" sz="2200" dirty="0">
                <a:solidFill>
                  <a:schemeClr val="tx1"/>
                </a:solidFill>
                <a:effectLst/>
              </a:rPr>
              <a:t> Горбачова, адаптометрії, аудіометр, Ергографія і ін.).</a:t>
            </a:r>
            <a:br>
              <a:rPr lang="ru-RU" sz="2200" dirty="0">
                <a:solidFill>
                  <a:schemeClr val="tx1"/>
                </a:solidFill>
                <a:effectLst/>
              </a:rPr>
            </a:br>
            <a:r>
              <a:rPr lang="ru-RU" sz="2200" dirty="0">
                <a:solidFill>
                  <a:schemeClr val="tx1"/>
                </a:solidFill>
                <a:effectLst/>
              </a:rPr>
              <a:t/>
            </a:r>
            <a:br>
              <a:rPr lang="ru-RU" sz="2200" dirty="0">
                <a:solidFill>
                  <a:schemeClr val="tx1"/>
                </a:solidFill>
                <a:effectLst/>
              </a:rPr>
            </a:br>
            <a:r>
              <a:rPr lang="ru-RU" sz="2200" dirty="0">
                <a:effectLst/>
              </a:rPr>
              <a:t/>
            </a:r>
            <a:br>
              <a:rPr lang="ru-RU" sz="2200" dirty="0">
                <a:effectLst/>
              </a:rPr>
            </a:br>
            <a:endParaRPr lang="ru-RU" sz="2200" dirty="0"/>
          </a:p>
        </p:txBody>
      </p:sp>
    </p:spTree>
    <p:extLst>
      <p:ext uri="{BB962C8B-B14F-4D97-AF65-F5344CB8AC3E}">
        <p14:creationId xmlns:p14="http://schemas.microsoft.com/office/powerpoint/2010/main" val="26700891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75421" y="121186"/>
            <a:ext cx="10631277" cy="7265624"/>
          </a:xfrm>
        </p:spPr>
        <p:txBody>
          <a:bodyPr>
            <a:noAutofit/>
          </a:bodyPr>
          <a:lstStyle/>
          <a:p>
            <a:r>
              <a:rPr lang="ru-RU" sz="1400" b="1" dirty="0" smtClean="0">
                <a:effectLst/>
              </a:rPr>
              <a:t>           </a:t>
            </a:r>
            <a:r>
              <a:rPr lang="ru-RU" sz="1800" b="1" dirty="0" smtClean="0">
                <a:effectLst/>
              </a:rPr>
              <a:t>                                             ПОРЯДОК </a:t>
            </a:r>
            <a:r>
              <a:rPr lang="ru-RU" sz="1800" b="1" dirty="0">
                <a:effectLst/>
              </a:rPr>
              <a:t>ОФОРМЛЕННЯ ПРОТОКОЛІВ ЗАНЯТЬ</a:t>
            </a:r>
            <a:r>
              <a:rPr lang="ru-RU" sz="1800" dirty="0">
                <a:effectLst/>
              </a:rPr>
              <a:t/>
            </a:r>
            <a:br>
              <a:rPr lang="ru-RU" sz="1800" dirty="0">
                <a:effectLst/>
              </a:rPr>
            </a:br>
            <a:r>
              <a:rPr lang="ru-RU" sz="1800" dirty="0">
                <a:effectLst/>
              </a:rPr>
              <a:t/>
            </a:r>
            <a:br>
              <a:rPr lang="ru-RU" sz="1800" dirty="0">
                <a:effectLst/>
              </a:rPr>
            </a:br>
            <a:r>
              <a:rPr lang="ru-RU" sz="1800" dirty="0">
                <a:effectLst/>
              </a:rPr>
              <a:t/>
            </a:r>
            <a:br>
              <a:rPr lang="ru-RU" sz="1800" dirty="0">
                <a:effectLst/>
              </a:rPr>
            </a:br>
            <a:r>
              <a:rPr lang="ru-RU" sz="1800" dirty="0">
                <a:solidFill>
                  <a:schemeClr val="tx1"/>
                </a:solidFill>
                <a:effectLst/>
              </a:rPr>
              <a:t>При підготовці до занять студент з "допомоги до практичних занять" в протокольному зошиті записує:</a:t>
            </a:r>
            <a:br>
              <a:rPr lang="ru-RU" sz="1800" dirty="0">
                <a:solidFill>
                  <a:schemeClr val="tx1"/>
                </a:solidFill>
                <a:effectLst/>
              </a:rPr>
            </a:br>
            <a:r>
              <a:rPr lang="ru-RU" sz="1800" dirty="0">
                <a:solidFill>
                  <a:schemeClr val="tx1"/>
                </a:solidFill>
                <a:effectLst/>
              </a:rPr>
              <a:t>Дата ________________</a:t>
            </a:r>
            <a:br>
              <a:rPr lang="ru-RU" sz="1800" dirty="0">
                <a:solidFill>
                  <a:schemeClr val="tx1"/>
                </a:solidFill>
                <a:effectLst/>
              </a:rPr>
            </a:br>
            <a:r>
              <a:rPr lang="ru-RU" sz="1800" dirty="0">
                <a:solidFill>
                  <a:schemeClr val="tx1"/>
                </a:solidFill>
                <a:effectLst/>
              </a:rPr>
              <a:t>Протокол № ______</a:t>
            </a:r>
            <a:br>
              <a:rPr lang="ru-RU" sz="1800" dirty="0">
                <a:solidFill>
                  <a:schemeClr val="tx1"/>
                </a:solidFill>
                <a:effectLst/>
              </a:rPr>
            </a:br>
            <a:r>
              <a:rPr lang="ru-RU" sz="1800" dirty="0">
                <a:solidFill>
                  <a:schemeClr val="tx1"/>
                </a:solidFill>
                <a:effectLst/>
              </a:rPr>
              <a:t>Тема заняття: ______________________________________________________</a:t>
            </a:r>
            <a:br>
              <a:rPr lang="ru-RU" sz="1800" dirty="0">
                <a:solidFill>
                  <a:schemeClr val="tx1"/>
                </a:solidFill>
                <a:effectLst/>
              </a:rPr>
            </a:br>
            <a:r>
              <a:rPr lang="ru-RU" sz="1800" u="sng" dirty="0">
                <a:solidFill>
                  <a:schemeClr val="tx1"/>
                </a:solidFill>
                <a:effectLst/>
              </a:rPr>
              <a:t>Мета заняття:</a:t>
            </a:r>
            <a:r>
              <a:rPr lang="ru-RU" sz="1800" dirty="0">
                <a:solidFill>
                  <a:schemeClr val="tx1"/>
                </a:solidFill>
                <a:effectLst/>
              </a:rPr>
              <a:t> ______________________________________________________</a:t>
            </a:r>
            <a:r>
              <a:rPr lang="uk-UA" sz="1800" dirty="0">
                <a:solidFill>
                  <a:schemeClr val="tx1"/>
                </a:solidFill>
                <a:effectLst/>
              </a:rPr>
              <a:t/>
            </a:r>
            <a:br>
              <a:rPr lang="uk-UA" sz="1800" dirty="0">
                <a:solidFill>
                  <a:schemeClr val="tx1"/>
                </a:solidFill>
                <a:effectLst/>
              </a:rPr>
            </a:br>
            <a:r>
              <a:rPr lang="ru-RU" sz="1800" u="sng" dirty="0">
                <a:solidFill>
                  <a:schemeClr val="tx1"/>
                </a:solidFill>
                <a:effectLst/>
              </a:rPr>
              <a:t>Вихідні знання та вміння:</a:t>
            </a:r>
            <a:r>
              <a:rPr lang="ru-RU" sz="1800" dirty="0">
                <a:solidFill>
                  <a:schemeClr val="tx1"/>
                </a:solidFill>
                <a:effectLst/>
              </a:rPr>
              <a:t> (Знати ________, вміти ___________).</a:t>
            </a:r>
            <a:r>
              <a:rPr lang="uk-UA" sz="1800" dirty="0">
                <a:solidFill>
                  <a:schemeClr val="tx1"/>
                </a:solidFill>
                <a:effectLst/>
              </a:rPr>
              <a:t/>
            </a:r>
            <a:br>
              <a:rPr lang="uk-UA" sz="1800" dirty="0">
                <a:solidFill>
                  <a:schemeClr val="tx1"/>
                </a:solidFill>
                <a:effectLst/>
              </a:rPr>
            </a:br>
            <a:r>
              <a:rPr lang="ru-RU" sz="1800" dirty="0">
                <a:solidFill>
                  <a:schemeClr val="tx1"/>
                </a:solidFill>
                <a:effectLst/>
              </a:rPr>
              <a:t>Рішення завдань (завдань) для самопідготовки.</a:t>
            </a:r>
            <a:r>
              <a:rPr lang="uk-UA" sz="1800" dirty="0">
                <a:solidFill>
                  <a:schemeClr val="tx1"/>
                </a:solidFill>
                <a:effectLst/>
              </a:rPr>
              <a:t/>
            </a:r>
            <a:br>
              <a:rPr lang="uk-UA" sz="1800" dirty="0">
                <a:solidFill>
                  <a:schemeClr val="tx1"/>
                </a:solidFill>
                <a:effectLst/>
              </a:rPr>
            </a:br>
            <a:r>
              <a:rPr lang="ru-RU" sz="1800" dirty="0">
                <a:solidFill>
                  <a:schemeClr val="tx1"/>
                </a:solidFill>
                <a:effectLst/>
              </a:rPr>
              <a:t>2. На практичному занятті:</a:t>
            </a:r>
            <a:br>
              <a:rPr lang="ru-RU" sz="1800" dirty="0">
                <a:solidFill>
                  <a:schemeClr val="tx1"/>
                </a:solidFill>
                <a:effectLst/>
              </a:rPr>
            </a:br>
            <a:r>
              <a:rPr lang="ru-RU" sz="1800" dirty="0">
                <a:solidFill>
                  <a:schemeClr val="tx1"/>
                </a:solidFill>
                <a:effectLst/>
              </a:rPr>
              <a:t>На семінарському і лабораторному занятті студент записує відповіді на розглянуті теоретичні питання.</a:t>
            </a:r>
            <a:r>
              <a:rPr lang="uk-UA" sz="1800" dirty="0">
                <a:solidFill>
                  <a:schemeClr val="tx1"/>
                </a:solidFill>
                <a:effectLst/>
              </a:rPr>
              <a:t/>
            </a:r>
            <a:br>
              <a:rPr lang="uk-UA" sz="1800" dirty="0">
                <a:solidFill>
                  <a:schemeClr val="tx1"/>
                </a:solidFill>
                <a:effectLst/>
              </a:rPr>
            </a:br>
            <a:r>
              <a:rPr lang="ru-RU" sz="1800" dirty="0">
                <a:solidFill>
                  <a:schemeClr val="tx1"/>
                </a:solidFill>
                <a:effectLst/>
              </a:rPr>
              <a:t>На лабораторному занятті, крім цього, студент повинен записати:</a:t>
            </a:r>
            <a:br>
              <a:rPr lang="ru-RU" sz="1800" dirty="0">
                <a:solidFill>
                  <a:schemeClr val="tx1"/>
                </a:solidFill>
                <a:effectLst/>
              </a:rPr>
            </a:br>
            <a:r>
              <a:rPr lang="ru-RU" sz="1800" dirty="0">
                <a:solidFill>
                  <a:schemeClr val="tx1"/>
                </a:solidFill>
                <a:effectLst/>
              </a:rPr>
              <a:t>методики лабораторних досліджень;</a:t>
            </a:r>
            <a:br>
              <a:rPr lang="ru-RU" sz="1800" dirty="0">
                <a:solidFill>
                  <a:schemeClr val="tx1"/>
                </a:solidFill>
                <a:effectLst/>
              </a:rPr>
            </a:br>
            <a:r>
              <a:rPr lang="ru-RU" sz="1800" dirty="0">
                <a:solidFill>
                  <a:schemeClr val="tx1"/>
                </a:solidFill>
                <a:effectLst/>
              </a:rPr>
              <a:t>результати цих досліджень;</a:t>
            </a:r>
            <a:br>
              <a:rPr lang="ru-RU" sz="1800" dirty="0">
                <a:solidFill>
                  <a:schemeClr val="tx1"/>
                </a:solidFill>
                <a:effectLst/>
              </a:rPr>
            </a:br>
            <a:r>
              <a:rPr lang="ru-RU" sz="1800" dirty="0">
                <a:solidFill>
                  <a:schemeClr val="tx1"/>
                </a:solidFill>
                <a:effectLst/>
              </a:rPr>
              <a:t>необхідні розрахунки;</a:t>
            </a:r>
            <a:br>
              <a:rPr lang="ru-RU" sz="1800" dirty="0">
                <a:solidFill>
                  <a:schemeClr val="tx1"/>
                </a:solidFill>
                <a:effectLst/>
              </a:rPr>
            </a:br>
            <a:r>
              <a:rPr lang="ru-RU" sz="1800" dirty="0">
                <a:solidFill>
                  <a:schemeClr val="tx1"/>
                </a:solidFill>
                <a:effectLst/>
              </a:rPr>
              <a:t>висновки та рекомендації.</a:t>
            </a:r>
            <a:br>
              <a:rPr lang="ru-RU" sz="1800" dirty="0">
                <a:solidFill>
                  <a:schemeClr val="tx1"/>
                </a:solidFill>
                <a:effectLst/>
              </a:rPr>
            </a:br>
            <a:r>
              <a:rPr lang="ru-RU" sz="1800" dirty="0">
                <a:solidFill>
                  <a:schemeClr val="tx1"/>
                </a:solidFill>
                <a:effectLst/>
              </a:rPr>
              <a:t/>
            </a:r>
            <a:br>
              <a:rPr lang="ru-RU" sz="1800" dirty="0">
                <a:solidFill>
                  <a:schemeClr val="tx1"/>
                </a:solidFill>
                <a:effectLst/>
              </a:rPr>
            </a:br>
            <a:r>
              <a:rPr lang="ru-RU" sz="1800" dirty="0">
                <a:solidFill>
                  <a:schemeClr val="tx1"/>
                </a:solidFill>
                <a:effectLst/>
              </a:rPr>
              <a:t/>
            </a:r>
            <a:br>
              <a:rPr lang="ru-RU" sz="1800" dirty="0">
                <a:solidFill>
                  <a:schemeClr val="tx1"/>
                </a:solidFill>
                <a:effectLst/>
              </a:rPr>
            </a:br>
            <a:r>
              <a:rPr lang="ru-RU" sz="1800" dirty="0">
                <a:solidFill>
                  <a:schemeClr val="tx1"/>
                </a:solidFill>
                <a:effectLst/>
              </a:rPr>
              <a:t>3. При наявності на занятті приладів, номограм, графіків - замалювати їх (або зробити ксерокопії і вклеїти в протокол).</a:t>
            </a:r>
            <a:br>
              <a:rPr lang="ru-RU" sz="1800" dirty="0">
                <a:solidFill>
                  <a:schemeClr val="tx1"/>
                </a:solidFill>
                <a:effectLst/>
              </a:rPr>
            </a:br>
            <a:r>
              <a:rPr lang="ru-RU" sz="1400" dirty="0">
                <a:solidFill>
                  <a:schemeClr val="tx1"/>
                </a:solidFill>
                <a:effectLst/>
              </a:rPr>
              <a:t/>
            </a:r>
            <a:br>
              <a:rPr lang="ru-RU" sz="1400" dirty="0">
                <a:solidFill>
                  <a:schemeClr val="tx1"/>
                </a:solidFill>
                <a:effectLst/>
              </a:rPr>
            </a:br>
            <a:r>
              <a:rPr lang="ru-RU" sz="1400" dirty="0">
                <a:effectLst/>
              </a:rPr>
              <a:t/>
            </a:r>
            <a:br>
              <a:rPr lang="ru-RU" sz="1400" dirty="0">
                <a:effectLst/>
              </a:rPr>
            </a:br>
            <a:endParaRPr lang="ru-RU" sz="1400" dirty="0"/>
          </a:p>
        </p:txBody>
      </p:sp>
    </p:spTree>
    <p:extLst>
      <p:ext uri="{BB962C8B-B14F-4D97-AF65-F5344CB8AC3E}">
        <p14:creationId xmlns:p14="http://schemas.microsoft.com/office/powerpoint/2010/main" val="8356664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728978" y="297456"/>
            <a:ext cx="8676222" cy="2842352"/>
          </a:xfrm>
        </p:spPr>
        <p:txBody>
          <a:bodyPr>
            <a:normAutofit/>
          </a:bodyPr>
          <a:lstStyle/>
          <a:p>
            <a:r>
              <a:rPr lang="ru-RU" sz="2000" b="1" dirty="0">
                <a:effectLst/>
              </a:rPr>
              <a:t>На курсову ІСПИТІ слід пред'явити:</a:t>
            </a:r>
            <a:r>
              <a:rPr lang="ru-RU" sz="2000" dirty="0">
                <a:effectLst/>
              </a:rPr>
              <a:t/>
            </a:r>
            <a:br>
              <a:rPr lang="ru-RU" sz="2000" dirty="0">
                <a:effectLst/>
              </a:rPr>
            </a:br>
            <a:r>
              <a:rPr lang="ru-RU" sz="2000" dirty="0">
                <a:effectLst/>
              </a:rPr>
              <a:t/>
            </a:r>
            <a:br>
              <a:rPr lang="ru-RU" sz="2000" dirty="0">
                <a:effectLst/>
              </a:rPr>
            </a:br>
            <a:r>
              <a:rPr lang="ru-RU" sz="2000" dirty="0">
                <a:effectLst/>
              </a:rPr>
              <a:t/>
            </a:r>
            <a:br>
              <a:rPr lang="ru-RU" sz="2000" dirty="0">
                <a:effectLst/>
              </a:rPr>
            </a:br>
            <a:r>
              <a:rPr lang="ru-RU" sz="2000" dirty="0">
                <a:solidFill>
                  <a:schemeClr val="tx1"/>
                </a:solidFill>
                <a:effectLst/>
              </a:rPr>
              <a:t>Зошит протоколів;</a:t>
            </a:r>
            <a:br>
              <a:rPr lang="ru-RU" sz="2000" dirty="0">
                <a:solidFill>
                  <a:schemeClr val="tx1"/>
                </a:solidFill>
                <a:effectLst/>
              </a:rPr>
            </a:br>
            <a:r>
              <a:rPr lang="ru-RU" sz="2000" dirty="0">
                <a:solidFill>
                  <a:schemeClr val="tx1"/>
                </a:solidFill>
                <a:effectLst/>
              </a:rPr>
              <a:t>Реферат або науковий звіт по УИРС;</a:t>
            </a:r>
            <a:br>
              <a:rPr lang="ru-RU" sz="2000" dirty="0">
                <a:solidFill>
                  <a:schemeClr val="tx1"/>
                </a:solidFill>
                <a:effectLst/>
              </a:rPr>
            </a:br>
            <a:r>
              <a:rPr lang="ru-RU" sz="2000" dirty="0">
                <a:solidFill>
                  <a:schemeClr val="tx1"/>
                </a:solidFill>
                <a:effectLst/>
              </a:rPr>
              <a:t>Акт обстеження об'єкта (житла, гуртожитки тощо);</a:t>
            </a:r>
            <a:br>
              <a:rPr lang="ru-RU" sz="2000" dirty="0">
                <a:solidFill>
                  <a:schemeClr val="tx1"/>
                </a:solidFill>
                <a:effectLst/>
              </a:rPr>
            </a:br>
            <a:r>
              <a:rPr lang="ru-RU" sz="2000" dirty="0">
                <a:solidFill>
                  <a:schemeClr val="tx1"/>
                </a:solidFill>
                <a:effectLst/>
              </a:rPr>
              <a:t>Реферати пропущених лекцій</a:t>
            </a:r>
            <a:r>
              <a:rPr lang="uk-UA" sz="2000" dirty="0">
                <a:effectLst/>
              </a:rPr>
              <a:t/>
            </a:r>
            <a:br>
              <a:rPr lang="uk-UA" sz="2000" dirty="0">
                <a:effectLst/>
              </a:rPr>
            </a:br>
            <a:endParaRPr lang="ru-RU" sz="2000" dirty="0"/>
          </a:p>
        </p:txBody>
      </p:sp>
    </p:spTree>
    <p:extLst>
      <p:ext uri="{BB962C8B-B14F-4D97-AF65-F5344CB8AC3E}">
        <p14:creationId xmlns:p14="http://schemas.microsoft.com/office/powerpoint/2010/main" val="24972262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85759" y="3859576"/>
            <a:ext cx="8676222" cy="3200400"/>
          </a:xfrm>
        </p:spPr>
        <p:txBody>
          <a:bodyPr>
            <a:noAutofit/>
          </a:bodyPr>
          <a:lstStyle/>
          <a:p>
            <a:r>
              <a:rPr lang="ru-RU" sz="2000" dirty="0">
                <a:effectLst/>
              </a:rPr>
              <a:t>Додаток 1.</a:t>
            </a:r>
            <a:br>
              <a:rPr lang="ru-RU" sz="2000" dirty="0">
                <a:effectLst/>
              </a:rPr>
            </a:br>
            <a:r>
              <a:rPr lang="ru-RU" sz="2000" b="1" dirty="0">
                <a:effectLst/>
              </a:rPr>
              <a:t>Перелік питань з медичної біології, біологічної фізики та хімії</a:t>
            </a:r>
            <a:r>
              <a:rPr lang="ru-RU" sz="2000" dirty="0">
                <a:effectLst/>
              </a:rPr>
              <a:t/>
            </a:r>
            <a:br>
              <a:rPr lang="ru-RU" sz="2000" dirty="0">
                <a:effectLst/>
              </a:rPr>
            </a:br>
            <a:r>
              <a:rPr lang="ru-RU" sz="2000" dirty="0">
                <a:solidFill>
                  <a:schemeClr val="tx1"/>
                </a:solidFill>
                <a:effectLst/>
              </a:rPr>
              <a:t>1.1. Визначення поняття "біосфера", її структура та складові частини. Поняття "ноосфера" в трактуванні В.І. Вернадського.</a:t>
            </a:r>
            <a:br>
              <a:rPr lang="ru-RU" sz="2000" dirty="0">
                <a:solidFill>
                  <a:schemeClr val="tx1"/>
                </a:solidFill>
                <a:effectLst/>
              </a:rPr>
            </a:br>
            <a:r>
              <a:rPr lang="ru-RU" sz="2000" dirty="0">
                <a:solidFill>
                  <a:schemeClr val="tx1"/>
                </a:solidFill>
                <a:effectLst/>
              </a:rPr>
              <a:t>1.2. Поняття "зовнішня", "навколишнє" середовище, і їх елементи. Поняття "екологія", зміст питань, які вона вивчає. Екологічні фактори.</a:t>
            </a:r>
            <a:br>
              <a:rPr lang="ru-RU" sz="2000" dirty="0">
                <a:solidFill>
                  <a:schemeClr val="tx1"/>
                </a:solidFill>
                <a:effectLst/>
              </a:rPr>
            </a:br>
            <a:r>
              <a:rPr lang="ru-RU" sz="2000" dirty="0">
                <a:solidFill>
                  <a:schemeClr val="tx1"/>
                </a:solidFill>
                <a:effectLst/>
              </a:rPr>
              <a:t>1.3. Форми біотичних зв'язків і круговорот речовин в природі, закони Ньютона, закони термодинаміки.</a:t>
            </a:r>
            <a:br>
              <a:rPr lang="ru-RU" sz="2000" dirty="0">
                <a:solidFill>
                  <a:schemeClr val="tx1"/>
                </a:solidFill>
                <a:effectLst/>
              </a:rPr>
            </a:br>
            <a:r>
              <a:rPr lang="ru-RU" sz="2000" dirty="0">
                <a:solidFill>
                  <a:schemeClr val="tx1"/>
                </a:solidFill>
                <a:effectLst/>
              </a:rPr>
              <a:t>1.4. Класифікація факторів навколишнього середовища.</a:t>
            </a:r>
            <a:r>
              <a:rPr lang="uk-UA" sz="2000" dirty="0">
                <a:solidFill>
                  <a:schemeClr val="tx1"/>
                </a:solidFill>
                <a:effectLst/>
              </a:rPr>
              <a:t/>
            </a:r>
            <a:br>
              <a:rPr lang="uk-UA" sz="2000" dirty="0">
                <a:solidFill>
                  <a:schemeClr val="tx1"/>
                </a:solidFill>
                <a:effectLst/>
              </a:rPr>
            </a:br>
            <a:r>
              <a:rPr lang="ru-RU" sz="2000" dirty="0">
                <a:solidFill>
                  <a:schemeClr val="tx1"/>
                </a:solidFill>
                <a:effectLst/>
              </a:rPr>
              <a:t>1.5. Характеристика приладів, які використовуються для вимірювання фізичних факторів навколишнього середовища та їх впливу на організм.</a:t>
            </a:r>
            <a:br>
              <a:rPr lang="ru-RU" sz="2000" dirty="0">
                <a:solidFill>
                  <a:schemeClr val="tx1"/>
                </a:solidFill>
                <a:effectLst/>
              </a:rPr>
            </a:br>
            <a:r>
              <a:rPr lang="ru-RU" sz="2000" dirty="0">
                <a:solidFill>
                  <a:schemeClr val="tx1"/>
                </a:solidFill>
                <a:effectLst/>
              </a:rPr>
              <a:t>1.6. Поняття "об'ємний хімічний аналіз" і види титрують хімічних розчинів.</a:t>
            </a:r>
            <a:br>
              <a:rPr lang="ru-RU" sz="2000" dirty="0">
                <a:solidFill>
                  <a:schemeClr val="tx1"/>
                </a:solidFill>
                <a:effectLst/>
              </a:rPr>
            </a:br>
            <a:r>
              <a:rPr lang="ru-RU" sz="2000" dirty="0">
                <a:solidFill>
                  <a:schemeClr val="tx1"/>
                </a:solidFill>
                <a:effectLst/>
              </a:rPr>
              <a:t>1.7. Одиниці міжнародної системи "СІ" та їх використання в медицині.</a:t>
            </a:r>
            <a:br>
              <a:rPr lang="ru-RU" sz="2000" dirty="0">
                <a:solidFill>
                  <a:schemeClr val="tx1"/>
                </a:solidFill>
                <a:effectLst/>
              </a:rPr>
            </a:br>
            <a:r>
              <a:rPr lang="ru-RU" sz="2000" dirty="0">
                <a:solidFill>
                  <a:schemeClr val="tx1"/>
                </a:solidFill>
                <a:effectLst/>
              </a:rPr>
              <a:t>1.8. Поняття "кібернетична система", сучасні електронні обчислювальні машини, їх використання в статистичних дослідженнях.</a:t>
            </a:r>
            <a:br>
              <a:rPr lang="ru-RU" sz="2000" dirty="0">
                <a:solidFill>
                  <a:schemeClr val="tx1"/>
                </a:solidFill>
                <a:effectLst/>
              </a:rPr>
            </a:br>
            <a:endParaRPr lang="ru-RU" sz="2000" dirty="0">
              <a:solidFill>
                <a:schemeClr val="tx1"/>
              </a:solidFill>
            </a:endParaRPr>
          </a:p>
        </p:txBody>
      </p:sp>
    </p:spTree>
    <p:extLst>
      <p:ext uri="{BB962C8B-B14F-4D97-AF65-F5344CB8AC3E}">
        <p14:creationId xmlns:p14="http://schemas.microsoft.com/office/powerpoint/2010/main" val="2512618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09321" y="0"/>
            <a:ext cx="11655845" cy="6180463"/>
          </a:xfrm>
        </p:spPr>
        <p:txBody>
          <a:bodyPr>
            <a:noAutofit/>
          </a:bodyPr>
          <a:lstStyle/>
          <a:p>
            <a:r>
              <a:rPr lang="ru-RU" sz="1600" b="1" dirty="0">
                <a:solidFill>
                  <a:srgbClr val="FFFF00"/>
                </a:solidFill>
                <a:effectLst/>
              </a:rPr>
              <a:t>Перелік питань з нормальної фізіології, біонеорганічної, </a:t>
            </a:r>
            <a:r>
              <a:rPr lang="ru-RU" sz="1600" b="1" dirty="0" err="1" smtClean="0">
                <a:solidFill>
                  <a:srgbClr val="FFFF00"/>
                </a:solidFill>
                <a:effectLst/>
              </a:rPr>
              <a:t>Фізколлоїдно</a:t>
            </a:r>
            <a:r>
              <a:rPr lang="uk-UA" sz="1600" b="1" dirty="0" smtClean="0">
                <a:solidFill>
                  <a:srgbClr val="FFFF00"/>
                </a:solidFill>
                <a:effectLst/>
              </a:rPr>
              <a:t>ї</a:t>
            </a:r>
            <a:r>
              <a:rPr lang="ru-RU" sz="1600" b="1" dirty="0" smtClean="0">
                <a:solidFill>
                  <a:srgbClr val="FFFF00"/>
                </a:solidFill>
                <a:effectLst/>
              </a:rPr>
              <a:t>, </a:t>
            </a:r>
            <a:r>
              <a:rPr lang="ru-RU" sz="1600" b="1" dirty="0" err="1" smtClean="0">
                <a:solidFill>
                  <a:srgbClr val="FFFF00"/>
                </a:solidFill>
                <a:effectLst/>
              </a:rPr>
              <a:t>біоорганічної</a:t>
            </a:r>
            <a:r>
              <a:rPr lang="ru-RU" sz="1600" b="1" dirty="0" smtClean="0">
                <a:solidFill>
                  <a:srgbClr val="FFFF00"/>
                </a:solidFill>
                <a:effectLst/>
              </a:rPr>
              <a:t> </a:t>
            </a:r>
            <a:r>
              <a:rPr lang="ru-RU" sz="1600" b="1" dirty="0">
                <a:solidFill>
                  <a:srgbClr val="FFFF00"/>
                </a:solidFill>
                <a:effectLst/>
              </a:rPr>
              <a:t>хімії, мікробіології з вірусологією і імунологією</a:t>
            </a:r>
            <a:r>
              <a:rPr lang="ru-RU" sz="1600" dirty="0">
                <a:solidFill>
                  <a:srgbClr val="FFFF00"/>
                </a:solidFill>
                <a:effectLst/>
              </a:rPr>
              <a:t/>
            </a:r>
            <a:br>
              <a:rPr lang="ru-RU" sz="1600" dirty="0">
                <a:solidFill>
                  <a:srgbClr val="FFFF00"/>
                </a:solidFill>
                <a:effectLst/>
              </a:rPr>
            </a:br>
            <a:r>
              <a:rPr lang="ru-RU" sz="1600" dirty="0">
                <a:solidFill>
                  <a:schemeClr val="tx1"/>
                </a:solidFill>
                <a:effectLst/>
              </a:rPr>
              <a:t>2.1. Основні показники дихальної системи: життєва ємність легенів, хвилинний обсяг і частота дихання в спокої, концентрація кисню і вуглекислоти у вдихуваному і видихуваному повітрі.</a:t>
            </a:r>
            <a:br>
              <a:rPr lang="ru-RU" sz="1600" dirty="0">
                <a:solidFill>
                  <a:schemeClr val="tx1"/>
                </a:solidFill>
                <a:effectLst/>
              </a:rPr>
            </a:br>
            <a:r>
              <a:rPr lang="ru-RU" sz="1600" dirty="0">
                <a:solidFill>
                  <a:schemeClr val="tx1"/>
                </a:solidFill>
                <a:effectLst/>
              </a:rPr>
              <a:t>2.2. Основні показники системи крові: обсяг крові, об'єм плазми крові, вміст гемоглобіну, еритроцитів, лейкоцитів, Т- і В-лімфоцитів та інших формених елементів в крові, гематокрит, швидкість осідання еритроцитів і інші.</a:t>
            </a:r>
            <a:br>
              <a:rPr lang="ru-RU" sz="1600" dirty="0">
                <a:solidFill>
                  <a:schemeClr val="tx1"/>
                </a:solidFill>
                <a:effectLst/>
              </a:rPr>
            </a:br>
            <a:r>
              <a:rPr lang="ru-RU" sz="1600" dirty="0">
                <a:solidFill>
                  <a:schemeClr val="tx1"/>
                </a:solidFill>
                <a:effectLst/>
              </a:rPr>
              <a:t>2.3. Основні показники серцево-судинної діяльності: кількість серцевих скорочень у стані спокою, систолічний і хвилинний об'єм крові, максимальне і мінімальне артеріальний тиск та інші.</a:t>
            </a:r>
            <a:br>
              <a:rPr lang="ru-RU" sz="1600" dirty="0">
                <a:solidFill>
                  <a:schemeClr val="tx1"/>
                </a:solidFill>
                <a:effectLst/>
              </a:rPr>
            </a:br>
            <a:r>
              <a:rPr lang="ru-RU" sz="1600" dirty="0">
                <a:solidFill>
                  <a:schemeClr val="tx1"/>
                </a:solidFill>
                <a:effectLst/>
              </a:rPr>
              <a:t>2.4. Функції зорового аналізатора, частота звукових коливань, яку здатне сприймати вухо людини, органолептичні відчуття смакового аналізатора.</a:t>
            </a:r>
            <a:br>
              <a:rPr lang="ru-RU" sz="1600" dirty="0">
                <a:solidFill>
                  <a:schemeClr val="tx1"/>
                </a:solidFill>
                <a:effectLst/>
              </a:rPr>
            </a:br>
            <a:r>
              <a:rPr lang="ru-RU" sz="1600" dirty="0">
                <a:solidFill>
                  <a:schemeClr val="tx1"/>
                </a:solidFill>
                <a:effectLst/>
              </a:rPr>
              <a:t>2.5. Показники забруднення мікроорганізмами повітря, питної води (мікробне число, колі-індекс, колі-титр та інші.).</a:t>
            </a:r>
            <a:br>
              <a:rPr lang="ru-RU" sz="1600" dirty="0">
                <a:solidFill>
                  <a:schemeClr val="tx1"/>
                </a:solidFill>
                <a:effectLst/>
              </a:rPr>
            </a:br>
            <a:r>
              <a:rPr lang="ru-RU" sz="1600" dirty="0">
                <a:solidFill>
                  <a:schemeClr val="tx1"/>
                </a:solidFill>
                <a:effectLst/>
              </a:rPr>
              <a:t>2.6. Фізичні показники і хімічний склад сечі: питома вага, рН, вміст білка, азоту, цукру, ацетону, кетонових тіл, уробилина, білірубіну, аміаку та інших.</a:t>
            </a:r>
            <a:br>
              <a:rPr lang="ru-RU" sz="1600" dirty="0">
                <a:solidFill>
                  <a:schemeClr val="tx1"/>
                </a:solidFill>
                <a:effectLst/>
              </a:rPr>
            </a:br>
            <a:r>
              <a:rPr lang="ru-RU" sz="1600" dirty="0">
                <a:solidFill>
                  <a:schemeClr val="tx1"/>
                </a:solidFill>
                <a:effectLst/>
              </a:rPr>
              <a:t>2.7. Біохімічний склад крові: вміст білків і білкових фракцій, ліпідів, тригліцеридів, холестерину, альфа, бета-ліпопротеїдів, глікогену, цукру, ацетону і т.п ..</a:t>
            </a:r>
            <a:br>
              <a:rPr lang="ru-RU" sz="1600" dirty="0">
                <a:solidFill>
                  <a:schemeClr val="tx1"/>
                </a:solidFill>
                <a:effectLst/>
              </a:rPr>
            </a:br>
            <a:r>
              <a:rPr lang="ru-RU" sz="1600" dirty="0">
                <a:solidFill>
                  <a:schemeClr val="tx1"/>
                </a:solidFill>
                <a:effectLst/>
              </a:rPr>
              <a:t>2.8. Функції харчових речовин в організмі людини: білків, жирів, вуглеводів, вітамінів, макро- і мікроелементів, стимуляторів травлення (смакових речовин) і води.</a:t>
            </a:r>
            <a:r>
              <a:rPr lang="uk-UA" sz="1600" dirty="0">
                <a:solidFill>
                  <a:schemeClr val="tx1"/>
                </a:solidFill>
                <a:effectLst/>
              </a:rPr>
              <a:t/>
            </a:r>
            <a:br>
              <a:rPr lang="uk-UA" sz="1600" dirty="0">
                <a:solidFill>
                  <a:schemeClr val="tx1"/>
                </a:solidFill>
                <a:effectLst/>
              </a:rPr>
            </a:br>
            <a:endParaRPr lang="ru-RU" sz="1600" dirty="0">
              <a:solidFill>
                <a:schemeClr val="tx1"/>
              </a:solidFill>
            </a:endParaRPr>
          </a:p>
        </p:txBody>
      </p:sp>
    </p:spTree>
    <p:extLst>
      <p:ext uri="{BB962C8B-B14F-4D97-AF65-F5344CB8AC3E}">
        <p14:creationId xmlns:p14="http://schemas.microsoft.com/office/powerpoint/2010/main" val="32719342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3046" y="385590"/>
            <a:ext cx="10961783" cy="5816905"/>
          </a:xfrm>
        </p:spPr>
        <p:txBody>
          <a:bodyPr>
            <a:noAutofit/>
          </a:bodyPr>
          <a:lstStyle/>
          <a:p>
            <a:r>
              <a:rPr lang="ru-RU" sz="1600" b="1" dirty="0">
                <a:solidFill>
                  <a:srgbClr val="FFFF00"/>
                </a:solidFill>
                <a:effectLst/>
              </a:rPr>
              <a:t>3. Перелік питань з фармакології, патологічної фізіології, </a:t>
            </a:r>
            <a:r>
              <a:rPr lang="ru-RU" sz="1600" dirty="0">
                <a:solidFill>
                  <a:srgbClr val="FFFF00"/>
                </a:solidFill>
                <a:effectLst/>
              </a:rPr>
              <a:t/>
            </a:r>
            <a:br>
              <a:rPr lang="ru-RU" sz="1600" dirty="0">
                <a:solidFill>
                  <a:srgbClr val="FFFF00"/>
                </a:solidFill>
                <a:effectLst/>
              </a:rPr>
            </a:br>
            <a:r>
              <a:rPr lang="ru-RU" sz="1600" b="1" dirty="0">
                <a:solidFill>
                  <a:srgbClr val="FFFF00"/>
                </a:solidFill>
                <a:effectLst/>
              </a:rPr>
              <a:t>пропедевтики внутрішніх хвороб</a:t>
            </a:r>
            <a:r>
              <a:rPr lang="ru-RU" sz="1600" dirty="0">
                <a:effectLst/>
              </a:rPr>
              <a:t/>
            </a:r>
            <a:br>
              <a:rPr lang="ru-RU" sz="1600" dirty="0">
                <a:effectLst/>
              </a:rPr>
            </a:br>
            <a:r>
              <a:rPr lang="ru-RU" sz="1600" dirty="0">
                <a:solidFill>
                  <a:schemeClr val="tx1"/>
                </a:solidFill>
                <a:effectLst/>
              </a:rPr>
              <a:t>3.1. Визначення поняття "здоров'я", "хвороба", поняття "етіологія", "патогенез" хвороб, сучасна класифікація хвороб.</a:t>
            </a:r>
            <a:br>
              <a:rPr lang="ru-RU" sz="1600" dirty="0">
                <a:solidFill>
                  <a:schemeClr val="tx1"/>
                </a:solidFill>
                <a:effectLst/>
              </a:rPr>
            </a:br>
            <a:r>
              <a:rPr lang="ru-RU" sz="1600" dirty="0">
                <a:solidFill>
                  <a:schemeClr val="tx1"/>
                </a:solidFill>
                <a:effectLst/>
              </a:rPr>
              <a:t>3.2. Поняття "етіологічні фактори", їх класифікація. Етіологічні фактори ризику.</a:t>
            </a:r>
            <a:br>
              <a:rPr lang="ru-RU" sz="1600" dirty="0">
                <a:solidFill>
                  <a:schemeClr val="tx1"/>
                </a:solidFill>
                <a:effectLst/>
              </a:rPr>
            </a:br>
            <a:r>
              <a:rPr lang="ru-RU" sz="1600" dirty="0">
                <a:solidFill>
                  <a:schemeClr val="tx1"/>
                </a:solidFill>
                <a:effectLst/>
              </a:rPr>
              <a:t>3.3. Поняття "патологічне", "</a:t>
            </a:r>
            <a:r>
              <a:rPr lang="ru-RU" sz="1600" dirty="0" err="1" smtClean="0">
                <a:solidFill>
                  <a:schemeClr val="tx1"/>
                </a:solidFill>
                <a:effectLst/>
              </a:rPr>
              <a:t>преморбідне</a:t>
            </a:r>
            <a:r>
              <a:rPr lang="ru-RU" sz="1600" dirty="0" smtClean="0">
                <a:solidFill>
                  <a:schemeClr val="tx1"/>
                </a:solidFill>
                <a:effectLst/>
              </a:rPr>
              <a:t>» , </a:t>
            </a:r>
            <a:r>
              <a:rPr lang="ru-RU" sz="1600" dirty="0" err="1" smtClean="0">
                <a:solidFill>
                  <a:schemeClr val="tx1"/>
                </a:solidFill>
                <a:effectLst/>
              </a:rPr>
              <a:t>патологічний</a:t>
            </a:r>
            <a:r>
              <a:rPr lang="ru-RU" sz="1600" dirty="0" smtClean="0">
                <a:solidFill>
                  <a:schemeClr val="tx1"/>
                </a:solidFill>
                <a:effectLst/>
              </a:rPr>
              <a:t> </a:t>
            </a:r>
            <a:r>
              <a:rPr lang="ru-RU" sz="1600" dirty="0">
                <a:solidFill>
                  <a:schemeClr val="tx1"/>
                </a:solidFill>
                <a:effectLst/>
              </a:rPr>
              <a:t>процес ". Основні періоди (стадії) розвитку хвороб і термінальних станів.</a:t>
            </a:r>
            <a:r>
              <a:rPr lang="uk-UA" sz="1600" dirty="0">
                <a:solidFill>
                  <a:schemeClr val="tx1"/>
                </a:solidFill>
                <a:effectLst/>
              </a:rPr>
              <a:t/>
            </a:r>
            <a:br>
              <a:rPr lang="uk-UA" sz="1600" dirty="0">
                <a:solidFill>
                  <a:schemeClr val="tx1"/>
                </a:solidFill>
                <a:effectLst/>
              </a:rPr>
            </a:br>
            <a:r>
              <a:rPr lang="ru-RU" sz="1600" dirty="0">
                <a:solidFill>
                  <a:schemeClr val="tx1"/>
                </a:solidFill>
                <a:effectLst/>
              </a:rPr>
              <a:t>3.4. Фізіологічні зміни в організмі за умов зниженого і підвищеного атмосферного тиску.</a:t>
            </a:r>
            <a:r>
              <a:rPr lang="uk-UA" sz="1600" dirty="0">
                <a:solidFill>
                  <a:schemeClr val="tx1"/>
                </a:solidFill>
                <a:effectLst/>
              </a:rPr>
              <a:t/>
            </a:r>
            <a:br>
              <a:rPr lang="uk-UA" sz="1600" dirty="0">
                <a:solidFill>
                  <a:schemeClr val="tx1"/>
                </a:solidFill>
                <a:effectLst/>
              </a:rPr>
            </a:br>
            <a:r>
              <a:rPr lang="ru-RU" sz="1600" dirty="0">
                <a:solidFill>
                  <a:schemeClr val="tx1"/>
                </a:solidFill>
                <a:effectLst/>
              </a:rPr>
              <a:t>3.5. Механізми терморегуляції, завдяки яким температура тіла здорової людини є постійною. Зміни ці механізмів в умовах нагріваючого і охолоджуючого мікроклімату.</a:t>
            </a:r>
            <a:r>
              <a:rPr lang="uk-UA" sz="1600" dirty="0">
                <a:solidFill>
                  <a:schemeClr val="tx1"/>
                </a:solidFill>
                <a:effectLst/>
              </a:rPr>
              <a:t/>
            </a:r>
            <a:br>
              <a:rPr lang="uk-UA" sz="1600" dirty="0">
                <a:solidFill>
                  <a:schemeClr val="tx1"/>
                </a:solidFill>
                <a:effectLst/>
              </a:rPr>
            </a:br>
            <a:r>
              <a:rPr lang="ru-RU" sz="1600" dirty="0">
                <a:solidFill>
                  <a:schemeClr val="tx1"/>
                </a:solidFill>
                <a:effectLst/>
              </a:rPr>
              <a:t>3.6. Сучасні теорії розвитку фізичної та емоційної втоми і перевтоми, процеси які розвиваються при фізичній роботі і емоційній напрузі.</a:t>
            </a:r>
            <a:r>
              <a:rPr lang="uk-UA" sz="1600" dirty="0">
                <a:solidFill>
                  <a:schemeClr val="tx1"/>
                </a:solidFill>
                <a:effectLst/>
              </a:rPr>
              <a:t/>
            </a:r>
            <a:br>
              <a:rPr lang="uk-UA" sz="1600" dirty="0">
                <a:solidFill>
                  <a:schemeClr val="tx1"/>
                </a:solidFill>
                <a:effectLst/>
              </a:rPr>
            </a:br>
            <a:r>
              <a:rPr lang="ru-RU" sz="1600" dirty="0">
                <a:solidFill>
                  <a:schemeClr val="tx1"/>
                </a:solidFill>
                <a:effectLst/>
              </a:rPr>
              <a:t>3.7. Стрес, як реакція організму на негативний вплив факторів навколишнього середовища.</a:t>
            </a:r>
            <a:br>
              <a:rPr lang="ru-RU" sz="1600" dirty="0">
                <a:solidFill>
                  <a:schemeClr val="tx1"/>
                </a:solidFill>
                <a:effectLst/>
              </a:rPr>
            </a:br>
            <a:r>
              <a:rPr lang="ru-RU" sz="1600" dirty="0">
                <a:solidFill>
                  <a:schemeClr val="tx1"/>
                </a:solidFill>
                <a:effectLst/>
              </a:rPr>
              <a:t>3.8. ознаки</a:t>
            </a:r>
            <a:r>
              <a:rPr lang="ru-RU" sz="1600" dirty="0" err="1">
                <a:solidFill>
                  <a:schemeClr val="tx1"/>
                </a:solidFill>
                <a:effectLst/>
              </a:rPr>
              <a:t>гіпо</a:t>
            </a:r>
            <a:r>
              <a:rPr lang="ru-RU" sz="1600" dirty="0">
                <a:solidFill>
                  <a:schemeClr val="tx1"/>
                </a:solidFill>
                <a:effectLst/>
              </a:rPr>
              <a:t>- і авітамінозів, які найчастіше зустрічаються при порушеннях раціонального харчування у дорослих і у дітей.</a:t>
            </a:r>
            <a:r>
              <a:rPr lang="uk-UA" sz="1600" dirty="0">
                <a:solidFill>
                  <a:schemeClr val="tx1"/>
                </a:solidFill>
                <a:effectLst/>
              </a:rPr>
              <a:t/>
            </a:r>
            <a:br>
              <a:rPr lang="uk-UA" sz="1600" dirty="0">
                <a:solidFill>
                  <a:schemeClr val="tx1"/>
                </a:solidFill>
                <a:effectLst/>
              </a:rPr>
            </a:br>
            <a:r>
              <a:rPr lang="ru-RU" sz="1600" dirty="0">
                <a:solidFill>
                  <a:schemeClr val="tx1"/>
                </a:solidFill>
                <a:effectLst/>
              </a:rPr>
              <a:t>3.9. Класифікація фармацевтичних засобів, які використовуються в профілактичній медицині (імунних, захисних, стимулюючих, дезінфікуючих і т.п.).</a:t>
            </a:r>
            <a:br>
              <a:rPr lang="ru-RU" sz="1600" dirty="0">
                <a:solidFill>
                  <a:schemeClr val="tx1"/>
                </a:solidFill>
                <a:effectLst/>
              </a:rPr>
            </a:br>
            <a:endParaRPr lang="ru-RU" sz="1600" dirty="0">
              <a:solidFill>
                <a:schemeClr val="tx1"/>
              </a:solidFill>
            </a:endParaRPr>
          </a:p>
        </p:txBody>
      </p:sp>
    </p:spTree>
    <p:extLst>
      <p:ext uri="{BB962C8B-B14F-4D97-AF65-F5344CB8AC3E}">
        <p14:creationId xmlns:p14="http://schemas.microsoft.com/office/powerpoint/2010/main" val="42181642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3128790"/>
            <a:ext cx="12192000" cy="3200400"/>
          </a:xfrm>
        </p:spPr>
        <p:txBody>
          <a:bodyPr>
            <a:noAutofit/>
          </a:bodyPr>
          <a:lstStyle/>
          <a:p>
            <a:r>
              <a:rPr lang="ru-RU" sz="1400" dirty="0">
                <a:effectLst/>
              </a:rPr>
              <a:t/>
            </a:r>
            <a:br>
              <a:rPr lang="ru-RU" sz="1400" dirty="0">
                <a:effectLst/>
              </a:rPr>
            </a:br>
            <a:r>
              <a:rPr lang="ru-RU" sz="1400" dirty="0">
                <a:effectLst/>
              </a:rPr>
              <a:t/>
            </a:r>
            <a:br>
              <a:rPr lang="ru-RU" sz="1400" dirty="0">
                <a:effectLst/>
              </a:rPr>
            </a:br>
            <a:r>
              <a:rPr lang="ru-RU" sz="1400" b="1" dirty="0">
                <a:solidFill>
                  <a:srgbClr val="FFFF00"/>
                </a:solidFill>
                <a:effectLst/>
              </a:rPr>
              <a:t>ГІГІЄНА ЯК НАУКОВА ДИСЦИПЛІНА, ЇЇ МЕТА, ЗАВДАННЯ, </a:t>
            </a:r>
            <a:r>
              <a:rPr lang="ru-RU" sz="1400" b="1" dirty="0" smtClean="0">
                <a:solidFill>
                  <a:srgbClr val="FFFF00"/>
                </a:solidFill>
                <a:effectLst/>
              </a:rPr>
              <a:t>САНІТАРІЯ</a:t>
            </a:r>
            <a:r>
              <a:rPr lang="ru-RU" sz="1400" dirty="0">
                <a:effectLst/>
              </a:rPr>
              <a:t/>
            </a:r>
            <a:br>
              <a:rPr lang="ru-RU" sz="1400" dirty="0">
                <a:effectLst/>
              </a:rPr>
            </a:br>
            <a:r>
              <a:rPr lang="ru-RU" sz="1600" b="1" dirty="0">
                <a:solidFill>
                  <a:schemeClr val="tx1"/>
                </a:solidFill>
                <a:effectLst/>
              </a:rPr>
              <a:t>профілактика </a:t>
            </a:r>
            <a:r>
              <a:rPr lang="ru-RU" sz="1600" dirty="0">
                <a:solidFill>
                  <a:schemeClr val="tx1"/>
                </a:solidFill>
                <a:effectLst/>
              </a:rPr>
              <a:t>- один з основних принципів охорони здоров'я. </a:t>
            </a:r>
            <a:r>
              <a:rPr lang="ru-RU" sz="1600" dirty="0" err="1" smtClean="0">
                <a:solidFill>
                  <a:schemeClr val="tx1"/>
                </a:solidFill>
                <a:effectLst/>
              </a:rPr>
              <a:t>Найважливішим</a:t>
            </a:r>
            <a:r>
              <a:rPr lang="ru-RU" sz="1600" dirty="0" smtClean="0">
                <a:solidFill>
                  <a:schemeClr val="tx1"/>
                </a:solidFill>
                <a:effectLst/>
              </a:rPr>
              <a:t> </a:t>
            </a:r>
            <a:r>
              <a:rPr lang="ru-RU" sz="1600" dirty="0">
                <a:solidFill>
                  <a:schemeClr val="tx1"/>
                </a:solidFill>
                <a:effectLst/>
              </a:rPr>
              <a:t>обов'язком медичних працівників є проведення заходів з попередження захворювань у здорових і загострень, ускладнень і рецидивів у хворих.</a:t>
            </a:r>
            <a:r>
              <a:rPr lang="uk-UA" sz="1600" dirty="0">
                <a:solidFill>
                  <a:schemeClr val="tx1"/>
                </a:solidFill>
                <a:effectLst/>
              </a:rPr>
              <a:t/>
            </a:r>
            <a:br>
              <a:rPr lang="uk-UA" sz="1600" dirty="0">
                <a:solidFill>
                  <a:schemeClr val="tx1"/>
                </a:solidFill>
                <a:effectLst/>
              </a:rPr>
            </a:br>
            <a:r>
              <a:rPr lang="ru-RU" sz="1600" dirty="0">
                <a:solidFill>
                  <a:schemeClr val="tx1"/>
                </a:solidFill>
                <a:effectLst/>
              </a:rPr>
              <a:t>Під профілактикою розуміють широку систему державних, громадських і медичних заходів, які спрямовані на збереження і зміцнення здоров'я людей, на виховання здорового молодого покоління, на підвищення працездатності і продовження активного життя.</a:t>
            </a:r>
            <a:br>
              <a:rPr lang="ru-RU" sz="1600" dirty="0">
                <a:solidFill>
                  <a:schemeClr val="tx1"/>
                </a:solidFill>
                <a:effectLst/>
              </a:rPr>
            </a:br>
            <a:r>
              <a:rPr lang="ru-RU" sz="1600" dirty="0">
                <a:solidFill>
                  <a:schemeClr val="tx1"/>
                </a:solidFill>
                <a:effectLst/>
              </a:rPr>
              <a:t>Розрізняють профілактику громадську та особисту. </a:t>
            </a:r>
            <a:r>
              <a:rPr lang="ru-RU" sz="1600" i="1" dirty="0" err="1">
                <a:solidFill>
                  <a:schemeClr val="tx1"/>
                </a:solidFill>
                <a:effectLst/>
              </a:rPr>
              <a:t>громадська</a:t>
            </a:r>
            <a:r>
              <a:rPr lang="ru-RU" sz="1600" i="1" dirty="0">
                <a:solidFill>
                  <a:schemeClr val="tx1"/>
                </a:solidFill>
                <a:effectLst/>
              </a:rPr>
              <a:t> </a:t>
            </a:r>
            <a:r>
              <a:rPr lang="ru-RU" sz="1600" i="1" dirty="0" err="1" smtClean="0">
                <a:solidFill>
                  <a:schemeClr val="tx1"/>
                </a:solidFill>
                <a:effectLst/>
              </a:rPr>
              <a:t>профілактика</a:t>
            </a:r>
            <a:r>
              <a:rPr lang="ru-RU" sz="1600" i="1" dirty="0" smtClean="0">
                <a:solidFill>
                  <a:schemeClr val="tx1"/>
                </a:solidFill>
                <a:effectLst/>
              </a:rPr>
              <a:t> </a:t>
            </a:r>
            <a:r>
              <a:rPr lang="ru-RU" sz="1600" dirty="0" err="1" smtClean="0">
                <a:solidFill>
                  <a:schemeClr val="tx1"/>
                </a:solidFill>
                <a:effectLst/>
              </a:rPr>
              <a:t>забезпечується</a:t>
            </a:r>
            <a:r>
              <a:rPr lang="ru-RU" sz="1600" dirty="0" smtClean="0">
                <a:solidFill>
                  <a:schemeClr val="tx1"/>
                </a:solidFill>
                <a:effectLst/>
              </a:rPr>
              <a:t> </a:t>
            </a:r>
            <a:r>
              <a:rPr lang="ru-RU" sz="1600" dirty="0">
                <a:solidFill>
                  <a:schemeClr val="tx1"/>
                </a:solidFill>
                <a:effectLst/>
              </a:rPr>
              <a:t>державними заходами, зафіксованими в Конституції України, Основах законодавства України про охорону здоров'я. Ці заходи забезпечують право людини на роботу, житло, відпочинок, безкоштовне навчання і лікування, пенсійне забезпечення, тобто на створення таких умов, які дозволяють людині гармонійно розвиватися фізично і духовно, зберігати своє здоров'я, працездатність.</a:t>
            </a:r>
            <a:r>
              <a:rPr lang="uk-UA" sz="1600" dirty="0">
                <a:solidFill>
                  <a:schemeClr val="tx1"/>
                </a:solidFill>
                <a:effectLst/>
              </a:rPr>
              <a:t/>
            </a:r>
            <a:br>
              <a:rPr lang="uk-UA" sz="1600" dirty="0">
                <a:solidFill>
                  <a:schemeClr val="tx1"/>
                </a:solidFill>
                <a:effectLst/>
              </a:rPr>
            </a:br>
            <a:r>
              <a:rPr lang="ru-RU" sz="1600" i="1" dirty="0">
                <a:solidFill>
                  <a:schemeClr val="tx1"/>
                </a:solidFill>
                <a:effectLst/>
              </a:rPr>
              <a:t>Особиста профілактика</a:t>
            </a:r>
            <a:r>
              <a:rPr lang="ru-RU" sz="1600" dirty="0">
                <a:solidFill>
                  <a:schemeClr val="tx1"/>
                </a:solidFill>
                <a:effectLst/>
              </a:rPr>
              <a:t> включає боротьбу з перенапруженням нервової та інших систем, порушеннями режиму роботи, відпочинку, харчування, гіподинамією, вживанням алкоголю і тютюну.</a:t>
            </a:r>
            <a:r>
              <a:rPr lang="uk-UA" sz="1600" dirty="0">
                <a:solidFill>
                  <a:schemeClr val="tx1"/>
                </a:solidFill>
                <a:effectLst/>
              </a:rPr>
              <a:t/>
            </a:r>
            <a:br>
              <a:rPr lang="uk-UA" sz="1600" dirty="0">
                <a:solidFill>
                  <a:schemeClr val="tx1"/>
                </a:solidFill>
                <a:effectLst/>
              </a:rPr>
            </a:br>
            <a:r>
              <a:rPr lang="ru-RU" sz="1600" dirty="0">
                <a:solidFill>
                  <a:schemeClr val="tx1"/>
                </a:solidFill>
                <a:effectLst/>
              </a:rPr>
              <a:t>Щодо конкретних видів патології розрізняють </a:t>
            </a:r>
            <a:r>
              <a:rPr lang="ru-RU" sz="1600" i="1" dirty="0">
                <a:solidFill>
                  <a:schemeClr val="tx1"/>
                </a:solidFill>
                <a:effectLst/>
              </a:rPr>
              <a:t>профілактику первинну</a:t>
            </a:r>
            <a:r>
              <a:rPr lang="ru-RU" sz="1600" dirty="0">
                <a:solidFill>
                  <a:schemeClr val="tx1"/>
                </a:solidFill>
                <a:effectLst/>
              </a:rPr>
              <a:t>, Тобто попередження виникнення захворювання, вплив на механізми, які лежать в основі їх розвитку або ризик-фактори, які сприяють сприяння їх виникнення,</a:t>
            </a:r>
            <a:r>
              <a:rPr lang="ru-RU" sz="1600" i="1" dirty="0">
                <a:solidFill>
                  <a:schemeClr val="tx1"/>
                </a:solidFill>
                <a:effectLst/>
              </a:rPr>
              <a:t>вторинну</a:t>
            </a:r>
            <a:r>
              <a:rPr lang="ru-RU" sz="1600" dirty="0">
                <a:solidFill>
                  <a:schemeClr val="tx1"/>
                </a:solidFill>
                <a:effectLst/>
              </a:rPr>
              <a:t>, Мета якої - попередження прогресування або загострення захворювань, полягає в усуненні несприятливого впливу факторів навколишнього середовища і в систематичному диференційованому лікуванні хворого, і третинну, метою якої є запобігання рецидивам загострень перенесених захворювань.</a:t>
            </a:r>
            <a:r>
              <a:rPr lang="uk-UA" sz="1600" dirty="0">
                <a:solidFill>
                  <a:schemeClr val="tx1"/>
                </a:solidFill>
                <a:effectLst/>
              </a:rPr>
              <a:t/>
            </a:r>
            <a:br>
              <a:rPr lang="uk-UA" sz="1600" dirty="0">
                <a:solidFill>
                  <a:schemeClr val="tx1"/>
                </a:solidFill>
                <a:effectLst/>
              </a:rPr>
            </a:br>
            <a:r>
              <a:rPr lang="ru-RU" sz="1600" dirty="0">
                <a:solidFill>
                  <a:schemeClr val="tx1"/>
                </a:solidFill>
                <a:effectLst/>
              </a:rPr>
              <a:t>Чим більш повно населення буде охоплено заходами профілактики, тим здоровішою воно буде.</a:t>
            </a:r>
            <a:br>
              <a:rPr lang="ru-RU" sz="1600" dirty="0">
                <a:solidFill>
                  <a:schemeClr val="tx1"/>
                </a:solidFill>
                <a:effectLst/>
              </a:rPr>
            </a:br>
            <a:r>
              <a:rPr lang="ru-RU" sz="1600" b="1" dirty="0">
                <a:solidFill>
                  <a:schemeClr val="tx1"/>
                </a:solidFill>
                <a:effectLst/>
              </a:rPr>
              <a:t>гігієна </a:t>
            </a:r>
            <a:r>
              <a:rPr lang="ru-RU" sz="1600" dirty="0">
                <a:solidFill>
                  <a:schemeClr val="tx1"/>
                </a:solidFill>
                <a:effectLst/>
              </a:rPr>
              <a:t>- галузь медичних знань, наука про збереження та зміцнення громадського та індивідуального здоров'я шляхом здійснення профілактичних заходів.</a:t>
            </a:r>
            <a:r>
              <a:rPr lang="uk-UA" sz="1600" dirty="0">
                <a:solidFill>
                  <a:schemeClr val="tx1"/>
                </a:solidFill>
                <a:effectLst/>
              </a:rPr>
              <a:t/>
            </a:r>
            <a:br>
              <a:rPr lang="uk-UA" sz="1600" dirty="0">
                <a:solidFill>
                  <a:schemeClr val="tx1"/>
                </a:solidFill>
                <a:effectLst/>
              </a:rPr>
            </a:br>
            <a:r>
              <a:rPr lang="ru-RU" sz="1600" dirty="0">
                <a:solidFill>
                  <a:schemeClr val="tx1"/>
                </a:solidFill>
                <a:effectLst/>
              </a:rPr>
              <a:t>Мета гігієни - збереження і зміцнення здоров'я людей, а за </a:t>
            </a:r>
            <a:r>
              <a:rPr lang="ru-RU" sz="1600" dirty="0" err="1">
                <a:solidFill>
                  <a:schemeClr val="tx1"/>
                </a:solidFill>
                <a:effectLst/>
              </a:rPr>
              <a:t>Едмундом</a:t>
            </a:r>
            <a:r>
              <a:rPr lang="ru-RU" sz="1600" dirty="0">
                <a:solidFill>
                  <a:schemeClr val="tx1"/>
                </a:solidFill>
                <a:effectLst/>
              </a:rPr>
              <a:t> </a:t>
            </a:r>
            <a:r>
              <a:rPr lang="ru-RU" sz="1600" dirty="0" err="1" smtClean="0">
                <a:solidFill>
                  <a:schemeClr val="tx1"/>
                </a:solidFill>
                <a:effectLst/>
              </a:rPr>
              <a:t>Парксом</a:t>
            </a:r>
            <a:r>
              <a:rPr lang="ru-RU" sz="1600" dirty="0" smtClean="0">
                <a:solidFill>
                  <a:schemeClr val="tx1"/>
                </a:solidFill>
                <a:effectLst/>
              </a:rPr>
              <a:t>, </a:t>
            </a:r>
            <a:r>
              <a:rPr lang="ru-RU" sz="1600" dirty="0">
                <a:solidFill>
                  <a:schemeClr val="tx1"/>
                </a:solidFill>
                <a:effectLst/>
              </a:rPr>
              <a:t>- "... зробити розвиток людського організму найбільш досконалим, життя </a:t>
            </a:r>
            <a:r>
              <a:rPr lang="ru-RU" sz="1600" dirty="0" err="1">
                <a:solidFill>
                  <a:schemeClr val="tx1"/>
                </a:solidFill>
                <a:effectLst/>
              </a:rPr>
              <a:t>найбільш</a:t>
            </a:r>
            <a:r>
              <a:rPr lang="ru-RU" sz="1600" dirty="0">
                <a:solidFill>
                  <a:schemeClr val="tx1"/>
                </a:solidFill>
                <a:effectLst/>
              </a:rPr>
              <a:t> </a:t>
            </a:r>
            <a:r>
              <a:rPr lang="ru-RU" sz="1600" dirty="0" err="1" smtClean="0">
                <a:solidFill>
                  <a:schemeClr val="tx1"/>
                </a:solidFill>
                <a:effectLst/>
              </a:rPr>
              <a:t>сильним</a:t>
            </a:r>
            <a:r>
              <a:rPr lang="ru-RU" sz="1600" dirty="0" smtClean="0">
                <a:solidFill>
                  <a:schemeClr val="tx1"/>
                </a:solidFill>
                <a:effectLst/>
              </a:rPr>
              <a:t>, </a:t>
            </a:r>
            <a:r>
              <a:rPr lang="ru-RU" sz="1600" dirty="0">
                <a:solidFill>
                  <a:schemeClr val="tx1"/>
                </a:solidFill>
                <a:effectLst/>
              </a:rPr>
              <a:t>в'янення найбільш уповільненим, а смерть найбільш віддаленою".</a:t>
            </a:r>
            <a:br>
              <a:rPr lang="ru-RU" sz="1600" dirty="0">
                <a:solidFill>
                  <a:schemeClr val="tx1"/>
                </a:solidFill>
                <a:effectLst/>
              </a:rPr>
            </a:br>
            <a:r>
              <a:rPr lang="ru-RU" sz="1600" dirty="0">
                <a:solidFill>
                  <a:schemeClr val="tx1"/>
                </a:solidFill>
                <a:effectLst/>
              </a:rPr>
              <a:t>Шляхи та засоби досягнення мети гігієни наведені в схемі 1, яку необхідно детально розглянути на занятті.</a:t>
            </a:r>
            <a:br>
              <a:rPr lang="ru-RU" sz="1600" dirty="0">
                <a:solidFill>
                  <a:schemeClr val="tx1"/>
                </a:solidFill>
                <a:effectLst/>
              </a:rPr>
            </a:br>
            <a:endParaRPr lang="ru-RU" sz="1600" dirty="0">
              <a:solidFill>
                <a:schemeClr val="tx1"/>
              </a:solidFill>
            </a:endParaRPr>
          </a:p>
        </p:txBody>
      </p:sp>
    </p:spTree>
    <p:extLst>
      <p:ext uri="{BB962C8B-B14F-4D97-AF65-F5344CB8AC3E}">
        <p14:creationId xmlns:p14="http://schemas.microsoft.com/office/powerpoint/2010/main" val="2847393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6637" y="154547"/>
            <a:ext cx="10931501" cy="953036"/>
          </a:xfrm>
        </p:spPr>
        <p:txBody>
          <a:bodyPr>
            <a:normAutofit fontScale="90000"/>
          </a:bodyPr>
          <a:lstStyle/>
          <a:p>
            <a:r>
              <a:rPr lang="ru-RU" dirty="0" err="1"/>
              <a:t>Головні</a:t>
            </a:r>
            <a:r>
              <a:rPr lang="ru-RU" dirty="0"/>
              <a:t> </a:t>
            </a:r>
            <a:r>
              <a:rPr lang="ru-RU" dirty="0" err="1"/>
              <a:t>завдання</a:t>
            </a:r>
            <a:r>
              <a:rPr lang="ru-RU" dirty="0"/>
              <a:t> </a:t>
            </a:r>
            <a:r>
              <a:rPr lang="ru-RU" dirty="0" err="1"/>
              <a:t>екології</a:t>
            </a:r>
            <a:r>
              <a:rPr lang="ru-RU" dirty="0"/>
              <a:t> </a:t>
            </a:r>
            <a:r>
              <a:rPr lang="ru-RU" dirty="0" err="1"/>
              <a:t>людини</a:t>
            </a:r>
            <a:r>
              <a:rPr lang="ru-RU" dirty="0"/>
              <a:t/>
            </a:r>
            <a:br>
              <a:rPr lang="ru-RU" dirty="0"/>
            </a:br>
            <a:endParaRPr lang="ru-RU" dirty="0"/>
          </a:p>
        </p:txBody>
      </p:sp>
      <p:sp>
        <p:nvSpPr>
          <p:cNvPr id="3" name="Объект 2"/>
          <p:cNvSpPr>
            <a:spLocks noGrp="1"/>
          </p:cNvSpPr>
          <p:nvPr>
            <p:ph idx="1"/>
          </p:nvPr>
        </p:nvSpPr>
        <p:spPr>
          <a:xfrm>
            <a:off x="141669" y="719807"/>
            <a:ext cx="8538970" cy="5874175"/>
          </a:xfrm>
        </p:spPr>
        <p:txBody>
          <a:bodyPr>
            <a:normAutofit/>
          </a:bodyPr>
          <a:lstStyle/>
          <a:p>
            <a:r>
              <a:rPr lang="ru-RU" dirty="0" err="1" smtClean="0"/>
              <a:t>Вивчення</a:t>
            </a:r>
            <a:r>
              <a:rPr lang="ru-RU" dirty="0" smtClean="0"/>
              <a:t> </a:t>
            </a:r>
            <a:r>
              <a:rPr lang="ru-RU" dirty="0"/>
              <a:t>стану </a:t>
            </a:r>
            <a:r>
              <a:rPr lang="ru-RU" dirty="0" err="1"/>
              <a:t>здоров’я</a:t>
            </a:r>
            <a:r>
              <a:rPr lang="ru-RU" dirty="0"/>
              <a:t> людей та </a:t>
            </a:r>
            <a:r>
              <a:rPr lang="ru-RU" dirty="0" err="1"/>
              <a:t>соціально</a:t>
            </a:r>
            <a:r>
              <a:rPr lang="ru-RU" dirty="0"/>
              <a:t>-трудового </a:t>
            </a:r>
            <a:r>
              <a:rPr lang="ru-RU" dirty="0" err="1"/>
              <a:t>потенціалу</a:t>
            </a:r>
            <a:r>
              <a:rPr lang="ru-RU" dirty="0"/>
              <a:t> </a:t>
            </a:r>
            <a:r>
              <a:rPr lang="ru-RU" dirty="0" err="1"/>
              <a:t>популяцій</a:t>
            </a:r>
            <a:r>
              <a:rPr lang="ru-RU" dirty="0"/>
              <a:t> </a:t>
            </a:r>
            <a:r>
              <a:rPr lang="ru-RU" dirty="0" err="1"/>
              <a:t>даної</a:t>
            </a:r>
            <a:r>
              <a:rPr lang="ru-RU" dirty="0"/>
              <a:t> </a:t>
            </a:r>
            <a:r>
              <a:rPr lang="ru-RU" dirty="0" err="1"/>
              <a:t>генерації</a:t>
            </a:r>
            <a:endParaRPr lang="ru-RU" dirty="0"/>
          </a:p>
          <a:p>
            <a:r>
              <a:rPr lang="ru-RU" dirty="0"/>
              <a:t>Прогноз стану </a:t>
            </a:r>
            <a:r>
              <a:rPr lang="ru-RU" dirty="0" err="1"/>
              <a:t>здоров’я</a:t>
            </a:r>
            <a:r>
              <a:rPr lang="ru-RU" dirty="0"/>
              <a:t> </a:t>
            </a:r>
            <a:r>
              <a:rPr lang="ru-RU" dirty="0" err="1"/>
              <a:t>майбутніх</a:t>
            </a:r>
            <a:r>
              <a:rPr lang="ru-RU" dirty="0"/>
              <a:t> </a:t>
            </a:r>
            <a:r>
              <a:rPr lang="ru-RU" dirty="0" err="1"/>
              <a:t>генерацій</a:t>
            </a:r>
            <a:endParaRPr lang="ru-RU" dirty="0"/>
          </a:p>
          <a:p>
            <a:r>
              <a:rPr lang="ru-RU" dirty="0" err="1"/>
              <a:t>Вивчення</a:t>
            </a:r>
            <a:r>
              <a:rPr lang="ru-RU" dirty="0"/>
              <a:t> </a:t>
            </a:r>
            <a:r>
              <a:rPr lang="ru-RU" dirty="0" err="1"/>
              <a:t>впливу</a:t>
            </a:r>
            <a:r>
              <a:rPr lang="ru-RU" dirty="0"/>
              <a:t> </a:t>
            </a:r>
            <a:r>
              <a:rPr lang="ru-RU" dirty="0" err="1"/>
              <a:t>окремих</a:t>
            </a:r>
            <a:r>
              <a:rPr lang="ru-RU" dirty="0"/>
              <a:t> </a:t>
            </a:r>
            <a:r>
              <a:rPr lang="ru-RU" dirty="0" err="1"/>
              <a:t>чинників</a:t>
            </a:r>
            <a:r>
              <a:rPr lang="ru-RU" dirty="0"/>
              <a:t> </a:t>
            </a:r>
            <a:r>
              <a:rPr lang="ru-RU" dirty="0" err="1"/>
              <a:t>навколишнього</a:t>
            </a:r>
            <a:r>
              <a:rPr lang="ru-RU" dirty="0"/>
              <a:t> </a:t>
            </a:r>
            <a:r>
              <a:rPr lang="ru-RU" dirty="0" err="1"/>
              <a:t>середовища</a:t>
            </a:r>
            <a:r>
              <a:rPr lang="ru-RU" dirty="0"/>
              <a:t> та </a:t>
            </a:r>
            <a:r>
              <a:rPr lang="ru-RU" dirty="0" err="1"/>
              <a:t>їх</a:t>
            </a:r>
            <a:r>
              <a:rPr lang="ru-RU" dirty="0"/>
              <a:t> </a:t>
            </a:r>
            <a:r>
              <a:rPr lang="ru-RU" dirty="0" err="1"/>
              <a:t>комплексів</a:t>
            </a:r>
            <a:r>
              <a:rPr lang="ru-RU" dirty="0"/>
              <a:t> на </a:t>
            </a:r>
            <a:r>
              <a:rPr lang="ru-RU" dirty="0" err="1"/>
              <a:t>здоров’я</a:t>
            </a:r>
            <a:r>
              <a:rPr lang="ru-RU" dirty="0"/>
              <a:t> і </a:t>
            </a:r>
            <a:r>
              <a:rPr lang="ru-RU" dirty="0" err="1"/>
              <a:t>життєдіяльність</a:t>
            </a:r>
            <a:r>
              <a:rPr lang="ru-RU" dirty="0"/>
              <a:t> </a:t>
            </a:r>
            <a:r>
              <a:rPr lang="ru-RU" dirty="0" err="1"/>
              <a:t>популяцій</a:t>
            </a:r>
            <a:endParaRPr lang="ru-RU" dirty="0"/>
          </a:p>
          <a:p>
            <a:r>
              <a:rPr lang="ru-RU" dirty="0" err="1"/>
              <a:t>Розроблення</a:t>
            </a:r>
            <a:r>
              <a:rPr lang="ru-RU" dirty="0"/>
              <a:t> </a:t>
            </a:r>
            <a:r>
              <a:rPr lang="ru-RU" dirty="0" err="1"/>
              <a:t>шляхів</a:t>
            </a:r>
            <a:r>
              <a:rPr lang="ru-RU" dirty="0"/>
              <a:t> </a:t>
            </a:r>
            <a:r>
              <a:rPr lang="ru-RU" dirty="0" err="1"/>
              <a:t>підвищення</a:t>
            </a:r>
            <a:r>
              <a:rPr lang="ru-RU" dirty="0"/>
              <a:t> </a:t>
            </a:r>
            <a:r>
              <a:rPr lang="ru-RU" dirty="0" err="1"/>
              <a:t>рівня</a:t>
            </a:r>
            <a:r>
              <a:rPr lang="ru-RU" dirty="0"/>
              <a:t> </a:t>
            </a:r>
            <a:r>
              <a:rPr lang="ru-RU" dirty="0" err="1"/>
              <a:t>здоров'я</a:t>
            </a:r>
            <a:r>
              <a:rPr lang="ru-RU" dirty="0"/>
              <a:t> та </a:t>
            </a:r>
            <a:r>
              <a:rPr lang="ru-RU" dirty="0" err="1"/>
              <a:t>соціально</a:t>
            </a:r>
            <a:r>
              <a:rPr lang="ru-RU" dirty="0"/>
              <a:t>-трудового </a:t>
            </a:r>
            <a:r>
              <a:rPr lang="ru-RU" dirty="0" err="1"/>
              <a:t>потенціалу</a:t>
            </a:r>
            <a:r>
              <a:rPr lang="ru-RU" dirty="0"/>
              <a:t> </a:t>
            </a:r>
            <a:r>
              <a:rPr lang="ru-RU" dirty="0" err="1"/>
              <a:t>населення</a:t>
            </a:r>
            <a:endParaRPr lang="ru-RU" dirty="0"/>
          </a:p>
          <a:p>
            <a:r>
              <a:rPr lang="ru-RU" dirty="0" err="1"/>
              <a:t>Розроблення</a:t>
            </a:r>
            <a:r>
              <a:rPr lang="ru-RU" dirty="0"/>
              <a:t> </a:t>
            </a:r>
            <a:r>
              <a:rPr lang="ru-RU" dirty="0" err="1"/>
              <a:t>науково-обгрунтованих</a:t>
            </a:r>
            <a:r>
              <a:rPr lang="ru-RU" dirty="0"/>
              <a:t> </a:t>
            </a:r>
            <a:r>
              <a:rPr lang="ru-RU" dirty="0" err="1"/>
              <a:t>нормативів</a:t>
            </a:r>
            <a:r>
              <a:rPr lang="ru-RU" dirty="0"/>
              <a:t> </a:t>
            </a:r>
            <a:r>
              <a:rPr lang="ru-RU" dirty="0" err="1"/>
              <a:t>корекції</a:t>
            </a:r>
            <a:r>
              <a:rPr lang="ru-RU" dirty="0"/>
              <a:t> </a:t>
            </a:r>
            <a:r>
              <a:rPr lang="ru-RU" dirty="0" err="1"/>
              <a:t>відповідних</a:t>
            </a:r>
            <a:r>
              <a:rPr lang="ru-RU" dirty="0"/>
              <a:t> </a:t>
            </a:r>
            <a:r>
              <a:rPr lang="ru-RU" dirty="0" err="1"/>
              <a:t>компонентів</a:t>
            </a:r>
            <a:r>
              <a:rPr lang="ru-RU" dirty="0"/>
              <a:t> систем </a:t>
            </a:r>
            <a:r>
              <a:rPr lang="ru-RU" dirty="0" err="1"/>
              <a:t>життєзабезпечення</a:t>
            </a:r>
            <a:r>
              <a:rPr lang="ru-RU" dirty="0"/>
              <a:t> з </a:t>
            </a:r>
            <a:r>
              <a:rPr lang="ru-RU" dirty="0" err="1"/>
              <a:t>урахуванням</a:t>
            </a:r>
            <a:r>
              <a:rPr lang="ru-RU" dirty="0"/>
              <a:t> </a:t>
            </a:r>
            <a:r>
              <a:rPr lang="ru-RU" dirty="0" err="1"/>
              <a:t>прогнозів</a:t>
            </a:r>
            <a:r>
              <a:rPr lang="ru-RU" dirty="0"/>
              <a:t> та </a:t>
            </a:r>
            <a:r>
              <a:rPr lang="ru-RU" dirty="0" err="1"/>
              <a:t>аналізу</a:t>
            </a:r>
            <a:r>
              <a:rPr lang="ru-RU" dirty="0"/>
              <a:t> </a:t>
            </a:r>
            <a:r>
              <a:rPr lang="ru-RU" dirty="0" err="1"/>
              <a:t>антропоекологічного</a:t>
            </a:r>
            <a:r>
              <a:rPr lang="ru-RU" dirty="0"/>
              <a:t> </a:t>
            </a:r>
            <a:r>
              <a:rPr lang="ru-RU" dirty="0" err="1"/>
              <a:t>напруження</a:t>
            </a:r>
            <a:endParaRPr lang="ru-RU" dirty="0"/>
          </a:p>
          <a:p>
            <a:endParaRPr lang="ru-RU"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80639" y="1442434"/>
            <a:ext cx="3387135" cy="3285521"/>
          </a:xfrm>
          <a:prstGeom prst="rect">
            <a:avLst/>
          </a:prstGeom>
        </p:spPr>
      </p:pic>
    </p:spTree>
    <p:extLst>
      <p:ext uri="{BB962C8B-B14F-4D97-AF65-F5344CB8AC3E}">
        <p14:creationId xmlns:p14="http://schemas.microsoft.com/office/powerpoint/2010/main" val="33753562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9245" y="103031"/>
            <a:ext cx="10648166" cy="540913"/>
          </a:xfrm>
        </p:spPr>
        <p:txBody>
          <a:bodyPr>
            <a:normAutofit fontScale="90000"/>
          </a:bodyPr>
          <a:lstStyle/>
          <a:p>
            <a:endParaRPr lang="ru-RU" dirty="0"/>
          </a:p>
        </p:txBody>
      </p:sp>
      <p:sp>
        <p:nvSpPr>
          <p:cNvPr id="3" name="Объект 2"/>
          <p:cNvSpPr>
            <a:spLocks noGrp="1"/>
          </p:cNvSpPr>
          <p:nvPr>
            <p:ph idx="1"/>
          </p:nvPr>
        </p:nvSpPr>
        <p:spPr>
          <a:xfrm>
            <a:off x="399245" y="824249"/>
            <a:ext cx="10648166" cy="4966952"/>
          </a:xfrm>
        </p:spPr>
        <p:txBody>
          <a:bodyPr/>
          <a:lstStyle/>
          <a:p>
            <a:pPr marL="0" indent="0">
              <a:buNone/>
            </a:pPr>
            <a:endParaRPr lang="ru-RU" dirty="0" smtClean="0"/>
          </a:p>
          <a:p>
            <a:pPr marL="0" indent="0">
              <a:buNone/>
            </a:pPr>
            <a:r>
              <a:rPr lang="ru-RU" dirty="0"/>
              <a:t>	</a:t>
            </a:r>
            <a:r>
              <a:rPr lang="ru-RU" dirty="0" err="1" smtClean="0">
                <a:solidFill>
                  <a:srgbClr val="00B0F0"/>
                </a:solidFill>
              </a:rPr>
              <a:t>Санітарія</a:t>
            </a:r>
            <a:r>
              <a:rPr lang="ru-RU" dirty="0" smtClean="0"/>
              <a:t> </a:t>
            </a:r>
            <a:r>
              <a:rPr lang="ru-RU" dirty="0"/>
              <a:t>– </a:t>
            </a:r>
            <a:r>
              <a:rPr lang="ru-RU" dirty="0" err="1"/>
              <a:t>це</a:t>
            </a:r>
            <a:r>
              <a:rPr lang="ru-RU" dirty="0"/>
              <a:t> </a:t>
            </a:r>
            <a:r>
              <a:rPr lang="ru-RU" dirty="0" err="1"/>
              <a:t>практичне</a:t>
            </a:r>
            <a:r>
              <a:rPr lang="ru-RU" dirty="0"/>
              <a:t> </a:t>
            </a:r>
            <a:r>
              <a:rPr lang="ru-RU" dirty="0" err="1"/>
              <a:t>застосування</a:t>
            </a:r>
            <a:r>
              <a:rPr lang="ru-RU" dirty="0"/>
              <a:t> </a:t>
            </a:r>
            <a:r>
              <a:rPr lang="ru-RU" dirty="0" err="1"/>
              <a:t>розроблених</a:t>
            </a:r>
            <a:r>
              <a:rPr lang="ru-RU" dirty="0"/>
              <a:t> </a:t>
            </a:r>
            <a:r>
              <a:rPr lang="ru-RU" dirty="0" err="1"/>
              <a:t>гігієнічною</a:t>
            </a:r>
            <a:r>
              <a:rPr lang="ru-RU" dirty="0"/>
              <a:t> наукою </a:t>
            </a:r>
            <a:r>
              <a:rPr lang="ru-RU" dirty="0" err="1"/>
              <a:t>нормативів</a:t>
            </a:r>
            <a:r>
              <a:rPr lang="ru-RU" dirty="0"/>
              <a:t>, </a:t>
            </a:r>
            <a:r>
              <a:rPr lang="ru-RU" dirty="0" err="1"/>
              <a:t>санітарних</a:t>
            </a:r>
            <a:r>
              <a:rPr lang="ru-RU" dirty="0"/>
              <a:t> правил та </a:t>
            </a:r>
            <a:r>
              <a:rPr lang="ru-RU" dirty="0" err="1"/>
              <a:t>рекомендацій</a:t>
            </a:r>
            <a:r>
              <a:rPr lang="ru-RU" dirty="0"/>
              <a:t>, </a:t>
            </a:r>
            <a:r>
              <a:rPr lang="ru-RU" dirty="0" err="1"/>
              <a:t>що</a:t>
            </a:r>
            <a:r>
              <a:rPr lang="ru-RU" dirty="0"/>
              <a:t> </a:t>
            </a:r>
            <a:r>
              <a:rPr lang="ru-RU" dirty="0" err="1"/>
              <a:t>забезпечують</a:t>
            </a:r>
            <a:r>
              <a:rPr lang="ru-RU" dirty="0"/>
              <a:t> </a:t>
            </a:r>
            <a:r>
              <a:rPr lang="ru-RU" dirty="0" err="1"/>
              <a:t>оптимізацію</a:t>
            </a:r>
            <a:r>
              <a:rPr lang="ru-RU" dirty="0"/>
              <a:t> умов </a:t>
            </a:r>
            <a:r>
              <a:rPr lang="ru-RU" dirty="0" err="1"/>
              <a:t>навчання</a:t>
            </a:r>
            <a:r>
              <a:rPr lang="ru-RU" dirty="0"/>
              <a:t> та </a:t>
            </a:r>
            <a:r>
              <a:rPr lang="ru-RU" dirty="0" err="1"/>
              <a:t>виховання</a:t>
            </a:r>
            <a:r>
              <a:rPr lang="ru-RU" dirty="0"/>
              <a:t>, </a:t>
            </a:r>
            <a:r>
              <a:rPr lang="ru-RU" dirty="0" err="1"/>
              <a:t>побуту</a:t>
            </a:r>
            <a:r>
              <a:rPr lang="ru-RU" dirty="0"/>
              <a:t>, </a:t>
            </a:r>
            <a:r>
              <a:rPr lang="ru-RU" dirty="0" err="1"/>
              <a:t>праці</a:t>
            </a:r>
            <a:r>
              <a:rPr lang="ru-RU" dirty="0"/>
              <a:t>, </a:t>
            </a:r>
            <a:r>
              <a:rPr lang="ru-RU" dirty="0" err="1"/>
              <a:t>відпочинку</a:t>
            </a:r>
            <a:r>
              <a:rPr lang="ru-RU" dirty="0"/>
              <a:t> та </a:t>
            </a:r>
            <a:r>
              <a:rPr lang="ru-RU" dirty="0" err="1"/>
              <a:t>харчування</a:t>
            </a:r>
            <a:r>
              <a:rPr lang="ru-RU" dirty="0"/>
              <a:t> людей з метою </a:t>
            </a:r>
            <a:r>
              <a:rPr lang="ru-RU" dirty="0" err="1"/>
              <a:t>зміцнення</a:t>
            </a:r>
            <a:r>
              <a:rPr lang="ru-RU" dirty="0"/>
              <a:t> та </a:t>
            </a:r>
            <a:r>
              <a:rPr lang="ru-RU" dirty="0" err="1"/>
              <a:t>збереження</a:t>
            </a:r>
            <a:r>
              <a:rPr lang="ru-RU" dirty="0"/>
              <a:t> </a:t>
            </a:r>
            <a:r>
              <a:rPr lang="ru-RU" dirty="0" err="1"/>
              <a:t>їх</a:t>
            </a:r>
            <a:r>
              <a:rPr lang="ru-RU" dirty="0"/>
              <a:t> </a:t>
            </a:r>
            <a:r>
              <a:rPr lang="ru-RU" dirty="0" err="1"/>
              <a:t>здоров’я</a:t>
            </a:r>
            <a:r>
              <a:rPr lang="ru-RU" dirty="0" smtClean="0"/>
              <a:t>.</a:t>
            </a:r>
            <a:endParaRPr lang="ru-RU" dirty="0"/>
          </a:p>
          <a:p>
            <a:pPr marL="0" indent="0">
              <a:buNone/>
            </a:pPr>
            <a:r>
              <a:rPr lang="ru-RU" dirty="0" err="1"/>
              <a:t>Санітарія</a:t>
            </a:r>
            <a:r>
              <a:rPr lang="ru-RU" dirty="0"/>
              <a:t> </a:t>
            </a:r>
            <a:r>
              <a:rPr lang="ru-RU" dirty="0" err="1"/>
              <a:t>забезпечується</a:t>
            </a:r>
            <a:r>
              <a:rPr lang="ru-RU" dirty="0"/>
              <a:t> </a:t>
            </a:r>
            <a:r>
              <a:rPr lang="ru-RU" dirty="0" err="1"/>
              <a:t>санітарними</a:t>
            </a:r>
            <a:r>
              <a:rPr lang="ru-RU" dirty="0"/>
              <a:t> та </a:t>
            </a:r>
            <a:r>
              <a:rPr lang="ru-RU" dirty="0" err="1"/>
              <a:t>протиепідемічними</a:t>
            </a:r>
            <a:r>
              <a:rPr lang="ru-RU" dirty="0"/>
              <a:t> заходами. </a:t>
            </a:r>
            <a:r>
              <a:rPr lang="ru-RU" dirty="0" err="1"/>
              <a:t>Виконавцями</a:t>
            </a:r>
            <a:r>
              <a:rPr lang="ru-RU" dirty="0"/>
              <a:t> </a:t>
            </a:r>
            <a:r>
              <a:rPr lang="ru-RU" dirty="0" err="1"/>
              <a:t>санітарних</a:t>
            </a:r>
            <a:r>
              <a:rPr lang="ru-RU" dirty="0"/>
              <a:t> </a:t>
            </a:r>
            <a:r>
              <a:rPr lang="ru-RU" dirty="0" err="1"/>
              <a:t>заходів</a:t>
            </a:r>
            <a:r>
              <a:rPr lang="ru-RU" dirty="0"/>
              <a:t> </a:t>
            </a:r>
            <a:r>
              <a:rPr lang="ru-RU" dirty="0" err="1"/>
              <a:t>являються</a:t>
            </a:r>
            <a:r>
              <a:rPr lang="ru-RU" dirty="0"/>
              <a:t> </a:t>
            </a:r>
            <a:r>
              <a:rPr lang="ru-RU" dirty="0" err="1"/>
              <a:t>державні</a:t>
            </a:r>
            <a:r>
              <a:rPr lang="ru-RU" dirty="0"/>
              <a:t> </a:t>
            </a:r>
            <a:r>
              <a:rPr lang="ru-RU" dirty="0" err="1"/>
              <a:t>органи</a:t>
            </a:r>
            <a:r>
              <a:rPr lang="ru-RU" dirty="0"/>
              <a:t>, </a:t>
            </a:r>
            <a:r>
              <a:rPr lang="ru-RU" dirty="0" err="1"/>
              <a:t>підприємства</a:t>
            </a:r>
            <a:r>
              <a:rPr lang="ru-RU" dirty="0"/>
              <a:t>, установи та </a:t>
            </a:r>
            <a:r>
              <a:rPr lang="ru-RU" dirty="0" err="1"/>
              <a:t>організації</a:t>
            </a:r>
            <a:r>
              <a:rPr lang="ru-RU" dirty="0"/>
              <a:t>, </a:t>
            </a:r>
            <a:r>
              <a:rPr lang="ru-RU" dirty="0" err="1"/>
              <a:t>приватні</a:t>
            </a:r>
            <a:r>
              <a:rPr lang="ru-RU" dirty="0"/>
              <a:t> </a:t>
            </a:r>
            <a:r>
              <a:rPr lang="ru-RU" dirty="0" err="1"/>
              <a:t>підприємці</a:t>
            </a:r>
            <a:r>
              <a:rPr lang="ru-RU" dirty="0"/>
              <a:t> та </a:t>
            </a:r>
            <a:r>
              <a:rPr lang="ru-RU" dirty="0" err="1"/>
              <a:t>фермери</a:t>
            </a:r>
            <a:r>
              <a:rPr lang="ru-RU" dirty="0"/>
              <a:t>, банки та </a:t>
            </a:r>
            <a:r>
              <a:rPr lang="ru-RU" dirty="0" err="1"/>
              <a:t>фонди</a:t>
            </a:r>
            <a:r>
              <a:rPr lang="ru-RU" dirty="0"/>
              <a:t> </a:t>
            </a:r>
            <a:r>
              <a:rPr lang="ru-RU" dirty="0" err="1"/>
              <a:t>профспілки</a:t>
            </a:r>
            <a:r>
              <a:rPr lang="ru-RU" dirty="0"/>
              <a:t> та </a:t>
            </a:r>
            <a:r>
              <a:rPr lang="ru-RU" dirty="0" err="1"/>
              <a:t>інші</a:t>
            </a:r>
            <a:r>
              <a:rPr lang="ru-RU" dirty="0"/>
              <a:t> </a:t>
            </a:r>
            <a:r>
              <a:rPr lang="ru-RU" dirty="0" err="1"/>
              <a:t>громадські</a:t>
            </a:r>
            <a:r>
              <a:rPr lang="ru-RU" dirty="0"/>
              <a:t> </a:t>
            </a:r>
            <a:r>
              <a:rPr lang="ru-RU" dirty="0" err="1"/>
              <a:t>організації</a:t>
            </a:r>
            <a:r>
              <a:rPr lang="ru-RU" dirty="0"/>
              <a:t>. </a:t>
            </a:r>
            <a:r>
              <a:rPr lang="ru-RU" dirty="0" err="1"/>
              <a:t>Розрізняють</a:t>
            </a:r>
            <a:r>
              <a:rPr lang="ru-RU" dirty="0"/>
              <a:t> </a:t>
            </a:r>
            <a:r>
              <a:rPr lang="ru-RU" dirty="0" err="1">
                <a:solidFill>
                  <a:srgbClr val="00B0F0"/>
                </a:solidFill>
              </a:rPr>
              <a:t>санітарію</a:t>
            </a:r>
            <a:r>
              <a:rPr lang="ru-RU" dirty="0">
                <a:solidFill>
                  <a:srgbClr val="00B0F0"/>
                </a:solidFill>
              </a:rPr>
              <a:t> </a:t>
            </a:r>
            <a:r>
              <a:rPr lang="ru-RU" dirty="0" err="1">
                <a:solidFill>
                  <a:srgbClr val="00B0F0"/>
                </a:solidFill>
              </a:rPr>
              <a:t>шкільну</a:t>
            </a:r>
            <a:r>
              <a:rPr lang="ru-RU" dirty="0">
                <a:solidFill>
                  <a:srgbClr val="00B0F0"/>
                </a:solidFill>
              </a:rPr>
              <a:t>, </a:t>
            </a:r>
            <a:r>
              <a:rPr lang="ru-RU" dirty="0" err="1">
                <a:solidFill>
                  <a:srgbClr val="00B0F0"/>
                </a:solidFill>
              </a:rPr>
              <a:t>житлово-комунальну</a:t>
            </a:r>
            <a:r>
              <a:rPr lang="ru-RU" dirty="0">
                <a:solidFill>
                  <a:srgbClr val="00B0F0"/>
                </a:solidFill>
              </a:rPr>
              <a:t>, </a:t>
            </a:r>
            <a:r>
              <a:rPr lang="ru-RU" dirty="0" err="1">
                <a:solidFill>
                  <a:srgbClr val="00B0F0"/>
                </a:solidFill>
              </a:rPr>
              <a:t>виробничу</a:t>
            </a:r>
            <a:r>
              <a:rPr lang="ru-RU" dirty="0">
                <a:solidFill>
                  <a:srgbClr val="00B0F0"/>
                </a:solidFill>
              </a:rPr>
              <a:t> та </a:t>
            </a:r>
            <a:r>
              <a:rPr lang="ru-RU" dirty="0" err="1">
                <a:solidFill>
                  <a:srgbClr val="00B0F0"/>
                </a:solidFill>
              </a:rPr>
              <a:t>харчову</a:t>
            </a:r>
            <a:r>
              <a:rPr lang="ru-RU" dirty="0"/>
              <a:t>.</a:t>
            </a:r>
          </a:p>
        </p:txBody>
      </p:sp>
    </p:spTree>
    <p:extLst>
      <p:ext uri="{BB962C8B-B14F-4D97-AF65-F5344CB8AC3E}">
        <p14:creationId xmlns:p14="http://schemas.microsoft.com/office/powerpoint/2010/main" val="3410618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10614" y="1004552"/>
            <a:ext cx="8706118" cy="1510046"/>
          </a:xfrm>
        </p:spPr>
        <p:txBody>
          <a:bodyPr/>
          <a:lstStyle/>
          <a:p>
            <a:endParaRPr lang="ru-RU" dirty="0"/>
          </a:p>
        </p:txBody>
      </p:sp>
      <p:graphicFrame>
        <p:nvGraphicFramePr>
          <p:cNvPr id="30" name="Объект 29"/>
          <p:cNvGraphicFramePr>
            <a:graphicFrameLocks noGrp="1"/>
          </p:cNvGraphicFramePr>
          <p:nvPr>
            <p:ph idx="1"/>
            <p:extLst>
              <p:ext uri="{D42A27DB-BD31-4B8C-83A1-F6EECF244321}">
                <p14:modId xmlns:p14="http://schemas.microsoft.com/office/powerpoint/2010/main" val="540620885"/>
              </p:ext>
            </p:extLst>
          </p:nvPr>
        </p:nvGraphicFramePr>
        <p:xfrm>
          <a:off x="4159876" y="115910"/>
          <a:ext cx="2640170" cy="862883"/>
        </p:xfrm>
        <a:graphic>
          <a:graphicData uri="http://schemas.openxmlformats.org/drawingml/2006/table">
            <a:tbl>
              <a:tblPr>
                <a:tableStyleId>{5C22544A-7EE6-4342-B048-85BDC9FD1C3A}</a:tableStyleId>
              </a:tblPr>
              <a:tblGrid>
                <a:gridCol w="2640170">
                  <a:extLst>
                    <a:ext uri="{9D8B030D-6E8A-4147-A177-3AD203B41FA5}">
                      <a16:colId xmlns:a16="http://schemas.microsoft.com/office/drawing/2014/main" val="20000"/>
                    </a:ext>
                  </a:extLst>
                </a:gridCol>
              </a:tblGrid>
              <a:tr h="862883">
                <a:tc>
                  <a:txBody>
                    <a:bodyPr/>
                    <a:lstStyle/>
                    <a:p>
                      <a:pPr algn="ctr">
                        <a:spcAft>
                          <a:spcPts val="0"/>
                        </a:spcAft>
                      </a:pPr>
                      <a:r>
                        <a:rPr lang="ru-RU" sz="1200" dirty="0" err="1">
                          <a:effectLst/>
                        </a:rPr>
                        <a:t>Збереження</a:t>
                      </a:r>
                      <a:r>
                        <a:rPr lang="ru-RU" sz="1200" dirty="0">
                          <a:effectLst/>
                        </a:rPr>
                        <a:t> та </a:t>
                      </a:r>
                      <a:r>
                        <a:rPr lang="ru-RU" sz="1200" dirty="0" err="1">
                          <a:effectLst/>
                        </a:rPr>
                        <a:t>зміцнення</a:t>
                      </a:r>
                      <a:r>
                        <a:rPr lang="ru-RU" sz="1200" dirty="0">
                          <a:effectLst/>
                        </a:rPr>
                        <a:t> </a:t>
                      </a:r>
                      <a:r>
                        <a:rPr lang="ru-RU" sz="1200" dirty="0" err="1">
                          <a:effectLst/>
                        </a:rPr>
                        <a:t>здоров’я</a:t>
                      </a:r>
                      <a:r>
                        <a:rPr lang="ru-RU" sz="1200" dirty="0">
                          <a:effectLst/>
                        </a:rPr>
                        <a:t> людей</a:t>
                      </a:r>
                      <a:endParaRPr lang="ru-RU" sz="10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0000"/>
                  </a:ext>
                </a:extLst>
              </a:tr>
            </a:tbl>
          </a:graphicData>
        </a:graphic>
      </p:graphicFrame>
      <p:graphicFrame>
        <p:nvGraphicFramePr>
          <p:cNvPr id="31" name="Таблица 30"/>
          <p:cNvGraphicFramePr>
            <a:graphicFrameLocks noGrp="1"/>
          </p:cNvGraphicFramePr>
          <p:nvPr>
            <p:extLst>
              <p:ext uri="{D42A27DB-BD31-4B8C-83A1-F6EECF244321}">
                <p14:modId xmlns:p14="http://schemas.microsoft.com/office/powerpoint/2010/main" val="217951252"/>
              </p:ext>
            </p:extLst>
          </p:nvPr>
        </p:nvGraphicFramePr>
        <p:xfrm>
          <a:off x="1262131" y="965916"/>
          <a:ext cx="8614662" cy="1506828"/>
        </p:xfrm>
        <a:graphic>
          <a:graphicData uri="http://schemas.openxmlformats.org/drawingml/2006/table">
            <a:tbl>
              <a:tblPr>
                <a:tableStyleId>{5C22544A-7EE6-4342-B048-85BDC9FD1C3A}</a:tableStyleId>
              </a:tblPr>
              <a:tblGrid>
                <a:gridCol w="2867217">
                  <a:extLst>
                    <a:ext uri="{9D8B030D-6E8A-4147-A177-3AD203B41FA5}">
                      <a16:colId xmlns:a16="http://schemas.microsoft.com/office/drawing/2014/main" val="20000"/>
                    </a:ext>
                  </a:extLst>
                </a:gridCol>
                <a:gridCol w="2872999">
                  <a:extLst>
                    <a:ext uri="{9D8B030D-6E8A-4147-A177-3AD203B41FA5}">
                      <a16:colId xmlns:a16="http://schemas.microsoft.com/office/drawing/2014/main" val="20001"/>
                    </a:ext>
                  </a:extLst>
                </a:gridCol>
                <a:gridCol w="2874446">
                  <a:extLst>
                    <a:ext uri="{9D8B030D-6E8A-4147-A177-3AD203B41FA5}">
                      <a16:colId xmlns:a16="http://schemas.microsoft.com/office/drawing/2014/main" val="20002"/>
                    </a:ext>
                  </a:extLst>
                </a:gridCol>
              </a:tblGrid>
              <a:tr h="1506828">
                <a:tc>
                  <a:txBody>
                    <a:bodyPr/>
                    <a:lstStyle/>
                    <a:p>
                      <a:pPr algn="ctr">
                        <a:spcAft>
                          <a:spcPts val="0"/>
                        </a:spcAft>
                      </a:pPr>
                      <a:r>
                        <a:rPr lang="ru-RU" sz="1200" dirty="0" err="1">
                          <a:effectLst/>
                        </a:rPr>
                        <a:t>Охорона</a:t>
                      </a:r>
                      <a:r>
                        <a:rPr lang="ru-RU" sz="1200" dirty="0">
                          <a:effectLst/>
                        </a:rPr>
                        <a:t> і </a:t>
                      </a:r>
                      <a:r>
                        <a:rPr lang="ru-RU" sz="1200" dirty="0" err="1">
                          <a:effectLst/>
                        </a:rPr>
                        <a:t>оздоровлення</a:t>
                      </a:r>
                      <a:r>
                        <a:rPr lang="ru-RU" sz="1200" dirty="0">
                          <a:effectLst/>
                        </a:rPr>
                        <a:t> </a:t>
                      </a:r>
                      <a:r>
                        <a:rPr lang="ru-RU" sz="1200" dirty="0" err="1">
                          <a:effectLst/>
                        </a:rPr>
                        <a:t>навколишнього</a:t>
                      </a:r>
                      <a:r>
                        <a:rPr lang="ru-RU" sz="1200" dirty="0">
                          <a:effectLst/>
                        </a:rPr>
                        <a:t> </a:t>
                      </a:r>
                      <a:r>
                        <a:rPr lang="ru-RU" sz="1200" dirty="0" err="1">
                          <a:effectLst/>
                        </a:rPr>
                        <a:t>середовища</a:t>
                      </a:r>
                      <a:r>
                        <a:rPr lang="ru-RU" sz="1200" dirty="0">
                          <a:effectLst/>
                        </a:rPr>
                        <a:t>, природного, техногенного, </a:t>
                      </a:r>
                      <a:r>
                        <a:rPr lang="ru-RU" sz="1200" dirty="0" err="1">
                          <a:effectLst/>
                        </a:rPr>
                        <a:t>соціального</a:t>
                      </a:r>
                      <a:endParaRPr lang="ru-RU" sz="1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ctr">
                        <a:spcAft>
                          <a:spcPts val="0"/>
                        </a:spcAft>
                      </a:pPr>
                      <a:r>
                        <a:rPr lang="ru-RU" sz="1200" dirty="0">
                          <a:effectLst/>
                        </a:rPr>
                        <a:t> </a:t>
                      </a:r>
                      <a:r>
                        <a:rPr lang="ru-RU" sz="1200" dirty="0" smtClean="0">
                          <a:effectLst/>
                        </a:rPr>
                        <a:t>ШЛЯХИ</a:t>
                      </a:r>
                      <a:r>
                        <a:rPr lang="ru-RU" sz="1200" baseline="0" dirty="0" smtClean="0">
                          <a:effectLst/>
                        </a:rPr>
                        <a:t> ДОСЯГНЕННЯ МЕТ</a:t>
                      </a:r>
                      <a:r>
                        <a:rPr lang="uk-UA" sz="1200" baseline="0" dirty="0" smtClean="0">
                          <a:effectLst/>
                        </a:rPr>
                        <a:t>И ГІГІЄНИ</a:t>
                      </a:r>
                      <a:endParaRPr lang="ru-RU" sz="1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ctr">
                        <a:spcAft>
                          <a:spcPts val="0"/>
                        </a:spcAft>
                      </a:pPr>
                      <a:r>
                        <a:rPr lang="ru-RU" sz="1200" dirty="0" err="1">
                          <a:effectLst/>
                        </a:rPr>
                        <a:t>Збереження</a:t>
                      </a:r>
                      <a:r>
                        <a:rPr lang="ru-RU" sz="1200" dirty="0">
                          <a:effectLst/>
                        </a:rPr>
                        <a:t> і </a:t>
                      </a:r>
                      <a:r>
                        <a:rPr lang="ru-RU" sz="1200" dirty="0" err="1">
                          <a:effectLst/>
                        </a:rPr>
                        <a:t>підвищення</a:t>
                      </a:r>
                      <a:r>
                        <a:rPr lang="ru-RU" sz="1200" dirty="0">
                          <a:effectLst/>
                        </a:rPr>
                        <a:t> </a:t>
                      </a:r>
                      <a:r>
                        <a:rPr lang="ru-RU" sz="1200" dirty="0" err="1">
                          <a:effectLst/>
                        </a:rPr>
                        <a:t>стійкості</a:t>
                      </a:r>
                      <a:r>
                        <a:rPr lang="ru-RU" sz="1200" dirty="0">
                          <a:effectLst/>
                        </a:rPr>
                        <a:t> </a:t>
                      </a:r>
                      <a:r>
                        <a:rPr lang="ru-RU" sz="1200" dirty="0" err="1">
                          <a:effectLst/>
                        </a:rPr>
                        <a:t>організму</a:t>
                      </a:r>
                      <a:r>
                        <a:rPr lang="ru-RU" sz="1200" dirty="0">
                          <a:effectLst/>
                        </a:rPr>
                        <a:t> до </a:t>
                      </a:r>
                      <a:r>
                        <a:rPr lang="ru-RU" sz="1200" dirty="0" err="1">
                          <a:effectLst/>
                        </a:rPr>
                        <a:t>несприятливих</a:t>
                      </a:r>
                      <a:r>
                        <a:rPr lang="ru-RU" sz="1200" dirty="0">
                          <a:effectLst/>
                        </a:rPr>
                        <a:t> </a:t>
                      </a:r>
                      <a:r>
                        <a:rPr lang="ru-RU" sz="1200" dirty="0" err="1">
                          <a:effectLst/>
                        </a:rPr>
                        <a:t>чинників</a:t>
                      </a:r>
                      <a:r>
                        <a:rPr lang="ru-RU" sz="1200" dirty="0">
                          <a:effectLst/>
                        </a:rPr>
                        <a:t> </a:t>
                      </a:r>
                      <a:r>
                        <a:rPr lang="ru-RU" sz="1200" dirty="0" err="1">
                          <a:effectLst/>
                        </a:rPr>
                        <a:t>навколишнього</a:t>
                      </a:r>
                      <a:r>
                        <a:rPr lang="ru-RU" sz="1200" dirty="0">
                          <a:effectLst/>
                        </a:rPr>
                        <a:t> </a:t>
                      </a:r>
                      <a:r>
                        <a:rPr lang="ru-RU" sz="1200" dirty="0" err="1">
                          <a:effectLst/>
                        </a:rPr>
                        <a:t>середовища</a:t>
                      </a:r>
                      <a:endParaRPr lang="ru-RU" sz="1000" dirty="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10000"/>
                  </a:ext>
                </a:extLst>
              </a:tr>
            </a:tbl>
          </a:graphicData>
        </a:graphic>
      </p:graphicFrame>
      <p:graphicFrame>
        <p:nvGraphicFramePr>
          <p:cNvPr id="32" name="Таблица 31"/>
          <p:cNvGraphicFramePr>
            <a:graphicFrameLocks noGrp="1"/>
          </p:cNvGraphicFramePr>
          <p:nvPr>
            <p:extLst>
              <p:ext uri="{D42A27DB-BD31-4B8C-83A1-F6EECF244321}">
                <p14:modId xmlns:p14="http://schemas.microsoft.com/office/powerpoint/2010/main" val="2589913184"/>
              </p:ext>
            </p:extLst>
          </p:nvPr>
        </p:nvGraphicFramePr>
        <p:xfrm>
          <a:off x="734095" y="2408350"/>
          <a:ext cx="10075193" cy="1365160"/>
        </p:xfrm>
        <a:graphic>
          <a:graphicData uri="http://schemas.openxmlformats.org/drawingml/2006/table">
            <a:tbl>
              <a:tblPr>
                <a:tableStyleId>{5C22544A-7EE6-4342-B048-85BDC9FD1C3A}</a:tableStyleId>
              </a:tblPr>
              <a:tblGrid>
                <a:gridCol w="1856278">
                  <a:extLst>
                    <a:ext uri="{9D8B030D-6E8A-4147-A177-3AD203B41FA5}">
                      <a16:colId xmlns:a16="http://schemas.microsoft.com/office/drawing/2014/main" val="20000"/>
                    </a:ext>
                  </a:extLst>
                </a:gridCol>
                <a:gridCol w="222537">
                  <a:extLst>
                    <a:ext uri="{9D8B030D-6E8A-4147-A177-3AD203B41FA5}">
                      <a16:colId xmlns:a16="http://schemas.microsoft.com/office/drawing/2014/main" val="20001"/>
                    </a:ext>
                  </a:extLst>
                </a:gridCol>
                <a:gridCol w="2130376">
                  <a:extLst>
                    <a:ext uri="{9D8B030D-6E8A-4147-A177-3AD203B41FA5}">
                      <a16:colId xmlns:a16="http://schemas.microsoft.com/office/drawing/2014/main" val="20002"/>
                    </a:ext>
                  </a:extLst>
                </a:gridCol>
                <a:gridCol w="274100">
                  <a:extLst>
                    <a:ext uri="{9D8B030D-6E8A-4147-A177-3AD203B41FA5}">
                      <a16:colId xmlns:a16="http://schemas.microsoft.com/office/drawing/2014/main" val="20003"/>
                    </a:ext>
                  </a:extLst>
                </a:gridCol>
                <a:gridCol w="1913948">
                  <a:extLst>
                    <a:ext uri="{9D8B030D-6E8A-4147-A177-3AD203B41FA5}">
                      <a16:colId xmlns:a16="http://schemas.microsoft.com/office/drawing/2014/main" val="20004"/>
                    </a:ext>
                  </a:extLst>
                </a:gridCol>
                <a:gridCol w="381296">
                  <a:extLst>
                    <a:ext uri="{9D8B030D-6E8A-4147-A177-3AD203B41FA5}">
                      <a16:colId xmlns:a16="http://schemas.microsoft.com/office/drawing/2014/main" val="20005"/>
                    </a:ext>
                  </a:extLst>
                </a:gridCol>
                <a:gridCol w="1569288">
                  <a:extLst>
                    <a:ext uri="{9D8B030D-6E8A-4147-A177-3AD203B41FA5}">
                      <a16:colId xmlns:a16="http://schemas.microsoft.com/office/drawing/2014/main" val="20006"/>
                    </a:ext>
                  </a:extLst>
                </a:gridCol>
                <a:gridCol w="290382">
                  <a:extLst>
                    <a:ext uri="{9D8B030D-6E8A-4147-A177-3AD203B41FA5}">
                      <a16:colId xmlns:a16="http://schemas.microsoft.com/office/drawing/2014/main" val="20007"/>
                    </a:ext>
                  </a:extLst>
                </a:gridCol>
                <a:gridCol w="1436988">
                  <a:extLst>
                    <a:ext uri="{9D8B030D-6E8A-4147-A177-3AD203B41FA5}">
                      <a16:colId xmlns:a16="http://schemas.microsoft.com/office/drawing/2014/main" val="20008"/>
                    </a:ext>
                  </a:extLst>
                </a:gridCol>
              </a:tblGrid>
              <a:tr h="1365160">
                <a:tc>
                  <a:txBody>
                    <a:bodyPr/>
                    <a:lstStyle/>
                    <a:p>
                      <a:pPr algn="ctr">
                        <a:spcAft>
                          <a:spcPts val="0"/>
                        </a:spcAft>
                      </a:pPr>
                      <a:r>
                        <a:rPr lang="ru-RU" sz="1200" dirty="0" err="1">
                          <a:effectLst/>
                        </a:rPr>
                        <a:t>Збереження</a:t>
                      </a:r>
                      <a:r>
                        <a:rPr lang="ru-RU" sz="1200" dirty="0">
                          <a:effectLst/>
                        </a:rPr>
                        <a:t> </a:t>
                      </a:r>
                      <a:r>
                        <a:rPr lang="ru-RU" sz="1200" dirty="0" err="1">
                          <a:effectLst/>
                        </a:rPr>
                        <a:t>рівнів</a:t>
                      </a:r>
                      <a:r>
                        <a:rPr lang="ru-RU" sz="1200" dirty="0">
                          <a:effectLst/>
                        </a:rPr>
                        <a:t> і </a:t>
                      </a:r>
                      <a:r>
                        <a:rPr lang="ru-RU" sz="1200" dirty="0" err="1">
                          <a:effectLst/>
                        </a:rPr>
                        <a:t>концентрацій</a:t>
                      </a:r>
                      <a:r>
                        <a:rPr lang="ru-RU" sz="1200" dirty="0">
                          <a:effectLst/>
                        </a:rPr>
                        <a:t> </a:t>
                      </a:r>
                      <a:r>
                        <a:rPr lang="ru-RU" sz="1200" dirty="0" err="1">
                          <a:effectLst/>
                        </a:rPr>
                        <a:t>позитивних</a:t>
                      </a:r>
                      <a:r>
                        <a:rPr lang="ru-RU" sz="1200" dirty="0">
                          <a:effectLst/>
                        </a:rPr>
                        <a:t> </a:t>
                      </a:r>
                      <a:r>
                        <a:rPr lang="ru-RU" sz="1200" dirty="0" err="1">
                          <a:effectLst/>
                        </a:rPr>
                        <a:t>природних</a:t>
                      </a:r>
                      <a:r>
                        <a:rPr lang="ru-RU" sz="1200" dirty="0">
                          <a:effectLst/>
                        </a:rPr>
                        <a:t> </a:t>
                      </a:r>
                      <a:r>
                        <a:rPr lang="ru-RU" sz="1200" dirty="0" err="1">
                          <a:effectLst/>
                        </a:rPr>
                        <a:t>факторів</a:t>
                      </a:r>
                      <a:r>
                        <a:rPr lang="ru-RU" sz="1200" dirty="0">
                          <a:effectLst/>
                        </a:rPr>
                        <a:t> </a:t>
                      </a:r>
                      <a:r>
                        <a:rPr lang="ru-RU" sz="1200" dirty="0" err="1">
                          <a:effectLst/>
                        </a:rPr>
                        <a:t>середовища</a:t>
                      </a:r>
                      <a:endParaRPr lang="ru-RU" sz="1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ctr">
                        <a:spcAft>
                          <a:spcPts val="0"/>
                        </a:spcAft>
                      </a:pPr>
                      <a:r>
                        <a:rPr lang="ru-RU" sz="1200">
                          <a:effectLst/>
                        </a:rPr>
                        <a:t> </a:t>
                      </a:r>
                      <a:endParaRPr lang="ru-RU" sz="1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ctr">
                        <a:spcAft>
                          <a:spcPts val="0"/>
                        </a:spcAft>
                      </a:pPr>
                      <a:r>
                        <a:rPr lang="ru-RU" sz="1200" dirty="0" err="1">
                          <a:effectLst/>
                        </a:rPr>
                        <a:t>Зниження</a:t>
                      </a:r>
                      <a:r>
                        <a:rPr lang="ru-RU" sz="1200" dirty="0">
                          <a:effectLst/>
                        </a:rPr>
                        <a:t> </a:t>
                      </a:r>
                      <a:r>
                        <a:rPr lang="ru-RU" sz="1200" dirty="0" err="1">
                          <a:effectLst/>
                        </a:rPr>
                        <a:t>рівнів</a:t>
                      </a:r>
                      <a:r>
                        <a:rPr lang="ru-RU" sz="1200" dirty="0">
                          <a:effectLst/>
                        </a:rPr>
                        <a:t> і </a:t>
                      </a:r>
                      <a:r>
                        <a:rPr lang="ru-RU" sz="1200" dirty="0" err="1">
                          <a:effectLst/>
                        </a:rPr>
                        <a:t>концентрацій</a:t>
                      </a:r>
                      <a:r>
                        <a:rPr lang="ru-RU" sz="1200" dirty="0">
                          <a:effectLst/>
                        </a:rPr>
                        <a:t> </a:t>
                      </a:r>
                      <a:r>
                        <a:rPr lang="ru-RU" sz="1200" dirty="0" err="1">
                          <a:effectLst/>
                        </a:rPr>
                        <a:t>негативних</a:t>
                      </a:r>
                      <a:r>
                        <a:rPr lang="ru-RU" sz="1200" dirty="0">
                          <a:effectLst/>
                        </a:rPr>
                        <a:t> </a:t>
                      </a:r>
                      <a:r>
                        <a:rPr lang="ru-RU" sz="1200" dirty="0" err="1">
                          <a:effectLst/>
                        </a:rPr>
                        <a:t>природних</a:t>
                      </a:r>
                      <a:r>
                        <a:rPr lang="ru-RU" sz="1200" dirty="0">
                          <a:effectLst/>
                        </a:rPr>
                        <a:t> та </a:t>
                      </a:r>
                      <a:r>
                        <a:rPr lang="ru-RU" sz="1200" dirty="0" err="1">
                          <a:effectLst/>
                        </a:rPr>
                        <a:t>антропогенних</a:t>
                      </a:r>
                      <a:r>
                        <a:rPr lang="ru-RU" sz="1200" dirty="0">
                          <a:effectLst/>
                        </a:rPr>
                        <a:t> </a:t>
                      </a:r>
                      <a:r>
                        <a:rPr lang="ru-RU" sz="1200" dirty="0" err="1">
                          <a:effectLst/>
                        </a:rPr>
                        <a:t>шкідливих</a:t>
                      </a:r>
                      <a:r>
                        <a:rPr lang="ru-RU" sz="1200" dirty="0">
                          <a:effectLst/>
                        </a:rPr>
                        <a:t> </a:t>
                      </a:r>
                      <a:r>
                        <a:rPr lang="ru-RU" sz="1200" dirty="0" err="1">
                          <a:effectLst/>
                        </a:rPr>
                        <a:t>факторів</a:t>
                      </a:r>
                      <a:r>
                        <a:rPr lang="ru-RU" sz="1200" dirty="0">
                          <a:effectLst/>
                        </a:rPr>
                        <a:t> </a:t>
                      </a:r>
                      <a:r>
                        <a:rPr lang="ru-RU" sz="1200" dirty="0" err="1">
                          <a:effectLst/>
                        </a:rPr>
                        <a:t>середовища</a:t>
                      </a:r>
                      <a:endParaRPr lang="ru-RU" sz="1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ctr">
                        <a:spcAft>
                          <a:spcPts val="0"/>
                        </a:spcAft>
                      </a:pPr>
                      <a:r>
                        <a:rPr lang="ru-RU" sz="1200">
                          <a:effectLst/>
                        </a:rPr>
                        <a:t> </a:t>
                      </a:r>
                      <a:endParaRPr lang="ru-RU" sz="1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ctr">
                        <a:spcAft>
                          <a:spcPts val="0"/>
                        </a:spcAft>
                      </a:pPr>
                      <a:r>
                        <a:rPr lang="ru-RU" sz="1200" dirty="0" err="1">
                          <a:effectLst/>
                        </a:rPr>
                        <a:t>Підвищення</a:t>
                      </a:r>
                      <a:r>
                        <a:rPr lang="ru-RU" sz="1200" dirty="0">
                          <a:effectLst/>
                        </a:rPr>
                        <a:t> </a:t>
                      </a:r>
                      <a:r>
                        <a:rPr lang="ru-RU" sz="1200" dirty="0" err="1">
                          <a:effectLst/>
                        </a:rPr>
                        <a:t>імунобіологічної</a:t>
                      </a:r>
                      <a:r>
                        <a:rPr lang="ru-RU" sz="1200" dirty="0">
                          <a:effectLst/>
                        </a:rPr>
                        <a:t> </a:t>
                      </a:r>
                      <a:r>
                        <a:rPr lang="ru-RU" sz="1200" dirty="0" err="1">
                          <a:effectLst/>
                        </a:rPr>
                        <a:t>реактивності</a:t>
                      </a:r>
                      <a:r>
                        <a:rPr lang="ru-RU" sz="1200" dirty="0">
                          <a:effectLst/>
                        </a:rPr>
                        <a:t> </a:t>
                      </a:r>
                      <a:r>
                        <a:rPr lang="ru-RU" sz="1200" dirty="0" err="1">
                          <a:effectLst/>
                        </a:rPr>
                        <a:t>організму</a:t>
                      </a:r>
                      <a:endParaRPr lang="ru-RU" sz="1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ctr">
                        <a:spcAft>
                          <a:spcPts val="0"/>
                        </a:spcAft>
                      </a:pPr>
                      <a:r>
                        <a:rPr lang="ru-RU" sz="1200">
                          <a:effectLst/>
                        </a:rPr>
                        <a:t> </a:t>
                      </a:r>
                      <a:endParaRPr lang="ru-RU" sz="1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ctr">
                        <a:spcAft>
                          <a:spcPts val="0"/>
                        </a:spcAft>
                      </a:pPr>
                      <a:r>
                        <a:rPr lang="ru-RU" sz="1200" dirty="0" err="1">
                          <a:effectLst/>
                        </a:rPr>
                        <a:t>Підсилення</a:t>
                      </a:r>
                      <a:r>
                        <a:rPr lang="ru-RU" sz="1200" dirty="0">
                          <a:effectLst/>
                        </a:rPr>
                        <a:t> </a:t>
                      </a:r>
                      <a:r>
                        <a:rPr lang="ru-RU" sz="1200" dirty="0" err="1">
                          <a:effectLst/>
                        </a:rPr>
                        <a:t>механізмів</a:t>
                      </a:r>
                      <a:r>
                        <a:rPr lang="ru-RU" sz="1200" dirty="0">
                          <a:effectLst/>
                        </a:rPr>
                        <a:t> </a:t>
                      </a:r>
                      <a:r>
                        <a:rPr lang="ru-RU" sz="1200" dirty="0" err="1">
                          <a:effectLst/>
                        </a:rPr>
                        <a:t>адаптації</a:t>
                      </a:r>
                      <a:r>
                        <a:rPr lang="ru-RU" sz="1200" dirty="0">
                          <a:effectLst/>
                        </a:rPr>
                        <a:t> і </a:t>
                      </a:r>
                      <a:r>
                        <a:rPr lang="ru-RU" sz="1200" dirty="0" err="1">
                          <a:effectLst/>
                        </a:rPr>
                        <a:t>компенсації</a:t>
                      </a:r>
                      <a:endParaRPr lang="ru-RU" sz="1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ctr">
                        <a:spcAft>
                          <a:spcPts val="0"/>
                        </a:spcAft>
                      </a:pPr>
                      <a:r>
                        <a:rPr lang="ru-RU" sz="1200">
                          <a:effectLst/>
                        </a:rPr>
                        <a:t> </a:t>
                      </a:r>
                      <a:endParaRPr lang="ru-RU" sz="1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ctr">
                        <a:spcAft>
                          <a:spcPts val="0"/>
                        </a:spcAft>
                      </a:pPr>
                      <a:r>
                        <a:rPr lang="ru-RU" sz="1200" dirty="0" err="1">
                          <a:effectLst/>
                        </a:rPr>
                        <a:t>Індивідуальний</a:t>
                      </a:r>
                      <a:r>
                        <a:rPr lang="ru-RU" sz="1200" dirty="0">
                          <a:effectLst/>
                        </a:rPr>
                        <a:t> </a:t>
                      </a:r>
                      <a:r>
                        <a:rPr lang="ru-RU" sz="1200" dirty="0" err="1">
                          <a:effectLst/>
                        </a:rPr>
                        <a:t>захист</a:t>
                      </a:r>
                      <a:r>
                        <a:rPr lang="ru-RU" sz="1200" dirty="0">
                          <a:effectLst/>
                        </a:rPr>
                        <a:t> </a:t>
                      </a:r>
                      <a:r>
                        <a:rPr lang="ru-RU" sz="1200" dirty="0" err="1">
                          <a:effectLst/>
                        </a:rPr>
                        <a:t>організму</a:t>
                      </a:r>
                      <a:endParaRPr lang="ru-RU" sz="1000" dirty="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10000"/>
                  </a:ext>
                </a:extLst>
              </a:tr>
            </a:tbl>
          </a:graphicData>
        </a:graphic>
      </p:graphicFrame>
      <p:graphicFrame>
        <p:nvGraphicFramePr>
          <p:cNvPr id="56" name="Таблица 55"/>
          <p:cNvGraphicFramePr>
            <a:graphicFrameLocks noGrp="1"/>
          </p:cNvGraphicFramePr>
          <p:nvPr>
            <p:extLst>
              <p:ext uri="{D42A27DB-BD31-4B8C-83A1-F6EECF244321}">
                <p14:modId xmlns:p14="http://schemas.microsoft.com/office/powerpoint/2010/main" val="1482050417"/>
              </p:ext>
            </p:extLst>
          </p:nvPr>
        </p:nvGraphicFramePr>
        <p:xfrm>
          <a:off x="347734" y="3618963"/>
          <a:ext cx="11475073" cy="2962142"/>
        </p:xfrm>
        <a:graphic>
          <a:graphicData uri="http://schemas.openxmlformats.org/drawingml/2006/table">
            <a:tbl>
              <a:tblPr>
                <a:tableStyleId>{5C22544A-7EE6-4342-B048-85BDC9FD1C3A}</a:tableStyleId>
              </a:tblPr>
              <a:tblGrid>
                <a:gridCol w="889128">
                  <a:extLst>
                    <a:ext uri="{9D8B030D-6E8A-4147-A177-3AD203B41FA5}">
                      <a16:colId xmlns:a16="http://schemas.microsoft.com/office/drawing/2014/main" val="20000"/>
                    </a:ext>
                  </a:extLst>
                </a:gridCol>
                <a:gridCol w="773700">
                  <a:extLst>
                    <a:ext uri="{9D8B030D-6E8A-4147-A177-3AD203B41FA5}">
                      <a16:colId xmlns:a16="http://schemas.microsoft.com/office/drawing/2014/main" val="20001"/>
                    </a:ext>
                  </a:extLst>
                </a:gridCol>
                <a:gridCol w="889128">
                  <a:extLst>
                    <a:ext uri="{9D8B030D-6E8A-4147-A177-3AD203B41FA5}">
                      <a16:colId xmlns:a16="http://schemas.microsoft.com/office/drawing/2014/main" val="20002"/>
                    </a:ext>
                  </a:extLst>
                </a:gridCol>
                <a:gridCol w="889128">
                  <a:extLst>
                    <a:ext uri="{9D8B030D-6E8A-4147-A177-3AD203B41FA5}">
                      <a16:colId xmlns:a16="http://schemas.microsoft.com/office/drawing/2014/main" val="20003"/>
                    </a:ext>
                  </a:extLst>
                </a:gridCol>
                <a:gridCol w="773700">
                  <a:extLst>
                    <a:ext uri="{9D8B030D-6E8A-4147-A177-3AD203B41FA5}">
                      <a16:colId xmlns:a16="http://schemas.microsoft.com/office/drawing/2014/main" val="20004"/>
                    </a:ext>
                  </a:extLst>
                </a:gridCol>
                <a:gridCol w="1766557">
                  <a:extLst>
                    <a:ext uri="{9D8B030D-6E8A-4147-A177-3AD203B41FA5}">
                      <a16:colId xmlns:a16="http://schemas.microsoft.com/office/drawing/2014/main" val="20005"/>
                    </a:ext>
                  </a:extLst>
                </a:gridCol>
                <a:gridCol w="889128">
                  <a:extLst>
                    <a:ext uri="{9D8B030D-6E8A-4147-A177-3AD203B41FA5}">
                      <a16:colId xmlns:a16="http://schemas.microsoft.com/office/drawing/2014/main" val="20006"/>
                    </a:ext>
                  </a:extLst>
                </a:gridCol>
                <a:gridCol w="332254">
                  <a:extLst>
                    <a:ext uri="{9D8B030D-6E8A-4147-A177-3AD203B41FA5}">
                      <a16:colId xmlns:a16="http://schemas.microsoft.com/office/drawing/2014/main" val="20007"/>
                    </a:ext>
                  </a:extLst>
                </a:gridCol>
                <a:gridCol w="773700">
                  <a:extLst>
                    <a:ext uri="{9D8B030D-6E8A-4147-A177-3AD203B41FA5}">
                      <a16:colId xmlns:a16="http://schemas.microsoft.com/office/drawing/2014/main" val="20008"/>
                    </a:ext>
                  </a:extLst>
                </a:gridCol>
                <a:gridCol w="331476">
                  <a:extLst>
                    <a:ext uri="{9D8B030D-6E8A-4147-A177-3AD203B41FA5}">
                      <a16:colId xmlns:a16="http://schemas.microsoft.com/office/drawing/2014/main" val="20009"/>
                    </a:ext>
                  </a:extLst>
                </a:gridCol>
                <a:gridCol w="773700">
                  <a:extLst>
                    <a:ext uri="{9D8B030D-6E8A-4147-A177-3AD203B41FA5}">
                      <a16:colId xmlns:a16="http://schemas.microsoft.com/office/drawing/2014/main" val="20010"/>
                    </a:ext>
                  </a:extLst>
                </a:gridCol>
                <a:gridCol w="221506">
                  <a:extLst>
                    <a:ext uri="{9D8B030D-6E8A-4147-A177-3AD203B41FA5}">
                      <a16:colId xmlns:a16="http://schemas.microsoft.com/office/drawing/2014/main" val="20011"/>
                    </a:ext>
                  </a:extLst>
                </a:gridCol>
                <a:gridCol w="552973">
                  <a:extLst>
                    <a:ext uri="{9D8B030D-6E8A-4147-A177-3AD203B41FA5}">
                      <a16:colId xmlns:a16="http://schemas.microsoft.com/office/drawing/2014/main" val="20012"/>
                    </a:ext>
                  </a:extLst>
                </a:gridCol>
                <a:gridCol w="220722">
                  <a:extLst>
                    <a:ext uri="{9D8B030D-6E8A-4147-A177-3AD203B41FA5}">
                      <a16:colId xmlns:a16="http://schemas.microsoft.com/office/drawing/2014/main" val="20013"/>
                    </a:ext>
                  </a:extLst>
                </a:gridCol>
                <a:gridCol w="552973">
                  <a:extLst>
                    <a:ext uri="{9D8B030D-6E8A-4147-A177-3AD203B41FA5}">
                      <a16:colId xmlns:a16="http://schemas.microsoft.com/office/drawing/2014/main" val="20014"/>
                    </a:ext>
                  </a:extLst>
                </a:gridCol>
                <a:gridCol w="206682">
                  <a:extLst>
                    <a:ext uri="{9D8B030D-6E8A-4147-A177-3AD203B41FA5}">
                      <a16:colId xmlns:a16="http://schemas.microsoft.com/office/drawing/2014/main" val="20015"/>
                    </a:ext>
                  </a:extLst>
                </a:gridCol>
                <a:gridCol w="638618">
                  <a:extLst>
                    <a:ext uri="{9D8B030D-6E8A-4147-A177-3AD203B41FA5}">
                      <a16:colId xmlns:a16="http://schemas.microsoft.com/office/drawing/2014/main" val="20016"/>
                    </a:ext>
                  </a:extLst>
                </a:gridCol>
              </a:tblGrid>
              <a:tr h="2962142">
                <a:tc>
                  <a:txBody>
                    <a:bodyPr/>
                    <a:lstStyle/>
                    <a:p>
                      <a:pPr marL="71755" marR="71755" algn="ctr">
                        <a:spcAft>
                          <a:spcPts val="0"/>
                        </a:spcAft>
                      </a:pPr>
                      <a:r>
                        <a:rPr lang="ru-RU" sz="1200" dirty="0" err="1">
                          <a:effectLst/>
                        </a:rPr>
                        <a:t>Державний</a:t>
                      </a:r>
                      <a:r>
                        <a:rPr lang="ru-RU" sz="1200" dirty="0">
                          <a:effectLst/>
                        </a:rPr>
                        <a:t> </a:t>
                      </a:r>
                      <a:r>
                        <a:rPr lang="ru-RU" sz="1200" dirty="0" err="1">
                          <a:effectLst/>
                        </a:rPr>
                        <a:t>устрій</a:t>
                      </a:r>
                      <a:r>
                        <a:rPr lang="ru-RU" sz="1200" dirty="0">
                          <a:effectLst/>
                        </a:rPr>
                        <a:t>, </a:t>
                      </a:r>
                      <a:r>
                        <a:rPr lang="ru-RU" sz="1200" dirty="0" err="1">
                          <a:effectLst/>
                        </a:rPr>
                        <a:t>санітарне</a:t>
                      </a:r>
                      <a:r>
                        <a:rPr lang="ru-RU" sz="1200" dirty="0">
                          <a:effectLst/>
                        </a:rPr>
                        <a:t> </a:t>
                      </a:r>
                      <a:r>
                        <a:rPr lang="ru-RU" sz="1200" dirty="0" err="1">
                          <a:effectLst/>
                        </a:rPr>
                        <a:t>законодавство</a:t>
                      </a:r>
                      <a:r>
                        <a:rPr lang="ru-RU" sz="1200" dirty="0">
                          <a:effectLst/>
                        </a:rPr>
                        <a:t>, </a:t>
                      </a:r>
                      <a:r>
                        <a:rPr lang="ru-RU" sz="1200" dirty="0" err="1">
                          <a:effectLst/>
                        </a:rPr>
                        <a:t>санітарні</a:t>
                      </a:r>
                      <a:r>
                        <a:rPr lang="ru-RU" sz="1200" dirty="0">
                          <a:effectLst/>
                        </a:rPr>
                        <a:t> </a:t>
                      </a:r>
                      <a:r>
                        <a:rPr lang="ru-RU" sz="1200" dirty="0" err="1">
                          <a:effectLst/>
                        </a:rPr>
                        <a:t>органи</a:t>
                      </a:r>
                      <a:r>
                        <a:rPr lang="ru-RU" sz="1200" dirty="0">
                          <a:effectLst/>
                        </a:rPr>
                        <a:t> і установи, </a:t>
                      </a:r>
                      <a:r>
                        <a:rPr lang="ru-RU" sz="1200" dirty="0" err="1">
                          <a:effectLst/>
                        </a:rPr>
                        <a:t>адміністративні</a:t>
                      </a:r>
                      <a:r>
                        <a:rPr lang="ru-RU" sz="1200" dirty="0">
                          <a:effectLst/>
                        </a:rPr>
                        <a:t> заходи</a:t>
                      </a:r>
                      <a:endParaRPr lang="ru-RU" sz="1000" dirty="0">
                        <a:effectLst/>
                        <a:latin typeface="Times New Roman" panose="02020603050405020304" pitchFamily="18" charset="0"/>
                        <a:ea typeface="Times New Roman" panose="02020603050405020304" pitchFamily="18" charset="0"/>
                      </a:endParaRPr>
                    </a:p>
                  </a:txBody>
                  <a:tcPr marL="68580" marR="68580" marT="0" marB="0" vert="vert270" anchor="ctr"/>
                </a:tc>
                <a:tc>
                  <a:txBody>
                    <a:bodyPr/>
                    <a:lstStyle/>
                    <a:p>
                      <a:pPr marL="71755" marR="71755" algn="ctr">
                        <a:spcAft>
                          <a:spcPts val="0"/>
                        </a:spcAft>
                      </a:pPr>
                      <a:r>
                        <a:rPr lang="ru-RU" sz="1200" dirty="0">
                          <a:effectLst/>
                        </a:rPr>
                        <a:t> </a:t>
                      </a:r>
                      <a:endParaRPr lang="ru-RU" sz="1000" dirty="0">
                        <a:effectLst/>
                        <a:latin typeface="Times New Roman" panose="02020603050405020304" pitchFamily="18" charset="0"/>
                        <a:ea typeface="Times New Roman" panose="02020603050405020304" pitchFamily="18" charset="0"/>
                      </a:endParaRPr>
                    </a:p>
                  </a:txBody>
                  <a:tcPr marL="68580" marR="68580" marT="0" marB="0" vert="vert270" anchor="ctr"/>
                </a:tc>
                <a:tc>
                  <a:txBody>
                    <a:bodyPr/>
                    <a:lstStyle/>
                    <a:p>
                      <a:pPr marL="71755" marR="71755" algn="ctr">
                        <a:spcAft>
                          <a:spcPts val="0"/>
                        </a:spcAft>
                      </a:pPr>
                      <a:r>
                        <a:rPr lang="ru-RU" sz="1200" dirty="0" err="1">
                          <a:effectLst/>
                        </a:rPr>
                        <a:t>Запобіжний</a:t>
                      </a:r>
                      <a:r>
                        <a:rPr lang="ru-RU" sz="1200" dirty="0">
                          <a:effectLst/>
                        </a:rPr>
                        <a:t> і </a:t>
                      </a:r>
                      <a:r>
                        <a:rPr lang="ru-RU" sz="1200" dirty="0" err="1">
                          <a:effectLst/>
                        </a:rPr>
                        <a:t>поточний</a:t>
                      </a:r>
                      <a:r>
                        <a:rPr lang="ru-RU" sz="1200" dirty="0">
                          <a:effectLst/>
                        </a:rPr>
                        <a:t> </a:t>
                      </a:r>
                      <a:r>
                        <a:rPr lang="ru-RU" sz="1200" dirty="0" err="1">
                          <a:effectLst/>
                        </a:rPr>
                        <a:t>санітарний</a:t>
                      </a:r>
                      <a:r>
                        <a:rPr lang="ru-RU" sz="1200" dirty="0">
                          <a:effectLst/>
                        </a:rPr>
                        <a:t> </a:t>
                      </a:r>
                      <a:r>
                        <a:rPr lang="ru-RU" sz="1200" dirty="0" err="1">
                          <a:effectLst/>
                        </a:rPr>
                        <a:t>нагляд</a:t>
                      </a:r>
                      <a:r>
                        <a:rPr lang="ru-RU" sz="1200" dirty="0">
                          <a:effectLst/>
                        </a:rPr>
                        <a:t>, </a:t>
                      </a:r>
                      <a:r>
                        <a:rPr lang="ru-RU" sz="1200" dirty="0" err="1">
                          <a:effectLst/>
                        </a:rPr>
                        <a:t>державний</a:t>
                      </a:r>
                      <a:r>
                        <a:rPr lang="ru-RU" sz="1200" dirty="0">
                          <a:effectLst/>
                        </a:rPr>
                        <a:t> і </a:t>
                      </a:r>
                      <a:r>
                        <a:rPr lang="ru-RU" sz="1200" dirty="0" err="1">
                          <a:effectLst/>
                        </a:rPr>
                        <a:t>відомчий</a:t>
                      </a:r>
                      <a:endParaRPr lang="ru-RU" sz="1000" dirty="0">
                        <a:effectLst/>
                        <a:latin typeface="Times New Roman" panose="02020603050405020304" pitchFamily="18" charset="0"/>
                        <a:ea typeface="Times New Roman" panose="02020603050405020304" pitchFamily="18" charset="0"/>
                      </a:endParaRPr>
                    </a:p>
                  </a:txBody>
                  <a:tcPr marL="68580" marR="68580" marT="0" marB="0" vert="vert270" anchor="ctr"/>
                </a:tc>
                <a:tc>
                  <a:txBody>
                    <a:bodyPr/>
                    <a:lstStyle/>
                    <a:p>
                      <a:pPr marL="71755" marR="71755" algn="ctr">
                        <a:spcAft>
                          <a:spcPts val="0"/>
                        </a:spcAft>
                      </a:pPr>
                      <a:r>
                        <a:rPr lang="ru-RU" sz="1200" dirty="0">
                          <a:effectLst/>
                        </a:rPr>
                        <a:t> </a:t>
                      </a:r>
                      <a:endParaRPr lang="ru-RU" sz="1000" dirty="0">
                        <a:effectLst/>
                        <a:latin typeface="Times New Roman" panose="02020603050405020304" pitchFamily="18" charset="0"/>
                        <a:ea typeface="Times New Roman" panose="02020603050405020304" pitchFamily="18" charset="0"/>
                      </a:endParaRPr>
                    </a:p>
                  </a:txBody>
                  <a:tcPr marL="68580" marR="68580" marT="0" marB="0" vert="vert270" anchor="ctr"/>
                </a:tc>
                <a:tc>
                  <a:txBody>
                    <a:bodyPr/>
                    <a:lstStyle/>
                    <a:p>
                      <a:pPr marL="71755" marR="71755" algn="ctr">
                        <a:spcAft>
                          <a:spcPts val="0"/>
                        </a:spcAft>
                      </a:pPr>
                      <a:r>
                        <a:rPr lang="ru-RU" sz="1200">
                          <a:effectLst/>
                        </a:rPr>
                        <a:t>Використання природних ресурсів, застосування технічних засобів</a:t>
                      </a:r>
                      <a:endParaRPr lang="ru-RU" sz="1000">
                        <a:effectLst/>
                        <a:latin typeface="Times New Roman" panose="02020603050405020304" pitchFamily="18" charset="0"/>
                        <a:ea typeface="Times New Roman" panose="02020603050405020304" pitchFamily="18" charset="0"/>
                      </a:endParaRPr>
                    </a:p>
                  </a:txBody>
                  <a:tcPr marL="68580" marR="68580" marT="0" marB="0" vert="vert270" anchor="ctr"/>
                </a:tc>
                <a:tc>
                  <a:txBody>
                    <a:bodyPr/>
                    <a:lstStyle/>
                    <a:p>
                      <a:pPr marL="71755" marR="71755" algn="ctr">
                        <a:spcAft>
                          <a:spcPts val="0"/>
                        </a:spcAft>
                      </a:pPr>
                      <a:r>
                        <a:rPr lang="ru-RU" sz="1200" dirty="0">
                          <a:effectLst/>
                        </a:rPr>
                        <a:t> </a:t>
                      </a:r>
                      <a:endParaRPr lang="ru-RU" sz="1000" dirty="0">
                        <a:effectLst/>
                        <a:latin typeface="Times New Roman" panose="02020603050405020304" pitchFamily="18" charset="0"/>
                        <a:ea typeface="Times New Roman" panose="02020603050405020304" pitchFamily="18" charset="0"/>
                      </a:endParaRPr>
                    </a:p>
                  </a:txBody>
                  <a:tcPr marL="68580" marR="68580" marT="0" marB="0" vert="vert270" anchor="ctr"/>
                </a:tc>
                <a:tc>
                  <a:txBody>
                    <a:bodyPr/>
                    <a:lstStyle/>
                    <a:p>
                      <a:pPr marL="71755" marR="71755" algn="ctr">
                        <a:spcAft>
                          <a:spcPts val="0"/>
                        </a:spcAft>
                      </a:pPr>
                      <a:r>
                        <a:rPr lang="ru-RU" sz="1200">
                          <a:effectLst/>
                        </a:rPr>
                        <a:t>Здоровий спосіб життя, раціональне харчування, особиста гігієна, режим праці і відпочинку, тренування, загартування</a:t>
                      </a:r>
                      <a:endParaRPr lang="ru-RU" sz="1000">
                        <a:effectLst/>
                        <a:latin typeface="Times New Roman" panose="02020603050405020304" pitchFamily="18" charset="0"/>
                        <a:ea typeface="Times New Roman" panose="02020603050405020304" pitchFamily="18" charset="0"/>
                      </a:endParaRPr>
                    </a:p>
                  </a:txBody>
                  <a:tcPr marL="68580" marR="68580" marT="0" marB="0" vert="vert270" anchor="ctr"/>
                </a:tc>
                <a:tc>
                  <a:txBody>
                    <a:bodyPr/>
                    <a:lstStyle/>
                    <a:p>
                      <a:pPr marL="71755" marR="71755" algn="ctr">
                        <a:spcAft>
                          <a:spcPts val="0"/>
                        </a:spcAft>
                      </a:pPr>
                      <a:r>
                        <a:rPr lang="ru-RU" sz="1200">
                          <a:effectLst/>
                        </a:rPr>
                        <a:t> </a:t>
                      </a:r>
                      <a:endParaRPr lang="ru-RU" sz="1000">
                        <a:effectLst/>
                        <a:latin typeface="Times New Roman" panose="02020603050405020304" pitchFamily="18" charset="0"/>
                        <a:ea typeface="Times New Roman" panose="02020603050405020304" pitchFamily="18" charset="0"/>
                      </a:endParaRPr>
                    </a:p>
                  </a:txBody>
                  <a:tcPr marL="68580" marR="68580" marT="0" marB="0" vert="vert270" anchor="ctr"/>
                </a:tc>
                <a:tc>
                  <a:txBody>
                    <a:bodyPr/>
                    <a:lstStyle/>
                    <a:p>
                      <a:pPr marL="71755" marR="71755" algn="ctr">
                        <a:spcAft>
                          <a:spcPts val="0"/>
                        </a:spcAft>
                      </a:pPr>
                      <a:r>
                        <a:rPr lang="ru-RU" sz="1200">
                          <a:effectLst/>
                        </a:rPr>
                        <a:t>Профілактичні щеплення, профілактичне харчування антидотні засоби</a:t>
                      </a:r>
                      <a:endParaRPr lang="ru-RU" sz="1000">
                        <a:effectLst/>
                        <a:latin typeface="Times New Roman" panose="02020603050405020304" pitchFamily="18" charset="0"/>
                        <a:ea typeface="Times New Roman" panose="02020603050405020304" pitchFamily="18" charset="0"/>
                      </a:endParaRPr>
                    </a:p>
                  </a:txBody>
                  <a:tcPr marL="68580" marR="68580" marT="0" marB="0" vert="vert270" anchor="ctr"/>
                </a:tc>
                <a:tc>
                  <a:txBody>
                    <a:bodyPr/>
                    <a:lstStyle/>
                    <a:p>
                      <a:pPr marL="71755" marR="71755" algn="ctr">
                        <a:spcAft>
                          <a:spcPts val="0"/>
                        </a:spcAft>
                      </a:pPr>
                      <a:r>
                        <a:rPr lang="ru-RU" sz="1200">
                          <a:effectLst/>
                        </a:rPr>
                        <a:t> </a:t>
                      </a:r>
                      <a:endParaRPr lang="ru-RU" sz="1000">
                        <a:effectLst/>
                        <a:latin typeface="Times New Roman" panose="02020603050405020304" pitchFamily="18" charset="0"/>
                        <a:ea typeface="Times New Roman" panose="02020603050405020304" pitchFamily="18" charset="0"/>
                      </a:endParaRPr>
                    </a:p>
                  </a:txBody>
                  <a:tcPr marL="68580" marR="68580" marT="0" marB="0" vert="vert270" anchor="ctr"/>
                </a:tc>
                <a:tc>
                  <a:txBody>
                    <a:bodyPr/>
                    <a:lstStyle/>
                    <a:p>
                      <a:pPr marL="71755" marR="71755" algn="ctr">
                        <a:spcAft>
                          <a:spcPts val="0"/>
                        </a:spcAft>
                      </a:pPr>
                      <a:r>
                        <a:rPr lang="ru-RU" sz="1200">
                          <a:effectLst/>
                        </a:rPr>
                        <a:t>Клініко-соматичний професійний відбір, попередні, періодичні медичні огляди, диспансерне обслуговування</a:t>
                      </a:r>
                      <a:endParaRPr lang="ru-RU" sz="1000">
                        <a:effectLst/>
                        <a:latin typeface="Times New Roman" panose="02020603050405020304" pitchFamily="18" charset="0"/>
                        <a:ea typeface="Times New Roman" panose="02020603050405020304" pitchFamily="18" charset="0"/>
                      </a:endParaRPr>
                    </a:p>
                  </a:txBody>
                  <a:tcPr marL="68580" marR="68580" marT="0" marB="0" vert="vert270" anchor="ctr"/>
                </a:tc>
                <a:tc>
                  <a:txBody>
                    <a:bodyPr/>
                    <a:lstStyle/>
                    <a:p>
                      <a:pPr marL="71755" marR="71755" algn="ctr">
                        <a:spcAft>
                          <a:spcPts val="0"/>
                        </a:spcAft>
                      </a:pPr>
                      <a:r>
                        <a:rPr lang="ru-RU" sz="1200">
                          <a:effectLst/>
                        </a:rPr>
                        <a:t> </a:t>
                      </a:r>
                      <a:endParaRPr lang="ru-RU" sz="1000">
                        <a:effectLst/>
                        <a:latin typeface="Times New Roman" panose="02020603050405020304" pitchFamily="18" charset="0"/>
                        <a:ea typeface="Times New Roman" panose="02020603050405020304" pitchFamily="18" charset="0"/>
                      </a:endParaRPr>
                    </a:p>
                  </a:txBody>
                  <a:tcPr marL="68580" marR="68580" marT="0" marB="0" vert="vert270" anchor="ctr"/>
                </a:tc>
                <a:tc>
                  <a:txBody>
                    <a:bodyPr/>
                    <a:lstStyle/>
                    <a:p>
                      <a:pPr marL="71755" marR="71755" algn="ctr">
                        <a:spcAft>
                          <a:spcPts val="0"/>
                        </a:spcAft>
                      </a:pPr>
                      <a:r>
                        <a:rPr lang="ru-RU" sz="1200">
                          <a:effectLst/>
                        </a:rPr>
                        <a:t>Психогігієна, психопрофілактика</a:t>
                      </a:r>
                      <a:endParaRPr lang="ru-RU" sz="1000">
                        <a:effectLst/>
                        <a:latin typeface="Times New Roman" panose="02020603050405020304" pitchFamily="18" charset="0"/>
                        <a:ea typeface="Times New Roman" panose="02020603050405020304" pitchFamily="18" charset="0"/>
                      </a:endParaRPr>
                    </a:p>
                  </a:txBody>
                  <a:tcPr marL="68580" marR="68580" marT="0" marB="0" vert="vert270" anchor="ctr"/>
                </a:tc>
                <a:tc>
                  <a:txBody>
                    <a:bodyPr/>
                    <a:lstStyle/>
                    <a:p>
                      <a:pPr marL="71755" marR="71755" algn="ctr">
                        <a:spcAft>
                          <a:spcPts val="0"/>
                        </a:spcAft>
                      </a:pPr>
                      <a:r>
                        <a:rPr lang="ru-RU" sz="1200">
                          <a:effectLst/>
                        </a:rPr>
                        <a:t> </a:t>
                      </a:r>
                      <a:endParaRPr lang="ru-RU" sz="1000">
                        <a:effectLst/>
                        <a:latin typeface="Times New Roman" panose="02020603050405020304" pitchFamily="18" charset="0"/>
                        <a:ea typeface="Times New Roman" panose="02020603050405020304" pitchFamily="18" charset="0"/>
                      </a:endParaRPr>
                    </a:p>
                  </a:txBody>
                  <a:tcPr marL="68580" marR="68580" marT="0" marB="0" vert="vert270" anchor="ctr"/>
                </a:tc>
                <a:tc>
                  <a:txBody>
                    <a:bodyPr/>
                    <a:lstStyle/>
                    <a:p>
                      <a:pPr marL="71755" marR="71755" algn="ctr">
                        <a:spcAft>
                          <a:spcPts val="0"/>
                        </a:spcAft>
                      </a:pPr>
                      <a:r>
                        <a:rPr lang="ru-RU" sz="1200" dirty="0" err="1">
                          <a:effectLst/>
                        </a:rPr>
                        <a:t>Виробниче</a:t>
                      </a:r>
                      <a:r>
                        <a:rPr lang="ru-RU" sz="1200" dirty="0">
                          <a:effectLst/>
                        </a:rPr>
                        <a:t> </a:t>
                      </a:r>
                      <a:r>
                        <a:rPr lang="ru-RU" sz="1200" dirty="0" err="1">
                          <a:effectLst/>
                        </a:rPr>
                        <a:t>навчання</a:t>
                      </a:r>
                      <a:r>
                        <a:rPr lang="ru-RU" sz="1200" dirty="0">
                          <a:effectLst/>
                        </a:rPr>
                        <a:t>, </a:t>
                      </a:r>
                      <a:r>
                        <a:rPr lang="ru-RU" sz="1200" dirty="0" err="1">
                          <a:effectLst/>
                        </a:rPr>
                        <a:t>техніка</a:t>
                      </a:r>
                      <a:r>
                        <a:rPr lang="ru-RU" sz="1200" dirty="0">
                          <a:effectLst/>
                        </a:rPr>
                        <a:t> </a:t>
                      </a:r>
                      <a:r>
                        <a:rPr lang="ru-RU" sz="1200" dirty="0" err="1">
                          <a:effectLst/>
                        </a:rPr>
                        <a:t>безпеки</a:t>
                      </a:r>
                      <a:r>
                        <a:rPr lang="ru-RU" sz="1200" dirty="0">
                          <a:effectLst/>
                        </a:rPr>
                        <a:t>, </a:t>
                      </a:r>
                      <a:r>
                        <a:rPr lang="ru-RU" sz="1200" dirty="0" err="1">
                          <a:effectLst/>
                        </a:rPr>
                        <a:t>санітарна</a:t>
                      </a:r>
                      <a:r>
                        <a:rPr lang="ru-RU" sz="1200" dirty="0">
                          <a:effectLst/>
                        </a:rPr>
                        <a:t> </a:t>
                      </a:r>
                      <a:r>
                        <a:rPr lang="ru-RU" sz="1200" dirty="0" err="1">
                          <a:effectLst/>
                        </a:rPr>
                        <a:t>освіта</a:t>
                      </a:r>
                      <a:endParaRPr lang="ru-RU" sz="1000" dirty="0">
                        <a:effectLst/>
                        <a:latin typeface="Times New Roman" panose="02020603050405020304" pitchFamily="18" charset="0"/>
                        <a:ea typeface="Times New Roman" panose="02020603050405020304" pitchFamily="18" charset="0"/>
                      </a:endParaRPr>
                    </a:p>
                  </a:txBody>
                  <a:tcPr marL="68580" marR="68580" marT="0" marB="0" vert="vert270" anchor="ctr"/>
                </a:tc>
                <a:tc>
                  <a:txBody>
                    <a:bodyPr/>
                    <a:lstStyle/>
                    <a:p>
                      <a:pPr marL="71755" marR="71755" algn="ctr">
                        <a:spcAft>
                          <a:spcPts val="0"/>
                        </a:spcAft>
                      </a:pPr>
                      <a:r>
                        <a:rPr lang="ru-RU" sz="1200">
                          <a:effectLst/>
                        </a:rPr>
                        <a:t> </a:t>
                      </a:r>
                      <a:endParaRPr lang="ru-RU" sz="1000">
                        <a:effectLst/>
                        <a:latin typeface="Times New Roman" panose="02020603050405020304" pitchFamily="18" charset="0"/>
                        <a:ea typeface="Times New Roman" panose="02020603050405020304" pitchFamily="18" charset="0"/>
                      </a:endParaRPr>
                    </a:p>
                  </a:txBody>
                  <a:tcPr marL="68580" marR="68580" marT="0" marB="0" vert="vert270" anchor="ctr"/>
                </a:tc>
                <a:tc>
                  <a:txBody>
                    <a:bodyPr/>
                    <a:lstStyle/>
                    <a:p>
                      <a:pPr marL="71755" marR="71755" algn="ctr">
                        <a:spcAft>
                          <a:spcPts val="0"/>
                        </a:spcAft>
                      </a:pPr>
                      <a:r>
                        <a:rPr lang="ru-RU" sz="1200" dirty="0" err="1">
                          <a:effectLst/>
                        </a:rPr>
                        <a:t>Використання</a:t>
                      </a:r>
                      <a:r>
                        <a:rPr lang="ru-RU" sz="1200" dirty="0">
                          <a:effectLst/>
                        </a:rPr>
                        <a:t> </a:t>
                      </a:r>
                      <a:r>
                        <a:rPr lang="ru-RU" sz="1200" dirty="0" err="1">
                          <a:effectLst/>
                        </a:rPr>
                        <a:t>індивідуальних</a:t>
                      </a:r>
                      <a:r>
                        <a:rPr lang="ru-RU" sz="1200" dirty="0">
                          <a:effectLst/>
                        </a:rPr>
                        <a:t> </a:t>
                      </a:r>
                      <a:r>
                        <a:rPr lang="ru-RU" sz="1200" dirty="0" err="1">
                          <a:effectLst/>
                        </a:rPr>
                        <a:t>засобів</a:t>
                      </a:r>
                      <a:r>
                        <a:rPr lang="ru-RU" sz="1200" dirty="0">
                          <a:effectLst/>
                        </a:rPr>
                        <a:t> </a:t>
                      </a:r>
                      <a:r>
                        <a:rPr lang="ru-RU" sz="1200" dirty="0" err="1">
                          <a:effectLst/>
                        </a:rPr>
                        <a:t>захисту</a:t>
                      </a:r>
                      <a:endParaRPr lang="ru-RU" sz="1000" dirty="0">
                        <a:effectLst/>
                        <a:latin typeface="Times New Roman" panose="02020603050405020304" pitchFamily="18" charset="0"/>
                        <a:ea typeface="Times New Roman" panose="02020603050405020304" pitchFamily="18" charset="0"/>
                      </a:endParaRPr>
                    </a:p>
                  </a:txBody>
                  <a:tcPr marL="68580" marR="68580" marT="0" marB="0" vert="vert270" anchor="ct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30748328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92427" y="128790"/>
            <a:ext cx="10454983" cy="296214"/>
          </a:xfrm>
        </p:spPr>
        <p:txBody>
          <a:bodyPr>
            <a:normAutofit fontScale="90000"/>
          </a:bodyPr>
          <a:lstStyle/>
          <a:p>
            <a:endParaRPr lang="ru-RU"/>
          </a:p>
        </p:txBody>
      </p:sp>
      <p:sp>
        <p:nvSpPr>
          <p:cNvPr id="3" name="Объект 2"/>
          <p:cNvSpPr>
            <a:spLocks noGrp="1"/>
          </p:cNvSpPr>
          <p:nvPr>
            <p:ph idx="1"/>
          </p:nvPr>
        </p:nvSpPr>
        <p:spPr>
          <a:xfrm>
            <a:off x="7298885" y="1442434"/>
            <a:ext cx="4739425" cy="3129566"/>
          </a:xfrm>
        </p:spPr>
        <p:txBody>
          <a:bodyPr>
            <a:normAutofit/>
          </a:bodyPr>
          <a:lstStyle/>
          <a:p>
            <a:endParaRPr lang="ru-RU" dirty="0"/>
          </a:p>
          <a:p>
            <a:r>
              <a:rPr lang="ru-RU" dirty="0"/>
              <a:t>За </a:t>
            </a:r>
            <a:r>
              <a:rPr lang="ru-RU" dirty="0" err="1"/>
              <a:t>офіційним</a:t>
            </a:r>
            <a:r>
              <a:rPr lang="ru-RU" dirty="0"/>
              <a:t> </a:t>
            </a:r>
            <a:r>
              <a:rPr lang="ru-RU" dirty="0" err="1"/>
              <a:t>визначенням</a:t>
            </a:r>
            <a:r>
              <a:rPr lang="ru-RU" dirty="0"/>
              <a:t> ВООЗ: "</a:t>
            </a:r>
            <a:r>
              <a:rPr lang="ru-RU" dirty="0" err="1">
                <a:solidFill>
                  <a:srgbClr val="00B0F0"/>
                </a:solidFill>
              </a:rPr>
              <a:t>Здоров'я</a:t>
            </a:r>
            <a:r>
              <a:rPr lang="ru-RU" dirty="0"/>
              <a:t> - стан </a:t>
            </a:r>
            <a:r>
              <a:rPr lang="ru-RU" dirty="0" err="1"/>
              <a:t>повного</a:t>
            </a:r>
            <a:r>
              <a:rPr lang="ru-RU" dirty="0"/>
              <a:t> </a:t>
            </a:r>
            <a:r>
              <a:rPr lang="ru-RU" dirty="0" err="1"/>
              <a:t>фізичного</a:t>
            </a:r>
            <a:r>
              <a:rPr lang="ru-RU" dirty="0"/>
              <a:t>, духовного і </a:t>
            </a:r>
            <a:r>
              <a:rPr lang="ru-RU" dirty="0" err="1"/>
              <a:t>соціального</a:t>
            </a:r>
            <a:r>
              <a:rPr lang="ru-RU" dirty="0"/>
              <a:t> </a:t>
            </a:r>
            <a:r>
              <a:rPr lang="ru-RU" dirty="0" err="1"/>
              <a:t>добробуту</a:t>
            </a:r>
            <a:r>
              <a:rPr lang="ru-RU" dirty="0"/>
              <a:t>, а не </a:t>
            </a:r>
            <a:r>
              <a:rPr lang="ru-RU" dirty="0" err="1"/>
              <a:t>лише</a:t>
            </a:r>
            <a:r>
              <a:rPr lang="ru-RU" dirty="0"/>
              <a:t> </a:t>
            </a:r>
            <a:r>
              <a:rPr lang="ru-RU" dirty="0" err="1"/>
              <a:t>відсутність</a:t>
            </a:r>
            <a:r>
              <a:rPr lang="ru-RU" dirty="0"/>
              <a:t> </a:t>
            </a:r>
            <a:r>
              <a:rPr lang="ru-RU" dirty="0" err="1"/>
              <a:t>захворювання</a:t>
            </a:r>
            <a:r>
              <a:rPr lang="ru-RU" dirty="0"/>
              <a:t> </a:t>
            </a:r>
            <a:r>
              <a:rPr lang="ru-RU" dirty="0" err="1"/>
              <a:t>або</a:t>
            </a:r>
            <a:r>
              <a:rPr lang="ru-RU" dirty="0"/>
              <a:t> </a:t>
            </a:r>
            <a:r>
              <a:rPr lang="ru-RU" dirty="0" err="1"/>
              <a:t>фізичних</a:t>
            </a:r>
            <a:r>
              <a:rPr lang="ru-RU" dirty="0"/>
              <a:t> </a:t>
            </a:r>
            <a:r>
              <a:rPr lang="ru-RU" dirty="0" err="1"/>
              <a:t>дефектів</a:t>
            </a:r>
            <a:r>
              <a:rPr lang="ru-RU" dirty="0"/>
              <a:t>".</a:t>
            </a: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0457" y="811798"/>
            <a:ext cx="7028428" cy="4681043"/>
          </a:xfrm>
          <a:prstGeom prst="rect">
            <a:avLst/>
          </a:prstGeom>
        </p:spPr>
      </p:pic>
    </p:spTree>
    <p:extLst>
      <p:ext uri="{BB962C8B-B14F-4D97-AF65-F5344CB8AC3E}">
        <p14:creationId xmlns:p14="http://schemas.microsoft.com/office/powerpoint/2010/main" val="18038396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4546" y="141668"/>
            <a:ext cx="10892865" cy="476518"/>
          </a:xfrm>
        </p:spPr>
        <p:txBody>
          <a:bodyPr>
            <a:normAutofit fontScale="90000"/>
          </a:bodyPr>
          <a:lstStyle/>
          <a:p>
            <a:endParaRPr lang="ru-RU" dirty="0"/>
          </a:p>
        </p:txBody>
      </p:sp>
      <p:sp>
        <p:nvSpPr>
          <p:cNvPr id="3" name="Объект 2"/>
          <p:cNvSpPr>
            <a:spLocks noGrp="1"/>
          </p:cNvSpPr>
          <p:nvPr>
            <p:ph idx="1"/>
          </p:nvPr>
        </p:nvSpPr>
        <p:spPr>
          <a:xfrm>
            <a:off x="154546" y="759855"/>
            <a:ext cx="10892865" cy="5031346"/>
          </a:xfrm>
        </p:spPr>
        <p:txBody>
          <a:bodyPr/>
          <a:lstStyle/>
          <a:p>
            <a:r>
              <a:rPr lang="ru-RU" dirty="0" err="1"/>
              <a:t>Фактори</a:t>
            </a:r>
            <a:r>
              <a:rPr lang="ru-RU" dirty="0"/>
              <a:t> </a:t>
            </a:r>
            <a:r>
              <a:rPr lang="ru-RU" dirty="0" err="1"/>
              <a:t>навколишнього</a:t>
            </a:r>
            <a:r>
              <a:rPr lang="ru-RU" dirty="0"/>
              <a:t> </a:t>
            </a:r>
            <a:r>
              <a:rPr lang="ru-RU" dirty="0" err="1"/>
              <a:t>середовища</a:t>
            </a:r>
            <a:r>
              <a:rPr lang="ru-RU" dirty="0"/>
              <a:t> </a:t>
            </a:r>
            <a:r>
              <a:rPr lang="ru-RU" dirty="0" err="1"/>
              <a:t>характеризуються</a:t>
            </a:r>
            <a:r>
              <a:rPr lang="ru-RU" dirty="0"/>
              <a:t> </a:t>
            </a:r>
            <a:r>
              <a:rPr lang="ru-RU" dirty="0" err="1"/>
              <a:t>різним</a:t>
            </a:r>
            <a:r>
              <a:rPr lang="ru-RU" dirty="0"/>
              <a:t> </a:t>
            </a:r>
            <a:r>
              <a:rPr lang="ru-RU" dirty="0" err="1"/>
              <a:t>впливом</a:t>
            </a:r>
            <a:r>
              <a:rPr lang="ru-RU" dirty="0"/>
              <a:t> на </a:t>
            </a:r>
            <a:r>
              <a:rPr lang="ru-RU" dirty="0" err="1"/>
              <a:t>організм</a:t>
            </a:r>
            <a:r>
              <a:rPr lang="ru-RU" dirty="0"/>
              <a:t>. </a:t>
            </a:r>
            <a:r>
              <a:rPr lang="ru-RU" dirty="0" err="1"/>
              <a:t>Це</a:t>
            </a:r>
            <a:r>
              <a:rPr lang="ru-RU" dirty="0"/>
              <a:t> </a:t>
            </a:r>
            <a:r>
              <a:rPr lang="ru-RU" dirty="0" err="1"/>
              <a:t>може</a:t>
            </a:r>
            <a:r>
              <a:rPr lang="ru-RU" dirty="0"/>
              <a:t> бути </a:t>
            </a:r>
            <a:r>
              <a:rPr lang="ru-RU" dirty="0" err="1" smtClean="0">
                <a:solidFill>
                  <a:srgbClr val="00B0F0"/>
                </a:solidFill>
              </a:rPr>
              <a:t>роздільна</a:t>
            </a:r>
            <a:r>
              <a:rPr lang="ru-RU" dirty="0" smtClean="0">
                <a:solidFill>
                  <a:srgbClr val="00B0F0"/>
                </a:solidFill>
              </a:rPr>
              <a:t> </a:t>
            </a:r>
            <a:r>
              <a:rPr lang="ru-RU" dirty="0" err="1" smtClean="0">
                <a:solidFill>
                  <a:srgbClr val="00B0F0"/>
                </a:solidFill>
              </a:rPr>
              <a:t>дія</a:t>
            </a:r>
            <a:r>
              <a:rPr lang="ru-RU" dirty="0" smtClean="0"/>
              <a:t>, </a:t>
            </a:r>
            <a:r>
              <a:rPr lang="ru-RU" dirty="0" err="1"/>
              <a:t>тобто</a:t>
            </a:r>
            <a:r>
              <a:rPr lang="ru-RU" dirty="0"/>
              <a:t> </a:t>
            </a:r>
            <a:r>
              <a:rPr lang="ru-RU" dirty="0" err="1" smtClean="0"/>
              <a:t>дія</a:t>
            </a:r>
            <a:r>
              <a:rPr lang="ru-RU" dirty="0" smtClean="0"/>
              <a:t> </a:t>
            </a:r>
            <a:r>
              <a:rPr lang="ru-RU" dirty="0"/>
              <a:t>на </a:t>
            </a:r>
            <a:r>
              <a:rPr lang="ru-RU" dirty="0" err="1"/>
              <a:t>організм</a:t>
            </a:r>
            <a:r>
              <a:rPr lang="ru-RU" dirty="0"/>
              <a:t> </a:t>
            </a:r>
            <a:r>
              <a:rPr lang="ru-RU" dirty="0" err="1"/>
              <a:t>лише</a:t>
            </a:r>
            <a:r>
              <a:rPr lang="ru-RU" dirty="0"/>
              <a:t> одного фактора, </a:t>
            </a:r>
            <a:r>
              <a:rPr lang="ru-RU" dirty="0" err="1" smtClean="0">
                <a:solidFill>
                  <a:srgbClr val="00B0F0"/>
                </a:solidFill>
              </a:rPr>
              <a:t>комбінована</a:t>
            </a:r>
            <a:r>
              <a:rPr lang="ru-RU" dirty="0" smtClean="0"/>
              <a:t>, </a:t>
            </a:r>
            <a:r>
              <a:rPr lang="ru-RU" dirty="0"/>
              <a:t>коли на </a:t>
            </a:r>
            <a:r>
              <a:rPr lang="ru-RU" dirty="0" err="1"/>
              <a:t>організм</a:t>
            </a:r>
            <a:r>
              <a:rPr lang="ru-RU" dirty="0"/>
              <a:t> </a:t>
            </a:r>
            <a:r>
              <a:rPr lang="ru-RU" dirty="0" err="1"/>
              <a:t>впливає</a:t>
            </a:r>
            <a:r>
              <a:rPr lang="ru-RU" dirty="0"/>
              <a:t> </a:t>
            </a:r>
            <a:r>
              <a:rPr lang="ru-RU" dirty="0" err="1"/>
              <a:t>сумарно</a:t>
            </a:r>
            <a:r>
              <a:rPr lang="ru-RU" dirty="0"/>
              <a:t> </a:t>
            </a:r>
            <a:r>
              <a:rPr lang="ru-RU" dirty="0" err="1"/>
              <a:t>кілька</a:t>
            </a:r>
            <a:r>
              <a:rPr lang="ru-RU" dirty="0"/>
              <a:t> </a:t>
            </a:r>
            <a:r>
              <a:rPr lang="ru-RU" dirty="0" err="1"/>
              <a:t>речовин</a:t>
            </a:r>
            <a:r>
              <a:rPr lang="ru-RU" dirty="0"/>
              <a:t> </a:t>
            </a:r>
            <a:r>
              <a:rPr lang="ru-RU" dirty="0" err="1"/>
              <a:t>однієї</a:t>
            </a:r>
            <a:r>
              <a:rPr lang="ru-RU" dirty="0"/>
              <a:t> </a:t>
            </a:r>
            <a:r>
              <a:rPr lang="ru-RU" dirty="0" err="1"/>
              <a:t>природи</a:t>
            </a:r>
            <a:r>
              <a:rPr lang="ru-RU" dirty="0"/>
              <a:t>, коли </a:t>
            </a:r>
            <a:r>
              <a:rPr lang="ru-RU" dirty="0" err="1"/>
              <a:t>хімічна</a:t>
            </a:r>
            <a:r>
              <a:rPr lang="ru-RU" dirty="0"/>
              <a:t> </a:t>
            </a:r>
            <a:r>
              <a:rPr lang="ru-RU" dirty="0" err="1"/>
              <a:t>речовина</a:t>
            </a:r>
            <a:r>
              <a:rPr lang="ru-RU" dirty="0"/>
              <a:t> </a:t>
            </a:r>
            <a:r>
              <a:rPr lang="ru-RU" dirty="0" err="1"/>
              <a:t>надходить</a:t>
            </a:r>
            <a:r>
              <a:rPr lang="ru-RU" dirty="0"/>
              <a:t> в </a:t>
            </a:r>
            <a:r>
              <a:rPr lang="ru-RU" dirty="0" err="1"/>
              <a:t>організм</a:t>
            </a:r>
            <a:r>
              <a:rPr lang="ru-RU" dirty="0"/>
              <a:t> </a:t>
            </a:r>
            <a:r>
              <a:rPr lang="ru-RU" dirty="0" err="1"/>
              <a:t>різними</a:t>
            </a:r>
            <a:r>
              <a:rPr lang="ru-RU" dirty="0"/>
              <a:t> шляхами </a:t>
            </a:r>
            <a:r>
              <a:rPr lang="ru-RU" dirty="0" err="1"/>
              <a:t>одночасно</a:t>
            </a:r>
            <a:r>
              <a:rPr lang="ru-RU" dirty="0"/>
              <a:t> з </a:t>
            </a:r>
            <a:r>
              <a:rPr lang="ru-RU" dirty="0" err="1"/>
              <a:t>різних</a:t>
            </a:r>
            <a:r>
              <a:rPr lang="ru-RU" dirty="0"/>
              <a:t> </a:t>
            </a:r>
            <a:r>
              <a:rPr lang="ru-RU" dirty="0" err="1"/>
              <a:t>об'єктів</a:t>
            </a:r>
            <a:r>
              <a:rPr lang="ru-RU" dirty="0"/>
              <a:t> </a:t>
            </a:r>
            <a:r>
              <a:rPr lang="ru-RU" dirty="0" err="1"/>
              <a:t>навколишнього</a:t>
            </a:r>
            <a:r>
              <a:rPr lang="ru-RU" dirty="0"/>
              <a:t> </a:t>
            </a:r>
            <a:r>
              <a:rPr lang="ru-RU" dirty="0" err="1"/>
              <a:t>середовища</a:t>
            </a:r>
            <a:r>
              <a:rPr lang="ru-RU" dirty="0"/>
              <a:t>, і </a:t>
            </a:r>
            <a:r>
              <a:rPr lang="ru-RU" dirty="0" err="1" smtClean="0">
                <a:solidFill>
                  <a:srgbClr val="00B0F0"/>
                </a:solidFill>
              </a:rPr>
              <a:t>поєднана</a:t>
            </a:r>
            <a:r>
              <a:rPr lang="ru-RU" dirty="0" smtClean="0">
                <a:solidFill>
                  <a:srgbClr val="00B0F0"/>
                </a:solidFill>
              </a:rPr>
              <a:t> </a:t>
            </a:r>
            <a:r>
              <a:rPr lang="ru-RU" dirty="0" err="1" smtClean="0">
                <a:solidFill>
                  <a:srgbClr val="00B0F0"/>
                </a:solidFill>
              </a:rPr>
              <a:t>дія</a:t>
            </a:r>
            <a:r>
              <a:rPr lang="ru-RU" dirty="0" smtClean="0"/>
              <a:t>, </a:t>
            </a:r>
            <a:r>
              <a:rPr lang="ru-RU" dirty="0"/>
              <a:t>коли на </a:t>
            </a:r>
            <a:r>
              <a:rPr lang="ru-RU" dirty="0" err="1"/>
              <a:t>організм</a:t>
            </a:r>
            <a:r>
              <a:rPr lang="ru-RU" dirty="0"/>
              <a:t> </a:t>
            </a:r>
            <a:r>
              <a:rPr lang="ru-RU" dirty="0" err="1"/>
              <a:t>одночасно</a:t>
            </a:r>
            <a:r>
              <a:rPr lang="ru-RU" dirty="0"/>
              <a:t> </a:t>
            </a:r>
            <a:r>
              <a:rPr lang="ru-RU" dirty="0" err="1"/>
              <a:t>сумарно</a:t>
            </a:r>
            <a:r>
              <a:rPr lang="ru-RU" dirty="0"/>
              <a:t> </a:t>
            </a:r>
            <a:r>
              <a:rPr lang="ru-RU" dirty="0" err="1"/>
              <a:t>впливають</a:t>
            </a:r>
            <a:r>
              <a:rPr lang="ru-RU" dirty="0"/>
              <a:t> </a:t>
            </a:r>
            <a:r>
              <a:rPr lang="ru-RU" dirty="0" err="1"/>
              <a:t>фізичні</a:t>
            </a:r>
            <a:r>
              <a:rPr lang="ru-RU" dirty="0"/>
              <a:t>, </a:t>
            </a:r>
            <a:r>
              <a:rPr lang="ru-RU" dirty="0" err="1"/>
              <a:t>хімічні</a:t>
            </a:r>
            <a:r>
              <a:rPr lang="ru-RU" dirty="0"/>
              <a:t> та </a:t>
            </a:r>
            <a:r>
              <a:rPr lang="ru-RU" dirty="0" err="1"/>
              <a:t>біологічні</a:t>
            </a:r>
            <a:r>
              <a:rPr lang="ru-RU" dirty="0"/>
              <a:t> </a:t>
            </a:r>
            <a:r>
              <a:rPr lang="ru-RU" dirty="0" err="1"/>
              <a:t>фактори</a:t>
            </a:r>
            <a:r>
              <a:rPr lang="ru-RU" dirty="0"/>
              <a:t> </a:t>
            </a:r>
            <a:r>
              <a:rPr lang="ru-RU" dirty="0" err="1"/>
              <a:t>навколишнього</a:t>
            </a:r>
            <a:r>
              <a:rPr lang="ru-RU" dirty="0"/>
              <a:t> </a:t>
            </a:r>
            <a:r>
              <a:rPr lang="ru-RU" dirty="0" err="1"/>
              <a:t>середовища</a:t>
            </a:r>
            <a:r>
              <a:rPr lang="ru-RU" dirty="0"/>
              <a:t>.</a:t>
            </a:r>
          </a:p>
          <a:p>
            <a:endParaRPr lang="ru-RU" dirty="0"/>
          </a:p>
        </p:txBody>
      </p:sp>
    </p:spTree>
    <p:extLst>
      <p:ext uri="{BB962C8B-B14F-4D97-AF65-F5344CB8AC3E}">
        <p14:creationId xmlns:p14="http://schemas.microsoft.com/office/powerpoint/2010/main" val="13605748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1668" y="90152"/>
            <a:ext cx="10905743" cy="669702"/>
          </a:xfrm>
        </p:spPr>
        <p:txBody>
          <a:bodyPr>
            <a:normAutofit/>
          </a:bodyPr>
          <a:lstStyle/>
          <a:p>
            <a:r>
              <a:rPr lang="ru-RU" dirty="0" err="1" smtClean="0"/>
              <a:t>Методи</a:t>
            </a:r>
            <a:r>
              <a:rPr lang="ru-RU" dirty="0" smtClean="0"/>
              <a:t> </a:t>
            </a:r>
            <a:r>
              <a:rPr lang="ru-RU" dirty="0" err="1" smtClean="0"/>
              <a:t>досл</a:t>
            </a:r>
            <a:r>
              <a:rPr lang="uk-UA" dirty="0" err="1" smtClean="0"/>
              <a:t>іджень</a:t>
            </a:r>
            <a:r>
              <a:rPr lang="uk-UA" dirty="0" smtClean="0"/>
              <a:t> у гігієні</a:t>
            </a:r>
            <a:endParaRPr lang="ru-RU" dirty="0"/>
          </a:p>
        </p:txBody>
      </p:sp>
      <p:sp>
        <p:nvSpPr>
          <p:cNvPr id="3" name="Объект 2"/>
          <p:cNvSpPr>
            <a:spLocks noGrp="1"/>
          </p:cNvSpPr>
          <p:nvPr>
            <p:ph idx="1"/>
          </p:nvPr>
        </p:nvSpPr>
        <p:spPr>
          <a:xfrm>
            <a:off x="270456" y="592429"/>
            <a:ext cx="10776955" cy="5198772"/>
          </a:xfrm>
        </p:spPr>
        <p:txBody>
          <a:bodyPr>
            <a:normAutofit/>
          </a:bodyPr>
          <a:lstStyle/>
          <a:p>
            <a:endParaRPr lang="ru-RU" dirty="0"/>
          </a:p>
          <a:p>
            <a:r>
              <a:rPr lang="ru-RU" dirty="0"/>
              <a:t>З метою </a:t>
            </a:r>
            <a:r>
              <a:rPr lang="ru-RU" dirty="0" err="1"/>
              <a:t>дослідження</a:t>
            </a:r>
            <a:r>
              <a:rPr lang="ru-RU" dirty="0"/>
              <a:t> </a:t>
            </a:r>
            <a:r>
              <a:rPr lang="ru-RU" dirty="0" err="1"/>
              <a:t>навколишнього</a:t>
            </a:r>
            <a:r>
              <a:rPr lang="ru-RU" dirty="0"/>
              <a:t> </a:t>
            </a:r>
            <a:r>
              <a:rPr lang="ru-RU" dirty="0" err="1"/>
              <a:t>середовища</a:t>
            </a:r>
            <a:r>
              <a:rPr lang="ru-RU" dirty="0"/>
              <a:t> </a:t>
            </a:r>
            <a:r>
              <a:rPr lang="ru-RU" dirty="0" err="1"/>
              <a:t>о</a:t>
            </a:r>
            <a:r>
              <a:rPr lang="ru-RU" dirty="0" err="1" smtClean="0"/>
              <a:t>бирають</a:t>
            </a:r>
            <a:r>
              <a:rPr lang="ru-RU" dirty="0" smtClean="0"/>
              <a:t> </a:t>
            </a:r>
            <a:r>
              <a:rPr lang="ru-RU" dirty="0"/>
              <a:t>один з </a:t>
            </a:r>
            <a:r>
              <a:rPr lang="ru-RU" dirty="0" err="1"/>
              <a:t>найпоширеніших</a:t>
            </a:r>
            <a:r>
              <a:rPr lang="ru-RU" dirty="0"/>
              <a:t> </a:t>
            </a:r>
            <a:r>
              <a:rPr lang="ru-RU" dirty="0" err="1"/>
              <a:t>методів</a:t>
            </a:r>
            <a:r>
              <a:rPr lang="ru-RU" dirty="0"/>
              <a:t>, </a:t>
            </a:r>
            <a:r>
              <a:rPr lang="ru-RU" dirty="0" err="1"/>
              <a:t>який</a:t>
            </a:r>
            <a:r>
              <a:rPr lang="ru-RU" dirty="0"/>
              <a:t> </a:t>
            </a:r>
            <a:r>
              <a:rPr lang="ru-RU" dirty="0" err="1"/>
              <a:t>застосовується</a:t>
            </a:r>
            <a:r>
              <a:rPr lang="ru-RU" dirty="0"/>
              <a:t> в </a:t>
            </a:r>
            <a:r>
              <a:rPr lang="ru-RU" dirty="0" err="1"/>
              <a:t>гігієні</a:t>
            </a:r>
            <a:r>
              <a:rPr lang="ru-RU" dirty="0"/>
              <a:t>, а </a:t>
            </a:r>
            <a:r>
              <a:rPr lang="ru-RU" dirty="0" err="1"/>
              <a:t>саме</a:t>
            </a:r>
            <a:r>
              <a:rPr lang="ru-RU" dirty="0"/>
              <a:t> - </a:t>
            </a:r>
            <a:r>
              <a:rPr lang="ru-RU" dirty="0">
                <a:solidFill>
                  <a:srgbClr val="00B0F0"/>
                </a:solidFill>
              </a:rPr>
              <a:t>метод </a:t>
            </a:r>
            <a:r>
              <a:rPr lang="ru-RU" dirty="0" err="1">
                <a:solidFill>
                  <a:srgbClr val="00B0F0"/>
                </a:solidFill>
              </a:rPr>
              <a:t>санітарного</a:t>
            </a:r>
            <a:r>
              <a:rPr lang="ru-RU" dirty="0">
                <a:solidFill>
                  <a:srgbClr val="00B0F0"/>
                </a:solidFill>
              </a:rPr>
              <a:t> </a:t>
            </a:r>
            <a:r>
              <a:rPr lang="ru-RU" dirty="0" err="1">
                <a:solidFill>
                  <a:srgbClr val="00B0F0"/>
                </a:solidFill>
              </a:rPr>
              <a:t>обстеження</a:t>
            </a:r>
            <a:r>
              <a:rPr lang="ru-RU" dirty="0">
                <a:solidFill>
                  <a:srgbClr val="00B0F0"/>
                </a:solidFill>
              </a:rPr>
              <a:t> </a:t>
            </a:r>
            <a:r>
              <a:rPr lang="ru-RU" dirty="0" err="1">
                <a:solidFill>
                  <a:srgbClr val="00B0F0"/>
                </a:solidFill>
              </a:rPr>
              <a:t>навколишнього</a:t>
            </a:r>
            <a:r>
              <a:rPr lang="ru-RU" dirty="0">
                <a:solidFill>
                  <a:srgbClr val="00B0F0"/>
                </a:solidFill>
              </a:rPr>
              <a:t> </a:t>
            </a:r>
            <a:r>
              <a:rPr lang="ru-RU" dirty="0" err="1">
                <a:solidFill>
                  <a:srgbClr val="00B0F0"/>
                </a:solidFill>
              </a:rPr>
              <a:t>середовища</a:t>
            </a:r>
            <a:r>
              <a:rPr lang="ru-RU" dirty="0"/>
              <a:t>, </a:t>
            </a:r>
            <a:r>
              <a:rPr lang="ru-RU" dirty="0" err="1"/>
              <a:t>його</a:t>
            </a:r>
            <a:r>
              <a:rPr lang="ru-RU" dirty="0"/>
              <a:t> </a:t>
            </a:r>
            <a:r>
              <a:rPr lang="ru-RU" dirty="0" err="1"/>
              <a:t>різноманітних</a:t>
            </a:r>
            <a:r>
              <a:rPr lang="ru-RU" dirty="0"/>
              <a:t> </a:t>
            </a:r>
            <a:r>
              <a:rPr lang="ru-RU" dirty="0" err="1"/>
              <a:t>чинників</a:t>
            </a:r>
            <a:r>
              <a:rPr lang="ru-RU" dirty="0"/>
              <a:t>, </a:t>
            </a:r>
            <a:r>
              <a:rPr lang="ru-RU" dirty="0" err="1"/>
              <a:t>які</a:t>
            </a:r>
            <a:r>
              <a:rPr lang="ru-RU" dirty="0"/>
              <a:t> </a:t>
            </a:r>
            <a:r>
              <a:rPr lang="ru-RU" dirty="0" err="1"/>
              <a:t>впливають</a:t>
            </a:r>
            <a:r>
              <a:rPr lang="ru-RU" dirty="0"/>
              <a:t> на </a:t>
            </a:r>
            <a:r>
              <a:rPr lang="ru-RU" dirty="0" err="1"/>
              <a:t>здоров'я</a:t>
            </a:r>
            <a:r>
              <a:rPr lang="ru-RU" dirty="0"/>
              <a:t> і </a:t>
            </a:r>
            <a:r>
              <a:rPr lang="ru-RU" dirty="0" err="1"/>
              <a:t>санітарно-побутові</a:t>
            </a:r>
            <a:r>
              <a:rPr lang="ru-RU" dirty="0"/>
              <a:t> </a:t>
            </a:r>
            <a:r>
              <a:rPr lang="ru-RU" dirty="0" err="1"/>
              <a:t>умови</a:t>
            </a:r>
            <a:r>
              <a:rPr lang="ru-RU" dirty="0"/>
              <a:t> </a:t>
            </a:r>
            <a:r>
              <a:rPr lang="ru-RU" dirty="0" err="1"/>
              <a:t>життя</a:t>
            </a:r>
            <a:r>
              <a:rPr lang="ru-RU" dirty="0"/>
              <a:t> людей. </a:t>
            </a:r>
            <a:r>
              <a:rPr lang="ru-RU" dirty="0" err="1"/>
              <a:t>Він</a:t>
            </a:r>
            <a:r>
              <a:rPr lang="ru-RU" dirty="0"/>
              <a:t> носить характер </a:t>
            </a:r>
            <a:r>
              <a:rPr lang="ru-RU" dirty="0" err="1"/>
              <a:t>описового</a:t>
            </a:r>
            <a:r>
              <a:rPr lang="ru-RU" dirty="0"/>
              <a:t> і </a:t>
            </a:r>
            <a:r>
              <a:rPr lang="ru-RU" dirty="0" err="1"/>
              <a:t>дає</a:t>
            </a:r>
            <a:r>
              <a:rPr lang="ru-RU" dirty="0"/>
              <a:t> </a:t>
            </a:r>
            <a:r>
              <a:rPr lang="ru-RU" dirty="0" err="1"/>
              <a:t>оцінку</a:t>
            </a:r>
            <a:r>
              <a:rPr lang="ru-RU" dirty="0"/>
              <a:t> </a:t>
            </a:r>
            <a:r>
              <a:rPr lang="ru-RU" dirty="0" err="1"/>
              <a:t>санітарного</a:t>
            </a:r>
            <a:r>
              <a:rPr lang="ru-RU" dirty="0"/>
              <a:t> стану </a:t>
            </a:r>
            <a:r>
              <a:rPr lang="ru-RU" dirty="0" err="1"/>
              <a:t>об'єкта</a:t>
            </a:r>
            <a:r>
              <a:rPr lang="ru-RU" dirty="0"/>
              <a:t> за </a:t>
            </a:r>
            <a:r>
              <a:rPr lang="ru-RU" dirty="0" err="1"/>
              <a:t>зовнішніми</a:t>
            </a:r>
            <a:r>
              <a:rPr lang="ru-RU" dirty="0"/>
              <a:t> </a:t>
            </a:r>
            <a:r>
              <a:rPr lang="ru-RU" dirty="0" err="1"/>
              <a:t>ознаками</a:t>
            </a:r>
            <a:r>
              <a:rPr lang="ru-RU" dirty="0"/>
              <a:t>. </a:t>
            </a:r>
            <a:r>
              <a:rPr lang="ru-RU" dirty="0" err="1"/>
              <a:t>Під</a:t>
            </a:r>
            <a:r>
              <a:rPr lang="ru-RU" dirty="0"/>
              <a:t> час </a:t>
            </a:r>
            <a:r>
              <a:rPr lang="ru-RU" dirty="0" err="1"/>
              <a:t>вивчення</a:t>
            </a:r>
            <a:r>
              <a:rPr lang="ru-RU" dirty="0"/>
              <a:t> </a:t>
            </a:r>
            <a:r>
              <a:rPr lang="ru-RU" dirty="0" err="1"/>
              <a:t>місцевості</a:t>
            </a:r>
            <a:r>
              <a:rPr lang="ru-RU" dirty="0"/>
              <a:t> з </a:t>
            </a:r>
            <a:r>
              <a:rPr lang="ru-RU" dirty="0" err="1"/>
              <a:t>санітарної</a:t>
            </a:r>
            <a:r>
              <a:rPr lang="ru-RU" dirty="0"/>
              <a:t> метою часто </a:t>
            </a:r>
            <a:r>
              <a:rPr lang="ru-RU" dirty="0" err="1"/>
              <a:t>застосовують</a:t>
            </a:r>
            <a:r>
              <a:rPr lang="ru-RU" dirty="0"/>
              <a:t> </a:t>
            </a:r>
            <a:r>
              <a:rPr lang="ru-RU" dirty="0" err="1">
                <a:solidFill>
                  <a:srgbClr val="00B0F0"/>
                </a:solidFill>
              </a:rPr>
              <a:t>санітарно-топографічне</a:t>
            </a:r>
            <a:r>
              <a:rPr lang="ru-RU" dirty="0">
                <a:solidFill>
                  <a:srgbClr val="00B0F0"/>
                </a:solidFill>
              </a:rPr>
              <a:t> </a:t>
            </a:r>
            <a:r>
              <a:rPr lang="ru-RU" dirty="0" err="1">
                <a:solidFill>
                  <a:srgbClr val="00B0F0"/>
                </a:solidFill>
              </a:rPr>
              <a:t>обстеження</a:t>
            </a:r>
            <a:r>
              <a:rPr lang="ru-RU" dirty="0"/>
              <a:t>, за </a:t>
            </a:r>
            <a:r>
              <a:rPr lang="ru-RU" dirty="0" err="1"/>
              <a:t>допомогою</a:t>
            </a:r>
            <a:r>
              <a:rPr lang="ru-RU" dirty="0"/>
              <a:t> </a:t>
            </a:r>
            <a:r>
              <a:rPr lang="ru-RU" dirty="0" err="1"/>
              <a:t>якого</a:t>
            </a:r>
            <a:r>
              <a:rPr lang="ru-RU" dirty="0"/>
              <a:t> </a:t>
            </a:r>
            <a:r>
              <a:rPr lang="ru-RU" dirty="0" err="1"/>
              <a:t>визначають</a:t>
            </a:r>
            <a:r>
              <a:rPr lang="ru-RU" dirty="0"/>
              <a:t> характер </a:t>
            </a:r>
            <a:r>
              <a:rPr lang="ru-RU" dirty="0" err="1"/>
              <a:t>рельєфу</a:t>
            </a:r>
            <a:r>
              <a:rPr lang="ru-RU" dirty="0"/>
              <a:t> </a:t>
            </a:r>
            <a:r>
              <a:rPr lang="ru-RU" dirty="0" err="1"/>
              <a:t>місцевості</a:t>
            </a:r>
            <a:r>
              <a:rPr lang="ru-RU" dirty="0"/>
              <a:t>, </a:t>
            </a:r>
            <a:r>
              <a:rPr lang="ru-RU" dirty="0" err="1"/>
              <a:t>відношення</a:t>
            </a:r>
            <a:r>
              <a:rPr lang="ru-RU" dirty="0"/>
              <a:t> до </a:t>
            </a:r>
            <a:r>
              <a:rPr lang="ru-RU" dirty="0" err="1"/>
              <a:t>основних</a:t>
            </a:r>
            <a:r>
              <a:rPr lang="ru-RU" dirty="0"/>
              <a:t> </a:t>
            </a:r>
            <a:r>
              <a:rPr lang="ru-RU" dirty="0" err="1"/>
              <a:t>напрямів</a:t>
            </a:r>
            <a:r>
              <a:rPr lang="ru-RU" dirty="0"/>
              <a:t> </a:t>
            </a:r>
            <a:r>
              <a:rPr lang="ru-RU" dirty="0" err="1"/>
              <a:t>вітрів</a:t>
            </a:r>
            <a:r>
              <a:rPr lang="ru-RU" dirty="0"/>
              <a:t>, </a:t>
            </a:r>
            <a:r>
              <a:rPr lang="ru-RU" dirty="0" err="1"/>
              <a:t>орієнтацію</a:t>
            </a:r>
            <a:r>
              <a:rPr lang="ru-RU" dirty="0"/>
              <a:t> </a:t>
            </a:r>
            <a:r>
              <a:rPr lang="ru-RU" dirty="0" err="1"/>
              <a:t>місцевості</a:t>
            </a:r>
            <a:r>
              <a:rPr lang="ru-RU" dirty="0"/>
              <a:t>, </a:t>
            </a:r>
            <a:r>
              <a:rPr lang="ru-RU" dirty="0" err="1"/>
              <a:t>озеленення</a:t>
            </a:r>
            <a:r>
              <a:rPr lang="ru-RU" dirty="0"/>
              <a:t>, </a:t>
            </a:r>
            <a:r>
              <a:rPr lang="ru-RU" dirty="0" err="1"/>
              <a:t>наявність</a:t>
            </a:r>
            <a:r>
              <a:rPr lang="ru-RU" dirty="0"/>
              <a:t> </a:t>
            </a:r>
            <a:r>
              <a:rPr lang="ru-RU" dirty="0" err="1"/>
              <a:t>водних</a:t>
            </a:r>
            <a:r>
              <a:rPr lang="ru-RU" dirty="0"/>
              <a:t> </a:t>
            </a:r>
            <a:r>
              <a:rPr lang="ru-RU" dirty="0" err="1"/>
              <a:t>джерел</a:t>
            </a:r>
            <a:r>
              <a:rPr lang="ru-RU" dirty="0"/>
              <a:t> </a:t>
            </a:r>
            <a:r>
              <a:rPr lang="ru-RU" dirty="0" err="1"/>
              <a:t>тощо</a:t>
            </a:r>
            <a:r>
              <a:rPr lang="ru-RU" dirty="0" smtClean="0"/>
              <a:t>.</a:t>
            </a:r>
          </a:p>
          <a:p>
            <a:r>
              <a:rPr lang="ru-RU" dirty="0" err="1" smtClean="0"/>
              <a:t>Лікар</a:t>
            </a:r>
            <a:r>
              <a:rPr lang="ru-RU" dirty="0"/>
              <a:t> </a:t>
            </a:r>
            <a:r>
              <a:rPr lang="ru-RU" dirty="0" smtClean="0"/>
              <a:t>- </a:t>
            </a:r>
            <a:r>
              <a:rPr lang="ru-RU" dirty="0" err="1" smtClean="0"/>
              <a:t>гігієніст</a:t>
            </a:r>
            <a:r>
              <a:rPr lang="ru-RU" dirty="0" smtClean="0"/>
              <a:t> </a:t>
            </a:r>
            <a:r>
              <a:rPr lang="ru-RU" dirty="0" err="1"/>
              <a:t>використовує</a:t>
            </a:r>
            <a:r>
              <a:rPr lang="ru-RU" dirty="0"/>
              <a:t> для таких </a:t>
            </a:r>
            <a:r>
              <a:rPr lang="ru-RU" dirty="0" err="1"/>
              <a:t>обстежень</a:t>
            </a:r>
            <a:r>
              <a:rPr lang="ru-RU" dirty="0"/>
              <a:t> </a:t>
            </a:r>
            <a:r>
              <a:rPr lang="ru-RU" dirty="0" err="1"/>
              <a:t>спеціально</a:t>
            </a:r>
            <a:r>
              <a:rPr lang="ru-RU" dirty="0"/>
              <a:t> </a:t>
            </a:r>
            <a:r>
              <a:rPr lang="ru-RU" dirty="0" err="1"/>
              <a:t>опрацьовану</a:t>
            </a:r>
            <a:r>
              <a:rPr lang="ru-RU" dirty="0"/>
              <a:t> карту і за </a:t>
            </a:r>
            <a:r>
              <a:rPr lang="ru-RU" dirty="0" err="1"/>
              <a:t>допомогою</a:t>
            </a:r>
            <a:r>
              <a:rPr lang="ru-RU" dirty="0"/>
              <a:t> </a:t>
            </a:r>
            <a:r>
              <a:rPr lang="ru-RU" dirty="0" err="1"/>
              <a:t>спеціальних</a:t>
            </a:r>
            <a:r>
              <a:rPr lang="ru-RU" dirty="0"/>
              <a:t> схем </a:t>
            </a:r>
            <a:r>
              <a:rPr lang="ru-RU" dirty="0" err="1"/>
              <a:t>або</a:t>
            </a:r>
            <a:r>
              <a:rPr lang="ru-RU" dirty="0"/>
              <a:t> </a:t>
            </a:r>
            <a:r>
              <a:rPr lang="ru-RU" dirty="0" err="1"/>
              <a:t>програм</a:t>
            </a:r>
            <a:r>
              <a:rPr lang="ru-RU" dirty="0"/>
              <a:t> проводить </a:t>
            </a:r>
            <a:r>
              <a:rPr lang="ru-RU" dirty="0" err="1">
                <a:solidFill>
                  <a:srgbClr val="00B0F0"/>
                </a:solidFill>
              </a:rPr>
              <a:t>санітарний</a:t>
            </a:r>
            <a:r>
              <a:rPr lang="ru-RU" dirty="0">
                <a:solidFill>
                  <a:srgbClr val="00B0F0"/>
                </a:solidFill>
              </a:rPr>
              <a:t> </a:t>
            </a:r>
            <a:r>
              <a:rPr lang="ru-RU" dirty="0" err="1">
                <a:solidFill>
                  <a:srgbClr val="00B0F0"/>
                </a:solidFill>
              </a:rPr>
              <a:t>опис</a:t>
            </a:r>
            <a:r>
              <a:rPr lang="ru-RU" dirty="0">
                <a:solidFill>
                  <a:srgbClr val="00B0F0"/>
                </a:solidFill>
              </a:rPr>
              <a:t> фактора </a:t>
            </a:r>
            <a:r>
              <a:rPr lang="ru-RU" dirty="0" err="1">
                <a:solidFill>
                  <a:srgbClr val="00B0F0"/>
                </a:solidFill>
              </a:rPr>
              <a:t>або</a:t>
            </a:r>
            <a:r>
              <a:rPr lang="ru-RU" dirty="0">
                <a:solidFill>
                  <a:srgbClr val="00B0F0"/>
                </a:solidFill>
              </a:rPr>
              <a:t> </a:t>
            </a:r>
            <a:r>
              <a:rPr lang="ru-RU" dirty="0" err="1">
                <a:solidFill>
                  <a:srgbClr val="00B0F0"/>
                </a:solidFill>
              </a:rPr>
              <a:t>об'єкта</a:t>
            </a:r>
            <a:r>
              <a:rPr lang="ru-RU" dirty="0"/>
              <a:t>, </a:t>
            </a:r>
            <a:r>
              <a:rPr lang="ru-RU" dirty="0" err="1" smtClean="0"/>
              <a:t>який</a:t>
            </a:r>
            <a:r>
              <a:rPr lang="ru-RU" dirty="0" smtClean="0"/>
              <a:t> </a:t>
            </a:r>
            <a:r>
              <a:rPr lang="ru-RU" dirty="0" err="1" smtClean="0"/>
              <a:t>він</a:t>
            </a:r>
            <a:r>
              <a:rPr lang="ru-RU" dirty="0" smtClean="0"/>
              <a:t> </a:t>
            </a:r>
            <a:r>
              <a:rPr lang="ru-RU" dirty="0" err="1"/>
              <a:t>вивчає</a:t>
            </a:r>
            <a:r>
              <a:rPr lang="ru-RU" dirty="0"/>
              <a:t>, а </a:t>
            </a:r>
            <a:r>
              <a:rPr lang="ru-RU" dirty="0" err="1"/>
              <a:t>потім</a:t>
            </a:r>
            <a:r>
              <a:rPr lang="ru-RU" dirty="0"/>
              <a:t> </a:t>
            </a:r>
            <a:r>
              <a:rPr lang="ru-RU" dirty="0" err="1"/>
              <a:t>складає</a:t>
            </a:r>
            <a:r>
              <a:rPr lang="ru-RU" dirty="0"/>
              <a:t> </a:t>
            </a:r>
            <a:r>
              <a:rPr lang="ru-RU" dirty="0" err="1"/>
              <a:t>висновок</a:t>
            </a:r>
            <a:r>
              <a:rPr lang="ru-RU" dirty="0"/>
              <a:t> про </a:t>
            </a:r>
            <a:r>
              <a:rPr lang="ru-RU" dirty="0" err="1"/>
              <a:t>санітарний</a:t>
            </a:r>
            <a:r>
              <a:rPr lang="ru-RU" dirty="0"/>
              <a:t> стан </a:t>
            </a:r>
            <a:r>
              <a:rPr lang="ru-RU" dirty="0" err="1"/>
              <a:t>цього</a:t>
            </a:r>
            <a:r>
              <a:rPr lang="ru-RU" dirty="0"/>
              <a:t> </a:t>
            </a:r>
            <a:r>
              <a:rPr lang="ru-RU" dirty="0" err="1"/>
              <a:t>об'єкта</a:t>
            </a:r>
            <a:r>
              <a:rPr lang="ru-RU" dirty="0"/>
              <a:t>. На </a:t>
            </a:r>
            <a:r>
              <a:rPr lang="ru-RU" dirty="0" err="1"/>
              <a:t>завершення</a:t>
            </a:r>
            <a:r>
              <a:rPr lang="ru-RU" dirty="0"/>
              <a:t> </a:t>
            </a:r>
            <a:r>
              <a:rPr lang="ru-RU" dirty="0" err="1"/>
              <a:t>лікар</a:t>
            </a:r>
            <a:r>
              <a:rPr lang="ru-RU" dirty="0"/>
              <a:t> </a:t>
            </a:r>
            <a:r>
              <a:rPr lang="ru-RU" dirty="0" err="1"/>
              <a:t>пише</a:t>
            </a:r>
            <a:r>
              <a:rPr lang="ru-RU" dirty="0"/>
              <a:t> </a:t>
            </a:r>
            <a:r>
              <a:rPr lang="ru-RU" dirty="0">
                <a:solidFill>
                  <a:srgbClr val="00B0F0"/>
                </a:solidFill>
              </a:rPr>
              <a:t>акт </a:t>
            </a:r>
            <a:r>
              <a:rPr lang="ru-RU" dirty="0" err="1">
                <a:solidFill>
                  <a:srgbClr val="00B0F0"/>
                </a:solidFill>
              </a:rPr>
              <a:t>санітарного</a:t>
            </a:r>
            <a:r>
              <a:rPr lang="ru-RU" dirty="0">
                <a:solidFill>
                  <a:srgbClr val="00B0F0"/>
                </a:solidFill>
              </a:rPr>
              <a:t> </a:t>
            </a:r>
            <a:r>
              <a:rPr lang="ru-RU" dirty="0" err="1">
                <a:solidFill>
                  <a:srgbClr val="00B0F0"/>
                </a:solidFill>
              </a:rPr>
              <a:t>обстеження</a:t>
            </a:r>
            <a:r>
              <a:rPr lang="ru-RU" dirty="0">
                <a:solidFill>
                  <a:srgbClr val="00B0F0"/>
                </a:solidFill>
              </a:rPr>
              <a:t> </a:t>
            </a:r>
            <a:r>
              <a:rPr lang="ru-RU" dirty="0"/>
              <a:t>за </a:t>
            </a:r>
            <a:r>
              <a:rPr lang="ru-RU" dirty="0" err="1"/>
              <a:t>спеціально</a:t>
            </a:r>
            <a:r>
              <a:rPr lang="ru-RU" dirty="0"/>
              <a:t> </a:t>
            </a:r>
            <a:r>
              <a:rPr lang="ru-RU" dirty="0" err="1"/>
              <a:t>встановленою</a:t>
            </a:r>
            <a:r>
              <a:rPr lang="ru-RU" dirty="0"/>
              <a:t> формою, де </a:t>
            </a:r>
            <a:r>
              <a:rPr lang="ru-RU" dirty="0" err="1"/>
              <a:t>вказує</a:t>
            </a:r>
            <a:r>
              <a:rPr lang="ru-RU" dirty="0"/>
              <a:t> </a:t>
            </a:r>
            <a:r>
              <a:rPr lang="ru-RU" dirty="0" err="1"/>
              <a:t>виявлені</a:t>
            </a:r>
            <a:r>
              <a:rPr lang="ru-RU" dirty="0"/>
              <a:t> </a:t>
            </a:r>
            <a:r>
              <a:rPr lang="ru-RU" dirty="0" err="1"/>
              <a:t>конкретні</a:t>
            </a:r>
            <a:r>
              <a:rPr lang="ru-RU" dirty="0"/>
              <a:t> </a:t>
            </a:r>
            <a:r>
              <a:rPr lang="ru-RU" dirty="0" err="1"/>
              <a:t>санітарні</a:t>
            </a:r>
            <a:r>
              <a:rPr lang="ru-RU" dirty="0"/>
              <a:t> </a:t>
            </a:r>
            <a:r>
              <a:rPr lang="ru-RU" dirty="0" err="1"/>
              <a:t>порушення</a:t>
            </a:r>
            <a:r>
              <a:rPr lang="ru-RU" dirty="0"/>
              <a:t> і </a:t>
            </a:r>
            <a:r>
              <a:rPr lang="ru-RU" dirty="0" err="1"/>
              <a:t>недоліки</a:t>
            </a:r>
            <a:r>
              <a:rPr lang="ru-RU" dirty="0"/>
              <a:t>, а </a:t>
            </a:r>
            <a:r>
              <a:rPr lang="ru-RU" dirty="0" err="1"/>
              <a:t>також</a:t>
            </a:r>
            <a:r>
              <a:rPr lang="ru-RU" dirty="0"/>
              <a:t> </a:t>
            </a:r>
            <a:r>
              <a:rPr lang="ru-RU" dirty="0" err="1"/>
              <a:t>викладає</a:t>
            </a:r>
            <a:r>
              <a:rPr lang="ru-RU" dirty="0"/>
              <a:t> </a:t>
            </a:r>
            <a:r>
              <a:rPr lang="ru-RU" dirty="0" err="1"/>
              <a:t>свої</a:t>
            </a:r>
            <a:r>
              <a:rPr lang="ru-RU" dirty="0"/>
              <a:t> </a:t>
            </a:r>
            <a:r>
              <a:rPr lang="ru-RU" dirty="0" err="1"/>
              <a:t>пропозиції</a:t>
            </a:r>
            <a:r>
              <a:rPr lang="ru-RU" dirty="0"/>
              <a:t> </a:t>
            </a:r>
            <a:r>
              <a:rPr lang="ru-RU" dirty="0" err="1"/>
              <a:t>щодо</a:t>
            </a:r>
            <a:r>
              <a:rPr lang="ru-RU" dirty="0"/>
              <a:t> </a:t>
            </a:r>
            <a:r>
              <a:rPr lang="ru-RU" dirty="0" err="1"/>
              <a:t>усунення</a:t>
            </a:r>
            <a:r>
              <a:rPr lang="ru-RU" dirty="0"/>
              <a:t> </a:t>
            </a:r>
            <a:r>
              <a:rPr lang="ru-RU" dirty="0" err="1"/>
              <a:t>їх</a:t>
            </a:r>
            <a:r>
              <a:rPr lang="ru-RU" dirty="0"/>
              <a:t>.</a:t>
            </a:r>
          </a:p>
        </p:txBody>
      </p:sp>
    </p:spTree>
    <p:extLst>
      <p:ext uri="{BB962C8B-B14F-4D97-AF65-F5344CB8AC3E}">
        <p14:creationId xmlns:p14="http://schemas.microsoft.com/office/powerpoint/2010/main" val="27404471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3335" y="90152"/>
            <a:ext cx="10764076" cy="373487"/>
          </a:xfrm>
        </p:spPr>
        <p:txBody>
          <a:bodyPr>
            <a:normAutofit fontScale="90000"/>
          </a:bodyPr>
          <a:lstStyle/>
          <a:p>
            <a:endParaRPr lang="ru-RU"/>
          </a:p>
        </p:txBody>
      </p:sp>
      <p:sp>
        <p:nvSpPr>
          <p:cNvPr id="3" name="Объект 2"/>
          <p:cNvSpPr>
            <a:spLocks noGrp="1"/>
          </p:cNvSpPr>
          <p:nvPr>
            <p:ph idx="1"/>
          </p:nvPr>
        </p:nvSpPr>
        <p:spPr>
          <a:xfrm>
            <a:off x="167425" y="618187"/>
            <a:ext cx="11256136" cy="5885644"/>
          </a:xfrm>
        </p:spPr>
        <p:txBody>
          <a:bodyPr/>
          <a:lstStyle/>
          <a:p>
            <a:r>
              <a:rPr lang="ru-RU" dirty="0" err="1">
                <a:solidFill>
                  <a:srgbClr val="FFFF00"/>
                </a:solidFill>
              </a:rPr>
              <a:t>Фізичні</a:t>
            </a:r>
            <a:r>
              <a:rPr lang="ru-RU" dirty="0">
                <a:solidFill>
                  <a:srgbClr val="FFFF00"/>
                </a:solidFill>
              </a:rPr>
              <a:t> </a:t>
            </a:r>
            <a:r>
              <a:rPr lang="ru-RU" dirty="0" err="1">
                <a:solidFill>
                  <a:srgbClr val="FFFF00"/>
                </a:solidFill>
              </a:rPr>
              <a:t>методи</a:t>
            </a:r>
            <a:r>
              <a:rPr lang="ru-RU" dirty="0">
                <a:solidFill>
                  <a:srgbClr val="FFFF00"/>
                </a:solidFill>
              </a:rPr>
              <a:t> </a:t>
            </a:r>
            <a:r>
              <a:rPr lang="ru-RU" dirty="0" err="1"/>
              <a:t>служать</a:t>
            </a:r>
            <a:r>
              <a:rPr lang="ru-RU" dirty="0"/>
              <a:t> для </a:t>
            </a:r>
            <a:r>
              <a:rPr lang="ru-RU" dirty="0" err="1"/>
              <a:t>визначення</a:t>
            </a:r>
            <a:r>
              <a:rPr lang="ru-RU" dirty="0"/>
              <a:t> таких </a:t>
            </a:r>
            <a:r>
              <a:rPr lang="ru-RU" dirty="0" err="1"/>
              <a:t>параметрів</a:t>
            </a:r>
            <a:r>
              <a:rPr lang="ru-RU" dirty="0"/>
              <a:t> </a:t>
            </a:r>
            <a:r>
              <a:rPr lang="ru-RU" dirty="0" err="1"/>
              <a:t>навколишнього</a:t>
            </a:r>
            <a:r>
              <a:rPr lang="ru-RU" dirty="0"/>
              <a:t> </a:t>
            </a:r>
            <a:r>
              <a:rPr lang="ru-RU" dirty="0" err="1"/>
              <a:t>середовища</a:t>
            </a:r>
            <a:r>
              <a:rPr lang="ru-RU" dirty="0"/>
              <a:t>, як температура, </a:t>
            </a:r>
            <a:r>
              <a:rPr lang="ru-RU" dirty="0" err="1"/>
              <a:t>вологість</a:t>
            </a:r>
            <a:r>
              <a:rPr lang="ru-RU" dirty="0"/>
              <a:t>, </a:t>
            </a:r>
            <a:r>
              <a:rPr lang="ru-RU" dirty="0" err="1"/>
              <a:t>рух</a:t>
            </a:r>
            <a:r>
              <a:rPr lang="ru-RU" dirty="0"/>
              <a:t> </a:t>
            </a:r>
            <a:r>
              <a:rPr lang="ru-RU" dirty="0" err="1"/>
              <a:t>повітря</a:t>
            </a:r>
            <a:r>
              <a:rPr lang="ru-RU" dirty="0"/>
              <a:t>, </a:t>
            </a:r>
            <a:r>
              <a:rPr lang="ru-RU" dirty="0" err="1"/>
              <a:t>барометричний</a:t>
            </a:r>
            <a:r>
              <a:rPr lang="ru-RU" dirty="0"/>
              <a:t> </a:t>
            </a:r>
            <a:r>
              <a:rPr lang="ru-RU" dirty="0" err="1"/>
              <a:t>тиск</a:t>
            </a:r>
            <a:r>
              <a:rPr lang="ru-RU" dirty="0"/>
              <a:t> </a:t>
            </a:r>
            <a:r>
              <a:rPr lang="ru-RU" dirty="0" err="1"/>
              <a:t>повітря</a:t>
            </a:r>
            <a:r>
              <a:rPr lang="ru-RU" dirty="0"/>
              <a:t>, для </a:t>
            </a:r>
            <a:r>
              <a:rPr lang="ru-RU" dirty="0" err="1"/>
              <a:t>вимірювання</a:t>
            </a:r>
            <a:r>
              <a:rPr lang="ru-RU" dirty="0"/>
              <a:t> </a:t>
            </a:r>
            <a:r>
              <a:rPr lang="ru-RU" dirty="0" err="1"/>
              <a:t>параметрів</a:t>
            </a:r>
            <a:r>
              <a:rPr lang="ru-RU" dirty="0"/>
              <a:t> атмосферного </a:t>
            </a:r>
            <a:r>
              <a:rPr lang="ru-RU" dirty="0" err="1"/>
              <a:t>електричного</a:t>
            </a:r>
            <a:r>
              <a:rPr lang="ru-RU" dirty="0"/>
              <a:t> струму, </a:t>
            </a:r>
            <a:r>
              <a:rPr lang="ru-RU" dirty="0" err="1"/>
              <a:t>сонячної</a:t>
            </a:r>
            <a:r>
              <a:rPr lang="ru-RU" dirty="0"/>
              <a:t> </a:t>
            </a:r>
            <a:r>
              <a:rPr lang="ru-RU" dirty="0" err="1"/>
              <a:t>радіації</a:t>
            </a:r>
            <a:r>
              <a:rPr lang="ru-RU" dirty="0"/>
              <a:t>, шуму і </a:t>
            </a:r>
            <a:r>
              <a:rPr lang="ru-RU" dirty="0" err="1"/>
              <a:t>вібрації</a:t>
            </a:r>
            <a:r>
              <a:rPr lang="ru-RU" dirty="0"/>
              <a:t>, </a:t>
            </a:r>
            <a:r>
              <a:rPr lang="ru-RU" dirty="0" err="1"/>
              <a:t>радіоактивного</a:t>
            </a:r>
            <a:r>
              <a:rPr lang="ru-RU" dirty="0"/>
              <a:t> </a:t>
            </a:r>
            <a:r>
              <a:rPr lang="ru-RU" dirty="0" err="1"/>
              <a:t>випромінювання</a:t>
            </a:r>
            <a:r>
              <a:rPr lang="ru-RU" dirty="0"/>
              <a:t> </a:t>
            </a:r>
            <a:r>
              <a:rPr lang="ru-RU" dirty="0" err="1"/>
              <a:t>тощо</a:t>
            </a:r>
            <a:r>
              <a:rPr lang="ru-RU" dirty="0"/>
              <a:t> з </a:t>
            </a:r>
            <a:r>
              <a:rPr lang="ru-RU" dirty="0" err="1"/>
              <a:t>використанням</a:t>
            </a:r>
            <a:r>
              <a:rPr lang="ru-RU" dirty="0"/>
              <a:t> </a:t>
            </a:r>
            <a:r>
              <a:rPr lang="ru-RU" dirty="0" err="1"/>
              <a:t>відповідної</a:t>
            </a:r>
            <a:r>
              <a:rPr lang="ru-RU" dirty="0"/>
              <a:t> </a:t>
            </a:r>
            <a:r>
              <a:rPr lang="ru-RU" dirty="0" err="1"/>
              <a:t>вимірювальної</a:t>
            </a:r>
            <a:r>
              <a:rPr lang="ru-RU" dirty="0"/>
              <a:t> </a:t>
            </a:r>
            <a:r>
              <a:rPr lang="ru-RU" dirty="0" err="1"/>
              <a:t>апаратури</a:t>
            </a:r>
            <a:r>
              <a:rPr lang="ru-RU" dirty="0" smtClean="0"/>
              <a:t>.</a:t>
            </a:r>
          </a:p>
          <a:p>
            <a:r>
              <a:rPr lang="ru-RU" dirty="0" err="1">
                <a:solidFill>
                  <a:srgbClr val="FFFF00"/>
                </a:solidFill>
              </a:rPr>
              <a:t>Хімічні</a:t>
            </a:r>
            <a:r>
              <a:rPr lang="ru-RU" dirty="0">
                <a:solidFill>
                  <a:srgbClr val="FFFF00"/>
                </a:solidFill>
              </a:rPr>
              <a:t> </a:t>
            </a:r>
            <a:r>
              <a:rPr lang="ru-RU" dirty="0" err="1">
                <a:solidFill>
                  <a:srgbClr val="FFFF00"/>
                </a:solidFill>
              </a:rPr>
              <a:t>методи</a:t>
            </a:r>
            <a:r>
              <a:rPr lang="ru-RU" dirty="0">
                <a:solidFill>
                  <a:srgbClr val="FFFF00"/>
                </a:solidFill>
              </a:rPr>
              <a:t> </a:t>
            </a:r>
            <a:r>
              <a:rPr lang="ru-RU" dirty="0" err="1"/>
              <a:t>використовують</a:t>
            </a:r>
            <a:r>
              <a:rPr lang="ru-RU" dirty="0"/>
              <a:t> для </a:t>
            </a:r>
            <a:r>
              <a:rPr lang="ru-RU" dirty="0" err="1"/>
              <a:t>визначення</a:t>
            </a:r>
            <a:r>
              <a:rPr lang="ru-RU" dirty="0"/>
              <a:t> </a:t>
            </a:r>
            <a:r>
              <a:rPr lang="ru-RU" dirty="0" err="1"/>
              <a:t>хімічного</a:t>
            </a:r>
            <a:r>
              <a:rPr lang="ru-RU" dirty="0"/>
              <a:t> складу </a:t>
            </a:r>
            <a:r>
              <a:rPr lang="ru-RU" dirty="0" err="1"/>
              <a:t>повітря</a:t>
            </a:r>
            <a:r>
              <a:rPr lang="ru-RU" dirty="0"/>
              <a:t>, води грунту, </a:t>
            </a:r>
            <a:r>
              <a:rPr lang="ru-RU" dirty="0" err="1"/>
              <a:t>харчових</a:t>
            </a:r>
            <a:r>
              <a:rPr lang="ru-RU" dirty="0"/>
              <a:t> </a:t>
            </a:r>
            <a:r>
              <a:rPr lang="ru-RU" dirty="0" err="1"/>
              <a:t>продуктів</a:t>
            </a:r>
            <a:r>
              <a:rPr lang="ru-RU" dirty="0"/>
              <a:t>, а </a:t>
            </a:r>
            <a:r>
              <a:rPr lang="ru-RU" dirty="0" err="1"/>
              <a:t>також</a:t>
            </a:r>
            <a:r>
              <a:rPr lang="ru-RU" dirty="0"/>
              <a:t> </a:t>
            </a:r>
            <a:r>
              <a:rPr lang="ru-RU" dirty="0" err="1"/>
              <a:t>визначення</a:t>
            </a:r>
            <a:r>
              <a:rPr lang="ru-RU" dirty="0"/>
              <a:t> </a:t>
            </a:r>
            <a:r>
              <a:rPr lang="ru-RU" dirty="0" err="1"/>
              <a:t>домішок</a:t>
            </a:r>
            <a:r>
              <a:rPr lang="ru-RU" dirty="0"/>
              <a:t> у </a:t>
            </a:r>
            <a:r>
              <a:rPr lang="ru-RU" dirty="0" err="1"/>
              <a:t>вигляді</a:t>
            </a:r>
            <a:r>
              <a:rPr lang="ru-RU" dirty="0"/>
              <a:t> </a:t>
            </a:r>
            <a:r>
              <a:rPr lang="ru-RU" dirty="0" err="1"/>
              <a:t>хімічних</a:t>
            </a:r>
            <a:r>
              <a:rPr lang="ru-RU" dirty="0"/>
              <a:t> </a:t>
            </a:r>
            <a:r>
              <a:rPr lang="ru-RU" dirty="0" err="1"/>
              <a:t>речовин</a:t>
            </a:r>
            <a:r>
              <a:rPr lang="ru-RU" dirty="0"/>
              <a:t>, </a:t>
            </a:r>
            <a:r>
              <a:rPr lang="ru-RU" dirty="0" err="1"/>
              <a:t>які</a:t>
            </a:r>
            <a:r>
              <a:rPr lang="ru-RU" dirty="0"/>
              <a:t> </a:t>
            </a:r>
            <a:r>
              <a:rPr lang="ru-RU" dirty="0" err="1"/>
              <a:t>забруднюють</a:t>
            </a:r>
            <a:r>
              <a:rPr lang="ru-RU" dirty="0"/>
              <a:t> </a:t>
            </a:r>
            <a:r>
              <a:rPr lang="ru-RU" dirty="0" err="1"/>
              <a:t>ці</a:t>
            </a:r>
            <a:r>
              <a:rPr lang="ru-RU" dirty="0"/>
              <a:t> </a:t>
            </a:r>
            <a:r>
              <a:rPr lang="ru-RU" dirty="0" err="1"/>
              <a:t>об'єкти</a:t>
            </a:r>
            <a:r>
              <a:rPr lang="ru-RU" dirty="0"/>
              <a:t> </a:t>
            </a:r>
            <a:r>
              <a:rPr lang="ru-RU" dirty="0" err="1"/>
              <a:t>дослідження</a:t>
            </a:r>
            <a:r>
              <a:rPr lang="ru-RU" dirty="0"/>
              <a:t>.</a:t>
            </a:r>
          </a:p>
          <a:p>
            <a:r>
              <a:rPr lang="ru-RU" dirty="0"/>
              <a:t>До </a:t>
            </a:r>
            <a:r>
              <a:rPr lang="ru-RU" dirty="0" err="1">
                <a:solidFill>
                  <a:srgbClr val="FFFF00"/>
                </a:solidFill>
              </a:rPr>
              <a:t>фізико-хімічних</a:t>
            </a:r>
            <a:r>
              <a:rPr lang="ru-RU" dirty="0">
                <a:solidFill>
                  <a:srgbClr val="FFFF00"/>
                </a:solidFill>
              </a:rPr>
              <a:t> </a:t>
            </a:r>
            <a:r>
              <a:rPr lang="ru-RU" dirty="0" err="1">
                <a:solidFill>
                  <a:srgbClr val="FFFF00"/>
                </a:solidFill>
              </a:rPr>
              <a:t>методів</a:t>
            </a:r>
            <a:r>
              <a:rPr lang="ru-RU" dirty="0">
                <a:solidFill>
                  <a:srgbClr val="FFFF00"/>
                </a:solidFill>
              </a:rPr>
              <a:t> </a:t>
            </a:r>
            <a:r>
              <a:rPr lang="ru-RU" dirty="0"/>
              <a:t>належать </a:t>
            </a:r>
            <a:r>
              <a:rPr lang="ru-RU" dirty="0" err="1"/>
              <a:t>визначення</a:t>
            </a:r>
            <a:r>
              <a:rPr lang="ru-RU" dirty="0"/>
              <a:t> </a:t>
            </a:r>
            <a:r>
              <a:rPr lang="ru-RU" dirty="0" err="1"/>
              <a:t>фізичних</a:t>
            </a:r>
            <a:r>
              <a:rPr lang="ru-RU" dirty="0"/>
              <a:t> і </a:t>
            </a:r>
            <a:r>
              <a:rPr lang="ru-RU" dirty="0" err="1"/>
              <a:t>хімічних</a:t>
            </a:r>
            <a:r>
              <a:rPr lang="ru-RU" dirty="0"/>
              <a:t> </a:t>
            </a:r>
            <a:r>
              <a:rPr lang="ru-RU" dirty="0" err="1"/>
              <a:t>параметрів</a:t>
            </a:r>
            <a:r>
              <a:rPr lang="ru-RU" dirty="0"/>
              <a:t> за </a:t>
            </a:r>
            <a:r>
              <a:rPr lang="ru-RU" dirty="0" err="1"/>
              <a:t>допомогою</a:t>
            </a:r>
            <a:r>
              <a:rPr lang="ru-RU" dirty="0"/>
              <a:t> </a:t>
            </a:r>
            <a:r>
              <a:rPr lang="ru-RU" dirty="0" err="1"/>
              <a:t>полярографії</a:t>
            </a:r>
            <a:r>
              <a:rPr lang="ru-RU" dirty="0"/>
              <a:t>, </a:t>
            </a:r>
            <a:r>
              <a:rPr lang="ru-RU" dirty="0" err="1"/>
              <a:t>хроматографії</a:t>
            </a:r>
            <a:r>
              <a:rPr lang="ru-RU" dirty="0"/>
              <a:t>, </a:t>
            </a:r>
            <a:r>
              <a:rPr lang="ru-RU" dirty="0" err="1"/>
              <a:t>колориметрії</a:t>
            </a:r>
            <a:r>
              <a:rPr lang="ru-RU" dirty="0"/>
              <a:t>, </a:t>
            </a:r>
            <a:r>
              <a:rPr lang="ru-RU" dirty="0" err="1"/>
              <a:t>спектрографії</a:t>
            </a:r>
            <a:r>
              <a:rPr lang="ru-RU" dirty="0"/>
              <a:t>, </a:t>
            </a:r>
            <a:r>
              <a:rPr lang="ru-RU" dirty="0" err="1"/>
              <a:t>методи</a:t>
            </a:r>
            <a:r>
              <a:rPr lang="ru-RU" dirty="0"/>
              <a:t> </a:t>
            </a:r>
            <a:r>
              <a:rPr lang="ru-RU" dirty="0" err="1"/>
              <a:t>мічених</a:t>
            </a:r>
            <a:r>
              <a:rPr lang="ru-RU" dirty="0"/>
              <a:t> </a:t>
            </a:r>
            <a:r>
              <a:rPr lang="ru-RU" dirty="0" err="1"/>
              <a:t>атомів</a:t>
            </a:r>
            <a:r>
              <a:rPr lang="ru-RU" dirty="0"/>
              <a:t> </a:t>
            </a:r>
            <a:r>
              <a:rPr lang="ru-RU" dirty="0" err="1"/>
              <a:t>тощо</a:t>
            </a:r>
            <a:r>
              <a:rPr lang="ru-RU" dirty="0" smtClean="0"/>
              <a:t>.</a:t>
            </a:r>
          </a:p>
          <a:p>
            <a:endParaRPr lang="ru-RU" dirty="0"/>
          </a:p>
        </p:txBody>
      </p:sp>
    </p:spTree>
    <p:extLst>
      <p:ext uri="{BB962C8B-B14F-4D97-AF65-F5344CB8AC3E}">
        <p14:creationId xmlns:p14="http://schemas.microsoft.com/office/powerpoint/2010/main" val="30416821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4546" y="90152"/>
            <a:ext cx="10892865" cy="425003"/>
          </a:xfrm>
        </p:spPr>
        <p:txBody>
          <a:bodyPr>
            <a:normAutofit fontScale="90000"/>
          </a:bodyPr>
          <a:lstStyle/>
          <a:p>
            <a:endParaRPr lang="ru-RU"/>
          </a:p>
        </p:txBody>
      </p:sp>
      <p:sp>
        <p:nvSpPr>
          <p:cNvPr id="3" name="Объект 2"/>
          <p:cNvSpPr>
            <a:spLocks noGrp="1"/>
          </p:cNvSpPr>
          <p:nvPr>
            <p:ph idx="1"/>
          </p:nvPr>
        </p:nvSpPr>
        <p:spPr>
          <a:xfrm>
            <a:off x="154546" y="618187"/>
            <a:ext cx="11642501" cy="5950038"/>
          </a:xfrm>
        </p:spPr>
        <p:txBody>
          <a:bodyPr>
            <a:normAutofit fontScale="92500" lnSpcReduction="10000"/>
          </a:bodyPr>
          <a:lstStyle/>
          <a:p>
            <a:endParaRPr lang="ru-RU" dirty="0"/>
          </a:p>
          <a:p>
            <a:r>
              <a:rPr lang="ru-RU" dirty="0" err="1">
                <a:solidFill>
                  <a:srgbClr val="FFFF00"/>
                </a:solidFill>
              </a:rPr>
              <a:t>Біологічні</a:t>
            </a:r>
            <a:r>
              <a:rPr lang="ru-RU" dirty="0">
                <a:solidFill>
                  <a:srgbClr val="FFFF00"/>
                </a:solidFill>
              </a:rPr>
              <a:t> </a:t>
            </a:r>
            <a:r>
              <a:rPr lang="ru-RU" dirty="0" err="1">
                <a:solidFill>
                  <a:srgbClr val="FFFF00"/>
                </a:solidFill>
              </a:rPr>
              <a:t>методи</a:t>
            </a:r>
            <a:r>
              <a:rPr lang="ru-RU" dirty="0">
                <a:solidFill>
                  <a:srgbClr val="FFFF00"/>
                </a:solidFill>
              </a:rPr>
              <a:t> </a:t>
            </a:r>
            <a:r>
              <a:rPr lang="ru-RU" dirty="0" err="1"/>
              <a:t>використовують</a:t>
            </a:r>
            <a:r>
              <a:rPr lang="ru-RU" dirty="0"/>
              <a:t> у </a:t>
            </a:r>
            <a:r>
              <a:rPr lang="ru-RU" dirty="0" err="1"/>
              <a:t>разі</a:t>
            </a:r>
            <a:r>
              <a:rPr lang="ru-RU" dirty="0"/>
              <a:t> </a:t>
            </a:r>
            <a:r>
              <a:rPr lang="ru-RU" dirty="0" err="1"/>
              <a:t>проведення</a:t>
            </a:r>
            <a:r>
              <a:rPr lang="ru-RU" dirty="0"/>
              <a:t> </a:t>
            </a:r>
            <a:r>
              <a:rPr lang="ru-RU" dirty="0" err="1"/>
              <a:t>пробних</a:t>
            </a:r>
            <a:r>
              <a:rPr lang="ru-RU" dirty="0"/>
              <a:t> </a:t>
            </a:r>
            <a:r>
              <a:rPr lang="ru-RU" dirty="0" err="1"/>
              <a:t>досліджень</a:t>
            </a:r>
            <a:r>
              <a:rPr lang="ru-RU" dirty="0"/>
              <a:t> на </a:t>
            </a:r>
            <a:r>
              <a:rPr lang="ru-RU" dirty="0" err="1"/>
              <a:t>тваринах</a:t>
            </a:r>
            <a:r>
              <a:rPr lang="ru-RU" dirty="0"/>
              <a:t>. До </a:t>
            </a:r>
            <a:r>
              <a:rPr lang="ru-RU" dirty="0" err="1"/>
              <a:t>біологічних</a:t>
            </a:r>
            <a:r>
              <a:rPr lang="ru-RU" dirty="0"/>
              <a:t> </a:t>
            </a:r>
            <a:r>
              <a:rPr lang="ru-RU" dirty="0" err="1"/>
              <a:t>методів</a:t>
            </a:r>
            <a:r>
              <a:rPr lang="ru-RU" dirty="0"/>
              <a:t> </a:t>
            </a:r>
            <a:r>
              <a:rPr lang="ru-RU" dirty="0" err="1"/>
              <a:t>дослідження</a:t>
            </a:r>
            <a:r>
              <a:rPr lang="ru-RU" dirty="0"/>
              <a:t> належать </a:t>
            </a:r>
            <a:r>
              <a:rPr lang="ru-RU" dirty="0" err="1">
                <a:solidFill>
                  <a:srgbClr val="FFFF00"/>
                </a:solidFill>
              </a:rPr>
              <a:t>мікробіологічні</a:t>
            </a:r>
            <a:r>
              <a:rPr lang="ru-RU" dirty="0">
                <a:solidFill>
                  <a:srgbClr val="FFFF00"/>
                </a:solidFill>
              </a:rPr>
              <a:t>, </a:t>
            </a:r>
            <a:r>
              <a:rPr lang="ru-RU" dirty="0" err="1">
                <a:solidFill>
                  <a:srgbClr val="FFFF00"/>
                </a:solidFill>
              </a:rPr>
              <a:t>мікологічні</a:t>
            </a:r>
            <a:r>
              <a:rPr lang="ru-RU" dirty="0">
                <a:solidFill>
                  <a:srgbClr val="FFFF00"/>
                </a:solidFill>
              </a:rPr>
              <a:t>, </a:t>
            </a:r>
            <a:r>
              <a:rPr lang="ru-RU" dirty="0" err="1">
                <a:solidFill>
                  <a:srgbClr val="FFFF00"/>
                </a:solidFill>
              </a:rPr>
              <a:t>гельмінтологічні</a:t>
            </a:r>
            <a:r>
              <a:rPr lang="ru-RU" dirty="0">
                <a:solidFill>
                  <a:srgbClr val="FFFF00"/>
                </a:solidFill>
              </a:rPr>
              <a:t>, </a:t>
            </a:r>
            <a:r>
              <a:rPr lang="ru-RU" dirty="0" err="1">
                <a:solidFill>
                  <a:srgbClr val="FFFF00"/>
                </a:solidFill>
              </a:rPr>
              <a:t>вірусологічні</a:t>
            </a:r>
            <a:r>
              <a:rPr lang="ru-RU" dirty="0">
                <a:solidFill>
                  <a:srgbClr val="FFFF00"/>
                </a:solidFill>
              </a:rPr>
              <a:t> </a:t>
            </a:r>
            <a:r>
              <a:rPr lang="ru-RU" dirty="0" err="1">
                <a:solidFill>
                  <a:srgbClr val="FFFF00"/>
                </a:solidFill>
              </a:rPr>
              <a:t>методи</a:t>
            </a:r>
            <a:r>
              <a:rPr lang="ru-RU" dirty="0">
                <a:solidFill>
                  <a:srgbClr val="FFFF00"/>
                </a:solidFill>
              </a:rPr>
              <a:t>.</a:t>
            </a:r>
          </a:p>
          <a:p>
            <a:r>
              <a:rPr lang="ru-RU" dirty="0" err="1"/>
              <a:t>Слід</a:t>
            </a:r>
            <a:r>
              <a:rPr lang="ru-RU" dirty="0"/>
              <a:t> </a:t>
            </a:r>
            <a:r>
              <a:rPr lang="ru-RU" dirty="0" err="1"/>
              <a:t>зазначити</a:t>
            </a:r>
            <a:r>
              <a:rPr lang="ru-RU" dirty="0"/>
              <a:t>, </a:t>
            </a:r>
            <a:r>
              <a:rPr lang="ru-RU" dirty="0" err="1"/>
              <a:t>що</a:t>
            </a:r>
            <a:r>
              <a:rPr lang="ru-RU" dirty="0"/>
              <a:t> </a:t>
            </a:r>
            <a:r>
              <a:rPr lang="ru-RU" dirty="0" err="1"/>
              <a:t>найпростішими</a:t>
            </a:r>
            <a:r>
              <a:rPr lang="ru-RU" dirty="0"/>
              <a:t> є </a:t>
            </a:r>
            <a:r>
              <a:rPr lang="ru-RU" dirty="0" err="1">
                <a:solidFill>
                  <a:srgbClr val="FFFF00"/>
                </a:solidFill>
              </a:rPr>
              <a:t>органолептичні</a:t>
            </a:r>
            <a:r>
              <a:rPr lang="ru-RU" dirty="0">
                <a:solidFill>
                  <a:srgbClr val="FFFF00"/>
                </a:solidFill>
              </a:rPr>
              <a:t> </a:t>
            </a:r>
            <a:r>
              <a:rPr lang="ru-RU" dirty="0" err="1">
                <a:solidFill>
                  <a:srgbClr val="FFFF00"/>
                </a:solidFill>
              </a:rPr>
              <a:t>методи</a:t>
            </a:r>
            <a:r>
              <a:rPr lang="ru-RU" dirty="0"/>
              <a:t>, </a:t>
            </a:r>
            <a:r>
              <a:rPr lang="ru-RU" dirty="0" err="1"/>
              <a:t>які</a:t>
            </a:r>
            <a:r>
              <a:rPr lang="ru-RU" dirty="0"/>
              <a:t> </a:t>
            </a:r>
            <a:r>
              <a:rPr lang="ru-RU" dirty="0" err="1"/>
              <a:t>засновані</a:t>
            </a:r>
            <a:r>
              <a:rPr lang="ru-RU" dirty="0"/>
              <a:t> на </a:t>
            </a:r>
            <a:r>
              <a:rPr lang="ru-RU" dirty="0" err="1"/>
              <a:t>сприйнятті</a:t>
            </a:r>
            <a:r>
              <a:rPr lang="ru-RU" dirty="0"/>
              <a:t> </a:t>
            </a:r>
            <a:r>
              <a:rPr lang="ru-RU" dirty="0" err="1"/>
              <a:t>органів</a:t>
            </a:r>
            <a:r>
              <a:rPr lang="ru-RU" dirty="0"/>
              <a:t> </a:t>
            </a:r>
            <a:r>
              <a:rPr lang="ru-RU" dirty="0" err="1"/>
              <a:t>відчуття</a:t>
            </a:r>
            <a:r>
              <a:rPr lang="ru-RU" dirty="0"/>
              <a:t>, </a:t>
            </a:r>
            <a:r>
              <a:rPr lang="ru-RU" dirty="0" err="1"/>
              <a:t>зокрема</a:t>
            </a:r>
            <a:r>
              <a:rPr lang="ru-RU" dirty="0"/>
              <a:t> </a:t>
            </a:r>
            <a:r>
              <a:rPr lang="ru-RU" dirty="0" err="1"/>
              <a:t>зору</a:t>
            </a:r>
            <a:r>
              <a:rPr lang="ru-RU" dirty="0"/>
              <a:t>, нюху, смаку і </a:t>
            </a:r>
            <a:r>
              <a:rPr lang="ru-RU" dirty="0" err="1"/>
              <a:t>дотику</a:t>
            </a:r>
            <a:r>
              <a:rPr lang="ru-RU" dirty="0"/>
              <a:t>. За </a:t>
            </a:r>
            <a:r>
              <a:rPr lang="ru-RU" dirty="0" err="1"/>
              <a:t>допомогою</a:t>
            </a:r>
            <a:r>
              <a:rPr lang="ru-RU" dirty="0"/>
              <a:t> </a:t>
            </a:r>
            <a:r>
              <a:rPr lang="ru-RU" dirty="0" err="1"/>
              <a:t>аналізаторів</a:t>
            </a:r>
            <a:r>
              <a:rPr lang="ru-RU" dirty="0"/>
              <a:t> </a:t>
            </a:r>
            <a:r>
              <a:rPr lang="ru-RU" dirty="0" err="1"/>
              <a:t>можна</a:t>
            </a:r>
            <a:r>
              <a:rPr lang="ru-RU" dirty="0"/>
              <a:t> </a:t>
            </a:r>
            <a:r>
              <a:rPr lang="ru-RU" dirty="0" err="1"/>
              <a:t>визначити</a:t>
            </a:r>
            <a:r>
              <a:rPr lang="ru-RU" dirty="0"/>
              <a:t> </a:t>
            </a:r>
            <a:r>
              <a:rPr lang="ru-RU" dirty="0" err="1"/>
              <a:t>зовнішній</a:t>
            </a:r>
            <a:r>
              <a:rPr lang="ru-RU" dirty="0"/>
              <a:t> </a:t>
            </a:r>
            <a:r>
              <a:rPr lang="ru-RU" dirty="0" err="1"/>
              <a:t>вигляд</a:t>
            </a:r>
            <a:r>
              <a:rPr lang="ru-RU" dirty="0"/>
              <a:t>, </a:t>
            </a:r>
            <a:r>
              <a:rPr lang="ru-RU" dirty="0" err="1"/>
              <a:t>колір</a:t>
            </a:r>
            <a:r>
              <a:rPr lang="ru-RU" dirty="0"/>
              <a:t>, запах, смак і </a:t>
            </a:r>
            <a:r>
              <a:rPr lang="ru-RU" dirty="0" err="1"/>
              <a:t>консистенцію</a:t>
            </a:r>
            <a:r>
              <a:rPr lang="ru-RU" dirty="0"/>
              <a:t> </a:t>
            </a:r>
            <a:r>
              <a:rPr lang="ru-RU" dirty="0" err="1"/>
              <a:t>об'єкта</a:t>
            </a:r>
            <a:r>
              <a:rPr lang="ru-RU" dirty="0"/>
              <a:t>. </a:t>
            </a:r>
            <a:r>
              <a:rPr lang="ru-RU" dirty="0" err="1"/>
              <a:t>Ці</a:t>
            </a:r>
            <a:r>
              <a:rPr lang="ru-RU" dirty="0"/>
              <a:t> </a:t>
            </a:r>
            <a:r>
              <a:rPr lang="ru-RU" dirty="0" err="1"/>
              <a:t>методи</a:t>
            </a:r>
            <a:r>
              <a:rPr lang="ru-RU" dirty="0"/>
              <a:t> </a:t>
            </a:r>
            <a:r>
              <a:rPr lang="ru-RU" dirty="0" err="1"/>
              <a:t>найчастіше</a:t>
            </a:r>
            <a:r>
              <a:rPr lang="ru-RU" dirty="0"/>
              <a:t> </a:t>
            </a:r>
            <a:r>
              <a:rPr lang="ru-RU" dirty="0" err="1"/>
              <a:t>застосовують</a:t>
            </a:r>
            <a:r>
              <a:rPr lang="ru-RU" dirty="0"/>
              <a:t> </a:t>
            </a:r>
            <a:r>
              <a:rPr lang="ru-RU" dirty="0" err="1"/>
              <a:t>під</a:t>
            </a:r>
            <a:r>
              <a:rPr lang="ru-RU" dirty="0"/>
              <a:t> час </a:t>
            </a:r>
            <a:r>
              <a:rPr lang="ru-RU" dirty="0" err="1"/>
              <a:t>оцінки</a:t>
            </a:r>
            <a:r>
              <a:rPr lang="ru-RU" dirty="0"/>
              <a:t> </a:t>
            </a:r>
            <a:r>
              <a:rPr lang="ru-RU" dirty="0" err="1"/>
              <a:t>харчових</a:t>
            </a:r>
            <a:r>
              <a:rPr lang="ru-RU" dirty="0"/>
              <a:t> </a:t>
            </a:r>
            <a:r>
              <a:rPr lang="ru-RU" dirty="0" err="1"/>
              <a:t>продуктів</a:t>
            </a:r>
            <a:r>
              <a:rPr lang="ru-RU" dirty="0"/>
              <a:t> і </a:t>
            </a:r>
            <a:r>
              <a:rPr lang="ru-RU" dirty="0" err="1"/>
              <a:t>визначення</a:t>
            </a:r>
            <a:r>
              <a:rPr lang="ru-RU" dirty="0"/>
              <a:t> </a:t>
            </a:r>
            <a:r>
              <a:rPr lang="ru-RU" dirty="0" err="1" smtClean="0"/>
              <a:t>якості</a:t>
            </a:r>
            <a:r>
              <a:rPr lang="ru-RU" dirty="0" smtClean="0"/>
              <a:t> </a:t>
            </a:r>
            <a:r>
              <a:rPr lang="ru-RU" dirty="0" err="1"/>
              <a:t>питної</a:t>
            </a:r>
            <a:r>
              <a:rPr lang="ru-RU" dirty="0"/>
              <a:t> води</a:t>
            </a:r>
            <a:r>
              <a:rPr lang="ru-RU" dirty="0" smtClean="0"/>
              <a:t>.</a:t>
            </a:r>
          </a:p>
          <a:p>
            <a:r>
              <a:rPr lang="ru-RU" dirty="0"/>
              <a:t>З метою </a:t>
            </a:r>
            <a:r>
              <a:rPr lang="ru-RU" dirty="0" err="1"/>
              <a:t>визначення</a:t>
            </a:r>
            <a:r>
              <a:rPr lang="ru-RU" dirty="0"/>
              <a:t> </a:t>
            </a:r>
            <a:r>
              <a:rPr lang="ru-RU" dirty="0" err="1"/>
              <a:t>якісної</a:t>
            </a:r>
            <a:r>
              <a:rPr lang="ru-RU" dirty="0"/>
              <a:t> і </a:t>
            </a:r>
            <a:r>
              <a:rPr lang="ru-RU" dirty="0" err="1"/>
              <a:t>кількісної</a:t>
            </a:r>
            <a:r>
              <a:rPr lang="ru-RU" dirty="0"/>
              <a:t> характеристик </a:t>
            </a:r>
            <a:r>
              <a:rPr lang="ru-RU" dirty="0" err="1"/>
              <a:t>навколишнього</a:t>
            </a:r>
            <a:r>
              <a:rPr lang="ru-RU" dirty="0"/>
              <a:t> </a:t>
            </a:r>
            <a:r>
              <a:rPr lang="ru-RU" dirty="0" err="1"/>
              <a:t>середовища</a:t>
            </a:r>
            <a:r>
              <a:rPr lang="ru-RU" dirty="0"/>
              <a:t>, а </a:t>
            </a:r>
            <a:r>
              <a:rPr lang="ru-RU" dirty="0" err="1"/>
              <a:t>також</a:t>
            </a:r>
            <a:r>
              <a:rPr lang="ru-RU" dirty="0"/>
              <a:t> </a:t>
            </a:r>
            <a:r>
              <a:rPr lang="ru-RU" dirty="0" err="1"/>
              <a:t>виявлення</a:t>
            </a:r>
            <a:r>
              <a:rPr lang="ru-RU" dirty="0"/>
              <a:t> </a:t>
            </a:r>
            <a:r>
              <a:rPr lang="ru-RU" dirty="0" err="1" smtClean="0"/>
              <a:t>їх</a:t>
            </a:r>
            <a:r>
              <a:rPr lang="ru-RU" dirty="0" smtClean="0"/>
              <a:t> </a:t>
            </a:r>
            <a:r>
              <a:rPr lang="ru-RU" dirty="0" err="1"/>
              <a:t>впливу</a:t>
            </a:r>
            <a:r>
              <a:rPr lang="ru-RU" dirty="0"/>
              <a:t> на </a:t>
            </a:r>
            <a:r>
              <a:rPr lang="ru-RU" dirty="0" err="1"/>
              <a:t>організм</a:t>
            </a:r>
            <a:r>
              <a:rPr lang="ru-RU" dirty="0"/>
              <a:t> </a:t>
            </a:r>
            <a:r>
              <a:rPr lang="ru-RU" dirty="0" err="1"/>
              <a:t>застосовують</a:t>
            </a:r>
            <a:r>
              <a:rPr lang="ru-RU" dirty="0"/>
              <a:t> </a:t>
            </a:r>
            <a:r>
              <a:rPr lang="ru-RU" dirty="0" err="1">
                <a:solidFill>
                  <a:srgbClr val="FFFF00"/>
                </a:solidFill>
              </a:rPr>
              <a:t>гігієнічний</a:t>
            </a:r>
            <a:r>
              <a:rPr lang="ru-RU" dirty="0">
                <a:solidFill>
                  <a:srgbClr val="FFFF00"/>
                </a:solidFill>
              </a:rPr>
              <a:t> </a:t>
            </a:r>
            <a:r>
              <a:rPr lang="ru-RU" dirty="0" err="1">
                <a:solidFill>
                  <a:srgbClr val="FFFF00"/>
                </a:solidFill>
              </a:rPr>
              <a:t>експеримент</a:t>
            </a:r>
            <a:r>
              <a:rPr lang="ru-RU" dirty="0"/>
              <a:t>. </a:t>
            </a:r>
            <a:r>
              <a:rPr lang="ru-RU" dirty="0" err="1"/>
              <a:t>Такі</a:t>
            </a:r>
            <a:r>
              <a:rPr lang="ru-RU" dirty="0"/>
              <a:t> </a:t>
            </a:r>
            <a:r>
              <a:rPr lang="ru-RU" dirty="0" err="1"/>
              <a:t>експериментальні</a:t>
            </a:r>
            <a:r>
              <a:rPr lang="ru-RU" dirty="0"/>
              <a:t> </a:t>
            </a:r>
            <a:r>
              <a:rPr lang="ru-RU" dirty="0" err="1"/>
              <a:t>дослідження</a:t>
            </a:r>
            <a:r>
              <a:rPr lang="ru-RU" dirty="0"/>
              <a:t> </a:t>
            </a:r>
            <a:r>
              <a:rPr lang="ru-RU" dirty="0" err="1"/>
              <a:t>проводять</a:t>
            </a:r>
            <a:r>
              <a:rPr lang="ru-RU" dirty="0"/>
              <a:t> за </a:t>
            </a:r>
            <a:r>
              <a:rPr lang="ru-RU" dirty="0" err="1"/>
              <a:t>спеціально</a:t>
            </a:r>
            <a:r>
              <a:rPr lang="ru-RU" dirty="0"/>
              <a:t> </a:t>
            </a:r>
            <a:r>
              <a:rPr lang="ru-RU" dirty="0" err="1" smtClean="0"/>
              <a:t>проробленими</a:t>
            </a:r>
            <a:r>
              <a:rPr lang="ru-RU" dirty="0" smtClean="0"/>
              <a:t> </a:t>
            </a:r>
            <a:r>
              <a:rPr lang="ru-RU" dirty="0"/>
              <a:t>і </a:t>
            </a:r>
            <a:r>
              <a:rPr lang="ru-RU" dirty="0" err="1" smtClean="0"/>
              <a:t>апробованими</a:t>
            </a:r>
            <a:r>
              <a:rPr lang="ru-RU" dirty="0" smtClean="0"/>
              <a:t> </a:t>
            </a:r>
            <a:r>
              <a:rPr lang="ru-RU" dirty="0" err="1"/>
              <a:t>програмами</a:t>
            </a:r>
            <a:r>
              <a:rPr lang="ru-RU" dirty="0"/>
              <a:t> з </a:t>
            </a:r>
            <a:r>
              <a:rPr lang="ru-RU" dirty="0" err="1"/>
              <a:t>використанням</a:t>
            </a:r>
            <a:r>
              <a:rPr lang="ru-RU" dirty="0"/>
              <a:t> </a:t>
            </a:r>
            <a:r>
              <a:rPr lang="ru-RU" dirty="0" err="1"/>
              <a:t>фізіологічних</a:t>
            </a:r>
            <a:r>
              <a:rPr lang="ru-RU" dirty="0"/>
              <a:t>, </a:t>
            </a:r>
            <a:r>
              <a:rPr lang="ru-RU" dirty="0" err="1"/>
              <a:t>біохімічних</a:t>
            </a:r>
            <a:r>
              <a:rPr lang="ru-RU" dirty="0"/>
              <a:t>, </a:t>
            </a:r>
            <a:r>
              <a:rPr lang="ru-RU" dirty="0" err="1"/>
              <a:t>імунологічних</a:t>
            </a:r>
            <a:r>
              <a:rPr lang="ru-RU" dirty="0"/>
              <a:t>, </a:t>
            </a:r>
            <a:r>
              <a:rPr lang="ru-RU" dirty="0" err="1" smtClean="0"/>
              <a:t>гістомолологічних</a:t>
            </a:r>
            <a:r>
              <a:rPr lang="ru-RU" dirty="0" smtClean="0"/>
              <a:t>, </a:t>
            </a:r>
            <a:r>
              <a:rPr lang="ru-RU" dirty="0" err="1"/>
              <a:t>гістохімічних</a:t>
            </a:r>
            <a:r>
              <a:rPr lang="ru-RU" dirty="0"/>
              <a:t>, а </a:t>
            </a:r>
            <a:r>
              <a:rPr lang="ru-RU" dirty="0" err="1"/>
              <a:t>також</a:t>
            </a:r>
            <a:r>
              <a:rPr lang="ru-RU" dirty="0"/>
              <a:t> </a:t>
            </a:r>
            <a:r>
              <a:rPr lang="ru-RU" dirty="0" err="1"/>
              <a:t>електронно-мікроскопічних</a:t>
            </a:r>
            <a:r>
              <a:rPr lang="ru-RU" dirty="0"/>
              <a:t>, </a:t>
            </a:r>
            <a:r>
              <a:rPr lang="ru-RU" dirty="0" err="1"/>
              <a:t>генетичних</a:t>
            </a:r>
            <a:r>
              <a:rPr lang="ru-RU" dirty="0"/>
              <a:t> та </a:t>
            </a:r>
            <a:r>
              <a:rPr lang="ru-RU" dirty="0" err="1"/>
              <a:t>інших</a:t>
            </a:r>
            <a:r>
              <a:rPr lang="ru-RU" dirty="0"/>
              <a:t> </a:t>
            </a:r>
            <a:r>
              <a:rPr lang="ru-RU" dirty="0" err="1"/>
              <a:t>методів</a:t>
            </a:r>
            <a:r>
              <a:rPr lang="ru-RU" dirty="0"/>
              <a:t> </a:t>
            </a:r>
            <a:r>
              <a:rPr lang="ru-RU" dirty="0" err="1" smtClean="0"/>
              <a:t>дослідження</a:t>
            </a:r>
            <a:r>
              <a:rPr lang="ru-RU" dirty="0" smtClean="0"/>
              <a:t>.</a:t>
            </a:r>
          </a:p>
          <a:p>
            <a:r>
              <a:rPr lang="ru-RU" dirty="0" smtClean="0"/>
              <a:t>З </a:t>
            </a:r>
            <a:r>
              <a:rPr lang="ru-RU" dirty="0"/>
              <a:t>метою </a:t>
            </a:r>
            <a:r>
              <a:rPr lang="ru-RU" dirty="0" err="1"/>
              <a:t>нормування</a:t>
            </a:r>
            <a:r>
              <a:rPr lang="ru-RU" dirty="0"/>
              <a:t> таких </a:t>
            </a:r>
            <a:r>
              <a:rPr lang="ru-RU" dirty="0" err="1"/>
              <a:t>нешкідливих</a:t>
            </a:r>
            <a:r>
              <a:rPr lang="ru-RU" dirty="0"/>
              <a:t> для </a:t>
            </a:r>
            <a:r>
              <a:rPr lang="ru-RU" dirty="0" err="1"/>
              <a:t>організму</a:t>
            </a:r>
            <a:r>
              <a:rPr lang="ru-RU" dirty="0"/>
              <a:t> </a:t>
            </a:r>
            <a:r>
              <a:rPr lang="ru-RU" dirty="0" err="1"/>
              <a:t>чинників</a:t>
            </a:r>
            <a:r>
              <a:rPr lang="ru-RU" dirty="0"/>
              <a:t> </a:t>
            </a:r>
            <a:r>
              <a:rPr lang="ru-RU" dirty="0" err="1"/>
              <a:t>навколишнього</a:t>
            </a:r>
            <a:r>
              <a:rPr lang="ru-RU" dirty="0"/>
              <a:t> </a:t>
            </a:r>
            <a:r>
              <a:rPr lang="ru-RU" dirty="0" err="1"/>
              <a:t>середовища</a:t>
            </a:r>
            <a:r>
              <a:rPr lang="ru-RU" dirty="0"/>
              <a:t>, </a:t>
            </a:r>
            <a:r>
              <a:rPr lang="ru-RU" dirty="0" smtClean="0"/>
              <a:t>    як </a:t>
            </a:r>
            <a:r>
              <a:rPr lang="ru-RU" dirty="0" err="1"/>
              <a:t>мікроклімат</a:t>
            </a:r>
            <a:r>
              <a:rPr lang="ru-RU" dirty="0"/>
              <a:t>, </a:t>
            </a:r>
            <a:r>
              <a:rPr lang="ru-RU" dirty="0" err="1"/>
              <a:t>освітлення</a:t>
            </a:r>
            <a:r>
              <a:rPr lang="ru-RU" dirty="0"/>
              <a:t> </a:t>
            </a:r>
            <a:r>
              <a:rPr lang="ru-RU" dirty="0" err="1"/>
              <a:t>тощо</a:t>
            </a:r>
            <a:r>
              <a:rPr lang="ru-RU" dirty="0"/>
              <a:t>, </a:t>
            </a:r>
            <a:r>
              <a:rPr lang="ru-RU" dirty="0" err="1"/>
              <a:t>застосовується</a:t>
            </a:r>
            <a:r>
              <a:rPr lang="ru-RU" dirty="0"/>
              <a:t> </a:t>
            </a:r>
            <a:r>
              <a:rPr lang="ru-RU" dirty="0" err="1">
                <a:solidFill>
                  <a:srgbClr val="FFFF00"/>
                </a:solidFill>
              </a:rPr>
              <a:t>камеральний</a:t>
            </a:r>
            <a:r>
              <a:rPr lang="ru-RU" dirty="0">
                <a:solidFill>
                  <a:srgbClr val="FFFF00"/>
                </a:solidFill>
              </a:rPr>
              <a:t> </a:t>
            </a:r>
            <a:r>
              <a:rPr lang="ru-RU" dirty="0" err="1">
                <a:solidFill>
                  <a:srgbClr val="FFFF00"/>
                </a:solidFill>
              </a:rPr>
              <a:t>експеримент</a:t>
            </a:r>
            <a:r>
              <a:rPr lang="ru-RU" dirty="0">
                <a:solidFill>
                  <a:srgbClr val="FFFF00"/>
                </a:solidFill>
              </a:rPr>
              <a:t> </a:t>
            </a:r>
            <a:r>
              <a:rPr lang="ru-RU" dirty="0"/>
              <a:t>на людях</a:t>
            </a:r>
            <a:r>
              <a:rPr lang="ru-RU" dirty="0" smtClean="0"/>
              <a:t>.</a:t>
            </a:r>
          </a:p>
          <a:p>
            <a:endParaRPr lang="ru-RU" dirty="0"/>
          </a:p>
          <a:p>
            <a:r>
              <a:rPr lang="ru-RU" dirty="0" err="1"/>
              <a:t>Важливим</a:t>
            </a:r>
            <a:r>
              <a:rPr lang="ru-RU" dirty="0"/>
              <a:t> в </a:t>
            </a:r>
            <a:r>
              <a:rPr lang="ru-RU" dirty="0" err="1"/>
              <a:t>гігієнічних</a:t>
            </a:r>
            <a:r>
              <a:rPr lang="ru-RU" dirty="0"/>
              <a:t> </a:t>
            </a:r>
            <a:r>
              <a:rPr lang="ru-RU" dirty="0" err="1"/>
              <a:t>дослідженнях</a:t>
            </a:r>
            <a:r>
              <a:rPr lang="ru-RU" dirty="0"/>
              <a:t> є метод </a:t>
            </a:r>
            <a:r>
              <a:rPr lang="ru-RU" dirty="0">
                <a:solidFill>
                  <a:srgbClr val="FFFF00"/>
                </a:solidFill>
              </a:rPr>
              <a:t>натурного </a:t>
            </a:r>
            <a:r>
              <a:rPr lang="ru-RU" dirty="0" err="1">
                <a:solidFill>
                  <a:srgbClr val="FFFF00"/>
                </a:solidFill>
              </a:rPr>
              <a:t>експерименту</a:t>
            </a:r>
            <a:r>
              <a:rPr lang="ru-RU" dirty="0"/>
              <a:t>, </a:t>
            </a:r>
            <a:r>
              <a:rPr lang="ru-RU" dirty="0" err="1"/>
              <a:t>який</a:t>
            </a:r>
            <a:r>
              <a:rPr lang="ru-RU" dirty="0"/>
              <a:t> </a:t>
            </a:r>
            <a:r>
              <a:rPr lang="ru-RU" dirty="0" err="1"/>
              <a:t>дає</a:t>
            </a:r>
            <a:r>
              <a:rPr lang="ru-RU" dirty="0"/>
              <a:t> </a:t>
            </a:r>
            <a:r>
              <a:rPr lang="ru-RU" dirty="0" err="1"/>
              <a:t>можливість</a:t>
            </a:r>
            <a:r>
              <a:rPr lang="ru-RU" dirty="0"/>
              <a:t> </a:t>
            </a:r>
            <a:r>
              <a:rPr lang="ru-RU" dirty="0" err="1"/>
              <a:t>простежити</a:t>
            </a:r>
            <a:r>
              <a:rPr lang="ru-RU" dirty="0"/>
              <a:t> </a:t>
            </a:r>
            <a:r>
              <a:rPr lang="ru-RU" dirty="0" err="1"/>
              <a:t>вплив</a:t>
            </a:r>
            <a:r>
              <a:rPr lang="ru-RU" dirty="0"/>
              <a:t> </a:t>
            </a:r>
            <a:r>
              <a:rPr lang="ru-RU" dirty="0" err="1"/>
              <a:t>факторів</a:t>
            </a:r>
            <a:r>
              <a:rPr lang="ru-RU" dirty="0"/>
              <a:t> </a:t>
            </a:r>
            <a:r>
              <a:rPr lang="ru-RU" dirty="0" err="1"/>
              <a:t>навколишнього</a:t>
            </a:r>
            <a:r>
              <a:rPr lang="ru-RU" dirty="0"/>
              <a:t> </a:t>
            </a:r>
            <a:r>
              <a:rPr lang="ru-RU" dirty="0" err="1"/>
              <a:t>середовища</a:t>
            </a:r>
            <a:r>
              <a:rPr lang="ru-RU" dirty="0"/>
              <a:t> в </a:t>
            </a:r>
            <a:r>
              <a:rPr lang="ru-RU" dirty="0" err="1"/>
              <a:t>реальних</a:t>
            </a:r>
            <a:r>
              <a:rPr lang="ru-RU" dirty="0"/>
              <a:t>, </a:t>
            </a:r>
            <a:r>
              <a:rPr lang="ru-RU" dirty="0" err="1"/>
              <a:t>тобто</a:t>
            </a:r>
            <a:r>
              <a:rPr lang="ru-RU" dirty="0"/>
              <a:t> </a:t>
            </a:r>
            <a:r>
              <a:rPr lang="ru-RU" dirty="0" err="1" smtClean="0"/>
              <a:t>натуральних</a:t>
            </a:r>
            <a:r>
              <a:rPr lang="ru-RU" dirty="0" smtClean="0"/>
              <a:t> </a:t>
            </a:r>
            <a:r>
              <a:rPr lang="ru-RU" dirty="0" err="1" smtClean="0"/>
              <a:t>умовах</a:t>
            </a:r>
            <a:r>
              <a:rPr lang="ru-RU" dirty="0" smtClean="0"/>
              <a:t> </a:t>
            </a:r>
            <a:r>
              <a:rPr lang="ru-RU" dirty="0"/>
              <a:t>на </a:t>
            </a:r>
            <a:r>
              <a:rPr lang="ru-RU" dirty="0" err="1"/>
              <a:t>здоров'я</a:t>
            </a:r>
            <a:r>
              <a:rPr lang="ru-RU" dirty="0"/>
              <a:t> людей</a:t>
            </a:r>
            <a:r>
              <a:rPr lang="ru-RU" dirty="0" smtClean="0"/>
              <a:t>.</a:t>
            </a:r>
          </a:p>
          <a:p>
            <a:endParaRPr lang="ru-RU" dirty="0"/>
          </a:p>
          <a:p>
            <a:r>
              <a:rPr lang="ru-RU" dirty="0" err="1"/>
              <a:t>Специфічним</a:t>
            </a:r>
            <a:r>
              <a:rPr lang="ru-RU" dirty="0"/>
              <a:t> для </a:t>
            </a:r>
            <a:r>
              <a:rPr lang="ru-RU" dirty="0" err="1"/>
              <a:t>гігієни</a:t>
            </a:r>
            <a:r>
              <a:rPr lang="ru-RU" dirty="0"/>
              <a:t> є </a:t>
            </a:r>
            <a:r>
              <a:rPr lang="ru-RU" dirty="0" err="1">
                <a:solidFill>
                  <a:srgbClr val="FFFF00"/>
                </a:solidFill>
              </a:rPr>
              <a:t>епідеміологічний</a:t>
            </a:r>
            <a:r>
              <a:rPr lang="ru-RU" dirty="0">
                <a:solidFill>
                  <a:srgbClr val="FFFF00"/>
                </a:solidFill>
              </a:rPr>
              <a:t> метод</a:t>
            </a:r>
            <a:r>
              <a:rPr lang="ru-RU" dirty="0"/>
              <a:t>, </a:t>
            </a:r>
            <a:r>
              <a:rPr lang="ru-RU" dirty="0" err="1"/>
              <a:t>який</a:t>
            </a:r>
            <a:r>
              <a:rPr lang="ru-RU" dirty="0"/>
              <a:t> </a:t>
            </a:r>
            <a:r>
              <a:rPr lang="ru-RU" dirty="0" err="1"/>
              <a:t>дає</a:t>
            </a:r>
            <a:r>
              <a:rPr lang="ru-RU" dirty="0"/>
              <a:t> </a:t>
            </a:r>
            <a:r>
              <a:rPr lang="ru-RU" dirty="0" err="1"/>
              <a:t>можливість</a:t>
            </a:r>
            <a:r>
              <a:rPr lang="ru-RU" dirty="0"/>
              <a:t> </a:t>
            </a:r>
            <a:r>
              <a:rPr lang="ru-RU" dirty="0" err="1"/>
              <a:t>вивчати</a:t>
            </a:r>
            <a:r>
              <a:rPr lang="ru-RU" dirty="0"/>
              <a:t> </a:t>
            </a:r>
            <a:r>
              <a:rPr lang="ru-RU" dirty="0" err="1"/>
              <a:t>здоров'я</a:t>
            </a:r>
            <a:r>
              <a:rPr lang="ru-RU" dirty="0"/>
              <a:t> </a:t>
            </a:r>
            <a:r>
              <a:rPr lang="ru-RU" dirty="0" err="1"/>
              <a:t>населення</a:t>
            </a:r>
            <a:r>
              <a:rPr lang="ru-RU" dirty="0"/>
              <a:t>, </a:t>
            </a:r>
            <a:r>
              <a:rPr lang="ru-RU" dirty="0" err="1"/>
              <a:t>що</a:t>
            </a:r>
            <a:r>
              <a:rPr lang="ru-RU" dirty="0"/>
              <a:t> </a:t>
            </a:r>
            <a:r>
              <a:rPr lang="ru-RU" dirty="0" err="1"/>
              <a:t>знаходиться</a:t>
            </a:r>
            <a:r>
              <a:rPr lang="ru-RU" dirty="0"/>
              <a:t> </a:t>
            </a:r>
            <a:r>
              <a:rPr lang="ru-RU" dirty="0" err="1"/>
              <a:t>під</a:t>
            </a:r>
            <a:r>
              <a:rPr lang="ru-RU" dirty="0"/>
              <a:t> </a:t>
            </a:r>
            <a:r>
              <a:rPr lang="ru-RU" dirty="0" err="1"/>
              <a:t>впливом</a:t>
            </a:r>
            <a:r>
              <a:rPr lang="ru-RU" dirty="0"/>
              <a:t> </a:t>
            </a:r>
            <a:r>
              <a:rPr lang="ru-RU" dirty="0" err="1"/>
              <a:t>різноманітних</a:t>
            </a:r>
            <a:r>
              <a:rPr lang="ru-RU" dirty="0"/>
              <a:t> </a:t>
            </a:r>
            <a:r>
              <a:rPr lang="ru-RU" dirty="0" err="1"/>
              <a:t>ендогенних</a:t>
            </a:r>
            <a:r>
              <a:rPr lang="ru-RU" dirty="0"/>
              <a:t> та </a:t>
            </a:r>
            <a:r>
              <a:rPr lang="ru-RU" dirty="0" err="1"/>
              <a:t>екзогенних</a:t>
            </a:r>
            <a:r>
              <a:rPr lang="ru-RU" dirty="0"/>
              <a:t> </a:t>
            </a:r>
            <a:r>
              <a:rPr lang="ru-RU" dirty="0" err="1"/>
              <a:t>факторів</a:t>
            </a:r>
            <a:r>
              <a:rPr lang="ru-RU" dirty="0"/>
              <a:t>.</a:t>
            </a:r>
            <a:endParaRPr lang="ru-RU" dirty="0" smtClean="0"/>
          </a:p>
          <a:p>
            <a:endParaRPr lang="ru-RU" dirty="0"/>
          </a:p>
        </p:txBody>
      </p:sp>
    </p:spTree>
    <p:extLst>
      <p:ext uri="{BB962C8B-B14F-4D97-AF65-F5344CB8AC3E}">
        <p14:creationId xmlns:p14="http://schemas.microsoft.com/office/powerpoint/2010/main" val="6462222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4547" y="152399"/>
            <a:ext cx="10802712" cy="478666"/>
          </a:xfrm>
        </p:spPr>
        <p:txBody>
          <a:bodyPr>
            <a:normAutofit fontScale="90000"/>
          </a:bodyPr>
          <a:lstStyle/>
          <a:p>
            <a:r>
              <a:rPr lang="uk-UA" dirty="0" smtClean="0"/>
              <a:t>Гігієнічне нормування</a:t>
            </a:r>
            <a:endParaRPr lang="ru-RU" dirty="0"/>
          </a:p>
        </p:txBody>
      </p:sp>
      <p:sp>
        <p:nvSpPr>
          <p:cNvPr id="3" name="Объект 2"/>
          <p:cNvSpPr>
            <a:spLocks noGrp="1"/>
          </p:cNvSpPr>
          <p:nvPr>
            <p:ph idx="1"/>
          </p:nvPr>
        </p:nvSpPr>
        <p:spPr>
          <a:xfrm>
            <a:off x="154547" y="631065"/>
            <a:ext cx="10892864" cy="5975797"/>
          </a:xfrm>
        </p:spPr>
        <p:txBody>
          <a:bodyPr>
            <a:normAutofit/>
          </a:bodyPr>
          <a:lstStyle/>
          <a:p>
            <a:r>
              <a:rPr lang="ru-RU" dirty="0" err="1">
                <a:solidFill>
                  <a:srgbClr val="00B0F0"/>
                </a:solidFill>
              </a:rPr>
              <a:t>Гігієнічний</a:t>
            </a:r>
            <a:r>
              <a:rPr lang="ru-RU" dirty="0">
                <a:solidFill>
                  <a:srgbClr val="00B0F0"/>
                </a:solidFill>
              </a:rPr>
              <a:t> норматив </a:t>
            </a:r>
            <a:r>
              <a:rPr lang="ru-RU" dirty="0"/>
              <a:t>- строгий </a:t>
            </a:r>
            <a:r>
              <a:rPr lang="ru-RU" dirty="0" err="1"/>
              <a:t>діапазон</a:t>
            </a:r>
            <a:r>
              <a:rPr lang="ru-RU" dirty="0"/>
              <a:t> </a:t>
            </a:r>
            <a:r>
              <a:rPr lang="ru-RU" dirty="0" err="1"/>
              <a:t>параметрів</a:t>
            </a:r>
            <a:r>
              <a:rPr lang="ru-RU" dirty="0"/>
              <a:t> </a:t>
            </a:r>
            <a:r>
              <a:rPr lang="ru-RU" dirty="0" err="1"/>
              <a:t>факторів</a:t>
            </a:r>
            <a:r>
              <a:rPr lang="ru-RU" dirty="0"/>
              <a:t> </a:t>
            </a:r>
            <a:r>
              <a:rPr lang="ru-RU" dirty="0" err="1"/>
              <a:t>середовища</a:t>
            </a:r>
            <a:r>
              <a:rPr lang="ru-RU" dirty="0"/>
              <a:t>, </a:t>
            </a:r>
            <a:r>
              <a:rPr lang="ru-RU" dirty="0" err="1"/>
              <a:t>оптимальний</a:t>
            </a:r>
            <a:r>
              <a:rPr lang="ru-RU" dirty="0"/>
              <a:t> і </a:t>
            </a:r>
            <a:r>
              <a:rPr lang="ru-RU" dirty="0" err="1"/>
              <a:t>нешкідливий</a:t>
            </a:r>
            <a:r>
              <a:rPr lang="ru-RU" dirty="0"/>
              <a:t> для </a:t>
            </a:r>
            <a:r>
              <a:rPr lang="ru-RU" dirty="0" err="1"/>
              <a:t>збереження</a:t>
            </a:r>
            <a:r>
              <a:rPr lang="ru-RU" dirty="0"/>
              <a:t> </a:t>
            </a:r>
            <a:r>
              <a:rPr lang="ru-RU" dirty="0" err="1"/>
              <a:t>нормальної</a:t>
            </a:r>
            <a:r>
              <a:rPr lang="ru-RU" dirty="0"/>
              <a:t> </a:t>
            </a:r>
            <a:r>
              <a:rPr lang="ru-RU" dirty="0" err="1"/>
              <a:t>життєдіяльності</a:t>
            </a:r>
            <a:r>
              <a:rPr lang="ru-RU" dirty="0"/>
              <a:t> і </a:t>
            </a:r>
            <a:r>
              <a:rPr lang="ru-RU" dirty="0" err="1"/>
              <a:t>здоров'я</a:t>
            </a:r>
            <a:r>
              <a:rPr lang="ru-RU" dirty="0"/>
              <a:t> </a:t>
            </a:r>
            <a:r>
              <a:rPr lang="ru-RU" dirty="0" err="1"/>
              <a:t>людини</a:t>
            </a:r>
            <a:r>
              <a:rPr lang="ru-RU" dirty="0"/>
              <a:t>, </a:t>
            </a:r>
            <a:r>
              <a:rPr lang="ru-RU" dirty="0" err="1"/>
              <a:t>людської</a:t>
            </a:r>
            <a:r>
              <a:rPr lang="ru-RU" dirty="0"/>
              <a:t> </a:t>
            </a:r>
            <a:r>
              <a:rPr lang="ru-RU" dirty="0" err="1"/>
              <a:t>популяції</a:t>
            </a:r>
            <a:r>
              <a:rPr lang="ru-RU" dirty="0"/>
              <a:t> і </a:t>
            </a:r>
            <a:r>
              <a:rPr lang="ru-RU" dirty="0" err="1"/>
              <a:t>майбутніх</a:t>
            </a:r>
            <a:r>
              <a:rPr lang="ru-RU" dirty="0"/>
              <a:t> </a:t>
            </a:r>
            <a:r>
              <a:rPr lang="ru-RU" dirty="0" err="1"/>
              <a:t>поколінь</a:t>
            </a:r>
            <a:r>
              <a:rPr lang="ru-RU" dirty="0"/>
              <a:t>.</a:t>
            </a:r>
          </a:p>
          <a:p>
            <a:r>
              <a:rPr lang="ru-RU" dirty="0" err="1"/>
              <a:t>Санітарні</a:t>
            </a:r>
            <a:r>
              <a:rPr lang="ru-RU" dirty="0"/>
              <a:t> правила, </a:t>
            </a:r>
            <a:r>
              <a:rPr lang="ru-RU" dirty="0" err="1"/>
              <a:t>норми</a:t>
            </a:r>
            <a:r>
              <a:rPr lang="ru-RU" dirty="0"/>
              <a:t>, </a:t>
            </a:r>
            <a:r>
              <a:rPr lang="ru-RU" dirty="0" err="1"/>
              <a:t>гігієнічні</a:t>
            </a:r>
            <a:r>
              <a:rPr lang="ru-RU" dirty="0"/>
              <a:t> </a:t>
            </a:r>
            <a:r>
              <a:rPr lang="ru-RU" dirty="0" err="1"/>
              <a:t>нормативи</a:t>
            </a:r>
            <a:r>
              <a:rPr lang="ru-RU" dirty="0"/>
              <a:t> - </a:t>
            </a:r>
            <a:r>
              <a:rPr lang="ru-RU" dirty="0" err="1"/>
              <a:t>це</a:t>
            </a:r>
            <a:r>
              <a:rPr lang="ru-RU" dirty="0"/>
              <a:t> </a:t>
            </a:r>
            <a:r>
              <a:rPr lang="ru-RU" dirty="0" err="1"/>
              <a:t>нормативні</a:t>
            </a:r>
            <a:r>
              <a:rPr lang="ru-RU" dirty="0"/>
              <a:t> </a:t>
            </a:r>
            <a:r>
              <a:rPr lang="ru-RU" dirty="0" err="1"/>
              <a:t>акти</a:t>
            </a:r>
            <a:r>
              <a:rPr lang="ru-RU" dirty="0"/>
              <a:t>, </a:t>
            </a:r>
            <a:r>
              <a:rPr lang="ru-RU" dirty="0" err="1"/>
              <a:t>що</a:t>
            </a:r>
            <a:r>
              <a:rPr lang="ru-RU" dirty="0"/>
              <a:t> </a:t>
            </a:r>
            <a:r>
              <a:rPr lang="ru-RU" dirty="0" err="1"/>
              <a:t>встановлюють</a:t>
            </a:r>
            <a:r>
              <a:rPr lang="ru-RU" dirty="0"/>
              <a:t> </a:t>
            </a:r>
            <a:r>
              <a:rPr lang="ru-RU" dirty="0" err="1"/>
              <a:t>критерії</a:t>
            </a:r>
            <a:r>
              <a:rPr lang="ru-RU" dirty="0"/>
              <a:t> </a:t>
            </a:r>
            <a:r>
              <a:rPr lang="ru-RU" dirty="0" err="1"/>
              <a:t>безпеки</a:t>
            </a:r>
            <a:r>
              <a:rPr lang="ru-RU" dirty="0"/>
              <a:t> та </a:t>
            </a:r>
            <a:r>
              <a:rPr lang="ru-RU" dirty="0" err="1"/>
              <a:t>нешкідливості</a:t>
            </a:r>
            <a:r>
              <a:rPr lang="ru-RU" dirty="0"/>
              <a:t> для </a:t>
            </a:r>
            <a:r>
              <a:rPr lang="ru-RU" dirty="0" err="1"/>
              <a:t>людини</a:t>
            </a:r>
            <a:r>
              <a:rPr lang="ru-RU" dirty="0"/>
              <a:t> </a:t>
            </a:r>
            <a:r>
              <a:rPr lang="ru-RU" dirty="0" err="1"/>
              <a:t>факторів</a:t>
            </a:r>
            <a:r>
              <a:rPr lang="ru-RU" dirty="0"/>
              <a:t> </a:t>
            </a:r>
            <a:r>
              <a:rPr lang="ru-RU" dirty="0" err="1"/>
              <a:t>середовища</a:t>
            </a:r>
            <a:r>
              <a:rPr lang="ru-RU" dirty="0"/>
              <a:t> </a:t>
            </a:r>
            <a:r>
              <a:rPr lang="ru-RU" dirty="0" err="1"/>
              <a:t>його</a:t>
            </a:r>
            <a:r>
              <a:rPr lang="ru-RU" dirty="0"/>
              <a:t> </a:t>
            </a:r>
            <a:r>
              <a:rPr lang="ru-RU" dirty="0" err="1"/>
              <a:t>життєдіяльності</a:t>
            </a:r>
            <a:r>
              <a:rPr lang="ru-RU" dirty="0"/>
              <a:t>. </a:t>
            </a:r>
            <a:r>
              <a:rPr lang="ru-RU" dirty="0" err="1"/>
              <a:t>Санітарні</a:t>
            </a:r>
            <a:r>
              <a:rPr lang="ru-RU" dirty="0"/>
              <a:t> правила </a:t>
            </a:r>
            <a:r>
              <a:rPr lang="ru-RU" dirty="0" err="1"/>
              <a:t>обов'язкові</a:t>
            </a:r>
            <a:r>
              <a:rPr lang="ru-RU" dirty="0"/>
              <a:t> для </a:t>
            </a:r>
            <a:r>
              <a:rPr lang="ru-RU" dirty="0" err="1"/>
              <a:t>дотримання</a:t>
            </a:r>
            <a:r>
              <a:rPr lang="ru-RU" dirty="0"/>
              <a:t> </a:t>
            </a:r>
            <a:r>
              <a:rPr lang="ru-RU" dirty="0" err="1"/>
              <a:t>всіма</a:t>
            </a:r>
            <a:r>
              <a:rPr lang="ru-RU" dirty="0"/>
              <a:t> </a:t>
            </a:r>
            <a:r>
              <a:rPr lang="ru-RU" dirty="0" err="1"/>
              <a:t>державними</a:t>
            </a:r>
            <a:r>
              <a:rPr lang="ru-RU" dirty="0"/>
              <a:t> органами і </a:t>
            </a:r>
            <a:r>
              <a:rPr lang="ru-RU" dirty="0" err="1"/>
              <a:t>громадськими</a:t>
            </a:r>
            <a:r>
              <a:rPr lang="ru-RU" dirty="0"/>
              <a:t> </a:t>
            </a:r>
            <a:r>
              <a:rPr lang="ru-RU" dirty="0" err="1"/>
              <a:t>об'єднаннями</a:t>
            </a:r>
            <a:r>
              <a:rPr lang="ru-RU" dirty="0"/>
              <a:t>, </a:t>
            </a:r>
            <a:r>
              <a:rPr lang="ru-RU" dirty="0" err="1"/>
              <a:t>підприємствами</a:t>
            </a:r>
            <a:r>
              <a:rPr lang="ru-RU" dirty="0"/>
              <a:t> та </a:t>
            </a:r>
            <a:r>
              <a:rPr lang="ru-RU" dirty="0" err="1"/>
              <a:t>іншими</a:t>
            </a:r>
            <a:r>
              <a:rPr lang="ru-RU" dirty="0"/>
              <a:t> </a:t>
            </a:r>
            <a:r>
              <a:rPr lang="ru-RU" dirty="0" err="1"/>
              <a:t>господарськими</a:t>
            </a:r>
            <a:r>
              <a:rPr lang="ru-RU" dirty="0"/>
              <a:t> </a:t>
            </a:r>
            <a:r>
              <a:rPr lang="ru-RU" dirty="0" err="1"/>
              <a:t>суб'єктами</a:t>
            </a:r>
            <a:r>
              <a:rPr lang="ru-RU" dirty="0"/>
              <a:t>, </a:t>
            </a:r>
            <a:r>
              <a:rPr lang="ru-RU" dirty="0" err="1"/>
              <a:t>організаціями</a:t>
            </a:r>
            <a:r>
              <a:rPr lang="ru-RU" dirty="0"/>
              <a:t>, </a:t>
            </a:r>
            <a:r>
              <a:rPr lang="ru-RU" dirty="0" err="1"/>
              <a:t>установами</a:t>
            </a:r>
            <a:r>
              <a:rPr lang="ru-RU" dirty="0"/>
              <a:t> </a:t>
            </a:r>
            <a:r>
              <a:rPr lang="ru-RU" dirty="0" err="1"/>
              <a:t>незалежно</a:t>
            </a:r>
            <a:r>
              <a:rPr lang="ru-RU" dirty="0"/>
              <a:t> </a:t>
            </a:r>
            <a:r>
              <a:rPr lang="ru-RU" dirty="0" err="1"/>
              <a:t>від</a:t>
            </a:r>
            <a:r>
              <a:rPr lang="ru-RU" dirty="0"/>
              <a:t> </a:t>
            </a:r>
            <a:r>
              <a:rPr lang="ru-RU" dirty="0" err="1"/>
              <a:t>їх</a:t>
            </a:r>
            <a:r>
              <a:rPr lang="ru-RU" dirty="0"/>
              <a:t> </a:t>
            </a:r>
            <a:r>
              <a:rPr lang="ru-RU" dirty="0" err="1"/>
              <a:t>підпорядкованості</a:t>
            </a:r>
            <a:r>
              <a:rPr lang="ru-RU" dirty="0"/>
              <a:t> та форм </a:t>
            </a:r>
            <a:r>
              <a:rPr lang="ru-RU" dirty="0" err="1"/>
              <a:t>власності</a:t>
            </a:r>
            <a:r>
              <a:rPr lang="ru-RU" dirty="0"/>
              <a:t>, </a:t>
            </a:r>
            <a:r>
              <a:rPr lang="ru-RU" dirty="0" err="1"/>
              <a:t>посадовими</a:t>
            </a:r>
            <a:r>
              <a:rPr lang="ru-RU" dirty="0"/>
              <a:t> особами та </a:t>
            </a:r>
            <a:r>
              <a:rPr lang="ru-RU" dirty="0" err="1" smtClean="0"/>
              <a:t>громадянами</a:t>
            </a:r>
            <a:r>
              <a:rPr lang="ru-RU" dirty="0" smtClean="0"/>
              <a:t>.</a:t>
            </a:r>
          </a:p>
          <a:p>
            <a:r>
              <a:rPr lang="ru-RU" dirty="0" err="1"/>
              <a:t>Гігієнічні</a:t>
            </a:r>
            <a:r>
              <a:rPr lang="ru-RU" dirty="0"/>
              <a:t> </a:t>
            </a:r>
            <a:r>
              <a:rPr lang="ru-RU" dirty="0" err="1"/>
              <a:t>нормативи</a:t>
            </a:r>
            <a:r>
              <a:rPr lang="ru-RU" dirty="0"/>
              <a:t> для </a:t>
            </a:r>
            <a:r>
              <a:rPr lang="ru-RU" dirty="0" err="1">
                <a:solidFill>
                  <a:srgbClr val="FFFF00"/>
                </a:solidFill>
              </a:rPr>
              <a:t>хімічних</a:t>
            </a:r>
            <a:r>
              <a:rPr lang="ru-RU" dirty="0">
                <a:solidFill>
                  <a:srgbClr val="FFFF00"/>
                </a:solidFill>
              </a:rPr>
              <a:t> </a:t>
            </a:r>
            <a:r>
              <a:rPr lang="ru-RU" dirty="0" err="1">
                <a:solidFill>
                  <a:srgbClr val="FFFF00"/>
                </a:solidFill>
              </a:rPr>
              <a:t>речовин</a:t>
            </a:r>
            <a:r>
              <a:rPr lang="ru-RU" dirty="0">
                <a:solidFill>
                  <a:srgbClr val="FFFF00"/>
                </a:solidFill>
              </a:rPr>
              <a:t> </a:t>
            </a:r>
            <a:r>
              <a:rPr lang="ru-RU" dirty="0" err="1"/>
              <a:t>встановлюються</a:t>
            </a:r>
            <a:r>
              <a:rPr lang="ru-RU" dirty="0"/>
              <a:t> у </a:t>
            </a:r>
            <a:r>
              <a:rPr lang="ru-RU" dirty="0" err="1"/>
              <a:t>вигляді</a:t>
            </a:r>
            <a:r>
              <a:rPr lang="ru-RU" dirty="0"/>
              <a:t> </a:t>
            </a:r>
            <a:r>
              <a:rPr lang="ru-RU" dirty="0" err="1">
                <a:solidFill>
                  <a:srgbClr val="00B0F0"/>
                </a:solidFill>
              </a:rPr>
              <a:t>гранично</a:t>
            </a:r>
            <a:r>
              <a:rPr lang="ru-RU" dirty="0">
                <a:solidFill>
                  <a:srgbClr val="00B0F0"/>
                </a:solidFill>
              </a:rPr>
              <a:t> </a:t>
            </a:r>
            <a:r>
              <a:rPr lang="ru-RU" dirty="0" err="1">
                <a:solidFill>
                  <a:srgbClr val="00B0F0"/>
                </a:solidFill>
              </a:rPr>
              <a:t>допустимих</a:t>
            </a:r>
            <a:r>
              <a:rPr lang="ru-RU" dirty="0">
                <a:solidFill>
                  <a:srgbClr val="00B0F0"/>
                </a:solidFill>
              </a:rPr>
              <a:t> </a:t>
            </a:r>
            <a:r>
              <a:rPr lang="ru-RU" dirty="0" err="1">
                <a:solidFill>
                  <a:srgbClr val="00B0F0"/>
                </a:solidFill>
              </a:rPr>
              <a:t>концентрацій</a:t>
            </a:r>
            <a:r>
              <a:rPr lang="ru-RU" dirty="0">
                <a:solidFill>
                  <a:srgbClr val="00B0F0"/>
                </a:solidFill>
              </a:rPr>
              <a:t> (ГДК)</a:t>
            </a:r>
            <a:r>
              <a:rPr lang="ru-RU" dirty="0"/>
              <a:t>. Для </a:t>
            </a:r>
            <a:r>
              <a:rPr lang="ru-RU" dirty="0" err="1">
                <a:solidFill>
                  <a:srgbClr val="FFFF00"/>
                </a:solidFill>
              </a:rPr>
              <a:t>фізичних</a:t>
            </a:r>
            <a:r>
              <a:rPr lang="ru-RU" dirty="0">
                <a:solidFill>
                  <a:srgbClr val="FFFF00"/>
                </a:solidFill>
              </a:rPr>
              <a:t> </a:t>
            </a:r>
            <a:r>
              <a:rPr lang="ru-RU" dirty="0" err="1">
                <a:solidFill>
                  <a:srgbClr val="FFFF00"/>
                </a:solidFill>
              </a:rPr>
              <a:t>факторів</a:t>
            </a:r>
            <a:r>
              <a:rPr lang="ru-RU" dirty="0">
                <a:solidFill>
                  <a:srgbClr val="00B0F0"/>
                </a:solidFill>
              </a:rPr>
              <a:t> </a:t>
            </a:r>
            <a:r>
              <a:rPr lang="ru-RU" dirty="0"/>
              <a:t>вони </a:t>
            </a:r>
            <a:r>
              <a:rPr lang="ru-RU" dirty="0" err="1"/>
              <a:t>встановлюються</a:t>
            </a:r>
            <a:r>
              <a:rPr lang="ru-RU" dirty="0"/>
              <a:t> у </a:t>
            </a:r>
            <a:r>
              <a:rPr lang="ru-RU" dirty="0" err="1"/>
              <a:t>вигляді</a:t>
            </a:r>
            <a:r>
              <a:rPr lang="ru-RU" dirty="0"/>
              <a:t> </a:t>
            </a:r>
            <a:r>
              <a:rPr lang="ru-RU" dirty="0" err="1">
                <a:solidFill>
                  <a:srgbClr val="00B0F0"/>
                </a:solidFill>
              </a:rPr>
              <a:t>допустимих</a:t>
            </a:r>
            <a:r>
              <a:rPr lang="ru-RU" dirty="0">
                <a:solidFill>
                  <a:srgbClr val="00B0F0"/>
                </a:solidFill>
              </a:rPr>
              <a:t> </a:t>
            </a:r>
            <a:r>
              <a:rPr lang="ru-RU" dirty="0" err="1">
                <a:solidFill>
                  <a:srgbClr val="00B0F0"/>
                </a:solidFill>
              </a:rPr>
              <a:t>рівнів</a:t>
            </a:r>
            <a:r>
              <a:rPr lang="ru-RU" dirty="0">
                <a:solidFill>
                  <a:srgbClr val="00B0F0"/>
                </a:solidFill>
              </a:rPr>
              <a:t> </a:t>
            </a:r>
            <a:r>
              <a:rPr lang="ru-RU" dirty="0" err="1">
                <a:solidFill>
                  <a:srgbClr val="00B0F0"/>
                </a:solidFill>
              </a:rPr>
              <a:t>впливу</a:t>
            </a:r>
            <a:r>
              <a:rPr lang="ru-RU" dirty="0">
                <a:solidFill>
                  <a:srgbClr val="00B0F0"/>
                </a:solidFill>
              </a:rPr>
              <a:t> </a:t>
            </a:r>
            <a:r>
              <a:rPr lang="ru-RU" dirty="0"/>
              <a:t>(</a:t>
            </a:r>
            <a:r>
              <a:rPr lang="ru-RU" dirty="0" smtClean="0"/>
              <a:t>ПДУ).</a:t>
            </a:r>
            <a:endParaRPr lang="ru-RU" dirty="0"/>
          </a:p>
        </p:txBody>
      </p:sp>
    </p:spTree>
    <p:extLst>
      <p:ext uri="{BB962C8B-B14F-4D97-AF65-F5344CB8AC3E}">
        <p14:creationId xmlns:p14="http://schemas.microsoft.com/office/powerpoint/2010/main" val="8296444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8942" y="141668"/>
            <a:ext cx="10828470" cy="283335"/>
          </a:xfrm>
        </p:spPr>
        <p:txBody>
          <a:bodyPr>
            <a:normAutofit fontScale="90000"/>
          </a:bodyPr>
          <a:lstStyle/>
          <a:p>
            <a:endParaRPr lang="ru-RU"/>
          </a:p>
        </p:txBody>
      </p:sp>
      <p:sp>
        <p:nvSpPr>
          <p:cNvPr id="3" name="Объект 2"/>
          <p:cNvSpPr>
            <a:spLocks noGrp="1"/>
          </p:cNvSpPr>
          <p:nvPr>
            <p:ph idx="1"/>
          </p:nvPr>
        </p:nvSpPr>
        <p:spPr>
          <a:xfrm>
            <a:off x="218942" y="566670"/>
            <a:ext cx="11745531" cy="6194737"/>
          </a:xfrm>
        </p:spPr>
        <p:txBody>
          <a:bodyPr>
            <a:normAutofit fontScale="92500" lnSpcReduction="10000"/>
          </a:bodyPr>
          <a:lstStyle/>
          <a:p>
            <a:endParaRPr lang="ru-RU" dirty="0"/>
          </a:p>
          <a:p>
            <a:r>
              <a:rPr lang="ru-RU" dirty="0" err="1">
                <a:solidFill>
                  <a:srgbClr val="00B0F0"/>
                </a:solidFill>
              </a:rPr>
              <a:t>Принципи</a:t>
            </a:r>
            <a:r>
              <a:rPr lang="ru-RU" dirty="0">
                <a:solidFill>
                  <a:srgbClr val="00B0F0"/>
                </a:solidFill>
              </a:rPr>
              <a:t> </a:t>
            </a:r>
            <a:r>
              <a:rPr lang="ru-RU" dirty="0" err="1">
                <a:solidFill>
                  <a:srgbClr val="00B0F0"/>
                </a:solidFill>
              </a:rPr>
              <a:t>гігієнічного</a:t>
            </a:r>
            <a:r>
              <a:rPr lang="ru-RU" dirty="0">
                <a:solidFill>
                  <a:srgbClr val="00B0F0"/>
                </a:solidFill>
              </a:rPr>
              <a:t> </a:t>
            </a:r>
            <a:r>
              <a:rPr lang="ru-RU" dirty="0" err="1">
                <a:solidFill>
                  <a:srgbClr val="00B0F0"/>
                </a:solidFill>
              </a:rPr>
              <a:t>нормування</a:t>
            </a:r>
            <a:r>
              <a:rPr lang="ru-RU" dirty="0"/>
              <a:t>:</a:t>
            </a:r>
          </a:p>
          <a:p>
            <a:r>
              <a:rPr lang="ru-RU" dirty="0"/>
              <a:t>1) </a:t>
            </a:r>
            <a:r>
              <a:rPr lang="ru-RU" dirty="0">
                <a:solidFill>
                  <a:srgbClr val="FFFF00"/>
                </a:solidFill>
              </a:rPr>
              <a:t>принцип </a:t>
            </a:r>
            <a:r>
              <a:rPr lang="ru-RU" dirty="0" err="1">
                <a:solidFill>
                  <a:srgbClr val="FFFF00"/>
                </a:solidFill>
              </a:rPr>
              <a:t>етапності</a:t>
            </a:r>
            <a:r>
              <a:rPr lang="ru-RU" dirty="0"/>
              <a:t>;</a:t>
            </a:r>
          </a:p>
          <a:p>
            <a:r>
              <a:rPr lang="ru-RU" dirty="0"/>
              <a:t>2</a:t>
            </a:r>
            <a:r>
              <a:rPr lang="ru-RU" dirty="0">
                <a:solidFill>
                  <a:srgbClr val="FFFF00"/>
                </a:solidFill>
              </a:rPr>
              <a:t>) принцип </a:t>
            </a:r>
            <a:r>
              <a:rPr lang="ru-RU" dirty="0" err="1" smtClean="0">
                <a:solidFill>
                  <a:srgbClr val="FFFF00"/>
                </a:solidFill>
              </a:rPr>
              <a:t>пороговост</a:t>
            </a:r>
            <a:r>
              <a:rPr lang="uk-UA" dirty="0" smtClean="0">
                <a:solidFill>
                  <a:srgbClr val="FFFF00"/>
                </a:solidFill>
              </a:rPr>
              <a:t>і</a:t>
            </a:r>
            <a:r>
              <a:rPr lang="ru-RU" dirty="0" smtClean="0"/>
              <a:t>.</a:t>
            </a:r>
            <a:endParaRPr lang="ru-RU" dirty="0"/>
          </a:p>
          <a:p>
            <a:r>
              <a:rPr lang="ru-RU" dirty="0" err="1"/>
              <a:t>Етапність</a:t>
            </a:r>
            <a:r>
              <a:rPr lang="ru-RU" dirty="0"/>
              <a:t> </a:t>
            </a:r>
            <a:r>
              <a:rPr lang="ru-RU" dirty="0" smtClean="0"/>
              <a:t>у </a:t>
            </a:r>
            <a:r>
              <a:rPr lang="ru-RU" dirty="0" err="1"/>
              <a:t>нормуванні</a:t>
            </a:r>
            <a:r>
              <a:rPr lang="ru-RU" dirty="0"/>
              <a:t> </a:t>
            </a:r>
            <a:r>
              <a:rPr lang="ru-RU" dirty="0" err="1"/>
              <a:t>полягає</a:t>
            </a:r>
            <a:r>
              <a:rPr lang="ru-RU" dirty="0"/>
              <a:t> в тому, </a:t>
            </a:r>
            <a:r>
              <a:rPr lang="ru-RU" dirty="0" err="1"/>
              <a:t>що</a:t>
            </a:r>
            <a:r>
              <a:rPr lang="ru-RU" dirty="0"/>
              <a:t> робота з</a:t>
            </a:r>
            <a:r>
              <a:rPr lang="ru-RU" dirty="0" smtClean="0"/>
              <a:t> </a:t>
            </a:r>
            <a:r>
              <a:rPr lang="ru-RU" dirty="0" err="1" smtClean="0"/>
              <a:t>нормування</a:t>
            </a:r>
            <a:r>
              <a:rPr lang="ru-RU" dirty="0" smtClean="0"/>
              <a:t> </a:t>
            </a:r>
            <a:r>
              <a:rPr lang="ru-RU" dirty="0"/>
              <a:t>проводиться </a:t>
            </a:r>
            <a:r>
              <a:rPr lang="ru-RU" dirty="0" smtClean="0"/>
              <a:t>у </a:t>
            </a:r>
            <a:r>
              <a:rPr lang="ru-RU" dirty="0" err="1" smtClean="0"/>
              <a:t>суворо</a:t>
            </a:r>
            <a:r>
              <a:rPr lang="ru-RU" dirty="0" smtClean="0"/>
              <a:t> </a:t>
            </a:r>
            <a:r>
              <a:rPr lang="ru-RU" dirty="0" err="1" smtClean="0"/>
              <a:t>визначеній</a:t>
            </a:r>
            <a:r>
              <a:rPr lang="ru-RU" dirty="0" smtClean="0"/>
              <a:t> </a:t>
            </a:r>
            <a:r>
              <a:rPr lang="ru-RU" dirty="0" err="1"/>
              <a:t>послідовності</a:t>
            </a:r>
            <a:r>
              <a:rPr lang="ru-RU" dirty="0"/>
              <a:t>, </a:t>
            </a:r>
            <a:r>
              <a:rPr lang="ru-RU" dirty="0" err="1" smtClean="0"/>
              <a:t>пов'язаній</a:t>
            </a:r>
            <a:r>
              <a:rPr lang="ru-RU" dirty="0" smtClean="0"/>
              <a:t> </a:t>
            </a:r>
            <a:r>
              <a:rPr lang="ru-RU" dirty="0"/>
              <a:t>з </a:t>
            </a:r>
            <a:r>
              <a:rPr lang="ru-RU" dirty="0" err="1"/>
              <a:t>виконанням</a:t>
            </a:r>
            <a:r>
              <a:rPr lang="ru-RU" dirty="0"/>
              <a:t> </a:t>
            </a:r>
            <a:r>
              <a:rPr lang="ru-RU" dirty="0" err="1"/>
              <a:t>відповідного</a:t>
            </a:r>
            <a:r>
              <a:rPr lang="ru-RU" dirty="0"/>
              <a:t> </a:t>
            </a:r>
            <a:r>
              <a:rPr lang="ru-RU" dirty="0" err="1"/>
              <a:t>етапу</a:t>
            </a:r>
            <a:r>
              <a:rPr lang="ru-RU" dirty="0"/>
              <a:t> </a:t>
            </a:r>
            <a:r>
              <a:rPr lang="ru-RU" dirty="0" err="1"/>
              <a:t>досліджень</a:t>
            </a:r>
            <a:r>
              <a:rPr lang="ru-RU" dirty="0"/>
              <a:t>. Для </a:t>
            </a:r>
            <a:r>
              <a:rPr lang="ru-RU" dirty="0" err="1"/>
              <a:t>хімічних</a:t>
            </a:r>
            <a:r>
              <a:rPr lang="ru-RU" dirty="0"/>
              <a:t> </a:t>
            </a:r>
            <a:r>
              <a:rPr lang="ru-RU" dirty="0" err="1"/>
              <a:t>речовин</a:t>
            </a:r>
            <a:r>
              <a:rPr lang="ru-RU" dirty="0"/>
              <a:t> першим </a:t>
            </a:r>
            <a:r>
              <a:rPr lang="ru-RU" dirty="0" err="1"/>
              <a:t>етапом</a:t>
            </a:r>
            <a:r>
              <a:rPr lang="ru-RU" dirty="0"/>
              <a:t> </a:t>
            </a:r>
            <a:r>
              <a:rPr lang="ru-RU" dirty="0" err="1"/>
              <a:t>даних</a:t>
            </a:r>
            <a:r>
              <a:rPr lang="ru-RU" dirty="0"/>
              <a:t> </a:t>
            </a:r>
            <a:r>
              <a:rPr lang="ru-RU" dirty="0" err="1"/>
              <a:t>досліджень</a:t>
            </a:r>
            <a:r>
              <a:rPr lang="ru-RU" dirty="0"/>
              <a:t> є </a:t>
            </a:r>
            <a:r>
              <a:rPr lang="ru-RU" dirty="0" err="1">
                <a:solidFill>
                  <a:srgbClr val="00B0F0"/>
                </a:solidFill>
              </a:rPr>
              <a:t>аналітичний</a:t>
            </a:r>
            <a:r>
              <a:rPr lang="ru-RU" dirty="0">
                <a:solidFill>
                  <a:srgbClr val="00B0F0"/>
                </a:solidFill>
              </a:rPr>
              <a:t> </a:t>
            </a:r>
            <a:r>
              <a:rPr lang="ru-RU" dirty="0" err="1">
                <a:solidFill>
                  <a:srgbClr val="00B0F0"/>
                </a:solidFill>
              </a:rPr>
              <a:t>етап</a:t>
            </a:r>
            <a:r>
              <a:rPr lang="ru-RU" dirty="0"/>
              <a:t>. </a:t>
            </a:r>
            <a:r>
              <a:rPr lang="ru-RU" dirty="0" err="1"/>
              <a:t>Аналітичний</a:t>
            </a:r>
            <a:r>
              <a:rPr lang="ru-RU" dirty="0"/>
              <a:t> </a:t>
            </a:r>
            <a:r>
              <a:rPr lang="ru-RU" dirty="0" err="1"/>
              <a:t>етап</a:t>
            </a:r>
            <a:r>
              <a:rPr lang="ru-RU" dirty="0"/>
              <a:t> </a:t>
            </a:r>
            <a:r>
              <a:rPr lang="ru-RU" dirty="0" err="1"/>
              <a:t>включає</a:t>
            </a:r>
            <a:r>
              <a:rPr lang="ru-RU" dirty="0"/>
              <a:t> в себе </a:t>
            </a:r>
            <a:r>
              <a:rPr lang="ru-RU" dirty="0" err="1">
                <a:solidFill>
                  <a:srgbClr val="00B0F0"/>
                </a:solidFill>
              </a:rPr>
              <a:t>оцінку</a:t>
            </a:r>
            <a:r>
              <a:rPr lang="ru-RU" dirty="0">
                <a:solidFill>
                  <a:srgbClr val="00B0F0"/>
                </a:solidFill>
              </a:rPr>
              <a:t> </a:t>
            </a:r>
            <a:r>
              <a:rPr lang="ru-RU" dirty="0" err="1">
                <a:solidFill>
                  <a:srgbClr val="00B0F0"/>
                </a:solidFill>
              </a:rPr>
              <a:t>фізико-хімічних</a:t>
            </a:r>
            <a:r>
              <a:rPr lang="ru-RU" dirty="0">
                <a:solidFill>
                  <a:srgbClr val="00B0F0"/>
                </a:solidFill>
              </a:rPr>
              <a:t> </a:t>
            </a:r>
            <a:r>
              <a:rPr lang="ru-RU" dirty="0" err="1">
                <a:solidFill>
                  <a:srgbClr val="00B0F0"/>
                </a:solidFill>
              </a:rPr>
              <a:t>властивостей</a:t>
            </a:r>
            <a:r>
              <a:rPr lang="ru-RU" dirty="0"/>
              <a:t>: </a:t>
            </a:r>
            <a:r>
              <a:rPr lang="ru-RU" dirty="0" err="1"/>
              <a:t>даних</a:t>
            </a:r>
            <a:r>
              <a:rPr lang="ru-RU" dirty="0"/>
              <a:t> про структуру </a:t>
            </a:r>
            <a:r>
              <a:rPr lang="ru-RU" dirty="0" err="1"/>
              <a:t>хімічної</a:t>
            </a:r>
            <a:r>
              <a:rPr lang="ru-RU" dirty="0"/>
              <a:t> </a:t>
            </a:r>
            <a:r>
              <a:rPr lang="ru-RU" dirty="0" err="1"/>
              <a:t>речовини</a:t>
            </a:r>
            <a:r>
              <a:rPr lang="ru-RU" dirty="0"/>
              <a:t>, </a:t>
            </a:r>
            <a:r>
              <a:rPr lang="ru-RU" dirty="0" err="1" smtClean="0"/>
              <a:t>її</a:t>
            </a:r>
            <a:r>
              <a:rPr lang="ru-RU" dirty="0" smtClean="0"/>
              <a:t> </a:t>
            </a:r>
            <a:r>
              <a:rPr lang="ru-RU" dirty="0"/>
              <a:t>параметрах </a:t>
            </a:r>
            <a:r>
              <a:rPr lang="ru-RU" dirty="0" smtClean="0"/>
              <a:t>– </a:t>
            </a:r>
            <a:r>
              <a:rPr lang="ru-RU" dirty="0" err="1" smtClean="0"/>
              <a:t>температури</a:t>
            </a:r>
            <a:r>
              <a:rPr lang="ru-RU" dirty="0" smtClean="0"/>
              <a:t>  </a:t>
            </a:r>
            <a:r>
              <a:rPr lang="ru-RU" dirty="0" err="1"/>
              <a:t>плавлення</a:t>
            </a:r>
            <a:r>
              <a:rPr lang="ru-RU" dirty="0"/>
              <a:t>, точки </a:t>
            </a:r>
            <a:r>
              <a:rPr lang="ru-RU" dirty="0" err="1" smtClean="0"/>
              <a:t>кипіння</a:t>
            </a:r>
            <a:r>
              <a:rPr lang="ru-RU" dirty="0" smtClean="0"/>
              <a:t>, </a:t>
            </a:r>
            <a:r>
              <a:rPr lang="ru-RU" dirty="0" err="1"/>
              <a:t>розчинності</a:t>
            </a:r>
            <a:r>
              <a:rPr lang="ru-RU" dirty="0"/>
              <a:t> у </a:t>
            </a:r>
            <a:r>
              <a:rPr lang="ru-RU" dirty="0" err="1"/>
              <a:t>воді</a:t>
            </a:r>
            <a:r>
              <a:rPr lang="ru-RU" dirty="0"/>
              <a:t>, </a:t>
            </a:r>
            <a:r>
              <a:rPr lang="ru-RU" dirty="0" err="1"/>
              <a:t>інших</a:t>
            </a:r>
            <a:r>
              <a:rPr lang="ru-RU" dirty="0"/>
              <a:t> </a:t>
            </a:r>
            <a:r>
              <a:rPr lang="ru-RU" dirty="0" err="1"/>
              <a:t>розчинниках</a:t>
            </a:r>
            <a:r>
              <a:rPr lang="ru-RU" dirty="0"/>
              <a:t>. </a:t>
            </a:r>
            <a:r>
              <a:rPr lang="ru-RU" dirty="0" smtClean="0">
                <a:solidFill>
                  <a:srgbClr val="00B0F0"/>
                </a:solidFill>
              </a:rPr>
              <a:t>Другим </a:t>
            </a:r>
            <a:r>
              <a:rPr lang="ru-RU" dirty="0" err="1" smtClean="0">
                <a:solidFill>
                  <a:srgbClr val="00B0F0"/>
                </a:solidFill>
              </a:rPr>
              <a:t>обов'язковим</a:t>
            </a:r>
            <a:r>
              <a:rPr lang="ru-RU" dirty="0" smtClean="0">
                <a:solidFill>
                  <a:srgbClr val="00B0F0"/>
                </a:solidFill>
              </a:rPr>
              <a:t> </a:t>
            </a:r>
            <a:r>
              <a:rPr lang="ru-RU" dirty="0" err="1" smtClean="0">
                <a:solidFill>
                  <a:srgbClr val="00B0F0"/>
                </a:solidFill>
              </a:rPr>
              <a:t>етапом</a:t>
            </a:r>
            <a:r>
              <a:rPr lang="ru-RU" dirty="0" smtClean="0">
                <a:solidFill>
                  <a:srgbClr val="00B0F0"/>
                </a:solidFill>
              </a:rPr>
              <a:t> </a:t>
            </a:r>
            <a:r>
              <a:rPr lang="ru-RU" dirty="0" err="1" smtClean="0">
                <a:solidFill>
                  <a:srgbClr val="00B0F0"/>
                </a:solidFill>
              </a:rPr>
              <a:t>гігієнічних</a:t>
            </a:r>
            <a:r>
              <a:rPr lang="ru-RU" dirty="0" smtClean="0">
                <a:solidFill>
                  <a:srgbClr val="00B0F0"/>
                </a:solidFill>
              </a:rPr>
              <a:t> </a:t>
            </a:r>
            <a:r>
              <a:rPr lang="ru-RU" dirty="0" err="1" smtClean="0">
                <a:solidFill>
                  <a:srgbClr val="00B0F0"/>
                </a:solidFill>
              </a:rPr>
              <a:t>досліджень</a:t>
            </a:r>
            <a:r>
              <a:rPr lang="ru-RU" dirty="0" smtClean="0">
                <a:solidFill>
                  <a:srgbClr val="00B0F0"/>
                </a:solidFill>
              </a:rPr>
              <a:t> </a:t>
            </a:r>
            <a:r>
              <a:rPr lang="ru-RU" dirty="0" smtClean="0"/>
              <a:t>при </a:t>
            </a:r>
            <a:r>
              <a:rPr lang="ru-RU" dirty="0" err="1"/>
              <a:t>встановленні</a:t>
            </a:r>
            <a:r>
              <a:rPr lang="ru-RU" dirty="0"/>
              <a:t> ГДК є </a:t>
            </a:r>
            <a:r>
              <a:rPr lang="ru-RU" dirty="0" err="1" smtClean="0">
                <a:solidFill>
                  <a:srgbClr val="FFFF00"/>
                </a:solidFill>
              </a:rPr>
              <a:t>токсикометрія</a:t>
            </a:r>
            <a:r>
              <a:rPr lang="ru-RU" dirty="0" smtClean="0"/>
              <a:t>, </a:t>
            </a:r>
            <a:r>
              <a:rPr lang="ru-RU" dirty="0" err="1" smtClean="0"/>
              <a:t>тобто</a:t>
            </a:r>
            <a:r>
              <a:rPr lang="ru-RU" dirty="0" smtClean="0"/>
              <a:t> </a:t>
            </a:r>
            <a:r>
              <a:rPr lang="ru-RU" dirty="0" err="1">
                <a:solidFill>
                  <a:srgbClr val="00B0F0"/>
                </a:solidFill>
              </a:rPr>
              <a:t>в</a:t>
            </a:r>
            <a:r>
              <a:rPr lang="ru-RU" dirty="0" err="1" smtClean="0">
                <a:solidFill>
                  <a:srgbClr val="00B0F0"/>
                </a:solidFill>
              </a:rPr>
              <a:t>изначення</a:t>
            </a:r>
            <a:r>
              <a:rPr lang="ru-RU" dirty="0" smtClean="0">
                <a:solidFill>
                  <a:srgbClr val="00B0F0"/>
                </a:solidFill>
              </a:rPr>
              <a:t> </a:t>
            </a:r>
            <a:r>
              <a:rPr lang="ru-RU" dirty="0" err="1">
                <a:solidFill>
                  <a:srgbClr val="00B0F0"/>
                </a:solidFill>
              </a:rPr>
              <a:t>основних</a:t>
            </a:r>
            <a:r>
              <a:rPr lang="ru-RU" dirty="0">
                <a:solidFill>
                  <a:srgbClr val="00B0F0"/>
                </a:solidFill>
              </a:rPr>
              <a:t> </a:t>
            </a:r>
            <a:r>
              <a:rPr lang="ru-RU" dirty="0" err="1">
                <a:solidFill>
                  <a:srgbClr val="00B0F0"/>
                </a:solidFill>
              </a:rPr>
              <a:t>параметрів</a:t>
            </a:r>
            <a:r>
              <a:rPr lang="ru-RU" dirty="0">
                <a:solidFill>
                  <a:srgbClr val="00B0F0"/>
                </a:solidFill>
              </a:rPr>
              <a:t> </a:t>
            </a:r>
            <a:r>
              <a:rPr lang="ru-RU" dirty="0" err="1">
                <a:solidFill>
                  <a:srgbClr val="00B0F0"/>
                </a:solidFill>
              </a:rPr>
              <a:t>токсичності</a:t>
            </a:r>
            <a:r>
              <a:rPr lang="ru-RU" dirty="0"/>
              <a:t>. </a:t>
            </a:r>
            <a:r>
              <a:rPr lang="ru-RU" dirty="0" err="1" smtClean="0"/>
              <a:t>Токсикометрія</a:t>
            </a:r>
            <a:r>
              <a:rPr lang="ru-RU" dirty="0" smtClean="0"/>
              <a:t> </a:t>
            </a:r>
            <a:r>
              <a:rPr lang="ru-RU" dirty="0" err="1"/>
              <a:t>включає</a:t>
            </a:r>
            <a:r>
              <a:rPr lang="ru-RU" dirty="0"/>
              <a:t> </a:t>
            </a:r>
            <a:r>
              <a:rPr lang="ru-RU" dirty="0" err="1"/>
              <a:t>проведення</a:t>
            </a:r>
            <a:r>
              <a:rPr lang="ru-RU" dirty="0"/>
              <a:t> </a:t>
            </a:r>
            <a:r>
              <a:rPr lang="ru-RU" dirty="0" err="1"/>
              <a:t>досліджень</a:t>
            </a:r>
            <a:r>
              <a:rPr lang="ru-RU" dirty="0"/>
              <a:t> з </a:t>
            </a:r>
            <a:r>
              <a:rPr lang="ru-RU" dirty="0" err="1"/>
              <a:t>визначення</a:t>
            </a:r>
            <a:r>
              <a:rPr lang="ru-RU" dirty="0"/>
              <a:t> </a:t>
            </a:r>
            <a:r>
              <a:rPr lang="ru-RU" dirty="0" err="1"/>
              <a:t>параметрів</a:t>
            </a:r>
            <a:r>
              <a:rPr lang="ru-RU" dirty="0"/>
              <a:t> </a:t>
            </a:r>
            <a:r>
              <a:rPr lang="ru-RU" dirty="0" err="1"/>
              <a:t>гострої</a:t>
            </a:r>
            <a:r>
              <a:rPr lang="ru-RU" dirty="0"/>
              <a:t> </a:t>
            </a:r>
            <a:r>
              <a:rPr lang="ru-RU" dirty="0" err="1"/>
              <a:t>токсичності</a:t>
            </a:r>
            <a:r>
              <a:rPr lang="ru-RU" dirty="0"/>
              <a:t> (</a:t>
            </a:r>
            <a:r>
              <a:rPr lang="ru-RU" dirty="0" err="1"/>
              <a:t>гостра</a:t>
            </a:r>
            <a:r>
              <a:rPr lang="ru-RU" dirty="0"/>
              <a:t> </a:t>
            </a:r>
            <a:r>
              <a:rPr lang="ru-RU" dirty="0" err="1" smtClean="0"/>
              <a:t>токсикометрія</a:t>
            </a:r>
            <a:r>
              <a:rPr lang="ru-RU" dirty="0" smtClean="0"/>
              <a:t> </a:t>
            </a:r>
            <a:r>
              <a:rPr lang="ru-RU" dirty="0" err="1"/>
              <a:t>або</a:t>
            </a:r>
            <a:r>
              <a:rPr lang="ru-RU" dirty="0"/>
              <a:t>, </a:t>
            </a:r>
            <a:r>
              <a:rPr lang="ru-RU" dirty="0" err="1"/>
              <a:t>простіше</a:t>
            </a:r>
            <a:r>
              <a:rPr lang="ru-RU" dirty="0"/>
              <a:t>, </a:t>
            </a:r>
            <a:r>
              <a:rPr lang="ru-RU" dirty="0" err="1"/>
              <a:t>гострі</a:t>
            </a:r>
            <a:r>
              <a:rPr lang="ru-RU" dirty="0"/>
              <a:t> </a:t>
            </a:r>
            <a:r>
              <a:rPr lang="ru-RU" dirty="0" err="1"/>
              <a:t>досліди</a:t>
            </a:r>
            <a:r>
              <a:rPr lang="ru-RU" dirty="0"/>
              <a:t>). </a:t>
            </a:r>
            <a:r>
              <a:rPr lang="ru-RU" dirty="0" err="1"/>
              <a:t>Далі</a:t>
            </a:r>
            <a:r>
              <a:rPr lang="ru-RU" dirty="0"/>
              <a:t> </a:t>
            </a:r>
            <a:r>
              <a:rPr lang="ru-RU" dirty="0" err="1"/>
              <a:t>йдуть</a:t>
            </a:r>
            <a:r>
              <a:rPr lang="ru-RU" dirty="0"/>
              <a:t> </a:t>
            </a:r>
            <a:r>
              <a:rPr lang="ru-RU" dirty="0" err="1">
                <a:solidFill>
                  <a:srgbClr val="00B0F0"/>
                </a:solidFill>
              </a:rPr>
              <a:t>підгострий</a:t>
            </a:r>
            <a:r>
              <a:rPr lang="ru-RU" dirty="0">
                <a:solidFill>
                  <a:srgbClr val="00B0F0"/>
                </a:solidFill>
              </a:rPr>
              <a:t> </a:t>
            </a:r>
            <a:r>
              <a:rPr lang="ru-RU" dirty="0" err="1">
                <a:solidFill>
                  <a:srgbClr val="00B0F0"/>
                </a:solidFill>
              </a:rPr>
              <a:t>експеримент</a:t>
            </a:r>
            <a:r>
              <a:rPr lang="ru-RU" dirty="0">
                <a:solidFill>
                  <a:srgbClr val="00B0F0"/>
                </a:solidFill>
              </a:rPr>
              <a:t> і </a:t>
            </a:r>
            <a:r>
              <a:rPr lang="ru-RU" dirty="0" err="1">
                <a:solidFill>
                  <a:srgbClr val="00B0F0"/>
                </a:solidFill>
              </a:rPr>
              <a:t>хронічний</a:t>
            </a:r>
            <a:r>
              <a:rPr lang="ru-RU" dirty="0">
                <a:solidFill>
                  <a:srgbClr val="00B0F0"/>
                </a:solidFill>
              </a:rPr>
              <a:t> </a:t>
            </a:r>
            <a:r>
              <a:rPr lang="ru-RU" dirty="0" err="1">
                <a:solidFill>
                  <a:srgbClr val="00B0F0"/>
                </a:solidFill>
              </a:rPr>
              <a:t>санітарно-токсикологічний</a:t>
            </a:r>
            <a:r>
              <a:rPr lang="ru-RU" dirty="0">
                <a:solidFill>
                  <a:srgbClr val="00B0F0"/>
                </a:solidFill>
              </a:rPr>
              <a:t> </a:t>
            </a:r>
            <a:r>
              <a:rPr lang="ru-RU" dirty="0" err="1">
                <a:solidFill>
                  <a:srgbClr val="00B0F0"/>
                </a:solidFill>
              </a:rPr>
              <a:t>експеримент</a:t>
            </a:r>
            <a:r>
              <a:rPr lang="ru-RU" dirty="0">
                <a:solidFill>
                  <a:srgbClr val="00B0F0"/>
                </a:solidFill>
              </a:rPr>
              <a:t>. </a:t>
            </a:r>
            <a:r>
              <a:rPr lang="ru-RU" dirty="0" err="1">
                <a:solidFill>
                  <a:srgbClr val="00B0F0"/>
                </a:solidFill>
              </a:rPr>
              <a:t>Підгострий</a:t>
            </a:r>
            <a:r>
              <a:rPr lang="ru-RU" dirty="0">
                <a:solidFill>
                  <a:srgbClr val="00B0F0"/>
                </a:solidFill>
              </a:rPr>
              <a:t> </a:t>
            </a:r>
            <a:r>
              <a:rPr lang="ru-RU" dirty="0" err="1">
                <a:solidFill>
                  <a:srgbClr val="00B0F0"/>
                </a:solidFill>
              </a:rPr>
              <a:t>експеримент</a:t>
            </a:r>
            <a:r>
              <a:rPr lang="ru-RU" dirty="0">
                <a:solidFill>
                  <a:srgbClr val="00B0F0"/>
                </a:solidFill>
              </a:rPr>
              <a:t> </a:t>
            </a:r>
            <a:r>
              <a:rPr lang="ru-RU" dirty="0" err="1">
                <a:solidFill>
                  <a:srgbClr val="FFFF00"/>
                </a:solidFill>
              </a:rPr>
              <a:t>дозволяє</a:t>
            </a:r>
            <a:r>
              <a:rPr lang="ru-RU" dirty="0">
                <a:solidFill>
                  <a:srgbClr val="FFFF00"/>
                </a:solidFill>
              </a:rPr>
              <a:t> </a:t>
            </a:r>
            <a:r>
              <a:rPr lang="ru-RU" dirty="0" err="1">
                <a:solidFill>
                  <a:srgbClr val="FFFF00"/>
                </a:solidFill>
              </a:rPr>
              <a:t>виявити</a:t>
            </a:r>
            <a:r>
              <a:rPr lang="ru-RU" dirty="0">
                <a:solidFill>
                  <a:srgbClr val="FFFF00"/>
                </a:solidFill>
              </a:rPr>
              <a:t> </a:t>
            </a:r>
            <a:r>
              <a:rPr lang="ru-RU" dirty="0" err="1">
                <a:solidFill>
                  <a:srgbClr val="FFFF00"/>
                </a:solidFill>
              </a:rPr>
              <a:t>наявність</a:t>
            </a:r>
            <a:r>
              <a:rPr lang="ru-RU" dirty="0">
                <a:solidFill>
                  <a:srgbClr val="FFFF00"/>
                </a:solidFill>
              </a:rPr>
              <a:t> </a:t>
            </a:r>
            <a:r>
              <a:rPr lang="ru-RU" dirty="0" err="1">
                <a:solidFill>
                  <a:srgbClr val="FFFF00"/>
                </a:solidFill>
              </a:rPr>
              <a:t>кумулятивних</a:t>
            </a:r>
            <a:r>
              <a:rPr lang="ru-RU" dirty="0">
                <a:solidFill>
                  <a:srgbClr val="FFFF00"/>
                </a:solidFill>
              </a:rPr>
              <a:t> </a:t>
            </a:r>
            <a:r>
              <a:rPr lang="ru-RU" dirty="0" err="1">
                <a:solidFill>
                  <a:srgbClr val="FFFF00"/>
                </a:solidFill>
              </a:rPr>
              <a:t>властивостей</a:t>
            </a:r>
            <a:r>
              <a:rPr lang="ru-RU" dirty="0">
                <a:solidFill>
                  <a:srgbClr val="FFFF00"/>
                </a:solidFill>
              </a:rPr>
              <a:t> </a:t>
            </a:r>
            <a:r>
              <a:rPr lang="ru-RU" dirty="0">
                <a:solidFill>
                  <a:schemeClr val="tx1"/>
                </a:solidFill>
              </a:rPr>
              <a:t>з </a:t>
            </a:r>
            <a:r>
              <a:rPr lang="ru-RU" dirty="0" err="1">
                <a:solidFill>
                  <a:schemeClr val="tx1"/>
                </a:solidFill>
              </a:rPr>
              <a:t>позиції</a:t>
            </a:r>
            <a:r>
              <a:rPr lang="ru-RU" dirty="0">
                <a:solidFill>
                  <a:schemeClr val="tx1"/>
                </a:solidFill>
              </a:rPr>
              <a:t> </a:t>
            </a:r>
            <a:r>
              <a:rPr lang="ru-RU" dirty="0" err="1">
                <a:solidFill>
                  <a:schemeClr val="tx1"/>
                </a:solidFill>
              </a:rPr>
              <a:t>якісної</a:t>
            </a:r>
            <a:r>
              <a:rPr lang="ru-RU" dirty="0">
                <a:solidFill>
                  <a:schemeClr val="tx1"/>
                </a:solidFill>
              </a:rPr>
              <a:t> і </a:t>
            </a:r>
            <a:r>
              <a:rPr lang="ru-RU" dirty="0" err="1">
                <a:solidFill>
                  <a:schemeClr val="tx1"/>
                </a:solidFill>
              </a:rPr>
              <a:t>кількісної</a:t>
            </a:r>
            <a:r>
              <a:rPr lang="ru-RU" dirty="0">
                <a:solidFill>
                  <a:schemeClr val="tx1"/>
                </a:solidFill>
              </a:rPr>
              <a:t> </a:t>
            </a:r>
            <a:r>
              <a:rPr lang="ru-RU" dirty="0" err="1">
                <a:solidFill>
                  <a:schemeClr val="tx1"/>
                </a:solidFill>
              </a:rPr>
              <a:t>оцінки</a:t>
            </a:r>
            <a:r>
              <a:rPr lang="ru-RU" dirty="0">
                <a:solidFill>
                  <a:schemeClr val="tx1"/>
                </a:solidFill>
              </a:rPr>
              <a:t> </a:t>
            </a:r>
            <a:r>
              <a:rPr lang="ru-RU" dirty="0" err="1">
                <a:solidFill>
                  <a:schemeClr val="tx1"/>
                </a:solidFill>
              </a:rPr>
              <a:t>цього</a:t>
            </a:r>
            <a:r>
              <a:rPr lang="ru-RU" dirty="0">
                <a:solidFill>
                  <a:schemeClr val="tx1"/>
                </a:solidFill>
              </a:rPr>
              <a:t> </a:t>
            </a:r>
            <a:r>
              <a:rPr lang="ru-RU" dirty="0" err="1">
                <a:solidFill>
                  <a:schemeClr val="tx1"/>
                </a:solidFill>
              </a:rPr>
              <a:t>етапу</a:t>
            </a:r>
            <a:r>
              <a:rPr lang="ru-RU" dirty="0">
                <a:solidFill>
                  <a:schemeClr val="tx1"/>
                </a:solidFill>
              </a:rPr>
              <a:t> </a:t>
            </a:r>
            <a:r>
              <a:rPr lang="ru-RU" dirty="0" err="1">
                <a:solidFill>
                  <a:schemeClr val="tx1"/>
                </a:solidFill>
              </a:rPr>
              <a:t>дії</a:t>
            </a:r>
            <a:r>
              <a:rPr lang="ru-RU" dirty="0" smtClean="0">
                <a:solidFill>
                  <a:schemeClr val="tx1"/>
                </a:solidFill>
              </a:rPr>
              <a:t>.</a:t>
            </a:r>
          </a:p>
          <a:p>
            <a:r>
              <a:rPr lang="ru-RU" dirty="0">
                <a:solidFill>
                  <a:schemeClr val="tx1"/>
                </a:solidFill>
              </a:rPr>
              <a:t>У </a:t>
            </a:r>
            <a:r>
              <a:rPr lang="ru-RU" dirty="0" err="1">
                <a:solidFill>
                  <a:schemeClr val="tx1"/>
                </a:solidFill>
              </a:rPr>
              <a:t>підгострому</a:t>
            </a:r>
            <a:r>
              <a:rPr lang="ru-RU" dirty="0">
                <a:solidFill>
                  <a:schemeClr val="tx1"/>
                </a:solidFill>
              </a:rPr>
              <a:t> </a:t>
            </a:r>
            <a:r>
              <a:rPr lang="ru-RU" dirty="0" err="1">
                <a:solidFill>
                  <a:schemeClr val="tx1"/>
                </a:solidFill>
              </a:rPr>
              <a:t>експерименті</a:t>
            </a:r>
            <a:r>
              <a:rPr lang="ru-RU" dirty="0">
                <a:solidFill>
                  <a:schemeClr val="tx1"/>
                </a:solidFill>
              </a:rPr>
              <a:t> </a:t>
            </a:r>
            <a:r>
              <a:rPr lang="ru-RU" dirty="0" err="1">
                <a:solidFill>
                  <a:schemeClr val="tx1"/>
                </a:solidFill>
              </a:rPr>
              <a:t>існує</a:t>
            </a:r>
            <a:r>
              <a:rPr lang="ru-RU" dirty="0">
                <a:solidFill>
                  <a:schemeClr val="tx1"/>
                </a:solidFill>
              </a:rPr>
              <a:t> великий </a:t>
            </a:r>
            <a:r>
              <a:rPr lang="ru-RU" dirty="0" err="1">
                <a:solidFill>
                  <a:srgbClr val="FFFF00"/>
                </a:solidFill>
              </a:rPr>
              <a:t>набір</a:t>
            </a:r>
            <a:r>
              <a:rPr lang="ru-RU" dirty="0">
                <a:solidFill>
                  <a:srgbClr val="FFFF00"/>
                </a:solidFill>
              </a:rPr>
              <a:t> </a:t>
            </a:r>
            <a:r>
              <a:rPr lang="ru-RU" dirty="0" err="1">
                <a:solidFill>
                  <a:srgbClr val="FFFF00"/>
                </a:solidFill>
              </a:rPr>
              <a:t>токсикологічних</a:t>
            </a:r>
            <a:r>
              <a:rPr lang="ru-RU" dirty="0">
                <a:solidFill>
                  <a:srgbClr val="FFFF00"/>
                </a:solidFill>
              </a:rPr>
              <a:t> </a:t>
            </a:r>
            <a:r>
              <a:rPr lang="ru-RU" dirty="0" err="1">
                <a:solidFill>
                  <a:srgbClr val="FFFF00"/>
                </a:solidFill>
              </a:rPr>
              <a:t>тестів</a:t>
            </a:r>
            <a:r>
              <a:rPr lang="ru-RU" dirty="0">
                <a:solidFill>
                  <a:schemeClr val="tx1"/>
                </a:solidFill>
              </a:rPr>
              <a:t>, </a:t>
            </a:r>
            <a:r>
              <a:rPr lang="ru-RU" dirty="0" err="1">
                <a:solidFill>
                  <a:schemeClr val="tx1"/>
                </a:solidFill>
              </a:rPr>
              <a:t>які</a:t>
            </a:r>
            <a:r>
              <a:rPr lang="ru-RU" dirty="0">
                <a:solidFill>
                  <a:schemeClr val="tx1"/>
                </a:solidFill>
              </a:rPr>
              <a:t> </a:t>
            </a:r>
            <a:r>
              <a:rPr lang="ru-RU" dirty="0" err="1">
                <a:solidFill>
                  <a:srgbClr val="FFFF00"/>
                </a:solidFill>
              </a:rPr>
              <a:t>оцінюють</a:t>
            </a:r>
            <a:r>
              <a:rPr lang="ru-RU" dirty="0">
                <a:solidFill>
                  <a:srgbClr val="FFFF00"/>
                </a:solidFill>
              </a:rPr>
              <a:t> </a:t>
            </a:r>
            <a:r>
              <a:rPr lang="ru-RU" dirty="0" err="1">
                <a:solidFill>
                  <a:srgbClr val="FFFF00"/>
                </a:solidFill>
              </a:rPr>
              <a:t>вплив</a:t>
            </a:r>
            <a:r>
              <a:rPr lang="ru-RU" dirty="0">
                <a:solidFill>
                  <a:srgbClr val="FFFF00"/>
                </a:solidFill>
              </a:rPr>
              <a:t> </a:t>
            </a:r>
            <a:r>
              <a:rPr lang="ru-RU" dirty="0" err="1">
                <a:solidFill>
                  <a:srgbClr val="FFFF00"/>
                </a:solidFill>
              </a:rPr>
              <a:t>хімічної</a:t>
            </a:r>
            <a:r>
              <a:rPr lang="ru-RU" dirty="0">
                <a:solidFill>
                  <a:srgbClr val="FFFF00"/>
                </a:solidFill>
              </a:rPr>
              <a:t> </a:t>
            </a:r>
            <a:r>
              <a:rPr lang="ru-RU" dirty="0" err="1">
                <a:solidFill>
                  <a:srgbClr val="FFFF00"/>
                </a:solidFill>
              </a:rPr>
              <a:t>речовини</a:t>
            </a:r>
            <a:r>
              <a:rPr lang="ru-RU" dirty="0">
                <a:solidFill>
                  <a:srgbClr val="FFFF00"/>
                </a:solidFill>
              </a:rPr>
              <a:t> </a:t>
            </a:r>
            <a:r>
              <a:rPr lang="ru-RU" dirty="0">
                <a:solidFill>
                  <a:schemeClr val="tx1"/>
                </a:solidFill>
              </a:rPr>
              <a:t>на </a:t>
            </a:r>
            <a:r>
              <a:rPr lang="ru-RU" dirty="0" err="1">
                <a:solidFill>
                  <a:schemeClr val="tx1"/>
                </a:solidFill>
              </a:rPr>
              <a:t>серцево-судинну</a:t>
            </a:r>
            <a:r>
              <a:rPr lang="ru-RU" dirty="0">
                <a:solidFill>
                  <a:schemeClr val="tx1"/>
                </a:solidFill>
              </a:rPr>
              <a:t> систему, </a:t>
            </a:r>
            <a:r>
              <a:rPr lang="ru-RU" dirty="0" err="1">
                <a:solidFill>
                  <a:schemeClr val="tx1"/>
                </a:solidFill>
              </a:rPr>
              <a:t>нервову</a:t>
            </a:r>
            <a:r>
              <a:rPr lang="ru-RU" dirty="0">
                <a:solidFill>
                  <a:schemeClr val="tx1"/>
                </a:solidFill>
              </a:rPr>
              <a:t> систему, </a:t>
            </a:r>
            <a:r>
              <a:rPr lang="ru-RU" dirty="0" err="1">
                <a:solidFill>
                  <a:schemeClr val="tx1"/>
                </a:solidFill>
              </a:rPr>
              <a:t>шлунково-кишковий</a:t>
            </a:r>
            <a:r>
              <a:rPr lang="ru-RU" dirty="0">
                <a:solidFill>
                  <a:schemeClr val="tx1"/>
                </a:solidFill>
              </a:rPr>
              <a:t> тракт, </a:t>
            </a:r>
            <a:r>
              <a:rPr lang="ru-RU" dirty="0" err="1">
                <a:solidFill>
                  <a:schemeClr val="tx1"/>
                </a:solidFill>
              </a:rPr>
              <a:t>видільну</a:t>
            </a:r>
            <a:r>
              <a:rPr lang="ru-RU" dirty="0">
                <a:solidFill>
                  <a:schemeClr val="tx1"/>
                </a:solidFill>
              </a:rPr>
              <a:t> </a:t>
            </a:r>
            <a:r>
              <a:rPr lang="ru-RU" dirty="0" smtClean="0">
                <a:solidFill>
                  <a:schemeClr val="tx1"/>
                </a:solidFill>
              </a:rPr>
              <a:t>систему </a:t>
            </a:r>
            <a:r>
              <a:rPr lang="ru-RU" dirty="0">
                <a:solidFill>
                  <a:schemeClr val="tx1"/>
                </a:solidFill>
              </a:rPr>
              <a:t>та </a:t>
            </a:r>
            <a:r>
              <a:rPr lang="ru-RU" dirty="0" err="1">
                <a:solidFill>
                  <a:schemeClr val="tx1"/>
                </a:solidFill>
              </a:rPr>
              <a:t>інші</a:t>
            </a:r>
            <a:r>
              <a:rPr lang="ru-RU" dirty="0">
                <a:solidFill>
                  <a:schemeClr val="tx1"/>
                </a:solidFill>
              </a:rPr>
              <a:t> </a:t>
            </a:r>
            <a:r>
              <a:rPr lang="ru-RU" dirty="0" err="1">
                <a:solidFill>
                  <a:schemeClr val="tx1"/>
                </a:solidFill>
              </a:rPr>
              <a:t>функції</a:t>
            </a:r>
            <a:r>
              <a:rPr lang="ru-RU" dirty="0">
                <a:solidFill>
                  <a:schemeClr val="tx1"/>
                </a:solidFill>
              </a:rPr>
              <a:t> і </a:t>
            </a:r>
            <a:r>
              <a:rPr lang="ru-RU" dirty="0" err="1">
                <a:solidFill>
                  <a:schemeClr val="tx1"/>
                </a:solidFill>
              </a:rPr>
              <a:t>системи</a:t>
            </a:r>
            <a:r>
              <a:rPr lang="ru-RU" dirty="0">
                <a:solidFill>
                  <a:schemeClr val="tx1"/>
                </a:solidFill>
              </a:rPr>
              <a:t> </a:t>
            </a:r>
            <a:r>
              <a:rPr lang="ru-RU" dirty="0" err="1">
                <a:solidFill>
                  <a:schemeClr val="tx1"/>
                </a:solidFill>
              </a:rPr>
              <a:t>організму</a:t>
            </a:r>
            <a:r>
              <a:rPr lang="ru-RU" dirty="0" smtClean="0">
                <a:solidFill>
                  <a:schemeClr val="tx1"/>
                </a:solidFill>
              </a:rPr>
              <a:t>.</a:t>
            </a:r>
          </a:p>
          <a:p>
            <a:r>
              <a:rPr lang="ru-RU" dirty="0" err="1">
                <a:solidFill>
                  <a:schemeClr val="tx1"/>
                </a:solidFill>
              </a:rPr>
              <a:t>Найважливішим</a:t>
            </a:r>
            <a:r>
              <a:rPr lang="ru-RU" dirty="0">
                <a:solidFill>
                  <a:schemeClr val="tx1"/>
                </a:solidFill>
              </a:rPr>
              <a:t> принципом </a:t>
            </a:r>
            <a:r>
              <a:rPr lang="ru-RU" dirty="0" err="1">
                <a:solidFill>
                  <a:schemeClr val="tx1"/>
                </a:solidFill>
              </a:rPr>
              <a:t>гігієнічного</a:t>
            </a:r>
            <a:r>
              <a:rPr lang="ru-RU" dirty="0">
                <a:solidFill>
                  <a:schemeClr val="tx1"/>
                </a:solidFill>
              </a:rPr>
              <a:t> </a:t>
            </a:r>
            <a:r>
              <a:rPr lang="ru-RU" dirty="0" err="1">
                <a:solidFill>
                  <a:schemeClr val="tx1"/>
                </a:solidFill>
              </a:rPr>
              <a:t>нормування</a:t>
            </a:r>
            <a:r>
              <a:rPr lang="ru-RU" dirty="0">
                <a:solidFill>
                  <a:schemeClr val="tx1"/>
                </a:solidFill>
              </a:rPr>
              <a:t> </a:t>
            </a:r>
            <a:r>
              <a:rPr lang="ru-RU" dirty="0">
                <a:solidFill>
                  <a:srgbClr val="FFFF00"/>
                </a:solidFill>
              </a:rPr>
              <a:t>є </a:t>
            </a:r>
            <a:r>
              <a:rPr lang="ru-RU" dirty="0" err="1">
                <a:solidFill>
                  <a:srgbClr val="FFFF00"/>
                </a:solidFill>
              </a:rPr>
              <a:t>вивчення</a:t>
            </a:r>
            <a:r>
              <a:rPr lang="ru-RU" dirty="0">
                <a:solidFill>
                  <a:srgbClr val="FFFF00"/>
                </a:solidFill>
              </a:rPr>
              <a:t> порогового характеру </a:t>
            </a:r>
            <a:r>
              <a:rPr lang="ru-RU" dirty="0" err="1">
                <a:solidFill>
                  <a:srgbClr val="FFFF00"/>
                </a:solidFill>
              </a:rPr>
              <a:t>дії</a:t>
            </a:r>
            <a:r>
              <a:rPr lang="ru-RU" dirty="0">
                <a:solidFill>
                  <a:srgbClr val="FFFF00"/>
                </a:solidFill>
              </a:rPr>
              <a:t> </a:t>
            </a:r>
            <a:r>
              <a:rPr lang="ru-RU" dirty="0" err="1">
                <a:solidFill>
                  <a:srgbClr val="FFFF00"/>
                </a:solidFill>
              </a:rPr>
              <a:t>нормованого</a:t>
            </a:r>
            <a:r>
              <a:rPr lang="ru-RU" dirty="0">
                <a:solidFill>
                  <a:srgbClr val="FFFF00"/>
                </a:solidFill>
              </a:rPr>
              <a:t> фактора</a:t>
            </a:r>
            <a:r>
              <a:rPr lang="ru-RU" dirty="0">
                <a:solidFill>
                  <a:schemeClr val="tx1"/>
                </a:solidFill>
              </a:rPr>
              <a:t>. За </a:t>
            </a:r>
            <a:r>
              <a:rPr lang="ru-RU" dirty="0" err="1" smtClean="0">
                <a:solidFill>
                  <a:schemeClr val="tx1"/>
                </a:solidFill>
              </a:rPr>
              <a:t>пороговим</a:t>
            </a:r>
            <a:r>
              <a:rPr lang="ru-RU" dirty="0" smtClean="0">
                <a:solidFill>
                  <a:schemeClr val="tx1"/>
                </a:solidFill>
              </a:rPr>
              <a:t> </a:t>
            </a:r>
            <a:r>
              <a:rPr lang="ru-RU" dirty="0" err="1" smtClean="0">
                <a:solidFill>
                  <a:schemeClr val="tx1"/>
                </a:solidFill>
              </a:rPr>
              <a:t>рівнем</a:t>
            </a:r>
            <a:r>
              <a:rPr lang="ru-RU" dirty="0" smtClean="0">
                <a:solidFill>
                  <a:schemeClr val="tx1"/>
                </a:solidFill>
              </a:rPr>
              <a:t> </a:t>
            </a:r>
            <a:r>
              <a:rPr lang="ru-RU" dirty="0" err="1">
                <a:solidFill>
                  <a:schemeClr val="tx1"/>
                </a:solidFill>
              </a:rPr>
              <a:t>впливу</a:t>
            </a:r>
            <a:r>
              <a:rPr lang="ru-RU" dirty="0">
                <a:solidFill>
                  <a:schemeClr val="tx1"/>
                </a:solidFill>
              </a:rPr>
              <a:t> </a:t>
            </a:r>
            <a:r>
              <a:rPr lang="ru-RU" dirty="0">
                <a:solidFill>
                  <a:srgbClr val="FFFF00"/>
                </a:solidFill>
              </a:rPr>
              <a:t>в </a:t>
            </a:r>
            <a:r>
              <a:rPr lang="ru-RU" dirty="0" err="1">
                <a:solidFill>
                  <a:srgbClr val="FFFF00"/>
                </a:solidFill>
              </a:rPr>
              <a:t>хронічному</a:t>
            </a:r>
            <a:r>
              <a:rPr lang="ru-RU" dirty="0">
                <a:solidFill>
                  <a:srgbClr val="FFFF00"/>
                </a:solidFill>
              </a:rPr>
              <a:t> </a:t>
            </a:r>
            <a:r>
              <a:rPr lang="ru-RU" dirty="0" err="1">
                <a:solidFill>
                  <a:srgbClr val="FFFF00"/>
                </a:solidFill>
              </a:rPr>
              <a:t>експерименті</a:t>
            </a:r>
            <a:r>
              <a:rPr lang="ru-RU" dirty="0">
                <a:solidFill>
                  <a:srgbClr val="FFFF00"/>
                </a:solidFill>
              </a:rPr>
              <a:t> </a:t>
            </a:r>
            <a:r>
              <a:rPr lang="ru-RU" dirty="0" err="1">
                <a:solidFill>
                  <a:schemeClr val="tx1"/>
                </a:solidFill>
              </a:rPr>
              <a:t>визначається</a:t>
            </a:r>
            <a:r>
              <a:rPr lang="ru-RU" dirty="0">
                <a:solidFill>
                  <a:schemeClr val="tx1"/>
                </a:solidFill>
              </a:rPr>
              <a:t> </a:t>
            </a:r>
            <a:r>
              <a:rPr lang="ru-RU" dirty="0" err="1">
                <a:solidFill>
                  <a:srgbClr val="FFFF00"/>
                </a:solidFill>
              </a:rPr>
              <a:t>найменша</a:t>
            </a:r>
            <a:r>
              <a:rPr lang="ru-RU" dirty="0">
                <a:solidFill>
                  <a:srgbClr val="FFFF00"/>
                </a:solidFill>
              </a:rPr>
              <a:t> </a:t>
            </a:r>
            <a:r>
              <a:rPr lang="ru-RU" dirty="0" err="1">
                <a:solidFill>
                  <a:srgbClr val="FFFF00"/>
                </a:solidFill>
              </a:rPr>
              <a:t>концентрація</a:t>
            </a:r>
            <a:r>
              <a:rPr lang="ru-RU" dirty="0">
                <a:solidFill>
                  <a:srgbClr val="FFFF00"/>
                </a:solidFill>
              </a:rPr>
              <a:t>, </a:t>
            </a:r>
            <a:r>
              <a:rPr lang="ru-RU" dirty="0" err="1">
                <a:solidFill>
                  <a:srgbClr val="FFFF00"/>
                </a:solidFill>
              </a:rPr>
              <a:t>що</a:t>
            </a:r>
            <a:r>
              <a:rPr lang="ru-RU" dirty="0">
                <a:solidFill>
                  <a:srgbClr val="FFFF00"/>
                </a:solidFill>
              </a:rPr>
              <a:t> </a:t>
            </a:r>
            <a:r>
              <a:rPr lang="ru-RU" dirty="0" err="1">
                <a:solidFill>
                  <a:srgbClr val="FFFF00"/>
                </a:solidFill>
              </a:rPr>
              <a:t>викликає</a:t>
            </a:r>
            <a:r>
              <a:rPr lang="ru-RU" dirty="0">
                <a:solidFill>
                  <a:srgbClr val="FFFF00"/>
                </a:solidFill>
              </a:rPr>
              <a:t> </a:t>
            </a:r>
            <a:r>
              <a:rPr lang="ru-RU" dirty="0" err="1">
                <a:solidFill>
                  <a:srgbClr val="FFFF00"/>
                </a:solidFill>
              </a:rPr>
              <a:t>зрушення</a:t>
            </a:r>
            <a:r>
              <a:rPr lang="ru-RU" dirty="0">
                <a:solidFill>
                  <a:srgbClr val="FFFF00"/>
                </a:solidFill>
              </a:rPr>
              <a:t> в </a:t>
            </a:r>
            <a:r>
              <a:rPr lang="ru-RU" dirty="0" err="1">
                <a:solidFill>
                  <a:srgbClr val="FFFF00"/>
                </a:solidFill>
              </a:rPr>
              <a:t>організмі</a:t>
            </a:r>
            <a:r>
              <a:rPr lang="ru-RU" dirty="0">
                <a:solidFill>
                  <a:srgbClr val="FFFF00"/>
                </a:solidFill>
              </a:rPr>
              <a:t> </a:t>
            </a:r>
            <a:r>
              <a:rPr lang="ru-RU" dirty="0" err="1">
                <a:solidFill>
                  <a:srgbClr val="FFFF00"/>
                </a:solidFill>
              </a:rPr>
              <a:t>лабораторних</a:t>
            </a:r>
            <a:r>
              <a:rPr lang="ru-RU" dirty="0">
                <a:solidFill>
                  <a:srgbClr val="FFFF00"/>
                </a:solidFill>
              </a:rPr>
              <a:t> </a:t>
            </a:r>
            <a:r>
              <a:rPr lang="ru-RU" dirty="0" err="1">
                <a:solidFill>
                  <a:srgbClr val="FFFF00"/>
                </a:solidFill>
              </a:rPr>
              <a:t>тварин</a:t>
            </a:r>
            <a:r>
              <a:rPr lang="ru-RU" dirty="0">
                <a:solidFill>
                  <a:schemeClr val="tx1"/>
                </a:solidFill>
              </a:rPr>
              <a:t>. За результатами </a:t>
            </a:r>
            <a:r>
              <a:rPr lang="ru-RU" dirty="0" err="1">
                <a:solidFill>
                  <a:schemeClr val="tx1"/>
                </a:solidFill>
              </a:rPr>
              <a:t>хронічного</a:t>
            </a:r>
            <a:r>
              <a:rPr lang="ru-RU" dirty="0">
                <a:solidFill>
                  <a:schemeClr val="tx1"/>
                </a:solidFill>
              </a:rPr>
              <a:t> </a:t>
            </a:r>
            <a:r>
              <a:rPr lang="ru-RU" dirty="0" err="1">
                <a:solidFill>
                  <a:schemeClr val="tx1"/>
                </a:solidFill>
              </a:rPr>
              <a:t>санітарно-токсикологічного</a:t>
            </a:r>
            <a:r>
              <a:rPr lang="ru-RU" dirty="0">
                <a:solidFill>
                  <a:schemeClr val="tx1"/>
                </a:solidFill>
              </a:rPr>
              <a:t> </a:t>
            </a:r>
            <a:r>
              <a:rPr lang="ru-RU" dirty="0" err="1">
                <a:solidFill>
                  <a:schemeClr val="tx1"/>
                </a:solidFill>
              </a:rPr>
              <a:t>експерименту</a:t>
            </a:r>
            <a:r>
              <a:rPr lang="ru-RU" dirty="0">
                <a:solidFill>
                  <a:schemeClr val="tx1"/>
                </a:solidFill>
              </a:rPr>
              <a:t> для </a:t>
            </a:r>
            <a:r>
              <a:rPr lang="ru-RU" dirty="0" err="1">
                <a:solidFill>
                  <a:schemeClr val="tx1"/>
                </a:solidFill>
              </a:rPr>
              <a:t>речовин</a:t>
            </a:r>
            <a:r>
              <a:rPr lang="ru-RU" dirty="0">
                <a:solidFill>
                  <a:schemeClr val="tx1"/>
                </a:solidFill>
              </a:rPr>
              <a:t>, перш за все </a:t>
            </a:r>
            <a:r>
              <a:rPr lang="ru-RU" dirty="0" err="1" smtClean="0">
                <a:solidFill>
                  <a:schemeClr val="tx1"/>
                </a:solidFill>
              </a:rPr>
              <a:t>володіючих</a:t>
            </a:r>
            <a:r>
              <a:rPr lang="ru-RU" dirty="0" smtClean="0">
                <a:solidFill>
                  <a:schemeClr val="tx1"/>
                </a:solidFill>
              </a:rPr>
              <a:t> </a:t>
            </a:r>
            <a:r>
              <a:rPr lang="ru-RU" dirty="0" err="1" smtClean="0">
                <a:solidFill>
                  <a:schemeClr val="tx1"/>
                </a:solidFill>
              </a:rPr>
              <a:t>вираженою</a:t>
            </a:r>
            <a:r>
              <a:rPr lang="ru-RU" dirty="0" smtClean="0">
                <a:solidFill>
                  <a:schemeClr val="tx1"/>
                </a:solidFill>
              </a:rPr>
              <a:t> </a:t>
            </a:r>
            <a:r>
              <a:rPr lang="ru-RU" dirty="0">
                <a:solidFill>
                  <a:schemeClr val="tx1"/>
                </a:solidFill>
              </a:rPr>
              <a:t>токсичною </a:t>
            </a:r>
            <a:r>
              <a:rPr lang="ru-RU" dirty="0" err="1">
                <a:solidFill>
                  <a:schemeClr val="tx1"/>
                </a:solidFill>
              </a:rPr>
              <a:t>дією</a:t>
            </a:r>
            <a:r>
              <a:rPr lang="ru-RU" dirty="0">
                <a:solidFill>
                  <a:schemeClr val="tx1"/>
                </a:solidFill>
              </a:rPr>
              <a:t>, </a:t>
            </a:r>
            <a:r>
              <a:rPr lang="ru-RU" dirty="0" err="1">
                <a:solidFill>
                  <a:schemeClr val="tx1"/>
                </a:solidFill>
              </a:rPr>
              <a:t>встановлюються</a:t>
            </a:r>
            <a:r>
              <a:rPr lang="ru-RU" dirty="0">
                <a:solidFill>
                  <a:schemeClr val="tx1"/>
                </a:solidFill>
              </a:rPr>
              <a:t> ГДК.</a:t>
            </a:r>
          </a:p>
        </p:txBody>
      </p:sp>
    </p:spTree>
    <p:extLst>
      <p:ext uri="{BB962C8B-B14F-4D97-AF65-F5344CB8AC3E}">
        <p14:creationId xmlns:p14="http://schemas.microsoft.com/office/powerpoint/2010/main" val="31052951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5910" y="158839"/>
            <a:ext cx="10931501" cy="497983"/>
          </a:xfrm>
        </p:spPr>
        <p:txBody>
          <a:bodyPr>
            <a:normAutofit fontScale="90000"/>
          </a:bodyPr>
          <a:lstStyle/>
          <a:p>
            <a:r>
              <a:rPr lang="ru-RU" dirty="0" err="1" smtClean="0"/>
              <a:t>Гігієнічне</a:t>
            </a:r>
            <a:r>
              <a:rPr lang="ru-RU" dirty="0" smtClean="0"/>
              <a:t> </a:t>
            </a:r>
            <a:r>
              <a:rPr lang="ru-RU" dirty="0" err="1" smtClean="0"/>
              <a:t>значення</a:t>
            </a:r>
            <a:r>
              <a:rPr lang="ru-RU" dirty="0" smtClean="0"/>
              <a:t> </a:t>
            </a:r>
            <a:r>
              <a:rPr lang="ru-RU" dirty="0" err="1" smtClean="0"/>
              <a:t>сонячної</a:t>
            </a:r>
            <a:r>
              <a:rPr lang="ru-RU" dirty="0" smtClean="0"/>
              <a:t> </a:t>
            </a:r>
            <a:r>
              <a:rPr lang="ru-RU" dirty="0" err="1" smtClean="0"/>
              <a:t>радіації</a:t>
            </a:r>
            <a:endParaRPr lang="ru-RU" dirty="0"/>
          </a:p>
        </p:txBody>
      </p:sp>
      <p:sp>
        <p:nvSpPr>
          <p:cNvPr id="3" name="Объект 2"/>
          <p:cNvSpPr>
            <a:spLocks noGrp="1"/>
          </p:cNvSpPr>
          <p:nvPr>
            <p:ph idx="1"/>
          </p:nvPr>
        </p:nvSpPr>
        <p:spPr>
          <a:xfrm>
            <a:off x="115910" y="656822"/>
            <a:ext cx="6040191" cy="5692462"/>
          </a:xfrm>
        </p:spPr>
        <p:txBody>
          <a:bodyPr>
            <a:normAutofit lnSpcReduction="10000"/>
          </a:bodyPr>
          <a:lstStyle/>
          <a:p>
            <a:endParaRPr lang="ru-RU" dirty="0"/>
          </a:p>
          <a:p>
            <a:r>
              <a:rPr lang="ru-RU" dirty="0"/>
              <a:t>З </a:t>
            </a:r>
            <a:r>
              <a:rPr lang="ru-RU" dirty="0" err="1"/>
              <a:t>фізичної</a:t>
            </a:r>
            <a:r>
              <a:rPr lang="ru-RU" dirty="0"/>
              <a:t> точки </a:t>
            </a:r>
            <a:r>
              <a:rPr lang="ru-RU" dirty="0" err="1"/>
              <a:t>зору</a:t>
            </a:r>
            <a:r>
              <a:rPr lang="ru-RU" dirty="0"/>
              <a:t> </a:t>
            </a:r>
            <a:r>
              <a:rPr lang="ru-RU" dirty="0" err="1"/>
              <a:t>сонячна</a:t>
            </a:r>
            <a:r>
              <a:rPr lang="ru-RU" dirty="0"/>
              <a:t> </a:t>
            </a:r>
            <a:r>
              <a:rPr lang="ru-RU" dirty="0" err="1"/>
              <a:t>енергія</a:t>
            </a:r>
            <a:r>
              <a:rPr lang="ru-RU" dirty="0"/>
              <a:t> </a:t>
            </a:r>
            <a:r>
              <a:rPr lang="ru-RU" dirty="0" smtClean="0"/>
              <a:t>- </a:t>
            </a:r>
            <a:r>
              <a:rPr lang="ru-RU" dirty="0" err="1" smtClean="0"/>
              <a:t>це</a:t>
            </a:r>
            <a:r>
              <a:rPr lang="ru-RU" dirty="0" smtClean="0"/>
              <a:t> </a:t>
            </a:r>
            <a:r>
              <a:rPr lang="ru-RU" dirty="0" err="1"/>
              <a:t>потік</a:t>
            </a:r>
            <a:r>
              <a:rPr lang="ru-RU" dirty="0"/>
              <a:t> </a:t>
            </a:r>
            <a:r>
              <a:rPr lang="ru-RU" dirty="0" err="1"/>
              <a:t>електромагнітних</a:t>
            </a:r>
            <a:r>
              <a:rPr lang="ru-RU" dirty="0"/>
              <a:t> </a:t>
            </a:r>
            <a:r>
              <a:rPr lang="ru-RU" dirty="0" err="1"/>
              <a:t>випромінювань</a:t>
            </a:r>
            <a:r>
              <a:rPr lang="ru-RU" dirty="0"/>
              <a:t> з </a:t>
            </a:r>
            <a:r>
              <a:rPr lang="ru-RU" dirty="0" err="1"/>
              <a:t>різною</a:t>
            </a:r>
            <a:r>
              <a:rPr lang="ru-RU" dirty="0"/>
              <a:t> </a:t>
            </a:r>
            <a:r>
              <a:rPr lang="ru-RU" dirty="0" err="1"/>
              <a:t>довжиною</a:t>
            </a:r>
            <a:r>
              <a:rPr lang="ru-RU" dirty="0"/>
              <a:t> </a:t>
            </a:r>
            <a:r>
              <a:rPr lang="ru-RU" dirty="0" err="1"/>
              <a:t>хвилі</a:t>
            </a:r>
            <a:r>
              <a:rPr lang="ru-RU" dirty="0" smtClean="0"/>
              <a:t>.</a:t>
            </a:r>
          </a:p>
          <a:p>
            <a:endParaRPr lang="ru-RU" dirty="0"/>
          </a:p>
          <a:p>
            <a:r>
              <a:rPr lang="ru-RU" dirty="0" err="1"/>
              <a:t>Сонячна</a:t>
            </a:r>
            <a:r>
              <a:rPr lang="ru-RU" dirty="0"/>
              <a:t> </a:t>
            </a:r>
            <a:r>
              <a:rPr lang="ru-RU" dirty="0" err="1"/>
              <a:t>радіація</a:t>
            </a:r>
            <a:r>
              <a:rPr lang="ru-RU" dirty="0"/>
              <a:t> є </a:t>
            </a:r>
            <a:r>
              <a:rPr lang="ru-RU" dirty="0" err="1"/>
              <a:t>потужним</a:t>
            </a:r>
            <a:r>
              <a:rPr lang="ru-RU" dirty="0"/>
              <a:t> </a:t>
            </a:r>
            <a:r>
              <a:rPr lang="ru-RU" dirty="0" err="1"/>
              <a:t>лікувальним</a:t>
            </a:r>
            <a:r>
              <a:rPr lang="ru-RU" dirty="0"/>
              <a:t> і </a:t>
            </a:r>
            <a:r>
              <a:rPr lang="ru-RU" dirty="0" err="1"/>
              <a:t>профілактичним</a:t>
            </a:r>
            <a:r>
              <a:rPr lang="ru-RU" dirty="0"/>
              <a:t> </a:t>
            </a:r>
            <a:r>
              <a:rPr lang="ru-RU" dirty="0" smtClean="0"/>
              <a:t>фактором, </a:t>
            </a:r>
            <a:r>
              <a:rPr lang="ru-RU" dirty="0"/>
              <a:t>вона </a:t>
            </a:r>
            <a:r>
              <a:rPr lang="ru-RU" dirty="0" err="1"/>
              <a:t>впливає</a:t>
            </a:r>
            <a:r>
              <a:rPr lang="ru-RU" dirty="0"/>
              <a:t> на </a:t>
            </a:r>
            <a:r>
              <a:rPr lang="ru-RU" dirty="0" err="1"/>
              <a:t>всі</a:t>
            </a:r>
            <a:r>
              <a:rPr lang="ru-RU" dirty="0"/>
              <a:t> </a:t>
            </a:r>
            <a:r>
              <a:rPr lang="ru-RU" dirty="0" err="1"/>
              <a:t>фізіологічні</a:t>
            </a:r>
            <a:r>
              <a:rPr lang="ru-RU" dirty="0"/>
              <a:t> </a:t>
            </a:r>
            <a:r>
              <a:rPr lang="ru-RU" dirty="0" err="1"/>
              <a:t>процеси</a:t>
            </a:r>
            <a:r>
              <a:rPr lang="ru-RU" dirty="0"/>
              <a:t> в </a:t>
            </a:r>
            <a:r>
              <a:rPr lang="ru-RU" dirty="0" err="1"/>
              <a:t>організмі</a:t>
            </a:r>
            <a:r>
              <a:rPr lang="ru-RU" dirty="0"/>
              <a:t>, </a:t>
            </a:r>
            <a:r>
              <a:rPr lang="ru-RU" dirty="0" err="1"/>
              <a:t>змінюючи</a:t>
            </a:r>
            <a:r>
              <a:rPr lang="ru-RU" dirty="0"/>
              <a:t> </a:t>
            </a:r>
            <a:r>
              <a:rPr lang="ru-RU" dirty="0" err="1"/>
              <a:t>обмін</a:t>
            </a:r>
            <a:r>
              <a:rPr lang="ru-RU" dirty="0"/>
              <a:t> </a:t>
            </a:r>
            <a:r>
              <a:rPr lang="ru-RU" dirty="0" err="1"/>
              <a:t>речовин</a:t>
            </a:r>
            <a:r>
              <a:rPr lang="ru-RU" dirty="0"/>
              <a:t>, </a:t>
            </a:r>
            <a:r>
              <a:rPr lang="ru-RU" dirty="0" err="1"/>
              <a:t>загальний</a:t>
            </a:r>
            <a:r>
              <a:rPr lang="ru-RU" dirty="0"/>
              <a:t> тонус і </a:t>
            </a:r>
            <a:r>
              <a:rPr lang="ru-RU" dirty="0" err="1"/>
              <a:t>працездатність</a:t>
            </a:r>
            <a:r>
              <a:rPr lang="ru-RU" dirty="0"/>
              <a:t>.</a:t>
            </a:r>
          </a:p>
          <a:p>
            <a:r>
              <a:rPr lang="ru-RU" dirty="0" err="1"/>
              <a:t>Найбільш</a:t>
            </a:r>
            <a:r>
              <a:rPr lang="ru-RU" dirty="0"/>
              <a:t> </a:t>
            </a:r>
            <a:r>
              <a:rPr lang="ru-RU" dirty="0" err="1"/>
              <a:t>біологічно</a:t>
            </a:r>
            <a:r>
              <a:rPr lang="ru-RU" dirty="0"/>
              <a:t> активна </a:t>
            </a:r>
            <a:r>
              <a:rPr lang="ru-RU" dirty="0" err="1">
                <a:solidFill>
                  <a:srgbClr val="FF0000"/>
                </a:solidFill>
              </a:rPr>
              <a:t>ультрафіолетова</a:t>
            </a:r>
            <a:r>
              <a:rPr lang="ru-RU" dirty="0">
                <a:solidFill>
                  <a:srgbClr val="FF0000"/>
                </a:solidFill>
              </a:rPr>
              <a:t> </a:t>
            </a:r>
            <a:r>
              <a:rPr lang="ru-RU" dirty="0" err="1">
                <a:solidFill>
                  <a:srgbClr val="FF0000"/>
                </a:solidFill>
              </a:rPr>
              <a:t>частина</a:t>
            </a:r>
            <a:r>
              <a:rPr lang="ru-RU" dirty="0">
                <a:solidFill>
                  <a:srgbClr val="FF0000"/>
                </a:solidFill>
              </a:rPr>
              <a:t> </a:t>
            </a:r>
            <a:r>
              <a:rPr lang="ru-RU" dirty="0" err="1">
                <a:solidFill>
                  <a:srgbClr val="FF0000"/>
                </a:solidFill>
              </a:rPr>
              <a:t>сонячного</a:t>
            </a:r>
            <a:r>
              <a:rPr lang="ru-RU" dirty="0">
                <a:solidFill>
                  <a:srgbClr val="FF0000"/>
                </a:solidFill>
              </a:rPr>
              <a:t> спектра</a:t>
            </a:r>
            <a:r>
              <a:rPr lang="ru-RU" dirty="0"/>
              <a:t>, яка у </a:t>
            </a:r>
            <a:r>
              <a:rPr lang="ru-RU" dirty="0" err="1"/>
              <a:t>поверхні</a:t>
            </a:r>
            <a:r>
              <a:rPr lang="ru-RU" dirty="0"/>
              <a:t> </a:t>
            </a:r>
            <a:r>
              <a:rPr lang="ru-RU" dirty="0" err="1"/>
              <a:t>землі</a:t>
            </a:r>
            <a:r>
              <a:rPr lang="ru-RU" dirty="0"/>
              <a:t> представлена ​​потоком </a:t>
            </a:r>
            <a:r>
              <a:rPr lang="ru-RU" dirty="0" err="1"/>
              <a:t>хвиль</a:t>
            </a:r>
            <a:r>
              <a:rPr lang="ru-RU" dirty="0"/>
              <a:t> в </a:t>
            </a:r>
            <a:r>
              <a:rPr lang="ru-RU" dirty="0" err="1"/>
              <a:t>діапазоні</a:t>
            </a:r>
            <a:r>
              <a:rPr lang="ru-RU" dirty="0"/>
              <a:t> </a:t>
            </a:r>
            <a:r>
              <a:rPr lang="ru-RU" dirty="0" err="1"/>
              <a:t>від</a:t>
            </a:r>
            <a:r>
              <a:rPr lang="ru-RU" dirty="0"/>
              <a:t> </a:t>
            </a:r>
            <a:r>
              <a:rPr lang="ru-RU" dirty="0">
                <a:solidFill>
                  <a:srgbClr val="FFFF00"/>
                </a:solidFill>
              </a:rPr>
              <a:t>100 до 400 мкм</a:t>
            </a:r>
            <a:r>
              <a:rPr lang="ru-RU" dirty="0" smtClean="0"/>
              <a:t>.</a:t>
            </a:r>
          </a:p>
          <a:p>
            <a:endParaRPr lang="ru-RU" dirty="0"/>
          </a:p>
          <a:p>
            <a:r>
              <a:rPr lang="ru-RU" dirty="0" err="1"/>
              <a:t>Інтенсивність</a:t>
            </a:r>
            <a:r>
              <a:rPr lang="ru-RU" dirty="0"/>
              <a:t> </a:t>
            </a:r>
            <a:r>
              <a:rPr lang="ru-RU" dirty="0" err="1"/>
              <a:t>ультрафіолетової</a:t>
            </a:r>
            <a:r>
              <a:rPr lang="ru-RU" dirty="0"/>
              <a:t> </a:t>
            </a:r>
            <a:r>
              <a:rPr lang="ru-RU" dirty="0" err="1"/>
              <a:t>радіації</a:t>
            </a:r>
            <a:r>
              <a:rPr lang="ru-RU" dirty="0"/>
              <a:t> </a:t>
            </a:r>
            <a:r>
              <a:rPr lang="ru-RU" dirty="0" err="1"/>
              <a:t>біля</a:t>
            </a:r>
            <a:r>
              <a:rPr lang="ru-RU" dirty="0"/>
              <a:t> </a:t>
            </a:r>
            <a:r>
              <a:rPr lang="ru-RU" dirty="0" err="1"/>
              <a:t>поверхні</a:t>
            </a:r>
            <a:r>
              <a:rPr lang="ru-RU" dirty="0"/>
              <a:t> </a:t>
            </a:r>
            <a:r>
              <a:rPr lang="ru-RU" dirty="0" err="1"/>
              <a:t>землі</a:t>
            </a:r>
            <a:r>
              <a:rPr lang="ru-RU" dirty="0"/>
              <a:t> не </a:t>
            </a:r>
            <a:r>
              <a:rPr lang="ru-RU" dirty="0" err="1"/>
              <a:t>завжди</a:t>
            </a:r>
            <a:r>
              <a:rPr lang="ru-RU" dirty="0"/>
              <a:t> </a:t>
            </a:r>
            <a:r>
              <a:rPr lang="ru-RU" dirty="0" err="1"/>
              <a:t>постійна</a:t>
            </a:r>
            <a:r>
              <a:rPr lang="ru-RU" dirty="0"/>
              <a:t> і </a:t>
            </a:r>
            <a:r>
              <a:rPr lang="ru-RU" dirty="0" err="1">
                <a:solidFill>
                  <a:srgbClr val="FFFF00"/>
                </a:solidFill>
              </a:rPr>
              <a:t>залежить</a:t>
            </a:r>
            <a:r>
              <a:rPr lang="ru-RU" dirty="0">
                <a:solidFill>
                  <a:srgbClr val="FFFF00"/>
                </a:solidFill>
              </a:rPr>
              <a:t> </a:t>
            </a:r>
            <a:r>
              <a:rPr lang="ru-RU" dirty="0" err="1">
                <a:solidFill>
                  <a:srgbClr val="FFFF00"/>
                </a:solidFill>
              </a:rPr>
              <a:t>від</a:t>
            </a:r>
            <a:r>
              <a:rPr lang="ru-RU" dirty="0">
                <a:solidFill>
                  <a:srgbClr val="FFFF00"/>
                </a:solidFill>
              </a:rPr>
              <a:t> </a:t>
            </a:r>
            <a:r>
              <a:rPr lang="ru-RU" dirty="0" err="1">
                <a:solidFill>
                  <a:srgbClr val="FF0000"/>
                </a:solidFill>
              </a:rPr>
              <a:t>широти</a:t>
            </a:r>
            <a:r>
              <a:rPr lang="ru-RU" dirty="0">
                <a:solidFill>
                  <a:srgbClr val="FF0000"/>
                </a:solidFill>
              </a:rPr>
              <a:t> </a:t>
            </a:r>
            <a:r>
              <a:rPr lang="ru-RU" dirty="0" err="1">
                <a:solidFill>
                  <a:srgbClr val="FF0000"/>
                </a:solidFill>
              </a:rPr>
              <a:t>місцевості</a:t>
            </a:r>
            <a:r>
              <a:rPr lang="ru-RU" dirty="0">
                <a:solidFill>
                  <a:srgbClr val="FF0000"/>
                </a:solidFill>
              </a:rPr>
              <a:t>, пори року, погоди і </a:t>
            </a:r>
            <a:r>
              <a:rPr lang="ru-RU" dirty="0" err="1" smtClean="0">
                <a:solidFill>
                  <a:srgbClr val="FF0000"/>
                </a:solidFill>
              </a:rPr>
              <a:t>прозорості</a:t>
            </a:r>
            <a:r>
              <a:rPr lang="ru-RU" dirty="0" smtClean="0">
                <a:solidFill>
                  <a:srgbClr val="FF0000"/>
                </a:solidFill>
              </a:rPr>
              <a:t> </a:t>
            </a:r>
            <a:r>
              <a:rPr lang="ru-RU" dirty="0" err="1">
                <a:solidFill>
                  <a:srgbClr val="FF0000"/>
                </a:solidFill>
              </a:rPr>
              <a:t>атмосфери</a:t>
            </a:r>
            <a:r>
              <a:rPr lang="ru-RU" dirty="0"/>
              <a:t>.</a:t>
            </a:r>
          </a:p>
        </p:txBody>
      </p:sp>
    </p:spTree>
    <p:extLst>
      <p:ext uri="{BB962C8B-B14F-4D97-AF65-F5344CB8AC3E}">
        <p14:creationId xmlns:p14="http://schemas.microsoft.com/office/powerpoint/2010/main" val="226016856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4546" y="141668"/>
            <a:ext cx="10892865" cy="334850"/>
          </a:xfrm>
        </p:spPr>
        <p:txBody>
          <a:bodyPr>
            <a:normAutofit fontScale="90000"/>
          </a:bodyPr>
          <a:lstStyle/>
          <a:p>
            <a:endParaRPr lang="ru-RU" dirty="0"/>
          </a:p>
        </p:txBody>
      </p:sp>
      <p:sp>
        <p:nvSpPr>
          <p:cNvPr id="3" name="Объект 2"/>
          <p:cNvSpPr>
            <a:spLocks noGrp="1"/>
          </p:cNvSpPr>
          <p:nvPr>
            <p:ph idx="1"/>
          </p:nvPr>
        </p:nvSpPr>
        <p:spPr>
          <a:xfrm>
            <a:off x="154546" y="643945"/>
            <a:ext cx="11912958" cy="6091706"/>
          </a:xfrm>
        </p:spPr>
        <p:txBody>
          <a:bodyPr/>
          <a:lstStyle/>
          <a:p>
            <a:endParaRPr lang="ru-RU" dirty="0"/>
          </a:p>
          <a:p>
            <a:r>
              <a:rPr lang="ru-RU" dirty="0" err="1"/>
              <a:t>Ультрафіолетові</a:t>
            </a:r>
            <a:r>
              <a:rPr lang="ru-RU" dirty="0"/>
              <a:t> </a:t>
            </a:r>
            <a:r>
              <a:rPr lang="ru-RU" dirty="0" err="1"/>
              <a:t>промені</a:t>
            </a:r>
            <a:r>
              <a:rPr lang="ru-RU" dirty="0"/>
              <a:t>, </a:t>
            </a:r>
            <a:r>
              <a:rPr lang="ru-RU" dirty="0" err="1"/>
              <a:t>потрапляючи</a:t>
            </a:r>
            <a:r>
              <a:rPr lang="ru-RU" dirty="0"/>
              <a:t> на </a:t>
            </a:r>
            <a:r>
              <a:rPr lang="ru-RU" dirty="0" err="1"/>
              <a:t>шкіру</a:t>
            </a:r>
            <a:r>
              <a:rPr lang="ru-RU" dirty="0"/>
              <a:t>, не </a:t>
            </a:r>
            <a:r>
              <a:rPr lang="ru-RU" dirty="0" err="1"/>
              <a:t>тільки</a:t>
            </a:r>
            <a:r>
              <a:rPr lang="ru-RU" dirty="0"/>
              <a:t> </a:t>
            </a:r>
            <a:r>
              <a:rPr lang="ru-RU" dirty="0" err="1"/>
              <a:t>викликають</a:t>
            </a:r>
            <a:r>
              <a:rPr lang="ru-RU" dirty="0"/>
              <a:t> </a:t>
            </a:r>
            <a:r>
              <a:rPr lang="ru-RU" dirty="0" err="1"/>
              <a:t>зрушення</a:t>
            </a:r>
            <a:r>
              <a:rPr lang="ru-RU" dirty="0"/>
              <a:t> в </a:t>
            </a:r>
            <a:r>
              <a:rPr lang="ru-RU" dirty="0" err="1"/>
              <a:t>колоїдному</a:t>
            </a:r>
            <a:r>
              <a:rPr lang="ru-RU" dirty="0"/>
              <a:t> </a:t>
            </a:r>
            <a:r>
              <a:rPr lang="ru-RU" dirty="0" err="1"/>
              <a:t>стані</a:t>
            </a:r>
            <a:r>
              <a:rPr lang="ru-RU" dirty="0"/>
              <a:t> </a:t>
            </a:r>
            <a:r>
              <a:rPr lang="ru-RU" dirty="0" err="1"/>
              <a:t>клітинних</a:t>
            </a:r>
            <a:r>
              <a:rPr lang="ru-RU" dirty="0"/>
              <a:t> і </a:t>
            </a:r>
            <a:r>
              <a:rPr lang="ru-RU" dirty="0" err="1"/>
              <a:t>тканинних</a:t>
            </a:r>
            <a:r>
              <a:rPr lang="ru-RU" dirty="0"/>
              <a:t> </a:t>
            </a:r>
            <a:r>
              <a:rPr lang="ru-RU" dirty="0" err="1"/>
              <a:t>білків</a:t>
            </a:r>
            <a:r>
              <a:rPr lang="ru-RU" dirty="0"/>
              <a:t> </a:t>
            </a:r>
            <a:r>
              <a:rPr lang="ru-RU" dirty="0" err="1"/>
              <a:t>шкіри</a:t>
            </a:r>
            <a:r>
              <a:rPr lang="ru-RU" dirty="0"/>
              <a:t>, але і </a:t>
            </a:r>
            <a:r>
              <a:rPr lang="ru-RU" dirty="0" err="1" smtClean="0"/>
              <a:t>рефлекторним</a:t>
            </a:r>
            <a:r>
              <a:rPr lang="ru-RU" dirty="0" smtClean="0"/>
              <a:t> </a:t>
            </a:r>
            <a:r>
              <a:rPr lang="ru-RU" dirty="0"/>
              <a:t>шляхом </a:t>
            </a:r>
            <a:r>
              <a:rPr lang="ru-RU" dirty="0" err="1"/>
              <a:t>впливають</a:t>
            </a:r>
            <a:r>
              <a:rPr lang="ru-RU" dirty="0"/>
              <a:t> на весь </a:t>
            </a:r>
            <a:r>
              <a:rPr lang="ru-RU" dirty="0" err="1"/>
              <a:t>організм</a:t>
            </a:r>
            <a:r>
              <a:rPr lang="ru-RU" dirty="0"/>
              <a:t>. </a:t>
            </a:r>
            <a:r>
              <a:rPr lang="ru-RU" dirty="0" err="1"/>
              <a:t>Під</a:t>
            </a:r>
            <a:r>
              <a:rPr lang="ru-RU" dirty="0"/>
              <a:t> </a:t>
            </a:r>
            <a:r>
              <a:rPr lang="ru-RU" dirty="0" err="1"/>
              <a:t>впливом</a:t>
            </a:r>
            <a:r>
              <a:rPr lang="ru-RU" dirty="0"/>
              <a:t> </a:t>
            </a:r>
            <a:r>
              <a:rPr lang="ru-RU" dirty="0" err="1"/>
              <a:t>ультрафіолетових</a:t>
            </a:r>
            <a:r>
              <a:rPr lang="ru-RU" dirty="0"/>
              <a:t> </a:t>
            </a:r>
            <a:r>
              <a:rPr lang="ru-RU" dirty="0" err="1"/>
              <a:t>променів</a:t>
            </a:r>
            <a:r>
              <a:rPr lang="ru-RU" dirty="0"/>
              <a:t> в </a:t>
            </a:r>
            <a:r>
              <a:rPr lang="ru-RU" dirty="0" err="1"/>
              <a:t>організмі</a:t>
            </a:r>
            <a:r>
              <a:rPr lang="ru-RU" dirty="0"/>
              <a:t> </a:t>
            </a:r>
            <a:r>
              <a:rPr lang="ru-RU" dirty="0" err="1"/>
              <a:t>утворюються</a:t>
            </a:r>
            <a:r>
              <a:rPr lang="ru-RU" dirty="0"/>
              <a:t> </a:t>
            </a:r>
            <a:r>
              <a:rPr lang="ru-RU" dirty="0" err="1" smtClean="0"/>
              <a:t>біологічно</a:t>
            </a:r>
            <a:r>
              <a:rPr lang="ru-RU" dirty="0" smtClean="0"/>
              <a:t> </a:t>
            </a:r>
            <a:r>
              <a:rPr lang="ru-RU" dirty="0" err="1" smtClean="0"/>
              <a:t>активні</a:t>
            </a:r>
            <a:r>
              <a:rPr lang="ru-RU" dirty="0" smtClean="0"/>
              <a:t> </a:t>
            </a:r>
            <a:r>
              <a:rPr lang="ru-RU" dirty="0" err="1"/>
              <a:t>речовини</a:t>
            </a:r>
            <a:r>
              <a:rPr lang="ru-RU" dirty="0"/>
              <a:t>, </a:t>
            </a:r>
            <a:r>
              <a:rPr lang="ru-RU" dirty="0" err="1"/>
              <a:t>що</a:t>
            </a:r>
            <a:r>
              <a:rPr lang="ru-RU" dirty="0"/>
              <a:t> </a:t>
            </a:r>
            <a:r>
              <a:rPr lang="ru-RU" dirty="0" err="1"/>
              <a:t>стимулюють</a:t>
            </a:r>
            <a:r>
              <a:rPr lang="ru-RU" dirty="0"/>
              <a:t> </a:t>
            </a:r>
            <a:r>
              <a:rPr lang="ru-RU" dirty="0" err="1"/>
              <a:t>багато</a:t>
            </a:r>
            <a:r>
              <a:rPr lang="ru-RU" dirty="0"/>
              <a:t> </a:t>
            </a:r>
            <a:r>
              <a:rPr lang="ru-RU" dirty="0" err="1" smtClean="0"/>
              <a:t>фізіологічних</a:t>
            </a:r>
            <a:r>
              <a:rPr lang="ru-RU" dirty="0" smtClean="0"/>
              <a:t> систем </a:t>
            </a:r>
            <a:r>
              <a:rPr lang="ru-RU" dirty="0" err="1"/>
              <a:t>організму</a:t>
            </a:r>
            <a:r>
              <a:rPr lang="ru-RU" dirty="0"/>
              <a:t>.</a:t>
            </a:r>
          </a:p>
          <a:p>
            <a:r>
              <a:rPr lang="ru-RU" dirty="0" err="1"/>
              <a:t>Подібні</a:t>
            </a:r>
            <a:r>
              <a:rPr lang="ru-RU" dirty="0"/>
              <a:t> </a:t>
            </a:r>
            <a:r>
              <a:rPr lang="ru-RU" dirty="0" err="1"/>
              <a:t>біологічно</a:t>
            </a:r>
            <a:r>
              <a:rPr lang="ru-RU" dirty="0"/>
              <a:t> </a:t>
            </a:r>
            <a:r>
              <a:rPr lang="ru-RU" dirty="0" err="1"/>
              <a:t>активні</a:t>
            </a:r>
            <a:r>
              <a:rPr lang="ru-RU" dirty="0"/>
              <a:t> </a:t>
            </a:r>
            <a:r>
              <a:rPr lang="ru-RU" dirty="0" err="1"/>
              <a:t>речовини</a:t>
            </a:r>
            <a:r>
              <a:rPr lang="ru-RU" dirty="0"/>
              <a:t> </a:t>
            </a:r>
            <a:r>
              <a:rPr lang="ru-RU" dirty="0" err="1"/>
              <a:t>з'являються</a:t>
            </a:r>
            <a:r>
              <a:rPr lang="ru-RU" dirty="0"/>
              <a:t> через </a:t>
            </a:r>
            <a:r>
              <a:rPr lang="ru-RU" dirty="0" err="1"/>
              <a:t>деякий</a:t>
            </a:r>
            <a:r>
              <a:rPr lang="ru-RU" dirty="0"/>
              <a:t> час </a:t>
            </a:r>
            <a:r>
              <a:rPr lang="ru-RU" dirty="0" err="1"/>
              <a:t>після</a:t>
            </a:r>
            <a:r>
              <a:rPr lang="ru-RU" dirty="0"/>
              <a:t> </a:t>
            </a:r>
            <a:r>
              <a:rPr lang="ru-RU" dirty="0" err="1"/>
              <a:t>опромінення</a:t>
            </a:r>
            <a:r>
              <a:rPr lang="ru-RU" dirty="0"/>
              <a:t>, </a:t>
            </a:r>
            <a:r>
              <a:rPr lang="ru-RU" dirty="0" err="1"/>
              <a:t>що</a:t>
            </a:r>
            <a:r>
              <a:rPr lang="ru-RU" dirty="0"/>
              <a:t> говорить про </a:t>
            </a:r>
            <a:r>
              <a:rPr lang="ru-RU" dirty="0" err="1" smtClean="0">
                <a:solidFill>
                  <a:srgbClr val="FF0000"/>
                </a:solidFill>
              </a:rPr>
              <a:t>фотохімічну</a:t>
            </a:r>
            <a:r>
              <a:rPr lang="ru-RU" dirty="0" smtClean="0">
                <a:solidFill>
                  <a:srgbClr val="FF0000"/>
                </a:solidFill>
              </a:rPr>
              <a:t> </a:t>
            </a:r>
            <a:r>
              <a:rPr lang="ru-RU" dirty="0" err="1" smtClean="0">
                <a:solidFill>
                  <a:srgbClr val="FF0000"/>
                </a:solidFill>
              </a:rPr>
              <a:t>дію</a:t>
            </a:r>
            <a:r>
              <a:rPr lang="ru-RU" dirty="0" smtClean="0">
                <a:solidFill>
                  <a:srgbClr val="FF0000"/>
                </a:solidFill>
              </a:rPr>
              <a:t> </a:t>
            </a:r>
            <a:r>
              <a:rPr lang="ru-RU" dirty="0" err="1" smtClean="0"/>
              <a:t>ультрафіолетових</a:t>
            </a:r>
            <a:r>
              <a:rPr lang="ru-RU" dirty="0" smtClean="0"/>
              <a:t> </a:t>
            </a:r>
            <a:r>
              <a:rPr lang="ru-RU" dirty="0" err="1"/>
              <a:t>променів</a:t>
            </a:r>
            <a:r>
              <a:rPr lang="ru-RU" dirty="0"/>
              <a:t>.</a:t>
            </a:r>
          </a:p>
        </p:txBody>
      </p:sp>
    </p:spTree>
    <p:extLst>
      <p:ext uri="{BB962C8B-B14F-4D97-AF65-F5344CB8AC3E}">
        <p14:creationId xmlns:p14="http://schemas.microsoft.com/office/powerpoint/2010/main" val="391265463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1668" y="128789"/>
            <a:ext cx="10905743" cy="347729"/>
          </a:xfrm>
        </p:spPr>
        <p:txBody>
          <a:bodyPr>
            <a:normAutofit fontScale="90000"/>
          </a:bodyPr>
          <a:lstStyle/>
          <a:p>
            <a:endParaRPr lang="ru-RU"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2813396829"/>
              </p:ext>
            </p:extLst>
          </p:nvPr>
        </p:nvGraphicFramePr>
        <p:xfrm>
          <a:off x="618185" y="1558344"/>
          <a:ext cx="10429228" cy="4481849"/>
        </p:xfrm>
        <a:graphic>
          <a:graphicData uri="http://schemas.openxmlformats.org/drawingml/2006/table">
            <a:tbl>
              <a:tblPr firstRow="1" bandRow="1">
                <a:tableStyleId>{5C22544A-7EE6-4342-B048-85BDC9FD1C3A}</a:tableStyleId>
              </a:tblPr>
              <a:tblGrid>
                <a:gridCol w="5214614">
                  <a:extLst>
                    <a:ext uri="{9D8B030D-6E8A-4147-A177-3AD203B41FA5}">
                      <a16:colId xmlns:a16="http://schemas.microsoft.com/office/drawing/2014/main" val="20000"/>
                    </a:ext>
                  </a:extLst>
                </a:gridCol>
                <a:gridCol w="5214614">
                  <a:extLst>
                    <a:ext uri="{9D8B030D-6E8A-4147-A177-3AD203B41FA5}">
                      <a16:colId xmlns:a16="http://schemas.microsoft.com/office/drawing/2014/main" val="20001"/>
                    </a:ext>
                  </a:extLst>
                </a:gridCol>
              </a:tblGrid>
              <a:tr h="1249365">
                <a:tc>
                  <a:txBody>
                    <a:bodyPr/>
                    <a:lstStyle/>
                    <a:p>
                      <a:r>
                        <a:rPr lang="uk-UA" dirty="0" smtClean="0"/>
                        <a:t>Діапазон хвиль ультрафіолетової радіації</a:t>
                      </a:r>
                      <a:endParaRPr lang="ru-RU" dirty="0"/>
                    </a:p>
                  </a:txBody>
                  <a:tcPr/>
                </a:tc>
                <a:tc>
                  <a:txBody>
                    <a:bodyPr/>
                    <a:lstStyle/>
                    <a:p>
                      <a:r>
                        <a:rPr lang="uk-UA" dirty="0" smtClean="0"/>
                        <a:t>Дія</a:t>
                      </a:r>
                      <a:endParaRPr lang="ru-RU" dirty="0"/>
                    </a:p>
                  </a:txBody>
                  <a:tcPr/>
                </a:tc>
                <a:extLst>
                  <a:ext uri="{0D108BD9-81ED-4DB2-BD59-A6C34878D82A}">
                    <a16:rowId xmlns:a16="http://schemas.microsoft.com/office/drawing/2014/main" val="10000"/>
                  </a:ext>
                </a:extLst>
              </a:tr>
              <a:tr h="723839">
                <a:tc>
                  <a:txBody>
                    <a:bodyPr/>
                    <a:lstStyle/>
                    <a:p>
                      <a:r>
                        <a:rPr lang="ru-RU" dirty="0" err="1" smtClean="0"/>
                        <a:t>Від</a:t>
                      </a:r>
                      <a:r>
                        <a:rPr lang="ru-RU" dirty="0" smtClean="0"/>
                        <a:t> 400 до 320 мкм</a:t>
                      </a:r>
                      <a:endParaRPr lang="ru-RU" dirty="0"/>
                    </a:p>
                  </a:txBody>
                  <a:tcPr/>
                </a:tc>
                <a:tc>
                  <a:txBody>
                    <a:bodyPr/>
                    <a:lstStyle/>
                    <a:p>
                      <a:r>
                        <a:rPr lang="uk-UA" dirty="0" err="1" smtClean="0"/>
                        <a:t>Еритемно-засмагальна</a:t>
                      </a:r>
                      <a:endParaRPr lang="ru-RU" dirty="0"/>
                    </a:p>
                  </a:txBody>
                  <a:tcPr/>
                </a:tc>
                <a:extLst>
                  <a:ext uri="{0D108BD9-81ED-4DB2-BD59-A6C34878D82A}">
                    <a16:rowId xmlns:a16="http://schemas.microsoft.com/office/drawing/2014/main" val="10001"/>
                  </a:ext>
                </a:extLst>
              </a:tr>
              <a:tr h="723839">
                <a:tc>
                  <a:txBody>
                    <a:bodyPr/>
                    <a:lstStyle/>
                    <a:p>
                      <a:r>
                        <a:rPr lang="ru-RU" dirty="0" err="1" smtClean="0"/>
                        <a:t>Від</a:t>
                      </a:r>
                      <a:r>
                        <a:rPr lang="ru-RU" dirty="0" smtClean="0"/>
                        <a:t> 320 до 275 мкм</a:t>
                      </a:r>
                      <a:endParaRPr lang="ru-RU" dirty="0"/>
                    </a:p>
                  </a:txBody>
                  <a:tcPr/>
                </a:tc>
                <a:tc>
                  <a:txBody>
                    <a:bodyPr/>
                    <a:lstStyle/>
                    <a:p>
                      <a:r>
                        <a:rPr lang="uk-UA" dirty="0" err="1" smtClean="0"/>
                        <a:t>Антирахітична</a:t>
                      </a:r>
                      <a:r>
                        <a:rPr lang="uk-UA" dirty="0" smtClean="0"/>
                        <a:t> і слабка бактерицидна</a:t>
                      </a:r>
                      <a:endParaRPr lang="ru-RU" dirty="0"/>
                    </a:p>
                  </a:txBody>
                  <a:tcPr/>
                </a:tc>
                <a:extLst>
                  <a:ext uri="{0D108BD9-81ED-4DB2-BD59-A6C34878D82A}">
                    <a16:rowId xmlns:a16="http://schemas.microsoft.com/office/drawing/2014/main" val="10002"/>
                  </a:ext>
                </a:extLst>
              </a:tr>
              <a:tr h="1784806">
                <a:tc>
                  <a:txBody>
                    <a:bodyPr/>
                    <a:lstStyle/>
                    <a:p>
                      <a:r>
                        <a:rPr lang="ru-RU" dirty="0" err="1" smtClean="0"/>
                        <a:t>короткохвильова</a:t>
                      </a:r>
                      <a:r>
                        <a:rPr lang="ru-RU" dirty="0" smtClean="0"/>
                        <a:t> </a:t>
                      </a:r>
                      <a:r>
                        <a:rPr lang="ru-RU" dirty="0" err="1" smtClean="0"/>
                        <a:t>ультрафіолетова</a:t>
                      </a:r>
                      <a:r>
                        <a:rPr lang="ru-RU" dirty="0" smtClean="0"/>
                        <a:t> </a:t>
                      </a:r>
                      <a:r>
                        <a:rPr lang="ru-RU" dirty="0" err="1" smtClean="0"/>
                        <a:t>радіація</a:t>
                      </a:r>
                      <a:r>
                        <a:rPr lang="ru-RU" dirty="0" smtClean="0"/>
                        <a:t> з </a:t>
                      </a:r>
                      <a:r>
                        <a:rPr lang="ru-RU" dirty="0" err="1" smtClean="0"/>
                        <a:t>діапазоном</a:t>
                      </a:r>
                      <a:r>
                        <a:rPr lang="ru-RU" dirty="0" smtClean="0"/>
                        <a:t> </a:t>
                      </a:r>
                      <a:r>
                        <a:rPr lang="ru-RU" dirty="0" err="1" smtClean="0"/>
                        <a:t>хвиль</a:t>
                      </a:r>
                      <a:r>
                        <a:rPr lang="ru-RU" dirty="0" smtClean="0"/>
                        <a:t> </a:t>
                      </a:r>
                      <a:r>
                        <a:rPr lang="ru-RU" dirty="0" err="1" smtClean="0"/>
                        <a:t>від</a:t>
                      </a:r>
                      <a:r>
                        <a:rPr lang="ru-RU" dirty="0" smtClean="0"/>
                        <a:t> 275 до 180 мкм</a:t>
                      </a:r>
                      <a:endParaRPr lang="ru-RU" dirty="0"/>
                    </a:p>
                  </a:txBody>
                  <a:tcPr/>
                </a:tc>
                <a:tc>
                  <a:txBody>
                    <a:bodyPr/>
                    <a:lstStyle/>
                    <a:p>
                      <a:r>
                        <a:rPr lang="uk-UA" dirty="0" smtClean="0"/>
                        <a:t>Пошкоджує біологічну тканину</a:t>
                      </a:r>
                      <a:endParaRPr lang="ru-RU" dirty="0"/>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67650928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8789" y="115910"/>
            <a:ext cx="10918622" cy="425003"/>
          </a:xfrm>
        </p:spPr>
        <p:txBody>
          <a:bodyPr>
            <a:normAutofit fontScale="90000"/>
          </a:bodyPr>
          <a:lstStyle/>
          <a:p>
            <a:endParaRPr lang="ru-RU" dirty="0"/>
          </a:p>
        </p:txBody>
      </p:sp>
      <p:sp>
        <p:nvSpPr>
          <p:cNvPr id="3" name="Объект 2"/>
          <p:cNvSpPr>
            <a:spLocks noGrp="1"/>
          </p:cNvSpPr>
          <p:nvPr>
            <p:ph idx="1"/>
          </p:nvPr>
        </p:nvSpPr>
        <p:spPr>
          <a:xfrm>
            <a:off x="128789" y="746975"/>
            <a:ext cx="10918622" cy="5044225"/>
          </a:xfrm>
        </p:spPr>
        <p:txBody>
          <a:bodyPr>
            <a:normAutofit/>
          </a:bodyPr>
          <a:lstStyle/>
          <a:p>
            <a:endParaRPr lang="ru-RU" dirty="0"/>
          </a:p>
          <a:p>
            <a:r>
              <a:rPr lang="ru-RU" dirty="0"/>
              <a:t>На </a:t>
            </a:r>
            <a:r>
              <a:rPr lang="ru-RU" dirty="0" err="1"/>
              <a:t>поверхні</a:t>
            </a:r>
            <a:r>
              <a:rPr lang="ru-RU" dirty="0"/>
              <a:t> </a:t>
            </a:r>
            <a:r>
              <a:rPr lang="ru-RU" dirty="0" err="1"/>
              <a:t>землі</a:t>
            </a:r>
            <a:r>
              <a:rPr lang="ru-RU" dirty="0"/>
              <a:t> </a:t>
            </a:r>
            <a:r>
              <a:rPr lang="ru-RU" dirty="0" err="1" smtClean="0"/>
              <a:t>біологічні</a:t>
            </a:r>
            <a:r>
              <a:rPr lang="ru-RU" dirty="0" smtClean="0"/>
              <a:t> </a:t>
            </a:r>
            <a:r>
              <a:rPr lang="ru-RU" dirty="0" err="1"/>
              <a:t>об'єкти</a:t>
            </a:r>
            <a:r>
              <a:rPr lang="ru-RU" dirty="0"/>
              <a:t> не </a:t>
            </a:r>
            <a:r>
              <a:rPr lang="ru-RU" dirty="0" err="1"/>
              <a:t>піддаються</a:t>
            </a:r>
            <a:r>
              <a:rPr lang="ru-RU" dirty="0"/>
              <a:t> </a:t>
            </a:r>
            <a:r>
              <a:rPr lang="ru-RU" dirty="0" err="1"/>
              <a:t>згубній</a:t>
            </a:r>
            <a:r>
              <a:rPr lang="ru-RU" dirty="0"/>
              <a:t> </a:t>
            </a:r>
            <a:r>
              <a:rPr lang="ru-RU" dirty="0" err="1"/>
              <a:t>дії</a:t>
            </a:r>
            <a:r>
              <a:rPr lang="ru-RU" dirty="0"/>
              <a:t> </a:t>
            </a:r>
            <a:r>
              <a:rPr lang="ru-RU" dirty="0" err="1" smtClean="0"/>
              <a:t>короткохвильової</a:t>
            </a:r>
            <a:r>
              <a:rPr lang="ru-RU" dirty="0" smtClean="0"/>
              <a:t> </a:t>
            </a:r>
            <a:r>
              <a:rPr lang="ru-RU" dirty="0" err="1" smtClean="0"/>
              <a:t>ультрафіолетової</a:t>
            </a:r>
            <a:r>
              <a:rPr lang="ru-RU" dirty="0" smtClean="0"/>
              <a:t> </a:t>
            </a:r>
            <a:r>
              <a:rPr lang="ru-RU" dirty="0" err="1"/>
              <a:t>радіації</a:t>
            </a:r>
            <a:r>
              <a:rPr lang="ru-RU" dirty="0"/>
              <a:t>, </a:t>
            </a:r>
            <a:r>
              <a:rPr lang="ru-RU" dirty="0" err="1" smtClean="0"/>
              <a:t>оскільки</a:t>
            </a:r>
            <a:r>
              <a:rPr lang="ru-RU" dirty="0" smtClean="0"/>
              <a:t> у </a:t>
            </a:r>
            <a:r>
              <a:rPr lang="ru-RU" dirty="0" err="1"/>
              <a:t>верхніх</a:t>
            </a:r>
            <a:r>
              <a:rPr lang="ru-RU" dirty="0"/>
              <a:t> шарах </a:t>
            </a:r>
            <a:r>
              <a:rPr lang="ru-RU" dirty="0" err="1"/>
              <a:t>атмосфери</a:t>
            </a:r>
            <a:r>
              <a:rPr lang="ru-RU" dirty="0"/>
              <a:t> </a:t>
            </a:r>
            <a:r>
              <a:rPr lang="ru-RU" dirty="0" err="1"/>
              <a:t>відбуваються</a:t>
            </a:r>
            <a:r>
              <a:rPr lang="ru-RU" dirty="0"/>
              <a:t> </a:t>
            </a:r>
            <a:r>
              <a:rPr lang="ru-RU" dirty="0" err="1" smtClean="0"/>
              <a:t>розсіювання</a:t>
            </a:r>
            <a:r>
              <a:rPr lang="ru-RU" dirty="0" smtClean="0"/>
              <a:t> </a:t>
            </a:r>
            <a:r>
              <a:rPr lang="ru-RU" dirty="0"/>
              <a:t>і </a:t>
            </a:r>
            <a:r>
              <a:rPr lang="ru-RU" dirty="0" err="1"/>
              <a:t>поглинання</a:t>
            </a:r>
            <a:r>
              <a:rPr lang="ru-RU" dirty="0"/>
              <a:t> </a:t>
            </a:r>
            <a:r>
              <a:rPr lang="ru-RU" dirty="0" err="1"/>
              <a:t>хвиль</a:t>
            </a:r>
            <a:r>
              <a:rPr lang="ru-RU" dirty="0"/>
              <a:t> з </a:t>
            </a:r>
            <a:r>
              <a:rPr lang="ru-RU" dirty="0" err="1"/>
              <a:t>довжиною</a:t>
            </a:r>
            <a:r>
              <a:rPr lang="ru-RU" dirty="0"/>
              <a:t> </a:t>
            </a:r>
            <a:r>
              <a:rPr lang="ru-RU" dirty="0" err="1"/>
              <a:t>хвилі</a:t>
            </a:r>
            <a:r>
              <a:rPr lang="ru-RU" dirty="0"/>
              <a:t> </a:t>
            </a:r>
            <a:r>
              <a:rPr lang="ru-RU" dirty="0" err="1"/>
              <a:t>менше</a:t>
            </a:r>
            <a:r>
              <a:rPr lang="ru-RU" dirty="0"/>
              <a:t> 290 мкм</a:t>
            </a:r>
            <a:r>
              <a:rPr lang="ru-RU" dirty="0" smtClean="0"/>
              <a:t>.</a:t>
            </a:r>
          </a:p>
          <a:p>
            <a:endParaRPr lang="ru-RU" dirty="0"/>
          </a:p>
          <a:p>
            <a:r>
              <a:rPr lang="ru-RU" dirty="0" err="1"/>
              <a:t>Ультрафіолетова</a:t>
            </a:r>
            <a:r>
              <a:rPr lang="ru-RU" dirty="0"/>
              <a:t> </a:t>
            </a:r>
            <a:r>
              <a:rPr lang="ru-RU" dirty="0" err="1"/>
              <a:t>радіація</a:t>
            </a:r>
            <a:r>
              <a:rPr lang="ru-RU" dirty="0"/>
              <a:t> в </a:t>
            </a:r>
            <a:r>
              <a:rPr lang="ru-RU" dirty="0" err="1"/>
              <a:t>діапазоні</a:t>
            </a:r>
            <a:r>
              <a:rPr lang="ru-RU" dirty="0"/>
              <a:t> </a:t>
            </a:r>
            <a:r>
              <a:rPr lang="ru-RU" dirty="0" err="1"/>
              <a:t>хвиль</a:t>
            </a:r>
            <a:r>
              <a:rPr lang="ru-RU" dirty="0"/>
              <a:t> </a:t>
            </a:r>
            <a:r>
              <a:rPr lang="ru-RU" dirty="0" err="1"/>
              <a:t>від</a:t>
            </a:r>
            <a:r>
              <a:rPr lang="ru-RU" dirty="0"/>
              <a:t> 320 до 275 мкм </a:t>
            </a:r>
            <a:r>
              <a:rPr lang="ru-RU" dirty="0" err="1"/>
              <a:t>надає</a:t>
            </a:r>
            <a:r>
              <a:rPr lang="ru-RU" dirty="0"/>
              <a:t> </a:t>
            </a:r>
            <a:r>
              <a:rPr lang="ru-RU" dirty="0" err="1" smtClean="0"/>
              <a:t>специфічну</a:t>
            </a:r>
            <a:r>
              <a:rPr lang="ru-RU" dirty="0" smtClean="0"/>
              <a:t> </a:t>
            </a:r>
            <a:r>
              <a:rPr lang="ru-RU" dirty="0" err="1" smtClean="0">
                <a:solidFill>
                  <a:srgbClr val="FF0000"/>
                </a:solidFill>
              </a:rPr>
              <a:t>антирахітичну</a:t>
            </a:r>
            <a:r>
              <a:rPr lang="ru-RU" dirty="0" smtClean="0">
                <a:solidFill>
                  <a:srgbClr val="FF0000"/>
                </a:solidFill>
              </a:rPr>
              <a:t> </a:t>
            </a:r>
            <a:r>
              <a:rPr lang="ru-RU" dirty="0" err="1">
                <a:solidFill>
                  <a:srgbClr val="FF0000"/>
                </a:solidFill>
              </a:rPr>
              <a:t>дію</a:t>
            </a:r>
            <a:r>
              <a:rPr lang="ru-RU" dirty="0"/>
              <a:t>, </a:t>
            </a:r>
            <a:r>
              <a:rPr lang="ru-RU" dirty="0" err="1"/>
              <a:t>що</a:t>
            </a:r>
            <a:r>
              <a:rPr lang="ru-RU" dirty="0"/>
              <a:t> </a:t>
            </a:r>
            <a:r>
              <a:rPr lang="ru-RU" dirty="0" err="1"/>
              <a:t>проявляється</a:t>
            </a:r>
            <a:r>
              <a:rPr lang="ru-RU" dirty="0"/>
              <a:t> </a:t>
            </a:r>
            <a:r>
              <a:rPr lang="ru-RU" dirty="0" smtClean="0"/>
              <a:t>у </a:t>
            </a:r>
            <a:r>
              <a:rPr lang="ru-RU" dirty="0" err="1">
                <a:solidFill>
                  <a:srgbClr val="FFFF00"/>
                </a:solidFill>
              </a:rPr>
              <a:t>синтезі</a:t>
            </a:r>
            <a:r>
              <a:rPr lang="ru-RU" dirty="0">
                <a:solidFill>
                  <a:srgbClr val="FFFF00"/>
                </a:solidFill>
              </a:rPr>
              <a:t> </a:t>
            </a:r>
            <a:r>
              <a:rPr lang="ru-RU" dirty="0" err="1">
                <a:solidFill>
                  <a:srgbClr val="FFFF00"/>
                </a:solidFill>
              </a:rPr>
              <a:t>вітаміну</a:t>
            </a:r>
            <a:r>
              <a:rPr lang="ru-RU" dirty="0">
                <a:solidFill>
                  <a:srgbClr val="FFFF00"/>
                </a:solidFill>
              </a:rPr>
              <a:t> </a:t>
            </a:r>
            <a:r>
              <a:rPr lang="en-US" dirty="0">
                <a:solidFill>
                  <a:srgbClr val="FFFF00"/>
                </a:solidFill>
              </a:rPr>
              <a:t>D</a:t>
            </a:r>
            <a:r>
              <a:rPr lang="en-US" dirty="0"/>
              <a:t>. </a:t>
            </a:r>
            <a:r>
              <a:rPr lang="ru-RU" dirty="0"/>
              <a:t>При </a:t>
            </a:r>
            <a:r>
              <a:rPr lang="ru-RU" dirty="0" err="1"/>
              <a:t>недостатньому</a:t>
            </a:r>
            <a:r>
              <a:rPr lang="ru-RU" dirty="0"/>
              <a:t> </a:t>
            </a:r>
            <a:r>
              <a:rPr lang="ru-RU" dirty="0" err="1"/>
              <a:t>опроміненні</a:t>
            </a:r>
            <a:r>
              <a:rPr lang="ru-RU" dirty="0"/>
              <a:t> </a:t>
            </a:r>
            <a:r>
              <a:rPr lang="ru-RU" dirty="0" err="1"/>
              <a:t>ультрафіолетовими</a:t>
            </a:r>
            <a:r>
              <a:rPr lang="ru-RU" dirty="0"/>
              <a:t> </a:t>
            </a:r>
            <a:r>
              <a:rPr lang="ru-RU" dirty="0" err="1"/>
              <a:t>променями</a:t>
            </a:r>
            <a:r>
              <a:rPr lang="ru-RU" dirty="0"/>
              <a:t> </a:t>
            </a:r>
            <a:r>
              <a:rPr lang="ru-RU" dirty="0" err="1" smtClean="0"/>
              <a:t>антірахітичного</a:t>
            </a:r>
            <a:r>
              <a:rPr lang="ru-RU" dirty="0" smtClean="0"/>
              <a:t> спектру </a:t>
            </a:r>
            <a:r>
              <a:rPr lang="ru-RU" dirty="0" err="1"/>
              <a:t>страждають</a:t>
            </a:r>
            <a:r>
              <a:rPr lang="ru-RU" dirty="0"/>
              <a:t> фосфорно-</a:t>
            </a:r>
            <a:r>
              <a:rPr lang="ru-RU" dirty="0" err="1"/>
              <a:t>кальцієвий</a:t>
            </a:r>
            <a:r>
              <a:rPr lang="ru-RU" dirty="0"/>
              <a:t> </a:t>
            </a:r>
            <a:r>
              <a:rPr lang="ru-RU" dirty="0" err="1"/>
              <a:t>обмін</a:t>
            </a:r>
            <a:r>
              <a:rPr lang="ru-RU" dirty="0"/>
              <a:t>, </a:t>
            </a:r>
            <a:r>
              <a:rPr lang="ru-RU" dirty="0" err="1"/>
              <a:t>нервова</a:t>
            </a:r>
            <a:r>
              <a:rPr lang="ru-RU" dirty="0"/>
              <a:t> система, </a:t>
            </a:r>
            <a:r>
              <a:rPr lang="ru-RU" dirty="0" err="1"/>
              <a:t>паренхіматозні</a:t>
            </a:r>
            <a:r>
              <a:rPr lang="ru-RU" dirty="0"/>
              <a:t> </a:t>
            </a:r>
            <a:r>
              <a:rPr lang="ru-RU" dirty="0" err="1"/>
              <a:t>органи</a:t>
            </a:r>
            <a:r>
              <a:rPr lang="ru-RU" dirty="0"/>
              <a:t> і </a:t>
            </a:r>
            <a:r>
              <a:rPr lang="ru-RU" dirty="0" err="1"/>
              <a:t>системи</a:t>
            </a:r>
            <a:r>
              <a:rPr lang="ru-RU" dirty="0"/>
              <a:t> </a:t>
            </a:r>
            <a:r>
              <a:rPr lang="ru-RU" dirty="0" err="1"/>
              <a:t>кровотворення</a:t>
            </a:r>
            <a:r>
              <a:rPr lang="ru-RU" dirty="0"/>
              <a:t>, </a:t>
            </a:r>
            <a:r>
              <a:rPr lang="ru-RU" dirty="0" err="1"/>
              <a:t>знижуються</a:t>
            </a:r>
            <a:r>
              <a:rPr lang="ru-RU" dirty="0"/>
              <a:t> </a:t>
            </a:r>
            <a:r>
              <a:rPr lang="ru-RU" dirty="0" err="1" smtClean="0"/>
              <a:t>окислювально-відновні</a:t>
            </a:r>
            <a:r>
              <a:rPr lang="ru-RU" dirty="0" smtClean="0"/>
              <a:t> </a:t>
            </a:r>
            <a:r>
              <a:rPr lang="ru-RU" dirty="0" err="1"/>
              <a:t>процеси</a:t>
            </a:r>
            <a:r>
              <a:rPr lang="ru-RU" dirty="0"/>
              <a:t>, </a:t>
            </a:r>
            <a:r>
              <a:rPr lang="ru-RU" dirty="0" err="1"/>
              <a:t>порушується</a:t>
            </a:r>
            <a:r>
              <a:rPr lang="ru-RU" dirty="0"/>
              <a:t> </a:t>
            </a:r>
            <a:r>
              <a:rPr lang="ru-RU" dirty="0" err="1"/>
              <a:t>стійкість</a:t>
            </a:r>
            <a:r>
              <a:rPr lang="ru-RU" dirty="0"/>
              <a:t> </a:t>
            </a:r>
            <a:r>
              <a:rPr lang="ru-RU" dirty="0" err="1"/>
              <a:t>капілярів</a:t>
            </a:r>
            <a:r>
              <a:rPr lang="ru-RU" dirty="0"/>
              <a:t>, </a:t>
            </a:r>
            <a:r>
              <a:rPr lang="ru-RU" dirty="0" err="1" smtClean="0"/>
              <a:t>знижуються</a:t>
            </a:r>
            <a:r>
              <a:rPr lang="ru-RU" dirty="0" smtClean="0"/>
              <a:t> </a:t>
            </a:r>
            <a:r>
              <a:rPr lang="ru-RU" dirty="0" err="1" smtClean="0"/>
              <a:t>працездатність</a:t>
            </a:r>
            <a:r>
              <a:rPr lang="ru-RU" dirty="0" smtClean="0"/>
              <a:t> </a:t>
            </a:r>
            <a:r>
              <a:rPr lang="ru-RU" dirty="0"/>
              <a:t>і </a:t>
            </a:r>
            <a:r>
              <a:rPr lang="ru-RU" dirty="0" err="1"/>
              <a:t>опірність</a:t>
            </a:r>
            <a:r>
              <a:rPr lang="ru-RU" dirty="0"/>
              <a:t> </a:t>
            </a:r>
            <a:r>
              <a:rPr lang="ru-RU" dirty="0" err="1" smtClean="0"/>
              <a:t>простудним</a:t>
            </a:r>
            <a:r>
              <a:rPr lang="ru-RU" dirty="0" smtClean="0"/>
              <a:t> </a:t>
            </a:r>
            <a:r>
              <a:rPr lang="ru-RU" dirty="0" err="1" smtClean="0"/>
              <a:t>захворюванням</a:t>
            </a:r>
            <a:r>
              <a:rPr lang="ru-RU" dirty="0" smtClean="0"/>
              <a:t>. </a:t>
            </a:r>
            <a:r>
              <a:rPr lang="ru-RU" dirty="0"/>
              <a:t>У </a:t>
            </a:r>
            <a:r>
              <a:rPr lang="ru-RU" dirty="0" err="1"/>
              <a:t>дітей</a:t>
            </a:r>
            <a:r>
              <a:rPr lang="ru-RU" dirty="0"/>
              <a:t> </a:t>
            </a:r>
            <a:r>
              <a:rPr lang="ru-RU" dirty="0" err="1"/>
              <a:t>виникає</a:t>
            </a:r>
            <a:r>
              <a:rPr lang="ru-RU" dirty="0"/>
              <a:t> </a:t>
            </a:r>
            <a:r>
              <a:rPr lang="ru-RU" dirty="0" err="1"/>
              <a:t>рахіт</a:t>
            </a:r>
            <a:r>
              <a:rPr lang="ru-RU" dirty="0"/>
              <a:t> з </a:t>
            </a:r>
            <a:r>
              <a:rPr lang="ru-RU" dirty="0" err="1"/>
              <a:t>певними</a:t>
            </a:r>
            <a:r>
              <a:rPr lang="ru-RU" dirty="0"/>
              <a:t> </a:t>
            </a:r>
            <a:r>
              <a:rPr lang="ru-RU" dirty="0" err="1"/>
              <a:t>клінічними</a:t>
            </a:r>
            <a:r>
              <a:rPr lang="ru-RU" dirty="0"/>
              <a:t> симптомами.</a:t>
            </a:r>
          </a:p>
        </p:txBody>
      </p:sp>
    </p:spTree>
    <p:extLst>
      <p:ext uri="{BB962C8B-B14F-4D97-AF65-F5344CB8AC3E}">
        <p14:creationId xmlns:p14="http://schemas.microsoft.com/office/powerpoint/2010/main" val="302231848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4546" y="141668"/>
            <a:ext cx="10892865" cy="450760"/>
          </a:xfrm>
        </p:spPr>
        <p:txBody>
          <a:bodyPr>
            <a:normAutofit fontScale="90000"/>
          </a:bodyPr>
          <a:lstStyle/>
          <a:p>
            <a:r>
              <a:rPr lang="uk-UA" dirty="0" smtClean="0"/>
              <a:t>Температура Повітря</a:t>
            </a:r>
            <a:endParaRPr lang="ru-RU" dirty="0"/>
          </a:p>
        </p:txBody>
      </p:sp>
      <p:sp>
        <p:nvSpPr>
          <p:cNvPr id="3" name="Объект 2"/>
          <p:cNvSpPr>
            <a:spLocks noGrp="1"/>
          </p:cNvSpPr>
          <p:nvPr>
            <p:ph idx="1"/>
          </p:nvPr>
        </p:nvSpPr>
        <p:spPr>
          <a:xfrm>
            <a:off x="154546" y="746975"/>
            <a:ext cx="10892865" cy="5044225"/>
          </a:xfrm>
        </p:spPr>
        <p:txBody>
          <a:bodyPr>
            <a:normAutofit/>
          </a:bodyPr>
          <a:lstStyle/>
          <a:p>
            <a:r>
              <a:rPr lang="ru-RU" dirty="0" err="1"/>
              <a:t>Амплітуда</a:t>
            </a:r>
            <a:r>
              <a:rPr lang="ru-RU" dirty="0"/>
              <a:t> </a:t>
            </a:r>
            <a:r>
              <a:rPr lang="ru-RU" dirty="0" err="1"/>
              <a:t>добових</a:t>
            </a:r>
            <a:r>
              <a:rPr lang="ru-RU" dirty="0"/>
              <a:t> </a:t>
            </a:r>
            <a:r>
              <a:rPr lang="ru-RU" dirty="0" err="1"/>
              <a:t>коливань</a:t>
            </a:r>
            <a:r>
              <a:rPr lang="ru-RU" dirty="0"/>
              <a:t> </a:t>
            </a:r>
            <a:r>
              <a:rPr lang="ru-RU" dirty="0" err="1"/>
              <a:t>температури</a:t>
            </a:r>
            <a:r>
              <a:rPr lang="ru-RU" dirty="0"/>
              <a:t> </a:t>
            </a:r>
            <a:r>
              <a:rPr lang="ru-RU" dirty="0" err="1"/>
              <a:t>повітря</a:t>
            </a:r>
            <a:r>
              <a:rPr lang="ru-RU" dirty="0"/>
              <a:t> </a:t>
            </a:r>
            <a:r>
              <a:rPr lang="ru-RU" dirty="0" err="1"/>
              <a:t>може</a:t>
            </a:r>
            <a:r>
              <a:rPr lang="ru-RU" dirty="0"/>
              <a:t> бути </a:t>
            </a:r>
            <a:r>
              <a:rPr lang="ru-RU" dirty="0" err="1"/>
              <a:t>різною</a:t>
            </a:r>
            <a:r>
              <a:rPr lang="ru-RU" dirty="0"/>
              <a:t> в </a:t>
            </a:r>
            <a:r>
              <a:rPr lang="ru-RU" dirty="0" err="1"/>
              <a:t>залежності</a:t>
            </a:r>
            <a:r>
              <a:rPr lang="ru-RU" dirty="0"/>
              <a:t> </a:t>
            </a:r>
            <a:r>
              <a:rPr lang="ru-RU" dirty="0" err="1"/>
              <a:t>від</a:t>
            </a:r>
            <a:r>
              <a:rPr lang="ru-RU" dirty="0"/>
              <a:t> умов. Так, </a:t>
            </a:r>
            <a:r>
              <a:rPr lang="ru-RU" dirty="0" err="1">
                <a:solidFill>
                  <a:srgbClr val="FFFF00"/>
                </a:solidFill>
              </a:rPr>
              <a:t>найменша</a:t>
            </a:r>
            <a:r>
              <a:rPr lang="ru-RU" dirty="0">
                <a:solidFill>
                  <a:srgbClr val="FFFF00"/>
                </a:solidFill>
              </a:rPr>
              <a:t> </a:t>
            </a:r>
            <a:r>
              <a:rPr lang="ru-RU" dirty="0" err="1">
                <a:solidFill>
                  <a:srgbClr val="FFFF00"/>
                </a:solidFill>
              </a:rPr>
              <a:t>амплітуда</a:t>
            </a:r>
            <a:r>
              <a:rPr lang="ru-RU" dirty="0">
                <a:solidFill>
                  <a:srgbClr val="FFFF00"/>
                </a:solidFill>
              </a:rPr>
              <a:t> </a:t>
            </a:r>
            <a:r>
              <a:rPr lang="ru-RU" dirty="0" err="1"/>
              <a:t>спостерігається</a:t>
            </a:r>
            <a:r>
              <a:rPr lang="ru-RU" dirty="0"/>
              <a:t> </a:t>
            </a:r>
            <a:r>
              <a:rPr lang="ru-RU" dirty="0">
                <a:solidFill>
                  <a:srgbClr val="FF0000"/>
                </a:solidFill>
              </a:rPr>
              <a:t>на полюсах</a:t>
            </a:r>
            <a:r>
              <a:rPr lang="ru-RU" dirty="0">
                <a:solidFill>
                  <a:srgbClr val="FFFF00"/>
                </a:solidFill>
              </a:rPr>
              <a:t>, </a:t>
            </a:r>
            <a:r>
              <a:rPr lang="ru-RU" dirty="0" err="1">
                <a:solidFill>
                  <a:srgbClr val="FFFF00"/>
                </a:solidFill>
              </a:rPr>
              <a:t>найбільша</a:t>
            </a:r>
            <a:r>
              <a:rPr lang="ru-RU" dirty="0">
                <a:solidFill>
                  <a:srgbClr val="FFFF00"/>
                </a:solidFill>
              </a:rPr>
              <a:t> </a:t>
            </a:r>
            <a:r>
              <a:rPr lang="ru-RU" dirty="0"/>
              <a:t>- </a:t>
            </a:r>
            <a:r>
              <a:rPr lang="ru-RU" dirty="0">
                <a:solidFill>
                  <a:srgbClr val="FF0000"/>
                </a:solidFill>
              </a:rPr>
              <a:t>на </a:t>
            </a:r>
            <a:r>
              <a:rPr lang="ru-RU" dirty="0" err="1">
                <a:solidFill>
                  <a:srgbClr val="FF0000"/>
                </a:solidFill>
              </a:rPr>
              <a:t>екваторі</a:t>
            </a:r>
            <a:r>
              <a:rPr lang="ru-RU" dirty="0"/>
              <a:t>. На </a:t>
            </a:r>
            <a:r>
              <a:rPr lang="ru-RU" dirty="0" err="1"/>
              <a:t>екваторі</a:t>
            </a:r>
            <a:r>
              <a:rPr lang="ru-RU" dirty="0"/>
              <a:t> </a:t>
            </a:r>
            <a:r>
              <a:rPr lang="ru-RU" dirty="0" err="1"/>
              <a:t>приблизно</a:t>
            </a:r>
            <a:r>
              <a:rPr lang="ru-RU" dirty="0"/>
              <a:t> половину </a:t>
            </a:r>
            <a:r>
              <a:rPr lang="ru-RU" dirty="0" err="1"/>
              <a:t>доби</a:t>
            </a:r>
            <a:r>
              <a:rPr lang="ru-RU" dirty="0"/>
              <a:t> </a:t>
            </a:r>
            <a:r>
              <a:rPr lang="ru-RU" dirty="0" err="1"/>
              <a:t>сонце</a:t>
            </a:r>
            <a:r>
              <a:rPr lang="ru-RU" dirty="0"/>
              <a:t> </a:t>
            </a:r>
            <a:r>
              <a:rPr lang="ru-RU" dirty="0" err="1"/>
              <a:t>нагріває</a:t>
            </a:r>
            <a:r>
              <a:rPr lang="ru-RU" dirty="0"/>
              <a:t> </a:t>
            </a:r>
            <a:r>
              <a:rPr lang="ru-RU" dirty="0" err="1"/>
              <a:t>земну</a:t>
            </a:r>
            <a:r>
              <a:rPr lang="ru-RU" dirty="0"/>
              <a:t> </a:t>
            </a:r>
            <a:r>
              <a:rPr lang="ru-RU" dirty="0" err="1"/>
              <a:t>поверхню</a:t>
            </a:r>
            <a:r>
              <a:rPr lang="ru-RU" dirty="0"/>
              <a:t>, а в </a:t>
            </a:r>
            <a:r>
              <a:rPr lang="ru-RU" dirty="0" err="1"/>
              <a:t>другій</a:t>
            </a:r>
            <a:r>
              <a:rPr lang="ru-RU" dirty="0"/>
              <a:t> </a:t>
            </a:r>
            <a:r>
              <a:rPr lang="ru-RU" dirty="0" err="1"/>
              <a:t>половині</a:t>
            </a:r>
            <a:r>
              <a:rPr lang="ru-RU" dirty="0"/>
              <a:t> </a:t>
            </a:r>
            <a:r>
              <a:rPr lang="ru-RU" dirty="0" err="1"/>
              <a:t>доби</a:t>
            </a:r>
            <a:r>
              <a:rPr lang="ru-RU" dirty="0"/>
              <a:t> </a:t>
            </a:r>
            <a:r>
              <a:rPr lang="ru-RU" dirty="0" err="1"/>
              <a:t>інсоляції</a:t>
            </a:r>
            <a:r>
              <a:rPr lang="ru-RU" dirty="0"/>
              <a:t> </a:t>
            </a:r>
            <a:r>
              <a:rPr lang="ru-RU" dirty="0" err="1"/>
              <a:t>немає</a:t>
            </a:r>
            <a:r>
              <a:rPr lang="ru-RU" dirty="0"/>
              <a:t>; </a:t>
            </a:r>
            <a:r>
              <a:rPr lang="ru-RU" dirty="0" err="1"/>
              <a:t>це</a:t>
            </a:r>
            <a:r>
              <a:rPr lang="ru-RU" dirty="0"/>
              <a:t> і </a:t>
            </a:r>
            <a:r>
              <a:rPr lang="ru-RU" dirty="0" err="1"/>
              <a:t>зумовлює</a:t>
            </a:r>
            <a:r>
              <a:rPr lang="ru-RU" dirty="0"/>
              <a:t> </a:t>
            </a:r>
            <a:r>
              <a:rPr lang="ru-RU" dirty="0" err="1"/>
              <a:t>сильне</a:t>
            </a:r>
            <a:r>
              <a:rPr lang="ru-RU" dirty="0"/>
              <a:t> </a:t>
            </a:r>
            <a:r>
              <a:rPr lang="ru-RU" dirty="0" err="1"/>
              <a:t>охолодження</a:t>
            </a:r>
            <a:r>
              <a:rPr lang="ru-RU" dirty="0"/>
              <a:t> грунту і </a:t>
            </a:r>
            <a:r>
              <a:rPr lang="ru-RU" dirty="0" err="1"/>
              <a:t>великі</a:t>
            </a:r>
            <a:r>
              <a:rPr lang="ru-RU" dirty="0"/>
              <a:t> </a:t>
            </a:r>
            <a:r>
              <a:rPr lang="ru-RU" dirty="0" err="1"/>
              <a:t>амплітуди</a:t>
            </a:r>
            <a:r>
              <a:rPr lang="ru-RU" dirty="0"/>
              <a:t> </a:t>
            </a:r>
            <a:r>
              <a:rPr lang="ru-RU" dirty="0" err="1"/>
              <a:t>добових</a:t>
            </a:r>
            <a:r>
              <a:rPr lang="ru-RU" dirty="0"/>
              <a:t> </a:t>
            </a:r>
            <a:r>
              <a:rPr lang="ru-RU" dirty="0" err="1"/>
              <a:t>коливань</a:t>
            </a:r>
            <a:r>
              <a:rPr lang="ru-RU" dirty="0"/>
              <a:t> </a:t>
            </a:r>
            <a:r>
              <a:rPr lang="ru-RU" dirty="0" err="1"/>
              <a:t>температури</a:t>
            </a:r>
            <a:r>
              <a:rPr lang="ru-RU" dirty="0"/>
              <a:t> </a:t>
            </a:r>
            <a:r>
              <a:rPr lang="ru-RU" dirty="0" err="1"/>
              <a:t>повітря</a:t>
            </a:r>
            <a:r>
              <a:rPr lang="ru-RU" dirty="0"/>
              <a:t>.</a:t>
            </a:r>
          </a:p>
          <a:p>
            <a:r>
              <a:rPr lang="ru-RU" dirty="0"/>
              <a:t>На полюсах день і </a:t>
            </a:r>
            <a:r>
              <a:rPr lang="ru-RU" dirty="0" err="1"/>
              <a:t>ніч</a:t>
            </a:r>
            <a:r>
              <a:rPr lang="ru-RU" dirty="0"/>
              <a:t> </a:t>
            </a:r>
            <a:r>
              <a:rPr lang="ru-RU" dirty="0" err="1"/>
              <a:t>тягнуться</a:t>
            </a:r>
            <a:r>
              <a:rPr lang="ru-RU" dirty="0"/>
              <a:t> </a:t>
            </a:r>
            <a:r>
              <a:rPr lang="ru-RU" dirty="0" err="1"/>
              <a:t>тривалий</a:t>
            </a:r>
            <a:r>
              <a:rPr lang="ru-RU" dirty="0"/>
              <a:t> час, </a:t>
            </a:r>
            <a:r>
              <a:rPr lang="ru-RU" dirty="0" err="1"/>
              <a:t>місяцями</a:t>
            </a:r>
            <a:r>
              <a:rPr lang="ru-RU" dirty="0"/>
              <a:t>, тому і </a:t>
            </a:r>
            <a:r>
              <a:rPr lang="ru-RU" dirty="0" err="1"/>
              <a:t>температури</a:t>
            </a:r>
            <a:r>
              <a:rPr lang="ru-RU" dirty="0"/>
              <a:t> </a:t>
            </a:r>
            <a:r>
              <a:rPr lang="ru-RU" dirty="0" err="1"/>
              <a:t>тримаються</a:t>
            </a:r>
            <a:r>
              <a:rPr lang="ru-RU" dirty="0"/>
              <a:t> </a:t>
            </a:r>
            <a:r>
              <a:rPr lang="ru-RU" dirty="0" err="1"/>
              <a:t>довго</a:t>
            </a:r>
            <a:r>
              <a:rPr lang="ru-RU" dirty="0"/>
              <a:t> на одному </a:t>
            </a:r>
            <a:r>
              <a:rPr lang="ru-RU" dirty="0" err="1"/>
              <a:t>рівні</a:t>
            </a:r>
            <a:r>
              <a:rPr lang="ru-RU" dirty="0"/>
              <a:t> з </a:t>
            </a:r>
            <a:r>
              <a:rPr lang="ru-RU" dirty="0" err="1"/>
              <a:t>незначними</a:t>
            </a:r>
            <a:r>
              <a:rPr lang="ru-RU" dirty="0"/>
              <a:t> </a:t>
            </a:r>
            <a:r>
              <a:rPr lang="ru-RU" dirty="0" err="1"/>
              <a:t>амплітудами</a:t>
            </a:r>
            <a:r>
              <a:rPr lang="ru-RU" dirty="0"/>
              <a:t> </a:t>
            </a:r>
            <a:r>
              <a:rPr lang="ru-RU" dirty="0" err="1"/>
              <a:t>коливань</a:t>
            </a:r>
            <a:r>
              <a:rPr lang="ru-RU" dirty="0" smtClean="0"/>
              <a:t>.</a:t>
            </a:r>
          </a:p>
          <a:p>
            <a:r>
              <a:rPr lang="ru-RU" dirty="0" err="1"/>
              <a:t>Амплітуди</a:t>
            </a:r>
            <a:r>
              <a:rPr lang="ru-RU" dirty="0"/>
              <a:t> </a:t>
            </a:r>
            <a:r>
              <a:rPr lang="ru-RU" dirty="0" err="1"/>
              <a:t>коливань</a:t>
            </a:r>
            <a:r>
              <a:rPr lang="ru-RU" dirty="0"/>
              <a:t> </a:t>
            </a:r>
            <a:r>
              <a:rPr lang="ru-RU" dirty="0" err="1"/>
              <a:t>температури</a:t>
            </a:r>
            <a:r>
              <a:rPr lang="ru-RU" dirty="0"/>
              <a:t> </a:t>
            </a:r>
            <a:r>
              <a:rPr lang="ru-RU" dirty="0" err="1"/>
              <a:t>повітря</a:t>
            </a:r>
            <a:r>
              <a:rPr lang="ru-RU" dirty="0"/>
              <a:t> над материками </a:t>
            </a:r>
            <a:r>
              <a:rPr lang="ru-RU" dirty="0" err="1"/>
              <a:t>більші</a:t>
            </a:r>
            <a:r>
              <a:rPr lang="ru-RU" dirty="0"/>
              <a:t>, </a:t>
            </a:r>
            <a:r>
              <a:rPr lang="ru-RU" dirty="0" err="1"/>
              <a:t>ніж</a:t>
            </a:r>
            <a:r>
              <a:rPr lang="ru-RU" dirty="0"/>
              <a:t> над великими </a:t>
            </a:r>
            <a:r>
              <a:rPr lang="ru-RU" dirty="0" err="1"/>
              <a:t>водними</a:t>
            </a:r>
            <a:r>
              <a:rPr lang="ru-RU" dirty="0"/>
              <a:t> просторами. </a:t>
            </a:r>
            <a:r>
              <a:rPr lang="ru-RU" dirty="0" err="1"/>
              <a:t>Це</a:t>
            </a:r>
            <a:r>
              <a:rPr lang="ru-RU" dirty="0"/>
              <a:t> є </a:t>
            </a:r>
            <a:r>
              <a:rPr lang="ru-RU" dirty="0" err="1"/>
              <a:t>наслідком</a:t>
            </a:r>
            <a:r>
              <a:rPr lang="ru-RU" dirty="0"/>
              <a:t> того, </a:t>
            </a:r>
            <a:r>
              <a:rPr lang="ru-RU" dirty="0" err="1"/>
              <a:t>що</a:t>
            </a:r>
            <a:r>
              <a:rPr lang="ru-RU" dirty="0"/>
              <a:t> вода через свою </a:t>
            </a:r>
            <a:r>
              <a:rPr lang="ru-RU" dirty="0" err="1"/>
              <a:t>високу</a:t>
            </a:r>
            <a:r>
              <a:rPr lang="ru-RU" dirty="0"/>
              <a:t> </a:t>
            </a:r>
            <a:r>
              <a:rPr lang="ru-RU" dirty="0" err="1"/>
              <a:t>теплоємність</a:t>
            </a:r>
            <a:r>
              <a:rPr lang="ru-RU" dirty="0"/>
              <a:t> (</a:t>
            </a:r>
            <a:r>
              <a:rPr lang="ru-RU" dirty="0" err="1"/>
              <a:t>теплоємність</a:t>
            </a:r>
            <a:r>
              <a:rPr lang="ru-RU" dirty="0"/>
              <a:t> води 1,0 грунту 0,5, </a:t>
            </a:r>
            <a:r>
              <a:rPr lang="ru-RU" dirty="0" err="1"/>
              <a:t>повітря</a:t>
            </a:r>
            <a:r>
              <a:rPr lang="ru-RU" dirty="0"/>
              <a:t> 0,003 </a:t>
            </a:r>
            <a:r>
              <a:rPr lang="ru-RU" dirty="0" smtClean="0"/>
              <a:t>) </a:t>
            </a:r>
            <a:r>
              <a:rPr lang="ru-RU" dirty="0" err="1" smtClean="0"/>
              <a:t>повільно</a:t>
            </a:r>
            <a:r>
              <a:rPr lang="ru-RU" dirty="0" smtClean="0"/>
              <a:t> </a:t>
            </a:r>
            <a:r>
              <a:rPr lang="ru-RU" dirty="0" err="1"/>
              <a:t>нагрівається</a:t>
            </a:r>
            <a:r>
              <a:rPr lang="ru-RU" dirty="0"/>
              <a:t>, але </a:t>
            </a:r>
            <a:r>
              <a:rPr lang="ru-RU" dirty="0" smtClean="0"/>
              <a:t> </a:t>
            </a:r>
            <a:r>
              <a:rPr lang="ru-RU" dirty="0"/>
              <a:t>і </a:t>
            </a:r>
            <a:r>
              <a:rPr lang="ru-RU" dirty="0" err="1"/>
              <a:t>повільно</a:t>
            </a:r>
            <a:r>
              <a:rPr lang="ru-RU" dirty="0"/>
              <a:t> </a:t>
            </a:r>
            <a:r>
              <a:rPr lang="ru-RU" dirty="0" err="1"/>
              <a:t>остигає</a:t>
            </a:r>
            <a:r>
              <a:rPr lang="ru-RU" dirty="0"/>
              <a:t>, </a:t>
            </a:r>
            <a:r>
              <a:rPr lang="ru-RU" dirty="0" err="1"/>
              <a:t>що</a:t>
            </a:r>
            <a:r>
              <a:rPr lang="ru-RU" dirty="0"/>
              <a:t> </a:t>
            </a:r>
            <a:r>
              <a:rPr lang="ru-RU" dirty="0" err="1"/>
              <a:t>призводить</a:t>
            </a:r>
            <a:r>
              <a:rPr lang="ru-RU" dirty="0"/>
              <a:t> до </a:t>
            </a:r>
            <a:r>
              <a:rPr lang="ru-RU" dirty="0" err="1"/>
              <a:t>пом'якшення</a:t>
            </a:r>
            <a:r>
              <a:rPr lang="ru-RU" dirty="0"/>
              <a:t> </a:t>
            </a:r>
            <a:r>
              <a:rPr lang="ru-RU" dirty="0" err="1"/>
              <a:t>амплітуди</a:t>
            </a:r>
            <a:r>
              <a:rPr lang="ru-RU" dirty="0"/>
              <a:t> </a:t>
            </a:r>
            <a:r>
              <a:rPr lang="ru-RU" dirty="0" err="1"/>
              <a:t>коливань</a:t>
            </a:r>
            <a:r>
              <a:rPr lang="ru-RU" dirty="0"/>
              <a:t> </a:t>
            </a:r>
            <a:r>
              <a:rPr lang="ru-RU" dirty="0" err="1"/>
              <a:t>температури</a:t>
            </a:r>
            <a:r>
              <a:rPr lang="ru-RU" dirty="0"/>
              <a:t> </a:t>
            </a:r>
            <a:r>
              <a:rPr lang="ru-RU" dirty="0" err="1"/>
              <a:t>повітря</a:t>
            </a:r>
            <a:r>
              <a:rPr lang="ru-RU" dirty="0"/>
              <a:t> над великими </a:t>
            </a:r>
            <a:r>
              <a:rPr lang="ru-RU" dirty="0" err="1"/>
              <a:t>водоймами</a:t>
            </a:r>
            <a:r>
              <a:rPr lang="ru-RU" dirty="0"/>
              <a:t> .</a:t>
            </a:r>
          </a:p>
        </p:txBody>
      </p:sp>
    </p:spTree>
    <p:extLst>
      <p:ext uri="{BB962C8B-B14F-4D97-AF65-F5344CB8AC3E}">
        <p14:creationId xmlns:p14="http://schemas.microsoft.com/office/powerpoint/2010/main" val="383779722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6062" y="270456"/>
            <a:ext cx="10841349" cy="682581"/>
          </a:xfrm>
        </p:spPr>
        <p:txBody>
          <a:bodyPr>
            <a:normAutofit/>
          </a:bodyPr>
          <a:lstStyle/>
          <a:p>
            <a:r>
              <a:rPr lang="uk-UA" dirty="0" smtClean="0"/>
              <a:t>Вологість</a:t>
            </a:r>
            <a:endParaRPr lang="ru-RU" dirty="0"/>
          </a:p>
        </p:txBody>
      </p:sp>
      <p:sp>
        <p:nvSpPr>
          <p:cNvPr id="3" name="Объект 2"/>
          <p:cNvSpPr>
            <a:spLocks noGrp="1"/>
          </p:cNvSpPr>
          <p:nvPr>
            <p:ph idx="1"/>
          </p:nvPr>
        </p:nvSpPr>
        <p:spPr>
          <a:xfrm>
            <a:off x="206062" y="953037"/>
            <a:ext cx="10841349" cy="4838163"/>
          </a:xfrm>
        </p:spPr>
        <p:txBody>
          <a:bodyPr>
            <a:normAutofit/>
          </a:bodyPr>
          <a:lstStyle/>
          <a:p>
            <a:endParaRPr lang="ru-RU" dirty="0"/>
          </a:p>
          <a:p>
            <a:r>
              <a:rPr lang="ru-RU" dirty="0">
                <a:solidFill>
                  <a:srgbClr val="FF0000"/>
                </a:solidFill>
              </a:rPr>
              <a:t>Абсолютна </a:t>
            </a:r>
            <a:r>
              <a:rPr lang="ru-RU" dirty="0" err="1">
                <a:solidFill>
                  <a:srgbClr val="FF0000"/>
                </a:solidFill>
              </a:rPr>
              <a:t>вологість</a:t>
            </a:r>
            <a:r>
              <a:rPr lang="ru-RU" dirty="0">
                <a:solidFill>
                  <a:srgbClr val="FF0000"/>
                </a:solidFill>
              </a:rPr>
              <a:t> </a:t>
            </a:r>
            <a:r>
              <a:rPr lang="ru-RU" dirty="0"/>
              <a:t>- </a:t>
            </a:r>
            <a:r>
              <a:rPr lang="ru-RU" dirty="0" err="1"/>
              <a:t>це</a:t>
            </a:r>
            <a:r>
              <a:rPr lang="ru-RU" dirty="0"/>
              <a:t> </a:t>
            </a:r>
            <a:r>
              <a:rPr lang="ru-RU" dirty="0" err="1"/>
              <a:t>кількість</a:t>
            </a:r>
            <a:r>
              <a:rPr lang="ru-RU" dirty="0"/>
              <a:t> </a:t>
            </a:r>
            <a:r>
              <a:rPr lang="ru-RU" dirty="0" err="1"/>
              <a:t>водяної</a:t>
            </a:r>
            <a:r>
              <a:rPr lang="ru-RU" dirty="0"/>
              <a:t> пари в г, яка </a:t>
            </a:r>
            <a:r>
              <a:rPr lang="ru-RU" dirty="0" err="1"/>
              <a:t>міститься</a:t>
            </a:r>
            <a:r>
              <a:rPr lang="ru-RU" dirty="0"/>
              <a:t> в </a:t>
            </a:r>
            <a:r>
              <a:rPr lang="ru-RU" dirty="0" err="1"/>
              <a:t>даний</a:t>
            </a:r>
            <a:r>
              <a:rPr lang="ru-RU" dirty="0"/>
              <a:t> момент в 1 м3 </a:t>
            </a:r>
            <a:r>
              <a:rPr lang="ru-RU" dirty="0" err="1"/>
              <a:t>повітря</a:t>
            </a:r>
            <a:r>
              <a:rPr lang="ru-RU" dirty="0"/>
              <a:t>.</a:t>
            </a:r>
          </a:p>
          <a:p>
            <a:r>
              <a:rPr lang="ru-RU" dirty="0">
                <a:solidFill>
                  <a:srgbClr val="FF0000"/>
                </a:solidFill>
              </a:rPr>
              <a:t>Максимальна </a:t>
            </a:r>
            <a:r>
              <a:rPr lang="ru-RU" dirty="0" err="1">
                <a:solidFill>
                  <a:srgbClr val="FF0000"/>
                </a:solidFill>
              </a:rPr>
              <a:t>вологість</a:t>
            </a:r>
            <a:r>
              <a:rPr lang="ru-RU" dirty="0">
                <a:solidFill>
                  <a:srgbClr val="FF0000"/>
                </a:solidFill>
              </a:rPr>
              <a:t> </a:t>
            </a:r>
            <a:r>
              <a:rPr lang="ru-RU" dirty="0" err="1"/>
              <a:t>визначається</a:t>
            </a:r>
            <a:r>
              <a:rPr lang="ru-RU" dirty="0"/>
              <a:t> </a:t>
            </a:r>
            <a:r>
              <a:rPr lang="ru-RU" dirty="0" err="1"/>
              <a:t>тією</a:t>
            </a:r>
            <a:r>
              <a:rPr lang="ru-RU" dirty="0"/>
              <a:t> </a:t>
            </a:r>
            <a:r>
              <a:rPr lang="ru-RU" dirty="0" err="1"/>
              <a:t>кількістю</a:t>
            </a:r>
            <a:r>
              <a:rPr lang="ru-RU" dirty="0"/>
              <a:t> </a:t>
            </a:r>
            <a:r>
              <a:rPr lang="ru-RU" dirty="0" err="1"/>
              <a:t>водяної</a:t>
            </a:r>
            <a:r>
              <a:rPr lang="ru-RU" dirty="0"/>
              <a:t> пари в г, яка </a:t>
            </a:r>
            <a:r>
              <a:rPr lang="ru-RU" dirty="0" err="1"/>
              <a:t>насичує</a:t>
            </a:r>
            <a:r>
              <a:rPr lang="ru-RU" dirty="0"/>
              <a:t> </a:t>
            </a:r>
            <a:r>
              <a:rPr lang="ru-RU" dirty="0" err="1"/>
              <a:t>повністю</a:t>
            </a:r>
            <a:r>
              <a:rPr lang="ru-RU" dirty="0"/>
              <a:t> 1 м3 </a:t>
            </a:r>
            <a:r>
              <a:rPr lang="ru-RU" dirty="0" err="1"/>
              <a:t>повітря</a:t>
            </a:r>
            <a:r>
              <a:rPr lang="ru-RU" dirty="0"/>
              <a:t> </a:t>
            </a:r>
            <a:r>
              <a:rPr lang="ru-RU" dirty="0" smtClean="0"/>
              <a:t>за </a:t>
            </a:r>
            <a:r>
              <a:rPr lang="ru-RU" dirty="0" err="1" smtClean="0"/>
              <a:t>даної</a:t>
            </a:r>
            <a:r>
              <a:rPr lang="ru-RU" dirty="0" smtClean="0"/>
              <a:t> </a:t>
            </a:r>
            <a:r>
              <a:rPr lang="ru-RU" dirty="0" err="1" smtClean="0"/>
              <a:t>температури</a:t>
            </a:r>
            <a:r>
              <a:rPr lang="ru-RU" dirty="0" smtClean="0"/>
              <a:t>. </a:t>
            </a:r>
            <a:r>
              <a:rPr lang="ru-RU" dirty="0">
                <a:solidFill>
                  <a:srgbClr val="FFFF00"/>
                </a:solidFill>
              </a:rPr>
              <a:t>Чим </a:t>
            </a:r>
            <a:r>
              <a:rPr lang="ru-RU" dirty="0" err="1">
                <a:solidFill>
                  <a:srgbClr val="FFFF00"/>
                </a:solidFill>
              </a:rPr>
              <a:t>вище</a:t>
            </a:r>
            <a:r>
              <a:rPr lang="ru-RU" dirty="0">
                <a:solidFill>
                  <a:srgbClr val="FFFF00"/>
                </a:solidFill>
              </a:rPr>
              <a:t> температура </a:t>
            </a:r>
            <a:r>
              <a:rPr lang="ru-RU" dirty="0" err="1">
                <a:solidFill>
                  <a:srgbClr val="FFFF00"/>
                </a:solidFill>
              </a:rPr>
              <a:t>повітря</a:t>
            </a:r>
            <a:r>
              <a:rPr lang="ru-RU" dirty="0">
                <a:solidFill>
                  <a:srgbClr val="FFFF00"/>
                </a:solidFill>
              </a:rPr>
              <a:t>, </a:t>
            </a:r>
            <a:r>
              <a:rPr lang="ru-RU" dirty="0" err="1">
                <a:solidFill>
                  <a:srgbClr val="FFFF00"/>
                </a:solidFill>
              </a:rPr>
              <a:t>тим</a:t>
            </a:r>
            <a:r>
              <a:rPr lang="ru-RU" dirty="0">
                <a:solidFill>
                  <a:srgbClr val="FFFF00"/>
                </a:solidFill>
              </a:rPr>
              <a:t> </a:t>
            </a:r>
            <a:r>
              <a:rPr lang="ru-RU" dirty="0" err="1">
                <a:solidFill>
                  <a:srgbClr val="FFFF00"/>
                </a:solidFill>
              </a:rPr>
              <a:t>вище</a:t>
            </a:r>
            <a:r>
              <a:rPr lang="ru-RU" dirty="0">
                <a:solidFill>
                  <a:srgbClr val="FFFF00"/>
                </a:solidFill>
              </a:rPr>
              <a:t> максимальна </a:t>
            </a:r>
            <a:r>
              <a:rPr lang="ru-RU" dirty="0" err="1">
                <a:solidFill>
                  <a:srgbClr val="FFFF00"/>
                </a:solidFill>
              </a:rPr>
              <a:t>вологість</a:t>
            </a:r>
            <a:r>
              <a:rPr lang="ru-RU" dirty="0"/>
              <a:t>, </a:t>
            </a:r>
            <a:r>
              <a:rPr lang="ru-RU" dirty="0" err="1"/>
              <a:t>тобто</a:t>
            </a:r>
            <a:r>
              <a:rPr lang="ru-RU" dirty="0"/>
              <a:t> </a:t>
            </a:r>
            <a:r>
              <a:rPr lang="ru-RU" dirty="0" err="1"/>
              <a:t>потрібно</a:t>
            </a:r>
            <a:r>
              <a:rPr lang="ru-RU" dirty="0"/>
              <a:t> </a:t>
            </a:r>
            <a:r>
              <a:rPr lang="ru-RU" dirty="0" err="1"/>
              <a:t>більше</a:t>
            </a:r>
            <a:r>
              <a:rPr lang="ru-RU" dirty="0"/>
              <a:t> </a:t>
            </a:r>
            <a:r>
              <a:rPr lang="ru-RU" dirty="0" err="1"/>
              <a:t>водяної</a:t>
            </a:r>
            <a:r>
              <a:rPr lang="ru-RU" dirty="0"/>
              <a:t> пари для </a:t>
            </a:r>
            <a:r>
              <a:rPr lang="ru-RU" dirty="0" err="1"/>
              <a:t>його</a:t>
            </a:r>
            <a:r>
              <a:rPr lang="ru-RU" dirty="0"/>
              <a:t> </a:t>
            </a:r>
            <a:r>
              <a:rPr lang="ru-RU" dirty="0" err="1"/>
              <a:t>насичення</a:t>
            </a:r>
            <a:r>
              <a:rPr lang="ru-RU" dirty="0" smtClean="0"/>
              <a:t>.</a:t>
            </a:r>
          </a:p>
          <a:p>
            <a:endParaRPr lang="ru-RU" dirty="0"/>
          </a:p>
          <a:p>
            <a:r>
              <a:rPr lang="ru-RU" dirty="0" err="1">
                <a:solidFill>
                  <a:srgbClr val="FF0000"/>
                </a:solidFill>
              </a:rPr>
              <a:t>Відносна</a:t>
            </a:r>
            <a:r>
              <a:rPr lang="ru-RU" dirty="0">
                <a:solidFill>
                  <a:srgbClr val="FF0000"/>
                </a:solidFill>
              </a:rPr>
              <a:t> </a:t>
            </a:r>
            <a:r>
              <a:rPr lang="ru-RU" dirty="0" err="1">
                <a:solidFill>
                  <a:srgbClr val="FF0000"/>
                </a:solidFill>
              </a:rPr>
              <a:t>вологість</a:t>
            </a:r>
            <a:r>
              <a:rPr lang="ru-RU" dirty="0">
                <a:solidFill>
                  <a:srgbClr val="FF0000"/>
                </a:solidFill>
              </a:rPr>
              <a:t> </a:t>
            </a:r>
            <a:r>
              <a:rPr lang="ru-RU" dirty="0"/>
              <a:t>- </a:t>
            </a:r>
            <a:r>
              <a:rPr lang="ru-RU" dirty="0" err="1"/>
              <a:t>це</a:t>
            </a:r>
            <a:r>
              <a:rPr lang="ru-RU" dirty="0"/>
              <a:t> </a:t>
            </a:r>
            <a:r>
              <a:rPr lang="ru-RU" dirty="0" err="1"/>
              <a:t>відношення</a:t>
            </a:r>
            <a:r>
              <a:rPr lang="ru-RU" dirty="0"/>
              <a:t> </a:t>
            </a:r>
            <a:r>
              <a:rPr lang="ru-RU" dirty="0" err="1"/>
              <a:t>абсолютної</a:t>
            </a:r>
            <a:r>
              <a:rPr lang="ru-RU" dirty="0"/>
              <a:t> </a:t>
            </a:r>
            <a:r>
              <a:rPr lang="ru-RU" dirty="0" err="1"/>
              <a:t>вологості</a:t>
            </a:r>
            <a:r>
              <a:rPr lang="ru-RU" dirty="0"/>
              <a:t> до </a:t>
            </a:r>
            <a:r>
              <a:rPr lang="ru-RU" dirty="0" err="1"/>
              <a:t>максимальної</a:t>
            </a:r>
            <a:r>
              <a:rPr lang="ru-RU" dirty="0"/>
              <a:t> </a:t>
            </a:r>
            <a:r>
              <a:rPr lang="ru-RU" dirty="0" smtClean="0"/>
              <a:t>за </a:t>
            </a:r>
            <a:r>
              <a:rPr lang="ru-RU" dirty="0" err="1" smtClean="0"/>
              <a:t>даної</a:t>
            </a:r>
            <a:r>
              <a:rPr lang="ru-RU" dirty="0" smtClean="0"/>
              <a:t> </a:t>
            </a:r>
            <a:r>
              <a:rPr lang="ru-RU" dirty="0" err="1" smtClean="0"/>
              <a:t>температури</a:t>
            </a:r>
            <a:r>
              <a:rPr lang="ru-RU" dirty="0" smtClean="0"/>
              <a:t>, </a:t>
            </a:r>
            <a:r>
              <a:rPr lang="ru-RU" dirty="0" err="1"/>
              <a:t>виражене</a:t>
            </a:r>
            <a:r>
              <a:rPr lang="ru-RU" dirty="0"/>
              <a:t> у </a:t>
            </a:r>
            <a:r>
              <a:rPr lang="ru-RU" dirty="0" err="1" smtClean="0"/>
              <a:t>відсотках</a:t>
            </a:r>
            <a:r>
              <a:rPr lang="ru-RU" dirty="0" smtClean="0"/>
              <a:t>.</a:t>
            </a:r>
          </a:p>
          <a:p>
            <a:r>
              <a:rPr lang="ru-RU" dirty="0"/>
              <a:t>При </a:t>
            </a:r>
            <a:r>
              <a:rPr lang="ru-RU" dirty="0" err="1"/>
              <a:t>кімнатній</a:t>
            </a:r>
            <a:r>
              <a:rPr lang="ru-RU" dirty="0"/>
              <a:t> </a:t>
            </a:r>
            <a:r>
              <a:rPr lang="ru-RU" dirty="0" err="1"/>
              <a:t>температурі</a:t>
            </a:r>
            <a:r>
              <a:rPr lang="ru-RU" dirty="0"/>
              <a:t> (18-20 °) і при </a:t>
            </a:r>
            <a:r>
              <a:rPr lang="ru-RU" dirty="0" err="1"/>
              <a:t>легкій</a:t>
            </a:r>
            <a:r>
              <a:rPr lang="ru-RU" dirty="0"/>
              <a:t> </a:t>
            </a:r>
            <a:r>
              <a:rPr lang="ru-RU" dirty="0" err="1"/>
              <a:t>роботі</a:t>
            </a:r>
            <a:r>
              <a:rPr lang="ru-RU" dirty="0"/>
              <a:t> нормою </a:t>
            </a:r>
            <a:r>
              <a:rPr lang="ru-RU" dirty="0" err="1"/>
              <a:t>вологості</a:t>
            </a:r>
            <a:r>
              <a:rPr lang="ru-RU" dirty="0"/>
              <a:t> </a:t>
            </a:r>
            <a:r>
              <a:rPr lang="ru-RU" dirty="0" err="1"/>
              <a:t>прийнято</a:t>
            </a:r>
            <a:r>
              <a:rPr lang="ru-RU" dirty="0"/>
              <a:t> </a:t>
            </a:r>
            <a:r>
              <a:rPr lang="ru-RU" dirty="0" err="1"/>
              <a:t>вважати</a:t>
            </a:r>
            <a:r>
              <a:rPr lang="ru-RU" dirty="0"/>
              <a:t> </a:t>
            </a:r>
            <a:r>
              <a:rPr lang="ru-RU" dirty="0" err="1">
                <a:solidFill>
                  <a:srgbClr val="FFFF00"/>
                </a:solidFill>
              </a:rPr>
              <a:t>від</a:t>
            </a:r>
            <a:r>
              <a:rPr lang="ru-RU" dirty="0">
                <a:solidFill>
                  <a:srgbClr val="FFFF00"/>
                </a:solidFill>
              </a:rPr>
              <a:t> 30 до 70%. </a:t>
            </a:r>
            <a:r>
              <a:rPr lang="ru-RU" dirty="0" err="1"/>
              <a:t>Деякі</a:t>
            </a:r>
            <a:r>
              <a:rPr lang="ru-RU" dirty="0"/>
              <a:t> </a:t>
            </a:r>
            <a:r>
              <a:rPr lang="ru-RU" dirty="0" err="1"/>
              <a:t>гігієністи</a:t>
            </a:r>
            <a:r>
              <a:rPr lang="ru-RU" dirty="0"/>
              <a:t> </a:t>
            </a:r>
            <a:r>
              <a:rPr lang="ru-RU" dirty="0" err="1"/>
              <a:t>звужують</a:t>
            </a:r>
            <a:r>
              <a:rPr lang="ru-RU" dirty="0"/>
              <a:t> </a:t>
            </a:r>
            <a:r>
              <a:rPr lang="ru-RU" dirty="0" err="1"/>
              <a:t>верхню</a:t>
            </a:r>
            <a:r>
              <a:rPr lang="ru-RU" dirty="0"/>
              <a:t> межу </a:t>
            </a:r>
            <a:r>
              <a:rPr lang="ru-RU" dirty="0" err="1"/>
              <a:t>вологості</a:t>
            </a:r>
            <a:r>
              <a:rPr lang="ru-RU" dirty="0"/>
              <a:t> </a:t>
            </a:r>
            <a:r>
              <a:rPr lang="ru-RU" dirty="0" err="1"/>
              <a:t>повітря</a:t>
            </a:r>
            <a:r>
              <a:rPr lang="ru-RU" dirty="0"/>
              <a:t> </a:t>
            </a:r>
            <a:r>
              <a:rPr lang="ru-RU" dirty="0">
                <a:solidFill>
                  <a:srgbClr val="FFFF00"/>
                </a:solidFill>
              </a:rPr>
              <a:t>до 60%.</a:t>
            </a:r>
          </a:p>
        </p:txBody>
      </p:sp>
    </p:spTree>
    <p:extLst>
      <p:ext uri="{BB962C8B-B14F-4D97-AF65-F5344CB8AC3E}">
        <p14:creationId xmlns:p14="http://schemas.microsoft.com/office/powerpoint/2010/main" val="19893733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6062" y="218942"/>
            <a:ext cx="10841350" cy="553790"/>
          </a:xfrm>
        </p:spPr>
        <p:txBody>
          <a:bodyPr>
            <a:normAutofit fontScale="90000"/>
          </a:bodyPr>
          <a:lstStyle/>
          <a:p>
            <a:endParaRPr lang="ru-RU" dirty="0"/>
          </a:p>
        </p:txBody>
      </p:sp>
      <p:sp>
        <p:nvSpPr>
          <p:cNvPr id="3" name="Объект 2"/>
          <p:cNvSpPr>
            <a:spLocks noGrp="1"/>
          </p:cNvSpPr>
          <p:nvPr>
            <p:ph idx="1"/>
          </p:nvPr>
        </p:nvSpPr>
        <p:spPr>
          <a:xfrm>
            <a:off x="206062" y="953037"/>
            <a:ext cx="11552349" cy="5409126"/>
          </a:xfrm>
        </p:spPr>
        <p:txBody>
          <a:bodyPr/>
          <a:lstStyle/>
          <a:p>
            <a:r>
              <a:rPr lang="ru-RU" dirty="0" err="1"/>
              <a:t>Гігієнічне</a:t>
            </a:r>
            <a:r>
              <a:rPr lang="ru-RU" dirty="0"/>
              <a:t> </a:t>
            </a:r>
            <a:r>
              <a:rPr lang="ru-RU" dirty="0" err="1"/>
              <a:t>значення</a:t>
            </a:r>
            <a:r>
              <a:rPr lang="ru-RU" dirty="0"/>
              <a:t> атмосферного </a:t>
            </a:r>
            <a:r>
              <a:rPr lang="ru-RU" dirty="0" err="1"/>
              <a:t>тиску</a:t>
            </a:r>
            <a:r>
              <a:rPr lang="ru-RU" dirty="0"/>
              <a:t> в першу </a:t>
            </a:r>
            <a:r>
              <a:rPr lang="ru-RU" dirty="0" err="1"/>
              <a:t>чергу</a:t>
            </a:r>
            <a:r>
              <a:rPr lang="ru-RU" dirty="0"/>
              <a:t> </a:t>
            </a:r>
            <a:r>
              <a:rPr lang="ru-RU" dirty="0" err="1"/>
              <a:t>полягає</a:t>
            </a:r>
            <a:r>
              <a:rPr lang="ru-RU" dirty="0"/>
              <a:t> в тому, </a:t>
            </a:r>
            <a:r>
              <a:rPr lang="ru-RU" dirty="0" err="1"/>
              <a:t>що</a:t>
            </a:r>
            <a:r>
              <a:rPr lang="ru-RU" dirty="0"/>
              <a:t> </a:t>
            </a:r>
            <a:r>
              <a:rPr lang="ru-RU" dirty="0" err="1"/>
              <a:t>від</a:t>
            </a:r>
            <a:r>
              <a:rPr lang="ru-RU" dirty="0"/>
              <a:t> </a:t>
            </a:r>
            <a:r>
              <a:rPr lang="ru-RU" dirty="0" err="1"/>
              <a:t>його</a:t>
            </a:r>
            <a:r>
              <a:rPr lang="ru-RU" dirty="0"/>
              <a:t> </a:t>
            </a:r>
            <a:r>
              <a:rPr lang="ru-RU" dirty="0" err="1"/>
              <a:t>змін</a:t>
            </a:r>
            <a:r>
              <a:rPr lang="ru-RU" dirty="0"/>
              <a:t>, </a:t>
            </a:r>
            <a:r>
              <a:rPr lang="ru-RU" dirty="0" err="1"/>
              <a:t>які</a:t>
            </a:r>
            <a:r>
              <a:rPr lang="ru-RU" dirty="0"/>
              <a:t> </a:t>
            </a:r>
            <a:r>
              <a:rPr lang="ru-RU" dirty="0" err="1"/>
              <a:t>спостерігаються</a:t>
            </a:r>
            <a:r>
              <a:rPr lang="ru-RU" dirty="0"/>
              <a:t> в </a:t>
            </a:r>
            <a:r>
              <a:rPr lang="ru-RU" dirty="0" err="1"/>
              <a:t>природних</a:t>
            </a:r>
            <a:r>
              <a:rPr lang="ru-RU" dirty="0"/>
              <a:t> </a:t>
            </a:r>
            <a:r>
              <a:rPr lang="ru-RU" dirty="0" err="1"/>
              <a:t>умовах</a:t>
            </a:r>
            <a:r>
              <a:rPr lang="ru-RU" dirty="0"/>
              <a:t>, </a:t>
            </a:r>
            <a:r>
              <a:rPr lang="ru-RU" dirty="0" err="1"/>
              <a:t>залежить</a:t>
            </a:r>
            <a:r>
              <a:rPr lang="ru-RU" dirty="0"/>
              <a:t> сила, </a:t>
            </a:r>
            <a:r>
              <a:rPr lang="ru-RU" dirty="0" err="1" smtClean="0"/>
              <a:t>частково</a:t>
            </a:r>
            <a:r>
              <a:rPr lang="ru-RU" dirty="0" smtClean="0"/>
              <a:t> </a:t>
            </a:r>
            <a:r>
              <a:rPr lang="ru-RU" dirty="0"/>
              <a:t>й </a:t>
            </a:r>
            <a:r>
              <a:rPr lang="ru-RU" dirty="0" err="1"/>
              <a:t>напрямок</a:t>
            </a:r>
            <a:r>
              <a:rPr lang="ru-RU" dirty="0"/>
              <a:t> </a:t>
            </a:r>
            <a:r>
              <a:rPr lang="ru-RU" dirty="0" err="1"/>
              <a:t>вітру</a:t>
            </a:r>
            <a:r>
              <a:rPr lang="ru-RU" dirty="0"/>
              <a:t>, частота і </a:t>
            </a:r>
            <a:r>
              <a:rPr lang="ru-RU" dirty="0" err="1"/>
              <a:t>кількість</a:t>
            </a:r>
            <a:r>
              <a:rPr lang="ru-RU" dirty="0"/>
              <a:t> </a:t>
            </a:r>
            <a:r>
              <a:rPr lang="ru-RU" dirty="0" err="1"/>
              <a:t>атмосферних</a:t>
            </a:r>
            <a:r>
              <a:rPr lang="ru-RU" dirty="0"/>
              <a:t> </a:t>
            </a:r>
            <a:r>
              <a:rPr lang="ru-RU" dirty="0" err="1"/>
              <a:t>опадів</a:t>
            </a:r>
            <a:r>
              <a:rPr lang="ru-RU" dirty="0"/>
              <a:t> і </a:t>
            </a:r>
            <a:r>
              <a:rPr lang="ru-RU" dirty="0" err="1"/>
              <a:t>коливання</a:t>
            </a:r>
            <a:r>
              <a:rPr lang="ru-RU" dirty="0"/>
              <a:t> </a:t>
            </a:r>
            <a:r>
              <a:rPr lang="ru-RU" dirty="0" err="1"/>
              <a:t>температури</a:t>
            </a:r>
            <a:r>
              <a:rPr lang="ru-RU" dirty="0"/>
              <a:t> </a:t>
            </a:r>
            <a:r>
              <a:rPr lang="ru-RU" dirty="0" err="1"/>
              <a:t>повітря</a:t>
            </a:r>
            <a:r>
              <a:rPr lang="ru-RU" dirty="0" smtClean="0"/>
              <a:t>.</a:t>
            </a:r>
          </a:p>
          <a:p>
            <a:r>
              <a:rPr lang="ru-RU" dirty="0"/>
              <a:t>Земля з </a:t>
            </a:r>
            <a:r>
              <a:rPr lang="ru-RU" dirty="0" err="1"/>
              <a:t>усіх</a:t>
            </a:r>
            <a:r>
              <a:rPr lang="ru-RU" dirty="0"/>
              <a:t> </a:t>
            </a:r>
            <a:r>
              <a:rPr lang="ru-RU" dirty="0" err="1"/>
              <a:t>боків</a:t>
            </a:r>
            <a:r>
              <a:rPr lang="ru-RU" dirty="0"/>
              <a:t> оточена атмосферою </a:t>
            </a:r>
            <a:r>
              <a:rPr lang="ru-RU" dirty="0" err="1"/>
              <a:t>або</a:t>
            </a:r>
            <a:r>
              <a:rPr lang="ru-RU" dirty="0"/>
              <a:t>, </a:t>
            </a:r>
            <a:r>
              <a:rPr lang="ru-RU" dirty="0" err="1"/>
              <a:t>кажучи</a:t>
            </a:r>
            <a:r>
              <a:rPr lang="ru-RU" dirty="0"/>
              <a:t> </a:t>
            </a:r>
            <a:r>
              <a:rPr lang="ru-RU" dirty="0" err="1"/>
              <a:t>простіше</a:t>
            </a:r>
            <a:r>
              <a:rPr lang="ru-RU" dirty="0"/>
              <a:t>, </a:t>
            </a:r>
            <a:r>
              <a:rPr lang="ru-RU" dirty="0" err="1"/>
              <a:t>повітрям</a:t>
            </a:r>
            <a:r>
              <a:rPr lang="ru-RU" dirty="0"/>
              <a:t>, а </a:t>
            </a:r>
            <a:r>
              <a:rPr lang="ru-RU" dirty="0" err="1"/>
              <a:t>повітря</a:t>
            </a:r>
            <a:r>
              <a:rPr lang="ru-RU" dirty="0"/>
              <a:t>, як і всякий газ, </a:t>
            </a:r>
            <a:r>
              <a:rPr lang="ru-RU" dirty="0" err="1"/>
              <a:t>має</a:t>
            </a:r>
            <a:r>
              <a:rPr lang="ru-RU" dirty="0"/>
              <a:t> вагу. </a:t>
            </a:r>
            <a:r>
              <a:rPr lang="ru-RU" dirty="0" err="1"/>
              <a:t>Отже</a:t>
            </a:r>
            <a:r>
              <a:rPr lang="ru-RU" dirty="0"/>
              <a:t>, </a:t>
            </a:r>
            <a:r>
              <a:rPr lang="ru-RU" dirty="0" err="1"/>
              <a:t>повітря</a:t>
            </a:r>
            <a:r>
              <a:rPr lang="ru-RU" dirty="0"/>
              <a:t> </a:t>
            </a:r>
            <a:r>
              <a:rPr lang="ru-RU" dirty="0" err="1"/>
              <a:t>повинне</a:t>
            </a:r>
            <a:r>
              <a:rPr lang="ru-RU" dirty="0"/>
              <a:t> </a:t>
            </a:r>
            <a:r>
              <a:rPr lang="ru-RU" dirty="0" err="1"/>
              <a:t>тиснути</a:t>
            </a:r>
            <a:r>
              <a:rPr lang="ru-RU" dirty="0"/>
              <a:t> на </a:t>
            </a:r>
            <a:r>
              <a:rPr lang="ru-RU" dirty="0" err="1"/>
              <a:t>всі</a:t>
            </a:r>
            <a:r>
              <a:rPr lang="ru-RU" dirty="0"/>
              <a:t> </a:t>
            </a:r>
            <a:r>
              <a:rPr lang="ru-RU" dirty="0" err="1"/>
              <a:t>предмети</a:t>
            </a:r>
            <a:r>
              <a:rPr lang="ru-RU" dirty="0"/>
              <a:t>, </a:t>
            </a:r>
            <a:r>
              <a:rPr lang="ru-RU" dirty="0" err="1"/>
              <a:t>які</a:t>
            </a:r>
            <a:r>
              <a:rPr lang="ru-RU" dirty="0"/>
              <a:t> </a:t>
            </a:r>
            <a:r>
              <a:rPr lang="ru-RU" dirty="0" err="1"/>
              <a:t>стикаються</a:t>
            </a:r>
            <a:r>
              <a:rPr lang="ru-RU" dirty="0"/>
              <a:t> з ним, і </a:t>
            </a:r>
            <a:r>
              <a:rPr lang="ru-RU" dirty="0" err="1" smtClean="0"/>
              <a:t>цей</a:t>
            </a:r>
            <a:r>
              <a:rPr lang="ru-RU" dirty="0" smtClean="0"/>
              <a:t> </a:t>
            </a:r>
            <a:r>
              <a:rPr lang="ru-RU" dirty="0" err="1"/>
              <a:t>тиск</a:t>
            </a:r>
            <a:r>
              <a:rPr lang="ru-RU" dirty="0"/>
              <a:t>, </a:t>
            </a:r>
            <a:r>
              <a:rPr lang="ru-RU" dirty="0" err="1"/>
              <a:t>згідно</a:t>
            </a:r>
            <a:r>
              <a:rPr lang="ru-RU" dirty="0"/>
              <a:t> з законом Паскаля, </a:t>
            </a:r>
            <a:r>
              <a:rPr lang="ru-RU" dirty="0" err="1"/>
              <a:t>має</a:t>
            </a:r>
            <a:r>
              <a:rPr lang="ru-RU" dirty="0"/>
              <a:t> </a:t>
            </a:r>
            <a:r>
              <a:rPr lang="ru-RU" dirty="0" err="1"/>
              <a:t>передаватися</a:t>
            </a:r>
            <a:r>
              <a:rPr lang="ru-RU" dirty="0"/>
              <a:t> на </a:t>
            </a:r>
            <a:r>
              <a:rPr lang="ru-RU" dirty="0" err="1" smtClean="0"/>
              <a:t>всі</a:t>
            </a:r>
            <a:r>
              <a:rPr lang="ru-RU" dirty="0"/>
              <a:t> </a:t>
            </a:r>
            <a:r>
              <a:rPr lang="ru-RU" dirty="0" err="1" smtClean="0"/>
              <a:t>сторони</a:t>
            </a:r>
            <a:r>
              <a:rPr lang="ru-RU" dirty="0" smtClean="0"/>
              <a:t>. </a:t>
            </a:r>
            <a:r>
              <a:rPr lang="ru-RU" dirty="0" err="1"/>
              <a:t>Кожен</a:t>
            </a:r>
            <a:r>
              <a:rPr lang="ru-RU" dirty="0"/>
              <a:t> </a:t>
            </a:r>
            <a:r>
              <a:rPr lang="ru-RU" dirty="0" err="1"/>
              <a:t>вище</a:t>
            </a:r>
            <a:r>
              <a:rPr lang="ru-RU" dirty="0"/>
              <a:t> </a:t>
            </a:r>
            <a:r>
              <a:rPr lang="ru-RU" dirty="0" err="1"/>
              <a:t>розміщений</a:t>
            </a:r>
            <a:r>
              <a:rPr lang="ru-RU" dirty="0"/>
              <a:t> шар буде </a:t>
            </a:r>
            <a:r>
              <a:rPr lang="ru-RU" dirty="0" err="1"/>
              <a:t>тиснути</a:t>
            </a:r>
            <a:r>
              <a:rPr lang="ru-RU" dirty="0"/>
              <a:t> на </a:t>
            </a:r>
            <a:r>
              <a:rPr lang="ru-RU" dirty="0" err="1"/>
              <a:t>нижче</a:t>
            </a:r>
            <a:r>
              <a:rPr lang="ru-RU" dirty="0"/>
              <a:t> </a:t>
            </a:r>
            <a:r>
              <a:rPr lang="ru-RU" dirty="0" err="1"/>
              <a:t>розміщений</a:t>
            </a:r>
            <a:r>
              <a:rPr lang="ru-RU" dirty="0"/>
              <a:t>, </a:t>
            </a:r>
            <a:r>
              <a:rPr lang="ru-RU" dirty="0" err="1"/>
              <a:t>найнижчий</a:t>
            </a:r>
            <a:r>
              <a:rPr lang="ru-RU" dirty="0"/>
              <a:t> шар буде </a:t>
            </a:r>
            <a:r>
              <a:rPr lang="ru-RU" dirty="0" err="1"/>
              <a:t>відчувати</a:t>
            </a:r>
            <a:r>
              <a:rPr lang="ru-RU" dirty="0"/>
              <a:t> </a:t>
            </a:r>
            <a:r>
              <a:rPr lang="ru-RU" dirty="0" err="1" smtClean="0"/>
              <a:t>тиск</a:t>
            </a:r>
            <a:r>
              <a:rPr lang="ru-RU" dirty="0" smtClean="0"/>
              <a:t>, </a:t>
            </a:r>
            <a:r>
              <a:rPr lang="ru-RU" dirty="0" err="1" smtClean="0"/>
              <a:t>який</a:t>
            </a:r>
            <a:r>
              <a:rPr lang="ru-RU" dirty="0" smtClean="0"/>
              <a:t> </a:t>
            </a:r>
            <a:r>
              <a:rPr lang="ru-RU" dirty="0" err="1"/>
              <a:t>дорівнює</a:t>
            </a:r>
            <a:r>
              <a:rPr lang="ru-RU" dirty="0"/>
              <a:t> </a:t>
            </a:r>
            <a:r>
              <a:rPr lang="ru-RU" dirty="0" err="1"/>
              <a:t>вазі</a:t>
            </a:r>
            <a:r>
              <a:rPr lang="ru-RU" dirty="0"/>
              <a:t> </a:t>
            </a:r>
            <a:r>
              <a:rPr lang="ru-RU" dirty="0" err="1"/>
              <a:t>всього</a:t>
            </a:r>
            <a:r>
              <a:rPr lang="ru-RU" dirty="0"/>
              <a:t> </a:t>
            </a:r>
            <a:r>
              <a:rPr lang="ru-RU" dirty="0" err="1"/>
              <a:t>стовпа</a:t>
            </a:r>
            <a:r>
              <a:rPr lang="ru-RU" dirty="0"/>
              <a:t> </a:t>
            </a:r>
            <a:r>
              <a:rPr lang="ru-RU" dirty="0" err="1"/>
              <a:t>атмосфери</a:t>
            </a:r>
            <a:r>
              <a:rPr lang="ru-RU" dirty="0"/>
              <a:t>. Чим </a:t>
            </a:r>
            <a:r>
              <a:rPr lang="ru-RU" dirty="0" err="1"/>
              <a:t>вище</a:t>
            </a:r>
            <a:r>
              <a:rPr lang="ru-RU" dirty="0"/>
              <a:t> ми </a:t>
            </a:r>
            <a:r>
              <a:rPr lang="ru-RU" dirty="0" err="1"/>
              <a:t>будемо</a:t>
            </a:r>
            <a:r>
              <a:rPr lang="ru-RU" dirty="0"/>
              <a:t> </a:t>
            </a:r>
            <a:r>
              <a:rPr lang="ru-RU" dirty="0" err="1"/>
              <a:t>підніматися</a:t>
            </a:r>
            <a:r>
              <a:rPr lang="ru-RU" dirty="0"/>
              <a:t>, </a:t>
            </a:r>
            <a:r>
              <a:rPr lang="ru-RU" dirty="0" err="1"/>
              <a:t>тим</a:t>
            </a:r>
            <a:r>
              <a:rPr lang="ru-RU" dirty="0"/>
              <a:t> </a:t>
            </a:r>
            <a:r>
              <a:rPr lang="ru-RU" dirty="0" err="1"/>
              <a:t>тиск</a:t>
            </a:r>
            <a:r>
              <a:rPr lang="ru-RU" dirty="0"/>
              <a:t> буде </a:t>
            </a:r>
            <a:r>
              <a:rPr lang="ru-RU" dirty="0" err="1"/>
              <a:t>меншим</a:t>
            </a:r>
            <a:r>
              <a:rPr lang="ru-RU" dirty="0"/>
              <a:t>, </a:t>
            </a:r>
            <a:r>
              <a:rPr lang="ru-RU" dirty="0" err="1"/>
              <a:t>тобто</a:t>
            </a:r>
            <a:r>
              <a:rPr lang="ru-RU" dirty="0"/>
              <a:t> буде </a:t>
            </a:r>
            <a:r>
              <a:rPr lang="ru-RU" dirty="0" err="1"/>
              <a:t>зменшуватися</a:t>
            </a:r>
            <a:r>
              <a:rPr lang="ru-RU" dirty="0"/>
              <a:t> </a:t>
            </a:r>
            <a:r>
              <a:rPr lang="ru-RU" dirty="0" err="1"/>
              <a:t>кількість</a:t>
            </a:r>
            <a:r>
              <a:rPr lang="ru-RU" dirty="0"/>
              <a:t> </a:t>
            </a:r>
            <a:r>
              <a:rPr lang="ru-RU" dirty="0" err="1"/>
              <a:t>повітря</a:t>
            </a:r>
            <a:r>
              <a:rPr lang="ru-RU" dirty="0"/>
              <a:t> над нами, а </a:t>
            </a:r>
            <a:r>
              <a:rPr lang="ru-RU" dirty="0" err="1" smtClean="0"/>
              <a:t>найбільш</a:t>
            </a:r>
            <a:r>
              <a:rPr lang="ru-RU" dirty="0" smtClean="0"/>
              <a:t> </a:t>
            </a:r>
            <a:r>
              <a:rPr lang="ru-RU" dirty="0" err="1"/>
              <a:t>густі</a:t>
            </a:r>
            <a:r>
              <a:rPr lang="ru-RU" dirty="0"/>
              <a:t> і </a:t>
            </a:r>
            <a:r>
              <a:rPr lang="ru-RU" dirty="0" err="1"/>
              <a:t>найважчі</a:t>
            </a:r>
            <a:r>
              <a:rPr lang="ru-RU" dirty="0"/>
              <a:t> </a:t>
            </a:r>
            <a:r>
              <a:rPr lang="ru-RU" dirty="0" err="1"/>
              <a:t>шари</a:t>
            </a:r>
            <a:r>
              <a:rPr lang="ru-RU" dirty="0"/>
              <a:t> </a:t>
            </a:r>
            <a:r>
              <a:rPr lang="ru-RU" dirty="0" err="1"/>
              <a:t>атмосфери</a:t>
            </a:r>
            <a:r>
              <a:rPr lang="ru-RU" dirty="0"/>
              <a:t> </a:t>
            </a:r>
            <a:r>
              <a:rPr lang="ru-RU" dirty="0" err="1"/>
              <a:t>залишаться</a:t>
            </a:r>
            <a:r>
              <a:rPr lang="ru-RU" dirty="0"/>
              <a:t> </a:t>
            </a:r>
            <a:r>
              <a:rPr lang="ru-RU" dirty="0" err="1" smtClean="0"/>
              <a:t>унизу</a:t>
            </a:r>
            <a:r>
              <a:rPr lang="ru-RU" dirty="0" smtClean="0"/>
              <a:t> </a:t>
            </a:r>
            <a:r>
              <a:rPr lang="ru-RU" dirty="0" err="1"/>
              <a:t>під</a:t>
            </a:r>
            <a:r>
              <a:rPr lang="ru-RU" dirty="0"/>
              <a:t> нами.</a:t>
            </a:r>
          </a:p>
        </p:txBody>
      </p:sp>
    </p:spTree>
    <p:extLst>
      <p:ext uri="{BB962C8B-B14F-4D97-AF65-F5344CB8AC3E}">
        <p14:creationId xmlns:p14="http://schemas.microsoft.com/office/powerpoint/2010/main" val="31906198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4546" y="206063"/>
            <a:ext cx="10892865" cy="502276"/>
          </a:xfrm>
        </p:spPr>
        <p:txBody>
          <a:bodyPr>
            <a:normAutofit fontScale="90000"/>
          </a:bodyPr>
          <a:lstStyle/>
          <a:p>
            <a:endParaRPr lang="ru-RU" dirty="0"/>
          </a:p>
        </p:txBody>
      </p:sp>
      <p:sp>
        <p:nvSpPr>
          <p:cNvPr id="3" name="Объект 2"/>
          <p:cNvSpPr>
            <a:spLocks noGrp="1"/>
          </p:cNvSpPr>
          <p:nvPr>
            <p:ph idx="1"/>
          </p:nvPr>
        </p:nvSpPr>
        <p:spPr>
          <a:xfrm>
            <a:off x="154546" y="1609859"/>
            <a:ext cx="11887200" cy="5022761"/>
          </a:xfrm>
        </p:spPr>
        <p:txBody>
          <a:bodyPr/>
          <a:lstStyle/>
          <a:p>
            <a:endParaRPr lang="ru-RU" dirty="0"/>
          </a:p>
          <a:p>
            <a:r>
              <a:rPr lang="ru-RU" dirty="0" err="1" smtClean="0"/>
              <a:t>Впливу</a:t>
            </a:r>
            <a:r>
              <a:rPr lang="ru-RU" dirty="0" smtClean="0"/>
              <a:t> </a:t>
            </a:r>
            <a:r>
              <a:rPr lang="ru-RU" dirty="0" err="1" smtClean="0"/>
              <a:t>зниженого</a:t>
            </a:r>
            <a:r>
              <a:rPr lang="ru-RU" dirty="0" smtClean="0"/>
              <a:t> </a:t>
            </a:r>
            <a:r>
              <a:rPr lang="ru-RU" dirty="0"/>
              <a:t>атмосферного </a:t>
            </a:r>
            <a:r>
              <a:rPr lang="ru-RU" dirty="0" err="1"/>
              <a:t>тиску</a:t>
            </a:r>
            <a:r>
              <a:rPr lang="ru-RU" dirty="0"/>
              <a:t> </a:t>
            </a:r>
            <a:r>
              <a:rPr lang="ru-RU" dirty="0" err="1"/>
              <a:t>зазнають</a:t>
            </a:r>
            <a:r>
              <a:rPr lang="ru-RU" dirty="0"/>
              <a:t> </a:t>
            </a:r>
            <a:r>
              <a:rPr lang="ru-RU" dirty="0" err="1"/>
              <a:t>льотчики</a:t>
            </a:r>
            <a:r>
              <a:rPr lang="ru-RU" dirty="0"/>
              <a:t>, </a:t>
            </a:r>
            <a:r>
              <a:rPr lang="ru-RU" dirty="0" err="1"/>
              <a:t>альпіністи</a:t>
            </a:r>
            <a:r>
              <a:rPr lang="ru-RU" dirty="0"/>
              <a:t> і особи, </a:t>
            </a:r>
            <a:r>
              <a:rPr lang="ru-RU" dirty="0" err="1"/>
              <a:t>які</a:t>
            </a:r>
            <a:r>
              <a:rPr lang="ru-RU" dirty="0"/>
              <a:t> </a:t>
            </a:r>
            <a:r>
              <a:rPr lang="ru-RU" dirty="0" err="1"/>
              <a:t>працюють</a:t>
            </a:r>
            <a:r>
              <a:rPr lang="ru-RU" dirty="0"/>
              <a:t> в горах в </a:t>
            </a:r>
            <a:r>
              <a:rPr lang="ru-RU" dirty="0" err="1"/>
              <a:t>стаціонарних</a:t>
            </a:r>
            <a:r>
              <a:rPr lang="ru-RU" dirty="0"/>
              <a:t>, </a:t>
            </a:r>
            <a:r>
              <a:rPr lang="ru-RU" dirty="0" err="1"/>
              <a:t>експедиційних</a:t>
            </a:r>
            <a:r>
              <a:rPr lang="ru-RU" dirty="0"/>
              <a:t> та </a:t>
            </a:r>
            <a:r>
              <a:rPr lang="ru-RU" dirty="0" err="1"/>
              <a:t>інших</a:t>
            </a:r>
            <a:r>
              <a:rPr lang="ru-RU" dirty="0"/>
              <a:t> </a:t>
            </a:r>
            <a:r>
              <a:rPr lang="ru-RU" dirty="0" err="1"/>
              <a:t>умовах</a:t>
            </a:r>
            <a:r>
              <a:rPr lang="ru-RU" dirty="0">
                <a:solidFill>
                  <a:srgbClr val="FF0000"/>
                </a:solidFill>
              </a:rPr>
              <a:t>. </a:t>
            </a:r>
            <a:r>
              <a:rPr lang="ru-RU" dirty="0" err="1">
                <a:solidFill>
                  <a:srgbClr val="FF0000"/>
                </a:solidFill>
              </a:rPr>
              <a:t>Знижений</a:t>
            </a:r>
            <a:r>
              <a:rPr lang="ru-RU" dirty="0">
                <a:solidFill>
                  <a:srgbClr val="FF0000"/>
                </a:solidFill>
              </a:rPr>
              <a:t> </a:t>
            </a:r>
            <a:r>
              <a:rPr lang="ru-RU" dirty="0" err="1">
                <a:solidFill>
                  <a:srgbClr val="FF0000"/>
                </a:solidFill>
              </a:rPr>
              <a:t>атмосферний</a:t>
            </a:r>
            <a:r>
              <a:rPr lang="ru-RU" dirty="0">
                <a:solidFill>
                  <a:srgbClr val="FF0000"/>
                </a:solidFill>
              </a:rPr>
              <a:t> </a:t>
            </a:r>
            <a:r>
              <a:rPr lang="ru-RU" dirty="0" err="1">
                <a:solidFill>
                  <a:srgbClr val="FF0000"/>
                </a:solidFill>
              </a:rPr>
              <a:t>тиск</a:t>
            </a:r>
            <a:r>
              <a:rPr lang="ru-RU" dirty="0">
                <a:solidFill>
                  <a:srgbClr val="FF0000"/>
                </a:solidFill>
              </a:rPr>
              <a:t> </a:t>
            </a:r>
            <a:r>
              <a:rPr lang="ru-RU" dirty="0" err="1"/>
              <a:t>робить</a:t>
            </a:r>
            <a:r>
              <a:rPr lang="ru-RU" dirty="0"/>
              <a:t> </a:t>
            </a:r>
            <a:r>
              <a:rPr lang="ru-RU" dirty="0" err="1"/>
              <a:t>деякий</a:t>
            </a:r>
            <a:r>
              <a:rPr lang="ru-RU" dirty="0"/>
              <a:t> </a:t>
            </a:r>
            <a:r>
              <a:rPr lang="ru-RU" dirty="0" err="1">
                <a:solidFill>
                  <a:srgbClr val="FFFF00"/>
                </a:solidFill>
              </a:rPr>
              <a:t>механічний</a:t>
            </a:r>
            <a:r>
              <a:rPr lang="ru-RU" dirty="0">
                <a:solidFill>
                  <a:srgbClr val="FFFF00"/>
                </a:solidFill>
              </a:rPr>
              <a:t> </a:t>
            </a:r>
            <a:r>
              <a:rPr lang="ru-RU" dirty="0" err="1">
                <a:solidFill>
                  <a:srgbClr val="FFFF00"/>
                </a:solidFill>
              </a:rPr>
              <a:t>вплив</a:t>
            </a:r>
            <a:r>
              <a:rPr lang="ru-RU" dirty="0"/>
              <a:t>, </a:t>
            </a:r>
            <a:r>
              <a:rPr lang="ru-RU" dirty="0" err="1"/>
              <a:t>викликаючи</a:t>
            </a:r>
            <a:r>
              <a:rPr lang="ru-RU" dirty="0"/>
              <a:t> </a:t>
            </a:r>
            <a:r>
              <a:rPr lang="ru-RU" dirty="0" err="1">
                <a:solidFill>
                  <a:srgbClr val="FFFF00"/>
                </a:solidFill>
              </a:rPr>
              <a:t>розширення</a:t>
            </a:r>
            <a:r>
              <a:rPr lang="ru-RU" dirty="0">
                <a:solidFill>
                  <a:srgbClr val="FFFF00"/>
                </a:solidFill>
              </a:rPr>
              <a:t> </a:t>
            </a:r>
            <a:r>
              <a:rPr lang="ru-RU" dirty="0" err="1">
                <a:solidFill>
                  <a:srgbClr val="FFFF00"/>
                </a:solidFill>
              </a:rPr>
              <a:t>повітря</a:t>
            </a:r>
            <a:r>
              <a:rPr lang="ru-RU" dirty="0">
                <a:solidFill>
                  <a:srgbClr val="FFFF00"/>
                </a:solidFill>
              </a:rPr>
              <a:t> в </a:t>
            </a:r>
            <a:r>
              <a:rPr lang="ru-RU" dirty="0" err="1">
                <a:solidFill>
                  <a:srgbClr val="FFFF00"/>
                </a:solidFill>
              </a:rPr>
              <a:t>порожнинах</a:t>
            </a:r>
            <a:r>
              <a:rPr lang="ru-RU" dirty="0">
                <a:solidFill>
                  <a:srgbClr val="FFFF00"/>
                </a:solidFill>
              </a:rPr>
              <a:t> </a:t>
            </a:r>
            <a:r>
              <a:rPr lang="ru-RU" dirty="0" err="1">
                <a:solidFill>
                  <a:srgbClr val="FFFF00"/>
                </a:solidFill>
              </a:rPr>
              <a:t>тіла</a:t>
            </a:r>
            <a:r>
              <a:rPr lang="ru-RU" dirty="0"/>
              <a:t>, </a:t>
            </a:r>
            <a:r>
              <a:rPr lang="ru-RU" dirty="0" err="1"/>
              <a:t>що</a:t>
            </a:r>
            <a:r>
              <a:rPr lang="ru-RU" dirty="0"/>
              <a:t> </a:t>
            </a:r>
            <a:r>
              <a:rPr lang="ru-RU" dirty="0" err="1"/>
              <a:t>може</a:t>
            </a:r>
            <a:r>
              <a:rPr lang="ru-RU" dirty="0"/>
              <a:t> </a:t>
            </a:r>
            <a:r>
              <a:rPr lang="ru-RU" dirty="0" err="1" smtClean="0"/>
              <a:t>спричинити</a:t>
            </a:r>
            <a:r>
              <a:rPr lang="ru-RU" dirty="0" smtClean="0"/>
              <a:t> метеоризм, </a:t>
            </a:r>
            <a:r>
              <a:rPr lang="ru-RU" dirty="0" err="1" smtClean="0"/>
              <a:t>високе</a:t>
            </a:r>
            <a:r>
              <a:rPr lang="ru-RU" dirty="0" smtClean="0"/>
              <a:t> </a:t>
            </a:r>
            <a:r>
              <a:rPr lang="ru-RU" dirty="0" err="1"/>
              <a:t>стояння</a:t>
            </a:r>
            <a:r>
              <a:rPr lang="ru-RU" dirty="0"/>
              <a:t> </a:t>
            </a:r>
            <a:r>
              <a:rPr lang="ru-RU" dirty="0" err="1"/>
              <a:t>діафрагми</a:t>
            </a:r>
            <a:r>
              <a:rPr lang="ru-RU" dirty="0"/>
              <a:t>; </a:t>
            </a:r>
            <a:r>
              <a:rPr lang="ru-RU" dirty="0" err="1"/>
              <a:t>це</a:t>
            </a:r>
            <a:r>
              <a:rPr lang="ru-RU" dirty="0"/>
              <a:t> в свою </a:t>
            </a:r>
            <a:r>
              <a:rPr lang="ru-RU" dirty="0" err="1"/>
              <a:t>чергу</a:t>
            </a:r>
            <a:r>
              <a:rPr lang="ru-RU" dirty="0"/>
              <a:t> </a:t>
            </a:r>
            <a:r>
              <a:rPr lang="ru-RU" dirty="0" err="1"/>
              <a:t>призводить</a:t>
            </a:r>
            <a:r>
              <a:rPr lang="ru-RU" dirty="0"/>
              <a:t> до </a:t>
            </a:r>
            <a:r>
              <a:rPr lang="ru-RU" dirty="0" err="1"/>
              <a:t>утруднення</a:t>
            </a:r>
            <a:r>
              <a:rPr lang="ru-RU" dirty="0"/>
              <a:t> </a:t>
            </a:r>
            <a:r>
              <a:rPr lang="ru-RU" dirty="0" err="1"/>
              <a:t>дихання</a:t>
            </a:r>
            <a:r>
              <a:rPr lang="ru-RU" dirty="0"/>
              <a:t> і </a:t>
            </a:r>
            <a:r>
              <a:rPr lang="ru-RU" dirty="0" err="1"/>
              <a:t>діяльності</a:t>
            </a:r>
            <a:r>
              <a:rPr lang="ru-RU" dirty="0"/>
              <a:t> </a:t>
            </a:r>
            <a:r>
              <a:rPr lang="ru-RU" dirty="0" err="1"/>
              <a:t>серця</a:t>
            </a:r>
            <a:r>
              <a:rPr lang="ru-RU" dirty="0"/>
              <a:t>, </a:t>
            </a:r>
            <a:r>
              <a:rPr lang="ru-RU" dirty="0" err="1"/>
              <a:t>болів</a:t>
            </a:r>
            <a:r>
              <a:rPr lang="ru-RU" dirty="0"/>
              <a:t> в </a:t>
            </a:r>
            <a:r>
              <a:rPr lang="ru-RU" dirty="0" err="1"/>
              <a:t>суглобах</a:t>
            </a:r>
            <a:r>
              <a:rPr lang="ru-RU" dirty="0"/>
              <a:t> і </a:t>
            </a:r>
            <a:r>
              <a:rPr lang="ru-RU" dirty="0" err="1"/>
              <a:t>м'язах</a:t>
            </a:r>
            <a:r>
              <a:rPr lang="ru-RU" dirty="0"/>
              <a:t>, </a:t>
            </a:r>
            <a:r>
              <a:rPr lang="ru-RU" dirty="0" err="1"/>
              <a:t>лобових</a:t>
            </a:r>
            <a:r>
              <a:rPr lang="ru-RU" dirty="0"/>
              <a:t> пазухах і </a:t>
            </a:r>
            <a:r>
              <a:rPr lang="ru-RU" dirty="0" err="1"/>
              <a:t>інших</a:t>
            </a:r>
            <a:r>
              <a:rPr lang="ru-RU" dirty="0"/>
              <a:t> </a:t>
            </a:r>
            <a:r>
              <a:rPr lang="ru-RU" dirty="0" err="1"/>
              <a:t>придаткових</a:t>
            </a:r>
            <a:r>
              <a:rPr lang="ru-RU" dirty="0"/>
              <a:t> </a:t>
            </a:r>
            <a:r>
              <a:rPr lang="ru-RU" dirty="0" err="1"/>
              <a:t>порожнинах</a:t>
            </a:r>
            <a:r>
              <a:rPr lang="ru-RU" dirty="0"/>
              <a:t> носа. </a:t>
            </a:r>
            <a:r>
              <a:rPr lang="ru-RU" dirty="0" err="1"/>
              <a:t>Однак</a:t>
            </a:r>
            <a:r>
              <a:rPr lang="ru-RU" dirty="0"/>
              <a:t> </a:t>
            </a:r>
            <a:r>
              <a:rPr lang="ru-RU" dirty="0" err="1">
                <a:solidFill>
                  <a:srgbClr val="FF0000"/>
                </a:solidFill>
              </a:rPr>
              <a:t>основним</a:t>
            </a:r>
            <a:r>
              <a:rPr lang="ru-RU" dirty="0">
                <a:solidFill>
                  <a:srgbClr val="FF0000"/>
                </a:solidFill>
              </a:rPr>
              <a:t> фактором</a:t>
            </a:r>
            <a:r>
              <a:rPr lang="ru-RU" dirty="0"/>
              <a:t>, </a:t>
            </a:r>
            <a:r>
              <a:rPr lang="ru-RU" dirty="0" err="1"/>
              <a:t>який</a:t>
            </a:r>
            <a:r>
              <a:rPr lang="ru-RU" dirty="0"/>
              <a:t> </a:t>
            </a:r>
            <a:r>
              <a:rPr lang="ru-RU" dirty="0" err="1"/>
              <a:t>діє</a:t>
            </a:r>
            <a:r>
              <a:rPr lang="ru-RU" dirty="0"/>
              <a:t> на </a:t>
            </a:r>
            <a:r>
              <a:rPr lang="ru-RU" dirty="0" err="1"/>
              <a:t>людину</a:t>
            </a:r>
            <a:r>
              <a:rPr lang="ru-RU" dirty="0"/>
              <a:t> при </a:t>
            </a:r>
            <a:r>
              <a:rPr lang="ru-RU" dirty="0" err="1"/>
              <a:t>перебуванні</a:t>
            </a:r>
            <a:r>
              <a:rPr lang="ru-RU" dirty="0"/>
              <a:t> в </a:t>
            </a:r>
            <a:r>
              <a:rPr lang="ru-RU" dirty="0" err="1"/>
              <a:t>розрідженій</a:t>
            </a:r>
            <a:r>
              <a:rPr lang="ru-RU" dirty="0"/>
              <a:t> </a:t>
            </a:r>
            <a:r>
              <a:rPr lang="ru-RU" dirty="0" err="1"/>
              <a:t>атмосфері</a:t>
            </a:r>
            <a:r>
              <a:rPr lang="ru-RU" dirty="0"/>
              <a:t>, є </a:t>
            </a:r>
            <a:r>
              <a:rPr lang="ru-RU" dirty="0" err="1">
                <a:solidFill>
                  <a:srgbClr val="FFFF00"/>
                </a:solidFill>
              </a:rPr>
              <a:t>зниження</a:t>
            </a:r>
            <a:r>
              <a:rPr lang="ru-RU" dirty="0">
                <a:solidFill>
                  <a:srgbClr val="FFFF00"/>
                </a:solidFill>
              </a:rPr>
              <a:t> </a:t>
            </a:r>
            <a:r>
              <a:rPr lang="ru-RU" dirty="0" err="1">
                <a:solidFill>
                  <a:srgbClr val="FFFF00"/>
                </a:solidFill>
              </a:rPr>
              <a:t>парціального</a:t>
            </a:r>
            <a:r>
              <a:rPr lang="ru-RU" dirty="0">
                <a:solidFill>
                  <a:srgbClr val="FFFF00"/>
                </a:solidFill>
              </a:rPr>
              <a:t> </a:t>
            </a:r>
            <a:r>
              <a:rPr lang="ru-RU" dirty="0" err="1">
                <a:solidFill>
                  <a:srgbClr val="FFFF00"/>
                </a:solidFill>
              </a:rPr>
              <a:t>тиску</a:t>
            </a:r>
            <a:r>
              <a:rPr lang="ru-RU" dirty="0">
                <a:solidFill>
                  <a:srgbClr val="FFFF00"/>
                </a:solidFill>
              </a:rPr>
              <a:t> </a:t>
            </a:r>
            <a:r>
              <a:rPr lang="ru-RU" dirty="0" err="1">
                <a:solidFill>
                  <a:srgbClr val="FFFF00"/>
                </a:solidFill>
              </a:rPr>
              <a:t>кисню</a:t>
            </a:r>
            <a:r>
              <a:rPr lang="ru-RU" dirty="0"/>
              <a:t>, яке </a:t>
            </a:r>
            <a:r>
              <a:rPr lang="ru-RU" dirty="0" err="1"/>
              <a:t>призводить</a:t>
            </a:r>
            <a:r>
              <a:rPr lang="ru-RU" dirty="0"/>
              <a:t> до </a:t>
            </a:r>
            <a:r>
              <a:rPr lang="ru-RU" dirty="0" err="1"/>
              <a:t>різноманітних</a:t>
            </a:r>
            <a:r>
              <a:rPr lang="ru-RU" dirty="0"/>
              <a:t> </a:t>
            </a:r>
            <a:r>
              <a:rPr lang="ru-RU" dirty="0" err="1" smtClean="0"/>
              <a:t>аноксемічних</a:t>
            </a:r>
            <a:r>
              <a:rPr lang="ru-RU" dirty="0" smtClean="0"/>
              <a:t> </a:t>
            </a:r>
            <a:r>
              <a:rPr lang="ru-RU" dirty="0" err="1" smtClean="0"/>
              <a:t>явищ</a:t>
            </a:r>
            <a:r>
              <a:rPr lang="ru-RU" dirty="0" smtClean="0"/>
              <a:t>.</a:t>
            </a:r>
            <a:endParaRPr lang="ru-RU" dirty="0"/>
          </a:p>
        </p:txBody>
      </p:sp>
    </p:spTree>
    <p:extLst>
      <p:ext uri="{BB962C8B-B14F-4D97-AF65-F5344CB8AC3E}">
        <p14:creationId xmlns:p14="http://schemas.microsoft.com/office/powerpoint/2010/main" val="160565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3032" y="244700"/>
            <a:ext cx="10944380" cy="927278"/>
          </a:xfrm>
        </p:spPr>
        <p:txBody>
          <a:bodyPr>
            <a:normAutofit/>
          </a:bodyPr>
          <a:lstStyle/>
          <a:p>
            <a:r>
              <a:rPr lang="uk-UA" dirty="0" smtClean="0"/>
              <a:t>Клінічні прояви висотної хвороби</a:t>
            </a:r>
            <a:endParaRPr lang="ru-RU" dirty="0"/>
          </a:p>
        </p:txBody>
      </p:sp>
      <p:sp>
        <p:nvSpPr>
          <p:cNvPr id="3" name="Объект 2"/>
          <p:cNvSpPr>
            <a:spLocks noGrp="1"/>
          </p:cNvSpPr>
          <p:nvPr>
            <p:ph idx="1"/>
          </p:nvPr>
        </p:nvSpPr>
        <p:spPr>
          <a:xfrm>
            <a:off x="103032" y="1300767"/>
            <a:ext cx="11835683" cy="5267458"/>
          </a:xfrm>
        </p:spPr>
        <p:txBody>
          <a:bodyPr/>
          <a:lstStyle/>
          <a:p>
            <a:r>
              <a:rPr lang="ru-RU" dirty="0" err="1"/>
              <a:t>Клінічні</a:t>
            </a:r>
            <a:r>
              <a:rPr lang="ru-RU" dirty="0"/>
              <a:t> прояви </a:t>
            </a:r>
            <a:r>
              <a:rPr lang="ru-RU" dirty="0" err="1"/>
              <a:t>впливу</a:t>
            </a:r>
            <a:r>
              <a:rPr lang="ru-RU" dirty="0"/>
              <a:t> </a:t>
            </a:r>
            <a:r>
              <a:rPr lang="ru-RU" dirty="0" err="1"/>
              <a:t>зниженого</a:t>
            </a:r>
            <a:r>
              <a:rPr lang="ru-RU" dirty="0"/>
              <a:t> атмосферного </a:t>
            </a:r>
            <a:r>
              <a:rPr lang="ru-RU" dirty="0" err="1"/>
              <a:t>тиску</a:t>
            </a:r>
            <a:r>
              <a:rPr lang="ru-RU" dirty="0"/>
              <a:t> </a:t>
            </a:r>
            <a:r>
              <a:rPr lang="ru-RU" dirty="0" err="1"/>
              <a:t>останнім</a:t>
            </a:r>
            <a:r>
              <a:rPr lang="ru-RU" dirty="0"/>
              <a:t> часом </a:t>
            </a:r>
            <a:r>
              <a:rPr lang="ru-RU" dirty="0" err="1" smtClean="0"/>
              <a:t>поділяють</a:t>
            </a:r>
            <a:r>
              <a:rPr lang="ru-RU" dirty="0" smtClean="0"/>
              <a:t> </a:t>
            </a:r>
            <a:r>
              <a:rPr lang="ru-RU" dirty="0"/>
              <a:t>на так </a:t>
            </a:r>
            <a:r>
              <a:rPr lang="ru-RU" dirty="0" err="1"/>
              <a:t>звані</a:t>
            </a:r>
            <a:r>
              <a:rPr lang="ru-RU" dirty="0"/>
              <a:t> «</a:t>
            </a:r>
            <a:r>
              <a:rPr lang="ru-RU" dirty="0" err="1"/>
              <a:t>гірську</a:t>
            </a:r>
            <a:r>
              <a:rPr lang="ru-RU" dirty="0"/>
              <a:t>» і «</a:t>
            </a:r>
            <a:r>
              <a:rPr lang="ru-RU" dirty="0" err="1"/>
              <a:t>льотну</a:t>
            </a:r>
            <a:r>
              <a:rPr lang="ru-RU" dirty="0"/>
              <a:t>» </a:t>
            </a:r>
            <a:r>
              <a:rPr lang="ru-RU" dirty="0" err="1"/>
              <a:t>хвороби</a:t>
            </a:r>
            <a:r>
              <a:rPr lang="ru-RU" dirty="0"/>
              <a:t>. </a:t>
            </a:r>
            <a:r>
              <a:rPr lang="ru-RU" dirty="0" err="1"/>
              <a:t>Деякі</a:t>
            </a:r>
            <a:r>
              <a:rPr lang="ru-RU" dirty="0"/>
              <a:t> </a:t>
            </a:r>
            <a:r>
              <a:rPr lang="ru-RU" dirty="0" err="1"/>
              <a:t>автори</a:t>
            </a:r>
            <a:r>
              <a:rPr lang="ru-RU" dirty="0"/>
              <a:t> </a:t>
            </a:r>
            <a:r>
              <a:rPr lang="ru-RU" dirty="0" err="1"/>
              <a:t>обидва</a:t>
            </a:r>
            <a:r>
              <a:rPr lang="ru-RU" dirty="0"/>
              <a:t> </a:t>
            </a:r>
            <a:r>
              <a:rPr lang="ru-RU" dirty="0" err="1"/>
              <a:t>ці</a:t>
            </a:r>
            <a:r>
              <a:rPr lang="ru-RU" dirty="0"/>
              <a:t> </a:t>
            </a:r>
            <a:r>
              <a:rPr lang="ru-RU" dirty="0" err="1"/>
              <a:t>назви</a:t>
            </a:r>
            <a:r>
              <a:rPr lang="ru-RU" dirty="0"/>
              <a:t> </a:t>
            </a:r>
            <a:r>
              <a:rPr lang="ru-RU" dirty="0" err="1"/>
              <a:t>об'єднують</a:t>
            </a:r>
            <a:r>
              <a:rPr lang="ru-RU" dirty="0"/>
              <a:t> в </a:t>
            </a:r>
            <a:r>
              <a:rPr lang="ru-RU" dirty="0" err="1"/>
              <a:t>одне</a:t>
            </a:r>
            <a:r>
              <a:rPr lang="ru-RU" dirty="0"/>
              <a:t> - «</a:t>
            </a:r>
            <a:r>
              <a:rPr lang="ru-RU" dirty="0" err="1"/>
              <a:t>висотна</a:t>
            </a:r>
            <a:r>
              <a:rPr lang="ru-RU" dirty="0"/>
              <a:t> хвороба».</a:t>
            </a:r>
          </a:p>
          <a:p>
            <a:r>
              <a:rPr lang="ru-RU" dirty="0">
                <a:solidFill>
                  <a:srgbClr val="FFFF00"/>
                </a:solidFill>
              </a:rPr>
              <a:t>З боку </a:t>
            </a:r>
            <a:r>
              <a:rPr lang="ru-RU" dirty="0" err="1">
                <a:solidFill>
                  <a:srgbClr val="FFFF00"/>
                </a:solidFill>
              </a:rPr>
              <a:t>центральної</a:t>
            </a:r>
            <a:r>
              <a:rPr lang="ru-RU" dirty="0">
                <a:solidFill>
                  <a:srgbClr val="FFFF00"/>
                </a:solidFill>
              </a:rPr>
              <a:t> </a:t>
            </a:r>
            <a:r>
              <a:rPr lang="ru-RU" dirty="0" err="1">
                <a:solidFill>
                  <a:srgbClr val="FFFF00"/>
                </a:solidFill>
              </a:rPr>
              <a:t>нервової</a:t>
            </a:r>
            <a:r>
              <a:rPr lang="ru-RU" dirty="0">
                <a:solidFill>
                  <a:srgbClr val="FFFF00"/>
                </a:solidFill>
              </a:rPr>
              <a:t> </a:t>
            </a:r>
            <a:r>
              <a:rPr lang="ru-RU" dirty="0" err="1">
                <a:solidFill>
                  <a:srgbClr val="FFFF00"/>
                </a:solidFill>
              </a:rPr>
              <a:t>системи</a:t>
            </a:r>
            <a:r>
              <a:rPr lang="ru-RU" dirty="0">
                <a:solidFill>
                  <a:srgbClr val="FFFF00"/>
                </a:solidFill>
              </a:rPr>
              <a:t> </a:t>
            </a:r>
            <a:r>
              <a:rPr lang="ru-RU" dirty="0" err="1"/>
              <a:t>спостерігається</a:t>
            </a:r>
            <a:r>
              <a:rPr lang="ru-RU" dirty="0"/>
              <a:t> </a:t>
            </a:r>
            <a:r>
              <a:rPr lang="ru-RU" dirty="0" err="1"/>
              <a:t>підвищення</a:t>
            </a:r>
            <a:r>
              <a:rPr lang="ru-RU" dirty="0"/>
              <a:t> </a:t>
            </a:r>
            <a:r>
              <a:rPr lang="ru-RU" dirty="0" err="1"/>
              <a:t>збудливого</a:t>
            </a:r>
            <a:r>
              <a:rPr lang="ru-RU" dirty="0"/>
              <a:t> </a:t>
            </a:r>
            <a:r>
              <a:rPr lang="ru-RU" dirty="0" err="1"/>
              <a:t>процесу</a:t>
            </a:r>
            <a:r>
              <a:rPr lang="ru-RU" dirty="0"/>
              <a:t> і </a:t>
            </a:r>
            <a:r>
              <a:rPr lang="ru-RU" dirty="0" err="1"/>
              <a:t>ослаблення</a:t>
            </a:r>
            <a:r>
              <a:rPr lang="ru-RU" dirty="0"/>
              <a:t> </a:t>
            </a:r>
            <a:r>
              <a:rPr lang="ru-RU" dirty="0" err="1"/>
              <a:t>гальмівного</a:t>
            </a:r>
            <a:r>
              <a:rPr lang="ru-RU" dirty="0"/>
              <a:t>; </a:t>
            </a:r>
            <a:r>
              <a:rPr lang="ru-RU" dirty="0" err="1"/>
              <a:t>порушення</a:t>
            </a:r>
            <a:r>
              <a:rPr lang="ru-RU" dirty="0"/>
              <a:t> сну; </a:t>
            </a:r>
            <a:r>
              <a:rPr lang="ru-RU" dirty="0" err="1"/>
              <a:t>погіршення</a:t>
            </a:r>
            <a:r>
              <a:rPr lang="ru-RU" dirty="0"/>
              <a:t> </a:t>
            </a:r>
            <a:r>
              <a:rPr lang="ru-RU" dirty="0" err="1"/>
              <a:t>загального</a:t>
            </a:r>
            <a:r>
              <a:rPr lang="ru-RU" dirty="0"/>
              <a:t> </a:t>
            </a:r>
            <a:r>
              <a:rPr lang="ru-RU" dirty="0" err="1"/>
              <a:t>самопочуття</a:t>
            </a:r>
            <a:r>
              <a:rPr lang="ru-RU" dirty="0"/>
              <a:t> у </a:t>
            </a:r>
            <a:r>
              <a:rPr lang="ru-RU" dirty="0" err="1"/>
              <a:t>вигляді</a:t>
            </a:r>
            <a:r>
              <a:rPr lang="ru-RU" dirty="0"/>
              <a:t> </a:t>
            </a:r>
            <a:r>
              <a:rPr lang="ru-RU" dirty="0" err="1" smtClean="0"/>
              <a:t>більшої</a:t>
            </a:r>
            <a:r>
              <a:rPr lang="ru-RU" dirty="0" smtClean="0"/>
              <a:t> </a:t>
            </a:r>
            <a:r>
              <a:rPr lang="ru-RU" dirty="0" err="1"/>
              <a:t>чи</a:t>
            </a:r>
            <a:r>
              <a:rPr lang="ru-RU" dirty="0"/>
              <a:t> </a:t>
            </a:r>
            <a:r>
              <a:rPr lang="ru-RU" dirty="0" err="1" smtClean="0"/>
              <a:t>меншої</a:t>
            </a:r>
            <a:r>
              <a:rPr lang="ru-RU" dirty="0" smtClean="0"/>
              <a:t> </a:t>
            </a:r>
            <a:r>
              <a:rPr lang="ru-RU" dirty="0" err="1"/>
              <a:t>слабкості</a:t>
            </a:r>
            <a:r>
              <a:rPr lang="ru-RU" dirty="0"/>
              <a:t>, </a:t>
            </a:r>
            <a:r>
              <a:rPr lang="ru-RU" dirty="0" err="1"/>
              <a:t>млявості</a:t>
            </a:r>
            <a:r>
              <a:rPr lang="ru-RU" dirty="0"/>
              <a:t>, </a:t>
            </a:r>
            <a:r>
              <a:rPr lang="ru-RU" dirty="0" err="1"/>
              <a:t>пригніченого</a:t>
            </a:r>
            <a:r>
              <a:rPr lang="ru-RU" dirty="0"/>
              <a:t> настрою; </a:t>
            </a:r>
            <a:r>
              <a:rPr lang="ru-RU" dirty="0" err="1"/>
              <a:t>порушення</a:t>
            </a:r>
            <a:r>
              <a:rPr lang="ru-RU" dirty="0"/>
              <a:t> </a:t>
            </a:r>
            <a:r>
              <a:rPr lang="ru-RU" dirty="0" err="1"/>
              <a:t>координації</a:t>
            </a:r>
            <a:r>
              <a:rPr lang="ru-RU" dirty="0"/>
              <a:t> </a:t>
            </a:r>
            <a:r>
              <a:rPr lang="ru-RU" dirty="0" err="1"/>
              <a:t>рухів</a:t>
            </a:r>
            <a:r>
              <a:rPr lang="ru-RU" dirty="0"/>
              <a:t>.</a:t>
            </a:r>
          </a:p>
          <a:p>
            <a:r>
              <a:rPr lang="ru-RU" dirty="0" err="1"/>
              <a:t>Розлади</a:t>
            </a:r>
            <a:r>
              <a:rPr lang="ru-RU" dirty="0"/>
              <a:t> </a:t>
            </a:r>
            <a:r>
              <a:rPr lang="ru-RU" dirty="0" err="1"/>
              <a:t>діяльності</a:t>
            </a:r>
            <a:r>
              <a:rPr lang="ru-RU" dirty="0"/>
              <a:t> </a:t>
            </a:r>
            <a:r>
              <a:rPr lang="ru-RU" dirty="0" err="1">
                <a:solidFill>
                  <a:srgbClr val="FFFF00"/>
                </a:solidFill>
              </a:rPr>
              <a:t>дихальної</a:t>
            </a:r>
            <a:r>
              <a:rPr lang="ru-RU" dirty="0">
                <a:solidFill>
                  <a:srgbClr val="FFFF00"/>
                </a:solidFill>
              </a:rPr>
              <a:t> </a:t>
            </a:r>
            <a:r>
              <a:rPr lang="ru-RU" dirty="0" err="1">
                <a:solidFill>
                  <a:srgbClr val="FFFF00"/>
                </a:solidFill>
              </a:rPr>
              <a:t>системи</a:t>
            </a:r>
            <a:r>
              <a:rPr lang="ru-RU" dirty="0">
                <a:solidFill>
                  <a:srgbClr val="FFFF00"/>
                </a:solidFill>
              </a:rPr>
              <a:t> </a:t>
            </a:r>
            <a:r>
              <a:rPr lang="ru-RU" dirty="0" err="1"/>
              <a:t>виражаються</a:t>
            </a:r>
            <a:r>
              <a:rPr lang="ru-RU" dirty="0"/>
              <a:t> у </a:t>
            </a:r>
            <a:r>
              <a:rPr lang="ru-RU" dirty="0" err="1"/>
              <a:t>виникненні</a:t>
            </a:r>
            <a:r>
              <a:rPr lang="ru-RU" dirty="0"/>
              <a:t> </a:t>
            </a:r>
            <a:r>
              <a:rPr lang="ru-RU" dirty="0" err="1"/>
              <a:t>задишки</a:t>
            </a:r>
            <a:r>
              <a:rPr lang="ru-RU" dirty="0"/>
              <a:t>, в </a:t>
            </a:r>
            <a:r>
              <a:rPr lang="ru-RU" dirty="0" err="1"/>
              <a:t>частих</a:t>
            </a:r>
            <a:r>
              <a:rPr lang="ru-RU" dirty="0"/>
              <a:t> </a:t>
            </a:r>
            <a:r>
              <a:rPr lang="ru-RU" dirty="0" err="1"/>
              <a:t>відчуттях</a:t>
            </a:r>
            <a:r>
              <a:rPr lang="ru-RU" dirty="0"/>
              <a:t> </a:t>
            </a:r>
            <a:r>
              <a:rPr lang="ru-RU" dirty="0" err="1"/>
              <a:t>нестачі</a:t>
            </a:r>
            <a:r>
              <a:rPr lang="ru-RU" dirty="0"/>
              <a:t> </a:t>
            </a:r>
            <a:r>
              <a:rPr lang="ru-RU" dirty="0" err="1"/>
              <a:t>повітря</a:t>
            </a:r>
            <a:r>
              <a:rPr lang="ru-RU" dirty="0"/>
              <a:t>, в </a:t>
            </a:r>
            <a:r>
              <a:rPr lang="ru-RU" dirty="0" err="1"/>
              <a:t>нападах</a:t>
            </a:r>
            <a:r>
              <a:rPr lang="ru-RU" dirty="0"/>
              <a:t> </a:t>
            </a:r>
            <a:r>
              <a:rPr lang="ru-RU" dirty="0" err="1"/>
              <a:t>задухи</a:t>
            </a:r>
            <a:r>
              <a:rPr lang="ru-RU" dirty="0"/>
              <a:t> </a:t>
            </a:r>
            <a:r>
              <a:rPr lang="ru-RU" dirty="0" err="1"/>
              <a:t>вночі</a:t>
            </a:r>
            <a:r>
              <a:rPr lang="ru-RU" dirty="0"/>
              <a:t>.</a:t>
            </a:r>
          </a:p>
        </p:txBody>
      </p:sp>
    </p:spTree>
    <p:extLst>
      <p:ext uri="{BB962C8B-B14F-4D97-AF65-F5344CB8AC3E}">
        <p14:creationId xmlns:p14="http://schemas.microsoft.com/office/powerpoint/2010/main" val="2139647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0152" y="167426"/>
            <a:ext cx="10957259" cy="850006"/>
          </a:xfrm>
        </p:spPr>
        <p:txBody>
          <a:bodyPr/>
          <a:lstStyle/>
          <a:p>
            <a:endParaRPr lang="ru-RU" dirty="0"/>
          </a:p>
        </p:txBody>
      </p:sp>
      <p:sp>
        <p:nvSpPr>
          <p:cNvPr id="3" name="Объект 2"/>
          <p:cNvSpPr>
            <a:spLocks noGrp="1"/>
          </p:cNvSpPr>
          <p:nvPr>
            <p:ph idx="1"/>
          </p:nvPr>
        </p:nvSpPr>
        <p:spPr>
          <a:xfrm>
            <a:off x="193183" y="1184857"/>
            <a:ext cx="10854228" cy="4606344"/>
          </a:xfrm>
        </p:spPr>
        <p:txBody>
          <a:bodyPr>
            <a:normAutofit/>
          </a:bodyPr>
          <a:lstStyle/>
          <a:p>
            <a:r>
              <a:rPr lang="ru-RU" dirty="0"/>
              <a:t> </a:t>
            </a:r>
            <a:r>
              <a:rPr lang="ru-RU" dirty="0" err="1"/>
              <a:t>Зміни</a:t>
            </a:r>
            <a:r>
              <a:rPr lang="ru-RU" dirty="0"/>
              <a:t> в </a:t>
            </a:r>
            <a:r>
              <a:rPr lang="ru-RU" dirty="0" err="1"/>
              <a:t>стані</a:t>
            </a:r>
            <a:r>
              <a:rPr lang="ru-RU" dirty="0"/>
              <a:t> </a:t>
            </a:r>
            <a:r>
              <a:rPr lang="ru-RU" dirty="0" err="1">
                <a:solidFill>
                  <a:srgbClr val="FFFF00"/>
                </a:solidFill>
              </a:rPr>
              <a:t>серцево-судинної</a:t>
            </a:r>
            <a:r>
              <a:rPr lang="ru-RU" dirty="0">
                <a:solidFill>
                  <a:srgbClr val="FFFF00"/>
                </a:solidFill>
              </a:rPr>
              <a:t> </a:t>
            </a:r>
            <a:r>
              <a:rPr lang="ru-RU" dirty="0" err="1">
                <a:solidFill>
                  <a:srgbClr val="FFFF00"/>
                </a:solidFill>
              </a:rPr>
              <a:t>системи</a:t>
            </a:r>
            <a:r>
              <a:rPr lang="ru-RU" dirty="0">
                <a:solidFill>
                  <a:srgbClr val="FFFF00"/>
                </a:solidFill>
              </a:rPr>
              <a:t> </a:t>
            </a:r>
            <a:r>
              <a:rPr lang="ru-RU" dirty="0" err="1"/>
              <a:t>викликають</a:t>
            </a:r>
            <a:r>
              <a:rPr lang="ru-RU" dirty="0"/>
              <a:t> </a:t>
            </a:r>
            <a:r>
              <a:rPr lang="ru-RU" dirty="0" err="1"/>
              <a:t>запаморочення</a:t>
            </a:r>
            <a:r>
              <a:rPr lang="ru-RU" dirty="0"/>
              <a:t>, шум у </a:t>
            </a:r>
            <a:r>
              <a:rPr lang="ru-RU" dirty="0" err="1"/>
              <a:t>вухах</a:t>
            </a:r>
            <a:r>
              <a:rPr lang="ru-RU" dirty="0"/>
              <a:t>, </a:t>
            </a:r>
            <a:r>
              <a:rPr lang="ru-RU" dirty="0" err="1"/>
              <a:t>відчуття</a:t>
            </a:r>
            <a:r>
              <a:rPr lang="ru-RU" dirty="0"/>
              <a:t> </a:t>
            </a:r>
            <a:r>
              <a:rPr lang="ru-RU" dirty="0" err="1"/>
              <a:t>пульсації</a:t>
            </a:r>
            <a:r>
              <a:rPr lang="ru-RU" dirty="0"/>
              <a:t> </a:t>
            </a:r>
            <a:r>
              <a:rPr lang="ru-RU" dirty="0" err="1"/>
              <a:t>судин</a:t>
            </a:r>
            <a:r>
              <a:rPr lang="ru-RU" dirty="0"/>
              <a:t>, </a:t>
            </a:r>
            <a:r>
              <a:rPr lang="ru-RU" dirty="0" err="1"/>
              <a:t>часту</a:t>
            </a:r>
            <a:r>
              <a:rPr lang="ru-RU" dirty="0"/>
              <a:t> </a:t>
            </a:r>
            <a:r>
              <a:rPr lang="ru-RU" dirty="0" err="1"/>
              <a:t>нудоту</a:t>
            </a:r>
            <a:r>
              <a:rPr lang="ru-RU" dirty="0"/>
              <a:t>, </a:t>
            </a:r>
            <a:r>
              <a:rPr lang="ru-RU" dirty="0" err="1"/>
              <a:t>носові</a:t>
            </a:r>
            <a:r>
              <a:rPr lang="ru-RU" dirty="0"/>
              <a:t> </a:t>
            </a:r>
            <a:r>
              <a:rPr lang="ru-RU" dirty="0" err="1"/>
              <a:t>кровотечі</a:t>
            </a:r>
            <a:r>
              <a:rPr lang="ru-RU" dirty="0"/>
              <a:t>, </a:t>
            </a:r>
            <a:r>
              <a:rPr lang="ru-RU" dirty="0" err="1" smtClean="0"/>
              <a:t>блювоту</a:t>
            </a:r>
            <a:r>
              <a:rPr lang="ru-RU" dirty="0" smtClean="0"/>
              <a:t>.</a:t>
            </a:r>
            <a:endParaRPr lang="ru-RU" dirty="0"/>
          </a:p>
          <a:p>
            <a:r>
              <a:rPr lang="ru-RU" dirty="0" err="1"/>
              <a:t>Однак</a:t>
            </a:r>
            <a:r>
              <a:rPr lang="ru-RU" dirty="0"/>
              <a:t> </a:t>
            </a:r>
            <a:r>
              <a:rPr lang="ru-RU" dirty="0" err="1"/>
              <a:t>ці</a:t>
            </a:r>
            <a:r>
              <a:rPr lang="ru-RU" dirty="0"/>
              <a:t> </a:t>
            </a:r>
            <a:r>
              <a:rPr lang="ru-RU" dirty="0" err="1">
                <a:solidFill>
                  <a:srgbClr val="FFFF00"/>
                </a:solidFill>
              </a:rPr>
              <a:t>явища</a:t>
            </a:r>
            <a:r>
              <a:rPr lang="ru-RU" dirty="0">
                <a:solidFill>
                  <a:srgbClr val="FFFF00"/>
                </a:solidFill>
              </a:rPr>
              <a:t> </a:t>
            </a:r>
            <a:r>
              <a:rPr lang="ru-RU" dirty="0" err="1">
                <a:solidFill>
                  <a:srgbClr val="FFFF00"/>
                </a:solidFill>
              </a:rPr>
              <a:t>розвиваються</a:t>
            </a:r>
            <a:r>
              <a:rPr lang="ru-RU" dirty="0">
                <a:solidFill>
                  <a:srgbClr val="FFFF00"/>
                </a:solidFill>
              </a:rPr>
              <a:t> не </a:t>
            </a:r>
            <a:r>
              <a:rPr lang="ru-RU" dirty="0" err="1">
                <a:solidFill>
                  <a:srgbClr val="FFFF00"/>
                </a:solidFill>
              </a:rPr>
              <a:t>відразу</a:t>
            </a:r>
            <a:r>
              <a:rPr lang="ru-RU" dirty="0">
                <a:solidFill>
                  <a:srgbClr val="FF0000"/>
                </a:solidFill>
              </a:rPr>
              <a:t>, </a:t>
            </a:r>
            <a:r>
              <a:rPr lang="ru-RU" dirty="0" err="1">
                <a:solidFill>
                  <a:srgbClr val="FF0000"/>
                </a:solidFill>
              </a:rPr>
              <a:t>їм</a:t>
            </a:r>
            <a:r>
              <a:rPr lang="ru-RU" dirty="0">
                <a:solidFill>
                  <a:srgbClr val="FF0000"/>
                </a:solidFill>
              </a:rPr>
              <a:t> </a:t>
            </a:r>
            <a:r>
              <a:rPr lang="ru-RU" dirty="0" err="1">
                <a:solidFill>
                  <a:srgbClr val="FF0000"/>
                </a:solidFill>
              </a:rPr>
              <a:t>передують</a:t>
            </a:r>
            <a:r>
              <a:rPr lang="ru-RU" dirty="0">
                <a:solidFill>
                  <a:srgbClr val="FF0000"/>
                </a:solidFill>
              </a:rPr>
              <a:t> </a:t>
            </a:r>
            <a:r>
              <a:rPr lang="ru-RU" dirty="0" err="1">
                <a:solidFill>
                  <a:srgbClr val="FF0000"/>
                </a:solidFill>
              </a:rPr>
              <a:t>зміни</a:t>
            </a:r>
            <a:r>
              <a:rPr lang="ru-RU" dirty="0">
                <a:solidFill>
                  <a:srgbClr val="FF0000"/>
                </a:solidFill>
              </a:rPr>
              <a:t> </a:t>
            </a:r>
            <a:r>
              <a:rPr lang="ru-RU" dirty="0" err="1">
                <a:solidFill>
                  <a:srgbClr val="FF0000"/>
                </a:solidFill>
              </a:rPr>
              <a:t>функціонального</a:t>
            </a:r>
            <a:r>
              <a:rPr lang="ru-RU" dirty="0">
                <a:solidFill>
                  <a:srgbClr val="FF0000"/>
                </a:solidFill>
              </a:rPr>
              <a:t> стану </a:t>
            </a:r>
            <a:r>
              <a:rPr lang="ru-RU" dirty="0" err="1">
                <a:solidFill>
                  <a:srgbClr val="FF0000"/>
                </a:solidFill>
              </a:rPr>
              <a:t>вищої</a:t>
            </a:r>
            <a:r>
              <a:rPr lang="ru-RU" dirty="0">
                <a:solidFill>
                  <a:srgbClr val="FF0000"/>
                </a:solidFill>
              </a:rPr>
              <a:t> </a:t>
            </a:r>
            <a:r>
              <a:rPr lang="ru-RU" dirty="0" err="1">
                <a:solidFill>
                  <a:srgbClr val="FF0000"/>
                </a:solidFill>
              </a:rPr>
              <a:t>нервової</a:t>
            </a:r>
            <a:r>
              <a:rPr lang="ru-RU" dirty="0">
                <a:solidFill>
                  <a:srgbClr val="FF0000"/>
                </a:solidFill>
              </a:rPr>
              <a:t> </a:t>
            </a:r>
            <a:r>
              <a:rPr lang="ru-RU" dirty="0" err="1">
                <a:solidFill>
                  <a:srgbClr val="FF0000"/>
                </a:solidFill>
              </a:rPr>
              <a:t>системи</a:t>
            </a:r>
            <a:r>
              <a:rPr lang="ru-RU" dirty="0">
                <a:solidFill>
                  <a:srgbClr val="FF0000"/>
                </a:solidFill>
              </a:rPr>
              <a:t> та </a:t>
            </a:r>
            <a:r>
              <a:rPr lang="ru-RU" dirty="0" err="1">
                <a:solidFill>
                  <a:srgbClr val="FF0000"/>
                </a:solidFill>
              </a:rPr>
              <a:t>органів</a:t>
            </a:r>
            <a:r>
              <a:rPr lang="ru-RU" dirty="0">
                <a:solidFill>
                  <a:srgbClr val="FF0000"/>
                </a:solidFill>
              </a:rPr>
              <a:t> </a:t>
            </a:r>
            <a:r>
              <a:rPr lang="ru-RU" dirty="0" err="1">
                <a:solidFill>
                  <a:srgbClr val="FF0000"/>
                </a:solidFill>
              </a:rPr>
              <a:t>чуття</a:t>
            </a:r>
            <a:r>
              <a:rPr lang="ru-RU" dirty="0"/>
              <a:t>.</a:t>
            </a:r>
          </a:p>
          <a:p>
            <a:r>
              <a:rPr lang="ru-RU" dirty="0"/>
              <a:t>З боку </a:t>
            </a:r>
            <a:r>
              <a:rPr lang="ru-RU" dirty="0">
                <a:solidFill>
                  <a:srgbClr val="FFFF00"/>
                </a:solidFill>
              </a:rPr>
              <a:t>органу </a:t>
            </a:r>
            <a:r>
              <a:rPr lang="ru-RU" dirty="0" err="1">
                <a:solidFill>
                  <a:srgbClr val="FFFF00"/>
                </a:solidFill>
              </a:rPr>
              <a:t>зору</a:t>
            </a:r>
            <a:r>
              <a:rPr lang="ru-RU" dirty="0">
                <a:solidFill>
                  <a:srgbClr val="FFFF00"/>
                </a:solidFill>
              </a:rPr>
              <a:t> </a:t>
            </a:r>
            <a:r>
              <a:rPr lang="ru-RU" dirty="0" err="1"/>
              <a:t>спостерігаються</a:t>
            </a:r>
            <a:r>
              <a:rPr lang="ru-RU" dirty="0"/>
              <a:t> </a:t>
            </a:r>
            <a:r>
              <a:rPr lang="ru-RU" dirty="0" err="1"/>
              <a:t>зниження</a:t>
            </a:r>
            <a:r>
              <a:rPr lang="ru-RU" dirty="0"/>
              <a:t> </a:t>
            </a:r>
            <a:r>
              <a:rPr lang="ru-RU" dirty="0" err="1"/>
              <a:t>гостроти</a:t>
            </a:r>
            <a:r>
              <a:rPr lang="ru-RU" dirty="0"/>
              <a:t> </a:t>
            </a:r>
            <a:r>
              <a:rPr lang="ru-RU" dirty="0" err="1"/>
              <a:t>зору</a:t>
            </a:r>
            <a:r>
              <a:rPr lang="ru-RU" dirty="0"/>
              <a:t>, </a:t>
            </a:r>
            <a:r>
              <a:rPr lang="ru-RU" dirty="0" err="1"/>
              <a:t>звуження</a:t>
            </a:r>
            <a:r>
              <a:rPr lang="ru-RU" dirty="0"/>
              <a:t> поля </a:t>
            </a:r>
            <a:r>
              <a:rPr lang="ru-RU" dirty="0" err="1"/>
              <a:t>зору</a:t>
            </a:r>
            <a:r>
              <a:rPr lang="ru-RU" dirty="0"/>
              <a:t> (</a:t>
            </a:r>
            <a:r>
              <a:rPr lang="ru-RU" dirty="0" err="1"/>
              <a:t>порушується</a:t>
            </a:r>
            <a:r>
              <a:rPr lang="ru-RU" dirty="0"/>
              <a:t> </a:t>
            </a:r>
            <a:r>
              <a:rPr lang="ru-RU" dirty="0" err="1"/>
              <a:t>м'язовий</a:t>
            </a:r>
            <a:r>
              <a:rPr lang="ru-RU" dirty="0"/>
              <a:t> баланс очей), </a:t>
            </a:r>
            <a:r>
              <a:rPr lang="ru-RU" dirty="0" err="1"/>
              <a:t>ослаблення</a:t>
            </a:r>
            <a:r>
              <a:rPr lang="ru-RU" dirty="0"/>
              <a:t> </a:t>
            </a:r>
            <a:r>
              <a:rPr lang="ru-RU" dirty="0" err="1"/>
              <a:t>акомодації</a:t>
            </a:r>
            <a:r>
              <a:rPr lang="ru-RU" dirty="0"/>
              <a:t> (</a:t>
            </a:r>
            <a:r>
              <a:rPr lang="ru-RU" dirty="0" err="1" smtClean="0"/>
              <a:t>предмети</a:t>
            </a:r>
            <a:r>
              <a:rPr lang="ru-RU" dirty="0" smtClean="0"/>
              <a:t> </a:t>
            </a:r>
            <a:r>
              <a:rPr lang="ru-RU" dirty="0" err="1" smtClean="0"/>
              <a:t>здалеку</a:t>
            </a:r>
            <a:r>
              <a:rPr lang="ru-RU" dirty="0" smtClean="0"/>
              <a:t> </a:t>
            </a:r>
            <a:r>
              <a:rPr lang="ru-RU" dirty="0" err="1"/>
              <a:t>здаються</a:t>
            </a:r>
            <a:r>
              <a:rPr lang="ru-RU" dirty="0"/>
              <a:t> </a:t>
            </a:r>
            <a:r>
              <a:rPr lang="ru-RU" dirty="0" err="1"/>
              <a:t>більшими</a:t>
            </a:r>
            <a:r>
              <a:rPr lang="ru-RU" dirty="0"/>
              <a:t>, </a:t>
            </a:r>
            <a:r>
              <a:rPr lang="ru-RU" dirty="0" err="1"/>
              <a:t>ніж</a:t>
            </a:r>
            <a:r>
              <a:rPr lang="ru-RU" dirty="0"/>
              <a:t> </a:t>
            </a:r>
            <a:r>
              <a:rPr lang="ru-RU" dirty="0" err="1"/>
              <a:t>насправді</a:t>
            </a:r>
            <a:r>
              <a:rPr lang="ru-RU" dirty="0"/>
              <a:t>), </a:t>
            </a:r>
            <a:r>
              <a:rPr lang="ru-RU" dirty="0" err="1"/>
              <a:t>світлова</a:t>
            </a:r>
            <a:r>
              <a:rPr lang="ru-RU" dirty="0"/>
              <a:t> </a:t>
            </a:r>
            <a:r>
              <a:rPr lang="ru-RU" dirty="0" err="1"/>
              <a:t>чутливість</a:t>
            </a:r>
            <a:r>
              <a:rPr lang="ru-RU" dirty="0"/>
              <a:t> </a:t>
            </a:r>
            <a:r>
              <a:rPr lang="ru-RU" dirty="0" err="1"/>
              <a:t>падає</a:t>
            </a:r>
            <a:r>
              <a:rPr lang="ru-RU" dirty="0"/>
              <a:t>, </a:t>
            </a:r>
            <a:r>
              <a:rPr lang="ru-RU" dirty="0" err="1"/>
              <a:t>порушується</a:t>
            </a:r>
            <a:r>
              <a:rPr lang="ru-RU" dirty="0"/>
              <a:t> </a:t>
            </a:r>
            <a:r>
              <a:rPr lang="ru-RU" dirty="0" err="1"/>
              <a:t>сприйняття</a:t>
            </a:r>
            <a:r>
              <a:rPr lang="ru-RU" dirty="0"/>
              <a:t> </a:t>
            </a:r>
            <a:r>
              <a:rPr lang="ru-RU" dirty="0" err="1"/>
              <a:t>кольоровості</a:t>
            </a:r>
            <a:r>
              <a:rPr lang="ru-RU" dirty="0"/>
              <a:t> (зеленого і </a:t>
            </a:r>
            <a:r>
              <a:rPr lang="ru-RU" dirty="0" err="1"/>
              <a:t>синього</a:t>
            </a:r>
            <a:r>
              <a:rPr lang="ru-RU" dirty="0"/>
              <a:t> </a:t>
            </a:r>
            <a:r>
              <a:rPr lang="ru-RU" dirty="0" err="1"/>
              <a:t>кольорів</a:t>
            </a:r>
            <a:r>
              <a:rPr lang="ru-RU" dirty="0"/>
              <a:t>). </a:t>
            </a:r>
            <a:r>
              <a:rPr lang="ru-RU" dirty="0">
                <a:solidFill>
                  <a:srgbClr val="FFFF00"/>
                </a:solidFill>
              </a:rPr>
              <a:t>Нюх</a:t>
            </a:r>
            <a:r>
              <a:rPr lang="ru-RU" dirty="0"/>
              <a:t> </a:t>
            </a:r>
            <a:r>
              <a:rPr lang="ru-RU" dirty="0" err="1"/>
              <a:t>знижується</a:t>
            </a:r>
            <a:r>
              <a:rPr lang="ru-RU" dirty="0"/>
              <a:t> аж до </a:t>
            </a:r>
            <a:r>
              <a:rPr lang="ru-RU" dirty="0" err="1"/>
              <a:t>повної</a:t>
            </a:r>
            <a:r>
              <a:rPr lang="ru-RU" dirty="0"/>
              <a:t> </a:t>
            </a:r>
            <a:r>
              <a:rPr lang="ru-RU" dirty="0" err="1"/>
              <a:t>втрати</a:t>
            </a:r>
            <a:r>
              <a:rPr lang="ru-RU" dirty="0"/>
              <a:t> </a:t>
            </a:r>
            <a:r>
              <a:rPr lang="ru-RU" dirty="0" err="1"/>
              <a:t>сприйняття</a:t>
            </a:r>
            <a:r>
              <a:rPr lang="ru-RU" dirty="0"/>
              <a:t> </a:t>
            </a:r>
            <a:r>
              <a:rPr lang="ru-RU" dirty="0" err="1"/>
              <a:t>запахів</a:t>
            </a:r>
            <a:r>
              <a:rPr lang="ru-RU" dirty="0"/>
              <a:t> (</a:t>
            </a:r>
            <a:r>
              <a:rPr lang="ru-RU" dirty="0" err="1"/>
              <a:t>аносмія</a:t>
            </a:r>
            <a:r>
              <a:rPr lang="ru-RU" dirty="0"/>
              <a:t>). </a:t>
            </a:r>
            <a:r>
              <a:rPr lang="ru-RU" dirty="0" err="1">
                <a:solidFill>
                  <a:srgbClr val="FFFF00"/>
                </a:solidFill>
              </a:rPr>
              <a:t>Змінюється</a:t>
            </a:r>
            <a:r>
              <a:rPr lang="ru-RU" dirty="0">
                <a:solidFill>
                  <a:srgbClr val="FFFF00"/>
                </a:solidFill>
              </a:rPr>
              <a:t> смак</a:t>
            </a:r>
            <a:r>
              <a:rPr lang="ru-RU" dirty="0"/>
              <a:t>; </a:t>
            </a:r>
            <a:r>
              <a:rPr lang="ru-RU" dirty="0" err="1"/>
              <a:t>різко</a:t>
            </a:r>
            <a:r>
              <a:rPr lang="ru-RU" dirty="0"/>
              <a:t> </a:t>
            </a:r>
            <a:r>
              <a:rPr lang="ru-RU" dirty="0" err="1"/>
              <a:t>виражене</a:t>
            </a:r>
            <a:r>
              <a:rPr lang="ru-RU" dirty="0"/>
              <a:t> </a:t>
            </a:r>
            <a:r>
              <a:rPr lang="ru-RU" dirty="0" err="1"/>
              <a:t>прагнення</a:t>
            </a:r>
            <a:r>
              <a:rPr lang="ru-RU" dirty="0"/>
              <a:t> до </a:t>
            </a:r>
            <a:r>
              <a:rPr lang="ru-RU" dirty="0" err="1"/>
              <a:t>кислої</a:t>
            </a:r>
            <a:r>
              <a:rPr lang="ru-RU" dirty="0"/>
              <a:t> </a:t>
            </a:r>
            <a:r>
              <a:rPr lang="ru-RU" dirty="0" err="1"/>
              <a:t>їжі</a:t>
            </a:r>
            <a:r>
              <a:rPr lang="ru-RU" dirty="0"/>
              <a:t>.</a:t>
            </a:r>
          </a:p>
        </p:txBody>
      </p:sp>
    </p:spTree>
    <p:extLst>
      <p:ext uri="{BB962C8B-B14F-4D97-AF65-F5344CB8AC3E}">
        <p14:creationId xmlns:p14="http://schemas.microsoft.com/office/powerpoint/2010/main" val="15824209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936434"/>
            <a:ext cx="12192000" cy="5799217"/>
          </a:xfrm>
        </p:spPr>
        <p:txBody>
          <a:bodyPr>
            <a:noAutofit/>
          </a:bodyPr>
          <a:lstStyle/>
          <a:p>
            <a:r>
              <a:rPr lang="ru-RU" sz="1600" b="1" dirty="0">
                <a:solidFill>
                  <a:srgbClr val="FFFF00"/>
                </a:solidFill>
                <a:effectLst/>
              </a:rPr>
              <a:t>Перелік тем, рекомендованих для навчально-дослідної роботи студентів (УИРС).</a:t>
            </a:r>
            <a:r>
              <a:rPr lang="ru-RU" sz="1600" dirty="0">
                <a:solidFill>
                  <a:srgbClr val="FFFF00"/>
                </a:solidFill>
                <a:effectLst/>
              </a:rPr>
              <a:t/>
            </a:r>
            <a:br>
              <a:rPr lang="ru-RU" sz="1600" dirty="0">
                <a:solidFill>
                  <a:srgbClr val="FFFF00"/>
                </a:solidFill>
                <a:effectLst/>
              </a:rPr>
            </a:br>
            <a:r>
              <a:rPr lang="ru-RU" sz="1600" b="1" dirty="0">
                <a:solidFill>
                  <a:srgbClr val="FFFF00"/>
                </a:solidFill>
                <a:effectLst/>
              </a:rPr>
              <a:t>1. Загальні питання гігієни.</a:t>
            </a:r>
            <a:r>
              <a:rPr lang="ru-RU" sz="1600" dirty="0">
                <a:solidFill>
                  <a:srgbClr val="FFFF00"/>
                </a:solidFill>
                <a:effectLst/>
              </a:rPr>
              <a:t/>
            </a:r>
            <a:br>
              <a:rPr lang="ru-RU" sz="1600" dirty="0">
                <a:solidFill>
                  <a:srgbClr val="FFFF00"/>
                </a:solidFill>
                <a:effectLst/>
              </a:rPr>
            </a:br>
            <a:r>
              <a:rPr lang="ru-RU" sz="1600" dirty="0">
                <a:solidFill>
                  <a:schemeClr val="tx1"/>
                </a:solidFill>
                <a:effectLst/>
              </a:rPr>
              <a:t>1.1. Здоров'я людини і його залежність від природних, виробничих факторів навколишнього середовища і соціально-економічних умов життя.</a:t>
            </a:r>
            <a:br>
              <a:rPr lang="ru-RU" sz="1600" dirty="0">
                <a:solidFill>
                  <a:schemeClr val="tx1"/>
                </a:solidFill>
                <a:effectLst/>
              </a:rPr>
            </a:br>
            <a:r>
              <a:rPr lang="ru-RU" sz="1600" dirty="0">
                <a:solidFill>
                  <a:schemeClr val="tx1"/>
                </a:solidFill>
                <a:effectLst/>
              </a:rPr>
              <a:t>1.2. Профілактика - найважливіша область медичної діяльності в галузі збереження здоров'я населення. Роль гігієни, санітарії, епідеміології в профілактиці захворювань.</a:t>
            </a:r>
            <a:br>
              <a:rPr lang="ru-RU" sz="1600" dirty="0">
                <a:solidFill>
                  <a:schemeClr val="tx1"/>
                </a:solidFill>
                <a:effectLst/>
              </a:rPr>
            </a:br>
            <a:r>
              <a:rPr lang="ru-RU" sz="1600" dirty="0">
                <a:solidFill>
                  <a:schemeClr val="tx1"/>
                </a:solidFill>
                <a:effectLst/>
              </a:rPr>
              <a:t>1.3. Санітарно-епідеміологічна служба в Україні, її структура, зміст, основні напрямки діяльності. Структура санітарно-епідеміологічних станцій різного рівня управління. Відомчі СЕС.</a:t>
            </a:r>
            <a:br>
              <a:rPr lang="ru-RU" sz="1600" dirty="0">
                <a:solidFill>
                  <a:schemeClr val="tx1"/>
                </a:solidFill>
                <a:effectLst/>
              </a:rPr>
            </a:br>
            <a:r>
              <a:rPr lang="ru-RU" sz="1600" dirty="0">
                <a:solidFill>
                  <a:schemeClr val="tx1"/>
                </a:solidFill>
                <a:effectLst/>
              </a:rPr>
              <a:t>1.4. Науково-технічний прогрес, його вплив на соціально-економічні та гігієнічні умови життя і трудової діяльності населення.</a:t>
            </a:r>
            <a:br>
              <a:rPr lang="ru-RU" sz="1600" dirty="0">
                <a:solidFill>
                  <a:schemeClr val="tx1"/>
                </a:solidFill>
                <a:effectLst/>
              </a:rPr>
            </a:br>
            <a:r>
              <a:rPr lang="ru-RU" sz="1600" dirty="0">
                <a:solidFill>
                  <a:schemeClr val="tx1"/>
                </a:solidFill>
                <a:effectLst/>
              </a:rPr>
              <a:t>1.5. Урбанізація і хвороби цивілізації, гігієнічні проблеми їх профілактики.</a:t>
            </a:r>
            <a:br>
              <a:rPr lang="ru-RU" sz="1600" dirty="0">
                <a:solidFill>
                  <a:schemeClr val="tx1"/>
                </a:solidFill>
                <a:effectLst/>
              </a:rPr>
            </a:br>
            <a:r>
              <a:rPr lang="ru-RU" sz="1600" dirty="0">
                <a:solidFill>
                  <a:schemeClr val="tx1"/>
                </a:solidFill>
                <a:effectLst/>
              </a:rPr>
              <a:t>1.6. Історія розвитку гігієни. Видатні вчені емпіричного та експериментального періодів. Гіппократ, Авіценна,</a:t>
            </a:r>
            <a:r>
              <a:rPr lang="ru-RU" sz="1600" dirty="0" err="1">
                <a:solidFill>
                  <a:schemeClr val="tx1"/>
                </a:solidFill>
                <a:effectLst/>
              </a:rPr>
              <a:t>Рамаццині</a:t>
            </a:r>
            <a:r>
              <a:rPr lang="ru-RU" sz="1600" dirty="0">
                <a:solidFill>
                  <a:schemeClr val="tx1"/>
                </a:solidFill>
                <a:effectLst/>
              </a:rPr>
              <a:t>, М. </a:t>
            </a:r>
            <a:r>
              <a:rPr lang="ru-RU" sz="1600" dirty="0" err="1">
                <a:solidFill>
                  <a:schemeClr val="tx1"/>
                </a:solidFill>
                <a:effectLst/>
              </a:rPr>
              <a:t>Петтенкофер</a:t>
            </a:r>
            <a:r>
              <a:rPr lang="ru-RU" sz="1600" dirty="0">
                <a:solidFill>
                  <a:schemeClr val="tx1"/>
                </a:solidFill>
                <a:effectLst/>
              </a:rPr>
              <a:t>, Ф.Ф. Ерісман, О.П.</a:t>
            </a:r>
            <a:r>
              <a:rPr lang="ru-RU" sz="1600" dirty="0" err="1">
                <a:solidFill>
                  <a:schemeClr val="tx1"/>
                </a:solidFill>
                <a:effectLst/>
              </a:rPr>
              <a:t>Доброславін</a:t>
            </a:r>
            <a:r>
              <a:rPr lang="ru-RU" sz="1600" dirty="0">
                <a:solidFill>
                  <a:schemeClr val="tx1"/>
                </a:solidFill>
                <a:effectLst/>
              </a:rPr>
              <a:t>, </a:t>
            </a:r>
            <a:r>
              <a:rPr lang="ru-RU" sz="1600" dirty="0" err="1">
                <a:solidFill>
                  <a:schemeClr val="tx1"/>
                </a:solidFill>
                <a:effectLst/>
              </a:rPr>
              <a:t>В.А.Субботін</a:t>
            </a:r>
            <a:r>
              <a:rPr lang="ru-RU" sz="1600" dirty="0">
                <a:solidFill>
                  <a:schemeClr val="tx1"/>
                </a:solidFill>
                <a:effectLst/>
              </a:rPr>
              <a:t> та інші, їх внесок в розвиток гігієнічної науки.</a:t>
            </a:r>
            <a:br>
              <a:rPr lang="ru-RU" sz="1600" dirty="0">
                <a:solidFill>
                  <a:schemeClr val="tx1"/>
                </a:solidFill>
                <a:effectLst/>
              </a:rPr>
            </a:br>
            <a:r>
              <a:rPr lang="ru-RU" sz="1600" dirty="0">
                <a:solidFill>
                  <a:schemeClr val="tx1"/>
                </a:solidFill>
                <a:effectLst/>
              </a:rPr>
              <a:t>1.7. Виникнення і розвиток гігієнічної науки та санітарно-епідеміологічної служби в Україні (Д. Самойлович, П. Могила, А.М.</a:t>
            </a:r>
            <a:r>
              <a:rPr lang="ru-RU" sz="1600" dirty="0" err="1">
                <a:solidFill>
                  <a:schemeClr val="tx1"/>
                </a:solidFill>
                <a:effectLst/>
              </a:rPr>
              <a:t>Марзєєв</a:t>
            </a:r>
            <a:r>
              <a:rPr lang="ru-RU" sz="1600" dirty="0">
                <a:solidFill>
                  <a:schemeClr val="tx1"/>
                </a:solidFill>
                <a:effectLst/>
              </a:rPr>
              <a:t>, В.А. Суботін, О.В. Корчак-</a:t>
            </a:r>
            <a:r>
              <a:rPr lang="ru-RU" sz="1600" dirty="0" err="1">
                <a:solidFill>
                  <a:schemeClr val="tx1"/>
                </a:solidFill>
                <a:effectLst/>
              </a:rPr>
              <a:t>Чепурковський</a:t>
            </a:r>
            <a:r>
              <a:rPr lang="ru-RU" sz="1600" dirty="0">
                <a:solidFill>
                  <a:schemeClr val="tx1"/>
                </a:solidFill>
                <a:effectLst/>
              </a:rPr>
              <a:t>, В.Д. Орлов, Л.І. Ведмідь, Г.Х.</a:t>
            </a:r>
            <a:r>
              <a:rPr lang="ru-RU" sz="1600" dirty="0" err="1">
                <a:solidFill>
                  <a:schemeClr val="tx1"/>
                </a:solidFill>
                <a:effectLst/>
              </a:rPr>
              <a:t>Шахбазян</a:t>
            </a:r>
            <a:r>
              <a:rPr lang="ru-RU" sz="1600" dirty="0">
                <a:solidFill>
                  <a:schemeClr val="tx1"/>
                </a:solidFill>
                <a:effectLst/>
              </a:rPr>
              <a:t>, В.З. Мартинюк, В.М. Жаботинський, Д.Н. Калюжний, Р.Д.</a:t>
            </a:r>
            <a:r>
              <a:rPr lang="ru-RU" sz="1600" dirty="0" err="1">
                <a:solidFill>
                  <a:schemeClr val="tx1"/>
                </a:solidFill>
                <a:effectLst/>
              </a:rPr>
              <a:t>Габович</a:t>
            </a:r>
            <a:r>
              <a:rPr lang="ru-RU" sz="1600" dirty="0">
                <a:solidFill>
                  <a:schemeClr val="tx1"/>
                </a:solidFill>
                <a:effectLst/>
              </a:rPr>
              <a:t>, Є.І. Гончарук та інші).</a:t>
            </a:r>
            <a:br>
              <a:rPr lang="ru-RU" sz="1600" dirty="0">
                <a:solidFill>
                  <a:schemeClr val="tx1"/>
                </a:solidFill>
                <a:effectLst/>
              </a:rPr>
            </a:br>
            <a:r>
              <a:rPr lang="ru-RU" sz="1600" dirty="0">
                <a:solidFill>
                  <a:schemeClr val="tx1"/>
                </a:solidFill>
                <a:effectLst/>
              </a:rPr>
              <a:t>1.8. Санітарне законодавство України. Види, значення гігієнічних регламентів в системі профілактичних заходів. Наукові принципи гігієнічного нормування. Відображення питань охорони здоров'я населення в Конституції України.</a:t>
            </a:r>
            <a:br>
              <a:rPr lang="ru-RU" sz="1600" dirty="0">
                <a:solidFill>
                  <a:schemeClr val="tx1"/>
                </a:solidFill>
                <a:effectLst/>
              </a:rPr>
            </a:br>
            <a:r>
              <a:rPr lang="ru-RU" sz="1600" dirty="0">
                <a:solidFill>
                  <a:schemeClr val="tx1"/>
                </a:solidFill>
                <a:effectLst/>
              </a:rPr>
              <a:t>1.9. Реферативний огляд санітарного законодавства України в галузі комунальної гігієни і гігієни харчування.</a:t>
            </a:r>
            <a:br>
              <a:rPr lang="ru-RU" sz="1600" dirty="0">
                <a:solidFill>
                  <a:schemeClr val="tx1"/>
                </a:solidFill>
                <a:effectLst/>
              </a:rPr>
            </a:br>
            <a:r>
              <a:rPr lang="ru-RU" sz="1600" dirty="0">
                <a:solidFill>
                  <a:schemeClr val="tx1"/>
                </a:solidFill>
                <a:effectLst/>
              </a:rPr>
              <a:t>1.10. Реферативний огляд санітарного законодавства України в області гігієни праці, гігієни дітей та підлітків, радіаційної гігієни.</a:t>
            </a:r>
            <a:br>
              <a:rPr lang="ru-RU" sz="1600" dirty="0">
                <a:solidFill>
                  <a:schemeClr val="tx1"/>
                </a:solidFill>
                <a:effectLst/>
              </a:rPr>
            </a:br>
            <a:r>
              <a:rPr lang="ru-RU" sz="1600" dirty="0">
                <a:solidFill>
                  <a:schemeClr val="tx1"/>
                </a:solidFill>
                <a:effectLst/>
              </a:rPr>
              <a:t>1.11. Гігієнічні і протиепідемічні заходи при катастрофах та інших надзвичайних ситуаціях.</a:t>
            </a:r>
            <a:br>
              <a:rPr lang="ru-RU" sz="1600" dirty="0">
                <a:solidFill>
                  <a:schemeClr val="tx1"/>
                </a:solidFill>
                <a:effectLst/>
              </a:rPr>
            </a:br>
            <a:endParaRPr lang="ru-RU" sz="1600" dirty="0">
              <a:solidFill>
                <a:schemeClr val="tx1"/>
              </a:solidFill>
            </a:endParaRPr>
          </a:p>
        </p:txBody>
      </p:sp>
    </p:spTree>
    <p:extLst>
      <p:ext uri="{BB962C8B-B14F-4D97-AF65-F5344CB8AC3E}">
        <p14:creationId xmlns:p14="http://schemas.microsoft.com/office/powerpoint/2010/main" val="115222521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1718631"/>
            <a:ext cx="12192000" cy="4467340"/>
          </a:xfrm>
        </p:spPr>
        <p:txBody>
          <a:bodyPr>
            <a:noAutofit/>
          </a:bodyPr>
          <a:lstStyle/>
          <a:p>
            <a:r>
              <a:rPr lang="ru-RU" sz="1800" b="1" dirty="0">
                <a:solidFill>
                  <a:srgbClr val="FFFF00"/>
                </a:solidFill>
                <a:effectLst/>
              </a:rPr>
              <a:t>2. Гігієна довкілля</a:t>
            </a:r>
            <a:r>
              <a:rPr lang="ru-RU" sz="1800" b="1" dirty="0">
                <a:effectLst/>
              </a:rPr>
              <a:t>.</a:t>
            </a:r>
            <a:r>
              <a:rPr lang="ru-RU" sz="1800" dirty="0">
                <a:effectLst/>
              </a:rPr>
              <a:t/>
            </a:r>
            <a:br>
              <a:rPr lang="ru-RU" sz="1800" dirty="0">
                <a:effectLst/>
              </a:rPr>
            </a:br>
            <a:r>
              <a:rPr lang="ru-RU" sz="1800" dirty="0">
                <a:solidFill>
                  <a:schemeClr val="tx1"/>
                </a:solidFill>
                <a:effectLst/>
              </a:rPr>
              <a:t>2.1. Сучасні вчення про біосферу і її гігієнічне значення. В.І. Вернадський і його внесок в розробку цього вчення.</a:t>
            </a:r>
            <a:br>
              <a:rPr lang="ru-RU" sz="1800" dirty="0">
                <a:solidFill>
                  <a:schemeClr val="tx1"/>
                </a:solidFill>
                <a:effectLst/>
              </a:rPr>
            </a:br>
            <a:r>
              <a:rPr lang="ru-RU" sz="1800" dirty="0">
                <a:solidFill>
                  <a:schemeClr val="tx1"/>
                </a:solidFill>
                <a:effectLst/>
              </a:rPr>
              <a:t>2.2. Клімат і його роль в житті людини. Акліматизація, її закономірності. Кліматичні зони України, їх гігієнічна характеристика.</a:t>
            </a:r>
            <a:br>
              <a:rPr lang="ru-RU" sz="1800" dirty="0">
                <a:solidFill>
                  <a:schemeClr val="tx1"/>
                </a:solidFill>
                <a:effectLst/>
              </a:rPr>
            </a:br>
            <a:r>
              <a:rPr lang="ru-RU" sz="1800" dirty="0">
                <a:solidFill>
                  <a:schemeClr val="tx1"/>
                </a:solidFill>
                <a:effectLst/>
              </a:rPr>
              <a:t>2.3. Сонячна радіація та здоров'я людини. Гігієнічне значення інфрачервоного і ультрафіолетового діапазонів сонячної радіації.</a:t>
            </a:r>
            <a:br>
              <a:rPr lang="ru-RU" sz="1800" dirty="0">
                <a:solidFill>
                  <a:schemeClr val="tx1"/>
                </a:solidFill>
                <a:effectLst/>
              </a:rPr>
            </a:br>
            <a:r>
              <a:rPr lang="ru-RU" sz="1800" dirty="0">
                <a:solidFill>
                  <a:schemeClr val="tx1"/>
                </a:solidFill>
                <a:effectLst/>
              </a:rPr>
              <a:t>2.4. Штучні джерела ультрафіолетової радіації як засобу профілактики і лікування, і як фактори виробничого шкідливості.</a:t>
            </a:r>
            <a:br>
              <a:rPr lang="ru-RU" sz="1800" dirty="0">
                <a:solidFill>
                  <a:schemeClr val="tx1"/>
                </a:solidFill>
                <a:effectLst/>
              </a:rPr>
            </a:br>
            <a:r>
              <a:rPr lang="ru-RU" sz="1800" dirty="0">
                <a:solidFill>
                  <a:schemeClr val="tx1"/>
                </a:solidFill>
                <a:effectLst/>
              </a:rPr>
              <a:t>2.5. Погода, її медичні класифікації та вплив на хід різних захворювань і станів.</a:t>
            </a:r>
            <a:br>
              <a:rPr lang="ru-RU" sz="1800" dirty="0">
                <a:solidFill>
                  <a:schemeClr val="tx1"/>
                </a:solidFill>
                <a:effectLst/>
              </a:rPr>
            </a:br>
            <a:r>
              <a:rPr lang="ru-RU" sz="1800" dirty="0">
                <a:solidFill>
                  <a:schemeClr val="tx1"/>
                </a:solidFill>
                <a:effectLst/>
              </a:rPr>
              <a:t>2.6. Повітря, вода, грунт як елементи біосфери і їх гігієнічне значення.</a:t>
            </a:r>
            <a:br>
              <a:rPr lang="ru-RU" sz="1800" dirty="0">
                <a:solidFill>
                  <a:schemeClr val="tx1"/>
                </a:solidFill>
                <a:effectLst/>
              </a:rPr>
            </a:br>
            <a:r>
              <a:rPr lang="ru-RU" sz="1800" dirty="0">
                <a:solidFill>
                  <a:schemeClr val="tx1"/>
                </a:solidFill>
                <a:effectLst/>
              </a:rPr>
              <a:t>2.7. Геліо-, геофізичні фактори і їх вплив на організм і здоров'я.</a:t>
            </a:r>
            <a:r>
              <a:rPr lang="ru-RU" sz="1800" dirty="0" err="1">
                <a:solidFill>
                  <a:schemeClr val="tx1"/>
                </a:solidFill>
                <a:effectLst/>
              </a:rPr>
              <a:t>А.Л.Чижевский</a:t>
            </a:r>
            <a:r>
              <a:rPr lang="ru-RU" sz="1800" dirty="0">
                <a:solidFill>
                  <a:schemeClr val="tx1"/>
                </a:solidFill>
                <a:effectLst/>
              </a:rPr>
              <a:t> і його внесок в розвиток сучасної гелиобиологии.</a:t>
            </a:r>
            <a:br>
              <a:rPr lang="ru-RU" sz="1800" dirty="0">
                <a:solidFill>
                  <a:schemeClr val="tx1"/>
                </a:solidFill>
                <a:effectLst/>
              </a:rPr>
            </a:br>
            <a:r>
              <a:rPr lang="ru-RU" sz="1800" dirty="0">
                <a:solidFill>
                  <a:schemeClr val="tx1"/>
                </a:solidFill>
                <a:effectLst/>
              </a:rPr>
              <a:t>2.8. Хімічне забруднення навколишнього середовища і його вплив на здоров'я населення.</a:t>
            </a:r>
            <a:br>
              <a:rPr lang="ru-RU" sz="1800" dirty="0">
                <a:solidFill>
                  <a:schemeClr val="tx1"/>
                </a:solidFill>
                <a:effectLst/>
              </a:rPr>
            </a:br>
            <a:r>
              <a:rPr lang="ru-RU" sz="1800" dirty="0">
                <a:solidFill>
                  <a:schemeClr val="tx1"/>
                </a:solidFill>
                <a:effectLst/>
              </a:rPr>
              <a:t>2.9. Радіоактивне забруднення навколишнього середовища і його вплив на здоров'я населення</a:t>
            </a:r>
            <a:br>
              <a:rPr lang="ru-RU" sz="1800" dirty="0">
                <a:solidFill>
                  <a:schemeClr val="tx1"/>
                </a:solidFill>
                <a:effectLst/>
              </a:rPr>
            </a:br>
            <a:r>
              <a:rPr lang="ru-RU" sz="1800" dirty="0">
                <a:solidFill>
                  <a:schemeClr val="tx1"/>
                </a:solidFill>
                <a:effectLst/>
              </a:rPr>
              <a:t>2.10. Техногенні фізичні фактори навколишнього середовища (шум, вібрація, електромагнітні поля різних частот), їх вплив на здоров'я людини.</a:t>
            </a:r>
            <a:br>
              <a:rPr lang="ru-RU" sz="1800" dirty="0">
                <a:solidFill>
                  <a:schemeClr val="tx1"/>
                </a:solidFill>
                <a:effectLst/>
              </a:rPr>
            </a:br>
            <a:r>
              <a:rPr lang="ru-RU" sz="1800" dirty="0">
                <a:solidFill>
                  <a:schemeClr val="tx1"/>
                </a:solidFill>
                <a:effectLst/>
              </a:rPr>
              <a:t>2.11. Біологічні фактори навколишнього середовища (мікроорганізми, грибки, гельмінти, найпростіші, комахи, гризуни), їх вплив на здоров'я людини.</a:t>
            </a:r>
            <a:br>
              <a:rPr lang="ru-RU" sz="1800" dirty="0">
                <a:solidFill>
                  <a:schemeClr val="tx1"/>
                </a:solidFill>
                <a:effectLst/>
              </a:rPr>
            </a:br>
            <a:r>
              <a:rPr lang="ru-RU" sz="1800" dirty="0">
                <a:solidFill>
                  <a:schemeClr val="tx1"/>
                </a:solidFill>
                <a:effectLst/>
              </a:rPr>
              <a:t>2.12. Алергени, канцерогени і віддалені наслідки їх впливу на організм людини.</a:t>
            </a:r>
            <a:r>
              <a:rPr lang="ru-RU" sz="1400" dirty="0">
                <a:solidFill>
                  <a:schemeClr val="tx1"/>
                </a:solidFill>
                <a:effectLst/>
              </a:rPr>
              <a:t/>
            </a:r>
            <a:br>
              <a:rPr lang="ru-RU" sz="1400" dirty="0">
                <a:solidFill>
                  <a:schemeClr val="tx1"/>
                </a:solidFill>
                <a:effectLst/>
              </a:rPr>
            </a:br>
            <a:endParaRPr lang="ru-RU" sz="1400" dirty="0">
              <a:solidFill>
                <a:schemeClr val="tx1"/>
              </a:solidFill>
            </a:endParaRPr>
          </a:p>
        </p:txBody>
      </p:sp>
    </p:spTree>
    <p:extLst>
      <p:ext uri="{BB962C8B-B14F-4D97-AF65-F5344CB8AC3E}">
        <p14:creationId xmlns:p14="http://schemas.microsoft.com/office/powerpoint/2010/main" val="502004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1355075"/>
            <a:ext cx="12192000" cy="5671851"/>
          </a:xfrm>
        </p:spPr>
        <p:txBody>
          <a:bodyPr>
            <a:noAutofit/>
          </a:bodyPr>
          <a:lstStyle/>
          <a:p>
            <a:r>
              <a:rPr lang="ru-RU" sz="1600" b="1" dirty="0">
                <a:solidFill>
                  <a:srgbClr val="FFFF00"/>
                </a:solidFill>
                <a:effectLst/>
              </a:rPr>
              <a:t>3. Гігієна харчування</a:t>
            </a:r>
            <a:r>
              <a:rPr lang="ru-RU" sz="1600" b="1" dirty="0">
                <a:effectLst/>
              </a:rPr>
              <a:t>.</a:t>
            </a:r>
            <a:r>
              <a:rPr lang="ru-RU" sz="1600" dirty="0">
                <a:effectLst/>
              </a:rPr>
              <a:t/>
            </a:r>
            <a:br>
              <a:rPr lang="ru-RU" sz="1600" dirty="0">
                <a:effectLst/>
              </a:rPr>
            </a:br>
            <a:r>
              <a:rPr lang="ru-RU" sz="1600" dirty="0">
                <a:solidFill>
                  <a:schemeClr val="tx1"/>
                </a:solidFill>
                <a:effectLst/>
              </a:rPr>
              <a:t>3.1. Гігієнічні норми харчування різних категорій населення і їх наукове обгрунтування.</a:t>
            </a:r>
            <a:br>
              <a:rPr lang="ru-RU" sz="1600" dirty="0">
                <a:solidFill>
                  <a:schemeClr val="tx1"/>
                </a:solidFill>
                <a:effectLst/>
              </a:rPr>
            </a:br>
            <a:r>
              <a:rPr lang="ru-RU" sz="1600" dirty="0">
                <a:solidFill>
                  <a:schemeClr val="tx1"/>
                </a:solidFill>
                <a:effectLst/>
              </a:rPr>
              <a:t>3.2. Харчування як соціально-гігієнічна проблема. Науково-технічний прогрес і його роль у вирішенні проблеми харчування населення.</a:t>
            </a:r>
            <a:br>
              <a:rPr lang="ru-RU" sz="1600" dirty="0">
                <a:solidFill>
                  <a:schemeClr val="tx1"/>
                </a:solidFill>
                <a:effectLst/>
              </a:rPr>
            </a:br>
            <a:r>
              <a:rPr lang="ru-RU" sz="1600" dirty="0">
                <a:solidFill>
                  <a:schemeClr val="tx1"/>
                </a:solidFill>
                <a:effectLst/>
              </a:rPr>
              <a:t>3.3. Раціональне харчування і його значення в профілактиці серцево-судинних захворювань і хвороб шлунково-кишкового тракту і обміну речовин.</a:t>
            </a:r>
            <a:br>
              <a:rPr lang="ru-RU" sz="1600" dirty="0">
                <a:solidFill>
                  <a:schemeClr val="tx1"/>
                </a:solidFill>
                <a:effectLst/>
              </a:rPr>
            </a:br>
            <a:r>
              <a:rPr lang="ru-RU" sz="1600" dirty="0">
                <a:solidFill>
                  <a:schemeClr val="tx1"/>
                </a:solidFill>
                <a:effectLst/>
              </a:rPr>
              <a:t>3.4. Наукові основи і гігієна харчування хворого. Парентеральне харчування і його гігієнічна оцінка.</a:t>
            </a:r>
            <a:br>
              <a:rPr lang="ru-RU" sz="1600" dirty="0">
                <a:solidFill>
                  <a:schemeClr val="tx1"/>
                </a:solidFill>
                <a:effectLst/>
              </a:rPr>
            </a:br>
            <a:r>
              <a:rPr lang="ru-RU" sz="1600" dirty="0">
                <a:solidFill>
                  <a:schemeClr val="tx1"/>
                </a:solidFill>
                <a:effectLst/>
              </a:rPr>
              <a:t>3.5. Фізіолого-гігієнічна оцінка вегетаріанського харчування. Сучасні уявлення про лікування голодом і його практичне застосування (фізіолого-гігієнічні аспекти). Роздільне харчування.</a:t>
            </a:r>
            <a:br>
              <a:rPr lang="ru-RU" sz="1600" dirty="0">
                <a:solidFill>
                  <a:schemeClr val="tx1"/>
                </a:solidFill>
                <a:effectLst/>
              </a:rPr>
            </a:br>
            <a:r>
              <a:rPr lang="ru-RU" sz="1600" dirty="0">
                <a:solidFill>
                  <a:schemeClr val="tx1"/>
                </a:solidFill>
                <a:effectLst/>
              </a:rPr>
              <a:t>3.6. Гігієнічні проблеми використання барвників, антиокислювачів, емульгаторів,</a:t>
            </a:r>
            <a:r>
              <a:rPr lang="ru-RU" sz="1600" dirty="0" err="1">
                <a:solidFill>
                  <a:schemeClr val="tx1"/>
                </a:solidFill>
                <a:effectLst/>
              </a:rPr>
              <a:t>ароматизаторів</a:t>
            </a:r>
            <a:r>
              <a:rPr lang="ru-RU" sz="1600" dirty="0">
                <a:solidFill>
                  <a:schemeClr val="tx1"/>
                </a:solidFill>
                <a:effectLst/>
              </a:rPr>
              <a:t> і інших добавок в харчові продукти.</a:t>
            </a:r>
            <a:br>
              <a:rPr lang="ru-RU" sz="1600" dirty="0">
                <a:solidFill>
                  <a:schemeClr val="tx1"/>
                </a:solidFill>
                <a:effectLst/>
              </a:rPr>
            </a:br>
            <a:r>
              <a:rPr lang="ru-RU" sz="1600" dirty="0">
                <a:solidFill>
                  <a:schemeClr val="tx1"/>
                </a:solidFill>
                <a:effectLst/>
              </a:rPr>
              <a:t>3.7. Консервування харчових продуктів, гігієнічні вимоги до нього, використання консервованих продуктів харчування.</a:t>
            </a:r>
            <a:br>
              <a:rPr lang="ru-RU" sz="1600" dirty="0">
                <a:solidFill>
                  <a:schemeClr val="tx1"/>
                </a:solidFill>
                <a:effectLst/>
              </a:rPr>
            </a:br>
            <a:r>
              <a:rPr lang="ru-RU" sz="1600" dirty="0">
                <a:solidFill>
                  <a:schemeClr val="tx1"/>
                </a:solidFill>
                <a:effectLst/>
              </a:rPr>
              <a:t>3.8. Харчові алергії у дорослих і в дитячому віці. Гігієнічна характеристика дитячих поживних сумішей.</a:t>
            </a:r>
            <a:br>
              <a:rPr lang="ru-RU" sz="1600" dirty="0">
                <a:solidFill>
                  <a:schemeClr val="tx1"/>
                </a:solidFill>
                <a:effectLst/>
              </a:rPr>
            </a:br>
            <a:r>
              <a:rPr lang="ru-RU" sz="1600" dirty="0">
                <a:solidFill>
                  <a:schemeClr val="tx1"/>
                </a:solidFill>
                <a:effectLst/>
              </a:rPr>
              <a:t>3.9. Океан як джерело харчових продуктів. Гігієнічна характеристика "продуктів моря" і їх використання в харчуванні людини.</a:t>
            </a:r>
            <a:br>
              <a:rPr lang="ru-RU" sz="1600" dirty="0">
                <a:solidFill>
                  <a:schemeClr val="tx1"/>
                </a:solidFill>
                <a:effectLst/>
              </a:rPr>
            </a:br>
            <a:r>
              <a:rPr lang="ru-RU" sz="1600" dirty="0">
                <a:solidFill>
                  <a:schemeClr val="tx1"/>
                </a:solidFill>
                <a:effectLst/>
              </a:rPr>
              <a:t>3.10. Мікроелементи і їх роль в харчуванні здорової і хворої людини.</a:t>
            </a:r>
            <a:br>
              <a:rPr lang="ru-RU" sz="1600" dirty="0">
                <a:solidFill>
                  <a:schemeClr val="tx1"/>
                </a:solidFill>
                <a:effectLst/>
              </a:rPr>
            </a:br>
            <a:r>
              <a:rPr lang="ru-RU" sz="1600" dirty="0">
                <a:solidFill>
                  <a:schemeClr val="tx1"/>
                </a:solidFill>
                <a:effectLst/>
              </a:rPr>
              <a:t>3.11. Лікувально-профілактичне харчування, його значення і використання в системі заходів щодо зниження несприятливого впливу шкідливих професійних факторів та умов роботи.</a:t>
            </a:r>
            <a:br>
              <a:rPr lang="ru-RU" sz="1600" dirty="0">
                <a:solidFill>
                  <a:schemeClr val="tx1"/>
                </a:solidFill>
                <a:effectLst/>
              </a:rPr>
            </a:br>
            <a:r>
              <a:rPr lang="ru-RU" sz="1600" dirty="0">
                <a:solidFill>
                  <a:schemeClr val="tx1"/>
                </a:solidFill>
                <a:effectLst/>
              </a:rPr>
              <a:t>3.12. Особливості харчування працівників розумової, фізичної праці, дітей, осіб похилого віку.</a:t>
            </a:r>
            <a:br>
              <a:rPr lang="ru-RU" sz="1600" dirty="0">
                <a:solidFill>
                  <a:schemeClr val="tx1"/>
                </a:solidFill>
                <a:effectLst/>
              </a:rPr>
            </a:br>
            <a:r>
              <a:rPr lang="ru-RU" sz="1600" dirty="0">
                <a:solidFill>
                  <a:schemeClr val="tx1"/>
                </a:solidFill>
                <a:effectLst/>
              </a:rPr>
              <a:t>3.13. Молоко і кисло-молочні продукти, їх роль в забезпеченні раціональним харчуванням різних вікових груп населення.</a:t>
            </a:r>
            <a:br>
              <a:rPr lang="ru-RU" sz="1600" dirty="0">
                <a:solidFill>
                  <a:schemeClr val="tx1"/>
                </a:solidFill>
                <a:effectLst/>
              </a:rPr>
            </a:br>
            <a:r>
              <a:rPr lang="ru-RU" sz="1600" dirty="0">
                <a:solidFill>
                  <a:schemeClr val="tx1"/>
                </a:solidFill>
                <a:effectLst/>
              </a:rPr>
              <a:t/>
            </a:r>
            <a:br>
              <a:rPr lang="ru-RU" sz="1600" dirty="0">
                <a:solidFill>
                  <a:schemeClr val="tx1"/>
                </a:solidFill>
                <a:effectLst/>
              </a:rPr>
            </a:br>
            <a:endParaRPr lang="ru-RU" sz="1600" dirty="0">
              <a:solidFill>
                <a:schemeClr val="tx1"/>
              </a:solidFill>
            </a:endParaRPr>
          </a:p>
        </p:txBody>
      </p:sp>
    </p:spTree>
    <p:extLst>
      <p:ext uri="{BB962C8B-B14F-4D97-AF65-F5344CB8AC3E}">
        <p14:creationId xmlns:p14="http://schemas.microsoft.com/office/powerpoint/2010/main" val="10568665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1399141"/>
            <a:ext cx="12192000" cy="4621576"/>
          </a:xfrm>
        </p:spPr>
        <p:txBody>
          <a:bodyPr>
            <a:noAutofit/>
          </a:bodyPr>
          <a:lstStyle/>
          <a:p>
            <a:r>
              <a:rPr lang="ru-RU" sz="1800" dirty="0">
                <a:solidFill>
                  <a:schemeClr val="tx1"/>
                </a:solidFill>
                <a:effectLst/>
              </a:rPr>
              <a:t>3.14. Гігієнічне значення білків, жирів, вуглеводів в раціональному харчуванні.</a:t>
            </a:r>
            <a:br>
              <a:rPr lang="ru-RU" sz="1800" dirty="0">
                <a:solidFill>
                  <a:schemeClr val="tx1"/>
                </a:solidFill>
                <a:effectLst/>
              </a:rPr>
            </a:br>
            <a:r>
              <a:rPr lang="ru-RU" sz="1800" dirty="0">
                <a:solidFill>
                  <a:schemeClr val="tx1"/>
                </a:solidFill>
                <a:effectLst/>
              </a:rPr>
              <a:t>3.15. Гігієнічне значення вітамінів, макро-, мікроелементів, смакових речовин в раціональному харчуванні.</a:t>
            </a:r>
            <a:br>
              <a:rPr lang="ru-RU" sz="1800" dirty="0">
                <a:solidFill>
                  <a:schemeClr val="tx1"/>
                </a:solidFill>
                <a:effectLst/>
              </a:rPr>
            </a:br>
            <a:r>
              <a:rPr lang="ru-RU" sz="1800" dirty="0">
                <a:solidFill>
                  <a:schemeClr val="tx1"/>
                </a:solidFill>
                <a:effectLst/>
              </a:rPr>
              <a:t>3.16. Харчові отруєння, класифікація, характеристика, профілактика.</a:t>
            </a:r>
            <a:br>
              <a:rPr lang="ru-RU" sz="1800" dirty="0">
                <a:solidFill>
                  <a:schemeClr val="tx1"/>
                </a:solidFill>
                <a:effectLst/>
              </a:rPr>
            </a:br>
            <a:r>
              <a:rPr lang="ru-RU" sz="1800" dirty="0">
                <a:solidFill>
                  <a:schemeClr val="tx1"/>
                </a:solidFill>
                <a:effectLst/>
              </a:rPr>
              <a:t>3.17. Профілактика отруєнь, пов'язаних з використанням штучних добрив і отрутохімікатів в сільському господарстві, гігієнічна регламентація цих речовин.</a:t>
            </a:r>
            <a:br>
              <a:rPr lang="ru-RU" sz="1800" dirty="0">
                <a:solidFill>
                  <a:schemeClr val="tx1"/>
                </a:solidFill>
                <a:effectLst/>
              </a:rPr>
            </a:br>
            <a:r>
              <a:rPr lang="ru-RU" sz="1800" dirty="0">
                <a:solidFill>
                  <a:schemeClr val="tx1"/>
                </a:solidFill>
                <a:effectLst/>
              </a:rPr>
              <a:t>3.18. Полімерні матеріали та поліграфічні фарби, гігієнічні питання їх використання в харчовій промисловості (для упаковки, транспортування харчових продуктів і з іншою метою).</a:t>
            </a:r>
            <a:br>
              <a:rPr lang="ru-RU" sz="1800" dirty="0">
                <a:solidFill>
                  <a:schemeClr val="tx1"/>
                </a:solidFill>
                <a:effectLst/>
              </a:rPr>
            </a:br>
            <a:r>
              <a:rPr lang="ru-RU" sz="1800" dirty="0">
                <a:solidFill>
                  <a:schemeClr val="tx1"/>
                </a:solidFill>
                <a:effectLst/>
              </a:rPr>
              <a:t>3.19. Геохімічні провінції і біогеохімічні ендемії, їх профілактика.</a:t>
            </a:r>
            <a:br>
              <a:rPr lang="ru-RU" sz="1800" dirty="0">
                <a:solidFill>
                  <a:schemeClr val="tx1"/>
                </a:solidFill>
                <a:effectLst/>
              </a:rPr>
            </a:br>
            <a:r>
              <a:rPr lang="ru-RU" sz="1800" dirty="0">
                <a:solidFill>
                  <a:schemeClr val="tx1"/>
                </a:solidFill>
                <a:effectLst/>
              </a:rPr>
              <a:t>3.20. Харчові гельмінтози, їх класифікація, шляхи поширення, профілактика.</a:t>
            </a:r>
            <a:br>
              <a:rPr lang="ru-RU" sz="1800" dirty="0">
                <a:solidFill>
                  <a:schemeClr val="tx1"/>
                </a:solidFill>
                <a:effectLst/>
              </a:rPr>
            </a:br>
            <a:r>
              <a:rPr lang="ru-RU" sz="1800" dirty="0">
                <a:solidFill>
                  <a:schemeClr val="tx1"/>
                </a:solidFill>
                <a:effectLst/>
              </a:rPr>
              <a:t>3.21. Переїдання як фактор ризику в патології людини, методи профілактики ожиріння.</a:t>
            </a:r>
            <a:br>
              <a:rPr lang="ru-RU" sz="1800" dirty="0">
                <a:solidFill>
                  <a:schemeClr val="tx1"/>
                </a:solidFill>
                <a:effectLst/>
              </a:rPr>
            </a:br>
            <a:r>
              <a:rPr lang="ru-RU" sz="1800" dirty="0">
                <a:solidFill>
                  <a:schemeClr val="tx1"/>
                </a:solidFill>
                <a:effectLst/>
              </a:rPr>
              <a:t>3.22. Харчування і хвороби</a:t>
            </a:r>
            <a:r>
              <a:rPr lang="ru-RU" sz="1800" dirty="0" err="1">
                <a:solidFill>
                  <a:schemeClr val="tx1"/>
                </a:solidFill>
                <a:effectLst/>
              </a:rPr>
              <a:t>зубо</a:t>
            </a:r>
            <a:r>
              <a:rPr lang="ru-RU" sz="1800" dirty="0">
                <a:solidFill>
                  <a:schemeClr val="tx1"/>
                </a:solidFill>
                <a:effectLst/>
              </a:rPr>
              <a:t>-челюстного апарату. Роль білків, цукрів, мікроелементів, харчових речовин у розвитку стоматологічних захворювань.</a:t>
            </a:r>
            <a:br>
              <a:rPr lang="ru-RU" sz="1800" dirty="0">
                <a:solidFill>
                  <a:schemeClr val="tx1"/>
                </a:solidFill>
                <a:effectLst/>
              </a:rPr>
            </a:br>
            <a:r>
              <a:rPr lang="ru-RU" sz="1800" dirty="0">
                <a:solidFill>
                  <a:schemeClr val="tx1"/>
                </a:solidFill>
                <a:effectLst/>
              </a:rPr>
              <a:t>3.23. Залізодефіцитні і інші аліментарні анемії, їх профілактика. Кальцій і фосфор в харчуванні людини.</a:t>
            </a:r>
            <a:br>
              <a:rPr lang="ru-RU" sz="1800" dirty="0">
                <a:solidFill>
                  <a:schemeClr val="tx1"/>
                </a:solidFill>
                <a:effectLst/>
              </a:rPr>
            </a:br>
            <a:r>
              <a:rPr lang="ru-RU" sz="1800" dirty="0">
                <a:solidFill>
                  <a:schemeClr val="tx1"/>
                </a:solidFill>
                <a:effectLst/>
              </a:rPr>
              <a:t>3.24. гігієнічна проблема</a:t>
            </a:r>
            <a:r>
              <a:rPr lang="ru-RU" sz="1800" dirty="0" err="1">
                <a:solidFill>
                  <a:schemeClr val="tx1"/>
                </a:solidFill>
                <a:effectLst/>
              </a:rPr>
              <a:t>Афлотоксікоз</a:t>
            </a:r>
            <a:r>
              <a:rPr lang="ru-RU" sz="1800" dirty="0">
                <a:solidFill>
                  <a:schemeClr val="tx1"/>
                </a:solidFill>
                <a:effectLst/>
              </a:rPr>
              <a:t> (Його значення для країн Африки і Латинської Америки).</a:t>
            </a:r>
            <a:br>
              <a:rPr lang="ru-RU" sz="1800" dirty="0">
                <a:solidFill>
                  <a:schemeClr val="tx1"/>
                </a:solidFill>
                <a:effectLst/>
              </a:rPr>
            </a:br>
            <a:r>
              <a:rPr lang="ru-RU" sz="1800" dirty="0">
                <a:solidFill>
                  <a:schemeClr val="tx1"/>
                </a:solidFill>
                <a:effectLst/>
              </a:rPr>
              <a:t>3.25. Харчування і проблема довголіття. Холестериновий обмін, його роль в патології осіб похилого віку.</a:t>
            </a:r>
            <a:br>
              <a:rPr lang="ru-RU" sz="1800" dirty="0">
                <a:solidFill>
                  <a:schemeClr val="tx1"/>
                </a:solidFill>
                <a:effectLst/>
              </a:rPr>
            </a:br>
            <a:r>
              <a:rPr lang="ru-RU" sz="1800" dirty="0">
                <a:solidFill>
                  <a:schemeClr val="tx1"/>
                </a:solidFill>
                <a:effectLst/>
              </a:rPr>
              <a:t>3.26. Синтетична їжа як нова гігієнічна проблема</a:t>
            </a:r>
            <a:r>
              <a:rPr lang="ru-RU" sz="1800" dirty="0">
                <a:effectLst/>
              </a:rPr>
              <a:t>.</a:t>
            </a:r>
            <a:endParaRPr lang="ru-RU" sz="1800" dirty="0"/>
          </a:p>
        </p:txBody>
      </p:sp>
    </p:spTree>
    <p:extLst>
      <p:ext uri="{BB962C8B-B14F-4D97-AF65-F5344CB8AC3E}">
        <p14:creationId xmlns:p14="http://schemas.microsoft.com/office/powerpoint/2010/main" val="187790606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609600"/>
            <a:ext cx="12192000" cy="4722563"/>
          </a:xfrm>
        </p:spPr>
        <p:txBody>
          <a:bodyPr>
            <a:noAutofit/>
          </a:bodyPr>
          <a:lstStyle/>
          <a:p>
            <a:r>
              <a:rPr lang="ru-RU" sz="2000" b="1" dirty="0">
                <a:solidFill>
                  <a:srgbClr val="FFFF00"/>
                </a:solidFill>
                <a:effectLst/>
              </a:rPr>
              <a:t>4. Комунальна гігієна</a:t>
            </a:r>
            <a:r>
              <a:rPr lang="ru-RU" sz="2000" dirty="0">
                <a:solidFill>
                  <a:srgbClr val="FFFF00"/>
                </a:solidFill>
                <a:effectLst/>
              </a:rPr>
              <a:t/>
            </a:r>
            <a:br>
              <a:rPr lang="ru-RU" sz="2000" dirty="0">
                <a:solidFill>
                  <a:srgbClr val="FFFF00"/>
                </a:solidFill>
                <a:effectLst/>
              </a:rPr>
            </a:br>
            <a:r>
              <a:rPr lang="ru-RU" sz="2000" dirty="0">
                <a:solidFill>
                  <a:schemeClr val="tx1"/>
                </a:solidFill>
                <a:effectLst/>
              </a:rPr>
              <a:t>4.1. Гігієнічні вимоги до планування і облаштування житла (квартири).</a:t>
            </a:r>
            <a:br>
              <a:rPr lang="ru-RU" sz="2000" dirty="0">
                <a:solidFill>
                  <a:schemeClr val="tx1"/>
                </a:solidFill>
                <a:effectLst/>
              </a:rPr>
            </a:br>
            <a:r>
              <a:rPr lang="ru-RU" sz="2000" dirty="0">
                <a:solidFill>
                  <a:schemeClr val="tx1"/>
                </a:solidFill>
                <a:effectLst/>
              </a:rPr>
              <a:t>4.2.Гігіеніческіе вимоги до планування і облаштування колективних жител (гуртожитків, бараків).</a:t>
            </a:r>
            <a:br>
              <a:rPr lang="ru-RU" sz="2000" dirty="0">
                <a:solidFill>
                  <a:schemeClr val="tx1"/>
                </a:solidFill>
                <a:effectLst/>
              </a:rPr>
            </a:br>
            <a:r>
              <a:rPr lang="ru-RU" sz="2000" dirty="0">
                <a:solidFill>
                  <a:schemeClr val="tx1"/>
                </a:solidFill>
                <a:effectLst/>
              </a:rPr>
              <a:t>4.3. Каркасно-надувні й збірно-розбірні житла для польових умов (для будівельників, ліквідаторів наслідків катастроф та ін.), Їх гігієнічна характеристика.</a:t>
            </a:r>
            <a:br>
              <a:rPr lang="ru-RU" sz="2000" dirty="0">
                <a:solidFill>
                  <a:schemeClr val="tx1"/>
                </a:solidFill>
                <a:effectLst/>
              </a:rPr>
            </a:br>
            <a:r>
              <a:rPr lang="ru-RU" sz="2000" dirty="0">
                <a:solidFill>
                  <a:schemeClr val="tx1"/>
                </a:solidFill>
                <a:effectLst/>
              </a:rPr>
              <a:t>4.4. Гігієнічна характеристика елементів санітарного благоустрою сільських осель (опалення, вентиляція, водопостачання, збір, видалення та знешкодження твердих і рідких відходів).</a:t>
            </a:r>
            <a:br>
              <a:rPr lang="ru-RU" sz="2000" dirty="0">
                <a:solidFill>
                  <a:schemeClr val="tx1"/>
                </a:solidFill>
                <a:effectLst/>
              </a:rPr>
            </a:br>
            <a:r>
              <a:rPr lang="ru-RU" sz="2000" dirty="0">
                <a:solidFill>
                  <a:schemeClr val="tx1"/>
                </a:solidFill>
                <a:effectLst/>
              </a:rPr>
              <a:t>4.5. Гігієнічна характеристика методів і засобів очищення, знезараження води на водопровідних станціях, при місцевому водопостачанні.</a:t>
            </a:r>
            <a:br>
              <a:rPr lang="ru-RU" sz="2000" dirty="0">
                <a:solidFill>
                  <a:schemeClr val="tx1"/>
                </a:solidFill>
                <a:effectLst/>
              </a:rPr>
            </a:br>
            <a:r>
              <a:rPr lang="ru-RU" sz="2000" dirty="0">
                <a:solidFill>
                  <a:schemeClr val="tx1"/>
                </a:solidFill>
                <a:effectLst/>
              </a:rPr>
              <a:t>4.6. Гігієнічне обгрунтування норм якості питної води.</a:t>
            </a:r>
            <a:br>
              <a:rPr lang="ru-RU" sz="2000" dirty="0">
                <a:solidFill>
                  <a:schemeClr val="tx1"/>
                </a:solidFill>
                <a:effectLst/>
              </a:rPr>
            </a:br>
            <a:r>
              <a:rPr lang="ru-RU" sz="2000" dirty="0">
                <a:solidFill>
                  <a:schemeClr val="tx1"/>
                </a:solidFill>
                <a:effectLst/>
              </a:rPr>
              <a:t>4.7. Спеціальні методи обробки води (фторування, опріснення, дезактивація), їх гігієнічна характеристика.</a:t>
            </a:r>
            <a:r>
              <a:rPr lang="ru-RU" sz="1600" dirty="0">
                <a:solidFill>
                  <a:schemeClr val="tx1"/>
                </a:solidFill>
                <a:effectLst/>
              </a:rPr>
              <a:t/>
            </a:r>
            <a:br>
              <a:rPr lang="ru-RU" sz="1600" dirty="0">
                <a:solidFill>
                  <a:schemeClr val="tx1"/>
                </a:solidFill>
                <a:effectLst/>
              </a:rPr>
            </a:br>
            <a:endParaRPr lang="ru-RU" sz="1600" dirty="0">
              <a:solidFill>
                <a:schemeClr val="tx1"/>
              </a:solidFill>
            </a:endParaRPr>
          </a:p>
        </p:txBody>
      </p:sp>
    </p:spTree>
    <p:extLst>
      <p:ext uri="{BB962C8B-B14F-4D97-AF65-F5344CB8AC3E}">
        <p14:creationId xmlns:p14="http://schemas.microsoft.com/office/powerpoint/2010/main" val="12037831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3121446"/>
            <a:ext cx="12192000" cy="3200400"/>
          </a:xfrm>
        </p:spPr>
        <p:txBody>
          <a:bodyPr>
            <a:noAutofit/>
          </a:bodyPr>
          <a:lstStyle/>
          <a:p>
            <a:r>
              <a:rPr lang="ru-RU" sz="2000" dirty="0">
                <a:solidFill>
                  <a:schemeClr val="tx1"/>
                </a:solidFill>
                <a:effectLst/>
              </a:rPr>
              <a:t>4.8. Гігієнічна характеристика децентралізованого (місцевого) водопостачання. Правила будови, утримання та експлуатації колодязя, каптажу.</a:t>
            </a:r>
            <a:br>
              <a:rPr lang="ru-RU" sz="2000" dirty="0">
                <a:solidFill>
                  <a:schemeClr val="tx1"/>
                </a:solidFill>
                <a:effectLst/>
              </a:rPr>
            </a:br>
            <a:r>
              <a:rPr lang="ru-RU" sz="2000" dirty="0">
                <a:solidFill>
                  <a:schemeClr val="tx1"/>
                </a:solidFill>
                <a:effectLst/>
              </a:rPr>
              <a:t>4.9. Порівняльна гігієнічна характеристика джерел водопостачання.</a:t>
            </a:r>
            <a:br>
              <a:rPr lang="ru-RU" sz="2000" dirty="0">
                <a:solidFill>
                  <a:schemeClr val="tx1"/>
                </a:solidFill>
                <a:effectLst/>
              </a:rPr>
            </a:br>
            <a:r>
              <a:rPr lang="ru-RU" sz="2000" dirty="0">
                <a:solidFill>
                  <a:schemeClr val="tx1"/>
                </a:solidFill>
                <a:effectLst/>
              </a:rPr>
              <a:t>4.10. Самоочищення води відкритих водойм, його сутність і гігієнічне значення.</a:t>
            </a:r>
            <a:br>
              <a:rPr lang="ru-RU" sz="2000" dirty="0">
                <a:solidFill>
                  <a:schemeClr val="tx1"/>
                </a:solidFill>
                <a:effectLst/>
              </a:rPr>
            </a:br>
            <a:r>
              <a:rPr lang="ru-RU" sz="2000" dirty="0">
                <a:solidFill>
                  <a:schemeClr val="tx1"/>
                </a:solidFill>
                <a:effectLst/>
              </a:rPr>
              <a:t>4.11. Використання водойм для знешкодження комунально-побутових і промислових стічних вод.</a:t>
            </a:r>
            <a:br>
              <a:rPr lang="ru-RU" sz="2000" dirty="0">
                <a:solidFill>
                  <a:schemeClr val="tx1"/>
                </a:solidFill>
                <a:effectLst/>
              </a:rPr>
            </a:br>
            <a:r>
              <a:rPr lang="ru-RU" sz="2000" dirty="0">
                <a:solidFill>
                  <a:schemeClr val="tx1"/>
                </a:solidFill>
                <a:effectLst/>
              </a:rPr>
              <a:t>4.12. Інфекційні захворювання з водним механізмом передачі збудників. Методи і засоби їх профілактики.</a:t>
            </a:r>
            <a:br>
              <a:rPr lang="ru-RU" sz="2000" dirty="0">
                <a:solidFill>
                  <a:schemeClr val="tx1"/>
                </a:solidFill>
                <a:effectLst/>
              </a:rPr>
            </a:br>
            <a:r>
              <a:rPr lang="ru-RU" sz="2000" dirty="0">
                <a:solidFill>
                  <a:schemeClr val="tx1"/>
                </a:solidFill>
                <a:effectLst/>
              </a:rPr>
              <a:t>4.13. Методи очищення стічних вод при Сплавний системі їх видалення (каналізації).</a:t>
            </a:r>
            <a:br>
              <a:rPr lang="ru-RU" sz="2000" dirty="0">
                <a:solidFill>
                  <a:schemeClr val="tx1"/>
                </a:solidFill>
                <a:effectLst/>
              </a:rPr>
            </a:br>
            <a:r>
              <a:rPr lang="ru-RU" sz="2000" dirty="0">
                <a:solidFill>
                  <a:schemeClr val="tx1"/>
                </a:solidFill>
                <a:effectLst/>
              </a:rPr>
              <a:t>4.14. Методи очищення нечистот при вивізного системі їх видалення.</a:t>
            </a:r>
            <a:br>
              <a:rPr lang="ru-RU" sz="2000" dirty="0">
                <a:solidFill>
                  <a:schemeClr val="tx1"/>
                </a:solidFill>
                <a:effectLst/>
              </a:rPr>
            </a:br>
            <a:r>
              <a:rPr lang="ru-RU" sz="2000" dirty="0">
                <a:solidFill>
                  <a:schemeClr val="tx1"/>
                </a:solidFill>
                <a:effectLst/>
              </a:rPr>
              <a:t>4.15. Гігієнічна характеристика систем малої каналізації (поля підземного зрошення, фільтрації, штучні очисні системи).</a:t>
            </a:r>
            <a:br>
              <a:rPr lang="ru-RU" sz="2000" dirty="0">
                <a:solidFill>
                  <a:schemeClr val="tx1"/>
                </a:solidFill>
                <a:effectLst/>
              </a:rPr>
            </a:br>
            <a:r>
              <a:rPr lang="ru-RU" sz="2000" dirty="0">
                <a:solidFill>
                  <a:schemeClr val="tx1"/>
                </a:solidFill>
                <a:effectLst/>
              </a:rPr>
              <a:t>4.16. Грунт, її гігієнічний, епідеміологічне значення, фактори і механізми самоочищення. Показники санітарного стану грунту.</a:t>
            </a:r>
            <a:br>
              <a:rPr lang="ru-RU" sz="2000" dirty="0">
                <a:solidFill>
                  <a:schemeClr val="tx1"/>
                </a:solidFill>
                <a:effectLst/>
              </a:rPr>
            </a:br>
            <a:r>
              <a:rPr lang="ru-RU" sz="2000" dirty="0">
                <a:solidFill>
                  <a:schemeClr val="tx1"/>
                </a:solidFill>
                <a:effectLst/>
              </a:rPr>
              <a:t>4.17. Використання грунту для знешкодження відходів і виробничої діяльності людей.</a:t>
            </a:r>
            <a:r>
              <a:rPr lang="ru-RU" sz="1800" dirty="0">
                <a:solidFill>
                  <a:schemeClr val="tx1"/>
                </a:solidFill>
                <a:effectLst/>
              </a:rPr>
              <a:t/>
            </a:r>
            <a:br>
              <a:rPr lang="ru-RU" sz="1800" dirty="0">
                <a:solidFill>
                  <a:schemeClr val="tx1"/>
                </a:solidFill>
                <a:effectLst/>
              </a:rPr>
            </a:br>
            <a:endParaRPr lang="ru-RU" sz="1800" dirty="0">
              <a:solidFill>
                <a:schemeClr val="tx1"/>
              </a:solidFill>
            </a:endParaRPr>
          </a:p>
        </p:txBody>
      </p:sp>
    </p:spTree>
    <p:extLst>
      <p:ext uri="{BB962C8B-B14F-4D97-AF65-F5344CB8AC3E}">
        <p14:creationId xmlns:p14="http://schemas.microsoft.com/office/powerpoint/2010/main" val="32190930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3756751"/>
            <a:ext cx="12192000" cy="3200400"/>
          </a:xfrm>
        </p:spPr>
        <p:txBody>
          <a:bodyPr>
            <a:noAutofit/>
          </a:bodyPr>
          <a:lstStyle/>
          <a:p>
            <a:r>
              <a:rPr lang="ru-RU" sz="1800" b="1" dirty="0">
                <a:solidFill>
                  <a:srgbClr val="FFFF00"/>
                </a:solidFill>
                <a:effectLst/>
              </a:rPr>
              <a:t>5. Гігієна праці</a:t>
            </a:r>
            <a:r>
              <a:rPr lang="ru-RU" sz="1800" b="1" dirty="0">
                <a:effectLst/>
              </a:rPr>
              <a:t>.</a:t>
            </a:r>
            <a:r>
              <a:rPr lang="ru-RU" sz="1800" dirty="0">
                <a:effectLst/>
              </a:rPr>
              <a:t/>
            </a:r>
            <a:br>
              <a:rPr lang="ru-RU" sz="1800" dirty="0">
                <a:effectLst/>
              </a:rPr>
            </a:br>
            <a:r>
              <a:rPr lang="ru-RU" sz="1800" dirty="0">
                <a:effectLst/>
              </a:rPr>
              <a:t/>
            </a:r>
            <a:br>
              <a:rPr lang="ru-RU" sz="1800" dirty="0">
                <a:effectLst/>
              </a:rPr>
            </a:br>
            <a:r>
              <a:rPr lang="ru-RU" sz="1800" dirty="0">
                <a:effectLst/>
              </a:rPr>
              <a:t/>
            </a:r>
            <a:br>
              <a:rPr lang="ru-RU" sz="1800" dirty="0">
                <a:effectLst/>
              </a:rPr>
            </a:br>
            <a:r>
              <a:rPr lang="ru-RU" sz="1800" dirty="0">
                <a:solidFill>
                  <a:schemeClr val="tx1"/>
                </a:solidFill>
                <a:effectLst/>
              </a:rPr>
              <a:t>5.1. Праця як соціально-гігієнічна проблема. Професійні шкідливості, їх класифікація, характеристика.</a:t>
            </a:r>
            <a:br>
              <a:rPr lang="ru-RU" sz="1800" dirty="0">
                <a:solidFill>
                  <a:schemeClr val="tx1"/>
                </a:solidFill>
                <a:effectLst/>
              </a:rPr>
            </a:br>
            <a:r>
              <a:rPr lang="ru-RU" sz="1800" dirty="0">
                <a:solidFill>
                  <a:schemeClr val="tx1"/>
                </a:solidFill>
                <a:effectLst/>
              </a:rPr>
              <a:t>5.2. Науково-технічний прогрес і гігієнічні аспекти його впливу на характер і умови трудової діяльності людини.</a:t>
            </a:r>
            <a:br>
              <a:rPr lang="ru-RU" sz="1800" dirty="0">
                <a:solidFill>
                  <a:schemeClr val="tx1"/>
                </a:solidFill>
                <a:effectLst/>
              </a:rPr>
            </a:br>
            <a:r>
              <a:rPr lang="ru-RU" sz="1800" dirty="0">
                <a:solidFill>
                  <a:schemeClr val="tx1"/>
                </a:solidFill>
                <a:effectLst/>
              </a:rPr>
              <a:t>5.3. Охорона і гігієна праці в Україні. Законодавчі документи про охорону здоров'я трудівників промисловості і сільського господарства. Кодекс законів про охорону праці (КЗпП).</a:t>
            </a:r>
            <a:br>
              <a:rPr lang="ru-RU" sz="1800" dirty="0">
                <a:solidFill>
                  <a:schemeClr val="tx1"/>
                </a:solidFill>
                <a:effectLst/>
              </a:rPr>
            </a:br>
            <a:r>
              <a:rPr lang="ru-RU" sz="1800" dirty="0">
                <a:solidFill>
                  <a:schemeClr val="tx1"/>
                </a:solidFill>
                <a:effectLst/>
              </a:rPr>
              <a:t>5.4. Професійні захворювання і отруєння, їх причини та профілактика.</a:t>
            </a:r>
            <a:br>
              <a:rPr lang="ru-RU" sz="1800" dirty="0">
                <a:solidFill>
                  <a:schemeClr val="tx1"/>
                </a:solidFill>
                <a:effectLst/>
              </a:rPr>
            </a:br>
            <a:r>
              <a:rPr lang="ru-RU" sz="1800" dirty="0">
                <a:solidFill>
                  <a:schemeClr val="tx1"/>
                </a:solidFill>
                <a:effectLst/>
              </a:rPr>
              <a:t>5.5. Втома і перевтома при фізичній і розумовій праці, їх профілактика.</a:t>
            </a:r>
            <a:br>
              <a:rPr lang="ru-RU" sz="1800" dirty="0">
                <a:solidFill>
                  <a:schemeClr val="tx1"/>
                </a:solidFill>
                <a:effectLst/>
              </a:rPr>
            </a:br>
            <a:r>
              <a:rPr lang="ru-RU" sz="1800" dirty="0">
                <a:solidFill>
                  <a:schemeClr val="tx1"/>
                </a:solidFill>
                <a:effectLst/>
              </a:rPr>
              <a:t>5.6. Гігієна розумової праці. Операторська робота як нова гігієнічна проблема.</a:t>
            </a:r>
            <a:br>
              <a:rPr lang="ru-RU" sz="1800" dirty="0">
                <a:solidFill>
                  <a:schemeClr val="tx1"/>
                </a:solidFill>
                <a:effectLst/>
              </a:rPr>
            </a:br>
            <a:r>
              <a:rPr lang="ru-RU" sz="1800" dirty="0">
                <a:solidFill>
                  <a:schemeClr val="tx1"/>
                </a:solidFill>
                <a:effectLst/>
              </a:rPr>
              <a:t>5.7. Гігієна праці та побуту студента, учня ПТУ, школи-інтернату.</a:t>
            </a:r>
            <a:br>
              <a:rPr lang="ru-RU" sz="1800" dirty="0">
                <a:solidFill>
                  <a:schemeClr val="tx1"/>
                </a:solidFill>
                <a:effectLst/>
              </a:rPr>
            </a:br>
            <a:r>
              <a:rPr lang="ru-RU" sz="1800" dirty="0">
                <a:solidFill>
                  <a:schemeClr val="tx1"/>
                </a:solidFill>
                <a:effectLst/>
              </a:rPr>
              <a:t>5.8. Кесонна, висотна хвороби, їх причини, прояви, невідкладна допомога, профілактика. "Вибухова декомпресія".</a:t>
            </a:r>
            <a:br>
              <a:rPr lang="ru-RU" sz="1800" dirty="0">
                <a:solidFill>
                  <a:schemeClr val="tx1"/>
                </a:solidFill>
                <a:effectLst/>
              </a:rPr>
            </a:br>
            <a:r>
              <a:rPr lang="ru-RU" sz="1800" dirty="0">
                <a:solidFill>
                  <a:schemeClr val="tx1"/>
                </a:solidFill>
                <a:effectLst/>
              </a:rPr>
              <a:t>5.9. Професійні інфекції та інвазії, їх профілактика.</a:t>
            </a:r>
            <a:br>
              <a:rPr lang="ru-RU" sz="1800" dirty="0">
                <a:solidFill>
                  <a:schemeClr val="tx1"/>
                </a:solidFill>
                <a:effectLst/>
              </a:rPr>
            </a:br>
            <a:r>
              <a:rPr lang="ru-RU" sz="1800" dirty="0">
                <a:solidFill>
                  <a:schemeClr val="tx1"/>
                </a:solidFill>
                <a:effectLst/>
              </a:rPr>
              <a:t>5.10. Ультразвук і інфразвук як фактори виробничого середовища, їх вплив на організм, методи профілактики.</a:t>
            </a:r>
            <a:br>
              <a:rPr lang="ru-RU" sz="1800" dirty="0">
                <a:solidFill>
                  <a:schemeClr val="tx1"/>
                </a:solidFill>
                <a:effectLst/>
              </a:rPr>
            </a:br>
            <a:r>
              <a:rPr lang="ru-RU" sz="1800" dirty="0">
                <a:solidFill>
                  <a:schemeClr val="tx1"/>
                </a:solidFill>
                <a:effectLst/>
              </a:rPr>
              <a:t>5.11. Шум як фактор виробничого середовища, його вплив на здоров'я і працездатність, шумова хвороба, заходи профілактики.</a:t>
            </a:r>
            <a:br>
              <a:rPr lang="ru-RU" sz="1800" dirty="0">
                <a:solidFill>
                  <a:schemeClr val="tx1"/>
                </a:solidFill>
                <a:effectLst/>
              </a:rPr>
            </a:br>
            <a:r>
              <a:rPr lang="ru-RU" sz="1800" dirty="0">
                <a:solidFill>
                  <a:schemeClr val="tx1"/>
                </a:solidFill>
                <a:effectLst/>
              </a:rPr>
              <a:t>5.12. Вібраційна хвороба, її причини, прояви, профілактика.</a:t>
            </a:r>
            <a:br>
              <a:rPr lang="ru-RU" sz="1800" dirty="0">
                <a:solidFill>
                  <a:schemeClr val="tx1"/>
                </a:solidFill>
                <a:effectLst/>
              </a:rPr>
            </a:br>
            <a:r>
              <a:rPr lang="ru-RU" sz="1800" dirty="0">
                <a:solidFill>
                  <a:schemeClr val="tx1"/>
                </a:solidFill>
                <a:effectLst/>
              </a:rPr>
              <a:t>5.13. Гігієна виробничого освітлення, принципи його нормування.</a:t>
            </a:r>
            <a:br>
              <a:rPr lang="ru-RU" sz="1800" dirty="0">
                <a:solidFill>
                  <a:schemeClr val="tx1"/>
                </a:solidFill>
                <a:effectLst/>
              </a:rPr>
            </a:br>
            <a:r>
              <a:rPr lang="ru-RU" sz="1800" dirty="0">
                <a:solidFill>
                  <a:schemeClr val="tx1"/>
                </a:solidFill>
                <a:effectLst/>
              </a:rPr>
              <a:t>5.14. Вентиляція виробничих приміщень, її гігієнічне обгрунтування.</a:t>
            </a:r>
            <a:br>
              <a:rPr lang="ru-RU" sz="1800" dirty="0">
                <a:solidFill>
                  <a:schemeClr val="tx1"/>
                </a:solidFill>
                <a:effectLst/>
              </a:rPr>
            </a:br>
            <a:endParaRPr lang="ru-RU" sz="1800" dirty="0">
              <a:solidFill>
                <a:schemeClr val="tx1"/>
              </a:solidFill>
            </a:endParaRPr>
          </a:p>
        </p:txBody>
      </p:sp>
    </p:spTree>
    <p:extLst>
      <p:ext uri="{BB962C8B-B14F-4D97-AF65-F5344CB8AC3E}">
        <p14:creationId xmlns:p14="http://schemas.microsoft.com/office/powerpoint/2010/main" val="93707772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3569465"/>
            <a:ext cx="12192000" cy="3200400"/>
          </a:xfrm>
        </p:spPr>
        <p:txBody>
          <a:bodyPr>
            <a:noAutofit/>
          </a:bodyPr>
          <a:lstStyle/>
          <a:p>
            <a:r>
              <a:rPr lang="ru-RU" sz="1800" dirty="0">
                <a:solidFill>
                  <a:schemeClr val="tx1"/>
                </a:solidFill>
                <a:effectLst/>
              </a:rPr>
              <a:t>5.15. Мікроклімат як виробнича шкідливість в різних областях промисловості, вплив на здоров'я, заходи профілактики.</a:t>
            </a:r>
            <a:br>
              <a:rPr lang="ru-RU" sz="1800" dirty="0">
                <a:solidFill>
                  <a:schemeClr val="tx1"/>
                </a:solidFill>
                <a:effectLst/>
              </a:rPr>
            </a:br>
            <a:r>
              <a:rPr lang="ru-RU" sz="1800" dirty="0">
                <a:solidFill>
                  <a:schemeClr val="tx1"/>
                </a:solidFill>
                <a:effectLst/>
              </a:rPr>
              <a:t>5.16. Виробничий травматизм, гігієнічні аспекти його профілактики.</a:t>
            </a:r>
            <a:br>
              <a:rPr lang="ru-RU" sz="1800" dirty="0">
                <a:solidFill>
                  <a:schemeClr val="tx1"/>
                </a:solidFill>
                <a:effectLst/>
              </a:rPr>
            </a:br>
            <a:r>
              <a:rPr lang="ru-RU" sz="1800" dirty="0">
                <a:solidFill>
                  <a:schemeClr val="tx1"/>
                </a:solidFill>
                <a:effectLst/>
              </a:rPr>
              <a:t>5.17. Гігієна і охорона праці механізаторів в сільському господарстві. Сільськогосподарський травматизм, його профілактика. Гігієна праці тваринників.</a:t>
            </a:r>
            <a:br>
              <a:rPr lang="ru-RU" sz="1800" dirty="0">
                <a:solidFill>
                  <a:schemeClr val="tx1"/>
                </a:solidFill>
                <a:effectLst/>
              </a:rPr>
            </a:br>
            <a:r>
              <a:rPr lang="ru-RU" sz="1800" dirty="0">
                <a:solidFill>
                  <a:schemeClr val="tx1"/>
                </a:solidFill>
                <a:effectLst/>
              </a:rPr>
              <a:t>5.18. Гігієна і охорона праці при застосуванні отрутохімікатів в сільському господарстві.</a:t>
            </a:r>
            <a:br>
              <a:rPr lang="ru-RU" sz="1800" dirty="0">
                <a:solidFill>
                  <a:schemeClr val="tx1"/>
                </a:solidFill>
                <a:effectLst/>
              </a:rPr>
            </a:br>
            <a:r>
              <a:rPr lang="ru-RU" sz="1800" dirty="0">
                <a:solidFill>
                  <a:schemeClr val="tx1"/>
                </a:solidFill>
                <a:effectLst/>
              </a:rPr>
              <a:t>5.19. Гігієна і охорона праці жінок і підлітків.</a:t>
            </a:r>
            <a:br>
              <a:rPr lang="ru-RU" sz="1800" dirty="0">
                <a:solidFill>
                  <a:schemeClr val="tx1"/>
                </a:solidFill>
                <a:effectLst/>
              </a:rPr>
            </a:br>
            <a:r>
              <a:rPr lang="ru-RU" sz="1800" dirty="0">
                <a:solidFill>
                  <a:schemeClr val="tx1"/>
                </a:solidFill>
                <a:effectLst/>
              </a:rPr>
              <a:t>5.20. Гігієна і охорона праці будівельників.</a:t>
            </a:r>
            <a:br>
              <a:rPr lang="ru-RU" sz="1800" dirty="0">
                <a:solidFill>
                  <a:schemeClr val="tx1"/>
                </a:solidFill>
                <a:effectLst/>
              </a:rPr>
            </a:br>
            <a:r>
              <a:rPr lang="ru-RU" sz="1800" dirty="0">
                <a:solidFill>
                  <a:schemeClr val="tx1"/>
                </a:solidFill>
                <a:effectLst/>
              </a:rPr>
              <a:t>5.21. Гігієна і охорона праці шахтарів.</a:t>
            </a:r>
            <a:br>
              <a:rPr lang="ru-RU" sz="1800" dirty="0">
                <a:solidFill>
                  <a:schemeClr val="tx1"/>
                </a:solidFill>
                <a:effectLst/>
              </a:rPr>
            </a:br>
            <a:r>
              <a:rPr lang="ru-RU" sz="1800" dirty="0">
                <a:solidFill>
                  <a:schemeClr val="tx1"/>
                </a:solidFill>
                <a:effectLst/>
              </a:rPr>
              <a:t>5.22. Засоби індивідуального захисту тіла, зору, слуху, органів дихання та їх застосування в різних областях виробництва.</a:t>
            </a:r>
            <a:br>
              <a:rPr lang="ru-RU" sz="1800" dirty="0">
                <a:solidFill>
                  <a:schemeClr val="tx1"/>
                </a:solidFill>
                <a:effectLst/>
              </a:rPr>
            </a:br>
            <a:r>
              <a:rPr lang="ru-RU" sz="1800" dirty="0">
                <a:solidFill>
                  <a:schemeClr val="tx1"/>
                </a:solidFill>
                <a:effectLst/>
              </a:rPr>
              <a:t>5.23. Гігієна праці при роботі з відкритими і закритими джерелами іонізуючого випромінювання. Законодавче та організаційно-технічне засоби захисту.</a:t>
            </a:r>
            <a:br>
              <a:rPr lang="ru-RU" sz="1800" dirty="0">
                <a:solidFill>
                  <a:schemeClr val="tx1"/>
                </a:solidFill>
                <a:effectLst/>
              </a:rPr>
            </a:br>
            <a:r>
              <a:rPr lang="ru-RU" sz="1800" dirty="0">
                <a:solidFill>
                  <a:schemeClr val="tx1"/>
                </a:solidFill>
                <a:effectLst/>
              </a:rPr>
              <a:t>5.24. Виробнича пил, його вплив на організм працюючих. Пневмоконіози, їх причини, прояви, заходи профілактики.</a:t>
            </a:r>
            <a:br>
              <a:rPr lang="ru-RU" sz="1800" dirty="0">
                <a:solidFill>
                  <a:schemeClr val="tx1"/>
                </a:solidFill>
                <a:effectLst/>
              </a:rPr>
            </a:br>
            <a:r>
              <a:rPr lang="ru-RU" sz="1800" dirty="0">
                <a:solidFill>
                  <a:schemeClr val="tx1"/>
                </a:solidFill>
                <a:effectLst/>
              </a:rPr>
              <a:t>5.25. Гігієна праці при роботі з джерелами електромагнітних випромінювань радіочастот, методи і засоби захисту.</a:t>
            </a:r>
            <a:br>
              <a:rPr lang="ru-RU" sz="1800" dirty="0">
                <a:solidFill>
                  <a:schemeClr val="tx1"/>
                </a:solidFill>
                <a:effectLst/>
              </a:rPr>
            </a:br>
            <a:r>
              <a:rPr lang="ru-RU" sz="1800" dirty="0">
                <a:solidFill>
                  <a:schemeClr val="tx1"/>
                </a:solidFill>
                <a:effectLst/>
              </a:rPr>
              <a:t>5.26. Завдання, зміст, і методи лікувально-профілактичної роботи лікаря здоровпункту та медико-санітарної частини.</a:t>
            </a:r>
            <a:br>
              <a:rPr lang="ru-RU" sz="1800" dirty="0">
                <a:solidFill>
                  <a:schemeClr val="tx1"/>
                </a:solidFill>
                <a:effectLst/>
              </a:rPr>
            </a:br>
            <a:r>
              <a:rPr lang="ru-RU" sz="1800" dirty="0">
                <a:solidFill>
                  <a:schemeClr val="tx1"/>
                </a:solidFill>
                <a:effectLst/>
              </a:rPr>
              <a:t>5.27. Профілактика несприятливого впливу на організм прямолінійних (позитивних, негативних) і кутових прискорень. Перевантаження та їх профілактика.</a:t>
            </a:r>
            <a:br>
              <a:rPr lang="ru-RU" sz="1800" dirty="0">
                <a:solidFill>
                  <a:schemeClr val="tx1"/>
                </a:solidFill>
                <a:effectLst/>
              </a:rPr>
            </a:br>
            <a:r>
              <a:rPr lang="ru-RU" sz="1800" dirty="0">
                <a:solidFill>
                  <a:schemeClr val="tx1"/>
                </a:solidFill>
                <a:effectLst/>
              </a:rPr>
              <a:t>5.28. Канцерогенні фактори в умовах промислового виробництва, профілактика їх несприятливого впливу.</a:t>
            </a:r>
            <a:br>
              <a:rPr lang="ru-RU" sz="1800" dirty="0">
                <a:solidFill>
                  <a:schemeClr val="tx1"/>
                </a:solidFill>
                <a:effectLst/>
              </a:rPr>
            </a:br>
            <a:endParaRPr lang="ru-RU" sz="1800" dirty="0">
              <a:solidFill>
                <a:schemeClr val="tx1"/>
              </a:solidFill>
            </a:endParaRPr>
          </a:p>
        </p:txBody>
      </p:sp>
    </p:spTree>
    <p:extLst>
      <p:ext uri="{BB962C8B-B14F-4D97-AF65-F5344CB8AC3E}">
        <p14:creationId xmlns:p14="http://schemas.microsoft.com/office/powerpoint/2010/main" val="93055710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3815508"/>
            <a:ext cx="12192000" cy="3200400"/>
          </a:xfrm>
        </p:spPr>
        <p:txBody>
          <a:bodyPr>
            <a:noAutofit/>
          </a:bodyPr>
          <a:lstStyle/>
          <a:p>
            <a:r>
              <a:rPr lang="ru-RU" sz="1800" b="1" dirty="0">
                <a:solidFill>
                  <a:srgbClr val="FFFF00"/>
                </a:solidFill>
                <a:effectLst/>
              </a:rPr>
              <a:t>6. Гігієна дітей і підлітків.</a:t>
            </a:r>
            <a:r>
              <a:rPr lang="ru-RU" sz="1800" dirty="0">
                <a:solidFill>
                  <a:srgbClr val="FFFF00"/>
                </a:solidFill>
                <a:effectLst/>
              </a:rPr>
              <a:t/>
            </a:r>
            <a:br>
              <a:rPr lang="ru-RU" sz="1800" dirty="0">
                <a:solidFill>
                  <a:srgbClr val="FFFF00"/>
                </a:solidFill>
                <a:effectLst/>
              </a:rPr>
            </a:br>
            <a:r>
              <a:rPr lang="ru-RU" sz="1800" dirty="0">
                <a:solidFill>
                  <a:schemeClr val="tx1"/>
                </a:solidFill>
                <a:effectLst/>
              </a:rPr>
              <a:t>6.1. Зміст і роль гігієнічних заходів в збереженні і зміцненні здоров'я дітей і підлітків. Санітарне законодавство з охорони здоров'я дітей і підлітків.</a:t>
            </a:r>
            <a:br>
              <a:rPr lang="ru-RU" sz="1800" dirty="0">
                <a:solidFill>
                  <a:schemeClr val="tx1"/>
                </a:solidFill>
                <a:effectLst/>
              </a:rPr>
            </a:br>
            <a:r>
              <a:rPr lang="ru-RU" sz="1800" dirty="0">
                <a:solidFill>
                  <a:schemeClr val="tx1"/>
                </a:solidFill>
                <a:effectLst/>
              </a:rPr>
              <a:t>6.3. Профілактика порушень нормальної діяльності органів травлення у дітей і підлітків.</a:t>
            </a:r>
            <a:br>
              <a:rPr lang="ru-RU" sz="1800" dirty="0">
                <a:solidFill>
                  <a:schemeClr val="tx1"/>
                </a:solidFill>
                <a:effectLst/>
              </a:rPr>
            </a:br>
            <a:r>
              <a:rPr lang="ru-RU" sz="1800" dirty="0">
                <a:solidFill>
                  <a:schemeClr val="tx1"/>
                </a:solidFill>
                <a:effectLst/>
              </a:rPr>
              <a:t>6.4. Профілактика короткозорості у дітей і підлітків.</a:t>
            </a:r>
            <a:br>
              <a:rPr lang="ru-RU" sz="1800" dirty="0">
                <a:solidFill>
                  <a:schemeClr val="tx1"/>
                </a:solidFill>
                <a:effectLst/>
              </a:rPr>
            </a:br>
            <a:r>
              <a:rPr lang="ru-RU" sz="1800" dirty="0">
                <a:solidFill>
                  <a:schemeClr val="tx1"/>
                </a:solidFill>
                <a:effectLst/>
              </a:rPr>
              <a:t>6.5. Перевтома у дітей і підлітків, його ознаки, основні закономірності, методи оцінки, профілактика.</a:t>
            </a:r>
            <a:br>
              <a:rPr lang="ru-RU" sz="1800" dirty="0">
                <a:solidFill>
                  <a:schemeClr val="tx1"/>
                </a:solidFill>
                <a:effectLst/>
              </a:rPr>
            </a:br>
            <a:r>
              <a:rPr lang="ru-RU" sz="1800" dirty="0">
                <a:solidFill>
                  <a:schemeClr val="tx1"/>
                </a:solidFill>
                <a:effectLst/>
              </a:rPr>
              <a:t>6.6. Фізичний розвиток дітей і підлітків, його основні закономірності, показники, методи оцінки. Фізичне виховання школярів, медичний контроль за ним.</a:t>
            </a:r>
            <a:br>
              <a:rPr lang="ru-RU" sz="1800" dirty="0">
                <a:solidFill>
                  <a:schemeClr val="tx1"/>
                </a:solidFill>
                <a:effectLst/>
              </a:rPr>
            </a:br>
            <a:r>
              <a:rPr lang="ru-RU" sz="1800" dirty="0">
                <a:solidFill>
                  <a:schemeClr val="tx1"/>
                </a:solidFill>
                <a:effectLst/>
              </a:rPr>
              <a:t>6.7. Основні принципи, методи і засоби загартовування і профілактика ультрафіолетової недостатності у дітей і підлітків.</a:t>
            </a:r>
            <a:br>
              <a:rPr lang="ru-RU" sz="1800" dirty="0">
                <a:solidFill>
                  <a:schemeClr val="tx1"/>
                </a:solidFill>
                <a:effectLst/>
              </a:rPr>
            </a:br>
            <a:r>
              <a:rPr lang="ru-RU" sz="1800" dirty="0">
                <a:solidFill>
                  <a:schemeClr val="tx1"/>
                </a:solidFill>
                <a:effectLst/>
              </a:rPr>
              <a:t>6.8. Гігієнічні вимоги до дитячого одягу, взуття, учнівському спорядження.</a:t>
            </a:r>
            <a:br>
              <a:rPr lang="ru-RU" sz="1800" dirty="0">
                <a:solidFill>
                  <a:schemeClr val="tx1"/>
                </a:solidFill>
                <a:effectLst/>
              </a:rPr>
            </a:br>
            <a:r>
              <a:rPr lang="ru-RU" sz="1800" dirty="0">
                <a:solidFill>
                  <a:schemeClr val="tx1"/>
                </a:solidFill>
                <a:effectLst/>
              </a:rPr>
              <a:t>6.9. Гігієнічні вимоги до планування приміщень дошкільних дитячих установ, їх санітарного благоустрою, до меблів, обладнання та іграшок.</a:t>
            </a:r>
            <a:br>
              <a:rPr lang="ru-RU" sz="1800" dirty="0">
                <a:solidFill>
                  <a:schemeClr val="tx1"/>
                </a:solidFill>
                <a:effectLst/>
              </a:rPr>
            </a:br>
            <a:r>
              <a:rPr lang="ru-RU" sz="1800" dirty="0">
                <a:solidFill>
                  <a:schemeClr val="tx1"/>
                </a:solidFill>
                <a:effectLst/>
              </a:rPr>
              <a:t>6.10. Профілактика інфекційних захворювань в дитячих дошкільних установах.</a:t>
            </a:r>
            <a:br>
              <a:rPr lang="ru-RU" sz="1800" dirty="0">
                <a:solidFill>
                  <a:schemeClr val="tx1"/>
                </a:solidFill>
                <a:effectLst/>
              </a:rPr>
            </a:br>
            <a:r>
              <a:rPr lang="ru-RU" sz="1800" dirty="0">
                <a:solidFill>
                  <a:schemeClr val="tx1"/>
                </a:solidFill>
                <a:effectLst/>
              </a:rPr>
              <a:t>6.11. Гігієнічні вимоги до планування шкіл, шкіл-інтернатів, класних кімнат, навчальних кабінетів, їх санітарного благоустрою (освітлення, вентиляції), до шкільних меблів та підручниками.</a:t>
            </a:r>
            <a:br>
              <a:rPr lang="ru-RU" sz="1800" dirty="0">
                <a:solidFill>
                  <a:schemeClr val="tx1"/>
                </a:solidFill>
                <a:effectLst/>
              </a:rPr>
            </a:br>
            <a:r>
              <a:rPr lang="ru-RU" sz="1800" dirty="0">
                <a:solidFill>
                  <a:schemeClr val="tx1"/>
                </a:solidFill>
                <a:effectLst/>
              </a:rPr>
              <a:t>6.12. Гігієнічні вимоги до організації навчальних занять в школі, до розкладу занять. Режим дня школяра і його фізіологічне обгрунтування.</a:t>
            </a:r>
            <a:br>
              <a:rPr lang="ru-RU" sz="1800" dirty="0">
                <a:solidFill>
                  <a:schemeClr val="tx1"/>
                </a:solidFill>
                <a:effectLst/>
              </a:rPr>
            </a:br>
            <a:r>
              <a:rPr lang="ru-RU" sz="1800" dirty="0">
                <a:solidFill>
                  <a:schemeClr val="tx1"/>
                </a:solidFill>
                <a:effectLst/>
              </a:rPr>
              <a:t>6.13. Гігієна політехнічного і виробничого навчання школярів загальноосвітніх шкіл та професійно-технічних </a:t>
            </a:r>
            <a:r>
              <a:rPr lang="ru-RU" sz="1800" dirty="0">
                <a:effectLst/>
              </a:rPr>
              <a:t>училищ.</a:t>
            </a:r>
            <a:r>
              <a:rPr lang="ru-RU" sz="1600" dirty="0">
                <a:effectLst/>
              </a:rPr>
              <a:t/>
            </a:r>
            <a:br>
              <a:rPr lang="ru-RU" sz="1600" dirty="0">
                <a:effectLst/>
              </a:rPr>
            </a:br>
            <a:endParaRPr lang="ru-RU" sz="1600" dirty="0"/>
          </a:p>
        </p:txBody>
      </p:sp>
    </p:spTree>
    <p:extLst>
      <p:ext uri="{BB962C8B-B14F-4D97-AF65-F5344CB8AC3E}">
        <p14:creationId xmlns:p14="http://schemas.microsoft.com/office/powerpoint/2010/main" val="378540760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3837542"/>
            <a:ext cx="12192000" cy="3200400"/>
          </a:xfrm>
        </p:spPr>
        <p:txBody>
          <a:bodyPr>
            <a:noAutofit/>
          </a:bodyPr>
          <a:lstStyle/>
          <a:p>
            <a:r>
              <a:rPr lang="ru-RU" sz="1600" b="1" dirty="0">
                <a:solidFill>
                  <a:srgbClr val="FFFF00"/>
                </a:solidFill>
                <a:effectLst/>
              </a:rPr>
              <a:t>7. Гігієна лікувально-профілактичних установ.</a:t>
            </a:r>
            <a:r>
              <a:rPr lang="ru-RU" sz="1600" dirty="0">
                <a:solidFill>
                  <a:srgbClr val="FFFF00"/>
                </a:solidFill>
                <a:effectLst/>
              </a:rPr>
              <a:t/>
            </a:r>
            <a:br>
              <a:rPr lang="ru-RU" sz="1600" dirty="0">
                <a:solidFill>
                  <a:srgbClr val="FFFF00"/>
                </a:solidFill>
                <a:effectLst/>
              </a:rPr>
            </a:br>
            <a:r>
              <a:rPr lang="ru-RU" sz="1600" dirty="0">
                <a:solidFill>
                  <a:srgbClr val="FFFF00"/>
                </a:solidFill>
                <a:effectLst/>
              </a:rPr>
              <a:t/>
            </a:r>
            <a:br>
              <a:rPr lang="ru-RU" sz="1600" dirty="0">
                <a:solidFill>
                  <a:srgbClr val="FFFF00"/>
                </a:solidFill>
                <a:effectLst/>
              </a:rPr>
            </a:br>
            <a:r>
              <a:rPr lang="ru-RU" sz="1600" dirty="0">
                <a:effectLst/>
              </a:rPr>
              <a:t/>
            </a:r>
            <a:br>
              <a:rPr lang="ru-RU" sz="1600" dirty="0">
                <a:effectLst/>
              </a:rPr>
            </a:br>
            <a:r>
              <a:rPr lang="ru-RU" sz="1600" dirty="0">
                <a:solidFill>
                  <a:schemeClr val="tx1"/>
                </a:solidFill>
                <a:effectLst/>
              </a:rPr>
              <a:t>7.1. Роль гігієнічного режиму лікарні в підвищенні ефективності лікування.</a:t>
            </a:r>
            <a:br>
              <a:rPr lang="ru-RU" sz="1600" dirty="0">
                <a:solidFill>
                  <a:schemeClr val="tx1"/>
                </a:solidFill>
                <a:effectLst/>
              </a:rPr>
            </a:br>
            <a:r>
              <a:rPr lang="ru-RU" sz="1600" dirty="0">
                <a:solidFill>
                  <a:schemeClr val="tx1"/>
                </a:solidFill>
                <a:effectLst/>
              </a:rPr>
              <a:t>7.2. Порівняльна гігієнічна характеристика сучасних систем забудови лікарень і перспектива їх еволюції. Медико-технологічні та гігієнічні особливості централізовано-блочної, павільйонної і змішаної систем забудови лікарень.</a:t>
            </a:r>
            <a:br>
              <a:rPr lang="ru-RU" sz="1600" dirty="0">
                <a:solidFill>
                  <a:schemeClr val="tx1"/>
                </a:solidFill>
                <a:effectLst/>
              </a:rPr>
            </a:br>
            <a:r>
              <a:rPr lang="ru-RU" sz="1600" dirty="0">
                <a:solidFill>
                  <a:schemeClr val="tx1"/>
                </a:solidFill>
                <a:effectLst/>
              </a:rPr>
              <a:t>7.3. Гігієнічна характеристика різних типів палатних секцій, палат, варіантів їх планування і обладнання.</a:t>
            </a:r>
            <a:br>
              <a:rPr lang="ru-RU" sz="1600" dirty="0">
                <a:solidFill>
                  <a:schemeClr val="tx1"/>
                </a:solidFill>
                <a:effectLst/>
              </a:rPr>
            </a:br>
            <a:r>
              <a:rPr lang="ru-RU" sz="1600" dirty="0">
                <a:solidFill>
                  <a:schemeClr val="tx1"/>
                </a:solidFill>
                <a:effectLst/>
              </a:rPr>
              <a:t>7.4. Медико-технологічні та гігієнічні особливості вимог до планування, обладнання і режиму експлуатації відділень стаціонарів різного профілю: приймального, загальнотерапевтичного, педіатричного, гастроентерологічного, хірургічного,</a:t>
            </a:r>
            <a:r>
              <a:rPr lang="ru-RU" sz="1600" dirty="0" err="1">
                <a:solidFill>
                  <a:schemeClr val="tx1"/>
                </a:solidFill>
                <a:effectLst/>
              </a:rPr>
              <a:t>ортопедо</a:t>
            </a:r>
            <a:r>
              <a:rPr lang="ru-RU" sz="1600" dirty="0">
                <a:solidFill>
                  <a:schemeClr val="tx1"/>
                </a:solidFill>
                <a:effectLst/>
              </a:rPr>
              <a:t>-травматологіческого, неврологічного, урологічного, акушерського, гінекологічного, онкологічного, рентгенологічного, радіологічного, фізіотерапевтичного, відновлювальної терапії, інфекційного стаціонару для дорослих, інфекційного стаціонару для дітей (за вибором студента).</a:t>
            </a:r>
            <a:br>
              <a:rPr lang="ru-RU" sz="1600" dirty="0">
                <a:solidFill>
                  <a:schemeClr val="tx1"/>
                </a:solidFill>
                <a:effectLst/>
              </a:rPr>
            </a:br>
            <a:r>
              <a:rPr lang="ru-RU" sz="1600" dirty="0">
                <a:solidFill>
                  <a:schemeClr val="tx1"/>
                </a:solidFill>
                <a:effectLst/>
              </a:rPr>
              <a:t>7.5. Гігієнічні вимоги до планування, оснащення, експлуатації окремих відділень стоматологічної поліклініки: терапевтичної, хірургічної, ортопедичної стоматології, зубопротезної лабораторії (за вибором студента).</a:t>
            </a:r>
            <a:br>
              <a:rPr lang="ru-RU" sz="1600" dirty="0">
                <a:solidFill>
                  <a:schemeClr val="tx1"/>
                </a:solidFill>
                <a:effectLst/>
              </a:rPr>
            </a:br>
            <a:r>
              <a:rPr lang="ru-RU" sz="1600" dirty="0">
                <a:solidFill>
                  <a:schemeClr val="tx1"/>
                </a:solidFill>
                <a:effectLst/>
              </a:rPr>
              <a:t>7.6. Гігієнічний режим поліклініки для дорослих, для дітей, особливості їх планування, оснащення.</a:t>
            </a:r>
            <a:br>
              <a:rPr lang="ru-RU" sz="1600" dirty="0">
                <a:solidFill>
                  <a:schemeClr val="tx1"/>
                </a:solidFill>
                <a:effectLst/>
              </a:rPr>
            </a:br>
            <a:r>
              <a:rPr lang="ru-RU" sz="1600" dirty="0">
                <a:solidFill>
                  <a:schemeClr val="tx1"/>
                </a:solidFill>
                <a:effectLst/>
              </a:rPr>
              <a:t>7.7. Медико-технологічні та гігієнічні вимоги до планування і режиму експлуатації операційного комплексу, операційної, відділення реанімації.</a:t>
            </a:r>
            <a:br>
              <a:rPr lang="ru-RU" sz="1600" dirty="0">
                <a:solidFill>
                  <a:schemeClr val="tx1"/>
                </a:solidFill>
                <a:effectLst/>
              </a:rPr>
            </a:br>
            <a:r>
              <a:rPr lang="ru-RU" sz="1600" dirty="0">
                <a:solidFill>
                  <a:schemeClr val="tx1"/>
                </a:solidFill>
                <a:effectLst/>
              </a:rPr>
              <a:t>7.8. Гігієнічні вимоги до природного, штучного освітлення, опалення, вентиляції в лікувально-профілактичних установах.</a:t>
            </a:r>
            <a:br>
              <a:rPr lang="ru-RU" sz="1600" dirty="0">
                <a:solidFill>
                  <a:schemeClr val="tx1"/>
                </a:solidFill>
                <a:effectLst/>
              </a:rPr>
            </a:br>
            <a:r>
              <a:rPr lang="ru-RU" sz="1600" dirty="0">
                <a:solidFill>
                  <a:schemeClr val="tx1"/>
                </a:solidFill>
                <a:effectLst/>
              </a:rPr>
              <a:t/>
            </a:r>
            <a:br>
              <a:rPr lang="ru-RU" sz="1600" dirty="0">
                <a:solidFill>
                  <a:schemeClr val="tx1"/>
                </a:solidFill>
                <a:effectLst/>
              </a:rPr>
            </a:br>
            <a:endParaRPr lang="ru-RU" sz="1600" dirty="0">
              <a:solidFill>
                <a:schemeClr val="tx1"/>
              </a:solidFill>
            </a:endParaRPr>
          </a:p>
        </p:txBody>
      </p:sp>
    </p:spTree>
    <p:extLst>
      <p:ext uri="{BB962C8B-B14F-4D97-AF65-F5344CB8AC3E}">
        <p14:creationId xmlns:p14="http://schemas.microsoft.com/office/powerpoint/2010/main" val="217803368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3922005"/>
            <a:ext cx="12192000" cy="3200400"/>
          </a:xfrm>
        </p:spPr>
        <p:txBody>
          <a:bodyPr>
            <a:noAutofit/>
          </a:bodyPr>
          <a:lstStyle/>
          <a:p>
            <a:r>
              <a:rPr lang="ru-RU" sz="1800" dirty="0">
                <a:solidFill>
                  <a:schemeClr val="tx1"/>
                </a:solidFill>
                <a:effectLst/>
              </a:rPr>
              <a:t>7.9. Організація і гігієнічна характеристика систем збору, видалення, знезараження та знешкодження твердих і рідких відходів в лікарні, їх особливості в інфекційних відділеннях.</a:t>
            </a:r>
            <a:br>
              <a:rPr lang="ru-RU" sz="1800" dirty="0">
                <a:solidFill>
                  <a:schemeClr val="tx1"/>
                </a:solidFill>
                <a:effectLst/>
              </a:rPr>
            </a:br>
            <a:r>
              <a:rPr lang="ru-RU" sz="1800" dirty="0">
                <a:solidFill>
                  <a:schemeClr val="tx1"/>
                </a:solidFill>
                <a:effectLst/>
              </a:rPr>
              <a:t>7.10. Професійні шкідливості і гігієна праці хірурга, анестезіолога, хірургічної медичної сестри.</a:t>
            </a:r>
            <a:br>
              <a:rPr lang="ru-RU" sz="1800" dirty="0">
                <a:solidFill>
                  <a:schemeClr val="tx1"/>
                </a:solidFill>
                <a:effectLst/>
              </a:rPr>
            </a:br>
            <a:r>
              <a:rPr lang="ru-RU" sz="1800" dirty="0">
                <a:solidFill>
                  <a:schemeClr val="tx1"/>
                </a:solidFill>
                <a:effectLst/>
              </a:rPr>
              <a:t>7.11. Професійні шкідливості і гігієна праці рентгенолога, радіолога.</a:t>
            </a:r>
            <a:br>
              <a:rPr lang="ru-RU" sz="1800" dirty="0">
                <a:solidFill>
                  <a:schemeClr val="tx1"/>
                </a:solidFill>
                <a:effectLst/>
              </a:rPr>
            </a:br>
            <a:r>
              <a:rPr lang="ru-RU" sz="1800" dirty="0">
                <a:solidFill>
                  <a:schemeClr val="tx1"/>
                </a:solidFill>
                <a:effectLst/>
              </a:rPr>
              <a:t>7.12. Професійні шкідливості і гігієна праці стоматолога.</a:t>
            </a:r>
            <a:br>
              <a:rPr lang="ru-RU" sz="1800" dirty="0">
                <a:solidFill>
                  <a:schemeClr val="tx1"/>
                </a:solidFill>
                <a:effectLst/>
              </a:rPr>
            </a:br>
            <a:r>
              <a:rPr lang="ru-RU" sz="1800" dirty="0">
                <a:solidFill>
                  <a:schemeClr val="tx1"/>
                </a:solidFill>
                <a:effectLst/>
              </a:rPr>
              <a:t>7.13. Гігієна праці медичної сестри маніпуляційного, фізіотерапевтичного кабінету в стаціонарі і поліклініці.</a:t>
            </a:r>
            <a:br>
              <a:rPr lang="ru-RU" sz="1800" dirty="0">
                <a:solidFill>
                  <a:schemeClr val="tx1"/>
                </a:solidFill>
                <a:effectLst/>
              </a:rPr>
            </a:br>
            <a:r>
              <a:rPr lang="ru-RU" sz="1800" dirty="0">
                <a:solidFill>
                  <a:schemeClr val="tx1"/>
                </a:solidFill>
                <a:effectLst/>
              </a:rPr>
              <a:t>7.14. Лазерне випромінювання та гігієнічні аспекти його застосування в медицині.</a:t>
            </a:r>
            <a:br>
              <a:rPr lang="ru-RU" sz="1800" dirty="0">
                <a:solidFill>
                  <a:schemeClr val="tx1"/>
                </a:solidFill>
                <a:effectLst/>
              </a:rPr>
            </a:br>
            <a:r>
              <a:rPr lang="ru-RU" sz="1800" dirty="0">
                <a:solidFill>
                  <a:schemeClr val="tx1"/>
                </a:solidFill>
                <a:effectLst/>
              </a:rPr>
              <a:t>7.15. Особиста гігієна медичного працівника і хворого в стаціонарі.</a:t>
            </a:r>
            <a:br>
              <a:rPr lang="ru-RU" sz="1800" dirty="0">
                <a:solidFill>
                  <a:schemeClr val="tx1"/>
                </a:solidFill>
                <a:effectLst/>
              </a:rPr>
            </a:br>
            <a:r>
              <a:rPr lang="ru-RU" sz="1800" dirty="0">
                <a:solidFill>
                  <a:schemeClr val="tx1"/>
                </a:solidFill>
                <a:effectLst/>
              </a:rPr>
              <a:t>7.16. Гігієнічні заходи профілактики гіподинамії хворого в умовах стаціонару.</a:t>
            </a:r>
            <a:br>
              <a:rPr lang="ru-RU" sz="1800" dirty="0">
                <a:solidFill>
                  <a:schemeClr val="tx1"/>
                </a:solidFill>
                <a:effectLst/>
              </a:rPr>
            </a:br>
            <a:r>
              <a:rPr lang="ru-RU" sz="1800" dirty="0">
                <a:solidFill>
                  <a:schemeClr val="tx1"/>
                </a:solidFill>
                <a:effectLst/>
              </a:rPr>
              <a:t>7.17. Внутрішньолікарняна інфекція та шляхи її профілактики в стаціонарах і поліклініках різного профілю. Санація повітря, її методи і засоби.</a:t>
            </a:r>
            <a:br>
              <a:rPr lang="ru-RU" sz="1800" dirty="0">
                <a:solidFill>
                  <a:schemeClr val="tx1"/>
                </a:solidFill>
                <a:effectLst/>
              </a:rPr>
            </a:br>
            <a:r>
              <a:rPr lang="ru-RU" sz="1800" dirty="0">
                <a:solidFill>
                  <a:schemeClr val="tx1"/>
                </a:solidFill>
                <a:effectLst/>
              </a:rPr>
              <a:t>7.18. Зміст і організація санітарно-протиепідемічного режиму в стаціонарі і поліклініці, знезараження предметів і робочих поверхонь.</a:t>
            </a:r>
            <a:br>
              <a:rPr lang="ru-RU" sz="1800" dirty="0">
                <a:solidFill>
                  <a:schemeClr val="tx1"/>
                </a:solidFill>
                <a:effectLst/>
              </a:rPr>
            </a:br>
            <a:r>
              <a:rPr lang="ru-RU" sz="1800" dirty="0">
                <a:solidFill>
                  <a:schemeClr val="tx1"/>
                </a:solidFill>
                <a:effectLst/>
              </a:rPr>
              <a:t>7.19. Організація і гігієна лікувально-профілактичного харчування в стаціонарі.</a:t>
            </a:r>
            <a:br>
              <a:rPr lang="ru-RU" sz="1800" dirty="0">
                <a:solidFill>
                  <a:schemeClr val="tx1"/>
                </a:solidFill>
                <a:effectLst/>
              </a:rPr>
            </a:br>
            <a:r>
              <a:rPr lang="ru-RU" sz="1800" dirty="0">
                <a:solidFill>
                  <a:schemeClr val="tx1"/>
                </a:solidFill>
                <a:effectLst/>
              </a:rPr>
              <a:t>7.20. Шумовий фактор і профілактика шумових впливів на хворих і медичний персонал. Лікувально-охоронний режим в лікарні.</a:t>
            </a:r>
            <a:br>
              <a:rPr lang="ru-RU" sz="1800" dirty="0">
                <a:solidFill>
                  <a:schemeClr val="tx1"/>
                </a:solidFill>
                <a:effectLst/>
              </a:rPr>
            </a:br>
            <a:r>
              <a:rPr lang="ru-RU" sz="1800" dirty="0">
                <a:solidFill>
                  <a:schemeClr val="tx1"/>
                </a:solidFill>
                <a:effectLst/>
              </a:rPr>
              <a:t>7.21. Психолого-гігієнічні аспекти режиму лікарні. Інтер'єр і естетика лікарняних приміщень. Музика як лікувально-профілактичний засіб.</a:t>
            </a:r>
            <a:br>
              <a:rPr lang="ru-RU" sz="1800" dirty="0">
                <a:solidFill>
                  <a:schemeClr val="tx1"/>
                </a:solidFill>
                <a:effectLst/>
              </a:rPr>
            </a:br>
            <a:r>
              <a:rPr lang="ru-RU" sz="1800" dirty="0">
                <a:solidFill>
                  <a:schemeClr val="tx1"/>
                </a:solidFill>
                <a:effectLst/>
              </a:rPr>
              <a:t>7.22. Медико-технологічні вимоги до лікарняної меблів і діагностичного та лікувального обладнання різних відділень лікарні.</a:t>
            </a:r>
            <a:r>
              <a:rPr lang="ru-RU" sz="1600" dirty="0">
                <a:solidFill>
                  <a:schemeClr val="tx1"/>
                </a:solidFill>
                <a:effectLst/>
              </a:rPr>
              <a:t/>
            </a:r>
            <a:br>
              <a:rPr lang="ru-RU" sz="1600" dirty="0">
                <a:solidFill>
                  <a:schemeClr val="tx1"/>
                </a:solidFill>
                <a:effectLst/>
              </a:rPr>
            </a:br>
            <a:endParaRPr lang="ru-RU" sz="1600" dirty="0">
              <a:solidFill>
                <a:schemeClr val="tx1"/>
              </a:solidFill>
            </a:endParaRPr>
          </a:p>
        </p:txBody>
      </p:sp>
    </p:spTree>
    <p:extLst>
      <p:ext uri="{BB962C8B-B14F-4D97-AF65-F5344CB8AC3E}">
        <p14:creationId xmlns:p14="http://schemas.microsoft.com/office/powerpoint/2010/main" val="57983498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7118" y="3573139"/>
            <a:ext cx="12269118" cy="3200400"/>
          </a:xfrm>
        </p:spPr>
        <p:txBody>
          <a:bodyPr>
            <a:noAutofit/>
          </a:bodyPr>
          <a:lstStyle/>
          <a:p>
            <a:r>
              <a:rPr lang="ru-RU" sz="1600" b="1" dirty="0">
                <a:solidFill>
                  <a:srgbClr val="FFFF00"/>
                </a:solidFill>
                <a:effectLst/>
              </a:rPr>
              <a:t>8. Особиста гігієна</a:t>
            </a:r>
            <a:r>
              <a:rPr lang="ru-RU" sz="1600" b="1" dirty="0">
                <a:effectLst/>
              </a:rPr>
              <a:t>.</a:t>
            </a:r>
            <a:r>
              <a:rPr lang="ru-RU" sz="1600" dirty="0">
                <a:effectLst/>
              </a:rPr>
              <a:t/>
            </a:r>
            <a:br>
              <a:rPr lang="ru-RU" sz="1600" dirty="0">
                <a:effectLst/>
              </a:rPr>
            </a:br>
            <a:r>
              <a:rPr lang="ru-RU" sz="1600" dirty="0">
                <a:solidFill>
                  <a:schemeClr val="tx1"/>
                </a:solidFill>
                <a:effectLst/>
              </a:rPr>
              <a:t>8.1. Науково-технічна революція, її вплив на спосіб життя людини. Зміст і завдання особистої гігієни в сучасних умовах.</a:t>
            </a:r>
            <a:br>
              <a:rPr lang="ru-RU" sz="1600" dirty="0">
                <a:solidFill>
                  <a:schemeClr val="tx1"/>
                </a:solidFill>
                <a:effectLst/>
              </a:rPr>
            </a:br>
            <a:r>
              <a:rPr lang="ru-RU" sz="1600" dirty="0">
                <a:solidFill>
                  <a:schemeClr val="tx1"/>
                </a:solidFill>
                <a:effectLst/>
              </a:rPr>
              <a:t>8.2. Гігієна тіла і волосся. Гігієнічна характеристика сучасних миючих засобів і їх застосування для догляду за шкірою і волоссям.</a:t>
            </a:r>
            <a:br>
              <a:rPr lang="ru-RU" sz="1600" dirty="0">
                <a:solidFill>
                  <a:schemeClr val="tx1"/>
                </a:solidFill>
                <a:effectLst/>
              </a:rPr>
            </a:br>
            <a:r>
              <a:rPr lang="ru-RU" sz="1600" dirty="0">
                <a:solidFill>
                  <a:schemeClr val="tx1"/>
                </a:solidFill>
                <a:effectLst/>
              </a:rPr>
              <a:t>8.3. Лікувально-профілактичне та оздоровче використання бань різних типів.</a:t>
            </a:r>
            <a:br>
              <a:rPr lang="ru-RU" sz="1600" dirty="0">
                <a:solidFill>
                  <a:schemeClr val="tx1"/>
                </a:solidFill>
                <a:effectLst/>
              </a:rPr>
            </a:br>
            <a:r>
              <a:rPr lang="ru-RU" sz="1600" dirty="0">
                <a:solidFill>
                  <a:schemeClr val="tx1"/>
                </a:solidFill>
                <a:effectLst/>
              </a:rPr>
              <a:t>8.4. Гігієна ротової порожнини. Гігієнічна характеристика зубних щіток і паст.</a:t>
            </a:r>
            <a:br>
              <a:rPr lang="ru-RU" sz="1600" dirty="0">
                <a:solidFill>
                  <a:schemeClr val="tx1"/>
                </a:solidFill>
                <a:effectLst/>
              </a:rPr>
            </a:br>
            <a:r>
              <a:rPr lang="ru-RU" sz="1600" dirty="0">
                <a:solidFill>
                  <a:schemeClr val="tx1"/>
                </a:solidFill>
                <a:effectLst/>
              </a:rPr>
              <a:t>8.5. Гіподинамія, її несприятливий вплив на здоров'я, шляхи профілактики. Ходьба і біг як лікувально-оздоровчі та профілактичні фактори.</a:t>
            </a:r>
            <a:br>
              <a:rPr lang="ru-RU" sz="1600" dirty="0">
                <a:solidFill>
                  <a:schemeClr val="tx1"/>
                </a:solidFill>
                <a:effectLst/>
              </a:rPr>
            </a:br>
            <a:r>
              <a:rPr lang="ru-RU" sz="1600" dirty="0">
                <a:solidFill>
                  <a:schemeClr val="tx1"/>
                </a:solidFill>
                <a:effectLst/>
              </a:rPr>
              <a:t>8.6. Сон і здоров'я. Гігієна сну. Снодійні фармацевтичні засоби, гігієнічна оцінка їх використання.</a:t>
            </a:r>
            <a:br>
              <a:rPr lang="ru-RU" sz="1600" dirty="0">
                <a:solidFill>
                  <a:schemeClr val="tx1"/>
                </a:solidFill>
                <a:effectLst/>
              </a:rPr>
            </a:br>
            <a:r>
              <a:rPr lang="ru-RU" sz="1600" dirty="0">
                <a:solidFill>
                  <a:schemeClr val="tx1"/>
                </a:solidFill>
                <a:effectLst/>
              </a:rPr>
              <a:t>8.7. Гігієна одягу та взуття в різних кліматичних умовах і сезонах року. Синтетичні матеріали для одягу і взуття, їх гігієнічна характеристика.</a:t>
            </a:r>
            <a:br>
              <a:rPr lang="ru-RU" sz="1600" dirty="0">
                <a:solidFill>
                  <a:schemeClr val="tx1"/>
                </a:solidFill>
                <a:effectLst/>
              </a:rPr>
            </a:br>
            <a:r>
              <a:rPr lang="ru-RU" sz="1600" dirty="0">
                <a:solidFill>
                  <a:schemeClr val="tx1"/>
                </a:solidFill>
                <a:effectLst/>
              </a:rPr>
              <a:t>8.8. Зимові види спорту, їх лікувально-профілактичне значення і застосування.</a:t>
            </a:r>
            <a:br>
              <a:rPr lang="ru-RU" sz="1600" dirty="0">
                <a:solidFill>
                  <a:schemeClr val="tx1"/>
                </a:solidFill>
                <a:effectLst/>
              </a:rPr>
            </a:br>
            <a:r>
              <a:rPr lang="ru-RU" sz="1600" dirty="0">
                <a:solidFill>
                  <a:schemeClr val="tx1"/>
                </a:solidFill>
                <a:effectLst/>
              </a:rPr>
              <a:t>8.9. Фізична культура як елемент особистої гігієни в повсякденному житті людини.</a:t>
            </a:r>
            <a:br>
              <a:rPr lang="ru-RU" sz="1600" dirty="0">
                <a:solidFill>
                  <a:schemeClr val="tx1"/>
                </a:solidFill>
                <a:effectLst/>
              </a:rPr>
            </a:br>
            <a:r>
              <a:rPr lang="ru-RU" sz="1600" dirty="0">
                <a:solidFill>
                  <a:schemeClr val="tx1"/>
                </a:solidFill>
                <a:effectLst/>
              </a:rPr>
              <a:t>8.10. Режим дня і особиста гігієна школяра, підлітка.</a:t>
            </a:r>
            <a:br>
              <a:rPr lang="ru-RU" sz="1600" dirty="0">
                <a:solidFill>
                  <a:schemeClr val="tx1"/>
                </a:solidFill>
                <a:effectLst/>
              </a:rPr>
            </a:br>
            <a:r>
              <a:rPr lang="ru-RU" sz="1600" dirty="0">
                <a:solidFill>
                  <a:schemeClr val="tx1"/>
                </a:solidFill>
                <a:effectLst/>
              </a:rPr>
              <a:t>8.11. Особиста гігієна вагітної жінки і матері-годувальниці.</a:t>
            </a:r>
            <a:br>
              <a:rPr lang="ru-RU" sz="1600" dirty="0">
                <a:solidFill>
                  <a:schemeClr val="tx1"/>
                </a:solidFill>
                <a:effectLst/>
              </a:rPr>
            </a:br>
            <a:r>
              <a:rPr lang="ru-RU" sz="1600" dirty="0">
                <a:solidFill>
                  <a:schemeClr val="tx1"/>
                </a:solidFill>
                <a:effectLst/>
              </a:rPr>
              <a:t>8.12. Шляхи та засоби підвищення стійкості до впливу стресових факторів. Аутогенне тренування і її гігієнічне значення.</a:t>
            </a:r>
            <a:br>
              <a:rPr lang="ru-RU" sz="1600" dirty="0">
                <a:solidFill>
                  <a:schemeClr val="tx1"/>
                </a:solidFill>
                <a:effectLst/>
              </a:rPr>
            </a:br>
            <a:r>
              <a:rPr lang="ru-RU" sz="1600" dirty="0">
                <a:solidFill>
                  <a:schemeClr val="tx1"/>
                </a:solidFill>
                <a:effectLst/>
              </a:rPr>
              <a:t>8.13. Режим праці, побут і особиста гігієна хворого хронічною хворобою (шлунково-кишкового тракту, серцево-судинної системи, цукровий діабет, бронхіальну астму та інші) в домашніх умовах (за вибором студента).</a:t>
            </a:r>
            <a:br>
              <a:rPr lang="ru-RU" sz="1600" dirty="0">
                <a:solidFill>
                  <a:schemeClr val="tx1"/>
                </a:solidFill>
                <a:effectLst/>
              </a:rPr>
            </a:br>
            <a:r>
              <a:rPr lang="ru-RU" sz="1600" dirty="0">
                <a:solidFill>
                  <a:schemeClr val="tx1"/>
                </a:solidFill>
                <a:effectLst/>
              </a:rPr>
              <a:t>8.14. Використання природних чинників з метою загартовування в умовах оздоровчих установ, в домашніх умовах. Гігієна відпочинку.</a:t>
            </a:r>
            <a:br>
              <a:rPr lang="ru-RU" sz="1600" dirty="0">
                <a:solidFill>
                  <a:schemeClr val="tx1"/>
                </a:solidFill>
                <a:effectLst/>
              </a:rPr>
            </a:br>
            <a:r>
              <a:rPr lang="ru-RU" sz="1600" dirty="0">
                <a:solidFill>
                  <a:schemeClr val="tx1"/>
                </a:solidFill>
                <a:effectLst/>
              </a:rPr>
              <a:t>8.15. Соціально-гігієнічне значення та профілактика наркоманії, алкоголізму, куріння тютюну. СНІД і його профілактика.</a:t>
            </a:r>
            <a:br>
              <a:rPr lang="ru-RU" sz="1600" dirty="0">
                <a:solidFill>
                  <a:schemeClr val="tx1"/>
                </a:solidFill>
                <a:effectLst/>
              </a:rPr>
            </a:br>
            <a:endParaRPr lang="ru-RU" sz="1600" dirty="0">
              <a:solidFill>
                <a:schemeClr val="tx1"/>
              </a:solidFill>
            </a:endParaRPr>
          </a:p>
        </p:txBody>
      </p:sp>
    </p:spTree>
    <p:extLst>
      <p:ext uri="{BB962C8B-B14F-4D97-AF65-F5344CB8AC3E}">
        <p14:creationId xmlns:p14="http://schemas.microsoft.com/office/powerpoint/2010/main" val="268830073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2746873"/>
            <a:ext cx="12192000" cy="3200400"/>
          </a:xfrm>
        </p:spPr>
        <p:txBody>
          <a:bodyPr>
            <a:noAutofit/>
          </a:bodyPr>
          <a:lstStyle/>
          <a:p>
            <a:r>
              <a:rPr lang="ru-RU" sz="1600" b="1" dirty="0">
                <a:solidFill>
                  <a:srgbClr val="FFFF00"/>
                </a:solidFill>
                <a:effectLst/>
              </a:rPr>
              <a:t>АЛГОРИТМ ВИКОНАННЯ УИРС</a:t>
            </a:r>
            <a:r>
              <a:rPr lang="ru-RU" sz="1600" b="1" dirty="0">
                <a:effectLst/>
              </a:rPr>
              <a:t>.</a:t>
            </a:r>
            <a:r>
              <a:rPr lang="ru-RU" sz="1600" dirty="0">
                <a:effectLst/>
              </a:rPr>
              <a:t/>
            </a:r>
            <a:br>
              <a:rPr lang="ru-RU" sz="1600" dirty="0">
                <a:effectLst/>
              </a:rPr>
            </a:br>
            <a:r>
              <a:rPr lang="ru-RU" sz="1600" dirty="0">
                <a:solidFill>
                  <a:schemeClr val="tx1"/>
                </a:solidFill>
                <a:effectLst/>
              </a:rPr>
              <a:t>1. Визначте тему і характер роботи (реферат, участь в експериментальному дослідженні, створення ілюстраційні матеріалів і т.п.).</a:t>
            </a:r>
            <a:br>
              <a:rPr lang="ru-RU" sz="1600" dirty="0">
                <a:solidFill>
                  <a:schemeClr val="tx1"/>
                </a:solidFill>
                <a:effectLst/>
              </a:rPr>
            </a:br>
            <a:r>
              <a:rPr lang="ru-RU" sz="1600" dirty="0">
                <a:solidFill>
                  <a:schemeClr val="tx1"/>
                </a:solidFill>
                <a:effectLst/>
              </a:rPr>
              <a:t>2. Заведіть робочий зошит і надалі вносите у неї все записи до теми.</a:t>
            </a:r>
            <a:br>
              <a:rPr lang="ru-RU" sz="1600" dirty="0">
                <a:solidFill>
                  <a:schemeClr val="tx1"/>
                </a:solidFill>
                <a:effectLst/>
              </a:rPr>
            </a:br>
            <a:r>
              <a:rPr lang="ru-RU" sz="1600" dirty="0">
                <a:solidFill>
                  <a:schemeClr val="tx1"/>
                </a:solidFill>
                <a:effectLst/>
              </a:rPr>
              <a:t>3. Проведіть первинний бібліографічний пошук інформації до теми, випишіть дані з 15-20 джерел, познайомтеся з 3-5 з них, в тому числі з узагальнюючими (в посібниках, енциклопедіях, підручниках, найважливіших монографіях).</a:t>
            </a:r>
            <a:br>
              <a:rPr lang="ru-RU" sz="1600" dirty="0">
                <a:solidFill>
                  <a:schemeClr val="tx1"/>
                </a:solidFill>
                <a:effectLst/>
              </a:rPr>
            </a:br>
            <a:r>
              <a:rPr lang="ru-RU" sz="1600" dirty="0">
                <a:solidFill>
                  <a:schemeClr val="tx1"/>
                </a:solidFill>
                <a:effectLst/>
              </a:rPr>
              <a:t>4. Складіть проект плану-змісту роботи, визначте рубрики (питання) для розкриття теми.</a:t>
            </a:r>
            <a:br>
              <a:rPr lang="ru-RU" sz="1600" dirty="0">
                <a:solidFill>
                  <a:schemeClr val="tx1"/>
                </a:solidFill>
                <a:effectLst/>
              </a:rPr>
            </a:br>
            <a:r>
              <a:rPr lang="ru-RU" sz="1600" dirty="0">
                <a:solidFill>
                  <a:schemeClr val="tx1"/>
                </a:solidFill>
                <a:effectLst/>
              </a:rPr>
              <a:t>5. Узгодьте з викладачем план роботи, порядок і терміни її виконання.</a:t>
            </a:r>
            <a:br>
              <a:rPr lang="ru-RU" sz="1600" dirty="0">
                <a:solidFill>
                  <a:schemeClr val="tx1"/>
                </a:solidFill>
                <a:effectLst/>
              </a:rPr>
            </a:br>
            <a:r>
              <a:rPr lang="ru-RU" sz="1600" dirty="0">
                <a:solidFill>
                  <a:schemeClr val="tx1"/>
                </a:solidFill>
                <a:effectLst/>
              </a:rPr>
              <a:t>6. Вивчіть літературу по темі, яка відібрана при первинному бібліографічному пошуку і в процесі подальшої роботи. Випишіть в робочий зошит найважливішу інформацію, в тому числі ілюстрації, таблиці. Продовжуйте пошук інформації по темі. (Студенти, які виконують роботу експериментально-дослідницьку або по створенню ілюстрацій, таблиць, засвоєнню нових методів тощо, приступають до безпосередньої роботи по темі).</a:t>
            </a:r>
            <a:br>
              <a:rPr lang="ru-RU" sz="1600" dirty="0">
                <a:solidFill>
                  <a:schemeClr val="tx1"/>
                </a:solidFill>
                <a:effectLst/>
              </a:rPr>
            </a:br>
            <a:r>
              <a:rPr lang="ru-RU" sz="1600" dirty="0">
                <a:solidFill>
                  <a:schemeClr val="tx1"/>
                </a:solidFill>
                <a:effectLst/>
              </a:rPr>
              <a:t>7. Узагальнюйте матеріали, складайте таблиці, оригінальні схеми, малюнки.</a:t>
            </a:r>
            <a:br>
              <a:rPr lang="ru-RU" sz="1600" dirty="0">
                <a:solidFill>
                  <a:schemeClr val="tx1"/>
                </a:solidFill>
                <a:effectLst/>
              </a:rPr>
            </a:br>
            <a:r>
              <a:rPr lang="ru-RU" sz="1600" dirty="0">
                <a:solidFill>
                  <a:schemeClr val="tx1"/>
                </a:solidFill>
                <a:effectLst/>
              </a:rPr>
              <a:t>8. Складіть вихідний варіант реферату, порадьтеся з викладачем щодо необхідних виправлень і доповнень.</a:t>
            </a:r>
            <a:br>
              <a:rPr lang="ru-RU" sz="1600" dirty="0">
                <a:solidFill>
                  <a:schemeClr val="tx1"/>
                </a:solidFill>
                <a:effectLst/>
              </a:rPr>
            </a:br>
            <a:r>
              <a:rPr lang="ru-RU" sz="1600" dirty="0">
                <a:solidFill>
                  <a:schemeClr val="tx1"/>
                </a:solidFill>
                <a:effectLst/>
              </a:rPr>
              <a:t>9. Складіть і оформите реферат (звіт).</a:t>
            </a:r>
            <a:br>
              <a:rPr lang="ru-RU" sz="1600" dirty="0">
                <a:solidFill>
                  <a:schemeClr val="tx1"/>
                </a:solidFill>
                <a:effectLst/>
              </a:rPr>
            </a:br>
            <a:r>
              <a:rPr lang="ru-RU" sz="1600" dirty="0">
                <a:solidFill>
                  <a:schemeClr val="tx1"/>
                </a:solidFill>
                <a:effectLst/>
              </a:rPr>
              <a:t>10. Оформлений реферат (звіт) здайте викладачеві в певний термін, але не пізніше, як за 3 тижні до закінчення семестру.</a:t>
            </a:r>
            <a:br>
              <a:rPr lang="ru-RU" sz="1600" dirty="0">
                <a:solidFill>
                  <a:schemeClr val="tx1"/>
                </a:solidFill>
                <a:effectLst/>
              </a:rPr>
            </a:br>
            <a:r>
              <a:rPr lang="ru-RU" sz="1600" dirty="0">
                <a:solidFill>
                  <a:schemeClr val="tx1"/>
                </a:solidFill>
                <a:effectLst/>
              </a:rPr>
              <a:t>11. За вказівкою викладача підготуйте короткий (на 10-12 хвилин) доповідь по темі виконаної роботи, з якої ви виступите на заключній студентської конференції (груповий, кафедральної, факультетської, університетської, міжуніверситетської, міжнародної тощо).</a:t>
            </a:r>
            <a:br>
              <a:rPr lang="ru-RU" sz="1600" dirty="0">
                <a:solidFill>
                  <a:schemeClr val="tx1"/>
                </a:solidFill>
                <a:effectLst/>
              </a:rPr>
            </a:br>
            <a:endParaRPr lang="ru-RU" sz="1600" dirty="0">
              <a:solidFill>
                <a:schemeClr val="tx1"/>
              </a:solidFill>
            </a:endParaRPr>
          </a:p>
        </p:txBody>
      </p:sp>
    </p:spTree>
    <p:extLst>
      <p:ext uri="{BB962C8B-B14F-4D97-AF65-F5344CB8AC3E}">
        <p14:creationId xmlns:p14="http://schemas.microsoft.com/office/powerpoint/2010/main" val="4173638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3789802"/>
            <a:ext cx="12192000" cy="3200400"/>
          </a:xfrm>
        </p:spPr>
        <p:txBody>
          <a:bodyPr>
            <a:noAutofit/>
          </a:bodyPr>
          <a:lstStyle/>
          <a:p>
            <a:r>
              <a:rPr lang="ru-RU" sz="1600" b="1" dirty="0">
                <a:solidFill>
                  <a:srgbClr val="FFFF00"/>
                </a:solidFill>
                <a:effectLst/>
              </a:rPr>
              <a:t>Порядок оформлення УИРС</a:t>
            </a:r>
            <a:r>
              <a:rPr lang="ru-RU" sz="1600" dirty="0">
                <a:solidFill>
                  <a:srgbClr val="FFFF00"/>
                </a:solidFill>
                <a:effectLst/>
              </a:rPr>
              <a:t/>
            </a:r>
            <a:br>
              <a:rPr lang="ru-RU" sz="1600" dirty="0">
                <a:solidFill>
                  <a:srgbClr val="FFFF00"/>
                </a:solidFill>
                <a:effectLst/>
              </a:rPr>
            </a:br>
            <a:r>
              <a:rPr lang="ru-RU" sz="1600" dirty="0">
                <a:solidFill>
                  <a:schemeClr val="tx1"/>
                </a:solidFill>
                <a:effectLst/>
              </a:rPr>
              <a:t>Реферат або звіт про УИРС повинен включати:</a:t>
            </a:r>
            <a:br>
              <a:rPr lang="ru-RU" sz="1600" dirty="0">
                <a:solidFill>
                  <a:schemeClr val="tx1"/>
                </a:solidFill>
                <a:effectLst/>
              </a:rPr>
            </a:br>
            <a:r>
              <a:rPr lang="ru-RU" sz="1600" dirty="0">
                <a:solidFill>
                  <a:schemeClr val="tx1"/>
                </a:solidFill>
                <a:effectLst/>
              </a:rPr>
              <a:t>1) Титульна сторінка, у верхній частині якої вказується:</a:t>
            </a:r>
            <a:br>
              <a:rPr lang="ru-RU" sz="1600" dirty="0">
                <a:solidFill>
                  <a:schemeClr val="tx1"/>
                </a:solidFill>
                <a:effectLst/>
              </a:rPr>
            </a:br>
            <a:r>
              <a:rPr lang="ru-RU" sz="1600" dirty="0">
                <a:solidFill>
                  <a:schemeClr val="tx1"/>
                </a:solidFill>
                <a:effectLst/>
              </a:rPr>
              <a:t>- найменування університету;</a:t>
            </a:r>
            <a:br>
              <a:rPr lang="ru-RU" sz="1600" dirty="0">
                <a:solidFill>
                  <a:schemeClr val="tx1"/>
                </a:solidFill>
                <a:effectLst/>
              </a:rPr>
            </a:br>
            <a:r>
              <a:rPr lang="ru-RU" sz="1600" dirty="0">
                <a:solidFill>
                  <a:schemeClr val="tx1"/>
                </a:solidFill>
                <a:effectLst/>
              </a:rPr>
              <a:t>- назва кафедри;</a:t>
            </a:r>
            <a:br>
              <a:rPr lang="ru-RU" sz="1600" dirty="0">
                <a:solidFill>
                  <a:schemeClr val="tx1"/>
                </a:solidFill>
                <a:effectLst/>
              </a:rPr>
            </a:br>
            <a:r>
              <a:rPr lang="ru-RU" sz="1600" dirty="0">
                <a:solidFill>
                  <a:schemeClr val="tx1"/>
                </a:solidFill>
                <a:effectLst/>
              </a:rPr>
              <a:t>- вчене звання, прізвище, ініціали завідувача кафедрою (праворуч).</a:t>
            </a:r>
            <a:br>
              <a:rPr lang="ru-RU" sz="1600" dirty="0">
                <a:solidFill>
                  <a:schemeClr val="tx1"/>
                </a:solidFill>
                <a:effectLst/>
              </a:rPr>
            </a:br>
            <a:r>
              <a:rPr lang="ru-RU" sz="1600" dirty="0">
                <a:solidFill>
                  <a:schemeClr val="tx1"/>
                </a:solidFill>
                <a:effectLst/>
              </a:rPr>
              <a:t>Посередині аркуша (великими літерами) - назва реферату або звіту про УИРС.</a:t>
            </a:r>
            <a:br>
              <a:rPr lang="ru-RU" sz="1600" dirty="0">
                <a:solidFill>
                  <a:schemeClr val="tx1"/>
                </a:solidFill>
                <a:effectLst/>
              </a:rPr>
            </a:br>
            <a:r>
              <a:rPr lang="ru-RU" sz="1600" dirty="0">
                <a:solidFill>
                  <a:schemeClr val="tx1"/>
                </a:solidFill>
                <a:effectLst/>
              </a:rPr>
              <a:t>Трохи нижче, праворуч - прізвище, ініціали виконавця УИРС, вчене звання, прізвище, ініціали керівника (викладача групи).</a:t>
            </a:r>
            <a:br>
              <a:rPr lang="ru-RU" sz="1600" dirty="0">
                <a:solidFill>
                  <a:schemeClr val="tx1"/>
                </a:solidFill>
                <a:effectLst/>
              </a:rPr>
            </a:br>
            <a:r>
              <a:rPr lang="ru-RU" sz="1600" dirty="0">
                <a:solidFill>
                  <a:schemeClr val="tx1"/>
                </a:solidFill>
                <a:effectLst/>
              </a:rPr>
              <a:t>Внизу листа - місто, де знаходиться ВНЗ, і рік виконання роботи.</a:t>
            </a:r>
            <a:br>
              <a:rPr lang="ru-RU" sz="1600" dirty="0">
                <a:solidFill>
                  <a:schemeClr val="tx1"/>
                </a:solidFill>
                <a:effectLst/>
              </a:rPr>
            </a:br>
            <a:r>
              <a:rPr lang="ru-RU" sz="1600" dirty="0">
                <a:solidFill>
                  <a:schemeClr val="tx1"/>
                </a:solidFill>
                <a:effectLst/>
              </a:rPr>
              <a:t>2) План реферату або звіту про УИРС.</a:t>
            </a:r>
            <a:br>
              <a:rPr lang="ru-RU" sz="1600" dirty="0">
                <a:solidFill>
                  <a:schemeClr val="tx1"/>
                </a:solidFill>
                <a:effectLst/>
              </a:rPr>
            </a:br>
            <a:r>
              <a:rPr lang="ru-RU" sz="1600" dirty="0">
                <a:solidFill>
                  <a:schemeClr val="tx1"/>
                </a:solidFill>
                <a:effectLst/>
              </a:rPr>
              <a:t>3) Текст реферату або УИРС (15-20 сторінок рукописного тексту на стандартних аркушах паперу - А-4).</a:t>
            </a:r>
            <a:br>
              <a:rPr lang="ru-RU" sz="1600" dirty="0">
                <a:solidFill>
                  <a:schemeClr val="tx1"/>
                </a:solidFill>
                <a:effectLst/>
              </a:rPr>
            </a:br>
            <a:r>
              <a:rPr lang="ru-RU" sz="1600" dirty="0">
                <a:solidFill>
                  <a:schemeClr val="tx1"/>
                </a:solidFill>
                <a:effectLst/>
              </a:rPr>
              <a:t>Текст повинен бути розділений на параграфи (розділи) згідно з планом або змістом.</a:t>
            </a:r>
            <a:br>
              <a:rPr lang="ru-RU" sz="1600" dirty="0">
                <a:solidFill>
                  <a:schemeClr val="tx1"/>
                </a:solidFill>
                <a:effectLst/>
              </a:rPr>
            </a:br>
            <a:r>
              <a:rPr lang="ru-RU" sz="1600" dirty="0">
                <a:solidFill>
                  <a:schemeClr val="tx1"/>
                </a:solidFill>
                <a:effectLst/>
              </a:rPr>
              <a:t>У тексті реферату потрібно вказувати (в дужках або в фразі) прізвища авторів і рік видання робіт, які ви аналізуєте, зіставляєте або протиставляєте з роботами інших авторів.</a:t>
            </a:r>
            <a:br>
              <a:rPr lang="ru-RU" sz="1600" dirty="0">
                <a:solidFill>
                  <a:schemeClr val="tx1"/>
                </a:solidFill>
                <a:effectLst/>
              </a:rPr>
            </a:br>
            <a:r>
              <a:rPr lang="ru-RU" sz="1600" dirty="0">
                <a:solidFill>
                  <a:schemeClr val="tx1"/>
                </a:solidFill>
                <a:effectLst/>
              </a:rPr>
              <a:t>Бажано текст збагатити демонстративним матеріалом (таблиці, графіки, малюнки), особливо звіти про УИРС.</a:t>
            </a:r>
            <a:br>
              <a:rPr lang="ru-RU" sz="1600" dirty="0">
                <a:solidFill>
                  <a:schemeClr val="tx1"/>
                </a:solidFill>
                <a:effectLst/>
              </a:rPr>
            </a:br>
            <a:r>
              <a:rPr lang="ru-RU" sz="1600" dirty="0">
                <a:solidFill>
                  <a:schemeClr val="tx1"/>
                </a:solidFill>
                <a:effectLst/>
              </a:rPr>
              <a:t>4) Висновки, в яких відображають порівняльну оцінку розглянутих в рефераті робіт або результати УИРС.</a:t>
            </a:r>
            <a:br>
              <a:rPr lang="ru-RU" sz="1600" dirty="0">
                <a:solidFill>
                  <a:schemeClr val="tx1"/>
                </a:solidFill>
                <a:effectLst/>
              </a:rPr>
            </a:br>
            <a:r>
              <a:rPr lang="ru-RU" sz="1600" dirty="0">
                <a:solidFill>
                  <a:schemeClr val="tx1"/>
                </a:solidFill>
                <a:effectLst/>
              </a:rPr>
              <a:t>5) Список використаної наукової літератури, оформлений згідно з вимогами бібліографії (наводиться мовами оригіналів):</a:t>
            </a:r>
            <a:br>
              <a:rPr lang="ru-RU" sz="1600" dirty="0">
                <a:solidFill>
                  <a:schemeClr val="tx1"/>
                </a:solidFill>
                <a:effectLst/>
              </a:rPr>
            </a:br>
            <a:r>
              <a:rPr lang="ru-RU" sz="1600" dirty="0">
                <a:solidFill>
                  <a:schemeClr val="tx1"/>
                </a:solidFill>
                <a:effectLst/>
              </a:rPr>
              <a:t>- для підручників, монографій, авторефератів дисертацій: автори (прізвище, ініціали), назва роботи, - місто видання; назва видавництва, рік видання - кількість сторінок;</a:t>
            </a:r>
            <a:br>
              <a:rPr lang="ru-RU" sz="1600" dirty="0">
                <a:solidFill>
                  <a:schemeClr val="tx1"/>
                </a:solidFill>
                <a:effectLst/>
              </a:rPr>
            </a:br>
            <a:r>
              <a:rPr lang="ru-RU" sz="1600" dirty="0">
                <a:solidFill>
                  <a:schemeClr val="tx1"/>
                </a:solidFill>
                <a:effectLst/>
              </a:rPr>
              <a:t>- для статей в журналах, збірниках наукових праць: прізвища, ініціали авторів (призводять три прізвища "і інші"), назва статті. / Назва збірки. - місто, рік видання. - сторінки (від-до).</a:t>
            </a:r>
            <a:br>
              <a:rPr lang="ru-RU" sz="1600" dirty="0">
                <a:solidFill>
                  <a:schemeClr val="tx1"/>
                </a:solidFill>
                <a:effectLst/>
              </a:rPr>
            </a:br>
            <a:r>
              <a:rPr lang="ru-RU" sz="1600" dirty="0">
                <a:solidFill>
                  <a:schemeClr val="tx1"/>
                </a:solidFill>
                <a:effectLst/>
              </a:rPr>
              <a:t>Керівник (викладач групи) перевіряє реферат або звіт, на титульній сторінці виставляє оцінку, вказує недоліки, зауваження.</a:t>
            </a:r>
            <a:br>
              <a:rPr lang="ru-RU" sz="1600" dirty="0">
                <a:solidFill>
                  <a:schemeClr val="tx1"/>
                </a:solidFill>
                <a:effectLst/>
              </a:rPr>
            </a:br>
            <a:endParaRPr lang="ru-RU" sz="1600" dirty="0">
              <a:solidFill>
                <a:schemeClr val="tx1"/>
              </a:solidFill>
            </a:endParaRPr>
          </a:p>
        </p:txBody>
      </p:sp>
    </p:spTree>
    <p:extLst>
      <p:ext uri="{BB962C8B-B14F-4D97-AF65-F5344CB8AC3E}">
        <p14:creationId xmlns:p14="http://schemas.microsoft.com/office/powerpoint/2010/main" val="4216475133"/>
      </p:ext>
    </p:extLst>
  </p:cSld>
  <p:clrMapOvr>
    <a:masterClrMapping/>
  </p:clrMapOvr>
</p:sld>
</file>

<file path=ppt/theme/theme1.xml><?xml version="1.0" encoding="utf-8"?>
<a:theme xmlns:a="http://schemas.openxmlformats.org/drawingml/2006/main" name="Грань">
  <a:themeElements>
    <a:clrScheme name="Грань">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Грань">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Грань">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8C59B386-999D-4CB6-B907-9F3997C027CC}"/>
    </a:ext>
  </a:extLst>
</a:theme>
</file>

<file path=docProps/app.xml><?xml version="1.0" encoding="utf-8"?>
<Properties xmlns="http://schemas.openxmlformats.org/officeDocument/2006/extended-properties" xmlns:vt="http://schemas.openxmlformats.org/officeDocument/2006/docPropsVTypes">
  <Template>Facet</Template>
  <TotalTime>637</TotalTime>
  <Words>2283</Words>
  <Application>Microsoft Office PowerPoint</Application>
  <PresentationFormat>Широкоэкранный</PresentationFormat>
  <Paragraphs>140</Paragraphs>
  <Slides>46</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46</vt:i4>
      </vt:variant>
    </vt:vector>
  </HeadingPairs>
  <TitlesOfParts>
    <vt:vector size="51" baseType="lpstr">
      <vt:lpstr>Arial</vt:lpstr>
      <vt:lpstr>Times New Roman</vt:lpstr>
      <vt:lpstr>Trebuchet MS</vt:lpstr>
      <vt:lpstr>Wingdings 3</vt:lpstr>
      <vt:lpstr>Грань</vt:lpstr>
      <vt:lpstr>Тема заняття:  МЕТОДИ Гігієнічних ДОСЛІДЖЕНЬ. ОРГАНІЗАЦІЯ НАВЧАЛЬНО-ДОСЛІДНОЇ РОБОТИ СТУДЕНТІВ</vt:lpstr>
      <vt:lpstr>                                                Учбова мета  1.1. Оволодіти знаннями про гігієну, як наукової дисципліни, і санітарії, їх метою, завданнями, зміст, значення знання гігієни для лікарів різного профілю. 1.2. Засвоїти класифікацію гігієнічних методів і засобів дослідження навколишнього середовища і її впливу на організм і здоров'я. 1.3. Ознайомитися зі структурою санітарно-епідеміологічної служби України, шляхами і засобами охорони здоров'я, профілактики захворювань у населення. 1.4. Ознайомитися з тематикою і порядком виконання УИРС, закріпити тему УИРС за кожним студентом. </vt:lpstr>
      <vt:lpstr>                                вихідні знання і вміння 2.1. знати: 2.1.1. Поняття "профілактика", як одна з основ медицини та її складові - гігієна і санітарія. 2.1.2. Основні поняття, методи і засоби досліджень з фізики, хімії, біології, мікробіології, фізіології та інших дисциплін попередніх курсів, які використовуються для дослідження факторів навколишнього середовища та їх впливу на організм і здоров'я. 2.1.3. Основи математичної обробки результатів медико-біологічних досліджень.   2.2. вміти: 2.2.1. Проводити фізичні, хімічні, бактеріологічні вимірювання об'єктів навколишнього середовища і їх впливу на організм. 2.2.2. Працювати з персональними комп'ютерами або мікрокалькулятора при статистичній обробці результатів гігієнічних досліджень.  </vt:lpstr>
      <vt:lpstr>                                                                            питання для самопідготовки   3.1. Профілактичний, як провідний принцип охорони здоров'я. Профілактика громадська і особиста, первинна, вторинна і третинна. 3.2. Гігієна як наукова дисципліна, її мета, завдання, зміст. 3.3. Методи гігієнічних досліджень, їх класифікація, характеристика. 3.4. Методи вивчення стану навколишнього середовища (санітарне обстеження і опис, органолептичні, фізичні, хімічні, біологічні, бактеріологічні методи, їх сутність і застосування в гігієні). 3.5. Методи вивчення впливу навколишнього середовища на організм і здоров'я людини (експериментальні фізіологічні, біохімічні, гістологічні, гістохімічні, гематологічні, токсикологічні, методи натурного спостереження, клінічні). 3.6. Гігієнічненормування як основа охорони навколишнього середовища і умова збереження здоров'я населення, його об'єкти, види, форми. 3.7. Відмінні риси нормування природних компонентів довкілля та антропогенних (техногенних) шкідливих факторів. 3.8. Принципи гігієнічного нормування, організації та установи, які його здійснюють. Санітарне та правове законодавство з охорони навколишнього середовища і здоров'я населення. 3.9. Санітарія, як практичне застосування положень гігієни, санітарних норм і правил, її використання в роботі санітарного лікаря, лікарів інших спеціальностей. 3.10. Структура санітарно-епідеміологічної служби України. Державний і відомчий, попереджувальний і поточний санітарний нагляд. 3.11. Структура санітарно-епідеміологічних станцій різних рівнів управління (обласних, міських, районних, відомчих), їх завдання, форми роботи.  </vt:lpstr>
      <vt:lpstr>                                                                      4. структура заняття Заняття семінарське. На початку заняття проводиться тестовий письмовий (або на персональних комп'ютерах) контроль вихідного рівня знань студентів. Для коротких відповідей пропонується 10 питань з різних предметів, які передували курсу гігієни та які використовуються в гігієнічних дослідженнях (додаток 1). Основна частина заняття присвячується детальному вивченню питань п.3: визначення понять "гігієна", "санітарія", їх цілі, завдань, класифікації методів і засобів реалізації мети і завдань. Студенти знайомляться з приладами та обладнанням, яке застосовується для гігієнічних досліджень, вивчають структуру санітарно-епідеміологічної служби України, структуру санітарно-епідеміологічних станцій, форми санітарного нагляду - попереджувального і поточного (додаток 2). Під час перерви викладач знайомить студентів з кафедрою, її історією, напрямами наукової діяльності, профільними науковими лабораторіями. Далі викладач інформує студентів про порядок оформлення протоколів, а також про порядок відпрацювання пропущених занять. На цьому ж занятті студенти отримують теми для виконання навчально-дослідницької роботи (реферативної або експериментальної). Перелік рекомендованих тем для виконання УИРС і порядок їх оформлення наведені в додатку 3. </vt:lpstr>
      <vt:lpstr>                                                            6. оснащення заняття Прилади для вимірювання фізичних чинників (термометри, психрометри, анемометри, люксметри, шумоміри, Дозиметри, радіометри та ін.). Прилади й устаткування для хімічних методів досліджень (фотоелектроколориметр, Зразки реактивів, хімічного посуду та ін.). Прилади для бактеріологічних досліджень (прилад Кротова, мікроскоп та ін.). Прилади для фізіолого-гігієнічних досліджень (біодозиметрії Горбачова, адаптометрії, аудіометр, Ергографія і ін.).   </vt:lpstr>
      <vt:lpstr>                                                        ПОРЯДОК ОФОРМЛЕННЯ ПРОТОКОЛІВ ЗАНЯТЬ   При підготовці до занять студент з "допомоги до практичних занять" в протокольному зошиті записує: Дата ________________ Протокол № ______ Тема заняття: ______________________________________________________ Мета заняття: ______________________________________________________ Вихідні знання та вміння: (Знати ________, вміти ___________). Рішення завдань (завдань) для самопідготовки. 2. На практичному занятті: На семінарському і лабораторному занятті студент записує відповіді на розглянуті теоретичні питання. На лабораторному занятті, крім цього, студент повинен записати: методики лабораторних досліджень; результати цих досліджень; необхідні розрахунки; висновки та рекомендації.   3. При наявності на занятті приладів, номограм, графіків - замалювати їх (або зробити ксерокопії і вклеїти в протокол).   </vt:lpstr>
      <vt:lpstr>На курсову ІСПИТІ слід пред'явити:   Зошит протоколів; Реферат або науковий звіт по УИРС; Акт обстеження об'єкта (житла, гуртожитки тощо); Реферати пропущених лекцій </vt:lpstr>
      <vt:lpstr>Додаток 1. Перелік питань з медичної біології, біологічної фізики та хімії 1.1. Визначення поняття "біосфера", її структура та складові частини. Поняття "ноосфера" в трактуванні В.І. Вернадського. 1.2. Поняття "зовнішня", "навколишнє" середовище, і їх елементи. Поняття "екологія", зміст питань, які вона вивчає. Екологічні фактори. 1.3. Форми біотичних зв'язків і круговорот речовин в природі, закони Ньютона, закони термодинаміки. 1.4. Класифікація факторів навколишнього середовища. 1.5. Характеристика приладів, які використовуються для вимірювання фізичних факторів навколишнього середовища та їх впливу на організм. 1.6. Поняття "об'ємний хімічний аналіз" і види титрують хімічних розчинів. 1.7. Одиниці міжнародної системи "СІ" та їх використання в медицині. 1.8. Поняття "кібернетична система", сучасні електронні обчислювальні машини, їх використання в статистичних дослідженнях. </vt:lpstr>
      <vt:lpstr>Перелік питань з нормальної фізіології, біонеорганічної, Фізколлоїдної, біоорганічної хімії, мікробіології з вірусологією і імунологією 2.1. Основні показники дихальної системи: життєва ємність легенів, хвилинний обсяг і частота дихання в спокої, концентрація кисню і вуглекислоти у вдихуваному і видихуваному повітрі. 2.2. Основні показники системи крові: обсяг крові, об'єм плазми крові, вміст гемоглобіну, еритроцитів, лейкоцитів, Т- і В-лімфоцитів та інших формених елементів в крові, гематокрит, швидкість осідання еритроцитів і інші. 2.3. Основні показники серцево-судинної діяльності: кількість серцевих скорочень у стані спокою, систолічний і хвилинний об'єм крові, максимальне і мінімальне артеріальний тиск та інші. 2.4. Функції зорового аналізатора, частота звукових коливань, яку здатне сприймати вухо людини, органолептичні відчуття смакового аналізатора. 2.5. Показники забруднення мікроорганізмами повітря, питної води (мікробне число, колі-індекс, колі-титр та інші.). 2.6. Фізичні показники і хімічний склад сечі: питома вага, рН, вміст білка, азоту, цукру, ацетону, кетонових тіл, уробилина, білірубіну, аміаку та інших. 2.7. Біохімічний склад крові: вміст білків і білкових фракцій, ліпідів, тригліцеридів, холестерину, альфа, бета-ліпопротеїдів, глікогену, цукру, ацетону і т.п .. 2.8. Функції харчових речовин в організмі людини: білків, жирів, вуглеводів, вітамінів, макро- і мікроелементів, стимуляторів травлення (смакових речовин) і води. </vt:lpstr>
      <vt:lpstr>3. Перелік питань з фармакології, патологічної фізіології,  пропедевтики внутрішніх хвороб 3.1. Визначення поняття "здоров'я", "хвороба", поняття "етіологія", "патогенез" хвороб, сучасна класифікація хвороб. 3.2. Поняття "етіологічні фактори", їх класифікація. Етіологічні фактори ризику. 3.3. Поняття "патологічне", "преморбідне» , патологічний процес ". Основні періоди (стадії) розвитку хвороб і термінальних станів. 3.4. Фізіологічні зміни в організмі за умов зниженого і підвищеного атмосферного тиску. 3.5. Механізми терморегуляції, завдяки яким температура тіла здорової людини є постійною. Зміни ці механізмів в умовах нагріваючого і охолоджуючого мікроклімату. 3.6. Сучасні теорії розвитку фізичної та емоційної втоми і перевтоми, процеси які розвиваються при фізичній роботі і емоційній напрузі. 3.7. Стрес, як реакція організму на негативний вплив факторів навколишнього середовища. 3.8. ознакигіпо- і авітамінозів, які найчастіше зустрічаються при порушеннях раціонального харчування у дорослих і у дітей. 3.9. Класифікація фармацевтичних засобів, які використовуються в профілактичній медицині (імунних, захисних, стимулюючих, дезінфікуючих і т.п.). </vt:lpstr>
      <vt:lpstr>  ГІГІЄНА ЯК НАУКОВА ДИСЦИПЛІНА, ЇЇ МЕТА, ЗАВДАННЯ, САНІТАРІЯ профілактика - один з основних принципів охорони здоров'я. Найважливішим обов'язком медичних працівників є проведення заходів з попередження захворювань у здорових і загострень, ускладнень і рецидивів у хворих. Під профілактикою розуміють широку систему державних, громадських і медичних заходів, які спрямовані на збереження і зміцнення здоров'я людей, на виховання здорового молодого покоління, на підвищення працездатності і продовження активного життя. Розрізняють профілактику громадську та особисту. громадська профілактика забезпечується державними заходами, зафіксованими в Конституції України, Основах законодавства України про охорону здоров'я. Ці заходи забезпечують право людини на роботу, житло, відпочинок, безкоштовне навчання і лікування, пенсійне забезпечення, тобто на створення таких умов, які дозволяють людині гармонійно розвиватися фізично і духовно, зберігати своє здоров'я, працездатність. Особиста профілактика включає боротьбу з перенапруженням нервової та інших систем, порушеннями режиму роботи, відпочинку, харчування, гіподинамією, вживанням алкоголю і тютюну. Щодо конкретних видів патології розрізняють профілактику первинну, Тобто попередження виникнення захворювання, вплив на механізми, які лежать в основі їх розвитку або ризик-фактори, які сприяють сприяння їх виникнення,вторинну, Мета якої - попередження прогресування або загострення захворювань, полягає в усуненні несприятливого впливу факторів навколишнього середовища і в систематичному диференційованому лікуванні хворого, і третинну, метою якої є запобігання рецидивам загострень перенесених захворювань. Чим більш повно населення буде охоплено заходами профілактики, тим здоровішою воно буде. гігієна - галузь медичних знань, наука про збереження та зміцнення громадського та індивідуального здоров'я шляхом здійснення профілактичних заходів. Мета гігієни - збереження і зміцнення здоров'я людей, а за Едмундом Парксом, - "... зробити розвиток людського організму найбільш досконалим, життя найбільш сильним, в'янення найбільш уповільненим, а смерть найбільш віддаленою". Шляхи та засоби досягнення мети гігієни наведені в схемі 1, яку необхідно детально розглянути на занятті. </vt:lpstr>
      <vt:lpstr>Головні завдання екології людини </vt:lpstr>
      <vt:lpstr>Презентация PowerPoint</vt:lpstr>
      <vt:lpstr>Презентация PowerPoint</vt:lpstr>
      <vt:lpstr>Презентация PowerPoint</vt:lpstr>
      <vt:lpstr>Презентация PowerPoint</vt:lpstr>
      <vt:lpstr>Методи досліджень у гігієні</vt:lpstr>
      <vt:lpstr>Презентация PowerPoint</vt:lpstr>
      <vt:lpstr>Презентация PowerPoint</vt:lpstr>
      <vt:lpstr>Гігієнічне нормування</vt:lpstr>
      <vt:lpstr>Презентация PowerPoint</vt:lpstr>
      <vt:lpstr>Гігієнічне значення сонячної радіації</vt:lpstr>
      <vt:lpstr>Презентация PowerPoint</vt:lpstr>
      <vt:lpstr>Презентация PowerPoint</vt:lpstr>
      <vt:lpstr>Презентация PowerPoint</vt:lpstr>
      <vt:lpstr>Температура Повітря</vt:lpstr>
      <vt:lpstr>Вологість</vt:lpstr>
      <vt:lpstr>Презентация PowerPoint</vt:lpstr>
      <vt:lpstr>Презентация PowerPoint</vt:lpstr>
      <vt:lpstr>Клінічні прояви висотної хвороби</vt:lpstr>
      <vt:lpstr>Презентация PowerPoint</vt:lpstr>
      <vt:lpstr>Перелік тем, рекомендованих для навчально-дослідної роботи студентів (УИРС). 1. Загальні питання гігієни. 1.1. Здоров'я людини і його залежність від природних, виробничих факторів навколишнього середовища і соціально-економічних умов життя. 1.2. Профілактика - найважливіша область медичної діяльності в галузі збереження здоров'я населення. Роль гігієни, санітарії, епідеміології в профілактиці захворювань. 1.3. Санітарно-епідеміологічна служба в Україні, її структура, зміст, основні напрямки діяльності. Структура санітарно-епідеміологічних станцій різного рівня управління. Відомчі СЕС. 1.4. Науково-технічний прогрес, його вплив на соціально-економічні та гігієнічні умови життя і трудової діяльності населення. 1.5. Урбанізація і хвороби цивілізації, гігієнічні проблеми їх профілактики. 1.6. Історія розвитку гігієни. Видатні вчені емпіричного та експериментального періодів. Гіппократ, Авіценна,Рамаццині, М. Петтенкофер, Ф.Ф. Ерісман, О.П.Доброславін, В.А.Субботін та інші, їх внесок в розвиток гігієнічної науки. 1.7. Виникнення і розвиток гігієнічної науки та санітарно-епідеміологічної служби в Україні (Д. Самойлович, П. Могила, А.М.Марзєєв, В.А. Суботін, О.В. Корчак-Чепурковський, В.Д. Орлов, Л.І. Ведмідь, Г.Х.Шахбазян, В.З. Мартинюк, В.М. Жаботинський, Д.Н. Калюжний, Р.Д.Габович, Є.І. Гончарук та інші). 1.8. Санітарне законодавство України. Види, значення гігієнічних регламентів в системі профілактичних заходів. Наукові принципи гігієнічного нормування. Відображення питань охорони здоров'я населення в Конституції України. 1.9. Реферативний огляд санітарного законодавства України в галузі комунальної гігієни і гігієни харчування. 1.10. Реферативний огляд санітарного законодавства України в області гігієни праці, гігієни дітей та підлітків, радіаційної гігієни. 1.11. Гігієнічні і протиепідемічні заходи при катастрофах та інших надзвичайних ситуаціях. </vt:lpstr>
      <vt:lpstr>2. Гігієна довкілля. 2.1. Сучасні вчення про біосферу і її гігієнічне значення. В.І. Вернадський і його внесок в розробку цього вчення. 2.2. Клімат і його роль в житті людини. Акліматизація, її закономірності. Кліматичні зони України, їх гігієнічна характеристика. 2.3. Сонячна радіація та здоров'я людини. Гігієнічне значення інфрачервоного і ультрафіолетового діапазонів сонячної радіації. 2.4. Штучні джерела ультрафіолетової радіації як засобу профілактики і лікування, і як фактори виробничого шкідливості. 2.5. Погода, її медичні класифікації та вплив на хід різних захворювань і станів. 2.6. Повітря, вода, грунт як елементи біосфери і їх гігієнічне значення. 2.7. Геліо-, геофізичні фактори і їх вплив на організм і здоров'я.А.Л.Чижевский і його внесок в розвиток сучасної гелиобиологии. 2.8. Хімічне забруднення навколишнього середовища і його вплив на здоров'я населення. 2.9. Радіоактивне забруднення навколишнього середовища і його вплив на здоров'я населення 2.10. Техногенні фізичні фактори навколишнього середовища (шум, вібрація, електромагнітні поля різних частот), їх вплив на здоров'я людини. 2.11. Біологічні фактори навколишнього середовища (мікроорганізми, грибки, гельмінти, найпростіші, комахи, гризуни), їх вплив на здоров'я людини. 2.12. Алергени, канцерогени і віддалені наслідки їх впливу на організм людини. </vt:lpstr>
      <vt:lpstr>3. Гігієна харчування. 3.1. Гігієнічні норми харчування різних категорій населення і їх наукове обгрунтування. 3.2. Харчування як соціально-гігієнічна проблема. Науково-технічний прогрес і його роль у вирішенні проблеми харчування населення. 3.3. Раціональне харчування і його значення в профілактиці серцево-судинних захворювань і хвороб шлунково-кишкового тракту і обміну речовин. 3.4. Наукові основи і гігієна харчування хворого. Парентеральне харчування і його гігієнічна оцінка. 3.5. Фізіолого-гігієнічна оцінка вегетаріанського харчування. Сучасні уявлення про лікування голодом і його практичне застосування (фізіолого-гігієнічні аспекти). Роздільне харчування. 3.6. Гігієнічні проблеми використання барвників, антиокислювачів, емульгаторів,ароматизаторів і інших добавок в харчові продукти. 3.7. Консервування харчових продуктів, гігієнічні вимоги до нього, використання консервованих продуктів харчування. 3.8. Харчові алергії у дорослих і в дитячому віці. Гігієнічна характеристика дитячих поживних сумішей. 3.9. Океан як джерело харчових продуктів. Гігієнічна характеристика "продуктів моря" і їх використання в харчуванні людини. 3.10. Мікроелементи і їх роль в харчуванні здорової і хворої людини. 3.11. Лікувально-профілактичне харчування, його значення і використання в системі заходів щодо зниження несприятливого впливу шкідливих професійних факторів та умов роботи. 3.12. Особливості харчування працівників розумової, фізичної праці, дітей, осіб похилого віку. 3.13. Молоко і кисло-молочні продукти, їх роль в забезпеченні раціональним харчуванням різних вікових груп населення.  </vt:lpstr>
      <vt:lpstr>3.14. Гігієнічне значення білків, жирів, вуглеводів в раціональному харчуванні. 3.15. Гігієнічне значення вітамінів, макро-, мікроелементів, смакових речовин в раціональному харчуванні. 3.16. Харчові отруєння, класифікація, характеристика, профілактика. 3.17. Профілактика отруєнь, пов'язаних з використанням штучних добрив і отрутохімікатів в сільському господарстві, гігієнічна регламентація цих речовин. 3.18. Полімерні матеріали та поліграфічні фарби, гігієнічні питання їх використання в харчовій промисловості (для упаковки, транспортування харчових продуктів і з іншою метою). 3.19. Геохімічні провінції і біогеохімічні ендемії, їх профілактика. 3.20. Харчові гельмінтози, їх класифікація, шляхи поширення, профілактика. 3.21. Переїдання як фактор ризику в патології людини, методи профілактики ожиріння. 3.22. Харчування і хворобизубо-челюстного апарату. Роль білків, цукрів, мікроелементів, харчових речовин у розвитку стоматологічних захворювань. 3.23. Залізодефіцитні і інші аліментарні анемії, їх профілактика. Кальцій і фосфор в харчуванні людини. 3.24. гігієнічна проблемаАфлотоксікоз (Його значення для країн Африки і Латинської Америки). 3.25. Харчування і проблема довголіття. Холестериновий обмін, його роль в патології осіб похилого віку. 3.26. Синтетична їжа як нова гігієнічна проблема.</vt:lpstr>
      <vt:lpstr>4. Комунальна гігієна 4.1. Гігієнічні вимоги до планування і облаштування житла (квартири). 4.2.Гігіеніческіе вимоги до планування і облаштування колективних жител (гуртожитків, бараків). 4.3. Каркасно-надувні й збірно-розбірні житла для польових умов (для будівельників, ліквідаторів наслідків катастроф та ін.), Їх гігієнічна характеристика. 4.4. Гігієнічна характеристика елементів санітарного благоустрою сільських осель (опалення, вентиляція, водопостачання, збір, видалення та знешкодження твердих і рідких відходів). 4.5. Гігієнічна характеристика методів і засобів очищення, знезараження води на водопровідних станціях, при місцевому водопостачанні. 4.6. Гігієнічне обгрунтування норм якості питної води. 4.7. Спеціальні методи обробки води (фторування, опріснення, дезактивація), їх гігієнічна характеристика. </vt:lpstr>
      <vt:lpstr>4.8. Гігієнічна характеристика децентралізованого (місцевого) водопостачання. Правила будови, утримання та експлуатації колодязя, каптажу. 4.9. Порівняльна гігієнічна характеристика джерел водопостачання. 4.10. Самоочищення води відкритих водойм, його сутність і гігієнічне значення. 4.11. Використання водойм для знешкодження комунально-побутових і промислових стічних вод. 4.12. Інфекційні захворювання з водним механізмом передачі збудників. Методи і засоби їх профілактики. 4.13. Методи очищення стічних вод при Сплавний системі їх видалення (каналізації). 4.14. Методи очищення нечистот при вивізного системі їх видалення. 4.15. Гігієнічна характеристика систем малої каналізації (поля підземного зрошення, фільтрації, штучні очисні системи). 4.16. Грунт, її гігієнічний, епідеміологічне значення, фактори і механізми самоочищення. Показники санітарного стану грунту. 4.17. Використання грунту для знешкодження відходів і виробничої діяльності людей. </vt:lpstr>
      <vt:lpstr>5. Гігієна праці.   5.1. Праця як соціально-гігієнічна проблема. Професійні шкідливості, їх класифікація, характеристика. 5.2. Науково-технічний прогрес і гігієнічні аспекти його впливу на характер і умови трудової діяльності людини. 5.3. Охорона і гігієна праці в Україні. Законодавчі документи про охорону здоров'я трудівників промисловості і сільського господарства. Кодекс законів про охорону праці (КЗпП). 5.4. Професійні захворювання і отруєння, їх причини та профілактика. 5.5. Втома і перевтома при фізичній і розумовій праці, їх профілактика. 5.6. Гігієна розумової праці. Операторська робота як нова гігієнічна проблема. 5.7. Гігієна праці та побуту студента, учня ПТУ, школи-інтернату. 5.8. Кесонна, висотна хвороби, їх причини, прояви, невідкладна допомога, профілактика. "Вибухова декомпресія". 5.9. Професійні інфекції та інвазії, їх профілактика. 5.10. Ультразвук і інфразвук як фактори виробничого середовища, їх вплив на організм, методи профілактики. 5.11. Шум як фактор виробничого середовища, його вплив на здоров'я і працездатність, шумова хвороба, заходи профілактики. 5.12. Вібраційна хвороба, її причини, прояви, профілактика. 5.13. Гігієна виробничого освітлення, принципи його нормування. 5.14. Вентиляція виробничих приміщень, її гігієнічне обгрунтування. </vt:lpstr>
      <vt:lpstr>5.15. Мікроклімат як виробнича шкідливість в різних областях промисловості, вплив на здоров'я, заходи профілактики. 5.16. Виробничий травматизм, гігієнічні аспекти його профілактики. 5.17. Гігієна і охорона праці механізаторів в сільському господарстві. Сільськогосподарський травматизм, його профілактика. Гігієна праці тваринників. 5.18. Гігієна і охорона праці при застосуванні отрутохімікатів в сільському господарстві. 5.19. Гігієна і охорона праці жінок і підлітків. 5.20. Гігієна і охорона праці будівельників. 5.21. Гігієна і охорона праці шахтарів. 5.22. Засоби індивідуального захисту тіла, зору, слуху, органів дихання та їх застосування в різних областях виробництва. 5.23. Гігієна праці при роботі з відкритими і закритими джерелами іонізуючого випромінювання. Законодавче та організаційно-технічне засоби захисту. 5.24. Виробнича пил, його вплив на організм працюючих. Пневмоконіози, їх причини, прояви, заходи профілактики. 5.25. Гігієна праці при роботі з джерелами електромагнітних випромінювань радіочастот, методи і засоби захисту. 5.26. Завдання, зміст, і методи лікувально-профілактичної роботи лікаря здоровпункту та медико-санітарної частини. 5.27. Профілактика несприятливого впливу на організм прямолінійних (позитивних, негативних) і кутових прискорень. Перевантаження та їх профілактика. 5.28. Канцерогенні фактори в умовах промислового виробництва, профілактика їх несприятливого впливу. </vt:lpstr>
      <vt:lpstr>6. Гігієна дітей і підлітків. 6.1. Зміст і роль гігієнічних заходів в збереженні і зміцненні здоров'я дітей і підлітків. Санітарне законодавство з охорони здоров'я дітей і підлітків. 6.3. Профілактика порушень нормальної діяльності органів травлення у дітей і підлітків. 6.4. Профілактика короткозорості у дітей і підлітків. 6.5. Перевтома у дітей і підлітків, його ознаки, основні закономірності, методи оцінки, профілактика. 6.6. Фізичний розвиток дітей і підлітків, його основні закономірності, показники, методи оцінки. Фізичне виховання школярів, медичний контроль за ним. 6.7. Основні принципи, методи і засоби загартовування і профілактика ультрафіолетової недостатності у дітей і підлітків. 6.8. Гігієнічні вимоги до дитячого одягу, взуття, учнівському спорядження. 6.9. Гігієнічні вимоги до планування приміщень дошкільних дитячих установ, їх санітарного благоустрою, до меблів, обладнання та іграшок. 6.10. Профілактика інфекційних захворювань в дитячих дошкільних установах. 6.11. Гігієнічні вимоги до планування шкіл, шкіл-інтернатів, класних кімнат, навчальних кабінетів, їх санітарного благоустрою (освітлення, вентиляції), до шкільних меблів та підручниками. 6.12. Гігієнічні вимоги до організації навчальних занять в школі, до розкладу занять. Режим дня школяра і його фізіологічне обгрунтування. 6.13. Гігієна політехнічного і виробничого навчання школярів загальноосвітніх шкіл та професійно-технічних училищ. </vt:lpstr>
      <vt:lpstr>7. Гігієна лікувально-профілактичних установ.   7.1. Роль гігієнічного режиму лікарні в підвищенні ефективності лікування. 7.2. Порівняльна гігієнічна характеристика сучасних систем забудови лікарень і перспектива їх еволюції. Медико-технологічні та гігієнічні особливості централізовано-блочної, павільйонної і змішаної систем забудови лікарень. 7.3. Гігієнічна характеристика різних типів палатних секцій, палат, варіантів їх планування і обладнання. 7.4. Медико-технологічні та гігієнічні особливості вимог до планування, обладнання і режиму експлуатації відділень стаціонарів різного профілю: приймального, загальнотерапевтичного, педіатричного, гастроентерологічного, хірургічного,ортопедо-травматологіческого, неврологічного, урологічного, акушерського, гінекологічного, онкологічного, рентгенологічного, радіологічного, фізіотерапевтичного, відновлювальної терапії, інфекційного стаціонару для дорослих, інфекційного стаціонару для дітей (за вибором студента). 7.5. Гігієнічні вимоги до планування, оснащення, експлуатації окремих відділень стоматологічної поліклініки: терапевтичної, хірургічної, ортопедичної стоматології, зубопротезної лабораторії (за вибором студента). 7.6. Гігієнічний режим поліклініки для дорослих, для дітей, особливості їх планування, оснащення. 7.7. Медико-технологічні та гігієнічні вимоги до планування і режиму експлуатації операційного комплексу, операційної, відділення реанімації. 7.8. Гігієнічні вимоги до природного, штучного освітлення, опалення, вентиляції в лікувально-профілактичних установах.  </vt:lpstr>
      <vt:lpstr>7.9. Організація і гігієнічна характеристика систем збору, видалення, знезараження та знешкодження твердих і рідких відходів в лікарні, їх особливості в інфекційних відділеннях. 7.10. Професійні шкідливості і гігієна праці хірурга, анестезіолога, хірургічної медичної сестри. 7.11. Професійні шкідливості і гігієна праці рентгенолога, радіолога. 7.12. Професійні шкідливості і гігієна праці стоматолога. 7.13. Гігієна праці медичної сестри маніпуляційного, фізіотерапевтичного кабінету в стаціонарі і поліклініці. 7.14. Лазерне випромінювання та гігієнічні аспекти його застосування в медицині. 7.15. Особиста гігієна медичного працівника і хворого в стаціонарі. 7.16. Гігієнічні заходи профілактики гіподинамії хворого в умовах стаціонару. 7.17. Внутрішньолікарняна інфекція та шляхи її профілактики в стаціонарах і поліклініках різного профілю. Санація повітря, її методи і засоби. 7.18. Зміст і організація санітарно-протиепідемічного режиму в стаціонарі і поліклініці, знезараження предметів і робочих поверхонь. 7.19. Організація і гігієна лікувально-профілактичного харчування в стаціонарі. 7.20. Шумовий фактор і профілактика шумових впливів на хворих і медичний персонал. Лікувально-охоронний режим в лікарні. 7.21. Психолого-гігієнічні аспекти режиму лікарні. Інтер'єр і естетика лікарняних приміщень. Музика як лікувально-профілактичний засіб. 7.22. Медико-технологічні вимоги до лікарняної меблів і діагностичного та лікувального обладнання різних відділень лікарні. </vt:lpstr>
      <vt:lpstr>8. Особиста гігієна. 8.1. Науково-технічна революція, її вплив на спосіб життя людини. Зміст і завдання особистої гігієни в сучасних умовах. 8.2. Гігієна тіла і волосся. Гігієнічна характеристика сучасних миючих засобів і їх застосування для догляду за шкірою і волоссям. 8.3. Лікувально-профілактичне та оздоровче використання бань різних типів. 8.4. Гігієна ротової порожнини. Гігієнічна характеристика зубних щіток і паст. 8.5. Гіподинамія, її несприятливий вплив на здоров'я, шляхи профілактики. Ходьба і біг як лікувально-оздоровчі та профілактичні фактори. 8.6. Сон і здоров'я. Гігієна сну. Снодійні фармацевтичні засоби, гігієнічна оцінка їх використання. 8.7. Гігієна одягу та взуття в різних кліматичних умовах і сезонах року. Синтетичні матеріали для одягу і взуття, їх гігієнічна характеристика. 8.8. Зимові види спорту, їх лікувально-профілактичне значення і застосування. 8.9. Фізична культура як елемент особистої гігієни в повсякденному житті людини. 8.10. Режим дня і особиста гігієна школяра, підлітка. 8.11. Особиста гігієна вагітної жінки і матері-годувальниці. 8.12. Шляхи та засоби підвищення стійкості до впливу стресових факторів. Аутогенне тренування і її гігієнічне значення. 8.13. Режим праці, побут і особиста гігієна хворого хронічною хворобою (шлунково-кишкового тракту, серцево-судинної системи, цукровий діабет, бронхіальну астму та інші) в домашніх умовах (за вибором студента). 8.14. Використання природних чинників з метою загартовування в умовах оздоровчих установ, в домашніх умовах. Гігієна відпочинку. 8.15. Соціально-гігієнічне значення та профілактика наркоманії, алкоголізму, куріння тютюну. СНІД і його профілактика. </vt:lpstr>
      <vt:lpstr>АЛГОРИТМ ВИКОНАННЯ УИРС. 1. Визначте тему і характер роботи (реферат, участь в експериментальному дослідженні, створення ілюстраційні матеріалів і т.п.). 2. Заведіть робочий зошит і надалі вносите у неї все записи до теми. 3. Проведіть первинний бібліографічний пошук інформації до теми, випишіть дані з 15-20 джерел, познайомтеся з 3-5 з них, в тому числі з узагальнюючими (в посібниках, енциклопедіях, підручниках, найважливіших монографіях). 4. Складіть проект плану-змісту роботи, визначте рубрики (питання) для розкриття теми. 5. Узгодьте з викладачем план роботи, порядок і терміни її виконання. 6. Вивчіть літературу по темі, яка відібрана при первинному бібліографічному пошуку і в процесі подальшої роботи. Випишіть в робочий зошит найважливішу інформацію, в тому числі ілюстрації, таблиці. Продовжуйте пошук інформації по темі. (Студенти, які виконують роботу експериментально-дослідницьку або по створенню ілюстрацій, таблиць, засвоєнню нових методів тощо, приступають до безпосередньої роботи по темі). 7. Узагальнюйте матеріали, складайте таблиці, оригінальні схеми, малюнки. 8. Складіть вихідний варіант реферату, порадьтеся з викладачем щодо необхідних виправлень і доповнень. 9. Складіть і оформите реферат (звіт). 10. Оформлений реферат (звіт) здайте викладачеві в певний термін, але не пізніше, як за 3 тижні до закінчення семестру. 11. За вказівкою викладача підготуйте короткий (на 10-12 хвилин) доповідь по темі виконаної роботи, з якої ви виступите на заключній студентської конференції (груповий, кафедральної, факультетської, університетської, міжуніверситетської, міжнародної тощо). </vt:lpstr>
      <vt:lpstr>Порядок оформлення УИРС Реферат або звіт про УИРС повинен включати: 1) Титульна сторінка, у верхній частині якої вказується: - найменування університету; - назва кафедри; - вчене звання, прізвище, ініціали завідувача кафедрою (праворуч). Посередині аркуша (великими літерами) - назва реферату або звіту про УИРС. Трохи нижче, праворуч - прізвище, ініціали виконавця УИРС, вчене звання, прізвище, ініціали керівника (викладача групи). Внизу листа - місто, де знаходиться ВНЗ, і рік виконання роботи. 2) План реферату або звіту про УИРС. 3) Текст реферату або УИРС (15-20 сторінок рукописного тексту на стандартних аркушах паперу - А-4). Текст повинен бути розділений на параграфи (розділи) згідно з планом або змістом. У тексті реферату потрібно вказувати (в дужках або в фразі) прізвища авторів і рік видання робіт, які ви аналізуєте, зіставляєте або протиставляєте з роботами інших авторів. Бажано текст збагатити демонстративним матеріалом (таблиці, графіки, малюнки), особливо звіти про УИРС. 4) Висновки, в яких відображають порівняльну оцінку розглянутих в рефераті робіт або результати УИРС. 5) Список використаної наукової літератури, оформлений згідно з вимогами бібліографії (наводиться мовами оригіналів): - для підручників, монографій, авторефератів дисертацій: автори (прізвище, ініціали), назва роботи, - місто видання; назва видавництва, рік видання - кількість сторінок; - для статей в журналах, збірниках наукових праць: прізвища, ініціали авторів (призводять три прізвища "і інші"), назва статті. / Назва збірки. - місто, рік видання. - сторінки (від-до). Керівник (викладач групи) перевіряє реферат або звіт, на титульній сторінці виставляє оцінку, вказує недоліки, зауваження.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Александр</dc:creator>
  <cp:lastModifiedBy>Admin</cp:lastModifiedBy>
  <cp:revision>46</cp:revision>
  <dcterms:created xsi:type="dcterms:W3CDTF">2017-07-20T20:12:21Z</dcterms:created>
  <dcterms:modified xsi:type="dcterms:W3CDTF">2023-02-22T11:10:05Z</dcterms:modified>
</cp:coreProperties>
</file>