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9" r:id="rId29"/>
    <p:sldId id="280" r:id="rId30"/>
    <p:sldId id="281" r:id="rId31"/>
    <p:sldId id="283" r:id="rId32"/>
    <p:sldId id="284" r:id="rId33"/>
    <p:sldId id="286" r:id="rId34"/>
    <p:sldId id="287" r:id="rId35"/>
    <p:sldId id="288" r:id="rId36"/>
    <p:sldId id="289" r:id="rId37"/>
    <p:sldId id="290" r:id="rId38"/>
    <p:sldId id="292" r:id="rId39"/>
    <p:sldId id="293" r:id="rId40"/>
    <p:sldId id="299" r:id="rId41"/>
    <p:sldId id="294" r:id="rId42"/>
    <p:sldId id="296" r:id="rId43"/>
    <p:sldId id="300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22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365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209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88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192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421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87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288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88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1208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791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0997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564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814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161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EEB52-0B39-4DA9-8F19-6198F5DF7B5C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4F8A2C6-FF39-454B-8C2A-4AC87BA6D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94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7292"/>
            <a:ext cx="1219199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99818" y="1606792"/>
            <a:ext cx="78206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effectLst/>
              </a:rPr>
              <a:t>Тема № 25</a:t>
            </a:r>
            <a:br>
              <a:rPr lang="ru-RU" sz="2800" b="1" dirty="0" smtClean="0">
                <a:solidFill>
                  <a:srgbClr val="FFFF00"/>
                </a:solidFill>
                <a:effectLst/>
              </a:rPr>
            </a:br>
            <a:endParaRPr lang="ru-RU" sz="2800" b="1" dirty="0" smtClean="0">
              <a:solidFill>
                <a:srgbClr val="FFFF00"/>
              </a:solidFill>
              <a:effectLst/>
            </a:endParaRPr>
          </a:p>
          <a:p>
            <a:pPr algn="ctr"/>
            <a:r>
              <a:rPr lang="ru-RU" sz="2800" b="1" dirty="0" smtClean="0">
                <a:solidFill>
                  <a:srgbClr val="FFFF00"/>
                </a:solidFill>
                <a:effectLst/>
              </a:rPr>
              <a:t>ОРГАНІЗАЦІЯ ТА ПРОВЕДЕННЯ САНІТАРНОГО НАГЛЯДУ ЗА ПОЛЬОВИМ РОЗМІЩЕННЯМ ВІЙСЬКОВИХ І ЦИВІЛЬНИХ ФОРМУВАНЬ ПРИ НАДЗВИЧАЙНИХ СИТУАЦІЯХ І ПІД ЧАС ВІЙНИ</a:t>
            </a:r>
            <a:endParaRPr lang="ru-RU" sz="2800" b="1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6367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7549" y="751344"/>
            <a:ext cx="84521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1. Навчальна мета</a:t>
            </a: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Ознайомитися з видами і характеристикою польового розміщення військових і цивільних формувань при надзвичайних ситуаціях, в умовах бойових дій.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Засвоїти гігієнічні вимоги до польового розміщення формувань, обов'язки посадових осіб формувань по їх забезпеченню.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Оволодіти методами медичного контролю з розміщення особового складу формувань (і потерпілого населення) при надзвичайних ситуаціях в польовому табельній і імпровізованому житло, землянках, притулках та інших спорудах, поглиблених в землю.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08713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6056" y="339019"/>
            <a:ext cx="84925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2. Вихідні знання та вміння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2.1. знати:</a:t>
            </a:r>
          </a:p>
          <a:p>
            <a:pPr algn="just"/>
            <a:r>
              <a:rPr lang="ru-RU" dirty="0" smtClean="0">
                <a:effectLst/>
              </a:rPr>
              <a:t>2.1.1. Гігієнічні вимоги до земельних ділянок для розміщення формувань та планування території цих ділянок.</a:t>
            </a:r>
          </a:p>
          <a:p>
            <a:pPr algn="just"/>
            <a:r>
              <a:rPr lang="ru-RU" dirty="0" smtClean="0">
                <a:effectLst/>
              </a:rPr>
              <a:t>2.1.2. Гігієнічні вимоги до санітарного благоустрою місць розміщення (водопостачання, збір, видалення та знешкодження твердих і рідких відходів, і т.п.).</a:t>
            </a:r>
          </a:p>
          <a:p>
            <a:pPr algn="just"/>
            <a:r>
              <a:rPr lang="ru-RU" dirty="0" smtClean="0">
                <a:effectLst/>
              </a:rPr>
              <a:t>2.1.3. Особливості мікроклімату і хімічного складу повітряного середовища польового житла, фортифікаційних споруд, поглиблених в землю.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2.2. вміти:</a:t>
            </a:r>
          </a:p>
          <a:p>
            <a:pPr algn="just"/>
            <a:r>
              <a:rPr lang="ru-RU" dirty="0" smtClean="0">
                <a:effectLst/>
              </a:rPr>
              <a:t>2.2.1. Розглядати проектні матеріали (ситуаційний план, генеральний план, плани і розрізи приміщень і т.п.), складати за цими матеріалами експертні висновки.</a:t>
            </a:r>
          </a:p>
          <a:p>
            <a:pPr algn="just"/>
            <a:r>
              <a:rPr lang="ru-RU" dirty="0" smtClean="0">
                <a:effectLst/>
              </a:rPr>
              <a:t>2.2.2. Виконати санітарне обстеження території розміщення, приміщень і служб різного призначення, вимірювати параметри мікроклімату, хімічного забруднення повітря в таких приміщеннях.</a:t>
            </a:r>
          </a:p>
          <a:p>
            <a:pPr algn="just"/>
            <a:r>
              <a:rPr lang="ru-RU" dirty="0" smtClean="0">
                <a:effectLst/>
              </a:rPr>
              <a:t>2.2.3. Формулювати висновки та пропозиції за результатами експертизи проектних матеріалів або обстеження об'єктів поселення.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273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6979" y="673099"/>
            <a:ext cx="86253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3. Питання для самопідготовки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3.1. Визначення і класифікація надзвичайних ситуацій. Міжнародні та національні формування з ліквідації наслідків катастроф.</a:t>
            </a:r>
          </a:p>
          <a:p>
            <a:pPr algn="just"/>
            <a:r>
              <a:rPr lang="ru-RU" dirty="0" smtClean="0">
                <a:effectLst/>
              </a:rPr>
              <a:t>3.2. Особливості життєзабезпечення військових, цивільних формувань, рятувальних команд і потерпілого населення при катастрофах та інших надзвичайних ситуаціях (розміщення, харчування, водопостачання, банно-пральне забезпечення, збір та знешкодження нечистот, твердих відходів).</a:t>
            </a:r>
          </a:p>
          <a:p>
            <a:pPr algn="just"/>
            <a:r>
              <a:rPr lang="ru-RU" dirty="0" smtClean="0">
                <a:effectLst/>
              </a:rPr>
              <a:t>3.3. Види польового розміщення військових і цивільних формувань (навчальні центри, табори, похідні табори - біваки, житлові і оборонні споруди, поглиблені в землю).</a:t>
            </a:r>
          </a:p>
          <a:p>
            <a:pPr algn="just"/>
            <a:r>
              <a:rPr lang="ru-RU" dirty="0" smtClean="0">
                <a:effectLst/>
              </a:rPr>
              <a:t>3.4. Організація санітарного нагляду за польовим розміщенням військових і цивільних формувань при надзвичайних ситуаціях. Обов'язки посадових осіб формувань щодо забезпечення належних гігієнічних умов розміщення особового складу в польовому житло різного типу.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75688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9809" y="431616"/>
            <a:ext cx="850255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3.5. Вимоги до вибору ділянки для польового розміщення військових і цивільних формувань при польових навчаннях і при ліквідації наслідків катастроф або інших надзвичайних ситуацій.</a:t>
            </a:r>
          </a:p>
          <a:p>
            <a:pPr algn="just"/>
            <a:r>
              <a:rPr lang="ru-RU" dirty="0" smtClean="0">
                <a:effectLst/>
              </a:rPr>
              <a:t>3.6. Гігієнічні вимоги до санітарного благоустрою польового табору, біваку: водопостачання, видалення і знезараження нечистот, відходів, банно-пральне забезпечення та інші.</a:t>
            </a:r>
          </a:p>
          <a:p>
            <a:pPr algn="just"/>
            <a:r>
              <a:rPr lang="ru-RU" dirty="0" smtClean="0">
                <a:effectLst/>
              </a:rPr>
              <a:t>3.7. Види польового житла (табельні і імпровізовані), гігієнічні вимоги до їх обладнання та експлуатації при надзвичайних ситуаціях. Вимоги до польового житла, поглибленому в землю (землянок, бліндажів, оборонних споруд) і умов перебування в них (площа, кубатура, вентиляція, опалення тощо).</a:t>
            </a:r>
          </a:p>
          <a:p>
            <a:pPr algn="just"/>
            <a:r>
              <a:rPr lang="ru-RU" dirty="0" smtClean="0">
                <a:effectLst/>
              </a:rPr>
              <a:t>3.8. Закриті фортифікаційні споруди (сховища), елементи планування, нормативи площі, кубатури, ГДК діоксиду вуглецю, санітарний благоустрій.</a:t>
            </a:r>
            <a:r>
              <a:rPr lang="ru-RU" dirty="0" err="1" smtClean="0">
                <a:effectLst/>
              </a:rPr>
              <a:t>повітрозабезпечення</a:t>
            </a:r>
            <a:r>
              <a:rPr lang="ru-RU" dirty="0" smtClean="0">
                <a:effectLst/>
              </a:rPr>
              <a:t> притулків, фільтровентіляціонние агрегати.</a:t>
            </a:r>
          </a:p>
          <a:p>
            <a:pPr algn="just"/>
            <a:r>
              <a:rPr lang="ru-RU" dirty="0" smtClean="0">
                <a:effectLst/>
              </a:rPr>
              <a:t>3.9. Методи і засоби медичного контролю з розміщення військових і цивільних формувань в польових умовах, в оборонних і захисних спорудах.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72489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1721" y="1085027"/>
            <a:ext cx="81159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4. Завдання (задачі) для самопідготовки</a:t>
            </a:r>
            <a:endParaRPr lang="ru-RU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4.1. Розрахуйте обсяг вентиляції сховища на 40 осіб при першому режимі вентиляції - чиста вентиляція, ГДК діоксиду вуглецю 1%. (Додаток 3.)</a:t>
            </a:r>
          </a:p>
          <a:p>
            <a:pPr algn="just"/>
            <a:r>
              <a:rPr lang="ru-RU" dirty="0" smtClean="0">
                <a:effectLst/>
              </a:rPr>
              <a:t>4.2. Розрахуйте максимальний термін перебування підрозділу в 20 чоловік в притулок об'ємом 100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 при третьому режимі вентиляції - повна ізоляція, ГДК СО</a:t>
            </a:r>
            <a:r>
              <a:rPr lang="ru-RU" baseline="-25000" dirty="0" smtClean="0">
                <a:effectLst/>
              </a:rPr>
              <a:t>2</a:t>
            </a:r>
            <a:r>
              <a:rPr lang="ru-RU" dirty="0" smtClean="0">
                <a:effectLst/>
              </a:rPr>
              <a:t>3%. (Додаток 3.)</a:t>
            </a:r>
          </a:p>
          <a:p>
            <a:pPr algn="just"/>
            <a:r>
              <a:rPr lang="ru-RU" dirty="0" smtClean="0">
                <a:effectLst/>
              </a:rPr>
              <a:t>4.3. Розрахуйте кубатуру притулку для перебування 30 осіб протягом трьох годин з накопичення ними тепла (додаток 3).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55068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8101" y="751344"/>
            <a:ext cx="856250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ctr"/>
            <a:r>
              <a:rPr lang="ru-RU" b="1" dirty="0" smtClean="0">
                <a:effectLst/>
              </a:rPr>
              <a:t>5.Структура і зміст заняття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5.1. Теоретичні питання до теми вивчаються в формі семінару, шляхом опитування студентів (45 хв).</a:t>
            </a:r>
          </a:p>
          <a:p>
            <a:pPr algn="just"/>
            <a:r>
              <a:rPr lang="ru-RU" dirty="0" smtClean="0">
                <a:effectLst/>
              </a:rPr>
              <a:t>5.2. Практична частина заняття проводиться шляхом експертизи проектів навчального табору військового або цивільного формування, фортифікаційної споруди (сховища) і оформлення експертного висновку (гігієнічної оцінки) за її результатами, а також рішення задач (45 хв.). Студент отримує індивідуальне завдання, навчальний проект навчального табору, притулку, виконує його експертизу, складає експертні висновки, рекомендації.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4438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8102" y="1027947"/>
            <a:ext cx="831684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7. Оснащення заняття</a:t>
            </a:r>
            <a:endParaRPr lang="uk-UA" sz="2000" dirty="0"/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just">
              <a:buFont typeface="+mj-lt"/>
              <a:buAutoNum type="arabicPeriod"/>
            </a:pPr>
            <a:r>
              <a:rPr lang="ru-RU" sz="2000" dirty="0"/>
              <a:t>Навчальний проект навчального табору і сховища.</a:t>
            </a:r>
          </a:p>
          <a:p>
            <a:pPr algn="just">
              <a:buFont typeface="+mj-lt"/>
              <a:buAutoNum type="arabicPeriod"/>
            </a:pPr>
            <a:r>
              <a:rPr lang="ru-RU" sz="2000" dirty="0"/>
              <a:t>таблиці:</a:t>
            </a:r>
            <a:endParaRPr lang="uk-UA" sz="2000" dirty="0"/>
          </a:p>
          <a:p>
            <a:pPr algn="just"/>
            <a:r>
              <a:rPr lang="ru-RU" sz="2000" dirty="0"/>
              <a:t>- схема землянки, табірних, барачних наметів, збірно-розбірного, каркасно-надувного польового житла;</a:t>
            </a:r>
            <a:endParaRPr lang="uk-UA" sz="2000" dirty="0"/>
          </a:p>
          <a:p>
            <a:pPr algn="just"/>
            <a:r>
              <a:rPr lang="ru-RU" sz="2000" dirty="0"/>
              <a:t>- норми площі, кубатури, ГДК СО</a:t>
            </a:r>
            <a:r>
              <a:rPr lang="ru-RU" sz="2000" baseline="-25000" dirty="0"/>
              <a:t>2</a:t>
            </a:r>
            <a:r>
              <a:rPr lang="ru-RU" sz="2000" dirty="0"/>
              <a:t> </a:t>
            </a:r>
            <a:r>
              <a:rPr lang="uk-UA" sz="2000" dirty="0" err="1"/>
              <a:t>притулків</a:t>
            </a:r>
            <a:r>
              <a:rPr lang="ru-RU" sz="2000" dirty="0"/>
              <a:t>.</a:t>
            </a:r>
            <a:endParaRPr lang="uk-UA" sz="2000" dirty="0"/>
          </a:p>
          <a:p>
            <a:pPr algn="just">
              <a:buFont typeface="+mj-lt"/>
              <a:buAutoNum type="arabicPeriod" startAt="3"/>
            </a:pPr>
            <a:r>
              <a:rPr lang="ru-RU" sz="2000" dirty="0"/>
              <a:t>Фільтровентиляційний агрегат ФВА-1.</a:t>
            </a:r>
            <a:endParaRPr lang="uk-UA" sz="2000" dirty="0"/>
          </a:p>
          <a:p>
            <a:pPr algn="just">
              <a:buFont typeface="+mj-lt"/>
              <a:buAutoNum type="arabicPeriod" startAt="3"/>
            </a:pPr>
            <a:r>
              <a:rPr lang="ru-RU" sz="2000" dirty="0"/>
              <a:t>Прилади для оцінки гігієнічного режиму польового житла (психрометр, анемометр, </a:t>
            </a:r>
            <a:r>
              <a:rPr lang="ru-RU" sz="2000" dirty="0" err="1"/>
              <a:t>шумомір</a:t>
            </a:r>
            <a:r>
              <a:rPr lang="ru-RU" sz="2000" dirty="0"/>
              <a:t>), Польові газоаналізатори для СО</a:t>
            </a:r>
            <a:r>
              <a:rPr lang="ru-RU" sz="2000" baseline="-25000" dirty="0"/>
              <a:t>2</a:t>
            </a:r>
            <a:r>
              <a:rPr lang="ru-RU" sz="2000" dirty="0"/>
              <a:t> (ПГА-ДУ-М), шкідливих домішок (ПГА-ВП-М).</a:t>
            </a:r>
            <a:endParaRPr lang="uk-UA" sz="2000" dirty="0"/>
          </a:p>
          <a:p>
            <a:pPr algn="just">
              <a:buFont typeface="+mj-lt"/>
              <a:buAutoNum type="arabicPeriod" startAt="3"/>
            </a:pPr>
            <a:r>
              <a:rPr lang="ru-RU" sz="2000" dirty="0"/>
              <a:t>Завдання для самостійної роботи студентів на занятті.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614360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308" y="163773"/>
            <a:ext cx="8502556" cy="6509981"/>
          </a:xfrm>
        </p:spPr>
        <p:txBody>
          <a:bodyPr>
            <a:normAutofit/>
          </a:bodyPr>
          <a:lstStyle/>
          <a:p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</a:t>
            </a:r>
            <a:r>
              <a:rPr lang="ru-RU" dirty="0" err="1"/>
              <a:t>відноситься</a:t>
            </a:r>
            <a:r>
              <a:rPr lang="ru-RU" dirty="0"/>
              <a:t> до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постійних</a:t>
            </a:r>
            <a:r>
              <a:rPr lang="ru-RU" dirty="0"/>
              <a:t> </a:t>
            </a:r>
            <a:r>
              <a:rPr lang="ru-RU" dirty="0" err="1"/>
              <a:t>армій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надійним</a:t>
            </a:r>
            <a:r>
              <a:rPr lang="ru-RU" dirty="0"/>
              <a:t> </a:t>
            </a:r>
            <a:r>
              <a:rPr lang="ru-RU" dirty="0" err="1"/>
              <a:t>інструментом</a:t>
            </a:r>
            <a:r>
              <a:rPr lang="ru-RU" dirty="0"/>
              <a:t> </a:t>
            </a:r>
            <a:r>
              <a:rPr lang="ru-RU" dirty="0" err="1"/>
              <a:t>централізованих</a:t>
            </a:r>
            <a:r>
              <a:rPr lang="ru-RU" dirty="0"/>
              <a:t> держав у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боротьбі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зовнішніми</a:t>
            </a:r>
            <a:r>
              <a:rPr lang="ru-RU" dirty="0"/>
              <a:t> ворогами,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слугували</a:t>
            </a:r>
            <a:r>
              <a:rPr lang="ru-RU" dirty="0"/>
              <a:t> </a:t>
            </a:r>
            <a:r>
              <a:rPr lang="ru-RU" dirty="0" err="1" smtClean="0"/>
              <a:t>утриманню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покорі</a:t>
            </a:r>
            <a:r>
              <a:rPr lang="ru-RU" dirty="0"/>
              <a:t> </a:t>
            </a:r>
            <a:r>
              <a:rPr lang="ru-RU" dirty="0" err="1"/>
              <a:t>завойованих</a:t>
            </a:r>
            <a:r>
              <a:rPr lang="ru-RU" dirty="0"/>
              <a:t> </a:t>
            </a:r>
            <a:r>
              <a:rPr lang="ru-RU" dirty="0" err="1"/>
              <a:t>народів</a:t>
            </a:r>
            <a:r>
              <a:rPr lang="ru-RU" dirty="0"/>
              <a:t>. </a:t>
            </a:r>
            <a:r>
              <a:rPr lang="ru-RU" dirty="0" err="1"/>
              <a:t>Початкові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</a:t>
            </a:r>
            <a:r>
              <a:rPr lang="ru-RU" dirty="0" err="1"/>
              <a:t>виявляються</a:t>
            </a:r>
            <a:r>
              <a:rPr lang="ru-RU" dirty="0"/>
              <a:t> в </a:t>
            </a:r>
            <a:r>
              <a:rPr lang="ru-RU" dirty="0" err="1"/>
              <a:t>глибокій</a:t>
            </a:r>
            <a:r>
              <a:rPr lang="ru-RU" dirty="0"/>
              <a:t> </a:t>
            </a:r>
            <a:r>
              <a:rPr lang="ru-RU" dirty="0" err="1"/>
              <a:t>давнині</a:t>
            </a:r>
            <a:r>
              <a:rPr lang="ru-RU" dirty="0"/>
              <a:t>. Так, в </a:t>
            </a:r>
            <a:r>
              <a:rPr lang="ru-RU" dirty="0" err="1"/>
              <a:t>арміях</a:t>
            </a:r>
            <a:r>
              <a:rPr lang="ru-RU" dirty="0"/>
              <a:t> </a:t>
            </a:r>
            <a:r>
              <a:rPr lang="ru-RU" dirty="0" err="1"/>
              <a:t>Стародавніх</a:t>
            </a:r>
            <a:r>
              <a:rPr lang="ru-RU" dirty="0"/>
              <a:t> </a:t>
            </a:r>
            <a:r>
              <a:rPr lang="ru-RU" dirty="0" err="1"/>
              <a:t>Єгипту</a:t>
            </a:r>
            <a:r>
              <a:rPr lang="ru-RU" dirty="0"/>
              <a:t>, </a:t>
            </a:r>
            <a:r>
              <a:rPr lang="ru-RU" dirty="0" err="1"/>
              <a:t>Індії</a:t>
            </a:r>
            <a:r>
              <a:rPr lang="ru-RU" dirty="0"/>
              <a:t>, </a:t>
            </a:r>
            <a:r>
              <a:rPr lang="ru-RU" dirty="0" err="1"/>
              <a:t>Греції</a:t>
            </a:r>
            <a:r>
              <a:rPr lang="ru-RU" dirty="0"/>
              <a:t> та Риму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існувала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пораненим</a:t>
            </a:r>
            <a:r>
              <a:rPr lang="ru-RU" dirty="0"/>
              <a:t> і </a:t>
            </a:r>
            <a:r>
              <a:rPr lang="ru-RU" dirty="0" err="1"/>
              <a:t>хворим</a:t>
            </a:r>
            <a:r>
              <a:rPr lang="ru-RU" dirty="0"/>
              <a:t> </a:t>
            </a:r>
            <a:r>
              <a:rPr lang="ru-RU" dirty="0" err="1"/>
              <a:t>воїнам</a:t>
            </a:r>
            <a:r>
              <a:rPr lang="ru-RU" dirty="0"/>
              <a:t>. У </a:t>
            </a:r>
            <a:r>
              <a:rPr lang="ru-RU" dirty="0" err="1"/>
              <a:t>Стародавній</a:t>
            </a:r>
            <a:r>
              <a:rPr lang="ru-RU" dirty="0"/>
              <a:t> </a:t>
            </a:r>
            <a:r>
              <a:rPr lang="ru-RU" dirty="0" err="1"/>
              <a:t>Індії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привілейовані</a:t>
            </a:r>
            <a:r>
              <a:rPr lang="ru-RU" dirty="0"/>
              <a:t> </a:t>
            </a:r>
            <a:r>
              <a:rPr lang="ru-RU" dirty="0" err="1"/>
              <a:t>касти</a:t>
            </a:r>
            <a:r>
              <a:rPr lang="ru-RU" dirty="0"/>
              <a:t> </a:t>
            </a:r>
            <a:r>
              <a:rPr lang="ru-RU" dirty="0" err="1"/>
              <a:t>воїнів</a:t>
            </a:r>
            <a:r>
              <a:rPr lang="ru-RU" dirty="0"/>
              <a:t> </a:t>
            </a:r>
            <a:r>
              <a:rPr lang="ru-RU" dirty="0" err="1"/>
              <a:t>обслуговувалися</a:t>
            </a:r>
            <a:r>
              <a:rPr lang="ru-RU" dirty="0"/>
              <a:t> </a:t>
            </a:r>
            <a:r>
              <a:rPr lang="ru-RU" dirty="0" err="1"/>
              <a:t>військовими</a:t>
            </a:r>
            <a:r>
              <a:rPr lang="ru-RU" dirty="0"/>
              <a:t> медиками,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 smtClean="0"/>
              <a:t>утримувались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військах</a:t>
            </a:r>
            <a:r>
              <a:rPr lang="ru-RU" dirty="0"/>
              <a:t> і, за </a:t>
            </a:r>
            <a:r>
              <a:rPr lang="ru-RU" dirty="0" err="1"/>
              <a:t>свідченням</a:t>
            </a:r>
            <a:r>
              <a:rPr lang="ru-RU" dirty="0"/>
              <a:t> </a:t>
            </a:r>
            <a:r>
              <a:rPr lang="ru-RU" dirty="0" err="1"/>
              <a:t>історичних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,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майстерними</a:t>
            </a:r>
            <a:r>
              <a:rPr lang="ru-RU" dirty="0"/>
              <a:t> у </a:t>
            </a:r>
            <a:r>
              <a:rPr lang="ru-RU" dirty="0" err="1"/>
              <a:t>своєму</a:t>
            </a:r>
            <a:r>
              <a:rPr lang="ru-RU" dirty="0"/>
              <a:t> </a:t>
            </a:r>
            <a:r>
              <a:rPr lang="ru-RU" dirty="0" err="1"/>
              <a:t>ремеслі</a:t>
            </a:r>
            <a:r>
              <a:rPr lang="ru-RU" dirty="0"/>
              <a:t>. </a:t>
            </a:r>
            <a:r>
              <a:rPr lang="ru-RU" dirty="0" err="1"/>
              <a:t>Саме</a:t>
            </a:r>
            <a:r>
              <a:rPr lang="ru-RU" dirty="0"/>
              <a:t> в 9 </a:t>
            </a:r>
            <a:r>
              <a:rPr lang="ru-RU" dirty="0" err="1"/>
              <a:t>індійській</a:t>
            </a:r>
            <a:r>
              <a:rPr lang="ru-RU" dirty="0"/>
              <a:t> </a:t>
            </a:r>
            <a:r>
              <a:rPr lang="ru-RU" dirty="0" err="1"/>
              <a:t>армії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організовано</a:t>
            </a:r>
            <a:r>
              <a:rPr lang="ru-RU" dirty="0"/>
              <a:t> </a:t>
            </a:r>
            <a:r>
              <a:rPr lang="ru-RU" dirty="0" err="1"/>
              <a:t>винесення</a:t>
            </a:r>
            <a:r>
              <a:rPr lang="ru-RU" dirty="0"/>
              <a:t> </a:t>
            </a:r>
            <a:r>
              <a:rPr lang="ru-RU" dirty="0" err="1"/>
              <a:t>поранених</a:t>
            </a:r>
            <a:r>
              <a:rPr lang="ru-RU" dirty="0"/>
              <a:t> з поля бою. З </a:t>
            </a:r>
            <a:r>
              <a:rPr lang="ru-RU" dirty="0" err="1"/>
              <a:t>цією</a:t>
            </a:r>
            <a:r>
              <a:rPr lang="ru-RU" dirty="0"/>
              <a:t> метою недалеко </a:t>
            </a:r>
            <a:r>
              <a:rPr lang="ru-RU" dirty="0" err="1"/>
              <a:t>від</a:t>
            </a:r>
            <a:r>
              <a:rPr lang="ru-RU" dirty="0"/>
              <a:t> поля </a:t>
            </a:r>
            <a:r>
              <a:rPr lang="ru-RU" dirty="0" err="1"/>
              <a:t>битви</a:t>
            </a:r>
            <a:r>
              <a:rPr lang="ru-RU" dirty="0"/>
              <a:t> </a:t>
            </a:r>
            <a:r>
              <a:rPr lang="ru-RU" dirty="0" err="1"/>
              <a:t>розгорталися</a:t>
            </a:r>
            <a:r>
              <a:rPr lang="ru-RU" dirty="0"/>
              <a:t> </a:t>
            </a:r>
            <a:r>
              <a:rPr lang="ru-RU" dirty="0" err="1"/>
              <a:t>спеціальні</a:t>
            </a:r>
            <a:r>
              <a:rPr lang="ru-RU" dirty="0"/>
              <a:t> шатра - </a:t>
            </a:r>
            <a:r>
              <a:rPr lang="ru-RU" dirty="0" err="1"/>
              <a:t>прототипи</a:t>
            </a:r>
            <a:r>
              <a:rPr lang="ru-RU" dirty="0"/>
              <a:t> </a:t>
            </a:r>
            <a:r>
              <a:rPr lang="ru-RU" dirty="0" err="1"/>
              <a:t>майбутніх</a:t>
            </a:r>
            <a:r>
              <a:rPr lang="ru-RU" dirty="0"/>
              <a:t> </a:t>
            </a:r>
            <a:r>
              <a:rPr lang="ru-RU" dirty="0" err="1"/>
              <a:t>перев'язочних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, в </a:t>
            </a:r>
            <a:r>
              <a:rPr lang="ru-RU" dirty="0" err="1"/>
              <a:t>яких</a:t>
            </a:r>
            <a:r>
              <a:rPr lang="ru-RU" dirty="0"/>
              <a:t> і надавалась </a:t>
            </a:r>
            <a:r>
              <a:rPr lang="ru-RU" dirty="0" err="1"/>
              <a:t>необхідна</a:t>
            </a:r>
            <a:r>
              <a:rPr lang="ru-RU" dirty="0"/>
              <a:t> </a:t>
            </a:r>
            <a:r>
              <a:rPr lang="ru-RU" dirty="0" err="1"/>
              <a:t>медична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. </a:t>
            </a:r>
            <a:r>
              <a:rPr lang="ru-RU" dirty="0" err="1"/>
              <a:t>Історики</a:t>
            </a:r>
            <a:r>
              <a:rPr lang="ru-RU" dirty="0"/>
              <a:t> </a:t>
            </a:r>
            <a:r>
              <a:rPr lang="ru-RU" dirty="0" err="1"/>
              <a:t>свідчать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 </a:t>
            </a:r>
            <a:r>
              <a:rPr lang="ru-RU" dirty="0" err="1"/>
              <a:t>армії</a:t>
            </a:r>
            <a:r>
              <a:rPr lang="ru-RU" dirty="0"/>
              <a:t> </a:t>
            </a:r>
            <a:r>
              <a:rPr lang="ru-RU" dirty="0" err="1"/>
              <a:t>Олександра</a:t>
            </a:r>
            <a:r>
              <a:rPr lang="ru-RU" dirty="0"/>
              <a:t> </a:t>
            </a:r>
            <a:r>
              <a:rPr lang="ru-RU" dirty="0" err="1"/>
              <a:t>Македонського</a:t>
            </a:r>
            <a:r>
              <a:rPr lang="ru-RU" dirty="0"/>
              <a:t> (</a:t>
            </a:r>
            <a:r>
              <a:rPr lang="en-US" dirty="0"/>
              <a:t>IV </a:t>
            </a:r>
            <a:r>
              <a:rPr lang="ru-RU" dirty="0"/>
              <a:t>ст. до </a:t>
            </a:r>
            <a:r>
              <a:rPr lang="ru-RU" dirty="0" err="1"/>
              <a:t>н.е</a:t>
            </a:r>
            <a:r>
              <a:rPr lang="ru-RU" dirty="0"/>
              <a:t>.) </a:t>
            </a:r>
            <a:r>
              <a:rPr lang="ru-RU" dirty="0" err="1"/>
              <a:t>існувала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розвинена</a:t>
            </a:r>
            <a:r>
              <a:rPr lang="ru-RU" dirty="0"/>
              <a:t> </a:t>
            </a:r>
            <a:r>
              <a:rPr lang="ru-RU" dirty="0" err="1"/>
              <a:t>військово-медична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спрямовувала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зусилля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на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і </a:t>
            </a:r>
            <a:r>
              <a:rPr lang="ru-RU" dirty="0" err="1"/>
              <a:t>поранених</a:t>
            </a:r>
            <a:r>
              <a:rPr lang="ru-RU" dirty="0"/>
              <a:t> </a:t>
            </a:r>
            <a:r>
              <a:rPr lang="ru-RU" dirty="0" err="1"/>
              <a:t>воїнів</a:t>
            </a:r>
            <a:r>
              <a:rPr lang="ru-RU" dirty="0"/>
              <a:t>, а й </a:t>
            </a:r>
            <a:r>
              <a:rPr lang="ru-RU" dirty="0" err="1"/>
              <a:t>займалась</a:t>
            </a:r>
            <a:r>
              <a:rPr lang="ru-RU" dirty="0"/>
              <a:t> </a:t>
            </a:r>
            <a:r>
              <a:rPr lang="ru-RU" dirty="0" err="1"/>
              <a:t>запобіганням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та </a:t>
            </a:r>
            <a:r>
              <a:rPr lang="ru-RU" dirty="0" err="1"/>
              <a:t>поширення</a:t>
            </a:r>
            <a:r>
              <a:rPr lang="ru-RU" dirty="0"/>
              <a:t> хвороб у </a:t>
            </a:r>
            <a:r>
              <a:rPr lang="ru-RU" dirty="0" err="1"/>
              <a:t>військах</a:t>
            </a:r>
            <a:r>
              <a:rPr lang="ru-RU" dirty="0"/>
              <a:t>. </a:t>
            </a:r>
            <a:r>
              <a:rPr lang="ru-RU" dirty="0" err="1"/>
              <a:t>Високого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досягла</a:t>
            </a:r>
            <a:r>
              <a:rPr lang="ru-RU" dirty="0"/>
              <a:t> </a:t>
            </a:r>
            <a:r>
              <a:rPr lang="ru-RU" dirty="0" err="1"/>
              <a:t>військова</a:t>
            </a:r>
            <a:r>
              <a:rPr lang="ru-RU" dirty="0"/>
              <a:t> медицина в </a:t>
            </a:r>
            <a:r>
              <a:rPr lang="ru-RU" dirty="0" err="1"/>
              <a:t>Римській</a:t>
            </a:r>
            <a:r>
              <a:rPr lang="ru-RU" dirty="0"/>
              <a:t> </a:t>
            </a:r>
            <a:r>
              <a:rPr lang="ru-RU" dirty="0" err="1"/>
              <a:t>імперії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87084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764" y="0"/>
            <a:ext cx="8918070" cy="1146412"/>
          </a:xfrm>
        </p:spPr>
        <p:txBody>
          <a:bodyPr/>
          <a:lstStyle/>
          <a:p>
            <a:r>
              <a:rPr lang="ru-RU" sz="2000" b="1" dirty="0" err="1">
                <a:solidFill>
                  <a:srgbClr val="002060"/>
                </a:solidFill>
              </a:rPr>
              <a:t>Організація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медичного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забезпечення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військ</a:t>
            </a:r>
            <a:r>
              <a:rPr lang="ru-RU" sz="2000" b="1" dirty="0">
                <a:solidFill>
                  <a:srgbClr val="002060"/>
                </a:solidFill>
              </a:rPr>
              <a:t> як </a:t>
            </a:r>
            <a:r>
              <a:rPr lang="ru-RU" sz="2000" b="1" dirty="0" err="1">
                <a:solidFill>
                  <a:srgbClr val="002060"/>
                </a:solidFill>
              </a:rPr>
              <a:t>наукова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дисципліна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її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формування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розвиток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зміст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Методи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дослідження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Розвиток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організаційних</a:t>
            </a:r>
            <a:r>
              <a:rPr lang="ru-RU" sz="2000" b="1" dirty="0">
                <a:solidFill>
                  <a:srgbClr val="002060"/>
                </a:solidFill>
              </a:rPr>
              <a:t> форм </a:t>
            </a:r>
            <a:r>
              <a:rPr lang="ru-RU" sz="2000" b="1" dirty="0" err="1">
                <a:solidFill>
                  <a:srgbClr val="002060"/>
                </a:solidFill>
              </a:rPr>
              <a:t>медичного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забезпечення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військ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182" y="1364776"/>
            <a:ext cx="9457899" cy="5377218"/>
          </a:xfrm>
        </p:spPr>
        <p:txBody>
          <a:bodyPr>
            <a:normAutofit lnSpcReduction="10000"/>
          </a:bodyPr>
          <a:lstStyle/>
          <a:p>
            <a:r>
              <a:rPr lang="ru-RU" b="1" dirty="0" err="1">
                <a:solidFill>
                  <a:srgbClr val="92D050"/>
                </a:solidFill>
              </a:rPr>
              <a:t>Організація</a:t>
            </a:r>
            <a:r>
              <a:rPr lang="ru-RU" b="1" dirty="0">
                <a:solidFill>
                  <a:srgbClr val="92D050"/>
                </a:solidFill>
              </a:rPr>
              <a:t> </a:t>
            </a:r>
            <a:r>
              <a:rPr lang="ru-RU" b="1" dirty="0" err="1">
                <a:solidFill>
                  <a:srgbClr val="92D050"/>
                </a:solidFill>
              </a:rPr>
              <a:t>медичного</a:t>
            </a:r>
            <a:r>
              <a:rPr lang="ru-RU" b="1" dirty="0">
                <a:solidFill>
                  <a:srgbClr val="92D050"/>
                </a:solidFill>
              </a:rPr>
              <a:t> </a:t>
            </a:r>
            <a:r>
              <a:rPr lang="ru-RU" b="1" dirty="0" err="1">
                <a:solidFill>
                  <a:srgbClr val="92D050"/>
                </a:solidFill>
              </a:rPr>
              <a:t>забезпечення</a:t>
            </a:r>
            <a:r>
              <a:rPr lang="ru-RU" b="1" dirty="0">
                <a:solidFill>
                  <a:srgbClr val="92D050"/>
                </a:solidFill>
              </a:rPr>
              <a:t> </a:t>
            </a:r>
            <a:r>
              <a:rPr lang="ru-RU" b="1" dirty="0" err="1">
                <a:solidFill>
                  <a:srgbClr val="92D050"/>
                </a:solidFill>
              </a:rPr>
              <a:t>військ</a:t>
            </a:r>
            <a:r>
              <a:rPr lang="ru-RU" b="1" dirty="0">
                <a:solidFill>
                  <a:srgbClr val="92D050"/>
                </a:solidFill>
              </a:rPr>
              <a:t> (ОМЗВ )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прикладна</a:t>
            </a:r>
            <a:r>
              <a:rPr lang="ru-RU" dirty="0"/>
              <a:t> </a:t>
            </a:r>
            <a:r>
              <a:rPr lang="ru-RU" dirty="0" err="1"/>
              <a:t>наукова</a:t>
            </a:r>
            <a:r>
              <a:rPr lang="ru-RU" dirty="0"/>
              <a:t> </a:t>
            </a:r>
            <a:r>
              <a:rPr lang="ru-RU" dirty="0" err="1" smtClean="0"/>
              <a:t>дисципліна</a:t>
            </a:r>
            <a:r>
              <a:rPr lang="ru-RU" dirty="0"/>
              <a:t>, яка </a:t>
            </a:r>
            <a:r>
              <a:rPr lang="ru-RU" dirty="0" err="1"/>
              <a:t>вивчає</a:t>
            </a:r>
            <a:r>
              <a:rPr lang="ru-RU" dirty="0"/>
              <a:t> </a:t>
            </a:r>
            <a:r>
              <a:rPr lang="ru-RU" dirty="0" err="1"/>
              <a:t>теорію</a:t>
            </a:r>
            <a:r>
              <a:rPr lang="ru-RU" dirty="0"/>
              <a:t> і практику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smtClean="0"/>
              <a:t>здоров</a:t>
            </a:r>
            <a:r>
              <a:rPr lang="en-US" dirty="0" smtClean="0"/>
              <a:t>`</a:t>
            </a:r>
            <a:r>
              <a:rPr lang="ru-RU" dirty="0" smtClean="0"/>
              <a:t>я </a:t>
            </a:r>
            <a:r>
              <a:rPr lang="ru-RU" dirty="0" err="1"/>
              <a:t>військовослужбовців</a:t>
            </a:r>
            <a:r>
              <a:rPr lang="ru-RU" dirty="0"/>
              <a:t> </a:t>
            </a:r>
            <a:r>
              <a:rPr lang="ru-RU" dirty="0" err="1"/>
              <a:t>Збройних</a:t>
            </a:r>
            <a:r>
              <a:rPr lang="ru-RU" dirty="0"/>
              <a:t> Сил </a:t>
            </a:r>
            <a:r>
              <a:rPr lang="ru-RU" dirty="0" err="1"/>
              <a:t>України</a:t>
            </a:r>
            <a:r>
              <a:rPr lang="ru-RU" dirty="0"/>
              <a:t> у </a:t>
            </a:r>
            <a:r>
              <a:rPr lang="ru-RU" dirty="0" err="1"/>
              <a:t>воєнний</a:t>
            </a:r>
            <a:r>
              <a:rPr lang="ru-RU" dirty="0"/>
              <a:t> час. </a:t>
            </a:r>
            <a:r>
              <a:rPr lang="ru-RU" b="1" i="1" dirty="0"/>
              <a:t>Для практичного </a:t>
            </a:r>
            <a:r>
              <a:rPr lang="ru-RU" b="1" i="1" dirty="0" err="1"/>
              <a:t>виконання</a:t>
            </a:r>
            <a:r>
              <a:rPr lang="ru-RU" b="1" i="1" dirty="0"/>
              <a:t> </a:t>
            </a:r>
            <a:r>
              <a:rPr lang="ru-RU" b="1" i="1" dirty="0" err="1"/>
              <a:t>свого</a:t>
            </a:r>
            <a:r>
              <a:rPr lang="ru-RU" b="1" i="1" dirty="0"/>
              <a:t> </a:t>
            </a:r>
            <a:r>
              <a:rPr lang="ru-RU" b="1" i="1" dirty="0" err="1"/>
              <a:t>призначення</a:t>
            </a:r>
            <a:r>
              <a:rPr lang="ru-RU" b="1" i="1" dirty="0"/>
              <a:t> </a:t>
            </a:r>
            <a:r>
              <a:rPr lang="ru-RU" b="1" i="1" dirty="0" err="1"/>
              <a:t>цей</a:t>
            </a:r>
            <a:r>
              <a:rPr lang="ru-RU" b="1" i="1" dirty="0"/>
              <a:t> </a:t>
            </a:r>
            <a:r>
              <a:rPr lang="ru-RU" b="1" i="1" dirty="0" err="1"/>
              <a:t>розділ</a:t>
            </a:r>
            <a:r>
              <a:rPr lang="ru-RU" b="1" i="1" dirty="0"/>
              <a:t> </a:t>
            </a:r>
            <a:r>
              <a:rPr lang="ru-RU" b="1" i="1" dirty="0" err="1"/>
              <a:t>військової</a:t>
            </a:r>
            <a:r>
              <a:rPr lang="ru-RU" b="1" i="1" dirty="0"/>
              <a:t> </a:t>
            </a:r>
            <a:r>
              <a:rPr lang="ru-RU" b="1" i="1" dirty="0" err="1"/>
              <a:t>медицини</a:t>
            </a:r>
            <a:r>
              <a:rPr lang="ru-RU" dirty="0"/>
              <a:t>: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вивчає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збройних</a:t>
            </a:r>
            <a:r>
              <a:rPr lang="ru-RU" dirty="0"/>
              <a:t> сил і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у </a:t>
            </a:r>
            <a:r>
              <a:rPr lang="ru-RU" dirty="0" err="1"/>
              <a:t>воєнний</a:t>
            </a:r>
            <a:r>
              <a:rPr lang="ru-RU" dirty="0"/>
              <a:t> час;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аналізує</a:t>
            </a:r>
            <a:r>
              <a:rPr lang="ru-RU" dirty="0"/>
              <a:t> </a:t>
            </a:r>
            <a:r>
              <a:rPr lang="ru-RU" dirty="0" err="1"/>
              <a:t>бойові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та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діють</a:t>
            </a:r>
            <a:r>
              <a:rPr lang="ru-RU" dirty="0"/>
              <a:t> на </a:t>
            </a:r>
            <a:r>
              <a:rPr lang="ru-RU" dirty="0" err="1"/>
              <a:t>війська</a:t>
            </a:r>
            <a:r>
              <a:rPr lang="ru-RU" dirty="0"/>
              <a:t> з метою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шкідливого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в </a:t>
            </a:r>
            <a:r>
              <a:rPr lang="ru-RU" dirty="0" err="1"/>
              <a:t>інтересах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і </a:t>
            </a:r>
            <a:r>
              <a:rPr lang="ru-RU" dirty="0" err="1"/>
              <a:t>зміцнення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Збройних</a:t>
            </a:r>
            <a:r>
              <a:rPr lang="ru-RU" dirty="0"/>
              <a:t> Сил;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формулює</a:t>
            </a:r>
            <a:r>
              <a:rPr lang="ru-RU" dirty="0"/>
              <a:t> </a:t>
            </a:r>
            <a:r>
              <a:rPr lang="ru-RU" dirty="0" err="1"/>
              <a:t>рекомендації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раціональної</a:t>
            </a:r>
            <a:r>
              <a:rPr lang="ru-RU" dirty="0"/>
              <a:t>, </a:t>
            </a:r>
            <a:r>
              <a:rPr lang="ru-RU" dirty="0" err="1"/>
              <a:t>ефективної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даного</a:t>
            </a:r>
            <a:r>
              <a:rPr lang="ru-RU" dirty="0"/>
              <a:t> </a:t>
            </a:r>
            <a:r>
              <a:rPr lang="ru-RU" dirty="0" err="1"/>
              <a:t>етапу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,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справи</a:t>
            </a:r>
            <a:r>
              <a:rPr lang="ru-RU" dirty="0"/>
              <a:t> та </a:t>
            </a:r>
            <a:r>
              <a:rPr lang="ru-RU" dirty="0" err="1"/>
              <a:t>економічного</a:t>
            </a:r>
            <a:r>
              <a:rPr lang="ru-RU" dirty="0"/>
              <a:t> </a:t>
            </a:r>
            <a:r>
              <a:rPr lang="ru-RU" dirty="0" err="1"/>
              <a:t>потенціалу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виявляє</a:t>
            </a:r>
            <a:r>
              <a:rPr lang="ru-RU" dirty="0"/>
              <a:t> </a:t>
            </a:r>
            <a:r>
              <a:rPr lang="ru-RU" dirty="0" err="1"/>
              <a:t>закономірності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визначают</a:t>
            </a:r>
            <a:r>
              <a:rPr lang="ru-RU" dirty="0"/>
              <a:t> ь </a:t>
            </a:r>
            <a:r>
              <a:rPr lang="ru-RU" dirty="0" err="1"/>
              <a:t>принципові</a:t>
            </a:r>
            <a:r>
              <a:rPr lang="ru-RU" dirty="0"/>
              <a:t>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 </a:t>
            </a:r>
            <a:r>
              <a:rPr lang="ru-RU" dirty="0" err="1"/>
              <a:t>військово-медичної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та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 (сил);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визначає</a:t>
            </a:r>
            <a:r>
              <a:rPr lang="ru-RU" dirty="0"/>
              <a:t> та </a:t>
            </a:r>
            <a:r>
              <a:rPr lang="ru-RU" dirty="0" err="1"/>
              <a:t>реалізує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ефективні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і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та </a:t>
            </a:r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силами і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військово-медичної</a:t>
            </a:r>
            <a:r>
              <a:rPr lang="ru-RU" dirty="0"/>
              <a:t> </a:t>
            </a:r>
            <a:r>
              <a:rPr lang="ru-RU" dirty="0" err="1"/>
              <a:t>служ</a:t>
            </a:r>
            <a:r>
              <a:rPr lang="ru-RU" dirty="0"/>
              <a:t> </a:t>
            </a:r>
            <a:r>
              <a:rPr lang="ru-RU" dirty="0" err="1"/>
              <a:t>би</a:t>
            </a:r>
            <a:r>
              <a:rPr lang="ru-RU" dirty="0"/>
              <a:t>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бойової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5602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125" y="1146411"/>
            <a:ext cx="9116705" cy="5540991"/>
          </a:xfrm>
        </p:spPr>
        <p:txBody>
          <a:bodyPr/>
          <a:lstStyle/>
          <a:p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 є головною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військової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і </a:t>
            </a:r>
            <a:r>
              <a:rPr lang="ru-RU" dirty="0" err="1"/>
              <a:t>складається</a:t>
            </a: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</a:rPr>
              <a:t>з 4-х </a:t>
            </a:r>
            <a:r>
              <a:rPr lang="ru-RU" b="1" dirty="0" err="1">
                <a:solidFill>
                  <a:srgbClr val="002060"/>
                </a:solidFill>
              </a:rPr>
              <a:t>основних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розділів</a:t>
            </a:r>
            <a:r>
              <a:rPr lang="ru-RU" dirty="0"/>
              <a:t>: </a:t>
            </a:r>
            <a:endParaRPr lang="en-US" dirty="0" smtClean="0"/>
          </a:p>
          <a:p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частин</a:t>
            </a:r>
            <a:r>
              <a:rPr lang="ru-RU" dirty="0"/>
              <a:t> і </a:t>
            </a:r>
            <a:r>
              <a:rPr lang="ru-RU" dirty="0" err="1"/>
              <a:t>з'єднань</a:t>
            </a:r>
            <a:r>
              <a:rPr lang="ru-RU" dirty="0"/>
              <a:t> . </a:t>
            </a:r>
            <a:endParaRPr lang="en-US" dirty="0" smtClean="0"/>
          </a:p>
          <a:p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оперативних</a:t>
            </a:r>
            <a:r>
              <a:rPr lang="ru-RU" dirty="0"/>
              <a:t> </a:t>
            </a:r>
            <a:r>
              <a:rPr lang="ru-RU" dirty="0" err="1"/>
              <a:t>об'єднань</a:t>
            </a:r>
            <a:r>
              <a:rPr lang="ru-RU" dirty="0"/>
              <a:t> . </a:t>
            </a:r>
            <a:endParaRPr lang="en-US" dirty="0" smtClean="0"/>
          </a:p>
          <a:p>
            <a:r>
              <a:rPr lang="ru-RU" dirty="0" smtClean="0"/>
              <a:t>4</a:t>
            </a:r>
            <a:r>
              <a:rPr lang="ru-RU" dirty="0"/>
              <a:t>.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Збройних</a:t>
            </a:r>
            <a:r>
              <a:rPr lang="ru-RU" dirty="0"/>
              <a:t> Сил </a:t>
            </a:r>
            <a:r>
              <a:rPr lang="ru-RU" dirty="0" err="1"/>
              <a:t>України</a:t>
            </a:r>
            <a:r>
              <a:rPr lang="ru-RU" dirty="0"/>
              <a:t> та </a:t>
            </a:r>
            <a:r>
              <a:rPr lang="ru-RU" dirty="0" err="1"/>
              <a:t>армій</a:t>
            </a:r>
            <a:r>
              <a:rPr lang="ru-RU" dirty="0"/>
              <a:t> </a:t>
            </a:r>
            <a:r>
              <a:rPr lang="ru-RU" dirty="0" err="1"/>
              <a:t>іноземних</a:t>
            </a:r>
            <a:r>
              <a:rPr lang="ru-RU" dirty="0"/>
              <a:t> держав. </a:t>
            </a:r>
            <a:endParaRPr lang="en-US" dirty="0" smtClean="0"/>
          </a:p>
          <a:p>
            <a:r>
              <a:rPr lang="ru-RU" dirty="0" smtClean="0"/>
              <a:t>Предметом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, як </a:t>
            </a:r>
            <a:r>
              <a:rPr lang="ru-RU" dirty="0" err="1"/>
              <a:t>наукової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, є </a:t>
            </a:r>
            <a:r>
              <a:rPr lang="ru-RU" dirty="0" err="1"/>
              <a:t>вивчення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. Ними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сили</a:t>
            </a:r>
            <a:r>
              <a:rPr lang="ru-RU" dirty="0"/>
              <a:t> і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(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, </a:t>
            </a:r>
            <a:r>
              <a:rPr lang="ru-RU" dirty="0" err="1"/>
              <a:t>військові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, </a:t>
            </a:r>
            <a:r>
              <a:rPr lang="ru-RU" dirty="0" err="1"/>
              <a:t>заклади</a:t>
            </a:r>
            <a:r>
              <a:rPr lang="ru-RU" dirty="0"/>
              <a:t> та </a:t>
            </a:r>
            <a:r>
              <a:rPr lang="ru-RU" dirty="0" err="1"/>
              <a:t>підрозділи</a:t>
            </a:r>
            <a:r>
              <a:rPr lang="ru-RU" dirty="0"/>
              <a:t>), </a:t>
            </a:r>
            <a:r>
              <a:rPr lang="ru-RU" dirty="0" err="1"/>
              <a:t>особовий</a:t>
            </a:r>
            <a:r>
              <a:rPr lang="ru-RU" dirty="0"/>
              <a:t> склад </a:t>
            </a:r>
            <a:r>
              <a:rPr lang="ru-RU" dirty="0" err="1"/>
              <a:t>Збройних</a:t>
            </a:r>
            <a:r>
              <a:rPr lang="ru-RU" dirty="0"/>
              <a:t> Сил </a:t>
            </a:r>
            <a:r>
              <a:rPr lang="ru-RU" dirty="0" err="1"/>
              <a:t>України</a:t>
            </a:r>
            <a:r>
              <a:rPr lang="ru-RU" dirty="0"/>
              <a:t> - </a:t>
            </a:r>
            <a:r>
              <a:rPr lang="ru-RU" dirty="0" err="1"/>
              <a:t>здорові</a:t>
            </a:r>
            <a:r>
              <a:rPr lang="ru-RU" dirty="0"/>
              <a:t>, </a:t>
            </a:r>
            <a:r>
              <a:rPr lang="ru-RU" dirty="0" err="1"/>
              <a:t>хворі</a:t>
            </a:r>
            <a:r>
              <a:rPr lang="ru-RU" dirty="0"/>
              <a:t> та </a:t>
            </a:r>
            <a:r>
              <a:rPr lang="ru-RU" dirty="0" err="1"/>
              <a:t>поранені</a:t>
            </a:r>
            <a:r>
              <a:rPr lang="ru-RU" dirty="0"/>
              <a:t> </a:t>
            </a:r>
            <a:r>
              <a:rPr lang="ru-RU" dirty="0" err="1"/>
              <a:t>військовослужбовці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навколишнє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(</a:t>
            </a:r>
            <a:r>
              <a:rPr lang="ru-RU" dirty="0" err="1"/>
              <a:t>конкретні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</a:t>
            </a:r>
            <a:r>
              <a:rPr lang="ru-RU" dirty="0" err="1"/>
              <a:t>збройних</a:t>
            </a:r>
            <a:r>
              <a:rPr lang="ru-RU" dirty="0"/>
              <a:t> сил, в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085699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22" y="204716"/>
            <a:ext cx="9103056" cy="6653284"/>
          </a:xfrm>
        </p:spPr>
        <p:txBody>
          <a:bodyPr>
            <a:normAutofit/>
          </a:bodyPr>
          <a:lstStyle/>
          <a:p>
            <a:r>
              <a:rPr lang="ru-RU" dirty="0" err="1"/>
              <a:t>Об'єктом</a:t>
            </a:r>
            <a:r>
              <a:rPr lang="ru-RU" dirty="0"/>
              <a:t> </a:t>
            </a:r>
            <a:r>
              <a:rPr lang="ru-RU" dirty="0" err="1"/>
              <a:t>наукових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</a:t>
            </a:r>
            <a:r>
              <a:rPr lang="ru-RU" b="1" dirty="0" err="1">
                <a:solidFill>
                  <a:srgbClr val="002060"/>
                </a:solidFill>
              </a:rPr>
              <a:t>організації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медичного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забезпечення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військ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dirty="0"/>
              <a:t>є система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у </a:t>
            </a:r>
            <a:r>
              <a:rPr lang="ru-RU" dirty="0" err="1"/>
              <a:t>воєнний</a:t>
            </a:r>
            <a:r>
              <a:rPr lang="ru-RU" dirty="0"/>
              <a:t> час. В </a:t>
            </a:r>
            <a:r>
              <a:rPr lang="ru-RU" dirty="0" err="1" smtClean="0"/>
              <a:t>об'єктах</a:t>
            </a:r>
            <a:r>
              <a:rPr lang="ru-RU" dirty="0" smtClean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даної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 </a:t>
            </a:r>
            <a:r>
              <a:rPr lang="ru-RU" b="1" dirty="0" err="1">
                <a:solidFill>
                  <a:srgbClr val="002060"/>
                </a:solidFill>
              </a:rPr>
              <a:t>вивчаються</a:t>
            </a:r>
            <a:r>
              <a:rPr lang="ru-RU" b="1" dirty="0">
                <a:solidFill>
                  <a:srgbClr val="002060"/>
                </a:solidFill>
              </a:rPr>
              <a:t> три </a:t>
            </a:r>
            <a:r>
              <a:rPr lang="ru-RU" b="1" dirty="0" err="1">
                <a:solidFill>
                  <a:srgbClr val="002060"/>
                </a:solidFill>
              </a:rPr>
              <a:t>найважливіші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аспекти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життєдіяльності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військовослужбовців</a:t>
            </a:r>
            <a:r>
              <a:rPr lang="ru-RU" b="1" dirty="0">
                <a:solidFill>
                  <a:srgbClr val="FFFF00"/>
                </a:solidFill>
              </a:rPr>
              <a:t>: 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ru-RU" dirty="0" smtClean="0"/>
              <a:t>&gt; </a:t>
            </a:r>
            <a:r>
              <a:rPr lang="ru-RU" dirty="0" err="1"/>
              <a:t>соціально-медичний</a:t>
            </a:r>
            <a:r>
              <a:rPr lang="ru-RU" dirty="0"/>
              <a:t> (стан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рівень</a:t>
            </a:r>
            <a:r>
              <a:rPr lang="ru-RU" dirty="0"/>
              <a:t> та структура </a:t>
            </a:r>
            <a:r>
              <a:rPr lang="ru-RU" dirty="0" err="1"/>
              <a:t>захворюваності</a:t>
            </a:r>
            <a:r>
              <a:rPr lang="ru-RU" dirty="0"/>
              <a:t> </a:t>
            </a:r>
            <a:r>
              <a:rPr lang="ru-RU" dirty="0" err="1"/>
              <a:t>особового</a:t>
            </a:r>
            <a:r>
              <a:rPr lang="ru-RU" dirty="0"/>
              <a:t> складу (</a:t>
            </a:r>
            <a:r>
              <a:rPr lang="ru-RU" dirty="0" err="1"/>
              <a:t>призовного</a:t>
            </a:r>
            <a:r>
              <a:rPr lang="ru-RU" dirty="0"/>
              <a:t> контингенту), </a:t>
            </a:r>
            <a:r>
              <a:rPr lang="ru-RU" dirty="0" err="1"/>
              <a:t>організація</a:t>
            </a:r>
            <a:r>
              <a:rPr lang="ru-RU" dirty="0"/>
              <a:t> та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рухом</a:t>
            </a:r>
            <a:r>
              <a:rPr lang="ru-RU" dirty="0"/>
              <a:t> </a:t>
            </a:r>
            <a:r>
              <a:rPr lang="ru-RU" dirty="0" err="1"/>
              <a:t>поранених</a:t>
            </a:r>
            <a:r>
              <a:rPr lang="ru-RU" dirty="0"/>
              <a:t> і </a:t>
            </a:r>
            <a:r>
              <a:rPr lang="ru-RU" dirty="0" err="1"/>
              <a:t>хворих</a:t>
            </a:r>
            <a:r>
              <a:rPr lang="ru-RU" dirty="0"/>
              <a:t> через </a:t>
            </a:r>
            <a:r>
              <a:rPr lang="ru-RU" dirty="0" err="1"/>
              <a:t>етапи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евакуації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лікувально-евакуаційних</a:t>
            </a:r>
            <a:r>
              <a:rPr lang="ru-RU" dirty="0"/>
              <a:t> характеристик);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військово-медичний</a:t>
            </a:r>
            <a:r>
              <a:rPr lang="ru-RU" dirty="0"/>
              <a:t> (</a:t>
            </a:r>
            <a:r>
              <a:rPr lang="ru-RU" dirty="0" err="1"/>
              <a:t>сили</a:t>
            </a:r>
            <a:r>
              <a:rPr lang="ru-RU" dirty="0"/>
              <a:t> і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, </a:t>
            </a:r>
            <a:r>
              <a:rPr lang="ru-RU" dirty="0" err="1"/>
              <a:t>організація</a:t>
            </a:r>
            <a:r>
              <a:rPr lang="ru-RU" dirty="0"/>
              <a:t> та </a:t>
            </a:r>
            <a:r>
              <a:rPr lang="ru-RU" dirty="0" err="1"/>
              <a:t>управління</a:t>
            </a:r>
            <a:r>
              <a:rPr lang="ru-RU" dirty="0"/>
              <a:t> ними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і видах </a:t>
            </a:r>
            <a:r>
              <a:rPr lang="ru-RU" dirty="0" err="1"/>
              <a:t>бойової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); </a:t>
            </a:r>
            <a:endParaRPr lang="en-US" dirty="0" smtClean="0"/>
          </a:p>
          <a:p>
            <a:r>
              <a:rPr lang="ru-RU" dirty="0" smtClean="0"/>
              <a:t>&gt; </a:t>
            </a:r>
            <a:r>
              <a:rPr lang="ru-RU" dirty="0" err="1"/>
              <a:t>власне</a:t>
            </a:r>
            <a:r>
              <a:rPr lang="ru-RU" dirty="0"/>
              <a:t> </a:t>
            </a:r>
            <a:r>
              <a:rPr lang="ru-RU" dirty="0" err="1"/>
              <a:t>соціальний</a:t>
            </a:r>
            <a:r>
              <a:rPr lang="ru-RU" dirty="0"/>
              <a:t> (</a:t>
            </a:r>
            <a:r>
              <a:rPr lang="ru-RU" dirty="0" err="1"/>
              <a:t>суспільний</a:t>
            </a:r>
            <a:r>
              <a:rPr lang="ru-RU" dirty="0"/>
              <a:t> лад, </a:t>
            </a:r>
            <a:r>
              <a:rPr lang="ru-RU" dirty="0" err="1"/>
              <a:t>соціально-економічна</a:t>
            </a:r>
            <a:r>
              <a:rPr lang="ru-RU" dirty="0"/>
              <a:t> та </a:t>
            </a:r>
            <a:r>
              <a:rPr lang="ru-RU" dirty="0" err="1"/>
              <a:t>політична</a:t>
            </a:r>
            <a:r>
              <a:rPr lang="ru-RU" dirty="0"/>
              <a:t> структура </a:t>
            </a:r>
            <a:r>
              <a:rPr lang="ru-RU" dirty="0" err="1"/>
              <a:t>держави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правова</a:t>
            </a:r>
            <a:r>
              <a:rPr lang="ru-RU" dirty="0"/>
              <a:t> та </a:t>
            </a:r>
            <a:r>
              <a:rPr lang="ru-RU" dirty="0" err="1"/>
              <a:t>економічна</a:t>
            </a:r>
            <a:r>
              <a:rPr lang="ru-RU" dirty="0"/>
              <a:t> база, </a:t>
            </a:r>
            <a:r>
              <a:rPr lang="ru-RU" dirty="0" err="1"/>
              <a:t>соціальні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—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, </a:t>
            </a:r>
            <a:r>
              <a:rPr lang="ru-RU" dirty="0" err="1"/>
              <a:t>відпочинку</a:t>
            </a:r>
            <a:r>
              <a:rPr lang="ru-RU" dirty="0"/>
              <a:t>, </a:t>
            </a:r>
            <a:r>
              <a:rPr lang="ru-RU" dirty="0" err="1"/>
              <a:t>житла</a:t>
            </a:r>
            <a:r>
              <a:rPr lang="ru-RU" dirty="0"/>
              <a:t>, </a:t>
            </a:r>
            <a:r>
              <a:rPr lang="ru-RU" dirty="0" err="1"/>
              <a:t>освіта</a:t>
            </a:r>
            <a:r>
              <a:rPr lang="ru-RU" dirty="0"/>
              <a:t> </a:t>
            </a:r>
            <a:r>
              <a:rPr lang="ru-RU" dirty="0" err="1"/>
              <a:t>військовослужбовців</a:t>
            </a:r>
            <a:r>
              <a:rPr lang="ru-RU" dirty="0"/>
              <a:t> та </a:t>
            </a:r>
            <a:r>
              <a:rPr lang="ru-RU" dirty="0" err="1"/>
              <a:t>інше</a:t>
            </a:r>
            <a:r>
              <a:rPr 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608113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445827"/>
            <a:ext cx="8596668" cy="1320800"/>
          </a:xfrm>
        </p:spPr>
        <p:txBody>
          <a:bodyPr/>
          <a:lstStyle/>
          <a:p>
            <a:r>
              <a:rPr lang="ru-RU" sz="2000" b="1" i="1" dirty="0" err="1">
                <a:solidFill>
                  <a:srgbClr val="002060"/>
                </a:solidFill>
              </a:rPr>
              <a:t>Основні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завдання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медичної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служби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Збройних</a:t>
            </a:r>
            <a:r>
              <a:rPr lang="ru-RU" sz="2000" b="1" i="1" dirty="0">
                <a:solidFill>
                  <a:srgbClr val="002060"/>
                </a:solidFill>
              </a:rPr>
              <a:t> Сил </a:t>
            </a:r>
            <a:r>
              <a:rPr lang="ru-RU" sz="2000" b="1" i="1" dirty="0" err="1">
                <a:solidFill>
                  <a:srgbClr val="002060"/>
                </a:solidFill>
              </a:rPr>
              <a:t>України</a:t>
            </a:r>
            <a:r>
              <a:rPr lang="ru-RU" sz="2000" b="1" i="1" dirty="0">
                <a:solidFill>
                  <a:srgbClr val="002060"/>
                </a:solidFill>
              </a:rPr>
              <a:t> у </a:t>
            </a:r>
            <a:r>
              <a:rPr lang="ru-RU" sz="2000" b="1" i="1" dirty="0" err="1">
                <a:solidFill>
                  <a:srgbClr val="002060"/>
                </a:solidFill>
              </a:rPr>
              <a:t>воєнний</a:t>
            </a:r>
            <a:r>
              <a:rPr lang="ru-RU" sz="2000" b="1" i="1" dirty="0">
                <a:solidFill>
                  <a:srgbClr val="002060"/>
                </a:solidFill>
              </a:rPr>
              <a:t> час, </a:t>
            </a:r>
            <a:r>
              <a:rPr lang="ru-RU" sz="2000" b="1" i="1" dirty="0" err="1">
                <a:solidFill>
                  <a:srgbClr val="002060"/>
                </a:solidFill>
              </a:rPr>
              <a:t>їх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зміст</a:t>
            </a:r>
            <a:r>
              <a:rPr lang="ru-RU" sz="2000" b="1" i="1" dirty="0">
                <a:solidFill>
                  <a:srgbClr val="002060"/>
                </a:solidFill>
              </a:rPr>
              <a:t> і </a:t>
            </a:r>
            <a:r>
              <a:rPr lang="ru-RU" sz="2000" b="1" i="1" dirty="0" err="1">
                <a:solidFill>
                  <a:srgbClr val="002060"/>
                </a:solidFill>
              </a:rPr>
              <a:t>значення</a:t>
            </a:r>
            <a:r>
              <a:rPr lang="ru-RU" sz="2000" b="1" i="1" dirty="0">
                <a:solidFill>
                  <a:srgbClr val="002060"/>
                </a:solidFill>
              </a:rPr>
              <a:t>. </a:t>
            </a:r>
            <a:r>
              <a:rPr lang="ru-RU" sz="2000" b="1" i="1" dirty="0" err="1">
                <a:solidFill>
                  <a:srgbClr val="002060"/>
                </a:solidFill>
              </a:rPr>
              <a:t>Умови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діяльності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медичної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служби</a:t>
            </a:r>
            <a:r>
              <a:rPr lang="ru-RU" sz="2000" b="1" i="1" dirty="0">
                <a:solidFill>
                  <a:srgbClr val="002060"/>
                </a:solidFill>
              </a:rPr>
              <a:t> та </a:t>
            </a:r>
            <a:r>
              <a:rPr lang="ru-RU" sz="2000" b="1" i="1" dirty="0" err="1">
                <a:solidFill>
                  <a:srgbClr val="002060"/>
                </a:solidFill>
              </a:rPr>
              <a:t>їх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вплив</a:t>
            </a:r>
            <a:r>
              <a:rPr lang="ru-RU" sz="2000" b="1" i="1" dirty="0">
                <a:solidFill>
                  <a:srgbClr val="002060"/>
                </a:solidFill>
              </a:rPr>
              <a:t> на </a:t>
            </a:r>
            <a:r>
              <a:rPr lang="ru-RU" sz="2000" b="1" i="1" dirty="0" err="1">
                <a:solidFill>
                  <a:srgbClr val="002060"/>
                </a:solidFill>
              </a:rPr>
              <a:t>організацію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медичного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забезпечення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</a:rPr>
              <a:t>військ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8596668" cy="419548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Перед </a:t>
            </a:r>
            <a:r>
              <a:rPr lang="ru-RU" dirty="0" err="1"/>
              <a:t>медичною</a:t>
            </a:r>
            <a:r>
              <a:rPr lang="ru-RU" dirty="0"/>
              <a:t> службою </a:t>
            </a:r>
            <a:r>
              <a:rPr lang="ru-RU" dirty="0" err="1"/>
              <a:t>Збройних</a:t>
            </a:r>
            <a:r>
              <a:rPr lang="ru-RU" dirty="0"/>
              <a:t> Сил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dirty="0" err="1"/>
              <a:t>воєнний</a:t>
            </a:r>
            <a:r>
              <a:rPr lang="ru-RU" dirty="0"/>
              <a:t> час стоять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успіх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err="1"/>
              <a:t>Організація</a:t>
            </a:r>
            <a:r>
              <a:rPr lang="ru-RU" dirty="0"/>
              <a:t> та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з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пораненим</a:t>
            </a:r>
            <a:r>
              <a:rPr lang="ru-RU" dirty="0"/>
              <a:t> та </a:t>
            </a:r>
            <a:r>
              <a:rPr lang="ru-RU" dirty="0" err="1"/>
              <a:t>хворим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з метою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та </a:t>
            </a:r>
            <a:r>
              <a:rPr lang="ru-RU" dirty="0" err="1"/>
              <a:t>скорішого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боєздатності</a:t>
            </a:r>
            <a:r>
              <a:rPr lang="ru-RU" dirty="0"/>
              <a:t> і </a:t>
            </a:r>
            <a:r>
              <a:rPr lang="ru-RU" dirty="0" err="1"/>
              <a:t>працездатності</a:t>
            </a:r>
            <a:r>
              <a:rPr lang="ru-RU" dirty="0"/>
              <a:t>. </a:t>
            </a:r>
            <a:r>
              <a:rPr lang="ru-RU" dirty="0" err="1" smtClean="0"/>
              <a:t>Форми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залежать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прийнятої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лікувальноевакуаційного</a:t>
            </a:r>
            <a:r>
              <a:rPr lang="ru-RU" dirty="0"/>
              <a:t> та </a:t>
            </a:r>
            <a:r>
              <a:rPr lang="ru-RU" dirty="0" err="1"/>
              <a:t>лікувально-профілактичного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 на </a:t>
            </a:r>
            <a:r>
              <a:rPr lang="ru-RU" dirty="0" err="1"/>
              <a:t>воєнний</a:t>
            </a:r>
            <a:r>
              <a:rPr lang="ru-RU" dirty="0"/>
              <a:t> час. </a:t>
            </a:r>
            <a:r>
              <a:rPr lang="ru-RU" dirty="0" err="1"/>
              <a:t>Традиційно</a:t>
            </a:r>
            <a:r>
              <a:rPr lang="ru-RU" dirty="0"/>
              <a:t> для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r>
              <a:rPr lang="ru-RU" dirty="0" err="1"/>
              <a:t>ефективност</a:t>
            </a:r>
            <a:r>
              <a:rPr lang="ru-RU" dirty="0"/>
              <a:t> і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 smtClean="0"/>
              <a:t>використовують</a:t>
            </a:r>
            <a:r>
              <a:rPr lang="ru-RU" dirty="0" smtClean="0"/>
              <a:t> </a:t>
            </a:r>
            <a:r>
              <a:rPr lang="ru-RU" b="1" dirty="0" err="1">
                <a:solidFill>
                  <a:srgbClr val="002060"/>
                </a:solidFill>
              </a:rPr>
              <a:t>такі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показники</a:t>
            </a:r>
            <a:r>
              <a:rPr lang="ru-RU" b="1" dirty="0">
                <a:solidFill>
                  <a:srgbClr val="002060"/>
                </a:solidFill>
              </a:rPr>
              <a:t>, як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i="1" dirty="0" err="1" smtClean="0"/>
              <a:t>кількість</a:t>
            </a:r>
            <a:r>
              <a:rPr lang="ru-RU" b="1" i="1" dirty="0" smtClean="0"/>
              <a:t> </a:t>
            </a:r>
            <a:r>
              <a:rPr lang="ru-RU" b="1" i="1" dirty="0" err="1"/>
              <a:t>поранених</a:t>
            </a:r>
            <a:r>
              <a:rPr lang="ru-RU" b="1" i="1" dirty="0"/>
              <a:t> ,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загинули</a:t>
            </a:r>
            <a:r>
              <a:rPr lang="ru-RU" b="1" i="1" dirty="0"/>
              <a:t> на </a:t>
            </a:r>
            <a:r>
              <a:rPr lang="ru-RU" b="1" i="1" dirty="0" err="1"/>
              <a:t>полі</a:t>
            </a:r>
            <a:r>
              <a:rPr lang="ru-RU" b="1" i="1" dirty="0"/>
              <a:t> бою без </a:t>
            </a:r>
            <a:r>
              <a:rPr lang="ru-RU" b="1" i="1" dirty="0" err="1"/>
              <a:t>надання</a:t>
            </a:r>
            <a:r>
              <a:rPr lang="ru-RU" b="1" i="1" dirty="0"/>
              <a:t> </a:t>
            </a:r>
            <a:r>
              <a:rPr lang="ru-RU" b="1" i="1" dirty="0" err="1"/>
              <a:t>медичної</a:t>
            </a:r>
            <a:r>
              <a:rPr lang="ru-RU" b="1" i="1" dirty="0"/>
              <a:t> </a:t>
            </a:r>
            <a:r>
              <a:rPr lang="ru-RU" b="1" i="1" dirty="0" err="1"/>
              <a:t>допомоги</a:t>
            </a:r>
            <a:r>
              <a:rPr lang="ru-RU" b="1" i="1" dirty="0"/>
              <a:t>; </a:t>
            </a:r>
            <a:endParaRPr lang="ru-RU" b="1" i="1" dirty="0" smtClean="0"/>
          </a:p>
          <a:p>
            <a:r>
              <a:rPr lang="ru-RU" b="1" i="1" dirty="0" err="1" smtClean="0"/>
              <a:t>летальність</a:t>
            </a:r>
            <a:r>
              <a:rPr lang="ru-RU" b="1" i="1" dirty="0" smtClean="0"/>
              <a:t> </a:t>
            </a:r>
            <a:r>
              <a:rPr lang="ru-RU" b="1" i="1" dirty="0" err="1"/>
              <a:t>серед</a:t>
            </a:r>
            <a:r>
              <a:rPr lang="ru-RU" b="1" i="1" dirty="0"/>
              <a:t> </a:t>
            </a:r>
            <a:r>
              <a:rPr lang="ru-RU" b="1" i="1" dirty="0" err="1" smtClean="0"/>
              <a:t>поранених</a:t>
            </a:r>
            <a:r>
              <a:rPr lang="ru-RU" b="1" i="1" dirty="0" smtClean="0"/>
              <a:t> </a:t>
            </a:r>
            <a:r>
              <a:rPr lang="ru-RU" b="1" i="1" dirty="0"/>
              <a:t>та </a:t>
            </a:r>
            <a:r>
              <a:rPr lang="ru-RU" b="1" i="1" dirty="0" err="1"/>
              <a:t>хворих</a:t>
            </a:r>
            <a:r>
              <a:rPr lang="ru-RU" b="1" i="1" dirty="0"/>
              <a:t>,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надійшли</a:t>
            </a:r>
            <a:r>
              <a:rPr lang="ru-RU" b="1" i="1" dirty="0"/>
              <a:t> на </a:t>
            </a:r>
            <a:r>
              <a:rPr lang="ru-RU" b="1" i="1" dirty="0" err="1"/>
              <a:t>етапи</a:t>
            </a:r>
            <a:r>
              <a:rPr lang="ru-RU" b="1" i="1" dirty="0"/>
              <a:t> </a:t>
            </a:r>
            <a:r>
              <a:rPr lang="ru-RU" b="1" i="1" dirty="0" err="1"/>
              <a:t>медичної</a:t>
            </a:r>
            <a:r>
              <a:rPr lang="ru-RU" b="1" i="1" dirty="0"/>
              <a:t> </a:t>
            </a:r>
            <a:r>
              <a:rPr lang="ru-RU" b="1" i="1" dirty="0" err="1"/>
              <a:t>евакуації</a:t>
            </a:r>
            <a:r>
              <a:rPr lang="ru-RU" b="1" i="1" dirty="0"/>
              <a:t>; </a:t>
            </a:r>
            <a:r>
              <a:rPr lang="ru-RU" b="1" i="1" dirty="0" err="1" smtClean="0"/>
              <a:t>своєчасністю</a:t>
            </a:r>
            <a:r>
              <a:rPr lang="ru-RU" b="1" i="1" dirty="0" smtClean="0"/>
              <a:t> </a:t>
            </a:r>
            <a:r>
              <a:rPr lang="ru-RU" b="1" i="1" dirty="0" err="1" smtClean="0"/>
              <a:t>надання</a:t>
            </a:r>
            <a:r>
              <a:rPr lang="ru-RU" b="1" i="1" dirty="0" smtClean="0"/>
              <a:t> </a:t>
            </a:r>
            <a:r>
              <a:rPr lang="ru-RU" b="1" i="1" dirty="0" err="1"/>
              <a:t>їм</a:t>
            </a:r>
            <a:r>
              <a:rPr lang="ru-RU" b="1" i="1" dirty="0"/>
              <a:t> </a:t>
            </a:r>
            <a:r>
              <a:rPr lang="ru-RU" b="1" i="1" dirty="0" err="1"/>
              <a:t>медичної</a:t>
            </a:r>
            <a:r>
              <a:rPr lang="ru-RU" b="1" i="1" dirty="0"/>
              <a:t> </a:t>
            </a:r>
            <a:r>
              <a:rPr lang="ru-RU" b="1" i="1" dirty="0" err="1"/>
              <a:t>допомоги</a:t>
            </a:r>
            <a:r>
              <a:rPr lang="ru-RU" b="1" i="1" dirty="0"/>
              <a:t>; </a:t>
            </a:r>
            <a:endParaRPr lang="ru-RU" b="1" i="1" dirty="0" smtClean="0"/>
          </a:p>
          <a:p>
            <a:r>
              <a:rPr lang="ru-RU" b="1" i="1" dirty="0" smtClean="0"/>
              <a:t>число </a:t>
            </a:r>
            <a:r>
              <a:rPr lang="ru-RU" b="1" i="1" dirty="0" err="1"/>
              <a:t>поранених</a:t>
            </a:r>
            <a:r>
              <a:rPr lang="ru-RU" b="1" i="1" dirty="0"/>
              <a:t> та </a:t>
            </a:r>
            <a:r>
              <a:rPr lang="ru-RU" b="1" i="1" dirty="0" err="1"/>
              <a:t>хворих</a:t>
            </a:r>
            <a:r>
              <a:rPr lang="ru-RU" b="1" i="1" dirty="0"/>
              <a:t>, </a:t>
            </a:r>
            <a:r>
              <a:rPr lang="ru-RU" b="1" i="1" dirty="0" err="1"/>
              <a:t>яких</a:t>
            </a:r>
            <a:r>
              <a:rPr lang="ru-RU" b="1" i="1" dirty="0"/>
              <a:t> повернули у </a:t>
            </a:r>
            <a:r>
              <a:rPr lang="ru-RU" b="1" i="1" dirty="0" err="1"/>
              <a:t>стрій</a:t>
            </a:r>
            <a:r>
              <a:rPr lang="ru-RU" b="1" i="1" dirty="0"/>
              <a:t> </a:t>
            </a:r>
            <a:r>
              <a:rPr lang="ru-RU" b="1" i="1" dirty="0" err="1"/>
              <a:t>чи</a:t>
            </a:r>
            <a:r>
              <a:rPr lang="ru-RU" b="1" i="1" dirty="0"/>
              <a:t> </a:t>
            </a:r>
            <a:r>
              <a:rPr lang="ru-RU" b="1" i="1" dirty="0" err="1"/>
              <a:t>звільнили</a:t>
            </a:r>
            <a:r>
              <a:rPr lang="ru-RU" b="1" i="1" dirty="0"/>
              <a:t> за </a:t>
            </a:r>
            <a:r>
              <a:rPr lang="ru-RU" b="1" i="1" dirty="0" err="1"/>
              <a:t>небоєздатністю</a:t>
            </a:r>
            <a:r>
              <a:rPr lang="ru-RU" b="1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70710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900" y="136478"/>
            <a:ext cx="8952930" cy="6111921"/>
          </a:xfrm>
        </p:spPr>
        <p:txBody>
          <a:bodyPr>
            <a:normAutofit/>
          </a:bodyPr>
          <a:lstStyle/>
          <a:p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 smtClean="0"/>
              <a:t>боєздатності</a:t>
            </a:r>
            <a:r>
              <a:rPr lang="ru-RU" dirty="0" smtClean="0"/>
              <a:t> </a:t>
            </a:r>
            <a:r>
              <a:rPr lang="ru-RU" dirty="0" err="1"/>
              <a:t>пораненим</a:t>
            </a:r>
            <a:r>
              <a:rPr lang="ru-RU" dirty="0"/>
              <a:t> і </a:t>
            </a:r>
            <a:r>
              <a:rPr lang="ru-RU" dirty="0" err="1"/>
              <a:t>хворим</a:t>
            </a:r>
            <a:r>
              <a:rPr lang="ru-RU" dirty="0"/>
              <a:t> та </a:t>
            </a:r>
            <a:r>
              <a:rPr lang="ru-RU" dirty="0" err="1"/>
              <a:t>повернення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у </a:t>
            </a:r>
            <a:r>
              <a:rPr lang="ru-RU" dirty="0" err="1"/>
              <a:t>стрій</a:t>
            </a:r>
            <a:r>
              <a:rPr lang="ru-RU" dirty="0"/>
              <a:t>, </a:t>
            </a:r>
            <a:r>
              <a:rPr lang="ru-RU" b="1" i="1" dirty="0" err="1">
                <a:solidFill>
                  <a:srgbClr val="002060"/>
                </a:solidFill>
              </a:rPr>
              <a:t>медична</a:t>
            </a:r>
            <a:r>
              <a:rPr lang="ru-RU" b="1" i="1" dirty="0">
                <a:solidFill>
                  <a:srgbClr val="002060"/>
                </a:solidFill>
              </a:rPr>
              <a:t> служба повинна </a:t>
            </a:r>
            <a:r>
              <a:rPr lang="ru-RU" b="1" i="1" dirty="0" err="1">
                <a:solidFill>
                  <a:srgbClr val="002060"/>
                </a:solidFill>
              </a:rPr>
              <a:t>прагнути</a:t>
            </a:r>
            <a:r>
              <a:rPr lang="ru-RU" b="1" i="1" dirty="0">
                <a:solidFill>
                  <a:srgbClr val="002060"/>
                </a:solidFill>
              </a:rPr>
              <a:t> до </a:t>
            </a:r>
            <a:r>
              <a:rPr lang="ru-RU" b="1" i="1" dirty="0" err="1">
                <a:solidFill>
                  <a:srgbClr val="002060"/>
                </a:solidFill>
              </a:rPr>
              <a:t>скорішого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відновлення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працездатності</a:t>
            </a:r>
            <a:r>
              <a:rPr lang="ru-RU" b="1" i="1" dirty="0">
                <a:solidFill>
                  <a:srgbClr val="002060"/>
                </a:solidFill>
              </a:rPr>
              <a:t> тих </a:t>
            </a:r>
            <a:r>
              <a:rPr lang="ru-RU" b="1" i="1" dirty="0" err="1">
                <a:solidFill>
                  <a:srgbClr val="002060"/>
                </a:solidFill>
              </a:rPr>
              <a:t>поранених</a:t>
            </a:r>
            <a:r>
              <a:rPr lang="ru-RU" b="1" i="1" dirty="0">
                <a:solidFill>
                  <a:srgbClr val="002060"/>
                </a:solidFill>
              </a:rPr>
              <a:t> і </a:t>
            </a:r>
            <a:r>
              <a:rPr lang="ru-RU" b="1" i="1" dirty="0" err="1">
                <a:solidFill>
                  <a:srgbClr val="002060"/>
                </a:solidFill>
              </a:rPr>
              <a:t>хворих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за </a:t>
            </a:r>
            <a:r>
              <a:rPr lang="ru-RU" dirty="0" err="1"/>
              <a:t>тяжкістю</a:t>
            </a:r>
            <a:r>
              <a:rPr lang="ru-RU" dirty="0"/>
              <a:t> та характером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поранення</a:t>
            </a:r>
            <a:r>
              <a:rPr lang="ru-RU" dirty="0"/>
              <a:t> (</a:t>
            </a:r>
            <a:r>
              <a:rPr lang="ru-RU" dirty="0" err="1"/>
              <a:t>захворювання</a:t>
            </a:r>
            <a:r>
              <a:rPr lang="ru-RU" dirty="0"/>
              <a:t>)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звільненню</a:t>
            </a:r>
            <a:r>
              <a:rPr lang="ru-RU" dirty="0"/>
              <a:t> з </a:t>
            </a:r>
            <a:r>
              <a:rPr lang="ru-RU" dirty="0" err="1"/>
              <a:t>армії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i="1" u="sng" dirty="0" err="1" smtClean="0">
                <a:solidFill>
                  <a:srgbClr val="92D050"/>
                </a:solidFill>
              </a:rPr>
              <a:t>Відновлювальне</a:t>
            </a:r>
            <a:r>
              <a:rPr lang="ru-RU" b="1" i="1" u="sng" dirty="0" smtClean="0">
                <a:solidFill>
                  <a:srgbClr val="92D050"/>
                </a:solidFill>
              </a:rPr>
              <a:t> </a:t>
            </a:r>
            <a:r>
              <a:rPr lang="ru-RU" b="1" i="1" u="sng" dirty="0" err="1">
                <a:solidFill>
                  <a:srgbClr val="92D050"/>
                </a:solidFill>
              </a:rPr>
              <a:t>лікування</a:t>
            </a:r>
            <a:r>
              <a:rPr lang="ru-RU" b="1" i="1" u="sng" dirty="0">
                <a:solidFill>
                  <a:srgbClr val="92D050"/>
                </a:solidFill>
              </a:rPr>
              <a:t> </a:t>
            </a:r>
            <a:r>
              <a:rPr lang="ru-RU" dirty="0" err="1"/>
              <a:t>займає</a:t>
            </a:r>
            <a:r>
              <a:rPr lang="ru-RU" dirty="0"/>
              <a:t> одно з </a:t>
            </a:r>
            <a:r>
              <a:rPr lang="ru-RU" dirty="0" err="1"/>
              <a:t>важливіших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в </a:t>
            </a:r>
            <a:r>
              <a:rPr lang="ru-RU" dirty="0" err="1"/>
              <a:t>загальному</a:t>
            </a:r>
            <a:r>
              <a:rPr lang="ru-RU" dirty="0"/>
              <a:t> </a:t>
            </a:r>
            <a:r>
              <a:rPr lang="ru-RU" dirty="0" err="1"/>
              <a:t>комплексі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вирішує</a:t>
            </a:r>
            <a:r>
              <a:rPr lang="ru-RU" dirty="0"/>
              <a:t> </a:t>
            </a:r>
            <a:r>
              <a:rPr lang="ru-RU" dirty="0" err="1"/>
              <a:t>медична</a:t>
            </a:r>
            <a:r>
              <a:rPr lang="ru-RU" dirty="0"/>
              <a:t> служба та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загальнодержавне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i="1" dirty="0" err="1" smtClean="0"/>
              <a:t>Використання</a:t>
            </a:r>
            <a:r>
              <a:rPr lang="ru-RU" b="1" i="1" dirty="0" smtClean="0"/>
              <a:t> </a:t>
            </a:r>
            <a:r>
              <a:rPr lang="ru-RU" b="1" i="1" dirty="0" err="1"/>
              <a:t>вилікуваних</a:t>
            </a:r>
            <a:r>
              <a:rPr lang="ru-RU" b="1" i="1" dirty="0"/>
              <a:t> </a:t>
            </a:r>
            <a:r>
              <a:rPr lang="ru-RU" b="1" i="1" dirty="0" err="1"/>
              <a:t>поранених</a:t>
            </a:r>
            <a:r>
              <a:rPr lang="ru-RU" b="1" i="1" dirty="0"/>
              <a:t> і </a:t>
            </a:r>
            <a:r>
              <a:rPr lang="ru-RU" b="1" i="1" dirty="0" err="1"/>
              <a:t>хворих</a:t>
            </a:r>
            <a:r>
              <a:rPr lang="ru-RU" b="1" i="1" dirty="0"/>
              <a:t> в народному </a:t>
            </a:r>
            <a:r>
              <a:rPr lang="ru-RU" b="1" i="1" dirty="0" err="1"/>
              <a:t>господарстві</a:t>
            </a:r>
            <a:r>
              <a:rPr lang="ru-RU" b="1" i="1" dirty="0"/>
              <a:t> </a:t>
            </a:r>
            <a:r>
              <a:rPr lang="ru-RU" b="1" i="1" dirty="0" err="1"/>
              <a:t>підвищує</a:t>
            </a:r>
            <a:r>
              <a:rPr lang="ru-RU" b="1" i="1" dirty="0"/>
              <a:t> </a:t>
            </a:r>
            <a:r>
              <a:rPr lang="ru-RU" b="1" i="1" dirty="0" err="1"/>
              <a:t>воєнно-економічний</a:t>
            </a:r>
            <a:r>
              <a:rPr lang="ru-RU" b="1" i="1" dirty="0"/>
              <a:t> </a:t>
            </a:r>
            <a:r>
              <a:rPr lang="ru-RU" b="1" i="1" dirty="0" err="1"/>
              <a:t>потенціал</a:t>
            </a:r>
            <a:r>
              <a:rPr lang="ru-RU" b="1" i="1" dirty="0"/>
              <a:t> </a:t>
            </a:r>
            <a:r>
              <a:rPr lang="ru-RU" b="1" i="1" dirty="0" err="1"/>
              <a:t>держави</a:t>
            </a:r>
            <a:r>
              <a:rPr lang="ru-RU" b="1" i="1" dirty="0"/>
              <a:t>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війнах</a:t>
            </a:r>
            <a:r>
              <a:rPr lang="ru-RU" dirty="0"/>
              <a:t> </a:t>
            </a:r>
            <a:r>
              <a:rPr lang="en-US" dirty="0" smtClean="0"/>
              <a:t>XIX </a:t>
            </a:r>
            <a:r>
              <a:rPr lang="ru-RU" dirty="0"/>
              <a:t>ст.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діючої</a:t>
            </a:r>
            <a:r>
              <a:rPr lang="ru-RU" dirty="0"/>
              <a:t> </a:t>
            </a:r>
            <a:r>
              <a:rPr lang="ru-RU" dirty="0" err="1"/>
              <a:t>армії</a:t>
            </a:r>
            <a:r>
              <a:rPr lang="ru-RU" dirty="0"/>
              <a:t> </a:t>
            </a:r>
            <a:r>
              <a:rPr lang="ru-RU" dirty="0" err="1"/>
              <a:t>всім</a:t>
            </a:r>
            <a:r>
              <a:rPr lang="ru-RU" dirty="0"/>
              <a:t> </a:t>
            </a:r>
            <a:r>
              <a:rPr lang="ru-RU" dirty="0" err="1"/>
              <a:t>необхідним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достатньо</a:t>
            </a:r>
            <a:r>
              <a:rPr lang="ru-RU" dirty="0"/>
              <a:t>, </a:t>
            </a:r>
            <a:r>
              <a:rPr lang="ru-RU" dirty="0" err="1"/>
              <a:t>щоби</a:t>
            </a:r>
            <a:r>
              <a:rPr lang="ru-RU" dirty="0"/>
              <a:t> на одного </a:t>
            </a:r>
            <a:r>
              <a:rPr lang="ru-RU" dirty="0" err="1"/>
              <a:t>військовослужбовця</a:t>
            </a:r>
            <a:r>
              <a:rPr lang="ru-RU" dirty="0"/>
              <a:t> на </a:t>
            </a:r>
            <a:r>
              <a:rPr lang="ru-RU" dirty="0" err="1" smtClean="0"/>
              <a:t>фронті</a:t>
            </a:r>
            <a:r>
              <a:rPr lang="ru-RU" dirty="0" smtClean="0"/>
              <a:t> </a:t>
            </a:r>
            <a:r>
              <a:rPr lang="ru-RU" dirty="0" err="1"/>
              <a:t>працювала</a:t>
            </a:r>
            <a:r>
              <a:rPr lang="ru-RU" dirty="0"/>
              <a:t> 1 особа в </a:t>
            </a:r>
            <a:r>
              <a:rPr lang="ru-RU" dirty="0" err="1"/>
              <a:t>тилу</a:t>
            </a:r>
            <a:r>
              <a:rPr lang="ru-RU" dirty="0"/>
              <a:t>, то </a:t>
            </a:r>
            <a:r>
              <a:rPr lang="ru-RU" dirty="0" err="1"/>
              <a:t>вже</a:t>
            </a:r>
            <a:r>
              <a:rPr lang="ru-RU" dirty="0"/>
              <a:t> в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Другої</a:t>
            </a:r>
            <a:r>
              <a:rPr lang="ru-RU" dirty="0"/>
              <a:t> </a:t>
            </a:r>
            <a:r>
              <a:rPr lang="ru-RU" dirty="0" err="1"/>
              <a:t>світової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для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потрібна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праця</a:t>
            </a:r>
            <a:r>
              <a:rPr lang="ru-RU" dirty="0"/>
              <a:t> 5-8 </a:t>
            </a:r>
            <a:r>
              <a:rPr lang="ru-RU" dirty="0" err="1"/>
              <a:t>осіб</a:t>
            </a:r>
            <a:r>
              <a:rPr lang="ru-RU" dirty="0"/>
              <a:t>. </a:t>
            </a:r>
          </a:p>
          <a:p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потреба в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засобах</a:t>
            </a:r>
            <a:r>
              <a:rPr lang="ru-RU" dirty="0"/>
              <a:t> для </a:t>
            </a:r>
            <a:r>
              <a:rPr lang="ru-RU" dirty="0" err="1"/>
              <a:t>забезпечення</a:t>
            </a:r>
            <a:r>
              <a:rPr lang="ru-RU" dirty="0"/>
              <a:t> фронту </a:t>
            </a:r>
            <a:r>
              <a:rPr lang="ru-RU" dirty="0" err="1"/>
              <a:t>незмірно</a:t>
            </a:r>
            <a:r>
              <a:rPr lang="ru-RU" dirty="0"/>
              <a:t> </a:t>
            </a:r>
            <a:r>
              <a:rPr lang="ru-RU" dirty="0" err="1"/>
              <a:t>зросла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одного </a:t>
            </a:r>
            <a:r>
              <a:rPr lang="ru-RU" dirty="0" err="1"/>
              <a:t>льотчика</a:t>
            </a:r>
            <a:r>
              <a:rPr lang="ru-RU" dirty="0"/>
              <a:t> в </a:t>
            </a:r>
            <a:r>
              <a:rPr lang="ru-RU" dirty="0" err="1"/>
              <a:t>небі</a:t>
            </a:r>
            <a:r>
              <a:rPr lang="ru-RU" dirty="0"/>
              <a:t> в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праця</a:t>
            </a:r>
            <a:r>
              <a:rPr lang="ru-RU" dirty="0"/>
              <a:t> ЗО </a:t>
            </a:r>
            <a:r>
              <a:rPr lang="ru-RU" dirty="0" err="1"/>
              <a:t>осіб</a:t>
            </a:r>
            <a:r>
              <a:rPr lang="ru-RU" dirty="0"/>
              <a:t> на </a:t>
            </a:r>
            <a:r>
              <a:rPr lang="ru-RU" dirty="0" err="1"/>
              <a:t>землі</a:t>
            </a:r>
            <a:r>
              <a:rPr lang="ru-RU" dirty="0"/>
              <a:t>. Тому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 smtClean="0"/>
              <a:t>працездатності</a:t>
            </a:r>
            <a:r>
              <a:rPr lang="ru-RU" dirty="0" smtClean="0"/>
              <a:t> </a:t>
            </a:r>
            <a:r>
              <a:rPr lang="ru-RU" dirty="0" err="1"/>
              <a:t>уражених</a:t>
            </a:r>
            <a:r>
              <a:rPr lang="ru-RU" dirty="0"/>
              <a:t> і </a:t>
            </a:r>
            <a:r>
              <a:rPr lang="ru-RU" dirty="0" err="1"/>
              <a:t>хворих</a:t>
            </a:r>
            <a:r>
              <a:rPr lang="ru-RU" dirty="0"/>
              <a:t> через </a:t>
            </a:r>
            <a:r>
              <a:rPr lang="ru-RU" dirty="0" err="1"/>
              <a:t>максимальне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інвалідності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них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велике</a:t>
            </a:r>
            <a:r>
              <a:rPr lang="ru-RU" dirty="0"/>
              <a:t> </a:t>
            </a:r>
            <a:r>
              <a:rPr lang="ru-RU" dirty="0" err="1"/>
              <a:t>загальнодержавне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і є </a:t>
            </a:r>
            <a:r>
              <a:rPr lang="ru-RU" dirty="0" err="1"/>
              <a:t>виключно</a:t>
            </a:r>
            <a:r>
              <a:rPr lang="ru-RU" dirty="0"/>
              <a:t> 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завданням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07203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206" y="191069"/>
            <a:ext cx="8700796" cy="5850293"/>
          </a:xfrm>
        </p:spPr>
        <p:txBody>
          <a:bodyPr/>
          <a:lstStyle/>
          <a:p>
            <a:r>
              <a:rPr lang="ru-RU" sz="2800" b="1" i="1" dirty="0" err="1">
                <a:solidFill>
                  <a:srgbClr val="00B0F0"/>
                </a:solidFill>
              </a:rPr>
              <a:t>Організація</a:t>
            </a:r>
            <a:r>
              <a:rPr lang="ru-RU" sz="2800" b="1" i="1" dirty="0">
                <a:solidFill>
                  <a:srgbClr val="00B0F0"/>
                </a:solidFill>
              </a:rPr>
              <a:t> і </a:t>
            </a:r>
            <a:r>
              <a:rPr lang="ru-RU" sz="2800" b="1" i="1" dirty="0" err="1">
                <a:solidFill>
                  <a:srgbClr val="00B0F0"/>
                </a:solidFill>
              </a:rPr>
              <a:t>здійснення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медичних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заходів</a:t>
            </a:r>
            <a:r>
              <a:rPr lang="ru-RU" sz="2800" b="1" i="1" dirty="0">
                <a:solidFill>
                  <a:srgbClr val="00B0F0"/>
                </a:solidFill>
              </a:rPr>
              <a:t> з метою </a:t>
            </a:r>
            <a:r>
              <a:rPr lang="ru-RU" sz="2800" b="1" i="1" dirty="0" err="1">
                <a:solidFill>
                  <a:srgbClr val="00B0F0"/>
                </a:solidFill>
              </a:rPr>
              <a:t>збереження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боєздатності</a:t>
            </a:r>
            <a:r>
              <a:rPr lang="ru-RU" sz="2800" b="1" i="1" dirty="0">
                <a:solidFill>
                  <a:srgbClr val="00B0F0"/>
                </a:solidFill>
              </a:rPr>
              <a:t>, </a:t>
            </a:r>
            <a:r>
              <a:rPr lang="ru-RU" sz="2800" b="1" i="1" dirty="0" err="1">
                <a:solidFill>
                  <a:srgbClr val="00B0F0"/>
                </a:solidFill>
              </a:rPr>
              <a:t>зміцнення</a:t>
            </a:r>
            <a:r>
              <a:rPr lang="ru-RU" sz="2800" b="1" i="1" dirty="0">
                <a:solidFill>
                  <a:srgbClr val="00B0F0"/>
                </a:solidFill>
              </a:rPr>
              <a:t> здоров 'я </a:t>
            </a:r>
            <a:r>
              <a:rPr lang="ru-RU" sz="2800" b="1" i="1" dirty="0" err="1">
                <a:solidFill>
                  <a:srgbClr val="00B0F0"/>
                </a:solidFill>
              </a:rPr>
              <a:t>особового</a:t>
            </a:r>
            <a:r>
              <a:rPr lang="ru-RU" sz="2800" b="1" i="1" dirty="0">
                <a:solidFill>
                  <a:srgbClr val="00B0F0"/>
                </a:solidFill>
              </a:rPr>
              <a:t> складу, </a:t>
            </a:r>
            <a:r>
              <a:rPr lang="ru-RU" sz="2800" b="1" i="1" dirty="0" err="1">
                <a:solidFill>
                  <a:srgbClr val="00B0F0"/>
                </a:solidFill>
              </a:rPr>
              <a:t>запобігання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>
                <a:solidFill>
                  <a:srgbClr val="00B0F0"/>
                </a:solidFill>
              </a:rPr>
              <a:t>виникненню</a:t>
            </a:r>
            <a:r>
              <a:rPr lang="ru-RU" sz="2800" b="1" i="1" dirty="0">
                <a:solidFill>
                  <a:srgbClr val="00B0F0"/>
                </a:solidFill>
              </a:rPr>
              <a:t> і </a:t>
            </a:r>
            <a:r>
              <a:rPr lang="ru-RU" sz="2800" b="1" i="1" dirty="0" err="1">
                <a:solidFill>
                  <a:srgbClr val="00B0F0"/>
                </a:solidFill>
              </a:rPr>
              <a:t>розповсюдженню</a:t>
            </a:r>
            <a:r>
              <a:rPr lang="ru-RU" sz="2800" b="1" i="1" dirty="0">
                <a:solidFill>
                  <a:srgbClr val="00B0F0"/>
                </a:solidFill>
              </a:rPr>
              <a:t> </a:t>
            </a:r>
            <a:r>
              <a:rPr lang="ru-RU" sz="2800" b="1" i="1" dirty="0" err="1" smtClean="0">
                <a:solidFill>
                  <a:srgbClr val="00B0F0"/>
                </a:solidFill>
              </a:rPr>
              <a:t>захворювань</a:t>
            </a:r>
            <a:r>
              <a:rPr lang="ru-RU" sz="2800" b="1" i="1" dirty="0" smtClean="0">
                <a:solidFill>
                  <a:srgbClr val="00B0F0"/>
                </a:solidFill>
              </a:rPr>
              <a:t>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   </a:t>
            </a:r>
            <a:r>
              <a:rPr lang="ru-RU" dirty="0" err="1" smtClean="0"/>
              <a:t>Зазначений</a:t>
            </a:r>
            <a:r>
              <a:rPr lang="ru-RU" dirty="0" smtClean="0"/>
              <a:t> </a:t>
            </a:r>
            <a:r>
              <a:rPr lang="ru-RU" dirty="0" err="1"/>
              <a:t>напрямок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складається</a:t>
            </a:r>
            <a:r>
              <a:rPr lang="ru-RU" dirty="0"/>
              <a:t> з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медичною</a:t>
            </a:r>
            <a:r>
              <a:rPr lang="ru-RU" dirty="0"/>
              <a:t> службою: </a:t>
            </a:r>
            <a:endParaRPr lang="ru-RU" dirty="0" smtClean="0"/>
          </a:p>
          <a:p>
            <a:r>
              <a:rPr lang="ru-RU" dirty="0" smtClean="0"/>
              <a:t>&gt; </a:t>
            </a:r>
            <a:r>
              <a:rPr lang="ru-RU" dirty="0"/>
              <a:t>систематичного </a:t>
            </a:r>
            <a:r>
              <a:rPr lang="ru-RU" dirty="0" err="1"/>
              <a:t>медичного</a:t>
            </a:r>
            <a:r>
              <a:rPr lang="ru-RU" dirty="0"/>
              <a:t> контролю за станом здоров' я </a:t>
            </a:r>
            <a:r>
              <a:rPr lang="ru-RU" dirty="0" err="1"/>
              <a:t>особового</a:t>
            </a:r>
            <a:r>
              <a:rPr lang="ru-RU" dirty="0"/>
              <a:t> складу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&gt; </a:t>
            </a:r>
            <a:r>
              <a:rPr lang="ru-RU" dirty="0" err="1"/>
              <a:t>санітарного</a:t>
            </a:r>
            <a:r>
              <a:rPr lang="ru-RU" dirty="0"/>
              <a:t> </a:t>
            </a:r>
            <a:r>
              <a:rPr lang="ru-RU" dirty="0" err="1"/>
              <a:t>нагляду</a:t>
            </a:r>
            <a:r>
              <a:rPr lang="ru-RU" dirty="0"/>
              <a:t> за </a:t>
            </a:r>
            <a:r>
              <a:rPr lang="ru-RU" dirty="0" err="1"/>
              <a:t>всіма</a:t>
            </a:r>
            <a:r>
              <a:rPr lang="ru-RU" dirty="0"/>
              <a:t> сторонами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побуту</a:t>
            </a:r>
            <a:r>
              <a:rPr lang="ru-RU" dirty="0"/>
              <a:t> та </a:t>
            </a:r>
            <a:r>
              <a:rPr lang="ru-RU" dirty="0" err="1"/>
              <a:t>бойової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 (сил); </a:t>
            </a:r>
            <a:endParaRPr lang="ru-RU" dirty="0" smtClean="0"/>
          </a:p>
          <a:p>
            <a:r>
              <a:rPr lang="ru-RU" dirty="0" smtClean="0"/>
              <a:t>&gt; </a:t>
            </a:r>
            <a:r>
              <a:rPr lang="ru-RU" dirty="0" err="1"/>
              <a:t>санітарно-гігієнічних</a:t>
            </a:r>
            <a:r>
              <a:rPr lang="ru-RU" dirty="0"/>
              <a:t> і </a:t>
            </a:r>
            <a:r>
              <a:rPr lang="ru-RU" dirty="0" err="1"/>
              <a:t>протиепідемічних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06702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137" y="-356651"/>
            <a:ext cx="876704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b="1" dirty="0"/>
              <a:t>Типи польового житла, їх гігієнічна характеристика</a:t>
            </a:r>
            <a:endParaRPr lang="ru-RU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Типовим житловим приміщенням для табірного розміщення особового складу військових або цивільних формувань є табірна намет. Крім табірної намети </a:t>
            </a: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 smtClean="0"/>
              <a:t>барачний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 smtClean="0"/>
              <a:t>госпітальний</a:t>
            </a:r>
            <a:r>
              <a:rPr lang="ru-RU" dirty="0" smtClean="0"/>
              <a:t> </a:t>
            </a:r>
            <a:r>
              <a:rPr lang="ru-RU" dirty="0"/>
              <a:t>намети (рис. 53.1, 53.2, 53.3, 53.4, 53.5, 53.6, 53.7, 53.8).</a:t>
            </a:r>
            <a:endParaRPr lang="uk-UA" dirty="0"/>
          </a:p>
          <a:p>
            <a:pPr algn="just"/>
            <a:r>
              <a:rPr lang="ru-RU" dirty="0"/>
              <a:t>Лагерна намет натягується на центральну жердину над "гніздом". Нари з дощок висотою 0,6 м над рівнем грунту, або котлован, заглиблений у землю на глибину 1 м (нари) і на 1,5 м - прохід. Земляні нари в котловані застеляють гілками, сіном, соломою. Місткість намети 8-10 чоловік. Намет з гніздом з дощок забезпечує повітряний куб до 0,7 м</a:t>
            </a:r>
            <a:r>
              <a:rPr lang="ru-RU" baseline="30000" dirty="0"/>
              <a:t>3</a:t>
            </a:r>
            <a:r>
              <a:rPr lang="ru-RU" dirty="0"/>
              <a:t>/ Чол., А намет з котлованом - до 1,3 м</a:t>
            </a:r>
            <a:r>
              <a:rPr lang="ru-RU" baseline="30000" dirty="0"/>
              <a:t>3</a:t>
            </a:r>
            <a:r>
              <a:rPr lang="ru-RU" dirty="0"/>
              <a:t>/ Чол. У зв'язку з цим при недостатньому провітрюванні (наприклад при дощовій холодній погоді, коли брезент намокає і втрачає повітропроникність) в наметі може підвищуватися вологість повітря до 90-100%, а концентрація СО</a:t>
            </a:r>
            <a:r>
              <a:rPr lang="ru-RU" baseline="-25000" dirty="0"/>
              <a:t>2</a:t>
            </a:r>
            <a:r>
              <a:rPr lang="ru-RU" dirty="0"/>
              <a:t> - до 1,3% (Ф. Г. Кротков).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03687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35" y="120374"/>
            <a:ext cx="9847619" cy="555238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65242" y="6045407"/>
            <a:ext cx="4849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53.1. Зовнішній вигляд намети УСТ - 56.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35461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10" y="315611"/>
            <a:ext cx="11267769" cy="51619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11609" y="5767615"/>
            <a:ext cx="3336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53.2. Намет УСБ - 56.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90957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918" y="162046"/>
            <a:ext cx="7238151" cy="54850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92080" y="5987534"/>
            <a:ext cx="31518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53.3. Намет УЗ - 68.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68486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09" y="173530"/>
            <a:ext cx="8544418" cy="54133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80318" y="581470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53.4. Намет ПМК.</a:t>
            </a: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51338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65" y="244704"/>
            <a:ext cx="9944576" cy="49333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85353" y="532817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53.5. Підвішування даху намети за допомогою "журавля".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93361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73" y="251278"/>
            <a:ext cx="9891394" cy="54173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54070" y="589533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53.6. Лагерна намет встановлена ​​в гнізді з укосами.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580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777" y="154886"/>
            <a:ext cx="8339244" cy="59381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69399" y="609307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53.7. Лагерна намет, сконструйована з 6-ти плащ-наметів.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23198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762" y="428408"/>
            <a:ext cx="7739161" cy="45255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51342" y="515495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53.8. Лагерна намет в польових умовах, сконструйована за допомогою підручних засобів.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36481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0308" y="480296"/>
            <a:ext cx="106602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Якщо обладнаний котлован, то його можуть підтоплювати ґрунтові води. В цьому випадку обладнають водовідвідні канавки з колодязем, з якого воду періодично вичерпують. Навколо намету також викопують водовідвідну канавку.</a:t>
            </a:r>
            <a:endParaRPr lang="uk-UA" dirty="0"/>
          </a:p>
          <a:p>
            <a:pPr algn="just"/>
            <a:r>
              <a:rPr lang="ru-RU" dirty="0"/>
              <a:t>Зимові намети - подвійні, з внутрішньої полотняною наметом і з обігрівальними польовими печами - ОПП (типу "буржуйок"). Для посилення обміну повітря в наметі передбачений вентиляційний клапан.</a:t>
            </a:r>
            <a:endParaRPr lang="uk-UA" dirty="0"/>
          </a:p>
          <a:p>
            <a:pPr algn="just"/>
            <a:r>
              <a:rPr lang="ru-RU" dirty="0"/>
              <a:t>Барачні, госпітальні намети значно більше за розміром, дозволяють встановлювати двоповерхові збірно-розбірні ліжка або каркаси для носилок, а також забезпечені тамбурами.</a:t>
            </a:r>
            <a:endParaRPr lang="uk-UA" dirty="0"/>
          </a:p>
          <a:p>
            <a:pPr algn="just"/>
            <a:r>
              <a:rPr lang="ru-RU" dirty="0"/>
              <a:t>Бараки - будівлі полегшеного типу, призначені для постійного або тимчасового розміщення людей. Широко використовувалися на "будовах комунізму" - Дніпрогес,</a:t>
            </a:r>
            <a:r>
              <a:rPr lang="ru-RU" dirty="0" err="1"/>
              <a:t>Турксибу</a:t>
            </a:r>
            <a:r>
              <a:rPr lang="ru-RU" dirty="0"/>
              <a:t>, Магнітогорську, Байкало-Амурської магістралі, були основним типом житла в таборах ГУЛАГу, в фашистських концентраційних таборах (Освенцімі, Бухенвальді, Майданеку та інших). Бараки можуть також використовуватися для розміщення військових або цивільних формувань, які беруть участь в ліквідації наслідків великих катастроф, при загальній мобілізації військ на випадок війни, для розміщення госпіталів.</a:t>
            </a:r>
            <a:endParaRPr lang="uk-UA" dirty="0"/>
          </a:p>
          <a:p>
            <a:pPr algn="just"/>
            <a:r>
              <a:rPr lang="ru-RU" dirty="0"/>
              <a:t>Бараки споруджуються на різну кількість місць - від десятків до сотень з двоярусні нарами, з розрахунку 65 × 180 см на одне місце. У госпітальних бараках площа нормується з розрахунку 3,75 - 4,15 м</a:t>
            </a:r>
            <a:r>
              <a:rPr lang="ru-RU" baseline="30000" dirty="0"/>
              <a:t>2</a:t>
            </a:r>
            <a:r>
              <a:rPr lang="ru-RU" dirty="0"/>
              <a:t> на одне місце, кубатура - 11,0-12,5 м</a:t>
            </a:r>
            <a:r>
              <a:rPr lang="ru-RU" baseline="30000" dirty="0"/>
              <a:t>3</a:t>
            </a:r>
            <a:r>
              <a:rPr lang="ru-RU" dirty="0"/>
              <a:t> на місце.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8650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9285" y="203694"/>
            <a:ext cx="1061398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Для спорудження бараків можуть використовуватися різноманітні матеріали - від жердин і солом'яного утеплення, дощатих, рубаних з лісоматеріалу, до саманних, цегляних, камінних, бетонних. Збірно-розбірні бараки з каркасом з металевих труб або з дерева, зашиті шифером, гофрованим залізом, деревоволокнистих плит, утеплені повстю і т.п.</a:t>
            </a:r>
            <a:endParaRPr lang="uk-UA" dirty="0"/>
          </a:p>
          <a:p>
            <a:pPr algn="just"/>
            <a:r>
              <a:rPr lang="ru-RU" dirty="0"/>
              <a:t>Для провітрювання під покрівлею влаштовують відкидні кватирки, вентиляційні повітряні труби з дефлекторами, які під натиском вітру підсилюють вентиляцію. Бараки можуть розділятися перегородками на бокси по 8-16 місць. Збірно-розбірні щитові бараки секційного типу (секція площею 64 м</a:t>
            </a:r>
            <a:r>
              <a:rPr lang="ru-RU" baseline="30000" dirty="0"/>
              <a:t>2)</a:t>
            </a:r>
            <a:r>
              <a:rPr lang="ru-RU" dirty="0"/>
              <a:t> дозволяють монтувати приміщення різної місткості.</a:t>
            </a:r>
            <a:endParaRPr lang="uk-UA" dirty="0"/>
          </a:p>
          <a:p>
            <a:pPr algn="just"/>
            <a:r>
              <a:rPr lang="ru-RU" dirty="0"/>
              <a:t>Для тимчасового розміщення військових, цивільних формувань, інших команд, а також для будівельників за межами населеного пункту (наприклад, мостів, залізниць, доріг, нових підприємств та інших об'єктів) широко використовуються мобільні (на колесах) і житлові збірно-розбірні приміщення.</a:t>
            </a:r>
            <a:endParaRPr lang="uk-UA" dirty="0"/>
          </a:p>
          <a:p>
            <a:pPr algn="just"/>
            <a:r>
              <a:rPr lang="ru-RU" dirty="0"/>
              <a:t>У переліку такого житла слід назвати пасажирські залізничні вагони, в прибережних районах - теплоходи, які відслужили свій навігаційний термін, кузова автомобілів, причіпні, напівпричіпні автофургони та інше.</a:t>
            </a:r>
            <a:endParaRPr lang="uk-UA" dirty="0"/>
          </a:p>
          <a:p>
            <a:pPr algn="just"/>
            <a:r>
              <a:rPr lang="ru-RU" dirty="0"/>
              <a:t>Серед житлових збірно-розбірних приміщень слід назвати: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циліндричні уніфіковані блоки (</a:t>
            </a:r>
            <a:r>
              <a:rPr lang="ru-RU" dirty="0" err="1"/>
              <a:t>цуби</a:t>
            </a:r>
            <a:r>
              <a:rPr lang="ru-RU" dirty="0"/>
              <a:t>) на колесах;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пневмокаркасних (каркасно-надувні) приміщення (рис. 53.9);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розсувні контейнерні приміщення;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розтяжні будівлі (як хутра гармоні) та інші.</a:t>
            </a:r>
          </a:p>
        </p:txBody>
      </p:sp>
    </p:spTree>
    <p:extLst>
      <p:ext uri="{BB962C8B-B14F-4D97-AF65-F5344CB8AC3E}">
        <p14:creationId xmlns:p14="http://schemas.microsoft.com/office/powerpoint/2010/main" val="21157269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232" y="106879"/>
            <a:ext cx="7735651" cy="55834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83245" y="5951908"/>
            <a:ext cx="5179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Мал. 53.9. Каркасно-надувне приміщення</a:t>
            </a:r>
          </a:p>
        </p:txBody>
      </p:sp>
    </p:spTree>
    <p:extLst>
      <p:ext uri="{BB962C8B-B14F-4D97-AF65-F5344CB8AC3E}">
        <p14:creationId xmlns:p14="http://schemas.microsoft.com/office/powerpoint/2010/main" val="991162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5012" y="1930868"/>
            <a:ext cx="100346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Такі приміщення забезпечуються вентиляційним клапаном або кватиркою, для зимових умов - утепленням і опалювальними польовими печами (ОПП). Проте, слід пам'ятати, що зосередження людей в цих приміщеннях внаслідок великої кількості створює несприятливі гігієнічні умови перебування щодо площі, кубатури і</a:t>
            </a:r>
            <a:r>
              <a:rPr lang="ru-RU" dirty="0" err="1"/>
              <a:t>повітрозабезпечення</a:t>
            </a:r>
            <a:r>
              <a:rPr lang="ru-RU" dirty="0"/>
              <a:t>.</a:t>
            </a:r>
            <a:endParaRPr lang="uk-UA" dirty="0"/>
          </a:p>
          <a:p>
            <a:pPr algn="just"/>
            <a:r>
              <a:rPr lang="ru-RU" dirty="0"/>
              <a:t>Слід також пам'ятати, що при великих катастрофах, мобілізації і тому подібних випадках таких житлових приміщень недостатньо. Тому в подібних ситуаціях використовують тимчасові житлові приміщення з підручних матеріалів - курені, заслони, "бідонвілі".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540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879" y="198037"/>
            <a:ext cx="11447813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Розміщення військових, цивільних формувань і населення в спорудах, поглиблених в землю</a:t>
            </a:r>
            <a:endParaRPr lang="uk-UA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Житло, поглиблене в землю - землянки, фортифікаційні споруди обладнуються в умовах бойових дій, при великих катастрофах, в зимовий час, в разі руйнування житлових приміщень (наприклад, землетрусом). Такі споруди легше опалювати взимку, вони більш надійно захищають від вогню противника під час бойових дій.</a:t>
            </a:r>
          </a:p>
          <a:p>
            <a:pPr algn="just"/>
            <a:r>
              <a:rPr lang="ru-RU" dirty="0"/>
              <a:t>Проте, в поглиблених в землю спорудах значно гірше гігієнічні умови проживання: холодні стіни підземної споруди забирають більше тепла від тіла шляхом радіації; в підземних спорудах значно вище вологість повітря як за рахунок дихання і випаровування від тіла людей, так і за рахунок вологості грунту; кубатура підземних споруд значно менше наземних, так як на їх спорудження потрібно більше</a:t>
            </a:r>
            <a:r>
              <a:rPr lang="ru-RU" dirty="0" err="1"/>
              <a:t>праце</a:t>
            </a:r>
            <a:r>
              <a:rPr lang="uk-UA" dirty="0"/>
              <a:t>в</a:t>
            </a:r>
            <a:r>
              <a:rPr lang="ru-RU" dirty="0"/>
              <a:t>и</a:t>
            </a:r>
            <a:r>
              <a:rPr lang="uk-UA" dirty="0"/>
              <a:t>х </a:t>
            </a:r>
            <a:r>
              <a:rPr lang="ru-RU" dirty="0"/>
              <a:t>витрат; зосередження людей при недостатній кубатурі сприяє швидкому накопиченню діоксиду вуглецю та інших газів і випарів людського тіла, а також газів гниття, які виділяються з грунту.</a:t>
            </a:r>
            <a:endParaRPr lang="uk-UA" dirty="0"/>
          </a:p>
          <a:p>
            <a:pPr algn="just"/>
            <a:r>
              <a:rPr lang="ru-RU" dirty="0"/>
              <a:t>Землянки - поглиблені в землю споруди для розміщення людей. Залежно від величини поглиблення землянки поділяють на: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поглиблені (на 2,2-2,5 м) (рис. 53.10);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напівзаглиблені</a:t>
            </a:r>
            <a:r>
              <a:rPr lang="ru-RU" dirty="0"/>
              <a:t> (На 1,5 м);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Косогірний</a:t>
            </a:r>
            <a:r>
              <a:rPr lang="ru-RU" dirty="0"/>
              <a:t> (Печерного типу) в схилах місцевості, насипах залізниць, доріг, в дамбах;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горізонтние</a:t>
            </a:r>
            <a:r>
              <a:rPr lang="ru-RU" dirty="0"/>
              <a:t> - на скельних грунтах, болотах (пол - на рівні горизонту, землянка у вигляді насипу).</a:t>
            </a:r>
          </a:p>
        </p:txBody>
      </p:sp>
    </p:spTree>
    <p:extLst>
      <p:ext uri="{BB962C8B-B14F-4D97-AF65-F5344CB8AC3E}">
        <p14:creationId xmlns:p14="http://schemas.microsoft.com/office/powerpoint/2010/main" val="955918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06" y="504370"/>
            <a:ext cx="9523809" cy="45904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3610" y="532265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Мал. 53.10. Схема поглибленої землянки з двоярусні нарами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90224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642" y="2029875"/>
            <a:ext cx="1023652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Відстань між дном землянки і рівнем грунтових вод повинна бути не меншою 0,5 м. Якщо це неможливо, влаштовуються дренажі і водозбірний колодязь, з якого вода періодично вичерпується. Пол і стіни землянки доцільно обставляти лісоматеріалом (жердинами, дошками) або ж матами з очерету, соломи.</a:t>
            </a:r>
            <a:endParaRPr lang="uk-UA" dirty="0"/>
          </a:p>
          <a:p>
            <a:pPr algn="just"/>
            <a:r>
              <a:rPr lang="ru-RU" dirty="0"/>
              <a:t>Перекриття землянки виконують з жердин, колод, а потім засипають шаром грунту, закривши щілини мохами, сіном і т.п. Для вентиляції землянки використовують вхід і вікно з протилежного боку, якщо землянка невелика - на 8-10 осіб. Якщо ж будують велику землянку на 20-40 осіб, то в перекритті вбудовують від одного до декількох аераторів для більш ефективної вентиляції (див. Схему землянки, рис. 53.11).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02827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243" y="774916"/>
            <a:ext cx="9148409" cy="41061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88049" y="4881290"/>
            <a:ext cx="77347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ctr"/>
            <a:r>
              <a:rPr lang="ru-RU" dirty="0"/>
              <a:t>Мал. 53.11. Схема поперечного розтину двосхилим землянки.</a:t>
            </a:r>
          </a:p>
          <a:p>
            <a:pPr algn="ctr"/>
            <a:r>
              <a:rPr lang="ru-RU" dirty="0"/>
              <a:t>(1 - водовідвідний рів; 2 - дернистого-земляне покриття; 3 - несучі балки (щити) перекриття; 4 - земляні нари; 5 - опалювальна піч)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4542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94692"/>
            <a:ext cx="12192001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Землянки обладнуються одно- або </a:t>
            </a:r>
            <a:r>
              <a:rPr lang="ru-RU" dirty="0" err="1"/>
              <a:t>двоярусні</a:t>
            </a:r>
            <a:r>
              <a:rPr lang="ru-RU" dirty="0"/>
              <a:t>нарами з розрахунку 1,8 × 0,6 м / чол., висотою над підлогою 0,5 і 1,5 м. Ширина землянок 5-6 м (коли нари з двох сторін), довжина до 20 м і більше. Для опалення влаштовують печі-буржуйки або цегляні і кам'яні.</a:t>
            </a:r>
            <a:endParaRPr lang="uk-UA" dirty="0"/>
          </a:p>
          <a:p>
            <a:pPr algn="just"/>
            <a:r>
              <a:rPr lang="ru-RU" dirty="0"/>
              <a:t>Для розміщення військових, цивільних формувань та інших команд в умовах бойових дій використовуються оборонні фортифікаційні споруди, які ділять на кілька груп: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вогневі - закриті (</a:t>
            </a:r>
            <a:r>
              <a:rPr lang="ru-RU" dirty="0" err="1"/>
              <a:t>ДОТи</a:t>
            </a:r>
            <a:r>
              <a:rPr lang="ru-RU" dirty="0"/>
              <a:t>, </a:t>
            </a:r>
            <a:r>
              <a:rPr lang="ru-RU" dirty="0" err="1"/>
              <a:t>дзоти</a:t>
            </a:r>
            <a:r>
              <a:rPr lang="ru-RU" dirty="0"/>
              <a:t>, Підземні ракетні комплекси); відкриті (траншеї, кулеметні, артилерійські, мінометні, ракетні вогневі позиції);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командні (командні пункти, спостережні пункти, пункти зв'язку, спеціальні - </a:t>
            </a:r>
            <a:r>
              <a:rPr lang="ru-RU" dirty="0" err="1"/>
              <a:t>радіолокаторние</a:t>
            </a:r>
            <a:r>
              <a:rPr lang="ru-RU" dirty="0"/>
              <a:t> станції та інші);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комунікаційні (траншеї, ходу з'єднання);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власне захисні (індивідуальні перекриті щілини, бліндажі, не вентильовані сховища).</a:t>
            </a:r>
            <a:endParaRPr lang="uk-UA" dirty="0"/>
          </a:p>
          <a:p>
            <a:pPr algn="just"/>
            <a:r>
              <a:rPr lang="ru-RU" dirty="0" err="1"/>
              <a:t>ДОТи</a:t>
            </a:r>
            <a:r>
              <a:rPr lang="ru-RU" dirty="0"/>
              <a:t>, </a:t>
            </a:r>
            <a:r>
              <a:rPr lang="ru-RU" dirty="0" err="1"/>
              <a:t>дзоти</a:t>
            </a:r>
            <a:r>
              <a:rPr lang="ru-RU" dirty="0"/>
              <a:t> - </a:t>
            </a:r>
            <a:r>
              <a:rPr lang="ru-RU" dirty="0" err="1"/>
              <a:t>длітельнодействующіе</a:t>
            </a:r>
            <a:r>
              <a:rPr lang="ru-RU" dirty="0"/>
              <a:t>вогневі точки, відповідно з залізобетонним або сталевим і деревно-земляним перекриттям, з амбразурою для ведення артилерійського або кулеметного вогню. Крім шкідливих умов, характерних для всіх типів підземних споруд, згаданих вище, в</a:t>
            </a:r>
            <a:r>
              <a:rPr lang="ru-RU" dirty="0" err="1"/>
              <a:t>ДОТах</a:t>
            </a:r>
            <a:r>
              <a:rPr lang="ru-RU" dirty="0"/>
              <a:t> і </a:t>
            </a:r>
            <a:r>
              <a:rPr lang="ru-RU" dirty="0" err="1"/>
              <a:t>дзоти</a:t>
            </a:r>
            <a:r>
              <a:rPr lang="ru-RU" dirty="0"/>
              <a:t> (Як і в баштах танків, гарматних баштах кораблів) при стрільбі накопичуються порохові гази, які можуть викликати гостре отруєння - порохову хвороба, симптоматика якої складається з дії СО, який викликає утворення карбоксигемоглобіну і діє на центральну нервову систему (головний біль, запаморочення, блювота ), і оксидів азоту, які викликають утворення </a:t>
            </a:r>
            <a:r>
              <a:rPr lang="ru-RU" dirty="0" err="1"/>
              <a:t>метгемоглобінемії</a:t>
            </a:r>
            <a:r>
              <a:rPr lang="ru-RU" dirty="0"/>
              <a:t>, Набряк легенів, наркотичну дію на центральну нервову систему (звеселяючий газ).</a:t>
            </a:r>
            <a:endParaRPr lang="uk-UA" dirty="0"/>
          </a:p>
          <a:p>
            <a:pPr algn="just"/>
            <a:r>
              <a:rPr lang="ru-RU" dirty="0"/>
              <a:t>Бліндажі - поглиблені землянки з потужним в 2-3 накату перекриттям з колод і грунту.</a:t>
            </a:r>
            <a:endParaRPr lang="uk-UA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8505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66402"/>
            <a:ext cx="1219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Невентильовані і вентильовані фортифікаційні споруди (сховища</a:t>
            </a:r>
            <a:r>
              <a:rPr lang="ru-RU" b="1" dirty="0" smtClean="0"/>
              <a:t>)</a:t>
            </a:r>
          </a:p>
          <a:p>
            <a:pPr algn="ctr"/>
            <a:endParaRPr lang="uk-UA" dirty="0"/>
          </a:p>
          <a:p>
            <a:pPr algn="just"/>
            <a:r>
              <a:rPr lang="ru-RU" dirty="0"/>
              <a:t>Можливе застосування зброї масового ураження (ядерного, хімічного, бактеріологічного) створює умови, які потребують укриття особового складу військ і цивільного населення в споруди, поглиблені в землю і здатні захищати людей не тільки від вибухової хвилі, світлового випромінювання, іонізуючої радіації, але і від ураження радіоактивними аерозолями, отруйними газами, бактеріями.</a:t>
            </a:r>
            <a:endParaRPr lang="uk-UA" dirty="0"/>
          </a:p>
          <a:p>
            <a:pPr algn="just"/>
            <a:r>
              <a:rPr lang="ru-RU" dirty="0"/>
              <a:t>З цією метою розроблені конструкції закритих герметичних вентильованих і не вентильованих захисних споруд.</a:t>
            </a:r>
            <a:endParaRPr lang="uk-UA" dirty="0"/>
          </a:p>
          <a:p>
            <a:pPr algn="just"/>
            <a:r>
              <a:rPr lang="ru-RU" dirty="0"/>
              <a:t>За призначенням закриті фортифікаційні споруди класифікують на: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спеціальні сховища тривалої дії - для урядових, командних, госпітальних та інших формувань і команд;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військові (споруджуються в ході бойових дій);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сховища цивільної оборони.</a:t>
            </a:r>
          </a:p>
          <a:p>
            <a:pPr algn="just"/>
            <a:r>
              <a:rPr lang="ru-RU" dirty="0"/>
              <a:t>За способом побудови сховища поділяють на: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Котлован типу (поглиблені в землю (рис. 53.12) і перекриті, в тому числі - в підвалах будівель);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шахтного типу (наприклад, метро - захист товщею грунту);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95790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95" y="292999"/>
            <a:ext cx="10959436" cy="49768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68518" y="5714401"/>
            <a:ext cx="5908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Мал. 53.12 Місце котлован легкого типу</a:t>
            </a:r>
          </a:p>
        </p:txBody>
      </p:sp>
    </p:spTree>
    <p:extLst>
      <p:ext uri="{BB962C8B-B14F-4D97-AF65-F5344CB8AC3E}">
        <p14:creationId xmlns:p14="http://schemas.microsoft.com/office/powerpoint/2010/main" val="20770717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536572"/>
              </p:ext>
            </p:extLst>
          </p:nvPr>
        </p:nvGraphicFramePr>
        <p:xfrm>
          <a:off x="659266" y="1863678"/>
          <a:ext cx="6430303" cy="2080260"/>
        </p:xfrm>
        <a:graphic>
          <a:graphicData uri="http://schemas.openxmlformats.org/drawingml/2006/table">
            <a:tbl>
              <a:tblPr/>
              <a:tblGrid>
                <a:gridCol w="2937299">
                  <a:extLst>
                    <a:ext uri="{9D8B030D-6E8A-4147-A177-3AD203B41FA5}">
                      <a16:colId xmlns:a16="http://schemas.microsoft.com/office/drawing/2014/main" val="53340782"/>
                    </a:ext>
                  </a:extLst>
                </a:gridCol>
                <a:gridCol w="3493004">
                  <a:extLst>
                    <a:ext uri="{9D8B030D-6E8A-4147-A177-3AD203B41FA5}">
                      <a16:colId xmlns:a16="http://schemas.microsoft.com/office/drawing/2014/main" val="4167891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А - вищого класу (важкого типу) 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витримують тиск 20 кг / см</a:t>
                      </a:r>
                      <a:r>
                        <a:rPr lang="ru-RU" sz="1400" baseline="30000">
                          <a:effectLst/>
                        </a:rPr>
                        <a:t>2</a:t>
                      </a:r>
                      <a:r>
                        <a:rPr lang="ru-RU" sz="140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661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Б - І класу (важкого типу) -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витримують тиск 10 кг / см</a:t>
                      </a:r>
                      <a:r>
                        <a:rPr lang="ru-RU" sz="1400" baseline="30000" dirty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174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el-GR" sz="1400">
                          <a:effectLst/>
                        </a:rPr>
                        <a:t>ΙΙ </a:t>
                      </a:r>
                      <a:r>
                        <a:rPr lang="ru-RU" sz="1400">
                          <a:effectLst/>
                        </a:rPr>
                        <a:t>класу (середнього типу) -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витримують тиск 5 кг / см</a:t>
                      </a:r>
                      <a:r>
                        <a:rPr lang="ru-RU" sz="1400" baseline="30000" dirty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29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 - ΙΙΙ класу (легкого типу) - 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витримують тиск 3 кг / см</a:t>
                      </a:r>
                      <a:r>
                        <a:rPr lang="ru-RU" sz="1400" baseline="30000">
                          <a:effectLst/>
                        </a:rPr>
                        <a:t>2</a:t>
                      </a:r>
                      <a:r>
                        <a:rPr lang="ru-RU" sz="140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4386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el-GR" sz="1400">
                          <a:effectLst/>
                        </a:rPr>
                        <a:t>Ι</a:t>
                      </a:r>
                      <a:r>
                        <a:rPr lang="en-US" sz="1400">
                          <a:effectLst/>
                        </a:rPr>
                        <a:t>V </a:t>
                      </a:r>
                      <a:r>
                        <a:rPr lang="ru-RU" sz="1400">
                          <a:effectLst/>
                        </a:rPr>
                        <a:t>класу (легкого типу) - 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>
                          <a:effectLst/>
                        </a:rPr>
                        <a:t>витримують тиск 2 кг / см</a:t>
                      </a:r>
                      <a:r>
                        <a:rPr lang="ru-RU" sz="1400" baseline="30000">
                          <a:effectLst/>
                        </a:rPr>
                        <a:t>2</a:t>
                      </a:r>
                      <a:r>
                        <a:rPr lang="ru-RU" sz="140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535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en-US" sz="1400">
                          <a:effectLst/>
                        </a:rPr>
                        <a:t>V </a:t>
                      </a:r>
                      <a:r>
                        <a:rPr lang="ru-RU" sz="1400">
                          <a:effectLst/>
                        </a:rPr>
                        <a:t>класу (легкого типу) - 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400" dirty="0">
                          <a:effectLst/>
                        </a:rPr>
                        <a:t>витримують тиск 1 кг / см</a:t>
                      </a:r>
                      <a:r>
                        <a:rPr lang="ru-RU" sz="1400" baseline="30000" dirty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17952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59266" y="-138498"/>
            <a:ext cx="9814770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печерного типу (поглиблені горизонтально в схилах місцевості).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 видом захисту: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захищають лише від механічних чинників (вибухової хвилі), світлового спалаху, прямий радіації;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захищають від всіх типів вражаючих факторів.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 ступенем захисту від вибухової хвилі сховища поділяють на: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9266" y="4657636"/>
            <a:ext cx="9814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При порівнянні можна відзначити, що вибуховий тиск 0,02 кг / см</a:t>
            </a:r>
            <a:r>
              <a:rPr lang="ru-RU" baseline="30000" dirty="0"/>
              <a:t>2</a:t>
            </a:r>
            <a:r>
              <a:rPr lang="ru-RU" dirty="0"/>
              <a:t> руйнує цегляна споруда, 1 кг / см</a:t>
            </a:r>
            <a:r>
              <a:rPr lang="ru-RU" baseline="30000" dirty="0"/>
              <a:t>2</a:t>
            </a:r>
            <a:r>
              <a:rPr lang="ru-RU" dirty="0"/>
              <a:t> викликає травму, несумісну з життям.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146256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886" y="1325640"/>
            <a:ext cx="1115093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Вимоги до планування та обладнання сховищ</a:t>
            </a:r>
            <a:endParaRPr lang="ru-RU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Закриті захисні споруди повинні включати такі основні приміщення: а) приміщення для розміщення людей, обладнане 2-ярусним нарами (40 і 135 см над підлогою), розміром 1,8 х 0,6 м на одну людину. Нормативи площі: від 4 м</a:t>
            </a:r>
            <a:r>
              <a:rPr lang="ru-RU" baseline="30000" dirty="0"/>
              <a:t>2</a:t>
            </a:r>
            <a:r>
              <a:rPr lang="ru-RU" dirty="0"/>
              <a:t> (Спеціальні сховища) до 1 м</a:t>
            </a:r>
            <a:r>
              <a:rPr lang="ru-RU" baseline="30000" dirty="0"/>
              <a:t>2</a:t>
            </a:r>
            <a:r>
              <a:rPr lang="ru-RU" dirty="0"/>
              <a:t>(Військові польові та сховища цивільної оборони); кубатура відповідно, від 10 м</a:t>
            </a:r>
            <a:r>
              <a:rPr lang="ru-RU" baseline="30000" dirty="0"/>
              <a:t>3</a:t>
            </a:r>
            <a:r>
              <a:rPr lang="ru-RU" dirty="0"/>
              <a:t> до 2 м</a:t>
            </a:r>
            <a:r>
              <a:rPr lang="ru-RU" baseline="30000" dirty="0"/>
              <a:t>3</a:t>
            </a:r>
            <a:r>
              <a:rPr lang="ru-RU" dirty="0"/>
              <a:t>на одну людину. Висота сховища - 2 м.</a:t>
            </a:r>
            <a:endParaRPr lang="uk-UA" dirty="0"/>
          </a:p>
          <a:p>
            <a:pPr algn="just"/>
            <a:r>
              <a:rPr lang="ru-RU" dirty="0"/>
              <a:t>б) приміщення для фільтровентиляційного агрегату (ФВА) (рис. 53.13);</a:t>
            </a:r>
          </a:p>
          <a:p>
            <a:pPr algn="just"/>
            <a:r>
              <a:rPr lang="ru-RU" dirty="0"/>
              <a:t>в) туалетні приміщення (в спеціальних сховищах - каналізовані з умивальниками - 1 на 20-25 осіб, пісуарами - 1 на 40 осіб); в польових військових і ГО - з виносними ємностями для нечистот (з розрахунку 1 відро на 12 осіб при 12-годинному перебуванні).</a:t>
            </a:r>
            <a:endParaRPr lang="uk-UA" dirty="0"/>
          </a:p>
          <a:p>
            <a:pPr algn="just"/>
            <a:r>
              <a:rPr lang="ru-RU" dirty="0"/>
              <a:t>г) приміщення для запасів води і продовольства та іншого спорядження.</a:t>
            </a:r>
            <a:endParaRPr lang="uk-UA" dirty="0"/>
          </a:p>
          <a:p>
            <a:pPr algn="just"/>
            <a:r>
              <a:rPr lang="ru-RU" dirty="0"/>
              <a:t>д) входи: основний і запасний з тамбурами типу "лабіринт" і герметичній дверима; аварійний лаз.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033297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3574" y="145151"/>
            <a:ext cx="85185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Опалення: опалювальна польова піч (ОПП), печі іншого типу.</a:t>
            </a:r>
            <a:endParaRPr lang="ru-RU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Освітлення: від акумуляторів, ліхтарів, свічок.</a:t>
            </a:r>
          </a:p>
          <a:p>
            <a:pPr algn="just"/>
            <a:r>
              <a:rPr lang="ru-RU" dirty="0"/>
              <a:t>Воздухозаборная труба для ФВА повинна бути забезпечена </a:t>
            </a:r>
            <a:r>
              <a:rPr lang="ru-RU" dirty="0" err="1"/>
              <a:t>протипиловим</a:t>
            </a:r>
            <a:r>
              <a:rPr lang="ru-RU" dirty="0"/>
              <a:t> фільтром.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574" y="2012332"/>
            <a:ext cx="3546928" cy="46022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30502" y="201233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effectLst/>
              </a:rPr>
              <a:t>Мал. 53.13.</a:t>
            </a:r>
            <a:r>
              <a:rPr lang="ru-RU" dirty="0" err="1" smtClean="0">
                <a:effectLst/>
              </a:rPr>
              <a:t>Фильтро-вентиляційні</a:t>
            </a:r>
            <a:r>
              <a:rPr lang="ru-RU" dirty="0" smtClean="0">
                <a:effectLst/>
              </a:rPr>
              <a:t> агрегат (ФВА).</a:t>
            </a:r>
          </a:p>
          <a:p>
            <a:r>
              <a:rPr lang="ru-RU" dirty="0" smtClean="0">
                <a:effectLst/>
              </a:rPr>
              <a:t>(1 - фільтри-поглиначі; 2 - повітропроводи; 3 - електродвигун вентилятора; 4 - ручний привід вентилятора)</a:t>
            </a:r>
            <a:endParaRPr lang="ru-RU" dirty="0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30502" y="541422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Для командного складу розроблені збірно-розбірні притулку типу "Бункер" з металевих секцій, які монтуються в котловані і перекриваються грунтом.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7686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262" y="447005"/>
            <a:ext cx="988027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Основні шкідливості в закритих захисних спорудах</a:t>
            </a:r>
            <a:endParaRPr lang="uk-UA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>
              <a:buFont typeface="+mj-lt"/>
              <a:buAutoNum type="arabicPeriod"/>
            </a:pPr>
            <a:r>
              <a:rPr lang="ru-RU" dirty="0"/>
              <a:t>Фізичні фактори: </a:t>
            </a:r>
          </a:p>
          <a:p>
            <a:pPr algn="just"/>
            <a:r>
              <a:rPr lang="ru-RU" dirty="0"/>
              <a:t>- несприятливий мікроклімат: низька радіаційна температура стін (грунт, бетон), швидке підвищення температури і вологості повітря при заселенні людьми, малий рух повітря. У цих умовах збільшується до 70% віддача тепла радіацією (в нормі 43-45%), зменшується віддача тепла конвекцією і випаровуванням (піт виділяється, але не випаровується, а стікає, викликаючи</a:t>
            </a:r>
            <a:r>
              <a:rPr lang="ru-RU" dirty="0" err="1"/>
              <a:t>холодову</a:t>
            </a:r>
            <a:r>
              <a:rPr lang="ru-RU" dirty="0"/>
              <a:t>реакцію). Від високої вологості повітря на холодних стінах з'являється конденсат. При роботі вентиляції можливе виникнення простудних захворювань, особливо малорухомих (поранених) л</a:t>
            </a:r>
            <a:r>
              <a:rPr lang="uk-UA" dirty="0"/>
              <a:t>юдей</a:t>
            </a:r>
            <a:r>
              <a:rPr lang="ru-RU" dirty="0"/>
              <a:t>;</a:t>
            </a:r>
            <a:endParaRPr lang="uk-UA" dirty="0"/>
          </a:p>
          <a:p>
            <a:pPr algn="just"/>
            <a:r>
              <a:rPr lang="ru-RU" dirty="0"/>
              <a:t>- збільшується кількість важких позитивних іонів, зменшується кількість негативних іонів в повітрі, що негативно впливає на самопочуття людини;</a:t>
            </a:r>
            <a:endParaRPr lang="uk-UA" dirty="0"/>
          </a:p>
          <a:p>
            <a:pPr algn="just"/>
            <a:r>
              <a:rPr lang="ru-RU" dirty="0"/>
              <a:t>- світловий голод при тривалому перебуванні в притулок, особливо ультрафіолетової радіації;</a:t>
            </a:r>
            <a:endParaRPr lang="uk-UA" dirty="0"/>
          </a:p>
          <a:p>
            <a:pPr algn="just"/>
            <a:r>
              <a:rPr lang="ru-RU" dirty="0"/>
              <a:t>- шум, вібрація від вентиляційних, силових систем, електричні, магнітні поля від останніх, перепади атмосферного тиску при різних режимах вентиляції.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199194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7517" y="1365133"/>
            <a:ext cx="102721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 smtClean="0"/>
              <a:t>2. Хімічні </a:t>
            </a:r>
            <a:r>
              <a:rPr lang="ru-RU" dirty="0"/>
              <a:t>фактори:</a:t>
            </a:r>
          </a:p>
          <a:p>
            <a:pPr algn="just"/>
            <a:r>
              <a:rPr lang="ru-RU" dirty="0"/>
              <a:t>- недолік кисню і збільшення концентрації СО</a:t>
            </a:r>
            <a:r>
              <a:rPr lang="ru-RU" baseline="-25000" dirty="0"/>
              <a:t>2</a:t>
            </a:r>
            <a:r>
              <a:rPr lang="ru-RU" dirty="0"/>
              <a:t>від людей і за рахунок грунтового повітря - він біднішими киснем (14-15%), багатше вуглекислим газом (до 3%). Слід додати, що вихід грунтового СО</a:t>
            </a:r>
            <a:r>
              <a:rPr lang="ru-RU" baseline="-25000" dirty="0"/>
              <a:t>2</a:t>
            </a:r>
            <a:r>
              <a:rPr lang="ru-RU" dirty="0"/>
              <a:t> в повітря притулку посилюється при зниженні атмосферного тиску, при опаленні притулку (підсмоктуватиметься ефект), при підвищенні рівня грунтових вод (дощ, танення снігу), при замерзанні поверхні грунту;</a:t>
            </a:r>
          </a:p>
          <a:p>
            <a:pPr algn="just"/>
            <a:r>
              <a:rPr lang="ru-RU" dirty="0"/>
              <a:t>- випаровування сірководню, аміаку та інших газів від санвузлів, а також дезінфікуючих засобів (хлорного вапна, лізолу);</a:t>
            </a:r>
          </a:p>
          <a:p>
            <a:pPr algn="just"/>
            <a:r>
              <a:rPr lang="ru-RU" dirty="0"/>
              <a:t>- виділення газів при згорянні палива (дизель, опалення, кухня).</a:t>
            </a:r>
          </a:p>
          <a:p>
            <a:pPr algn="just">
              <a:buFont typeface="+mj-lt"/>
              <a:buAutoNum type="arabicPeriod" startAt="2"/>
            </a:pPr>
            <a:r>
              <a:rPr lang="ru-RU" dirty="0"/>
              <a:t>Психоемоційне напруження: "сенсорний голод" (невідомість), або гнітюча інформація.</a:t>
            </a:r>
          </a:p>
          <a:p>
            <a:pPr algn="just">
              <a:buFont typeface="+mj-lt"/>
              <a:buAutoNum type="arabicPeriod" startAt="2"/>
            </a:pPr>
            <a:r>
              <a:rPr lang="ru-RU" dirty="0"/>
              <a:t>Гіподинамія: вимушене положення тіла, тривала обмежена рухливість, яка викликає статичну стомлення.</a:t>
            </a:r>
          </a:p>
        </p:txBody>
      </p:sp>
    </p:spTree>
    <p:extLst>
      <p:ext uri="{BB962C8B-B14F-4D97-AF65-F5344CB8AC3E}">
        <p14:creationId xmlns:p14="http://schemas.microsoft.com/office/powerpoint/2010/main" val="6792573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29" y="0"/>
            <a:ext cx="11554691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система </a:t>
            </a:r>
            <a:r>
              <a:rPr lang="ru-RU" b="1" dirty="0" err="1"/>
              <a:t>повітрозабезпечення</a:t>
            </a:r>
            <a:r>
              <a:rPr lang="ru-RU" b="1" dirty="0"/>
              <a:t> закритих фортифікаційних споруд</a:t>
            </a:r>
            <a:endParaRPr lang="uk-UA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Герметичні сховища можуть бути вентильовані і невентильовані. Вентильовані сховища забезпечуються різними типами фільтрів і системами активної припливної вентиляції.</a:t>
            </a:r>
            <a:endParaRPr lang="uk-UA" dirty="0"/>
          </a:p>
          <a:p>
            <a:pPr algn="just"/>
            <a:r>
              <a:rPr lang="ru-RU" dirty="0"/>
              <a:t>Фільтри поділяють на: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фільтри грубої очистки від пилу;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фільтри тонкого очищення від пилу;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фільтри масляної </a:t>
            </a:r>
            <a:r>
              <a:rPr lang="ru-RU" dirty="0" err="1"/>
              <a:t>самоочищення</a:t>
            </a:r>
            <a:r>
              <a:rPr lang="ru-RU" dirty="0"/>
              <a:t>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фільтри-поглиначі з адсорбентами для РВ, Яв, БС.</a:t>
            </a:r>
          </a:p>
          <a:p>
            <a:pPr algn="just"/>
            <a:r>
              <a:rPr lang="ru-RU" dirty="0"/>
              <a:t>Системи активної вентиляції: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фильтро</a:t>
            </a:r>
            <a:r>
              <a:rPr lang="ru-RU" dirty="0"/>
              <a:t>-вентиляційні комплекси ФВК-ПМ-1, ФВК-ПМ-2 з двома і трьома, відповідно, фільтрами-поглиначами продуктивністю також відповідно 100 і 150 м</a:t>
            </a:r>
            <a:r>
              <a:rPr lang="ru-RU" baseline="30000" dirty="0"/>
              <a:t>3</a:t>
            </a:r>
            <a:r>
              <a:rPr lang="ru-RU" dirty="0"/>
              <a:t>/ Годину (рисунок 4);</a:t>
            </a:r>
            <a:endParaRPr lang="uk-UA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установки для регенерації повітря.</a:t>
            </a:r>
          </a:p>
          <a:p>
            <a:pPr algn="just"/>
            <a:r>
              <a:rPr lang="ru-RU" dirty="0"/>
              <a:t>Режими вентиляції сховищ:</a:t>
            </a:r>
            <a:endParaRPr lang="uk-UA" dirty="0"/>
          </a:p>
          <a:p>
            <a:pPr algn="just"/>
            <a:r>
              <a:rPr lang="ru-RU" dirty="0"/>
              <a:t>- режим </a:t>
            </a:r>
            <a:r>
              <a:rPr lang="en-US" dirty="0"/>
              <a:t>I</a:t>
            </a:r>
            <a:r>
              <a:rPr lang="ru-RU" dirty="0"/>
              <a:t> - чиста вентиляція - подача повітря в притулок без фільтрації фільтрами-поглиначами, коли атмосферне повітря не забруднений (заселення сховища за сигналом тривоги);</a:t>
            </a:r>
            <a:endParaRPr lang="uk-UA" dirty="0"/>
          </a:p>
          <a:p>
            <a:pPr algn="just"/>
            <a:r>
              <a:rPr lang="ru-RU" dirty="0"/>
              <a:t>- режим </a:t>
            </a:r>
            <a:r>
              <a:rPr lang="en-US" dirty="0"/>
              <a:t>II</a:t>
            </a:r>
            <a:r>
              <a:rPr lang="ru-RU" dirty="0"/>
              <a:t> - </a:t>
            </a:r>
            <a:r>
              <a:rPr lang="ru-RU" dirty="0" err="1"/>
              <a:t>фільтровентіляціі</a:t>
            </a:r>
            <a:r>
              <a:rPr lang="ru-RU" dirty="0"/>
              <a:t>- коли повітря фільтрується через ФВК, тобто повністю очищається;</a:t>
            </a:r>
            <a:endParaRPr lang="uk-UA" dirty="0"/>
          </a:p>
          <a:p>
            <a:pPr algn="just"/>
            <a:r>
              <a:rPr lang="ru-RU" dirty="0"/>
              <a:t>- режим </a:t>
            </a:r>
            <a:r>
              <a:rPr lang="en-US" dirty="0"/>
              <a:t>III</a:t>
            </a:r>
            <a:r>
              <a:rPr lang="ru-RU" dirty="0"/>
              <a:t>- повна ізоляція - коли вентиляція вимикається і використовується запас повітря сховища, або повітря регенерується хімічним способом або із запасів в балонах. Цей третій режим вентиляції вводиться при великому задимлення (пожежа), при напливі радіоактивної, газової, бактерійної "хмари" після застосування зброї масового ураження, при виході з ладу ФВК.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24535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08512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Формули для розрахунку умов перебування в закритих фортифікаційних спорудах (кубатури, обсягу вентиляції та ін.)</a:t>
            </a:r>
            <a:endParaRPr lang="ru-RU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dirty="0" smtClean="0">
                <a:effectLst/>
              </a:rPr>
              <a:t>Розрахунки по накопиченню вуглекислого газу:</a:t>
            </a:r>
          </a:p>
          <a:p>
            <a:pPr algn="ctr"/>
            <a:endParaRPr lang="ru-RU" dirty="0" smtClean="0">
              <a:effectLst/>
            </a:endParaRPr>
          </a:p>
          <a:p>
            <a:pPr algn="ctr"/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де: V - об'єм притулку,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 або необхідний обсяг вентиляції,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/ Ч;</a:t>
            </a:r>
          </a:p>
          <a:p>
            <a:pPr algn="just"/>
            <a:r>
              <a:rPr lang="ru-RU" dirty="0" smtClean="0">
                <a:effectLst/>
              </a:rPr>
              <a:t>K - кількість СО</a:t>
            </a:r>
            <a:r>
              <a:rPr lang="ru-RU" baseline="-25000" dirty="0" smtClean="0">
                <a:effectLst/>
              </a:rPr>
              <a:t>2</a:t>
            </a:r>
            <a:r>
              <a:rPr lang="ru-RU" dirty="0" smtClean="0">
                <a:effectLst/>
              </a:rPr>
              <a:t>, Що виділяється однією людиною за годину (під час сну 16 л / год, сидіння - 20 л / год, фізичної роботи - до 50 л / год);</a:t>
            </a:r>
          </a:p>
          <a:p>
            <a:pPr algn="just"/>
            <a:r>
              <a:rPr lang="ru-RU" dirty="0" smtClean="0">
                <a:effectLst/>
              </a:rPr>
              <a:t>n - кількість людей, на яке розраховане притулок, або обсяг вентиляції</a:t>
            </a:r>
          </a:p>
          <a:p>
            <a:pPr algn="just"/>
            <a:r>
              <a:rPr lang="ru-RU" dirty="0" smtClean="0">
                <a:effectLst/>
              </a:rPr>
              <a:t>t - термін перебування людей в притулок, годин. При розрахунку обсягу вентиляції t = 1</a:t>
            </a:r>
          </a:p>
          <a:p>
            <a:pPr algn="just"/>
            <a:r>
              <a:rPr lang="ru-RU" dirty="0" smtClean="0">
                <a:effectLst/>
              </a:rPr>
              <a:t>p - ГДК СО</a:t>
            </a:r>
            <a:r>
              <a:rPr lang="ru-RU" baseline="-25000" dirty="0" smtClean="0">
                <a:effectLst/>
              </a:rPr>
              <a:t>2</a:t>
            </a:r>
            <a:r>
              <a:rPr lang="ru-RU" dirty="0" smtClean="0">
                <a:effectLst/>
              </a:rPr>
              <a:t> в притулок в </a:t>
            </a:r>
            <a:r>
              <a:rPr lang="ru-RU" dirty="0" err="1" smtClean="0">
                <a:effectLst/>
              </a:rPr>
              <a:t>проміле</a:t>
            </a:r>
            <a:r>
              <a:rPr lang="ru-RU" dirty="0" smtClean="0">
                <a:effectLst/>
              </a:rPr>
              <a:t> (‰)</a:t>
            </a:r>
          </a:p>
          <a:p>
            <a:pPr algn="just"/>
            <a:r>
              <a:rPr lang="ru-RU" dirty="0" smtClean="0">
                <a:effectLst/>
              </a:rPr>
              <a:t>q - концентрація СО</a:t>
            </a:r>
            <a:r>
              <a:rPr lang="ru-RU" baseline="-25000" dirty="0" smtClean="0">
                <a:effectLst/>
              </a:rPr>
              <a:t>2</a:t>
            </a:r>
            <a:r>
              <a:rPr lang="ru-RU" dirty="0" smtClean="0">
                <a:effectLst/>
              </a:rPr>
              <a:t> в атмосферному повітрі в </a:t>
            </a:r>
            <a:r>
              <a:rPr lang="ru-RU" dirty="0" err="1" smtClean="0">
                <a:effectLst/>
              </a:rPr>
              <a:t>проміле</a:t>
            </a:r>
            <a:r>
              <a:rPr lang="ru-RU" dirty="0" smtClean="0">
                <a:effectLst/>
              </a:rPr>
              <a:t> (‰</a:t>
            </a:r>
            <a:r>
              <a:rPr lang="uk-UA" dirty="0" smtClean="0">
                <a:effectLst/>
              </a:rPr>
              <a:t>)</a:t>
            </a:r>
            <a:endParaRPr lang="ru-RU" dirty="0" smtClean="0">
              <a:effectLst/>
            </a:endParaRPr>
          </a:p>
          <a:p>
            <a:pPr algn="just"/>
            <a:endParaRPr lang="ru-RU" dirty="0" smtClean="0">
              <a:effectLst/>
            </a:endParaRPr>
          </a:p>
          <a:p>
            <a:pPr algn="just">
              <a:buFont typeface="+mj-lt"/>
              <a:buAutoNum type="arabicPeriod" startAt="2"/>
            </a:pPr>
            <a:r>
              <a:rPr lang="ru-RU" dirty="0" smtClean="0">
                <a:effectLst/>
              </a:rPr>
              <a:t>Розрахунки по накопиченню тепла:</a:t>
            </a:r>
          </a:p>
          <a:p>
            <a:pPr algn="ctr"/>
            <a:endParaRPr lang="ru-RU" dirty="0"/>
          </a:p>
          <a:p>
            <a:pPr algn="ctr"/>
            <a:endParaRPr lang="ru-RU" dirty="0" smtClean="0">
              <a:effectLst/>
            </a:endParaRPr>
          </a:p>
          <a:p>
            <a:pPr algn="ctr"/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де: W - кількість тепла, яке виділяє людина (80-120 ккал / год);</a:t>
            </a:r>
          </a:p>
          <a:p>
            <a:pPr algn="just"/>
            <a:r>
              <a:rPr lang="ru-RU" dirty="0" smtClean="0">
                <a:effectLst/>
              </a:rPr>
              <a:t>n - кількість людей, на яке розраховане притулок;</a:t>
            </a:r>
          </a:p>
          <a:p>
            <a:pPr algn="just"/>
            <a:r>
              <a:rPr lang="ru-RU" dirty="0" smtClean="0">
                <a:effectLst/>
              </a:rPr>
              <a:t>Ι - коефіцієнт температурного розширення газів = 0,00367;</a:t>
            </a:r>
          </a:p>
          <a:p>
            <a:pPr algn="just"/>
            <a:r>
              <a:rPr lang="ru-RU" dirty="0" smtClean="0">
                <a:effectLst/>
              </a:rPr>
              <a:t>T - гранично допустима температура повітря в сховище = 32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С;</a:t>
            </a:r>
          </a:p>
          <a:p>
            <a:pPr algn="just"/>
            <a:r>
              <a:rPr lang="ru-RU" dirty="0" smtClean="0">
                <a:effectLst/>
              </a:rPr>
              <a:t>T</a:t>
            </a:r>
            <a:r>
              <a:rPr lang="ru-RU" baseline="-25000" dirty="0" smtClean="0">
                <a:effectLst/>
              </a:rPr>
              <a:t>1</a:t>
            </a:r>
            <a:r>
              <a:rPr lang="ru-RU" dirty="0" smtClean="0">
                <a:effectLst/>
              </a:rPr>
              <a:t> - початкова температура повітря в сховище, 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С;</a:t>
            </a:r>
          </a:p>
          <a:p>
            <a:pPr algn="just"/>
            <a:r>
              <a:rPr lang="ru-RU" dirty="0" smtClean="0">
                <a:effectLst/>
              </a:rPr>
              <a:t>0,0306 - теплоємність повітря, ккал / градус;</a:t>
            </a:r>
          </a:p>
          <a:p>
            <a:pPr algn="just"/>
            <a:r>
              <a:rPr lang="ru-RU" dirty="0" smtClean="0">
                <a:effectLst/>
              </a:rPr>
              <a:t>t - термін перебування в сховище, годин (для розрахунку обсягу вентиляції t = 1).</a:t>
            </a:r>
            <a:endParaRPr lang="ru-RU" dirty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426" y="853909"/>
            <a:ext cx="946995" cy="5303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202" y="3960483"/>
            <a:ext cx="1687365" cy="59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5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7673"/>
            <a:ext cx="8596668" cy="556369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1. </a:t>
            </a:r>
            <a:r>
              <a:rPr lang="ru-RU" sz="2000" b="1" dirty="0" err="1" smtClean="0">
                <a:solidFill>
                  <a:srgbClr val="002060"/>
                </a:solidFill>
              </a:rPr>
              <a:t>Надзвичайна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ситуація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- </a:t>
            </a:r>
            <a:r>
              <a:rPr lang="ru-RU" sz="2000" dirty="0" err="1" smtClean="0">
                <a:solidFill>
                  <a:srgbClr val="002060"/>
                </a:solidFill>
              </a:rPr>
              <a:t>умови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що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зненацька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виникли</a:t>
            </a:r>
            <a:r>
              <a:rPr lang="ru-RU" sz="2000" dirty="0">
                <a:solidFill>
                  <a:srgbClr val="002060"/>
                </a:solidFill>
              </a:rPr>
              <a:t> на </a:t>
            </a:r>
            <a:r>
              <a:rPr lang="ru-RU" sz="2000" dirty="0" err="1">
                <a:solidFill>
                  <a:srgbClr val="002060"/>
                </a:solidFill>
              </a:rPr>
              <a:t>об'єкті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певній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території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внаслідок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природної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техногенної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катастрофи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епідемії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які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призвели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можуть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призвести</a:t>
            </a:r>
            <a:r>
              <a:rPr lang="ru-RU" sz="2000" dirty="0">
                <a:solidFill>
                  <a:srgbClr val="002060"/>
                </a:solidFill>
              </a:rPr>
              <a:t> до </a:t>
            </a:r>
            <a:r>
              <a:rPr lang="ru-RU" sz="2000" dirty="0" err="1">
                <a:solidFill>
                  <a:srgbClr val="002060"/>
                </a:solidFill>
              </a:rPr>
              <a:t>масових</a:t>
            </a:r>
            <a:r>
              <a:rPr lang="ru-RU" sz="2000" dirty="0">
                <a:solidFill>
                  <a:srgbClr val="002060"/>
                </a:solidFill>
              </a:rPr>
              <a:t> жертв і </a:t>
            </a:r>
            <a:r>
              <a:rPr lang="ru-RU" sz="2000" dirty="0" err="1">
                <a:solidFill>
                  <a:srgbClr val="002060"/>
                </a:solidFill>
              </a:rPr>
              <a:t>порушення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нормальної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життєдіяльності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населення</a:t>
            </a:r>
            <a:r>
              <a:rPr lang="ru-RU" sz="2000" dirty="0">
                <a:solidFill>
                  <a:srgbClr val="002060"/>
                </a:solidFill>
              </a:rPr>
              <a:t> та </a:t>
            </a:r>
            <a:r>
              <a:rPr lang="ru-RU" sz="2000" dirty="0" err="1">
                <a:solidFill>
                  <a:srgbClr val="002060"/>
                </a:solidFill>
              </a:rPr>
              <a:t>потребують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невідкладної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медичної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допомоги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потерпілим</a:t>
            </a:r>
            <a:r>
              <a:rPr lang="ru-RU" sz="2000" dirty="0">
                <a:solidFill>
                  <a:srgbClr val="002060"/>
                </a:solidFill>
              </a:rPr>
              <a:t>, а </a:t>
            </a:r>
            <a:r>
              <a:rPr lang="ru-RU" sz="2000" dirty="0" err="1">
                <a:solidFill>
                  <a:srgbClr val="002060"/>
                </a:solidFill>
              </a:rPr>
              <a:t>також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здійснення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спеціального</a:t>
            </a:r>
            <a:r>
              <a:rPr lang="ru-RU" sz="2000" dirty="0">
                <a:solidFill>
                  <a:srgbClr val="002060"/>
                </a:solidFill>
              </a:rPr>
              <a:t> комплексу </a:t>
            </a:r>
            <a:r>
              <a:rPr lang="ru-RU" sz="2000" dirty="0" err="1">
                <a:solidFill>
                  <a:srgbClr val="002060"/>
                </a:solidFill>
              </a:rPr>
              <a:t>санітарно-гігієнічних</a:t>
            </a:r>
            <a:r>
              <a:rPr lang="ru-RU" sz="2000" dirty="0">
                <a:solidFill>
                  <a:srgbClr val="002060"/>
                </a:solidFill>
              </a:rPr>
              <a:t> та </a:t>
            </a:r>
            <a:r>
              <a:rPr lang="ru-RU" sz="2000" dirty="0" err="1">
                <a:solidFill>
                  <a:srgbClr val="002060"/>
                </a:solidFill>
              </a:rPr>
              <a:t>протиепідемічних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заходів</a:t>
            </a:r>
            <a:r>
              <a:rPr lang="ru-RU" sz="2000" dirty="0">
                <a:solidFill>
                  <a:srgbClr val="002060"/>
                </a:solidFill>
              </a:rPr>
              <a:t>. 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2.Катастрофа </a:t>
            </a:r>
            <a:r>
              <a:rPr lang="ru-RU" sz="2000" dirty="0" smtClean="0">
                <a:solidFill>
                  <a:srgbClr val="002060"/>
                </a:solidFill>
              </a:rPr>
              <a:t>- </a:t>
            </a:r>
            <a:r>
              <a:rPr lang="ru-RU" sz="2000" dirty="0" err="1">
                <a:solidFill>
                  <a:srgbClr val="002060"/>
                </a:solidFill>
              </a:rPr>
              <a:t>н</a:t>
            </a:r>
            <a:r>
              <a:rPr lang="ru-RU" sz="2000" dirty="0" err="1" smtClean="0">
                <a:solidFill>
                  <a:srgbClr val="002060"/>
                </a:solidFill>
              </a:rPr>
              <a:t>езвичне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явище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природи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порушення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технологоексплуатаційних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процесів</a:t>
            </a:r>
            <a:r>
              <a:rPr lang="ru-RU" sz="2000" dirty="0">
                <a:solidFill>
                  <a:srgbClr val="002060"/>
                </a:solidFill>
              </a:rPr>
              <a:t> у </a:t>
            </a:r>
            <a:r>
              <a:rPr lang="ru-RU" sz="2000" dirty="0" err="1">
                <a:solidFill>
                  <a:srgbClr val="002060"/>
                </a:solidFill>
              </a:rPr>
              <a:t>виробництві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побуті</a:t>
            </a:r>
            <a:r>
              <a:rPr lang="ru-RU" sz="2000" dirty="0">
                <a:solidFill>
                  <a:srgbClr val="002060"/>
                </a:solidFill>
              </a:rPr>
              <a:t> та </a:t>
            </a:r>
            <a:r>
              <a:rPr lang="ru-RU" sz="2000" dirty="0" err="1">
                <a:solidFill>
                  <a:srgbClr val="002060"/>
                </a:solidFill>
              </a:rPr>
              <a:t>ін</a:t>
            </a:r>
            <a:r>
              <a:rPr lang="ru-RU" sz="2000" dirty="0">
                <a:solidFill>
                  <a:srgbClr val="002060"/>
                </a:solidFill>
              </a:rPr>
              <a:t>., </a:t>
            </a:r>
            <a:r>
              <a:rPr lang="ru-RU" sz="2000" dirty="0" err="1">
                <a:solidFill>
                  <a:srgbClr val="002060"/>
                </a:solidFill>
              </a:rPr>
              <a:t>що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зненацька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виникло</a:t>
            </a:r>
            <a:r>
              <a:rPr lang="ru-RU" sz="2000" dirty="0">
                <a:solidFill>
                  <a:srgbClr val="002060"/>
                </a:solidFill>
              </a:rPr>
              <a:t> і стало причиною </a:t>
            </a:r>
            <a:r>
              <a:rPr lang="ru-RU" sz="2000" dirty="0" err="1">
                <a:solidFill>
                  <a:srgbClr val="002060"/>
                </a:solidFill>
              </a:rPr>
              <a:t>людських</a:t>
            </a:r>
            <a:r>
              <a:rPr lang="ru-RU" sz="2000" dirty="0">
                <a:solidFill>
                  <a:srgbClr val="002060"/>
                </a:solidFill>
              </a:rPr>
              <a:t> жертв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нанесло </a:t>
            </a:r>
            <a:r>
              <a:rPr lang="ru-RU" sz="2000" dirty="0" err="1">
                <a:solidFill>
                  <a:srgbClr val="002060"/>
                </a:solidFill>
              </a:rPr>
              <a:t>іншу</a:t>
            </a:r>
            <a:r>
              <a:rPr lang="ru-RU" sz="2000" dirty="0">
                <a:solidFill>
                  <a:srgbClr val="002060"/>
                </a:solidFill>
              </a:rPr>
              <a:t> шкоду </a:t>
            </a:r>
            <a:r>
              <a:rPr lang="ru-RU" sz="2000" dirty="0" err="1">
                <a:solidFill>
                  <a:srgbClr val="002060"/>
                </a:solidFill>
              </a:rPr>
              <a:t>здоров'ю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групи</a:t>
            </a:r>
            <a:r>
              <a:rPr lang="ru-RU" sz="2000" dirty="0">
                <a:solidFill>
                  <a:srgbClr val="002060"/>
                </a:solidFill>
              </a:rPr>
              <a:t> людей, </a:t>
            </a:r>
            <a:r>
              <a:rPr lang="ru-RU" sz="2000" dirty="0" err="1">
                <a:solidFill>
                  <a:srgbClr val="002060"/>
                </a:solidFill>
              </a:rPr>
              <a:t>які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одночасно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потребують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невідкладної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медичної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допомоги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захисту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від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впливу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несприятливих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природних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техногенних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чинників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навколишнього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середовища</a:t>
            </a:r>
            <a:r>
              <a:rPr lang="ru-RU" sz="2000" dirty="0">
                <a:solidFill>
                  <a:srgbClr val="002060"/>
                </a:solidFill>
              </a:rPr>
              <a:t>. 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3.Бараки</a:t>
            </a:r>
            <a:r>
              <a:rPr lang="ru-RU" sz="2000" dirty="0" smtClean="0">
                <a:solidFill>
                  <a:srgbClr val="002060"/>
                </a:solidFill>
              </a:rPr>
              <a:t> - </a:t>
            </a:r>
            <a:r>
              <a:rPr lang="ru-RU" sz="2000" dirty="0" err="1" smtClean="0">
                <a:solidFill>
                  <a:srgbClr val="002060"/>
                </a:solidFill>
              </a:rPr>
              <a:t>будівлі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полегшеного</a:t>
            </a:r>
            <a:r>
              <a:rPr lang="ru-RU" sz="2000" dirty="0">
                <a:solidFill>
                  <a:srgbClr val="002060"/>
                </a:solidFill>
              </a:rPr>
              <a:t> типу, </a:t>
            </a:r>
            <a:r>
              <a:rPr lang="ru-RU" sz="2000" dirty="0" err="1">
                <a:solidFill>
                  <a:srgbClr val="002060"/>
                </a:solidFill>
              </a:rPr>
              <a:t>призначені</a:t>
            </a:r>
            <a:r>
              <a:rPr lang="ru-RU" sz="2000" dirty="0">
                <a:solidFill>
                  <a:srgbClr val="002060"/>
                </a:solidFill>
              </a:rPr>
              <a:t> для </a:t>
            </a:r>
            <a:r>
              <a:rPr lang="ru-RU" sz="2000" dirty="0" err="1">
                <a:solidFill>
                  <a:srgbClr val="002060"/>
                </a:solidFill>
              </a:rPr>
              <a:t>постійного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або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тимчасового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розміщення</a:t>
            </a:r>
            <a:r>
              <a:rPr lang="ru-RU" sz="2000" dirty="0">
                <a:solidFill>
                  <a:srgbClr val="002060"/>
                </a:solidFill>
              </a:rPr>
              <a:t> людей. 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4</a:t>
            </a:r>
            <a:r>
              <a:rPr lang="ru-RU" sz="2000" b="1" dirty="0">
                <a:solidFill>
                  <a:srgbClr val="002060"/>
                </a:solidFill>
              </a:rPr>
              <a:t>. Землянки </a:t>
            </a:r>
            <a:r>
              <a:rPr lang="ru-RU" sz="2000" dirty="0" smtClean="0">
                <a:solidFill>
                  <a:srgbClr val="002060"/>
                </a:solidFill>
              </a:rPr>
              <a:t>- </a:t>
            </a:r>
            <a:r>
              <a:rPr lang="ru-RU" sz="2000" dirty="0" err="1" smtClean="0">
                <a:solidFill>
                  <a:srgbClr val="002060"/>
                </a:solidFill>
              </a:rPr>
              <a:t>заглиблені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в землю </a:t>
            </a:r>
            <a:r>
              <a:rPr lang="ru-RU" sz="2000" dirty="0" err="1">
                <a:solidFill>
                  <a:srgbClr val="002060"/>
                </a:solidFill>
              </a:rPr>
              <a:t>споруди</a:t>
            </a:r>
            <a:r>
              <a:rPr lang="ru-RU" sz="2000" dirty="0">
                <a:solidFill>
                  <a:srgbClr val="002060"/>
                </a:solidFill>
              </a:rPr>
              <a:t> для </a:t>
            </a:r>
            <a:r>
              <a:rPr lang="ru-RU" sz="2000" dirty="0" err="1">
                <a:solidFill>
                  <a:srgbClr val="002060"/>
                </a:solidFill>
              </a:rPr>
              <a:t>розміщення</a:t>
            </a:r>
            <a:r>
              <a:rPr lang="ru-RU" sz="2000" dirty="0">
                <a:solidFill>
                  <a:srgbClr val="002060"/>
                </a:solidFill>
              </a:rPr>
              <a:t> людей. 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5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r>
              <a:rPr lang="ru-RU" sz="2000" b="1" dirty="0" err="1">
                <a:solidFill>
                  <a:srgbClr val="002060"/>
                </a:solidFill>
              </a:rPr>
              <a:t>Фільтровентиляційне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обладнання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- </a:t>
            </a:r>
            <a:r>
              <a:rPr lang="ru-RU" sz="2000" dirty="0" err="1">
                <a:solidFill>
                  <a:srgbClr val="002060"/>
                </a:solidFill>
              </a:rPr>
              <a:t>п</a:t>
            </a:r>
            <a:r>
              <a:rPr lang="ru-RU" sz="2000" dirty="0" err="1" smtClean="0">
                <a:solidFill>
                  <a:srgbClr val="002060"/>
                </a:solidFill>
              </a:rPr>
              <a:t>рилади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для </a:t>
            </a:r>
            <a:r>
              <a:rPr lang="ru-RU" sz="2000" dirty="0" err="1">
                <a:solidFill>
                  <a:srgbClr val="002060"/>
                </a:solidFill>
              </a:rPr>
              <a:t>очищення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повітря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5277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92</TotalTime>
  <Words>3165</Words>
  <Application>Microsoft Office PowerPoint</Application>
  <PresentationFormat>Широкоэкранный</PresentationFormat>
  <Paragraphs>243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7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Організація медичного забезпечення військ як наукова дисципліна, її формування, розвиток, зміст. Методи дослідження. Розвиток організаційних форм медичного забезпечення військ </vt:lpstr>
      <vt:lpstr>Презентация PowerPoint</vt:lpstr>
      <vt:lpstr>Презентация PowerPoint</vt:lpstr>
      <vt:lpstr>Основні завдання медичної служби Збройних Сил України у воєнний час, їх зміст і значення. Умови діяльності медичної служби та їх вплив на організацію медичного забезпечення військ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Admin</cp:lastModifiedBy>
  <cp:revision>16</cp:revision>
  <dcterms:created xsi:type="dcterms:W3CDTF">2017-08-08T16:59:19Z</dcterms:created>
  <dcterms:modified xsi:type="dcterms:W3CDTF">2023-02-22T11:11:17Z</dcterms:modified>
</cp:coreProperties>
</file>