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304" r:id="rId27"/>
    <p:sldId id="305" r:id="rId28"/>
    <p:sldId id="306" r:id="rId29"/>
    <p:sldId id="307" r:id="rId30"/>
    <p:sldId id="308" r:id="rId31"/>
    <p:sldId id="309" r:id="rId32"/>
    <p:sldId id="310" r:id="rId33"/>
    <p:sldId id="311" r:id="rId34"/>
    <p:sldId id="312" r:id="rId35"/>
    <p:sldId id="313" r:id="rId36"/>
    <p:sldId id="314" r:id="rId37"/>
    <p:sldId id="315" r:id="rId38"/>
    <p:sldId id="316" r:id="rId39"/>
    <p:sldId id="317" r:id="rId40"/>
    <p:sldId id="318" r:id="rId41"/>
    <p:sldId id="319" r:id="rId42"/>
    <p:sldId id="264" r:id="rId43"/>
    <p:sldId id="265" r:id="rId44"/>
    <p:sldId id="266" r:id="rId45"/>
    <p:sldId id="267" r:id="rId46"/>
    <p:sldId id="268" r:id="rId47"/>
    <p:sldId id="269" r:id="rId48"/>
    <p:sldId id="270" r:id="rId49"/>
    <p:sldId id="271" r:id="rId50"/>
    <p:sldId id="272" r:id="rId51"/>
    <p:sldId id="273" r:id="rId52"/>
    <p:sldId id="274" r:id="rId53"/>
    <p:sldId id="275" r:id="rId54"/>
    <p:sldId id="276" r:id="rId55"/>
    <p:sldId id="277" r:id="rId56"/>
    <p:sldId id="278" r:id="rId57"/>
    <p:sldId id="279" r:id="rId58"/>
    <p:sldId id="280" r:id="rId59"/>
    <p:sldId id="281" r:id="rId60"/>
    <p:sldId id="282" r:id="rId61"/>
    <p:sldId id="283" r:id="rId62"/>
    <p:sldId id="284" r:id="rId63"/>
    <p:sldId id="285" r:id="rId6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94434" autoAdjust="0"/>
  </p:normalViewPr>
  <p:slideViewPr>
    <p:cSldViewPr snapToGrid="0">
      <p:cViewPr varScale="1">
        <p:scale>
          <a:sx n="109" d="100"/>
          <a:sy n="109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51D4-1278-412B-914A-F92123E7B6A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EDA7-B2FD-4C9B-8CBB-5FE3A49DBBBA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314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51D4-1278-412B-914A-F92123E7B6A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EDA7-B2FD-4C9B-8CBB-5FE3A49DBB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263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51D4-1278-412B-914A-F92123E7B6A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EDA7-B2FD-4C9B-8CBB-5FE3A49DBBBA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950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51D4-1278-412B-914A-F92123E7B6A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EDA7-B2FD-4C9B-8CBB-5FE3A49DBB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358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51D4-1278-412B-914A-F92123E7B6A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EDA7-B2FD-4C9B-8CBB-5FE3A49DBB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925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51D4-1278-412B-914A-F92123E7B6A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EDA7-B2FD-4C9B-8CBB-5FE3A49DBB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382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51D4-1278-412B-914A-F92123E7B6A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EDA7-B2FD-4C9B-8CBB-5FE3A49DBB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59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A9A51D4-1278-412B-914A-F92123E7B6A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22AEDA7-B2FD-4C9B-8CBB-5FE3A49DBB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172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51D4-1278-412B-914A-F92123E7B6A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EDA7-B2FD-4C9B-8CBB-5FE3A49DBB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020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51D4-1278-412B-914A-F92123E7B6A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EDA7-B2FD-4C9B-8CBB-5FE3A49DBB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447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51D4-1278-412B-914A-F92123E7B6A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EDA7-B2FD-4C9B-8CBB-5FE3A49DBB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953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A9A51D4-1278-412B-914A-F92123E7B6A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22AEDA7-B2FD-4C9B-8CBB-5FE3A49DBBBA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6487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#sdfootnote1sym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2801-12#n328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z0372-05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z1054-08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z1256-07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#n239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1382-2007-%D0%BF#n44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z1442-13#n13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z1549-14#n13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z0552-05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158"/>
            <a:ext cx="12192000" cy="683184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34319" y="1649805"/>
            <a:ext cx="990793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Тема № </a:t>
            </a:r>
            <a:r>
              <a:rPr lang="ru-RU" sz="2400" b="1" dirty="0" smtClean="0">
                <a:solidFill>
                  <a:schemeClr val="bg1"/>
                </a:solidFill>
              </a:rPr>
              <a:t>24</a:t>
            </a:r>
            <a:endParaRPr lang="uk-UA" sz="2400" dirty="0">
              <a:solidFill>
                <a:schemeClr val="bg1"/>
              </a:solidFill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/>
            </a:r>
            <a:br>
              <a:rPr lang="ru-RU" sz="2400" dirty="0">
                <a:solidFill>
                  <a:schemeClr val="bg1"/>
                </a:solidFill>
              </a:rPr>
            </a:br>
            <a:endParaRPr lang="ru-RU" sz="2400" dirty="0">
              <a:solidFill>
                <a:schemeClr val="bg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ГІГІЄНІЧНА ОЦІНКА ПРОТИРАДИАЦІЙНОГО ЗАХИСТУ ПЕРСОНАЛУ ТА </a:t>
            </a:r>
            <a:r>
              <a:rPr lang="ru-RU" sz="2400" b="1" dirty="0">
                <a:solidFill>
                  <a:schemeClr val="bg1"/>
                </a:solidFill>
              </a:rPr>
              <a:t>РАДІАЦІЙНОЇ БЕЗПЕКИ ПАЦІЄНТІВ ПРИ ЗАСТОСУВАННІ РАДІОНУКЛІДІВ ТА ІНШИХ ДЖЕРЕЛ ІОНІЗУЮЧИХ </a:t>
            </a:r>
            <a:r>
              <a:rPr lang="ru-RU" sz="2400" b="1" dirty="0" smtClean="0">
                <a:solidFill>
                  <a:schemeClr val="bg1"/>
                </a:solidFill>
              </a:rPr>
              <a:t>ВИПРОМІНЮВАНЬ В </a:t>
            </a:r>
            <a:r>
              <a:rPr lang="ru-RU" sz="2400" b="1" dirty="0">
                <a:solidFill>
                  <a:schemeClr val="bg1"/>
                </a:solidFill>
              </a:rPr>
              <a:t>ЛІКУВАЛЬНИХ УСТАНОВАХ</a:t>
            </a:r>
            <a:endParaRPr lang="uk-UA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645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620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45893" y="1223525"/>
            <a:ext cx="985005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1. Навчальна мета</a:t>
            </a:r>
            <a:endParaRPr lang="ru-RU" sz="2000" dirty="0"/>
          </a:p>
          <a:p>
            <a:pPr algn="just"/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  <a:p>
            <a:pPr algn="just"/>
            <a:r>
              <a:rPr lang="ru-RU" sz="2000" dirty="0"/>
              <a:t>1.1. Розширити, систематизувати і закріпити знання про радіаційну небезпеку для персоналу і пацієнтів лікувальних установ при застосуванні радіонуклідів та інших джерел іонізуючих випромінювань з діагностичною і лікувальною метою, про принципи і засоби протирадіаційного захисту.</a:t>
            </a:r>
          </a:p>
          <a:p>
            <a:pPr algn="just"/>
            <a:r>
              <a:rPr lang="ru-RU" sz="2000" dirty="0"/>
              <a:t>1.2. Оволодіти методами і засобами радіаційного контролю за умовами роботи персоналу і захисту пацієнтів в рентгенологічних та радіологічних відділеннях лікарняних закладів.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963399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5" y="-1"/>
            <a:ext cx="12192000" cy="635985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45893" y="301916"/>
            <a:ext cx="9919504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2. Вихідні знання та вміння</a:t>
            </a:r>
            <a:endParaRPr lang="ru-RU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2.1. знати:</a:t>
            </a:r>
            <a:endParaRPr lang="uk-UA" dirty="0"/>
          </a:p>
          <a:p>
            <a:pPr algn="just"/>
            <a:r>
              <a:rPr lang="ru-RU" dirty="0"/>
              <a:t>2.1.1. Способи застосування радіонуклідів та інших джерел іонізуючих випромінювань в лікувальних установах з діагностичною і лікувальною метою.</a:t>
            </a:r>
          </a:p>
          <a:p>
            <a:pPr algn="just"/>
            <a:r>
              <a:rPr lang="ru-RU" dirty="0"/>
              <a:t>2.1.2. Закономірності біологічної дії іонізуючих випромінювань.</a:t>
            </a:r>
          </a:p>
          <a:p>
            <a:pPr algn="just"/>
            <a:r>
              <a:rPr lang="ru-RU" dirty="0"/>
              <a:t>2.1.3. Сутність радіаційної небезпеки при роботі з радіонуклідами та іншими джерелами іонізуючих випромінювань.</a:t>
            </a:r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pPr algn="just"/>
            <a:endParaRPr lang="ru-RU" dirty="0"/>
          </a:p>
          <a:p>
            <a:pPr algn="just"/>
            <a:endParaRPr lang="ru-RU" dirty="0" smtClean="0"/>
          </a:p>
          <a:p>
            <a:pPr algn="just"/>
            <a:endParaRPr lang="ru-RU" sz="1600" dirty="0" smtClean="0"/>
          </a:p>
          <a:p>
            <a:pPr algn="just"/>
            <a:endParaRPr lang="ru-RU" sz="1600" dirty="0"/>
          </a:p>
          <a:p>
            <a:pPr algn="just"/>
            <a:r>
              <a:rPr lang="ru-RU" dirty="0"/>
              <a:t>2.2. вміти:</a:t>
            </a:r>
            <a:endParaRPr lang="uk-UA" dirty="0"/>
          </a:p>
          <a:p>
            <a:pPr algn="just"/>
            <a:r>
              <a:rPr lang="ru-RU" dirty="0"/>
              <a:t>2.2.1. Вимірювати і оцінювати параметри, які характеризують радіаційну обстановку в виробничих і суміжних приміщеннях і індивідуальні дози опромінення персоналу при роботі з радіонуклідами та іншими джерелами іонізуючих випромінювань.</a:t>
            </a:r>
          </a:p>
          <a:p>
            <a:pPr algn="just"/>
            <a:r>
              <a:rPr lang="ru-RU" dirty="0"/>
              <a:t>2.2.2. Проводити санітарне обстеження радіологічних та рентгенологічних відділень лікарняних установ.</a:t>
            </a:r>
          </a:p>
        </p:txBody>
      </p:sp>
    </p:spTree>
    <p:extLst>
      <p:ext uri="{BB962C8B-B14F-4D97-AF65-F5344CB8AC3E}">
        <p14:creationId xmlns:p14="http://schemas.microsoft.com/office/powerpoint/2010/main" val="1381354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620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16689" y="686260"/>
            <a:ext cx="1113484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3. Питання для самопідготовки</a:t>
            </a:r>
            <a:endParaRPr lang="ru-RU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3.1. Іонізуючі випромінювання як виробнича шкідливість для персоналу лікувальних установ.</a:t>
            </a:r>
          </a:p>
          <a:p>
            <a:pPr algn="just"/>
            <a:r>
              <a:rPr lang="ru-RU" dirty="0"/>
              <a:t>3.2. Іонізуючі випромінювання як чинник ризику для пацієнтів лікувальних установ при проведенні рентгенорадіологічних діагностичних та лікувальних процедур.</a:t>
            </a:r>
          </a:p>
          <a:p>
            <a:pPr algn="just"/>
            <a:r>
              <a:rPr lang="ru-RU" dirty="0"/>
              <a:t>3.3. Структура радіологічного відділення лікарні. Особливості радіаційної небезпеки та протирадіаційного захисту в кожному структурному підрозділі (відкритих, закритих джерел, дистанційної терапії).</a:t>
            </a:r>
            <a:endParaRPr lang="uk-UA" dirty="0"/>
          </a:p>
          <a:p>
            <a:pPr algn="just"/>
            <a:r>
              <a:rPr lang="ru-RU" dirty="0"/>
              <a:t>3.4. Характеристика радіаційної небезпеки в рентгенівському діагностичному кабінеті і умови, від яких вона залежить. Вимоги до </a:t>
            </a:r>
            <a:r>
              <a:rPr lang="ru-RU" dirty="0" err="1" smtClean="0"/>
              <a:t>планування</a:t>
            </a:r>
            <a:r>
              <a:rPr lang="ru-RU" dirty="0" smtClean="0"/>
              <a:t> </a:t>
            </a:r>
            <a:r>
              <a:rPr lang="ru-RU" dirty="0" err="1" smtClean="0"/>
              <a:t>рентгенкабінету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3.5. Регламенти радіаційної безпеки і пільги для персоналу лікувальних установ і пацієнтів (НРБУ-97, ОСПУ-05, інші законодавчі документи).</a:t>
            </a:r>
            <a:endParaRPr lang="uk-UA" dirty="0"/>
          </a:p>
          <a:p>
            <a:pPr algn="just"/>
            <a:r>
              <a:rPr lang="ru-RU" dirty="0"/>
              <a:t>3.6. Шляхи зниження променевого навантаження персоналу та пацієнтів лікувальних установ. Санітарно-технічне обладнання рентген- і радіологічних відділень.</a:t>
            </a:r>
          </a:p>
          <a:p>
            <a:pPr algn="just"/>
            <a:r>
              <a:rPr lang="ru-RU" dirty="0"/>
              <a:t>3.7. Методи збирання та знешкодження радіоактивних відходів при роботі з відкритими джерелами іонізуючої радіації.</a:t>
            </a:r>
          </a:p>
          <a:p>
            <a:pPr algn="just"/>
            <a:r>
              <a:rPr lang="ru-RU" dirty="0"/>
              <a:t>3.8. Методи і засоби санітарного та радіаційного контролю при роботі з джерелами іонізуючої радіації в медичних установах.</a:t>
            </a:r>
          </a:p>
        </p:txBody>
      </p:sp>
    </p:spTree>
    <p:extLst>
      <p:ext uri="{BB962C8B-B14F-4D97-AF65-F5344CB8AC3E}">
        <p14:creationId xmlns:p14="http://schemas.microsoft.com/office/powerpoint/2010/main" val="1383599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620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52354" y="431221"/>
            <a:ext cx="1044036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4. Завдання для самопідготовки</a:t>
            </a:r>
            <a:endParaRPr lang="uk-UA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4.1. Поясніть особливості розміщення радіологічного та рентгенологічного відділень в комплексі будівель лікарні та дайте їх обгрунтування.</a:t>
            </a:r>
            <a:endParaRPr lang="uk-UA" dirty="0"/>
          </a:p>
          <a:p>
            <a:pPr algn="just"/>
            <a:r>
              <a:rPr lang="ru-RU" dirty="0"/>
              <a:t>4.2. Поясніть і накресліть схеми розміщення структурних підрозділів радіологічного відділення лікарні, рентгенологічного кабінету.</a:t>
            </a:r>
          </a:p>
          <a:p>
            <a:pPr algn="just"/>
            <a:r>
              <a:rPr lang="ru-RU" dirty="0"/>
              <a:t>4.3. Поясніть особливості вимог до палатам радіологічного відділення лікарні, їх відмінності при використанні відкритих і закритих джерел іонізуючої радіації.</a:t>
            </a:r>
          </a:p>
          <a:p>
            <a:pPr algn="just"/>
            <a:r>
              <a:rPr lang="ru-RU" dirty="0"/>
              <a:t>4.4. Складіть програму оцінки радіаційної безпеки персоналу в кожному підрозділі радіологічного відділення лікарні.</a:t>
            </a:r>
            <a:endParaRPr lang="uk-UA" dirty="0"/>
          </a:p>
          <a:p>
            <a:pPr algn="just"/>
            <a:r>
              <a:rPr lang="ru-RU" dirty="0"/>
              <a:t>4.5. Дайте оцінку умовам роботи персоналу відділення для лікування закритими джерелами іонізуючих випромінювань за результатами вимірювання індивідуальних доз опромінення за допомогою термолюмінесцентних дозиметрів протягом 3 місяців: лікарі-радіологи - 0,1-0,2 бер (1-2</a:t>
            </a:r>
            <a:r>
              <a:rPr lang="ru-RU" dirty="0" err="1"/>
              <a:t>мЗв</a:t>
            </a:r>
            <a:r>
              <a:rPr lang="ru-RU" dirty="0"/>
              <a:t>), Процедурні сестри - 0,3-0,4 бер (3-4 </a:t>
            </a:r>
            <a:r>
              <a:rPr lang="ru-RU" dirty="0" err="1"/>
              <a:t>мЗв</a:t>
            </a:r>
            <a:r>
              <a:rPr lang="ru-RU" dirty="0"/>
              <a:t>), Сестра, відповідальна за видачу і зберігання джерел випромінювання - 0,25 бер (2,5 </a:t>
            </a:r>
            <a:r>
              <a:rPr lang="ru-RU" dirty="0" err="1"/>
              <a:t>мЗв</a:t>
            </a:r>
            <a:r>
              <a:rPr lang="ru-RU" dirty="0"/>
              <a:t>).</a:t>
            </a:r>
          </a:p>
          <a:p>
            <a:pPr algn="just"/>
            <a:r>
              <a:rPr lang="ru-RU" dirty="0"/>
              <a:t>4.6. Дайте оцінку умовам роботи в фасувальною відділення для лікування відкритими джерелами, в якій виявлено забруднення робочих поверхонь</a:t>
            </a:r>
            <a:r>
              <a:rPr lang="ru-RU" dirty="0">
                <a:latin typeface="Symbol, serif"/>
              </a:rPr>
              <a:t></a:t>
            </a:r>
            <a:r>
              <a:rPr lang="ru-RU" dirty="0"/>
              <a:t>-ізлучающімі радіонуклідами в межах 200-300 част / (см</a:t>
            </a:r>
            <a:r>
              <a:rPr lang="ru-RU" baseline="30000" dirty="0"/>
              <a:t>2</a:t>
            </a:r>
            <a:r>
              <a:rPr lang="ru-RU" dirty="0"/>
              <a:t>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хв).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71250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5985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28264" y="-411020"/>
            <a:ext cx="11042247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ctr"/>
            <a:r>
              <a:rPr lang="ru-RU" b="1" dirty="0"/>
              <a:t>5. Структура заняття</a:t>
            </a:r>
            <a:endParaRPr lang="ru-RU" dirty="0"/>
          </a:p>
          <a:p>
            <a:pPr algn="just"/>
            <a:endParaRPr lang="ru-RU" dirty="0"/>
          </a:p>
          <a:p>
            <a:pPr algn="just"/>
            <a:r>
              <a:rPr lang="ru-RU" dirty="0"/>
              <a:t>Заняття проводиться в радіологічному відділенні лікувального закладу (міський онкологічний центр, обласна клінічна лікарня, рентгенорадіологічний і онкологічний науково-дослідний інститут)</a:t>
            </a:r>
            <a:r>
              <a:rPr lang="ru-RU" u="sng" baseline="30000" dirty="0">
                <a:solidFill>
                  <a:srgbClr val="000080"/>
                </a:solidFill>
                <a:hlinkClick r:id="rId3" action="ppaction://hlinkfile"/>
              </a:rPr>
              <a:t>*</a:t>
            </a:r>
            <a:endParaRPr lang="ru-RU" dirty="0"/>
          </a:p>
          <a:p>
            <a:pPr algn="just"/>
            <a:r>
              <a:rPr lang="ru-RU" dirty="0"/>
              <a:t>Воно складається з організаційної частини, контролю вихідного рівня знань, інструктажу і самостійної роботи студентів під керівництвом викладача.</a:t>
            </a:r>
          </a:p>
          <a:p>
            <a:pPr algn="just"/>
            <a:r>
              <a:rPr lang="ru-RU" dirty="0"/>
              <a:t>Студенти вивчають розміщення радіологічного відділення на земельній ділянці, його внутрішнє планування, структуру, організацію радіаційного і медичного контролю (див. Додаток 1).</a:t>
            </a:r>
          </a:p>
          <a:p>
            <a:pPr algn="just"/>
            <a:r>
              <a:rPr lang="ru-RU" dirty="0"/>
              <a:t>Далі вивчають і оцінюють з виконанням необхідних вимірювань і розрахунків ефективність стаціонарних і пересувних засобів протирадіаційного захисту в відділенні дистанційної променевої терапії, в відділеннях лікування закритими і відкритими джерелами. Вивчають вентиляцію, збір і видалення рідких і твердих радіоактивних відходів.</a:t>
            </a:r>
          </a:p>
          <a:p>
            <a:pPr algn="just"/>
            <a:r>
              <a:rPr lang="ru-RU" dirty="0"/>
              <a:t>У відділенні дистанційної променевої терапії та в палатах </a:t>
            </a:r>
            <a:r>
              <a:rPr lang="ru-RU" dirty="0" err="1"/>
              <a:t>студенти</a:t>
            </a:r>
            <a:r>
              <a:rPr lang="ru-RU" dirty="0"/>
              <a:t> </a:t>
            </a:r>
            <a:r>
              <a:rPr lang="ru-RU" dirty="0" err="1" smtClean="0"/>
              <a:t>ознайомлюються</a:t>
            </a:r>
            <a:r>
              <a:rPr lang="ru-RU" dirty="0" smtClean="0"/>
              <a:t> </a:t>
            </a:r>
            <a:r>
              <a:rPr lang="ru-RU" dirty="0"/>
              <a:t>також із засобами протирадіаційного захисту пацієнтів.</a:t>
            </a:r>
          </a:p>
          <a:p>
            <a:pPr algn="just"/>
            <a:r>
              <a:rPr lang="ru-RU" dirty="0"/>
              <a:t>При вивченні та оцінці протирадіаційного захисту студенти користуються спеціальними схемами обстеження (додаток 2).</a:t>
            </a:r>
          </a:p>
          <a:p>
            <a:pPr algn="just"/>
            <a:r>
              <a:rPr lang="ru-RU" dirty="0"/>
              <a:t>Після закінчення самостійної роботи обговорюють її результати, формують відповідні висновки, зауваження, рекомендації.</a:t>
            </a:r>
          </a:p>
          <a:p>
            <a:pPr algn="just"/>
            <a:r>
              <a:rPr lang="ru-RU" dirty="0"/>
              <a:t>Протокол заняття оформляється за встановленою формою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2723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8715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88021" y="1259440"/>
            <a:ext cx="99773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7. Оснащення заняття</a:t>
            </a:r>
            <a:endParaRPr lang="ru-RU" sz="2000" dirty="0"/>
          </a:p>
          <a:p>
            <a:pPr algn="just"/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  <a:p>
            <a:pPr algn="just"/>
            <a:r>
              <a:rPr lang="ru-RU" sz="2000" dirty="0"/>
              <a:t>1. Натуральний або навчальний проект радіологічного відділення лікарні.</a:t>
            </a:r>
          </a:p>
          <a:p>
            <a:pPr algn="just"/>
            <a:r>
              <a:rPr lang="ru-RU" sz="2000" dirty="0"/>
              <a:t>2. Натуральний або навчальний проект рентгенологічного відділення лікарні.</a:t>
            </a:r>
          </a:p>
          <a:p>
            <a:pPr algn="just"/>
            <a:r>
              <a:rPr lang="ru-RU" sz="2000" dirty="0"/>
              <a:t>3. Рентгенометри (</a:t>
            </a:r>
            <a:r>
              <a:rPr lang="ru-RU" sz="2000" dirty="0" err="1"/>
              <a:t>мікрорентгенометр</a:t>
            </a:r>
            <a:r>
              <a:rPr lang="ru-RU" sz="2000" dirty="0"/>
              <a:t>) Медичний переносний, переносні радіометри.</a:t>
            </a:r>
          </a:p>
          <a:p>
            <a:pPr algn="just"/>
            <a:r>
              <a:rPr lang="ru-RU" sz="2000" dirty="0"/>
              <a:t>4. Витяги з законодавчих нормативних документів (СНиП, СанПіН) з планування та експлуатації радіологічних та рентгенологічних відділень лікарні, НРБУ-97, ОСПУ-05 та інших.</a:t>
            </a:r>
            <a:endParaRPr lang="uk-UA" sz="2000" dirty="0"/>
          </a:p>
          <a:p>
            <a:pPr algn="just"/>
            <a:r>
              <a:rPr lang="ru-RU" sz="2000" dirty="0"/>
              <a:t>5. Зразки екранують матеріалів.</a:t>
            </a:r>
            <a:endParaRPr lang="uk-UA" sz="2000" dirty="0"/>
          </a:p>
          <a:p>
            <a:pPr algn="just"/>
            <a:r>
              <a:rPr lang="ru-RU" sz="2000" dirty="0"/>
              <a:t>6. Ситуаційні завдання для самостійної роботи студентів.</a:t>
            </a:r>
          </a:p>
        </p:txBody>
      </p:sp>
    </p:spTree>
    <p:extLst>
      <p:ext uri="{BB962C8B-B14F-4D97-AF65-F5344CB8AC3E}">
        <p14:creationId xmlns:p14="http://schemas.microsoft.com/office/powerpoint/2010/main" val="3503190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868908"/>
            <a:ext cx="10058400" cy="586854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вимоги</a:t>
            </a:r>
            <a:r>
              <a:rPr lang="ru-RU" dirty="0"/>
              <a:t> до </a:t>
            </a:r>
            <a:r>
              <a:rPr lang="ru-RU" dirty="0" err="1"/>
              <a:t>радіаційного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 у </a:t>
            </a:r>
            <a:r>
              <a:rPr lang="ru-RU" dirty="0" err="1"/>
              <a:t>медицині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1</a:t>
            </a:r>
            <a:r>
              <a:rPr lang="ru-RU" sz="2900" b="1" dirty="0"/>
              <a:t>. </a:t>
            </a:r>
            <a:r>
              <a:rPr lang="ru-RU" sz="2900" b="1" dirty="0" err="1"/>
              <a:t>Медичний</a:t>
            </a:r>
            <a:r>
              <a:rPr lang="ru-RU" sz="2900" b="1" dirty="0"/>
              <a:t> заклад при </a:t>
            </a:r>
            <a:r>
              <a:rPr lang="ru-RU" sz="2900" b="1" dirty="0" err="1"/>
              <a:t>проведенні</a:t>
            </a:r>
            <a:r>
              <a:rPr lang="ru-RU" sz="2900" b="1" dirty="0"/>
              <a:t> процедур </a:t>
            </a:r>
            <a:r>
              <a:rPr lang="ru-RU" sz="2900" b="1" dirty="0" err="1"/>
              <a:t>медичного</a:t>
            </a:r>
            <a:r>
              <a:rPr lang="ru-RU" sz="2900" b="1" dirty="0"/>
              <a:t> </a:t>
            </a:r>
            <a:r>
              <a:rPr lang="ru-RU" sz="2900" b="1" dirty="0" err="1"/>
              <a:t>опромінення</a:t>
            </a:r>
            <a:r>
              <a:rPr lang="ru-RU" sz="2900" b="1" dirty="0"/>
              <a:t> з </a:t>
            </a:r>
            <a:r>
              <a:rPr lang="ru-RU" sz="2900" b="1" dirty="0" err="1"/>
              <a:t>використанням</a:t>
            </a:r>
            <a:r>
              <a:rPr lang="ru-RU" sz="2900" b="1" dirty="0"/>
              <a:t> ДІВ </a:t>
            </a:r>
            <a:r>
              <a:rPr lang="ru-RU" sz="2900" b="1" dirty="0" err="1"/>
              <a:t>дотримується</a:t>
            </a:r>
            <a:r>
              <a:rPr lang="ru-RU" sz="2900" b="1" dirty="0"/>
              <a:t> таких </a:t>
            </a:r>
            <a:r>
              <a:rPr lang="ru-RU" sz="2900" b="1" dirty="0" err="1"/>
              <a:t>основних</a:t>
            </a:r>
            <a:r>
              <a:rPr lang="ru-RU" sz="2900" b="1" dirty="0"/>
              <a:t> </a:t>
            </a:r>
            <a:r>
              <a:rPr lang="ru-RU" sz="2900" b="1" dirty="0" err="1"/>
              <a:t>принципів</a:t>
            </a:r>
            <a:r>
              <a:rPr lang="ru-RU" sz="2900" b="1" dirty="0"/>
              <a:t> </a:t>
            </a:r>
            <a:r>
              <a:rPr lang="ru-RU" sz="2900" b="1" dirty="0" err="1"/>
              <a:t>радіаційного</a:t>
            </a:r>
            <a:r>
              <a:rPr lang="ru-RU" sz="2900" b="1" dirty="0"/>
              <a:t> </a:t>
            </a:r>
            <a:r>
              <a:rPr lang="ru-RU" sz="2900" b="1" dirty="0" err="1"/>
              <a:t>захисту</a:t>
            </a:r>
            <a:r>
              <a:rPr lang="ru-RU" sz="2900" b="1" dirty="0"/>
              <a:t>:</a:t>
            </a:r>
          </a:p>
          <a:p>
            <a:r>
              <a:rPr lang="ru-RU" sz="2600" i="1" u="sng" dirty="0"/>
              <a:t>1) </a:t>
            </a:r>
            <a:r>
              <a:rPr lang="ru-RU" sz="2600" i="1" u="sng" dirty="0" err="1"/>
              <a:t>обґрунтування</a:t>
            </a:r>
            <a:r>
              <a:rPr lang="ru-RU" sz="2600" i="1" u="sng" dirty="0"/>
              <a:t>, </a:t>
            </a:r>
            <a:r>
              <a:rPr lang="ru-RU" sz="2600" i="1" u="sng" dirty="0" err="1"/>
              <a:t>що</a:t>
            </a:r>
            <a:r>
              <a:rPr lang="ru-RU" sz="2600" i="1" u="sng" dirty="0"/>
              <a:t> </a:t>
            </a:r>
            <a:r>
              <a:rPr lang="ru-RU" sz="2600" i="1" u="sng" dirty="0" err="1"/>
              <a:t>полягає</a:t>
            </a:r>
            <a:r>
              <a:rPr lang="ru-RU" sz="2600" i="1" u="sng" dirty="0"/>
              <a:t> у такому:</a:t>
            </a:r>
          </a:p>
          <a:p>
            <a:r>
              <a:rPr lang="ru-RU" dirty="0" err="1"/>
              <a:t>уникнення</a:t>
            </a:r>
            <a:r>
              <a:rPr lang="ru-RU" dirty="0"/>
              <a:t> </a:t>
            </a:r>
            <a:r>
              <a:rPr lang="ru-RU" dirty="0" err="1"/>
              <a:t>необґрунтованого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шляхом </a:t>
            </a:r>
            <a:r>
              <a:rPr lang="ru-RU" dirty="0" err="1"/>
              <a:t>врахування</a:t>
            </a:r>
            <a:r>
              <a:rPr lang="ru-RU" dirty="0"/>
              <a:t> </a:t>
            </a:r>
            <a:r>
              <a:rPr lang="ru-RU" dirty="0" err="1"/>
              <a:t>результатів</a:t>
            </a:r>
            <a:r>
              <a:rPr lang="ru-RU" dirty="0"/>
              <a:t> </a:t>
            </a:r>
            <a:r>
              <a:rPr lang="ru-RU" dirty="0" err="1"/>
              <a:t>попередніх</a:t>
            </a:r>
            <a:r>
              <a:rPr lang="ru-RU" dirty="0"/>
              <a:t> </a:t>
            </a:r>
            <a:r>
              <a:rPr lang="ru-RU" dirty="0" err="1"/>
              <a:t>діагностичних</a:t>
            </a:r>
            <a:r>
              <a:rPr lang="ru-RU" dirty="0"/>
              <a:t> процедур,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стосуються</a:t>
            </a:r>
            <a:r>
              <a:rPr lang="ru-RU" dirty="0"/>
              <a:t> </a:t>
            </a:r>
            <a:r>
              <a:rPr lang="ru-RU" dirty="0" err="1"/>
              <a:t>запланованого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;</a:t>
            </a:r>
          </a:p>
          <a:p>
            <a:r>
              <a:rPr lang="ru-RU" dirty="0" err="1"/>
              <a:t>медичне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особи, яка не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, проводиться </a:t>
            </a:r>
            <a:r>
              <a:rPr lang="ru-RU" dirty="0" err="1"/>
              <a:t>лише</a:t>
            </a:r>
            <a:r>
              <a:rPr lang="ru-RU" dirty="0"/>
              <a:t> за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задокументованого</a:t>
            </a:r>
            <a:r>
              <a:rPr lang="ru-RU" dirty="0"/>
              <a:t> </a:t>
            </a:r>
            <a:r>
              <a:rPr lang="ru-RU" dirty="0" err="1"/>
              <a:t>обґрунтування</a:t>
            </a:r>
            <a:r>
              <a:rPr lang="ru-RU" dirty="0"/>
              <a:t> </a:t>
            </a:r>
            <a:r>
              <a:rPr lang="ru-RU" dirty="0" err="1"/>
              <a:t>лікаря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направляє</a:t>
            </a:r>
            <a:r>
              <a:rPr lang="ru-RU" dirty="0"/>
              <a:t> особу на </a:t>
            </a:r>
            <a:r>
              <a:rPr lang="ru-RU" dirty="0" err="1"/>
              <a:t>процедури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, </a:t>
            </a:r>
            <a:r>
              <a:rPr lang="ru-RU" dirty="0" err="1"/>
              <a:t>або</a:t>
            </a:r>
            <a:r>
              <a:rPr lang="ru-RU" dirty="0"/>
              <a:t> в рамках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скринінгу</a:t>
            </a:r>
            <a:r>
              <a:rPr lang="ru-RU" dirty="0"/>
              <a:t> стану </a:t>
            </a:r>
            <a:r>
              <a:rPr lang="ru-RU" dirty="0" err="1"/>
              <a:t>здоров’я</a:t>
            </a:r>
            <a:r>
              <a:rPr lang="ru-RU" dirty="0"/>
              <a:t>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6850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008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5468" y="1119116"/>
            <a:ext cx="10050211" cy="4749978"/>
          </a:xfrm>
        </p:spPr>
        <p:txBody>
          <a:bodyPr>
            <a:normAutofit/>
          </a:bodyPr>
          <a:lstStyle/>
          <a:p>
            <a:r>
              <a:rPr lang="ru-RU" dirty="0" err="1" smtClean="0"/>
              <a:t>медичне</a:t>
            </a:r>
            <a:r>
              <a:rPr lang="ru-RU" dirty="0" smtClean="0"/>
              <a:t> </a:t>
            </a:r>
            <a:r>
              <a:rPr lang="ru-RU" dirty="0" err="1"/>
              <a:t>опромінення</a:t>
            </a:r>
            <a:r>
              <a:rPr lang="ru-RU" dirty="0"/>
              <a:t> в рамках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скринінгу</a:t>
            </a:r>
            <a:r>
              <a:rPr lang="ru-RU" dirty="0"/>
              <a:t> стану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обґрунтовується</a:t>
            </a:r>
            <a:r>
              <a:rPr lang="ru-RU" dirty="0"/>
              <a:t> МОЗ </a:t>
            </a:r>
            <a:r>
              <a:rPr lang="ru-RU" dirty="0" err="1"/>
              <a:t>спільно</a:t>
            </a:r>
            <a:r>
              <a:rPr lang="ru-RU" dirty="0"/>
              <a:t> з </a:t>
            </a:r>
            <a:r>
              <a:rPr lang="ru-RU" dirty="0" err="1"/>
              <a:t>профільними</a:t>
            </a:r>
            <a:r>
              <a:rPr lang="ru-RU" dirty="0"/>
              <a:t> </a:t>
            </a:r>
            <a:r>
              <a:rPr lang="ru-RU" dirty="0" err="1"/>
              <a:t>медичними</a:t>
            </a:r>
            <a:r>
              <a:rPr lang="ru-RU" dirty="0"/>
              <a:t> закладами;</a:t>
            </a:r>
          </a:p>
          <a:p>
            <a:r>
              <a:rPr lang="ru-RU" dirty="0" err="1"/>
              <a:t>медичне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в </a:t>
            </a:r>
            <a:r>
              <a:rPr lang="ru-RU" dirty="0" err="1"/>
              <a:t>цілях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біомедичних</a:t>
            </a:r>
            <a:r>
              <a:rPr lang="ru-RU" dirty="0"/>
              <a:t> </a:t>
            </a:r>
            <a:r>
              <a:rPr lang="ru-RU" dirty="0" err="1"/>
              <a:t>досліджень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</a:t>
            </a:r>
            <a:r>
              <a:rPr lang="ru-RU" dirty="0" err="1"/>
              <a:t>медичним</a:t>
            </a:r>
            <a:r>
              <a:rPr lang="ru-RU" dirty="0"/>
              <a:t> закладом за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письмової</a:t>
            </a:r>
            <a:r>
              <a:rPr lang="ru-RU" dirty="0"/>
              <a:t> </a:t>
            </a:r>
            <a:r>
              <a:rPr lang="ru-RU" dirty="0" err="1"/>
              <a:t>згоди</a:t>
            </a:r>
            <a:r>
              <a:rPr lang="ru-RU" dirty="0"/>
              <a:t> </a:t>
            </a:r>
            <a:r>
              <a:rPr lang="ru-RU" dirty="0" err="1"/>
              <a:t>добровольця</a:t>
            </a:r>
            <a:r>
              <a:rPr lang="ru-RU" dirty="0"/>
              <a:t>, </a:t>
            </a:r>
            <a:r>
              <a:rPr lang="ru-RU" dirty="0" err="1"/>
              <a:t>поінформованого</a:t>
            </a:r>
            <a:r>
              <a:rPr lang="ru-RU" dirty="0"/>
              <a:t> про </a:t>
            </a:r>
            <a:r>
              <a:rPr lang="ru-RU" dirty="0" err="1"/>
              <a:t>ступінь</a:t>
            </a:r>
            <a:r>
              <a:rPr lang="ru-RU" dirty="0"/>
              <a:t> </a:t>
            </a:r>
            <a:r>
              <a:rPr lang="ru-RU" dirty="0" err="1"/>
              <a:t>радіаційного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. Доза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добровольця</a:t>
            </a:r>
            <a:r>
              <a:rPr lang="ru-RU" dirty="0"/>
              <a:t> в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/>
              <a:t>визначається</a:t>
            </a:r>
            <a:r>
              <a:rPr lang="ru-RU" dirty="0"/>
              <a:t> </a:t>
            </a:r>
            <a:r>
              <a:rPr lang="ru-RU" dirty="0" err="1"/>
              <a:t>лікарем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відповідну</a:t>
            </a:r>
            <a:r>
              <a:rPr lang="ru-RU" dirty="0"/>
              <a:t> </a:t>
            </a:r>
            <a:r>
              <a:rPr lang="ru-RU" dirty="0" err="1"/>
              <a:t>спеціалізацію</a:t>
            </a:r>
            <a:r>
              <a:rPr lang="ru-RU" dirty="0"/>
              <a:t>, на </a:t>
            </a:r>
            <a:r>
              <a:rPr lang="ru-RU" dirty="0" err="1"/>
              <a:t>індивідуальній</a:t>
            </a:r>
            <a:r>
              <a:rPr lang="ru-RU" dirty="0"/>
              <a:t> </a:t>
            </a:r>
            <a:r>
              <a:rPr lang="ru-RU" dirty="0" err="1"/>
              <a:t>основі</a:t>
            </a:r>
            <a:r>
              <a:rPr lang="ru-RU" dirty="0"/>
              <a:t>;</a:t>
            </a:r>
          </a:p>
          <a:p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добровольців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свідомо</a:t>
            </a:r>
            <a:r>
              <a:rPr lang="ru-RU" dirty="0"/>
              <a:t> та </a:t>
            </a:r>
            <a:r>
              <a:rPr lang="ru-RU" dirty="0" err="1"/>
              <a:t>добровільно</a:t>
            </a:r>
            <a:r>
              <a:rPr lang="ru-RU" dirty="0"/>
              <a:t> </a:t>
            </a:r>
            <a:r>
              <a:rPr lang="ru-RU" dirty="0" err="1"/>
              <a:t>надають</a:t>
            </a:r>
            <a:r>
              <a:rPr lang="ru-RU" dirty="0"/>
              <a:t> </a:t>
            </a:r>
            <a:r>
              <a:rPr lang="ru-RU" dirty="0" err="1"/>
              <a:t>допомогу</a:t>
            </a:r>
            <a:r>
              <a:rPr lang="ru-RU" dirty="0"/>
              <a:t> </a:t>
            </a:r>
            <a:r>
              <a:rPr lang="ru-RU" dirty="0" err="1"/>
              <a:t>пацієнтам</a:t>
            </a:r>
            <a:r>
              <a:rPr lang="ru-RU" dirty="0"/>
              <a:t> в </a:t>
            </a:r>
            <a:r>
              <a:rPr lang="ru-RU" dirty="0" err="1"/>
              <a:t>медичній</a:t>
            </a:r>
            <a:r>
              <a:rPr lang="ru-RU" dirty="0"/>
              <a:t> </a:t>
            </a:r>
            <a:r>
              <a:rPr lang="ru-RU" dirty="0" err="1"/>
              <a:t>радіології</a:t>
            </a:r>
            <a:r>
              <a:rPr lang="ru-RU" dirty="0"/>
              <a:t>, </a:t>
            </a:r>
            <a:r>
              <a:rPr lang="ru-RU" dirty="0" err="1"/>
              <a:t>можливе</a:t>
            </a:r>
            <a:r>
              <a:rPr lang="ru-RU" dirty="0"/>
              <a:t> за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суттєвої</a:t>
            </a:r>
            <a:r>
              <a:rPr lang="ru-RU" dirty="0"/>
              <a:t> </a:t>
            </a:r>
            <a:r>
              <a:rPr lang="ru-RU" dirty="0" err="1"/>
              <a:t>вигоди</a:t>
            </a:r>
            <a:r>
              <a:rPr lang="ru-RU" dirty="0"/>
              <a:t> для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порівняно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шкодою, яку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завдано</a:t>
            </a:r>
            <a:r>
              <a:rPr lang="ru-RU" dirty="0"/>
              <a:t> </a:t>
            </a:r>
            <a:r>
              <a:rPr lang="ru-RU" dirty="0" err="1"/>
              <a:t>добровольцю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. Доза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добровольця</a:t>
            </a:r>
            <a:r>
              <a:rPr lang="ru-RU" dirty="0"/>
              <a:t> в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випадку</a:t>
            </a:r>
            <a:r>
              <a:rPr lang="ru-RU" dirty="0"/>
              <a:t> не повинна </a:t>
            </a:r>
            <a:r>
              <a:rPr lang="ru-RU" dirty="0" err="1"/>
              <a:t>перевищувати</a:t>
            </a:r>
            <a:r>
              <a:rPr lang="ru-RU" dirty="0"/>
              <a:t> 5 </a:t>
            </a:r>
            <a:r>
              <a:rPr lang="ru-RU" dirty="0" err="1"/>
              <a:t>мЗв</a:t>
            </a:r>
            <a:r>
              <a:rPr lang="ru-RU" dirty="0"/>
              <a:t> на </a:t>
            </a:r>
            <a:r>
              <a:rPr lang="ru-RU" dirty="0" err="1"/>
              <a:t>рік</a:t>
            </a:r>
            <a:r>
              <a:rPr lang="ru-RU" dirty="0"/>
              <a:t>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8367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620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u="sng" dirty="0"/>
              <a:t>2) </a:t>
            </a:r>
            <a:r>
              <a:rPr lang="ru-RU" b="1" i="1" u="sng" dirty="0" err="1"/>
              <a:t>оптимізація</a:t>
            </a:r>
            <a:r>
              <a:rPr lang="ru-RU" b="1" i="1" u="sng" dirty="0"/>
              <a:t>, </a:t>
            </a:r>
            <a:r>
              <a:rPr lang="ru-RU" b="1" i="1" u="sng" dirty="0" err="1"/>
              <a:t>завданням</a:t>
            </a:r>
            <a:r>
              <a:rPr lang="ru-RU" b="1" i="1" u="sng" dirty="0"/>
              <a:t> </a:t>
            </a:r>
            <a:r>
              <a:rPr lang="ru-RU" b="1" i="1" u="sng" dirty="0" err="1"/>
              <a:t>якої</a:t>
            </a:r>
            <a:r>
              <a:rPr lang="ru-RU" b="1" i="1" u="sng" dirty="0"/>
              <a:t> є </a:t>
            </a:r>
            <a:r>
              <a:rPr lang="ru-RU" b="1" i="1" u="sng" dirty="0" err="1"/>
              <a:t>забезпечення</a:t>
            </a:r>
            <a:r>
              <a:rPr lang="ru-RU" b="1" i="1" u="sng" dirty="0"/>
              <a:t> в </a:t>
            </a:r>
            <a:r>
              <a:rPr lang="ru-RU" b="1" i="1" u="sng" dirty="0" err="1"/>
              <a:t>усіх</a:t>
            </a:r>
            <a:r>
              <a:rPr lang="ru-RU" b="1" i="1" u="sng" dirty="0"/>
              <a:t> </a:t>
            </a:r>
            <a:r>
              <a:rPr lang="ru-RU" b="1" i="1" u="sng" dirty="0" err="1"/>
              <a:t>випадках</a:t>
            </a:r>
            <a:r>
              <a:rPr lang="ru-RU" b="1" i="1" u="sng" dirty="0"/>
              <a:t> </a:t>
            </a:r>
            <a:r>
              <a:rPr lang="ru-RU" b="1" i="1" u="sng" dirty="0" err="1"/>
              <a:t>планування</a:t>
            </a:r>
            <a:r>
              <a:rPr lang="ru-RU" b="1" i="1" u="sng" dirty="0"/>
              <a:t> та </a:t>
            </a:r>
            <a:r>
              <a:rPr lang="ru-RU" b="1" i="1" u="sng" dirty="0" err="1"/>
              <a:t>проведення</a:t>
            </a:r>
            <a:r>
              <a:rPr lang="ru-RU" b="1" i="1" u="sng" dirty="0"/>
              <a:t> </a:t>
            </a:r>
            <a:r>
              <a:rPr lang="ru-RU" b="1" i="1" u="sng" dirty="0" err="1"/>
              <a:t>медичного</a:t>
            </a:r>
            <a:r>
              <a:rPr lang="ru-RU" b="1" i="1" u="sng" dirty="0"/>
              <a:t> </a:t>
            </a:r>
            <a:r>
              <a:rPr lang="ru-RU" b="1" i="1" u="sng" dirty="0" err="1"/>
              <a:t>опромінення</a:t>
            </a:r>
            <a:r>
              <a:rPr lang="ru-RU" b="1" i="1" u="sng" dirty="0"/>
              <a:t>:</a:t>
            </a:r>
          </a:p>
          <a:p>
            <a:r>
              <a:rPr lang="ru-RU" dirty="0" err="1"/>
              <a:t>мінімального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діагностичних</a:t>
            </a:r>
            <a:r>
              <a:rPr lang="ru-RU" dirty="0"/>
              <a:t> доз за </a:t>
            </a:r>
            <a:r>
              <a:rPr lang="ru-RU" dirty="0" err="1"/>
              <a:t>достатньої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;</a:t>
            </a:r>
          </a:p>
          <a:p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терапевтичних</a:t>
            </a:r>
            <a:r>
              <a:rPr lang="ru-RU" dirty="0"/>
              <a:t> доз </a:t>
            </a:r>
            <a:r>
              <a:rPr lang="ru-RU" dirty="0" err="1"/>
              <a:t>опромінення</a:t>
            </a:r>
            <a:r>
              <a:rPr lang="ru-RU" dirty="0"/>
              <a:t> для кожного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окремо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мінімального</a:t>
            </a:r>
            <a:r>
              <a:rPr lang="ru-RU" dirty="0"/>
              <a:t> </a:t>
            </a:r>
            <a:r>
              <a:rPr lang="ru-RU" dirty="0" err="1"/>
              <a:t>опроміненням</a:t>
            </a:r>
            <a:r>
              <a:rPr lang="ru-RU" dirty="0"/>
              <a:t> </a:t>
            </a:r>
            <a:r>
              <a:rPr lang="ru-RU" dirty="0" err="1"/>
              <a:t>здорових</a:t>
            </a:r>
            <a:r>
              <a:rPr lang="ru-RU" dirty="0"/>
              <a:t> тканин та </a:t>
            </a:r>
            <a:r>
              <a:rPr lang="ru-RU" dirty="0" err="1"/>
              <a:t>організму</a:t>
            </a:r>
            <a:r>
              <a:rPr lang="ru-RU" dirty="0"/>
              <a:t> в </a:t>
            </a:r>
            <a:r>
              <a:rPr lang="ru-RU" dirty="0" err="1"/>
              <a:t>цілому</a:t>
            </a:r>
            <a:r>
              <a:rPr lang="ru-RU" dirty="0"/>
              <a:t>.</a:t>
            </a:r>
          </a:p>
          <a:p>
            <a:r>
              <a:rPr lang="ru-RU" dirty="0"/>
              <a:t>Принцип </a:t>
            </a:r>
            <a:r>
              <a:rPr lang="ru-RU" dirty="0" err="1"/>
              <a:t>оптимізації</a:t>
            </a:r>
            <a:r>
              <a:rPr lang="ru-RU" dirty="0"/>
              <a:t> </a:t>
            </a:r>
            <a:r>
              <a:rPr lang="ru-RU" dirty="0" err="1"/>
              <a:t>застосовується</a:t>
            </a:r>
            <a:r>
              <a:rPr lang="ru-RU" dirty="0"/>
              <a:t> </a:t>
            </a:r>
            <a:r>
              <a:rPr lang="ru-RU" b="1" i="1" u="sng" dirty="0"/>
              <a:t>на </a:t>
            </a:r>
            <a:r>
              <a:rPr lang="ru-RU" b="1" i="1" u="sng" dirty="0" err="1"/>
              <a:t>всіх</a:t>
            </a:r>
            <a:r>
              <a:rPr lang="ru-RU" b="1" i="1" u="sng" dirty="0"/>
              <a:t> </a:t>
            </a:r>
            <a:r>
              <a:rPr lang="ru-RU" b="1" i="1" u="sng" dirty="0" err="1"/>
              <a:t>етапах</a:t>
            </a:r>
            <a:r>
              <a:rPr lang="ru-RU" b="1" i="1" u="sng" dirty="0"/>
              <a:t>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практичних</a:t>
            </a:r>
            <a:r>
              <a:rPr lang="ru-RU" dirty="0"/>
              <a:t> </a:t>
            </a:r>
            <a:r>
              <a:rPr lang="ru-RU" dirty="0" err="1"/>
              <a:t>аспектів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радіологічних</a:t>
            </a:r>
            <a:r>
              <a:rPr lang="ru-RU" dirty="0"/>
              <a:t> процедур.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9581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3256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</a:t>
            </a:r>
            <a:r>
              <a:rPr lang="ru-RU" dirty="0" err="1"/>
              <a:t>Адміністрація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 </a:t>
            </a:r>
            <a:r>
              <a:rPr lang="ru-RU" dirty="0" err="1"/>
              <a:t>забезпечує</a:t>
            </a:r>
            <a:r>
              <a:rPr lang="ru-RU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err="1"/>
              <a:t>надання</a:t>
            </a:r>
            <a:r>
              <a:rPr lang="ru-RU" sz="2800" dirty="0"/>
              <a:t> </a:t>
            </a:r>
            <a:r>
              <a:rPr lang="ru-RU" sz="2800" dirty="0" err="1"/>
              <a:t>наявної</a:t>
            </a:r>
            <a:r>
              <a:rPr lang="ru-RU" sz="2800" dirty="0"/>
              <a:t> </a:t>
            </a:r>
            <a:r>
              <a:rPr lang="ru-RU" sz="2800" dirty="0" err="1"/>
              <a:t>інформації</a:t>
            </a:r>
            <a:r>
              <a:rPr lang="ru-RU" sz="2800" dirty="0"/>
              <a:t> </a:t>
            </a:r>
            <a:r>
              <a:rPr lang="ru-RU" sz="2800" dirty="0" err="1"/>
              <a:t>щодо</a:t>
            </a:r>
            <a:r>
              <a:rPr lang="ru-RU" sz="2800" dirty="0"/>
              <a:t> </a:t>
            </a:r>
            <a:r>
              <a:rPr lang="ru-RU" sz="2800" dirty="0" err="1"/>
              <a:t>медичного</a:t>
            </a:r>
            <a:r>
              <a:rPr lang="ru-RU" sz="2800" dirty="0"/>
              <a:t> </a:t>
            </a:r>
            <a:r>
              <a:rPr lang="ru-RU" sz="2800" dirty="0" err="1"/>
              <a:t>опромінення</a:t>
            </a:r>
            <a:r>
              <a:rPr lang="ru-RU" sz="2800" dirty="0"/>
              <a:t> </a:t>
            </a:r>
            <a:r>
              <a:rPr lang="ru-RU" sz="2800" dirty="0" err="1"/>
              <a:t>іншим</a:t>
            </a:r>
            <a:r>
              <a:rPr lang="ru-RU" sz="2800" dirty="0"/>
              <a:t> </a:t>
            </a:r>
            <a:r>
              <a:rPr lang="ru-RU" sz="2800" dirty="0" err="1"/>
              <a:t>лікарям</a:t>
            </a:r>
            <a:r>
              <a:rPr lang="ru-RU" sz="2800" dirty="0"/>
              <a:t> (у </a:t>
            </a:r>
            <a:r>
              <a:rPr lang="ru-RU" sz="2800" dirty="0" err="1"/>
              <a:t>разі</a:t>
            </a:r>
            <a:r>
              <a:rPr lang="ru-RU" sz="2800" dirty="0"/>
              <a:t> </a:t>
            </a:r>
            <a:r>
              <a:rPr lang="ru-RU" sz="2800" dirty="0" err="1"/>
              <a:t>необхідності</a:t>
            </a:r>
            <a:r>
              <a:rPr lang="ru-RU" sz="2800" dirty="0"/>
              <a:t>), </a:t>
            </a:r>
            <a:r>
              <a:rPr lang="ru-RU" sz="2800" dirty="0" err="1"/>
              <a:t>пацієнту</a:t>
            </a:r>
            <a:r>
              <a:rPr lang="ru-RU" sz="2800" dirty="0"/>
              <a:t>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його</a:t>
            </a:r>
            <a:r>
              <a:rPr lang="ru-RU" sz="2800" dirty="0"/>
              <a:t> законному </a:t>
            </a:r>
            <a:r>
              <a:rPr lang="ru-RU" sz="2800" dirty="0" err="1"/>
              <a:t>представнику</a:t>
            </a:r>
            <a:r>
              <a:rPr lang="ru-RU" sz="2800" dirty="0"/>
              <a:t> у порядку, </a:t>
            </a:r>
            <a:r>
              <a:rPr lang="ru-RU" sz="2800" dirty="0" err="1"/>
              <a:t>визначеному</a:t>
            </a:r>
            <a:r>
              <a:rPr lang="ru-RU" sz="2800" dirty="0"/>
              <a:t> 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hlinkClick r:id="rId3"/>
              </a:rPr>
              <a:t>статтею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hlinkClick r:id="rId3"/>
              </a:rPr>
              <a:t> 39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</a:rPr>
              <a:t> </a:t>
            </a:r>
            <a:r>
              <a:rPr lang="ru-RU" sz="2800" dirty="0"/>
              <a:t>Закону </a:t>
            </a:r>
            <a:r>
              <a:rPr lang="ru-RU" sz="2800" dirty="0" err="1"/>
              <a:t>України</a:t>
            </a:r>
            <a:r>
              <a:rPr lang="ru-RU" sz="2800" dirty="0"/>
              <a:t> «</a:t>
            </a:r>
            <a:r>
              <a:rPr lang="ru-RU" sz="2800" dirty="0" err="1"/>
              <a:t>Основи</a:t>
            </a:r>
            <a:r>
              <a:rPr lang="ru-RU" sz="2800" dirty="0"/>
              <a:t> </a:t>
            </a:r>
            <a:r>
              <a:rPr lang="ru-RU" sz="2800" dirty="0" err="1"/>
              <a:t>законодавства</a:t>
            </a:r>
            <a:r>
              <a:rPr lang="ru-RU" sz="2800" dirty="0"/>
              <a:t> </a:t>
            </a:r>
            <a:r>
              <a:rPr lang="ru-RU" sz="2800" dirty="0" err="1"/>
              <a:t>України</a:t>
            </a:r>
            <a:r>
              <a:rPr lang="ru-RU" sz="2800" dirty="0"/>
              <a:t> про </a:t>
            </a:r>
            <a:r>
              <a:rPr lang="ru-RU" sz="2800" dirty="0" err="1"/>
              <a:t>охорону</a:t>
            </a:r>
            <a:r>
              <a:rPr lang="ru-RU" sz="2800" dirty="0"/>
              <a:t> </a:t>
            </a:r>
            <a:r>
              <a:rPr lang="ru-RU" sz="2800" dirty="0" err="1"/>
              <a:t>здоров’я</a:t>
            </a:r>
            <a:r>
              <a:rPr lang="ru-RU" sz="2800" dirty="0"/>
              <a:t>»;</a:t>
            </a:r>
          </a:p>
          <a:p>
            <a:r>
              <a:rPr lang="ru-RU" sz="2800" dirty="0" err="1"/>
              <a:t>дотримання</a:t>
            </a:r>
            <a:r>
              <a:rPr lang="ru-RU" sz="2800" dirty="0"/>
              <a:t> </a:t>
            </a:r>
            <a:r>
              <a:rPr lang="ru-RU" sz="2800" dirty="0" err="1"/>
              <a:t>вимог</a:t>
            </a:r>
            <a:r>
              <a:rPr lang="ru-RU" sz="2800" dirty="0"/>
              <a:t> </a:t>
            </a:r>
            <a:r>
              <a:rPr lang="ru-RU" sz="2800" dirty="0" err="1"/>
              <a:t>законодавства</a:t>
            </a:r>
            <a:r>
              <a:rPr lang="ru-RU" sz="2800" dirty="0"/>
              <a:t>, норм та правил з </a:t>
            </a:r>
            <a:r>
              <a:rPr lang="ru-RU" sz="2800" dirty="0" err="1"/>
              <a:t>радіаційної</a:t>
            </a:r>
            <a:r>
              <a:rPr lang="ru-RU" sz="2800" dirty="0"/>
              <a:t> </a:t>
            </a:r>
            <a:r>
              <a:rPr lang="ru-RU" sz="2800" dirty="0" err="1"/>
              <a:t>безпеки</a:t>
            </a:r>
            <a:r>
              <a:rPr lang="ru-RU" sz="2800" dirty="0"/>
              <a:t>, </a:t>
            </a:r>
            <a:r>
              <a:rPr lang="ru-RU" sz="2800" dirty="0" err="1"/>
              <a:t>стандартів</a:t>
            </a:r>
            <a:r>
              <a:rPr lang="ru-RU" sz="2800" dirty="0"/>
              <a:t> </a:t>
            </a:r>
            <a:r>
              <a:rPr lang="ru-RU" sz="2800" dirty="0" err="1"/>
              <a:t>медичної</a:t>
            </a:r>
            <a:r>
              <a:rPr lang="ru-RU" sz="2800" dirty="0"/>
              <a:t> </a:t>
            </a:r>
            <a:r>
              <a:rPr lang="ru-RU" sz="2800" dirty="0" err="1"/>
              <a:t>допомоги</a:t>
            </a:r>
            <a:r>
              <a:rPr lang="ru-RU" sz="2800" dirty="0"/>
              <a:t> (</a:t>
            </a:r>
            <a:r>
              <a:rPr lang="ru-RU" sz="2800" dirty="0" err="1"/>
              <a:t>медичних</a:t>
            </a:r>
            <a:r>
              <a:rPr lang="ru-RU" sz="2800" dirty="0"/>
              <a:t> </a:t>
            </a:r>
            <a:r>
              <a:rPr lang="ru-RU" sz="2800" dirty="0" err="1"/>
              <a:t>стандартів</a:t>
            </a:r>
            <a:r>
              <a:rPr lang="ru-RU" sz="2800" dirty="0"/>
              <a:t>), </a:t>
            </a:r>
            <a:r>
              <a:rPr lang="ru-RU" sz="2800" dirty="0" err="1"/>
              <a:t>клінічних</a:t>
            </a:r>
            <a:r>
              <a:rPr lang="ru-RU" sz="2800" dirty="0"/>
              <a:t> </a:t>
            </a:r>
            <a:r>
              <a:rPr lang="ru-RU" sz="2800" dirty="0" err="1"/>
              <a:t>протоколів</a:t>
            </a:r>
            <a:r>
              <a:rPr lang="ru-RU" sz="2800" dirty="0"/>
              <a:t>, </a:t>
            </a:r>
            <a:r>
              <a:rPr lang="ru-RU" sz="2800" dirty="0" err="1"/>
              <a:t>табелів</a:t>
            </a:r>
            <a:r>
              <a:rPr lang="ru-RU" sz="2800" dirty="0"/>
              <a:t> </a:t>
            </a:r>
            <a:r>
              <a:rPr lang="ru-RU" sz="2800" dirty="0" err="1"/>
              <a:t>матеріально-технічного</a:t>
            </a:r>
            <a:r>
              <a:rPr lang="ru-RU" sz="2800" dirty="0"/>
              <a:t> </a:t>
            </a:r>
            <a:r>
              <a:rPr lang="ru-RU" sz="2800" dirty="0" err="1"/>
              <a:t>оснащення</a:t>
            </a:r>
            <a:r>
              <a:rPr lang="ru-RU" sz="2800" dirty="0"/>
              <a:t>;</a:t>
            </a:r>
          </a:p>
          <a:p>
            <a:r>
              <a:rPr lang="ru-RU" sz="2800" dirty="0" err="1"/>
              <a:t>проведення</a:t>
            </a:r>
            <a:r>
              <a:rPr lang="ru-RU" sz="2800" dirty="0"/>
              <a:t> </a:t>
            </a:r>
            <a:r>
              <a:rPr lang="ru-RU" sz="2800" dirty="0" err="1"/>
              <a:t>повірки</a:t>
            </a:r>
            <a:r>
              <a:rPr lang="ru-RU" sz="2800" dirty="0"/>
              <a:t>, </a:t>
            </a:r>
            <a:r>
              <a:rPr lang="ru-RU" sz="2800" dirty="0" err="1"/>
              <a:t>калібрування</a:t>
            </a:r>
            <a:r>
              <a:rPr lang="ru-RU" sz="2800" dirty="0"/>
              <a:t> </a:t>
            </a:r>
            <a:r>
              <a:rPr lang="ru-RU" sz="2800" dirty="0" err="1"/>
              <a:t>чи</a:t>
            </a:r>
            <a:r>
              <a:rPr lang="ru-RU" sz="2800" dirty="0"/>
              <a:t> </a:t>
            </a:r>
            <a:r>
              <a:rPr lang="ru-RU" sz="2800" dirty="0" err="1"/>
              <a:t>оцінки</a:t>
            </a:r>
            <a:r>
              <a:rPr lang="ru-RU" sz="2800" dirty="0"/>
              <a:t> </a:t>
            </a:r>
            <a:r>
              <a:rPr lang="ru-RU" sz="2800" dirty="0" err="1"/>
              <a:t>відповідності</a:t>
            </a:r>
            <a:r>
              <a:rPr lang="ru-RU" sz="2800" dirty="0"/>
              <a:t> </a:t>
            </a:r>
            <a:r>
              <a:rPr lang="ru-RU" sz="2800" dirty="0" err="1"/>
              <a:t>засобів</a:t>
            </a:r>
            <a:r>
              <a:rPr lang="ru-RU" sz="2800" dirty="0"/>
              <a:t> </a:t>
            </a:r>
            <a:r>
              <a:rPr lang="ru-RU" sz="2800" dirty="0" err="1"/>
              <a:t>радіаційного</a:t>
            </a:r>
            <a:r>
              <a:rPr lang="ru-RU" sz="2800" dirty="0"/>
              <a:t> контролю </a:t>
            </a:r>
            <a:r>
              <a:rPr lang="ru-RU" sz="2800" dirty="0" err="1"/>
              <a:t>вимогам</a:t>
            </a:r>
            <a:r>
              <a:rPr lang="ru-RU" sz="2800" dirty="0"/>
              <a:t> </a:t>
            </a:r>
            <a:r>
              <a:rPr lang="ru-RU" sz="2800" dirty="0" err="1"/>
              <a:t>технічних</a:t>
            </a:r>
            <a:r>
              <a:rPr lang="ru-RU" sz="2800" dirty="0"/>
              <a:t> </a:t>
            </a:r>
            <a:r>
              <a:rPr lang="ru-RU" sz="2800" dirty="0" err="1"/>
              <a:t>регламентів</a:t>
            </a:r>
            <a:r>
              <a:rPr lang="ru-RU" sz="2800" dirty="0"/>
              <a:t>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0210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14448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6412" y="736979"/>
            <a:ext cx="10009268" cy="5132115"/>
          </a:xfrm>
        </p:spPr>
        <p:txBody>
          <a:bodyPr>
            <a:normAutofit/>
          </a:bodyPr>
          <a:lstStyle/>
          <a:p>
            <a:r>
              <a:rPr lang="ru-RU" sz="2400" dirty="0" err="1"/>
              <a:t>проведення</a:t>
            </a:r>
            <a:r>
              <a:rPr lang="ru-RU" sz="2400" dirty="0"/>
              <a:t> </a:t>
            </a:r>
            <a:r>
              <a:rPr lang="ru-RU" sz="2400" dirty="0" err="1"/>
              <a:t>перевірки</a:t>
            </a:r>
            <a:r>
              <a:rPr lang="ru-RU" sz="2400" dirty="0"/>
              <a:t> </a:t>
            </a:r>
            <a:r>
              <a:rPr lang="ru-RU" sz="2400" dirty="0" err="1"/>
              <a:t>дозоформувальних</a:t>
            </a:r>
            <a:r>
              <a:rPr lang="ru-RU" sz="2400" dirty="0"/>
              <a:t> </a:t>
            </a:r>
            <a:r>
              <a:rPr lang="ru-RU" sz="2400" dirty="0" err="1"/>
              <a:t>параметрів</a:t>
            </a:r>
            <a:r>
              <a:rPr lang="ru-RU" sz="2400" dirty="0"/>
              <a:t> </a:t>
            </a:r>
            <a:r>
              <a:rPr lang="ru-RU" sz="2400" dirty="0" err="1"/>
              <a:t>медичного</a:t>
            </a:r>
            <a:r>
              <a:rPr lang="ru-RU" sz="2400" dirty="0"/>
              <a:t> </a:t>
            </a:r>
            <a:r>
              <a:rPr lang="ru-RU" sz="2400" dirty="0" err="1"/>
              <a:t>діагностичного</a:t>
            </a:r>
            <a:r>
              <a:rPr lang="ru-RU" sz="2400" dirty="0"/>
              <a:t> </a:t>
            </a:r>
            <a:r>
              <a:rPr lang="ru-RU" sz="2400" dirty="0" err="1"/>
              <a:t>радіологічного</a:t>
            </a:r>
            <a:r>
              <a:rPr lang="ru-RU" sz="2400" dirty="0"/>
              <a:t> </a:t>
            </a:r>
            <a:r>
              <a:rPr lang="ru-RU" sz="2400" dirty="0" err="1"/>
              <a:t>обладнання</a:t>
            </a:r>
            <a:r>
              <a:rPr lang="ru-RU" sz="2400" dirty="0"/>
              <a:t> з </a:t>
            </a:r>
            <a:r>
              <a:rPr lang="ru-RU" sz="2400" dirty="0" err="1"/>
              <a:t>періодичністю</a:t>
            </a:r>
            <a:r>
              <a:rPr lang="ru-RU" sz="2400" dirty="0"/>
              <a:t>, </a:t>
            </a:r>
            <a:r>
              <a:rPr lang="ru-RU" sz="2400" dirty="0" err="1"/>
              <a:t>установленою</a:t>
            </a:r>
            <a:r>
              <a:rPr lang="ru-RU" sz="2400" dirty="0"/>
              <a:t> нормами та правилами з </a:t>
            </a:r>
            <a:r>
              <a:rPr lang="ru-RU" sz="2400" dirty="0" err="1"/>
              <a:t>радіаційної</a:t>
            </a:r>
            <a:r>
              <a:rPr lang="ru-RU" sz="2400" dirty="0"/>
              <a:t> </a:t>
            </a:r>
            <a:r>
              <a:rPr lang="ru-RU" sz="2400" dirty="0" err="1"/>
              <a:t>безпеки</a:t>
            </a:r>
            <a:r>
              <a:rPr lang="ru-RU" sz="2400" dirty="0"/>
              <a:t> та </a:t>
            </a:r>
            <a:r>
              <a:rPr lang="ru-RU" sz="2400" dirty="0" err="1"/>
              <a:t>технічною</a:t>
            </a:r>
            <a:r>
              <a:rPr lang="ru-RU" sz="2400" dirty="0"/>
              <a:t> </a:t>
            </a:r>
            <a:r>
              <a:rPr lang="ru-RU" sz="2400" dirty="0" err="1"/>
              <a:t>документацією</a:t>
            </a:r>
            <a:r>
              <a:rPr lang="ru-RU" sz="2400" dirty="0"/>
              <a:t> </a:t>
            </a:r>
            <a:r>
              <a:rPr lang="ru-RU" sz="2400" dirty="0" err="1"/>
              <a:t>виробників</a:t>
            </a:r>
            <a:r>
              <a:rPr lang="ru-RU" sz="2400" dirty="0"/>
              <a:t> </a:t>
            </a:r>
            <a:r>
              <a:rPr lang="ru-RU" sz="2400" dirty="0" err="1"/>
              <a:t>обладнання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отримання</a:t>
            </a:r>
            <a:r>
              <a:rPr lang="ru-RU" sz="2400" dirty="0"/>
              <a:t> </a:t>
            </a:r>
            <a:r>
              <a:rPr lang="ru-RU" sz="2400" dirty="0" err="1"/>
              <a:t>медичного</a:t>
            </a:r>
            <a:r>
              <a:rPr lang="ru-RU" sz="2400" dirty="0"/>
              <a:t> </a:t>
            </a:r>
            <a:r>
              <a:rPr lang="ru-RU" sz="2400" dirty="0" err="1"/>
              <a:t>радіологічного</a:t>
            </a:r>
            <a:r>
              <a:rPr lang="ru-RU" sz="2400" dirty="0"/>
              <a:t> </a:t>
            </a:r>
            <a:r>
              <a:rPr lang="ru-RU" sz="2400" dirty="0" err="1"/>
              <a:t>обладнання</a:t>
            </a:r>
            <a:r>
              <a:rPr lang="ru-RU" sz="2400" dirty="0"/>
              <a:t> разом з </a:t>
            </a:r>
            <a:r>
              <a:rPr lang="ru-RU" sz="2400" dirty="0" err="1"/>
              <a:t>необхідною</a:t>
            </a:r>
            <a:r>
              <a:rPr lang="ru-RU" sz="2400" dirty="0"/>
              <a:t> </a:t>
            </a:r>
            <a:r>
              <a:rPr lang="ru-RU" sz="2400" dirty="0" err="1"/>
              <a:t>технічною</a:t>
            </a:r>
            <a:r>
              <a:rPr lang="ru-RU" sz="2400" dirty="0"/>
              <a:t> </a:t>
            </a:r>
            <a:r>
              <a:rPr lang="ru-RU" sz="2400" dirty="0" err="1"/>
              <a:t>документацією</a:t>
            </a:r>
            <a:r>
              <a:rPr lang="ru-RU" sz="2400" dirty="0"/>
              <a:t> з </a:t>
            </a:r>
            <a:r>
              <a:rPr lang="ru-RU" sz="2400" dirty="0" err="1"/>
              <a:t>радіаційної</a:t>
            </a:r>
            <a:r>
              <a:rPr lang="ru-RU" sz="2400" dirty="0"/>
              <a:t> </a:t>
            </a:r>
            <a:r>
              <a:rPr lang="ru-RU" sz="2400" dirty="0" err="1"/>
              <a:t>безпеки</a:t>
            </a:r>
            <a:r>
              <a:rPr lang="ru-RU" sz="2400" dirty="0"/>
              <a:t> та </a:t>
            </a:r>
            <a:r>
              <a:rPr lang="ru-RU" sz="2400" dirty="0" err="1"/>
              <a:t>радіаційного</a:t>
            </a:r>
            <a:r>
              <a:rPr lang="ru-RU" sz="2400" dirty="0"/>
              <a:t> </a:t>
            </a:r>
            <a:r>
              <a:rPr lang="ru-RU" sz="2400" dirty="0" err="1"/>
              <a:t>захисту</a:t>
            </a:r>
            <a:r>
              <a:rPr lang="ru-RU" sz="2400" dirty="0"/>
              <a:t> </a:t>
            </a:r>
            <a:r>
              <a:rPr lang="ru-RU" sz="2400" dirty="0" err="1"/>
              <a:t>пацієнтів</a:t>
            </a:r>
            <a:r>
              <a:rPr lang="ru-RU" sz="2400" dirty="0"/>
              <a:t> і персоналу (</a:t>
            </a:r>
            <a:r>
              <a:rPr lang="ru-RU" sz="2400" dirty="0" err="1"/>
              <a:t>робочі</a:t>
            </a:r>
            <a:r>
              <a:rPr lang="ru-RU" sz="2400" dirty="0"/>
              <a:t> </a:t>
            </a:r>
            <a:r>
              <a:rPr lang="ru-RU" sz="2400" dirty="0" err="1"/>
              <a:t>специфікації</a:t>
            </a:r>
            <a:r>
              <a:rPr lang="ru-RU" sz="2400" dirty="0"/>
              <a:t>, </a:t>
            </a:r>
            <a:r>
              <a:rPr lang="ru-RU" sz="2400" dirty="0" err="1"/>
              <a:t>інструкції</a:t>
            </a:r>
            <a:r>
              <a:rPr lang="ru-RU" sz="2400" dirty="0"/>
              <a:t> з </a:t>
            </a:r>
            <a:r>
              <a:rPr lang="ru-RU" sz="2400" dirty="0" err="1"/>
              <a:t>експлуатації</a:t>
            </a:r>
            <a:r>
              <a:rPr lang="ru-RU" sz="2400" dirty="0"/>
              <a:t>) </a:t>
            </a:r>
            <a:r>
              <a:rPr lang="ru-RU" sz="2400" dirty="0" err="1"/>
              <a:t>мовою</a:t>
            </a:r>
            <a:r>
              <a:rPr lang="ru-RU" sz="2400" dirty="0"/>
              <a:t> </a:t>
            </a:r>
            <a:r>
              <a:rPr lang="ru-RU" sz="2400" dirty="0" err="1"/>
              <a:t>виробника</a:t>
            </a:r>
            <a:r>
              <a:rPr lang="ru-RU" sz="2400" dirty="0"/>
              <a:t> й державною </a:t>
            </a:r>
            <a:r>
              <a:rPr lang="ru-RU" sz="2400" dirty="0" err="1"/>
              <a:t>мовою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виконання</a:t>
            </a:r>
            <a:r>
              <a:rPr lang="ru-RU" sz="2400" dirty="0"/>
              <a:t> </a:t>
            </a:r>
            <a:r>
              <a:rPr lang="ru-RU" sz="2400" dirty="0" err="1"/>
              <a:t>коригувальних</a:t>
            </a:r>
            <a:r>
              <a:rPr lang="ru-RU" sz="2400" dirty="0"/>
              <a:t> </a:t>
            </a:r>
            <a:r>
              <a:rPr lang="ru-RU" sz="2400" dirty="0" err="1"/>
              <a:t>заходів</a:t>
            </a:r>
            <a:r>
              <a:rPr lang="ru-RU" sz="2400" dirty="0"/>
              <a:t> з </a:t>
            </a:r>
            <a:r>
              <a:rPr lang="ru-RU" sz="2400" dirty="0" err="1"/>
              <a:t>усунення</a:t>
            </a:r>
            <a:r>
              <a:rPr lang="ru-RU" sz="2400" dirty="0"/>
              <a:t> </a:t>
            </a:r>
            <a:r>
              <a:rPr lang="ru-RU" sz="2400" dirty="0" err="1"/>
              <a:t>неналежного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невідповідного</a:t>
            </a:r>
            <a:r>
              <a:rPr lang="ru-RU" sz="2400" dirty="0"/>
              <a:t> </a:t>
            </a:r>
            <a:r>
              <a:rPr lang="ru-RU" sz="2400" dirty="0" err="1"/>
              <a:t>функціонування</a:t>
            </a:r>
            <a:r>
              <a:rPr lang="ru-RU" sz="2400" dirty="0"/>
              <a:t> </a:t>
            </a:r>
            <a:r>
              <a:rPr lang="ru-RU" sz="2400" dirty="0" err="1"/>
              <a:t>медичного</a:t>
            </a:r>
            <a:r>
              <a:rPr lang="ru-RU" sz="2400" dirty="0"/>
              <a:t> </a:t>
            </a:r>
            <a:r>
              <a:rPr lang="ru-RU" sz="2400" dirty="0" err="1"/>
              <a:t>радіологічного</a:t>
            </a:r>
            <a:r>
              <a:rPr lang="ru-RU" sz="2400" dirty="0"/>
              <a:t> </a:t>
            </a:r>
            <a:r>
              <a:rPr lang="ru-RU" sz="2400" dirty="0" err="1"/>
              <a:t>обладнання</a:t>
            </a:r>
            <a:r>
              <a:rPr lang="ru-RU" sz="2400" dirty="0"/>
              <a:t> (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виведення</a:t>
            </a:r>
            <a:r>
              <a:rPr lang="ru-RU" sz="2400" dirty="0"/>
              <a:t> </a:t>
            </a:r>
            <a:r>
              <a:rPr lang="ru-RU" sz="2400" dirty="0" err="1"/>
              <a:t>його</a:t>
            </a:r>
            <a:r>
              <a:rPr lang="ru-RU" sz="2400" dirty="0"/>
              <a:t> з </a:t>
            </a:r>
            <a:r>
              <a:rPr lang="ru-RU" sz="2400" dirty="0" err="1"/>
              <a:t>експлуатації</a:t>
            </a:r>
            <a:r>
              <a:rPr lang="ru-RU" sz="2400" dirty="0"/>
              <a:t>), </a:t>
            </a:r>
            <a:r>
              <a:rPr lang="ru-RU" sz="2400" dirty="0" err="1"/>
              <a:t>що</a:t>
            </a:r>
            <a:r>
              <a:rPr lang="ru-RU" sz="2400" dirty="0"/>
              <a:t> не </a:t>
            </a:r>
            <a:r>
              <a:rPr lang="ru-RU" sz="2400" dirty="0" err="1"/>
              <a:t>відповідає</a:t>
            </a:r>
            <a:r>
              <a:rPr lang="ru-RU" sz="2400" dirty="0"/>
              <a:t> </a:t>
            </a:r>
            <a:r>
              <a:rPr lang="ru-RU" sz="2400" dirty="0" err="1"/>
              <a:t>чинним</a:t>
            </a:r>
            <a:r>
              <a:rPr lang="ru-RU" sz="2400" dirty="0"/>
              <a:t> </a:t>
            </a:r>
            <a:r>
              <a:rPr lang="ru-RU" sz="2400" dirty="0" err="1"/>
              <a:t>державним</a:t>
            </a:r>
            <a:r>
              <a:rPr lang="ru-RU" sz="2400" dirty="0"/>
              <a:t> стандартам.</a:t>
            </a:r>
          </a:p>
        </p:txBody>
      </p:sp>
    </p:spTree>
    <p:extLst>
      <p:ext uri="{BB962C8B-B14F-4D97-AF65-F5344CB8AC3E}">
        <p14:creationId xmlns:p14="http://schemas.microsoft.com/office/powerpoint/2010/main" val="2245635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871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3. </a:t>
            </a:r>
            <a:r>
              <a:rPr lang="ru-RU" sz="2800" b="1" dirty="0" err="1"/>
              <a:t>Лікарі</a:t>
            </a:r>
            <a:r>
              <a:rPr lang="ru-RU" sz="2800" b="1" dirty="0"/>
              <a:t> </a:t>
            </a:r>
            <a:r>
              <a:rPr lang="ru-RU" sz="2800" b="1" dirty="0" err="1"/>
              <a:t>відповідної</a:t>
            </a:r>
            <a:r>
              <a:rPr lang="ru-RU" sz="2800" b="1" dirty="0"/>
              <a:t> </a:t>
            </a:r>
            <a:r>
              <a:rPr lang="ru-RU" sz="2800" b="1" dirty="0" err="1"/>
              <a:t>спеціалізації</a:t>
            </a:r>
            <a:r>
              <a:rPr lang="ru-RU" sz="2800" b="1" dirty="0"/>
              <a:t> (</a:t>
            </a:r>
            <a:r>
              <a:rPr lang="ru-RU" sz="2800" b="1" dirty="0" err="1"/>
              <a:t>лікар</a:t>
            </a:r>
            <a:r>
              <a:rPr lang="ru-RU" sz="2800" b="1" dirty="0"/>
              <a:t>-рентгенолог, </a:t>
            </a:r>
            <a:r>
              <a:rPr lang="ru-RU" sz="2800" b="1" dirty="0" err="1"/>
              <a:t>лікар</a:t>
            </a:r>
            <a:r>
              <a:rPr lang="ru-RU" sz="2800" b="1" dirty="0"/>
              <a:t> </a:t>
            </a:r>
            <a:r>
              <a:rPr lang="ru-RU" sz="2800" b="1" dirty="0" err="1"/>
              <a:t>радіонуклідної</a:t>
            </a:r>
            <a:r>
              <a:rPr lang="ru-RU" sz="2800" b="1" dirty="0"/>
              <a:t> </a:t>
            </a:r>
            <a:r>
              <a:rPr lang="ru-RU" sz="2800" b="1" dirty="0" err="1"/>
              <a:t>діагностики</a:t>
            </a:r>
            <a:r>
              <a:rPr lang="ru-RU" sz="2800" b="1" dirty="0"/>
              <a:t>, </a:t>
            </a:r>
            <a:r>
              <a:rPr lang="ru-RU" sz="2800" b="1" dirty="0" err="1"/>
              <a:t>променевий</a:t>
            </a:r>
            <a:r>
              <a:rPr lang="ru-RU" sz="2800" b="1" dirty="0"/>
              <a:t> терапевт </a:t>
            </a:r>
            <a:r>
              <a:rPr lang="ru-RU" sz="2800" b="1" dirty="0" err="1"/>
              <a:t>тощо</a:t>
            </a:r>
            <a:r>
              <a:rPr lang="ru-RU" sz="2800" b="1" dirty="0"/>
              <a:t>) до </a:t>
            </a:r>
            <a:r>
              <a:rPr lang="ru-RU" sz="2800" b="1" dirty="0" err="1"/>
              <a:t>проведення</a:t>
            </a:r>
            <a:r>
              <a:rPr lang="ru-RU" sz="2800" b="1" dirty="0"/>
              <a:t> </a:t>
            </a:r>
            <a:r>
              <a:rPr lang="ru-RU" sz="2800" b="1" dirty="0" err="1"/>
              <a:t>процедури</a:t>
            </a:r>
            <a:r>
              <a:rPr lang="ru-RU" sz="2800" b="1" dirty="0"/>
              <a:t> </a:t>
            </a:r>
            <a:r>
              <a:rPr lang="ru-RU" sz="2800" b="1" dirty="0" err="1"/>
              <a:t>медичного</a:t>
            </a:r>
            <a:r>
              <a:rPr lang="ru-RU" sz="2800" b="1" dirty="0"/>
              <a:t> </a:t>
            </a:r>
            <a:r>
              <a:rPr lang="ru-RU" sz="2800" b="1" dirty="0" err="1"/>
              <a:t>опромінення</a:t>
            </a:r>
            <a:r>
              <a:rPr lang="ru-RU" sz="2800" b="1" dirty="0"/>
              <a:t> </a:t>
            </a:r>
            <a:r>
              <a:rPr lang="ru-RU" sz="2800" b="1" dirty="0" err="1"/>
              <a:t>забезпечують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1) </a:t>
            </a:r>
            <a:r>
              <a:rPr lang="ru-RU" i="1" dirty="0" err="1"/>
              <a:t>ідентифікацію</a:t>
            </a:r>
            <a:r>
              <a:rPr lang="ru-RU" i="1" dirty="0"/>
              <a:t> </a:t>
            </a:r>
            <a:r>
              <a:rPr lang="ru-RU" i="1" dirty="0" err="1"/>
              <a:t>пацієнта</a:t>
            </a:r>
            <a:r>
              <a:rPr lang="ru-RU" dirty="0"/>
              <a:t>;</a:t>
            </a:r>
          </a:p>
          <a:p>
            <a:r>
              <a:rPr lang="ru-RU" dirty="0"/>
              <a:t>2) </a:t>
            </a:r>
            <a:r>
              <a:rPr lang="ru-RU" i="1" dirty="0" err="1"/>
              <a:t>інформування</a:t>
            </a:r>
            <a:r>
              <a:rPr lang="ru-RU" i="1" dirty="0"/>
              <a:t> </a:t>
            </a:r>
            <a:r>
              <a:rPr lang="ru-RU" i="1" dirty="0" err="1"/>
              <a:t>пацієнта</a:t>
            </a:r>
            <a:r>
              <a:rPr lang="ru-RU" i="1" dirty="0"/>
              <a:t> </a:t>
            </a:r>
            <a:r>
              <a:rPr lang="ru-RU" i="1" dirty="0" err="1"/>
              <a:t>щодо</a:t>
            </a:r>
            <a:r>
              <a:rPr lang="ru-RU" dirty="0"/>
              <a:t>:</a:t>
            </a:r>
          </a:p>
          <a:p>
            <a:r>
              <a:rPr lang="ru-RU" dirty="0" err="1"/>
              <a:t>обґрунтованості</a:t>
            </a:r>
            <a:r>
              <a:rPr lang="ru-RU" dirty="0"/>
              <a:t> </a:t>
            </a:r>
            <a:r>
              <a:rPr lang="ru-RU" dirty="0" err="1"/>
              <a:t>діагностичних</a:t>
            </a:r>
            <a:r>
              <a:rPr lang="ru-RU" dirty="0"/>
              <a:t> процедур,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йому</a:t>
            </a:r>
            <a:r>
              <a:rPr lang="ru-RU" dirty="0"/>
              <a:t> </a:t>
            </a:r>
            <a:r>
              <a:rPr lang="ru-RU" dirty="0" err="1"/>
              <a:t>призначаються</a:t>
            </a:r>
            <a:r>
              <a:rPr lang="ru-RU" dirty="0"/>
              <a:t>;</a:t>
            </a:r>
          </a:p>
          <a:p>
            <a:r>
              <a:rPr lang="ru-RU" dirty="0" err="1"/>
              <a:t>можливих</a:t>
            </a:r>
            <a:r>
              <a:rPr lang="ru-RU" dirty="0"/>
              <a:t> </a:t>
            </a:r>
            <a:r>
              <a:rPr lang="ru-RU" dirty="0" err="1"/>
              <a:t>ризиків</a:t>
            </a:r>
            <a:r>
              <a:rPr lang="ru-RU" dirty="0"/>
              <a:t> для </a:t>
            </a:r>
            <a:r>
              <a:rPr lang="ru-RU" dirty="0" err="1"/>
              <a:t>здоров’я</a:t>
            </a:r>
            <a:r>
              <a:rPr lang="ru-RU" dirty="0"/>
              <a:t>, </a:t>
            </a:r>
            <a:r>
              <a:rPr lang="ru-RU" dirty="0" err="1"/>
              <a:t>пов’язаних</a:t>
            </a:r>
            <a:r>
              <a:rPr lang="ru-RU" dirty="0"/>
              <a:t> з </a:t>
            </a:r>
            <a:r>
              <a:rPr lang="ru-RU" dirty="0" err="1"/>
              <a:t>медичним</a:t>
            </a:r>
            <a:r>
              <a:rPr lang="ru-RU" dirty="0"/>
              <a:t> </a:t>
            </a:r>
            <a:r>
              <a:rPr lang="ru-RU" dirty="0" err="1"/>
              <a:t>опроміненням</a:t>
            </a:r>
            <a:r>
              <a:rPr lang="ru-RU" dirty="0"/>
              <a:t>;</a:t>
            </a:r>
          </a:p>
          <a:p>
            <a:r>
              <a:rPr lang="ru-RU" dirty="0"/>
              <a:t>правил </a:t>
            </a:r>
            <a:r>
              <a:rPr lang="ru-RU" dirty="0" err="1"/>
              <a:t>поведінки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проходження</a:t>
            </a:r>
            <a:r>
              <a:rPr lang="ru-RU" dirty="0"/>
              <a:t> </a:t>
            </a:r>
            <a:r>
              <a:rPr lang="ru-RU" dirty="0" err="1"/>
              <a:t>діагностичної</a:t>
            </a:r>
            <a:r>
              <a:rPr lang="ru-RU" dirty="0"/>
              <a:t> </a:t>
            </a:r>
            <a:r>
              <a:rPr lang="ru-RU" dirty="0" err="1"/>
              <a:t>процедури</a:t>
            </a:r>
            <a:r>
              <a:rPr lang="ru-RU" dirty="0"/>
              <a:t>;</a:t>
            </a:r>
          </a:p>
          <a:p>
            <a:r>
              <a:rPr lang="ru-RU" dirty="0" err="1"/>
              <a:t>можливості</a:t>
            </a:r>
            <a:r>
              <a:rPr lang="ru-RU" dirty="0"/>
              <a:t> </a:t>
            </a:r>
            <a:r>
              <a:rPr lang="ru-RU" dirty="0" err="1"/>
              <a:t>відмови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та </a:t>
            </a:r>
            <a:r>
              <a:rPr lang="ru-RU" dirty="0" err="1"/>
              <a:t>наявних</a:t>
            </a:r>
            <a:r>
              <a:rPr lang="ru-RU" dirty="0"/>
              <a:t> </a:t>
            </a:r>
            <a:r>
              <a:rPr lang="ru-RU" dirty="0" err="1"/>
              <a:t>альтернативних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діагностики</a:t>
            </a:r>
            <a:r>
              <a:rPr lang="ru-RU" dirty="0"/>
              <a:t>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9829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7104" y="122830"/>
            <a:ext cx="10268576" cy="1746913"/>
          </a:xfrm>
        </p:spPr>
        <p:txBody>
          <a:bodyPr/>
          <a:lstStyle/>
          <a:p>
            <a:r>
              <a:rPr lang="ru-RU" dirty="0"/>
              <a:t>3) </a:t>
            </a:r>
            <a:r>
              <a:rPr lang="ru-RU" dirty="0" err="1"/>
              <a:t>перевірку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вагітності</a:t>
            </a:r>
            <a:r>
              <a:rPr lang="ru-RU" dirty="0"/>
              <a:t> (для </a:t>
            </a:r>
            <a:r>
              <a:rPr lang="ru-RU" dirty="0" err="1"/>
              <a:t>жінок</a:t>
            </a:r>
            <a:r>
              <a:rPr lang="ru-RU" dirty="0"/>
              <a:t> </a:t>
            </a:r>
            <a:r>
              <a:rPr lang="ru-RU" dirty="0" err="1"/>
              <a:t>дітородного</a:t>
            </a:r>
            <a:r>
              <a:rPr lang="ru-RU" dirty="0"/>
              <a:t> </a:t>
            </a:r>
            <a:r>
              <a:rPr lang="ru-RU" dirty="0" err="1"/>
              <a:t>віку</a:t>
            </a:r>
            <a:r>
              <a:rPr lang="ru-RU" dirty="0"/>
              <a:t>)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годування</a:t>
            </a:r>
            <a:r>
              <a:rPr lang="ru-RU" dirty="0"/>
              <a:t> </a:t>
            </a:r>
            <a:r>
              <a:rPr lang="ru-RU" dirty="0" err="1"/>
              <a:t>грудьми</a:t>
            </a:r>
            <a:r>
              <a:rPr lang="ru-RU" dirty="0"/>
              <a:t> (у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 </a:t>
            </a:r>
            <a:r>
              <a:rPr lang="ru-RU" dirty="0" err="1"/>
              <a:t>процедури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з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радіофармпрепаратів</a:t>
            </a:r>
            <a:r>
              <a:rPr lang="ru-RU" dirty="0"/>
              <a:t>). </a:t>
            </a:r>
            <a:r>
              <a:rPr lang="ru-RU" dirty="0" err="1"/>
              <a:t>Інформація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необхідності</a:t>
            </a:r>
            <a:r>
              <a:rPr lang="ru-RU" dirty="0"/>
              <a:t> </a:t>
            </a:r>
            <a:r>
              <a:rPr lang="ru-RU" dirty="0" err="1"/>
              <a:t>повідомлення</a:t>
            </a:r>
            <a:r>
              <a:rPr lang="ru-RU" dirty="0"/>
              <a:t> </a:t>
            </a:r>
            <a:r>
              <a:rPr lang="ru-RU" dirty="0" err="1"/>
              <a:t>лікаря</a:t>
            </a:r>
            <a:r>
              <a:rPr lang="ru-RU" dirty="0"/>
              <a:t> про </a:t>
            </a:r>
            <a:r>
              <a:rPr lang="ru-RU" dirty="0" err="1"/>
              <a:t>вагітність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годування</a:t>
            </a:r>
            <a:r>
              <a:rPr lang="ru-RU" dirty="0"/>
              <a:t> </a:t>
            </a:r>
            <a:r>
              <a:rPr lang="ru-RU" dirty="0" err="1"/>
              <a:t>грудьми</a:t>
            </a:r>
            <a:r>
              <a:rPr lang="ru-RU" dirty="0"/>
              <a:t> </a:t>
            </a:r>
            <a:r>
              <a:rPr lang="ru-RU" dirty="0" err="1"/>
              <a:t>розміщується</a:t>
            </a:r>
            <a:r>
              <a:rPr lang="ru-RU" dirty="0"/>
              <a:t> у </a:t>
            </a:r>
            <a:r>
              <a:rPr lang="ru-RU" dirty="0" err="1"/>
              <a:t>приймальних</a:t>
            </a:r>
            <a:r>
              <a:rPr lang="ru-RU" dirty="0"/>
              <a:t> </a:t>
            </a:r>
            <a:r>
              <a:rPr lang="ru-RU" dirty="0" err="1"/>
              <a:t>відділеннях</a:t>
            </a:r>
            <a:r>
              <a:rPr lang="ru-RU" dirty="0"/>
              <a:t>, </a:t>
            </a:r>
            <a:r>
              <a:rPr lang="ru-RU" dirty="0" err="1"/>
              <a:t>приміщеннях</a:t>
            </a:r>
            <a:r>
              <a:rPr lang="ru-RU" dirty="0"/>
              <a:t> для </a:t>
            </a:r>
            <a:r>
              <a:rPr lang="ru-RU" dirty="0" err="1"/>
              <a:t>очікування</a:t>
            </a:r>
            <a:r>
              <a:rPr lang="ru-RU" dirty="0"/>
              <a:t> </a:t>
            </a:r>
            <a:r>
              <a:rPr lang="ru-RU" dirty="0" err="1"/>
              <a:t>зазначених</a:t>
            </a:r>
            <a:r>
              <a:rPr lang="ru-RU" dirty="0"/>
              <a:t> процедур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загальнодоступних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87105" y="1746913"/>
            <a:ext cx="102685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4.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Забороняється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використання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медичного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радіологічного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обладнання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із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закінченим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терміном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експлуатації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83300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59857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5. </a:t>
            </a:r>
            <a:r>
              <a:rPr lang="ru-RU" dirty="0" err="1"/>
              <a:t>Проектна</a:t>
            </a:r>
            <a:r>
              <a:rPr lang="ru-RU" dirty="0"/>
              <a:t> </a:t>
            </a:r>
            <a:r>
              <a:rPr lang="ru-RU" dirty="0" err="1"/>
              <a:t>документація</a:t>
            </a:r>
            <a:r>
              <a:rPr lang="ru-RU" dirty="0"/>
              <a:t> на </a:t>
            </a:r>
            <a:r>
              <a:rPr lang="ru-RU" dirty="0" err="1"/>
              <a:t>розміщення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, </a:t>
            </a:r>
            <a:r>
              <a:rPr lang="ru-RU" dirty="0" err="1"/>
              <a:t>діяльність</a:t>
            </a:r>
            <a:r>
              <a:rPr lang="ru-RU" dirty="0"/>
              <a:t> з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підлягає</a:t>
            </a:r>
            <a:r>
              <a:rPr lang="ru-RU" dirty="0"/>
              <a:t> </a:t>
            </a:r>
            <a:r>
              <a:rPr lang="ru-RU" dirty="0" err="1"/>
              <a:t>ліцензуванню</a:t>
            </a:r>
            <a:r>
              <a:rPr lang="ru-RU" dirty="0"/>
              <a:t>, у </a:t>
            </a:r>
            <a:r>
              <a:rPr lang="ru-RU" dirty="0" err="1"/>
              <a:t>нових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перебудованих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 </a:t>
            </a:r>
            <a:r>
              <a:rPr lang="ru-RU" dirty="0" err="1"/>
              <a:t>підлягає</a:t>
            </a:r>
            <a:r>
              <a:rPr lang="ru-RU" dirty="0"/>
              <a:t> </a:t>
            </a:r>
            <a:r>
              <a:rPr lang="ru-RU" dirty="0" err="1"/>
              <a:t>державній</a:t>
            </a:r>
            <a:r>
              <a:rPr lang="ru-RU" dirty="0"/>
              <a:t> </a:t>
            </a:r>
            <a:r>
              <a:rPr lang="ru-RU" dirty="0" err="1"/>
              <a:t>експертизі</a:t>
            </a:r>
            <a:r>
              <a:rPr lang="ru-RU" dirty="0"/>
              <a:t> з </a:t>
            </a:r>
            <a:r>
              <a:rPr lang="ru-RU" dirty="0" err="1"/>
              <a:t>ядерної</a:t>
            </a:r>
            <a:r>
              <a:rPr lang="ru-RU" dirty="0"/>
              <a:t> та </a:t>
            </a:r>
            <a:r>
              <a:rPr lang="ru-RU" dirty="0" err="1"/>
              <a:t>радіаційної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 </a:t>
            </a:r>
            <a:r>
              <a:rPr lang="ru-RU" dirty="0">
                <a:hlinkClick r:id="rId3"/>
              </a:rPr>
              <a:t>Порядку </a:t>
            </a:r>
            <a:r>
              <a:rPr lang="ru-RU" dirty="0" err="1">
                <a:solidFill>
                  <a:srgbClr val="FFFF00"/>
                </a:solidFill>
                <a:hlinkClick r:id="rId3"/>
              </a:rPr>
              <a:t>проведення</a:t>
            </a:r>
            <a:r>
              <a:rPr lang="ru-RU" dirty="0">
                <a:solidFill>
                  <a:srgbClr val="FFFF00"/>
                </a:solidFill>
                <a:hlinkClick r:id="rId3"/>
              </a:rPr>
              <a:t> </a:t>
            </a:r>
            <a:r>
              <a:rPr lang="ru-RU" dirty="0" err="1">
                <a:solidFill>
                  <a:srgbClr val="FFFF00"/>
                </a:solidFill>
                <a:hlinkClick r:id="rId3"/>
              </a:rPr>
              <a:t>державної</a:t>
            </a:r>
            <a:r>
              <a:rPr lang="ru-RU" dirty="0">
                <a:solidFill>
                  <a:srgbClr val="FFFF00"/>
                </a:solidFill>
                <a:hlinkClick r:id="rId3"/>
              </a:rPr>
              <a:t> </a:t>
            </a:r>
            <a:r>
              <a:rPr lang="ru-RU" dirty="0" err="1">
                <a:solidFill>
                  <a:srgbClr val="FFFF00"/>
                </a:solidFill>
                <a:hlinkClick r:id="rId3"/>
              </a:rPr>
              <a:t>експертизи</a:t>
            </a:r>
            <a:r>
              <a:rPr lang="ru-RU" dirty="0">
                <a:solidFill>
                  <a:srgbClr val="FFFF00"/>
                </a:solidFill>
                <a:hlinkClick r:id="rId3"/>
              </a:rPr>
              <a:t> </a:t>
            </a:r>
            <a:r>
              <a:rPr lang="ru-RU" dirty="0" err="1">
                <a:solidFill>
                  <a:srgbClr val="FFFF00"/>
                </a:solidFill>
                <a:hlinkClick r:id="rId3"/>
              </a:rPr>
              <a:t>ядерної</a:t>
            </a:r>
            <a:r>
              <a:rPr lang="ru-RU" dirty="0">
                <a:solidFill>
                  <a:srgbClr val="FFFF00"/>
                </a:solidFill>
                <a:hlinkClick r:id="rId3"/>
              </a:rPr>
              <a:t> та </a:t>
            </a:r>
            <a:r>
              <a:rPr lang="ru-RU" dirty="0" err="1">
                <a:solidFill>
                  <a:srgbClr val="FFFF00"/>
                </a:solidFill>
                <a:hlinkClick r:id="rId3"/>
              </a:rPr>
              <a:t>радіаційної</a:t>
            </a:r>
            <a:r>
              <a:rPr lang="ru-RU" dirty="0">
                <a:solidFill>
                  <a:srgbClr val="FFFF00"/>
                </a:solidFill>
                <a:hlinkClick r:id="rId3"/>
              </a:rPr>
              <a:t> </a:t>
            </a:r>
            <a:r>
              <a:rPr lang="ru-RU" dirty="0" err="1">
                <a:solidFill>
                  <a:srgbClr val="FFFF00"/>
                </a:solidFill>
                <a:hlinkClick r:id="rId3"/>
              </a:rPr>
              <a:t>безпеки</a:t>
            </a:r>
            <a:r>
              <a:rPr lang="ru-RU" dirty="0"/>
              <a:t>, </a:t>
            </a:r>
            <a:r>
              <a:rPr lang="ru-RU" dirty="0" err="1"/>
              <a:t>затвердженого</a:t>
            </a:r>
            <a:r>
              <a:rPr lang="ru-RU" dirty="0"/>
              <a:t> наказом </a:t>
            </a:r>
            <a:r>
              <a:rPr lang="ru-RU" dirty="0" err="1"/>
              <a:t>Держатомрегулювання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21 лютого 2005 року № 21, </a:t>
            </a:r>
            <a:r>
              <a:rPr lang="ru-RU" dirty="0" err="1"/>
              <a:t>зареєстрованого</a:t>
            </a:r>
            <a:r>
              <a:rPr lang="ru-RU" dirty="0"/>
              <a:t> у </a:t>
            </a:r>
            <a:r>
              <a:rPr lang="ru-RU" dirty="0" err="1"/>
              <a:t>Міністерстві</a:t>
            </a:r>
            <a:r>
              <a:rPr lang="ru-RU" dirty="0"/>
              <a:t> </a:t>
            </a:r>
            <a:r>
              <a:rPr lang="ru-RU" dirty="0" err="1"/>
              <a:t>юстиції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07 </a:t>
            </a:r>
            <a:r>
              <a:rPr lang="ru-RU" dirty="0" err="1"/>
              <a:t>квітня</a:t>
            </a:r>
            <a:r>
              <a:rPr lang="ru-RU" dirty="0"/>
              <a:t> 2005 року за № 372/10652.</a:t>
            </a:r>
          </a:p>
          <a:p>
            <a:r>
              <a:rPr lang="ru-RU" dirty="0"/>
              <a:t>6.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в </a:t>
            </a:r>
            <a:r>
              <a:rPr lang="ru-RU" dirty="0" err="1"/>
              <a:t>проектній</a:t>
            </a:r>
            <a:r>
              <a:rPr lang="ru-RU" dirty="0"/>
              <a:t> та </a:t>
            </a:r>
            <a:r>
              <a:rPr lang="ru-RU" dirty="0" err="1"/>
              <a:t>експлуатаційній</a:t>
            </a:r>
            <a:r>
              <a:rPr lang="ru-RU" dirty="0"/>
              <a:t> </a:t>
            </a:r>
            <a:r>
              <a:rPr lang="ru-RU" dirty="0" err="1"/>
              <a:t>документації</a:t>
            </a:r>
            <a:r>
              <a:rPr lang="ru-RU" dirty="0"/>
              <a:t>, будь-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реконструкція</a:t>
            </a:r>
            <a:r>
              <a:rPr lang="ru-RU" dirty="0"/>
              <a:t>, </a:t>
            </a:r>
            <a:r>
              <a:rPr lang="ru-RU" dirty="0" err="1"/>
              <a:t>модернізація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вплинути</a:t>
            </a:r>
            <a:r>
              <a:rPr lang="ru-RU" dirty="0"/>
              <a:t> на </a:t>
            </a:r>
            <a:r>
              <a:rPr lang="ru-RU" dirty="0" err="1"/>
              <a:t>радіаційну</a:t>
            </a:r>
            <a:r>
              <a:rPr lang="ru-RU" dirty="0"/>
              <a:t> </a:t>
            </a:r>
            <a:r>
              <a:rPr lang="ru-RU" dirty="0" err="1"/>
              <a:t>безпеку</a:t>
            </a:r>
            <a:r>
              <a:rPr lang="ru-RU" dirty="0"/>
              <a:t>, </a:t>
            </a:r>
            <a:r>
              <a:rPr lang="ru-RU" dirty="0" err="1"/>
              <a:t>проводяться</a:t>
            </a:r>
            <a:r>
              <a:rPr lang="ru-RU" dirty="0"/>
              <a:t> </a:t>
            </a:r>
            <a:r>
              <a:rPr lang="ru-RU" dirty="0" err="1"/>
              <a:t>медичним</a:t>
            </a:r>
            <a:r>
              <a:rPr lang="ru-RU" dirty="0"/>
              <a:t> закладом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погодження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з </a:t>
            </a:r>
            <a:r>
              <a:rPr lang="ru-RU" dirty="0" err="1"/>
              <a:t>Держатомрегулювання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14870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620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7. </a:t>
            </a:r>
            <a:r>
              <a:rPr lang="ru-RU" dirty="0" err="1"/>
              <a:t>Перевірка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при </a:t>
            </a:r>
            <a:r>
              <a:rPr lang="ru-RU" dirty="0" err="1"/>
              <a:t>введенні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в </a:t>
            </a:r>
            <a:r>
              <a:rPr lang="ru-RU" dirty="0" err="1"/>
              <a:t>експлуатацію</a:t>
            </a:r>
            <a:r>
              <a:rPr lang="ru-RU" dirty="0"/>
              <a:t> проводиться </a:t>
            </a:r>
            <a:r>
              <a:rPr lang="ru-RU" dirty="0" err="1"/>
              <a:t>приймальною</a:t>
            </a:r>
            <a:r>
              <a:rPr lang="ru-RU" dirty="0"/>
              <a:t> </a:t>
            </a:r>
            <a:r>
              <a:rPr lang="ru-RU" dirty="0" err="1"/>
              <a:t>комісією</a:t>
            </a:r>
            <a:r>
              <a:rPr lang="ru-RU" dirty="0"/>
              <a:t>, склад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затверджується</a:t>
            </a:r>
            <a:r>
              <a:rPr lang="ru-RU" dirty="0"/>
              <a:t> </a:t>
            </a:r>
            <a:r>
              <a:rPr lang="ru-RU" dirty="0" err="1"/>
              <a:t>керівником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закладу, за </a:t>
            </a:r>
            <a:r>
              <a:rPr lang="ru-RU" dirty="0" err="1"/>
              <a:t>участю</a:t>
            </a:r>
            <a:r>
              <a:rPr lang="ru-RU" dirty="0"/>
              <a:t> </a:t>
            </a:r>
            <a:r>
              <a:rPr lang="ru-RU" dirty="0" err="1"/>
              <a:t>представника</a:t>
            </a:r>
            <a:r>
              <a:rPr lang="ru-RU" dirty="0"/>
              <a:t> </a:t>
            </a:r>
            <a:r>
              <a:rPr lang="ru-RU" dirty="0" err="1"/>
              <a:t>виробника</a:t>
            </a:r>
            <a:r>
              <a:rPr lang="ru-RU" dirty="0"/>
              <a:t> ДІВ (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постачальника</a:t>
            </a:r>
            <a:r>
              <a:rPr lang="ru-RU" dirty="0"/>
              <a:t>), персоналу </a:t>
            </a:r>
            <a:r>
              <a:rPr lang="ru-RU" dirty="0" err="1"/>
              <a:t>медичного</a:t>
            </a:r>
            <a:r>
              <a:rPr lang="ru-RU" dirty="0"/>
              <a:t> закладу </a:t>
            </a:r>
            <a:r>
              <a:rPr lang="ru-RU" dirty="0" err="1"/>
              <a:t>відповідної</a:t>
            </a:r>
            <a:r>
              <a:rPr lang="ru-RU" dirty="0"/>
              <a:t> </a:t>
            </a:r>
            <a:r>
              <a:rPr lang="ru-RU" dirty="0" err="1"/>
              <a:t>кваліфікації</a:t>
            </a:r>
            <a:r>
              <a:rPr lang="ru-RU" dirty="0"/>
              <a:t> </a:t>
            </a:r>
            <a:r>
              <a:rPr lang="ru-RU" dirty="0" err="1"/>
              <a:t>згідно</a:t>
            </a:r>
            <a:r>
              <a:rPr lang="ru-RU" dirty="0"/>
              <a:t> з </a:t>
            </a:r>
            <a:r>
              <a:rPr lang="ru-RU" dirty="0" err="1"/>
              <a:t>посадовими</a:t>
            </a:r>
            <a:r>
              <a:rPr lang="ru-RU" dirty="0"/>
              <a:t> </a:t>
            </a:r>
            <a:r>
              <a:rPr lang="ru-RU" dirty="0" err="1"/>
              <a:t>інструкціями</a:t>
            </a:r>
            <a:r>
              <a:rPr lang="ru-RU" dirty="0"/>
              <a:t>.</a:t>
            </a:r>
          </a:p>
          <a:p>
            <a:r>
              <a:rPr lang="ru-RU" dirty="0"/>
              <a:t>8. </a:t>
            </a:r>
            <a:r>
              <a:rPr lang="ru-RU" dirty="0" err="1"/>
              <a:t>Адміністрація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 </a:t>
            </a:r>
            <a:r>
              <a:rPr lang="ru-RU" dirty="0" err="1"/>
              <a:t>встановлює</a:t>
            </a:r>
            <a:r>
              <a:rPr lang="ru-RU" dirty="0"/>
              <a:t>, </a:t>
            </a:r>
            <a:r>
              <a:rPr lang="ru-RU" dirty="0" err="1"/>
              <a:t>документує</a:t>
            </a:r>
            <a:r>
              <a:rPr lang="ru-RU" dirty="0"/>
              <a:t> і </a:t>
            </a:r>
            <a:r>
              <a:rPr lang="ru-RU" dirty="0" err="1"/>
              <a:t>впроваджує</a:t>
            </a:r>
            <a:r>
              <a:rPr lang="ru-RU" dirty="0"/>
              <a:t> систему </a:t>
            </a:r>
            <a:r>
              <a:rPr lang="ru-RU" dirty="0" err="1"/>
              <a:t>управління</a:t>
            </a:r>
            <a:r>
              <a:rPr lang="ru-RU" dirty="0"/>
              <a:t> та контролю </a:t>
            </a:r>
            <a:r>
              <a:rPr lang="ru-RU" dirty="0" err="1"/>
              <a:t>якості</a:t>
            </a:r>
            <a:r>
              <a:rPr lang="ru-RU" dirty="0"/>
              <a:t> при </a:t>
            </a:r>
            <a:r>
              <a:rPr lang="ru-RU" dirty="0" err="1"/>
              <a:t>проведенні</a:t>
            </a:r>
            <a:r>
              <a:rPr lang="ru-RU" dirty="0"/>
              <a:t> </a:t>
            </a:r>
            <a:r>
              <a:rPr lang="ru-RU" dirty="0" err="1"/>
              <a:t>діагностичних</a:t>
            </a:r>
            <a:r>
              <a:rPr lang="ru-RU" dirty="0"/>
              <a:t> і </a:t>
            </a:r>
            <a:r>
              <a:rPr lang="ru-RU" dirty="0" err="1"/>
              <a:t>терапевтичних</a:t>
            </a:r>
            <a:r>
              <a:rPr lang="ru-RU" dirty="0"/>
              <a:t> процедур з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 </a:t>
            </a:r>
            <a:r>
              <a:rPr lang="ru-RU" dirty="0" err="1">
                <a:hlinkClick r:id="rId3"/>
              </a:rPr>
              <a:t>Вимог</a:t>
            </a:r>
            <a:r>
              <a:rPr lang="ru-RU" dirty="0">
                <a:hlinkClick r:id="rId3"/>
              </a:rPr>
              <a:t> до </a:t>
            </a:r>
            <a:r>
              <a:rPr lang="ru-RU" dirty="0" err="1">
                <a:hlinkClick r:id="rId3"/>
              </a:rPr>
              <a:t>системи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управління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якістю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проведення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діагностичних</a:t>
            </a:r>
            <a:r>
              <a:rPr lang="ru-RU" dirty="0">
                <a:hlinkClick r:id="rId3"/>
              </a:rPr>
              <a:t> та </a:t>
            </a:r>
            <a:r>
              <a:rPr lang="ru-RU" dirty="0" err="1">
                <a:hlinkClick r:id="rId3"/>
              </a:rPr>
              <a:t>терапевтичних</a:t>
            </a:r>
            <a:r>
              <a:rPr lang="ru-RU" dirty="0">
                <a:hlinkClick r:id="rId3"/>
              </a:rPr>
              <a:t> процедур з </a:t>
            </a:r>
            <a:r>
              <a:rPr lang="ru-RU" dirty="0" err="1">
                <a:hlinkClick r:id="rId3"/>
              </a:rPr>
              <a:t>використанням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джерел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іонізуючого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випромінювання</a:t>
            </a:r>
            <a:r>
              <a:rPr lang="ru-RU" dirty="0"/>
              <a:t>, </a:t>
            </a:r>
            <a:r>
              <a:rPr lang="ru-RU" dirty="0" err="1"/>
              <a:t>затверджених</a:t>
            </a:r>
            <a:r>
              <a:rPr lang="ru-RU" dirty="0"/>
              <a:t> наказом </a:t>
            </a:r>
            <a:r>
              <a:rPr lang="ru-RU" dirty="0" err="1"/>
              <a:t>Держатомрегулювання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03 </a:t>
            </a:r>
            <a:r>
              <a:rPr lang="ru-RU" dirty="0" err="1"/>
              <a:t>жовтня</a:t>
            </a:r>
            <a:r>
              <a:rPr lang="ru-RU" dirty="0"/>
              <a:t> 2008 року № 166, </a:t>
            </a:r>
            <a:r>
              <a:rPr lang="ru-RU" dirty="0" err="1"/>
              <a:t>зареєстрованих</a:t>
            </a:r>
            <a:r>
              <a:rPr lang="ru-RU" dirty="0"/>
              <a:t> у </a:t>
            </a:r>
            <a:r>
              <a:rPr lang="ru-RU" dirty="0" err="1"/>
              <a:t>Міністерстві</a:t>
            </a:r>
            <a:r>
              <a:rPr lang="ru-RU" dirty="0"/>
              <a:t> </a:t>
            </a:r>
            <a:r>
              <a:rPr lang="ru-RU" dirty="0" err="1"/>
              <a:t>юстиції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29 </a:t>
            </a:r>
            <a:r>
              <a:rPr lang="ru-RU" dirty="0" err="1"/>
              <a:t>жовтня</a:t>
            </a:r>
            <a:r>
              <a:rPr lang="ru-RU" dirty="0"/>
              <a:t> 2008 року за № 1054/15745.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2156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9. </a:t>
            </a:r>
            <a:r>
              <a:rPr lang="ru-RU" dirty="0" err="1"/>
              <a:t>Адміністрація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 </a:t>
            </a:r>
            <a:r>
              <a:rPr lang="ru-RU" dirty="0" err="1"/>
              <a:t>встановлює</a:t>
            </a:r>
            <a:r>
              <a:rPr lang="ru-RU" dirty="0"/>
              <a:t>, </a:t>
            </a:r>
            <a:r>
              <a:rPr lang="ru-RU" dirty="0" err="1"/>
              <a:t>документує</a:t>
            </a:r>
            <a:r>
              <a:rPr lang="ru-RU" dirty="0"/>
              <a:t> та </a:t>
            </a:r>
            <a:r>
              <a:rPr lang="ru-RU" dirty="0" err="1"/>
              <a:t>впроваджує</a:t>
            </a:r>
            <a:r>
              <a:rPr lang="ru-RU" dirty="0"/>
              <a:t> в практику заходи з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моніторингу</a:t>
            </a:r>
            <a:r>
              <a:rPr lang="ru-RU" dirty="0"/>
              <a:t>, </a:t>
            </a:r>
            <a:r>
              <a:rPr lang="ru-RU" dirty="0" err="1"/>
              <a:t>реагування</a:t>
            </a:r>
            <a:r>
              <a:rPr lang="ru-RU" dirty="0"/>
              <a:t> та </a:t>
            </a:r>
            <a:r>
              <a:rPr lang="ru-RU" dirty="0" err="1"/>
              <a:t>коригувальних</a:t>
            </a:r>
            <a:r>
              <a:rPr lang="ru-RU" dirty="0"/>
              <a:t> </a:t>
            </a:r>
            <a:r>
              <a:rPr lang="ru-RU" dirty="0" err="1"/>
              <a:t>дій</a:t>
            </a:r>
            <a:r>
              <a:rPr lang="ru-RU" dirty="0"/>
              <a:t> для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</a:t>
            </a:r>
            <a:r>
              <a:rPr lang="ru-RU" dirty="0" err="1"/>
              <a:t>відхилення</a:t>
            </a:r>
            <a:r>
              <a:rPr lang="ru-RU" dirty="0"/>
              <a:t> </a:t>
            </a:r>
            <a:r>
              <a:rPr lang="ru-RU" dirty="0" err="1"/>
              <a:t>робочих</a:t>
            </a:r>
            <a:r>
              <a:rPr lang="ru-RU" dirty="0"/>
              <a:t> </a:t>
            </a:r>
            <a:r>
              <a:rPr lang="ru-RU" dirty="0" err="1"/>
              <a:t>параметрів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визначених</a:t>
            </a:r>
            <a:r>
              <a:rPr lang="ru-RU" dirty="0"/>
              <a:t> стандартами, </a:t>
            </a:r>
            <a:r>
              <a:rPr lang="ru-RU" dirty="0" err="1"/>
              <a:t>технічною</a:t>
            </a:r>
            <a:r>
              <a:rPr lang="ru-RU" dirty="0"/>
              <a:t> </a:t>
            </a:r>
            <a:r>
              <a:rPr lang="ru-RU" dirty="0" err="1"/>
              <a:t>документацією</a:t>
            </a:r>
            <a:r>
              <a:rPr lang="ru-RU" dirty="0"/>
              <a:t> </a:t>
            </a:r>
            <a:r>
              <a:rPr lang="ru-RU" dirty="0" err="1"/>
              <a:t>виробників</a:t>
            </a:r>
            <a:r>
              <a:rPr lang="ru-RU" dirty="0"/>
              <a:t> та документами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якістю</a:t>
            </a:r>
            <a:r>
              <a:rPr lang="ru-RU" dirty="0"/>
              <a:t>. У </a:t>
            </a:r>
            <a:r>
              <a:rPr lang="ru-RU" dirty="0" err="1"/>
              <a:t>цих</a:t>
            </a:r>
            <a:r>
              <a:rPr lang="ru-RU" dirty="0"/>
              <a:t> заходах </a:t>
            </a:r>
            <a:r>
              <a:rPr lang="ru-RU" dirty="0" err="1"/>
              <a:t>визначаються</a:t>
            </a:r>
            <a:r>
              <a:rPr lang="ru-RU" dirty="0"/>
              <a:t>:</a:t>
            </a:r>
          </a:p>
          <a:p>
            <a:r>
              <a:rPr lang="ru-RU" dirty="0" err="1"/>
              <a:t>рівні</a:t>
            </a:r>
            <a:r>
              <a:rPr lang="ru-RU" dirty="0"/>
              <a:t> допустимого </a:t>
            </a:r>
            <a:r>
              <a:rPr lang="ru-RU" dirty="0" err="1"/>
              <a:t>відхилення</a:t>
            </a:r>
            <a:r>
              <a:rPr lang="ru-RU" dirty="0"/>
              <a:t> </a:t>
            </a:r>
            <a:r>
              <a:rPr lang="ru-RU" dirty="0" err="1"/>
              <a:t>параметрів</a:t>
            </a:r>
            <a:r>
              <a:rPr lang="ru-RU" dirty="0"/>
              <a:t>;</a:t>
            </a:r>
          </a:p>
          <a:p>
            <a:r>
              <a:rPr lang="ru-RU" dirty="0" err="1"/>
              <a:t>дії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відхилень</a:t>
            </a:r>
            <a:r>
              <a:rPr lang="ru-RU" dirty="0"/>
              <a:t> величин </a:t>
            </a:r>
            <a:r>
              <a:rPr lang="ru-RU" dirty="0" err="1"/>
              <a:t>контрольованих</a:t>
            </a:r>
            <a:r>
              <a:rPr lang="ru-RU" dirty="0"/>
              <a:t> </a:t>
            </a:r>
            <a:r>
              <a:rPr lang="ru-RU" dirty="0" err="1"/>
              <a:t>параметрів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допустимих</a:t>
            </a:r>
            <a:r>
              <a:rPr lang="ru-RU" dirty="0"/>
              <a:t> </a:t>
            </a:r>
            <a:r>
              <a:rPr lang="ru-RU" dirty="0" err="1"/>
              <a:t>згідно</a:t>
            </a:r>
            <a:r>
              <a:rPr lang="ru-RU" dirty="0"/>
              <a:t> з </a:t>
            </a:r>
            <a:r>
              <a:rPr lang="ru-RU" dirty="0" err="1"/>
              <a:t>розробленими</a:t>
            </a:r>
            <a:r>
              <a:rPr lang="ru-RU" dirty="0"/>
              <a:t> </a:t>
            </a:r>
            <a:r>
              <a:rPr lang="ru-RU" dirty="0" err="1"/>
              <a:t>медичним</a:t>
            </a:r>
            <a:r>
              <a:rPr lang="ru-RU" dirty="0"/>
              <a:t> закладом </a:t>
            </a:r>
            <a:r>
              <a:rPr lang="ru-RU" dirty="0" err="1"/>
              <a:t>інструкціями</a:t>
            </a:r>
            <a:r>
              <a:rPr lang="ru-RU" dirty="0"/>
              <a:t>;</a:t>
            </a:r>
          </a:p>
          <a:p>
            <a:r>
              <a:rPr lang="ru-RU" dirty="0"/>
              <a:t>заборона </a:t>
            </a:r>
            <a:r>
              <a:rPr lang="ru-RU" dirty="0" err="1"/>
              <a:t>подальшої</a:t>
            </a:r>
            <a:r>
              <a:rPr lang="ru-RU" dirty="0"/>
              <a:t> </a:t>
            </a:r>
            <a:r>
              <a:rPr lang="ru-RU" dirty="0" err="1"/>
              <a:t>експлуатації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при </a:t>
            </a:r>
            <a:r>
              <a:rPr lang="ru-RU" dirty="0" err="1"/>
              <a:t>перевищенні</a:t>
            </a:r>
            <a:r>
              <a:rPr lang="ru-RU" dirty="0"/>
              <a:t> </a:t>
            </a:r>
            <a:r>
              <a:rPr lang="ru-RU" dirty="0" err="1"/>
              <a:t>граничнодопустимих</a:t>
            </a:r>
            <a:r>
              <a:rPr lang="ru-RU" dirty="0"/>
              <a:t> </a:t>
            </a:r>
            <a:r>
              <a:rPr lang="ru-RU" dirty="0" err="1"/>
              <a:t>рівнів</a:t>
            </a:r>
            <a:r>
              <a:rPr lang="ru-RU" dirty="0"/>
              <a:t> </a:t>
            </a:r>
            <a:r>
              <a:rPr lang="ru-RU" dirty="0" err="1"/>
              <a:t>відхилень</a:t>
            </a:r>
            <a:r>
              <a:rPr lang="ru-RU" dirty="0"/>
              <a:t> </a:t>
            </a:r>
            <a:r>
              <a:rPr lang="ru-RU" dirty="0" err="1"/>
              <a:t>контрольованих</a:t>
            </a:r>
            <a:r>
              <a:rPr lang="ru-RU" dirty="0"/>
              <a:t> </a:t>
            </a:r>
            <a:r>
              <a:rPr lang="ru-RU" dirty="0" err="1"/>
              <a:t>параметрів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34708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620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3582" y="545910"/>
            <a:ext cx="10132098" cy="5323184"/>
          </a:xfrm>
        </p:spPr>
        <p:txBody>
          <a:bodyPr/>
          <a:lstStyle/>
          <a:p>
            <a:r>
              <a:rPr lang="ru-RU" dirty="0"/>
              <a:t>10. </a:t>
            </a:r>
            <a:r>
              <a:rPr lang="ru-RU" dirty="0" err="1"/>
              <a:t>Адміністрація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 з </a:t>
            </a:r>
            <a:r>
              <a:rPr lang="ru-RU" dirty="0" err="1"/>
              <a:t>урахуванням</a:t>
            </a:r>
            <a:r>
              <a:rPr lang="ru-RU" dirty="0"/>
              <a:t> типу </a:t>
            </a:r>
            <a:r>
              <a:rPr lang="ru-RU" dirty="0" err="1"/>
              <a:t>обладнання</a:t>
            </a:r>
            <a:r>
              <a:rPr lang="ru-RU" dirty="0"/>
              <a:t> для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розроблення</a:t>
            </a:r>
            <a:r>
              <a:rPr lang="ru-RU" dirty="0"/>
              <a:t> та </a:t>
            </a:r>
            <a:r>
              <a:rPr lang="ru-RU" dirty="0" err="1"/>
              <a:t>впровадження</a:t>
            </a:r>
            <a:r>
              <a:rPr lang="ru-RU" dirty="0"/>
              <a:t> в практику процедур з </a:t>
            </a:r>
            <a:r>
              <a:rPr lang="ru-RU" dirty="0" err="1"/>
              <a:t>оцінювання</a:t>
            </a:r>
            <a:r>
              <a:rPr lang="ru-RU" dirty="0"/>
              <a:t> доз </a:t>
            </a:r>
            <a:r>
              <a:rPr lang="ru-RU" dirty="0" err="1"/>
              <a:t>пацієнтів</a:t>
            </a:r>
            <a:r>
              <a:rPr lang="ru-RU" dirty="0"/>
              <a:t> при </a:t>
            </a:r>
            <a:r>
              <a:rPr lang="ru-RU" dirty="0" err="1"/>
              <a:t>діагностичних</a:t>
            </a:r>
            <a:r>
              <a:rPr lang="ru-RU" dirty="0"/>
              <a:t> процедурах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перевірки</a:t>
            </a:r>
            <a:r>
              <a:rPr lang="ru-RU" dirty="0"/>
              <a:t> </a:t>
            </a:r>
            <a:r>
              <a:rPr lang="ru-RU" dirty="0" err="1"/>
              <a:t>правильності</a:t>
            </a:r>
            <a:r>
              <a:rPr lang="ru-RU" dirty="0"/>
              <a:t> </a:t>
            </a:r>
            <a:r>
              <a:rPr lang="ru-RU" dirty="0" err="1"/>
              <a:t>доведення</a:t>
            </a:r>
            <a:r>
              <a:rPr lang="ru-RU" dirty="0"/>
              <a:t> </a:t>
            </a:r>
            <a:r>
              <a:rPr lang="ru-RU" dirty="0" err="1"/>
              <a:t>пацієнту</a:t>
            </a:r>
            <a:r>
              <a:rPr lang="ru-RU" dirty="0"/>
              <a:t> </a:t>
            </a:r>
            <a:r>
              <a:rPr lang="ru-RU" dirty="0" err="1"/>
              <a:t>терапевтичної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, </a:t>
            </a:r>
            <a:r>
              <a:rPr lang="ru-RU" dirty="0" err="1"/>
              <a:t>призначеної</a:t>
            </a:r>
            <a:r>
              <a:rPr lang="ru-RU" dirty="0"/>
              <a:t> </a:t>
            </a:r>
            <a:r>
              <a:rPr lang="ru-RU" dirty="0" err="1"/>
              <a:t>лікарем</a:t>
            </a:r>
            <a:r>
              <a:rPr lang="ru-RU" dirty="0"/>
              <a:t>.</a:t>
            </a:r>
          </a:p>
          <a:p>
            <a:r>
              <a:rPr lang="ru-RU" dirty="0"/>
              <a:t>11. У </a:t>
            </a:r>
            <a:r>
              <a:rPr lang="ru-RU" dirty="0" err="1"/>
              <a:t>медичному</a:t>
            </a:r>
            <a:r>
              <a:rPr lang="ru-RU" dirty="0"/>
              <a:t> </a:t>
            </a:r>
            <a:r>
              <a:rPr lang="ru-RU" dirty="0" err="1"/>
              <a:t>закладі</a:t>
            </a:r>
            <a:r>
              <a:rPr lang="ru-RU" dirty="0"/>
              <a:t> </a:t>
            </a:r>
            <a:r>
              <a:rPr lang="ru-RU" dirty="0" err="1"/>
              <a:t>ведеться</a:t>
            </a:r>
            <a:r>
              <a:rPr lang="ru-RU" dirty="0"/>
              <a:t> </a:t>
            </a:r>
            <a:r>
              <a:rPr lang="ru-RU" dirty="0" err="1"/>
              <a:t>документація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:</a:t>
            </a:r>
          </a:p>
          <a:p>
            <a:r>
              <a:rPr lang="ru-RU" dirty="0" err="1"/>
              <a:t>призначення</a:t>
            </a:r>
            <a:r>
              <a:rPr lang="ru-RU" dirty="0"/>
              <a:t> </a:t>
            </a:r>
            <a:r>
              <a:rPr lang="ru-RU" dirty="0" err="1"/>
              <a:t>відповідальних</a:t>
            </a:r>
            <a:r>
              <a:rPr lang="ru-RU" dirty="0"/>
              <a:t> </a:t>
            </a:r>
            <a:r>
              <a:rPr lang="ru-RU" dirty="0" err="1"/>
              <a:t>посадових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 </a:t>
            </a:r>
            <a:r>
              <a:rPr lang="ru-RU" dirty="0" err="1"/>
              <a:t>згідно</a:t>
            </a:r>
            <a:r>
              <a:rPr lang="ru-RU" dirty="0"/>
              <a:t> з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функціональними</a:t>
            </a:r>
            <a:r>
              <a:rPr lang="ru-RU" dirty="0"/>
              <a:t> </a:t>
            </a:r>
            <a:r>
              <a:rPr lang="ru-RU" dirty="0" err="1"/>
              <a:t>обов’язками</a:t>
            </a:r>
            <a:r>
              <a:rPr lang="ru-RU" dirty="0"/>
              <a:t> та </a:t>
            </a:r>
            <a:r>
              <a:rPr lang="ru-RU" dirty="0" err="1"/>
              <a:t>посадовими</a:t>
            </a:r>
            <a:r>
              <a:rPr lang="ru-RU" dirty="0"/>
              <a:t> </a:t>
            </a:r>
            <a:r>
              <a:rPr lang="ru-RU" dirty="0" err="1"/>
              <a:t>інструкціями</a:t>
            </a:r>
            <a:r>
              <a:rPr lang="ru-RU" dirty="0"/>
              <a:t>;</a:t>
            </a:r>
          </a:p>
          <a:p>
            <a:r>
              <a:rPr lang="ru-RU" dirty="0" err="1"/>
              <a:t>навчання</a:t>
            </a:r>
            <a:r>
              <a:rPr lang="ru-RU" dirty="0"/>
              <a:t> та </a:t>
            </a:r>
            <a:r>
              <a:rPr lang="ru-RU" dirty="0" err="1"/>
              <a:t>перевірки</a:t>
            </a:r>
            <a:r>
              <a:rPr lang="ru-RU" dirty="0"/>
              <a:t> </a:t>
            </a:r>
            <a:r>
              <a:rPr lang="ru-RU" dirty="0" err="1"/>
              <a:t>знань</a:t>
            </a:r>
            <a:r>
              <a:rPr lang="ru-RU" dirty="0"/>
              <a:t> персоналу </a:t>
            </a:r>
            <a:r>
              <a:rPr lang="ru-RU" dirty="0" err="1"/>
              <a:t>категорії</a:t>
            </a:r>
            <a:r>
              <a:rPr lang="ru-RU" dirty="0"/>
              <a:t> А з </a:t>
            </a:r>
            <a:r>
              <a:rPr lang="ru-RU" dirty="0" err="1"/>
              <a:t>питань</a:t>
            </a:r>
            <a:r>
              <a:rPr lang="ru-RU" dirty="0"/>
              <a:t> </a:t>
            </a:r>
            <a:r>
              <a:rPr lang="ru-RU" dirty="0" err="1"/>
              <a:t>радіаційної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;</a:t>
            </a:r>
          </a:p>
          <a:p>
            <a:r>
              <a:rPr lang="ru-RU" dirty="0" err="1"/>
              <a:t>результатів</a:t>
            </a:r>
            <a:r>
              <a:rPr lang="ru-RU" dirty="0"/>
              <a:t> </a:t>
            </a:r>
            <a:r>
              <a:rPr lang="ru-RU" dirty="0" err="1"/>
              <a:t>радіаційного</a:t>
            </a:r>
            <a:r>
              <a:rPr lang="ru-RU" dirty="0"/>
              <a:t> контролю та </a:t>
            </a:r>
            <a:r>
              <a:rPr lang="ru-RU" dirty="0" err="1"/>
              <a:t>дотримання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 smtClean="0"/>
              <a:t>;</a:t>
            </a:r>
          </a:p>
          <a:p>
            <a:r>
              <a:rPr lang="ru-RU" dirty="0" err="1"/>
              <a:t>періодичних</a:t>
            </a:r>
            <a:r>
              <a:rPr lang="ru-RU" dirty="0"/>
              <a:t> </a:t>
            </a:r>
            <a:r>
              <a:rPr lang="ru-RU" dirty="0" err="1"/>
              <a:t>перевірок</a:t>
            </a:r>
            <a:r>
              <a:rPr lang="ru-RU" dirty="0"/>
              <a:t> </a:t>
            </a:r>
            <a:r>
              <a:rPr lang="ru-RU" dirty="0" err="1"/>
              <a:t>відповідності</a:t>
            </a:r>
            <a:r>
              <a:rPr lang="ru-RU" dirty="0"/>
              <a:t> </a:t>
            </a:r>
            <a:r>
              <a:rPr lang="ru-RU" dirty="0" err="1"/>
              <a:t>радіаційних</a:t>
            </a:r>
            <a:r>
              <a:rPr lang="ru-RU" dirty="0"/>
              <a:t>, </a:t>
            </a:r>
            <a:r>
              <a:rPr lang="ru-RU" dirty="0" err="1"/>
              <a:t>фізичних</a:t>
            </a:r>
            <a:r>
              <a:rPr lang="ru-RU" dirty="0"/>
              <a:t> і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параметрів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;</a:t>
            </a:r>
          </a:p>
          <a:p>
            <a:r>
              <a:rPr lang="ru-RU" dirty="0" err="1"/>
              <a:t>відомостей</a:t>
            </a:r>
            <a:r>
              <a:rPr lang="ru-RU" dirty="0"/>
              <a:t> для </a:t>
            </a:r>
            <a:r>
              <a:rPr lang="ru-RU" dirty="0" err="1"/>
              <a:t>діагностичної</a:t>
            </a:r>
            <a:r>
              <a:rPr lang="ru-RU" dirty="0"/>
              <a:t> </a:t>
            </a:r>
            <a:r>
              <a:rPr lang="ru-RU" dirty="0" err="1"/>
              <a:t>радіології</a:t>
            </a:r>
            <a:r>
              <a:rPr lang="ru-RU" dirty="0"/>
              <a:t> (</a:t>
            </a:r>
            <a:r>
              <a:rPr lang="ru-RU" dirty="0" err="1"/>
              <a:t>інформація</a:t>
            </a:r>
            <a:r>
              <a:rPr lang="ru-RU" dirty="0"/>
              <a:t>, </a:t>
            </a:r>
            <a:r>
              <a:rPr lang="ru-RU" dirty="0" err="1"/>
              <a:t>необхідна</a:t>
            </a:r>
            <a:r>
              <a:rPr lang="ru-RU" dirty="0"/>
              <a:t> для </a:t>
            </a:r>
            <a:r>
              <a:rPr lang="ru-RU" dirty="0" err="1"/>
              <a:t>ретроспективної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r>
              <a:rPr lang="ru-RU" dirty="0"/>
              <a:t> доз, 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отриманих</a:t>
            </a:r>
            <a:r>
              <a:rPr lang="ru-RU" dirty="0"/>
              <a:t> </a:t>
            </a:r>
            <a:r>
              <a:rPr lang="ru-RU" dirty="0" err="1"/>
              <a:t>опромінень</a:t>
            </a:r>
            <a:r>
              <a:rPr lang="ru-RU" dirty="0"/>
              <a:t> і </a:t>
            </a:r>
            <a:r>
              <a:rPr lang="ru-RU" dirty="0" err="1"/>
              <a:t>тривалість</a:t>
            </a:r>
            <a:r>
              <a:rPr lang="ru-RU" dirty="0"/>
              <a:t> </a:t>
            </a:r>
            <a:r>
              <a:rPr lang="ru-RU" dirty="0" err="1"/>
              <a:t>радіологічної</a:t>
            </a:r>
            <a:r>
              <a:rPr lang="ru-RU" dirty="0"/>
              <a:t> </a:t>
            </a:r>
            <a:r>
              <a:rPr lang="ru-RU" dirty="0" err="1"/>
              <a:t>діагностичної</a:t>
            </a:r>
            <a:r>
              <a:rPr lang="ru-RU" dirty="0"/>
              <a:t> </a:t>
            </a:r>
            <a:r>
              <a:rPr lang="ru-RU" dirty="0" err="1"/>
              <a:t>процедури</a:t>
            </a:r>
            <a:r>
              <a:rPr lang="ru-RU" dirty="0"/>
              <a:t>);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37788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620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9934" y="832513"/>
            <a:ext cx="10145746" cy="5036581"/>
          </a:xfrm>
        </p:spPr>
        <p:txBody>
          <a:bodyPr/>
          <a:lstStyle/>
          <a:p>
            <a:r>
              <a:rPr lang="ru-RU" dirty="0" err="1"/>
              <a:t>відомостей</a:t>
            </a:r>
            <a:r>
              <a:rPr lang="ru-RU" dirty="0"/>
              <a:t> для </a:t>
            </a:r>
            <a:r>
              <a:rPr lang="ru-RU" dirty="0" err="1"/>
              <a:t>інтервенційних</a:t>
            </a:r>
            <a:r>
              <a:rPr lang="ru-RU" dirty="0"/>
              <a:t> процедур (</a:t>
            </a:r>
            <a:r>
              <a:rPr lang="ru-RU" dirty="0" err="1"/>
              <a:t>інформація</a:t>
            </a:r>
            <a:r>
              <a:rPr lang="ru-RU" dirty="0"/>
              <a:t>, </a:t>
            </a:r>
            <a:r>
              <a:rPr lang="ru-RU" dirty="0" err="1"/>
              <a:t>необхідна</a:t>
            </a:r>
            <a:r>
              <a:rPr lang="ru-RU" dirty="0"/>
              <a:t> для </a:t>
            </a:r>
            <a:r>
              <a:rPr lang="ru-RU" dirty="0" err="1"/>
              <a:t>ретроспективної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r>
              <a:rPr lang="ru-RU" dirty="0"/>
              <a:t> доз, 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ru-RU" dirty="0" err="1"/>
              <a:t>тривалість</a:t>
            </a:r>
            <a:r>
              <a:rPr lang="ru-RU" dirty="0"/>
              <a:t> </a:t>
            </a:r>
            <a:r>
              <a:rPr lang="ru-RU" dirty="0" err="1"/>
              <a:t>рентгеноскопічної</a:t>
            </a:r>
            <a:r>
              <a:rPr lang="ru-RU" dirty="0"/>
              <a:t> </a:t>
            </a:r>
            <a:r>
              <a:rPr lang="ru-RU" dirty="0" err="1"/>
              <a:t>складової</a:t>
            </a:r>
            <a:r>
              <a:rPr lang="ru-RU" dirty="0"/>
              <a:t> і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зроблених</a:t>
            </a:r>
            <a:r>
              <a:rPr lang="ru-RU" dirty="0"/>
              <a:t> </a:t>
            </a:r>
            <a:r>
              <a:rPr lang="ru-RU" dirty="0" err="1"/>
              <a:t>зображень</a:t>
            </a:r>
            <a:r>
              <a:rPr lang="ru-RU" dirty="0"/>
              <a:t>);</a:t>
            </a:r>
          </a:p>
          <a:p>
            <a:r>
              <a:rPr lang="ru-RU" dirty="0" err="1"/>
              <a:t>відомостей</a:t>
            </a:r>
            <a:r>
              <a:rPr lang="ru-RU" dirty="0"/>
              <a:t> для </a:t>
            </a:r>
            <a:r>
              <a:rPr lang="ru-RU" dirty="0" err="1"/>
              <a:t>ядерної</a:t>
            </a:r>
            <a:r>
              <a:rPr lang="ru-RU" dirty="0"/>
              <a:t> </a:t>
            </a:r>
            <a:r>
              <a:rPr lang="ru-RU" dirty="0" err="1"/>
              <a:t>медицини</a:t>
            </a:r>
            <a:r>
              <a:rPr lang="ru-RU" dirty="0"/>
              <a:t> (</a:t>
            </a:r>
            <a:r>
              <a:rPr lang="ru-RU" dirty="0" err="1"/>
              <a:t>найменування</a:t>
            </a:r>
            <a:r>
              <a:rPr lang="ru-RU" dirty="0"/>
              <a:t> </a:t>
            </a:r>
            <a:r>
              <a:rPr lang="ru-RU" dirty="0" err="1"/>
              <a:t>радіонукліда</a:t>
            </a:r>
            <a:r>
              <a:rPr lang="ru-RU" dirty="0"/>
              <a:t>, </a:t>
            </a:r>
            <a:r>
              <a:rPr lang="ru-RU" dirty="0" err="1"/>
              <a:t>хімічне</a:t>
            </a:r>
            <a:r>
              <a:rPr lang="ru-RU" dirty="0"/>
              <a:t> </a:t>
            </a:r>
            <a:r>
              <a:rPr lang="ru-RU" dirty="0" err="1"/>
              <a:t>сполучення</a:t>
            </a:r>
            <a:r>
              <a:rPr lang="ru-RU" dirty="0"/>
              <a:t>, </a:t>
            </a:r>
            <a:r>
              <a:rPr lang="ru-RU" dirty="0" err="1"/>
              <a:t>активність</a:t>
            </a:r>
            <a:r>
              <a:rPr lang="ru-RU" dirty="0"/>
              <a:t> </a:t>
            </a:r>
            <a:r>
              <a:rPr lang="ru-RU" dirty="0" err="1"/>
              <a:t>радіонуклідів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введені</a:t>
            </a:r>
            <a:r>
              <a:rPr lang="ru-RU" dirty="0"/>
              <a:t> </a:t>
            </a:r>
            <a:r>
              <a:rPr lang="ru-RU" dirty="0" err="1"/>
              <a:t>пацієнтам</a:t>
            </a:r>
            <a:r>
              <a:rPr lang="ru-RU" dirty="0"/>
              <a:t>, та </a:t>
            </a:r>
            <a:r>
              <a:rPr lang="ru-RU" dirty="0" err="1"/>
              <a:t>отримані</a:t>
            </a:r>
            <a:r>
              <a:rPr lang="ru-RU" dirty="0"/>
              <a:t> </a:t>
            </a:r>
            <a:r>
              <a:rPr lang="ru-RU" dirty="0" err="1"/>
              <a:t>ефективні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);</a:t>
            </a:r>
          </a:p>
          <a:p>
            <a:r>
              <a:rPr lang="ru-RU" dirty="0" err="1"/>
              <a:t>відомостей</a:t>
            </a:r>
            <a:r>
              <a:rPr lang="ru-RU" dirty="0"/>
              <a:t> для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(</a:t>
            </a:r>
            <a:r>
              <a:rPr lang="ru-RU" dirty="0" err="1"/>
              <a:t>опис</a:t>
            </a:r>
            <a:r>
              <a:rPr lang="ru-RU" dirty="0"/>
              <a:t> </a:t>
            </a:r>
            <a:r>
              <a:rPr lang="ru-RU" dirty="0" err="1"/>
              <a:t>планованої</a:t>
            </a:r>
            <a:r>
              <a:rPr lang="ru-RU" dirty="0"/>
              <a:t> </a:t>
            </a:r>
            <a:r>
              <a:rPr lang="ru-RU" dirty="0" err="1"/>
              <a:t>ділянки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, </a:t>
            </a:r>
            <a:r>
              <a:rPr lang="ru-RU" dirty="0" err="1"/>
              <a:t>інформація</a:t>
            </a:r>
            <a:r>
              <a:rPr lang="ru-RU" dirty="0"/>
              <a:t> про </a:t>
            </a:r>
            <a:r>
              <a:rPr lang="ru-RU" dirty="0" err="1"/>
              <a:t>поглинуті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в </a:t>
            </a:r>
            <a:r>
              <a:rPr lang="ru-RU" dirty="0" err="1"/>
              <a:t>центрі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ділянки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інформація</a:t>
            </a:r>
            <a:r>
              <a:rPr lang="ru-RU" dirty="0"/>
              <a:t> про </a:t>
            </a:r>
            <a:r>
              <a:rPr lang="ru-RU" dirty="0" err="1"/>
              <a:t>дози</a:t>
            </a:r>
            <a:r>
              <a:rPr lang="ru-RU" dirty="0"/>
              <a:t> для </a:t>
            </a:r>
            <a:r>
              <a:rPr lang="ru-RU" dirty="0" err="1"/>
              <a:t>планованої</a:t>
            </a:r>
            <a:r>
              <a:rPr lang="ru-RU" dirty="0"/>
              <a:t> </a:t>
            </a:r>
            <a:r>
              <a:rPr lang="ru-RU" dirty="0" err="1"/>
              <a:t>ділянки</a:t>
            </a:r>
            <a:r>
              <a:rPr lang="ru-RU" dirty="0"/>
              <a:t>, </a:t>
            </a:r>
            <a:r>
              <a:rPr lang="ru-RU" dirty="0" err="1"/>
              <a:t>поглинуті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відповідними</a:t>
            </a:r>
            <a:r>
              <a:rPr lang="ru-RU" dirty="0"/>
              <a:t> </a:t>
            </a:r>
            <a:r>
              <a:rPr lang="ru-RU" dirty="0" err="1"/>
              <a:t>критичними</a:t>
            </a:r>
            <a:r>
              <a:rPr lang="ru-RU" dirty="0"/>
              <a:t> органами, </a:t>
            </a:r>
            <a:r>
              <a:rPr lang="ru-RU" dirty="0" err="1"/>
              <a:t>визначеними</a:t>
            </a:r>
            <a:r>
              <a:rPr lang="ru-RU" dirty="0"/>
              <a:t> </a:t>
            </a:r>
            <a:r>
              <a:rPr lang="ru-RU" dirty="0" err="1"/>
              <a:t>лікуючим</a:t>
            </a:r>
            <a:r>
              <a:rPr lang="ru-RU" dirty="0"/>
              <a:t> </a:t>
            </a:r>
            <a:r>
              <a:rPr lang="ru-RU" dirty="0" err="1"/>
              <a:t>лікарем</a:t>
            </a:r>
            <a:r>
              <a:rPr lang="ru-RU" dirty="0"/>
              <a:t> при </a:t>
            </a:r>
            <a:r>
              <a:rPr lang="ru-RU" dirty="0" err="1"/>
              <a:t>плануванні</a:t>
            </a:r>
            <a:r>
              <a:rPr lang="ru-RU" dirty="0"/>
              <a:t>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, </a:t>
            </a:r>
            <a:r>
              <a:rPr lang="ru-RU" dirty="0" err="1"/>
              <a:t>загальний</a:t>
            </a:r>
            <a:r>
              <a:rPr lang="ru-RU" dirty="0"/>
              <a:t> час </a:t>
            </a:r>
            <a:r>
              <a:rPr lang="ru-RU" dirty="0" err="1"/>
              <a:t>лікування</a:t>
            </a:r>
            <a:r>
              <a:rPr lang="ru-RU" dirty="0" smtClean="0"/>
              <a:t>);</a:t>
            </a:r>
          </a:p>
          <a:p>
            <a:endParaRPr lang="ru-RU" dirty="0" smtClean="0"/>
          </a:p>
          <a:p>
            <a:r>
              <a:rPr lang="ru-RU" dirty="0" err="1"/>
              <a:t>записів</a:t>
            </a:r>
            <a:r>
              <a:rPr lang="ru-RU" dirty="0"/>
              <a:t> про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добровольців</a:t>
            </a:r>
            <a:r>
              <a:rPr lang="ru-RU" dirty="0"/>
              <a:t> у рамках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біомедичних</a:t>
            </a:r>
            <a:r>
              <a:rPr lang="ru-RU" dirty="0"/>
              <a:t> </a:t>
            </a:r>
            <a:r>
              <a:rPr lang="ru-RU" dirty="0" err="1"/>
              <a:t>досліджень</a:t>
            </a:r>
            <a:r>
              <a:rPr lang="ru-RU" dirty="0"/>
              <a:t>;</a:t>
            </a:r>
          </a:p>
          <a:p>
            <a:r>
              <a:rPr lang="ru-RU" dirty="0" err="1"/>
              <a:t>звітів</a:t>
            </a:r>
            <a:r>
              <a:rPr lang="ru-RU" dirty="0"/>
              <a:t> про </a:t>
            </a:r>
            <a:r>
              <a:rPr lang="ru-RU" dirty="0" err="1"/>
              <a:t>розслідування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</a:t>
            </a:r>
            <a:r>
              <a:rPr lang="ru-RU" dirty="0" err="1"/>
              <a:t>ненавмисного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помилкового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.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82060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3256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12. </a:t>
            </a:r>
            <a:r>
              <a:rPr lang="ru-RU" dirty="0" err="1"/>
              <a:t>Медичний</a:t>
            </a:r>
            <a:r>
              <a:rPr lang="ru-RU" dirty="0"/>
              <a:t> заклад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зберігання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, </a:t>
            </a:r>
            <a:r>
              <a:rPr lang="ru-RU" dirty="0" err="1"/>
              <a:t>необхідної</a:t>
            </a:r>
            <a:r>
              <a:rPr lang="ru-RU" dirty="0"/>
              <a:t> для ретроспективного </a:t>
            </a:r>
            <a:r>
              <a:rPr lang="ru-RU" dirty="0" err="1"/>
              <a:t>оцінювання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та </a:t>
            </a:r>
            <a:r>
              <a:rPr lang="ru-RU" dirty="0" err="1"/>
              <a:t>технічного</a:t>
            </a:r>
            <a:r>
              <a:rPr lang="ru-RU" dirty="0"/>
              <a:t> стану </a:t>
            </a:r>
            <a:r>
              <a:rPr lang="ru-RU" dirty="0" err="1"/>
              <a:t>обладнання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використовувалось</a:t>
            </a:r>
            <a:r>
              <a:rPr lang="ru-RU" dirty="0"/>
              <a:t> для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, </a:t>
            </a:r>
            <a:r>
              <a:rPr lang="ru-RU" dirty="0" err="1"/>
              <a:t>стосовно</a:t>
            </a:r>
            <a:r>
              <a:rPr lang="ru-RU" dirty="0"/>
              <a:t> кожного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віком</a:t>
            </a:r>
            <a:r>
              <a:rPr lang="ru-RU" dirty="0"/>
              <a:t> не </a:t>
            </a:r>
            <a:r>
              <a:rPr lang="ru-RU" dirty="0" err="1"/>
              <a:t>менше</a:t>
            </a:r>
            <a:r>
              <a:rPr lang="ru-RU" dirty="0"/>
              <a:t> 50 </a:t>
            </a:r>
            <a:r>
              <a:rPr lang="ru-RU" dirty="0" err="1"/>
              <a:t>років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процедури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. До </a:t>
            </a:r>
            <a:r>
              <a:rPr lang="ru-RU" dirty="0" err="1"/>
              <a:t>облікової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документації</a:t>
            </a:r>
            <a:r>
              <a:rPr lang="ru-RU" dirty="0"/>
              <a:t> вноситься </a:t>
            </a:r>
            <a:r>
              <a:rPr lang="ru-RU" dirty="0" err="1"/>
              <a:t>інформація</a:t>
            </a:r>
            <a:r>
              <a:rPr lang="ru-RU" dirty="0"/>
              <a:t> про </a:t>
            </a:r>
            <a:r>
              <a:rPr lang="ru-RU" dirty="0" err="1"/>
              <a:t>отриману</a:t>
            </a:r>
            <a:r>
              <a:rPr lang="ru-RU" dirty="0"/>
              <a:t> ним дозу </a:t>
            </a:r>
            <a:r>
              <a:rPr lang="ru-RU" dirty="0" err="1"/>
              <a:t>опромінення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9679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" y="1"/>
            <a:ext cx="12192000" cy="634620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/>
              <a:t>Загальні</a:t>
            </a:r>
            <a:r>
              <a:rPr lang="ru-RU" b="1" dirty="0"/>
              <a:t> </a:t>
            </a:r>
            <a:r>
              <a:rPr lang="ru-RU" b="1" dirty="0" err="1"/>
              <a:t>вимоги</a:t>
            </a:r>
            <a:r>
              <a:rPr lang="ru-RU" b="1" dirty="0"/>
              <a:t> </a:t>
            </a:r>
            <a:r>
              <a:rPr lang="ru-RU" b="1" dirty="0" err="1"/>
              <a:t>радіаційної</a:t>
            </a:r>
            <a:r>
              <a:rPr lang="ru-RU" b="1" dirty="0"/>
              <a:t> </a:t>
            </a:r>
            <a:r>
              <a:rPr lang="ru-RU" b="1" dirty="0" err="1"/>
              <a:t>безпеки</a:t>
            </a:r>
            <a:r>
              <a:rPr lang="ru-RU" b="1" dirty="0"/>
              <a:t> в </a:t>
            </a:r>
            <a:r>
              <a:rPr lang="ru-RU" b="1" dirty="0" err="1"/>
              <a:t>діагностичній</a:t>
            </a:r>
            <a:r>
              <a:rPr lang="ru-RU" b="1" dirty="0"/>
              <a:t> та </a:t>
            </a:r>
            <a:r>
              <a:rPr lang="ru-RU" b="1" dirty="0" err="1"/>
              <a:t>інтервенційній</a:t>
            </a:r>
            <a:r>
              <a:rPr lang="ru-RU" b="1" dirty="0"/>
              <a:t> </a:t>
            </a:r>
            <a:r>
              <a:rPr lang="ru-RU" b="1" dirty="0" err="1"/>
              <a:t>радіології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1. При </a:t>
            </a:r>
            <a:r>
              <a:rPr lang="ru-RU" dirty="0" err="1"/>
              <a:t>здійсненні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в </a:t>
            </a:r>
            <a:r>
              <a:rPr lang="ru-RU" dirty="0" err="1"/>
              <a:t>діагностичній</a:t>
            </a:r>
            <a:r>
              <a:rPr lang="ru-RU" dirty="0"/>
              <a:t> </a:t>
            </a:r>
            <a:r>
              <a:rPr lang="ru-RU" dirty="0" err="1"/>
              <a:t>радіології</a:t>
            </a:r>
            <a:r>
              <a:rPr lang="ru-RU" dirty="0"/>
              <a:t> та </a:t>
            </a:r>
            <a:r>
              <a:rPr lang="ru-RU" dirty="0" err="1"/>
              <a:t>інтервенційній</a:t>
            </a:r>
            <a:r>
              <a:rPr lang="ru-RU" dirty="0"/>
              <a:t> </a:t>
            </a:r>
            <a:r>
              <a:rPr lang="ru-RU" dirty="0" err="1"/>
              <a:t>радіології</a:t>
            </a:r>
            <a:r>
              <a:rPr lang="ru-RU" dirty="0"/>
              <a:t> персонал </a:t>
            </a:r>
            <a:r>
              <a:rPr lang="ru-RU" dirty="0" err="1"/>
              <a:t>медичного</a:t>
            </a:r>
            <a:r>
              <a:rPr lang="ru-RU" dirty="0"/>
              <a:t> закладу </a:t>
            </a:r>
            <a:r>
              <a:rPr lang="ru-RU" dirty="0" err="1"/>
              <a:t>дотримується</a:t>
            </a:r>
            <a:r>
              <a:rPr lang="ru-RU" dirty="0"/>
              <a:t> </a:t>
            </a:r>
            <a:r>
              <a:rPr lang="ru-RU" dirty="0" err="1"/>
              <a:t>параметрів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діагностичного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забезпечують</a:t>
            </a:r>
            <a:r>
              <a:rPr lang="ru-RU" dirty="0"/>
              <a:t> </a:t>
            </a:r>
            <a:r>
              <a:rPr lang="ru-RU" dirty="0" err="1"/>
              <a:t>мінімальне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 за </a:t>
            </a:r>
            <a:r>
              <a:rPr lang="ru-RU" dirty="0" err="1"/>
              <a:t>достатньої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зображення</a:t>
            </a:r>
            <a:r>
              <a:rPr lang="ru-RU" dirty="0"/>
              <a:t>, та </a:t>
            </a:r>
            <a:r>
              <a:rPr lang="ru-RU" dirty="0" err="1"/>
              <a:t>контролює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:</a:t>
            </a:r>
          </a:p>
          <a:p>
            <a:r>
              <a:rPr lang="ru-RU" dirty="0" err="1"/>
              <a:t>діапазони</a:t>
            </a:r>
            <a:r>
              <a:rPr lang="ru-RU" dirty="0"/>
              <a:t> </a:t>
            </a:r>
            <a:r>
              <a:rPr lang="ru-RU" dirty="0" err="1"/>
              <a:t>прискорювальної</a:t>
            </a:r>
            <a:r>
              <a:rPr lang="ru-RU" dirty="0"/>
              <a:t> </a:t>
            </a:r>
            <a:r>
              <a:rPr lang="ru-RU" dirty="0" err="1"/>
              <a:t>напруги</a:t>
            </a:r>
            <a:r>
              <a:rPr lang="ru-RU" dirty="0"/>
              <a:t>, струму, </a:t>
            </a:r>
            <a:r>
              <a:rPr lang="ru-RU" dirty="0" err="1"/>
              <a:t>відстань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фокуса до </a:t>
            </a:r>
            <a:r>
              <a:rPr lang="ru-RU" dirty="0" err="1"/>
              <a:t>приймача</a:t>
            </a:r>
            <a:r>
              <a:rPr lang="ru-RU" dirty="0"/>
              <a:t> </a:t>
            </a:r>
            <a:r>
              <a:rPr lang="ru-RU" dirty="0" err="1"/>
              <a:t>зображення</a:t>
            </a:r>
            <a:r>
              <a:rPr lang="ru-RU" dirty="0"/>
              <a:t>, </a:t>
            </a:r>
            <a:r>
              <a:rPr lang="ru-RU" dirty="0" err="1"/>
              <a:t>розмір</a:t>
            </a:r>
            <a:r>
              <a:rPr lang="ru-RU" dirty="0"/>
              <a:t> </a:t>
            </a:r>
            <a:r>
              <a:rPr lang="ru-RU" dirty="0" err="1"/>
              <a:t>фокусної</a:t>
            </a:r>
            <a:r>
              <a:rPr lang="ru-RU" dirty="0"/>
              <a:t> </a:t>
            </a:r>
            <a:r>
              <a:rPr lang="ru-RU" dirty="0" err="1"/>
              <a:t>плями</a:t>
            </a:r>
            <a:r>
              <a:rPr lang="ru-RU" dirty="0"/>
              <a:t> і </a:t>
            </a:r>
            <a:r>
              <a:rPr lang="ru-RU" dirty="0" err="1"/>
              <a:t>товщини</a:t>
            </a:r>
            <a:r>
              <a:rPr lang="ru-RU" dirty="0"/>
              <a:t> </a:t>
            </a:r>
            <a:r>
              <a:rPr lang="ru-RU" dirty="0" err="1"/>
              <a:t>фільтра</a:t>
            </a:r>
            <a:r>
              <a:rPr lang="ru-RU" dirty="0"/>
              <a:t>,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відбивальних</a:t>
            </a:r>
            <a:r>
              <a:rPr lang="ru-RU" dirty="0"/>
              <a:t> та </a:t>
            </a:r>
            <a:r>
              <a:rPr lang="ru-RU" dirty="0" err="1"/>
              <a:t>розсіювальних</a:t>
            </a:r>
            <a:r>
              <a:rPr lang="ru-RU" dirty="0"/>
              <a:t> </a:t>
            </a:r>
            <a:r>
              <a:rPr lang="ru-RU" dirty="0" err="1"/>
              <a:t>решіток</a:t>
            </a:r>
            <a:r>
              <a:rPr lang="ru-RU" dirty="0"/>
              <a:t>;</a:t>
            </a:r>
          </a:p>
          <a:p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збереження</a:t>
            </a:r>
            <a:r>
              <a:rPr lang="ru-RU" dirty="0"/>
              <a:t> </a:t>
            </a:r>
            <a:r>
              <a:rPr lang="ru-RU" dirty="0" err="1"/>
              <a:t>зображень</a:t>
            </a:r>
            <a:r>
              <a:rPr lang="ru-RU" dirty="0"/>
              <a:t> при </a:t>
            </a:r>
            <a:r>
              <a:rPr lang="ru-RU" dirty="0" err="1"/>
              <a:t>динамічній</a:t>
            </a:r>
            <a:r>
              <a:rPr lang="ru-RU" dirty="0"/>
              <a:t> </a:t>
            </a:r>
            <a:r>
              <a:rPr lang="ru-RU" dirty="0" err="1"/>
              <a:t>зйомці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число </a:t>
            </a:r>
            <a:r>
              <a:rPr lang="ru-RU" dirty="0" err="1"/>
              <a:t>експозицій</a:t>
            </a:r>
            <a:r>
              <a:rPr lang="ru-RU" dirty="0"/>
              <a:t> за секунду</a:t>
            </a:r>
            <a:r>
              <a:rPr lang="ru-RU" dirty="0" smtClean="0"/>
              <a:t>);</a:t>
            </a:r>
          </a:p>
          <a:p>
            <a:r>
              <a:rPr lang="ru-RU" dirty="0"/>
              <a:t>число і час </a:t>
            </a:r>
            <a:r>
              <a:rPr lang="ru-RU" dirty="0" err="1"/>
              <a:t>експозиції</a:t>
            </a:r>
            <a:r>
              <a:rPr lang="ru-RU" dirty="0"/>
              <a:t> за </a:t>
            </a:r>
            <a:r>
              <a:rPr lang="ru-RU" dirty="0" err="1"/>
              <a:t>одне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, число </a:t>
            </a:r>
            <a:r>
              <a:rPr lang="ru-RU" dirty="0" err="1"/>
              <a:t>знімків</a:t>
            </a:r>
            <a:r>
              <a:rPr lang="ru-RU" dirty="0"/>
              <a:t> у </a:t>
            </a:r>
            <a:r>
              <a:rPr lang="ru-RU" dirty="0" err="1"/>
              <a:t>рентгенографії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зрізів</a:t>
            </a:r>
            <a:r>
              <a:rPr lang="ru-RU" dirty="0"/>
              <a:t> у </a:t>
            </a:r>
            <a:r>
              <a:rPr lang="ru-RU" dirty="0" err="1"/>
              <a:t>комп’ютерній</a:t>
            </a:r>
            <a:r>
              <a:rPr lang="ru-RU" dirty="0"/>
              <a:t> </a:t>
            </a:r>
            <a:r>
              <a:rPr lang="ru-RU" dirty="0" err="1"/>
              <a:t>томографії</a:t>
            </a:r>
            <a:r>
              <a:rPr lang="ru-RU" dirty="0"/>
              <a:t>, </a:t>
            </a:r>
            <a:r>
              <a:rPr lang="ru-RU" dirty="0" err="1"/>
              <a:t>тривалість</a:t>
            </a:r>
            <a:r>
              <a:rPr lang="ru-RU" dirty="0"/>
              <a:t> одного </a:t>
            </a:r>
            <a:r>
              <a:rPr lang="ru-RU" dirty="0" err="1"/>
              <a:t>обстеження</a:t>
            </a:r>
            <a:r>
              <a:rPr lang="ru-RU" dirty="0"/>
              <a:t>;</a:t>
            </a:r>
          </a:p>
          <a:p>
            <a:r>
              <a:rPr lang="ru-RU" dirty="0" err="1"/>
              <a:t>оптимальний</a:t>
            </a:r>
            <a:r>
              <a:rPr lang="ru-RU" dirty="0"/>
              <a:t> </a:t>
            </a:r>
            <a:r>
              <a:rPr lang="ru-RU" dirty="0" err="1"/>
              <a:t>розмір</a:t>
            </a:r>
            <a:r>
              <a:rPr lang="ru-RU" dirty="0"/>
              <a:t> поля </a:t>
            </a:r>
            <a:r>
              <a:rPr lang="ru-RU" dirty="0" err="1"/>
              <a:t>опромінення</a:t>
            </a:r>
            <a:r>
              <a:rPr lang="ru-RU" dirty="0"/>
              <a:t> шляхом </a:t>
            </a:r>
            <a:r>
              <a:rPr lang="ru-RU" dirty="0" err="1"/>
              <a:t>колімації</a:t>
            </a:r>
            <a:r>
              <a:rPr lang="ru-RU" dirty="0"/>
              <a:t> </a:t>
            </a:r>
            <a:r>
              <a:rPr lang="ru-RU" dirty="0" err="1"/>
              <a:t>первинного</a:t>
            </a:r>
            <a:r>
              <a:rPr lang="ru-RU" dirty="0"/>
              <a:t> </a:t>
            </a:r>
            <a:r>
              <a:rPr lang="ru-RU" dirty="0" err="1"/>
              <a:t>рентгенівського</a:t>
            </a:r>
            <a:r>
              <a:rPr lang="ru-RU" dirty="0"/>
              <a:t> пучка для </a:t>
            </a:r>
            <a:r>
              <a:rPr lang="ru-RU" dirty="0" err="1"/>
              <a:t>мінімізації</a:t>
            </a:r>
            <a:r>
              <a:rPr lang="ru-RU" dirty="0"/>
              <a:t> </a:t>
            </a:r>
            <a:r>
              <a:rPr lang="ru-RU" dirty="0" err="1"/>
              <a:t>площі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 та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зображення</a:t>
            </a:r>
            <a:r>
              <a:rPr lang="ru-RU" dirty="0"/>
              <a:t>;</a:t>
            </a:r>
          </a:p>
          <a:p>
            <a:r>
              <a:rPr lang="ru-RU" dirty="0" err="1"/>
              <a:t>відповідність</a:t>
            </a:r>
            <a:r>
              <a:rPr lang="ru-RU" dirty="0"/>
              <a:t> умов </a:t>
            </a:r>
            <a:r>
              <a:rPr lang="ru-RU" dirty="0" err="1"/>
              <a:t>обробки</a:t>
            </a:r>
            <a:r>
              <a:rPr lang="ru-RU" dirty="0"/>
              <a:t> </a:t>
            </a:r>
            <a:r>
              <a:rPr lang="ru-RU" dirty="0" err="1"/>
              <a:t>зображень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температура </a:t>
            </a:r>
            <a:r>
              <a:rPr lang="ru-RU" dirty="0" err="1"/>
              <a:t>проявника</a:t>
            </a:r>
            <a:r>
              <a:rPr lang="ru-RU" dirty="0"/>
              <a:t> й </a:t>
            </a:r>
            <a:r>
              <a:rPr lang="ru-RU" dirty="0" err="1"/>
              <a:t>алгоритми</a:t>
            </a:r>
            <a:r>
              <a:rPr lang="ru-RU" dirty="0"/>
              <a:t> </a:t>
            </a:r>
            <a:r>
              <a:rPr lang="ru-RU" dirty="0" err="1"/>
              <a:t>відновлення</a:t>
            </a:r>
            <a:r>
              <a:rPr lang="ru-RU" dirty="0"/>
              <a:t> </a:t>
            </a:r>
            <a:r>
              <a:rPr lang="ru-RU" dirty="0" err="1"/>
              <a:t>зображення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6698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3256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723331"/>
            <a:ext cx="10058400" cy="1351129"/>
          </a:xfrm>
        </p:spPr>
        <p:txBody>
          <a:bodyPr>
            <a:noAutofit/>
          </a:bodyPr>
          <a:lstStyle/>
          <a:p>
            <a:r>
              <a:rPr lang="ru-RU" sz="2800" b="1" i="1" u="sng" dirty="0" smtClean="0"/>
              <a:t> </a:t>
            </a:r>
            <a:r>
              <a:rPr lang="ru-RU" sz="2800" b="1" i="1" u="sng" dirty="0" err="1"/>
              <a:t>Медичний</a:t>
            </a:r>
            <a:r>
              <a:rPr lang="ru-RU" sz="2800" b="1" i="1" u="sng" dirty="0"/>
              <a:t> заклад при </a:t>
            </a:r>
            <a:r>
              <a:rPr lang="ru-RU" sz="2800" b="1" i="1" u="sng" dirty="0" err="1"/>
              <a:t>використанні</a:t>
            </a:r>
            <a:r>
              <a:rPr lang="ru-RU" sz="2800" b="1" i="1" u="sng" dirty="0"/>
              <a:t> </a:t>
            </a:r>
            <a:r>
              <a:rPr lang="ru-RU" sz="2800" b="1" i="1" u="sng" dirty="0" err="1"/>
              <a:t>рентгенівських</a:t>
            </a:r>
            <a:r>
              <a:rPr lang="ru-RU" sz="2800" b="1" i="1" u="sng" dirty="0"/>
              <a:t> </a:t>
            </a:r>
            <a:r>
              <a:rPr lang="ru-RU" sz="2800" b="1" i="1" u="sng" dirty="0" err="1"/>
              <a:t>апаратів</a:t>
            </a:r>
            <a:r>
              <a:rPr lang="ru-RU" sz="2800" b="1" i="1" u="sng" dirty="0"/>
              <a:t> </a:t>
            </a:r>
            <a:r>
              <a:rPr lang="ru-RU" sz="2800" b="1" i="1" u="sng" dirty="0" err="1"/>
              <a:t>забезпечує</a:t>
            </a:r>
            <a:r>
              <a:rPr lang="ru-RU" sz="2800" b="1" i="1" u="sng" dirty="0"/>
              <a:t>:</a:t>
            </a:r>
            <a:br>
              <a:rPr lang="ru-RU" sz="2800" b="1" i="1" u="sng" dirty="0"/>
            </a:br>
            <a:r>
              <a:rPr lang="ru-RU" sz="2800" b="1" i="1" u="sng" dirty="0"/>
              <a:t/>
            </a:r>
            <a:br>
              <a:rPr lang="ru-RU" sz="2800" b="1" i="1" u="sng" dirty="0"/>
            </a:br>
            <a:endParaRPr lang="ru-RU" sz="2800" b="1" i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r>
              <a:rPr lang="ru-RU" dirty="0"/>
              <a:t>контроль </a:t>
            </a:r>
            <a:r>
              <a:rPr lang="ru-RU" dirty="0" err="1"/>
              <a:t>відповідності</a:t>
            </a:r>
            <a:r>
              <a:rPr lang="ru-RU" dirty="0"/>
              <a:t> </a:t>
            </a:r>
            <a:r>
              <a:rPr lang="ru-RU" dirty="0" err="1"/>
              <a:t>радіаційного</a:t>
            </a:r>
            <a:r>
              <a:rPr lang="ru-RU" dirty="0"/>
              <a:t> (</a:t>
            </a:r>
            <a:r>
              <a:rPr lang="ru-RU" dirty="0" err="1"/>
              <a:t>біологічного</a:t>
            </a:r>
            <a:r>
              <a:rPr lang="ru-RU" dirty="0"/>
              <a:t>) </a:t>
            </a:r>
            <a:r>
              <a:rPr lang="ru-RU" dirty="0" err="1"/>
              <a:t>захисту</a:t>
            </a:r>
            <a:r>
              <a:rPr lang="ru-RU" dirty="0"/>
              <a:t> на </a:t>
            </a:r>
            <a:r>
              <a:rPr lang="ru-RU" dirty="0" err="1"/>
              <a:t>робочих</a:t>
            </a:r>
            <a:r>
              <a:rPr lang="ru-RU" dirty="0"/>
              <a:t> </a:t>
            </a:r>
            <a:r>
              <a:rPr lang="ru-RU" dirty="0" err="1"/>
              <a:t>місцях</a:t>
            </a:r>
            <a:r>
              <a:rPr lang="ru-RU" dirty="0"/>
              <a:t> персоналу </a:t>
            </a:r>
            <a:r>
              <a:rPr lang="ru-RU" dirty="0" err="1"/>
              <a:t>розрахункам</a:t>
            </a:r>
            <a:r>
              <a:rPr lang="ru-RU" dirty="0"/>
              <a:t>, </a:t>
            </a:r>
            <a:r>
              <a:rPr lang="ru-RU" dirty="0" err="1"/>
              <a:t>виконаним</a:t>
            </a:r>
            <a:r>
              <a:rPr lang="ru-RU" dirty="0"/>
              <a:t> на </a:t>
            </a:r>
            <a:r>
              <a:rPr lang="ru-RU" dirty="0" err="1"/>
              <a:t>етапі</a:t>
            </a:r>
            <a:r>
              <a:rPr lang="ru-RU" dirty="0"/>
              <a:t> </a:t>
            </a:r>
            <a:r>
              <a:rPr lang="ru-RU" dirty="0" err="1"/>
              <a:t>проектування</a:t>
            </a:r>
            <a:r>
              <a:rPr lang="ru-RU" dirty="0"/>
              <a:t> </a:t>
            </a:r>
            <a:r>
              <a:rPr lang="ru-RU" dirty="0" err="1"/>
              <a:t>рентгенівських</a:t>
            </a:r>
            <a:r>
              <a:rPr lang="ru-RU" dirty="0"/>
              <a:t> </a:t>
            </a:r>
            <a:r>
              <a:rPr lang="ru-RU" dirty="0" err="1"/>
              <a:t>кабінетів</a:t>
            </a:r>
            <a:r>
              <a:rPr lang="ru-RU" dirty="0"/>
              <a:t>;</a:t>
            </a:r>
          </a:p>
          <a:p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(</a:t>
            </a:r>
            <a:r>
              <a:rPr lang="ru-RU" dirty="0" err="1"/>
              <a:t>вікно</a:t>
            </a:r>
            <a:r>
              <a:rPr lang="ru-RU" dirty="0"/>
              <a:t>, камера </a:t>
            </a:r>
            <a:r>
              <a:rPr lang="ru-RU" dirty="0" err="1"/>
              <a:t>спостереження</a:t>
            </a:r>
            <a:r>
              <a:rPr lang="ru-RU" dirty="0"/>
              <a:t>, </a:t>
            </a:r>
            <a:r>
              <a:rPr lang="ru-RU" dirty="0" err="1"/>
              <a:t>переговорний</a:t>
            </a:r>
            <a:r>
              <a:rPr lang="ru-RU" dirty="0"/>
              <a:t> </a:t>
            </a:r>
            <a:r>
              <a:rPr lang="ru-RU" dirty="0" err="1"/>
              <a:t>пристрій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 для </a:t>
            </a:r>
            <a:r>
              <a:rPr lang="ru-RU" dirty="0" err="1"/>
              <a:t>спостереження</a:t>
            </a:r>
            <a:r>
              <a:rPr lang="ru-RU" dirty="0"/>
              <a:t> та </a:t>
            </a:r>
            <a:r>
              <a:rPr lang="ru-RU" dirty="0" err="1"/>
              <a:t>підтримання</a:t>
            </a:r>
            <a:r>
              <a:rPr lang="ru-RU" dirty="0"/>
              <a:t> </a:t>
            </a:r>
            <a:r>
              <a:rPr lang="ru-RU" dirty="0" err="1"/>
              <a:t>зв’язку</a:t>
            </a:r>
            <a:r>
              <a:rPr lang="ru-RU" dirty="0"/>
              <a:t> з </a:t>
            </a:r>
            <a:r>
              <a:rPr lang="ru-RU" dirty="0" err="1"/>
              <a:t>пацієнтом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проходження</a:t>
            </a:r>
            <a:r>
              <a:rPr lang="ru-RU" dirty="0"/>
              <a:t> ним </a:t>
            </a:r>
            <a:r>
              <a:rPr lang="ru-RU" dirty="0" err="1"/>
              <a:t>діагностичної</a:t>
            </a:r>
            <a:r>
              <a:rPr lang="ru-RU" dirty="0"/>
              <a:t> </a:t>
            </a:r>
            <a:r>
              <a:rPr lang="ru-RU" dirty="0" err="1"/>
              <a:t>радіологічної</a:t>
            </a:r>
            <a:r>
              <a:rPr lang="ru-RU" dirty="0"/>
              <a:t> </a:t>
            </a:r>
            <a:r>
              <a:rPr lang="ru-RU" dirty="0" err="1"/>
              <a:t>процедури</a:t>
            </a:r>
            <a:r>
              <a:rPr lang="ru-RU" dirty="0"/>
              <a:t>;</a:t>
            </a:r>
          </a:p>
          <a:p>
            <a:r>
              <a:rPr lang="ru-RU" dirty="0" err="1"/>
              <a:t>оснащення</a:t>
            </a:r>
            <a:r>
              <a:rPr lang="ru-RU" dirty="0"/>
              <a:t> </a:t>
            </a:r>
            <a:r>
              <a:rPr lang="ru-RU" dirty="0" err="1"/>
              <a:t>рентгенівських</a:t>
            </a:r>
            <a:r>
              <a:rPr lang="ru-RU" dirty="0"/>
              <a:t> </a:t>
            </a:r>
            <a:r>
              <a:rPr lang="ru-RU" dirty="0" err="1"/>
              <a:t>апаратів</a:t>
            </a:r>
            <a:r>
              <a:rPr lang="ru-RU" dirty="0"/>
              <a:t> (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мобільних</a:t>
            </a:r>
            <a:r>
              <a:rPr lang="ru-RU" dirty="0"/>
              <a:t> та </a:t>
            </a:r>
            <a:r>
              <a:rPr lang="ru-RU" dirty="0" err="1"/>
              <a:t>дентальних</a:t>
            </a:r>
            <a:r>
              <a:rPr lang="ru-RU" dirty="0"/>
              <a:t>),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працюють</a:t>
            </a:r>
            <a:r>
              <a:rPr lang="ru-RU" dirty="0"/>
              <a:t> в </a:t>
            </a:r>
            <a:r>
              <a:rPr lang="ru-RU" dirty="0" err="1"/>
              <a:t>режимі</a:t>
            </a:r>
            <a:r>
              <a:rPr lang="ru-RU" dirty="0"/>
              <a:t> </a:t>
            </a:r>
            <a:r>
              <a:rPr lang="ru-RU" dirty="0" err="1"/>
              <a:t>рентгеноскопії</a:t>
            </a:r>
            <a:r>
              <a:rPr lang="ru-RU" dirty="0"/>
              <a:t>, </a:t>
            </a:r>
            <a:r>
              <a:rPr lang="ru-RU" dirty="0" err="1"/>
              <a:t>підсилювачем</a:t>
            </a:r>
            <a:r>
              <a:rPr lang="ru-RU" dirty="0"/>
              <a:t> </a:t>
            </a:r>
            <a:r>
              <a:rPr lang="ru-RU" dirty="0" err="1"/>
              <a:t>рентгенівського</a:t>
            </a:r>
            <a:r>
              <a:rPr lang="ru-RU" dirty="0"/>
              <a:t> </a:t>
            </a:r>
            <a:r>
              <a:rPr lang="ru-RU" dirty="0" err="1"/>
              <a:t>зображення</a:t>
            </a:r>
            <a:r>
              <a:rPr lang="ru-RU" dirty="0"/>
              <a:t>, автоматичною системою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експозицією</a:t>
            </a:r>
            <a:r>
              <a:rPr lang="ru-RU" dirty="0"/>
              <a:t> (</a:t>
            </a:r>
            <a:r>
              <a:rPr lang="ru-RU" dirty="0" err="1"/>
              <a:t>експонометр</a:t>
            </a:r>
            <a:r>
              <a:rPr lang="ru-RU" dirty="0"/>
              <a:t>), </a:t>
            </a:r>
            <a:r>
              <a:rPr lang="ru-RU" dirty="0" err="1"/>
              <a:t>електронно-оптичним</a:t>
            </a:r>
            <a:r>
              <a:rPr lang="ru-RU" dirty="0"/>
              <a:t> </a:t>
            </a:r>
            <a:r>
              <a:rPr lang="ru-RU" dirty="0" err="1"/>
              <a:t>підсилювачем</a:t>
            </a:r>
            <a:r>
              <a:rPr lang="ru-RU" dirty="0"/>
              <a:t> з </a:t>
            </a:r>
            <a:r>
              <a:rPr lang="ru-RU" dirty="0" err="1"/>
              <a:t>автоматичним</a:t>
            </a:r>
            <a:r>
              <a:rPr lang="ru-RU" dirty="0"/>
              <a:t> </a:t>
            </a:r>
            <a:r>
              <a:rPr lang="ru-RU" dirty="0" err="1"/>
              <a:t>налаштуванням</a:t>
            </a:r>
            <a:r>
              <a:rPr lang="ru-RU" dirty="0"/>
              <a:t> </a:t>
            </a:r>
            <a:r>
              <a:rPr lang="ru-RU" dirty="0" err="1"/>
              <a:t>яскравості</a:t>
            </a:r>
            <a:r>
              <a:rPr lang="ru-RU" dirty="0"/>
              <a:t>;</a:t>
            </a:r>
          </a:p>
          <a:p>
            <a:r>
              <a:rPr lang="ru-RU" dirty="0" err="1"/>
              <a:t>оснащення</a:t>
            </a:r>
            <a:r>
              <a:rPr lang="ru-RU" dirty="0"/>
              <a:t> нового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вводиться в </a:t>
            </a:r>
            <a:r>
              <a:rPr lang="ru-RU" dirty="0" err="1"/>
              <a:t>експлуатацію</a:t>
            </a:r>
            <a:r>
              <a:rPr lang="ru-RU" dirty="0"/>
              <a:t>, </a:t>
            </a:r>
            <a:r>
              <a:rPr lang="ru-RU" dirty="0" err="1"/>
              <a:t>пристроєм</a:t>
            </a:r>
            <a:r>
              <a:rPr lang="ru-RU" dirty="0"/>
              <a:t> для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автоматизованого</a:t>
            </a:r>
            <a:r>
              <a:rPr lang="ru-RU" dirty="0"/>
              <a:t> контролю </a:t>
            </a:r>
            <a:r>
              <a:rPr lang="ru-RU" dirty="0" err="1"/>
              <a:t>експозиції</a:t>
            </a:r>
            <a:r>
              <a:rPr lang="ru-RU" dirty="0"/>
              <a:t> та </a:t>
            </a:r>
            <a:r>
              <a:rPr lang="ru-RU" dirty="0" err="1"/>
              <a:t>дози</a:t>
            </a:r>
            <a:r>
              <a:rPr lang="ru-RU" dirty="0"/>
              <a:t> (</a:t>
            </a:r>
            <a:r>
              <a:rPr lang="ru-RU" dirty="0" err="1"/>
              <a:t>потужності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, </a:t>
            </a:r>
            <a:r>
              <a:rPr lang="ru-RU" dirty="0" err="1"/>
              <a:t>вимірювання</a:t>
            </a:r>
            <a:r>
              <a:rPr lang="ru-RU" dirty="0"/>
              <a:t> </a:t>
            </a:r>
            <a:r>
              <a:rPr lang="ru-RU" dirty="0" err="1"/>
              <a:t>добутку</a:t>
            </a:r>
            <a:r>
              <a:rPr lang="ru-RU" dirty="0"/>
              <a:t> доза - </a:t>
            </a:r>
            <a:r>
              <a:rPr lang="ru-RU" dirty="0" err="1"/>
              <a:t>площа</a:t>
            </a:r>
            <a:r>
              <a:rPr lang="ru-RU" dirty="0"/>
              <a:t>);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56815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620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оснащення</a:t>
            </a:r>
            <a:r>
              <a:rPr lang="ru-RU" dirty="0"/>
              <a:t> </a:t>
            </a:r>
            <a:r>
              <a:rPr lang="ru-RU" dirty="0" err="1"/>
              <a:t>рентгенівських</a:t>
            </a:r>
            <a:r>
              <a:rPr lang="ru-RU" dirty="0"/>
              <a:t> </a:t>
            </a:r>
            <a:r>
              <a:rPr lang="ru-RU" dirty="0" err="1"/>
              <a:t>апаратів</a:t>
            </a:r>
            <a:r>
              <a:rPr lang="ru-RU" dirty="0"/>
              <a:t> в </a:t>
            </a:r>
            <a:r>
              <a:rPr lang="ru-RU" dirty="0" err="1"/>
              <a:t>інтервенційній</a:t>
            </a:r>
            <a:r>
              <a:rPr lang="ru-RU" dirty="0"/>
              <a:t> </a:t>
            </a:r>
            <a:r>
              <a:rPr lang="ru-RU" dirty="0" err="1"/>
              <a:t>радіології</a:t>
            </a:r>
            <a:r>
              <a:rPr lang="ru-RU" dirty="0"/>
              <a:t> </a:t>
            </a:r>
            <a:r>
              <a:rPr lang="ru-RU" dirty="0" err="1"/>
              <a:t>пристроєм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функцією</a:t>
            </a:r>
            <a:r>
              <a:rPr lang="ru-RU" dirty="0"/>
              <a:t> </a:t>
            </a:r>
            <a:r>
              <a:rPr lang="ru-RU" dirty="0" err="1"/>
              <a:t>інформування</a:t>
            </a:r>
            <a:r>
              <a:rPr lang="ru-RU" dirty="0"/>
              <a:t> </a:t>
            </a:r>
            <a:r>
              <a:rPr lang="ru-RU" dirty="0" err="1"/>
              <a:t>лікаря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виконує</a:t>
            </a:r>
            <a:r>
              <a:rPr lang="ru-RU" dirty="0"/>
              <a:t> </a:t>
            </a:r>
            <a:r>
              <a:rPr lang="ru-RU" dirty="0" err="1"/>
              <a:t>хірургічну</a:t>
            </a:r>
            <a:r>
              <a:rPr lang="ru-RU" dirty="0"/>
              <a:t> </a:t>
            </a:r>
            <a:r>
              <a:rPr lang="ru-RU" dirty="0" err="1"/>
              <a:t>операцію</a:t>
            </a:r>
            <a:r>
              <a:rPr lang="ru-RU" dirty="0"/>
              <a:t>, про дозу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параметрів</a:t>
            </a:r>
            <a:r>
              <a:rPr lang="ru-RU" dirty="0"/>
              <a:t> </a:t>
            </a:r>
            <a:r>
              <a:rPr lang="ru-RU" dirty="0" err="1"/>
              <a:t>режимів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зазначеного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</a:t>
            </a:r>
            <a:r>
              <a:rPr lang="ru-RU" dirty="0" err="1"/>
              <a:t>наприкінці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для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;</a:t>
            </a:r>
          </a:p>
          <a:p>
            <a:r>
              <a:rPr lang="ru-RU" dirty="0" err="1"/>
              <a:t>планування</a:t>
            </a:r>
            <a:r>
              <a:rPr lang="ru-RU" dirty="0"/>
              <a:t> будь-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діагностичного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ділянки</a:t>
            </a:r>
            <a:r>
              <a:rPr lang="ru-RU" dirty="0"/>
              <a:t> живота </a:t>
            </a:r>
            <a:r>
              <a:rPr lang="ru-RU" dirty="0" err="1"/>
              <a:t>або</a:t>
            </a:r>
            <a:r>
              <a:rPr lang="ru-RU" dirty="0"/>
              <a:t> таза </a:t>
            </a:r>
            <a:r>
              <a:rPr lang="ru-RU" dirty="0" err="1"/>
              <a:t>жінок</a:t>
            </a:r>
            <a:r>
              <a:rPr lang="ru-RU" dirty="0"/>
              <a:t> репродуктивного </a:t>
            </a:r>
            <a:r>
              <a:rPr lang="ru-RU" dirty="0" err="1"/>
              <a:t>віку</a:t>
            </a:r>
            <a:r>
              <a:rPr lang="ru-RU" dirty="0"/>
              <a:t> таким чином, </a:t>
            </a:r>
            <a:r>
              <a:rPr lang="ru-RU" dirty="0" err="1"/>
              <a:t>щоб</a:t>
            </a:r>
            <a:r>
              <a:rPr lang="ru-RU" dirty="0"/>
              <a:t> доза для </a:t>
            </a:r>
            <a:r>
              <a:rPr lang="ru-RU" dirty="0" err="1"/>
              <a:t>зародка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плода,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жінка</a:t>
            </a:r>
            <a:r>
              <a:rPr lang="ru-RU" dirty="0"/>
              <a:t> </a:t>
            </a:r>
            <a:r>
              <a:rPr lang="ru-RU" dirty="0" err="1"/>
              <a:t>вагітна</a:t>
            </a:r>
            <a:r>
              <a:rPr lang="ru-RU" dirty="0"/>
              <a:t> на момент </a:t>
            </a:r>
            <a:r>
              <a:rPr lang="ru-RU" dirty="0" err="1"/>
              <a:t>діагностики</a:t>
            </a:r>
            <a:r>
              <a:rPr lang="ru-RU" dirty="0"/>
              <a:t>,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мінімальною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4696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3.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комп’ютерних</a:t>
            </a:r>
            <a:r>
              <a:rPr lang="ru-RU" dirty="0"/>
              <a:t> </a:t>
            </a:r>
            <a:r>
              <a:rPr lang="ru-RU" dirty="0" err="1"/>
              <a:t>томографів</a:t>
            </a:r>
            <a:r>
              <a:rPr lang="ru-RU" dirty="0"/>
              <a:t> та </a:t>
            </a:r>
            <a:r>
              <a:rPr lang="ru-RU" dirty="0" err="1"/>
              <a:t>рентгенівських</a:t>
            </a:r>
            <a:r>
              <a:rPr lang="ru-RU" dirty="0"/>
              <a:t> </a:t>
            </a:r>
            <a:r>
              <a:rPr lang="ru-RU" dirty="0" err="1"/>
              <a:t>апаратів</a:t>
            </a:r>
            <a:r>
              <a:rPr lang="ru-RU" dirty="0"/>
              <a:t> в </a:t>
            </a:r>
            <a:r>
              <a:rPr lang="ru-RU" dirty="0" err="1"/>
              <a:t>інтервенційній</a:t>
            </a:r>
            <a:r>
              <a:rPr lang="ru-RU" dirty="0"/>
              <a:t> </a:t>
            </a:r>
            <a:r>
              <a:rPr lang="ru-RU" dirty="0" err="1"/>
              <a:t>радіології</a:t>
            </a:r>
            <a:r>
              <a:rPr lang="ru-RU" dirty="0"/>
              <a:t> </a:t>
            </a:r>
            <a:r>
              <a:rPr lang="ru-RU" dirty="0" err="1"/>
              <a:t>забезпечується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підключення</a:t>
            </a:r>
            <a:r>
              <a:rPr lang="ru-RU" dirty="0"/>
              <a:t> до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безперебійного</a:t>
            </a:r>
            <a:r>
              <a:rPr lang="ru-RU" dirty="0"/>
              <a:t> </a:t>
            </a:r>
            <a:r>
              <a:rPr lang="ru-RU" dirty="0" err="1"/>
              <a:t>живлення</a:t>
            </a:r>
            <a:r>
              <a:rPr lang="ru-RU" dirty="0"/>
              <a:t> </a:t>
            </a:r>
            <a:r>
              <a:rPr lang="ru-RU" dirty="0" err="1"/>
              <a:t>електроенергії</a:t>
            </a:r>
            <a:r>
              <a:rPr lang="ru-RU" dirty="0"/>
              <a:t>.</a:t>
            </a:r>
          </a:p>
          <a:p>
            <a:r>
              <a:rPr lang="ru-RU" dirty="0"/>
              <a:t>4. </a:t>
            </a:r>
            <a:r>
              <a:rPr lang="ru-RU" dirty="0" err="1"/>
              <a:t>Адміністрація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переносного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пересувного</a:t>
            </a:r>
            <a:r>
              <a:rPr lang="ru-RU" dirty="0"/>
              <a:t> </a:t>
            </a:r>
            <a:r>
              <a:rPr lang="ru-RU" dirty="0" err="1"/>
              <a:t>діагностичного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оптимізацію</a:t>
            </a:r>
            <a:r>
              <a:rPr lang="ru-RU" dirty="0"/>
              <a:t> </a:t>
            </a:r>
            <a:r>
              <a:rPr lang="ru-RU" dirty="0" err="1"/>
              <a:t>радіаційного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та персоналу, </a:t>
            </a:r>
            <a:r>
              <a:rPr lang="ru-RU" dirty="0" err="1"/>
              <a:t>облаштовує</a:t>
            </a:r>
            <a:r>
              <a:rPr lang="ru-RU" dirty="0"/>
              <a:t> (за </a:t>
            </a:r>
            <a:r>
              <a:rPr lang="ru-RU" dirty="0" err="1"/>
              <a:t>необхідності</a:t>
            </a:r>
            <a:r>
              <a:rPr lang="ru-RU" dirty="0"/>
              <a:t>) </a:t>
            </a:r>
            <a:r>
              <a:rPr lang="ru-RU" dirty="0" err="1"/>
              <a:t>безпечні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 для </a:t>
            </a:r>
            <a:r>
              <a:rPr lang="ru-RU" dirty="0" err="1"/>
              <a:t>пацієнтів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очікують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діагностичних</a:t>
            </a:r>
            <a:r>
              <a:rPr lang="ru-RU" dirty="0"/>
              <a:t> процедур, та </a:t>
            </a:r>
            <a:r>
              <a:rPr lang="ru-RU" dirty="0" err="1"/>
              <a:t>робочі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персоналу.</a:t>
            </a:r>
          </a:p>
          <a:p>
            <a:r>
              <a:rPr lang="ru-RU" dirty="0"/>
              <a:t>5. У </a:t>
            </a:r>
            <a:r>
              <a:rPr lang="ru-RU" dirty="0" err="1"/>
              <a:t>приміщеннях</a:t>
            </a:r>
            <a:r>
              <a:rPr lang="ru-RU" dirty="0"/>
              <a:t> для </a:t>
            </a:r>
            <a:r>
              <a:rPr lang="ru-RU" dirty="0" err="1"/>
              <a:t>діагностичного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</a:t>
            </a:r>
            <a:r>
              <a:rPr lang="ru-RU" dirty="0" err="1"/>
              <a:t>забезпечується</a:t>
            </a:r>
            <a:r>
              <a:rPr lang="ru-RU" dirty="0"/>
              <a:t> </a:t>
            </a:r>
            <a:r>
              <a:rPr lang="ru-RU" dirty="0" err="1"/>
              <a:t>необхідний</a:t>
            </a:r>
            <a:r>
              <a:rPr lang="ru-RU" dirty="0"/>
              <a:t> </a:t>
            </a:r>
            <a:r>
              <a:rPr lang="ru-RU" dirty="0" err="1"/>
              <a:t>біологічний</a:t>
            </a:r>
            <a:r>
              <a:rPr lang="ru-RU" dirty="0"/>
              <a:t> </a:t>
            </a:r>
            <a:r>
              <a:rPr lang="ru-RU" dirty="0" err="1"/>
              <a:t>захист</a:t>
            </a:r>
            <a:r>
              <a:rPr lang="ru-RU" dirty="0"/>
              <a:t> </a:t>
            </a:r>
            <a:r>
              <a:rPr lang="ru-RU" dirty="0" err="1"/>
              <a:t>суміжних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(</a:t>
            </a:r>
            <a:r>
              <a:rPr lang="ru-RU" dirty="0" err="1"/>
              <a:t>стіни</a:t>
            </a:r>
            <a:r>
              <a:rPr lang="ru-RU" dirty="0"/>
              <a:t> та </a:t>
            </a:r>
            <a:r>
              <a:rPr lang="ru-RU" dirty="0" err="1"/>
              <a:t>двері</a:t>
            </a:r>
            <a:r>
              <a:rPr lang="ru-RU" dirty="0"/>
              <a:t>, </a:t>
            </a:r>
            <a:r>
              <a:rPr lang="ru-RU" dirty="0" err="1"/>
              <a:t>місця</a:t>
            </a:r>
            <a:r>
              <a:rPr lang="ru-RU" dirty="0"/>
              <a:t>, де </a:t>
            </a:r>
            <a:r>
              <a:rPr lang="ru-RU" dirty="0" err="1"/>
              <a:t>проходять</a:t>
            </a:r>
            <a:r>
              <a:rPr lang="ru-RU" dirty="0"/>
              <a:t> канали, </a:t>
            </a:r>
            <a:r>
              <a:rPr lang="ru-RU" dirty="0" err="1"/>
              <a:t>обладнані</a:t>
            </a:r>
            <a:r>
              <a:rPr lang="ru-RU" dirty="0"/>
              <a:t> розетки, </a:t>
            </a:r>
            <a:r>
              <a:rPr lang="ru-RU" dirty="0" err="1"/>
              <a:t>знаходяться</a:t>
            </a:r>
            <a:r>
              <a:rPr lang="ru-RU" dirty="0"/>
              <a:t> </a:t>
            </a:r>
            <a:r>
              <a:rPr lang="ru-RU" dirty="0" err="1"/>
              <a:t>ніші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, </a:t>
            </a:r>
            <a:r>
              <a:rPr lang="ru-RU" dirty="0" err="1"/>
              <a:t>мають</a:t>
            </a:r>
            <a:r>
              <a:rPr lang="ru-RU" dirty="0"/>
              <a:t> бути </a:t>
            </a:r>
            <a:r>
              <a:rPr lang="ru-RU" dirty="0" err="1"/>
              <a:t>достатньої</a:t>
            </a:r>
            <a:r>
              <a:rPr lang="ru-RU" dirty="0"/>
              <a:t> </a:t>
            </a:r>
            <a:r>
              <a:rPr lang="ru-RU" dirty="0" err="1"/>
              <a:t>товщини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еквівалента</a:t>
            </a:r>
            <a:r>
              <a:rPr lang="ru-RU" dirty="0"/>
              <a:t> </a:t>
            </a:r>
            <a:r>
              <a:rPr lang="ru-RU" dirty="0" err="1"/>
              <a:t>свинцю</a:t>
            </a:r>
            <a:r>
              <a:rPr lang="ru-RU" dirty="0"/>
              <a:t>,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вікон</a:t>
            </a:r>
            <a:r>
              <a:rPr lang="ru-RU" dirty="0"/>
              <a:t> та дверей в </a:t>
            </a:r>
            <a:r>
              <a:rPr lang="ru-RU" dirty="0" err="1"/>
              <a:t>контрольованій</a:t>
            </a:r>
            <a:r>
              <a:rPr lang="ru-RU" dirty="0"/>
              <a:t> </a:t>
            </a:r>
            <a:r>
              <a:rPr lang="ru-RU" dirty="0" err="1"/>
              <a:t>зоні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бути </a:t>
            </a:r>
            <a:r>
              <a:rPr lang="ru-RU" dirty="0" err="1"/>
              <a:t>мінімальною</a:t>
            </a:r>
            <a:r>
              <a:rPr lang="ru-RU" dirty="0"/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01139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59857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8991" y="218364"/>
            <a:ext cx="10186689" cy="5650730"/>
          </a:xfrm>
        </p:spPr>
        <p:txBody>
          <a:bodyPr>
            <a:normAutofit/>
          </a:bodyPr>
          <a:lstStyle/>
          <a:p>
            <a:r>
              <a:rPr lang="ru-RU" b="1" i="1" dirty="0"/>
              <a:t>6. </a:t>
            </a:r>
            <a:r>
              <a:rPr lang="ru-RU" b="1" i="1" dirty="0" err="1"/>
              <a:t>Розрахунки</a:t>
            </a:r>
            <a:r>
              <a:rPr lang="ru-RU" b="1" i="1" dirty="0"/>
              <a:t> </a:t>
            </a:r>
            <a:r>
              <a:rPr lang="ru-RU" b="1" i="1" dirty="0" err="1"/>
              <a:t>необхідної</a:t>
            </a:r>
            <a:r>
              <a:rPr lang="ru-RU" b="1" i="1" dirty="0"/>
              <a:t> </a:t>
            </a:r>
            <a:r>
              <a:rPr lang="ru-RU" b="1" i="1" dirty="0" err="1"/>
              <a:t>товщини</a:t>
            </a:r>
            <a:r>
              <a:rPr lang="ru-RU" b="1" i="1" dirty="0"/>
              <a:t> </a:t>
            </a:r>
            <a:r>
              <a:rPr lang="ru-RU" b="1" i="1" dirty="0" err="1"/>
              <a:t>радіаційного</a:t>
            </a:r>
            <a:r>
              <a:rPr lang="ru-RU" b="1" i="1" dirty="0"/>
              <a:t> (</a:t>
            </a:r>
            <a:r>
              <a:rPr lang="ru-RU" b="1" i="1" dirty="0" err="1"/>
              <a:t>біологічного</a:t>
            </a:r>
            <a:r>
              <a:rPr lang="ru-RU" b="1" i="1" dirty="0"/>
              <a:t>) </a:t>
            </a:r>
            <a:r>
              <a:rPr lang="ru-RU" b="1" i="1" dirty="0" err="1"/>
              <a:t>захисту</a:t>
            </a:r>
            <a:r>
              <a:rPr lang="ru-RU" b="1" i="1" dirty="0"/>
              <a:t> для </a:t>
            </a:r>
            <a:r>
              <a:rPr lang="ru-RU" b="1" i="1" dirty="0" err="1"/>
              <a:t>приміщень</a:t>
            </a:r>
            <a:r>
              <a:rPr lang="ru-RU" b="1" i="1" dirty="0"/>
              <a:t> з </a:t>
            </a:r>
            <a:r>
              <a:rPr lang="ru-RU" b="1" i="1" dirty="0" err="1"/>
              <a:t>діагностичним</a:t>
            </a:r>
            <a:r>
              <a:rPr lang="ru-RU" b="1" i="1" dirty="0"/>
              <a:t> </a:t>
            </a:r>
            <a:r>
              <a:rPr lang="ru-RU" b="1" i="1" dirty="0" err="1"/>
              <a:t>радіологічним</a:t>
            </a:r>
            <a:r>
              <a:rPr lang="ru-RU" b="1" i="1" dirty="0"/>
              <a:t> </a:t>
            </a:r>
            <a:r>
              <a:rPr lang="ru-RU" b="1" i="1" dirty="0" err="1"/>
              <a:t>обладнанням</a:t>
            </a:r>
            <a:r>
              <a:rPr lang="ru-RU" b="1" i="1" dirty="0"/>
              <a:t> </a:t>
            </a:r>
            <a:r>
              <a:rPr lang="ru-RU" b="1" i="1" dirty="0" err="1"/>
              <a:t>проводяться</a:t>
            </a:r>
            <a:r>
              <a:rPr lang="ru-RU" b="1" i="1" dirty="0"/>
              <a:t> з </a:t>
            </a:r>
            <a:r>
              <a:rPr lang="ru-RU" b="1" i="1" dirty="0" err="1"/>
              <a:t>урахуванням</a:t>
            </a:r>
            <a:r>
              <a:rPr lang="ru-RU" b="1" i="1" dirty="0"/>
              <a:t>:</a:t>
            </a:r>
          </a:p>
          <a:p>
            <a:r>
              <a:rPr lang="ru-RU" dirty="0" err="1"/>
              <a:t>прискорювальної</a:t>
            </a:r>
            <a:r>
              <a:rPr lang="ru-RU" dirty="0"/>
              <a:t> </a:t>
            </a:r>
            <a:r>
              <a:rPr lang="ru-RU" dirty="0" err="1"/>
              <a:t>напруги</a:t>
            </a:r>
            <a:r>
              <a:rPr lang="ru-RU" dirty="0"/>
              <a:t> та </a:t>
            </a:r>
            <a:r>
              <a:rPr lang="ru-RU" dirty="0" err="1"/>
              <a:t>робочого</a:t>
            </a:r>
            <a:r>
              <a:rPr lang="ru-RU" dirty="0"/>
              <a:t> </a:t>
            </a:r>
            <a:r>
              <a:rPr lang="ru-RU" dirty="0" err="1"/>
              <a:t>навантаження</a:t>
            </a:r>
            <a:r>
              <a:rPr lang="ru-RU" dirty="0"/>
              <a:t> на </a:t>
            </a:r>
            <a:r>
              <a:rPr lang="ru-RU" dirty="0" err="1"/>
              <a:t>рентгенівську</a:t>
            </a:r>
            <a:r>
              <a:rPr lang="ru-RU" dirty="0"/>
              <a:t> трубку;</a:t>
            </a:r>
          </a:p>
          <a:p>
            <a:r>
              <a:rPr lang="ru-RU" dirty="0" err="1"/>
              <a:t>напрямку</a:t>
            </a:r>
            <a:r>
              <a:rPr lang="ru-RU" dirty="0"/>
              <a:t> прямого, </a:t>
            </a:r>
            <a:r>
              <a:rPr lang="ru-RU" dirty="0" err="1"/>
              <a:t>розсіяного</a:t>
            </a:r>
            <a:r>
              <a:rPr lang="ru-RU" dirty="0"/>
              <a:t> та </a:t>
            </a:r>
            <a:r>
              <a:rPr lang="ru-RU" dirty="0" err="1"/>
              <a:t>відбитого</a:t>
            </a:r>
            <a:r>
              <a:rPr lang="ru-RU" dirty="0"/>
              <a:t> </a:t>
            </a:r>
            <a:r>
              <a:rPr lang="ru-RU" dirty="0" err="1"/>
              <a:t>променю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;</a:t>
            </a:r>
          </a:p>
          <a:p>
            <a:r>
              <a:rPr lang="ru-RU" dirty="0" err="1"/>
              <a:t>призначення</a:t>
            </a:r>
            <a:r>
              <a:rPr lang="ru-RU" dirty="0"/>
              <a:t> </a:t>
            </a:r>
            <a:r>
              <a:rPr lang="ru-RU" dirty="0" err="1"/>
              <a:t>суміжних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та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розташування</a:t>
            </a:r>
            <a:r>
              <a:rPr lang="ru-RU" dirty="0"/>
              <a:t> </a:t>
            </a:r>
            <a:r>
              <a:rPr lang="ru-RU" dirty="0" err="1"/>
              <a:t>рентгенівського</a:t>
            </a:r>
            <a:r>
              <a:rPr lang="ru-RU" dirty="0"/>
              <a:t> </a:t>
            </a:r>
            <a:r>
              <a:rPr lang="ru-RU" dirty="0" err="1"/>
              <a:t>апарата</a:t>
            </a:r>
            <a:r>
              <a:rPr lang="ru-RU" dirty="0"/>
              <a:t>;</a:t>
            </a:r>
          </a:p>
          <a:p>
            <a:r>
              <a:rPr lang="ru-RU" dirty="0" err="1"/>
              <a:t>усіх</a:t>
            </a:r>
            <a:r>
              <a:rPr lang="ru-RU" dirty="0"/>
              <a:t> </a:t>
            </a:r>
            <a:r>
              <a:rPr lang="ru-RU" dirty="0" err="1"/>
              <a:t>можливих</a:t>
            </a:r>
            <a:r>
              <a:rPr lang="ru-RU" dirty="0"/>
              <a:t> </a:t>
            </a:r>
            <a:r>
              <a:rPr lang="ru-RU" dirty="0" err="1"/>
              <a:t>напрямків</a:t>
            </a:r>
            <a:r>
              <a:rPr lang="ru-RU" dirty="0"/>
              <a:t> прямого </a:t>
            </a:r>
            <a:r>
              <a:rPr lang="ru-RU" dirty="0" err="1"/>
              <a:t>випромінювання</a:t>
            </a:r>
            <a:r>
              <a:rPr lang="ru-RU" dirty="0"/>
              <a:t> для </a:t>
            </a:r>
            <a:r>
              <a:rPr lang="ru-RU" dirty="0" err="1"/>
              <a:t>недопущення</a:t>
            </a:r>
            <a:r>
              <a:rPr lang="ru-RU" dirty="0"/>
              <a:t> за будь-</a:t>
            </a:r>
            <a:r>
              <a:rPr lang="ru-RU" dirty="0" err="1"/>
              <a:t>яких</a:t>
            </a:r>
            <a:r>
              <a:rPr lang="ru-RU" dirty="0"/>
              <a:t> умов </a:t>
            </a:r>
            <a:r>
              <a:rPr lang="ru-RU" dirty="0" err="1"/>
              <a:t>спрямування</a:t>
            </a:r>
            <a:r>
              <a:rPr lang="ru-RU" dirty="0"/>
              <a:t> </a:t>
            </a:r>
            <a:r>
              <a:rPr lang="ru-RU" dirty="0" err="1"/>
              <a:t>рентгенівського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 в будь-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неекранований</a:t>
            </a:r>
            <a:r>
              <a:rPr lang="ru-RU" dirty="0"/>
              <a:t> </a:t>
            </a:r>
            <a:r>
              <a:rPr lang="ru-RU" dirty="0" err="1"/>
              <a:t>бік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 </a:t>
            </a:r>
            <a:r>
              <a:rPr lang="ru-RU" dirty="0" err="1"/>
              <a:t>рентгенівського</a:t>
            </a:r>
            <a:r>
              <a:rPr lang="ru-RU" dirty="0"/>
              <a:t> </a:t>
            </a:r>
            <a:r>
              <a:rPr lang="ru-RU" dirty="0" err="1"/>
              <a:t>кабінету</a:t>
            </a:r>
            <a:r>
              <a:rPr lang="ru-RU" dirty="0"/>
              <a:t> для </a:t>
            </a:r>
            <a:r>
              <a:rPr lang="ru-RU" dirty="0" err="1"/>
              <a:t>декількох</a:t>
            </a:r>
            <a:r>
              <a:rPr lang="ru-RU" dirty="0"/>
              <a:t> </a:t>
            </a:r>
            <a:r>
              <a:rPr lang="ru-RU" dirty="0" err="1"/>
              <a:t>рентгенівських</a:t>
            </a:r>
            <a:r>
              <a:rPr lang="ru-RU" dirty="0"/>
              <a:t> </a:t>
            </a:r>
            <a:r>
              <a:rPr lang="ru-RU" dirty="0" err="1"/>
              <a:t>апаратів</a:t>
            </a:r>
            <a:r>
              <a:rPr lang="ru-RU" dirty="0"/>
              <a:t> </a:t>
            </a:r>
            <a:r>
              <a:rPr lang="ru-RU" dirty="0" err="1"/>
              <a:t>товщина</a:t>
            </a:r>
            <a:r>
              <a:rPr lang="ru-RU" dirty="0"/>
              <a:t> </a:t>
            </a:r>
            <a:r>
              <a:rPr lang="ru-RU" dirty="0" err="1"/>
              <a:t>елементів</a:t>
            </a:r>
            <a:r>
              <a:rPr lang="ru-RU" dirty="0"/>
              <a:t> </a:t>
            </a:r>
            <a:r>
              <a:rPr lang="ru-RU" dirty="0" err="1"/>
              <a:t>радіаційного</a:t>
            </a:r>
            <a:r>
              <a:rPr lang="ru-RU" dirty="0"/>
              <a:t> (</a:t>
            </a:r>
            <a:r>
              <a:rPr lang="ru-RU" dirty="0" err="1"/>
              <a:t>біологічного</a:t>
            </a:r>
            <a:r>
              <a:rPr lang="ru-RU" dirty="0"/>
              <a:t>) </a:t>
            </a:r>
            <a:r>
              <a:rPr lang="ru-RU" dirty="0" err="1"/>
              <a:t>захисту</a:t>
            </a:r>
            <a:r>
              <a:rPr lang="ru-RU" dirty="0"/>
              <a:t> </a:t>
            </a:r>
            <a:r>
              <a:rPr lang="ru-RU" dirty="0" err="1"/>
              <a:t>розраховується</a:t>
            </a:r>
            <a:r>
              <a:rPr lang="ru-RU" dirty="0"/>
              <a:t> для </a:t>
            </a:r>
            <a:r>
              <a:rPr lang="ru-RU" dirty="0" err="1"/>
              <a:t>рентгенівського</a:t>
            </a:r>
            <a:r>
              <a:rPr lang="ru-RU" dirty="0"/>
              <a:t> </a:t>
            </a:r>
            <a:r>
              <a:rPr lang="ru-RU" dirty="0" err="1"/>
              <a:t>апарата</a:t>
            </a:r>
            <a:r>
              <a:rPr lang="ru-RU" dirty="0"/>
              <a:t>, </a:t>
            </a:r>
            <a:r>
              <a:rPr lang="ru-RU" dirty="0" err="1"/>
              <a:t>розрахункове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дозового </a:t>
            </a:r>
            <a:r>
              <a:rPr lang="ru-RU" dirty="0" err="1"/>
              <a:t>навантаження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найбільше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2679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59857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3706" y="1746913"/>
            <a:ext cx="9981973" cy="4122181"/>
          </a:xfrm>
        </p:spPr>
        <p:txBody>
          <a:bodyPr/>
          <a:lstStyle/>
          <a:p>
            <a:r>
              <a:rPr lang="ru-RU" dirty="0"/>
              <a:t>7. </a:t>
            </a:r>
            <a:r>
              <a:rPr lang="ru-RU" dirty="0" err="1"/>
              <a:t>Розміри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 та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рентгенівських</a:t>
            </a:r>
            <a:r>
              <a:rPr lang="ru-RU" dirty="0"/>
              <a:t> </a:t>
            </a:r>
            <a:r>
              <a:rPr lang="ru-RU" dirty="0" err="1"/>
              <a:t>апаратів</a:t>
            </a:r>
            <a:r>
              <a:rPr lang="ru-RU" dirty="0"/>
              <a:t> </a:t>
            </a:r>
            <a:r>
              <a:rPr lang="ru-RU" dirty="0" err="1"/>
              <a:t>визначаються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експлуатаційної</a:t>
            </a:r>
            <a:r>
              <a:rPr lang="ru-RU" dirty="0"/>
              <a:t> </a:t>
            </a:r>
            <a:r>
              <a:rPr lang="ru-RU" dirty="0" err="1"/>
              <a:t>документації</a:t>
            </a:r>
            <a:r>
              <a:rPr lang="ru-RU" dirty="0"/>
              <a:t> </a:t>
            </a:r>
            <a:r>
              <a:rPr lang="ru-RU" dirty="0" err="1"/>
              <a:t>виробника</a:t>
            </a:r>
            <a:r>
              <a:rPr lang="ru-RU" dirty="0"/>
              <a:t> </a:t>
            </a:r>
            <a:r>
              <a:rPr lang="ru-RU" dirty="0" err="1"/>
              <a:t>рентгенівського</a:t>
            </a:r>
            <a:r>
              <a:rPr lang="ru-RU" dirty="0"/>
              <a:t> </a:t>
            </a:r>
            <a:r>
              <a:rPr lang="ru-RU" dirty="0" err="1"/>
              <a:t>апарата</a:t>
            </a:r>
            <a:r>
              <a:rPr lang="ru-RU" dirty="0"/>
              <a:t> та </a:t>
            </a:r>
            <a:r>
              <a:rPr lang="ru-RU" dirty="0" err="1">
                <a:hlinkClick r:id="rId3"/>
              </a:rPr>
              <a:t>Державних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санітарних</a:t>
            </a:r>
            <a:r>
              <a:rPr lang="ru-RU" dirty="0">
                <a:hlinkClick r:id="rId3"/>
              </a:rPr>
              <a:t> правил і норм «</a:t>
            </a:r>
            <a:r>
              <a:rPr lang="ru-RU" dirty="0" err="1">
                <a:hlinkClick r:id="rId3"/>
              </a:rPr>
              <a:t>Гігієнічні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вимоги</a:t>
            </a:r>
            <a:r>
              <a:rPr lang="ru-RU" dirty="0">
                <a:hlinkClick r:id="rId3"/>
              </a:rPr>
              <a:t> до </a:t>
            </a:r>
            <a:r>
              <a:rPr lang="ru-RU" dirty="0" err="1">
                <a:hlinkClick r:id="rId3"/>
              </a:rPr>
              <a:t>влаштування</a:t>
            </a:r>
            <a:r>
              <a:rPr lang="ru-RU" dirty="0">
                <a:hlinkClick r:id="rId3"/>
              </a:rPr>
              <a:t> та </a:t>
            </a:r>
            <a:r>
              <a:rPr lang="ru-RU" dirty="0" err="1">
                <a:hlinkClick r:id="rId3"/>
              </a:rPr>
              <a:t>експлуатації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рентгенівських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кабінетів</a:t>
            </a:r>
            <a:r>
              <a:rPr lang="ru-RU" dirty="0">
                <a:hlinkClick r:id="rId3"/>
              </a:rPr>
              <a:t> і </a:t>
            </a:r>
            <a:r>
              <a:rPr lang="ru-RU" dirty="0" err="1">
                <a:hlinkClick r:id="rId3"/>
              </a:rPr>
              <a:t>проведення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рентгенологічних</a:t>
            </a:r>
            <a:r>
              <a:rPr lang="ru-RU" dirty="0">
                <a:hlinkClick r:id="rId3"/>
              </a:rPr>
              <a:t> процедур»</a:t>
            </a:r>
            <a:r>
              <a:rPr lang="ru-RU" dirty="0"/>
              <a:t>, </a:t>
            </a:r>
            <a:r>
              <a:rPr lang="ru-RU" dirty="0" err="1"/>
              <a:t>затверджених</a:t>
            </a:r>
            <a:r>
              <a:rPr lang="ru-RU" dirty="0"/>
              <a:t> наказом </a:t>
            </a:r>
            <a:r>
              <a:rPr lang="ru-RU" dirty="0" err="1"/>
              <a:t>Міністерства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04 </a:t>
            </a:r>
            <a:r>
              <a:rPr lang="ru-RU" dirty="0" err="1"/>
              <a:t>червня</a:t>
            </a:r>
            <a:r>
              <a:rPr lang="ru-RU" dirty="0"/>
              <a:t> 2007 року № 294, </a:t>
            </a:r>
            <a:r>
              <a:rPr lang="ru-RU" dirty="0" err="1"/>
              <a:t>зареєстрованих</a:t>
            </a:r>
            <a:r>
              <a:rPr lang="ru-RU" dirty="0"/>
              <a:t> у </a:t>
            </a:r>
            <a:r>
              <a:rPr lang="ru-RU" dirty="0" err="1"/>
              <a:t>Міністерстві</a:t>
            </a:r>
            <a:r>
              <a:rPr lang="ru-RU" dirty="0"/>
              <a:t> </a:t>
            </a:r>
            <a:r>
              <a:rPr lang="ru-RU" dirty="0" err="1"/>
              <a:t>юстиції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07 листопада 2007 року за № 1256/14523.</a:t>
            </a:r>
          </a:p>
          <a:p>
            <a:r>
              <a:rPr lang="ru-RU" dirty="0"/>
              <a:t>8. </a:t>
            </a:r>
            <a:r>
              <a:rPr lang="ru-RU" dirty="0" err="1"/>
              <a:t>Межі</a:t>
            </a:r>
            <a:r>
              <a:rPr lang="ru-RU" dirty="0"/>
              <a:t> </a:t>
            </a:r>
            <a:r>
              <a:rPr lang="ru-RU" dirty="0" err="1"/>
              <a:t>контрольованої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 в </a:t>
            </a:r>
            <a:r>
              <a:rPr lang="ru-RU" dirty="0" err="1"/>
              <a:t>приміщеннях</a:t>
            </a:r>
            <a:r>
              <a:rPr lang="ru-RU" dirty="0"/>
              <a:t> (палатах, </a:t>
            </a:r>
            <a:r>
              <a:rPr lang="ru-RU" dirty="0" err="1"/>
              <a:t>операційних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), де </a:t>
            </a:r>
            <a:r>
              <a:rPr lang="ru-RU" dirty="0" err="1"/>
              <a:t>застосовуються</a:t>
            </a:r>
            <a:r>
              <a:rPr lang="ru-RU" dirty="0"/>
              <a:t> </a:t>
            </a:r>
            <a:r>
              <a:rPr lang="ru-RU" dirty="0" err="1"/>
              <a:t>переносні</a:t>
            </a:r>
            <a:r>
              <a:rPr lang="ru-RU" dirty="0"/>
              <a:t>, </a:t>
            </a:r>
            <a:r>
              <a:rPr lang="ru-RU" dirty="0" err="1"/>
              <a:t>пересувні</a:t>
            </a:r>
            <a:r>
              <a:rPr lang="ru-RU" dirty="0"/>
              <a:t> </a:t>
            </a:r>
            <a:r>
              <a:rPr lang="ru-RU" dirty="0" err="1"/>
              <a:t>рентгенівські</a:t>
            </a:r>
            <a:r>
              <a:rPr lang="ru-RU" dirty="0"/>
              <a:t> </a:t>
            </a:r>
            <a:r>
              <a:rPr lang="ru-RU" dirty="0" err="1"/>
              <a:t>апарати</a:t>
            </a:r>
            <a:r>
              <a:rPr lang="ru-RU" dirty="0"/>
              <a:t>, </a:t>
            </a:r>
            <a:r>
              <a:rPr lang="ru-RU" dirty="0" err="1"/>
              <a:t>встановлюються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конкретних</a:t>
            </a:r>
            <a:r>
              <a:rPr lang="ru-RU" dirty="0"/>
              <a:t> умов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.</a:t>
            </a:r>
          </a:p>
          <a:p>
            <a:r>
              <a:rPr lang="ru-RU" dirty="0"/>
              <a:t>9. Для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віком</a:t>
            </a:r>
            <a:r>
              <a:rPr lang="ru-RU" dirty="0"/>
              <a:t> старше 15 </a:t>
            </a:r>
            <a:r>
              <a:rPr lang="ru-RU" dirty="0" err="1"/>
              <a:t>років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профілактичної</a:t>
            </a:r>
            <a:r>
              <a:rPr lang="ru-RU" dirty="0"/>
              <a:t> </a:t>
            </a:r>
            <a:r>
              <a:rPr lang="ru-RU" dirty="0" err="1"/>
              <a:t>рентгенографії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грудної</a:t>
            </a:r>
            <a:r>
              <a:rPr lang="ru-RU" dirty="0"/>
              <a:t> </a:t>
            </a:r>
            <a:r>
              <a:rPr lang="ru-RU" dirty="0" err="1"/>
              <a:t>клітки</a:t>
            </a:r>
            <a:r>
              <a:rPr lang="ru-RU" dirty="0"/>
              <a:t> допустимо </a:t>
            </a:r>
            <a:r>
              <a:rPr lang="ru-RU" dirty="0" err="1"/>
              <a:t>тільки</a:t>
            </a:r>
            <a:r>
              <a:rPr lang="ru-RU" dirty="0"/>
              <a:t> на </a:t>
            </a:r>
            <a:r>
              <a:rPr lang="ru-RU" dirty="0" err="1"/>
              <a:t>цифрових</a:t>
            </a:r>
            <a:r>
              <a:rPr lang="ru-RU" dirty="0"/>
              <a:t> </a:t>
            </a:r>
            <a:r>
              <a:rPr lang="ru-RU" dirty="0" err="1"/>
              <a:t>апаратах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38492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" y="0"/>
            <a:ext cx="12192000" cy="6346865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9934" y="150125"/>
            <a:ext cx="10145746" cy="5718969"/>
          </a:xfrm>
        </p:spPr>
        <p:txBody>
          <a:bodyPr/>
          <a:lstStyle/>
          <a:p>
            <a:r>
              <a:rPr lang="ru-RU" dirty="0"/>
              <a:t>10. </a:t>
            </a:r>
            <a:r>
              <a:rPr lang="ru-RU" dirty="0" err="1"/>
              <a:t>Забороняється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</a:t>
            </a:r>
            <a:r>
              <a:rPr lang="ru-RU" dirty="0" err="1"/>
              <a:t>переносні</a:t>
            </a:r>
            <a:r>
              <a:rPr lang="ru-RU" dirty="0"/>
              <a:t> </a:t>
            </a:r>
            <a:r>
              <a:rPr lang="ru-RU" dirty="0" err="1"/>
              <a:t>рентгенографічні</a:t>
            </a:r>
            <a:r>
              <a:rPr lang="ru-RU" dirty="0"/>
              <a:t> </a:t>
            </a:r>
            <a:r>
              <a:rPr lang="ru-RU" dirty="0" err="1"/>
              <a:t>апарати</a:t>
            </a:r>
            <a:r>
              <a:rPr lang="ru-RU" dirty="0"/>
              <a:t> без </a:t>
            </a:r>
            <a:r>
              <a:rPr lang="ru-RU" dirty="0" err="1"/>
              <a:t>регульованої</a:t>
            </a:r>
            <a:r>
              <a:rPr lang="ru-RU" dirty="0"/>
              <a:t> </a:t>
            </a:r>
            <a:r>
              <a:rPr lang="ru-RU" dirty="0" err="1"/>
              <a:t>діафрагми</a:t>
            </a:r>
            <a:r>
              <a:rPr lang="ru-RU" dirty="0"/>
              <a:t> (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дентальних</a:t>
            </a:r>
            <a:r>
              <a:rPr lang="ru-RU" dirty="0"/>
              <a:t> </a:t>
            </a:r>
            <a:r>
              <a:rPr lang="ru-RU" dirty="0" err="1"/>
              <a:t>апаратів</a:t>
            </a:r>
            <a:r>
              <a:rPr lang="ru-RU" dirty="0"/>
              <a:t>).</a:t>
            </a:r>
          </a:p>
          <a:p>
            <a:r>
              <a:rPr lang="ru-RU" dirty="0"/>
              <a:t>11.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, </a:t>
            </a:r>
            <a:r>
              <a:rPr lang="ru-RU" dirty="0" err="1"/>
              <a:t>отримані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діагностичних</a:t>
            </a:r>
            <a:r>
              <a:rPr lang="ru-RU" dirty="0"/>
              <a:t> процедур, </a:t>
            </a:r>
            <a:r>
              <a:rPr lang="ru-RU" dirty="0" err="1"/>
              <a:t>вносяться</a:t>
            </a:r>
            <a:r>
              <a:rPr lang="ru-RU" dirty="0"/>
              <a:t> до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облікової</a:t>
            </a:r>
            <a:r>
              <a:rPr lang="ru-RU" dirty="0"/>
              <a:t> </a:t>
            </a:r>
            <a:r>
              <a:rPr lang="ru-RU" dirty="0" err="1"/>
              <a:t>документації</a:t>
            </a:r>
            <a:r>
              <a:rPr lang="ru-RU" dirty="0"/>
              <a:t>.</a:t>
            </a:r>
          </a:p>
          <a:p>
            <a:r>
              <a:rPr lang="ru-RU" dirty="0"/>
              <a:t>За </a:t>
            </a:r>
            <a:r>
              <a:rPr lang="ru-RU" dirty="0" err="1"/>
              <a:t>наявності</a:t>
            </a:r>
            <a:r>
              <a:rPr lang="ru-RU" dirty="0"/>
              <a:t> на </a:t>
            </a:r>
            <a:r>
              <a:rPr lang="ru-RU" dirty="0" err="1"/>
              <a:t>діагностичному</a:t>
            </a:r>
            <a:r>
              <a:rPr lang="ru-RU" dirty="0"/>
              <a:t> </a:t>
            </a:r>
            <a:r>
              <a:rPr lang="ru-RU" dirty="0" err="1"/>
              <a:t>радіологічному</a:t>
            </a:r>
            <a:r>
              <a:rPr lang="ru-RU" dirty="0"/>
              <a:t> </a:t>
            </a:r>
            <a:r>
              <a:rPr lang="ru-RU" dirty="0" err="1"/>
              <a:t>обладнанні</a:t>
            </a:r>
            <a:r>
              <a:rPr lang="ru-RU" dirty="0"/>
              <a:t> </a:t>
            </a:r>
            <a:r>
              <a:rPr lang="ru-RU" dirty="0" err="1"/>
              <a:t>вбудованого</a:t>
            </a:r>
            <a:r>
              <a:rPr lang="ru-RU" dirty="0"/>
              <a:t> дозиметра </a:t>
            </a:r>
            <a:r>
              <a:rPr lang="ru-RU" dirty="0" err="1"/>
              <a:t>зазначається</a:t>
            </a:r>
            <a:r>
              <a:rPr lang="ru-RU" dirty="0"/>
              <a:t> доза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, </a:t>
            </a:r>
            <a:r>
              <a:rPr lang="ru-RU" dirty="0" err="1"/>
              <a:t>визначена</a:t>
            </a:r>
            <a:r>
              <a:rPr lang="ru-RU" dirty="0"/>
              <a:t> дозиметром.</a:t>
            </a:r>
          </a:p>
          <a:p>
            <a:r>
              <a:rPr lang="ru-RU" dirty="0"/>
              <a:t>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відсутності</a:t>
            </a:r>
            <a:r>
              <a:rPr lang="ru-RU" dirty="0"/>
              <a:t> дозиметра </a:t>
            </a:r>
            <a:r>
              <a:rPr lang="ru-RU" dirty="0" err="1"/>
              <a:t>зазначається</a:t>
            </a:r>
            <a:r>
              <a:rPr lang="ru-RU" dirty="0"/>
              <a:t> </a:t>
            </a:r>
            <a:r>
              <a:rPr lang="ru-RU" dirty="0" err="1"/>
              <a:t>інформація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режимів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, </a:t>
            </a:r>
            <a:r>
              <a:rPr lang="ru-RU" dirty="0" err="1"/>
              <a:t>дані</a:t>
            </a:r>
            <a:r>
              <a:rPr lang="ru-RU" dirty="0"/>
              <a:t> про </a:t>
            </a:r>
            <a:r>
              <a:rPr lang="ru-RU" dirty="0" err="1"/>
              <a:t>пацієнта</a:t>
            </a:r>
            <a:r>
              <a:rPr lang="ru-RU" dirty="0"/>
              <a:t>, </a:t>
            </a:r>
            <a:r>
              <a:rPr lang="ru-RU" dirty="0" err="1"/>
              <a:t>необхідні</a:t>
            </a:r>
            <a:r>
              <a:rPr lang="ru-RU" dirty="0"/>
              <a:t> для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розрахунків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97635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346208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7105" y="600501"/>
            <a:ext cx="10268576" cy="5268594"/>
          </a:xfrm>
        </p:spPr>
        <p:txBody>
          <a:bodyPr>
            <a:normAutofit lnSpcReduction="10000"/>
          </a:bodyPr>
          <a:lstStyle/>
          <a:p>
            <a:r>
              <a:rPr lang="ru-RU" dirty="0"/>
              <a:t>12. Персонал </a:t>
            </a:r>
            <a:r>
              <a:rPr lang="ru-RU" dirty="0" err="1"/>
              <a:t>медичного</a:t>
            </a:r>
            <a:r>
              <a:rPr lang="ru-RU" dirty="0"/>
              <a:t> закладу,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виконує</a:t>
            </a:r>
            <a:r>
              <a:rPr lang="ru-RU" dirty="0"/>
              <a:t> </a:t>
            </a:r>
            <a:r>
              <a:rPr lang="ru-RU" dirty="0" err="1"/>
              <a:t>інтервенційні</a:t>
            </a:r>
            <a:r>
              <a:rPr lang="ru-RU" dirty="0"/>
              <a:t> </a:t>
            </a:r>
            <a:r>
              <a:rPr lang="ru-RU" dirty="0" err="1"/>
              <a:t>діагностичні</a:t>
            </a:r>
            <a:r>
              <a:rPr lang="ru-RU" dirty="0"/>
              <a:t> </a:t>
            </a:r>
            <a:r>
              <a:rPr lang="ru-RU" dirty="0" err="1"/>
              <a:t>процедури</a:t>
            </a:r>
            <a:r>
              <a:rPr lang="ru-RU" dirty="0"/>
              <a:t> з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рентгенівських</a:t>
            </a:r>
            <a:r>
              <a:rPr lang="ru-RU" dirty="0"/>
              <a:t> </a:t>
            </a:r>
            <a:r>
              <a:rPr lang="ru-RU" dirty="0" err="1"/>
              <a:t>апаратів</a:t>
            </a:r>
            <a:r>
              <a:rPr lang="ru-RU" dirty="0"/>
              <a:t>, </a:t>
            </a:r>
            <a:r>
              <a:rPr lang="ru-RU" dirty="0" err="1"/>
              <a:t>контролює</a:t>
            </a:r>
            <a:r>
              <a:rPr lang="ru-RU" dirty="0"/>
              <a:t> дозу, яку </a:t>
            </a:r>
            <a:r>
              <a:rPr lang="ru-RU" dirty="0" err="1"/>
              <a:t>отримує</a:t>
            </a:r>
            <a:r>
              <a:rPr lang="ru-RU" dirty="0"/>
              <a:t> </a:t>
            </a:r>
            <a:r>
              <a:rPr lang="ru-RU" dirty="0" err="1"/>
              <a:t>пацієнт</a:t>
            </a:r>
            <a:r>
              <a:rPr lang="ru-RU" dirty="0"/>
              <a:t>. У кожному 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/>
              <a:t>візуально</a:t>
            </a:r>
            <a:r>
              <a:rPr lang="ru-RU" dirty="0"/>
              <a:t> </a:t>
            </a:r>
            <a:r>
              <a:rPr lang="ru-RU" dirty="0" err="1"/>
              <a:t>контрольованих</a:t>
            </a:r>
            <a:r>
              <a:rPr lang="ru-RU" dirty="0"/>
              <a:t> </a:t>
            </a:r>
            <a:r>
              <a:rPr lang="ru-RU" dirty="0" err="1"/>
              <a:t>інтервенційних</a:t>
            </a:r>
            <a:r>
              <a:rPr lang="ru-RU" dirty="0"/>
              <a:t> процедур </a:t>
            </a:r>
            <a:r>
              <a:rPr lang="ru-RU" dirty="0" err="1"/>
              <a:t>робиться</a:t>
            </a:r>
            <a:r>
              <a:rPr lang="ru-RU" dirty="0"/>
              <a:t> </a:t>
            </a:r>
            <a:r>
              <a:rPr lang="ru-RU" dirty="0" err="1"/>
              <a:t>відмітка</a:t>
            </a:r>
            <a:r>
              <a:rPr lang="ru-RU" dirty="0"/>
              <a:t> в </a:t>
            </a:r>
            <a:r>
              <a:rPr lang="ru-RU" dirty="0" err="1"/>
              <a:t>медичній</a:t>
            </a:r>
            <a:r>
              <a:rPr lang="ru-RU" dirty="0"/>
              <a:t> </a:t>
            </a:r>
            <a:r>
              <a:rPr lang="ru-RU" dirty="0" err="1"/>
              <a:t>обліковій</a:t>
            </a:r>
            <a:r>
              <a:rPr lang="ru-RU" dirty="0"/>
              <a:t> </a:t>
            </a:r>
            <a:r>
              <a:rPr lang="ru-RU" dirty="0" err="1"/>
              <a:t>документації</a:t>
            </a:r>
            <a:r>
              <a:rPr lang="ru-RU" dirty="0"/>
              <a:t> про </a:t>
            </a:r>
            <a:r>
              <a:rPr lang="ru-RU" dirty="0" err="1"/>
              <a:t>отриману</a:t>
            </a:r>
            <a:r>
              <a:rPr lang="ru-RU" dirty="0"/>
              <a:t> </a:t>
            </a:r>
            <a:r>
              <a:rPr lang="ru-RU" dirty="0" err="1"/>
              <a:t>пацієнтом</a:t>
            </a:r>
            <a:r>
              <a:rPr lang="ru-RU" dirty="0"/>
              <a:t> дозу </a:t>
            </a:r>
            <a:r>
              <a:rPr lang="ru-RU" dirty="0" err="1"/>
              <a:t>опромінення</a:t>
            </a:r>
            <a:r>
              <a:rPr lang="ru-RU" dirty="0"/>
              <a:t>.</a:t>
            </a:r>
          </a:p>
          <a:p>
            <a:r>
              <a:rPr lang="ru-RU" dirty="0"/>
              <a:t>13. </a:t>
            </a:r>
            <a:r>
              <a:rPr lang="ru-RU" dirty="0" err="1"/>
              <a:t>Радіологічна</a:t>
            </a:r>
            <a:r>
              <a:rPr lang="ru-RU" dirty="0"/>
              <a:t> </a:t>
            </a:r>
            <a:r>
              <a:rPr lang="ru-RU" dirty="0" err="1"/>
              <a:t>діагностична</a:t>
            </a:r>
            <a:r>
              <a:rPr lang="ru-RU" dirty="0"/>
              <a:t> процедура </a:t>
            </a:r>
            <a:r>
              <a:rPr lang="ru-RU" dirty="0" err="1"/>
              <a:t>може</a:t>
            </a:r>
            <a:r>
              <a:rPr lang="ru-RU" dirty="0"/>
              <a:t> не </a:t>
            </a:r>
            <a:r>
              <a:rPr lang="ru-RU" dirty="0" err="1"/>
              <a:t>проводитись</a:t>
            </a:r>
            <a:r>
              <a:rPr lang="ru-RU" dirty="0"/>
              <a:t> у </a:t>
            </a:r>
            <a:r>
              <a:rPr lang="ru-RU" dirty="0" err="1"/>
              <a:t>медичному</a:t>
            </a:r>
            <a:r>
              <a:rPr lang="ru-RU" dirty="0"/>
              <a:t> </a:t>
            </a:r>
            <a:r>
              <a:rPr lang="ru-RU" dirty="0" err="1"/>
              <a:t>закладі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письмової</a:t>
            </a:r>
            <a:r>
              <a:rPr lang="ru-RU" dirty="0"/>
              <a:t> </a:t>
            </a:r>
            <a:r>
              <a:rPr lang="ru-RU" dirty="0" err="1"/>
              <a:t>відмови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проходження</a:t>
            </a:r>
            <a:r>
              <a:rPr lang="ru-RU" dirty="0"/>
              <a:t>, 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, </a:t>
            </a:r>
            <a:r>
              <a:rPr lang="ru-RU" dirty="0" err="1"/>
              <a:t>визначених</a:t>
            </a:r>
            <a:r>
              <a:rPr lang="ru-RU" dirty="0"/>
              <a:t> </a:t>
            </a:r>
            <a:r>
              <a:rPr lang="ru-RU" dirty="0" err="1"/>
              <a:t>законодавством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.</a:t>
            </a:r>
          </a:p>
          <a:p>
            <a:r>
              <a:rPr lang="ru-RU" dirty="0"/>
              <a:t>14. </a:t>
            </a:r>
            <a:r>
              <a:rPr lang="ru-RU" b="1" i="1" dirty="0" err="1"/>
              <a:t>Адміністрація</a:t>
            </a:r>
            <a:r>
              <a:rPr lang="ru-RU" b="1" i="1" dirty="0"/>
              <a:t> </a:t>
            </a:r>
            <a:r>
              <a:rPr lang="ru-RU" b="1" i="1" dirty="0" err="1"/>
              <a:t>медичного</a:t>
            </a:r>
            <a:r>
              <a:rPr lang="ru-RU" b="1" i="1" dirty="0"/>
              <a:t> закладу </a:t>
            </a:r>
            <a:r>
              <a:rPr lang="ru-RU" b="1" i="1" dirty="0" err="1"/>
              <a:t>забезпечує</a:t>
            </a:r>
            <a:r>
              <a:rPr lang="ru-RU" dirty="0"/>
              <a:t>:</a:t>
            </a:r>
          </a:p>
          <a:p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щорічних</a:t>
            </a:r>
            <a:r>
              <a:rPr lang="ru-RU" dirty="0"/>
              <a:t> </a:t>
            </a:r>
            <a:r>
              <a:rPr lang="ru-RU" dirty="0" err="1"/>
              <a:t>оцінок</a:t>
            </a:r>
            <a:r>
              <a:rPr lang="ru-RU" dirty="0"/>
              <a:t> </a:t>
            </a:r>
            <a:r>
              <a:rPr lang="ru-RU" dirty="0" err="1"/>
              <a:t>відповідності</a:t>
            </a:r>
            <a:r>
              <a:rPr lang="ru-RU" dirty="0"/>
              <a:t> доз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стандартної</a:t>
            </a:r>
            <a:r>
              <a:rPr lang="ru-RU" dirty="0"/>
              <a:t> </a:t>
            </a:r>
            <a:r>
              <a:rPr lang="ru-RU" dirty="0" err="1"/>
              <a:t>статури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типових</a:t>
            </a:r>
            <a:r>
              <a:rPr lang="ru-RU" dirty="0"/>
              <a:t> </a:t>
            </a:r>
            <a:r>
              <a:rPr lang="ru-RU" dirty="0" err="1"/>
              <a:t>радіологічних</a:t>
            </a:r>
            <a:r>
              <a:rPr lang="ru-RU" dirty="0"/>
              <a:t> процедур </a:t>
            </a:r>
            <a:r>
              <a:rPr lang="ru-RU" dirty="0" err="1"/>
              <a:t>значенням</a:t>
            </a:r>
            <a:r>
              <a:rPr lang="ru-RU" dirty="0"/>
              <a:t> </a:t>
            </a:r>
            <a:r>
              <a:rPr lang="ru-RU" dirty="0" err="1"/>
              <a:t>діагностичних</a:t>
            </a:r>
            <a:r>
              <a:rPr lang="ru-RU" dirty="0"/>
              <a:t> </a:t>
            </a:r>
            <a:r>
              <a:rPr lang="ru-RU" dirty="0" err="1"/>
              <a:t>референтних</a:t>
            </a:r>
            <a:r>
              <a:rPr lang="ru-RU" dirty="0"/>
              <a:t> </a:t>
            </a:r>
            <a:r>
              <a:rPr lang="ru-RU" dirty="0" err="1"/>
              <a:t>рівнів</a:t>
            </a:r>
            <a:r>
              <a:rPr lang="ru-RU" dirty="0"/>
              <a:t>, </a:t>
            </a:r>
            <a:r>
              <a:rPr lang="ru-RU" dirty="0" err="1"/>
              <a:t>наведеним</a:t>
            </a:r>
            <a:r>
              <a:rPr lang="ru-RU" dirty="0"/>
              <a:t> в </a:t>
            </a:r>
            <a:r>
              <a:rPr lang="ru-RU" dirty="0" err="1">
                <a:hlinkClick r:id="rId3" action="ppaction://hlinkfile"/>
              </a:rPr>
              <a:t>додатку</a:t>
            </a:r>
            <a:r>
              <a:rPr lang="ru-RU" dirty="0">
                <a:hlinkClick r:id="rId3" action="ppaction://hlinkfile"/>
              </a:rPr>
              <a:t> 1</a:t>
            </a:r>
            <a:r>
              <a:rPr lang="ru-RU" dirty="0"/>
              <a:t> до </a:t>
            </a:r>
            <a:r>
              <a:rPr lang="ru-RU" dirty="0" err="1"/>
              <a:t>цих</a:t>
            </a:r>
            <a:r>
              <a:rPr lang="ru-RU" dirty="0"/>
              <a:t> Правил,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переглядаються</a:t>
            </a:r>
            <a:r>
              <a:rPr lang="ru-RU" dirty="0"/>
              <a:t> </a:t>
            </a:r>
            <a:r>
              <a:rPr lang="ru-RU" dirty="0" err="1"/>
              <a:t>кожні</a:t>
            </a:r>
            <a:r>
              <a:rPr lang="ru-RU" dirty="0"/>
              <a:t> 5 </a:t>
            </a:r>
            <a:r>
              <a:rPr lang="ru-RU" dirty="0" err="1"/>
              <a:t>років</a:t>
            </a:r>
            <a:r>
              <a:rPr lang="ru-RU" dirty="0"/>
              <a:t>;</a:t>
            </a:r>
          </a:p>
          <a:p>
            <a:r>
              <a:rPr lang="ru-RU" dirty="0"/>
              <a:t>контроль доз </a:t>
            </a:r>
            <a:r>
              <a:rPr lang="ru-RU" dirty="0" err="1"/>
              <a:t>пацієнтів</a:t>
            </a:r>
            <a:r>
              <a:rPr lang="ru-RU" dirty="0"/>
              <a:t> у кожному </a:t>
            </a:r>
            <a:r>
              <a:rPr lang="ru-RU" dirty="0" err="1"/>
              <a:t>окремому</a:t>
            </a:r>
            <a:r>
              <a:rPr lang="ru-RU" dirty="0"/>
              <a:t> </a:t>
            </a:r>
            <a:r>
              <a:rPr lang="ru-RU" dirty="0" err="1"/>
              <a:t>рентгенодіагностичному</a:t>
            </a:r>
            <a:r>
              <a:rPr lang="ru-RU" dirty="0"/>
              <a:t> </a:t>
            </a:r>
            <a:r>
              <a:rPr lang="ru-RU" dirty="0" err="1"/>
              <a:t>кабінеті</a:t>
            </a:r>
            <a:r>
              <a:rPr lang="ru-RU" dirty="0"/>
              <a:t> за результатами контролю </a:t>
            </a:r>
            <a:r>
              <a:rPr lang="ru-RU" dirty="0" err="1"/>
              <a:t>вихідних</a:t>
            </a:r>
            <a:r>
              <a:rPr lang="ru-RU" dirty="0"/>
              <a:t> </a:t>
            </a:r>
            <a:r>
              <a:rPr lang="ru-RU" dirty="0" err="1"/>
              <a:t>параметрів</a:t>
            </a:r>
            <a:r>
              <a:rPr lang="ru-RU" dirty="0"/>
              <a:t> </a:t>
            </a:r>
            <a:r>
              <a:rPr lang="ru-RU" dirty="0" err="1"/>
              <a:t>рентгенівських</a:t>
            </a:r>
            <a:r>
              <a:rPr lang="ru-RU" dirty="0"/>
              <a:t> </a:t>
            </a:r>
            <a:r>
              <a:rPr lang="ru-RU" dirty="0" err="1"/>
              <a:t>апаратів</a:t>
            </a:r>
            <a:r>
              <a:rPr lang="ru-RU" dirty="0"/>
              <a:t> та </a:t>
            </a:r>
            <a:r>
              <a:rPr lang="ru-RU" dirty="0" err="1"/>
              <a:t>збору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режимів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err="1"/>
              <a:t>рентгенодіагностичних</a:t>
            </a:r>
            <a:r>
              <a:rPr lang="ru-RU" dirty="0"/>
              <a:t> </a:t>
            </a:r>
            <a:r>
              <a:rPr lang="ru-RU" dirty="0" err="1"/>
              <a:t>досліджень</a:t>
            </a:r>
            <a:r>
              <a:rPr lang="ru-RU" dirty="0"/>
              <a:t>;</a:t>
            </a:r>
          </a:p>
          <a:p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коригувальних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в конкретному </a:t>
            </a:r>
            <a:r>
              <a:rPr lang="ru-RU" dirty="0" err="1"/>
              <a:t>рентгенівському</a:t>
            </a:r>
            <a:r>
              <a:rPr lang="ru-RU" dirty="0"/>
              <a:t> </a:t>
            </a:r>
            <a:r>
              <a:rPr lang="ru-RU" dirty="0" err="1"/>
              <a:t>кабінеті</a:t>
            </a:r>
            <a:r>
              <a:rPr lang="ru-RU" dirty="0"/>
              <a:t> </a:t>
            </a:r>
            <a:r>
              <a:rPr lang="ru-RU" dirty="0" err="1"/>
              <a:t>перевищують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діагностичних</a:t>
            </a:r>
            <a:r>
              <a:rPr lang="ru-RU" dirty="0"/>
              <a:t> </a:t>
            </a:r>
            <a:r>
              <a:rPr lang="ru-RU" dirty="0" err="1"/>
              <a:t>референтних</a:t>
            </a:r>
            <a:r>
              <a:rPr lang="ru-RU" dirty="0"/>
              <a:t> </a:t>
            </a:r>
            <a:r>
              <a:rPr lang="ru-RU" dirty="0" err="1"/>
              <a:t>рівнів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істотно</a:t>
            </a:r>
            <a:r>
              <a:rPr lang="ru-RU" dirty="0"/>
              <a:t> </a:t>
            </a:r>
            <a:r>
              <a:rPr lang="ru-RU" dirty="0" err="1"/>
              <a:t>нижчі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значень</a:t>
            </a:r>
            <a:r>
              <a:rPr lang="ru-RU" dirty="0"/>
              <a:t>, а </a:t>
            </a:r>
            <a:r>
              <a:rPr lang="ru-RU" dirty="0" err="1"/>
              <a:t>опромінення</a:t>
            </a:r>
            <a:r>
              <a:rPr lang="ru-RU" dirty="0"/>
              <a:t> не </a:t>
            </a:r>
            <a:r>
              <a:rPr lang="ru-RU" dirty="0" err="1"/>
              <a:t>надає</a:t>
            </a:r>
            <a:r>
              <a:rPr lang="ru-RU" dirty="0"/>
              <a:t> </a:t>
            </a:r>
            <a:r>
              <a:rPr lang="ru-RU" dirty="0" err="1"/>
              <a:t>корисної</a:t>
            </a:r>
            <a:r>
              <a:rPr lang="ru-RU" dirty="0"/>
              <a:t> </a:t>
            </a:r>
            <a:r>
              <a:rPr lang="ru-RU" dirty="0" err="1"/>
              <a:t>діагностичної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47300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Загальні</a:t>
            </a:r>
            <a:r>
              <a:rPr lang="ru-RU" b="1" dirty="0" smtClean="0"/>
              <a:t> </a:t>
            </a:r>
            <a:r>
              <a:rPr lang="ru-RU" b="1" dirty="0" err="1"/>
              <a:t>вимоги</a:t>
            </a:r>
            <a:r>
              <a:rPr lang="ru-RU" b="1" dirty="0"/>
              <a:t> </a:t>
            </a:r>
            <a:r>
              <a:rPr lang="ru-RU" b="1" dirty="0" err="1"/>
              <a:t>радіаційної</a:t>
            </a:r>
            <a:r>
              <a:rPr lang="ru-RU" b="1" dirty="0"/>
              <a:t> </a:t>
            </a:r>
            <a:r>
              <a:rPr lang="ru-RU" b="1" dirty="0" err="1"/>
              <a:t>безпеки</a:t>
            </a:r>
            <a:r>
              <a:rPr lang="ru-RU" b="1" dirty="0"/>
              <a:t> у </a:t>
            </a:r>
            <a:r>
              <a:rPr lang="ru-RU" b="1" dirty="0" err="1"/>
              <a:t>променевій</a:t>
            </a:r>
            <a:r>
              <a:rPr lang="ru-RU" b="1" dirty="0"/>
              <a:t> </a:t>
            </a:r>
            <a:r>
              <a:rPr lang="ru-RU" b="1" dirty="0" err="1"/>
              <a:t>терапії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1. </a:t>
            </a:r>
            <a:r>
              <a:rPr lang="ru-RU" dirty="0" err="1"/>
              <a:t>Відділення</a:t>
            </a:r>
            <a:r>
              <a:rPr lang="ru-RU" dirty="0"/>
              <a:t>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</a:t>
            </a:r>
            <a:r>
              <a:rPr lang="ru-RU" dirty="0" err="1"/>
              <a:t>включає</a:t>
            </a:r>
            <a:r>
              <a:rPr lang="ru-RU" dirty="0"/>
              <a:t> </a:t>
            </a:r>
            <a:r>
              <a:rPr lang="ru-RU" dirty="0" err="1"/>
              <a:t>п’ять</a:t>
            </a:r>
            <a:r>
              <a:rPr lang="ru-RU" dirty="0"/>
              <a:t>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функціональних</a:t>
            </a:r>
            <a:r>
              <a:rPr lang="ru-RU" dirty="0"/>
              <a:t> зон (</a:t>
            </a:r>
            <a:r>
              <a:rPr lang="ru-RU" dirty="0" err="1"/>
              <a:t>приймальне</a:t>
            </a:r>
            <a:r>
              <a:rPr lang="ru-RU" dirty="0"/>
              <a:t> </a:t>
            </a:r>
            <a:r>
              <a:rPr lang="ru-RU" dirty="0" err="1"/>
              <a:t>відділення</a:t>
            </a:r>
            <a:r>
              <a:rPr lang="ru-RU" dirty="0"/>
              <a:t>, зона </a:t>
            </a:r>
            <a:r>
              <a:rPr lang="ru-RU" dirty="0" err="1"/>
              <a:t>розташування</a:t>
            </a:r>
            <a:r>
              <a:rPr lang="ru-RU" dirty="0"/>
              <a:t> </a:t>
            </a:r>
            <a:r>
              <a:rPr lang="ru-RU" dirty="0" err="1"/>
              <a:t>кабінетів</a:t>
            </a:r>
            <a:r>
              <a:rPr lang="ru-RU" dirty="0"/>
              <a:t> </a:t>
            </a:r>
            <a:r>
              <a:rPr lang="ru-RU" dirty="0" err="1"/>
              <a:t>дистанційної</a:t>
            </a:r>
            <a:r>
              <a:rPr lang="ru-RU" dirty="0"/>
              <a:t>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брахітерапії</a:t>
            </a:r>
            <a:r>
              <a:rPr lang="ru-RU" dirty="0"/>
              <a:t>, зона </a:t>
            </a:r>
            <a:r>
              <a:rPr lang="ru-RU" dirty="0" err="1"/>
              <a:t>допроменевої</a:t>
            </a:r>
            <a:r>
              <a:rPr lang="ru-RU" dirty="0"/>
              <a:t> </a:t>
            </a:r>
            <a:r>
              <a:rPr lang="ru-RU" dirty="0" err="1"/>
              <a:t>підготовки-візуалізації</a:t>
            </a:r>
            <a:r>
              <a:rPr lang="ru-RU" dirty="0"/>
              <a:t> </a:t>
            </a:r>
            <a:r>
              <a:rPr lang="ru-RU" dirty="0" err="1"/>
              <a:t>діагностичних</a:t>
            </a:r>
            <a:r>
              <a:rPr lang="ru-RU" dirty="0"/>
              <a:t> </a:t>
            </a:r>
            <a:r>
              <a:rPr lang="ru-RU" dirty="0" err="1"/>
              <a:t>зображень</a:t>
            </a:r>
            <a:r>
              <a:rPr lang="ru-RU" dirty="0"/>
              <a:t> та </a:t>
            </a:r>
            <a:r>
              <a:rPr lang="ru-RU" dirty="0" err="1"/>
              <a:t>планування</a:t>
            </a:r>
            <a:r>
              <a:rPr lang="ru-RU" dirty="0"/>
              <a:t> </a:t>
            </a:r>
            <a:r>
              <a:rPr lang="ru-RU" dirty="0" err="1"/>
              <a:t>променевого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).</a:t>
            </a:r>
          </a:p>
          <a:p>
            <a:r>
              <a:rPr lang="ru-RU" dirty="0"/>
              <a:t>2. </a:t>
            </a:r>
            <a:r>
              <a:rPr lang="ru-RU" dirty="0" err="1"/>
              <a:t>Медичне</a:t>
            </a:r>
            <a:r>
              <a:rPr lang="ru-RU" dirty="0"/>
              <a:t> </a:t>
            </a:r>
            <a:r>
              <a:rPr lang="ru-RU" dirty="0" err="1"/>
              <a:t>радіологічне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для </a:t>
            </a:r>
            <a:r>
              <a:rPr lang="ru-RU" dirty="0" err="1"/>
              <a:t>дистанційної</a:t>
            </a:r>
            <a:r>
              <a:rPr lang="ru-RU" dirty="0"/>
              <a:t>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повинно </a:t>
            </a:r>
            <a:r>
              <a:rPr lang="ru-RU" dirty="0" err="1"/>
              <a:t>мати</a:t>
            </a:r>
            <a:r>
              <a:rPr lang="ru-RU" dirty="0"/>
              <a:t> </a:t>
            </a:r>
            <a:r>
              <a:rPr lang="ru-RU" dirty="0" err="1"/>
              <a:t>функцію</a:t>
            </a:r>
            <a:r>
              <a:rPr lang="ru-RU" dirty="0"/>
              <a:t> та </a:t>
            </a:r>
            <a:r>
              <a:rPr lang="ru-RU" dirty="0" err="1"/>
              <a:t>відповідну</a:t>
            </a:r>
            <a:r>
              <a:rPr lang="ru-RU" dirty="0"/>
              <a:t> </a:t>
            </a:r>
            <a:r>
              <a:rPr lang="ru-RU" dirty="0" err="1"/>
              <a:t>інструкцію</a:t>
            </a:r>
            <a:r>
              <a:rPr lang="ru-RU" dirty="0"/>
              <a:t> з </a:t>
            </a:r>
            <a:r>
              <a:rPr lang="ru-RU" dirty="0" err="1"/>
              <a:t>експлуатації</a:t>
            </a:r>
            <a:r>
              <a:rPr lang="ru-RU" dirty="0"/>
              <a:t> в </a:t>
            </a:r>
            <a:r>
              <a:rPr lang="ru-RU" dirty="0" err="1"/>
              <a:t>частині</a:t>
            </a:r>
            <a:r>
              <a:rPr lang="ru-RU" dirty="0"/>
              <a:t> </a:t>
            </a:r>
            <a:r>
              <a:rPr lang="ru-RU" dirty="0" err="1"/>
              <a:t>вибору</a:t>
            </a:r>
            <a:r>
              <a:rPr lang="ru-RU" dirty="0"/>
              <a:t> </a:t>
            </a:r>
            <a:r>
              <a:rPr lang="ru-RU" dirty="0" err="1"/>
              <a:t>робочих</a:t>
            </a:r>
            <a:r>
              <a:rPr lang="ru-RU" dirty="0"/>
              <a:t> </a:t>
            </a:r>
            <a:r>
              <a:rPr lang="ru-RU" dirty="0" err="1"/>
              <a:t>параметрів</a:t>
            </a:r>
            <a:r>
              <a:rPr lang="ru-RU" dirty="0"/>
              <a:t> (для </a:t>
            </a:r>
            <a:r>
              <a:rPr lang="ru-RU" dirty="0" err="1"/>
              <a:t>лінійних</a:t>
            </a:r>
            <a:r>
              <a:rPr lang="ru-RU" dirty="0"/>
              <a:t> </a:t>
            </a:r>
            <a:r>
              <a:rPr lang="ru-RU" dirty="0" err="1"/>
              <a:t>прискорювачів</a:t>
            </a:r>
            <a:r>
              <a:rPr lang="ru-RU" dirty="0"/>
              <a:t> - тип </a:t>
            </a:r>
            <a:r>
              <a:rPr lang="ru-RU" dirty="0" err="1"/>
              <a:t>випромінювання</a:t>
            </a:r>
            <a:r>
              <a:rPr lang="ru-RU" dirty="0"/>
              <a:t>, </a:t>
            </a:r>
            <a:r>
              <a:rPr lang="ru-RU" dirty="0" err="1"/>
              <a:t>енергія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, </a:t>
            </a:r>
            <a:r>
              <a:rPr lang="ru-RU" dirty="0" err="1"/>
              <a:t>модифікатори</a:t>
            </a:r>
            <a:r>
              <a:rPr lang="ru-RU" dirty="0"/>
              <a:t> </a:t>
            </a:r>
            <a:r>
              <a:rPr lang="ru-RU" dirty="0" err="1"/>
              <a:t>променю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фільтри</a:t>
            </a:r>
            <a:r>
              <a:rPr lang="ru-RU" dirty="0"/>
              <a:t> й </a:t>
            </a:r>
            <a:r>
              <a:rPr lang="ru-RU" dirty="0" err="1"/>
              <a:t>клини</a:t>
            </a:r>
            <a:r>
              <a:rPr lang="ru-RU" dirty="0"/>
              <a:t>), для </a:t>
            </a:r>
            <a:r>
              <a:rPr lang="ru-RU" dirty="0" err="1"/>
              <a:t>усіх</a:t>
            </a:r>
            <a:r>
              <a:rPr lang="ru-RU" dirty="0"/>
              <a:t> </a:t>
            </a:r>
            <a:r>
              <a:rPr lang="ru-RU" dirty="0" err="1"/>
              <a:t>типів</a:t>
            </a:r>
            <a:r>
              <a:rPr lang="ru-RU" dirty="0"/>
              <a:t> </a:t>
            </a:r>
            <a:r>
              <a:rPr lang="ru-RU" dirty="0" err="1"/>
              <a:t>апаратів</a:t>
            </a:r>
            <a:r>
              <a:rPr lang="ru-RU" dirty="0"/>
              <a:t> </a:t>
            </a:r>
            <a:r>
              <a:rPr lang="ru-RU" dirty="0" err="1"/>
              <a:t>дистанційної</a:t>
            </a:r>
            <a:r>
              <a:rPr lang="ru-RU" dirty="0"/>
              <a:t>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- </a:t>
            </a:r>
            <a:r>
              <a:rPr lang="ru-RU" dirty="0" err="1"/>
              <a:t>відстань</a:t>
            </a:r>
            <a:r>
              <a:rPr lang="ru-RU" dirty="0"/>
              <a:t> «</a:t>
            </a:r>
            <a:r>
              <a:rPr lang="ru-RU" dirty="0" err="1"/>
              <a:t>джерело</a:t>
            </a:r>
            <a:r>
              <a:rPr lang="ru-RU" dirty="0"/>
              <a:t> - </a:t>
            </a:r>
            <a:r>
              <a:rPr lang="ru-RU" dirty="0" err="1"/>
              <a:t>поверхня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» (ВДП) </a:t>
            </a:r>
            <a:r>
              <a:rPr lang="ru-RU" dirty="0" err="1"/>
              <a:t>або</a:t>
            </a:r>
            <a:r>
              <a:rPr lang="ru-RU" dirty="0"/>
              <a:t> «</a:t>
            </a:r>
            <a:r>
              <a:rPr lang="ru-RU" dirty="0" err="1"/>
              <a:t>джерело</a:t>
            </a:r>
            <a:r>
              <a:rPr lang="ru-RU" dirty="0"/>
              <a:t> - центр» (ВДЦ), </a:t>
            </a:r>
            <a:r>
              <a:rPr lang="ru-RU" dirty="0" err="1"/>
              <a:t>розмір</a:t>
            </a:r>
            <a:r>
              <a:rPr lang="ru-RU" dirty="0"/>
              <a:t> поля </a:t>
            </a:r>
            <a:r>
              <a:rPr lang="ru-RU" dirty="0" err="1"/>
              <a:t>опромінення</a:t>
            </a:r>
            <a:r>
              <a:rPr lang="ru-RU" dirty="0"/>
              <a:t>, </a:t>
            </a:r>
            <a:r>
              <a:rPr lang="ru-RU" dirty="0" err="1"/>
              <a:t>напрямок</a:t>
            </a:r>
            <a:r>
              <a:rPr lang="ru-RU" dirty="0"/>
              <a:t> пучка </a:t>
            </a:r>
            <a:r>
              <a:rPr lang="ru-RU" dirty="0" err="1"/>
              <a:t>випромінювання</a:t>
            </a:r>
            <a:r>
              <a:rPr lang="ru-RU" dirty="0"/>
              <a:t>, час </a:t>
            </a:r>
            <a:r>
              <a:rPr lang="ru-RU" dirty="0" err="1"/>
              <a:t>лікування</a:t>
            </a:r>
            <a:r>
              <a:rPr lang="ru-RU" dirty="0"/>
              <a:t> та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попередньо</a:t>
            </a:r>
            <a:r>
              <a:rPr lang="ru-RU" dirty="0"/>
              <a:t> </a:t>
            </a:r>
            <a:r>
              <a:rPr lang="ru-RU" dirty="0" err="1"/>
              <a:t>встановленої</a:t>
            </a:r>
            <a:r>
              <a:rPr lang="ru-RU" dirty="0"/>
              <a:t> й </a:t>
            </a:r>
            <a:r>
              <a:rPr lang="ru-RU" dirty="0" err="1"/>
              <a:t>отриманої</a:t>
            </a:r>
            <a:r>
              <a:rPr lang="ru-RU" dirty="0"/>
              <a:t> доз).</a:t>
            </a:r>
          </a:p>
          <a:p>
            <a:r>
              <a:rPr lang="ru-RU" dirty="0" err="1"/>
              <a:t>Програмне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повинно </a:t>
            </a:r>
            <a:r>
              <a:rPr lang="ru-RU" dirty="0" err="1"/>
              <a:t>мати</a:t>
            </a:r>
            <a:r>
              <a:rPr lang="ru-RU" dirty="0"/>
              <a:t> </a:t>
            </a:r>
            <a:r>
              <a:rPr lang="ru-RU" dirty="0" err="1"/>
              <a:t>механізми</a:t>
            </a:r>
            <a:r>
              <a:rPr lang="ru-RU" dirty="0"/>
              <a:t> </a:t>
            </a:r>
            <a:r>
              <a:rPr lang="ru-RU" dirty="0" err="1"/>
              <a:t>призупинення</a:t>
            </a:r>
            <a:r>
              <a:rPr lang="ru-RU" dirty="0"/>
              <a:t> процедур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, коли </a:t>
            </a:r>
            <a:r>
              <a:rPr lang="ru-RU" dirty="0" err="1"/>
              <a:t>відпущена</a:t>
            </a:r>
            <a:r>
              <a:rPr lang="ru-RU" dirty="0"/>
              <a:t> </a:t>
            </a:r>
            <a:r>
              <a:rPr lang="ru-RU" dirty="0" err="1"/>
              <a:t>пацієнту</a:t>
            </a:r>
            <a:r>
              <a:rPr lang="ru-RU" dirty="0"/>
              <a:t> доза на </a:t>
            </a:r>
            <a:r>
              <a:rPr lang="ru-RU" dirty="0" err="1"/>
              <a:t>визначену</a:t>
            </a:r>
            <a:r>
              <a:rPr lang="ru-RU" dirty="0"/>
              <a:t> </a:t>
            </a:r>
            <a:r>
              <a:rPr lang="ru-RU" dirty="0" err="1"/>
              <a:t>ділянку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досягла</a:t>
            </a:r>
            <a:r>
              <a:rPr lang="ru-RU" dirty="0"/>
              <a:t> </a:t>
            </a:r>
            <a:r>
              <a:rPr lang="ru-RU" dirty="0" err="1"/>
              <a:t>призначеного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63105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3582" y="818866"/>
            <a:ext cx="10132098" cy="5063876"/>
          </a:xfrm>
        </p:spPr>
        <p:txBody>
          <a:bodyPr>
            <a:normAutofit/>
          </a:bodyPr>
          <a:lstStyle/>
          <a:p>
            <a:r>
              <a:rPr lang="ru-RU" dirty="0"/>
              <a:t>3. </a:t>
            </a:r>
            <a:r>
              <a:rPr lang="ru-RU" dirty="0" err="1"/>
              <a:t>Відділення</a:t>
            </a:r>
            <a:r>
              <a:rPr lang="ru-RU" dirty="0"/>
              <a:t>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</a:t>
            </a:r>
            <a:r>
              <a:rPr lang="ru-RU" dirty="0" err="1"/>
              <a:t>оснащується</a:t>
            </a:r>
            <a:r>
              <a:rPr lang="ru-RU" dirty="0"/>
              <a:t> </a:t>
            </a:r>
            <a:r>
              <a:rPr lang="ru-RU" dirty="0" err="1"/>
              <a:t>приладами</a:t>
            </a:r>
            <a:r>
              <a:rPr lang="ru-RU" dirty="0"/>
              <a:t> </a:t>
            </a:r>
            <a:r>
              <a:rPr lang="ru-RU" dirty="0" err="1"/>
              <a:t>радіаційного</a:t>
            </a:r>
            <a:r>
              <a:rPr lang="ru-RU" dirty="0"/>
              <a:t> контролю. </a:t>
            </a:r>
            <a:r>
              <a:rPr lang="ru-RU" dirty="0" err="1"/>
              <a:t>Прискорювачі</a:t>
            </a:r>
            <a:r>
              <a:rPr lang="ru-RU" dirty="0"/>
              <a:t> з </a:t>
            </a:r>
            <a:r>
              <a:rPr lang="ru-RU" dirty="0" err="1"/>
              <a:t>енергією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15 </a:t>
            </a:r>
            <a:r>
              <a:rPr lang="en-US" dirty="0"/>
              <a:t>M</a:t>
            </a:r>
            <a:r>
              <a:rPr lang="ru-RU" dirty="0" err="1"/>
              <a:t>еВ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бути </a:t>
            </a:r>
            <a:r>
              <a:rPr lang="ru-RU" dirty="0" err="1"/>
              <a:t>обладнані</a:t>
            </a:r>
            <a:r>
              <a:rPr lang="ru-RU" dirty="0"/>
              <a:t> </a:t>
            </a:r>
            <a:r>
              <a:rPr lang="ru-RU" dirty="0" err="1"/>
              <a:t>приладом</a:t>
            </a:r>
            <a:r>
              <a:rPr lang="ru-RU" dirty="0"/>
              <a:t> </a:t>
            </a:r>
            <a:r>
              <a:rPr lang="ru-RU" dirty="0" err="1"/>
              <a:t>вимірювання</a:t>
            </a:r>
            <a:r>
              <a:rPr lang="ru-RU" dirty="0"/>
              <a:t> нейтронного </a:t>
            </a:r>
            <a:r>
              <a:rPr lang="ru-RU" dirty="0" err="1"/>
              <a:t>випромінювання</a:t>
            </a:r>
            <a:r>
              <a:rPr lang="ru-RU" dirty="0"/>
              <a:t>.</a:t>
            </a:r>
          </a:p>
          <a:p>
            <a:r>
              <a:rPr lang="ru-RU" dirty="0"/>
              <a:t>4. </a:t>
            </a:r>
            <a:r>
              <a:rPr lang="ru-RU" b="1" i="1" dirty="0" err="1"/>
              <a:t>Адміністрація</a:t>
            </a:r>
            <a:r>
              <a:rPr lang="ru-RU" b="1" i="1" dirty="0"/>
              <a:t> </a:t>
            </a:r>
            <a:r>
              <a:rPr lang="ru-RU" b="1" i="1" dirty="0" err="1"/>
              <a:t>медичного</a:t>
            </a:r>
            <a:r>
              <a:rPr lang="ru-RU" b="1" i="1" dirty="0"/>
              <a:t> закладу </a:t>
            </a:r>
            <a:r>
              <a:rPr lang="ru-RU" b="1" i="1" dirty="0" err="1"/>
              <a:t>забезпечує</a:t>
            </a:r>
            <a:r>
              <a:rPr lang="ru-RU" b="1" i="1" dirty="0"/>
              <a:t> </a:t>
            </a:r>
            <a:r>
              <a:rPr lang="ru-RU" b="1" i="1" dirty="0" err="1"/>
              <a:t>організацію</a:t>
            </a:r>
            <a:r>
              <a:rPr lang="ru-RU" b="1" i="1" dirty="0"/>
              <a:t> </a:t>
            </a:r>
            <a:r>
              <a:rPr lang="ru-RU" b="1" i="1" dirty="0" err="1"/>
              <a:t>проведення</a:t>
            </a:r>
            <a:r>
              <a:rPr lang="ru-RU" b="1" i="1" dirty="0"/>
              <a:t> </a:t>
            </a:r>
            <a:r>
              <a:rPr lang="ru-RU" b="1" i="1" dirty="0" err="1"/>
              <a:t>технічного</a:t>
            </a:r>
            <a:r>
              <a:rPr lang="ru-RU" b="1" i="1" dirty="0"/>
              <a:t> </a:t>
            </a:r>
            <a:r>
              <a:rPr lang="ru-RU" b="1" i="1" dirty="0" err="1"/>
              <a:t>обслуговування</a:t>
            </a:r>
            <a:r>
              <a:rPr lang="ru-RU" b="1" i="1" dirty="0"/>
              <a:t> </a:t>
            </a:r>
            <a:r>
              <a:rPr lang="ru-RU" b="1" i="1" dirty="0" err="1"/>
              <a:t>медичного</a:t>
            </a:r>
            <a:r>
              <a:rPr lang="ru-RU" b="1" i="1" dirty="0"/>
              <a:t> </a:t>
            </a:r>
            <a:r>
              <a:rPr lang="ru-RU" b="1" i="1" dirty="0" err="1"/>
              <a:t>радіологічного</a:t>
            </a:r>
            <a:r>
              <a:rPr lang="ru-RU" b="1" i="1" dirty="0"/>
              <a:t> </a:t>
            </a:r>
            <a:r>
              <a:rPr lang="ru-RU" b="1" i="1" dirty="0" err="1"/>
              <a:t>обладнання</a:t>
            </a:r>
            <a:r>
              <a:rPr lang="ru-RU" b="1" i="1" dirty="0"/>
              <a:t> в </a:t>
            </a:r>
            <a:r>
              <a:rPr lang="ru-RU" b="1" i="1" dirty="0" err="1"/>
              <a:t>променевій</a:t>
            </a:r>
            <a:r>
              <a:rPr lang="ru-RU" b="1" i="1" dirty="0"/>
              <a:t> </a:t>
            </a:r>
            <a:r>
              <a:rPr lang="ru-RU" b="1" i="1" dirty="0" err="1"/>
              <a:t>терапії</a:t>
            </a:r>
            <a:r>
              <a:rPr lang="ru-RU" b="1" i="1" dirty="0"/>
              <a:t> не </a:t>
            </a:r>
            <a:r>
              <a:rPr lang="ru-RU" b="1" i="1" dirty="0" err="1"/>
              <a:t>рідше</a:t>
            </a:r>
            <a:r>
              <a:rPr lang="ru-RU" b="1" i="1" dirty="0"/>
              <a:t> одного разу на квартал, </a:t>
            </a:r>
            <a:r>
              <a:rPr lang="ru-RU" b="1" i="1" dirty="0" err="1"/>
              <a:t>що</a:t>
            </a:r>
            <a:r>
              <a:rPr lang="ru-RU" b="1" i="1" dirty="0"/>
              <a:t> </a:t>
            </a:r>
            <a:r>
              <a:rPr lang="ru-RU" b="1" i="1" dirty="0" err="1"/>
              <a:t>включає</a:t>
            </a:r>
            <a:r>
              <a:rPr lang="ru-RU" b="1" i="1" dirty="0"/>
              <a:t>, </a:t>
            </a:r>
            <a:r>
              <a:rPr lang="ru-RU" b="1" i="1" dirty="0" err="1"/>
              <a:t>зокрема</a:t>
            </a:r>
            <a:r>
              <a:rPr lang="ru-RU" dirty="0"/>
              <a:t>:</a:t>
            </a:r>
          </a:p>
          <a:p>
            <a:r>
              <a:rPr lang="ru-RU" dirty="0"/>
              <a:t>контроль систем автоматичного </a:t>
            </a:r>
            <a:r>
              <a:rPr lang="ru-RU" dirty="0" err="1"/>
              <a:t>екранування</a:t>
            </a:r>
            <a:r>
              <a:rPr lang="ru-RU" dirty="0"/>
              <a:t> пучка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виведення</a:t>
            </a:r>
            <a:r>
              <a:rPr lang="ru-RU" dirty="0"/>
              <a:t> ДІВ у </a:t>
            </a:r>
            <a:r>
              <a:rPr lang="ru-RU" dirty="0" err="1"/>
              <a:t>захисну</a:t>
            </a:r>
            <a:r>
              <a:rPr lang="ru-RU" dirty="0"/>
              <a:t> </a:t>
            </a:r>
            <a:r>
              <a:rPr lang="ru-RU" dirty="0" err="1"/>
              <a:t>оболонку</a:t>
            </a:r>
            <a:r>
              <a:rPr lang="ru-RU" dirty="0"/>
              <a:t> (контейнер) </a:t>
            </a:r>
            <a:r>
              <a:rPr lang="ru-RU" dirty="0" err="1"/>
              <a:t>апарату</a:t>
            </a:r>
            <a:r>
              <a:rPr lang="ru-RU" dirty="0"/>
              <a:t> при </a:t>
            </a:r>
            <a:r>
              <a:rPr lang="ru-RU" dirty="0" err="1"/>
              <a:t>аварійному</a:t>
            </a:r>
            <a:r>
              <a:rPr lang="ru-RU" dirty="0"/>
              <a:t> </a:t>
            </a:r>
            <a:r>
              <a:rPr lang="ru-RU" dirty="0" err="1"/>
              <a:t>перериванні</a:t>
            </a:r>
            <a:r>
              <a:rPr lang="ru-RU" dirty="0"/>
              <a:t> </a:t>
            </a:r>
            <a:r>
              <a:rPr lang="ru-RU" dirty="0" err="1"/>
              <a:t>електричного</a:t>
            </a:r>
            <a:r>
              <a:rPr lang="ru-RU" dirty="0"/>
              <a:t> </a:t>
            </a:r>
            <a:r>
              <a:rPr lang="ru-RU" dirty="0" err="1"/>
              <a:t>живлення</a:t>
            </a:r>
            <a:r>
              <a:rPr lang="ru-RU" dirty="0"/>
              <a:t>;</a:t>
            </a:r>
          </a:p>
          <a:p>
            <a:r>
              <a:rPr lang="ru-RU" dirty="0"/>
              <a:t>контроль систем </a:t>
            </a:r>
            <a:r>
              <a:rPr lang="ru-RU" dirty="0" err="1"/>
              <a:t>безпеки</a:t>
            </a:r>
            <a:r>
              <a:rPr lang="ru-RU" dirty="0"/>
              <a:t> та </a:t>
            </a:r>
            <a:r>
              <a:rPr lang="ru-RU" dirty="0" err="1"/>
              <a:t>блокування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виключає</a:t>
            </a:r>
            <a:r>
              <a:rPr lang="ru-RU" dirty="0"/>
              <a:t> </a:t>
            </a:r>
            <a:r>
              <a:rPr lang="ru-RU" dirty="0" err="1"/>
              <a:t>клінічне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в </a:t>
            </a:r>
            <a:r>
              <a:rPr lang="ru-RU" dirty="0" err="1"/>
              <a:t>умовах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відрізняються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умов, </a:t>
            </a:r>
            <a:r>
              <a:rPr lang="ru-RU" dirty="0" err="1"/>
              <a:t>вибраних</a:t>
            </a:r>
            <a:r>
              <a:rPr lang="ru-RU" dirty="0"/>
              <a:t> на </a:t>
            </a:r>
            <a:r>
              <a:rPr lang="ru-RU" dirty="0" err="1"/>
              <a:t>панелі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;</a:t>
            </a:r>
          </a:p>
          <a:p>
            <a:r>
              <a:rPr lang="ru-RU" dirty="0"/>
              <a:t>контроль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блокування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персоналом,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виконує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з </a:t>
            </a:r>
            <a:r>
              <a:rPr lang="ru-RU" dirty="0" err="1"/>
              <a:t>калібрування</a:t>
            </a:r>
            <a:r>
              <a:rPr lang="ru-RU" dirty="0"/>
              <a:t> ДІВ, </a:t>
            </a:r>
            <a:r>
              <a:rPr lang="ru-RU" dirty="0" err="1"/>
              <a:t>введення</a:t>
            </a:r>
            <a:r>
              <a:rPr lang="ru-RU" dirty="0"/>
              <a:t> в </a:t>
            </a:r>
            <a:r>
              <a:rPr lang="ru-RU" dirty="0" err="1"/>
              <a:t>експлуатацію</a:t>
            </a:r>
            <a:r>
              <a:rPr lang="ru-RU" dirty="0"/>
              <a:t>, ремонту та </a:t>
            </a:r>
            <a:r>
              <a:rPr lang="ru-RU" dirty="0" err="1"/>
              <a:t>технічного</a:t>
            </a:r>
            <a:r>
              <a:rPr lang="ru-RU" dirty="0"/>
              <a:t> </a:t>
            </a:r>
            <a:r>
              <a:rPr lang="ru-RU" dirty="0" err="1"/>
              <a:t>обслуговування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з ДІВ і </a:t>
            </a:r>
            <a:r>
              <a:rPr lang="ru-RU" dirty="0" err="1"/>
              <a:t>використовує</a:t>
            </a:r>
            <a:r>
              <a:rPr lang="ru-RU" dirty="0"/>
              <a:t> </a:t>
            </a:r>
            <a:r>
              <a:rPr lang="ru-RU" dirty="0" err="1"/>
              <a:t>відповідні</a:t>
            </a:r>
            <a:r>
              <a:rPr lang="ru-RU" dirty="0"/>
              <a:t> </a:t>
            </a:r>
            <a:r>
              <a:rPr lang="ru-RU" dirty="0" err="1"/>
              <a:t>коди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апаратні</a:t>
            </a:r>
            <a:r>
              <a:rPr lang="ru-RU" dirty="0"/>
              <a:t> </a:t>
            </a:r>
            <a:r>
              <a:rPr lang="ru-RU" dirty="0" err="1"/>
              <a:t>пристосування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07520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6412" y="436728"/>
            <a:ext cx="10009268" cy="5432366"/>
          </a:xfrm>
        </p:spPr>
        <p:txBody>
          <a:bodyPr/>
          <a:lstStyle/>
          <a:p>
            <a:r>
              <a:rPr lang="ru-RU" dirty="0" err="1"/>
              <a:t>Технічне</a:t>
            </a:r>
            <a:r>
              <a:rPr lang="ru-RU" dirty="0"/>
              <a:t> </a:t>
            </a:r>
            <a:r>
              <a:rPr lang="ru-RU" dirty="0" err="1"/>
              <a:t>обслуговування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з ДІВ проводиться персоналом,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відповідну</a:t>
            </a:r>
            <a:r>
              <a:rPr lang="ru-RU" dirty="0"/>
              <a:t> </a:t>
            </a:r>
            <a:r>
              <a:rPr lang="ru-RU" dirty="0" err="1"/>
              <a:t>спеціальну</a:t>
            </a:r>
            <a:r>
              <a:rPr lang="ru-RU" dirty="0"/>
              <a:t> </a:t>
            </a:r>
            <a:r>
              <a:rPr lang="ru-RU" dirty="0" err="1"/>
              <a:t>освіту</a:t>
            </a:r>
            <a:r>
              <a:rPr lang="ru-RU" dirty="0"/>
              <a:t>, та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технічної</a:t>
            </a:r>
            <a:r>
              <a:rPr lang="ru-RU" dirty="0"/>
              <a:t> </a:t>
            </a:r>
            <a:r>
              <a:rPr lang="ru-RU" dirty="0" err="1"/>
              <a:t>документації</a:t>
            </a:r>
            <a:r>
              <a:rPr lang="ru-RU" dirty="0"/>
              <a:t> </a:t>
            </a:r>
            <a:r>
              <a:rPr lang="ru-RU" dirty="0" err="1"/>
              <a:t>виробника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вимоги</a:t>
            </a:r>
            <a:r>
              <a:rPr lang="ru-RU" dirty="0"/>
              <a:t> до </a:t>
            </a:r>
            <a:r>
              <a:rPr lang="ru-RU" dirty="0" err="1"/>
              <a:t>конструкції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з ДІВ та умов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експлуатації</a:t>
            </a:r>
            <a:r>
              <a:rPr lang="ru-RU" dirty="0"/>
              <a:t>, </a:t>
            </a:r>
            <a:r>
              <a:rPr lang="ru-RU" dirty="0" err="1"/>
              <a:t>технічного</a:t>
            </a:r>
            <a:r>
              <a:rPr lang="ru-RU" dirty="0"/>
              <a:t> </a:t>
            </a:r>
            <a:r>
              <a:rPr lang="ru-RU" dirty="0" err="1"/>
              <a:t>обслуговування</a:t>
            </a:r>
            <a:r>
              <a:rPr lang="ru-RU" dirty="0"/>
              <a:t> і ремонту.</a:t>
            </a:r>
          </a:p>
          <a:p>
            <a:r>
              <a:rPr lang="ru-RU" dirty="0"/>
              <a:t>5. </a:t>
            </a:r>
            <a:r>
              <a:rPr lang="ru-RU" dirty="0" err="1"/>
              <a:t>Адміністрація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комплексне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радіаційного</a:t>
            </a:r>
            <a:r>
              <a:rPr lang="ru-RU" dirty="0"/>
              <a:t> та </a:t>
            </a:r>
            <a:r>
              <a:rPr lang="ru-RU" dirty="0" err="1"/>
              <a:t>технічного</a:t>
            </a:r>
            <a:r>
              <a:rPr lang="ru-RU" dirty="0"/>
              <a:t> стану </a:t>
            </a:r>
            <a:r>
              <a:rPr lang="ru-RU" dirty="0" err="1"/>
              <a:t>технологічних</a:t>
            </a:r>
            <a:r>
              <a:rPr lang="ru-RU" dirty="0"/>
              <a:t> систем й </a:t>
            </a:r>
            <a:r>
              <a:rPr lang="ru-RU" dirty="0" err="1"/>
              <a:t>обладнання</a:t>
            </a:r>
            <a:r>
              <a:rPr lang="ru-RU" dirty="0"/>
              <a:t>, </a:t>
            </a:r>
            <a:r>
              <a:rPr lang="ru-RU" dirty="0" err="1"/>
              <a:t>будівельних</a:t>
            </a:r>
            <a:r>
              <a:rPr lang="ru-RU" dirty="0"/>
              <a:t> </a:t>
            </a:r>
            <a:r>
              <a:rPr lang="ru-RU" dirty="0" err="1"/>
              <a:t>конструкцій</a:t>
            </a:r>
            <a:r>
              <a:rPr lang="ru-RU" dirty="0"/>
              <a:t> та </a:t>
            </a:r>
            <a:r>
              <a:rPr lang="ru-RU" dirty="0" err="1"/>
              <a:t>території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прилягає</a:t>
            </a:r>
            <a:r>
              <a:rPr lang="ru-RU" dirty="0"/>
              <a:t> до </a:t>
            </a:r>
            <a:r>
              <a:rPr lang="ru-RU" dirty="0" err="1"/>
              <a:t>приміщень</a:t>
            </a:r>
            <a:r>
              <a:rPr lang="ru-RU" dirty="0"/>
              <a:t>, де </a:t>
            </a:r>
            <a:r>
              <a:rPr lang="ru-RU" dirty="0" err="1"/>
              <a:t>має</a:t>
            </a:r>
            <a:r>
              <a:rPr lang="ru-RU" dirty="0"/>
              <a:t> бути </a:t>
            </a:r>
            <a:r>
              <a:rPr lang="ru-RU" dirty="0" err="1"/>
              <a:t>розташований</a:t>
            </a:r>
            <a:r>
              <a:rPr lang="ru-RU" dirty="0"/>
              <a:t> </a:t>
            </a:r>
            <a:r>
              <a:rPr lang="ru-RU" dirty="0" err="1"/>
              <a:t>лінійний</a:t>
            </a:r>
            <a:r>
              <a:rPr lang="ru-RU" dirty="0"/>
              <a:t> </a:t>
            </a:r>
            <a:r>
              <a:rPr lang="ru-RU" dirty="0" err="1"/>
              <a:t>прискорювач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гамма-</a:t>
            </a:r>
            <a:r>
              <a:rPr lang="ru-RU" dirty="0" err="1"/>
              <a:t>терапевтичний</a:t>
            </a:r>
            <a:r>
              <a:rPr lang="ru-RU" dirty="0"/>
              <a:t> </a:t>
            </a:r>
            <a:r>
              <a:rPr lang="ru-RU" dirty="0" err="1"/>
              <a:t>апарат</a:t>
            </a:r>
            <a:r>
              <a:rPr lang="ru-RU" dirty="0"/>
              <a:t>, </a:t>
            </a:r>
            <a:r>
              <a:rPr lang="ru-RU" dirty="0" err="1"/>
              <a:t>призначений</a:t>
            </a:r>
            <a:r>
              <a:rPr lang="ru-RU" dirty="0"/>
              <a:t> для </a:t>
            </a:r>
            <a:r>
              <a:rPr lang="ru-RU" dirty="0" err="1"/>
              <a:t>дистанційної</a:t>
            </a:r>
            <a:r>
              <a:rPr lang="ru-RU" dirty="0"/>
              <a:t>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, до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в </a:t>
            </a:r>
            <a:r>
              <a:rPr lang="ru-RU" dirty="0" err="1"/>
              <a:t>експлуатацію</a:t>
            </a:r>
            <a:r>
              <a:rPr lang="ru-RU" dirty="0"/>
              <a:t>.</a:t>
            </a:r>
          </a:p>
          <a:p>
            <a:r>
              <a:rPr lang="ru-RU" dirty="0" err="1"/>
              <a:t>Періодично</a:t>
            </a:r>
            <a:r>
              <a:rPr lang="ru-RU" dirty="0"/>
              <a:t> (не </a:t>
            </a:r>
            <a:r>
              <a:rPr lang="ru-RU" dirty="0" err="1"/>
              <a:t>рідше</a:t>
            </a:r>
            <a:r>
              <a:rPr lang="ru-RU" dirty="0"/>
              <a:t> одного разу на 2 роки) проводиться </a:t>
            </a:r>
            <a:r>
              <a:rPr lang="ru-RU" dirty="0" err="1"/>
              <a:t>незалежний</a:t>
            </a:r>
            <a:r>
              <a:rPr lang="ru-RU" dirty="0"/>
              <a:t> </a:t>
            </a:r>
            <a:r>
              <a:rPr lang="ru-RU" dirty="0" err="1"/>
              <a:t>поштовий</a:t>
            </a:r>
            <a:r>
              <a:rPr lang="ru-RU" dirty="0"/>
              <a:t> аудит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дозиметричного</a:t>
            </a:r>
            <a:r>
              <a:rPr lang="ru-RU" dirty="0"/>
              <a:t> </a:t>
            </a:r>
            <a:r>
              <a:rPr lang="ru-RU" dirty="0" err="1"/>
              <a:t>калібрування</a:t>
            </a:r>
            <a:r>
              <a:rPr lang="ru-RU" dirty="0"/>
              <a:t> </a:t>
            </a:r>
            <a:r>
              <a:rPr lang="ru-RU" dirty="0" err="1"/>
              <a:t>апаратів</a:t>
            </a:r>
            <a:r>
              <a:rPr lang="ru-RU" dirty="0"/>
              <a:t> </a:t>
            </a:r>
            <a:r>
              <a:rPr lang="ru-RU" dirty="0" err="1"/>
              <a:t>дистанційної</a:t>
            </a:r>
            <a:r>
              <a:rPr lang="ru-RU" dirty="0"/>
              <a:t>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в рамках </a:t>
            </a:r>
            <a:r>
              <a:rPr lang="ru-RU" dirty="0" err="1"/>
              <a:t>програми</a:t>
            </a:r>
            <a:r>
              <a:rPr lang="ru-RU" dirty="0"/>
              <a:t> ТЛД-аудиту МАГАТЕ/ВООЗ та </a:t>
            </a:r>
            <a:r>
              <a:rPr lang="ru-RU" dirty="0" err="1"/>
              <a:t>національного</a:t>
            </a:r>
            <a:r>
              <a:rPr lang="ru-RU" dirty="0"/>
              <a:t> ТЛД-аудиту.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7242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59857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351128"/>
            <a:ext cx="10058400" cy="4517966"/>
          </a:xfrm>
        </p:spPr>
        <p:txBody>
          <a:bodyPr>
            <a:normAutofit/>
          </a:bodyPr>
          <a:lstStyle/>
          <a:p>
            <a:r>
              <a:rPr lang="ru-RU" dirty="0"/>
              <a:t>6</a:t>
            </a:r>
            <a:r>
              <a:rPr lang="ru-RU" b="1" i="1" dirty="0"/>
              <a:t>. </a:t>
            </a:r>
            <a:r>
              <a:rPr lang="ru-RU" b="1" i="1" dirty="0" err="1"/>
              <a:t>Медичний</a:t>
            </a:r>
            <a:r>
              <a:rPr lang="ru-RU" b="1" i="1" dirty="0"/>
              <a:t> заклад при </a:t>
            </a:r>
            <a:r>
              <a:rPr lang="ru-RU" b="1" i="1" dirty="0" err="1"/>
              <a:t>плануванні</a:t>
            </a:r>
            <a:r>
              <a:rPr lang="ru-RU" b="1" i="1" dirty="0"/>
              <a:t> та </a:t>
            </a:r>
            <a:r>
              <a:rPr lang="ru-RU" b="1" i="1" dirty="0" err="1"/>
              <a:t>проведенні</a:t>
            </a:r>
            <a:r>
              <a:rPr lang="ru-RU" b="1" i="1" dirty="0"/>
              <a:t> </a:t>
            </a:r>
            <a:r>
              <a:rPr lang="ru-RU" b="1" i="1" dirty="0" err="1"/>
              <a:t>лікування</a:t>
            </a:r>
            <a:r>
              <a:rPr lang="ru-RU" b="1" i="1" dirty="0"/>
              <a:t> </a:t>
            </a:r>
            <a:r>
              <a:rPr lang="ru-RU" b="1" i="1" dirty="0" err="1"/>
              <a:t>забезпечує</a:t>
            </a:r>
            <a:r>
              <a:rPr lang="ru-RU" dirty="0"/>
              <a:t>:</a:t>
            </a:r>
          </a:p>
          <a:p>
            <a:r>
              <a:rPr lang="ru-RU" dirty="0" err="1"/>
              <a:t>доведення</a:t>
            </a:r>
            <a:r>
              <a:rPr lang="ru-RU" dirty="0"/>
              <a:t> </a:t>
            </a:r>
            <a:r>
              <a:rPr lang="ru-RU" dirty="0" err="1"/>
              <a:t>поглиненої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у </a:t>
            </a:r>
            <a:r>
              <a:rPr lang="ru-RU" dirty="0" err="1"/>
              <a:t>планованому</a:t>
            </a:r>
            <a:r>
              <a:rPr lang="ru-RU" dirty="0"/>
              <a:t> </a:t>
            </a:r>
            <a:r>
              <a:rPr lang="ru-RU" dirty="0" err="1"/>
              <a:t>об’ємі</a:t>
            </a:r>
            <a:r>
              <a:rPr lang="ru-RU" dirty="0"/>
              <a:t> </a:t>
            </a:r>
            <a:r>
              <a:rPr lang="ru-RU" dirty="0" err="1"/>
              <a:t>ділянки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органі</a:t>
            </a:r>
            <a:r>
              <a:rPr lang="ru-RU" dirty="0"/>
              <a:t> до </a:t>
            </a:r>
            <a:r>
              <a:rPr lang="ru-RU" dirty="0" err="1"/>
              <a:t>призначеної</a:t>
            </a:r>
            <a:r>
              <a:rPr lang="ru-RU" dirty="0"/>
              <a:t> </a:t>
            </a:r>
            <a:r>
              <a:rPr lang="ru-RU" dirty="0" err="1"/>
              <a:t>лікуючим</a:t>
            </a:r>
            <a:r>
              <a:rPr lang="ru-RU" dirty="0"/>
              <a:t> </a:t>
            </a:r>
            <a:r>
              <a:rPr lang="ru-RU" dirty="0" err="1"/>
              <a:t>лікарем</a:t>
            </a:r>
            <a:r>
              <a:rPr lang="ru-RU" dirty="0"/>
              <a:t>;</a:t>
            </a:r>
          </a:p>
          <a:p>
            <a:r>
              <a:rPr lang="ru-RU" dirty="0" err="1"/>
              <a:t>мінімально</a:t>
            </a:r>
            <a:r>
              <a:rPr lang="ru-RU" dirty="0"/>
              <a:t> </a:t>
            </a:r>
            <a:r>
              <a:rPr lang="ru-RU" dirty="0" err="1"/>
              <a:t>можливий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суміжних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при </a:t>
            </a:r>
            <a:r>
              <a:rPr lang="ru-RU" dirty="0" err="1"/>
              <a:t>одночасному</a:t>
            </a:r>
            <a:r>
              <a:rPr lang="ru-RU" dirty="0"/>
              <a:t> </a:t>
            </a:r>
            <a:r>
              <a:rPr lang="ru-RU" dirty="0" err="1"/>
              <a:t>досягненні</a:t>
            </a:r>
            <a:r>
              <a:rPr lang="ru-RU" dirty="0"/>
              <a:t> </a:t>
            </a:r>
            <a:r>
              <a:rPr lang="ru-RU" dirty="0" err="1"/>
              <a:t>терапевтичної</a:t>
            </a:r>
            <a:r>
              <a:rPr lang="ru-RU" dirty="0"/>
              <a:t> мети;</a:t>
            </a:r>
          </a:p>
          <a:p>
            <a:r>
              <a:rPr lang="ru-RU" dirty="0" err="1"/>
              <a:t>додаткове</a:t>
            </a:r>
            <a:r>
              <a:rPr lang="ru-RU" dirty="0"/>
              <a:t> </a:t>
            </a:r>
            <a:r>
              <a:rPr lang="ru-RU" dirty="0" err="1"/>
              <a:t>обґрунтування</a:t>
            </a:r>
            <a:r>
              <a:rPr lang="ru-RU" dirty="0"/>
              <a:t> процедур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для </a:t>
            </a:r>
            <a:r>
              <a:rPr lang="ru-RU" dirty="0" err="1"/>
              <a:t>вагітних</a:t>
            </a:r>
            <a:r>
              <a:rPr lang="ru-RU" dirty="0"/>
              <a:t> </a:t>
            </a:r>
            <a:r>
              <a:rPr lang="ru-RU" dirty="0" err="1"/>
              <a:t>жінок</a:t>
            </a:r>
            <a:r>
              <a:rPr lang="ru-RU" dirty="0"/>
              <a:t> (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жінок</a:t>
            </a:r>
            <a:r>
              <a:rPr lang="ru-RU" dirty="0"/>
              <a:t>, у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ймовірна</a:t>
            </a:r>
            <a:r>
              <a:rPr lang="ru-RU" dirty="0"/>
              <a:t> </a:t>
            </a:r>
            <a:r>
              <a:rPr lang="ru-RU" dirty="0" err="1"/>
              <a:t>вагітність</a:t>
            </a:r>
            <a:r>
              <a:rPr lang="ru-RU" dirty="0"/>
              <a:t>) та </a:t>
            </a:r>
            <a:r>
              <a:rPr lang="ru-RU" dirty="0" err="1"/>
              <a:t>планування</a:t>
            </a:r>
            <a:r>
              <a:rPr lang="ru-RU" dirty="0"/>
              <a:t> будь-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лікувальної</a:t>
            </a:r>
            <a:r>
              <a:rPr lang="ru-RU" dirty="0"/>
              <a:t> </a:t>
            </a:r>
            <a:r>
              <a:rPr lang="ru-RU" dirty="0" err="1"/>
              <a:t>процедури</a:t>
            </a:r>
            <a:r>
              <a:rPr lang="ru-RU" dirty="0"/>
              <a:t> для них таким чином,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мінімізувати</a:t>
            </a:r>
            <a:r>
              <a:rPr lang="ru-RU" dirty="0"/>
              <a:t> дозу, яку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отримати</a:t>
            </a:r>
            <a:r>
              <a:rPr lang="ru-RU" dirty="0"/>
              <a:t> </a:t>
            </a:r>
            <a:r>
              <a:rPr lang="ru-RU" dirty="0" err="1"/>
              <a:t>ембріон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плід</a:t>
            </a:r>
            <a:r>
              <a:rPr lang="ru-RU" dirty="0"/>
              <a:t>.</a:t>
            </a:r>
          </a:p>
          <a:p>
            <a:r>
              <a:rPr lang="ru-RU" dirty="0"/>
              <a:t>7. </a:t>
            </a:r>
            <a:r>
              <a:rPr lang="ru-RU" dirty="0" err="1"/>
              <a:t>Розрахунки</a:t>
            </a:r>
            <a:r>
              <a:rPr lang="ru-RU" dirty="0"/>
              <a:t> й контроль </a:t>
            </a:r>
            <a:r>
              <a:rPr lang="ru-RU" dirty="0" err="1"/>
              <a:t>поглиненої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на </a:t>
            </a:r>
            <a:r>
              <a:rPr lang="ru-RU" dirty="0" err="1"/>
              <a:t>запланований</a:t>
            </a:r>
            <a:r>
              <a:rPr lang="ru-RU" dirty="0"/>
              <a:t> </a:t>
            </a:r>
            <a:r>
              <a:rPr lang="ru-RU" dirty="0" err="1"/>
              <a:t>об’єм</a:t>
            </a:r>
            <a:r>
              <a:rPr lang="ru-RU" dirty="0"/>
              <a:t> </a:t>
            </a:r>
            <a:r>
              <a:rPr lang="ru-RU" dirty="0" err="1"/>
              <a:t>ділянки</a:t>
            </a:r>
            <a:r>
              <a:rPr lang="ru-RU" dirty="0"/>
              <a:t> та </a:t>
            </a:r>
            <a:r>
              <a:rPr lang="ru-RU" dirty="0" err="1"/>
              <a:t>поглинених</a:t>
            </a:r>
            <a:r>
              <a:rPr lang="ru-RU" dirty="0"/>
              <a:t> доз </a:t>
            </a:r>
            <a:r>
              <a:rPr lang="ru-RU" dirty="0" err="1"/>
              <a:t>окремими</a:t>
            </a:r>
            <a:r>
              <a:rPr lang="ru-RU" dirty="0"/>
              <a:t> органами </a:t>
            </a:r>
            <a:r>
              <a:rPr lang="ru-RU" dirty="0" err="1"/>
              <a:t>чи</a:t>
            </a:r>
            <a:r>
              <a:rPr lang="ru-RU" dirty="0"/>
              <a:t> тканинами,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були</a:t>
            </a:r>
            <a:r>
              <a:rPr lang="ru-RU" dirty="0"/>
              <a:t> </a:t>
            </a:r>
            <a:r>
              <a:rPr lang="ru-RU" dirty="0" err="1"/>
              <a:t>визначені</a:t>
            </a:r>
            <a:r>
              <a:rPr lang="ru-RU" dirty="0"/>
              <a:t> </a:t>
            </a:r>
            <a:r>
              <a:rPr lang="ru-RU" dirty="0" err="1"/>
              <a:t>лікарем</a:t>
            </a:r>
            <a:r>
              <a:rPr lang="ru-RU" dirty="0"/>
              <a:t> як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вразливі</a:t>
            </a:r>
            <a:r>
              <a:rPr lang="ru-RU" dirty="0"/>
              <a:t>, </a:t>
            </a:r>
            <a:r>
              <a:rPr lang="ru-RU" dirty="0" err="1"/>
              <a:t>проводяться</a:t>
            </a:r>
            <a:r>
              <a:rPr lang="ru-RU" dirty="0"/>
              <a:t> </a:t>
            </a:r>
            <a:r>
              <a:rPr lang="ru-RU" dirty="0" err="1"/>
              <a:t>окремо</a:t>
            </a:r>
            <a:r>
              <a:rPr lang="ru-RU" dirty="0"/>
              <a:t> для кожного </a:t>
            </a:r>
            <a:r>
              <a:rPr lang="ru-RU" dirty="0" err="1"/>
              <a:t>пацієнта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проходить </a:t>
            </a:r>
            <a:r>
              <a:rPr lang="ru-RU" dirty="0" err="1"/>
              <a:t>лікувальну</a:t>
            </a:r>
            <a:r>
              <a:rPr lang="ru-RU" dirty="0"/>
              <a:t> процедуру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85329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620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0060" y="286603"/>
            <a:ext cx="9995620" cy="5582491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Для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закриті</a:t>
            </a:r>
            <a:r>
              <a:rPr lang="ru-RU" dirty="0"/>
              <a:t> ДІВ </a:t>
            </a:r>
            <a:r>
              <a:rPr lang="ru-RU" dirty="0" err="1"/>
              <a:t>першої</a:t>
            </a:r>
            <a:r>
              <a:rPr lang="ru-RU" dirty="0"/>
              <a:t> </a:t>
            </a:r>
            <a:r>
              <a:rPr lang="ru-RU" dirty="0" err="1"/>
              <a:t>категорії</a:t>
            </a:r>
            <a:r>
              <a:rPr lang="ru-RU" dirty="0"/>
              <a:t> за </a:t>
            </a:r>
            <a:r>
              <a:rPr lang="ru-RU" dirty="0" err="1"/>
              <a:t>рівнем</a:t>
            </a:r>
            <a:r>
              <a:rPr lang="ru-RU" dirty="0"/>
              <a:t> </a:t>
            </a:r>
            <a:r>
              <a:rPr lang="ru-RU" dirty="0" err="1"/>
              <a:t>потенційної</a:t>
            </a:r>
            <a:r>
              <a:rPr lang="ru-RU" dirty="0"/>
              <a:t> </a:t>
            </a:r>
            <a:r>
              <a:rPr lang="ru-RU" dirty="0" err="1"/>
              <a:t>небезпеки</a:t>
            </a:r>
            <a:r>
              <a:rPr lang="ru-RU" dirty="0"/>
              <a:t> </a:t>
            </a:r>
            <a:r>
              <a:rPr lang="ru-RU" dirty="0" err="1"/>
              <a:t>згідно</a:t>
            </a:r>
            <a:r>
              <a:rPr lang="ru-RU" dirty="0"/>
              <a:t> з </a:t>
            </a:r>
            <a:r>
              <a:rPr lang="ru-RU" dirty="0" err="1">
                <a:hlinkClick r:id="rId3"/>
              </a:rPr>
              <a:t>додатком</a:t>
            </a:r>
            <a:r>
              <a:rPr lang="ru-RU" dirty="0">
                <a:hlinkClick r:id="rId3"/>
              </a:rPr>
              <a:t> 1</a:t>
            </a:r>
            <a:r>
              <a:rPr lang="ru-RU" dirty="0"/>
              <a:t> до </a:t>
            </a:r>
            <a:r>
              <a:rPr lang="ru-RU" dirty="0" err="1"/>
              <a:t>Технічного</a:t>
            </a:r>
            <a:r>
              <a:rPr lang="ru-RU" dirty="0"/>
              <a:t> регламенту </a:t>
            </a:r>
            <a:r>
              <a:rPr lang="ru-RU" dirty="0" err="1"/>
              <a:t>закритих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іонізуючого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, </a:t>
            </a:r>
            <a:r>
              <a:rPr lang="ru-RU" dirty="0" err="1"/>
              <a:t>затвердженого</a:t>
            </a:r>
            <a:r>
              <a:rPr lang="ru-RU" dirty="0"/>
              <a:t> </a:t>
            </a:r>
            <a:r>
              <a:rPr lang="ru-RU" dirty="0" err="1"/>
              <a:t>постановою</a:t>
            </a:r>
            <a:r>
              <a:rPr lang="ru-RU" dirty="0"/>
              <a:t> </a:t>
            </a:r>
            <a:r>
              <a:rPr lang="ru-RU" dirty="0" err="1"/>
              <a:t>Кабінету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05 </a:t>
            </a:r>
            <a:r>
              <a:rPr lang="ru-RU" dirty="0" err="1"/>
              <a:t>грудня</a:t>
            </a:r>
            <a:r>
              <a:rPr lang="ru-RU" dirty="0"/>
              <a:t> 2007 року № 1382, та </a:t>
            </a:r>
            <a:r>
              <a:rPr lang="ru-RU" dirty="0" err="1"/>
              <a:t>прискорювачів</a:t>
            </a:r>
            <a:r>
              <a:rPr lang="ru-RU" dirty="0"/>
              <a:t> з </a:t>
            </a:r>
            <a:r>
              <a:rPr lang="ru-RU" dirty="0" err="1"/>
              <a:t>енергією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15 </a:t>
            </a:r>
            <a:r>
              <a:rPr lang="ru-RU" dirty="0" err="1"/>
              <a:t>МеВ</a:t>
            </a:r>
            <a:r>
              <a:rPr lang="ru-RU" dirty="0"/>
              <a:t> </a:t>
            </a:r>
            <a:r>
              <a:rPr lang="ru-RU" dirty="0" err="1"/>
              <a:t>медичний</a:t>
            </a:r>
            <a:r>
              <a:rPr lang="ru-RU" dirty="0"/>
              <a:t> заклад (на </a:t>
            </a:r>
            <a:r>
              <a:rPr lang="ru-RU" dirty="0" err="1"/>
              <a:t>етапі</a:t>
            </a:r>
            <a:r>
              <a:rPr lang="ru-RU" dirty="0"/>
              <a:t> </a:t>
            </a:r>
            <a:r>
              <a:rPr lang="ru-RU" dirty="0" err="1"/>
              <a:t>проектування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ліцензії</a:t>
            </a:r>
            <a:r>
              <a:rPr lang="ru-RU" dirty="0"/>
              <a:t> на </a:t>
            </a:r>
            <a:r>
              <a:rPr lang="ru-RU" dirty="0" err="1"/>
              <a:t>використання</a:t>
            </a:r>
            <a:r>
              <a:rPr lang="ru-RU" dirty="0"/>
              <a:t> ДІВ) </a:t>
            </a:r>
            <a:r>
              <a:rPr lang="ru-RU" dirty="0" err="1"/>
              <a:t>розробляє</a:t>
            </a:r>
            <a:r>
              <a:rPr lang="ru-RU" dirty="0"/>
              <a:t> </a:t>
            </a:r>
            <a:r>
              <a:rPr lang="ru-RU" dirty="0" err="1"/>
              <a:t>попередній</a:t>
            </a:r>
            <a:r>
              <a:rPr lang="ru-RU" dirty="0"/>
              <a:t> план </a:t>
            </a:r>
            <a:r>
              <a:rPr lang="ru-RU" dirty="0" err="1"/>
              <a:t>зняття</a:t>
            </a:r>
            <a:r>
              <a:rPr lang="ru-RU" dirty="0"/>
              <a:t> з </a:t>
            </a:r>
            <a:r>
              <a:rPr lang="ru-RU" dirty="0" err="1"/>
              <a:t>експлуатації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r>
              <a:rPr lang="ru-RU" dirty="0"/>
              <a:t> заходи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 на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етапах</a:t>
            </a:r>
            <a:r>
              <a:rPr lang="ru-RU" dirty="0"/>
              <a:t> </a:t>
            </a:r>
            <a:r>
              <a:rPr lang="ru-RU" dirty="0" err="1"/>
              <a:t>виведення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з </a:t>
            </a:r>
            <a:r>
              <a:rPr lang="ru-RU" dirty="0" err="1"/>
              <a:t>експлуатації</a:t>
            </a:r>
            <a:r>
              <a:rPr lang="ru-RU" dirty="0"/>
              <a:t> (</a:t>
            </a:r>
            <a:r>
              <a:rPr lang="ru-RU" dirty="0" err="1"/>
              <a:t>зупинка</a:t>
            </a:r>
            <a:r>
              <a:rPr lang="ru-RU" dirty="0"/>
              <a:t>, демонтаж, </a:t>
            </a:r>
            <a:r>
              <a:rPr lang="ru-RU" dirty="0" err="1"/>
              <a:t>перепрофілювання</a:t>
            </a:r>
            <a:r>
              <a:rPr lang="ru-RU" dirty="0"/>
              <a:t>, </a:t>
            </a:r>
            <a:r>
              <a:rPr lang="ru-RU" dirty="0" err="1"/>
              <a:t>ліквідація</a:t>
            </a:r>
            <a:r>
              <a:rPr lang="ru-RU" dirty="0"/>
              <a:t> та передача на </a:t>
            </a:r>
            <a:r>
              <a:rPr lang="ru-RU" dirty="0" err="1"/>
              <a:t>зберігання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у кожному 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ремонтних</a:t>
            </a:r>
            <a:r>
              <a:rPr lang="ru-RU" dirty="0"/>
              <a:t> </a:t>
            </a:r>
            <a:r>
              <a:rPr lang="ru-RU" dirty="0" err="1"/>
              <a:t>робіт</a:t>
            </a:r>
            <a:r>
              <a:rPr lang="ru-RU" dirty="0"/>
              <a:t>) та </a:t>
            </a:r>
            <a:r>
              <a:rPr lang="ru-RU" dirty="0" err="1"/>
              <a:t>складається</a:t>
            </a:r>
            <a:r>
              <a:rPr lang="ru-RU" dirty="0"/>
              <a:t> з таких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розділів</a:t>
            </a:r>
            <a:r>
              <a:rPr lang="ru-RU" dirty="0"/>
              <a:t>:</a:t>
            </a:r>
          </a:p>
          <a:p>
            <a:r>
              <a:rPr lang="ru-RU" dirty="0" err="1"/>
              <a:t>опис</a:t>
            </a:r>
            <a:r>
              <a:rPr lang="ru-RU" dirty="0"/>
              <a:t> </a:t>
            </a:r>
            <a:r>
              <a:rPr lang="ru-RU" dirty="0" err="1"/>
              <a:t>необхідного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для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демонтажних</a:t>
            </a:r>
            <a:r>
              <a:rPr lang="ru-RU" dirty="0"/>
              <a:t> </a:t>
            </a:r>
            <a:r>
              <a:rPr lang="ru-RU" dirty="0" err="1"/>
              <a:t>робіт</a:t>
            </a:r>
            <a:r>
              <a:rPr lang="ru-RU" dirty="0"/>
              <a:t>;</a:t>
            </a:r>
          </a:p>
          <a:p>
            <a:r>
              <a:rPr lang="ru-RU" dirty="0" err="1"/>
              <a:t>опис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 та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дезактивації</a:t>
            </a:r>
            <a:r>
              <a:rPr lang="ru-RU" dirty="0"/>
              <a:t> </a:t>
            </a:r>
            <a:r>
              <a:rPr lang="ru-RU" dirty="0" err="1"/>
              <a:t>демонтованого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;</a:t>
            </a:r>
          </a:p>
          <a:p>
            <a:r>
              <a:rPr lang="ru-RU" dirty="0"/>
              <a:t>порядок </a:t>
            </a:r>
            <a:r>
              <a:rPr lang="ru-RU" dirty="0" err="1"/>
              <a:t>поводження</a:t>
            </a:r>
            <a:r>
              <a:rPr lang="ru-RU" dirty="0"/>
              <a:t> з </a:t>
            </a:r>
            <a:r>
              <a:rPr lang="ru-RU" dirty="0" err="1"/>
              <a:t>радіоактивними</a:t>
            </a:r>
            <a:r>
              <a:rPr lang="ru-RU" dirty="0"/>
              <a:t> </a:t>
            </a:r>
            <a:r>
              <a:rPr lang="ru-RU" dirty="0" err="1"/>
              <a:t>відходами</a:t>
            </a:r>
            <a:r>
              <a:rPr lang="ru-RU" dirty="0"/>
              <a:t> (у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);</a:t>
            </a:r>
          </a:p>
          <a:p>
            <a:r>
              <a:rPr lang="ru-RU" dirty="0" err="1"/>
              <a:t>оцінка</a:t>
            </a:r>
            <a:r>
              <a:rPr lang="ru-RU" dirty="0"/>
              <a:t> (</a:t>
            </a:r>
            <a:r>
              <a:rPr lang="ru-RU" dirty="0" err="1"/>
              <a:t>розрахунки</a:t>
            </a:r>
            <a:r>
              <a:rPr lang="ru-RU" dirty="0"/>
              <a:t>) </a:t>
            </a:r>
            <a:r>
              <a:rPr lang="ru-RU" dirty="0" err="1"/>
              <a:t>очікуваних</a:t>
            </a:r>
            <a:r>
              <a:rPr lang="ru-RU" dirty="0"/>
              <a:t> </a:t>
            </a:r>
            <a:r>
              <a:rPr lang="ru-RU" dirty="0" err="1"/>
              <a:t>індивідуальних</a:t>
            </a:r>
            <a:r>
              <a:rPr lang="ru-RU" dirty="0"/>
              <a:t> та </a:t>
            </a:r>
            <a:r>
              <a:rPr lang="ru-RU" dirty="0" err="1"/>
              <a:t>колективних</a:t>
            </a:r>
            <a:r>
              <a:rPr lang="ru-RU" dirty="0"/>
              <a:t> доз </a:t>
            </a:r>
            <a:r>
              <a:rPr lang="ru-RU" dirty="0" err="1"/>
              <a:t>опромінення</a:t>
            </a:r>
            <a:r>
              <a:rPr lang="ru-RU" dirty="0"/>
              <a:t> персоналу та </a:t>
            </a:r>
            <a:r>
              <a:rPr lang="ru-RU" dirty="0" err="1"/>
              <a:t>населення</a:t>
            </a:r>
            <a:r>
              <a:rPr lang="ru-RU" dirty="0"/>
              <a:t>;</a:t>
            </a:r>
          </a:p>
          <a:p>
            <a:r>
              <a:rPr lang="ru-RU" dirty="0"/>
              <a:t>заходи з </a:t>
            </a:r>
            <a:r>
              <a:rPr lang="ru-RU" dirty="0" err="1"/>
              <a:t>підготовки</a:t>
            </a:r>
            <a:r>
              <a:rPr lang="ru-RU" dirty="0"/>
              <a:t> персоналу </a:t>
            </a:r>
            <a:r>
              <a:rPr lang="ru-RU" dirty="0" err="1"/>
              <a:t>суб’єкта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до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робіт</a:t>
            </a:r>
            <a:r>
              <a:rPr lang="ru-RU" dirty="0"/>
              <a:t> з </a:t>
            </a:r>
            <a:r>
              <a:rPr lang="ru-RU" dirty="0" err="1"/>
              <a:t>виведення</a:t>
            </a:r>
            <a:r>
              <a:rPr lang="ru-RU" dirty="0"/>
              <a:t>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з </a:t>
            </a:r>
            <a:r>
              <a:rPr lang="ru-RU" dirty="0" err="1"/>
              <a:t>експлуатації</a:t>
            </a:r>
            <a:r>
              <a:rPr lang="ru-RU" dirty="0"/>
              <a:t>;</a:t>
            </a:r>
          </a:p>
          <a:p>
            <a:r>
              <a:rPr lang="ru-RU" dirty="0"/>
              <a:t>заходи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поводження</a:t>
            </a:r>
            <a:r>
              <a:rPr lang="ru-RU" dirty="0"/>
              <a:t> з </a:t>
            </a:r>
            <a:r>
              <a:rPr lang="ru-RU" dirty="0" err="1"/>
              <a:t>відпрацьованими</a:t>
            </a:r>
            <a:r>
              <a:rPr lang="ru-RU" dirty="0"/>
              <a:t> </a:t>
            </a:r>
            <a:r>
              <a:rPr lang="ru-RU" dirty="0" err="1"/>
              <a:t>закритими</a:t>
            </a:r>
            <a:r>
              <a:rPr lang="ru-RU" dirty="0"/>
              <a:t> ДІВ,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будуть</a:t>
            </a:r>
            <a:r>
              <a:rPr lang="ru-RU" dirty="0"/>
              <a:t> </a:t>
            </a:r>
            <a:r>
              <a:rPr lang="ru-RU" dirty="0" err="1"/>
              <a:t>вилучені</a:t>
            </a:r>
            <a:r>
              <a:rPr lang="ru-RU" dirty="0"/>
              <a:t> з </a:t>
            </a:r>
            <a:r>
              <a:rPr lang="ru-RU" dirty="0" err="1"/>
              <a:t>радіологічного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, та </a:t>
            </a:r>
            <a:r>
              <a:rPr lang="ru-RU" dirty="0" err="1"/>
              <a:t>іншим</a:t>
            </a:r>
            <a:r>
              <a:rPr lang="ru-RU" dirty="0"/>
              <a:t> </a:t>
            </a:r>
            <a:r>
              <a:rPr lang="ru-RU" dirty="0" err="1"/>
              <a:t>радіоактивно</a:t>
            </a:r>
            <a:r>
              <a:rPr lang="ru-RU" dirty="0"/>
              <a:t> </a:t>
            </a:r>
            <a:r>
              <a:rPr lang="ru-RU" dirty="0" err="1"/>
              <a:t>забрудненим</a:t>
            </a:r>
            <a:r>
              <a:rPr lang="ru-RU" dirty="0"/>
              <a:t> </a:t>
            </a:r>
            <a:r>
              <a:rPr lang="ru-RU" dirty="0" err="1"/>
              <a:t>обладнанням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45858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008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9116" y="1801504"/>
            <a:ext cx="10036564" cy="4067590"/>
          </a:xfrm>
        </p:spPr>
        <p:txBody>
          <a:bodyPr/>
          <a:lstStyle/>
          <a:p>
            <a:r>
              <a:rPr lang="ru-RU" dirty="0"/>
              <a:t>8. </a:t>
            </a:r>
            <a:r>
              <a:rPr lang="ru-RU" dirty="0" err="1"/>
              <a:t>Адміністрація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проектування</a:t>
            </a:r>
            <a:r>
              <a:rPr lang="ru-RU" dirty="0"/>
              <a:t> та </a:t>
            </a:r>
            <a:r>
              <a:rPr lang="ru-RU" dirty="0" err="1"/>
              <a:t>розміщення</a:t>
            </a:r>
            <a:r>
              <a:rPr lang="ru-RU" dirty="0"/>
              <a:t> </a:t>
            </a:r>
            <a:r>
              <a:rPr lang="ru-RU" dirty="0" err="1"/>
              <a:t>лінійних</a:t>
            </a:r>
            <a:r>
              <a:rPr lang="ru-RU" dirty="0"/>
              <a:t> </a:t>
            </a:r>
            <a:r>
              <a:rPr lang="ru-RU" dirty="0" err="1"/>
              <a:t>прискорювачів</a:t>
            </a:r>
            <a:r>
              <a:rPr lang="ru-RU" dirty="0"/>
              <a:t> для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, </a:t>
            </a:r>
            <a:r>
              <a:rPr lang="ru-RU" dirty="0" err="1"/>
              <a:t>безпеки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експлуатації</a:t>
            </a:r>
            <a:r>
              <a:rPr lang="ru-RU" dirty="0"/>
              <a:t>, </a:t>
            </a:r>
            <a:r>
              <a:rPr lang="ru-RU" dirty="0" err="1"/>
              <a:t>технічного</a:t>
            </a:r>
            <a:r>
              <a:rPr lang="ru-RU" dirty="0"/>
              <a:t> </a:t>
            </a:r>
            <a:r>
              <a:rPr lang="ru-RU" dirty="0" err="1"/>
              <a:t>обслуговування</a:t>
            </a:r>
            <a:r>
              <a:rPr lang="ru-RU" dirty="0"/>
              <a:t>, </a:t>
            </a:r>
            <a:r>
              <a:rPr lang="ru-RU" dirty="0" err="1"/>
              <a:t>радіаційного</a:t>
            </a:r>
            <a:r>
              <a:rPr lang="ru-RU" dirty="0"/>
              <a:t> контролю та </a:t>
            </a:r>
            <a:r>
              <a:rPr lang="ru-RU" dirty="0" err="1"/>
              <a:t>безпеки</a:t>
            </a:r>
            <a:r>
              <a:rPr lang="ru-RU" dirty="0"/>
              <a:t> </a:t>
            </a:r>
            <a:r>
              <a:rPr lang="ru-RU" dirty="0" err="1"/>
              <a:t>виведення</a:t>
            </a:r>
            <a:r>
              <a:rPr lang="ru-RU" dirty="0"/>
              <a:t> з </a:t>
            </a:r>
            <a:r>
              <a:rPr lang="ru-RU" dirty="0" err="1"/>
              <a:t>експлуатації</a:t>
            </a:r>
            <a:r>
              <a:rPr lang="ru-RU" dirty="0"/>
              <a:t>, </a:t>
            </a:r>
            <a:r>
              <a:rPr lang="ru-RU" dirty="0" err="1"/>
              <a:t>встановлених</a:t>
            </a:r>
            <a:r>
              <a:rPr lang="ru-RU" dirty="0"/>
              <a:t> </a:t>
            </a:r>
            <a:r>
              <a:rPr lang="ru-RU" dirty="0">
                <a:hlinkClick r:id="rId3"/>
              </a:rPr>
              <a:t>Правилами з </a:t>
            </a:r>
            <a:r>
              <a:rPr lang="ru-RU" dirty="0" err="1">
                <a:hlinkClick r:id="rId3"/>
              </a:rPr>
              <a:t>радіаційної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безпеки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прискорювачів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електронів</a:t>
            </a:r>
            <a:r>
              <a:rPr lang="ru-RU" dirty="0"/>
              <a:t>, </a:t>
            </a:r>
            <a:r>
              <a:rPr lang="ru-RU" dirty="0" err="1"/>
              <a:t>затвердженими</a:t>
            </a:r>
            <a:r>
              <a:rPr lang="ru-RU" dirty="0"/>
              <a:t> наказом </a:t>
            </a:r>
            <a:r>
              <a:rPr lang="ru-RU" dirty="0" err="1"/>
              <a:t>Держатомрегулювання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05 </a:t>
            </a:r>
            <a:r>
              <a:rPr lang="ru-RU" dirty="0" err="1"/>
              <a:t>серпня</a:t>
            </a:r>
            <a:r>
              <a:rPr lang="ru-RU" dirty="0"/>
              <a:t> 2013 року № 83, </a:t>
            </a:r>
            <a:r>
              <a:rPr lang="ru-RU" dirty="0" err="1"/>
              <a:t>зареєстрованими</a:t>
            </a:r>
            <a:r>
              <a:rPr lang="ru-RU" dirty="0"/>
              <a:t> у </a:t>
            </a:r>
            <a:r>
              <a:rPr lang="ru-RU" dirty="0" err="1"/>
              <a:t>Міністерстві</a:t>
            </a:r>
            <a:r>
              <a:rPr lang="ru-RU" dirty="0"/>
              <a:t> </a:t>
            </a:r>
            <a:r>
              <a:rPr lang="ru-RU" dirty="0" err="1"/>
              <a:t>юстиції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21 </a:t>
            </a:r>
            <a:r>
              <a:rPr lang="ru-RU" dirty="0" err="1"/>
              <a:t>серпня</a:t>
            </a:r>
            <a:r>
              <a:rPr lang="ru-RU" dirty="0"/>
              <a:t> 2013 року за № 1442/23974.</a:t>
            </a:r>
          </a:p>
        </p:txBody>
      </p:sp>
    </p:spTree>
    <p:extLst>
      <p:ext uri="{BB962C8B-B14F-4D97-AF65-F5344CB8AC3E}">
        <p14:creationId xmlns:p14="http://schemas.microsoft.com/office/powerpoint/2010/main" val="11679819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5985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Вимоги</a:t>
            </a:r>
            <a:r>
              <a:rPr lang="ru-RU" b="1" dirty="0" smtClean="0"/>
              <a:t> </a:t>
            </a:r>
            <a:r>
              <a:rPr lang="ru-RU" b="1" dirty="0"/>
              <a:t>до </a:t>
            </a:r>
            <a:r>
              <a:rPr lang="ru-RU" b="1" dirty="0" err="1"/>
              <a:t>радіаційного</a:t>
            </a:r>
            <a:r>
              <a:rPr lang="ru-RU" b="1" dirty="0"/>
              <a:t> </a:t>
            </a:r>
            <a:r>
              <a:rPr lang="ru-RU" b="1" dirty="0" err="1"/>
              <a:t>захисту</a:t>
            </a:r>
            <a:r>
              <a:rPr lang="ru-RU" b="1" dirty="0"/>
              <a:t> </a:t>
            </a:r>
            <a:r>
              <a:rPr lang="ru-RU" b="1" dirty="0" err="1"/>
              <a:t>медичного</a:t>
            </a:r>
            <a:r>
              <a:rPr lang="ru-RU" b="1" dirty="0"/>
              <a:t> персоналу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1. </a:t>
            </a:r>
            <a:r>
              <a:rPr lang="ru-RU" dirty="0" err="1"/>
              <a:t>Медичний</a:t>
            </a:r>
            <a:r>
              <a:rPr lang="ru-RU" dirty="0"/>
              <a:t> заклад, </a:t>
            </a:r>
            <a:r>
              <a:rPr lang="ru-RU" dirty="0" err="1"/>
              <a:t>який</a:t>
            </a:r>
            <a:r>
              <a:rPr lang="ru-RU" dirty="0"/>
              <a:t> проводить </a:t>
            </a:r>
            <a:r>
              <a:rPr lang="ru-RU" dirty="0" err="1"/>
              <a:t>діагностичні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лікувальні</a:t>
            </a:r>
            <a:r>
              <a:rPr lang="ru-RU" dirty="0"/>
              <a:t> </a:t>
            </a:r>
            <a:r>
              <a:rPr lang="ru-RU" dirty="0" err="1"/>
              <a:t>процедури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,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проходження</a:t>
            </a:r>
            <a:r>
              <a:rPr lang="ru-RU" dirty="0"/>
              <a:t> персоналом та </a:t>
            </a:r>
            <a:r>
              <a:rPr lang="ru-RU" dirty="0" err="1"/>
              <a:t>відповідальними</a:t>
            </a:r>
            <a:r>
              <a:rPr lang="ru-RU" dirty="0"/>
              <a:t> </a:t>
            </a:r>
            <a:r>
              <a:rPr lang="ru-RU" dirty="0" err="1"/>
              <a:t>посадовими</a:t>
            </a:r>
            <a:r>
              <a:rPr lang="ru-RU" dirty="0"/>
              <a:t> особами </a:t>
            </a:r>
            <a:r>
              <a:rPr lang="ru-RU" dirty="0" err="1"/>
              <a:t>навчання</a:t>
            </a:r>
            <a:r>
              <a:rPr lang="ru-RU" dirty="0"/>
              <a:t> та </a:t>
            </a:r>
            <a:r>
              <a:rPr lang="ru-RU" dirty="0" err="1"/>
              <a:t>перевірки</a:t>
            </a:r>
            <a:r>
              <a:rPr lang="ru-RU" dirty="0"/>
              <a:t> </a:t>
            </a:r>
            <a:r>
              <a:rPr lang="ru-RU" dirty="0" err="1"/>
              <a:t>знань</a:t>
            </a:r>
            <a:r>
              <a:rPr lang="ru-RU" dirty="0"/>
              <a:t> з </a:t>
            </a:r>
            <a:r>
              <a:rPr lang="ru-RU" dirty="0" err="1"/>
              <a:t>питань</a:t>
            </a:r>
            <a:r>
              <a:rPr lang="ru-RU" dirty="0"/>
              <a:t> </a:t>
            </a:r>
            <a:r>
              <a:rPr lang="ru-RU" dirty="0" err="1"/>
              <a:t>радіаційної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вимог</a:t>
            </a:r>
            <a:r>
              <a:rPr lang="ru-RU" dirty="0"/>
              <a:t> </a:t>
            </a:r>
            <a:r>
              <a:rPr lang="ru-RU" dirty="0">
                <a:hlinkClick r:id="rId3"/>
              </a:rPr>
              <a:t>Порядку </a:t>
            </a:r>
            <a:r>
              <a:rPr lang="ru-RU" dirty="0" err="1">
                <a:hlinkClick r:id="rId3"/>
              </a:rPr>
              <a:t>проведення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навчання</a:t>
            </a:r>
            <a:r>
              <a:rPr lang="ru-RU" dirty="0">
                <a:hlinkClick r:id="rId3"/>
              </a:rPr>
              <a:t> і </a:t>
            </a:r>
            <a:r>
              <a:rPr lang="ru-RU" dirty="0" err="1">
                <a:hlinkClick r:id="rId3"/>
              </a:rPr>
              <a:t>перевірки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знань</a:t>
            </a:r>
            <a:r>
              <a:rPr lang="ru-RU" dirty="0">
                <a:hlinkClick r:id="rId3"/>
              </a:rPr>
              <a:t> з </a:t>
            </a:r>
            <a:r>
              <a:rPr lang="ru-RU" dirty="0" err="1">
                <a:hlinkClick r:id="rId3"/>
              </a:rPr>
              <a:t>питань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радіаційної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безпеки</a:t>
            </a:r>
            <a:r>
              <a:rPr lang="ru-RU" dirty="0">
                <a:hlinkClick r:id="rId3"/>
              </a:rPr>
              <a:t> у персоналу і </a:t>
            </a:r>
            <a:r>
              <a:rPr lang="ru-RU" dirty="0" err="1">
                <a:hlinkClick r:id="rId3"/>
              </a:rPr>
              <a:t>посадових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осіб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суб’єктів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окремих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видів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діяльності</a:t>
            </a:r>
            <a:r>
              <a:rPr lang="ru-RU" dirty="0">
                <a:hlinkClick r:id="rId3"/>
              </a:rPr>
              <a:t> у </a:t>
            </a:r>
            <a:r>
              <a:rPr lang="ru-RU" dirty="0" err="1">
                <a:hlinkClick r:id="rId3"/>
              </a:rPr>
              <a:t>сфері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використання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ядерної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енергії</a:t>
            </a:r>
            <a:r>
              <a:rPr lang="ru-RU" dirty="0"/>
              <a:t>, </a:t>
            </a:r>
            <a:r>
              <a:rPr lang="ru-RU" dirty="0" err="1"/>
              <a:t>затвердженого</a:t>
            </a:r>
            <a:r>
              <a:rPr lang="ru-RU" dirty="0"/>
              <a:t> наказом </a:t>
            </a:r>
            <a:r>
              <a:rPr lang="ru-RU" dirty="0" err="1"/>
              <a:t>Держатомрегулювання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02 </a:t>
            </a:r>
            <a:r>
              <a:rPr lang="ru-RU" dirty="0" err="1"/>
              <a:t>жовтня</a:t>
            </a:r>
            <a:r>
              <a:rPr lang="ru-RU" dirty="0"/>
              <a:t> 2014 року № 143, </a:t>
            </a:r>
            <a:r>
              <a:rPr lang="ru-RU" dirty="0" err="1"/>
              <a:t>зареєстрованого</a:t>
            </a:r>
            <a:r>
              <a:rPr lang="ru-RU" dirty="0"/>
              <a:t> у </a:t>
            </a:r>
            <a:r>
              <a:rPr lang="ru-RU" dirty="0" err="1"/>
              <a:t>Міністерстві</a:t>
            </a:r>
            <a:r>
              <a:rPr lang="ru-RU" dirty="0"/>
              <a:t> </a:t>
            </a:r>
            <a:r>
              <a:rPr lang="ru-RU" dirty="0" err="1"/>
              <a:t>юстиції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02 </a:t>
            </a:r>
            <a:r>
              <a:rPr lang="ru-RU" dirty="0" err="1"/>
              <a:t>грудня</a:t>
            </a:r>
            <a:r>
              <a:rPr lang="ru-RU" dirty="0"/>
              <a:t> 2014 року за № 1549/26326.</a:t>
            </a:r>
          </a:p>
          <a:p>
            <a:r>
              <a:rPr lang="ru-RU" dirty="0"/>
              <a:t>2. </a:t>
            </a:r>
            <a:r>
              <a:rPr lang="ru-RU" dirty="0" err="1"/>
              <a:t>Адміністрація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 </a:t>
            </a:r>
            <a:r>
              <a:rPr lang="ru-RU" dirty="0" err="1"/>
              <a:t>забезпечує</a:t>
            </a:r>
            <a:r>
              <a:rPr lang="ru-RU" dirty="0"/>
              <a:t> персоналу - </a:t>
            </a:r>
            <a:r>
              <a:rPr lang="ru-RU" dirty="0" err="1"/>
              <a:t>вагітним</a:t>
            </a:r>
            <a:r>
              <a:rPr lang="ru-RU" dirty="0"/>
              <a:t> </a:t>
            </a:r>
            <a:r>
              <a:rPr lang="ru-RU" dirty="0" err="1"/>
              <a:t>жінкам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праці</a:t>
            </a:r>
            <a:r>
              <a:rPr lang="ru-RU" dirty="0"/>
              <a:t>, за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професійних</a:t>
            </a:r>
            <a:r>
              <a:rPr lang="ru-RU" dirty="0"/>
              <a:t> </a:t>
            </a:r>
            <a:r>
              <a:rPr lang="ru-RU" dirty="0" err="1"/>
              <a:t>обов’язків</a:t>
            </a:r>
            <a:r>
              <a:rPr lang="ru-RU" dirty="0"/>
              <a:t> </a:t>
            </a:r>
            <a:r>
              <a:rPr lang="ru-RU" dirty="0" err="1"/>
              <a:t>еквівалентна</a:t>
            </a:r>
            <a:r>
              <a:rPr lang="ru-RU" dirty="0"/>
              <a:t> доза, </a:t>
            </a:r>
            <a:r>
              <a:rPr lang="ru-RU" dirty="0" err="1"/>
              <a:t>отримана</a:t>
            </a:r>
            <a:r>
              <a:rPr lang="ru-RU" dirty="0"/>
              <a:t> плодом, не </a:t>
            </a:r>
            <a:r>
              <a:rPr lang="ru-RU" dirty="0" err="1"/>
              <a:t>перевищить</a:t>
            </a:r>
            <a:r>
              <a:rPr lang="ru-RU" dirty="0"/>
              <a:t> 1 </a:t>
            </a:r>
            <a:r>
              <a:rPr lang="ru-RU" dirty="0" err="1"/>
              <a:t>мЗв</a:t>
            </a:r>
            <a:r>
              <a:rPr lang="ru-RU" dirty="0"/>
              <a:t> </a:t>
            </a:r>
            <a:r>
              <a:rPr lang="ru-RU" dirty="0" err="1"/>
              <a:t>принаймні</a:t>
            </a:r>
            <a:r>
              <a:rPr lang="ru-RU" dirty="0"/>
              <a:t> до </a:t>
            </a:r>
            <a:r>
              <a:rPr lang="ru-RU" dirty="0" err="1"/>
              <a:t>кінця</a:t>
            </a:r>
            <a:r>
              <a:rPr lang="ru-RU" dirty="0"/>
              <a:t> </a:t>
            </a:r>
            <a:r>
              <a:rPr lang="ru-RU" dirty="0" err="1"/>
              <a:t>вагітності</a:t>
            </a:r>
            <a:r>
              <a:rPr lang="ru-RU" dirty="0"/>
              <a:t>.</a:t>
            </a:r>
          </a:p>
          <a:p>
            <a:r>
              <a:rPr lang="ru-RU" dirty="0"/>
              <a:t>3. </a:t>
            </a:r>
            <a:r>
              <a:rPr lang="ru-RU" dirty="0" err="1"/>
              <a:t>Дозиметричний</a:t>
            </a:r>
            <a:r>
              <a:rPr lang="ru-RU" dirty="0"/>
              <a:t> контроль персоналу </a:t>
            </a:r>
            <a:r>
              <a:rPr lang="ru-RU" dirty="0" err="1"/>
              <a:t>медичного</a:t>
            </a:r>
            <a:r>
              <a:rPr lang="ru-RU" dirty="0"/>
              <a:t> закладу </a:t>
            </a:r>
            <a:r>
              <a:rPr lang="ru-RU" dirty="0" err="1"/>
              <a:t>включає</a:t>
            </a:r>
            <a:r>
              <a:rPr lang="ru-RU" dirty="0"/>
              <a:t> </a:t>
            </a:r>
            <a:r>
              <a:rPr lang="ru-RU" dirty="0" err="1"/>
              <a:t>моніторинг</a:t>
            </a:r>
            <a:r>
              <a:rPr lang="ru-RU" dirty="0"/>
              <a:t> </a:t>
            </a:r>
            <a:r>
              <a:rPr lang="ru-RU" dirty="0" err="1"/>
              <a:t>радіаційно-гігієнічних</a:t>
            </a:r>
            <a:r>
              <a:rPr lang="ru-RU" dirty="0"/>
              <a:t> </a:t>
            </a:r>
            <a:r>
              <a:rPr lang="ru-RU" dirty="0" err="1"/>
              <a:t>параметрів</a:t>
            </a:r>
            <a:r>
              <a:rPr lang="ru-RU" dirty="0"/>
              <a:t> на </a:t>
            </a:r>
            <a:r>
              <a:rPr lang="ru-RU" dirty="0" err="1"/>
              <a:t>робочих</a:t>
            </a:r>
            <a:r>
              <a:rPr lang="ru-RU" dirty="0"/>
              <a:t> </a:t>
            </a:r>
            <a:r>
              <a:rPr lang="ru-RU" dirty="0" err="1"/>
              <a:t>місцях</a:t>
            </a:r>
            <a:r>
              <a:rPr lang="ru-RU" dirty="0"/>
              <a:t>, у </a:t>
            </a:r>
            <a:r>
              <a:rPr lang="ru-RU" dirty="0" err="1"/>
              <a:t>приміщеннях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закладу, </a:t>
            </a:r>
            <a:r>
              <a:rPr lang="ru-RU" dirty="0" err="1"/>
              <a:t>індивідуальний</a:t>
            </a:r>
            <a:r>
              <a:rPr lang="ru-RU" dirty="0"/>
              <a:t> </a:t>
            </a:r>
            <a:r>
              <a:rPr lang="ru-RU" dirty="0" err="1"/>
              <a:t>дозиметричний</a:t>
            </a:r>
            <a:r>
              <a:rPr lang="ru-RU" dirty="0"/>
              <a:t> контроль персоналу (ІДК), систему оперативного та </a:t>
            </a:r>
            <a:r>
              <a:rPr lang="ru-RU" dirty="0" err="1"/>
              <a:t>довгострокового</a:t>
            </a:r>
            <a:r>
              <a:rPr lang="ru-RU" dirty="0"/>
              <a:t> </a:t>
            </a:r>
            <a:r>
              <a:rPr lang="ru-RU" dirty="0" err="1"/>
              <a:t>планування</a:t>
            </a:r>
            <a:r>
              <a:rPr lang="ru-RU" dirty="0"/>
              <a:t>, </a:t>
            </a:r>
            <a:r>
              <a:rPr lang="ru-RU" dirty="0" err="1"/>
              <a:t>обліку</a:t>
            </a:r>
            <a:r>
              <a:rPr lang="ru-RU" dirty="0"/>
              <a:t> та </a:t>
            </a:r>
            <a:r>
              <a:rPr lang="ru-RU" dirty="0" err="1"/>
              <a:t>зберігання</a:t>
            </a:r>
            <a:r>
              <a:rPr lang="ru-RU" dirty="0"/>
              <a:t> </a:t>
            </a:r>
            <a:r>
              <a:rPr lang="ru-RU" dirty="0" err="1"/>
              <a:t>індивідуальних</a:t>
            </a:r>
            <a:r>
              <a:rPr lang="ru-RU" dirty="0"/>
              <a:t> доз </a:t>
            </a:r>
            <a:r>
              <a:rPr lang="ru-RU" dirty="0" err="1"/>
              <a:t>опромінення</a:t>
            </a:r>
            <a:r>
              <a:rPr lang="ru-RU" dirty="0"/>
              <a:t> персоналу.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70759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620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3582" y="0"/>
            <a:ext cx="10132098" cy="5869094"/>
          </a:xfrm>
        </p:spPr>
        <p:txBody>
          <a:bodyPr>
            <a:normAutofit/>
          </a:bodyPr>
          <a:lstStyle/>
          <a:p>
            <a:r>
              <a:rPr lang="ru-RU" dirty="0"/>
              <a:t>ІДК </a:t>
            </a:r>
            <a:r>
              <a:rPr lang="ru-RU" dirty="0" err="1"/>
              <a:t>здійснюється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особливостей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процедур,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яких</a:t>
            </a:r>
            <a:r>
              <a:rPr lang="ru-RU" dirty="0"/>
              <a:t> проводиться </a:t>
            </a:r>
            <a:r>
              <a:rPr lang="ru-RU" dirty="0" err="1"/>
              <a:t>медичне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, та </a:t>
            </a:r>
            <a:r>
              <a:rPr lang="ru-RU" dirty="0" err="1"/>
              <a:t>включає</a:t>
            </a:r>
            <a:r>
              <a:rPr lang="ru-RU" dirty="0"/>
              <a:t> ІДК </a:t>
            </a:r>
            <a:r>
              <a:rPr lang="ru-RU" dirty="0" err="1"/>
              <a:t>зовнішнього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(гамма-, бета-, </a:t>
            </a:r>
            <a:r>
              <a:rPr lang="ru-RU" dirty="0" err="1"/>
              <a:t>рентгенівського</a:t>
            </a:r>
            <a:r>
              <a:rPr lang="ru-RU" dirty="0"/>
              <a:t>, </a:t>
            </a:r>
            <a:r>
              <a:rPr lang="ru-RU" dirty="0" err="1"/>
              <a:t>нейтронів</a:t>
            </a:r>
            <a:r>
              <a:rPr lang="ru-RU" dirty="0"/>
              <a:t>) з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індивідуальних</a:t>
            </a:r>
            <a:r>
              <a:rPr lang="ru-RU" dirty="0"/>
              <a:t> </a:t>
            </a:r>
            <a:r>
              <a:rPr lang="ru-RU" dirty="0" err="1"/>
              <a:t>дозиметрів</a:t>
            </a:r>
            <a:r>
              <a:rPr lang="ru-RU" dirty="0"/>
              <a:t> (</a:t>
            </a:r>
            <a:r>
              <a:rPr lang="ru-RU" dirty="0" err="1"/>
              <a:t>термолюмінесцентних</a:t>
            </a:r>
            <a:r>
              <a:rPr lang="ru-RU" dirty="0"/>
              <a:t>, </a:t>
            </a:r>
            <a:r>
              <a:rPr lang="ru-RU" dirty="0" err="1"/>
              <a:t>напівпровідникових</a:t>
            </a:r>
            <a:r>
              <a:rPr lang="ru-RU" dirty="0"/>
              <a:t>, </a:t>
            </a:r>
            <a:r>
              <a:rPr lang="ru-RU" dirty="0" err="1"/>
              <a:t>електронних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 та (у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необхідності</a:t>
            </a:r>
            <a:r>
              <a:rPr lang="ru-RU" dirty="0"/>
              <a:t>) ІДК </a:t>
            </a:r>
            <a:r>
              <a:rPr lang="ru-RU" dirty="0" err="1"/>
              <a:t>внутрішнього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проводиться на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прямих</a:t>
            </a:r>
            <a:r>
              <a:rPr lang="ru-RU" dirty="0"/>
              <a:t> і </a:t>
            </a:r>
            <a:r>
              <a:rPr lang="ru-RU" dirty="0" err="1"/>
              <a:t>непрямих</a:t>
            </a:r>
            <a:r>
              <a:rPr lang="ru-RU" dirty="0"/>
              <a:t> </a:t>
            </a:r>
            <a:r>
              <a:rPr lang="ru-RU" dirty="0" err="1"/>
              <a:t>біофізичних</a:t>
            </a:r>
            <a:r>
              <a:rPr lang="ru-RU" dirty="0"/>
              <a:t> </a:t>
            </a:r>
            <a:r>
              <a:rPr lang="ru-RU" dirty="0" err="1"/>
              <a:t>вимірювань</a:t>
            </a:r>
            <a:r>
              <a:rPr lang="ru-RU" dirty="0"/>
              <a:t>.</a:t>
            </a:r>
          </a:p>
          <a:p>
            <a:r>
              <a:rPr lang="ru-RU" dirty="0"/>
              <a:t>4. </a:t>
            </a:r>
            <a:r>
              <a:rPr lang="ru-RU" dirty="0" err="1"/>
              <a:t>Кожен</a:t>
            </a:r>
            <a:r>
              <a:rPr lang="ru-RU" dirty="0"/>
              <a:t> </a:t>
            </a:r>
            <a:r>
              <a:rPr lang="ru-RU" dirty="0" err="1"/>
              <a:t>індивідуальний</a:t>
            </a:r>
            <a:r>
              <a:rPr lang="ru-RU" dirty="0"/>
              <a:t> дозиметр </a:t>
            </a:r>
            <a:r>
              <a:rPr lang="ru-RU" dirty="0" err="1"/>
              <a:t>використовується</a:t>
            </a:r>
            <a:r>
              <a:rPr lang="ru-RU" dirty="0"/>
              <a:t> для </a:t>
            </a:r>
            <a:r>
              <a:rPr lang="ru-RU" dirty="0" err="1"/>
              <a:t>моніторингу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однієї</a:t>
            </a:r>
            <a:r>
              <a:rPr lang="ru-RU" dirty="0"/>
              <a:t> особи з </a:t>
            </a:r>
            <a:r>
              <a:rPr lang="ru-RU" dirty="0" err="1"/>
              <a:t>медичного</a:t>
            </a:r>
            <a:r>
              <a:rPr lang="ru-RU" dirty="0"/>
              <a:t> персоналу. </a:t>
            </a:r>
            <a:r>
              <a:rPr lang="ru-RU" dirty="0" err="1"/>
              <a:t>Періодичність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ІДК становить </a:t>
            </a:r>
            <a:r>
              <a:rPr lang="ru-RU" dirty="0" err="1"/>
              <a:t>від</a:t>
            </a:r>
            <a:r>
              <a:rPr lang="ru-RU" dirty="0"/>
              <a:t> одного до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/>
              <a:t>місяців</a:t>
            </a:r>
            <a:r>
              <a:rPr lang="ru-RU" dirty="0"/>
              <a:t>. </a:t>
            </a:r>
            <a:r>
              <a:rPr lang="ru-RU" dirty="0" err="1"/>
              <a:t>Спеціалізовані</a:t>
            </a:r>
            <a:r>
              <a:rPr lang="ru-RU" dirty="0"/>
              <a:t> </a:t>
            </a:r>
            <a:r>
              <a:rPr lang="ru-RU" dirty="0" err="1"/>
              <a:t>дозиметри</a:t>
            </a:r>
            <a:r>
              <a:rPr lang="ru-RU" dirty="0"/>
              <a:t> для </a:t>
            </a:r>
            <a:r>
              <a:rPr lang="ru-RU" dirty="0" err="1"/>
              <a:t>моніторингу</a:t>
            </a:r>
            <a:r>
              <a:rPr lang="ru-RU" dirty="0"/>
              <a:t> доз на </a:t>
            </a:r>
            <a:r>
              <a:rPr lang="ru-RU" dirty="0" err="1"/>
              <a:t>кришталик</a:t>
            </a:r>
            <a:r>
              <a:rPr lang="ru-RU" dirty="0"/>
              <a:t> ока </a:t>
            </a:r>
            <a:r>
              <a:rPr lang="ru-RU" dirty="0" err="1"/>
              <a:t>або</a:t>
            </a:r>
            <a:r>
              <a:rPr lang="ru-RU" dirty="0"/>
              <a:t> кисть руки </a:t>
            </a:r>
            <a:r>
              <a:rPr lang="ru-RU" dirty="0" err="1"/>
              <a:t>використовуються</a:t>
            </a:r>
            <a:r>
              <a:rPr lang="ru-RU" dirty="0"/>
              <a:t> з </a:t>
            </a:r>
            <a:r>
              <a:rPr lang="ru-RU" dirty="0" err="1"/>
              <a:t>дотриманням</a:t>
            </a:r>
            <a:r>
              <a:rPr lang="ru-RU" dirty="0"/>
              <a:t> </a:t>
            </a:r>
            <a:r>
              <a:rPr lang="ru-RU" dirty="0" err="1"/>
              <a:t>інструкції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таких </a:t>
            </a:r>
            <a:r>
              <a:rPr lang="ru-RU" dirty="0" err="1"/>
              <a:t>дозиметрів</a:t>
            </a:r>
            <a:r>
              <a:rPr lang="ru-RU" dirty="0"/>
              <a:t>.</a:t>
            </a:r>
          </a:p>
          <a:p>
            <a:r>
              <a:rPr lang="ru-RU" dirty="0"/>
              <a:t>5. У </a:t>
            </a:r>
            <a:r>
              <a:rPr lang="ru-RU" dirty="0" err="1"/>
              <a:t>неробочий</a:t>
            </a:r>
            <a:r>
              <a:rPr lang="ru-RU" dirty="0"/>
              <a:t> час </a:t>
            </a:r>
            <a:r>
              <a:rPr lang="ru-RU" dirty="0" err="1"/>
              <a:t>індивідуальні</a:t>
            </a:r>
            <a:r>
              <a:rPr lang="ru-RU" dirty="0"/>
              <a:t> </a:t>
            </a:r>
            <a:r>
              <a:rPr lang="ru-RU" dirty="0" err="1"/>
              <a:t>дозиметри</a:t>
            </a:r>
            <a:r>
              <a:rPr lang="ru-RU" dirty="0"/>
              <a:t> </a:t>
            </a:r>
            <a:r>
              <a:rPr lang="ru-RU" dirty="0" err="1"/>
              <a:t>зберігаються</a:t>
            </a:r>
            <a:r>
              <a:rPr lang="ru-RU" dirty="0"/>
              <a:t> в </a:t>
            </a:r>
            <a:r>
              <a:rPr lang="ru-RU" dirty="0" err="1"/>
              <a:t>установленому</a:t>
            </a:r>
            <a:r>
              <a:rPr lang="ru-RU" dirty="0"/>
              <a:t> </a:t>
            </a:r>
            <a:r>
              <a:rPr lang="ru-RU" dirty="0" err="1"/>
              <a:t>захищеному</a:t>
            </a:r>
            <a:r>
              <a:rPr lang="ru-RU" dirty="0"/>
              <a:t> </a:t>
            </a:r>
            <a:r>
              <a:rPr lang="ru-RU" dirty="0" err="1"/>
              <a:t>місці</a:t>
            </a:r>
            <a:r>
              <a:rPr lang="ru-RU" dirty="0"/>
              <a:t> для </a:t>
            </a:r>
            <a:r>
              <a:rPr lang="ru-RU" dirty="0" err="1"/>
              <a:t>уникнення</a:t>
            </a:r>
            <a:r>
              <a:rPr lang="ru-RU" dirty="0"/>
              <a:t> </a:t>
            </a:r>
            <a:r>
              <a:rPr lang="ru-RU" dirty="0" err="1"/>
              <a:t>пошкоджень</a:t>
            </a:r>
            <a:r>
              <a:rPr lang="ru-RU" dirty="0"/>
              <a:t> та </a:t>
            </a:r>
            <a:r>
              <a:rPr lang="ru-RU" dirty="0" err="1"/>
              <a:t>додаткового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індивідуальний</a:t>
            </a:r>
            <a:r>
              <a:rPr lang="ru-RU" dirty="0"/>
              <a:t> дозиметр </a:t>
            </a:r>
            <a:r>
              <a:rPr lang="ru-RU" dirty="0" err="1"/>
              <a:t>втрачено</a:t>
            </a:r>
            <a:r>
              <a:rPr lang="ru-RU" dirty="0"/>
              <a:t>, </a:t>
            </a:r>
            <a:r>
              <a:rPr lang="ru-RU" dirty="0" err="1"/>
              <a:t>оцінка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виконується</a:t>
            </a:r>
            <a:r>
              <a:rPr lang="ru-RU" dirty="0"/>
              <a:t> за результатами </a:t>
            </a:r>
            <a:r>
              <a:rPr lang="ru-RU" dirty="0" err="1"/>
              <a:t>попередніх</a:t>
            </a:r>
            <a:r>
              <a:rPr lang="ru-RU" dirty="0"/>
              <a:t> </a:t>
            </a:r>
            <a:r>
              <a:rPr lang="ru-RU" dirty="0" err="1"/>
              <a:t>вимірювань</a:t>
            </a:r>
            <a:r>
              <a:rPr lang="ru-RU" dirty="0"/>
              <a:t> та вноситься до </a:t>
            </a:r>
            <a:r>
              <a:rPr lang="ru-RU" dirty="0" err="1"/>
              <a:t>картки</a:t>
            </a:r>
            <a:r>
              <a:rPr lang="ru-RU" dirty="0"/>
              <a:t> </a:t>
            </a:r>
            <a:r>
              <a:rPr lang="ru-RU" dirty="0" err="1"/>
              <a:t>індивідуального</a:t>
            </a:r>
            <a:r>
              <a:rPr lang="ru-RU" dirty="0"/>
              <a:t> </a:t>
            </a:r>
            <a:r>
              <a:rPr lang="ru-RU" dirty="0" err="1"/>
              <a:t>обліку</a:t>
            </a:r>
            <a:r>
              <a:rPr lang="ru-RU" dirty="0"/>
              <a:t> доз </a:t>
            </a:r>
            <a:r>
              <a:rPr lang="ru-RU" dirty="0" err="1"/>
              <a:t>опромінення</a:t>
            </a:r>
            <a:r>
              <a:rPr lang="ru-RU" dirty="0"/>
              <a:t> персоналу </a:t>
            </a:r>
            <a:r>
              <a:rPr lang="ru-RU" dirty="0" err="1"/>
              <a:t>категорії</a:t>
            </a:r>
            <a:r>
              <a:rPr lang="ru-RU" dirty="0"/>
              <a:t> А.</a:t>
            </a:r>
          </a:p>
          <a:p>
            <a:r>
              <a:rPr lang="ru-RU" dirty="0"/>
              <a:t>У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неоднорідного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персоналу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роботи</a:t>
            </a:r>
            <a:r>
              <a:rPr lang="ru-RU" dirty="0"/>
              <a:t> у </a:t>
            </a:r>
            <a:r>
              <a:rPr lang="ru-RU" dirty="0" err="1"/>
              <a:t>відділеннях</a:t>
            </a:r>
            <a:r>
              <a:rPr lang="ru-RU" dirty="0"/>
              <a:t> </a:t>
            </a:r>
            <a:r>
              <a:rPr lang="ru-RU" dirty="0" err="1"/>
              <a:t>інтервенційної</a:t>
            </a:r>
            <a:r>
              <a:rPr lang="ru-RU" dirty="0"/>
              <a:t> </a:t>
            </a:r>
            <a:r>
              <a:rPr lang="ru-RU" dirty="0" err="1"/>
              <a:t>радіології</a:t>
            </a:r>
            <a:r>
              <a:rPr lang="ru-RU" dirty="0"/>
              <a:t> проводиться </a:t>
            </a:r>
            <a:r>
              <a:rPr lang="ru-RU" dirty="0" err="1"/>
              <a:t>розрахунок</a:t>
            </a:r>
            <a:r>
              <a:rPr lang="ru-RU" dirty="0"/>
              <a:t> доз </a:t>
            </a:r>
            <a:r>
              <a:rPr lang="ru-RU" dirty="0" err="1"/>
              <a:t>професійного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персоналу (для </a:t>
            </a:r>
            <a:r>
              <a:rPr lang="ru-RU" dirty="0" err="1"/>
              <a:t>вибору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розміщення</a:t>
            </a:r>
            <a:r>
              <a:rPr lang="ru-RU" dirty="0"/>
              <a:t> </a:t>
            </a:r>
            <a:r>
              <a:rPr lang="ru-RU" dirty="0" err="1"/>
              <a:t>індивідуальних</a:t>
            </a:r>
            <a:r>
              <a:rPr lang="ru-RU" dirty="0"/>
              <a:t> </a:t>
            </a:r>
            <a:r>
              <a:rPr lang="ru-RU" dirty="0" err="1"/>
              <a:t>дозиметрів</a:t>
            </a:r>
            <a:r>
              <a:rPr lang="ru-RU" dirty="0"/>
              <a:t> та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потрібної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73198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33256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7231" y="450376"/>
            <a:ext cx="10118450" cy="5418718"/>
          </a:xfrm>
        </p:spPr>
        <p:txBody>
          <a:bodyPr>
            <a:normAutofit/>
          </a:bodyPr>
          <a:lstStyle/>
          <a:p>
            <a:r>
              <a:rPr lang="ru-RU" dirty="0"/>
              <a:t>6.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отримання</a:t>
            </a:r>
            <a:r>
              <a:rPr lang="ru-RU" dirty="0"/>
              <a:t> персоналом доз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вище</a:t>
            </a:r>
            <a:r>
              <a:rPr lang="ru-RU" dirty="0"/>
              <a:t> </a:t>
            </a:r>
            <a:r>
              <a:rPr lang="ru-RU" dirty="0" err="1"/>
              <a:t>встановлених</a:t>
            </a:r>
            <a:r>
              <a:rPr lang="ru-RU" dirty="0"/>
              <a:t> </a:t>
            </a:r>
            <a:r>
              <a:rPr lang="ru-RU" dirty="0" err="1"/>
              <a:t>контрольних</a:t>
            </a:r>
            <a:r>
              <a:rPr lang="ru-RU" dirty="0"/>
              <a:t> </a:t>
            </a:r>
            <a:r>
              <a:rPr lang="ru-RU" dirty="0" err="1"/>
              <a:t>рівнів</a:t>
            </a:r>
            <a:r>
              <a:rPr lang="ru-RU" dirty="0"/>
              <a:t> </a:t>
            </a:r>
            <a:r>
              <a:rPr lang="ru-RU" dirty="0" err="1"/>
              <a:t>комісією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 проводиться </a:t>
            </a:r>
            <a:r>
              <a:rPr lang="ru-RU" dirty="0" err="1"/>
              <a:t>розслідування</a:t>
            </a:r>
            <a:r>
              <a:rPr lang="ru-RU" dirty="0"/>
              <a:t> причин з метою </a:t>
            </a:r>
            <a:r>
              <a:rPr lang="ru-RU" dirty="0" err="1"/>
              <a:t>оптимізації</a:t>
            </a:r>
            <a:r>
              <a:rPr lang="ru-RU" dirty="0"/>
              <a:t> </a:t>
            </a:r>
            <a:r>
              <a:rPr lang="ru-RU" dirty="0" err="1"/>
              <a:t>радіаційного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 персоналу та </a:t>
            </a:r>
            <a:r>
              <a:rPr lang="ru-RU" dirty="0" err="1"/>
              <a:t>оформлюється</a:t>
            </a:r>
            <a:r>
              <a:rPr lang="ru-RU" dirty="0"/>
              <a:t> </a:t>
            </a:r>
            <a:r>
              <a:rPr lang="ru-RU" dirty="0" err="1"/>
              <a:t>звіт</a:t>
            </a:r>
            <a:r>
              <a:rPr lang="ru-RU" dirty="0"/>
              <a:t> за результатами </a:t>
            </a:r>
            <a:r>
              <a:rPr lang="ru-RU" dirty="0" err="1"/>
              <a:t>розслідування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подається</a:t>
            </a:r>
            <a:r>
              <a:rPr lang="ru-RU" dirty="0"/>
              <a:t> до МОЗ та </a:t>
            </a:r>
            <a:r>
              <a:rPr lang="ru-RU" dirty="0" err="1"/>
              <a:t>Держатомрегулювання</a:t>
            </a:r>
            <a:r>
              <a:rPr lang="ru-RU" dirty="0"/>
              <a:t>.</a:t>
            </a:r>
          </a:p>
          <a:p>
            <a:r>
              <a:rPr lang="ru-RU" dirty="0"/>
              <a:t>7. Персонал </a:t>
            </a:r>
            <a:r>
              <a:rPr lang="ru-RU" dirty="0" err="1"/>
              <a:t>медичного</a:t>
            </a:r>
            <a:r>
              <a:rPr lang="ru-RU" dirty="0"/>
              <a:t> закладу </a:t>
            </a:r>
            <a:r>
              <a:rPr lang="ru-RU" dirty="0" err="1"/>
              <a:t>надає</a:t>
            </a:r>
            <a:r>
              <a:rPr lang="ru-RU" dirty="0"/>
              <a:t> </a:t>
            </a:r>
            <a:r>
              <a:rPr lang="ru-RU" dirty="0" err="1"/>
              <a:t>допомогу</a:t>
            </a:r>
            <a:r>
              <a:rPr lang="ru-RU" dirty="0"/>
              <a:t> </a:t>
            </a:r>
            <a:r>
              <a:rPr lang="ru-RU" dirty="0" err="1"/>
              <a:t>пацієнту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радіологічної</a:t>
            </a:r>
            <a:r>
              <a:rPr lang="ru-RU" dirty="0"/>
              <a:t> </a:t>
            </a:r>
            <a:r>
              <a:rPr lang="ru-RU" dirty="0" err="1"/>
              <a:t>процедури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в тому </a:t>
            </a:r>
            <a:r>
              <a:rPr lang="ru-RU" dirty="0" err="1"/>
              <a:t>випадку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цю</a:t>
            </a:r>
            <a:r>
              <a:rPr lang="ru-RU" dirty="0"/>
              <a:t> </a:t>
            </a:r>
            <a:r>
              <a:rPr lang="ru-RU" dirty="0" err="1"/>
              <a:t>допомогу</a:t>
            </a:r>
            <a:r>
              <a:rPr lang="ru-RU" dirty="0"/>
              <a:t> не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надати</a:t>
            </a:r>
            <a:r>
              <a:rPr lang="ru-RU" dirty="0"/>
              <a:t> </a:t>
            </a:r>
            <a:r>
              <a:rPr lang="ru-RU" dirty="0" err="1"/>
              <a:t>родичі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інші</a:t>
            </a:r>
            <a:r>
              <a:rPr lang="ru-RU" dirty="0"/>
              <a:t> особи, </a:t>
            </a:r>
            <a:r>
              <a:rPr lang="ru-RU" dirty="0" err="1"/>
              <a:t>які</a:t>
            </a:r>
            <a:r>
              <a:rPr lang="ru-RU" dirty="0"/>
              <a:t> не належать до </a:t>
            </a:r>
            <a:r>
              <a:rPr lang="ru-RU" dirty="0" err="1"/>
              <a:t>категорії</a:t>
            </a:r>
            <a:r>
              <a:rPr lang="ru-RU" dirty="0"/>
              <a:t> персоналу.</a:t>
            </a:r>
          </a:p>
          <a:p>
            <a:r>
              <a:rPr lang="ru-RU" dirty="0"/>
              <a:t>При </a:t>
            </a:r>
            <a:r>
              <a:rPr lang="ru-RU" dirty="0" err="1"/>
              <a:t>цьому</a:t>
            </a:r>
            <a:r>
              <a:rPr lang="ru-RU" dirty="0"/>
              <a:t> доза </a:t>
            </a:r>
            <a:r>
              <a:rPr lang="ru-RU" dirty="0" err="1"/>
              <a:t>опромінення</a:t>
            </a:r>
            <a:r>
              <a:rPr lang="ru-RU" dirty="0"/>
              <a:t> персоналу </a:t>
            </a:r>
            <a:r>
              <a:rPr lang="ru-RU" dirty="0" err="1"/>
              <a:t>вимірюється</a:t>
            </a:r>
            <a:r>
              <a:rPr lang="ru-RU" dirty="0"/>
              <a:t> </a:t>
            </a:r>
            <a:r>
              <a:rPr lang="ru-RU" dirty="0" err="1"/>
              <a:t>тим</a:t>
            </a:r>
            <a:r>
              <a:rPr lang="ru-RU" dirty="0"/>
              <a:t> самим </a:t>
            </a:r>
            <a:r>
              <a:rPr lang="ru-RU" dirty="0" err="1"/>
              <a:t>індивідуальним</a:t>
            </a:r>
            <a:r>
              <a:rPr lang="ru-RU" dirty="0"/>
              <a:t> дозиметром, </a:t>
            </a:r>
            <a:r>
              <a:rPr lang="ru-RU" dirty="0" err="1"/>
              <a:t>яким</a:t>
            </a:r>
            <a:r>
              <a:rPr lang="ru-RU" dirty="0"/>
              <a:t> проводиться </a:t>
            </a:r>
            <a:r>
              <a:rPr lang="ru-RU" dirty="0" err="1"/>
              <a:t>його</a:t>
            </a:r>
            <a:r>
              <a:rPr lang="ru-RU" dirty="0"/>
              <a:t> ІДК.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непроведення</a:t>
            </a:r>
            <a:r>
              <a:rPr lang="ru-RU" dirty="0"/>
              <a:t> ІДК </a:t>
            </a:r>
            <a:r>
              <a:rPr lang="ru-RU" dirty="0" err="1"/>
              <a:t>забезпечується</a:t>
            </a:r>
            <a:r>
              <a:rPr lang="ru-RU" dirty="0"/>
              <a:t>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усіх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, </a:t>
            </a:r>
            <a:r>
              <a:rPr lang="ru-RU" dirty="0" err="1"/>
              <a:t>необхідних</a:t>
            </a:r>
            <a:r>
              <a:rPr lang="ru-RU" dirty="0"/>
              <a:t> для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інженером-радіологом</a:t>
            </a:r>
            <a:r>
              <a:rPr lang="ru-RU" dirty="0"/>
              <a:t> (</a:t>
            </a:r>
            <a:r>
              <a:rPr lang="ru-RU" dirty="0" err="1"/>
              <a:t>медичним</a:t>
            </a:r>
            <a:r>
              <a:rPr lang="ru-RU" dirty="0"/>
              <a:t> </a:t>
            </a:r>
            <a:r>
              <a:rPr lang="ru-RU" dirty="0" err="1"/>
              <a:t>фізиком</a:t>
            </a:r>
            <a:r>
              <a:rPr lang="ru-RU" dirty="0"/>
              <a:t>)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відповідальною</a:t>
            </a:r>
            <a:r>
              <a:rPr lang="ru-RU" dirty="0"/>
              <a:t> </a:t>
            </a:r>
            <a:r>
              <a:rPr lang="ru-RU" dirty="0" err="1"/>
              <a:t>посадовою</a:t>
            </a:r>
            <a:r>
              <a:rPr lang="ru-RU" dirty="0"/>
              <a:t> особою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розрахунків</a:t>
            </a:r>
            <a:r>
              <a:rPr lang="ru-RU" dirty="0"/>
              <a:t> </a:t>
            </a:r>
            <a:r>
              <a:rPr lang="ru-RU" dirty="0" err="1"/>
              <a:t>отриманої</a:t>
            </a:r>
            <a:r>
              <a:rPr lang="ru-RU" dirty="0"/>
              <a:t> персоналом </a:t>
            </a:r>
            <a:r>
              <a:rPr lang="ru-RU" dirty="0" err="1"/>
              <a:t>дози</a:t>
            </a:r>
            <a:r>
              <a:rPr lang="ru-RU" dirty="0"/>
              <a:t>.</a:t>
            </a:r>
          </a:p>
          <a:p>
            <a:r>
              <a:rPr lang="ru-RU" dirty="0"/>
              <a:t>8. </a:t>
            </a:r>
            <a:r>
              <a:rPr lang="ru-RU" dirty="0" err="1"/>
              <a:t>Медичні</a:t>
            </a:r>
            <a:r>
              <a:rPr lang="ru-RU" dirty="0"/>
              <a:t> </a:t>
            </a:r>
            <a:r>
              <a:rPr lang="ru-RU" dirty="0" err="1"/>
              <a:t>заклади</a:t>
            </a:r>
            <a:r>
              <a:rPr lang="ru-RU" dirty="0"/>
              <a:t> </a:t>
            </a:r>
            <a:r>
              <a:rPr lang="ru-RU" dirty="0" err="1"/>
              <a:t>забезпечують</a:t>
            </a:r>
            <a:r>
              <a:rPr lang="ru-RU" dirty="0"/>
              <a:t> </a:t>
            </a:r>
            <a:r>
              <a:rPr lang="ru-RU" dirty="0" err="1"/>
              <a:t>радіаційний</a:t>
            </a:r>
            <a:r>
              <a:rPr lang="ru-RU" dirty="0"/>
              <a:t> контроль та </a:t>
            </a:r>
            <a:r>
              <a:rPr lang="ru-RU" dirty="0" err="1"/>
              <a:t>індивідуальний</a:t>
            </a:r>
            <a:r>
              <a:rPr lang="ru-RU" dirty="0"/>
              <a:t> </a:t>
            </a:r>
            <a:r>
              <a:rPr lang="ru-RU" dirty="0" err="1"/>
              <a:t>дозиметричний</a:t>
            </a:r>
            <a:r>
              <a:rPr lang="ru-RU" dirty="0"/>
              <a:t> контроль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вимог</a:t>
            </a:r>
            <a:r>
              <a:rPr lang="ru-RU" dirty="0"/>
              <a:t> </a:t>
            </a:r>
            <a:r>
              <a:rPr lang="ru-RU" dirty="0" err="1">
                <a:hlinkClick r:id="rId3"/>
              </a:rPr>
              <a:t>розділу</a:t>
            </a:r>
            <a:r>
              <a:rPr lang="ru-RU" dirty="0">
                <a:hlinkClick r:id="rId3"/>
              </a:rPr>
              <a:t> 14</a:t>
            </a:r>
            <a:r>
              <a:rPr lang="ru-RU" dirty="0"/>
              <a:t> 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санітарних</a:t>
            </a:r>
            <a:r>
              <a:rPr lang="ru-RU" dirty="0"/>
              <a:t> правил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радіаційної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затверджених</a:t>
            </a:r>
            <a:r>
              <a:rPr lang="ru-RU" dirty="0"/>
              <a:t> наказом </a:t>
            </a:r>
            <a:r>
              <a:rPr lang="ru-RU" dirty="0" err="1"/>
              <a:t>Міністерства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02 лютого 2005 року № 54, </a:t>
            </a:r>
            <a:r>
              <a:rPr lang="ru-RU" dirty="0" err="1"/>
              <a:t>зареєстрованих</a:t>
            </a:r>
            <a:r>
              <a:rPr lang="ru-RU" dirty="0"/>
              <a:t> у </a:t>
            </a:r>
            <a:r>
              <a:rPr lang="ru-RU" dirty="0" err="1"/>
              <a:t>Міністерстві</a:t>
            </a:r>
            <a:r>
              <a:rPr lang="ru-RU" dirty="0"/>
              <a:t> </a:t>
            </a:r>
            <a:r>
              <a:rPr lang="ru-RU" dirty="0" err="1"/>
              <a:t>юстиції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20 </a:t>
            </a:r>
            <a:r>
              <a:rPr lang="ru-RU" dirty="0" err="1"/>
              <a:t>травня</a:t>
            </a:r>
            <a:r>
              <a:rPr lang="ru-RU" dirty="0"/>
              <a:t> 2005 року за № 552/10832.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75898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err="1"/>
              <a:t>Вимоги</a:t>
            </a:r>
            <a:r>
              <a:rPr lang="ru-RU" b="1" i="1" dirty="0"/>
              <a:t> до </a:t>
            </a:r>
            <a:r>
              <a:rPr lang="ru-RU" b="1" i="1" dirty="0" err="1"/>
              <a:t>радіаційного</a:t>
            </a:r>
            <a:r>
              <a:rPr lang="ru-RU" b="1" i="1" dirty="0"/>
              <a:t> </a:t>
            </a:r>
            <a:r>
              <a:rPr lang="ru-RU" b="1" i="1" dirty="0" err="1"/>
              <a:t>захисту</a:t>
            </a:r>
            <a:r>
              <a:rPr lang="ru-RU" b="1" i="1" dirty="0"/>
              <a:t> </a:t>
            </a:r>
            <a:r>
              <a:rPr lang="ru-RU" b="1" i="1" dirty="0" err="1"/>
              <a:t>добровольців</a:t>
            </a:r>
            <a:r>
              <a:rPr lang="ru-RU" b="1" i="1" dirty="0"/>
              <a:t> та </a:t>
            </a:r>
            <a:r>
              <a:rPr lang="ru-RU" b="1" i="1" dirty="0" err="1"/>
              <a:t>пацієнтів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04941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1. </a:t>
            </a:r>
            <a:r>
              <a:rPr lang="ru-RU" dirty="0" err="1"/>
              <a:t>Адміністрація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 </a:t>
            </a:r>
            <a:r>
              <a:rPr lang="ru-RU" dirty="0" err="1"/>
              <a:t>вживає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радіаційного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 </a:t>
            </a:r>
            <a:r>
              <a:rPr lang="ru-RU" dirty="0" err="1"/>
              <a:t>добровольців</a:t>
            </a:r>
            <a:r>
              <a:rPr lang="ru-RU" dirty="0"/>
              <a:t>, </a:t>
            </a:r>
            <a:r>
              <a:rPr lang="ru-RU" dirty="0" err="1"/>
              <a:t>відвідувачів</a:t>
            </a:r>
            <a:r>
              <a:rPr lang="ru-RU" dirty="0"/>
              <a:t> та </a:t>
            </a:r>
            <a:r>
              <a:rPr lang="ru-RU" dirty="0" err="1"/>
              <a:t>іншого</a:t>
            </a:r>
            <a:r>
              <a:rPr lang="ru-RU" dirty="0"/>
              <a:t> </a:t>
            </a:r>
            <a:r>
              <a:rPr lang="ru-RU" dirty="0" err="1"/>
              <a:t>обслуговуючого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персоналу, </a:t>
            </a:r>
            <a:r>
              <a:rPr lang="ru-RU" dirty="0" err="1"/>
              <a:t>який</a:t>
            </a:r>
            <a:r>
              <a:rPr lang="ru-RU" dirty="0"/>
              <a:t> не </a:t>
            </a:r>
            <a:r>
              <a:rPr lang="ru-RU" dirty="0" err="1"/>
              <a:t>належить</a:t>
            </a:r>
            <a:r>
              <a:rPr lang="ru-RU" dirty="0"/>
              <a:t> до </a:t>
            </a:r>
            <a:r>
              <a:rPr lang="ru-RU" dirty="0" err="1"/>
              <a:t>категорії</a:t>
            </a:r>
            <a:r>
              <a:rPr lang="ru-RU" dirty="0"/>
              <a:t> А,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рівнів</a:t>
            </a:r>
            <a:r>
              <a:rPr lang="ru-RU" dirty="0"/>
              <a:t> </a:t>
            </a:r>
            <a:r>
              <a:rPr lang="ru-RU" dirty="0" err="1"/>
              <a:t>радіаційного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, </a:t>
            </a:r>
            <a:r>
              <a:rPr lang="ru-RU" dirty="0" err="1"/>
              <a:t>встановлених</a:t>
            </a:r>
            <a:r>
              <a:rPr lang="ru-RU" dirty="0"/>
              <a:t> для </a:t>
            </a:r>
            <a:r>
              <a:rPr lang="ru-RU" dirty="0" err="1"/>
              <a:t>населення</a:t>
            </a:r>
            <a:r>
              <a:rPr lang="ru-RU" dirty="0"/>
              <a:t>.</a:t>
            </a:r>
          </a:p>
          <a:p>
            <a:r>
              <a:rPr lang="ru-RU" dirty="0"/>
              <a:t>2. У </a:t>
            </a:r>
            <a:r>
              <a:rPr lang="ru-RU" dirty="0" err="1"/>
              <a:t>рентгенодіагностичному</a:t>
            </a:r>
            <a:r>
              <a:rPr lang="ru-RU" dirty="0"/>
              <a:t> </a:t>
            </a:r>
            <a:r>
              <a:rPr lang="ru-RU" dirty="0" err="1"/>
              <a:t>кабінеті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бути не </a:t>
            </a:r>
            <a:r>
              <a:rPr lang="ru-RU" dirty="0" err="1"/>
              <a:t>менше</a:t>
            </a:r>
            <a:r>
              <a:rPr lang="ru-RU" dirty="0"/>
              <a:t> одного комплекту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індивідуального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 для </a:t>
            </a:r>
            <a:r>
              <a:rPr lang="ru-RU" dirty="0" err="1"/>
              <a:t>добровольців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допомагають</a:t>
            </a:r>
            <a:r>
              <a:rPr lang="ru-RU" dirty="0"/>
              <a:t> </a:t>
            </a:r>
            <a:r>
              <a:rPr lang="ru-RU" dirty="0" err="1"/>
              <a:t>пацієнту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процедури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.</a:t>
            </a:r>
          </a:p>
          <a:p>
            <a:r>
              <a:rPr lang="ru-RU" dirty="0"/>
              <a:t>3. Особа, яка </a:t>
            </a:r>
            <a:r>
              <a:rPr lang="ru-RU" dirty="0" err="1"/>
              <a:t>допомагає</a:t>
            </a:r>
            <a:r>
              <a:rPr lang="ru-RU" dirty="0"/>
              <a:t> </a:t>
            </a:r>
            <a:r>
              <a:rPr lang="ru-RU" dirty="0" err="1"/>
              <a:t>пацієнтові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рентгенодіагностичної</a:t>
            </a:r>
            <a:r>
              <a:rPr lang="ru-RU" dirty="0"/>
              <a:t> </a:t>
            </a:r>
            <a:r>
              <a:rPr lang="ru-RU" dirty="0" err="1"/>
              <a:t>процедури</a:t>
            </a:r>
            <a:r>
              <a:rPr lang="ru-RU" dirty="0"/>
              <a:t>, </a:t>
            </a:r>
            <a:r>
              <a:rPr lang="ru-RU" dirty="0" err="1"/>
              <a:t>інформується</a:t>
            </a:r>
            <a:r>
              <a:rPr lang="ru-RU" dirty="0"/>
              <a:t> про </a:t>
            </a:r>
            <a:r>
              <a:rPr lang="ru-RU" dirty="0" err="1"/>
              <a:t>можливі</a:t>
            </a:r>
            <a:r>
              <a:rPr lang="ru-RU" dirty="0"/>
              <a:t> </a:t>
            </a:r>
            <a:r>
              <a:rPr lang="ru-RU" dirty="0" err="1"/>
              <a:t>ризики</a:t>
            </a:r>
            <a:r>
              <a:rPr lang="ru-RU" dirty="0"/>
              <a:t> для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та правила </a:t>
            </a:r>
            <a:r>
              <a:rPr lang="ru-RU" dirty="0" err="1"/>
              <a:t>поведінки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процедури</a:t>
            </a:r>
            <a:r>
              <a:rPr lang="ru-RU" dirty="0"/>
              <a:t>.</a:t>
            </a:r>
          </a:p>
          <a:p>
            <a:r>
              <a:rPr lang="ru-RU" dirty="0"/>
              <a:t>4. </a:t>
            </a:r>
            <a:r>
              <a:rPr lang="ru-RU" dirty="0" err="1"/>
              <a:t>Лікар</a:t>
            </a:r>
            <a:r>
              <a:rPr lang="ru-RU" dirty="0"/>
              <a:t> </a:t>
            </a:r>
            <a:r>
              <a:rPr lang="ru-RU" dirty="0" err="1"/>
              <a:t>відповідної</a:t>
            </a:r>
            <a:r>
              <a:rPr lang="ru-RU" dirty="0"/>
              <a:t> </a:t>
            </a:r>
            <a:r>
              <a:rPr lang="ru-RU" dirty="0" err="1"/>
              <a:t>спеціалізації</a:t>
            </a:r>
            <a:r>
              <a:rPr lang="ru-RU" dirty="0"/>
              <a:t> </a:t>
            </a:r>
            <a:r>
              <a:rPr lang="ru-RU" dirty="0" err="1"/>
              <a:t>контролює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жоден</a:t>
            </a:r>
            <a:r>
              <a:rPr lang="ru-RU" dirty="0"/>
              <a:t> </a:t>
            </a:r>
            <a:r>
              <a:rPr lang="ru-RU" dirty="0" err="1"/>
              <a:t>пацієнт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пройшов</a:t>
            </a:r>
            <a:r>
              <a:rPr lang="ru-RU" dirty="0"/>
              <a:t> </a:t>
            </a:r>
            <a:r>
              <a:rPr lang="ru-RU" dirty="0" err="1"/>
              <a:t>медичне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застосуванням</a:t>
            </a:r>
            <a:r>
              <a:rPr lang="ru-RU" dirty="0"/>
              <a:t> </a:t>
            </a:r>
            <a:r>
              <a:rPr lang="ru-RU" dirty="0" err="1"/>
              <a:t>відкритих</a:t>
            </a:r>
            <a:r>
              <a:rPr lang="ru-RU" dirty="0"/>
              <a:t> ДІВ, не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виписаний</a:t>
            </a:r>
            <a:r>
              <a:rPr lang="ru-RU" dirty="0"/>
              <a:t> </a:t>
            </a:r>
            <a:r>
              <a:rPr lang="ru-RU" dirty="0" err="1"/>
              <a:t>доти</a:t>
            </a:r>
            <a:r>
              <a:rPr lang="ru-RU" dirty="0"/>
              <a:t>, доки </a:t>
            </a:r>
            <a:r>
              <a:rPr lang="ru-RU" dirty="0" err="1"/>
              <a:t>потужність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на </a:t>
            </a:r>
            <a:r>
              <a:rPr lang="ru-RU" dirty="0" err="1"/>
              <a:t>відстані</a:t>
            </a:r>
            <a:r>
              <a:rPr lang="ru-RU" dirty="0"/>
              <a:t> 1 м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 не </a:t>
            </a:r>
            <a:r>
              <a:rPr lang="ru-RU" dirty="0" err="1"/>
              <a:t>перевищуватиме</a:t>
            </a:r>
            <a:r>
              <a:rPr lang="ru-RU" dirty="0"/>
              <a:t> 10 </a:t>
            </a:r>
            <a:r>
              <a:rPr lang="ru-RU" dirty="0" err="1"/>
              <a:t>мкЗв</a:t>
            </a:r>
            <a:r>
              <a:rPr lang="ru-RU" dirty="0"/>
              <a:t>/год.</a:t>
            </a:r>
          </a:p>
          <a:p>
            <a:r>
              <a:rPr lang="ru-RU" dirty="0" err="1"/>
              <a:t>Пацієнт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законний</a:t>
            </a:r>
            <a:r>
              <a:rPr lang="ru-RU" dirty="0"/>
              <a:t> </a:t>
            </a:r>
            <a:r>
              <a:rPr lang="ru-RU" dirty="0" err="1"/>
              <a:t>представник</a:t>
            </a:r>
            <a:r>
              <a:rPr lang="ru-RU" dirty="0"/>
              <a:t> </a:t>
            </a:r>
            <a:r>
              <a:rPr lang="ru-RU" dirty="0" err="1"/>
              <a:t>отримують</a:t>
            </a:r>
            <a:r>
              <a:rPr lang="ru-RU" dirty="0"/>
              <a:t> </a:t>
            </a:r>
            <a:r>
              <a:rPr lang="ru-RU" dirty="0" err="1"/>
              <a:t>письмові</a:t>
            </a:r>
            <a:r>
              <a:rPr lang="ru-RU" dirty="0"/>
              <a:t> </a:t>
            </a:r>
            <a:r>
              <a:rPr lang="ru-RU" dirty="0" err="1"/>
              <a:t>інструкції</a:t>
            </a:r>
            <a:r>
              <a:rPr lang="ru-RU" dirty="0"/>
              <a:t> про заходи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запобігання</a:t>
            </a:r>
            <a:r>
              <a:rPr lang="ru-RU" dirty="0"/>
              <a:t> </a:t>
            </a:r>
            <a:r>
              <a:rPr lang="ru-RU" dirty="0" err="1"/>
              <a:t>опроміненню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контактують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живуть</a:t>
            </a:r>
            <a:r>
              <a:rPr lang="ru-RU" dirty="0"/>
              <a:t> </a:t>
            </a:r>
            <a:r>
              <a:rPr lang="ru-RU" dirty="0" err="1"/>
              <a:t>поряд</a:t>
            </a:r>
            <a:r>
              <a:rPr lang="ru-RU" dirty="0"/>
              <a:t> з </a:t>
            </a:r>
            <a:r>
              <a:rPr lang="ru-RU" dirty="0" err="1"/>
              <a:t>цим</a:t>
            </a:r>
            <a:r>
              <a:rPr lang="ru-RU" dirty="0"/>
              <a:t> </a:t>
            </a:r>
            <a:r>
              <a:rPr lang="ru-RU" dirty="0" err="1"/>
              <a:t>пацієнтом</a:t>
            </a:r>
            <a:r>
              <a:rPr lang="ru-RU" dirty="0"/>
              <a:t> (особливо </a:t>
            </a:r>
            <a:r>
              <a:rPr lang="ru-RU" dirty="0" err="1"/>
              <a:t>вагітних</a:t>
            </a:r>
            <a:r>
              <a:rPr lang="ru-RU" dirty="0"/>
              <a:t> </a:t>
            </a:r>
            <a:r>
              <a:rPr lang="ru-RU" dirty="0" err="1"/>
              <a:t>жінок</a:t>
            </a:r>
            <a:r>
              <a:rPr lang="ru-RU" dirty="0"/>
              <a:t> та </a:t>
            </a:r>
            <a:r>
              <a:rPr lang="ru-RU" dirty="0" err="1"/>
              <a:t>дітей</a:t>
            </a:r>
            <a:r>
              <a:rPr lang="ru-RU" dirty="0"/>
              <a:t>), та </a:t>
            </a:r>
            <a:r>
              <a:rPr lang="ru-RU" dirty="0" err="1"/>
              <a:t>інформуються</a:t>
            </a:r>
            <a:r>
              <a:rPr lang="ru-RU" dirty="0"/>
              <a:t> про </a:t>
            </a:r>
            <a:r>
              <a:rPr lang="ru-RU" dirty="0" err="1"/>
              <a:t>можливі</a:t>
            </a:r>
            <a:r>
              <a:rPr lang="ru-RU" dirty="0"/>
              <a:t> </a:t>
            </a:r>
            <a:r>
              <a:rPr lang="ru-RU" dirty="0" err="1"/>
              <a:t>радіаційні</a:t>
            </a:r>
            <a:r>
              <a:rPr lang="ru-RU" dirty="0"/>
              <a:t> </a:t>
            </a:r>
            <a:r>
              <a:rPr lang="ru-RU" dirty="0" err="1"/>
              <a:t>ризики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17983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5. </a:t>
            </a:r>
            <a:r>
              <a:rPr lang="ru-RU" dirty="0" err="1"/>
              <a:t>Медичне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добровольців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беруть</a:t>
            </a:r>
            <a:r>
              <a:rPr lang="ru-RU" dirty="0"/>
              <a:t> участь у </a:t>
            </a:r>
            <a:r>
              <a:rPr lang="ru-RU" dirty="0" err="1"/>
              <a:t>біомедичних</a:t>
            </a:r>
            <a:r>
              <a:rPr lang="ru-RU" dirty="0"/>
              <a:t> </a:t>
            </a:r>
            <a:r>
              <a:rPr lang="ru-RU" dirty="0" err="1"/>
              <a:t>дослідженнях</a:t>
            </a:r>
            <a:r>
              <a:rPr lang="ru-RU" dirty="0"/>
              <a:t>, проводиться </a:t>
            </a:r>
            <a:r>
              <a:rPr lang="ru-RU" dirty="0" err="1"/>
              <a:t>тільки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письмової</a:t>
            </a:r>
            <a:r>
              <a:rPr lang="ru-RU" dirty="0"/>
              <a:t> </a:t>
            </a:r>
            <a:r>
              <a:rPr lang="ru-RU" dirty="0" err="1"/>
              <a:t>згоди</a:t>
            </a:r>
            <a:r>
              <a:rPr lang="ru-RU" dirty="0"/>
              <a:t> на участь у них.</a:t>
            </a:r>
          </a:p>
          <a:p>
            <a:r>
              <a:rPr lang="ru-RU" dirty="0"/>
              <a:t>Особа, яка </a:t>
            </a:r>
            <a:r>
              <a:rPr lang="ru-RU" dirty="0" err="1"/>
              <a:t>бере</a:t>
            </a:r>
            <a:r>
              <a:rPr lang="ru-RU" dirty="0"/>
              <a:t> участь у </a:t>
            </a:r>
            <a:r>
              <a:rPr lang="ru-RU" dirty="0" err="1"/>
              <a:t>біомедичних</a:t>
            </a:r>
            <a:r>
              <a:rPr lang="ru-RU" dirty="0"/>
              <a:t> </a:t>
            </a:r>
            <a:r>
              <a:rPr lang="ru-RU" dirty="0" err="1"/>
              <a:t>дослідженнях</a:t>
            </a:r>
            <a:r>
              <a:rPr lang="ru-RU" dirty="0"/>
              <a:t>, </a:t>
            </a:r>
            <a:r>
              <a:rPr lang="ru-RU" dirty="0" err="1"/>
              <a:t>обов’язково</a:t>
            </a:r>
            <a:r>
              <a:rPr lang="ru-RU" dirty="0"/>
              <a:t> </a:t>
            </a:r>
            <a:r>
              <a:rPr lang="ru-RU" dirty="0" err="1"/>
              <a:t>інформується</a:t>
            </a:r>
            <a:r>
              <a:rPr lang="ru-RU" dirty="0"/>
              <a:t> про </a:t>
            </a:r>
            <a:r>
              <a:rPr lang="ru-RU" dirty="0" err="1"/>
              <a:t>можливі</a:t>
            </a:r>
            <a:r>
              <a:rPr lang="ru-RU" dirty="0"/>
              <a:t> </a:t>
            </a:r>
            <a:r>
              <a:rPr lang="ru-RU" dirty="0" err="1"/>
              <a:t>ризики</a:t>
            </a:r>
            <a:r>
              <a:rPr lang="ru-RU" dirty="0"/>
              <a:t> для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, </a:t>
            </a:r>
            <a:r>
              <a:rPr lang="ru-RU" dirty="0" err="1"/>
              <a:t>пов’язані</a:t>
            </a:r>
            <a:r>
              <a:rPr lang="ru-RU" dirty="0"/>
              <a:t> з </a:t>
            </a:r>
            <a:r>
              <a:rPr lang="ru-RU" dirty="0" err="1"/>
              <a:t>цими</a:t>
            </a:r>
            <a:r>
              <a:rPr lang="ru-RU" dirty="0"/>
              <a:t> </a:t>
            </a:r>
            <a:r>
              <a:rPr lang="ru-RU" dirty="0" err="1"/>
              <a:t>дослідженнями</a:t>
            </a:r>
            <a:r>
              <a:rPr lang="ru-RU" dirty="0"/>
              <a:t>.</a:t>
            </a:r>
          </a:p>
          <a:p>
            <a:r>
              <a:rPr lang="ru-RU" dirty="0"/>
              <a:t>6. У </a:t>
            </a:r>
            <a:r>
              <a:rPr lang="ru-RU" dirty="0" err="1"/>
              <a:t>медичному</a:t>
            </a:r>
            <a:r>
              <a:rPr lang="ru-RU" dirty="0"/>
              <a:t> </a:t>
            </a:r>
            <a:r>
              <a:rPr lang="ru-RU" dirty="0" err="1"/>
              <a:t>закладі</a:t>
            </a:r>
            <a:r>
              <a:rPr lang="ru-RU" dirty="0"/>
              <a:t> </a:t>
            </a:r>
            <a:r>
              <a:rPr lang="ru-RU" dirty="0" err="1"/>
              <a:t>встановлюються</a:t>
            </a:r>
            <a:r>
              <a:rPr lang="ru-RU" dirty="0"/>
              <a:t> </a:t>
            </a:r>
            <a:r>
              <a:rPr lang="ru-RU" dirty="0" err="1"/>
              <a:t>обмеження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доступу </a:t>
            </a:r>
            <a:r>
              <a:rPr lang="ru-RU" dirty="0" err="1"/>
              <a:t>відвідувачів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 до палат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лікувальних</a:t>
            </a:r>
            <a:r>
              <a:rPr lang="ru-RU" dirty="0"/>
              <a:t> процедур з </a:t>
            </a:r>
            <a:r>
              <a:rPr lang="ru-RU" dirty="0" err="1"/>
              <a:t>використанням</a:t>
            </a:r>
            <a:r>
              <a:rPr lang="ru-RU" dirty="0"/>
              <a:t> РФП. Доступ </a:t>
            </a:r>
            <a:r>
              <a:rPr lang="ru-RU" dirty="0" err="1"/>
              <a:t>відвідувачів</a:t>
            </a:r>
            <a:r>
              <a:rPr lang="ru-RU" dirty="0"/>
              <a:t> до </a:t>
            </a:r>
            <a:r>
              <a:rPr lang="ru-RU" dirty="0" err="1"/>
              <a:t>цих</a:t>
            </a:r>
            <a:r>
              <a:rPr lang="ru-RU" dirty="0"/>
              <a:t> палат </a:t>
            </a:r>
            <a:r>
              <a:rPr lang="ru-RU" dirty="0" err="1"/>
              <a:t>дозволяється</a:t>
            </a:r>
            <a:r>
              <a:rPr lang="ru-RU" dirty="0"/>
              <a:t> у </a:t>
            </a:r>
            <a:r>
              <a:rPr lang="ru-RU" dirty="0" err="1"/>
              <a:t>виняткових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у </a:t>
            </a:r>
            <a:r>
              <a:rPr lang="ru-RU" dirty="0" err="1"/>
              <a:t>супроводі</a:t>
            </a:r>
            <a:r>
              <a:rPr lang="ru-RU" dirty="0"/>
              <a:t> </a:t>
            </a:r>
            <a:r>
              <a:rPr lang="ru-RU" dirty="0" err="1"/>
              <a:t>представника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закладу з </a:t>
            </a:r>
            <a:r>
              <a:rPr lang="ru-RU" dirty="0" err="1"/>
              <a:t>інформуванням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дозволених</a:t>
            </a:r>
            <a:r>
              <a:rPr lang="ru-RU" dirty="0"/>
              <a:t> </a:t>
            </a:r>
            <a:r>
              <a:rPr lang="ru-RU" dirty="0" err="1"/>
              <a:t>місць</a:t>
            </a:r>
            <a:r>
              <a:rPr lang="ru-RU" dirty="0"/>
              <a:t> </a:t>
            </a:r>
            <a:r>
              <a:rPr lang="ru-RU" dirty="0" err="1"/>
              <a:t>відвідування</a:t>
            </a:r>
            <a:r>
              <a:rPr lang="ru-RU" dirty="0"/>
              <a:t> та правил </a:t>
            </a:r>
            <a:r>
              <a:rPr lang="ru-RU" dirty="0" err="1"/>
              <a:t>поведінки</a:t>
            </a:r>
            <a:r>
              <a:rPr lang="ru-RU" dirty="0"/>
              <a:t> </a:t>
            </a:r>
            <a:r>
              <a:rPr lang="ru-RU" dirty="0" err="1"/>
              <a:t>відвідувачів</a:t>
            </a:r>
            <a:r>
              <a:rPr lang="ru-RU" dirty="0"/>
              <a:t>. </a:t>
            </a:r>
            <a:r>
              <a:rPr lang="ru-RU" dirty="0" err="1"/>
              <a:t>Особлива</a:t>
            </a:r>
            <a:r>
              <a:rPr lang="ru-RU" dirty="0"/>
              <a:t> </a:t>
            </a:r>
            <a:r>
              <a:rPr lang="ru-RU" dirty="0" err="1"/>
              <a:t>увага</a:t>
            </a:r>
            <a:r>
              <a:rPr lang="ru-RU" dirty="0"/>
              <a:t> </a:t>
            </a:r>
            <a:r>
              <a:rPr lang="ru-RU" dirty="0" err="1"/>
              <a:t>приділяється</a:t>
            </a:r>
            <a:r>
              <a:rPr lang="ru-RU" dirty="0"/>
              <a:t> </a:t>
            </a:r>
            <a:r>
              <a:rPr lang="ru-RU" dirty="0" err="1"/>
              <a:t>обмеженню</a:t>
            </a:r>
            <a:r>
              <a:rPr lang="ru-RU" dirty="0"/>
              <a:t> доступу у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 </a:t>
            </a:r>
            <a:r>
              <a:rPr lang="ru-RU" dirty="0" err="1"/>
              <a:t>вагітних</a:t>
            </a:r>
            <a:r>
              <a:rPr lang="ru-RU" dirty="0"/>
              <a:t> </a:t>
            </a:r>
            <a:r>
              <a:rPr lang="ru-RU" dirty="0" err="1"/>
              <a:t>жінок</a:t>
            </a:r>
            <a:r>
              <a:rPr lang="ru-RU" dirty="0"/>
              <a:t> та </a:t>
            </a:r>
            <a:r>
              <a:rPr lang="ru-RU" dirty="0" err="1"/>
              <a:t>дітей</a:t>
            </a:r>
            <a:r>
              <a:rPr lang="ru-RU" dirty="0"/>
              <a:t>.</a:t>
            </a:r>
          </a:p>
          <a:p>
            <a:r>
              <a:rPr lang="ru-RU" dirty="0"/>
              <a:t>7. </a:t>
            </a:r>
            <a:r>
              <a:rPr lang="ru-RU" dirty="0" err="1"/>
              <a:t>Пацієнтам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виписуються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діагностичних</a:t>
            </a:r>
            <a:r>
              <a:rPr lang="ru-RU" dirty="0"/>
              <a:t> та </a:t>
            </a:r>
            <a:r>
              <a:rPr lang="ru-RU" dirty="0" err="1"/>
              <a:t>лікувальних</a:t>
            </a:r>
            <a:r>
              <a:rPr lang="ru-RU" dirty="0"/>
              <a:t> процедур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застосуванням</a:t>
            </a:r>
            <a:r>
              <a:rPr lang="ru-RU" dirty="0"/>
              <a:t> РФП, </a:t>
            </a:r>
            <a:r>
              <a:rPr lang="ru-RU" dirty="0" err="1"/>
              <a:t>надаються</a:t>
            </a:r>
            <a:r>
              <a:rPr lang="ru-RU" dirty="0"/>
              <a:t> </a:t>
            </a:r>
            <a:r>
              <a:rPr lang="ru-RU" dirty="0" err="1"/>
              <a:t>письмові</a:t>
            </a:r>
            <a:r>
              <a:rPr lang="ru-RU" dirty="0"/>
              <a:t> </a:t>
            </a:r>
            <a:r>
              <a:rPr lang="ru-RU" dirty="0" err="1"/>
              <a:t>інструкції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поводження</a:t>
            </a:r>
            <a:r>
              <a:rPr lang="ru-RU" dirty="0"/>
              <a:t> у </a:t>
            </a:r>
            <a:r>
              <a:rPr lang="ru-RU" dirty="0" err="1"/>
              <a:t>місцях</a:t>
            </a:r>
            <a:r>
              <a:rPr lang="ru-RU" dirty="0"/>
              <a:t> </a:t>
            </a:r>
            <a:r>
              <a:rPr lang="ru-RU" dirty="0" err="1"/>
              <a:t>загального</a:t>
            </a:r>
            <a:r>
              <a:rPr lang="ru-RU" dirty="0"/>
              <a:t> </a:t>
            </a:r>
            <a:r>
              <a:rPr lang="ru-RU" dirty="0" err="1"/>
              <a:t>користування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59193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4722741"/>
              </p:ext>
            </p:extLst>
          </p:nvPr>
        </p:nvGraphicFramePr>
        <p:xfrm>
          <a:off x="95534" y="486601"/>
          <a:ext cx="11941791" cy="5839858"/>
        </p:xfrm>
        <a:graphic>
          <a:graphicData uri="http://schemas.openxmlformats.org/drawingml/2006/table">
            <a:tbl>
              <a:tblPr/>
              <a:tblGrid>
                <a:gridCol w="70213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04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712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Вид 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</a:rPr>
                        <a:t>рентгенографічного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</a:rPr>
                        <a:t>діагностичного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</a:rPr>
                        <a:t>дослідження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</a:rPr>
                        <a:t>Значення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</a:rPr>
                        <a:t>діагностичного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</a:rPr>
                        <a:t>референтного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</a:rPr>
                        <a:t>рівня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</a:rPr>
                        <a:t>вхідної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</a:rPr>
                        <a:t>поверхневої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</a:rPr>
                        <a:t>дози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, 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</a:rPr>
                        <a:t>мГр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12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Флюорографія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органів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грудної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клітки</a:t>
                      </a:r>
                      <a:r>
                        <a:rPr lang="ru-RU" sz="1600" dirty="0">
                          <a:effectLst/>
                        </a:rPr>
                        <a:t> (</a:t>
                      </a:r>
                      <a:r>
                        <a:rPr lang="ru-RU" sz="1600" dirty="0" err="1">
                          <a:effectLst/>
                        </a:rPr>
                        <a:t>скринінгова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рентгенографія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цифрова</a:t>
                      </a:r>
                      <a:r>
                        <a:rPr lang="ru-RU" sz="1600" dirty="0">
                          <a:effectLst/>
                        </a:rPr>
                        <a:t>)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>0,6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764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Рентгенографія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органів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грудної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клітки</a:t>
                      </a:r>
                      <a:r>
                        <a:rPr lang="ru-RU" sz="1600" dirty="0">
                          <a:effectLst/>
                        </a:rPr>
                        <a:t>: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/>
                      </a:r>
                      <a:br>
                        <a:rPr lang="ru-RU" sz="1600" dirty="0">
                          <a:effectLst/>
                        </a:rPr>
                      </a:br>
                      <a:endParaRPr lang="ru-RU" sz="1600" dirty="0"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80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задньо-передня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проекція</a:t>
                      </a:r>
                      <a:endParaRPr lang="ru-RU" sz="1600" dirty="0"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>0,9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80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бічна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проекція</a:t>
                      </a:r>
                      <a:endParaRPr lang="ru-RU" sz="1600" dirty="0"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>2,0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764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Рентгенографія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шийного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відділу</a:t>
                      </a:r>
                      <a:r>
                        <a:rPr lang="ru-RU" sz="1600" dirty="0">
                          <a:effectLst/>
                        </a:rPr>
                        <a:t> хребта: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/>
                      </a:r>
                      <a:br>
                        <a:rPr lang="ru-RU" sz="1600" dirty="0">
                          <a:effectLst/>
                        </a:rPr>
                      </a:br>
                      <a:endParaRPr lang="ru-RU" sz="1600" dirty="0"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80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передньо-задня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проекція</a:t>
                      </a:r>
                      <a:endParaRPr lang="ru-RU" sz="1600" dirty="0"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>2,0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80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бічна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проекція</a:t>
                      </a:r>
                      <a:endParaRPr lang="ru-RU" sz="1600" dirty="0"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>2,0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764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Рентгенографія</a:t>
                      </a:r>
                      <a:r>
                        <a:rPr lang="ru-RU" sz="1600" dirty="0">
                          <a:effectLst/>
                        </a:rPr>
                        <a:t> грудного </a:t>
                      </a:r>
                      <a:r>
                        <a:rPr lang="ru-RU" sz="1600" dirty="0" err="1">
                          <a:effectLst/>
                        </a:rPr>
                        <a:t>відділу</a:t>
                      </a:r>
                      <a:r>
                        <a:rPr lang="ru-RU" sz="1600" dirty="0">
                          <a:effectLst/>
                        </a:rPr>
                        <a:t> хребта: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/>
                      </a:r>
                      <a:br>
                        <a:rPr lang="ru-RU" sz="1600" dirty="0">
                          <a:effectLst/>
                        </a:rPr>
                      </a:br>
                      <a:endParaRPr lang="ru-RU" sz="1600" dirty="0"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880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передньо-задня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проекція</a:t>
                      </a:r>
                      <a:endParaRPr lang="ru-RU" sz="1600" dirty="0"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>11,0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880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бічна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проекція</a:t>
                      </a:r>
                      <a:endParaRPr lang="ru-RU" sz="1600" dirty="0"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>18,0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6764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Рентгенографія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поперекового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відділу</a:t>
                      </a:r>
                      <a:r>
                        <a:rPr lang="ru-RU" sz="1600" dirty="0">
                          <a:effectLst/>
                        </a:rPr>
                        <a:t> хребта: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/>
                      </a:r>
                      <a:br>
                        <a:rPr lang="ru-RU" sz="1600" dirty="0">
                          <a:effectLst/>
                        </a:rPr>
                      </a:br>
                      <a:endParaRPr lang="ru-RU" sz="1600" dirty="0"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880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передньо-задня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проекція</a:t>
                      </a:r>
                      <a:endParaRPr lang="ru-RU" sz="1600" dirty="0"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>15,0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880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бічна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проекція</a:t>
                      </a:r>
                      <a:endParaRPr lang="ru-RU" sz="1600" dirty="0"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>40,0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96764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Рентгенографія</a:t>
                      </a:r>
                      <a:r>
                        <a:rPr lang="ru-RU" sz="1600" dirty="0">
                          <a:effectLst/>
                        </a:rPr>
                        <a:t> таза: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/>
                      </a:r>
                      <a:br>
                        <a:rPr lang="ru-RU" sz="1600" dirty="0">
                          <a:effectLst/>
                        </a:rPr>
                      </a:br>
                      <a:endParaRPr lang="ru-RU" sz="1600" dirty="0"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880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err="1">
                          <a:effectLst/>
                        </a:rPr>
                        <a:t>передньо-задня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проекція</a:t>
                      </a:r>
                      <a:endParaRPr lang="ru-RU" sz="1600" dirty="0">
                        <a:effectLst/>
                      </a:endParaRP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dirty="0">
                          <a:effectLst/>
                        </a:rPr>
                        <a:t>15,0</a:t>
                      </a:r>
                    </a:p>
                  </a:txBody>
                  <a:tcPr marL="5793" marR="5793" marT="5793" marB="57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36478" y="0"/>
            <a:ext cx="11928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ЗНАЧЕННЯ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b="1" dirty="0" err="1"/>
              <a:t>діагностичних</a:t>
            </a:r>
            <a:r>
              <a:rPr lang="ru-RU" sz="1400" b="1" dirty="0"/>
              <a:t> </a:t>
            </a:r>
            <a:r>
              <a:rPr lang="ru-RU" sz="1400" b="1" dirty="0" err="1"/>
              <a:t>референтних</a:t>
            </a:r>
            <a:r>
              <a:rPr lang="ru-RU" sz="1400" b="1" dirty="0"/>
              <a:t> </a:t>
            </a:r>
            <a:r>
              <a:rPr lang="ru-RU" sz="1400" b="1" dirty="0" err="1"/>
              <a:t>рівнів</a:t>
            </a:r>
            <a:r>
              <a:rPr lang="ru-RU" sz="1400" b="1" dirty="0"/>
              <a:t> для </a:t>
            </a:r>
            <a:r>
              <a:rPr lang="ru-RU" sz="1400" b="1" dirty="0" err="1"/>
              <a:t>рентгенографічних</a:t>
            </a:r>
            <a:r>
              <a:rPr lang="ru-RU" sz="1400" b="1" dirty="0"/>
              <a:t> </a:t>
            </a:r>
            <a:r>
              <a:rPr lang="ru-RU" sz="1400" b="1" dirty="0" err="1"/>
              <a:t>діагностичних</a:t>
            </a:r>
            <a:r>
              <a:rPr lang="ru-RU" sz="1400" b="1" dirty="0"/>
              <a:t> </a:t>
            </a:r>
            <a:r>
              <a:rPr lang="ru-RU" sz="1400" b="1" dirty="0" err="1"/>
              <a:t>досліджень</a:t>
            </a:r>
            <a:r>
              <a:rPr lang="ru-RU" sz="1400" b="1" dirty="0"/>
              <a:t> </a:t>
            </a:r>
            <a:r>
              <a:rPr lang="ru-RU" sz="1400" b="1" dirty="0" err="1"/>
              <a:t>пацієнта</a:t>
            </a:r>
            <a:r>
              <a:rPr lang="ru-RU" sz="1400" b="1" dirty="0"/>
              <a:t> </a:t>
            </a:r>
            <a:r>
              <a:rPr lang="ru-RU" sz="1400" b="1" dirty="0" err="1"/>
              <a:t>стандартної</a:t>
            </a:r>
            <a:r>
              <a:rPr lang="ru-RU" sz="1400" b="1" dirty="0"/>
              <a:t> </a:t>
            </a:r>
            <a:r>
              <a:rPr lang="ru-RU" sz="1400" b="1" dirty="0" err="1"/>
              <a:t>статури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2725611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59857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/>
              <a:t>*</a:t>
            </a:r>
            <a:r>
              <a:rPr lang="ru-RU" b="1" i="1" dirty="0" err="1"/>
              <a:t>Значення</a:t>
            </a:r>
            <a:r>
              <a:rPr lang="ru-RU" b="1" i="1" dirty="0"/>
              <a:t> </a:t>
            </a:r>
            <a:r>
              <a:rPr lang="ru-RU" b="1" i="1" dirty="0" err="1"/>
              <a:t>діагностичних</a:t>
            </a:r>
            <a:r>
              <a:rPr lang="ru-RU" b="1" i="1" dirty="0"/>
              <a:t> </a:t>
            </a:r>
            <a:r>
              <a:rPr lang="ru-RU" b="1" i="1" dirty="0" err="1"/>
              <a:t>референтних</a:t>
            </a:r>
            <a:r>
              <a:rPr lang="ru-RU" b="1" i="1" dirty="0"/>
              <a:t> </a:t>
            </a:r>
            <a:r>
              <a:rPr lang="ru-RU" b="1" i="1" dirty="0" err="1"/>
              <a:t>рівнів</a:t>
            </a:r>
            <a:r>
              <a:rPr lang="ru-RU" b="1" i="1" dirty="0"/>
              <a:t>, </a:t>
            </a:r>
            <a:r>
              <a:rPr lang="ru-RU" b="1" i="1" dirty="0" err="1"/>
              <a:t>встановлені</a:t>
            </a:r>
            <a:r>
              <a:rPr lang="ru-RU" b="1" i="1" dirty="0"/>
              <a:t> за результатами </a:t>
            </a:r>
            <a:r>
              <a:rPr lang="ru-RU" b="1" i="1" dirty="0" err="1"/>
              <a:t>національного</a:t>
            </a:r>
            <a:r>
              <a:rPr lang="ru-RU" b="1" i="1" dirty="0"/>
              <a:t> </a:t>
            </a:r>
            <a:r>
              <a:rPr lang="ru-RU" b="1" i="1" dirty="0" err="1"/>
              <a:t>обстеження</a:t>
            </a:r>
            <a:r>
              <a:rPr lang="ru-RU" b="1" i="1" dirty="0"/>
              <a:t> </a:t>
            </a:r>
            <a:r>
              <a:rPr lang="ru-RU" b="1" i="1" dirty="0" err="1"/>
              <a:t>рентгенівських</a:t>
            </a:r>
            <a:r>
              <a:rPr lang="ru-RU" b="1" i="1" dirty="0"/>
              <a:t> </a:t>
            </a:r>
            <a:r>
              <a:rPr lang="ru-RU" b="1" i="1" dirty="0" err="1"/>
              <a:t>кабінетів</a:t>
            </a:r>
            <a:r>
              <a:rPr lang="ru-RU" b="1" i="1" dirty="0"/>
              <a:t> </a:t>
            </a:r>
            <a:r>
              <a:rPr lang="ru-RU" b="1" i="1" dirty="0" err="1"/>
              <a:t>України</a:t>
            </a:r>
            <a:r>
              <a:rPr lang="ru-RU" b="1" i="1" dirty="0"/>
              <a:t> (</a:t>
            </a:r>
            <a:r>
              <a:rPr lang="ru-RU" b="1" i="1" dirty="0" err="1"/>
              <a:t>переглядаються</a:t>
            </a:r>
            <a:r>
              <a:rPr lang="ru-RU" b="1" i="1" dirty="0"/>
              <a:t> </a:t>
            </a:r>
            <a:r>
              <a:rPr lang="ru-RU" b="1" i="1" dirty="0" err="1"/>
              <a:t>кожні</a:t>
            </a:r>
            <a:r>
              <a:rPr lang="ru-RU" b="1" i="1" dirty="0"/>
              <a:t> 5 </a:t>
            </a:r>
            <a:r>
              <a:rPr lang="ru-RU" b="1" i="1" dirty="0" err="1"/>
              <a:t>років</a:t>
            </a:r>
            <a:r>
              <a:rPr lang="ru-RU" b="1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6456154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5985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45895" y="-2018645"/>
            <a:ext cx="9942652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/>
              <a:t>Додаток 1</a:t>
            </a:r>
          </a:p>
          <a:p>
            <a:pPr algn="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ctr"/>
            <a:r>
              <a:rPr lang="ru-RU" b="1" dirty="0"/>
              <a:t>Гігієнічні вимоги до планування, санітарно-технічного, протирадіаційних обладнання та режиму експлуатації рентгенологічних і радіологічних відділень лікарняних установ</a:t>
            </a:r>
            <a:endParaRPr lang="uk-UA" dirty="0"/>
          </a:p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ctr"/>
            <a:r>
              <a:rPr lang="ru-RU" b="1" dirty="0"/>
              <a:t>Протирадіаційний захист персоналу та радіаційна безпека пацієнтів при проведенні рентгенологічних досліджень</a:t>
            </a:r>
            <a:endParaRPr lang="ru-RU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Серед джерел іонізуючих випромінювань, які використовуються в медичних установах, найбільш поширеними є рентгенівські діагностичні апарати. Рентгенівське випромінювання, яке генерується цими апаратами, характеризується значною проникаючу здатність, в зв'язку з чим може становити певну небезпеку для персоналу рентгенологічних відділень, пацієнтів, яким проводяться рентгенологічні процедури, осіб, які перебувають в суміжних приміщеннях і на прилеглій території. Тому їх розміщення, планування і експлуатація повинні відповідати вимогам радіаційної безпеки.</a:t>
            </a:r>
          </a:p>
          <a:p>
            <a:pPr algn="just"/>
            <a:r>
              <a:rPr lang="ru-RU" dirty="0"/>
              <a:t>Вимоги до розміщення, планування, оснащення, санітарно-технічного устаткування рентгенологічних відділень медичних установ, протирадіаційного захисту їх персоналу та радіаційної безпеки пацієнтів викладені в "Будівельних нормах і правилах", "Санітарних правилах і нормах Рентгенологічні відділення (кабінети)" (СанПіН 42-129 -11-4090-86), "Санітарних правилах роботи при проведенні медичних рентгенологічних досліджень" (№ 2780-80).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880792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8715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34319" y="1409912"/>
            <a:ext cx="997737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Санітарне законодавство не дозволяє розміщення рентгенологічних відділень (кабінетів) в житлових будинках і дитячих установах. Особливих вимог до їхнього розміщення в лікувальних закладах не передбачається. Проте, з метою зменшення кількості суміжних приміщень для постійного перебування співробітників і хворих, перевага надається блочному розміщення в окремій прибудові, або на першому або останньому поверсі будівель.</a:t>
            </a:r>
            <a:endParaRPr lang="uk-UA" dirty="0"/>
          </a:p>
          <a:p>
            <a:pPr algn="just"/>
            <a:r>
              <a:rPr lang="ru-RU" dirty="0"/>
              <a:t>Основним приміщенням рентгенівського кабінету є процедурна приміщення, в якому </a:t>
            </a:r>
            <a:r>
              <a:rPr lang="ru-RU" dirty="0" err="1"/>
              <a:t>розміщений</a:t>
            </a:r>
            <a:r>
              <a:rPr lang="ru-RU" dirty="0"/>
              <a:t> </a:t>
            </a:r>
            <a:r>
              <a:rPr lang="ru-RU" dirty="0" err="1" smtClean="0"/>
              <a:t>рентгенапарат</a:t>
            </a:r>
            <a:r>
              <a:rPr lang="ru-RU" dirty="0" smtClean="0"/>
              <a:t> (</a:t>
            </a:r>
            <a:r>
              <a:rPr lang="ru-RU" dirty="0"/>
              <a:t>И) і проводяться всі види рентгенологічних досліджень. Чинне законодавство забороняє їх розміщення над (під) палатами для вагітних і дітей або в суміжних з ними приміщеннях.</a:t>
            </a:r>
          </a:p>
        </p:txBody>
      </p:sp>
    </p:spTree>
    <p:extLst>
      <p:ext uri="{BB962C8B-B14F-4D97-AF65-F5344CB8AC3E}">
        <p14:creationId xmlns:p14="http://schemas.microsoft.com/office/powerpoint/2010/main" val="31476201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57470" y="430030"/>
            <a:ext cx="988477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Протирадіаційний захист прилеглої території (при розміщенні </a:t>
            </a:r>
            <a:r>
              <a:rPr lang="ru-RU" dirty="0" err="1"/>
              <a:t>рентгенкабінету</a:t>
            </a:r>
            <a:r>
              <a:rPr lang="ru-RU" dirty="0"/>
              <a:t> на першому поверсі) і суміжних приміщень забезпечується екрануванням будівельними конструкціями (стіни, міжповерхові перекриття, перегородки), матеріал і товщина яких повинні знижувати інтенсивність випромінювання до допустимого рівня.</a:t>
            </a:r>
            <a:endParaRPr lang="uk-UA" dirty="0"/>
          </a:p>
          <a:p>
            <a:pPr algn="just"/>
            <a:r>
              <a:rPr lang="ru-RU" dirty="0"/>
              <a:t>Слабким місцем у протирадіаційного захисту шляхом використання будівельних конструкцій є двері і вікна. Усунення цього недоліку досягається покриттям дверей листами заліза або свинцю,</a:t>
            </a:r>
            <a:r>
              <a:rPr lang="ru-RU" dirty="0" err="1"/>
              <a:t>просвинцьованої</a:t>
            </a:r>
            <a:r>
              <a:rPr lang="ru-RU" dirty="0"/>
              <a:t> гумою, обладнанням вікон металевими віконницями (дерев'яними з покриттям їх залізом або </a:t>
            </a:r>
            <a:r>
              <a:rPr lang="ru-RU" dirty="0" err="1"/>
              <a:t>просвинцьованої</a:t>
            </a:r>
            <a:r>
              <a:rPr lang="ru-RU" dirty="0"/>
              <a:t> гумою) або підняттям підвіконня на висоту 1,6 м над рівнем підлоги.</a:t>
            </a:r>
            <a:endParaRPr lang="uk-UA" dirty="0"/>
          </a:p>
          <a:p>
            <a:pPr algn="just"/>
            <a:r>
              <a:rPr lang="ru-RU" dirty="0"/>
              <a:t>З метою посилення захисту суміжних приміщень відстанню площа процедурної повинна бути не менше 34 м</a:t>
            </a:r>
            <a:r>
              <a:rPr lang="ru-RU" baseline="30000" dirty="0"/>
              <a:t>2 </a:t>
            </a:r>
            <a:r>
              <a:rPr lang="ru-RU" dirty="0"/>
              <a:t>на один рентгенівський апарат. Сам апарат необхідно розміщувати таким чином, щоб відстань від фокуса рентгенівської трубки до стіни було не менше 2 м, а її випромінювання було направлено переважно в бік капітальної стіни. На кожен додатковий</a:t>
            </a:r>
            <a:r>
              <a:rPr lang="ru-RU" dirty="0" err="1"/>
              <a:t>рентгенапарат</a:t>
            </a:r>
            <a:r>
              <a:rPr lang="ru-RU" dirty="0"/>
              <a:t> площа процедурної збільшується на 15 м</a:t>
            </a:r>
            <a:r>
              <a:rPr lang="ru-RU" baseline="30000" dirty="0"/>
              <a:t>2</a:t>
            </a:r>
            <a:r>
              <a:rPr lang="ru-RU" dirty="0"/>
              <a:t>. Сама рентгенівська трубка розміщується в свинцевому кожусі з коллиматором, який формує робочий пучок.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985590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5985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34320" y="1880832"/>
            <a:ext cx="100236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Захист лікаря-рентгенолога</a:t>
            </a:r>
            <a:r>
              <a:rPr lang="ru-RU" dirty="0"/>
              <a:t> забезпечується: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свинцевим склом, яке закриває флуоресцентний екран;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багатошаровим в напуск фартухом з </a:t>
            </a:r>
            <a:r>
              <a:rPr lang="ru-RU" dirty="0" err="1"/>
              <a:t>просвинцьованої</a:t>
            </a:r>
            <a:r>
              <a:rPr lang="ru-RU" dirty="0"/>
              <a:t> гуми, який підвішується до екран-знімального пристрою;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малої захисної ширмою;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використанням при спеціальних дослідженнях засобів індивідуального захисту (рукавички, фартух з </a:t>
            </a:r>
            <a:r>
              <a:rPr lang="ru-RU" dirty="0" err="1"/>
              <a:t>просвинцьованої</a:t>
            </a:r>
            <a:r>
              <a:rPr lang="ru-RU" dirty="0"/>
              <a:t> гуми (в чохлі з тканини для захисту від розпилення свинцю).</a:t>
            </a:r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34848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620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99595" y="972849"/>
            <a:ext cx="1013942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 smtClean="0"/>
              <a:t>захист</a:t>
            </a:r>
            <a:r>
              <a:rPr lang="ru-RU" b="1" dirty="0" smtClean="0"/>
              <a:t> </a:t>
            </a:r>
            <a:r>
              <a:rPr lang="ru-RU" b="1" dirty="0" err="1" smtClean="0"/>
              <a:t>рентгенлаборанта</a:t>
            </a:r>
            <a:r>
              <a:rPr lang="ru-RU" b="1" dirty="0" smtClean="0"/>
              <a:t> </a:t>
            </a:r>
            <a:r>
              <a:rPr lang="ru-RU" dirty="0" err="1" smtClean="0"/>
              <a:t>забезпечується</a:t>
            </a:r>
            <a:r>
              <a:rPr lang="ru-RU" dirty="0" smtClean="0"/>
              <a:t> розміщенням його робочого місця в окремому суміжному приміщенні, яке називають кімнатою управління (пультової). Це робоче місце обладнується вікном з свинцевим склом в процедурну і селекторного зв'язком з лікарем.</a:t>
            </a:r>
            <a:endParaRPr lang="uk-UA" dirty="0" smtClean="0"/>
          </a:p>
          <a:p>
            <a:pPr algn="just"/>
            <a:r>
              <a:rPr lang="ru-RU" dirty="0" smtClean="0"/>
              <a:t>Крім процедурної і пультової в складі </a:t>
            </a:r>
            <a:r>
              <a:rPr lang="ru-RU" dirty="0" err="1" smtClean="0"/>
              <a:t>рентгенкабінету</a:t>
            </a:r>
            <a:r>
              <a:rPr lang="ru-RU" dirty="0" smtClean="0"/>
              <a:t> або відділення повинні бути:</a:t>
            </a:r>
            <a:endParaRPr lang="uk-UA" dirty="0" smtClean="0"/>
          </a:p>
          <a:p>
            <a:pPr algn="just"/>
            <a:r>
              <a:rPr lang="ru-RU" dirty="0" smtClean="0"/>
              <a:t>Кабінет лікаря - 10 м</a:t>
            </a:r>
            <a:r>
              <a:rPr lang="ru-RU" baseline="30000" dirty="0" smtClean="0"/>
              <a:t>2</a:t>
            </a:r>
            <a:r>
              <a:rPr lang="ru-RU" dirty="0" smtClean="0"/>
              <a:t>; </a:t>
            </a:r>
            <a:endParaRPr lang="uk-UA" dirty="0" smtClean="0"/>
          </a:p>
          <a:p>
            <a:pPr algn="just"/>
            <a:r>
              <a:rPr lang="ru-RU" dirty="0" smtClean="0"/>
              <a:t>Фотолабораторія - 6 м</a:t>
            </a:r>
            <a:r>
              <a:rPr lang="ru-RU" baseline="30000" dirty="0" smtClean="0"/>
              <a:t>2</a:t>
            </a:r>
            <a:r>
              <a:rPr lang="ru-RU" dirty="0" smtClean="0"/>
              <a:t>;</a:t>
            </a:r>
            <a:endParaRPr lang="uk-UA" dirty="0" smtClean="0"/>
          </a:p>
          <a:p>
            <a:pPr algn="just"/>
            <a:r>
              <a:rPr lang="ru-RU" dirty="0" smtClean="0"/>
              <a:t>Кабіна для приготування розчинів барію - 4 м</a:t>
            </a:r>
            <a:r>
              <a:rPr lang="ru-RU" baseline="30000" dirty="0" smtClean="0"/>
              <a:t>2</a:t>
            </a:r>
            <a:r>
              <a:rPr lang="ru-RU" dirty="0" smtClean="0"/>
              <a:t>;</a:t>
            </a:r>
            <a:endParaRPr lang="uk-UA" dirty="0" smtClean="0"/>
          </a:p>
          <a:p>
            <a:pPr algn="just"/>
            <a:r>
              <a:rPr lang="ru-RU" dirty="0" smtClean="0"/>
              <a:t>Роздягальня - 2,5 м</a:t>
            </a:r>
            <a:r>
              <a:rPr lang="ru-RU" baseline="30000" dirty="0" smtClean="0"/>
              <a:t>2</a:t>
            </a:r>
            <a:r>
              <a:rPr lang="ru-RU" dirty="0" smtClean="0"/>
              <a:t>;</a:t>
            </a:r>
            <a:endParaRPr lang="uk-UA" dirty="0" smtClean="0"/>
          </a:p>
          <a:p>
            <a:pPr algn="just"/>
            <a:r>
              <a:rPr lang="ru-RU" dirty="0" smtClean="0"/>
              <a:t>туалет;</a:t>
            </a:r>
          </a:p>
          <a:p>
            <a:pPr algn="just"/>
            <a:r>
              <a:rPr lang="ru-RU" dirty="0" smtClean="0"/>
              <a:t>Кімната очікування (в поліклініці).</a:t>
            </a:r>
          </a:p>
          <a:p>
            <a:pPr algn="just"/>
            <a:r>
              <a:rPr lang="ru-RU" dirty="0" smtClean="0"/>
              <a:t>Перебування молодшого медичного персоналу в процедурній або кімнаті керування (пультової) під час проведення рентгенологічних процедур не допускається.</a:t>
            </a:r>
          </a:p>
          <a:p>
            <a:pPr algn="just"/>
            <a:r>
              <a:rPr lang="ru-RU" dirty="0" smtClean="0"/>
              <a:t>При проведенні рентгенологічних досліджень в процедурній можуть перебувати особи, які беруть участь в їх проведенні персонал інших відділень лікарні, родичі пацієнта, супроводжуючі особи, які повинні підтримувати дитину або тяжкохворого за умови, що отримана ними доза не перевищить рівень опромінення категорії Б.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35779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5985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92192" y="1028343"/>
            <a:ext cx="98847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Радіаційна </a:t>
            </a:r>
            <a:r>
              <a:rPr lang="ru-RU" b="1" dirty="0" err="1"/>
              <a:t>безпека</a:t>
            </a:r>
            <a:r>
              <a:rPr lang="ru-RU" b="1" dirty="0"/>
              <a:t> </a:t>
            </a:r>
            <a:r>
              <a:rPr lang="ru-RU" b="1" dirty="0" err="1" smtClean="0"/>
              <a:t>пацієнтів</a:t>
            </a:r>
            <a:r>
              <a:rPr lang="ru-RU" b="1" dirty="0" smtClean="0"/>
              <a:t> </a:t>
            </a:r>
            <a:r>
              <a:rPr lang="ru-RU" dirty="0" err="1" smtClean="0"/>
              <a:t>базується</a:t>
            </a:r>
            <a:r>
              <a:rPr lang="ru-RU" dirty="0" smtClean="0"/>
              <a:t> </a:t>
            </a:r>
            <a:r>
              <a:rPr lang="ru-RU" dirty="0"/>
              <a:t>на зменшенні променевого навантаження при проведенні рентгенологічних досліджень населення, особливо вагітних жінок, дітей і підлітків, яке може бути досягнуто проведенням комплексу організаційних, медичних і технічних заходів. Організаційні заходи передбачають приведення в порядок рентгенологічних досліджень населення, обмеження річних доз опромінення для різних категорій пацієнтів, підвищення кваліфікації персоналу та відповідальності за виконання процедур.</a:t>
            </a:r>
            <a:endParaRPr lang="uk-UA" dirty="0"/>
          </a:p>
          <a:p>
            <a:pPr algn="just"/>
            <a:r>
              <a:rPr lang="ru-RU" dirty="0"/>
              <a:t>Вони відображені в наказах, санітарних правилах, методичних вказівках, виданих МОЗ України. Всі пацієнти, які підлягають рентгенологічних досліджень, в залежності від їх призначення поділяються на чотири категорії.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92192" y="4381431"/>
            <a:ext cx="98847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Категорія Пекло</a:t>
            </a:r>
            <a:r>
              <a:rPr lang="ru-RU" dirty="0"/>
              <a:t>- хворі з онкологічними захворюваннями або підозрою на них; хворі, обстеження яких проводять з метою диференціальної діагностики вродженої серцево-судинної патології; хворі, яким проводять рентгенотерапевтіческімі заходи; особи, обстежувані в ургентному порядку за життєвими показаннями. Рекомендований граничний рівень річного опромінення для осіб цієї категорії 100</a:t>
            </a:r>
            <a:r>
              <a:rPr lang="ru-RU" dirty="0" err="1"/>
              <a:t>мЗв</a:t>
            </a:r>
            <a:r>
              <a:rPr lang="ru-RU" dirty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994658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99594" y="1931169"/>
            <a:ext cx="994265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Категорія </a:t>
            </a:r>
            <a:r>
              <a:rPr lang="ru-RU" b="1" dirty="0" err="1"/>
              <a:t>бд</a:t>
            </a:r>
            <a:r>
              <a:rPr lang="ru-RU" dirty="0"/>
              <a:t>- хворі, обстеження яких проводять за клінічними показаннями при неонкологічних захворюваннях з метою уточнення діагнозу та (або) вибору тактики лікування. Рекомендований граничний рівень річного опромінення для осіб цієї категорії 20</a:t>
            </a:r>
            <a:r>
              <a:rPr lang="ru-RU" dirty="0" err="1"/>
              <a:t>мЗв</a:t>
            </a:r>
            <a:r>
              <a:rPr lang="ru-RU" dirty="0" smtClean="0"/>
              <a:t>.</a:t>
            </a:r>
          </a:p>
          <a:p>
            <a:pPr algn="just"/>
            <a:endParaRPr lang="uk-UA" dirty="0"/>
          </a:p>
          <a:p>
            <a:pPr algn="just"/>
            <a:r>
              <a:rPr lang="ru-RU" b="1" dirty="0"/>
              <a:t>Категорія </a:t>
            </a:r>
            <a:r>
              <a:rPr lang="ru-RU" b="1" dirty="0" err="1"/>
              <a:t>вд</a:t>
            </a:r>
            <a:r>
              <a:rPr lang="ru-RU" b="1" dirty="0"/>
              <a:t> -</a:t>
            </a:r>
            <a:r>
              <a:rPr lang="ru-RU" dirty="0"/>
              <a:t>особи з груп ризику, в тому числі що працюють на підприємствах з шкідливими умовами праці і ті, що проходять професійний відбір для роботи на цих підприємствах; хворі, зняті з обліку після радикального лікування онкологічних захворювань. Рекомендований граничний рівень річного опромінення для осіб цієї категорії 2</a:t>
            </a:r>
            <a:r>
              <a:rPr lang="ru-RU" dirty="0" err="1"/>
              <a:t>мЗв</a:t>
            </a:r>
            <a:r>
              <a:rPr lang="ru-RU" dirty="0" smtClean="0"/>
              <a:t>.</a:t>
            </a:r>
          </a:p>
          <a:p>
            <a:pPr algn="just"/>
            <a:endParaRPr lang="uk-UA" dirty="0"/>
          </a:p>
          <a:p>
            <a:pPr algn="just"/>
            <a:r>
              <a:rPr lang="ru-RU" b="1" dirty="0"/>
              <a:t>Категорія </a:t>
            </a:r>
            <a:r>
              <a:rPr lang="ru-RU" b="1" dirty="0" err="1"/>
              <a:t>гд</a:t>
            </a:r>
            <a:r>
              <a:rPr lang="ru-RU" dirty="0"/>
              <a:t> - особи, яким проводять всі види профілактичних обстежень, за винятком тих, які віднесені до категорії </a:t>
            </a:r>
            <a:r>
              <a:rPr lang="ru-RU" dirty="0" err="1"/>
              <a:t>вд</a:t>
            </a:r>
            <a:r>
              <a:rPr lang="ru-RU" dirty="0"/>
              <a:t>. Рекомендований граничний рівень річного опромінення для осіб цієї категорії 1</a:t>
            </a:r>
            <a:r>
              <a:rPr lang="ru-RU" dirty="0" err="1"/>
              <a:t>мЗв</a:t>
            </a:r>
            <a:r>
              <a:rPr lang="ru-RU" dirty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890748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1976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99595" y="964450"/>
            <a:ext cx="1001210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Медичні заходи включають: вибір методу дослідження, обмеження площі опромінення до мінімальних величин, необхідним для постановки діагнозу захворювання, захист навколишніх тканин екранами з </a:t>
            </a:r>
            <a:r>
              <a:rPr lang="ru-RU" dirty="0" err="1" smtClean="0"/>
              <a:t>просвинцьованої</a:t>
            </a:r>
            <a:r>
              <a:rPr lang="ru-RU" dirty="0" smtClean="0"/>
              <a:t> </a:t>
            </a:r>
            <a:r>
              <a:rPr lang="ru-RU" dirty="0" err="1" smtClean="0"/>
              <a:t>гуми</a:t>
            </a:r>
            <a:r>
              <a:rPr lang="ru-RU" dirty="0"/>
              <a:t>, правильний вибір пози при рентгенографії. Такі екрани (як і фартухи рентгенолога) повинні бути в тканинних чохлах для захисту від розпилення свинцю.</a:t>
            </a:r>
          </a:p>
          <a:p>
            <a:pPr algn="just"/>
            <a:r>
              <a:rPr lang="ru-RU" dirty="0"/>
              <a:t>Для зниження гонадних доз при рентгенологічних дослідженнях органів черевної порожнини, попереково-крижового відділу хребта та інших передбачено екранування гонад.</a:t>
            </a:r>
            <a:endParaRPr lang="uk-UA" dirty="0"/>
          </a:p>
          <a:p>
            <a:pPr algn="just"/>
            <a:r>
              <a:rPr lang="ru-RU" dirty="0"/>
              <a:t>До технічних заходів, які забезпечують зниження променевого навантаження, відносяться різні засоби підвищення якості рентгенівського зображення: виробництво і застосування високочутливих рентгенівських плівок, правильний вибір режиму роботи рентгенівського апарата (проведення досліджень при мінімальних величинах анодного струму і напруги на трубці), використання електронно-оптичних підсилювачів зображення, які дають змогу одержувати більш чітке і яскраве зображення при економному режимі роботи апарату, вико ание широкоформатного флюорографії при профілактичних оглядах.</a:t>
            </a:r>
            <a:endParaRPr lang="uk-UA" dirty="0"/>
          </a:p>
          <a:p>
            <a:pPr algn="just"/>
            <a:r>
              <a:rPr lang="ru-RU" dirty="0"/>
              <a:t>Важливе значення має дотримання темряви для адаптації зору рентгенолога при рентгеноскопічних дослідженнях.</a:t>
            </a:r>
          </a:p>
          <a:p>
            <a:pPr algn="just"/>
            <a:r>
              <a:rPr lang="ru-RU" dirty="0"/>
              <a:t>Канали витяжної вентиляції в процедурній повинні бути розміщений у верхній частині приміщення для видалення іонізованого високою напругою повітря і в нижній частині (над підлогою) для видалення свинцевого пилу.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762577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11170" y="165797"/>
            <a:ext cx="1000052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Протирадіаційний захист персоналу та радіаційна безпека хворих в радіологічних відділеннях лікарень</a:t>
            </a:r>
            <a:endParaRPr lang="ru-RU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Для променевої терапії застосовують різні квантові і корпускулярні випромінювання. Їх джерелами є: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β-, γ-випромінюючі радіонукліди у вигляді закритих і відкритих джерел;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рентгенівські апарати, які є генераторами квантового випромінювання низьких і середніх енергій;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Бетатрон і лінійні прискорювачі, які генерують гальмівне і корпускулярне випромінювання високих енергій.</a:t>
            </a:r>
          </a:p>
          <a:p>
            <a:pPr algn="just"/>
            <a:r>
              <a:rPr lang="ru-RU" dirty="0"/>
              <a:t>Існуючі способи променевої терапії діляться на дві основні групи: 1) способи дистанційного опромінення; 2) способи контактного опромінення.</a:t>
            </a:r>
          </a:p>
          <a:p>
            <a:pPr algn="just"/>
            <a:r>
              <a:rPr lang="ru-RU" dirty="0"/>
              <a:t>При дистанційному опроміненні джерело знаходиться або на значній відстані від хворого (</a:t>
            </a:r>
            <a:r>
              <a:rPr lang="ru-RU" dirty="0" err="1" smtClean="0"/>
              <a:t>дальнодистанційне</a:t>
            </a:r>
            <a:r>
              <a:rPr lang="ru-RU" dirty="0" smtClean="0"/>
              <a:t> </a:t>
            </a:r>
            <a:r>
              <a:rPr lang="ru-RU" dirty="0"/>
              <a:t>опромінення) або на незначній відстані від нього (</a:t>
            </a:r>
            <a:r>
              <a:rPr lang="ru-RU" dirty="0" err="1" smtClean="0"/>
              <a:t>короткодистанційне</a:t>
            </a:r>
            <a:r>
              <a:rPr lang="ru-RU" dirty="0" smtClean="0"/>
              <a:t> </a:t>
            </a:r>
            <a:r>
              <a:rPr lang="ru-RU" dirty="0" err="1" smtClean="0"/>
              <a:t>опромінення</a:t>
            </a:r>
            <a:r>
              <a:rPr lang="ru-RU" dirty="0"/>
              <a:t>). В обох випадках пучку випромінювання надають необхідну ширину і форму і направляють його на частину тіла, яка підлягає опроміненню.</a:t>
            </a:r>
          </a:p>
          <a:p>
            <a:pPr algn="just"/>
            <a:r>
              <a:rPr lang="ru-RU" dirty="0"/>
              <a:t>Контактна опромінення включає: аплікаційний спосіб, при якому закриті джерела розміщують на поверхні тіла, яке опромінюють, за допомогою спеціальних пристроїв муляжів, масок, аплікаторів; внутриполостной при якому джерело випромінювання вводиться в одну з порожнин тіла, і внутритканевой при якому джерело вводиться безпосередньо в тканину пухлин.</a:t>
            </a:r>
          </a:p>
        </p:txBody>
      </p:sp>
    </p:spTree>
    <p:extLst>
      <p:ext uri="{BB962C8B-B14F-4D97-AF65-F5344CB8AC3E}">
        <p14:creationId xmlns:p14="http://schemas.microsoft.com/office/powerpoint/2010/main" val="3169278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45892" y="430824"/>
            <a:ext cx="987320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Різноманітність способів і засобів променевої терапії обумовлено необхідністю забезпечення основного принципу променевої терапії концентрації енергії випромінювання в патологічно змінених тканинах при максимальному зниженні дози в навколишніх їх тканинах і в усьому організмі.</a:t>
            </a:r>
            <a:endParaRPr lang="uk-UA" dirty="0"/>
          </a:p>
          <a:p>
            <a:pPr algn="just"/>
            <a:r>
              <a:rPr lang="ru-RU" dirty="0"/>
              <a:t>Радіаційна небезпека для персоналу радіологічних відділень, хворих, які отримують променеву терапію, осіб, які можуть перебувати в різних приміщеннях і на території, яка прилягає до будівлі, залежить від способу променевої терапії та технічних засобів для їх проведення.</a:t>
            </a:r>
          </a:p>
          <a:p>
            <a:pPr algn="just"/>
            <a:r>
              <a:rPr lang="ru-RU" dirty="0"/>
              <a:t>У зв'язку з цим до розміщення радіологічних відділень лікарень, їх планування, організації протирадіаційного захисту персоналу і радіаційної безпеки хворих і населення пред'являється ряд вимог, викладених в "Будівельних нормах і правилах" і "Правилах роботи з радіоактивними речовинами в установах системи Міністерства охорони здоров'я".</a:t>
            </a:r>
            <a:endParaRPr lang="uk-UA" dirty="0"/>
          </a:p>
          <a:p>
            <a:pPr algn="just"/>
            <a:r>
              <a:rPr lang="ru-RU" dirty="0"/>
              <a:t>Радіологічні відділення лікарень розміщують, як правило, в одноповерхових будівлях з асиметрично-блокової плануванням, яка забезпечує ізольоване розміщення кожного структурного підрозділу: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відділення дистанційної променевої терапії;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відділення для лікування закритими джерелами;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відділення для лікування відкритими джерелами;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відділення (лабораторії) </a:t>
            </a:r>
            <a:r>
              <a:rPr lang="ru-RU" dirty="0" err="1"/>
              <a:t>радіонуклідної</a:t>
            </a:r>
            <a:r>
              <a:rPr lang="ru-RU" dirty="0"/>
              <a:t> діагностики.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824018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5985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57469" y="175387"/>
            <a:ext cx="993107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ctr"/>
            <a:r>
              <a:rPr lang="ru-RU" b="1" dirty="0"/>
              <a:t>Відділення дистанційної променевої терапії</a:t>
            </a:r>
            <a:endParaRPr lang="ru-RU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Основними структурними підрозділами цього відділення є процедурні з кімнатами управління.</a:t>
            </a:r>
            <a:endParaRPr lang="uk-UA" dirty="0"/>
          </a:p>
          <a:p>
            <a:pPr algn="just"/>
            <a:r>
              <a:rPr lang="ru-RU" dirty="0"/>
              <a:t>Для дистанційної променевої терапії використовують: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рентгенотерапевтіческімі установки, які генерують випромінювання з енергією 0,1-0,3 МеВ;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Бетатрон, які генерують електронне випромінювання з енергією 15-30 МеВ;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γ-терапевтичні установки з активністю радіонукліда (кобальт-60) від 1 200 до 6 000 кюрі і енергією γ-випромінювання 1,17 і 1,33 МеВ.</a:t>
            </a:r>
          </a:p>
          <a:p>
            <a:pPr algn="just"/>
            <a:r>
              <a:rPr lang="ru-RU" dirty="0"/>
              <a:t>Дистанційне опромінення може бути статичним і рухомим. При статичному опроміненні джерело випромінювання протягом усього сеансу опромінення знаходиться в фіксованому положенні щодо хворого, рухливе опромінення характеризується переміщеннями джерела щодо хворого в процесі опромінення, яке може бути ротаційним, секторних і дотичним.</a:t>
            </a:r>
          </a:p>
          <a:p>
            <a:pPr algn="just"/>
            <a:r>
              <a:rPr lang="ru-RU" dirty="0"/>
              <a:t>Радіаційна небезпека в відділенні дистанційної променевої терапії характеризується можливістю тільки зовнішнього опромінення персоналу та пацієнтів.</a:t>
            </a:r>
          </a:p>
        </p:txBody>
      </p:sp>
    </p:spTree>
    <p:extLst>
      <p:ext uri="{BB962C8B-B14F-4D97-AF65-F5344CB8AC3E}">
        <p14:creationId xmlns:p14="http://schemas.microsoft.com/office/powerpoint/2010/main" val="7642086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8715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45893" y="442002"/>
            <a:ext cx="991950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Протирадіаційний захист суміжних приміщень і території, яка прилягає до блоку дистанційної променевої терапії, забезпечується: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будівельними конструкціями з бетону при товщині стін понад 1 м;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пристроєм процедурних без природного освітлення;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раціональним формуванням пучка випромінювання, що створюється джерелом за допомогою різних пристроїв діафрагм, фільтрів, коллиматоров, для додання йому певних розмірів і форми з метою максимального зменшення можливості проникнення в суміжні приміщення;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облаштуванням на прилеглій території захисної зони.</a:t>
            </a:r>
            <a:endParaRPr lang="uk-UA" dirty="0"/>
          </a:p>
          <a:p>
            <a:pPr algn="just"/>
            <a:r>
              <a:rPr lang="ru-RU" b="1" dirty="0"/>
              <a:t>Протирадіаційний захист персоналу забезпечується:</a:t>
            </a:r>
            <a:endParaRPr lang="ru-RU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перебуванням його в кімнаті управління (захист екрануванням);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застосуванням технічних засобів спостереження та мовного спілкування з хворими під час процедур;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пристроєм входу в процедурну по типу лабіринту;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регламентацією тривалості робочого дня (захист часом).</a:t>
            </a:r>
          </a:p>
          <a:p>
            <a:pPr algn="just"/>
            <a:r>
              <a:rPr lang="ru-RU" b="1" dirty="0"/>
              <a:t>Радіаційна безпека хворих забезпечується:</a:t>
            </a:r>
            <a:endParaRPr lang="ru-RU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раціональним вибором способу опромінення;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раціональним формуванням пучка випромінювання з метою зменшення можливості шкідливого впливу на здорові тканини.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988344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5985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34320" y="-81023"/>
            <a:ext cx="996580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Відділення для лікування закритими джерелами</a:t>
            </a:r>
            <a:endParaRPr lang="uk-UA" dirty="0"/>
          </a:p>
          <a:p>
            <a:pPr algn="just"/>
            <a:endParaRPr lang="ru-RU" dirty="0"/>
          </a:p>
          <a:p>
            <a:pPr algn="just"/>
            <a:r>
              <a:rPr lang="ru-RU" dirty="0"/>
              <a:t>У цьому відділенні застосовують контактні методи опромінення (аплікаційний, внутриполостной, внутритканевой), при яких джерело випромінювання у вигляді </a:t>
            </a:r>
            <a:r>
              <a:rPr lang="ru-RU" dirty="0" err="1"/>
              <a:t>радіонуклідного</a:t>
            </a:r>
            <a:r>
              <a:rPr lang="ru-RU" dirty="0"/>
              <a:t> препарату розміщують в безпосередній близькості до поверхні патологічного процесу або вводять прямо в пухлину.</a:t>
            </a:r>
          </a:p>
          <a:p>
            <a:pPr algn="just"/>
            <a:r>
              <a:rPr lang="ru-RU" dirty="0"/>
              <a:t>Закритими джерелами називають радіонукліди, фізичний стан яких (метал) або оболонка, в якій вони перебувають, виключають можливість забруднення ними навколишнього середовища (в тому числі і тканин хворого). У більшості випадків закриті джерела мають форму циліндрів з закругленими кінцями або голок, в яких один кінець загострений, другий закруглений, коротких стрижнів, кілець, які містять γ-випромінюючі радіонукліди кобальт-60, цезій-137, тантал-182, іридій-192, або β-випромінюючі радіонукліди фосфор-32, стронцій-90, ітрій-90, прометий-147, талій-204.</a:t>
            </a:r>
            <a:endParaRPr lang="uk-UA" dirty="0"/>
          </a:p>
          <a:p>
            <a:pPr algn="just"/>
            <a:r>
              <a:rPr lang="ru-RU" dirty="0"/>
              <a:t>При аплікаційної методі опромінення спочатку в порожнечу вводять спеціальний фіксуючий пристрій (</a:t>
            </a:r>
            <a:r>
              <a:rPr lang="ru-RU" dirty="0" err="1"/>
              <a:t>кольпостат</a:t>
            </a:r>
            <a:r>
              <a:rPr lang="ru-RU" dirty="0"/>
              <a:t>, </a:t>
            </a:r>
            <a:r>
              <a:rPr lang="ru-RU" dirty="0" err="1"/>
              <a:t>ендостатів</a:t>
            </a:r>
            <a:r>
              <a:rPr lang="ru-RU" dirty="0"/>
              <a:t>), А потім джерело випромінювання. При цьому джерело випромінювання може бути введений без участі медперсоналу за допомогою запрограмованих автоматичних систем або дистанційних маніпуляторів.</a:t>
            </a:r>
            <a:endParaRPr lang="uk-UA" dirty="0"/>
          </a:p>
          <a:p>
            <a:pPr algn="just"/>
            <a:r>
              <a:rPr lang="ru-RU" dirty="0"/>
              <a:t>Основними структурними елементами відділення для лікування закритими джерелами є блок </a:t>
            </a:r>
            <a:r>
              <a:rPr lang="ru-RU" dirty="0" err="1"/>
              <a:t>радіонуклідного</a:t>
            </a:r>
            <a:r>
              <a:rPr lang="ru-RU" dirty="0"/>
              <a:t> забезпечення, який включає: сховище джерел випромінювання, маніпуляційної, процедурну, радіологічні палати, побутові та інші приміщення.</a:t>
            </a:r>
          </a:p>
          <a:p>
            <a:pPr algn="just"/>
            <a:r>
              <a:rPr lang="ru-RU" dirty="0"/>
              <a:t>Радіаційна небезпека в цьому відділенні характеризується можливістю тільки зовнішнього опромінення.</a:t>
            </a:r>
          </a:p>
        </p:txBody>
      </p:sp>
    </p:spTree>
    <p:extLst>
      <p:ext uri="{BB962C8B-B14F-4D97-AF65-F5344CB8AC3E}">
        <p14:creationId xmlns:p14="http://schemas.microsoft.com/office/powerpoint/2010/main" val="13478822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620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45895" y="717413"/>
            <a:ext cx="994265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Протирадіаційний захист суміжних приміщень і прилеглої території забезпечується: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звичайними будівельними конструкціями, товщина яких повинна відповідати вимогам чинного законодавства;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регламентацією сумарної активності </a:t>
            </a:r>
            <a:r>
              <a:rPr lang="ru-RU" dirty="0" err="1"/>
              <a:t>радіонуклідних</a:t>
            </a:r>
            <a:r>
              <a:rPr lang="ru-RU" dirty="0"/>
              <a:t> джерел в радіологічних палатах;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пристроєм захисної зони на прилеглій території.</a:t>
            </a:r>
            <a:endParaRPr lang="uk-UA" dirty="0"/>
          </a:p>
          <a:p>
            <a:pPr algn="just"/>
            <a:r>
              <a:rPr lang="ru-RU" b="1" dirty="0"/>
              <a:t>Протирадіаційний захист персоналу забезпечується:</a:t>
            </a:r>
            <a:endParaRPr lang="ru-RU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використанням всіх засобів протирадіаційного захисту (захист відстанню, часом, кількістю, екрануванням, всі маніпуляції з </a:t>
            </a:r>
            <a:r>
              <a:rPr lang="ru-RU" dirty="0" err="1"/>
              <a:t>радіонуклідних</a:t>
            </a:r>
            <a:r>
              <a:rPr lang="ru-RU" dirty="0"/>
              <a:t> джерелами повинні виконуватися тільки в захисних боксах і за захисними екранами, вхід до маніпуляційної зсередини повинні бути обладнані захисними стінку з бетону);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дотриманням норм радіаційної безпеки і санітарних правил при роботі з джерелами випромінювання.</a:t>
            </a:r>
            <a:endParaRPr lang="uk-UA" dirty="0"/>
          </a:p>
          <a:p>
            <a:pPr algn="just"/>
            <a:r>
              <a:rPr lang="ru-RU" b="1" dirty="0"/>
              <a:t>Радіаційна безпека хворих забезпечується:</a:t>
            </a:r>
            <a:endParaRPr lang="ru-RU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раціональним вибором форми променевої терапії;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дотриманням існуючих правил проведення променевої терапії.</a:t>
            </a:r>
          </a:p>
        </p:txBody>
      </p:sp>
    </p:spTree>
    <p:extLst>
      <p:ext uri="{BB962C8B-B14F-4D97-AF65-F5344CB8AC3E}">
        <p14:creationId xmlns:p14="http://schemas.microsoft.com/office/powerpoint/2010/main" val="117098063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1817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11170" y="131866"/>
            <a:ext cx="987320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Відділення для лікування відкритими джерелами</a:t>
            </a:r>
            <a:endParaRPr lang="uk-UA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Відкритими джерелами називають радіонукліди, при роботі з якими можливе забруднення ними навколишнього середовища - повітря, рук, одягу, інших поверхонь. Відкриті джерела являють собою β- і γ-випромінюючі радіоактивні речовини в порошкоподібному вигляді і в формі істинних розчинів, колоїдних розчинів, суспензій, які вводять в пухлини через ін'єкційні голки. Радіонукліди йоду вводять в організм аліментарним шляхом.</a:t>
            </a:r>
            <a:endParaRPr lang="uk-UA" dirty="0"/>
          </a:p>
          <a:p>
            <a:pPr algn="just"/>
            <a:r>
              <a:rPr lang="ru-RU" b="1" dirty="0"/>
              <a:t>До складу відділення для лікування відкритими джерелами входять:</a:t>
            </a:r>
            <a:endParaRPr lang="ru-RU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блок </a:t>
            </a:r>
            <a:r>
              <a:rPr lang="ru-RU" dirty="0" err="1"/>
              <a:t>радіонуклідного</a:t>
            </a:r>
            <a:r>
              <a:rPr lang="ru-RU" dirty="0"/>
              <a:t> забезпечення в складі: сховища радіонуклідів, фасувальною, процедурної, мийної, кімнати тимчасового зберігання радіоактивних відходів, відстійних резервуарів системи каналізації;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радіологічні палати;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санітарно-побутові приміщення.</a:t>
            </a:r>
          </a:p>
          <a:p>
            <a:pPr algn="just"/>
            <a:r>
              <a:rPr lang="ru-RU" dirty="0"/>
              <a:t>Радіаційна небезпека в відділенні для лікування відкритими джерелами характеризується можливістю зовнішнього і внутрішнього опромінення персоналу, можливістю винесення радіонуклідів за межі відділення.</a:t>
            </a:r>
          </a:p>
          <a:p>
            <a:pPr algn="just"/>
            <a:r>
              <a:rPr lang="ru-RU" dirty="0"/>
              <a:t>У зв'язку з цим висуваються спеціальні вимоги до облаштування приміщень блоку </a:t>
            </a:r>
            <a:r>
              <a:rPr lang="ru-RU" dirty="0" err="1"/>
              <a:t>радіонуклідного</a:t>
            </a:r>
            <a:r>
              <a:rPr lang="ru-RU" dirty="0"/>
              <a:t> забезпечення, радіологічних палат, водопостачання, каналізації, санітарно-побутових приміщень, режиму роботи, правил особистої гігієни, спецодягу, до спеціальних систем вентиляції, фільтрації повітря.</a:t>
            </a:r>
            <a:endParaRPr lang="uk-UA" dirty="0"/>
          </a:p>
          <a:p>
            <a:pPr algn="just"/>
            <a:r>
              <a:rPr lang="ru-RU" dirty="0"/>
              <a:t>Характер цих вимог залежить від класу робіт з радіонуклідами.</a:t>
            </a:r>
          </a:p>
        </p:txBody>
      </p:sp>
    </p:spTree>
    <p:extLst>
      <p:ext uri="{BB962C8B-B14F-4D97-AF65-F5344CB8AC3E}">
        <p14:creationId xmlns:p14="http://schemas.microsoft.com/office/powerpoint/2010/main" val="37106092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8715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03767" y="1028343"/>
            <a:ext cx="988478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Згідно ОСПУ-05 всі роботи з відкритими джерелами поділяють на три класи.</a:t>
            </a:r>
            <a:r>
              <a:rPr lang="ru-RU" dirty="0"/>
              <a:t> </a:t>
            </a:r>
            <a:r>
              <a:rPr lang="ru-RU" b="1" dirty="0"/>
              <a:t>Клас роботи залежить від двох умов: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групи радіаційної небезпеки, до якої належить радіонуклід (ОСПУ-05 все радіонукліди, в залежності від можливої ​​радіаційної небезпеки, створюваної ними, ділять на 4 групи: група А радіонукліди з особливо високою радіаційною небезпекою; група Б радіонукліди з високою радіаційною небезпекою; група В радіонукліди з середньої радіаційною небезпекою; група Г радіонукліди з малої радіаційною небезпекою);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активності радіонукліда на робочому місці.</a:t>
            </a:r>
          </a:p>
          <a:p>
            <a:pPr algn="just"/>
            <a:r>
              <a:rPr lang="ru-RU" dirty="0"/>
              <a:t>Протирадіаційний захист суміжних приміщень забезпечується системою заходів з радіаційної асептики, які попереджають можливість винесення радіонуклідів за межі виробничих приміщень.</a:t>
            </a:r>
          </a:p>
        </p:txBody>
      </p:sp>
    </p:spTree>
    <p:extLst>
      <p:ext uri="{BB962C8B-B14F-4D97-AF65-F5344CB8AC3E}">
        <p14:creationId xmlns:p14="http://schemas.microsoft.com/office/powerpoint/2010/main" val="4450459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8715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22745" y="432014"/>
            <a:ext cx="989635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Протирадіаційний захист персоналу забезпечується:</a:t>
            </a:r>
            <a:endParaRPr lang="ru-RU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використанням усіх засобів захисту від зовнішнього опромінення;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дотриманням вимог радіаційної асептики, які попереджають можливість внутрішнього опромінення;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дотримання правил особистої гігієни. Радіаційна безпека пацієнтів забезпечується дотриманням вимог радіаційної асептики в межах відділення.</a:t>
            </a:r>
          </a:p>
          <a:p>
            <a:pPr algn="just"/>
            <a:r>
              <a:rPr lang="ru-RU" dirty="0"/>
              <a:t>І на закінчення, слід зазначити, що всі методи захисту від іонізуючої радіації (кількістю, відстанню, часом, екрануванням) можна поділити на законодавчі (нормативні) і організаційно-технічні.</a:t>
            </a:r>
          </a:p>
          <a:p>
            <a:pPr algn="just"/>
            <a:r>
              <a:rPr lang="ru-RU" dirty="0"/>
              <a:t>Захист кількістю законодавчо регламентована НРБУ-97 (ліміти доз, допустимі рівні надходження радіонуклідів в організм інгаляційним, аліментарним шляхом, допустимі рівні концентрації радіонуклідів в повітрі, питній воді, допустимі рівні забруднення радіонуклідами робочих поверхонь, одягу, рук персоналу, регламентована активність радіонуклідів на робочому місці та інші).</a:t>
            </a:r>
            <a:endParaRPr lang="uk-UA" dirty="0"/>
          </a:p>
          <a:p>
            <a:pPr algn="just"/>
            <a:r>
              <a:rPr lang="ru-RU" dirty="0"/>
              <a:t>Захист часом законодавчо забезпечується скороченням робочого часу персоналу (категорії А), збільшенням тривалості відпустки і більш раннім виходом на пенсію.</a:t>
            </a:r>
          </a:p>
          <a:p>
            <a:pPr algn="just"/>
            <a:r>
              <a:rPr lang="ru-RU" dirty="0"/>
              <a:t>Захист відстанню і екрануванням законодавчо забезпечується будівельними нормами; правилами, якими передбачені відповідні норми площі, кубатура відповідних приміщень, їх технічне обладнання.</a:t>
            </a:r>
          </a:p>
        </p:txBody>
      </p:sp>
    </p:spTree>
    <p:extLst>
      <p:ext uri="{BB962C8B-B14F-4D97-AF65-F5344CB8AC3E}">
        <p14:creationId xmlns:p14="http://schemas.microsoft.com/office/powerpoint/2010/main" val="164945602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620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34319" y="-632460"/>
            <a:ext cx="989635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/>
              <a:t>Додаток 2.</a:t>
            </a:r>
          </a:p>
          <a:p>
            <a:pPr algn="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ctr"/>
            <a:r>
              <a:rPr lang="ru-RU" b="1" dirty="0"/>
              <a:t>Схема санітарного обстеження рентгенологічного відділення лікарні</a:t>
            </a:r>
            <a:endParaRPr lang="ru-RU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>
              <a:buFont typeface="+mj-lt"/>
              <a:buAutoNum type="arabicPeriod"/>
            </a:pPr>
            <a:r>
              <a:rPr lang="ru-RU" dirty="0"/>
              <a:t>Назва та адреса лікарні чи поліклініки, розміщення кабінету (корпус, поверх, суміжні приміщення).</a:t>
            </a:r>
          </a:p>
          <a:p>
            <a:pPr algn="just">
              <a:buFont typeface="+mj-lt"/>
              <a:buAutoNum type="arabicPeriod"/>
            </a:pPr>
            <a:r>
              <a:rPr lang="ru-RU" dirty="0"/>
              <a:t>Наявність і стан ведення документації (журнал дозиметрії, інструкції тощо).</a:t>
            </a:r>
          </a:p>
          <a:p>
            <a:pPr algn="just">
              <a:buFont typeface="+mj-lt"/>
              <a:buAutoNum type="arabicPeriod"/>
            </a:pPr>
            <a:r>
              <a:rPr lang="ru-RU" dirty="0"/>
              <a:t>Планування кабінету (перелік кімнат, їх площі).</a:t>
            </a:r>
          </a:p>
          <a:p>
            <a:pPr algn="just">
              <a:buFont typeface="+mj-lt"/>
              <a:buAutoNum type="arabicPeriod"/>
            </a:pPr>
            <a:r>
              <a:rPr lang="ru-RU" dirty="0"/>
              <a:t>Тип рентгенівського апарату, напруга і сила струму в трубці.</a:t>
            </a:r>
          </a:p>
          <a:p>
            <a:pPr algn="just">
              <a:buFont typeface="+mj-lt"/>
              <a:buAutoNum type="arabicPeriod"/>
            </a:pPr>
            <a:r>
              <a:rPr lang="ru-RU" dirty="0" smtClean="0"/>
              <a:t> </a:t>
            </a:r>
            <a:r>
              <a:rPr lang="ru-RU" dirty="0" err="1"/>
              <a:t>П</a:t>
            </a:r>
            <a:r>
              <a:rPr lang="ru-RU" dirty="0" err="1" smtClean="0"/>
              <a:t>ризначення</a:t>
            </a:r>
            <a:r>
              <a:rPr lang="ru-RU" dirty="0" smtClean="0"/>
              <a:t> </a:t>
            </a:r>
            <a:r>
              <a:rPr lang="ru-RU" dirty="0" err="1" smtClean="0"/>
              <a:t>рентгенаппарату</a:t>
            </a:r>
            <a:r>
              <a:rPr lang="ru-RU" dirty="0" smtClean="0"/>
              <a:t> </a:t>
            </a:r>
            <a:r>
              <a:rPr lang="ru-RU" dirty="0"/>
              <a:t>(Діагностичний, терапевтичний, флюорографічний, </a:t>
            </a:r>
            <a:r>
              <a:rPr lang="ru-RU" dirty="0" err="1" smtClean="0"/>
              <a:t>дефектографічний</a:t>
            </a:r>
            <a:r>
              <a:rPr lang="ru-RU" dirty="0" smtClean="0"/>
              <a:t>). </a:t>
            </a:r>
            <a:r>
              <a:rPr lang="ru-RU" dirty="0"/>
              <a:t>Робочий пучок нерухомий, односпрямований, різноспрямований.</a:t>
            </a:r>
            <a:endParaRPr lang="uk-UA" dirty="0"/>
          </a:p>
          <a:p>
            <a:pPr algn="just">
              <a:buFont typeface="+mj-lt"/>
              <a:buAutoNum type="arabicPeriod"/>
            </a:pPr>
            <a:r>
              <a:rPr lang="ru-RU" dirty="0"/>
              <a:t>Наявність і тип вентиляції в процедурній, верхній і нижній витяжні канали. Природне і штучне освітлення.</a:t>
            </a:r>
          </a:p>
          <a:p>
            <a:pPr algn="just">
              <a:buFont typeface="+mj-lt"/>
              <a:buAutoNum type="arabicPeriod"/>
            </a:pPr>
            <a:r>
              <a:rPr lang="ru-RU" dirty="0"/>
              <a:t>Захист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smtClean="0"/>
              <a:t>рентген-</a:t>
            </a:r>
            <a:r>
              <a:rPr lang="ru-RU" dirty="0" err="1" smtClean="0"/>
              <a:t>випромінювання</a:t>
            </a:r>
            <a:r>
              <a:rPr lang="ru-RU" dirty="0" smtClean="0"/>
              <a:t> </a:t>
            </a:r>
            <a:r>
              <a:rPr lang="ru-RU" dirty="0"/>
              <a:t>робочих місць лікаря рентгенолога, </a:t>
            </a:r>
            <a:r>
              <a:rPr lang="ru-RU" dirty="0" err="1" smtClean="0"/>
              <a:t>рентгентехніка</a:t>
            </a:r>
            <a:r>
              <a:rPr lang="ru-RU" dirty="0" smtClean="0"/>
              <a:t> і </a:t>
            </a:r>
            <a:r>
              <a:rPr lang="ru-RU" dirty="0"/>
              <a:t>суміжних приміщень (захисні ширми, свинцеве скло, стіни, двері, вікна, індивідуальні засоби захисту). Розрахунки ефективності їх захисту.</a:t>
            </a:r>
            <a:endParaRPr lang="uk-UA" dirty="0"/>
          </a:p>
          <a:p>
            <a:pPr algn="just">
              <a:buFont typeface="+mj-lt"/>
              <a:buAutoNum type="arabicPeriod"/>
            </a:pPr>
            <a:r>
              <a:rPr lang="ru-RU" dirty="0"/>
              <a:t>Наявність і тип Рентгенометри, індивідуальних дозиметрів, їх формуляри, дати перевірки.</a:t>
            </a:r>
            <a:endParaRPr lang="uk-UA" dirty="0"/>
          </a:p>
          <a:p>
            <a:pPr algn="just">
              <a:buFont typeface="+mj-lt"/>
              <a:buAutoNum type="arabicPeriod"/>
            </a:pPr>
            <a:r>
              <a:rPr lang="ru-RU" dirty="0"/>
              <a:t>Рівень підготовки персоналу (спеціальну освіту, удосконалення).</a:t>
            </a:r>
            <a:endParaRPr lang="uk-UA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25047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4620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95423" y="451968"/>
            <a:ext cx="986163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Схема гігієнічної оцінки протирадіаційного захисту в радіологічному відділенні лікарні</a:t>
            </a:r>
            <a:endParaRPr lang="uk-UA" dirty="0" smtClean="0">
              <a:effectLst/>
            </a:endParaRPr>
          </a:p>
          <a:p>
            <a:pPr algn="ctr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b="1" dirty="0" smtClean="0">
                <a:effectLst/>
              </a:rPr>
              <a:t>1. Загальна характеристика радіологічного відділення лікарні.</a:t>
            </a:r>
            <a:endParaRPr lang="ru-RU" dirty="0" smtClean="0">
              <a:effectLst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effectLst/>
              </a:rPr>
              <a:t>Назва лікувального закладу, його відомча підпорядкованість, адреса.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effectLst/>
              </a:rPr>
              <a:t>Характеристика та оцінка розміщення будівлі радіологічного відділення на земельній ділянці, тип будівлі, наявність зони недоступності, наявність санітарно-захисної зони, її розміри, озеленення.</a:t>
            </a:r>
            <a:endParaRPr lang="uk-UA" dirty="0" smtClean="0">
              <a:effectLst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effectLst/>
              </a:rPr>
              <a:t>Структура відділення, особливості розміщення та планування його підрозділів, функціональна зв'язок між ними.</a:t>
            </a:r>
            <a:endParaRPr lang="uk-UA" dirty="0" smtClean="0">
              <a:effectLst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effectLst/>
              </a:rPr>
              <a:t>Оцінка радіаційної обстановки на території санітарно-захисної зони і за її межами за результатами визначення потужності поглиненої в повітрі дози γ-випромінювання і радіоактивного забруднення грунту.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9546604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69042" y="867488"/>
            <a:ext cx="990792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2. Відділення дистанційної променевої терапії.</a:t>
            </a:r>
            <a:endParaRPr lang="ru-RU" dirty="0"/>
          </a:p>
          <a:p>
            <a:pPr algn="just"/>
            <a:r>
              <a:rPr lang="ru-RU" dirty="0"/>
              <a:t>2.1. Розміщення і планування відділення, основні приміщення, характеристика апаратури, яка використовується для променевої терапії.</a:t>
            </a:r>
            <a:endParaRPr lang="uk-UA" dirty="0"/>
          </a:p>
          <a:p>
            <a:pPr algn="just"/>
            <a:r>
              <a:rPr lang="ru-RU" dirty="0"/>
              <a:t>2.2. Протирадіаційний захист кімнати управління, суміжних приміщень і прилеглої території від γ-випромінювання (наявність захисного кожуха на опромінюючої установці, матеріали і товщина стін в процедурній, наявність захисного лабіринту при вході, захисної двері, їх блокування, наявність попереджувальної світлової сигналізації).</a:t>
            </a:r>
            <a:endParaRPr lang="uk-UA" dirty="0"/>
          </a:p>
          <a:p>
            <a:pPr algn="just"/>
            <a:r>
              <a:rPr lang="ru-RU" dirty="0"/>
              <a:t>2.3. Система спостереження за опроміненням хворих.</a:t>
            </a:r>
          </a:p>
          <a:p>
            <a:pPr algn="just"/>
            <a:r>
              <a:rPr lang="ru-RU" dirty="0"/>
              <a:t>2.4. Характеристика та оцінка засобів захисту хворих від побаченого опромінення.</a:t>
            </a:r>
          </a:p>
          <a:p>
            <a:pPr algn="just"/>
            <a:r>
              <a:rPr lang="ru-RU" dirty="0"/>
              <a:t>2.5. Оцінка ефективності протирадіаційного захисту в кімнаті управління та інших суміжних приміщеннях розрахунковим методом і шляхом вимірювання потужності поглиненої в повітрі дози.</a:t>
            </a:r>
            <a:endParaRPr lang="uk-UA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82968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80617" y="532616"/>
            <a:ext cx="987320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3. Відділення для лікування закритими джерелами.</a:t>
            </a:r>
            <a:endParaRPr lang="ru-RU" dirty="0"/>
          </a:p>
          <a:p>
            <a:pPr algn="just"/>
            <a:r>
              <a:rPr lang="ru-RU" dirty="0"/>
              <a:t>3.1. Розміщення і планування відділення.</a:t>
            </a:r>
          </a:p>
          <a:p>
            <a:pPr algn="just"/>
            <a:r>
              <a:rPr lang="ru-RU" dirty="0"/>
              <a:t>3.2. Джерела випромінювання, які використовуються у відділенні, їх активність, методи введення джерел випромінювання хворим (мануально-лінійний і послідовний).</a:t>
            </a:r>
          </a:p>
          <a:p>
            <a:pPr algn="just"/>
            <a:r>
              <a:rPr lang="ru-RU" dirty="0"/>
              <a:t>3.3. </a:t>
            </a:r>
            <a:r>
              <a:rPr lang="ru-RU" dirty="0" smtClean="0"/>
              <a:t>характеристика </a:t>
            </a:r>
            <a:r>
              <a:rPr lang="ru-RU" dirty="0" err="1" smtClean="0"/>
              <a:t>радіаційно</a:t>
            </a:r>
            <a:r>
              <a:rPr lang="ru-RU" dirty="0" smtClean="0"/>
              <a:t> </a:t>
            </a:r>
            <a:r>
              <a:rPr lang="ru-RU" dirty="0"/>
              <a:t>небезпечних приміщень (сховище для джерел випромінювання, радіоманіпуляціонная, </a:t>
            </a:r>
            <a:r>
              <a:rPr lang="ru-RU" dirty="0" err="1" smtClean="0"/>
              <a:t>радіопроцедурна</a:t>
            </a:r>
            <a:r>
              <a:rPr lang="ru-RU" dirty="0" smtClean="0"/>
              <a:t>), </a:t>
            </a:r>
            <a:r>
              <a:rPr lang="ru-RU" dirty="0"/>
              <a:t>Відповідність їх гігієнічним вимогам.</a:t>
            </a:r>
            <a:endParaRPr lang="uk-UA" dirty="0"/>
          </a:p>
          <a:p>
            <a:pPr algn="just"/>
            <a:r>
              <a:rPr lang="ru-RU" dirty="0"/>
              <a:t>3.4. Умови зберігання і транспортування джерел випромінювання.</a:t>
            </a:r>
          </a:p>
          <a:p>
            <a:pPr algn="just"/>
            <a:r>
              <a:rPr lang="ru-RU" dirty="0"/>
              <a:t>3.5. Засоби протирадіаційного захисту персоналу в </a:t>
            </a:r>
            <a:r>
              <a:rPr lang="ru-RU" dirty="0" err="1" smtClean="0"/>
              <a:t>радіоманіпуляційній</a:t>
            </a:r>
            <a:r>
              <a:rPr lang="ru-RU" dirty="0" smtClean="0"/>
              <a:t> ,</a:t>
            </a:r>
            <a:r>
              <a:rPr lang="ru-RU" dirty="0" err="1" smtClean="0"/>
              <a:t>радіопроцедурній</a:t>
            </a:r>
            <a:r>
              <a:rPr lang="ru-RU" dirty="0" smtClean="0"/>
              <a:t>, </a:t>
            </a:r>
            <a:r>
              <a:rPr lang="ru-RU" dirty="0"/>
              <a:t>В сховищах джерел випромінювання.</a:t>
            </a:r>
          </a:p>
          <a:p>
            <a:pPr algn="just"/>
            <a:r>
              <a:rPr lang="ru-RU" dirty="0"/>
              <a:t>3.6. Протирадіаційний захист суміжних приміщень і прилеглої території.</a:t>
            </a:r>
          </a:p>
          <a:p>
            <a:pPr algn="just"/>
            <a:r>
              <a:rPr lang="ru-RU" dirty="0"/>
              <a:t>3.7. Оцінка ефективності протирадіаційного захисту шляхом відповідних розрахунків і вимірювання потужності поглиненої в повітрі дози на робочих місцях, за захисними екранами, в суміжних приміщеннях, на прилеглій території.</a:t>
            </a:r>
          </a:p>
        </p:txBody>
      </p:sp>
    </p:spTree>
    <p:extLst>
      <p:ext uri="{BB962C8B-B14F-4D97-AF65-F5344CB8AC3E}">
        <p14:creationId xmlns:p14="http://schemas.microsoft.com/office/powerpoint/2010/main" val="133088400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350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11170" y="0"/>
            <a:ext cx="989635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4. Відділення для лікування відкритими джерелами.</a:t>
            </a:r>
            <a:endParaRPr lang="ru-RU" dirty="0"/>
          </a:p>
          <a:p>
            <a:pPr algn="just"/>
            <a:r>
              <a:rPr lang="ru-RU" dirty="0"/>
              <a:t>4.1. Розміщення відділення, характеристика застосування радіонуклідів, клас радіаційної небезпеки, до якого вони належать.</a:t>
            </a:r>
            <a:endParaRPr lang="uk-UA" dirty="0"/>
          </a:p>
          <a:p>
            <a:pPr algn="just"/>
            <a:r>
              <a:rPr lang="ru-RU" dirty="0"/>
              <a:t>4.2. </a:t>
            </a:r>
            <a:r>
              <a:rPr lang="ru-RU" dirty="0" smtClean="0"/>
              <a:t>характеристика </a:t>
            </a:r>
            <a:r>
              <a:rPr lang="ru-RU" dirty="0" err="1" smtClean="0"/>
              <a:t>радіаційно</a:t>
            </a:r>
            <a:r>
              <a:rPr lang="ru-RU" dirty="0" smtClean="0"/>
              <a:t> </a:t>
            </a:r>
            <a:r>
              <a:rPr lang="ru-RU" dirty="0"/>
              <a:t>небезпечних приміщень (сховище радіонуклідів, фасувальна, процедурна, мийна, радіологічні палати), їх відповідність дозволеному класу робіт, санітарний благоустрій (покриття стін, підлоги, витяжні шафи, вентиляція, збір, видалення та знешкодження твердих і рідких радіоактивних відходів).</a:t>
            </a:r>
            <a:endParaRPr lang="uk-UA" dirty="0"/>
          </a:p>
          <a:p>
            <a:pPr algn="just"/>
            <a:r>
              <a:rPr lang="ru-RU" dirty="0"/>
              <a:t>4.3. Наявність коштів протирадіаційного захисту: захисні екрани, бокси, дистанційний інструмент.</a:t>
            </a:r>
          </a:p>
          <a:p>
            <a:pPr algn="just"/>
            <a:r>
              <a:rPr lang="ru-RU" dirty="0"/>
              <a:t>4.4. Наявність індивідуальних засобів протирадіаційного захисту персоналу:</a:t>
            </a:r>
            <a:r>
              <a:rPr lang="ru-RU" dirty="0" err="1"/>
              <a:t>спецкостюми</a:t>
            </a:r>
            <a:r>
              <a:rPr lang="ru-RU" dirty="0"/>
              <a:t>, Халати, фартухи, нарукавники, респіратори та інші.</a:t>
            </a:r>
            <a:endParaRPr lang="uk-UA" dirty="0"/>
          </a:p>
          <a:p>
            <a:pPr algn="just"/>
            <a:r>
              <a:rPr lang="ru-RU" dirty="0"/>
              <a:t>4.5. Санітарно-побутові приміщення для персоналу.</a:t>
            </a:r>
          </a:p>
          <a:p>
            <a:pPr algn="just"/>
            <a:r>
              <a:rPr lang="ru-RU" dirty="0"/>
              <a:t>4.6. Результати вимірювання і оцінка рівнів радіоактивного забруднення виробничих та інших приміщень.</a:t>
            </a:r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b="1" dirty="0"/>
              <a:t>5. Знайомство з документацією радіологічного відділення, її види.</a:t>
            </a:r>
            <a:endParaRPr lang="ru-RU" dirty="0"/>
          </a:p>
          <a:p>
            <a:pPr algn="just"/>
            <a:r>
              <a:rPr lang="ru-RU" dirty="0"/>
              <a:t>Аналіз і оцінка матеріалів радіаційного і медичного контролю за попередній і поточний рік.</a:t>
            </a:r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b="1" dirty="0"/>
              <a:t>6. Висновки.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2559525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134</TotalTime>
  <Words>5301</Words>
  <Application>Microsoft Office PowerPoint</Application>
  <PresentationFormat>Широкоэкранный</PresentationFormat>
  <Paragraphs>399</Paragraphs>
  <Slides>63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63</vt:i4>
      </vt:variant>
    </vt:vector>
  </HeadingPairs>
  <TitlesOfParts>
    <vt:vector size="69" baseType="lpstr">
      <vt:lpstr>Arial</vt:lpstr>
      <vt:lpstr>Calibri</vt:lpstr>
      <vt:lpstr>Calibri Light</vt:lpstr>
      <vt:lpstr>Symbol, serif</vt:lpstr>
      <vt:lpstr>Times New Roman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Основні вимоги до радіаційного захисту у медицині</vt:lpstr>
      <vt:lpstr>Презентация PowerPoint</vt:lpstr>
      <vt:lpstr>Презентация PowerPoint</vt:lpstr>
      <vt:lpstr>2. Адміністрація медичного закладу забезпечує:</vt:lpstr>
      <vt:lpstr>Презентация PowerPoint</vt:lpstr>
      <vt:lpstr>3. Лікарі відповідної спеціалізації (лікар-рентгенолог, лікар радіонуклідної діагностики, променевий терапевт тощо) до проведення процедури медичного опромінення забезпечують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Загальні вимоги радіаційної безпеки в діагностичній та інтервенційній радіології</vt:lpstr>
      <vt:lpstr> Медичний заклад при використанні рентгенівських апаратів забезпечує: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Загальні вимоги радіаційної безпеки у променевій терапії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Вимоги до радіаційного захисту медичного персоналу</vt:lpstr>
      <vt:lpstr>Презентация PowerPoint</vt:lpstr>
      <vt:lpstr>Презентация PowerPoint</vt:lpstr>
      <vt:lpstr>Вимоги до радіаційного захисту добровольців та пацієнтів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Admin</cp:lastModifiedBy>
  <cp:revision>24</cp:revision>
  <dcterms:created xsi:type="dcterms:W3CDTF">2017-08-08T16:36:32Z</dcterms:created>
  <dcterms:modified xsi:type="dcterms:W3CDTF">2023-02-22T11:12:22Z</dcterms:modified>
</cp:coreProperties>
</file>