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89" r:id="rId22"/>
    <p:sldId id="290" r:id="rId23"/>
    <p:sldId id="291" r:id="rId24"/>
    <p:sldId id="292" r:id="rId25"/>
    <p:sldId id="293" r:id="rId26"/>
    <p:sldId id="294" r:id="rId27"/>
    <p:sldId id="295" r:id="rId28"/>
    <p:sldId id="296" r:id="rId29"/>
    <p:sldId id="297" r:id="rId30"/>
    <p:sldId id="298" r:id="rId31"/>
    <p:sldId id="299" r:id="rId32"/>
    <p:sldId id="300" r:id="rId33"/>
    <p:sldId id="301" r:id="rId34"/>
    <p:sldId id="302" r:id="rId35"/>
    <p:sldId id="303" r:id="rId36"/>
    <p:sldId id="305" r:id="rId37"/>
    <p:sldId id="306" r:id="rId38"/>
    <p:sldId id="307" r:id="rId39"/>
    <p:sldId id="308" r:id="rId40"/>
    <p:sldId id="309" r:id="rId41"/>
    <p:sldId id="310" r:id="rId42"/>
    <p:sldId id="304" r:id="rId43"/>
    <p:sldId id="311" r:id="rId44"/>
    <p:sldId id="312" r:id="rId45"/>
    <p:sldId id="313" r:id="rId46"/>
    <p:sldId id="314" r:id="rId47"/>
    <p:sldId id="315" r:id="rId48"/>
    <p:sldId id="265" r:id="rId49"/>
    <p:sldId id="266" r:id="rId50"/>
    <p:sldId id="267" r:id="rId51"/>
    <p:sldId id="268" r:id="rId52"/>
    <p:sldId id="269" r:id="rId53"/>
    <p:sldId id="270" r:id="rId54"/>
    <p:sldId id="272" r:id="rId55"/>
    <p:sldId id="273" r:id="rId56"/>
    <p:sldId id="275" r:id="rId5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434" autoAdjust="0"/>
  </p:normalViewPr>
  <p:slideViewPr>
    <p:cSldViewPr snapToGrid="0">
      <p:cViewPr varScale="1">
        <p:scale>
          <a:sx n="69" d="100"/>
          <a:sy n="69" d="100"/>
        </p:scale>
        <p:origin x="756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954D2-98ED-4937-9915-4FA89153E9DA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981D4BF-2236-42FD-B997-294E6B641B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922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954D2-98ED-4937-9915-4FA89153E9DA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1D4BF-2236-42FD-B997-294E6B641B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7599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954D2-98ED-4937-9915-4FA89153E9DA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981D4BF-2236-42FD-B997-294E6B641B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514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954D2-98ED-4937-9915-4FA89153E9DA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981D4BF-2236-42FD-B997-294E6B641B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7607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954D2-98ED-4937-9915-4FA89153E9DA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981D4BF-2236-42FD-B997-294E6B641B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8930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954D2-98ED-4937-9915-4FA89153E9DA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1D4BF-2236-42FD-B997-294E6B641B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883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954D2-98ED-4937-9915-4FA89153E9DA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1D4BF-2236-42FD-B997-294E6B641B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0818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954D2-98ED-4937-9915-4FA89153E9DA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1D4BF-2236-42FD-B997-294E6B641B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398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954D2-98ED-4937-9915-4FA89153E9DA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981D4BF-2236-42FD-B997-294E6B641B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8119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954D2-98ED-4937-9915-4FA89153E9DA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981D4BF-2236-42FD-B997-294E6B641B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9266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954D2-98ED-4937-9915-4FA89153E9DA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981D4BF-2236-42FD-B997-294E6B641B5E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396600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954D2-98ED-4937-9915-4FA89153E9DA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981D4BF-2236-42FD-B997-294E6B641B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57244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954D2-98ED-4937-9915-4FA89153E9DA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981D4BF-2236-42FD-B997-294E6B641B5E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317852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954D2-98ED-4937-9915-4FA89153E9DA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981D4BF-2236-42FD-B997-294E6B641B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43153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954D2-98ED-4937-9915-4FA89153E9DA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1D4BF-2236-42FD-B997-294E6B641B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3344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954D2-98ED-4937-9915-4FA89153E9DA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1D4BF-2236-42FD-B997-294E6B641B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629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4954D2-98ED-4937-9915-4FA89153E9DA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981D4BF-2236-42FD-B997-294E6B641B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375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  <p:sldLayoutId id="2147483774" r:id="rId14"/>
    <p:sldLayoutId id="2147483775" r:id="rId15"/>
    <p:sldLayoutId id="21474837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287" y="2677375"/>
            <a:ext cx="4613250" cy="418062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379906" y="122830"/>
            <a:ext cx="511035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effectLst/>
              </a:rPr>
              <a:t>Тема № 29</a:t>
            </a:r>
            <a:endParaRPr lang="ru-RU" sz="2000" dirty="0" smtClean="0">
              <a:effectLst/>
            </a:endParaRPr>
          </a:p>
          <a:p>
            <a:pPr algn="ctr"/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  <a:p>
            <a:pPr algn="ctr"/>
            <a:r>
              <a:rPr lang="ru-RU" sz="2000" b="1" dirty="0"/>
              <a:t>ОРГАНІЗАЦІЯ ТА ПРОВЕДЕННЯ РОЗВІДКИ ДЖЕРЕЛ ВОДОПОСТАЧАННЯ ПРИ НАДЗВИЧАЙНИХ СИТУАЦІЯХ І ПІД ЧАС ВІЙНИ. ОЦІНКА ЯКОСТІ </a:t>
            </a:r>
            <a:r>
              <a:rPr lang="ru-RU" sz="2000" b="1" dirty="0" smtClean="0"/>
              <a:t>ВОДИ. ПОЛЬОВІ МЕТОДИ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11602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422566" y="751344"/>
            <a:ext cx="976943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effectLst/>
              </a:rPr>
              <a:t>1. Навчальна мета</a:t>
            </a:r>
            <a:endParaRPr lang="ru-RU" sz="2000" dirty="0" smtClean="0">
              <a:effectLst/>
            </a:endParaRPr>
          </a:p>
          <a:p>
            <a:pPr algn="just"/>
            <a:r>
              <a:rPr lang="ru-RU" sz="2000" dirty="0" smtClean="0">
                <a:effectLst/>
              </a:rPr>
              <a:t/>
            </a:r>
            <a:br>
              <a:rPr lang="ru-RU" sz="2000" dirty="0" smtClean="0">
                <a:effectLst/>
              </a:rPr>
            </a:br>
            <a:endParaRPr lang="ru-RU" sz="2000" dirty="0" smtClean="0">
              <a:effectLst/>
            </a:endParaRPr>
          </a:p>
          <a:p>
            <a:pPr marL="742950" lvl="1" indent="-285750" algn="just">
              <a:buFont typeface="+mj-lt"/>
              <a:buAutoNum type="arabicPeriod"/>
            </a:pPr>
            <a:r>
              <a:rPr lang="ru-RU" sz="2000" dirty="0" smtClean="0">
                <a:effectLst/>
              </a:rPr>
              <a:t>Викласти санітарно-епідеміологічне і морально-психологічний значення медичного забезпечення водопостачання військових і цивільних формувань в польових умовах при надзвичайних ситуаціях.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sz="2000" dirty="0" smtClean="0">
                <a:effectLst/>
              </a:rPr>
              <a:t>Засвоїти обов'язки, методи і засоби медичної, інженерної, хімічної служби при виборі джерел водопостачання.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sz="2000" dirty="0" smtClean="0">
                <a:effectLst/>
              </a:rPr>
              <a:t>Оволодіти методами санітарного обстеження джерел водопостачання, польовими методами визначення якості питної води, складання висновків за результатами обстеження та оцінки якості води.</a:t>
            </a:r>
            <a:endParaRPr lang="ru-RU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12259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46317" y="628234"/>
            <a:ext cx="9745683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000080"/>
                </a:solidFill>
                <a:effectLst/>
              </a:rPr>
              <a:t/>
            </a:r>
            <a:br>
              <a:rPr lang="ru-RU" dirty="0" smtClean="0">
                <a:solidFill>
                  <a:srgbClr val="000080"/>
                </a:solidFill>
                <a:effectLst/>
              </a:rPr>
            </a:br>
            <a:endParaRPr lang="ru-RU" dirty="0" smtClean="0">
              <a:solidFill>
                <a:srgbClr val="000080"/>
              </a:solidFill>
              <a:effectLst/>
            </a:endParaRPr>
          </a:p>
          <a:p>
            <a:pPr algn="ctr">
              <a:buFont typeface="+mj-lt"/>
              <a:buAutoNum type="arabicPeriod"/>
            </a:pPr>
            <a:r>
              <a:rPr lang="ru-RU" b="1" dirty="0" smtClean="0">
                <a:solidFill>
                  <a:srgbClr val="000080"/>
                </a:solidFill>
                <a:effectLst/>
              </a:rPr>
              <a:t>Вихідні знання та вміння</a:t>
            </a:r>
            <a:endParaRPr lang="ru-RU" dirty="0" smtClean="0">
              <a:solidFill>
                <a:srgbClr val="000080"/>
              </a:solidFill>
              <a:effectLst/>
            </a:endParaRPr>
          </a:p>
          <a:p>
            <a:pPr algn="just"/>
            <a:r>
              <a:rPr lang="ru-RU" dirty="0" smtClean="0">
                <a:solidFill>
                  <a:srgbClr val="000080"/>
                </a:solidFill>
                <a:effectLst/>
              </a:rPr>
              <a:t/>
            </a:r>
            <a:br>
              <a:rPr lang="ru-RU" dirty="0" smtClean="0">
                <a:solidFill>
                  <a:srgbClr val="000080"/>
                </a:solidFill>
                <a:effectLst/>
              </a:rPr>
            </a:br>
            <a:endParaRPr lang="ru-RU" dirty="0" smtClean="0">
              <a:solidFill>
                <a:srgbClr val="000080"/>
              </a:solidFill>
              <a:effectLst/>
            </a:endParaRPr>
          </a:p>
          <a:p>
            <a:pPr algn="just"/>
            <a:r>
              <a:rPr lang="ru-RU" sz="2400" dirty="0" smtClean="0">
                <a:solidFill>
                  <a:srgbClr val="000080"/>
                </a:solidFill>
                <a:effectLst/>
              </a:rPr>
              <a:t>2.1. знати:</a:t>
            </a:r>
          </a:p>
          <a:p>
            <a:pPr marL="1143000" lvl="2" indent="-228600" algn="just">
              <a:buFont typeface="+mj-lt"/>
              <a:buAutoNum type="arabicPeriod"/>
            </a:pPr>
            <a:r>
              <a:rPr lang="ru-RU" dirty="0" smtClean="0">
                <a:solidFill>
                  <a:srgbClr val="000080"/>
                </a:solidFill>
                <a:effectLst/>
              </a:rPr>
              <a:t>Гігієнічний, епідеміологічне значення, вимоги до питної води і їх особливості в військово-польових умовах, при інших надзвичайних ситуаціях, норми польового водопостачання військових і цивільних формувань, їх обгрунтування.</a:t>
            </a:r>
          </a:p>
          <a:p>
            <a:pPr marL="1143000" lvl="2" indent="-228600" algn="just">
              <a:buFont typeface="+mj-lt"/>
              <a:buAutoNum type="arabicPeriod"/>
            </a:pPr>
            <a:r>
              <a:rPr lang="ru-RU" dirty="0" smtClean="0">
                <a:solidFill>
                  <a:srgbClr val="000080"/>
                </a:solidFill>
                <a:effectLst/>
              </a:rPr>
              <a:t>Гігієнічну характеристику різних джерел водопостачання.</a:t>
            </a:r>
          </a:p>
          <a:p>
            <a:pPr marL="1143000" lvl="2" indent="-228600" algn="just">
              <a:buFont typeface="+mj-lt"/>
              <a:buAutoNum type="arabicPeriod"/>
            </a:pPr>
            <a:r>
              <a:rPr lang="ru-RU" dirty="0" smtClean="0">
                <a:solidFill>
                  <a:srgbClr val="000080"/>
                </a:solidFill>
                <a:effectLst/>
              </a:rPr>
              <a:t>Показники якості питної води і води водойм, їх нормування.</a:t>
            </a:r>
          </a:p>
          <a:p>
            <a:pPr algn="just"/>
            <a:r>
              <a:rPr lang="ru-RU" sz="2400" dirty="0" smtClean="0">
                <a:solidFill>
                  <a:srgbClr val="000080"/>
                </a:solidFill>
                <a:effectLst/>
              </a:rPr>
              <a:t>2.2. вміти:</a:t>
            </a:r>
          </a:p>
          <a:p>
            <a:pPr algn="just"/>
            <a:r>
              <a:rPr lang="ru-RU" dirty="0">
                <a:solidFill>
                  <a:srgbClr val="000080"/>
                </a:solidFill>
              </a:rPr>
              <a:t> </a:t>
            </a:r>
            <a:r>
              <a:rPr lang="ru-RU" dirty="0" smtClean="0">
                <a:solidFill>
                  <a:srgbClr val="000080"/>
                </a:solidFill>
              </a:rPr>
              <a:t>              </a:t>
            </a:r>
            <a:r>
              <a:rPr lang="ru-RU" dirty="0" smtClean="0">
                <a:solidFill>
                  <a:srgbClr val="000080"/>
                </a:solidFill>
                <a:effectLst/>
              </a:rPr>
              <a:t>1.Виполніте санітарне обстеження джерел водопостачання.</a:t>
            </a:r>
          </a:p>
          <a:p>
            <a:pPr algn="just"/>
            <a:r>
              <a:rPr lang="ru-RU" dirty="0">
                <a:solidFill>
                  <a:srgbClr val="000080"/>
                </a:solidFill>
              </a:rPr>
              <a:t> </a:t>
            </a:r>
            <a:r>
              <a:rPr lang="ru-RU" dirty="0" smtClean="0">
                <a:solidFill>
                  <a:srgbClr val="000080"/>
                </a:solidFill>
              </a:rPr>
              <a:t>              </a:t>
            </a:r>
            <a:r>
              <a:rPr lang="ru-RU" dirty="0" smtClean="0">
                <a:solidFill>
                  <a:srgbClr val="000080"/>
                </a:solidFill>
                <a:effectLst/>
              </a:rPr>
              <a:t>2. Визначити дебіт джерел водопостачання.</a:t>
            </a:r>
          </a:p>
          <a:p>
            <a:pPr marL="1143000" lvl="2" indent="-228600" algn="just">
              <a:buFont typeface="+mj-lt"/>
              <a:buAutoNum type="arabicPeriod" startAt="3"/>
            </a:pPr>
            <a:r>
              <a:rPr lang="ru-RU" dirty="0" smtClean="0">
                <a:solidFill>
                  <a:srgbClr val="000080"/>
                </a:solidFill>
                <a:effectLst/>
              </a:rPr>
              <a:t>Відібрати пробу води для аналізу.</a:t>
            </a:r>
          </a:p>
          <a:p>
            <a:pPr marL="1143000" lvl="2" indent="-228600" algn="just">
              <a:buFont typeface="+mj-lt"/>
              <a:buAutoNum type="arabicPeriod" startAt="3"/>
            </a:pPr>
            <a:r>
              <a:rPr lang="ru-RU" dirty="0" smtClean="0">
                <a:solidFill>
                  <a:srgbClr val="000080"/>
                </a:solidFill>
                <a:effectLst/>
              </a:rPr>
              <a:t>Визначити органолептичні, санітарно-хімічні показники якості води та її забруднення.</a:t>
            </a:r>
          </a:p>
          <a:p>
            <a:pPr marL="1143000" lvl="2" indent="-228600" algn="just">
              <a:buFont typeface="+mj-lt"/>
              <a:buAutoNum type="arabicPeriod" startAt="3"/>
            </a:pPr>
            <a:r>
              <a:rPr lang="ru-RU" dirty="0" smtClean="0">
                <a:solidFill>
                  <a:srgbClr val="000080"/>
                </a:solidFill>
                <a:effectLst/>
              </a:rPr>
              <a:t>Скласти висновки і рекомендації за результатами санітарного обстеження і аналізу води.</a:t>
            </a:r>
            <a:endParaRPr lang="ru-RU" dirty="0">
              <a:solidFill>
                <a:srgbClr val="00008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63822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27366" y="476877"/>
            <a:ext cx="91440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0080"/>
                </a:solidFill>
                <a:effectLst/>
              </a:rPr>
              <a:t>3. Питання для самопідготовки.</a:t>
            </a:r>
            <a:endParaRPr lang="ru-RU" dirty="0" smtClean="0">
              <a:solidFill>
                <a:srgbClr val="000080"/>
              </a:solidFill>
              <a:effectLst/>
            </a:endParaRPr>
          </a:p>
          <a:p>
            <a:pPr algn="just"/>
            <a:r>
              <a:rPr lang="ru-RU" dirty="0" smtClean="0">
                <a:solidFill>
                  <a:srgbClr val="000080"/>
                </a:solidFill>
                <a:effectLst/>
              </a:rPr>
              <a:t/>
            </a:r>
            <a:br>
              <a:rPr lang="ru-RU" dirty="0" smtClean="0">
                <a:solidFill>
                  <a:srgbClr val="000080"/>
                </a:solidFill>
                <a:effectLst/>
              </a:rPr>
            </a:br>
            <a:endParaRPr lang="ru-RU" dirty="0" smtClean="0">
              <a:solidFill>
                <a:srgbClr val="000080"/>
              </a:solidFill>
              <a:effectLst/>
            </a:endParaRP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 smtClean="0">
                <a:solidFill>
                  <a:srgbClr val="000080"/>
                </a:solidFill>
                <a:effectLst/>
              </a:rPr>
              <a:t>Назвіть, які служби військових і цивільних формувань і за допомогою якого спорядження виконують обстеження і вибір джерел водопостачання.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 smtClean="0">
                <a:solidFill>
                  <a:srgbClr val="000080"/>
                </a:solidFill>
                <a:effectLst/>
              </a:rPr>
              <a:t>Наведіть кількісні норми водопостачання формувань в польових умовах, їх залежність від кліматичних умов і екстремальних ситуацій.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 smtClean="0">
                <a:solidFill>
                  <a:srgbClr val="000080"/>
                </a:solidFill>
                <a:effectLst/>
              </a:rPr>
              <a:t>Назвіть і обґрунтуйте особливості вимог до якості питної води в військово-польових умовах, при надзвичайних ситуаціях.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 smtClean="0">
                <a:solidFill>
                  <a:srgbClr val="000080"/>
                </a:solidFill>
                <a:effectLst/>
              </a:rPr>
              <a:t>Опишіть склад, матеріальне оснащення групи розвідки води, порядок і методи проведення обстеження джерел водопостачання.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 smtClean="0">
                <a:solidFill>
                  <a:srgbClr val="000080"/>
                </a:solidFill>
                <a:effectLst/>
              </a:rPr>
              <a:t>Поясніть, що таке санітарно-епідеміологічне, санітарно-топографічне, санітарно-технічне обстеження джерел водопостачання.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 smtClean="0">
                <a:solidFill>
                  <a:srgbClr val="000080"/>
                </a:solidFill>
                <a:effectLst/>
              </a:rPr>
              <a:t>Поясніть, як визначити дебіт колодязя, річки.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 smtClean="0">
                <a:solidFill>
                  <a:srgbClr val="000080"/>
                </a:solidFill>
                <a:effectLst/>
              </a:rPr>
              <a:t>Дайте характеристику органолептичними, фізико-хімічними, бактеріологічними та іншими показниками якості води водоймищ і питної води.</a:t>
            </a:r>
            <a:endParaRPr lang="ru-RU" dirty="0">
              <a:solidFill>
                <a:srgbClr val="00008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636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27365" y="1303025"/>
            <a:ext cx="91440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000080"/>
                </a:solidFill>
                <a:effectLst/>
              </a:rPr>
              <a:t/>
            </a:r>
            <a:br>
              <a:rPr lang="ru-RU" dirty="0" smtClean="0">
                <a:solidFill>
                  <a:srgbClr val="000080"/>
                </a:solidFill>
                <a:effectLst/>
              </a:rPr>
            </a:br>
            <a:endParaRPr lang="ru-RU" dirty="0" smtClean="0">
              <a:solidFill>
                <a:srgbClr val="000080"/>
              </a:solidFill>
              <a:effectLst/>
            </a:endParaRPr>
          </a:p>
          <a:p>
            <a:pPr algn="ctr"/>
            <a:r>
              <a:rPr lang="ru-RU" b="1" dirty="0" err="1" smtClean="0">
                <a:solidFill>
                  <a:srgbClr val="000080"/>
                </a:solidFill>
                <a:effectLst/>
              </a:rPr>
              <a:t>завдання</a:t>
            </a:r>
            <a:r>
              <a:rPr lang="ru-RU" b="1" dirty="0" smtClean="0">
                <a:solidFill>
                  <a:srgbClr val="000080"/>
                </a:solidFill>
                <a:effectLst/>
              </a:rPr>
              <a:t> </a:t>
            </a:r>
            <a:r>
              <a:rPr lang="ru-RU" b="1" dirty="0" smtClean="0">
                <a:solidFill>
                  <a:srgbClr val="000080"/>
                </a:solidFill>
                <a:effectLst/>
              </a:rPr>
              <a:t>для самопідготовки</a:t>
            </a:r>
            <a:endParaRPr lang="ru-RU" dirty="0" smtClean="0">
              <a:solidFill>
                <a:srgbClr val="000080"/>
              </a:solidFill>
              <a:effectLst/>
            </a:endParaRPr>
          </a:p>
          <a:p>
            <a:pPr algn="just"/>
            <a:r>
              <a:rPr lang="ru-RU" dirty="0" smtClean="0">
                <a:solidFill>
                  <a:srgbClr val="000080"/>
                </a:solidFill>
                <a:effectLst/>
              </a:rPr>
              <a:t/>
            </a:r>
            <a:br>
              <a:rPr lang="ru-RU" dirty="0" smtClean="0">
                <a:solidFill>
                  <a:srgbClr val="000080"/>
                </a:solidFill>
                <a:effectLst/>
              </a:rPr>
            </a:br>
            <a:endParaRPr lang="ru-RU" dirty="0" smtClean="0">
              <a:solidFill>
                <a:srgbClr val="000080"/>
              </a:solidFill>
              <a:effectLst/>
            </a:endParaRP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 smtClean="0">
                <a:solidFill>
                  <a:srgbClr val="000080"/>
                </a:solidFill>
                <a:effectLst/>
              </a:rPr>
              <a:t>Розрахуйте дебіт шахтного колодязя, якщо за 10 хвилин було вичерпати 20 відер води, а попередній рівень води відновився за 30 хвилин з моменту припинення відкачування. Чи достатньо цього колодязя для добового водопостачання формування чисельністю 600 чоловік.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 smtClean="0">
                <a:solidFill>
                  <a:srgbClr val="000080"/>
                </a:solidFill>
                <a:effectLst/>
              </a:rPr>
              <a:t>Розрахуйте дебіт річки шириною 10 м, максимальною глибиною 3 м, якщо кинутий сірник пропливає відстань 1 м за 20 сек. На яку кількість особового складу формування вистачить цієї води, якщо розгорнути на цій річці пункт водопостачання.</a:t>
            </a:r>
            <a:endParaRPr lang="ru-RU" dirty="0">
              <a:solidFill>
                <a:srgbClr val="00008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770194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67989" y="636733"/>
            <a:ext cx="9144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0080"/>
                </a:solidFill>
              </a:rPr>
              <a:t/>
            </a:r>
            <a:br>
              <a:rPr lang="ru-RU" dirty="0">
                <a:solidFill>
                  <a:srgbClr val="000080"/>
                </a:solidFill>
              </a:rPr>
            </a:br>
            <a:endParaRPr lang="ru-RU" dirty="0">
              <a:solidFill>
                <a:srgbClr val="000080"/>
              </a:solidFill>
            </a:endParaRPr>
          </a:p>
          <a:p>
            <a:pPr algn="ctr">
              <a:buFont typeface="+mj-lt"/>
              <a:buAutoNum type="arabicPeriod" startAt="4"/>
            </a:pPr>
            <a:r>
              <a:rPr lang="ru-RU" b="1" dirty="0">
                <a:solidFill>
                  <a:srgbClr val="000080"/>
                </a:solidFill>
              </a:rPr>
              <a:t>структура заняття</a:t>
            </a:r>
            <a:endParaRPr lang="ru-RU" dirty="0">
              <a:solidFill>
                <a:srgbClr val="000080"/>
              </a:solidFill>
            </a:endParaRPr>
          </a:p>
          <a:p>
            <a:pPr algn="just"/>
            <a:r>
              <a:rPr lang="ru-RU" dirty="0">
                <a:solidFill>
                  <a:srgbClr val="000080"/>
                </a:solidFill>
              </a:rPr>
              <a:t/>
            </a:r>
            <a:br>
              <a:rPr lang="ru-RU" dirty="0">
                <a:solidFill>
                  <a:srgbClr val="000080"/>
                </a:solidFill>
              </a:rPr>
            </a:br>
            <a:endParaRPr lang="ru-RU" dirty="0">
              <a:solidFill>
                <a:srgbClr val="000080"/>
              </a:solidFill>
            </a:endParaRPr>
          </a:p>
          <a:p>
            <a:pPr algn="just"/>
            <a:r>
              <a:rPr lang="ru-RU" dirty="0">
                <a:solidFill>
                  <a:srgbClr val="000080"/>
                </a:solidFill>
              </a:rPr>
              <a:t>Заняття лабораторне. При наявності поблизу кафедри джерела водопостачання, заняття може проводитися в польових умовах, безпосередньо біля водоймищ, колодязя, бурових свердловин. В цьому випадку всі завдання виконуються наближеними до реальності і краще засвоюються.</a:t>
            </a:r>
          </a:p>
          <a:p>
            <a:pPr algn="just"/>
            <a:r>
              <a:rPr lang="ru-RU" dirty="0">
                <a:solidFill>
                  <a:srgbClr val="000080"/>
                </a:solidFill>
              </a:rPr>
              <a:t>При відсутності таких умов заняття проводиться в навчальній лабораторії, з використанням карт, ситуаційних завдань, імітованих зразків води для їх аналізу. Після перевірки підготовки студента до заняття і інструктажу викладача кожному студенту видається індивідуальне завдання, окремий зразок ситуаційної задачі і проби води для аналізу, який дозволяє досягти самостійності кожного студента при виконанні роботи, формулювання висновків, оформленні висновку і рекомендацій.</a:t>
            </a:r>
          </a:p>
        </p:txBody>
      </p:sp>
    </p:spTree>
    <p:extLst>
      <p:ext uri="{BB962C8B-B14F-4D97-AF65-F5344CB8AC3E}">
        <p14:creationId xmlns:p14="http://schemas.microsoft.com/office/powerpoint/2010/main" val="1809981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0" y="387489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80"/>
                </a:solidFill>
              </a:rPr>
              <a:t>7. Оснащення заняття</a:t>
            </a:r>
            <a:endParaRPr lang="uk-UA" dirty="0">
              <a:solidFill>
                <a:srgbClr val="000080"/>
              </a:solidFill>
            </a:endParaRPr>
          </a:p>
          <a:p>
            <a:pPr algn="just"/>
            <a:r>
              <a:rPr lang="ru-RU" dirty="0">
                <a:solidFill>
                  <a:srgbClr val="000080"/>
                </a:solidFill>
              </a:rPr>
              <a:t/>
            </a:r>
            <a:br>
              <a:rPr lang="ru-RU" dirty="0">
                <a:solidFill>
                  <a:srgbClr val="000080"/>
                </a:solidFill>
              </a:rPr>
            </a:br>
            <a:endParaRPr lang="ru-RU" dirty="0">
              <a:solidFill>
                <a:srgbClr val="000080"/>
              </a:solidFill>
            </a:endParaRP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000080"/>
                </a:solidFill>
              </a:rPr>
              <a:t>Польовий рентгенометр-радіометр ДП-5А або ДП-5В, солдатський казанок.</a:t>
            </a:r>
            <a:endParaRPr lang="uk-UA" dirty="0">
              <a:solidFill>
                <a:srgbClr val="000080"/>
              </a:solidFill>
            </a:endParaRP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000080"/>
                </a:solidFill>
              </a:rPr>
              <a:t>Прилад хімічної розвідки медико-ветеринарний ПХР-МВ.</a:t>
            </a:r>
            <a:endParaRPr lang="uk-UA" dirty="0">
              <a:solidFill>
                <a:srgbClr val="000080"/>
              </a:solidFill>
            </a:endParaRP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000080"/>
                </a:solidFill>
              </a:rPr>
              <a:t>Набір гідрохімічний НГХ для санітарного аналізу води.</a:t>
            </a:r>
            <a:endParaRPr lang="uk-UA" dirty="0">
              <a:solidFill>
                <a:srgbClr val="000080"/>
              </a:solidFill>
            </a:endParaRP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000080"/>
                </a:solidFill>
              </a:rPr>
              <a:t>Ситуаційна задача з інформацією про санітарно-епідеміологічному, санітарно-топографічному, санітарно-технічне обстеження джерела води.</a:t>
            </a:r>
            <a:endParaRPr lang="uk-UA" dirty="0">
              <a:solidFill>
                <a:srgbClr val="000080"/>
              </a:solidFill>
            </a:endParaRP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000080"/>
                </a:solidFill>
              </a:rPr>
              <a:t>Топографічна карта або ситуаційний план джерела і його оточення.</a:t>
            </a:r>
            <a:endParaRPr lang="uk-UA" dirty="0">
              <a:solidFill>
                <a:srgbClr val="000080"/>
              </a:solidFill>
            </a:endParaRP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000080"/>
                </a:solidFill>
              </a:rPr>
              <a:t>Імітація проб води з джерела, підготовлена ​​лабораторією.</a:t>
            </a:r>
            <a:endParaRPr lang="uk-UA" dirty="0">
              <a:solidFill>
                <a:srgbClr val="000080"/>
              </a:solidFill>
            </a:endParaRP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000080"/>
                </a:solidFill>
              </a:rPr>
              <a:t>Хімічний термометр, циліндр, шрифт </a:t>
            </a:r>
            <a:r>
              <a:rPr lang="ru-RU" dirty="0" err="1">
                <a:solidFill>
                  <a:srgbClr val="000080"/>
                </a:solidFill>
              </a:rPr>
              <a:t>Снеллена</a:t>
            </a:r>
            <a:r>
              <a:rPr lang="ru-RU" dirty="0">
                <a:solidFill>
                  <a:srgbClr val="000080"/>
                </a:solidFill>
              </a:rPr>
              <a:t> №1, хімічна склянка, пробірки.</a:t>
            </a:r>
            <a:endParaRPr lang="uk-UA" dirty="0">
              <a:solidFill>
                <a:srgbClr val="000080"/>
              </a:solidFill>
            </a:endParaRP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000080"/>
                </a:solidFill>
              </a:rPr>
              <a:t>Індикаторний папір, оброблена універсальним індикатором, шкала рН.</a:t>
            </a:r>
            <a:endParaRPr lang="uk-UA" dirty="0">
              <a:solidFill>
                <a:srgbClr val="000080"/>
              </a:solidFill>
            </a:endParaRP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000080"/>
                </a:solidFill>
              </a:rPr>
              <a:t>Польовий колориметр ПК-56М з еталонами на кольоровість, аміак, нітрити.</a:t>
            </a:r>
            <a:endParaRPr lang="uk-UA" dirty="0">
              <a:solidFill>
                <a:srgbClr val="000080"/>
              </a:solidFill>
            </a:endParaRP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000080"/>
                </a:solidFill>
              </a:rPr>
              <a:t>Спиртівка.</a:t>
            </a: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000080"/>
                </a:solidFill>
              </a:rPr>
              <a:t>Реактиви: реактив </a:t>
            </a:r>
            <a:r>
              <a:rPr lang="ru-RU" dirty="0" err="1">
                <a:solidFill>
                  <a:srgbClr val="000080"/>
                </a:solidFill>
              </a:rPr>
              <a:t>Несслера</a:t>
            </a:r>
            <a:r>
              <a:rPr lang="ru-RU" dirty="0">
                <a:solidFill>
                  <a:srgbClr val="000080"/>
                </a:solidFill>
              </a:rPr>
              <a:t>, 50% розчин сегнетової солі, реактив </a:t>
            </a:r>
            <a:r>
              <a:rPr lang="ru-RU" dirty="0" err="1">
                <a:solidFill>
                  <a:srgbClr val="000080"/>
                </a:solidFill>
              </a:rPr>
              <a:t>Грісса</a:t>
            </a:r>
            <a:r>
              <a:rPr lang="ru-RU" dirty="0">
                <a:solidFill>
                  <a:srgbClr val="000080"/>
                </a:solidFill>
              </a:rPr>
              <a:t>.</a:t>
            </a:r>
            <a:endParaRPr lang="uk-UA" dirty="0">
              <a:solidFill>
                <a:srgbClr val="000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46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2770496" y="1343272"/>
            <a:ext cx="9421504" cy="403187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0" algn="just" defTabSz="914400">
              <a:buClrTx/>
              <a:buNone/>
            </a:pPr>
            <a:r>
              <a:rPr lang="ru-RU" sz="1600" b="1" dirty="0" err="1"/>
              <a:t>Надзвичайна</a:t>
            </a:r>
            <a:r>
              <a:rPr lang="ru-RU" sz="1600" b="1" dirty="0"/>
              <a:t> </a:t>
            </a:r>
            <a:r>
              <a:rPr lang="ru-RU" sz="1600" b="1" dirty="0" err="1"/>
              <a:t>ситуація</a:t>
            </a:r>
            <a:r>
              <a:rPr lang="ru-RU" sz="1600" b="1" dirty="0"/>
              <a:t> (НС) </a:t>
            </a:r>
            <a:r>
              <a:rPr lang="ru-RU" sz="1600" dirty="0"/>
              <a:t>— </a:t>
            </a:r>
            <a:r>
              <a:rPr lang="ru-RU" sz="1600" dirty="0" err="1"/>
              <a:t>порушення</a:t>
            </a:r>
            <a:r>
              <a:rPr lang="ru-RU" sz="1600" dirty="0"/>
              <a:t> </a:t>
            </a:r>
            <a:r>
              <a:rPr lang="ru-RU" sz="1600" dirty="0" err="1"/>
              <a:t>нормальних</a:t>
            </a:r>
            <a:r>
              <a:rPr lang="ru-RU" sz="1600" dirty="0"/>
              <a:t> умов </a:t>
            </a:r>
            <a:r>
              <a:rPr lang="ru-RU" sz="1600" dirty="0" err="1"/>
              <a:t>життя</a:t>
            </a:r>
            <a:r>
              <a:rPr lang="ru-RU" sz="1600" dirty="0"/>
              <a:t> і </a:t>
            </a:r>
            <a:r>
              <a:rPr lang="ru-RU" sz="1600" dirty="0" err="1"/>
              <a:t>діяльності</a:t>
            </a:r>
            <a:r>
              <a:rPr lang="ru-RU" sz="1600" dirty="0"/>
              <a:t> людей на </a:t>
            </a:r>
            <a:r>
              <a:rPr lang="ru-RU" sz="1600" dirty="0" err="1"/>
              <a:t>об'єкті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території</a:t>
            </a:r>
            <a:r>
              <a:rPr lang="ru-RU" sz="1600" dirty="0"/>
              <a:t>, </a:t>
            </a:r>
            <a:r>
              <a:rPr lang="ru-RU" sz="1600" dirty="0" err="1"/>
              <a:t>спричинене</a:t>
            </a:r>
            <a:r>
              <a:rPr lang="ru-RU" sz="1600" dirty="0"/>
              <a:t> </a:t>
            </a:r>
            <a:r>
              <a:rPr lang="ru-RU" sz="1600" dirty="0" err="1"/>
              <a:t>аварією</a:t>
            </a:r>
            <a:r>
              <a:rPr lang="ru-RU" sz="1600" dirty="0"/>
              <a:t>, катастрофою, </a:t>
            </a:r>
            <a:r>
              <a:rPr lang="ru-RU" sz="1600" dirty="0" err="1"/>
              <a:t>стихійним</a:t>
            </a:r>
            <a:r>
              <a:rPr lang="ru-RU" sz="1600" dirty="0"/>
              <a:t> лихом, </a:t>
            </a:r>
            <a:r>
              <a:rPr lang="ru-RU" sz="1600" dirty="0" err="1"/>
              <a:t>епідемією</a:t>
            </a:r>
            <a:r>
              <a:rPr lang="ru-RU" sz="1600" dirty="0"/>
              <a:t>, </a:t>
            </a:r>
            <a:r>
              <a:rPr lang="ru-RU" sz="1600" dirty="0" err="1"/>
              <a:t>епізоотією</a:t>
            </a:r>
            <a:r>
              <a:rPr lang="ru-RU" sz="1600" dirty="0"/>
              <a:t>, </a:t>
            </a:r>
            <a:r>
              <a:rPr lang="ru-RU" sz="1600" dirty="0" err="1"/>
              <a:t>епіфітотією</a:t>
            </a:r>
            <a:r>
              <a:rPr lang="ru-RU" sz="1600" dirty="0"/>
              <a:t>, великою </a:t>
            </a:r>
            <a:r>
              <a:rPr lang="ru-RU" sz="1600" dirty="0" err="1"/>
              <a:t>пожежею</a:t>
            </a:r>
            <a:r>
              <a:rPr lang="ru-RU" sz="1600" dirty="0"/>
              <a:t>, </a:t>
            </a:r>
            <a:r>
              <a:rPr lang="ru-RU" sz="1600" dirty="0" err="1"/>
              <a:t>застосуванням</a:t>
            </a:r>
            <a:r>
              <a:rPr lang="ru-RU" sz="1600" dirty="0"/>
              <a:t> </a:t>
            </a:r>
            <a:r>
              <a:rPr lang="ru-RU" sz="1600" dirty="0" err="1"/>
              <a:t>засобів</a:t>
            </a:r>
            <a:r>
              <a:rPr lang="ru-RU" sz="1600" dirty="0"/>
              <a:t> </a:t>
            </a:r>
            <a:r>
              <a:rPr lang="ru-RU" sz="1600" dirty="0" err="1"/>
              <a:t>ураження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призвели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можуть</a:t>
            </a:r>
            <a:r>
              <a:rPr lang="ru-RU" sz="1600" dirty="0"/>
              <a:t> </a:t>
            </a:r>
            <a:r>
              <a:rPr lang="ru-RU" sz="1600" dirty="0" err="1"/>
              <a:t>призвести</a:t>
            </a:r>
            <a:r>
              <a:rPr lang="ru-RU" sz="1600" dirty="0"/>
              <a:t> до </a:t>
            </a:r>
            <a:r>
              <a:rPr lang="ru-RU" sz="1600" dirty="0" err="1"/>
              <a:t>людських</a:t>
            </a:r>
            <a:r>
              <a:rPr lang="ru-RU" sz="1600" dirty="0"/>
              <a:t> і </a:t>
            </a:r>
            <a:r>
              <a:rPr lang="ru-RU" sz="1600" dirty="0" err="1"/>
              <a:t>матеріальних</a:t>
            </a:r>
            <a:r>
              <a:rPr lang="ru-RU" sz="1600" dirty="0"/>
              <a:t> </a:t>
            </a:r>
            <a:r>
              <a:rPr lang="ru-RU" sz="1600" dirty="0" err="1"/>
              <a:t>втрат</a:t>
            </a:r>
            <a:r>
              <a:rPr lang="ru-RU" sz="1600" dirty="0"/>
              <a:t>.</a:t>
            </a:r>
          </a:p>
          <a:p>
            <a:pPr marL="0" lvl="0" algn="just" defTabSz="914400">
              <a:buClrTx/>
              <a:buNone/>
            </a:pPr>
            <a:endParaRPr lang="ru-RU" sz="1600" dirty="0"/>
          </a:p>
          <a:p>
            <a:pPr marL="0" lvl="0" algn="just" defTabSz="914400">
              <a:buClrTx/>
              <a:buNone/>
            </a:pPr>
            <a:r>
              <a:rPr lang="ru-RU" sz="1600" dirty="0" err="1"/>
              <a:t>Надзвичайні</a:t>
            </a:r>
            <a:r>
              <a:rPr lang="ru-RU" sz="1600" dirty="0"/>
              <a:t> </a:t>
            </a:r>
            <a:r>
              <a:rPr lang="ru-RU" sz="1600" dirty="0" err="1"/>
              <a:t>ситуації</a:t>
            </a:r>
            <a:r>
              <a:rPr lang="ru-RU" sz="1600" dirty="0"/>
              <a:t>, </a:t>
            </a:r>
            <a:r>
              <a:rPr lang="ru-RU" sz="1600" dirty="0" err="1"/>
              <a:t>які</a:t>
            </a:r>
            <a:r>
              <a:rPr lang="ru-RU" sz="1600" dirty="0"/>
              <a:t> </a:t>
            </a:r>
            <a:r>
              <a:rPr lang="ru-RU" sz="1600" dirty="0" err="1"/>
              <a:t>можуть</a:t>
            </a:r>
            <a:r>
              <a:rPr lang="ru-RU" sz="1600" dirty="0"/>
              <a:t> </a:t>
            </a:r>
            <a:r>
              <a:rPr lang="ru-RU" sz="1600" dirty="0" err="1"/>
              <a:t>виникати</a:t>
            </a:r>
            <a:r>
              <a:rPr lang="ru-RU" sz="1600" dirty="0"/>
              <a:t> на </a:t>
            </a:r>
            <a:r>
              <a:rPr lang="ru-RU" sz="1600" dirty="0" err="1"/>
              <a:t>території</a:t>
            </a:r>
            <a:r>
              <a:rPr lang="ru-RU" sz="1600" dirty="0"/>
              <a:t> </a:t>
            </a:r>
            <a:r>
              <a:rPr lang="ru-RU" sz="1600" dirty="0" err="1"/>
              <a:t>України</a:t>
            </a:r>
            <a:r>
              <a:rPr lang="ru-RU" sz="1600" dirty="0"/>
              <a:t> і </a:t>
            </a:r>
            <a:r>
              <a:rPr lang="ru-RU" sz="1600" dirty="0" err="1"/>
              <a:t>здійснювати</a:t>
            </a:r>
            <a:r>
              <a:rPr lang="ru-RU" sz="1600" dirty="0"/>
              <a:t> </a:t>
            </a:r>
            <a:r>
              <a:rPr lang="ru-RU" sz="1600" dirty="0" err="1"/>
              <a:t>негативний</a:t>
            </a:r>
            <a:r>
              <a:rPr lang="ru-RU" sz="1600" dirty="0"/>
              <a:t> </a:t>
            </a:r>
            <a:r>
              <a:rPr lang="ru-RU" sz="1600" dirty="0" err="1"/>
              <a:t>вплив</a:t>
            </a:r>
            <a:r>
              <a:rPr lang="ru-RU" sz="1600" dirty="0"/>
              <a:t> на </a:t>
            </a:r>
            <a:r>
              <a:rPr lang="ru-RU" sz="1600" dirty="0" err="1"/>
              <a:t>функціонування</a:t>
            </a:r>
            <a:r>
              <a:rPr lang="ru-RU" sz="1600" dirty="0"/>
              <a:t> </a:t>
            </a:r>
            <a:r>
              <a:rPr lang="ru-RU" sz="1600" dirty="0" err="1"/>
              <a:t>об'єктів</a:t>
            </a:r>
            <a:r>
              <a:rPr lang="ru-RU" sz="1600" dirty="0"/>
              <a:t> </a:t>
            </a:r>
            <a:r>
              <a:rPr lang="ru-RU" sz="1600" dirty="0" err="1"/>
              <a:t>економіки</a:t>
            </a:r>
            <a:r>
              <a:rPr lang="ru-RU" sz="1600" dirty="0"/>
              <a:t> та </a:t>
            </a:r>
            <a:r>
              <a:rPr lang="ru-RU" sz="1600" dirty="0" err="1"/>
              <a:t>життєдіяльність</a:t>
            </a:r>
            <a:r>
              <a:rPr lang="ru-RU" sz="1600" dirty="0"/>
              <a:t> </a:t>
            </a:r>
            <a:r>
              <a:rPr lang="ru-RU" sz="1600" dirty="0" err="1"/>
              <a:t>населення</a:t>
            </a:r>
            <a:r>
              <a:rPr lang="ru-RU" sz="1600" dirty="0"/>
              <a:t>, </a:t>
            </a:r>
            <a:r>
              <a:rPr lang="ru-RU" sz="1600" dirty="0" err="1"/>
              <a:t>поділяються</a:t>
            </a:r>
            <a:r>
              <a:rPr lang="ru-RU" sz="1600" dirty="0"/>
              <a:t> за такими </a:t>
            </a:r>
            <a:r>
              <a:rPr lang="ru-RU" sz="1600" dirty="0" err="1"/>
              <a:t>основними</a:t>
            </a:r>
            <a:r>
              <a:rPr lang="ru-RU" sz="1600" dirty="0"/>
              <a:t> </a:t>
            </a:r>
            <a:r>
              <a:rPr lang="ru-RU" sz="1600" dirty="0" err="1"/>
              <a:t>ознаками</a:t>
            </a:r>
            <a:r>
              <a:rPr lang="ru-RU" sz="1600" dirty="0"/>
              <a:t>:</a:t>
            </a:r>
          </a:p>
          <a:p>
            <a:pPr marL="0" lvl="0" algn="just" defTabSz="914400">
              <a:buClrTx/>
              <a:buNone/>
            </a:pPr>
            <a:endParaRPr lang="ru-RU" sz="1600" dirty="0"/>
          </a:p>
          <a:p>
            <a:pPr marL="0" lvl="0" algn="just" defTabSz="914400">
              <a:buClrTx/>
              <a:buNone/>
            </a:pPr>
            <a:r>
              <a:rPr lang="ru-RU" sz="1600" dirty="0"/>
              <a:t>·                     </a:t>
            </a:r>
            <a:r>
              <a:rPr lang="ru-RU" sz="1600" b="1" dirty="0"/>
              <a:t>за сферою </a:t>
            </a:r>
            <a:r>
              <a:rPr lang="ru-RU" sz="1600" b="1" dirty="0" err="1"/>
              <a:t>виникнення</a:t>
            </a:r>
            <a:r>
              <a:rPr lang="ru-RU" sz="1600" b="1" dirty="0"/>
              <a:t>;</a:t>
            </a:r>
          </a:p>
          <a:p>
            <a:pPr marL="0" lvl="0" algn="just" defTabSz="914400">
              <a:buClrTx/>
              <a:buNone/>
            </a:pPr>
            <a:endParaRPr lang="ru-RU" sz="1600" b="1" dirty="0"/>
          </a:p>
          <a:p>
            <a:pPr marL="0" lvl="0" algn="just" defTabSz="914400">
              <a:buClrTx/>
              <a:buNone/>
            </a:pPr>
            <a:r>
              <a:rPr lang="ru-RU" sz="1600" b="1" dirty="0"/>
              <a:t>·                     за </a:t>
            </a:r>
            <a:r>
              <a:rPr lang="ru-RU" sz="1600" b="1" dirty="0" err="1"/>
              <a:t>галузевою</a:t>
            </a:r>
            <a:r>
              <a:rPr lang="ru-RU" sz="1600" b="1" dirty="0"/>
              <a:t> </a:t>
            </a:r>
            <a:r>
              <a:rPr lang="ru-RU" sz="1600" b="1" dirty="0" err="1"/>
              <a:t>ознакою</a:t>
            </a:r>
            <a:r>
              <a:rPr lang="ru-RU" sz="1600" b="1" dirty="0"/>
              <a:t>;</a:t>
            </a:r>
          </a:p>
          <a:p>
            <a:pPr marL="0" lvl="0" algn="just" defTabSz="914400">
              <a:buClrTx/>
              <a:buNone/>
            </a:pPr>
            <a:endParaRPr lang="ru-RU" sz="1600" b="1" dirty="0"/>
          </a:p>
          <a:p>
            <a:pPr marL="0" lvl="0" algn="just" defTabSz="914400">
              <a:buClrTx/>
              <a:buNone/>
            </a:pPr>
            <a:r>
              <a:rPr lang="ru-RU" sz="1600" b="1" dirty="0"/>
              <a:t>·                     за масштабами </a:t>
            </a:r>
            <a:r>
              <a:rPr lang="ru-RU" sz="1600" b="1" dirty="0" err="1"/>
              <a:t>можливих</a:t>
            </a:r>
            <a:r>
              <a:rPr lang="ru-RU" sz="1600" b="1" dirty="0"/>
              <a:t> </a:t>
            </a:r>
            <a:r>
              <a:rPr lang="ru-RU" sz="1600" b="1" dirty="0" err="1"/>
              <a:t>наслідків</a:t>
            </a:r>
            <a:r>
              <a:rPr lang="ru-RU" sz="1600" b="1" dirty="0"/>
              <a:t>.</a:t>
            </a:r>
          </a:p>
          <a:p>
            <a:pPr marL="0" lvl="0" algn="just" defTabSz="914400">
              <a:buClrTx/>
              <a:buNone/>
            </a:pPr>
            <a:endParaRPr lang="ru-RU" sz="1600" b="1" dirty="0"/>
          </a:p>
          <a:p>
            <a:pPr marL="0" lvl="0" algn="just" defTabSz="914400">
              <a:buClrTx/>
              <a:buNone/>
            </a:pPr>
            <a:endParaRPr kumimoji="0" lang="ru-RU" sz="1600" b="0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688019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2758"/>
            <a:ext cx="10058400" cy="5224298"/>
          </a:xfrm>
          <a:prstGeom prst="rect">
            <a:avLst/>
          </a:prstGeom>
        </p:spPr>
      </p:pic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0" y="-287233"/>
            <a:ext cx="12192000" cy="723274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0" algn="just" defTabSz="914400">
              <a:buClrTx/>
              <a:buNone/>
            </a:pPr>
            <a:r>
              <a:rPr lang="ru-RU" sz="1600" b="1" dirty="0" err="1"/>
              <a:t>Надзвичайні</a:t>
            </a:r>
            <a:r>
              <a:rPr lang="ru-RU" sz="1600" b="1" dirty="0"/>
              <a:t> </a:t>
            </a:r>
            <a:r>
              <a:rPr lang="ru-RU" sz="1600" b="1" dirty="0" err="1"/>
              <a:t>ситуації</a:t>
            </a:r>
            <a:r>
              <a:rPr lang="ru-RU" sz="1600" b="1" dirty="0"/>
              <a:t> техногенного характеру </a:t>
            </a:r>
            <a:r>
              <a:rPr lang="ru-RU" sz="1600" dirty="0"/>
              <a:t>— </a:t>
            </a:r>
            <a:r>
              <a:rPr lang="ru-RU" sz="1600" dirty="0" err="1"/>
              <a:t>це</a:t>
            </a:r>
            <a:r>
              <a:rPr lang="ru-RU" sz="1600" dirty="0"/>
              <a:t> </a:t>
            </a:r>
            <a:r>
              <a:rPr lang="ru-RU" sz="1600" dirty="0" err="1"/>
              <a:t>наслідок</a:t>
            </a:r>
            <a:r>
              <a:rPr lang="ru-RU" sz="1600" dirty="0"/>
              <a:t> </a:t>
            </a:r>
            <a:r>
              <a:rPr lang="ru-RU" sz="1600" dirty="0" err="1"/>
              <a:t>транспортних</a:t>
            </a:r>
            <a:r>
              <a:rPr lang="ru-RU" sz="1600" dirty="0"/>
              <a:t> </a:t>
            </a:r>
            <a:r>
              <a:rPr lang="ru-RU" sz="1600" dirty="0" err="1"/>
              <a:t>аварій</a:t>
            </a:r>
            <a:r>
              <a:rPr lang="ru-RU" sz="1600" dirty="0"/>
              <a:t>, катастроф, </a:t>
            </a:r>
            <a:r>
              <a:rPr lang="ru-RU" sz="1600" dirty="0" err="1"/>
              <a:t>пожеж</a:t>
            </a:r>
            <a:r>
              <a:rPr lang="ru-RU" sz="1600" dirty="0"/>
              <a:t>, </a:t>
            </a:r>
            <a:r>
              <a:rPr lang="ru-RU" sz="1600" dirty="0" err="1"/>
              <a:t>неспровокованих</a:t>
            </a:r>
            <a:r>
              <a:rPr lang="ru-RU" sz="1600" dirty="0"/>
              <a:t> </a:t>
            </a:r>
            <a:r>
              <a:rPr lang="ru-RU" sz="1600" dirty="0" err="1"/>
              <a:t>вибухів</a:t>
            </a:r>
            <a:r>
              <a:rPr lang="ru-RU" sz="1600" dirty="0"/>
              <a:t> </a:t>
            </a:r>
            <a:r>
              <a:rPr lang="ru-RU" sz="1600" dirty="0" err="1"/>
              <a:t>чи</a:t>
            </a:r>
            <a:r>
              <a:rPr lang="ru-RU" sz="1600" dirty="0"/>
              <a:t> </a:t>
            </a:r>
            <a:r>
              <a:rPr lang="ru-RU" sz="1600" dirty="0" err="1"/>
              <a:t>їх</a:t>
            </a:r>
            <a:r>
              <a:rPr lang="ru-RU" sz="1600" dirty="0"/>
              <a:t> </a:t>
            </a:r>
            <a:r>
              <a:rPr lang="ru-RU" sz="1600" dirty="0" err="1"/>
              <a:t>загроза</a:t>
            </a:r>
            <a:r>
              <a:rPr lang="ru-RU" sz="1600" dirty="0"/>
              <a:t>, </a:t>
            </a:r>
            <a:r>
              <a:rPr lang="ru-RU" sz="1600" dirty="0" err="1"/>
              <a:t>аварій</a:t>
            </a:r>
            <a:r>
              <a:rPr lang="ru-RU" sz="1600" dirty="0"/>
              <a:t> з </a:t>
            </a:r>
            <a:r>
              <a:rPr lang="ru-RU" sz="1600" dirty="0" err="1"/>
              <a:t>викидом</a:t>
            </a:r>
            <a:r>
              <a:rPr lang="ru-RU" sz="1600" dirty="0"/>
              <a:t> (</a:t>
            </a:r>
            <a:r>
              <a:rPr lang="ru-RU" sz="1600" dirty="0" err="1"/>
              <a:t>загрозою</a:t>
            </a:r>
            <a:r>
              <a:rPr lang="ru-RU" sz="1600" dirty="0"/>
              <a:t> </a:t>
            </a:r>
            <a:r>
              <a:rPr lang="ru-RU" sz="1600" dirty="0" err="1"/>
              <a:t>викиду</a:t>
            </a:r>
            <a:r>
              <a:rPr lang="ru-RU" sz="1600" dirty="0"/>
              <a:t>) </a:t>
            </a:r>
            <a:r>
              <a:rPr lang="ru-RU" sz="1600" dirty="0" err="1"/>
              <a:t>небезпечних</a:t>
            </a:r>
            <a:r>
              <a:rPr lang="ru-RU" sz="1600" dirty="0"/>
              <a:t> </a:t>
            </a:r>
            <a:r>
              <a:rPr lang="ru-RU" sz="1600" dirty="0" err="1"/>
              <a:t>хімічних</a:t>
            </a:r>
            <a:r>
              <a:rPr lang="ru-RU" sz="1600" dirty="0"/>
              <a:t>, </a:t>
            </a:r>
            <a:r>
              <a:rPr lang="ru-RU" sz="1600" dirty="0" err="1"/>
              <a:t>радіоактивних</a:t>
            </a:r>
            <a:r>
              <a:rPr lang="ru-RU" sz="1600" dirty="0"/>
              <a:t>, </a:t>
            </a:r>
            <a:r>
              <a:rPr lang="ru-RU" sz="1600" dirty="0" err="1"/>
              <a:t>біологічних</a:t>
            </a:r>
            <a:r>
              <a:rPr lang="ru-RU" sz="1600" dirty="0"/>
              <a:t> </a:t>
            </a:r>
            <a:r>
              <a:rPr lang="ru-RU" sz="1600" dirty="0" err="1"/>
              <a:t>речовин</a:t>
            </a:r>
            <a:r>
              <a:rPr lang="ru-RU" sz="1600" dirty="0"/>
              <a:t>, </a:t>
            </a:r>
            <a:r>
              <a:rPr lang="ru-RU" sz="1600" dirty="0" err="1"/>
              <a:t>раптового</a:t>
            </a:r>
            <a:r>
              <a:rPr lang="ru-RU" sz="1600" dirty="0"/>
              <a:t> </a:t>
            </a:r>
            <a:r>
              <a:rPr lang="ru-RU" sz="1600" dirty="0" err="1"/>
              <a:t>руйнування</a:t>
            </a:r>
            <a:r>
              <a:rPr lang="ru-RU" sz="1600" dirty="0"/>
              <a:t> </a:t>
            </a:r>
            <a:r>
              <a:rPr lang="ru-RU" sz="1600" dirty="0" err="1"/>
              <a:t>споруд</a:t>
            </a:r>
            <a:r>
              <a:rPr lang="ru-RU" sz="1600" dirty="0"/>
              <a:t> та </a:t>
            </a:r>
            <a:r>
              <a:rPr lang="ru-RU" sz="1600" dirty="0" err="1"/>
              <a:t>будівель</a:t>
            </a:r>
            <a:r>
              <a:rPr lang="ru-RU" sz="1600" dirty="0"/>
              <a:t>, </a:t>
            </a:r>
            <a:r>
              <a:rPr lang="ru-RU" sz="1600" dirty="0" err="1"/>
              <a:t>аварій</a:t>
            </a:r>
            <a:r>
              <a:rPr lang="ru-RU" sz="1600" dirty="0"/>
              <a:t> на </a:t>
            </a:r>
            <a:r>
              <a:rPr lang="ru-RU" sz="1600" dirty="0" err="1"/>
              <a:t>інженерних</a:t>
            </a:r>
            <a:r>
              <a:rPr lang="ru-RU" sz="1600" dirty="0"/>
              <a:t> мережах і </a:t>
            </a:r>
            <a:r>
              <a:rPr lang="ru-RU" sz="1600" dirty="0" err="1"/>
              <a:t>спорудах</a:t>
            </a:r>
            <a:r>
              <a:rPr lang="ru-RU" sz="1600" dirty="0"/>
              <a:t> </a:t>
            </a:r>
            <a:r>
              <a:rPr lang="ru-RU" sz="1600" dirty="0" err="1"/>
              <a:t>життєзабезпечення</a:t>
            </a:r>
            <a:r>
              <a:rPr lang="ru-RU" sz="1600" dirty="0"/>
              <a:t>, </a:t>
            </a:r>
            <a:r>
              <a:rPr lang="ru-RU" sz="1600" dirty="0" err="1"/>
              <a:t>гідродинамічних</a:t>
            </a:r>
            <a:r>
              <a:rPr lang="ru-RU" sz="1600" dirty="0"/>
              <a:t> </a:t>
            </a:r>
            <a:r>
              <a:rPr lang="ru-RU" sz="1600" dirty="0" err="1"/>
              <a:t>аварій</a:t>
            </a:r>
            <a:r>
              <a:rPr lang="ru-RU" sz="1600" dirty="0"/>
              <a:t> на греблях, дамбах </a:t>
            </a:r>
            <a:r>
              <a:rPr lang="ru-RU" sz="1600" dirty="0" err="1"/>
              <a:t>тощо</a:t>
            </a:r>
            <a:r>
              <a:rPr lang="ru-RU" sz="1600" dirty="0"/>
              <a:t>.</a:t>
            </a:r>
          </a:p>
          <a:p>
            <a:pPr marL="0" lvl="0" algn="just" defTabSz="914400">
              <a:buClrTx/>
              <a:buNone/>
            </a:pPr>
            <a:endParaRPr lang="ru-RU" sz="1600" dirty="0"/>
          </a:p>
          <a:p>
            <a:pPr marL="0" lvl="0" algn="just" defTabSz="914400">
              <a:buClrTx/>
              <a:buNone/>
            </a:pPr>
            <a:r>
              <a:rPr lang="ru-RU" sz="1600" b="1" dirty="0" err="1"/>
              <a:t>Надзвичайні</a:t>
            </a:r>
            <a:r>
              <a:rPr lang="ru-RU" sz="1600" b="1" dirty="0"/>
              <a:t> </a:t>
            </a:r>
            <a:r>
              <a:rPr lang="ru-RU" sz="1600" b="1" dirty="0" err="1"/>
              <a:t>ситуації</a:t>
            </a:r>
            <a:r>
              <a:rPr lang="ru-RU" sz="1600" b="1" dirty="0"/>
              <a:t> природного характеру </a:t>
            </a:r>
            <a:r>
              <a:rPr lang="ru-RU" sz="1600" dirty="0"/>
              <a:t>— </a:t>
            </a:r>
            <a:r>
              <a:rPr lang="ru-RU" sz="1600" dirty="0" err="1"/>
              <a:t>це</a:t>
            </a:r>
            <a:r>
              <a:rPr lang="ru-RU" sz="1600" dirty="0"/>
              <a:t> </a:t>
            </a:r>
            <a:r>
              <a:rPr lang="ru-RU" sz="1600" dirty="0" err="1"/>
              <a:t>наслідки</a:t>
            </a:r>
            <a:r>
              <a:rPr lang="ru-RU" sz="1600" dirty="0"/>
              <a:t> </a:t>
            </a:r>
            <a:r>
              <a:rPr lang="ru-RU" sz="1600" dirty="0" err="1"/>
              <a:t>небезпечних</a:t>
            </a:r>
            <a:r>
              <a:rPr lang="ru-RU" sz="1600" dirty="0"/>
              <a:t> </a:t>
            </a:r>
            <a:r>
              <a:rPr lang="ru-RU" sz="1600" dirty="0" err="1"/>
              <a:t>геологічних</a:t>
            </a:r>
            <a:r>
              <a:rPr lang="ru-RU" sz="1600" dirty="0"/>
              <a:t>, </a:t>
            </a:r>
            <a:r>
              <a:rPr lang="ru-RU" sz="1600" dirty="0" err="1"/>
              <a:t>метеорологічних</a:t>
            </a:r>
            <a:r>
              <a:rPr lang="ru-RU" sz="1600" dirty="0"/>
              <a:t>, </a:t>
            </a:r>
            <a:r>
              <a:rPr lang="ru-RU" sz="1600" dirty="0" err="1"/>
              <a:t>гідрологічних</a:t>
            </a:r>
            <a:r>
              <a:rPr lang="ru-RU" sz="1600" dirty="0"/>
              <a:t>, </a:t>
            </a:r>
            <a:r>
              <a:rPr lang="ru-RU" sz="1600" dirty="0" err="1"/>
              <a:t>морських</a:t>
            </a:r>
            <a:r>
              <a:rPr lang="ru-RU" sz="1600" dirty="0"/>
              <a:t> та </a:t>
            </a:r>
            <a:r>
              <a:rPr lang="ru-RU" sz="1600" dirty="0" err="1"/>
              <a:t>прісноводних</a:t>
            </a:r>
            <a:r>
              <a:rPr lang="ru-RU" sz="1600" dirty="0"/>
              <a:t> </a:t>
            </a:r>
            <a:r>
              <a:rPr lang="ru-RU" sz="1600" dirty="0" err="1"/>
              <a:t>явищ</a:t>
            </a:r>
            <a:r>
              <a:rPr lang="ru-RU" sz="1600" dirty="0"/>
              <a:t>, </a:t>
            </a:r>
            <a:r>
              <a:rPr lang="ru-RU" sz="1600" dirty="0" err="1"/>
              <a:t>деградації</a:t>
            </a:r>
            <a:r>
              <a:rPr lang="ru-RU" sz="1600" dirty="0"/>
              <a:t> </a:t>
            </a:r>
            <a:r>
              <a:rPr lang="ru-RU" sz="1600" dirty="0" err="1"/>
              <a:t>ґрунтів</a:t>
            </a:r>
            <a:r>
              <a:rPr lang="ru-RU" sz="1600" dirty="0"/>
              <a:t> </a:t>
            </a:r>
            <a:r>
              <a:rPr lang="ru-RU" sz="1600" dirty="0" err="1"/>
              <a:t>чи</a:t>
            </a:r>
            <a:r>
              <a:rPr lang="ru-RU" sz="1600" dirty="0"/>
              <a:t> </a:t>
            </a:r>
            <a:r>
              <a:rPr lang="ru-RU" sz="1600" dirty="0" err="1"/>
              <a:t>надр</a:t>
            </a:r>
            <a:r>
              <a:rPr lang="ru-RU" sz="1600" dirty="0"/>
              <a:t>, </a:t>
            </a:r>
            <a:r>
              <a:rPr lang="ru-RU" sz="1600" dirty="0" err="1"/>
              <a:t>природних</a:t>
            </a:r>
            <a:r>
              <a:rPr lang="ru-RU" sz="1600" dirty="0"/>
              <a:t> </a:t>
            </a:r>
            <a:r>
              <a:rPr lang="ru-RU" sz="1600" dirty="0" err="1"/>
              <a:t>пожеж</a:t>
            </a:r>
            <a:r>
              <a:rPr lang="ru-RU" sz="1600" dirty="0"/>
              <a:t>, </a:t>
            </a:r>
            <a:r>
              <a:rPr lang="ru-RU" sz="1600" dirty="0" err="1"/>
              <a:t>змін</a:t>
            </a:r>
            <a:r>
              <a:rPr lang="ru-RU" sz="1600" dirty="0"/>
              <a:t> стану </a:t>
            </a:r>
            <a:r>
              <a:rPr lang="ru-RU" sz="1600" dirty="0" err="1"/>
              <a:t>повітряного</a:t>
            </a:r>
            <a:r>
              <a:rPr lang="ru-RU" sz="1600" dirty="0"/>
              <a:t> </a:t>
            </a:r>
            <a:r>
              <a:rPr lang="ru-RU" sz="1600" dirty="0" err="1"/>
              <a:t>басейну</a:t>
            </a:r>
            <a:r>
              <a:rPr lang="ru-RU" sz="1600" dirty="0"/>
              <a:t>, </a:t>
            </a:r>
            <a:r>
              <a:rPr lang="ru-RU" sz="1600" dirty="0" err="1"/>
              <a:t>інфекційних</a:t>
            </a:r>
            <a:r>
              <a:rPr lang="ru-RU" sz="1600" dirty="0"/>
              <a:t> </a:t>
            </a:r>
            <a:r>
              <a:rPr lang="ru-RU" sz="1600" dirty="0" err="1"/>
              <a:t>захворювань</a:t>
            </a:r>
            <a:r>
              <a:rPr lang="ru-RU" sz="1600" dirty="0"/>
              <a:t> людей, </a:t>
            </a:r>
            <a:r>
              <a:rPr lang="ru-RU" sz="1600" dirty="0" err="1"/>
              <a:t>сільськогосподарських</a:t>
            </a:r>
            <a:r>
              <a:rPr lang="ru-RU" sz="1600" dirty="0"/>
              <a:t> </a:t>
            </a:r>
            <a:r>
              <a:rPr lang="ru-RU" sz="1600" dirty="0" err="1"/>
              <a:t>тварин</a:t>
            </a:r>
            <a:r>
              <a:rPr lang="ru-RU" sz="1600" dirty="0"/>
              <a:t>, </a:t>
            </a:r>
            <a:r>
              <a:rPr lang="ru-RU" sz="1600" dirty="0" err="1"/>
              <a:t>масового</a:t>
            </a:r>
            <a:r>
              <a:rPr lang="ru-RU" sz="1600" dirty="0"/>
              <a:t> </a:t>
            </a:r>
            <a:r>
              <a:rPr lang="ru-RU" sz="1600" dirty="0" err="1"/>
              <a:t>ураження</a:t>
            </a:r>
            <a:r>
              <a:rPr lang="ru-RU" sz="1600" dirty="0"/>
              <a:t> </a:t>
            </a:r>
            <a:r>
              <a:rPr lang="ru-RU" sz="1600" dirty="0" err="1"/>
              <a:t>сільськогосподарських</a:t>
            </a:r>
            <a:r>
              <a:rPr lang="ru-RU" sz="1600" dirty="0"/>
              <a:t> </a:t>
            </a:r>
            <a:r>
              <a:rPr lang="ru-RU" sz="1600" dirty="0" err="1"/>
              <a:t>рослин</a:t>
            </a:r>
            <a:r>
              <a:rPr lang="ru-RU" sz="1600" dirty="0"/>
              <a:t> хворобами </a:t>
            </a:r>
            <a:r>
              <a:rPr lang="ru-RU" sz="1600" dirty="0" err="1"/>
              <a:t>чи</a:t>
            </a:r>
            <a:r>
              <a:rPr lang="ru-RU" sz="1600" dirty="0"/>
              <a:t> </a:t>
            </a:r>
            <a:r>
              <a:rPr lang="ru-RU" sz="1600" dirty="0" err="1"/>
              <a:t>шкідниками</a:t>
            </a:r>
            <a:r>
              <a:rPr lang="ru-RU" sz="1600" dirty="0"/>
              <a:t>, </a:t>
            </a:r>
            <a:r>
              <a:rPr lang="ru-RU" sz="1600" dirty="0" err="1"/>
              <a:t>зміни</a:t>
            </a:r>
            <a:r>
              <a:rPr lang="ru-RU" sz="1600" dirty="0"/>
              <a:t> стану </a:t>
            </a:r>
            <a:r>
              <a:rPr lang="ru-RU" sz="1600" dirty="0" err="1"/>
              <a:t>водних</a:t>
            </a:r>
            <a:r>
              <a:rPr lang="ru-RU" sz="1600" dirty="0"/>
              <a:t> </a:t>
            </a:r>
            <a:r>
              <a:rPr lang="ru-RU" sz="1600" dirty="0" err="1"/>
              <a:t>ресурсів</a:t>
            </a:r>
            <a:r>
              <a:rPr lang="ru-RU" sz="1600" dirty="0"/>
              <a:t> та </a:t>
            </a:r>
            <a:r>
              <a:rPr lang="ru-RU" sz="1600" dirty="0" err="1"/>
              <a:t>біосфери</a:t>
            </a:r>
            <a:r>
              <a:rPr lang="ru-RU" sz="1600" dirty="0"/>
              <a:t> </a:t>
            </a:r>
            <a:r>
              <a:rPr lang="ru-RU" sz="1600" dirty="0" err="1"/>
              <a:t>тощо</a:t>
            </a:r>
            <a:r>
              <a:rPr lang="ru-RU" sz="1600" dirty="0"/>
              <a:t>.</a:t>
            </a:r>
          </a:p>
          <a:p>
            <a:pPr marL="0" lvl="0" algn="just" defTabSz="914400">
              <a:buClrTx/>
              <a:buNone/>
            </a:pPr>
            <a:endParaRPr lang="ru-RU" sz="1600" dirty="0"/>
          </a:p>
          <a:p>
            <a:pPr marL="0" lvl="0" algn="just" defTabSz="914400">
              <a:buClrTx/>
              <a:buNone/>
            </a:pPr>
            <a:r>
              <a:rPr lang="ru-RU" sz="1600" b="1" dirty="0" err="1"/>
              <a:t>Надзвичайні</a:t>
            </a:r>
            <a:r>
              <a:rPr lang="ru-RU" sz="1600" b="1" dirty="0"/>
              <a:t> </a:t>
            </a:r>
            <a:r>
              <a:rPr lang="ru-RU" sz="1600" b="1" dirty="0" err="1"/>
              <a:t>ситуації</a:t>
            </a:r>
            <a:r>
              <a:rPr lang="ru-RU" sz="1600" b="1" dirty="0"/>
              <a:t> </a:t>
            </a:r>
            <a:r>
              <a:rPr lang="ru-RU" sz="1600" b="1" dirty="0" err="1"/>
              <a:t>соціального</a:t>
            </a:r>
            <a:r>
              <a:rPr lang="ru-RU" sz="1600" b="1" dirty="0"/>
              <a:t> і </a:t>
            </a:r>
            <a:r>
              <a:rPr lang="ru-RU" sz="1600" b="1" dirty="0" err="1"/>
              <a:t>соціально-політичного</a:t>
            </a:r>
            <a:r>
              <a:rPr lang="ru-RU" sz="1600" b="1" dirty="0"/>
              <a:t> характеру </a:t>
            </a:r>
            <a:r>
              <a:rPr lang="ru-RU" sz="1600" dirty="0"/>
              <a:t>— </a:t>
            </a:r>
            <a:r>
              <a:rPr lang="ru-RU" sz="1600" dirty="0" err="1"/>
              <a:t>це</a:t>
            </a:r>
            <a:r>
              <a:rPr lang="ru-RU" sz="1600" dirty="0"/>
              <a:t> </a:t>
            </a:r>
            <a:r>
              <a:rPr lang="ru-RU" sz="1600" dirty="0" err="1"/>
              <a:t>ситуації</a:t>
            </a:r>
            <a:r>
              <a:rPr lang="ru-RU" sz="1600" dirty="0"/>
              <a:t>, </a:t>
            </a:r>
            <a:r>
              <a:rPr lang="ru-RU" sz="1600" dirty="0" err="1"/>
              <a:t>пов'язані</a:t>
            </a:r>
            <a:r>
              <a:rPr lang="ru-RU" sz="1600" dirty="0"/>
              <a:t> з </a:t>
            </a:r>
            <a:r>
              <a:rPr lang="ru-RU" sz="1600" dirty="0" err="1"/>
              <a:t>протиправними</a:t>
            </a:r>
            <a:r>
              <a:rPr lang="ru-RU" sz="1600" dirty="0"/>
              <a:t> </a:t>
            </a:r>
            <a:r>
              <a:rPr lang="ru-RU" sz="1600" dirty="0" err="1"/>
              <a:t>діями</a:t>
            </a:r>
            <a:r>
              <a:rPr lang="ru-RU" sz="1600" dirty="0"/>
              <a:t> </a:t>
            </a:r>
            <a:r>
              <a:rPr lang="ru-RU" sz="1600" dirty="0" err="1"/>
              <a:t>терористичного</a:t>
            </a:r>
            <a:r>
              <a:rPr lang="ru-RU" sz="1600" dirty="0"/>
              <a:t> та </a:t>
            </a:r>
            <a:r>
              <a:rPr lang="ru-RU" sz="1600" dirty="0" err="1"/>
              <a:t>антиконституційного</a:t>
            </a:r>
            <a:r>
              <a:rPr lang="ru-RU" sz="1600" dirty="0"/>
              <a:t> </a:t>
            </a:r>
            <a:r>
              <a:rPr lang="ru-RU" sz="1600" dirty="0" err="1"/>
              <a:t>спрямування</a:t>
            </a:r>
            <a:r>
              <a:rPr lang="ru-RU" sz="1600" dirty="0"/>
              <a:t>: </a:t>
            </a:r>
            <a:r>
              <a:rPr lang="ru-RU" sz="1600" dirty="0" err="1"/>
              <a:t>здійснення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реальна </a:t>
            </a:r>
            <a:r>
              <a:rPr lang="ru-RU" sz="1600" dirty="0" err="1"/>
              <a:t>загроза</a:t>
            </a:r>
            <a:r>
              <a:rPr lang="ru-RU" sz="1600" dirty="0"/>
              <a:t> </a:t>
            </a:r>
            <a:r>
              <a:rPr lang="ru-RU" sz="1600" dirty="0" err="1"/>
              <a:t>терористичного</a:t>
            </a:r>
            <a:r>
              <a:rPr lang="ru-RU" sz="1600" dirty="0"/>
              <a:t> акту (</a:t>
            </a:r>
            <a:r>
              <a:rPr lang="ru-RU" sz="1600" dirty="0" err="1"/>
              <a:t>збройний</a:t>
            </a:r>
            <a:r>
              <a:rPr lang="ru-RU" sz="1600" dirty="0"/>
              <a:t> </a:t>
            </a:r>
            <a:r>
              <a:rPr lang="ru-RU" sz="1600" dirty="0" err="1"/>
              <a:t>напад</a:t>
            </a:r>
            <a:r>
              <a:rPr lang="ru-RU" sz="1600" dirty="0"/>
              <a:t>, </a:t>
            </a:r>
            <a:r>
              <a:rPr lang="ru-RU" sz="1600" dirty="0" err="1"/>
              <a:t>захоплення</a:t>
            </a:r>
            <a:r>
              <a:rPr lang="ru-RU" sz="1600" dirty="0"/>
              <a:t> і </a:t>
            </a:r>
            <a:r>
              <a:rPr lang="ru-RU" sz="1600" dirty="0" err="1"/>
              <a:t>затримання</a:t>
            </a:r>
            <a:r>
              <a:rPr lang="ru-RU" sz="1600" dirty="0"/>
              <a:t> </a:t>
            </a:r>
            <a:r>
              <a:rPr lang="ru-RU" sz="1600" dirty="0" err="1"/>
              <a:t>важливих</a:t>
            </a:r>
            <a:r>
              <a:rPr lang="ru-RU" sz="1600" dirty="0"/>
              <a:t> </a:t>
            </a:r>
            <a:r>
              <a:rPr lang="ru-RU" sz="1600" dirty="0" err="1"/>
              <a:t>об'єктів</a:t>
            </a:r>
            <a:r>
              <a:rPr lang="ru-RU" sz="1600" dirty="0"/>
              <a:t> </a:t>
            </a:r>
            <a:r>
              <a:rPr lang="ru-RU" sz="1600" dirty="0" err="1"/>
              <a:t>ядерних</a:t>
            </a:r>
            <a:r>
              <a:rPr lang="ru-RU" sz="1600" dirty="0"/>
              <a:t> устав і </a:t>
            </a:r>
            <a:r>
              <a:rPr lang="ru-RU" sz="1600" dirty="0" err="1"/>
              <a:t>матеріалів</a:t>
            </a:r>
            <a:r>
              <a:rPr lang="ru-RU" sz="1600" dirty="0"/>
              <a:t>, систем </a:t>
            </a:r>
            <a:r>
              <a:rPr lang="ru-RU" sz="1600" dirty="0" err="1"/>
              <a:t>зв'язку</a:t>
            </a:r>
            <a:r>
              <a:rPr lang="ru-RU" sz="1600" dirty="0"/>
              <a:t> та </a:t>
            </a:r>
            <a:r>
              <a:rPr lang="ru-RU" sz="1600" dirty="0" err="1"/>
              <a:t>телекомунікації</a:t>
            </a:r>
            <a:r>
              <a:rPr lang="ru-RU" sz="1600" dirty="0"/>
              <a:t>, </a:t>
            </a:r>
            <a:r>
              <a:rPr lang="ru-RU" sz="1600" dirty="0" err="1"/>
              <a:t>напад</a:t>
            </a:r>
            <a:r>
              <a:rPr lang="ru-RU" sz="1600" dirty="0"/>
              <a:t> </a:t>
            </a:r>
            <a:r>
              <a:rPr lang="ru-RU" sz="1600" dirty="0" err="1"/>
              <a:t>чи</a:t>
            </a:r>
            <a:r>
              <a:rPr lang="ru-RU" sz="1600" dirty="0"/>
              <a:t> замах на </a:t>
            </a:r>
            <a:r>
              <a:rPr lang="ru-RU" sz="1600" dirty="0" err="1"/>
              <a:t>екіпаж</a:t>
            </a:r>
            <a:r>
              <a:rPr lang="ru-RU" sz="1600" dirty="0"/>
              <a:t> </a:t>
            </a:r>
            <a:r>
              <a:rPr lang="ru-RU" sz="1600" dirty="0" err="1"/>
              <a:t>повітряного</a:t>
            </a:r>
            <a:r>
              <a:rPr lang="ru-RU" sz="1600" dirty="0"/>
              <a:t> </a:t>
            </a:r>
            <a:r>
              <a:rPr lang="ru-RU" sz="1600" dirty="0" err="1"/>
              <a:t>чи</a:t>
            </a:r>
            <a:r>
              <a:rPr lang="ru-RU" sz="1600" dirty="0"/>
              <a:t> </a:t>
            </a:r>
            <a:r>
              <a:rPr lang="ru-RU" sz="1600" dirty="0" err="1"/>
              <a:t>морського</a:t>
            </a:r>
            <a:r>
              <a:rPr lang="ru-RU" sz="1600" dirty="0"/>
              <a:t> судна), </a:t>
            </a:r>
            <a:r>
              <a:rPr lang="ru-RU" sz="1600" dirty="0" err="1"/>
              <a:t>викрадення</a:t>
            </a:r>
            <a:r>
              <a:rPr lang="ru-RU" sz="1600" dirty="0"/>
              <a:t> (</a:t>
            </a:r>
            <a:r>
              <a:rPr lang="ru-RU" sz="1600" dirty="0" err="1"/>
              <a:t>спроба</a:t>
            </a:r>
            <a:r>
              <a:rPr lang="ru-RU" sz="1600" dirty="0"/>
              <a:t> </a:t>
            </a:r>
            <a:r>
              <a:rPr lang="ru-RU" sz="1600" dirty="0" err="1"/>
              <a:t>викрадення</a:t>
            </a:r>
            <a:r>
              <a:rPr lang="ru-RU" sz="1600" dirty="0"/>
              <a:t>) </a:t>
            </a:r>
            <a:r>
              <a:rPr lang="ru-RU" sz="1600" dirty="0" err="1"/>
              <a:t>чи</a:t>
            </a:r>
            <a:r>
              <a:rPr lang="ru-RU" sz="1600" dirty="0"/>
              <a:t> </a:t>
            </a:r>
            <a:r>
              <a:rPr lang="ru-RU" sz="1600" dirty="0" err="1"/>
              <a:t>знищення</a:t>
            </a:r>
            <a:r>
              <a:rPr lang="ru-RU" sz="1600" dirty="0"/>
              <a:t> суден, </a:t>
            </a:r>
            <a:r>
              <a:rPr lang="ru-RU" sz="1600" dirty="0" err="1"/>
              <a:t>встановлення</a:t>
            </a:r>
            <a:r>
              <a:rPr lang="ru-RU" sz="1600" dirty="0"/>
              <a:t> </a:t>
            </a:r>
            <a:r>
              <a:rPr lang="ru-RU" sz="1600" dirty="0" err="1"/>
              <a:t>вибухових</a:t>
            </a:r>
            <a:r>
              <a:rPr lang="ru-RU" sz="1600" dirty="0"/>
              <a:t> </a:t>
            </a:r>
            <a:r>
              <a:rPr lang="ru-RU" sz="1600" dirty="0" err="1"/>
              <a:t>пристроїв</a:t>
            </a:r>
            <a:r>
              <a:rPr lang="ru-RU" sz="1600" dirty="0"/>
              <a:t> у </a:t>
            </a:r>
            <a:r>
              <a:rPr lang="ru-RU" sz="1600" dirty="0" err="1"/>
              <a:t>громадських</a:t>
            </a:r>
            <a:r>
              <a:rPr lang="ru-RU" sz="1600" dirty="0"/>
              <a:t> </a:t>
            </a:r>
            <a:r>
              <a:rPr lang="ru-RU" sz="1600" dirty="0" err="1"/>
              <a:t>місцях</a:t>
            </a:r>
            <a:r>
              <a:rPr lang="ru-RU" sz="1600" dirty="0"/>
              <a:t>, </a:t>
            </a:r>
            <a:r>
              <a:rPr lang="ru-RU" sz="1600" dirty="0" err="1"/>
              <a:t>викрадення</a:t>
            </a:r>
            <a:r>
              <a:rPr lang="ru-RU" sz="1600" dirty="0"/>
              <a:t> </a:t>
            </a:r>
            <a:r>
              <a:rPr lang="ru-RU" sz="1600" dirty="0" err="1"/>
              <a:t>зброї</a:t>
            </a:r>
            <a:r>
              <a:rPr lang="ru-RU" sz="1600" dirty="0"/>
              <a:t>, </a:t>
            </a:r>
            <a:r>
              <a:rPr lang="ru-RU" sz="1600" dirty="0" err="1"/>
              <a:t>виявлення</a:t>
            </a:r>
            <a:r>
              <a:rPr lang="ru-RU" sz="1600" dirty="0"/>
              <a:t> </a:t>
            </a:r>
            <a:r>
              <a:rPr lang="ru-RU" sz="1600" dirty="0" err="1"/>
              <a:t>застарілих</a:t>
            </a:r>
            <a:r>
              <a:rPr lang="ru-RU" sz="1600" dirty="0"/>
              <a:t> </a:t>
            </a:r>
            <a:r>
              <a:rPr lang="ru-RU" sz="1600" dirty="0" err="1"/>
              <a:t>боєприпасів</a:t>
            </a:r>
            <a:r>
              <a:rPr lang="ru-RU" sz="1600" dirty="0"/>
              <a:t> </a:t>
            </a:r>
            <a:r>
              <a:rPr lang="ru-RU" sz="1600" dirty="0" err="1"/>
              <a:t>тощо</a:t>
            </a:r>
            <a:r>
              <a:rPr lang="ru-RU" sz="1600" dirty="0"/>
              <a:t>.</a:t>
            </a:r>
          </a:p>
          <a:p>
            <a:pPr marL="0" lvl="0" algn="just" defTabSz="914400">
              <a:buClrTx/>
              <a:buNone/>
            </a:pPr>
            <a:endParaRPr lang="ru-RU" sz="1600" dirty="0"/>
          </a:p>
          <a:p>
            <a:pPr marL="0" lvl="0" algn="just" defTabSz="914400">
              <a:buClrTx/>
              <a:buNone/>
            </a:pPr>
            <a:r>
              <a:rPr lang="ru-RU" sz="1600" b="1" dirty="0" err="1"/>
              <a:t>Надзвичайні</a:t>
            </a:r>
            <a:r>
              <a:rPr lang="ru-RU" sz="1600" b="1" dirty="0"/>
              <a:t> </a:t>
            </a:r>
            <a:r>
              <a:rPr lang="ru-RU" sz="1600" b="1" dirty="0" err="1"/>
              <a:t>ситуації</a:t>
            </a:r>
            <a:r>
              <a:rPr lang="ru-RU" sz="1600" b="1" dirty="0"/>
              <a:t> </a:t>
            </a:r>
            <a:r>
              <a:rPr lang="ru-RU" sz="1600" b="1" dirty="0" err="1"/>
              <a:t>військового</a:t>
            </a:r>
            <a:r>
              <a:rPr lang="ru-RU" sz="1600" b="1" dirty="0"/>
              <a:t> характеру </a:t>
            </a:r>
            <a:r>
              <a:rPr lang="ru-RU" sz="1600" dirty="0"/>
              <a:t>— </a:t>
            </a:r>
            <a:r>
              <a:rPr lang="ru-RU" sz="1600" dirty="0" err="1"/>
              <a:t>це</a:t>
            </a:r>
            <a:r>
              <a:rPr lang="ru-RU" sz="1600" dirty="0"/>
              <a:t> </a:t>
            </a:r>
            <a:r>
              <a:rPr lang="ru-RU" sz="1600" dirty="0" err="1"/>
              <a:t>ситуації</a:t>
            </a:r>
            <a:r>
              <a:rPr lang="ru-RU" sz="1600" dirty="0"/>
              <a:t>, </a:t>
            </a:r>
            <a:r>
              <a:rPr lang="ru-RU" sz="1600" dirty="0" err="1"/>
              <a:t>пов'язані</a:t>
            </a:r>
            <a:r>
              <a:rPr lang="ru-RU" sz="1600" dirty="0"/>
              <a:t> з </a:t>
            </a:r>
            <a:r>
              <a:rPr lang="ru-RU" sz="1600" dirty="0" err="1"/>
              <a:t>наслідками</a:t>
            </a:r>
            <a:r>
              <a:rPr lang="ru-RU" sz="1600" dirty="0"/>
              <a:t> </a:t>
            </a:r>
            <a:r>
              <a:rPr lang="ru-RU" sz="1600" dirty="0" err="1"/>
              <a:t>застосування</a:t>
            </a:r>
            <a:r>
              <a:rPr lang="ru-RU" sz="1600" dirty="0"/>
              <a:t> </a:t>
            </a:r>
            <a:r>
              <a:rPr lang="ru-RU" sz="1600" dirty="0" err="1"/>
              <a:t>зброї</a:t>
            </a:r>
            <a:r>
              <a:rPr lang="ru-RU" sz="1600" dirty="0"/>
              <a:t> </a:t>
            </a:r>
            <a:r>
              <a:rPr lang="ru-RU" sz="1600" dirty="0" err="1"/>
              <a:t>масового</a:t>
            </a:r>
            <a:r>
              <a:rPr lang="ru-RU" sz="1600" dirty="0"/>
              <a:t> </a:t>
            </a:r>
            <a:r>
              <a:rPr lang="ru-RU" sz="1600" dirty="0" err="1"/>
              <a:t>ураження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звичайних</a:t>
            </a:r>
            <a:r>
              <a:rPr lang="ru-RU" sz="1600" dirty="0"/>
              <a:t> </a:t>
            </a:r>
            <a:r>
              <a:rPr lang="ru-RU" sz="1600" dirty="0" err="1"/>
              <a:t>засобів</a:t>
            </a:r>
            <a:r>
              <a:rPr lang="ru-RU" sz="1600" dirty="0"/>
              <a:t> </a:t>
            </a:r>
            <a:r>
              <a:rPr lang="ru-RU" sz="1600" dirty="0" err="1"/>
              <a:t>ураження</a:t>
            </a:r>
            <a:r>
              <a:rPr lang="ru-RU" sz="1600" dirty="0"/>
              <a:t>, </a:t>
            </a:r>
            <a:r>
              <a:rPr lang="ru-RU" sz="1600" dirty="0" err="1"/>
              <a:t>під</a:t>
            </a:r>
            <a:r>
              <a:rPr lang="ru-RU" sz="1600" dirty="0"/>
              <a:t> час </a:t>
            </a:r>
            <a:r>
              <a:rPr lang="ru-RU" sz="1600" dirty="0" err="1"/>
              <a:t>яких</a:t>
            </a:r>
            <a:r>
              <a:rPr lang="ru-RU" sz="1600" dirty="0"/>
              <a:t> </a:t>
            </a:r>
            <a:r>
              <a:rPr lang="ru-RU" sz="1600" dirty="0" err="1"/>
              <a:t>виникають</a:t>
            </a:r>
            <a:r>
              <a:rPr lang="ru-RU" sz="1600" dirty="0"/>
              <a:t> </a:t>
            </a:r>
            <a:r>
              <a:rPr lang="ru-RU" sz="1600" dirty="0" err="1"/>
              <a:t>вторинні</a:t>
            </a:r>
            <a:r>
              <a:rPr lang="ru-RU" sz="1600" dirty="0"/>
              <a:t> </a:t>
            </a:r>
            <a:r>
              <a:rPr lang="ru-RU" sz="1600" dirty="0" err="1"/>
              <a:t>фактори</a:t>
            </a:r>
            <a:r>
              <a:rPr lang="ru-RU" sz="1600" dirty="0"/>
              <a:t> </a:t>
            </a:r>
            <a:r>
              <a:rPr lang="ru-RU" sz="1600" dirty="0" err="1"/>
              <a:t>ураження</a:t>
            </a:r>
            <a:r>
              <a:rPr lang="ru-RU" sz="1600" dirty="0"/>
              <a:t> </a:t>
            </a:r>
            <a:r>
              <a:rPr lang="ru-RU" sz="1600" dirty="0" err="1"/>
              <a:t>населення</a:t>
            </a:r>
            <a:r>
              <a:rPr lang="ru-RU" sz="1600" dirty="0"/>
              <a:t> </a:t>
            </a:r>
            <a:r>
              <a:rPr lang="ru-RU" sz="1600" dirty="0" err="1"/>
              <a:t>внаслідок</a:t>
            </a:r>
            <a:r>
              <a:rPr lang="ru-RU" sz="1600" dirty="0"/>
              <a:t> </a:t>
            </a:r>
            <a:r>
              <a:rPr lang="ru-RU" sz="1600" dirty="0" err="1"/>
              <a:t>зруйнування</a:t>
            </a:r>
            <a:r>
              <a:rPr lang="ru-RU" sz="1600" dirty="0"/>
              <a:t> </a:t>
            </a:r>
            <a:r>
              <a:rPr lang="ru-RU" sz="1600" dirty="0" err="1"/>
              <a:t>атомних</a:t>
            </a:r>
            <a:r>
              <a:rPr lang="ru-RU" sz="1600" dirty="0"/>
              <a:t> і </a:t>
            </a:r>
            <a:r>
              <a:rPr lang="ru-RU" sz="1600" dirty="0" err="1"/>
              <a:t>гідроелектричних</a:t>
            </a:r>
            <a:r>
              <a:rPr lang="ru-RU" sz="1600" dirty="0"/>
              <a:t> </a:t>
            </a:r>
            <a:r>
              <a:rPr lang="ru-RU" sz="1600" dirty="0" err="1"/>
              <a:t>станцій</a:t>
            </a:r>
            <a:r>
              <a:rPr lang="ru-RU" sz="1600" dirty="0"/>
              <a:t>, </a:t>
            </a:r>
            <a:r>
              <a:rPr lang="ru-RU" sz="1600" dirty="0" err="1"/>
              <a:t>складів</a:t>
            </a:r>
            <a:r>
              <a:rPr lang="ru-RU" sz="1600" dirty="0"/>
              <a:t> і </a:t>
            </a:r>
            <a:r>
              <a:rPr lang="ru-RU" sz="1600" dirty="0" err="1"/>
              <a:t>сховищ</a:t>
            </a:r>
            <a:r>
              <a:rPr lang="ru-RU" sz="1600" dirty="0"/>
              <a:t> </a:t>
            </a:r>
            <a:r>
              <a:rPr lang="ru-RU" sz="1600" dirty="0" err="1"/>
              <a:t>радіоактивних</a:t>
            </a:r>
            <a:r>
              <a:rPr lang="ru-RU" sz="1600" dirty="0"/>
              <a:t> і </a:t>
            </a:r>
            <a:r>
              <a:rPr lang="ru-RU" sz="1600" dirty="0" err="1"/>
              <a:t>токсичних</a:t>
            </a:r>
            <a:r>
              <a:rPr lang="ru-RU" sz="1600" dirty="0"/>
              <a:t> </a:t>
            </a:r>
            <a:r>
              <a:rPr lang="ru-RU" sz="1600" dirty="0" err="1"/>
              <a:t>речовин</a:t>
            </a:r>
            <a:r>
              <a:rPr lang="ru-RU" sz="1600" dirty="0"/>
              <a:t> та </a:t>
            </a:r>
            <a:r>
              <a:rPr lang="ru-RU" sz="1600" dirty="0" err="1"/>
              <a:t>відходів</a:t>
            </a:r>
            <a:r>
              <a:rPr lang="ru-RU" sz="1600" dirty="0"/>
              <a:t>, </a:t>
            </a:r>
            <a:r>
              <a:rPr lang="ru-RU" sz="1600" dirty="0" err="1"/>
              <a:t>нафтопродуктів</a:t>
            </a:r>
            <a:r>
              <a:rPr lang="ru-RU" sz="1600" dirty="0"/>
              <a:t>, </a:t>
            </a:r>
            <a:r>
              <a:rPr lang="ru-RU" sz="1600" dirty="0" err="1"/>
              <a:t>вибухівки</a:t>
            </a:r>
            <a:r>
              <a:rPr lang="ru-RU" sz="1600" dirty="0"/>
              <a:t>, </a:t>
            </a:r>
            <a:r>
              <a:rPr lang="ru-RU" sz="1600" dirty="0" err="1"/>
              <a:t>сильнодіючих</a:t>
            </a:r>
            <a:r>
              <a:rPr lang="ru-RU" sz="1600" dirty="0"/>
              <a:t> </a:t>
            </a:r>
            <a:r>
              <a:rPr lang="ru-RU" sz="1600" dirty="0" err="1"/>
              <a:t>отруйних</a:t>
            </a:r>
            <a:r>
              <a:rPr lang="ru-RU" sz="1600" dirty="0"/>
              <a:t> </a:t>
            </a:r>
            <a:r>
              <a:rPr lang="ru-RU" sz="1600" dirty="0" err="1"/>
              <a:t>речовин</a:t>
            </a:r>
            <a:r>
              <a:rPr lang="ru-RU" sz="1600" dirty="0"/>
              <a:t>, </a:t>
            </a:r>
            <a:r>
              <a:rPr lang="ru-RU" sz="1600" dirty="0" err="1"/>
              <a:t>токсичних</a:t>
            </a:r>
            <a:r>
              <a:rPr lang="ru-RU" sz="1600" dirty="0"/>
              <a:t> </a:t>
            </a:r>
            <a:r>
              <a:rPr lang="ru-RU" sz="1600" dirty="0" err="1"/>
              <a:t>відходів</a:t>
            </a:r>
            <a:r>
              <a:rPr lang="ru-RU" sz="1600" dirty="0"/>
              <a:t>, </a:t>
            </a:r>
            <a:r>
              <a:rPr lang="ru-RU" sz="1600" dirty="0" err="1"/>
              <a:t>транспортних</a:t>
            </a:r>
            <a:r>
              <a:rPr lang="ru-RU" sz="1600" dirty="0"/>
              <a:t> та </a:t>
            </a:r>
            <a:r>
              <a:rPr lang="ru-RU" sz="1600" dirty="0" err="1"/>
              <a:t>інженерних</a:t>
            </a:r>
            <a:r>
              <a:rPr lang="ru-RU" sz="1600" dirty="0"/>
              <a:t> </a:t>
            </a:r>
            <a:r>
              <a:rPr lang="ru-RU" sz="1600" dirty="0" err="1"/>
              <a:t>комунікацій</a:t>
            </a:r>
            <a:r>
              <a:rPr lang="ru-RU" sz="1600" dirty="0"/>
              <a:t>.</a:t>
            </a:r>
          </a:p>
          <a:p>
            <a:pPr marL="0" lvl="0" algn="just" defTabSz="914400">
              <a:buClrTx/>
              <a:buNone/>
            </a:pPr>
            <a:endParaRPr lang="ru-RU" sz="1600" dirty="0"/>
          </a:p>
          <a:p>
            <a:pPr marL="0" lvl="0" algn="just" defTabSz="914400">
              <a:buClrTx/>
              <a:buNone/>
            </a:pPr>
            <a:r>
              <a:rPr lang="ru-RU" sz="1600" dirty="0" err="1"/>
              <a:t>Залежно</a:t>
            </a:r>
            <a:r>
              <a:rPr lang="ru-RU" sz="1600" dirty="0"/>
              <a:t> </a:t>
            </a:r>
            <a:r>
              <a:rPr lang="ru-RU" sz="1600" dirty="0" err="1"/>
              <a:t>від</a:t>
            </a:r>
            <a:r>
              <a:rPr lang="ru-RU" sz="1600" dirty="0"/>
              <a:t> </a:t>
            </a:r>
            <a:r>
              <a:rPr lang="ru-RU" sz="1600" dirty="0" err="1"/>
              <a:t>територіального</a:t>
            </a:r>
            <a:r>
              <a:rPr lang="ru-RU" sz="1600" dirty="0"/>
              <a:t> </a:t>
            </a:r>
            <a:r>
              <a:rPr lang="ru-RU" sz="1600" dirty="0" err="1"/>
              <a:t>поширення</a:t>
            </a:r>
            <a:r>
              <a:rPr lang="ru-RU" sz="1600" dirty="0"/>
              <a:t>, </a:t>
            </a:r>
            <a:r>
              <a:rPr lang="ru-RU" sz="1600" dirty="0" err="1"/>
              <a:t>обсягів</a:t>
            </a:r>
            <a:r>
              <a:rPr lang="ru-RU" sz="1600" dirty="0"/>
              <a:t>, </a:t>
            </a:r>
            <a:r>
              <a:rPr lang="ru-RU" sz="1600" dirty="0" err="1"/>
              <a:t>заподіяних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очікуваних</a:t>
            </a:r>
            <a:r>
              <a:rPr lang="ru-RU" sz="1600" dirty="0"/>
              <a:t> </a:t>
            </a:r>
            <a:r>
              <a:rPr lang="ru-RU" sz="1600" dirty="0" err="1"/>
              <a:t>економічних</a:t>
            </a:r>
            <a:r>
              <a:rPr lang="ru-RU" sz="1600" dirty="0"/>
              <a:t> </a:t>
            </a:r>
            <a:r>
              <a:rPr lang="ru-RU" sz="1600" dirty="0" err="1"/>
              <a:t>збитків</a:t>
            </a:r>
            <a:r>
              <a:rPr lang="ru-RU" sz="1600" dirty="0"/>
              <a:t>, </a:t>
            </a:r>
            <a:r>
              <a:rPr lang="ru-RU" sz="1600" dirty="0" err="1"/>
              <a:t>кількості</a:t>
            </a:r>
            <a:r>
              <a:rPr lang="ru-RU" sz="1600" dirty="0"/>
              <a:t> людей, </a:t>
            </a:r>
            <a:r>
              <a:rPr lang="ru-RU" sz="1600" dirty="0" err="1"/>
              <a:t>які</a:t>
            </a:r>
            <a:r>
              <a:rPr lang="ru-RU" sz="1600" dirty="0"/>
              <a:t> </a:t>
            </a:r>
            <a:r>
              <a:rPr lang="ru-RU" sz="1600" dirty="0" err="1"/>
              <a:t>загинули</a:t>
            </a:r>
            <a:r>
              <a:rPr lang="ru-RU" sz="1600" dirty="0"/>
              <a:t>, </a:t>
            </a:r>
            <a:r>
              <a:rPr lang="ru-RU" sz="1600" dirty="0" err="1"/>
              <a:t>розрізняють</a:t>
            </a:r>
            <a:r>
              <a:rPr lang="ru-RU" sz="1600" dirty="0"/>
              <a:t> 4 </a:t>
            </a:r>
            <a:r>
              <a:rPr lang="ru-RU" sz="1600" dirty="0" err="1"/>
              <a:t>рівні</a:t>
            </a:r>
            <a:r>
              <a:rPr lang="ru-RU" sz="1600" dirty="0"/>
              <a:t> </a:t>
            </a:r>
            <a:r>
              <a:rPr lang="ru-RU" sz="1600" dirty="0" err="1"/>
              <a:t>надзвичайних</a:t>
            </a:r>
            <a:r>
              <a:rPr lang="ru-RU" sz="1600" dirty="0"/>
              <a:t> </a:t>
            </a:r>
            <a:r>
              <a:rPr lang="ru-RU" sz="1600" dirty="0" err="1"/>
              <a:t>ситуацій</a:t>
            </a:r>
            <a:r>
              <a:rPr lang="ru-RU" sz="1600" dirty="0"/>
              <a:t> — </a:t>
            </a:r>
            <a:r>
              <a:rPr lang="ru-RU" sz="1600" dirty="0" err="1"/>
              <a:t>загальнодержавний</a:t>
            </a:r>
            <a:r>
              <a:rPr lang="ru-RU" sz="1600" dirty="0"/>
              <a:t>, </a:t>
            </a:r>
            <a:r>
              <a:rPr lang="ru-RU" sz="1600" dirty="0" err="1"/>
              <a:t>регіональний</a:t>
            </a:r>
            <a:r>
              <a:rPr lang="ru-RU" sz="1600" dirty="0"/>
              <a:t>, </a:t>
            </a:r>
            <a:r>
              <a:rPr lang="ru-RU" sz="1600" dirty="0" err="1"/>
              <a:t>місцевий</a:t>
            </a:r>
            <a:r>
              <a:rPr lang="ru-RU" sz="1600" dirty="0"/>
              <a:t> та </a:t>
            </a:r>
            <a:r>
              <a:rPr lang="ru-RU" sz="1600" dirty="0" err="1"/>
              <a:t>об'єктовий</a:t>
            </a:r>
            <a:r>
              <a:rPr lang="ru-RU" sz="1600" dirty="0"/>
              <a:t>.</a:t>
            </a:r>
          </a:p>
          <a:p>
            <a:pPr marL="0" lvl="0" algn="just" defTabSz="914400">
              <a:buClrTx/>
              <a:buNone/>
            </a:pPr>
            <a:endParaRPr lang="ru-RU" sz="1600" dirty="0"/>
          </a:p>
          <a:p>
            <a:pPr marL="0" lvl="0" algn="just" defTabSz="914400">
              <a:buClrTx/>
              <a:buNone/>
            </a:pPr>
            <a:r>
              <a:rPr lang="ru-RU" sz="1600" b="1" dirty="0" err="1"/>
              <a:t>Надзвичайна</a:t>
            </a:r>
            <a:r>
              <a:rPr lang="ru-RU" sz="1600" b="1" dirty="0"/>
              <a:t> </a:t>
            </a:r>
            <a:r>
              <a:rPr lang="ru-RU" sz="1600" b="1" dirty="0" err="1"/>
              <a:t>ситуація</a:t>
            </a:r>
            <a:r>
              <a:rPr lang="ru-RU" sz="1600" b="1" dirty="0"/>
              <a:t> </a:t>
            </a:r>
            <a:r>
              <a:rPr lang="ru-RU" sz="1600" b="1" dirty="0" err="1"/>
              <a:t>загальнодержавного</a:t>
            </a:r>
            <a:r>
              <a:rPr lang="ru-RU" sz="1600" b="1" dirty="0"/>
              <a:t> </a:t>
            </a:r>
            <a:r>
              <a:rPr lang="ru-RU" sz="1600" b="1" dirty="0" err="1"/>
              <a:t>рівня</a:t>
            </a:r>
            <a:r>
              <a:rPr lang="ru-RU" sz="1600" b="1" dirty="0"/>
              <a:t> </a:t>
            </a:r>
            <a:r>
              <a:rPr lang="ru-RU" sz="1600" dirty="0"/>
              <a:t>— </a:t>
            </a:r>
            <a:r>
              <a:rPr lang="ru-RU" sz="1600" dirty="0" err="1"/>
              <a:t>це</a:t>
            </a:r>
            <a:r>
              <a:rPr lang="ru-RU" sz="1600" dirty="0"/>
              <a:t> </a:t>
            </a:r>
            <a:r>
              <a:rPr lang="ru-RU" sz="1600" dirty="0" err="1"/>
              <a:t>надзвичайна</a:t>
            </a:r>
            <a:r>
              <a:rPr lang="ru-RU" sz="1600" dirty="0"/>
              <a:t> </a:t>
            </a:r>
            <a:r>
              <a:rPr lang="ru-RU" sz="1600" dirty="0" err="1"/>
              <a:t>ситуація</a:t>
            </a:r>
            <a:r>
              <a:rPr lang="ru-RU" sz="1600" dirty="0"/>
              <a:t>, яка </a:t>
            </a:r>
            <a:r>
              <a:rPr lang="ru-RU" sz="1600" dirty="0" err="1"/>
              <a:t>розвивається</a:t>
            </a:r>
            <a:r>
              <a:rPr lang="ru-RU" sz="1600" dirty="0"/>
              <a:t> на </a:t>
            </a:r>
            <a:r>
              <a:rPr lang="ru-RU" sz="1600" dirty="0" err="1"/>
              <a:t>території</a:t>
            </a:r>
            <a:r>
              <a:rPr lang="ru-RU" sz="1600" dirty="0"/>
              <a:t> </a:t>
            </a:r>
            <a:r>
              <a:rPr lang="ru-RU" sz="1600" dirty="0" err="1"/>
              <a:t>двох</a:t>
            </a:r>
            <a:r>
              <a:rPr lang="ru-RU" sz="1600" dirty="0"/>
              <a:t> та </a:t>
            </a:r>
            <a:r>
              <a:rPr lang="ru-RU" sz="1600" dirty="0" err="1"/>
              <a:t>більше</a:t>
            </a:r>
            <a:r>
              <a:rPr lang="ru-RU" sz="1600" dirty="0"/>
              <a:t> областей </a:t>
            </a:r>
            <a:r>
              <a:rPr lang="ru-RU" sz="1600" dirty="0" err="1" smtClean="0"/>
              <a:t>або</a:t>
            </a:r>
            <a:r>
              <a:rPr lang="ru-RU" sz="1600" dirty="0" smtClean="0"/>
              <a:t> </a:t>
            </a:r>
            <a:r>
              <a:rPr lang="ru-RU" sz="1600" dirty="0" err="1"/>
              <a:t>загрожує</a:t>
            </a:r>
            <a:r>
              <a:rPr lang="ru-RU" sz="1600" dirty="0"/>
              <a:t> </a:t>
            </a:r>
            <a:r>
              <a:rPr lang="ru-RU" sz="1600" dirty="0" err="1"/>
              <a:t>транскордонним</a:t>
            </a:r>
            <a:r>
              <a:rPr lang="ru-RU" sz="1600" dirty="0"/>
              <a:t> </a:t>
            </a:r>
            <a:r>
              <a:rPr lang="ru-RU" sz="1600" dirty="0" err="1"/>
              <a:t>перенесенням</a:t>
            </a:r>
            <a:r>
              <a:rPr lang="ru-RU" sz="1600" dirty="0"/>
              <a:t>, а </a:t>
            </a:r>
            <a:r>
              <a:rPr lang="ru-RU" sz="1600" dirty="0" err="1"/>
              <a:t>також</a:t>
            </a:r>
            <a:r>
              <a:rPr lang="ru-RU" sz="1600" dirty="0"/>
              <a:t> у </a:t>
            </a:r>
            <a:r>
              <a:rPr lang="ru-RU" sz="1600" dirty="0" err="1"/>
              <a:t>разі</a:t>
            </a:r>
            <a:r>
              <a:rPr lang="ru-RU" sz="1600" dirty="0"/>
              <a:t>, коли для </a:t>
            </a:r>
            <a:r>
              <a:rPr lang="ru-RU" sz="1600" dirty="0" err="1"/>
              <a:t>її</a:t>
            </a:r>
            <a:r>
              <a:rPr lang="ru-RU" sz="1600" dirty="0"/>
              <a:t> </a:t>
            </a:r>
            <a:r>
              <a:rPr lang="ru-RU" sz="1600" dirty="0" err="1"/>
              <a:t>ліквідації</a:t>
            </a:r>
            <a:r>
              <a:rPr lang="ru-RU" sz="1600" dirty="0"/>
              <a:t> </a:t>
            </a:r>
            <a:r>
              <a:rPr lang="ru-RU" sz="1600" dirty="0" err="1"/>
              <a:t>необхідні</a:t>
            </a:r>
            <a:r>
              <a:rPr lang="ru-RU" sz="1600" dirty="0"/>
              <a:t> </a:t>
            </a:r>
            <a:r>
              <a:rPr lang="ru-RU" sz="1600" dirty="0" err="1"/>
              <a:t>матеріали</a:t>
            </a:r>
            <a:r>
              <a:rPr lang="ru-RU" sz="1600" dirty="0"/>
              <a:t> і </a:t>
            </a:r>
            <a:r>
              <a:rPr lang="ru-RU" sz="1600" dirty="0" err="1"/>
              <a:t>технічні</a:t>
            </a:r>
            <a:r>
              <a:rPr lang="ru-RU" sz="1600" dirty="0"/>
              <a:t> </a:t>
            </a:r>
            <a:r>
              <a:rPr lang="ru-RU" sz="1600" dirty="0" err="1"/>
              <a:t>ресурси</a:t>
            </a:r>
            <a:r>
              <a:rPr lang="ru-RU" sz="1600" dirty="0"/>
              <a:t> в </a:t>
            </a:r>
            <a:r>
              <a:rPr lang="ru-RU" sz="1600" dirty="0" err="1"/>
              <a:t>обсягах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перевищують</a:t>
            </a:r>
            <a:r>
              <a:rPr lang="ru-RU" sz="1600" dirty="0"/>
              <a:t> </a:t>
            </a:r>
            <a:r>
              <a:rPr lang="ru-RU" sz="1600" dirty="0" err="1"/>
              <a:t>власні</a:t>
            </a:r>
            <a:r>
              <a:rPr lang="ru-RU" sz="1600" dirty="0"/>
              <a:t> </a:t>
            </a:r>
            <a:r>
              <a:rPr lang="ru-RU" sz="1600" dirty="0" err="1"/>
              <a:t>можливості</a:t>
            </a:r>
            <a:r>
              <a:rPr lang="ru-RU" sz="1600" dirty="0"/>
              <a:t> </a:t>
            </a:r>
            <a:r>
              <a:rPr lang="ru-RU" sz="1600" dirty="0" err="1"/>
              <a:t>окремої</a:t>
            </a:r>
            <a:r>
              <a:rPr lang="ru-RU" sz="1600" dirty="0"/>
              <a:t> </a:t>
            </a:r>
            <a:r>
              <a:rPr lang="ru-RU" sz="1600" dirty="0" err="1"/>
              <a:t>області</a:t>
            </a:r>
            <a:r>
              <a:rPr lang="ru-RU" sz="1600" dirty="0"/>
              <a:t> </a:t>
            </a:r>
            <a:r>
              <a:rPr lang="ru-RU" sz="1600" dirty="0" smtClean="0"/>
              <a:t>але </a:t>
            </a:r>
            <a:r>
              <a:rPr lang="ru-RU" sz="1600" dirty="0"/>
              <a:t>не </a:t>
            </a:r>
            <a:r>
              <a:rPr lang="ru-RU" sz="1600" dirty="0" err="1"/>
              <a:t>менше</a:t>
            </a:r>
            <a:r>
              <a:rPr lang="ru-RU" sz="1600" dirty="0"/>
              <a:t> 1% </a:t>
            </a:r>
            <a:r>
              <a:rPr lang="ru-RU" sz="1600" dirty="0" err="1"/>
              <a:t>обсягів</a:t>
            </a:r>
            <a:r>
              <a:rPr lang="ru-RU" sz="1600" dirty="0"/>
              <a:t> </a:t>
            </a:r>
            <a:r>
              <a:rPr lang="ru-RU" sz="1600" dirty="0" err="1"/>
              <a:t>видатків</a:t>
            </a:r>
            <a:r>
              <a:rPr lang="ru-RU" sz="1600" dirty="0"/>
              <a:t> </a:t>
            </a:r>
            <a:r>
              <a:rPr lang="ru-RU" sz="1600" dirty="0" err="1"/>
              <a:t>відповідного</a:t>
            </a:r>
            <a:r>
              <a:rPr lang="ru-RU" sz="1600" dirty="0"/>
              <a:t> бюджету.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337501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28800" y="0"/>
            <a:ext cx="9675812" cy="5911222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Надзвичайна</a:t>
            </a:r>
            <a:r>
              <a:rPr lang="ru-RU" dirty="0"/>
              <a:t> </a:t>
            </a:r>
            <a:r>
              <a:rPr lang="ru-RU" dirty="0" err="1"/>
              <a:t>ситуація</a:t>
            </a:r>
            <a:r>
              <a:rPr lang="ru-RU" dirty="0"/>
              <a:t> </a:t>
            </a:r>
            <a:r>
              <a:rPr lang="ru-RU" dirty="0" err="1"/>
              <a:t>регіонального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—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надзвичайна</a:t>
            </a:r>
            <a:r>
              <a:rPr lang="ru-RU" dirty="0"/>
              <a:t> </a:t>
            </a:r>
            <a:r>
              <a:rPr lang="ru-RU" dirty="0" err="1"/>
              <a:t>ситуація</a:t>
            </a:r>
            <a:r>
              <a:rPr lang="ru-RU" dirty="0"/>
              <a:t>, яка </a:t>
            </a:r>
            <a:r>
              <a:rPr lang="ru-RU" dirty="0" err="1"/>
              <a:t>розвивається</a:t>
            </a:r>
            <a:r>
              <a:rPr lang="ru-RU" dirty="0"/>
              <a:t> на </a:t>
            </a:r>
            <a:r>
              <a:rPr lang="ru-RU" dirty="0" err="1"/>
              <a:t>території</a:t>
            </a:r>
            <a:r>
              <a:rPr lang="ru-RU" dirty="0"/>
              <a:t> </a:t>
            </a:r>
            <a:r>
              <a:rPr lang="ru-RU" dirty="0" err="1"/>
              <a:t>двох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</a:t>
            </a:r>
            <a:r>
              <a:rPr lang="ru-RU" dirty="0" err="1"/>
              <a:t>адміністративних</a:t>
            </a:r>
            <a:r>
              <a:rPr lang="ru-RU" dirty="0"/>
              <a:t> </a:t>
            </a:r>
            <a:r>
              <a:rPr lang="ru-RU" dirty="0" err="1"/>
              <a:t>районів</a:t>
            </a:r>
            <a:r>
              <a:rPr lang="ru-RU" dirty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/>
              <a:t>загрожує</a:t>
            </a:r>
            <a:r>
              <a:rPr lang="ru-RU" dirty="0"/>
              <a:t> </a:t>
            </a:r>
            <a:r>
              <a:rPr lang="ru-RU" dirty="0" err="1"/>
              <a:t>перенесенням</a:t>
            </a:r>
            <a:r>
              <a:rPr lang="ru-RU" dirty="0"/>
              <a:t> на </a:t>
            </a:r>
            <a:r>
              <a:rPr lang="ru-RU" dirty="0" err="1"/>
              <a:t>територію</a:t>
            </a:r>
            <a:r>
              <a:rPr lang="ru-RU" dirty="0"/>
              <a:t> </a:t>
            </a:r>
            <a:r>
              <a:rPr lang="ru-RU" dirty="0" err="1"/>
              <a:t>суміжної</a:t>
            </a:r>
            <a:r>
              <a:rPr lang="ru-RU" dirty="0"/>
              <a:t> </a:t>
            </a:r>
            <a:r>
              <a:rPr lang="ru-RU" dirty="0" err="1"/>
              <a:t>області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у </a:t>
            </a:r>
            <a:r>
              <a:rPr lang="ru-RU" dirty="0" err="1"/>
              <a:t>разі</a:t>
            </a:r>
            <a:r>
              <a:rPr lang="ru-RU" dirty="0"/>
              <a:t>, коли для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ліквідації</a:t>
            </a:r>
            <a:r>
              <a:rPr lang="ru-RU" dirty="0"/>
              <a:t> </a:t>
            </a:r>
            <a:r>
              <a:rPr lang="ru-RU" dirty="0" err="1"/>
              <a:t>необхідні</a:t>
            </a:r>
            <a:r>
              <a:rPr lang="ru-RU" dirty="0"/>
              <a:t> </a:t>
            </a:r>
            <a:r>
              <a:rPr lang="ru-RU" dirty="0" err="1"/>
              <a:t>матеріальні</a:t>
            </a:r>
            <a:r>
              <a:rPr lang="ru-RU" dirty="0"/>
              <a:t> і </a:t>
            </a:r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ресурси</a:t>
            </a:r>
            <a:r>
              <a:rPr lang="ru-RU" dirty="0"/>
              <a:t> в </a:t>
            </a:r>
            <a:r>
              <a:rPr lang="ru-RU" dirty="0" err="1"/>
              <a:t>обсягах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перевищують</a:t>
            </a:r>
            <a:r>
              <a:rPr lang="ru-RU" dirty="0"/>
              <a:t> </a:t>
            </a:r>
            <a:r>
              <a:rPr lang="ru-RU" dirty="0" err="1"/>
              <a:t>власні</a:t>
            </a:r>
            <a:r>
              <a:rPr lang="ru-RU" dirty="0"/>
              <a:t> </a:t>
            </a:r>
            <a:r>
              <a:rPr lang="ru-RU" dirty="0" err="1"/>
              <a:t>можливості</a:t>
            </a:r>
            <a:r>
              <a:rPr lang="ru-RU" dirty="0"/>
              <a:t> </a:t>
            </a:r>
            <a:r>
              <a:rPr lang="ru-RU" dirty="0" err="1"/>
              <a:t>окремого</a:t>
            </a:r>
            <a:r>
              <a:rPr lang="ru-RU" dirty="0"/>
              <a:t> району, але не </a:t>
            </a:r>
            <a:r>
              <a:rPr lang="ru-RU" dirty="0" err="1"/>
              <a:t>менше</a:t>
            </a:r>
            <a:r>
              <a:rPr lang="ru-RU" dirty="0"/>
              <a:t> 1% </a:t>
            </a:r>
            <a:r>
              <a:rPr lang="ru-RU" dirty="0" err="1"/>
              <a:t>обсягів</a:t>
            </a:r>
            <a:r>
              <a:rPr lang="ru-RU" dirty="0"/>
              <a:t> </a:t>
            </a:r>
            <a:r>
              <a:rPr lang="ru-RU" dirty="0" err="1"/>
              <a:t>видатків</a:t>
            </a:r>
            <a:r>
              <a:rPr lang="ru-RU" dirty="0"/>
              <a:t> </a:t>
            </a:r>
            <a:r>
              <a:rPr lang="ru-RU" dirty="0" err="1"/>
              <a:t>відповідного</a:t>
            </a:r>
            <a:r>
              <a:rPr lang="ru-RU" dirty="0"/>
              <a:t> бюджету.</a:t>
            </a:r>
          </a:p>
          <a:p>
            <a:endParaRPr lang="ru-RU" dirty="0"/>
          </a:p>
          <a:p>
            <a:r>
              <a:rPr lang="ru-RU" dirty="0" err="1"/>
              <a:t>Надзвичайна</a:t>
            </a:r>
            <a:r>
              <a:rPr lang="ru-RU" dirty="0"/>
              <a:t> </a:t>
            </a:r>
            <a:r>
              <a:rPr lang="ru-RU" dirty="0" err="1"/>
              <a:t>ситуація</a:t>
            </a:r>
            <a:r>
              <a:rPr lang="ru-RU" dirty="0"/>
              <a:t> </a:t>
            </a:r>
            <a:r>
              <a:rPr lang="ru-RU" dirty="0" err="1"/>
              <a:t>місцевого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—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надзвичайна</a:t>
            </a:r>
            <a:r>
              <a:rPr lang="ru-RU" dirty="0"/>
              <a:t> </a:t>
            </a:r>
            <a:r>
              <a:rPr lang="ru-RU" dirty="0" err="1"/>
              <a:t>ситуація</a:t>
            </a:r>
            <a:r>
              <a:rPr lang="ru-RU" dirty="0"/>
              <a:t>, яка </a:t>
            </a:r>
            <a:r>
              <a:rPr lang="ru-RU" dirty="0" err="1"/>
              <a:t>виходить</a:t>
            </a:r>
            <a:r>
              <a:rPr lang="ru-RU" dirty="0"/>
              <a:t> за </a:t>
            </a:r>
            <a:r>
              <a:rPr lang="ru-RU" dirty="0" err="1"/>
              <a:t>межі</a:t>
            </a:r>
            <a:r>
              <a:rPr lang="ru-RU" dirty="0"/>
              <a:t> </a:t>
            </a:r>
            <a:r>
              <a:rPr lang="ru-RU" dirty="0" err="1"/>
              <a:t>потенційно-небезпечного</a:t>
            </a:r>
            <a:r>
              <a:rPr lang="ru-RU" dirty="0"/>
              <a:t> </a:t>
            </a:r>
            <a:r>
              <a:rPr lang="ru-RU" dirty="0" err="1"/>
              <a:t>об'єкта</a:t>
            </a:r>
            <a:r>
              <a:rPr lang="ru-RU" dirty="0"/>
              <a:t>, </a:t>
            </a:r>
            <a:r>
              <a:rPr lang="ru-RU" dirty="0" err="1"/>
              <a:t>загрожує</a:t>
            </a:r>
            <a:r>
              <a:rPr lang="ru-RU" dirty="0"/>
              <a:t> </a:t>
            </a:r>
            <a:r>
              <a:rPr lang="ru-RU" dirty="0" err="1"/>
              <a:t>поширенням</a:t>
            </a:r>
            <a:r>
              <a:rPr lang="ru-RU" dirty="0"/>
              <a:t> </a:t>
            </a:r>
            <a:r>
              <a:rPr lang="ru-RU" dirty="0" err="1"/>
              <a:t>самої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вторинних</a:t>
            </a:r>
            <a:r>
              <a:rPr lang="ru-RU" dirty="0"/>
              <a:t> </a:t>
            </a:r>
            <a:r>
              <a:rPr lang="ru-RU" dirty="0" err="1"/>
              <a:t>наслідків</a:t>
            </a:r>
            <a:r>
              <a:rPr lang="ru-RU" dirty="0"/>
              <a:t> на </a:t>
            </a:r>
            <a:r>
              <a:rPr lang="ru-RU" dirty="0" err="1"/>
              <a:t>довкілля</a:t>
            </a:r>
            <a:r>
              <a:rPr lang="ru-RU" dirty="0"/>
              <a:t>, </a:t>
            </a:r>
            <a:r>
              <a:rPr lang="ru-RU" dirty="0" err="1"/>
              <a:t>сусідні</a:t>
            </a:r>
            <a:r>
              <a:rPr lang="ru-RU" dirty="0"/>
              <a:t> </a:t>
            </a:r>
            <a:r>
              <a:rPr lang="ru-RU" dirty="0" err="1"/>
              <a:t>населені</a:t>
            </a:r>
            <a:r>
              <a:rPr lang="ru-RU" dirty="0"/>
              <a:t> </a:t>
            </a:r>
            <a:r>
              <a:rPr lang="ru-RU" dirty="0" err="1"/>
              <a:t>пункти</a:t>
            </a:r>
            <a:r>
              <a:rPr lang="ru-RU" dirty="0"/>
              <a:t>, </a:t>
            </a:r>
            <a:r>
              <a:rPr lang="ru-RU" dirty="0" err="1"/>
              <a:t>інженерні</a:t>
            </a:r>
            <a:r>
              <a:rPr lang="ru-RU" dirty="0"/>
              <a:t> </a:t>
            </a:r>
            <a:r>
              <a:rPr lang="ru-RU" dirty="0" err="1"/>
              <a:t>споруди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у </a:t>
            </a:r>
            <a:r>
              <a:rPr lang="ru-RU" dirty="0" err="1"/>
              <a:t>разі</a:t>
            </a:r>
            <a:r>
              <a:rPr lang="ru-RU" dirty="0"/>
              <a:t>, коли для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ліквідації</a:t>
            </a:r>
            <a:r>
              <a:rPr lang="ru-RU" dirty="0"/>
              <a:t> </a:t>
            </a:r>
            <a:r>
              <a:rPr lang="ru-RU" dirty="0" err="1"/>
              <a:t>необхідні</a:t>
            </a:r>
            <a:r>
              <a:rPr lang="ru-RU" dirty="0"/>
              <a:t> </a:t>
            </a:r>
            <a:r>
              <a:rPr lang="ru-RU" dirty="0" err="1"/>
              <a:t>матеріальні</a:t>
            </a:r>
            <a:r>
              <a:rPr lang="ru-RU" dirty="0"/>
              <a:t> і </a:t>
            </a:r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ресурси</a:t>
            </a:r>
            <a:r>
              <a:rPr lang="ru-RU" dirty="0"/>
              <a:t> в </a:t>
            </a:r>
            <a:r>
              <a:rPr lang="ru-RU" dirty="0" err="1"/>
              <a:t>обсягах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перевищують</a:t>
            </a:r>
            <a:r>
              <a:rPr lang="ru-RU" dirty="0"/>
              <a:t> </a:t>
            </a:r>
            <a:r>
              <a:rPr lang="ru-RU" dirty="0" err="1"/>
              <a:t>власні</a:t>
            </a:r>
            <a:r>
              <a:rPr lang="ru-RU" dirty="0"/>
              <a:t> </a:t>
            </a:r>
            <a:r>
              <a:rPr lang="ru-RU" dirty="0" err="1"/>
              <a:t>можливості</a:t>
            </a:r>
            <a:r>
              <a:rPr lang="ru-RU" dirty="0"/>
              <a:t> </a:t>
            </a:r>
            <a:r>
              <a:rPr lang="ru-RU" dirty="0" err="1"/>
              <a:t>об'єкта</a:t>
            </a:r>
            <a:r>
              <a:rPr lang="ru-RU" dirty="0"/>
              <a:t>. До </a:t>
            </a:r>
            <a:r>
              <a:rPr lang="ru-RU" dirty="0" err="1"/>
              <a:t>місцевого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належать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надзвичайні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виникають</a:t>
            </a:r>
            <a:r>
              <a:rPr lang="ru-RU" dirty="0"/>
              <a:t> на </a:t>
            </a:r>
            <a:r>
              <a:rPr lang="ru-RU" dirty="0" err="1"/>
              <a:t>об'єктах</a:t>
            </a:r>
            <a:r>
              <a:rPr lang="ru-RU" dirty="0"/>
              <a:t> </a:t>
            </a:r>
            <a:r>
              <a:rPr lang="ru-RU" dirty="0" err="1"/>
              <a:t>житлово-комунальної</a:t>
            </a:r>
            <a:r>
              <a:rPr lang="ru-RU" dirty="0"/>
              <a:t> </a:t>
            </a:r>
            <a:r>
              <a:rPr lang="ru-RU" dirty="0" err="1"/>
              <a:t>сфери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не </a:t>
            </a:r>
            <a:r>
              <a:rPr lang="ru-RU" dirty="0" err="1"/>
              <a:t>входять</a:t>
            </a:r>
            <a:r>
              <a:rPr lang="ru-RU" dirty="0"/>
              <a:t> до </a:t>
            </a:r>
            <a:r>
              <a:rPr lang="ru-RU" dirty="0" err="1"/>
              <a:t>затверджених</a:t>
            </a:r>
            <a:r>
              <a:rPr lang="ru-RU" dirty="0"/>
              <a:t> </a:t>
            </a:r>
            <a:r>
              <a:rPr lang="ru-RU" dirty="0" err="1"/>
              <a:t>переліків</a:t>
            </a:r>
            <a:r>
              <a:rPr lang="ru-RU" dirty="0"/>
              <a:t> </a:t>
            </a:r>
            <a:r>
              <a:rPr lang="ru-RU" dirty="0" err="1"/>
              <a:t>потенційно-небезпечних</a:t>
            </a:r>
            <a:r>
              <a:rPr lang="ru-RU" dirty="0"/>
              <a:t> </a:t>
            </a:r>
            <a:r>
              <a:rPr lang="ru-RU" dirty="0" err="1"/>
              <a:t>об'єктів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Надзвичайна</a:t>
            </a:r>
            <a:r>
              <a:rPr lang="ru-RU" dirty="0"/>
              <a:t> </a:t>
            </a:r>
            <a:r>
              <a:rPr lang="ru-RU" dirty="0" err="1"/>
              <a:t>ситуація</a:t>
            </a:r>
            <a:r>
              <a:rPr lang="ru-RU" dirty="0"/>
              <a:t> </a:t>
            </a:r>
            <a:r>
              <a:rPr lang="ru-RU" dirty="0" err="1"/>
              <a:t>об'єктового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—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надзвичайна</a:t>
            </a:r>
            <a:r>
              <a:rPr lang="ru-RU" dirty="0"/>
              <a:t> </a:t>
            </a:r>
            <a:r>
              <a:rPr lang="ru-RU" dirty="0" err="1"/>
              <a:t>ситуація</a:t>
            </a:r>
            <a:r>
              <a:rPr lang="ru-RU" dirty="0"/>
              <a:t>, яка не </a:t>
            </a:r>
            <a:r>
              <a:rPr lang="ru-RU" dirty="0" err="1"/>
              <a:t>підпадає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зазначені</a:t>
            </a:r>
            <a:r>
              <a:rPr lang="ru-RU" dirty="0"/>
              <a:t> </a:t>
            </a:r>
            <a:r>
              <a:rPr lang="ru-RU" dirty="0" err="1"/>
              <a:t>вище</a:t>
            </a:r>
            <a:r>
              <a:rPr lang="ru-RU" dirty="0"/>
              <a:t> </a:t>
            </a:r>
            <a:r>
              <a:rPr lang="ru-RU" dirty="0" err="1"/>
              <a:t>визначення</a:t>
            </a:r>
            <a:r>
              <a:rPr lang="ru-RU" dirty="0"/>
              <a:t>, </a:t>
            </a:r>
            <a:r>
              <a:rPr lang="ru-RU" dirty="0" err="1"/>
              <a:t>тобто</a:t>
            </a:r>
            <a:r>
              <a:rPr lang="ru-RU" dirty="0"/>
              <a:t> </a:t>
            </a:r>
            <a:r>
              <a:rPr lang="ru-RU" dirty="0" err="1"/>
              <a:t>така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розгортається</a:t>
            </a:r>
            <a:r>
              <a:rPr lang="ru-RU" dirty="0"/>
              <a:t> на </a:t>
            </a:r>
            <a:r>
              <a:rPr lang="ru-RU" dirty="0" err="1"/>
              <a:t>території</a:t>
            </a:r>
            <a:r>
              <a:rPr lang="ru-RU" dirty="0"/>
              <a:t> </a:t>
            </a:r>
            <a:r>
              <a:rPr lang="ru-RU" dirty="0" err="1"/>
              <a:t>об'єкта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на самому </a:t>
            </a:r>
            <a:r>
              <a:rPr lang="ru-RU" dirty="0" err="1"/>
              <a:t>об'єкті</a:t>
            </a:r>
            <a:r>
              <a:rPr lang="ru-RU" dirty="0"/>
              <a:t>,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наслідки</a:t>
            </a:r>
            <a:r>
              <a:rPr lang="ru-RU" dirty="0"/>
              <a:t> не </a:t>
            </a:r>
            <a:r>
              <a:rPr lang="ru-RU" dirty="0" err="1"/>
              <a:t>виходять</a:t>
            </a:r>
            <a:r>
              <a:rPr lang="ru-RU" dirty="0"/>
              <a:t> за </a:t>
            </a:r>
            <a:r>
              <a:rPr lang="ru-RU" dirty="0" err="1"/>
              <a:t>межі</a:t>
            </a:r>
            <a:r>
              <a:rPr lang="ru-RU" dirty="0"/>
              <a:t> </a:t>
            </a:r>
            <a:r>
              <a:rPr lang="ru-RU" dirty="0" err="1"/>
              <a:t>об'єкта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санітарно-захисної</a:t>
            </a:r>
            <a:r>
              <a:rPr lang="ru-RU" dirty="0"/>
              <a:t> </a:t>
            </a:r>
            <a:r>
              <a:rPr lang="ru-RU" dirty="0" err="1"/>
              <a:t>зони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81903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1651379" y="0"/>
            <a:ext cx="10372299" cy="6578221"/>
          </a:xfrm>
        </p:spPr>
        <p:txBody>
          <a:bodyPr>
            <a:noAutofit/>
          </a:bodyPr>
          <a:lstStyle/>
          <a:p>
            <a:r>
              <a:rPr lang="ru-RU" sz="1600" dirty="0"/>
              <a:t>Причини </a:t>
            </a:r>
            <a:r>
              <a:rPr lang="ru-RU" sz="1600" dirty="0" err="1"/>
              <a:t>поділяються</a:t>
            </a:r>
            <a:r>
              <a:rPr lang="ru-RU" sz="1600" dirty="0"/>
              <a:t> на </a:t>
            </a:r>
            <a:r>
              <a:rPr lang="ru-RU" sz="1600" b="1" dirty="0" err="1"/>
              <a:t>природні</a:t>
            </a:r>
            <a:r>
              <a:rPr lang="ru-RU" sz="1600" b="1" dirty="0"/>
              <a:t> </a:t>
            </a:r>
            <a:r>
              <a:rPr lang="ru-RU" sz="1600" dirty="0"/>
              <a:t>та </a:t>
            </a:r>
            <a:r>
              <a:rPr lang="ru-RU" sz="1600" b="1" dirty="0" err="1"/>
              <a:t>антропогенні</a:t>
            </a:r>
            <a:r>
              <a:rPr lang="ru-RU" sz="1600" dirty="0"/>
              <a:t>.</a:t>
            </a:r>
          </a:p>
          <a:p>
            <a:endParaRPr lang="ru-RU" sz="1600" dirty="0"/>
          </a:p>
          <a:p>
            <a:r>
              <a:rPr lang="ru-RU" sz="1600" b="1" u="sng" dirty="0" err="1"/>
              <a:t>Природні</a:t>
            </a:r>
            <a:r>
              <a:rPr lang="ru-RU" sz="1600" b="1" u="sng" dirty="0"/>
              <a:t> причини</a:t>
            </a:r>
          </a:p>
          <a:p>
            <a:r>
              <a:rPr lang="ru-RU" sz="1600" dirty="0"/>
              <a:t>З </a:t>
            </a:r>
            <a:r>
              <a:rPr lang="ru-RU" sz="1600" dirty="0" err="1"/>
              <a:t>усього</a:t>
            </a:r>
            <a:r>
              <a:rPr lang="ru-RU" sz="1600" dirty="0"/>
              <a:t> виду </a:t>
            </a:r>
            <a:r>
              <a:rPr lang="ru-RU" sz="1600" dirty="0" err="1"/>
              <a:t>небезпек</a:t>
            </a:r>
            <a:r>
              <a:rPr lang="ru-RU" sz="1600" dirty="0"/>
              <a:t> вони належать до </a:t>
            </a:r>
            <a:r>
              <a:rPr lang="ru-RU" sz="1600" dirty="0" err="1"/>
              <a:t>розряду</a:t>
            </a:r>
            <a:r>
              <a:rPr lang="ru-RU" sz="1600" dirty="0"/>
              <a:t> </a:t>
            </a:r>
            <a:r>
              <a:rPr lang="ru-RU" sz="1600" dirty="0" err="1"/>
              <a:t>найбільш</a:t>
            </a:r>
            <a:r>
              <a:rPr lang="ru-RU" sz="1600" dirty="0"/>
              <a:t> </a:t>
            </a:r>
            <a:r>
              <a:rPr lang="ru-RU" sz="1600" dirty="0" err="1"/>
              <a:t>стабільних</a:t>
            </a:r>
            <a:r>
              <a:rPr lang="ru-RU" sz="1600" dirty="0"/>
              <a:t> і </a:t>
            </a:r>
            <a:r>
              <a:rPr lang="ru-RU" sz="1600" dirty="0" err="1"/>
              <a:t>становлять</a:t>
            </a:r>
            <a:r>
              <a:rPr lang="ru-RU" sz="1600" dirty="0"/>
              <a:t> </a:t>
            </a:r>
            <a:r>
              <a:rPr lang="ru-RU" sz="1600" dirty="0" err="1"/>
              <a:t>стабільну</a:t>
            </a:r>
            <a:r>
              <a:rPr lang="ru-RU" sz="1600" dirty="0"/>
              <a:t> </a:t>
            </a:r>
            <a:r>
              <a:rPr lang="ru-RU" sz="1600" dirty="0" err="1"/>
              <a:t>загрозу</a:t>
            </a:r>
            <a:r>
              <a:rPr lang="ru-RU" sz="1600" dirty="0"/>
              <a:t> для </a:t>
            </a:r>
            <a:r>
              <a:rPr lang="ru-RU" sz="1600" dirty="0" err="1"/>
              <a:t>людства</a:t>
            </a:r>
            <a:r>
              <a:rPr lang="ru-RU" sz="1600" dirty="0"/>
              <a:t> </a:t>
            </a:r>
            <a:r>
              <a:rPr lang="ru-RU" sz="1600" dirty="0" err="1"/>
              <a:t>впродовж</a:t>
            </a:r>
            <a:r>
              <a:rPr lang="ru-RU" sz="1600" dirty="0"/>
              <a:t> </a:t>
            </a:r>
            <a:r>
              <a:rPr lang="ru-RU" sz="1600" dirty="0" err="1"/>
              <a:t>всього</a:t>
            </a:r>
            <a:r>
              <a:rPr lang="ru-RU" sz="1600" dirty="0"/>
              <a:t> </a:t>
            </a:r>
            <a:r>
              <a:rPr lang="ru-RU" sz="1600" dirty="0" err="1"/>
              <a:t>його</a:t>
            </a:r>
            <a:r>
              <a:rPr lang="ru-RU" sz="1600" dirty="0"/>
              <a:t> </a:t>
            </a:r>
            <a:r>
              <a:rPr lang="ru-RU" sz="1600" dirty="0" err="1"/>
              <a:t>існування</a:t>
            </a:r>
            <a:r>
              <a:rPr lang="ru-RU" sz="1600" dirty="0"/>
              <a:t>. </a:t>
            </a:r>
            <a:r>
              <a:rPr lang="ru-RU" sz="1600" dirty="0" err="1"/>
              <a:t>Природні</a:t>
            </a:r>
            <a:r>
              <a:rPr lang="ru-RU" sz="1600" dirty="0"/>
              <a:t> </a:t>
            </a:r>
            <a:r>
              <a:rPr lang="ru-RU" sz="1600" dirty="0" err="1"/>
              <a:t>явища</a:t>
            </a:r>
            <a:r>
              <a:rPr lang="ru-RU" sz="1600" dirty="0"/>
              <a:t>, </a:t>
            </a:r>
            <a:r>
              <a:rPr lang="ru-RU" sz="1600" dirty="0" err="1"/>
              <a:t>які</a:t>
            </a:r>
            <a:r>
              <a:rPr lang="ru-RU" sz="1600" dirty="0"/>
              <a:t> </a:t>
            </a:r>
            <a:r>
              <a:rPr lang="ru-RU" sz="1600" dirty="0" err="1"/>
              <a:t>мають</a:t>
            </a:r>
            <a:r>
              <a:rPr lang="ru-RU" sz="1600" dirty="0"/>
              <a:t> </a:t>
            </a:r>
            <a:r>
              <a:rPr lang="ru-RU" sz="1600" dirty="0" err="1"/>
              <a:t>надзвичайний</a:t>
            </a:r>
            <a:r>
              <a:rPr lang="ru-RU" sz="1600" dirty="0"/>
              <a:t> характер і </a:t>
            </a:r>
            <a:r>
              <a:rPr lang="ru-RU" sz="1600" dirty="0" err="1"/>
              <a:t>призводять</a:t>
            </a:r>
            <a:r>
              <a:rPr lang="ru-RU" sz="1600" dirty="0"/>
              <a:t> до </a:t>
            </a:r>
            <a:r>
              <a:rPr lang="ru-RU" sz="1600" dirty="0" err="1"/>
              <a:t>порушення</a:t>
            </a:r>
            <a:r>
              <a:rPr lang="ru-RU" sz="1600" dirty="0"/>
              <a:t> </a:t>
            </a:r>
            <a:r>
              <a:rPr lang="ru-RU" sz="1600" dirty="0" err="1"/>
              <a:t>нормальної</a:t>
            </a:r>
            <a:r>
              <a:rPr lang="ru-RU" sz="1600" dirty="0"/>
              <a:t> </a:t>
            </a:r>
            <a:r>
              <a:rPr lang="ru-RU" sz="1600" dirty="0" err="1"/>
              <a:t>діяльності</a:t>
            </a:r>
            <a:r>
              <a:rPr lang="ru-RU" sz="1600" dirty="0"/>
              <a:t> </a:t>
            </a:r>
            <a:r>
              <a:rPr lang="ru-RU" sz="1600" dirty="0" err="1"/>
              <a:t>населення</a:t>
            </a:r>
            <a:r>
              <a:rPr lang="ru-RU" sz="1600" dirty="0"/>
              <a:t>, </a:t>
            </a:r>
            <a:r>
              <a:rPr lang="ru-RU" sz="1600" dirty="0" err="1"/>
              <a:t>його</a:t>
            </a:r>
            <a:r>
              <a:rPr lang="ru-RU" sz="1600" dirty="0"/>
              <a:t> </a:t>
            </a:r>
            <a:r>
              <a:rPr lang="ru-RU" sz="1600" dirty="0" err="1"/>
              <a:t>загибелі</a:t>
            </a:r>
            <a:r>
              <a:rPr lang="ru-RU" sz="1600" dirty="0"/>
              <a:t>, </a:t>
            </a:r>
            <a:r>
              <a:rPr lang="ru-RU" sz="1600" dirty="0" err="1"/>
              <a:t>руйнування</a:t>
            </a:r>
            <a:r>
              <a:rPr lang="ru-RU" sz="1600" dirty="0"/>
              <a:t> і </a:t>
            </a:r>
            <a:r>
              <a:rPr lang="ru-RU" sz="1600" dirty="0" err="1"/>
              <a:t>знищення</a:t>
            </a:r>
            <a:r>
              <a:rPr lang="ru-RU" sz="1600" dirty="0"/>
              <a:t> </a:t>
            </a:r>
            <a:r>
              <a:rPr lang="ru-RU" sz="1600" dirty="0" err="1"/>
              <a:t>матеріальних</a:t>
            </a:r>
            <a:r>
              <a:rPr lang="ru-RU" sz="1600" dirty="0"/>
              <a:t> </a:t>
            </a:r>
            <a:r>
              <a:rPr lang="ru-RU" sz="1600" dirty="0" err="1"/>
              <a:t>цінностей</a:t>
            </a:r>
            <a:r>
              <a:rPr lang="ru-RU" sz="1600" dirty="0"/>
              <a:t> </a:t>
            </a:r>
            <a:r>
              <a:rPr lang="ru-RU" sz="1600" dirty="0" err="1"/>
              <a:t>називаються</a:t>
            </a:r>
            <a:r>
              <a:rPr lang="ru-RU" sz="1600" dirty="0"/>
              <a:t> </a:t>
            </a:r>
            <a:r>
              <a:rPr lang="ru-RU" sz="1600" dirty="0" err="1"/>
              <a:t>стихійними</a:t>
            </a:r>
            <a:r>
              <a:rPr lang="ru-RU" sz="1600" dirty="0"/>
              <a:t> лихами. За причиною </a:t>
            </a:r>
            <a:r>
              <a:rPr lang="ru-RU" sz="1600" dirty="0" err="1"/>
              <a:t>виникнення</a:t>
            </a:r>
            <a:r>
              <a:rPr lang="ru-RU" sz="1600" dirty="0"/>
              <a:t> вони </a:t>
            </a:r>
            <a:r>
              <a:rPr lang="ru-RU" sz="1600" dirty="0" err="1"/>
              <a:t>поділяються</a:t>
            </a:r>
            <a:r>
              <a:rPr lang="ru-RU" sz="1600" dirty="0"/>
              <a:t> на : 1. </a:t>
            </a:r>
            <a:r>
              <a:rPr lang="ru-RU" sz="1600" dirty="0" err="1"/>
              <a:t>Тектонічні</a:t>
            </a:r>
            <a:r>
              <a:rPr lang="ru-RU" sz="1600" dirty="0"/>
              <a:t> — </a:t>
            </a:r>
            <a:r>
              <a:rPr lang="ru-RU" sz="1600" dirty="0" err="1"/>
              <a:t>пов'язані</a:t>
            </a:r>
            <a:r>
              <a:rPr lang="ru-RU" sz="1600" dirty="0"/>
              <a:t> з </a:t>
            </a:r>
            <a:r>
              <a:rPr lang="ru-RU" sz="1600" dirty="0" err="1"/>
              <a:t>процесами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виникають</a:t>
            </a:r>
            <a:r>
              <a:rPr lang="ru-RU" sz="1600" dirty="0"/>
              <a:t> з </a:t>
            </a:r>
            <a:r>
              <a:rPr lang="ru-RU" sz="1600" dirty="0" err="1"/>
              <a:t>процесами</a:t>
            </a:r>
            <a:r>
              <a:rPr lang="ru-RU" sz="1600" dirty="0"/>
              <a:t> </a:t>
            </a:r>
            <a:r>
              <a:rPr lang="ru-RU" sz="1600" dirty="0" err="1"/>
              <a:t>Землі</a:t>
            </a:r>
            <a:r>
              <a:rPr lang="ru-RU" sz="1600" dirty="0"/>
              <a:t>. 2. </a:t>
            </a:r>
            <a:r>
              <a:rPr lang="ru-RU" sz="1600" dirty="0" err="1"/>
              <a:t>Топологічні</a:t>
            </a:r>
            <a:r>
              <a:rPr lang="ru-RU" sz="1600" dirty="0"/>
              <a:t> — причиною </a:t>
            </a:r>
            <a:r>
              <a:rPr lang="ru-RU" sz="1600" dirty="0" err="1"/>
              <a:t>їх</a:t>
            </a:r>
            <a:r>
              <a:rPr lang="ru-RU" sz="1600" dirty="0"/>
              <a:t> є </a:t>
            </a:r>
            <a:r>
              <a:rPr lang="ru-RU" sz="1600" dirty="0" err="1"/>
              <a:t>процеси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виникають</a:t>
            </a:r>
            <a:r>
              <a:rPr lang="ru-RU" sz="1600" dirty="0"/>
              <a:t> на </a:t>
            </a:r>
            <a:r>
              <a:rPr lang="ru-RU" sz="1600" dirty="0" err="1"/>
              <a:t>поверхні</a:t>
            </a:r>
            <a:r>
              <a:rPr lang="ru-RU" sz="1600" dirty="0"/>
              <a:t> </a:t>
            </a:r>
            <a:r>
              <a:rPr lang="ru-RU" sz="1600" dirty="0" err="1"/>
              <a:t>Землі</a:t>
            </a:r>
            <a:r>
              <a:rPr lang="ru-RU" sz="1600" dirty="0"/>
              <a:t>. 3. </a:t>
            </a:r>
            <a:r>
              <a:rPr lang="ru-RU" sz="1600" dirty="0" err="1"/>
              <a:t>Метеорологічні</a:t>
            </a:r>
            <a:r>
              <a:rPr lang="ru-RU" sz="1600" dirty="0"/>
              <a:t> — </a:t>
            </a:r>
            <a:r>
              <a:rPr lang="ru-RU" sz="1600" dirty="0" err="1"/>
              <a:t>пов'язані</a:t>
            </a:r>
            <a:r>
              <a:rPr lang="ru-RU" sz="1600" dirty="0"/>
              <a:t> з </a:t>
            </a:r>
            <a:r>
              <a:rPr lang="ru-RU" sz="1600" dirty="0" err="1"/>
              <a:t>процесами</a:t>
            </a:r>
            <a:r>
              <a:rPr lang="ru-RU" sz="1600" dirty="0"/>
              <a:t> в </a:t>
            </a:r>
            <a:r>
              <a:rPr lang="ru-RU" sz="1600" dirty="0" err="1"/>
              <a:t>атмосфері</a:t>
            </a:r>
            <a:r>
              <a:rPr lang="ru-RU" sz="1600" dirty="0"/>
              <a:t>. Але в </a:t>
            </a:r>
            <a:r>
              <a:rPr lang="ru-RU" sz="1600" dirty="0" err="1"/>
              <a:t>більшості</a:t>
            </a:r>
            <a:r>
              <a:rPr lang="ru-RU" sz="1600" dirty="0"/>
              <a:t> </a:t>
            </a:r>
            <a:r>
              <a:rPr lang="ru-RU" sz="1600" dirty="0" err="1"/>
              <a:t>випадків</a:t>
            </a:r>
            <a:r>
              <a:rPr lang="ru-RU" sz="1600" dirty="0"/>
              <a:t> основною </a:t>
            </a:r>
            <a:r>
              <a:rPr lang="ru-RU" sz="1600" dirty="0" err="1"/>
              <a:t>першопричиною</a:t>
            </a:r>
            <a:r>
              <a:rPr lang="ru-RU" sz="1600" dirty="0"/>
              <a:t> </a:t>
            </a:r>
            <a:r>
              <a:rPr lang="ru-RU" sz="1600" dirty="0" err="1"/>
              <a:t>виникнення</a:t>
            </a:r>
            <a:r>
              <a:rPr lang="ru-RU" sz="1600" dirty="0"/>
              <a:t> </a:t>
            </a:r>
            <a:r>
              <a:rPr lang="ru-RU" sz="1600" dirty="0" err="1"/>
              <a:t>цих</a:t>
            </a:r>
            <a:r>
              <a:rPr lang="ru-RU" sz="1600" dirty="0"/>
              <a:t> </a:t>
            </a:r>
            <a:r>
              <a:rPr lang="ru-RU" sz="1600" dirty="0" err="1"/>
              <a:t>стихійних</a:t>
            </a:r>
            <a:r>
              <a:rPr lang="ru-RU" sz="1600" dirty="0"/>
              <a:t> лих є </a:t>
            </a:r>
            <a:r>
              <a:rPr lang="ru-RU" sz="1600" dirty="0" err="1"/>
              <a:t>процеси</a:t>
            </a:r>
            <a:r>
              <a:rPr lang="ru-RU" sz="1600" dirty="0"/>
              <a:t> </a:t>
            </a:r>
            <a:r>
              <a:rPr lang="ru-RU" sz="1600" dirty="0" err="1"/>
              <a:t>які</a:t>
            </a:r>
            <a:r>
              <a:rPr lang="ru-RU" sz="1600" dirty="0"/>
              <a:t> </a:t>
            </a:r>
            <a:r>
              <a:rPr lang="ru-RU" sz="1600" dirty="0" err="1"/>
              <a:t>відбуваються</a:t>
            </a:r>
            <a:r>
              <a:rPr lang="ru-RU" sz="1600" dirty="0"/>
              <a:t> в </a:t>
            </a:r>
            <a:r>
              <a:rPr lang="ru-RU" sz="1600" dirty="0" err="1"/>
              <a:t>Космосі</a:t>
            </a:r>
            <a:r>
              <a:rPr lang="ru-RU" sz="1600" dirty="0"/>
              <a:t>.</a:t>
            </a:r>
          </a:p>
          <a:p>
            <a:endParaRPr lang="ru-RU" sz="1600" dirty="0"/>
          </a:p>
          <a:p>
            <a:endParaRPr lang="ru-RU" sz="1600" dirty="0"/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35902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10436" y="423081"/>
            <a:ext cx="9894176" cy="5486829"/>
          </a:xfrm>
        </p:spPr>
        <p:txBody>
          <a:bodyPr>
            <a:noAutofit/>
          </a:bodyPr>
          <a:lstStyle/>
          <a:p>
            <a:r>
              <a:rPr lang="ru-RU" b="1" i="1" dirty="0" err="1"/>
              <a:t>Антропогенні</a:t>
            </a:r>
            <a:r>
              <a:rPr lang="ru-RU" dirty="0"/>
              <a:t> причини</a:t>
            </a:r>
          </a:p>
          <a:p>
            <a:r>
              <a:rPr lang="ru-RU" dirty="0" err="1"/>
              <a:t>Антропогенні</a:t>
            </a:r>
            <a:r>
              <a:rPr lang="ru-RU" dirty="0"/>
              <a:t> </a:t>
            </a:r>
            <a:r>
              <a:rPr lang="ru-RU" dirty="0" err="1"/>
              <a:t>діляться</a:t>
            </a:r>
            <a:r>
              <a:rPr lang="ru-RU" dirty="0"/>
              <a:t> на </a:t>
            </a:r>
            <a:r>
              <a:rPr lang="ru-RU" b="1" dirty="0" err="1"/>
              <a:t>соціальні</a:t>
            </a:r>
            <a:r>
              <a:rPr lang="ru-RU" dirty="0"/>
              <a:t> та </a:t>
            </a:r>
            <a:r>
              <a:rPr lang="ru-RU" b="1" dirty="0" err="1"/>
              <a:t>економічні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dirty="0" err="1"/>
              <a:t>Соціальні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·              </a:t>
            </a:r>
            <a:r>
              <a:rPr lang="ru-RU" dirty="0" err="1"/>
              <a:t>ріст</a:t>
            </a:r>
            <a:r>
              <a:rPr lang="ru-RU" dirty="0"/>
              <a:t> </a:t>
            </a:r>
            <a:r>
              <a:rPr lang="ru-RU" dirty="0" err="1"/>
              <a:t>народонаселення</a:t>
            </a:r>
            <a:r>
              <a:rPr lang="ru-RU" dirty="0"/>
              <a:t>;</a:t>
            </a:r>
          </a:p>
          <a:p>
            <a:r>
              <a:rPr lang="ru-RU" dirty="0" smtClean="0"/>
              <a:t>               </a:t>
            </a:r>
            <a:r>
              <a:rPr lang="ru-RU" dirty="0" err="1"/>
              <a:t>урбанізація</a:t>
            </a:r>
            <a:r>
              <a:rPr lang="ru-RU" dirty="0"/>
              <a:t>;</a:t>
            </a:r>
          </a:p>
          <a:p>
            <a:r>
              <a:rPr lang="ru-RU" dirty="0" smtClean="0"/>
              <a:t>               </a:t>
            </a:r>
            <a:r>
              <a:rPr lang="ru-RU" dirty="0" err="1" smtClean="0"/>
              <a:t>непідготовленість</a:t>
            </a:r>
            <a:r>
              <a:rPr lang="ru-RU" dirty="0" smtClean="0"/>
              <a:t> </a:t>
            </a:r>
            <a:r>
              <a:rPr lang="ru-RU" dirty="0" err="1" smtClean="0"/>
              <a:t>населення</a:t>
            </a:r>
            <a:r>
              <a:rPr lang="ru-RU" dirty="0" smtClean="0"/>
              <a:t> </a:t>
            </a:r>
          </a:p>
          <a:p>
            <a:r>
              <a:rPr lang="ru-RU" dirty="0"/>
              <a:t> </a:t>
            </a:r>
            <a:r>
              <a:rPr lang="ru-RU" dirty="0" smtClean="0"/>
              <a:t>              </a:t>
            </a:r>
            <a:r>
              <a:rPr lang="ru-RU" dirty="0" err="1" smtClean="0"/>
              <a:t>відсутність</a:t>
            </a:r>
            <a:r>
              <a:rPr lang="ru-RU" dirty="0" smtClean="0"/>
              <a:t> </a:t>
            </a:r>
            <a:r>
              <a:rPr lang="ru-RU" dirty="0" err="1"/>
              <a:t>інформації</a:t>
            </a:r>
            <a:r>
              <a:rPr lang="ru-RU" dirty="0"/>
              <a:t> про обстановку у </a:t>
            </a:r>
            <a:r>
              <a:rPr lang="ru-RU" dirty="0" smtClean="0"/>
              <a:t>НС;</a:t>
            </a:r>
          </a:p>
          <a:p>
            <a:r>
              <a:rPr lang="ru-RU" dirty="0"/>
              <a:t> </a:t>
            </a:r>
            <a:r>
              <a:rPr lang="ru-RU" dirty="0" smtClean="0"/>
              <a:t>              </a:t>
            </a:r>
            <a:r>
              <a:rPr lang="ru-RU" dirty="0" err="1" smtClean="0"/>
              <a:t>відсутність</a:t>
            </a:r>
            <a:r>
              <a:rPr lang="ru-RU" dirty="0" smtClean="0"/>
              <a:t> нормативно-</a:t>
            </a:r>
            <a:r>
              <a:rPr lang="ru-RU" dirty="0" err="1" smtClean="0"/>
              <a:t>правової</a:t>
            </a:r>
            <a:r>
              <a:rPr lang="ru-RU" dirty="0" smtClean="0"/>
              <a:t> </a:t>
            </a:r>
            <a:r>
              <a:rPr lang="ru-RU" dirty="0" err="1" smtClean="0"/>
              <a:t>бази</a:t>
            </a:r>
            <a:r>
              <a:rPr lang="ru-RU" dirty="0" smtClean="0"/>
              <a:t>;</a:t>
            </a:r>
          </a:p>
          <a:p>
            <a:r>
              <a:rPr lang="ru-RU" dirty="0" smtClean="0"/>
              <a:t>               </a:t>
            </a:r>
            <a:r>
              <a:rPr lang="ru-RU" dirty="0" err="1" smtClean="0"/>
              <a:t>недбалість</a:t>
            </a:r>
            <a:r>
              <a:rPr lang="ru-RU" dirty="0" smtClean="0"/>
              <a:t> </a:t>
            </a:r>
            <a:r>
              <a:rPr lang="ru-RU" dirty="0"/>
              <a:t>та </a:t>
            </a:r>
            <a:r>
              <a:rPr lang="ru-RU" dirty="0" err="1"/>
              <a:t>некомпетентність</a:t>
            </a:r>
            <a:r>
              <a:rPr lang="ru-RU" dirty="0"/>
              <a:t> </a:t>
            </a:r>
            <a:r>
              <a:rPr lang="ru-RU" dirty="0" err="1"/>
              <a:t>посадових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, </a:t>
            </a:r>
            <a:r>
              <a:rPr lang="ru-RU" dirty="0" err="1"/>
              <a:t>перевищення</a:t>
            </a:r>
            <a:r>
              <a:rPr lang="ru-RU" dirty="0"/>
              <a:t> </a:t>
            </a:r>
            <a:r>
              <a:rPr lang="ru-RU" dirty="0" err="1"/>
              <a:t>повноважень</a:t>
            </a:r>
            <a:r>
              <a:rPr lang="ru-RU" dirty="0"/>
              <a:t> і т. д.;</a:t>
            </a:r>
          </a:p>
          <a:p>
            <a:r>
              <a:rPr lang="ru-RU" dirty="0" smtClean="0"/>
              <a:t>              </a:t>
            </a:r>
            <a:r>
              <a:rPr lang="en-US" dirty="0" smtClean="0"/>
              <a:t> </a:t>
            </a:r>
            <a:r>
              <a:rPr lang="ru-RU" dirty="0" err="1"/>
              <a:t>корупція</a:t>
            </a:r>
            <a:endParaRPr lang="ru-RU" dirty="0"/>
          </a:p>
          <a:p>
            <a:r>
              <a:rPr lang="ru-RU" dirty="0" smtClean="0"/>
              <a:t>              </a:t>
            </a:r>
            <a:r>
              <a:rPr lang="en-US" dirty="0" smtClean="0"/>
              <a:t> </a:t>
            </a:r>
            <a:r>
              <a:rPr lang="ru-RU" dirty="0" err="1"/>
              <a:t>тероризм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1254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10436" y="0"/>
            <a:ext cx="9894175" cy="5909910"/>
          </a:xfrm>
        </p:spPr>
        <p:txBody>
          <a:bodyPr>
            <a:normAutofit/>
          </a:bodyPr>
          <a:lstStyle/>
          <a:p>
            <a:r>
              <a:rPr lang="ru-RU" b="1" dirty="0" err="1"/>
              <a:t>Економічні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·              </a:t>
            </a:r>
            <a:r>
              <a:rPr lang="ru-RU" dirty="0" err="1"/>
              <a:t>недосконалість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і </a:t>
            </a:r>
            <a:r>
              <a:rPr lang="ru-RU" dirty="0" err="1"/>
              <a:t>технологічних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·              </a:t>
            </a:r>
            <a:r>
              <a:rPr lang="ru-RU" dirty="0" err="1"/>
              <a:t>зміна</a:t>
            </a:r>
            <a:r>
              <a:rPr lang="ru-RU" dirty="0"/>
              <a:t> </a:t>
            </a:r>
            <a:r>
              <a:rPr lang="ru-RU" dirty="0" err="1"/>
              <a:t>довкілля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природокористування</a:t>
            </a:r>
            <a:r>
              <a:rPr lang="ru-RU" dirty="0"/>
              <a:t> (</a:t>
            </a:r>
            <a:r>
              <a:rPr lang="ru-RU" dirty="0" err="1"/>
              <a:t>забруднення</a:t>
            </a:r>
            <a:r>
              <a:rPr lang="ru-RU" dirty="0"/>
              <a:t>)</a:t>
            </a:r>
          </a:p>
          <a:p>
            <a:endParaRPr lang="ru-RU" dirty="0"/>
          </a:p>
          <a:p>
            <a:r>
              <a:rPr lang="ru-RU" dirty="0"/>
              <a:t>·              </a:t>
            </a:r>
            <a:r>
              <a:rPr lang="ru-RU" dirty="0" err="1"/>
              <a:t>бідність</a:t>
            </a:r>
            <a:r>
              <a:rPr lang="ru-RU" dirty="0"/>
              <a:t> (</a:t>
            </a:r>
            <a:r>
              <a:rPr lang="ru-RU" dirty="0" err="1"/>
              <a:t>зношування</a:t>
            </a:r>
            <a:r>
              <a:rPr lang="ru-RU" dirty="0"/>
              <a:t> </a:t>
            </a:r>
            <a:r>
              <a:rPr lang="ru-RU" dirty="0" err="1"/>
              <a:t>техніки</a:t>
            </a:r>
            <a:r>
              <a:rPr lang="ru-RU" dirty="0"/>
              <a:t>, недостача </a:t>
            </a:r>
            <a:r>
              <a:rPr lang="ru-RU" dirty="0" err="1"/>
              <a:t>коштів</a:t>
            </a:r>
            <a:r>
              <a:rPr lang="ru-RU" dirty="0"/>
              <a:t> на </a:t>
            </a:r>
            <a:r>
              <a:rPr lang="ru-RU" dirty="0" err="1"/>
              <a:t>модернізацію</a:t>
            </a:r>
            <a:r>
              <a:rPr lang="ru-RU" dirty="0"/>
              <a:t>, </a:t>
            </a:r>
            <a:r>
              <a:rPr lang="ru-RU" dirty="0" err="1"/>
              <a:t>профілактику</a:t>
            </a:r>
            <a:r>
              <a:rPr lang="ru-RU" dirty="0"/>
              <a:t> й т.д.).</a:t>
            </a:r>
          </a:p>
        </p:txBody>
      </p:sp>
    </p:spTree>
    <p:extLst>
      <p:ext uri="{BB962C8B-B14F-4D97-AF65-F5344CB8AC3E}">
        <p14:creationId xmlns:p14="http://schemas.microsoft.com/office/powerpoint/2010/main" val="20604002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96787" y="532263"/>
            <a:ext cx="10076596" cy="5568287"/>
          </a:xfrm>
        </p:spPr>
        <p:txBody>
          <a:bodyPr>
            <a:noAutofit/>
          </a:bodyPr>
          <a:lstStyle/>
          <a:p>
            <a:r>
              <a:rPr lang="ru-RU" sz="1400" b="1" dirty="0"/>
              <a:t>Заходи </a:t>
            </a:r>
            <a:r>
              <a:rPr lang="ru-RU" sz="1400" b="1" dirty="0" err="1"/>
              <a:t>запобігання</a:t>
            </a:r>
            <a:r>
              <a:rPr lang="ru-RU" sz="1400" b="1" dirty="0"/>
              <a:t> </a:t>
            </a:r>
            <a:r>
              <a:rPr lang="ru-RU" sz="1400" b="1" dirty="0" err="1"/>
              <a:t>або</a:t>
            </a:r>
            <a:r>
              <a:rPr lang="ru-RU" sz="1400" b="1" dirty="0"/>
              <a:t> </a:t>
            </a:r>
            <a:r>
              <a:rPr lang="ru-RU" sz="1400" b="1" dirty="0" err="1"/>
              <a:t>зменшення</a:t>
            </a:r>
            <a:r>
              <a:rPr lang="ru-RU" sz="1400" b="1" dirty="0"/>
              <a:t> </a:t>
            </a:r>
            <a:r>
              <a:rPr lang="ru-RU" sz="1400" b="1" dirty="0" err="1"/>
              <a:t>ступеня</a:t>
            </a:r>
            <a:r>
              <a:rPr lang="ru-RU" sz="1400" b="1" dirty="0"/>
              <a:t> </a:t>
            </a:r>
            <a:r>
              <a:rPr lang="ru-RU" sz="1400" b="1" dirty="0" err="1"/>
              <a:t>ураження</a:t>
            </a:r>
            <a:r>
              <a:rPr lang="ru-RU" sz="1400" b="1" dirty="0"/>
              <a:t> людей</a:t>
            </a:r>
            <a:r>
              <a:rPr lang="ru-RU" sz="1400" dirty="0"/>
              <a:t>, </a:t>
            </a:r>
            <a:r>
              <a:rPr lang="ru-RU" sz="1400" dirty="0" err="1"/>
              <a:t>своєчасного</a:t>
            </a:r>
            <a:r>
              <a:rPr lang="ru-RU" sz="1400" dirty="0"/>
              <a:t> </a:t>
            </a:r>
            <a:r>
              <a:rPr lang="ru-RU" sz="1400" dirty="0" err="1"/>
              <a:t>надання</a:t>
            </a:r>
            <a:r>
              <a:rPr lang="ru-RU" sz="1400" dirty="0"/>
              <a:t> </a:t>
            </a:r>
            <a:r>
              <a:rPr lang="ru-RU" sz="1400" dirty="0" err="1"/>
              <a:t>медичної</a:t>
            </a:r>
            <a:r>
              <a:rPr lang="ru-RU" sz="1400" dirty="0"/>
              <a:t> </a:t>
            </a:r>
            <a:r>
              <a:rPr lang="ru-RU" sz="1400" dirty="0" err="1"/>
              <a:t>допомоги</a:t>
            </a:r>
            <a:r>
              <a:rPr lang="ru-RU" sz="1400" dirty="0"/>
              <a:t> </a:t>
            </a:r>
            <a:r>
              <a:rPr lang="ru-RU" sz="1400" dirty="0" err="1"/>
              <a:t>постраждалим</a:t>
            </a:r>
            <a:r>
              <a:rPr lang="ru-RU" sz="1400" dirty="0"/>
              <a:t> та </a:t>
            </a:r>
            <a:r>
              <a:rPr lang="ru-RU" sz="1400" dirty="0" err="1"/>
              <a:t>їх</a:t>
            </a:r>
            <a:r>
              <a:rPr lang="ru-RU" sz="1400" dirty="0"/>
              <a:t> </a:t>
            </a:r>
            <a:r>
              <a:rPr lang="ru-RU" sz="1400" dirty="0" err="1"/>
              <a:t>лікування</a:t>
            </a:r>
            <a:r>
              <a:rPr lang="ru-RU" sz="1400" dirty="0"/>
              <a:t>, </a:t>
            </a:r>
            <a:r>
              <a:rPr lang="ru-RU" sz="1400" dirty="0" err="1"/>
              <a:t>забезпечення</a:t>
            </a:r>
            <a:r>
              <a:rPr lang="ru-RU" sz="1400" dirty="0"/>
              <a:t> </a:t>
            </a:r>
            <a:r>
              <a:rPr lang="ru-RU" sz="1400" dirty="0" err="1"/>
              <a:t>епідеміологічного</a:t>
            </a:r>
            <a:r>
              <a:rPr lang="ru-RU" sz="1400" dirty="0"/>
              <a:t> </a:t>
            </a:r>
            <a:r>
              <a:rPr lang="ru-RU" sz="1400" dirty="0" err="1"/>
              <a:t>благополуччя</a:t>
            </a:r>
            <a:r>
              <a:rPr lang="ru-RU" sz="1400" dirty="0"/>
              <a:t> в зонах НС техногенного та природного характеру </a:t>
            </a:r>
            <a:r>
              <a:rPr lang="ru-RU" sz="1400" b="1" dirty="0" err="1"/>
              <a:t>повинні</a:t>
            </a:r>
            <a:r>
              <a:rPr lang="ru-RU" sz="1400" b="1" dirty="0"/>
              <a:t> </a:t>
            </a:r>
            <a:r>
              <a:rPr lang="ru-RU" sz="1400" b="1" dirty="0" err="1"/>
              <a:t>передбачати</a:t>
            </a:r>
            <a:r>
              <a:rPr lang="ru-RU" sz="1400" dirty="0"/>
              <a:t>:</a:t>
            </a:r>
          </a:p>
          <a:p>
            <a:endParaRPr lang="ru-RU" sz="1400" dirty="0"/>
          </a:p>
          <a:p>
            <a:pPr algn="ctr"/>
            <a:r>
              <a:rPr lang="ru-RU" sz="1400" dirty="0" smtClean="0"/>
              <a:t>              </a:t>
            </a:r>
            <a:r>
              <a:rPr lang="ru-RU" sz="1400" dirty="0" err="1"/>
              <a:t>планування</a:t>
            </a:r>
            <a:r>
              <a:rPr lang="ru-RU" sz="1400" dirty="0"/>
              <a:t> і </a:t>
            </a:r>
            <a:r>
              <a:rPr lang="ru-RU" sz="1400" dirty="0" err="1"/>
              <a:t>використання</a:t>
            </a:r>
            <a:r>
              <a:rPr lang="ru-RU" sz="1400" dirty="0"/>
              <a:t> </a:t>
            </a:r>
            <a:r>
              <a:rPr lang="ru-RU" sz="1400" dirty="0" err="1"/>
              <a:t>існуючих</a:t>
            </a:r>
            <a:r>
              <a:rPr lang="ru-RU" sz="1400" dirty="0"/>
              <a:t> сил та </a:t>
            </a:r>
            <a:r>
              <a:rPr lang="ru-RU" sz="1400" dirty="0" err="1"/>
              <a:t>засобів</a:t>
            </a:r>
            <a:r>
              <a:rPr lang="ru-RU" sz="1400" dirty="0"/>
              <a:t> </a:t>
            </a:r>
            <a:r>
              <a:rPr lang="ru-RU" sz="1400" dirty="0" err="1"/>
              <a:t>закладів</a:t>
            </a:r>
            <a:r>
              <a:rPr lang="ru-RU" sz="1400" dirty="0"/>
              <a:t> </a:t>
            </a:r>
            <a:r>
              <a:rPr lang="ru-RU" sz="1400" dirty="0" err="1"/>
              <a:t>охорони</a:t>
            </a:r>
            <a:r>
              <a:rPr lang="ru-RU" sz="1400" dirty="0"/>
              <a:t> </a:t>
            </a:r>
            <a:r>
              <a:rPr lang="ru-RU" sz="1400" dirty="0" err="1"/>
              <a:t>здоров'я</a:t>
            </a:r>
            <a:r>
              <a:rPr lang="ru-RU" sz="1400" dirty="0"/>
              <a:t> </a:t>
            </a:r>
            <a:r>
              <a:rPr lang="ru-RU" sz="1400" dirty="0" err="1"/>
              <a:t>незалежно</a:t>
            </a:r>
            <a:r>
              <a:rPr lang="ru-RU" sz="1400" dirty="0"/>
              <a:t> </a:t>
            </a:r>
            <a:r>
              <a:rPr lang="ru-RU" sz="1400" dirty="0" err="1"/>
              <a:t>від</a:t>
            </a:r>
            <a:r>
              <a:rPr lang="ru-RU" sz="1400" dirty="0"/>
              <a:t> форм </a:t>
            </a:r>
            <a:r>
              <a:rPr lang="ru-RU" sz="1400" dirty="0" err="1"/>
              <a:t>власності</a:t>
            </a:r>
            <a:r>
              <a:rPr lang="ru-RU" sz="1400" dirty="0"/>
              <a:t> і </a:t>
            </a:r>
            <a:r>
              <a:rPr lang="ru-RU" sz="1400" dirty="0" err="1"/>
              <a:t>господарювання</a:t>
            </a:r>
            <a:endParaRPr lang="ru-RU" sz="1400" dirty="0"/>
          </a:p>
          <a:p>
            <a:pPr algn="ctr"/>
            <a:r>
              <a:rPr lang="ru-RU" sz="1400" dirty="0" smtClean="0"/>
              <a:t>             </a:t>
            </a:r>
            <a:r>
              <a:rPr lang="ru-RU" sz="1400" dirty="0" err="1" smtClean="0"/>
              <a:t>введення</a:t>
            </a:r>
            <a:r>
              <a:rPr lang="ru-RU" sz="1400" dirty="0" smtClean="0"/>
              <a:t> </a:t>
            </a:r>
            <a:r>
              <a:rPr lang="ru-RU" sz="1400" dirty="0"/>
              <a:t>в </a:t>
            </a:r>
            <a:r>
              <a:rPr lang="ru-RU" sz="1400" dirty="0" err="1"/>
              <a:t>дію</a:t>
            </a:r>
            <a:r>
              <a:rPr lang="ru-RU" sz="1400" dirty="0"/>
              <a:t> </a:t>
            </a:r>
            <a:r>
              <a:rPr lang="ru-RU" sz="1400" dirty="0" err="1"/>
              <a:t>Національного</a:t>
            </a:r>
            <a:r>
              <a:rPr lang="ru-RU" sz="1400" dirty="0"/>
              <a:t> плану </a:t>
            </a:r>
            <a:r>
              <a:rPr lang="ru-RU" sz="1400" dirty="0" err="1"/>
              <a:t>соціально-психологічних</a:t>
            </a:r>
            <a:r>
              <a:rPr lang="ru-RU" sz="1400" dirty="0"/>
              <a:t> </a:t>
            </a:r>
            <a:r>
              <a:rPr lang="ru-RU" sz="1400" dirty="0" err="1"/>
              <a:t>заходів</a:t>
            </a:r>
            <a:r>
              <a:rPr lang="ru-RU" sz="1400" dirty="0"/>
              <a:t> при </a:t>
            </a:r>
            <a:r>
              <a:rPr lang="ru-RU" sz="1400" dirty="0" err="1"/>
              <a:t>виникненні</a:t>
            </a:r>
            <a:r>
              <a:rPr lang="ru-RU" sz="1400" dirty="0"/>
              <a:t> та </a:t>
            </a:r>
            <a:r>
              <a:rPr lang="ru-RU" sz="1400" dirty="0" err="1"/>
              <a:t>ліквідації</a:t>
            </a:r>
            <a:r>
              <a:rPr lang="ru-RU" sz="1400" dirty="0"/>
              <a:t> НС техногенного та природного </a:t>
            </a:r>
            <a:r>
              <a:rPr lang="ru-RU" sz="1400" dirty="0" smtClean="0"/>
              <a:t>  характеру</a:t>
            </a:r>
            <a:endParaRPr lang="ru-RU" sz="1400" dirty="0"/>
          </a:p>
          <a:p>
            <a:pPr algn="ctr"/>
            <a:r>
              <a:rPr lang="ru-RU" sz="1400" dirty="0" smtClean="0"/>
              <a:t>   </a:t>
            </a:r>
            <a:r>
              <a:rPr lang="ru-RU" sz="1400" dirty="0" err="1"/>
              <a:t>розгортання</a:t>
            </a:r>
            <a:r>
              <a:rPr lang="ru-RU" sz="1400" dirty="0"/>
              <a:t> в </a:t>
            </a:r>
            <a:r>
              <a:rPr lang="ru-RU" sz="1400" dirty="0" err="1"/>
              <a:t>умовах</a:t>
            </a:r>
            <a:r>
              <a:rPr lang="ru-RU" sz="1400" dirty="0"/>
              <a:t> НС техногенного та природного характеру </a:t>
            </a:r>
            <a:r>
              <a:rPr lang="ru-RU" sz="1400" dirty="0" err="1"/>
              <a:t>необхідної</a:t>
            </a:r>
            <a:r>
              <a:rPr lang="ru-RU" sz="1400" dirty="0"/>
              <a:t> </a:t>
            </a:r>
            <a:r>
              <a:rPr lang="ru-RU" sz="1400" dirty="0" err="1"/>
              <a:t>кількості</a:t>
            </a:r>
            <a:r>
              <a:rPr lang="ru-RU" sz="1400" dirty="0"/>
              <a:t> </a:t>
            </a:r>
            <a:r>
              <a:rPr lang="ru-RU" sz="1400" dirty="0" err="1"/>
              <a:t>лікувальних</a:t>
            </a:r>
            <a:r>
              <a:rPr lang="ru-RU" sz="1400" dirty="0"/>
              <a:t> </a:t>
            </a:r>
            <a:r>
              <a:rPr lang="ru-RU" sz="1400" dirty="0" err="1"/>
              <a:t>закладів</a:t>
            </a:r>
            <a:endParaRPr lang="ru-RU" sz="1400" dirty="0"/>
          </a:p>
          <a:p>
            <a:pPr algn="ctr"/>
            <a:r>
              <a:rPr lang="ru-RU" sz="1400" dirty="0" err="1" smtClean="0"/>
              <a:t>завчасне</a:t>
            </a:r>
            <a:r>
              <a:rPr lang="ru-RU" sz="1400" dirty="0" smtClean="0"/>
              <a:t> </a:t>
            </a:r>
            <a:r>
              <a:rPr lang="ru-RU" sz="1400" dirty="0" err="1"/>
              <a:t>застосування</a:t>
            </a:r>
            <a:r>
              <a:rPr lang="ru-RU" sz="1400" dirty="0"/>
              <a:t> </a:t>
            </a:r>
            <a:r>
              <a:rPr lang="ru-RU" sz="1400" dirty="0" err="1"/>
              <a:t>профілактичних</a:t>
            </a:r>
            <a:r>
              <a:rPr lang="ru-RU" sz="1400" dirty="0"/>
              <a:t> </a:t>
            </a:r>
            <a:r>
              <a:rPr lang="ru-RU" sz="1400" dirty="0" err="1"/>
              <a:t>медичних</a:t>
            </a:r>
            <a:r>
              <a:rPr lang="ru-RU" sz="1400" dirty="0"/>
              <a:t> </a:t>
            </a:r>
            <a:r>
              <a:rPr lang="ru-RU" sz="1400" dirty="0" err="1"/>
              <a:t>препаратів</a:t>
            </a:r>
            <a:r>
              <a:rPr lang="ru-RU" sz="1400" dirty="0"/>
              <a:t> та </a:t>
            </a:r>
            <a:r>
              <a:rPr lang="ru-RU" sz="1400" dirty="0" err="1"/>
              <a:t>санітарно-епідеміологічних</a:t>
            </a:r>
            <a:r>
              <a:rPr lang="ru-RU" sz="1400" dirty="0"/>
              <a:t> </a:t>
            </a:r>
            <a:r>
              <a:rPr lang="ru-RU" sz="1400" dirty="0" err="1"/>
              <a:t>заходів</a:t>
            </a:r>
            <a:endParaRPr lang="ru-RU" sz="1400" dirty="0"/>
          </a:p>
          <a:p>
            <a:pPr algn="ctr"/>
            <a:r>
              <a:rPr lang="ru-RU" sz="1400" dirty="0" smtClean="0"/>
              <a:t>  </a:t>
            </a:r>
            <a:r>
              <a:rPr lang="ru-RU" sz="1400" dirty="0"/>
              <a:t>контроль за </a:t>
            </a:r>
            <a:r>
              <a:rPr lang="ru-RU" sz="1400" dirty="0" err="1"/>
              <a:t>якістю</a:t>
            </a:r>
            <a:r>
              <a:rPr lang="ru-RU" sz="1400" dirty="0"/>
              <a:t> </a:t>
            </a:r>
            <a:r>
              <a:rPr lang="ru-RU" sz="1400" dirty="0" err="1"/>
              <a:t>харчових</a:t>
            </a:r>
            <a:r>
              <a:rPr lang="ru-RU" sz="1400" dirty="0"/>
              <a:t> </a:t>
            </a:r>
            <a:r>
              <a:rPr lang="ru-RU" sz="1400" dirty="0" err="1"/>
              <a:t>продуктів</a:t>
            </a:r>
            <a:r>
              <a:rPr lang="ru-RU" sz="1400" dirty="0"/>
              <a:t> і </a:t>
            </a:r>
            <a:r>
              <a:rPr lang="ru-RU" sz="1400" dirty="0" err="1"/>
              <a:t>продовольчої</a:t>
            </a:r>
            <a:r>
              <a:rPr lang="ru-RU" sz="1400" dirty="0"/>
              <a:t> </a:t>
            </a:r>
            <a:r>
              <a:rPr lang="ru-RU" sz="1400" dirty="0" err="1"/>
              <a:t>сировини</a:t>
            </a:r>
            <a:r>
              <a:rPr lang="ru-RU" sz="1400" dirty="0"/>
              <a:t>, </a:t>
            </a:r>
            <a:r>
              <a:rPr lang="ru-RU" sz="1400" dirty="0" err="1"/>
              <a:t>питної</a:t>
            </a:r>
            <a:r>
              <a:rPr lang="ru-RU" sz="1400" dirty="0"/>
              <a:t> води і </a:t>
            </a:r>
            <a:r>
              <a:rPr lang="ru-RU" sz="1400" dirty="0" err="1"/>
              <a:t>джерелами</a:t>
            </a:r>
            <a:r>
              <a:rPr lang="ru-RU" sz="1400" dirty="0"/>
              <a:t> </a:t>
            </a:r>
            <a:r>
              <a:rPr lang="ru-RU" sz="1400" dirty="0" err="1"/>
              <a:t>водопостачання</a:t>
            </a:r>
            <a:endParaRPr lang="ru-RU" sz="1400" dirty="0"/>
          </a:p>
          <a:p>
            <a:pPr algn="ctr"/>
            <a:endParaRPr lang="ru-RU" sz="1400" dirty="0"/>
          </a:p>
          <a:p>
            <a:pPr algn="ctr"/>
            <a:r>
              <a:rPr lang="ru-RU" sz="1400" dirty="0" smtClean="0"/>
              <a:t>         контроль </a:t>
            </a:r>
            <a:r>
              <a:rPr lang="ru-RU" sz="1400" dirty="0"/>
              <a:t>за станом атмосферного </a:t>
            </a:r>
            <a:r>
              <a:rPr lang="ru-RU" sz="1400" dirty="0" err="1"/>
              <a:t>повітря</a:t>
            </a:r>
            <a:r>
              <a:rPr lang="ru-RU" sz="1400" dirty="0"/>
              <a:t> та </a:t>
            </a:r>
            <a:r>
              <a:rPr lang="ru-RU" sz="1400" dirty="0" err="1" smtClean="0"/>
              <a:t>опадів</a:t>
            </a:r>
            <a:r>
              <a:rPr lang="ru-RU" sz="1400" dirty="0" smtClean="0"/>
              <a:t>;</a:t>
            </a:r>
          </a:p>
          <a:p>
            <a:pPr algn="ctr"/>
            <a:r>
              <a:rPr lang="ru-RU" sz="1400" dirty="0"/>
              <a:t> </a:t>
            </a:r>
            <a:r>
              <a:rPr lang="ru-RU" sz="1400" dirty="0" smtClean="0"/>
              <a:t>              </a:t>
            </a:r>
            <a:r>
              <a:rPr lang="ru-RU" sz="1400" dirty="0" err="1" smtClean="0"/>
              <a:t>завчасне</a:t>
            </a:r>
            <a:r>
              <a:rPr lang="ru-RU" sz="1400" dirty="0" smtClean="0"/>
              <a:t> </a:t>
            </a:r>
            <a:r>
              <a:rPr lang="ru-RU" sz="1400" dirty="0" err="1" smtClean="0"/>
              <a:t>створення</a:t>
            </a:r>
            <a:r>
              <a:rPr lang="ru-RU" sz="1400" dirty="0" smtClean="0"/>
              <a:t> і </a:t>
            </a:r>
            <a:r>
              <a:rPr lang="ru-RU" sz="1400" dirty="0" err="1" smtClean="0"/>
              <a:t>підготовку</a:t>
            </a:r>
            <a:r>
              <a:rPr lang="ru-RU" sz="1400" dirty="0" smtClean="0"/>
              <a:t> </a:t>
            </a:r>
            <a:r>
              <a:rPr lang="ru-RU" sz="1400" dirty="0" err="1" smtClean="0"/>
              <a:t>спеціальних</a:t>
            </a:r>
            <a:r>
              <a:rPr lang="ru-RU" sz="1400" dirty="0" smtClean="0"/>
              <a:t> </a:t>
            </a:r>
            <a:r>
              <a:rPr lang="ru-RU" sz="1400" dirty="0" err="1" smtClean="0"/>
              <a:t>медичних</a:t>
            </a:r>
            <a:r>
              <a:rPr lang="ru-RU" sz="1400" dirty="0" smtClean="0"/>
              <a:t> </a:t>
            </a:r>
            <a:r>
              <a:rPr lang="ru-RU" sz="1400" dirty="0" err="1" smtClean="0"/>
              <a:t>формувань</a:t>
            </a:r>
            <a:endParaRPr lang="ru-RU" sz="1400" dirty="0" smtClean="0"/>
          </a:p>
          <a:p>
            <a:pPr algn="ctr"/>
            <a:r>
              <a:rPr lang="ru-RU" sz="1400" dirty="0" smtClean="0"/>
              <a:t>               </a:t>
            </a:r>
            <a:r>
              <a:rPr lang="ru-RU" sz="1400" dirty="0" err="1"/>
              <a:t>накопичення</a:t>
            </a:r>
            <a:r>
              <a:rPr lang="ru-RU" sz="1400" dirty="0"/>
              <a:t> </a:t>
            </a:r>
            <a:r>
              <a:rPr lang="ru-RU" sz="1400" dirty="0" err="1"/>
              <a:t>медичних</a:t>
            </a:r>
            <a:r>
              <a:rPr lang="ru-RU" sz="1400" dirty="0"/>
              <a:t> </a:t>
            </a:r>
            <a:r>
              <a:rPr lang="ru-RU" sz="1400" dirty="0" err="1"/>
              <a:t>засобів</a:t>
            </a:r>
            <a:r>
              <a:rPr lang="ru-RU" sz="1400" dirty="0"/>
              <a:t> </a:t>
            </a:r>
            <a:r>
              <a:rPr lang="ru-RU" sz="1400" dirty="0" err="1"/>
              <a:t>захисту</a:t>
            </a:r>
            <a:r>
              <a:rPr lang="ru-RU" sz="1400" dirty="0"/>
              <a:t>, </a:t>
            </a:r>
            <a:r>
              <a:rPr lang="ru-RU" sz="1400" dirty="0" err="1"/>
              <a:t>медичного</a:t>
            </a:r>
            <a:r>
              <a:rPr lang="ru-RU" sz="1400" dirty="0"/>
              <a:t> та </a:t>
            </a:r>
            <a:r>
              <a:rPr lang="ru-RU" sz="1400" dirty="0" err="1"/>
              <a:t>спеціального</a:t>
            </a:r>
            <a:r>
              <a:rPr lang="ru-RU" sz="1400" dirty="0"/>
              <a:t> майна і </a:t>
            </a:r>
            <a:r>
              <a:rPr lang="ru-RU" sz="1400" dirty="0" err="1" smtClean="0"/>
              <a:t>техніки</a:t>
            </a:r>
            <a:endParaRPr lang="ru-RU" sz="1400" dirty="0" smtClean="0"/>
          </a:p>
          <a:p>
            <a:pPr algn="ctr"/>
            <a:r>
              <a:rPr lang="ru-RU" sz="1400" dirty="0"/>
              <a:t> </a:t>
            </a:r>
            <a:r>
              <a:rPr lang="ru-RU" sz="1400" dirty="0" smtClean="0"/>
              <a:t>              контроль за станом </a:t>
            </a:r>
            <a:r>
              <a:rPr lang="ru-RU" sz="1400" dirty="0" err="1" smtClean="0"/>
              <a:t>довкілля</a:t>
            </a:r>
            <a:r>
              <a:rPr lang="ru-RU" sz="1400" dirty="0" smtClean="0"/>
              <a:t>, </a:t>
            </a:r>
            <a:r>
              <a:rPr lang="ru-RU" sz="1400" dirty="0" err="1" smtClean="0"/>
              <a:t>санітарно-гігієнічною</a:t>
            </a:r>
            <a:r>
              <a:rPr lang="ru-RU" sz="1400" dirty="0" smtClean="0"/>
              <a:t> та </a:t>
            </a:r>
            <a:r>
              <a:rPr lang="ru-RU" sz="1400" dirty="0" err="1" smtClean="0"/>
              <a:t>епідемічною</a:t>
            </a:r>
            <a:r>
              <a:rPr lang="ru-RU" sz="1400" dirty="0" smtClean="0"/>
              <a:t> </a:t>
            </a:r>
            <a:r>
              <a:rPr lang="ru-RU" sz="1400" dirty="0" err="1" smtClean="0"/>
              <a:t>ситуацією</a:t>
            </a:r>
            <a:endParaRPr lang="ru-RU" sz="1400" dirty="0" smtClean="0"/>
          </a:p>
          <a:p>
            <a:pPr algn="ctr"/>
            <a:r>
              <a:rPr lang="ru-RU" sz="1400" dirty="0" smtClean="0"/>
              <a:t>               </a:t>
            </a:r>
            <a:r>
              <a:rPr lang="ru-RU" sz="1400" dirty="0" err="1" smtClean="0"/>
              <a:t>підготовку</a:t>
            </a:r>
            <a:r>
              <a:rPr lang="ru-RU" sz="1400" dirty="0" smtClean="0"/>
              <a:t> </a:t>
            </a:r>
            <a:r>
              <a:rPr lang="ru-RU" sz="1400" dirty="0" err="1"/>
              <a:t>медичного</a:t>
            </a:r>
            <a:r>
              <a:rPr lang="ru-RU" sz="1400" dirty="0"/>
              <a:t> персоналу та </a:t>
            </a:r>
            <a:r>
              <a:rPr lang="ru-RU" sz="1400" dirty="0" err="1"/>
              <a:t>загальне</a:t>
            </a:r>
            <a:r>
              <a:rPr lang="ru-RU" sz="1400" dirty="0"/>
              <a:t> медико-</a:t>
            </a:r>
            <a:r>
              <a:rPr lang="ru-RU" sz="1400" dirty="0" err="1"/>
              <a:t>санітарне</a:t>
            </a:r>
            <a:r>
              <a:rPr lang="ru-RU" sz="1400" dirty="0"/>
              <a:t> </a:t>
            </a:r>
            <a:r>
              <a:rPr lang="ru-RU" sz="1400" dirty="0" err="1"/>
              <a:t>навчання</a:t>
            </a:r>
            <a:r>
              <a:rPr lang="ru-RU" sz="1400" dirty="0"/>
              <a:t> </a:t>
            </a:r>
            <a:r>
              <a:rPr lang="ru-RU" sz="1400" dirty="0" err="1"/>
              <a:t>населення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5544604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33266" y="0"/>
            <a:ext cx="10458734" cy="6858000"/>
          </a:xfrm>
        </p:spPr>
        <p:txBody>
          <a:bodyPr/>
          <a:lstStyle/>
          <a:p>
            <a:r>
              <a:rPr lang="ru-RU" dirty="0"/>
              <a:t>Для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безоплатної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 </a:t>
            </a:r>
            <a:r>
              <a:rPr lang="ru-RU" dirty="0" err="1"/>
              <a:t>постраждалим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НС техногенного та природного характеру </a:t>
            </a:r>
            <a:r>
              <a:rPr lang="ru-RU" dirty="0" err="1"/>
              <a:t>громадянам</a:t>
            </a:r>
            <a:r>
              <a:rPr lang="ru-RU" dirty="0"/>
              <a:t>, </a:t>
            </a:r>
            <a:r>
              <a:rPr lang="ru-RU" dirty="0" err="1"/>
              <a:t>рятувальникам</a:t>
            </a:r>
            <a:r>
              <a:rPr lang="ru-RU" dirty="0"/>
              <a:t> та особам,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беруть</a:t>
            </a:r>
            <a:r>
              <a:rPr lang="ru-RU" dirty="0"/>
              <a:t> участь у </a:t>
            </a:r>
            <a:r>
              <a:rPr lang="ru-RU" dirty="0" err="1"/>
              <a:t>ліквідації</a:t>
            </a:r>
            <a:r>
              <a:rPr lang="ru-RU" dirty="0"/>
              <a:t> </a:t>
            </a:r>
            <a:r>
              <a:rPr lang="ru-RU" dirty="0" err="1"/>
              <a:t>наслідків</a:t>
            </a:r>
            <a:r>
              <a:rPr lang="ru-RU" dirty="0"/>
              <a:t> НС техногенного та природного характеру, </a:t>
            </a:r>
            <a:r>
              <a:rPr lang="ru-RU" dirty="0" err="1"/>
              <a:t>діє</a:t>
            </a:r>
            <a:r>
              <a:rPr lang="ru-RU" dirty="0"/>
              <a:t> </a:t>
            </a:r>
            <a:r>
              <a:rPr lang="ru-RU" dirty="0" err="1"/>
              <a:t>Державна</a:t>
            </a:r>
            <a:r>
              <a:rPr lang="ru-RU" dirty="0"/>
              <a:t> служба </a:t>
            </a:r>
            <a:r>
              <a:rPr lang="ru-RU" dirty="0" err="1"/>
              <a:t>медицини</a:t>
            </a:r>
            <a:r>
              <a:rPr lang="ru-RU" dirty="0"/>
              <a:t> катастроф як </a:t>
            </a:r>
            <a:r>
              <a:rPr lang="ru-RU" dirty="0" err="1"/>
              <a:t>особливий</a:t>
            </a:r>
            <a:r>
              <a:rPr lang="ru-RU" dirty="0"/>
              <a:t> вид </a:t>
            </a:r>
            <a:r>
              <a:rPr lang="ru-RU" dirty="0" err="1"/>
              <a:t>державних</a:t>
            </a:r>
            <a:r>
              <a:rPr lang="ru-RU" dirty="0"/>
              <a:t> </a:t>
            </a:r>
            <a:r>
              <a:rPr lang="ru-RU" dirty="0" err="1"/>
              <a:t>аварійно-рятувальних</a:t>
            </a:r>
            <a:r>
              <a:rPr lang="ru-RU" dirty="0"/>
              <a:t> служб. </a:t>
            </a:r>
            <a:r>
              <a:rPr lang="ru-RU" dirty="0" err="1"/>
              <a:t>Лікування</a:t>
            </a:r>
            <a:r>
              <a:rPr lang="ru-RU" dirty="0"/>
              <a:t> та </a:t>
            </a:r>
            <a:r>
              <a:rPr lang="ru-RU" dirty="0" err="1"/>
              <a:t>психологічне</a:t>
            </a:r>
            <a:r>
              <a:rPr lang="ru-RU" dirty="0"/>
              <a:t> </a:t>
            </a:r>
            <a:r>
              <a:rPr lang="ru-RU" dirty="0" err="1"/>
              <a:t>відновлення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 </a:t>
            </a:r>
            <a:r>
              <a:rPr lang="ru-RU" dirty="0" err="1"/>
              <a:t>категорій</a:t>
            </a:r>
            <a:r>
              <a:rPr lang="ru-RU" dirty="0"/>
              <a:t> людей проводиться у санаторно-</a:t>
            </a:r>
            <a:r>
              <a:rPr lang="ru-RU" dirty="0" err="1"/>
              <a:t>курортних</a:t>
            </a:r>
            <a:r>
              <a:rPr lang="ru-RU" dirty="0"/>
              <a:t> закладах, при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створені</a:t>
            </a:r>
            <a:r>
              <a:rPr lang="ru-RU" dirty="0"/>
              <a:t> </a:t>
            </a:r>
            <a:r>
              <a:rPr lang="ru-RU" dirty="0" err="1"/>
              <a:t>центри</a:t>
            </a:r>
            <a:r>
              <a:rPr lang="ru-RU" dirty="0"/>
              <a:t> медико-</a:t>
            </a:r>
            <a:r>
              <a:rPr lang="ru-RU" dirty="0" err="1"/>
              <a:t>психологічної</a:t>
            </a:r>
            <a:r>
              <a:rPr lang="ru-RU" dirty="0"/>
              <a:t> </a:t>
            </a:r>
            <a:r>
              <a:rPr lang="ru-RU" dirty="0" err="1"/>
              <a:t>реабілітації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727196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38234" y="0"/>
            <a:ext cx="9953766" cy="6858000"/>
          </a:xfrm>
        </p:spPr>
        <p:txBody>
          <a:bodyPr>
            <a:normAutofit fontScale="85000" lnSpcReduction="10000"/>
          </a:bodyPr>
          <a:lstStyle/>
          <a:p>
            <a:r>
              <a:rPr lang="ru-RU" dirty="0" err="1"/>
              <a:t>Справжнім</a:t>
            </a:r>
            <a:r>
              <a:rPr lang="ru-RU" dirty="0"/>
              <a:t> лихом є </a:t>
            </a:r>
            <a:r>
              <a:rPr lang="ru-RU" dirty="0" err="1"/>
              <a:t>землетруси</a:t>
            </a:r>
            <a:r>
              <a:rPr lang="ru-RU" dirty="0"/>
              <a:t>, </a:t>
            </a:r>
            <a:r>
              <a:rPr lang="ru-RU" dirty="0" err="1"/>
              <a:t>повені</a:t>
            </a:r>
            <a:r>
              <a:rPr lang="ru-RU" dirty="0"/>
              <a:t>, </a:t>
            </a:r>
            <a:r>
              <a:rPr lang="ru-RU" dirty="0" err="1"/>
              <a:t>зсуви</a:t>
            </a:r>
            <a:r>
              <a:rPr lang="ru-RU" dirty="0"/>
              <a:t>, </a:t>
            </a:r>
            <a:r>
              <a:rPr lang="ru-RU" dirty="0" err="1"/>
              <a:t>селеві</a:t>
            </a:r>
            <a:r>
              <a:rPr lang="ru-RU" dirty="0"/>
              <a:t> потоки, </a:t>
            </a:r>
            <a:r>
              <a:rPr lang="ru-RU" dirty="0" err="1"/>
              <a:t>бурі</a:t>
            </a:r>
            <a:r>
              <a:rPr lang="ru-RU" dirty="0"/>
              <a:t>, </a:t>
            </a:r>
            <a:r>
              <a:rPr lang="ru-RU" dirty="0" err="1"/>
              <a:t>урагани</a:t>
            </a:r>
            <a:r>
              <a:rPr lang="ru-RU" dirty="0"/>
              <a:t>, </a:t>
            </a:r>
            <a:r>
              <a:rPr lang="ru-RU" dirty="0" err="1"/>
              <a:t>снігові</a:t>
            </a:r>
            <a:r>
              <a:rPr lang="ru-RU" dirty="0"/>
              <a:t> заноси, </a:t>
            </a:r>
            <a:r>
              <a:rPr lang="ru-RU" dirty="0" err="1"/>
              <a:t>лісові</a:t>
            </a:r>
            <a:r>
              <a:rPr lang="ru-RU" dirty="0"/>
              <a:t> </a:t>
            </a:r>
            <a:r>
              <a:rPr lang="ru-RU" dirty="0" err="1"/>
              <a:t>пожежі</a:t>
            </a:r>
            <a:r>
              <a:rPr lang="ru-RU" dirty="0"/>
              <a:t>. </a:t>
            </a:r>
            <a:r>
              <a:rPr lang="ru-RU" dirty="0" err="1"/>
              <a:t>Тільки</a:t>
            </a:r>
            <a:r>
              <a:rPr lang="ru-RU" dirty="0"/>
              <a:t> за </a:t>
            </a:r>
            <a:r>
              <a:rPr lang="ru-RU" dirty="0" err="1"/>
              <a:t>останні</a:t>
            </a:r>
            <a:r>
              <a:rPr lang="ru-RU" dirty="0"/>
              <a:t> 20 </a:t>
            </a:r>
            <a:r>
              <a:rPr lang="ru-RU" dirty="0" err="1"/>
              <a:t>років</a:t>
            </a:r>
            <a:r>
              <a:rPr lang="ru-RU" dirty="0"/>
              <a:t> вони забрали </a:t>
            </a:r>
            <a:r>
              <a:rPr lang="ru-RU" dirty="0" err="1"/>
              <a:t>життя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</a:t>
            </a:r>
            <a:r>
              <a:rPr lang="ru-RU" dirty="0" err="1"/>
              <a:t>трьох</a:t>
            </a:r>
            <a:r>
              <a:rPr lang="ru-RU" dirty="0"/>
              <a:t> </a:t>
            </a:r>
            <a:r>
              <a:rPr lang="ru-RU" dirty="0" err="1"/>
              <a:t>мільйонів</a:t>
            </a:r>
            <a:r>
              <a:rPr lang="ru-RU" dirty="0"/>
              <a:t> </a:t>
            </a:r>
            <a:r>
              <a:rPr lang="ru-RU" dirty="0" err="1"/>
              <a:t>чоловік</a:t>
            </a:r>
            <a:r>
              <a:rPr lang="ru-RU" dirty="0"/>
              <a:t>. За </a:t>
            </a:r>
            <a:r>
              <a:rPr lang="ru-RU" dirty="0" err="1"/>
              <a:t>даними</a:t>
            </a:r>
            <a:r>
              <a:rPr lang="ru-RU" dirty="0"/>
              <a:t> ООН, за </a:t>
            </a:r>
            <a:r>
              <a:rPr lang="ru-RU" dirty="0" err="1"/>
              <a:t>цей</a:t>
            </a:r>
            <a:r>
              <a:rPr lang="ru-RU" dirty="0"/>
              <a:t> </a:t>
            </a:r>
            <a:r>
              <a:rPr lang="ru-RU" dirty="0" err="1"/>
              <a:t>період</a:t>
            </a:r>
            <a:r>
              <a:rPr lang="ru-RU" dirty="0"/>
              <a:t> </a:t>
            </a:r>
            <a:r>
              <a:rPr lang="ru-RU" dirty="0" err="1"/>
              <a:t>майже</a:t>
            </a:r>
            <a:r>
              <a:rPr lang="ru-RU" dirty="0"/>
              <a:t> один </a:t>
            </a:r>
            <a:r>
              <a:rPr lang="ru-RU" dirty="0" err="1"/>
              <a:t>мільярд</a:t>
            </a:r>
            <a:r>
              <a:rPr lang="ru-RU" dirty="0"/>
              <a:t> </a:t>
            </a:r>
            <a:r>
              <a:rPr lang="ru-RU" dirty="0" err="1"/>
              <a:t>жителів</a:t>
            </a:r>
            <a:r>
              <a:rPr lang="ru-RU" dirty="0"/>
              <a:t> </a:t>
            </a:r>
            <a:r>
              <a:rPr lang="ru-RU" dirty="0" err="1"/>
              <a:t>нашої</a:t>
            </a:r>
            <a:r>
              <a:rPr lang="ru-RU" dirty="0"/>
              <a:t> </a:t>
            </a:r>
            <a:r>
              <a:rPr lang="ru-RU" dirty="0" err="1"/>
              <a:t>планети</a:t>
            </a:r>
            <a:r>
              <a:rPr lang="ru-RU" dirty="0"/>
              <a:t> </a:t>
            </a:r>
            <a:r>
              <a:rPr lang="ru-RU" dirty="0" err="1"/>
              <a:t>зазнали</a:t>
            </a:r>
            <a:r>
              <a:rPr lang="ru-RU" dirty="0"/>
              <a:t> </a:t>
            </a:r>
            <a:r>
              <a:rPr lang="ru-RU" dirty="0" err="1"/>
              <a:t>збитків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стихійних</a:t>
            </a:r>
            <a:r>
              <a:rPr lang="ru-RU" dirty="0"/>
              <a:t> лих. Для </a:t>
            </a:r>
            <a:r>
              <a:rPr lang="ru-RU" dirty="0" err="1"/>
              <a:t>ліквідації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наслідків</a:t>
            </a:r>
            <a:r>
              <a:rPr lang="ru-RU" dirty="0"/>
              <a:t> </a:t>
            </a:r>
            <a:r>
              <a:rPr lang="ru-RU" dirty="0" err="1"/>
              <a:t>залучаються</a:t>
            </a:r>
            <a:r>
              <a:rPr lang="ru-RU" dirty="0"/>
              <a:t> </a:t>
            </a:r>
            <a:r>
              <a:rPr lang="ru-RU" dirty="0" err="1"/>
              <a:t>сили</a:t>
            </a:r>
            <a:r>
              <a:rPr lang="ru-RU" dirty="0"/>
              <a:t> і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цивільної</a:t>
            </a:r>
            <a:r>
              <a:rPr lang="ru-RU" dirty="0"/>
              <a:t> оборони, часто </a:t>
            </a:r>
            <a:r>
              <a:rPr lang="ru-RU" dirty="0" err="1"/>
              <a:t>значна</a:t>
            </a:r>
            <a:r>
              <a:rPr lang="ru-RU" dirty="0"/>
              <a:t> </a:t>
            </a:r>
            <a:r>
              <a:rPr lang="ru-RU" dirty="0" err="1"/>
              <a:t>частина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 і </a:t>
            </a:r>
            <a:r>
              <a:rPr lang="ru-RU" dirty="0" err="1"/>
              <a:t>військові</a:t>
            </a:r>
            <a:r>
              <a:rPr lang="ru-RU" dirty="0"/>
              <a:t> </a:t>
            </a:r>
            <a:r>
              <a:rPr lang="ru-RU" dirty="0" err="1"/>
              <a:t>формування</a:t>
            </a:r>
            <a:r>
              <a:rPr lang="ru-RU" dirty="0"/>
              <a:t>, а на </a:t>
            </a:r>
            <a:r>
              <a:rPr lang="ru-RU" dirty="0" err="1"/>
              <a:t>відновлювальні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витрачаються</a:t>
            </a:r>
            <a:r>
              <a:rPr lang="ru-RU" dirty="0"/>
              <a:t> </a:t>
            </a:r>
            <a:r>
              <a:rPr lang="ru-RU" dirty="0" err="1"/>
              <a:t>багато</a:t>
            </a:r>
            <a:r>
              <a:rPr lang="ru-RU" dirty="0"/>
              <a:t> сил і </a:t>
            </a:r>
            <a:r>
              <a:rPr lang="ru-RU" dirty="0" err="1"/>
              <a:t>великі</a:t>
            </a:r>
            <a:r>
              <a:rPr lang="ru-RU" dirty="0"/>
              <a:t> </a:t>
            </a:r>
            <a:r>
              <a:rPr lang="ru-RU" dirty="0" err="1"/>
              <a:t>матеріальні</a:t>
            </a:r>
            <a:r>
              <a:rPr lang="ru-RU" dirty="0"/>
              <a:t> </a:t>
            </a:r>
            <a:r>
              <a:rPr lang="ru-RU" dirty="0" err="1"/>
              <a:t>кошти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Н</a:t>
            </a:r>
            <a:r>
              <a:rPr lang="en-US" dirty="0"/>
              <a:t>a </a:t>
            </a:r>
            <a:r>
              <a:rPr lang="ru-RU" dirty="0" err="1"/>
              <a:t>території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можливе</a:t>
            </a:r>
            <a:r>
              <a:rPr lang="ru-RU" dirty="0"/>
              <a:t> </a:t>
            </a:r>
            <a:r>
              <a:rPr lang="ru-RU" dirty="0" err="1"/>
              <a:t>виникнення</a:t>
            </a:r>
            <a:r>
              <a:rPr lang="ru-RU" dirty="0"/>
              <a:t> практично </a:t>
            </a:r>
            <a:r>
              <a:rPr lang="ru-RU" dirty="0" err="1"/>
              <a:t>всього</a:t>
            </a:r>
            <a:r>
              <a:rPr lang="ru-RU" dirty="0"/>
              <a:t> спектру </a:t>
            </a:r>
            <a:r>
              <a:rPr lang="ru-RU" dirty="0" err="1"/>
              <a:t>небезпечних</a:t>
            </a:r>
            <a:r>
              <a:rPr lang="ru-RU" dirty="0"/>
              <a:t> </a:t>
            </a:r>
            <a:r>
              <a:rPr lang="ru-RU" dirty="0" err="1"/>
              <a:t>природних</a:t>
            </a:r>
            <a:r>
              <a:rPr lang="ru-RU" dirty="0"/>
              <a:t> </a:t>
            </a:r>
            <a:r>
              <a:rPr lang="ru-RU" dirty="0" err="1"/>
              <a:t>явищ</a:t>
            </a:r>
            <a:r>
              <a:rPr lang="ru-RU" dirty="0"/>
              <a:t> і </a:t>
            </a:r>
            <a:r>
              <a:rPr lang="ru-RU" dirty="0" err="1"/>
              <a:t>процесів</a:t>
            </a:r>
            <a:r>
              <a:rPr lang="ru-RU" dirty="0"/>
              <a:t> </a:t>
            </a:r>
            <a:r>
              <a:rPr lang="ru-RU" dirty="0" err="1"/>
              <a:t>геологічного</a:t>
            </a:r>
            <a:r>
              <a:rPr lang="ru-RU" dirty="0"/>
              <a:t>, </a:t>
            </a:r>
            <a:r>
              <a:rPr lang="ru-RU" dirty="0" err="1"/>
              <a:t>гідрогеологічного</a:t>
            </a:r>
            <a:r>
              <a:rPr lang="ru-RU" dirty="0"/>
              <a:t> та </a:t>
            </a:r>
            <a:r>
              <a:rPr lang="ru-RU" dirty="0" err="1"/>
              <a:t>метеорологічного</a:t>
            </a:r>
            <a:r>
              <a:rPr lang="ru-RU" dirty="0"/>
              <a:t> </a:t>
            </a:r>
            <a:r>
              <a:rPr lang="ru-RU" dirty="0" err="1"/>
              <a:t>походження</a:t>
            </a:r>
            <a:r>
              <a:rPr lang="ru-RU" dirty="0"/>
              <a:t>. До них належать </a:t>
            </a:r>
            <a:r>
              <a:rPr lang="ru-RU" dirty="0" err="1"/>
              <a:t>великі</a:t>
            </a:r>
            <a:r>
              <a:rPr lang="ru-RU" dirty="0"/>
              <a:t> </a:t>
            </a:r>
            <a:r>
              <a:rPr lang="ru-RU" dirty="0" err="1"/>
              <a:t>повені</a:t>
            </a:r>
            <a:r>
              <a:rPr lang="ru-RU" dirty="0"/>
              <a:t>, </a:t>
            </a:r>
            <a:r>
              <a:rPr lang="ru-RU" dirty="0" err="1"/>
              <a:t>катастрофічні</a:t>
            </a:r>
            <a:r>
              <a:rPr lang="ru-RU" dirty="0"/>
              <a:t> </a:t>
            </a:r>
            <a:r>
              <a:rPr lang="ru-RU" dirty="0" err="1"/>
              <a:t>затоплення</a:t>
            </a:r>
            <a:r>
              <a:rPr lang="ru-RU" dirty="0"/>
              <a:t>, </a:t>
            </a:r>
            <a:r>
              <a:rPr lang="ru-RU" dirty="0" err="1"/>
              <a:t>землетруси</a:t>
            </a:r>
            <a:r>
              <a:rPr lang="ru-RU" dirty="0"/>
              <a:t> та </a:t>
            </a:r>
            <a:r>
              <a:rPr lang="ru-RU" dirty="0" err="1"/>
              <a:t>зсувні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, </a:t>
            </a:r>
            <a:r>
              <a:rPr lang="ru-RU" dirty="0" err="1"/>
              <a:t>лісові</a:t>
            </a:r>
            <a:r>
              <a:rPr lang="ru-RU" dirty="0"/>
              <a:t> та </a:t>
            </a:r>
            <a:r>
              <a:rPr lang="ru-RU" dirty="0" err="1"/>
              <a:t>польові</a:t>
            </a:r>
            <a:r>
              <a:rPr lang="ru-RU" dirty="0"/>
              <a:t> </a:t>
            </a:r>
            <a:r>
              <a:rPr lang="ru-RU" dirty="0" err="1"/>
              <a:t>пожежі</a:t>
            </a:r>
            <a:r>
              <a:rPr lang="ru-RU" dirty="0"/>
              <a:t>, </a:t>
            </a:r>
            <a:r>
              <a:rPr lang="ru-RU" dirty="0" err="1"/>
              <a:t>великі</a:t>
            </a:r>
            <a:r>
              <a:rPr lang="ru-RU" dirty="0"/>
              <a:t> </a:t>
            </a:r>
            <a:r>
              <a:rPr lang="ru-RU" dirty="0" err="1"/>
              <a:t>снігопади</a:t>
            </a:r>
            <a:r>
              <a:rPr lang="ru-RU" dirty="0"/>
              <a:t> та </a:t>
            </a:r>
            <a:r>
              <a:rPr lang="ru-RU" dirty="0" err="1"/>
              <a:t>ожеледі</a:t>
            </a:r>
            <a:r>
              <a:rPr lang="ru-RU" dirty="0"/>
              <a:t>, </a:t>
            </a:r>
            <a:r>
              <a:rPr lang="ru-RU" dirty="0" err="1"/>
              <a:t>урагани</a:t>
            </a:r>
            <a:r>
              <a:rPr lang="ru-RU" dirty="0"/>
              <a:t>, </a:t>
            </a:r>
            <a:r>
              <a:rPr lang="ru-RU" dirty="0" err="1"/>
              <a:t>смерчі</a:t>
            </a:r>
            <a:r>
              <a:rPr lang="ru-RU" dirty="0"/>
              <a:t> та </a:t>
            </a:r>
            <a:r>
              <a:rPr lang="ru-RU" dirty="0" err="1"/>
              <a:t>шквальні</a:t>
            </a:r>
            <a:r>
              <a:rPr lang="ru-RU" dirty="0"/>
              <a:t> </a:t>
            </a:r>
            <a:r>
              <a:rPr lang="ru-RU" dirty="0" err="1"/>
              <a:t>вітри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b="1" dirty="0" err="1"/>
              <a:t>надзвичайних</a:t>
            </a:r>
            <a:r>
              <a:rPr lang="ru-RU" b="1" dirty="0"/>
              <a:t> </a:t>
            </a:r>
            <a:r>
              <a:rPr lang="ru-RU" b="1" dirty="0" err="1"/>
              <a:t>ситуацій</a:t>
            </a:r>
            <a:r>
              <a:rPr lang="ru-RU" b="1" dirty="0"/>
              <a:t> природного </a:t>
            </a:r>
            <a:r>
              <a:rPr lang="ru-RU" b="1" dirty="0" err="1"/>
              <a:t>походження</a:t>
            </a:r>
            <a:r>
              <a:rPr lang="ru-RU" b="1" dirty="0"/>
              <a:t> </a:t>
            </a:r>
            <a:r>
              <a:rPr lang="ru-RU" dirty="0"/>
              <a:t>в </a:t>
            </a:r>
            <a:r>
              <a:rPr lang="ru-RU" dirty="0" err="1"/>
              <a:t>Україні</a:t>
            </a:r>
            <a:r>
              <a:rPr lang="ru-RU" dirty="0"/>
              <a:t> </a:t>
            </a:r>
            <a:r>
              <a:rPr lang="ru-RU" dirty="0" err="1"/>
              <a:t>найчастіше</a:t>
            </a:r>
            <a:r>
              <a:rPr lang="ru-RU" dirty="0"/>
              <a:t> </a:t>
            </a:r>
            <a:r>
              <a:rPr lang="ru-RU" dirty="0" err="1"/>
              <a:t>трапляються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• </a:t>
            </a:r>
            <a:r>
              <a:rPr lang="ru-RU" dirty="0" err="1"/>
              <a:t>геологічна</a:t>
            </a:r>
            <a:r>
              <a:rPr lang="ru-RU" dirty="0"/>
              <a:t> </a:t>
            </a:r>
            <a:r>
              <a:rPr lang="ru-RU" dirty="0" err="1"/>
              <a:t>небезпечні</a:t>
            </a:r>
            <a:r>
              <a:rPr lang="ru-RU" dirty="0"/>
              <a:t> </a:t>
            </a:r>
            <a:r>
              <a:rPr lang="ru-RU" dirty="0" err="1"/>
              <a:t>явища</a:t>
            </a:r>
            <a:r>
              <a:rPr lang="ru-RU" dirty="0"/>
              <a:t>, </a:t>
            </a:r>
            <a:r>
              <a:rPr lang="ru-RU" dirty="0" err="1"/>
              <a:t>такі</a:t>
            </a:r>
            <a:r>
              <a:rPr lang="ru-RU" dirty="0"/>
              <a:t>, як </a:t>
            </a:r>
            <a:r>
              <a:rPr lang="ru-RU" dirty="0" err="1"/>
              <a:t>зсуви</a:t>
            </a:r>
            <a:r>
              <a:rPr lang="ru-RU" dirty="0"/>
              <a:t>, обвали та </a:t>
            </a:r>
            <a:r>
              <a:rPr lang="ru-RU" dirty="0" err="1"/>
              <a:t>осипи</a:t>
            </a:r>
            <a:r>
              <a:rPr lang="ru-RU" dirty="0"/>
              <a:t>, просадки </a:t>
            </a:r>
            <a:r>
              <a:rPr lang="ru-RU" dirty="0" err="1"/>
              <a:t>земної</a:t>
            </a:r>
            <a:r>
              <a:rPr lang="ru-RU" dirty="0"/>
              <a:t> </a:t>
            </a:r>
            <a:r>
              <a:rPr lang="ru-RU" dirty="0" err="1"/>
              <a:t>поверхні</a:t>
            </a:r>
            <a:r>
              <a:rPr lang="ru-RU" dirty="0"/>
              <a:t> </a:t>
            </a:r>
            <a:r>
              <a:rPr lang="ru-RU" dirty="0" err="1"/>
              <a:t>різного</a:t>
            </a:r>
            <a:r>
              <a:rPr lang="ru-RU" dirty="0"/>
              <a:t> </a:t>
            </a:r>
            <a:r>
              <a:rPr lang="ru-RU" dirty="0" err="1"/>
              <a:t>походження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.;</a:t>
            </a:r>
          </a:p>
          <a:p>
            <a:endParaRPr lang="ru-RU" dirty="0"/>
          </a:p>
          <a:p>
            <a:r>
              <a:rPr lang="ru-RU" dirty="0"/>
              <a:t>• </a:t>
            </a:r>
            <a:r>
              <a:rPr lang="ru-RU" dirty="0" err="1"/>
              <a:t>метеорологічна</a:t>
            </a:r>
            <a:r>
              <a:rPr lang="ru-RU" dirty="0"/>
              <a:t> </a:t>
            </a:r>
            <a:r>
              <a:rPr lang="ru-RU" dirty="0" err="1"/>
              <a:t>небезпечні</a:t>
            </a:r>
            <a:r>
              <a:rPr lang="ru-RU" dirty="0"/>
              <a:t> </a:t>
            </a:r>
            <a:r>
              <a:rPr lang="ru-RU" dirty="0" err="1"/>
              <a:t>явища</a:t>
            </a:r>
            <a:r>
              <a:rPr lang="ru-RU" dirty="0"/>
              <a:t>, </a:t>
            </a:r>
            <a:r>
              <a:rPr lang="ru-RU" dirty="0" err="1"/>
              <a:t>такі</a:t>
            </a:r>
            <a:r>
              <a:rPr lang="ru-RU" dirty="0"/>
              <a:t>, як </a:t>
            </a:r>
            <a:r>
              <a:rPr lang="ru-RU" dirty="0" err="1"/>
              <a:t>зливи</a:t>
            </a:r>
            <a:r>
              <a:rPr lang="ru-RU" dirty="0"/>
              <a:t>, </a:t>
            </a:r>
            <a:r>
              <a:rPr lang="ru-RU" dirty="0" err="1"/>
              <a:t>урагани</a:t>
            </a:r>
            <a:r>
              <a:rPr lang="ru-RU" dirty="0"/>
              <a:t>, </a:t>
            </a:r>
            <a:r>
              <a:rPr lang="ru-RU" dirty="0" err="1"/>
              <a:t>сильні</a:t>
            </a:r>
            <a:r>
              <a:rPr lang="ru-RU" dirty="0"/>
              <a:t> </a:t>
            </a:r>
            <a:r>
              <a:rPr lang="ru-RU" dirty="0" err="1"/>
              <a:t>снігопади</a:t>
            </a:r>
            <a:r>
              <a:rPr lang="ru-RU" dirty="0"/>
              <a:t>, </a:t>
            </a:r>
            <a:r>
              <a:rPr lang="ru-RU" dirty="0" err="1"/>
              <a:t>сильний</a:t>
            </a:r>
            <a:r>
              <a:rPr lang="ru-RU" dirty="0"/>
              <a:t> град, ожеледь;</a:t>
            </a:r>
          </a:p>
          <a:p>
            <a:endParaRPr lang="ru-RU" dirty="0"/>
          </a:p>
          <a:p>
            <a:r>
              <a:rPr lang="ru-RU" dirty="0"/>
              <a:t>• </a:t>
            </a:r>
            <a:r>
              <a:rPr lang="ru-RU" dirty="0" err="1"/>
              <a:t>гідрологічна</a:t>
            </a:r>
            <a:r>
              <a:rPr lang="ru-RU" dirty="0"/>
              <a:t> </a:t>
            </a:r>
            <a:r>
              <a:rPr lang="ru-RU" dirty="0" err="1"/>
              <a:t>небезпечні</a:t>
            </a:r>
            <a:r>
              <a:rPr lang="ru-RU" dirty="0"/>
              <a:t> </a:t>
            </a:r>
            <a:r>
              <a:rPr lang="ru-RU" dirty="0" err="1"/>
              <a:t>явища</a:t>
            </a:r>
            <a:r>
              <a:rPr lang="ru-RU" dirty="0"/>
              <a:t>, </a:t>
            </a:r>
            <a:r>
              <a:rPr lang="ru-RU" dirty="0" err="1"/>
              <a:t>такі</a:t>
            </a:r>
            <a:r>
              <a:rPr lang="ru-RU" dirty="0"/>
              <a:t>, як </a:t>
            </a:r>
            <a:r>
              <a:rPr lang="ru-RU" dirty="0" err="1"/>
              <a:t>повені</a:t>
            </a:r>
            <a:r>
              <a:rPr lang="ru-RU" dirty="0"/>
              <a:t>, паводки,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ґрунтових</a:t>
            </a:r>
            <a:r>
              <a:rPr lang="ru-RU" dirty="0"/>
              <a:t> вод та </a:t>
            </a:r>
            <a:r>
              <a:rPr lang="ru-RU" dirty="0" err="1"/>
              <a:t>ін</a:t>
            </a:r>
            <a:r>
              <a:rPr lang="ru-RU" dirty="0"/>
              <a:t>.;</a:t>
            </a:r>
          </a:p>
          <a:p>
            <a:endParaRPr lang="ru-RU" dirty="0"/>
          </a:p>
          <a:p>
            <a:r>
              <a:rPr lang="ru-RU" dirty="0"/>
              <a:t>• </a:t>
            </a:r>
            <a:r>
              <a:rPr lang="ru-RU" dirty="0" err="1"/>
              <a:t>природні</a:t>
            </a:r>
            <a:r>
              <a:rPr lang="ru-RU" dirty="0"/>
              <a:t> </a:t>
            </a:r>
            <a:r>
              <a:rPr lang="ru-RU" dirty="0" err="1"/>
              <a:t>пожежі</a:t>
            </a:r>
            <a:r>
              <a:rPr lang="ru-RU" dirty="0"/>
              <a:t> </a:t>
            </a:r>
            <a:r>
              <a:rPr lang="ru-RU" dirty="0" err="1"/>
              <a:t>лісових</a:t>
            </a:r>
            <a:r>
              <a:rPr lang="ru-RU" dirty="0"/>
              <a:t> та </a:t>
            </a:r>
            <a:r>
              <a:rPr lang="ru-RU" dirty="0" err="1"/>
              <a:t>хлібних</a:t>
            </a:r>
            <a:r>
              <a:rPr lang="ru-RU" dirty="0"/>
              <a:t> </a:t>
            </a:r>
            <a:r>
              <a:rPr lang="ru-RU" dirty="0" err="1"/>
              <a:t>масивів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• </a:t>
            </a:r>
            <a:r>
              <a:rPr lang="ru-RU" dirty="0" err="1"/>
              <a:t>масові</a:t>
            </a:r>
            <a:r>
              <a:rPr lang="ru-RU" dirty="0"/>
              <a:t> </a:t>
            </a:r>
            <a:r>
              <a:rPr lang="ru-RU" dirty="0" err="1"/>
              <a:t>інфекції</a:t>
            </a:r>
            <a:r>
              <a:rPr lang="ru-RU" dirty="0"/>
              <a:t> та </a:t>
            </a:r>
            <a:r>
              <a:rPr lang="ru-RU" dirty="0" err="1"/>
              <a:t>хвороби</a:t>
            </a:r>
            <a:r>
              <a:rPr lang="ru-RU" dirty="0"/>
              <a:t> людей, </a:t>
            </a:r>
            <a:r>
              <a:rPr lang="ru-RU" dirty="0" err="1"/>
              <a:t>тварин</a:t>
            </a:r>
            <a:r>
              <a:rPr lang="ru-RU" dirty="0"/>
              <a:t> і </a:t>
            </a:r>
            <a:r>
              <a:rPr lang="ru-RU" dirty="0" err="1"/>
              <a:t>рослин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083943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78676" y="136478"/>
            <a:ext cx="9825936" cy="6721522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Виходячи</a:t>
            </a:r>
            <a:r>
              <a:rPr lang="ru-RU" dirty="0"/>
              <a:t> з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стихійного</a:t>
            </a:r>
            <a:r>
              <a:rPr lang="ru-RU" dirty="0"/>
              <a:t> лиха як природного </a:t>
            </a:r>
            <a:r>
              <a:rPr lang="ru-RU" dirty="0" err="1"/>
              <a:t>явища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безпосередньо</a:t>
            </a:r>
            <a:r>
              <a:rPr lang="ru-RU" dirty="0"/>
              <a:t> </a:t>
            </a:r>
            <a:r>
              <a:rPr lang="ru-RU" dirty="0" err="1"/>
              <a:t>впливає</a:t>
            </a:r>
            <a:r>
              <a:rPr lang="ru-RU" dirty="0"/>
              <a:t> на стан </a:t>
            </a:r>
            <a:r>
              <a:rPr lang="ru-RU" dirty="0" err="1"/>
              <a:t>навколишнього</a:t>
            </a:r>
            <a:r>
              <a:rPr lang="ru-RU" dirty="0"/>
              <a:t> </a:t>
            </a:r>
            <a:r>
              <a:rPr lang="ru-RU" dirty="0" err="1"/>
              <a:t>середовища</a:t>
            </a:r>
            <a:r>
              <a:rPr lang="ru-RU" dirty="0"/>
              <a:t> і </a:t>
            </a:r>
            <a:r>
              <a:rPr lang="ru-RU" dirty="0" err="1"/>
              <a:t>добробут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 та є </a:t>
            </a:r>
            <a:r>
              <a:rPr lang="ru-RU" dirty="0" err="1"/>
              <a:t>екстремальним</a:t>
            </a:r>
            <a:r>
              <a:rPr lang="ru-RU" dirty="0"/>
              <a:t> </a:t>
            </a:r>
            <a:r>
              <a:rPr lang="ru-RU" dirty="0" err="1"/>
              <a:t>екологічним</a:t>
            </a:r>
            <a:r>
              <a:rPr lang="ru-RU" dirty="0"/>
              <a:t> фактором, </a:t>
            </a:r>
            <a:r>
              <a:rPr lang="ru-RU" dirty="0" err="1"/>
              <a:t>територія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характеризується</a:t>
            </a:r>
            <a:r>
              <a:rPr lang="ru-RU" dirty="0"/>
              <a:t>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складними</a:t>
            </a:r>
            <a:r>
              <a:rPr lang="ru-RU" dirty="0"/>
              <a:t> </a:t>
            </a:r>
            <a:r>
              <a:rPr lang="ru-RU" dirty="0" err="1"/>
              <a:t>умовами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визначає</a:t>
            </a:r>
            <a:r>
              <a:rPr lang="ru-RU" dirty="0"/>
              <a:t> </a:t>
            </a:r>
            <a:r>
              <a:rPr lang="ru-RU" dirty="0" err="1"/>
              <a:t>полігенетичний</a:t>
            </a:r>
            <a:r>
              <a:rPr lang="ru-RU" dirty="0"/>
              <a:t> характер </a:t>
            </a:r>
            <a:r>
              <a:rPr lang="ru-RU" dirty="0" err="1"/>
              <a:t>стихійних</a:t>
            </a:r>
            <a:r>
              <a:rPr lang="ru-RU" dirty="0"/>
              <a:t> лих та </a:t>
            </a:r>
            <a:r>
              <a:rPr lang="ru-RU" dirty="0" err="1"/>
              <a:t>певні</a:t>
            </a:r>
            <a:r>
              <a:rPr lang="ru-RU" dirty="0"/>
              <a:t> </a:t>
            </a:r>
            <a:r>
              <a:rPr lang="ru-RU" dirty="0" err="1"/>
              <a:t>просторові</a:t>
            </a:r>
            <a:r>
              <a:rPr lang="ru-RU" dirty="0"/>
              <a:t> </a:t>
            </a:r>
            <a:r>
              <a:rPr lang="ru-RU" dirty="0" err="1"/>
              <a:t>закономірності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прояву</a:t>
            </a:r>
            <a:r>
              <a:rPr lang="ru-RU" dirty="0"/>
              <a:t> в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географічних</a:t>
            </a:r>
            <a:r>
              <a:rPr lang="ru-RU" dirty="0"/>
              <a:t> зонах і районах.</a:t>
            </a:r>
          </a:p>
          <a:p>
            <a:endParaRPr lang="ru-RU" dirty="0"/>
          </a:p>
          <a:p>
            <a:r>
              <a:rPr lang="ru-RU" dirty="0" err="1"/>
              <a:t>Особливості</a:t>
            </a:r>
            <a:r>
              <a:rPr lang="ru-RU" dirty="0"/>
              <a:t> </a:t>
            </a:r>
            <a:r>
              <a:rPr lang="ru-RU" dirty="0" err="1"/>
              <a:t>географічного</a:t>
            </a:r>
            <a:r>
              <a:rPr lang="ru-RU" dirty="0"/>
              <a:t> </a:t>
            </a:r>
            <a:r>
              <a:rPr lang="ru-RU" dirty="0" err="1"/>
              <a:t>положення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атмосферні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,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гірських</a:t>
            </a:r>
            <a:r>
              <a:rPr lang="ru-RU" dirty="0"/>
              <a:t> </a:t>
            </a:r>
            <a:r>
              <a:rPr lang="ru-RU" dirty="0" err="1"/>
              <a:t>масивів</a:t>
            </a:r>
            <a:r>
              <a:rPr lang="ru-RU" dirty="0"/>
              <a:t>, </a:t>
            </a:r>
            <a:r>
              <a:rPr lang="ru-RU" dirty="0" err="1"/>
              <a:t>підвищень</a:t>
            </a:r>
            <a:r>
              <a:rPr lang="ru-RU" dirty="0"/>
              <a:t>, </a:t>
            </a:r>
            <a:r>
              <a:rPr lang="ru-RU" dirty="0" err="1"/>
              <a:t>близькість</a:t>
            </a:r>
            <a:r>
              <a:rPr lang="ru-RU" dirty="0"/>
              <a:t> </a:t>
            </a:r>
            <a:r>
              <a:rPr lang="ru-RU" dirty="0" err="1"/>
              <a:t>теплих</a:t>
            </a:r>
            <a:r>
              <a:rPr lang="ru-RU" dirty="0"/>
              <a:t> </a:t>
            </a:r>
            <a:r>
              <a:rPr lang="ru-RU" dirty="0" err="1"/>
              <a:t>морів</a:t>
            </a:r>
            <a:r>
              <a:rPr lang="ru-RU" dirty="0"/>
              <a:t> </a:t>
            </a:r>
            <a:r>
              <a:rPr lang="ru-RU" dirty="0" err="1"/>
              <a:t>зумовлює</a:t>
            </a:r>
            <a:r>
              <a:rPr lang="ru-RU" dirty="0"/>
              <a:t> </a:t>
            </a:r>
            <a:r>
              <a:rPr lang="ru-RU" dirty="0" err="1"/>
              <a:t>різноманітність</a:t>
            </a:r>
            <a:r>
              <a:rPr lang="ru-RU" dirty="0"/>
              <a:t> </a:t>
            </a:r>
            <a:r>
              <a:rPr lang="ru-RU" dirty="0" err="1"/>
              <a:t>кліматичних</a:t>
            </a:r>
            <a:r>
              <a:rPr lang="ru-RU" dirty="0"/>
              <a:t> умов: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надлиш­кового</a:t>
            </a:r>
            <a:r>
              <a:rPr lang="ru-RU" dirty="0"/>
              <a:t> </a:t>
            </a:r>
            <a:r>
              <a:rPr lang="ru-RU" dirty="0" err="1"/>
              <a:t>зволоження</a:t>
            </a:r>
            <a:r>
              <a:rPr lang="ru-RU" dirty="0"/>
              <a:t> в </a:t>
            </a:r>
            <a:r>
              <a:rPr lang="ru-RU" dirty="0" err="1"/>
              <a:t>західному</a:t>
            </a:r>
            <a:r>
              <a:rPr lang="ru-RU" dirty="0"/>
              <a:t> </a:t>
            </a:r>
            <a:r>
              <a:rPr lang="ru-RU" dirty="0" err="1"/>
              <a:t>Поліссі</a:t>
            </a:r>
            <a:r>
              <a:rPr lang="ru-RU" dirty="0"/>
              <a:t> до </a:t>
            </a:r>
            <a:r>
              <a:rPr lang="ru-RU" dirty="0" err="1"/>
              <a:t>посушливого</a:t>
            </a:r>
            <a:r>
              <a:rPr lang="ru-RU" dirty="0"/>
              <a:t> в </a:t>
            </a:r>
            <a:r>
              <a:rPr lang="ru-RU" dirty="0" err="1"/>
              <a:t>Пів­денній</a:t>
            </a:r>
            <a:r>
              <a:rPr lang="ru-RU" dirty="0"/>
              <a:t> </a:t>
            </a:r>
            <a:r>
              <a:rPr lang="ru-RU" dirty="0" err="1"/>
              <a:t>Степовій</a:t>
            </a:r>
            <a:r>
              <a:rPr lang="ru-RU" dirty="0"/>
              <a:t> </a:t>
            </a:r>
            <a:r>
              <a:rPr lang="ru-RU" dirty="0" err="1"/>
              <a:t>зоні</a:t>
            </a:r>
            <a:r>
              <a:rPr lang="ru-RU" dirty="0"/>
              <a:t>. </a:t>
            </a:r>
            <a:r>
              <a:rPr lang="ru-RU" dirty="0" err="1"/>
              <a:t>Виняткові</a:t>
            </a:r>
            <a:r>
              <a:rPr lang="ru-RU" dirty="0"/>
              <a:t> </a:t>
            </a:r>
            <a:r>
              <a:rPr lang="ru-RU" dirty="0" err="1"/>
              <a:t>кліматичні</a:t>
            </a:r>
            <a:r>
              <a:rPr lang="ru-RU" dirty="0"/>
              <a:t> </a:t>
            </a:r>
            <a:r>
              <a:rPr lang="ru-RU" dirty="0" err="1"/>
              <a:t>умови</a:t>
            </a:r>
            <a:r>
              <a:rPr lang="ru-RU" dirty="0"/>
              <a:t> на </a:t>
            </a:r>
            <a:r>
              <a:rPr lang="ru-RU" dirty="0" err="1"/>
              <a:t>Південному</a:t>
            </a:r>
            <a:r>
              <a:rPr lang="ru-RU" dirty="0"/>
              <a:t> </a:t>
            </a:r>
            <a:r>
              <a:rPr lang="ru-RU" dirty="0" err="1"/>
              <a:t>березі</a:t>
            </a:r>
            <a:r>
              <a:rPr lang="ru-RU" dirty="0"/>
              <a:t> </a:t>
            </a:r>
            <a:r>
              <a:rPr lang="ru-RU" dirty="0" err="1"/>
              <a:t>Криму</a:t>
            </a:r>
            <a:r>
              <a:rPr lang="ru-RU" dirty="0"/>
              <a:t>, в горах </a:t>
            </a:r>
            <a:r>
              <a:rPr lang="ru-RU" dirty="0" err="1"/>
              <a:t>Українських</a:t>
            </a:r>
            <a:r>
              <a:rPr lang="ru-RU" dirty="0"/>
              <a:t> Карпат та </a:t>
            </a:r>
            <a:r>
              <a:rPr lang="ru-RU" dirty="0" err="1"/>
              <a:t>Криму</a:t>
            </a:r>
            <a:r>
              <a:rPr lang="ru-RU" dirty="0"/>
              <a:t>. У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взаємодії</a:t>
            </a:r>
            <a:r>
              <a:rPr lang="ru-RU" dirty="0"/>
              <a:t>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 </a:t>
            </a:r>
            <a:r>
              <a:rPr lang="ru-RU" dirty="0" err="1"/>
              <a:t>виникають</a:t>
            </a:r>
            <a:r>
              <a:rPr lang="ru-RU" dirty="0"/>
              <a:t> </a:t>
            </a:r>
            <a:r>
              <a:rPr lang="ru-RU" dirty="0" err="1"/>
              <a:t>небезпечні</a:t>
            </a:r>
            <a:r>
              <a:rPr lang="ru-RU" dirty="0"/>
              <a:t> </a:t>
            </a:r>
            <a:r>
              <a:rPr lang="ru-RU" dirty="0" err="1"/>
              <a:t>стихійні</a:t>
            </a:r>
            <a:r>
              <a:rPr lang="ru-RU" dirty="0"/>
              <a:t> </a:t>
            </a:r>
            <a:r>
              <a:rPr lang="ru-RU" dirty="0" err="1"/>
              <a:t>явища</a:t>
            </a:r>
            <a:r>
              <a:rPr lang="ru-RU" dirty="0"/>
              <a:t>. В </a:t>
            </a:r>
            <a:r>
              <a:rPr lang="ru-RU" dirty="0" err="1"/>
              <a:t>окремих</a:t>
            </a:r>
            <a:r>
              <a:rPr lang="ru-RU" dirty="0"/>
              <a:t> </a:t>
            </a:r>
            <a:r>
              <a:rPr lang="ru-RU" dirty="0" err="1"/>
              <a:t>випадках</a:t>
            </a:r>
            <a:r>
              <a:rPr lang="ru-RU" dirty="0"/>
              <a:t> вони </a:t>
            </a:r>
            <a:r>
              <a:rPr lang="ru-RU" dirty="0" err="1"/>
              <a:t>носять</a:t>
            </a:r>
            <a:r>
              <a:rPr lang="ru-RU" dirty="0"/>
              <a:t> </a:t>
            </a:r>
            <a:r>
              <a:rPr lang="ru-RU" dirty="0" err="1"/>
              <a:t>катастрофічний</a:t>
            </a:r>
            <a:r>
              <a:rPr lang="ru-RU" dirty="0"/>
              <a:t> характер для </a:t>
            </a:r>
            <a:r>
              <a:rPr lang="ru-RU" dirty="0" err="1"/>
              <a:t>навколишнього</a:t>
            </a:r>
            <a:r>
              <a:rPr lang="ru-RU" dirty="0"/>
              <a:t> природного </a:t>
            </a:r>
            <a:r>
              <a:rPr lang="ru-RU" dirty="0" err="1"/>
              <a:t>середовища</a:t>
            </a:r>
            <a:r>
              <a:rPr lang="ru-RU" dirty="0"/>
              <a:t> та </a:t>
            </a:r>
            <a:r>
              <a:rPr lang="ru-RU" dirty="0" err="1"/>
              <a:t>населення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Стихійні</a:t>
            </a:r>
            <a:r>
              <a:rPr lang="ru-RU" dirty="0"/>
              <a:t> </a:t>
            </a:r>
            <a:r>
              <a:rPr lang="ru-RU" dirty="0" err="1"/>
              <a:t>явища</a:t>
            </a:r>
            <a:r>
              <a:rPr lang="ru-RU" dirty="0"/>
              <a:t>, як правило, </a:t>
            </a:r>
            <a:r>
              <a:rPr lang="ru-RU" dirty="0" err="1"/>
              <a:t>виникають</a:t>
            </a:r>
            <a:r>
              <a:rPr lang="ru-RU" dirty="0"/>
              <a:t> у </a:t>
            </a:r>
            <a:r>
              <a:rPr lang="ru-RU" dirty="0" err="1"/>
              <a:t>комплексі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значно</a:t>
            </a:r>
            <a:r>
              <a:rPr lang="ru-RU" dirty="0"/>
              <a:t> </a:t>
            </a:r>
            <a:r>
              <a:rPr lang="ru-RU" dirty="0" err="1"/>
              <a:t>посилює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негативний</a:t>
            </a:r>
            <a:r>
              <a:rPr lang="ru-RU" dirty="0"/>
              <a:t> </a:t>
            </a:r>
            <a:r>
              <a:rPr lang="ru-RU" dirty="0" err="1"/>
              <a:t>вплив</a:t>
            </a:r>
            <a:r>
              <a:rPr lang="ru-RU" dirty="0"/>
              <a:t>. </a:t>
            </a:r>
            <a:r>
              <a:rPr lang="ru-RU" dirty="0" err="1"/>
              <a:t>Небезпечні</a:t>
            </a:r>
            <a:r>
              <a:rPr lang="ru-RU" dirty="0"/>
              <a:t> </a:t>
            </a:r>
            <a:r>
              <a:rPr lang="ru-RU" dirty="0" err="1"/>
              <a:t>природні</a:t>
            </a:r>
            <a:r>
              <a:rPr lang="ru-RU" dirty="0"/>
              <a:t> </a:t>
            </a:r>
            <a:r>
              <a:rPr lang="ru-RU" dirty="0" err="1"/>
              <a:t>явища</a:t>
            </a:r>
            <a:r>
              <a:rPr lang="ru-RU" dirty="0"/>
              <a:t>, в основному, </a:t>
            </a:r>
            <a:r>
              <a:rPr lang="ru-RU" dirty="0" err="1"/>
              <a:t>визначаються</a:t>
            </a:r>
            <a:r>
              <a:rPr lang="ru-RU" dirty="0"/>
              <a:t> </a:t>
            </a:r>
            <a:r>
              <a:rPr lang="ru-RU" dirty="0" err="1"/>
              <a:t>проявом</a:t>
            </a:r>
            <a:r>
              <a:rPr lang="ru-RU" dirty="0"/>
              <a:t> </a:t>
            </a:r>
            <a:r>
              <a:rPr lang="ru-RU" dirty="0" err="1"/>
              <a:t>трьох</a:t>
            </a:r>
            <a:r>
              <a:rPr lang="ru-RU" dirty="0"/>
              <a:t> </a:t>
            </a:r>
            <a:r>
              <a:rPr lang="ru-RU" dirty="0" err="1"/>
              <a:t>головних</a:t>
            </a:r>
            <a:r>
              <a:rPr lang="ru-RU" dirty="0"/>
              <a:t> </a:t>
            </a:r>
            <a:r>
              <a:rPr lang="ru-RU" dirty="0" err="1"/>
              <a:t>груп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 - </a:t>
            </a:r>
            <a:r>
              <a:rPr lang="ru-RU" dirty="0" err="1"/>
              <a:t>ендогенних</a:t>
            </a:r>
            <a:r>
              <a:rPr lang="ru-RU" dirty="0"/>
              <a:t>, </a:t>
            </a:r>
            <a:r>
              <a:rPr lang="ru-RU" dirty="0" err="1"/>
              <a:t>екзогенних</a:t>
            </a:r>
            <a:r>
              <a:rPr lang="ru-RU" dirty="0"/>
              <a:t> та </a:t>
            </a:r>
            <a:r>
              <a:rPr lang="ru-RU" dirty="0" err="1"/>
              <a:t>гідрометеорологічних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Стихійні</a:t>
            </a:r>
            <a:r>
              <a:rPr lang="ru-RU" dirty="0"/>
              <a:t> лиха,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місце</a:t>
            </a:r>
            <a:r>
              <a:rPr lang="ru-RU" dirty="0"/>
              <a:t> на </a:t>
            </a:r>
            <a:r>
              <a:rPr lang="ru-RU" dirty="0" err="1"/>
              <a:t>території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поділити</a:t>
            </a:r>
            <a:r>
              <a:rPr lang="ru-RU" dirty="0"/>
              <a:t> на </a:t>
            </a:r>
            <a:r>
              <a:rPr lang="ru-RU" dirty="0" err="1"/>
              <a:t>прості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включають</a:t>
            </a:r>
            <a:r>
              <a:rPr lang="ru-RU" dirty="0"/>
              <a:t> один </a:t>
            </a:r>
            <a:r>
              <a:rPr lang="ru-RU" dirty="0" err="1"/>
              <a:t>елемент</a:t>
            </a:r>
            <a:r>
              <a:rPr lang="ru-RU" dirty="0"/>
              <a:t>, 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сильний</a:t>
            </a:r>
            <a:r>
              <a:rPr lang="ru-RU" dirty="0"/>
              <a:t> </a:t>
            </a:r>
            <a:r>
              <a:rPr lang="ru-RU" dirty="0" err="1"/>
              <a:t>вітер</a:t>
            </a:r>
            <a:r>
              <a:rPr lang="ru-RU" dirty="0"/>
              <a:t>, </a:t>
            </a:r>
            <a:r>
              <a:rPr lang="ru-RU" dirty="0" err="1"/>
              <a:t>зсув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землетрус</a:t>
            </a:r>
            <a:r>
              <a:rPr lang="ru-RU" dirty="0"/>
              <a:t>, та </a:t>
            </a:r>
            <a:r>
              <a:rPr lang="ru-RU" dirty="0" err="1"/>
              <a:t>складні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включають</a:t>
            </a:r>
            <a:r>
              <a:rPr lang="ru-RU" dirty="0"/>
              <a:t> </a:t>
            </a:r>
            <a:r>
              <a:rPr lang="ru-RU" dirty="0" err="1"/>
              <a:t>декілька</a:t>
            </a:r>
            <a:r>
              <a:rPr lang="ru-RU" dirty="0"/>
              <a:t> </a:t>
            </a:r>
            <a:r>
              <a:rPr lang="ru-RU" dirty="0" err="1"/>
              <a:t>одночасно</a:t>
            </a:r>
            <a:r>
              <a:rPr lang="ru-RU" dirty="0"/>
              <a:t> </a:t>
            </a:r>
            <a:r>
              <a:rPr lang="ru-RU" dirty="0" err="1"/>
              <a:t>діючих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 </a:t>
            </a:r>
            <a:r>
              <a:rPr lang="ru-RU" dirty="0" err="1"/>
              <a:t>однієї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кількох</a:t>
            </a:r>
            <a:r>
              <a:rPr lang="ru-RU" dirty="0"/>
              <a:t> </a:t>
            </a:r>
            <a:r>
              <a:rPr lang="ru-RU" dirty="0" err="1"/>
              <a:t>груп</a:t>
            </a:r>
            <a:r>
              <a:rPr lang="ru-RU" dirty="0"/>
              <a:t>, 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негативних</a:t>
            </a:r>
            <a:r>
              <a:rPr lang="ru-RU" dirty="0"/>
              <a:t> </a:t>
            </a:r>
            <a:r>
              <a:rPr lang="ru-RU" dirty="0" err="1"/>
              <a:t>атмосферних</a:t>
            </a:r>
            <a:r>
              <a:rPr lang="ru-RU" dirty="0"/>
              <a:t> та </a:t>
            </a:r>
            <a:r>
              <a:rPr lang="ru-RU" dirty="0" err="1"/>
              <a:t>геодинамічних</a:t>
            </a:r>
            <a:r>
              <a:rPr lang="ru-RU" dirty="0"/>
              <a:t> </a:t>
            </a:r>
            <a:r>
              <a:rPr lang="ru-RU" dirty="0" err="1"/>
              <a:t>екзогенних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, </a:t>
            </a:r>
            <a:r>
              <a:rPr lang="ru-RU" dirty="0" err="1"/>
              <a:t>ендогенних</a:t>
            </a:r>
            <a:r>
              <a:rPr lang="ru-RU" dirty="0"/>
              <a:t>, </a:t>
            </a:r>
            <a:r>
              <a:rPr lang="ru-RU" dirty="0" err="1"/>
              <a:t>екзогенних</a:t>
            </a:r>
            <a:r>
              <a:rPr lang="ru-RU" dirty="0"/>
              <a:t> та </a:t>
            </a:r>
            <a:r>
              <a:rPr lang="ru-RU" dirty="0" err="1"/>
              <a:t>гідрометеорологічних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 у </a:t>
            </a:r>
            <a:r>
              <a:rPr lang="ru-RU" dirty="0" err="1"/>
              <a:t>поєднанні</a:t>
            </a:r>
            <a:r>
              <a:rPr lang="ru-RU" dirty="0"/>
              <a:t> з </a:t>
            </a:r>
            <a:r>
              <a:rPr lang="ru-RU" dirty="0" err="1"/>
              <a:t>техногенними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38431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96788" y="0"/>
            <a:ext cx="10595212" cy="6858000"/>
          </a:xfrm>
        </p:spPr>
        <p:txBody>
          <a:bodyPr>
            <a:normAutofit/>
          </a:bodyPr>
          <a:lstStyle/>
          <a:p>
            <a:r>
              <a:rPr lang="ru-RU" b="1" dirty="0" err="1"/>
              <a:t>Аварії</a:t>
            </a:r>
            <a:r>
              <a:rPr lang="ru-RU" b="1" dirty="0"/>
              <a:t> природного характеру </a:t>
            </a:r>
            <a:r>
              <a:rPr lang="ru-RU" b="1" dirty="0" err="1"/>
              <a:t>класифікуються</a:t>
            </a:r>
            <a:r>
              <a:rPr lang="ru-RU" b="1" dirty="0"/>
              <a:t> за такими </a:t>
            </a:r>
            <a:r>
              <a:rPr lang="ru-RU" b="1" dirty="0" err="1"/>
              <a:t>основними</a:t>
            </a:r>
            <a:r>
              <a:rPr lang="ru-RU" b="1" dirty="0"/>
              <a:t> </a:t>
            </a:r>
            <a:r>
              <a:rPr lang="ru-RU" b="1" dirty="0" err="1"/>
              <a:t>ознаками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• за масштабами </a:t>
            </a:r>
            <a:r>
              <a:rPr lang="ru-RU" dirty="0" err="1"/>
              <a:t>наслідків</a:t>
            </a:r>
            <a:r>
              <a:rPr lang="ru-RU" dirty="0"/>
              <a:t>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територіального</a:t>
            </a:r>
            <a:r>
              <a:rPr lang="ru-RU" dirty="0"/>
              <a:t> </a:t>
            </a:r>
            <a:r>
              <a:rPr lang="ru-RU" dirty="0" err="1"/>
              <a:t>поширення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 </a:t>
            </a:r>
          </a:p>
          <a:p>
            <a:endParaRPr lang="ru-RU" dirty="0"/>
          </a:p>
          <a:p>
            <a:r>
              <a:rPr lang="ru-RU" dirty="0"/>
              <a:t>• за </a:t>
            </a:r>
            <a:r>
              <a:rPr lang="ru-RU" dirty="0" err="1"/>
              <a:t>розмірами</a:t>
            </a:r>
            <a:r>
              <a:rPr lang="ru-RU" dirty="0"/>
              <a:t> </a:t>
            </a:r>
            <a:r>
              <a:rPr lang="ru-RU" dirty="0" err="1"/>
              <a:t>заподіяних</a:t>
            </a:r>
            <a:r>
              <a:rPr lang="ru-RU" dirty="0"/>
              <a:t> (</a:t>
            </a:r>
            <a:r>
              <a:rPr lang="ru-RU" dirty="0" err="1"/>
              <a:t>очікуваних</a:t>
            </a:r>
            <a:r>
              <a:rPr lang="ru-RU" dirty="0"/>
              <a:t>) </a:t>
            </a:r>
            <a:r>
              <a:rPr lang="ru-RU" dirty="0" err="1"/>
              <a:t>економічних</a:t>
            </a:r>
            <a:r>
              <a:rPr lang="ru-RU" dirty="0"/>
              <a:t> </a:t>
            </a:r>
            <a:r>
              <a:rPr lang="ru-RU" dirty="0" err="1"/>
              <a:t>збитків</a:t>
            </a:r>
            <a:r>
              <a:rPr lang="ru-RU" dirty="0"/>
              <a:t> та </a:t>
            </a:r>
            <a:r>
              <a:rPr lang="ru-RU" dirty="0" err="1"/>
              <a:t>людських</a:t>
            </a:r>
            <a:r>
              <a:rPr lang="ru-RU" dirty="0"/>
              <a:t> </a:t>
            </a:r>
            <a:r>
              <a:rPr lang="ru-RU" dirty="0" err="1"/>
              <a:t>втрат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• за </a:t>
            </a:r>
            <a:r>
              <a:rPr lang="ru-RU" dirty="0" err="1"/>
              <a:t>кваліфікаційними</a:t>
            </a:r>
            <a:r>
              <a:rPr lang="ru-RU" dirty="0"/>
              <a:t> </a:t>
            </a:r>
            <a:r>
              <a:rPr lang="ru-RU" dirty="0" err="1"/>
              <a:t>ознаками</a:t>
            </a:r>
            <a:r>
              <a:rPr lang="ru-RU" dirty="0"/>
              <a:t> </a:t>
            </a:r>
            <a:r>
              <a:rPr lang="ru-RU" dirty="0" err="1"/>
              <a:t>надзвичайних</a:t>
            </a:r>
            <a:r>
              <a:rPr lang="ru-RU" dirty="0"/>
              <a:t> </a:t>
            </a:r>
            <a:r>
              <a:rPr lang="ru-RU" dirty="0" err="1"/>
              <a:t>ситуацій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95569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87607" y="0"/>
            <a:ext cx="10704394" cy="6858000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Природні</a:t>
            </a:r>
            <a:r>
              <a:rPr lang="ru-RU" dirty="0"/>
              <a:t> </a:t>
            </a:r>
            <a:r>
              <a:rPr lang="ru-RU" dirty="0" err="1"/>
              <a:t>надзвичайні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 </a:t>
            </a:r>
            <a:r>
              <a:rPr lang="ru-RU" dirty="0" err="1"/>
              <a:t>класифікують</a:t>
            </a:r>
            <a:r>
              <a:rPr lang="ru-RU" dirty="0"/>
              <a:t> за видами </a:t>
            </a:r>
            <a:r>
              <a:rPr lang="ru-RU" dirty="0" err="1"/>
              <a:t>мож­ливих</a:t>
            </a:r>
            <a:r>
              <a:rPr lang="ru-RU" dirty="0"/>
              <a:t> </a:t>
            </a:r>
            <a:r>
              <a:rPr lang="ru-RU" dirty="0" err="1"/>
              <a:t>природних</a:t>
            </a:r>
            <a:r>
              <a:rPr lang="ru-RU" dirty="0"/>
              <a:t> </a:t>
            </a:r>
            <a:r>
              <a:rPr lang="ru-RU" dirty="0" err="1"/>
              <a:t>явищ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призводять</a:t>
            </a:r>
            <a:r>
              <a:rPr lang="ru-RU" dirty="0"/>
              <a:t> до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виникнення</a:t>
            </a:r>
            <a:r>
              <a:rPr lang="ru-RU" dirty="0"/>
              <a:t>: * </a:t>
            </a:r>
            <a:r>
              <a:rPr lang="ru-RU" dirty="0" err="1"/>
              <a:t>небезпечні</a:t>
            </a:r>
            <a:r>
              <a:rPr lang="ru-RU" dirty="0"/>
              <a:t> </a:t>
            </a:r>
            <a:r>
              <a:rPr lang="ru-RU" dirty="0" err="1"/>
              <a:t>геологічні</a:t>
            </a:r>
            <a:r>
              <a:rPr lang="ru-RU" dirty="0"/>
              <a:t>, * </a:t>
            </a:r>
            <a:r>
              <a:rPr lang="ru-RU" dirty="0" err="1"/>
              <a:t>метеорологічні</a:t>
            </a:r>
            <a:r>
              <a:rPr lang="ru-RU" dirty="0"/>
              <a:t>, * </a:t>
            </a:r>
            <a:r>
              <a:rPr lang="ru-RU" dirty="0" err="1"/>
              <a:t>гідрологічні</a:t>
            </a:r>
            <a:r>
              <a:rPr lang="ru-RU" dirty="0"/>
              <a:t> </a:t>
            </a:r>
            <a:r>
              <a:rPr lang="ru-RU" dirty="0" err="1"/>
              <a:t>морські</a:t>
            </a:r>
            <a:r>
              <a:rPr lang="ru-RU" dirty="0"/>
              <a:t> та </a:t>
            </a:r>
            <a:r>
              <a:rPr lang="ru-RU" dirty="0" err="1"/>
              <a:t>прісноводні</a:t>
            </a:r>
            <a:r>
              <a:rPr lang="ru-RU" dirty="0"/>
              <a:t> </a:t>
            </a:r>
            <a:r>
              <a:rPr lang="ru-RU" dirty="0" err="1"/>
              <a:t>явища</a:t>
            </a:r>
            <a:r>
              <a:rPr lang="ru-RU" dirty="0"/>
              <a:t>, * </a:t>
            </a:r>
            <a:r>
              <a:rPr lang="ru-RU" dirty="0" err="1"/>
              <a:t>деградація</a:t>
            </a:r>
            <a:r>
              <a:rPr lang="ru-RU" dirty="0"/>
              <a:t> </a:t>
            </a:r>
            <a:r>
              <a:rPr lang="ru-RU" dirty="0" err="1"/>
              <a:t>ґрунтів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надр</a:t>
            </a:r>
            <a:r>
              <a:rPr lang="ru-RU" dirty="0"/>
              <a:t>, * </a:t>
            </a:r>
            <a:r>
              <a:rPr lang="ru-RU" dirty="0" err="1"/>
              <a:t>природні</a:t>
            </a:r>
            <a:r>
              <a:rPr lang="ru-RU" dirty="0"/>
              <a:t> </a:t>
            </a:r>
            <a:r>
              <a:rPr lang="ru-RU" dirty="0" err="1"/>
              <a:t>пожежі</a:t>
            </a:r>
            <a:r>
              <a:rPr lang="ru-RU" dirty="0"/>
              <a:t>, * </a:t>
            </a:r>
            <a:r>
              <a:rPr lang="ru-RU" dirty="0" err="1"/>
              <a:t>зміна</a:t>
            </a:r>
            <a:r>
              <a:rPr lang="ru-RU" dirty="0"/>
              <a:t> стану </a:t>
            </a:r>
            <a:r>
              <a:rPr lang="ru-RU" dirty="0" err="1"/>
              <a:t>повітряного</a:t>
            </a:r>
            <a:r>
              <a:rPr lang="ru-RU" dirty="0"/>
              <a:t> </a:t>
            </a:r>
            <a:r>
              <a:rPr lang="ru-RU" dirty="0" err="1"/>
              <a:t>басейну</a:t>
            </a:r>
            <a:r>
              <a:rPr lang="ru-RU" dirty="0"/>
              <a:t>, * </a:t>
            </a:r>
            <a:r>
              <a:rPr lang="ru-RU" dirty="0" err="1"/>
              <a:t>інфекційна</a:t>
            </a:r>
            <a:r>
              <a:rPr lang="ru-RU" dirty="0"/>
              <a:t> </a:t>
            </a:r>
            <a:r>
              <a:rPr lang="ru-RU" dirty="0" err="1"/>
              <a:t>захво­рюваність</a:t>
            </a:r>
            <a:r>
              <a:rPr lang="ru-RU" dirty="0"/>
              <a:t> людей та </a:t>
            </a:r>
            <a:r>
              <a:rPr lang="ru-RU" dirty="0" err="1"/>
              <a:t>сільськогосподарських</a:t>
            </a:r>
            <a:r>
              <a:rPr lang="ru-RU" dirty="0"/>
              <a:t> </a:t>
            </a:r>
            <a:r>
              <a:rPr lang="ru-RU" dirty="0" err="1"/>
              <a:t>тварин</a:t>
            </a:r>
            <a:r>
              <a:rPr lang="ru-RU" dirty="0"/>
              <a:t>, * </a:t>
            </a:r>
            <a:r>
              <a:rPr lang="ru-RU" dirty="0" err="1"/>
              <a:t>масове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сільськогосподарських</a:t>
            </a:r>
            <a:r>
              <a:rPr lang="ru-RU" dirty="0"/>
              <a:t> </a:t>
            </a:r>
            <a:r>
              <a:rPr lang="ru-RU" dirty="0" err="1"/>
              <a:t>рослин</a:t>
            </a:r>
            <a:r>
              <a:rPr lang="ru-RU" dirty="0"/>
              <a:t> хворобами і </a:t>
            </a:r>
            <a:r>
              <a:rPr lang="ru-RU" dirty="0" err="1"/>
              <a:t>збудниками</a:t>
            </a:r>
            <a:r>
              <a:rPr lang="ru-RU" dirty="0"/>
              <a:t>, * </a:t>
            </a:r>
            <a:r>
              <a:rPr lang="ru-RU" dirty="0" err="1"/>
              <a:t>зміна</a:t>
            </a:r>
            <a:r>
              <a:rPr lang="ru-RU" dirty="0"/>
              <a:t> стану </a:t>
            </a:r>
            <a:r>
              <a:rPr lang="ru-RU" dirty="0" err="1"/>
              <a:t>водних</a:t>
            </a:r>
            <a:r>
              <a:rPr lang="ru-RU" dirty="0"/>
              <a:t> </a:t>
            </a:r>
            <a:r>
              <a:rPr lang="ru-RU" dirty="0" err="1"/>
              <a:t>ресурсів</a:t>
            </a:r>
            <a:r>
              <a:rPr lang="ru-RU" dirty="0"/>
              <a:t> і </a:t>
            </a:r>
            <a:r>
              <a:rPr lang="ru-RU" dirty="0" err="1"/>
              <a:t>біосфери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Кожний</a:t>
            </a:r>
            <a:r>
              <a:rPr lang="ru-RU" dirty="0"/>
              <a:t> </a:t>
            </a:r>
            <a:r>
              <a:rPr lang="ru-RU" dirty="0" err="1"/>
              <a:t>клас</a:t>
            </a:r>
            <a:r>
              <a:rPr lang="ru-RU" dirty="0"/>
              <a:t> </a:t>
            </a:r>
            <a:r>
              <a:rPr lang="ru-RU" dirty="0" err="1"/>
              <a:t>стихійних</a:t>
            </a:r>
            <a:r>
              <a:rPr lang="ru-RU" dirty="0"/>
              <a:t> лих </a:t>
            </a:r>
            <a:r>
              <a:rPr lang="ru-RU" dirty="0" err="1"/>
              <a:t>класифікується</a:t>
            </a:r>
            <a:r>
              <a:rPr lang="ru-RU" dirty="0"/>
              <a:t> за характеристи­ками </a:t>
            </a:r>
            <a:r>
              <a:rPr lang="ru-RU" dirty="0" err="1"/>
              <a:t>явища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визначають</a:t>
            </a:r>
            <a:r>
              <a:rPr lang="ru-RU" dirty="0"/>
              <a:t> </a:t>
            </a:r>
            <a:r>
              <a:rPr lang="ru-RU" dirty="0" err="1"/>
              <a:t>особливості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на людей, </a:t>
            </a:r>
            <a:r>
              <a:rPr lang="ru-RU" dirty="0" err="1"/>
              <a:t>навколишнє</a:t>
            </a:r>
            <a:r>
              <a:rPr lang="ru-RU" dirty="0"/>
              <a:t> </a:t>
            </a:r>
            <a:r>
              <a:rPr lang="ru-RU" dirty="0" err="1"/>
              <a:t>природне</a:t>
            </a:r>
            <a:r>
              <a:rPr lang="ru-RU" dirty="0"/>
              <a:t> </a:t>
            </a:r>
            <a:r>
              <a:rPr lang="ru-RU" dirty="0" err="1"/>
              <a:t>середовище</a:t>
            </a:r>
            <a:r>
              <a:rPr lang="ru-RU" dirty="0"/>
              <a:t> та </a:t>
            </a:r>
            <a:r>
              <a:rPr lang="ru-RU" dirty="0" err="1"/>
              <a:t>суб'єкти</a:t>
            </a:r>
            <a:r>
              <a:rPr lang="ru-RU" dirty="0"/>
              <a:t> </a:t>
            </a:r>
            <a:r>
              <a:rPr lang="ru-RU" dirty="0" err="1"/>
              <a:t>госпо­дарської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• </a:t>
            </a:r>
            <a:r>
              <a:rPr lang="ru-RU" dirty="0" err="1"/>
              <a:t>Природна</a:t>
            </a:r>
            <a:r>
              <a:rPr lang="ru-RU" dirty="0"/>
              <a:t> </a:t>
            </a:r>
            <a:r>
              <a:rPr lang="ru-RU" dirty="0" err="1"/>
              <a:t>надзвичайна</a:t>
            </a:r>
            <a:r>
              <a:rPr lang="ru-RU" dirty="0"/>
              <a:t> </a:t>
            </a:r>
            <a:r>
              <a:rPr lang="ru-RU" dirty="0" err="1"/>
              <a:t>ситуація</a:t>
            </a:r>
            <a:r>
              <a:rPr lang="ru-RU" dirty="0"/>
              <a:t> - </a:t>
            </a:r>
            <a:r>
              <a:rPr lang="ru-RU" dirty="0" err="1"/>
              <a:t>це</a:t>
            </a:r>
            <a:r>
              <a:rPr lang="ru-RU" dirty="0"/>
              <a:t> обстановка на </a:t>
            </a:r>
            <a:r>
              <a:rPr lang="ru-RU" dirty="0" err="1"/>
              <a:t>визначеній</a:t>
            </a:r>
            <a:r>
              <a:rPr lang="ru-RU" dirty="0"/>
              <a:t> </a:t>
            </a:r>
            <a:r>
              <a:rPr lang="ru-RU" dirty="0" err="1"/>
              <a:t>території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акваторії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склалася</a:t>
            </a:r>
            <a:r>
              <a:rPr lang="ru-RU" dirty="0"/>
              <a:t>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виникнення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 </a:t>
            </a:r>
            <a:r>
              <a:rPr lang="ru-RU" dirty="0" err="1"/>
              <a:t>природної</a:t>
            </a:r>
            <a:r>
              <a:rPr lang="ru-RU" dirty="0"/>
              <a:t> </a:t>
            </a:r>
            <a:r>
              <a:rPr lang="ru-RU" dirty="0" err="1"/>
              <a:t>надзвичайної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, яка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потягти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потягла</a:t>
            </a:r>
            <a:r>
              <a:rPr lang="ru-RU" dirty="0"/>
              <a:t> за собою </a:t>
            </a:r>
            <a:r>
              <a:rPr lang="ru-RU" dirty="0" err="1"/>
              <a:t>людські</a:t>
            </a:r>
            <a:r>
              <a:rPr lang="ru-RU" dirty="0"/>
              <a:t> </a:t>
            </a:r>
            <a:r>
              <a:rPr lang="ru-RU" dirty="0" err="1"/>
              <a:t>жертви</a:t>
            </a:r>
            <a:r>
              <a:rPr lang="ru-RU" dirty="0"/>
              <a:t>, </a:t>
            </a:r>
            <a:r>
              <a:rPr lang="ru-RU" dirty="0" err="1"/>
              <a:t>завдати</a:t>
            </a:r>
            <a:r>
              <a:rPr lang="ru-RU" dirty="0"/>
              <a:t> </a:t>
            </a:r>
            <a:r>
              <a:rPr lang="ru-RU" dirty="0" err="1"/>
              <a:t>шкоди</a:t>
            </a:r>
            <a:r>
              <a:rPr lang="ru-RU" dirty="0"/>
              <a:t> </a:t>
            </a:r>
            <a:r>
              <a:rPr lang="ru-RU" dirty="0" err="1"/>
              <a:t>здоров'ю</a:t>
            </a:r>
            <a:r>
              <a:rPr lang="ru-RU" dirty="0"/>
              <a:t> людей і </a:t>
            </a:r>
            <a:r>
              <a:rPr lang="ru-RU" dirty="0" err="1"/>
              <a:t>довкіллю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призвести</a:t>
            </a:r>
            <a:r>
              <a:rPr lang="ru-RU" dirty="0"/>
              <a:t> до </a:t>
            </a:r>
            <a:r>
              <a:rPr lang="ru-RU" dirty="0" err="1"/>
              <a:t>значних</a:t>
            </a:r>
            <a:r>
              <a:rPr lang="ru-RU" dirty="0"/>
              <a:t> </a:t>
            </a:r>
            <a:r>
              <a:rPr lang="ru-RU" dirty="0" err="1"/>
              <a:t>матеріальних</a:t>
            </a:r>
            <a:r>
              <a:rPr lang="ru-RU" dirty="0"/>
              <a:t> </a:t>
            </a:r>
            <a:r>
              <a:rPr lang="ru-RU" dirty="0" err="1"/>
              <a:t>втрат</a:t>
            </a:r>
            <a:r>
              <a:rPr lang="ru-RU" dirty="0"/>
              <a:t> і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життєдіяльності</a:t>
            </a:r>
            <a:r>
              <a:rPr lang="ru-RU" dirty="0"/>
              <a:t> людей.</a:t>
            </a:r>
          </a:p>
          <a:p>
            <a:endParaRPr lang="ru-RU" dirty="0"/>
          </a:p>
          <a:p>
            <a:r>
              <a:rPr lang="ru-RU" dirty="0"/>
              <a:t>• </a:t>
            </a:r>
            <a:r>
              <a:rPr lang="ru-RU" dirty="0" err="1"/>
              <a:t>Джерело</a:t>
            </a:r>
            <a:r>
              <a:rPr lang="ru-RU" dirty="0"/>
              <a:t> </a:t>
            </a:r>
            <a:r>
              <a:rPr lang="ru-RU" dirty="0" err="1"/>
              <a:t>природної</a:t>
            </a:r>
            <a:r>
              <a:rPr lang="ru-RU" dirty="0"/>
              <a:t> НС 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небезпечне</a:t>
            </a:r>
            <a:r>
              <a:rPr lang="ru-RU" dirty="0"/>
              <a:t> </a:t>
            </a:r>
            <a:r>
              <a:rPr lang="ru-RU" dirty="0" err="1"/>
              <a:t>природне</a:t>
            </a:r>
            <a:r>
              <a:rPr lang="ru-RU" dirty="0"/>
              <a:t> </a:t>
            </a:r>
            <a:r>
              <a:rPr lang="ru-RU" dirty="0" err="1"/>
              <a:t>явище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,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якого</a:t>
            </a:r>
            <a:r>
              <a:rPr lang="ru-RU" dirty="0"/>
              <a:t> па </a:t>
            </a:r>
            <a:r>
              <a:rPr lang="ru-RU" dirty="0" err="1"/>
              <a:t>визначеній</a:t>
            </a:r>
            <a:r>
              <a:rPr lang="ru-RU" dirty="0"/>
              <a:t> </a:t>
            </a:r>
            <a:r>
              <a:rPr lang="ru-RU" dirty="0" err="1"/>
              <a:t>території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акваторії</a:t>
            </a:r>
            <a:r>
              <a:rPr lang="ru-RU" dirty="0"/>
              <a:t> </a:t>
            </a:r>
            <a:r>
              <a:rPr lang="ru-RU" dirty="0" err="1"/>
              <a:t>виникла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виникнути</a:t>
            </a:r>
            <a:r>
              <a:rPr lang="ru-RU" dirty="0"/>
              <a:t> НС.</a:t>
            </a:r>
          </a:p>
          <a:p>
            <a:endParaRPr lang="ru-RU" dirty="0"/>
          </a:p>
          <a:p>
            <a:r>
              <a:rPr lang="ru-RU" dirty="0"/>
              <a:t>• Фактор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 </a:t>
            </a:r>
            <a:r>
              <a:rPr lang="ru-RU" dirty="0" err="1"/>
              <a:t>природної</a:t>
            </a:r>
            <a:r>
              <a:rPr lang="ru-RU" dirty="0"/>
              <a:t> НС 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складова</a:t>
            </a:r>
            <a:r>
              <a:rPr lang="ru-RU" dirty="0"/>
              <a:t> </a:t>
            </a:r>
            <a:r>
              <a:rPr lang="ru-RU" dirty="0" err="1"/>
              <a:t>небезпечного</a:t>
            </a:r>
            <a:r>
              <a:rPr lang="ru-RU" dirty="0"/>
              <a:t> природного </a:t>
            </a:r>
            <a:r>
              <a:rPr lang="ru-RU" dirty="0" err="1"/>
              <a:t>явища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викликана</a:t>
            </a:r>
            <a:r>
              <a:rPr lang="ru-RU" dirty="0"/>
              <a:t> </a:t>
            </a:r>
            <a:r>
              <a:rPr lang="ru-RU" dirty="0" err="1"/>
              <a:t>джерелом</a:t>
            </a:r>
            <a:r>
              <a:rPr lang="ru-RU" dirty="0"/>
              <a:t> </a:t>
            </a:r>
            <a:r>
              <a:rPr lang="ru-RU" dirty="0" err="1"/>
              <a:t>природної</a:t>
            </a:r>
            <a:r>
              <a:rPr lang="ru-RU" dirty="0"/>
              <a:t> НС і </a:t>
            </a:r>
            <a:r>
              <a:rPr lang="ru-RU" dirty="0" err="1"/>
              <a:t>характеризується</a:t>
            </a:r>
            <a:r>
              <a:rPr lang="ru-RU" dirty="0"/>
              <a:t> </a:t>
            </a:r>
            <a:r>
              <a:rPr lang="ru-RU" dirty="0" err="1"/>
              <a:t>фізичними</a:t>
            </a:r>
            <a:r>
              <a:rPr lang="ru-RU" dirty="0"/>
              <a:t>, </a:t>
            </a:r>
            <a:r>
              <a:rPr lang="ru-RU" dirty="0" err="1"/>
              <a:t>хімічними</a:t>
            </a:r>
            <a:r>
              <a:rPr lang="ru-RU" dirty="0"/>
              <a:t>, </a:t>
            </a:r>
            <a:r>
              <a:rPr lang="ru-RU" dirty="0" err="1"/>
              <a:t>біологічними</a:t>
            </a:r>
            <a:r>
              <a:rPr lang="ru-RU" dirty="0"/>
              <a:t> </a:t>
            </a:r>
            <a:r>
              <a:rPr lang="ru-RU" dirty="0" err="1"/>
              <a:t>діями</a:t>
            </a:r>
            <a:r>
              <a:rPr lang="ru-RU" dirty="0"/>
              <a:t> і </a:t>
            </a:r>
            <a:r>
              <a:rPr lang="ru-RU" dirty="0" err="1"/>
              <a:t>проявами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визначені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виражені</a:t>
            </a:r>
            <a:r>
              <a:rPr lang="ru-RU" dirty="0"/>
              <a:t> </a:t>
            </a:r>
            <a:r>
              <a:rPr lang="ru-RU" dirty="0" err="1"/>
              <a:t>відповідними</a:t>
            </a:r>
            <a:r>
              <a:rPr lang="ru-RU" dirty="0"/>
              <a:t> параметрами.</a:t>
            </a:r>
          </a:p>
          <a:p>
            <a:endParaRPr lang="ru-RU" dirty="0"/>
          </a:p>
          <a:p>
            <a:r>
              <a:rPr lang="ru-RU" dirty="0"/>
              <a:t>• </a:t>
            </a:r>
            <a:r>
              <a:rPr lang="ru-RU" dirty="0" err="1"/>
              <a:t>Дія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природної</a:t>
            </a:r>
            <a:r>
              <a:rPr lang="ru-RU" dirty="0"/>
              <a:t> НС 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негативний</a:t>
            </a:r>
            <a:r>
              <a:rPr lang="ru-RU" dirty="0"/>
              <a:t> </a:t>
            </a:r>
            <a:r>
              <a:rPr lang="ru-RU" dirty="0" err="1"/>
              <a:t>вплив</a:t>
            </a:r>
            <a:r>
              <a:rPr lang="ru-RU" dirty="0"/>
              <a:t> одного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сполучених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 </a:t>
            </a:r>
            <a:r>
              <a:rPr lang="ru-RU" dirty="0" err="1"/>
              <a:t>при­родної</a:t>
            </a:r>
            <a:r>
              <a:rPr lang="ru-RU" dirty="0"/>
              <a:t> </a:t>
            </a:r>
            <a:r>
              <a:rPr lang="ru-RU" dirty="0" err="1"/>
              <a:t>надзвичайної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 </a:t>
            </a:r>
            <a:r>
              <a:rPr lang="ru-RU" dirty="0" err="1"/>
              <a:t>нажиття</a:t>
            </a:r>
            <a:r>
              <a:rPr lang="ru-RU" dirty="0"/>
              <a:t> і </a:t>
            </a:r>
            <a:r>
              <a:rPr lang="ru-RU" dirty="0" err="1"/>
              <a:t>здоров'я</a:t>
            </a:r>
            <a:r>
              <a:rPr lang="ru-RU" dirty="0"/>
              <a:t> людей, </a:t>
            </a:r>
            <a:r>
              <a:rPr lang="ru-RU" dirty="0" err="1"/>
              <a:t>сільсь­когосподарських</a:t>
            </a:r>
            <a:r>
              <a:rPr lang="ru-RU" dirty="0"/>
              <a:t> </a:t>
            </a:r>
            <a:r>
              <a:rPr lang="ru-RU" dirty="0" err="1"/>
              <a:t>тварин</a:t>
            </a:r>
            <a:r>
              <a:rPr lang="ru-RU" dirty="0"/>
              <a:t> і </a:t>
            </a:r>
            <a:r>
              <a:rPr lang="ru-RU" dirty="0" err="1"/>
              <a:t>рослин</a:t>
            </a:r>
            <a:r>
              <a:rPr lang="ru-RU" dirty="0"/>
              <a:t>, </a:t>
            </a:r>
            <a:r>
              <a:rPr lang="ru-RU" dirty="0" err="1"/>
              <a:t>об'єкти</a:t>
            </a:r>
            <a:r>
              <a:rPr lang="ru-RU" dirty="0"/>
              <a:t> </a:t>
            </a:r>
            <a:r>
              <a:rPr lang="ru-RU" dirty="0" err="1"/>
              <a:t>економіки</a:t>
            </a:r>
            <a:r>
              <a:rPr lang="ru-RU" dirty="0"/>
              <a:t> та </a:t>
            </a:r>
            <a:r>
              <a:rPr lang="ru-RU" dirty="0" err="1"/>
              <a:t>довкілля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• </a:t>
            </a:r>
            <a:r>
              <a:rPr lang="ru-RU" dirty="0" err="1"/>
              <a:t>Небезпечне</a:t>
            </a:r>
            <a:r>
              <a:rPr lang="ru-RU" dirty="0"/>
              <a:t> </a:t>
            </a:r>
            <a:r>
              <a:rPr lang="ru-RU" dirty="0" err="1"/>
              <a:t>природне</a:t>
            </a:r>
            <a:r>
              <a:rPr lang="ru-RU" dirty="0"/>
              <a:t> </a:t>
            </a:r>
            <a:r>
              <a:rPr lang="ru-RU" dirty="0" err="1"/>
              <a:t>явище</a:t>
            </a:r>
            <a:r>
              <a:rPr lang="ru-RU" dirty="0"/>
              <a:t> 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подія</a:t>
            </a:r>
            <a:r>
              <a:rPr lang="ru-RU" dirty="0"/>
              <a:t> природного </a:t>
            </a:r>
            <a:r>
              <a:rPr lang="ru-RU" dirty="0" err="1"/>
              <a:t>по­ходження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результат </a:t>
            </a:r>
            <a:r>
              <a:rPr lang="ru-RU" dirty="0" err="1"/>
              <a:t>діяльності</a:t>
            </a:r>
            <a:r>
              <a:rPr lang="ru-RU" dirty="0"/>
              <a:t> </a:t>
            </a:r>
            <a:r>
              <a:rPr lang="ru-RU" dirty="0" err="1"/>
              <a:t>природних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за </a:t>
            </a:r>
            <a:r>
              <a:rPr lang="ru-RU" dirty="0" err="1"/>
              <a:t>своєю</a:t>
            </a:r>
            <a:r>
              <a:rPr lang="ru-RU" dirty="0"/>
              <a:t> </a:t>
            </a:r>
            <a:r>
              <a:rPr lang="ru-RU" dirty="0" err="1"/>
              <a:t>інтенсивністю</a:t>
            </a:r>
            <a:r>
              <a:rPr lang="ru-RU" dirty="0"/>
              <a:t>, масштабом </a:t>
            </a:r>
            <a:r>
              <a:rPr lang="ru-RU" dirty="0" err="1"/>
              <a:t>поширення</a:t>
            </a:r>
            <a:r>
              <a:rPr lang="ru-RU" dirty="0"/>
              <a:t> і </a:t>
            </a:r>
            <a:r>
              <a:rPr lang="ru-RU" dirty="0" err="1"/>
              <a:t>тривалістю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вражати</a:t>
            </a:r>
            <a:r>
              <a:rPr lang="ru-RU" dirty="0"/>
              <a:t> людей, </a:t>
            </a:r>
            <a:r>
              <a:rPr lang="ru-RU" dirty="0" err="1"/>
              <a:t>об'єкти</a:t>
            </a:r>
            <a:r>
              <a:rPr lang="ru-RU" dirty="0"/>
              <a:t> </a:t>
            </a:r>
            <a:r>
              <a:rPr lang="ru-RU" dirty="0" err="1"/>
              <a:t>економіки</a:t>
            </a:r>
            <a:r>
              <a:rPr lang="ru-RU" dirty="0"/>
              <a:t> та </a:t>
            </a:r>
            <a:r>
              <a:rPr lang="ru-RU" dirty="0" err="1"/>
              <a:t>довкілля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Перелік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</a:t>
            </a:r>
            <a:r>
              <a:rPr lang="ru-RU" dirty="0" err="1"/>
              <a:t>природних</a:t>
            </a:r>
            <a:r>
              <a:rPr lang="ru-RU" dirty="0"/>
              <a:t> </a:t>
            </a:r>
            <a:r>
              <a:rPr lang="ru-RU" dirty="0" err="1"/>
              <a:t>надзвичайних</a:t>
            </a:r>
            <a:r>
              <a:rPr lang="ru-RU" dirty="0"/>
              <a:t> </a:t>
            </a:r>
            <a:r>
              <a:rPr lang="ru-RU" dirty="0" err="1"/>
              <a:t>ситуацій</a:t>
            </a:r>
            <a:r>
              <a:rPr lang="ru-RU" dirty="0"/>
              <a:t> та характер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дії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33420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320120" y="0"/>
            <a:ext cx="9871880" cy="6858000"/>
          </a:xfrm>
        </p:spPr>
        <p:txBody>
          <a:bodyPr/>
          <a:lstStyle/>
          <a:p>
            <a:r>
              <a:rPr lang="ru-RU" dirty="0" err="1"/>
              <a:t>Джерелом</a:t>
            </a:r>
            <a:r>
              <a:rPr lang="ru-RU" dirty="0"/>
              <a:t> </a:t>
            </a:r>
            <a:r>
              <a:rPr lang="ru-RU" dirty="0" err="1"/>
              <a:t>природної</a:t>
            </a:r>
            <a:r>
              <a:rPr lang="ru-RU" dirty="0"/>
              <a:t> </a:t>
            </a:r>
            <a:r>
              <a:rPr lang="ru-RU" dirty="0" err="1"/>
              <a:t>надзвичайної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 є </a:t>
            </a:r>
            <a:r>
              <a:rPr lang="ru-RU" dirty="0" err="1"/>
              <a:t>небезпечне</a:t>
            </a:r>
            <a:r>
              <a:rPr lang="ru-RU" dirty="0"/>
              <a:t> </a:t>
            </a:r>
            <a:r>
              <a:rPr lang="ru-RU" dirty="0" err="1"/>
              <a:t>природне</a:t>
            </a:r>
            <a:r>
              <a:rPr lang="ru-RU" dirty="0"/>
              <a:t> </a:t>
            </a:r>
            <a:r>
              <a:rPr lang="ru-RU" dirty="0" err="1"/>
              <a:t>явище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, причиною </a:t>
            </a:r>
            <a:r>
              <a:rPr lang="ru-RU" dirty="0" err="1"/>
              <a:t>виникнення</a:t>
            </a:r>
            <a:r>
              <a:rPr lang="ru-RU" dirty="0"/>
              <a:t> </a:t>
            </a:r>
            <a:r>
              <a:rPr lang="ru-RU" dirty="0" err="1"/>
              <a:t>якого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бути: * </a:t>
            </a:r>
            <a:r>
              <a:rPr lang="ru-RU" dirty="0" err="1"/>
              <a:t>землетрус</a:t>
            </a:r>
            <a:r>
              <a:rPr lang="ru-RU" dirty="0"/>
              <a:t>, * </a:t>
            </a:r>
            <a:r>
              <a:rPr lang="ru-RU" dirty="0" err="1"/>
              <a:t>викид</a:t>
            </a:r>
            <a:r>
              <a:rPr lang="ru-RU" dirty="0"/>
              <a:t> вулкану, * обвал, сель, * провал </a:t>
            </a:r>
            <a:r>
              <a:rPr lang="ru-RU" dirty="0" err="1"/>
              <a:t>ґрунту</a:t>
            </a:r>
            <a:r>
              <a:rPr lang="ru-RU" dirty="0"/>
              <a:t>, * </a:t>
            </a:r>
            <a:r>
              <a:rPr lang="ru-RU" dirty="0" err="1"/>
              <a:t>ерозія</a:t>
            </a:r>
            <a:r>
              <a:rPr lang="ru-RU" dirty="0"/>
              <a:t>, * </a:t>
            </a:r>
            <a:r>
              <a:rPr lang="ru-RU" dirty="0" err="1"/>
              <a:t>перероблення</a:t>
            </a:r>
            <a:r>
              <a:rPr lang="ru-RU" dirty="0"/>
              <a:t> </a:t>
            </a:r>
            <a:r>
              <a:rPr lang="ru-RU" dirty="0" err="1"/>
              <a:t>берегів</a:t>
            </a:r>
            <a:r>
              <a:rPr lang="ru-RU" dirty="0"/>
              <a:t>, * </a:t>
            </a:r>
            <a:r>
              <a:rPr lang="ru-RU" dirty="0" err="1"/>
              <a:t>цунамі</a:t>
            </a:r>
            <a:r>
              <a:rPr lang="ru-RU" dirty="0"/>
              <a:t>, * лавина, * </a:t>
            </a:r>
            <a:r>
              <a:rPr lang="ru-RU" dirty="0" err="1"/>
              <a:t>повінь</a:t>
            </a:r>
            <a:r>
              <a:rPr lang="ru-RU" dirty="0"/>
              <a:t>, * </a:t>
            </a:r>
            <a:r>
              <a:rPr lang="ru-RU" dirty="0" err="1"/>
              <a:t>підтоплення</a:t>
            </a:r>
            <a:r>
              <a:rPr lang="ru-RU" dirty="0"/>
              <a:t>, * затор, * </a:t>
            </a:r>
            <a:r>
              <a:rPr lang="ru-RU" dirty="0" err="1"/>
              <a:t>штормо­вий</a:t>
            </a:r>
            <a:r>
              <a:rPr lang="ru-RU" dirty="0"/>
              <a:t> </a:t>
            </a:r>
            <a:r>
              <a:rPr lang="ru-RU" dirty="0" err="1"/>
              <a:t>пагін</a:t>
            </a:r>
            <a:r>
              <a:rPr lang="ru-RU" dirty="0"/>
              <a:t> води, * </a:t>
            </a:r>
            <a:r>
              <a:rPr lang="ru-RU" dirty="0" err="1"/>
              <a:t>сильний</a:t>
            </a:r>
            <a:r>
              <a:rPr lang="ru-RU" dirty="0"/>
              <a:t> </a:t>
            </a:r>
            <a:r>
              <a:rPr lang="ru-RU" dirty="0" err="1"/>
              <a:t>вітер</a:t>
            </a:r>
            <a:r>
              <a:rPr lang="ru-RU" dirty="0"/>
              <a:t>, * смерч, * </a:t>
            </a:r>
            <a:r>
              <a:rPr lang="ru-RU" dirty="0" err="1"/>
              <a:t>пильна</a:t>
            </a:r>
            <a:r>
              <a:rPr lang="ru-RU" dirty="0"/>
              <a:t> буря, * </a:t>
            </a:r>
            <a:r>
              <a:rPr lang="ru-RU" dirty="0" err="1"/>
              <a:t>суховій</a:t>
            </a:r>
            <a:r>
              <a:rPr lang="ru-RU" dirty="0"/>
              <a:t>, * </a:t>
            </a:r>
            <a:r>
              <a:rPr lang="ru-RU" dirty="0" err="1"/>
              <a:t>сильні</a:t>
            </a:r>
            <a:r>
              <a:rPr lang="ru-RU" dirty="0"/>
              <a:t> опади, * засуха, заморозки, * туман, * гроза, * </a:t>
            </a:r>
            <a:r>
              <a:rPr lang="ru-RU" dirty="0" err="1"/>
              <a:t>природні</a:t>
            </a:r>
            <a:r>
              <a:rPr lang="ru-RU" dirty="0"/>
              <a:t> </a:t>
            </a:r>
            <a:r>
              <a:rPr lang="ru-RU" dirty="0" err="1"/>
              <a:t>пожежі</a:t>
            </a:r>
            <a:r>
              <a:rPr lang="ru-RU" dirty="0"/>
              <a:t>, * </a:t>
            </a:r>
            <a:r>
              <a:rPr lang="ru-RU" dirty="0" err="1"/>
              <a:t>зміни</a:t>
            </a:r>
            <a:r>
              <a:rPr lang="ru-RU" dirty="0"/>
              <a:t> стану </a:t>
            </a:r>
            <a:r>
              <a:rPr lang="ru-RU" dirty="0" err="1"/>
              <a:t>суші</a:t>
            </a:r>
            <a:r>
              <a:rPr lang="ru-RU" dirty="0"/>
              <a:t>, * </a:t>
            </a:r>
            <a:r>
              <a:rPr lang="ru-RU" dirty="0" err="1"/>
              <a:t>зміни</a:t>
            </a:r>
            <a:r>
              <a:rPr lang="ru-RU" dirty="0"/>
              <a:t> складу і </a:t>
            </a:r>
            <a:r>
              <a:rPr lang="ru-RU" dirty="0" err="1"/>
              <a:t>властивостей</a:t>
            </a:r>
            <a:r>
              <a:rPr lang="ru-RU" dirty="0"/>
              <a:t> </a:t>
            </a:r>
            <a:r>
              <a:rPr lang="ru-RU" dirty="0" err="1"/>
              <a:t>атмос­фери</a:t>
            </a:r>
            <a:r>
              <a:rPr lang="ru-RU" dirty="0"/>
              <a:t>, * </a:t>
            </a:r>
            <a:r>
              <a:rPr lang="ru-RU" dirty="0" err="1"/>
              <a:t>зміни</a:t>
            </a:r>
            <a:r>
              <a:rPr lang="ru-RU" dirty="0"/>
              <a:t> стану </a:t>
            </a:r>
            <a:r>
              <a:rPr lang="ru-RU" dirty="0" err="1"/>
              <a:t>гідросфери</a:t>
            </a:r>
            <a:r>
              <a:rPr lang="ru-RU" dirty="0"/>
              <a:t> та </a:t>
            </a:r>
            <a:r>
              <a:rPr lang="ru-RU" dirty="0" err="1"/>
              <a:t>біосфери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331258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83140" y="0"/>
            <a:ext cx="10608860" cy="6858000"/>
          </a:xfrm>
        </p:spPr>
        <p:txBody>
          <a:bodyPr>
            <a:normAutofit fontScale="85000" lnSpcReduction="10000"/>
          </a:bodyPr>
          <a:lstStyle/>
          <a:p>
            <a:r>
              <a:rPr lang="ru-RU" dirty="0" err="1"/>
              <a:t>Надзвичайні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 техногенного характеру та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можливі</a:t>
            </a:r>
            <a:r>
              <a:rPr lang="ru-RU" dirty="0"/>
              <a:t> </a:t>
            </a:r>
            <a:r>
              <a:rPr lang="ru-RU" dirty="0" err="1"/>
              <a:t>наслідки</a:t>
            </a:r>
            <a:endParaRPr lang="ru-RU" dirty="0"/>
          </a:p>
          <a:p>
            <a:endParaRPr lang="ru-RU" dirty="0"/>
          </a:p>
          <a:p>
            <a:r>
              <a:rPr lang="ru-RU" dirty="0" err="1"/>
              <a:t>Зростання</a:t>
            </a:r>
            <a:r>
              <a:rPr lang="ru-RU" dirty="0"/>
              <a:t> </a:t>
            </a:r>
            <a:r>
              <a:rPr lang="ru-RU" dirty="0" err="1"/>
              <a:t>масштабів</a:t>
            </a:r>
            <a:r>
              <a:rPr lang="ru-RU" dirty="0"/>
              <a:t> </a:t>
            </a:r>
            <a:r>
              <a:rPr lang="ru-RU" dirty="0" err="1"/>
              <a:t>господарської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і </a:t>
            </a:r>
            <a:r>
              <a:rPr lang="ru-RU" dirty="0" err="1"/>
              <a:t>кількості</a:t>
            </a:r>
            <a:r>
              <a:rPr lang="ru-RU" dirty="0"/>
              <a:t> великих </a:t>
            </a:r>
            <a:r>
              <a:rPr lang="ru-RU" dirty="0" err="1"/>
              <a:t>промислових</a:t>
            </a:r>
            <a:r>
              <a:rPr lang="ru-RU" dirty="0"/>
              <a:t> </a:t>
            </a:r>
            <a:r>
              <a:rPr lang="ru-RU" dirty="0" err="1"/>
              <a:t>комплексів</a:t>
            </a:r>
            <a:r>
              <a:rPr lang="ru-RU" dirty="0"/>
              <a:t>, </a:t>
            </a:r>
            <a:r>
              <a:rPr lang="ru-RU" dirty="0" err="1"/>
              <a:t>концентрація</a:t>
            </a:r>
            <a:r>
              <a:rPr lang="ru-RU" dirty="0"/>
              <a:t> на них </a:t>
            </a:r>
            <a:r>
              <a:rPr lang="ru-RU" dirty="0" err="1"/>
              <a:t>агрегатів</a:t>
            </a:r>
            <a:r>
              <a:rPr lang="ru-RU" dirty="0"/>
              <a:t> та установок </a:t>
            </a:r>
            <a:r>
              <a:rPr lang="ru-RU" dirty="0" err="1"/>
              <a:t>великої</a:t>
            </a:r>
            <a:r>
              <a:rPr lang="ru-RU" dirty="0"/>
              <a:t> і </a:t>
            </a:r>
            <a:r>
              <a:rPr lang="ru-RU" dirty="0" err="1"/>
              <a:t>надвеликої</a:t>
            </a:r>
            <a:r>
              <a:rPr lang="ru-RU" dirty="0"/>
              <a:t> </a:t>
            </a:r>
            <a:r>
              <a:rPr lang="ru-RU" dirty="0" err="1"/>
              <a:t>потужності</a:t>
            </a:r>
            <a:r>
              <a:rPr lang="ru-RU" dirty="0"/>
              <a:t>, </a:t>
            </a:r>
            <a:r>
              <a:rPr lang="ru-RU" dirty="0" err="1"/>
              <a:t>використання</a:t>
            </a:r>
            <a:r>
              <a:rPr lang="ru-RU" dirty="0"/>
              <a:t> у </a:t>
            </a:r>
            <a:r>
              <a:rPr lang="ru-RU" dirty="0" err="1"/>
              <a:t>виробництві</a:t>
            </a:r>
            <a:r>
              <a:rPr lang="ru-RU" dirty="0"/>
              <a:t> </a:t>
            </a:r>
            <a:r>
              <a:rPr lang="ru-RU" dirty="0" err="1"/>
              <a:t>потенційно</a:t>
            </a:r>
            <a:r>
              <a:rPr lang="ru-RU" dirty="0"/>
              <a:t> </a:t>
            </a:r>
            <a:r>
              <a:rPr lang="ru-RU" dirty="0" err="1"/>
              <a:t>небезпечних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у великих </a:t>
            </a:r>
            <a:r>
              <a:rPr lang="ru-RU" dirty="0" err="1"/>
              <a:t>кількостях</a:t>
            </a:r>
            <a:r>
              <a:rPr lang="ru-RU" dirty="0"/>
              <a:t> - все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збільшує</a:t>
            </a:r>
            <a:r>
              <a:rPr lang="ru-RU" dirty="0"/>
              <a:t> </a:t>
            </a:r>
            <a:r>
              <a:rPr lang="ru-RU" dirty="0" err="1"/>
              <a:t>вірогідність</a:t>
            </a:r>
            <a:r>
              <a:rPr lang="ru-RU" dirty="0"/>
              <a:t> </a:t>
            </a:r>
            <a:r>
              <a:rPr lang="ru-RU" dirty="0" err="1"/>
              <a:t>виникнення</a:t>
            </a:r>
            <a:r>
              <a:rPr lang="ru-RU" dirty="0"/>
              <a:t> </a:t>
            </a:r>
            <a:r>
              <a:rPr lang="ru-RU" dirty="0" err="1"/>
              <a:t>техногенних</a:t>
            </a:r>
            <a:r>
              <a:rPr lang="ru-RU" dirty="0"/>
              <a:t> </a:t>
            </a:r>
            <a:r>
              <a:rPr lang="ru-RU" dirty="0" err="1"/>
              <a:t>аварій</a:t>
            </a:r>
            <a:r>
              <a:rPr lang="ru-RU" dirty="0"/>
              <a:t>. </a:t>
            </a:r>
            <a:r>
              <a:rPr lang="ru-RU" dirty="0" err="1"/>
              <a:t>Надзвичайні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 техногенного </a:t>
            </a:r>
            <a:r>
              <a:rPr lang="ru-RU" dirty="0" err="1"/>
              <a:t>походження</a:t>
            </a:r>
            <a:r>
              <a:rPr lang="ru-RU" dirty="0"/>
              <a:t> </a:t>
            </a:r>
            <a:r>
              <a:rPr lang="ru-RU" dirty="0" err="1"/>
              <a:t>містять</a:t>
            </a:r>
            <a:r>
              <a:rPr lang="ru-RU" dirty="0"/>
              <a:t> у </a:t>
            </a:r>
            <a:r>
              <a:rPr lang="ru-RU" dirty="0" err="1"/>
              <a:t>собі</a:t>
            </a:r>
            <a:r>
              <a:rPr lang="ru-RU" dirty="0"/>
              <a:t> </a:t>
            </a:r>
            <a:r>
              <a:rPr lang="ru-RU" dirty="0" err="1"/>
              <a:t>загрозу</a:t>
            </a:r>
            <a:r>
              <a:rPr lang="ru-RU" dirty="0"/>
              <a:t> для </a:t>
            </a:r>
            <a:r>
              <a:rPr lang="ru-RU" dirty="0" err="1"/>
              <a:t>людини</a:t>
            </a:r>
            <a:r>
              <a:rPr lang="ru-RU" dirty="0"/>
              <a:t>, </a:t>
            </a:r>
            <a:r>
              <a:rPr lang="ru-RU" dirty="0" err="1"/>
              <a:t>економіки</a:t>
            </a:r>
            <a:r>
              <a:rPr lang="ru-RU" dirty="0"/>
              <a:t> і природного </a:t>
            </a:r>
            <a:r>
              <a:rPr lang="ru-RU" dirty="0" err="1"/>
              <a:t>середовища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здатні</a:t>
            </a:r>
            <a:r>
              <a:rPr lang="ru-RU" dirty="0"/>
              <a:t> </a:t>
            </a:r>
            <a:r>
              <a:rPr lang="ru-RU" dirty="0" err="1"/>
              <a:t>створити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ймовірного</a:t>
            </a:r>
            <a:r>
              <a:rPr lang="ru-RU" dirty="0"/>
              <a:t> </a:t>
            </a:r>
            <a:r>
              <a:rPr lang="ru-RU" dirty="0" err="1"/>
              <a:t>вибуху</a:t>
            </a:r>
            <a:r>
              <a:rPr lang="ru-RU" dirty="0"/>
              <a:t>, </a:t>
            </a:r>
            <a:r>
              <a:rPr lang="ru-RU" dirty="0" err="1"/>
              <a:t>пожежі</a:t>
            </a:r>
            <a:r>
              <a:rPr lang="ru-RU" dirty="0"/>
              <a:t>, </a:t>
            </a:r>
            <a:r>
              <a:rPr lang="ru-RU" dirty="0" err="1"/>
              <a:t>затоплення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забруднення</a:t>
            </a:r>
            <a:r>
              <a:rPr lang="ru-RU" dirty="0"/>
              <a:t> (</a:t>
            </a:r>
            <a:r>
              <a:rPr lang="ru-RU" dirty="0" err="1"/>
              <a:t>зараження</a:t>
            </a:r>
            <a:r>
              <a:rPr lang="ru-RU" dirty="0"/>
              <a:t>) </a:t>
            </a:r>
            <a:r>
              <a:rPr lang="ru-RU" dirty="0" err="1"/>
              <a:t>навколишнього</a:t>
            </a:r>
            <a:r>
              <a:rPr lang="ru-RU" dirty="0"/>
              <a:t> </a:t>
            </a:r>
            <a:r>
              <a:rPr lang="ru-RU" dirty="0" err="1"/>
              <a:t>середовища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Надзвичайні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 </a:t>
            </a:r>
            <a:r>
              <a:rPr lang="ru-RU" dirty="0" err="1"/>
              <a:t>виникають</a:t>
            </a:r>
            <a:r>
              <a:rPr lang="ru-RU" dirty="0"/>
              <a:t>, як правило, на </a:t>
            </a:r>
            <a:r>
              <a:rPr lang="ru-RU" dirty="0" err="1"/>
              <a:t>потенційно</a:t>
            </a:r>
            <a:r>
              <a:rPr lang="ru-RU" dirty="0"/>
              <a:t> </a:t>
            </a:r>
            <a:r>
              <a:rPr lang="ru-RU" dirty="0" err="1"/>
              <a:t>техногенно</a:t>
            </a:r>
            <a:r>
              <a:rPr lang="ru-RU" dirty="0"/>
              <a:t> </a:t>
            </a:r>
            <a:r>
              <a:rPr lang="ru-RU" dirty="0" err="1"/>
              <a:t>небезпечних</a:t>
            </a:r>
            <a:r>
              <a:rPr lang="ru-RU" dirty="0"/>
              <a:t> </a:t>
            </a:r>
            <a:r>
              <a:rPr lang="ru-RU" dirty="0" err="1"/>
              <a:t>виробництвах</a:t>
            </a:r>
            <a:r>
              <a:rPr lang="ru-RU" dirty="0"/>
              <a:t>. До них належать в першу </a:t>
            </a:r>
            <a:r>
              <a:rPr lang="ru-RU" dirty="0" err="1"/>
              <a:t>чергу</a:t>
            </a:r>
            <a:r>
              <a:rPr lang="ru-RU" dirty="0"/>
              <a:t> * </a:t>
            </a:r>
            <a:r>
              <a:rPr lang="ru-RU" dirty="0" err="1"/>
              <a:t>хімічно</a:t>
            </a:r>
            <a:r>
              <a:rPr lang="ru-RU" dirty="0"/>
              <a:t> </a:t>
            </a:r>
            <a:r>
              <a:rPr lang="ru-RU" dirty="0" err="1"/>
              <a:t>небезпечні</a:t>
            </a:r>
            <a:r>
              <a:rPr lang="ru-RU" dirty="0"/>
              <a:t> </a:t>
            </a:r>
            <a:r>
              <a:rPr lang="ru-RU" dirty="0" err="1"/>
              <a:t>об'єкти</a:t>
            </a:r>
            <a:r>
              <a:rPr lang="ru-RU" dirty="0"/>
              <a:t>, * </a:t>
            </a:r>
            <a:r>
              <a:rPr lang="ru-RU" dirty="0" err="1"/>
              <a:t>радіаційна</a:t>
            </a:r>
            <a:r>
              <a:rPr lang="ru-RU" dirty="0"/>
              <a:t> </a:t>
            </a:r>
            <a:r>
              <a:rPr lang="ru-RU" dirty="0" err="1"/>
              <a:t>небезпечні</a:t>
            </a:r>
            <a:r>
              <a:rPr lang="ru-RU" dirty="0"/>
              <a:t> об'­</a:t>
            </a:r>
            <a:r>
              <a:rPr lang="ru-RU" dirty="0" err="1"/>
              <a:t>єкти</a:t>
            </a:r>
            <a:r>
              <a:rPr lang="ru-RU" dirty="0"/>
              <a:t>, * </a:t>
            </a:r>
            <a:r>
              <a:rPr lang="ru-RU" dirty="0" err="1"/>
              <a:t>вибухо</a:t>
            </a:r>
            <a:r>
              <a:rPr lang="ru-RU" dirty="0"/>
              <a:t>- та </a:t>
            </a:r>
            <a:r>
              <a:rPr lang="ru-RU" dirty="0" err="1"/>
              <a:t>пожежонебезпечні</a:t>
            </a:r>
            <a:r>
              <a:rPr lang="ru-RU" dirty="0"/>
              <a:t> </a:t>
            </a:r>
            <a:r>
              <a:rPr lang="ru-RU" dirty="0" err="1"/>
              <a:t>об'єкти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* </a:t>
            </a:r>
            <a:r>
              <a:rPr lang="ru-RU" dirty="0" err="1"/>
              <a:t>гідродинамічна</a:t>
            </a:r>
            <a:r>
              <a:rPr lang="ru-RU" dirty="0"/>
              <a:t> </a:t>
            </a:r>
            <a:r>
              <a:rPr lang="ru-RU" dirty="0" err="1"/>
              <a:t>небезпечні</a:t>
            </a:r>
            <a:r>
              <a:rPr lang="ru-RU" dirty="0"/>
              <a:t> </a:t>
            </a:r>
            <a:r>
              <a:rPr lang="ru-RU" dirty="0" err="1"/>
              <a:t>об'єкти</a:t>
            </a:r>
            <a:r>
              <a:rPr lang="ru-RU" dirty="0"/>
              <a:t>. У </a:t>
            </a:r>
            <a:r>
              <a:rPr lang="ru-RU" dirty="0" err="1"/>
              <a:t>останні</a:t>
            </a:r>
            <a:r>
              <a:rPr lang="ru-RU" dirty="0"/>
              <a:t> роки </a:t>
            </a:r>
            <a:r>
              <a:rPr lang="ru-RU" dirty="0" err="1"/>
              <a:t>значно</a:t>
            </a:r>
            <a:r>
              <a:rPr lang="ru-RU" dirty="0"/>
              <a:t> </a:t>
            </a:r>
            <a:r>
              <a:rPr lang="ru-RU" dirty="0" err="1"/>
              <a:t>зросла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небезпека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аварій</a:t>
            </a:r>
            <a:r>
              <a:rPr lang="ru-RU" dirty="0"/>
              <a:t> і катастроф на </a:t>
            </a:r>
            <a:r>
              <a:rPr lang="ru-RU" dirty="0" err="1"/>
              <a:t>транспорті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Надзвичайні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 техногенного характеру </a:t>
            </a:r>
            <a:r>
              <a:rPr lang="ru-RU" dirty="0" err="1"/>
              <a:t>прийнято</a:t>
            </a:r>
            <a:r>
              <a:rPr lang="ru-RU" dirty="0"/>
              <a:t> </a:t>
            </a:r>
            <a:r>
              <a:rPr lang="ru-RU" dirty="0" err="1"/>
              <a:t>кла­сифікувати</a:t>
            </a:r>
            <a:r>
              <a:rPr lang="ru-RU" dirty="0"/>
              <a:t> за такими </a:t>
            </a:r>
            <a:r>
              <a:rPr lang="ru-RU" dirty="0" err="1"/>
              <a:t>основними</a:t>
            </a:r>
            <a:r>
              <a:rPr lang="ru-RU" dirty="0"/>
              <a:t> </a:t>
            </a:r>
            <a:r>
              <a:rPr lang="ru-RU" dirty="0" err="1"/>
              <a:t>ознаками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• за масштабами </a:t>
            </a:r>
            <a:r>
              <a:rPr lang="ru-RU" dirty="0" err="1"/>
              <a:t>наслідків</a:t>
            </a:r>
            <a:r>
              <a:rPr lang="ru-RU" dirty="0"/>
              <a:t> (</a:t>
            </a:r>
            <a:r>
              <a:rPr lang="ru-RU" dirty="0" err="1"/>
              <a:t>об'єктового</a:t>
            </a:r>
            <a:r>
              <a:rPr lang="ru-RU" dirty="0"/>
              <a:t>, </a:t>
            </a:r>
            <a:r>
              <a:rPr lang="ru-RU" dirty="0" err="1"/>
              <a:t>місцевого</a:t>
            </a:r>
            <a:r>
              <a:rPr lang="ru-RU" dirty="0"/>
              <a:t>, </a:t>
            </a:r>
            <a:r>
              <a:rPr lang="ru-RU" dirty="0" err="1"/>
              <a:t>регіонального</a:t>
            </a:r>
            <a:r>
              <a:rPr lang="ru-RU" dirty="0"/>
              <a:t> і </a:t>
            </a:r>
            <a:r>
              <a:rPr lang="ru-RU" dirty="0" err="1"/>
              <a:t>загальнодержавного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);</a:t>
            </a:r>
          </a:p>
          <a:p>
            <a:endParaRPr lang="ru-RU" dirty="0"/>
          </a:p>
          <a:p>
            <a:r>
              <a:rPr lang="ru-RU" dirty="0"/>
              <a:t>• за </a:t>
            </a:r>
            <a:r>
              <a:rPr lang="ru-RU" dirty="0" err="1"/>
              <a:t>галузевою</a:t>
            </a:r>
            <a:r>
              <a:rPr lang="ru-RU" dirty="0"/>
              <a:t> </a:t>
            </a:r>
            <a:r>
              <a:rPr lang="ru-RU" dirty="0" err="1"/>
              <a:t>ознакою</a:t>
            </a:r>
            <a:r>
              <a:rPr lang="ru-RU" dirty="0"/>
              <a:t> (</a:t>
            </a:r>
            <a:r>
              <a:rPr lang="ru-RU" dirty="0" err="1"/>
              <a:t>надзвичайні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 у </a:t>
            </a:r>
            <a:r>
              <a:rPr lang="ru-RU" dirty="0" err="1"/>
              <a:t>сільському</a:t>
            </a:r>
            <a:r>
              <a:rPr lang="ru-RU" dirty="0"/>
              <a:t> </a:t>
            </a:r>
            <a:r>
              <a:rPr lang="ru-RU" dirty="0" err="1"/>
              <a:t>господарстві</a:t>
            </a:r>
            <a:r>
              <a:rPr lang="ru-RU" dirty="0"/>
              <a:t>; у </a:t>
            </a:r>
            <a:r>
              <a:rPr lang="ru-RU" dirty="0" err="1"/>
              <a:t>лісовому</a:t>
            </a:r>
            <a:r>
              <a:rPr lang="ru-RU" dirty="0"/>
              <a:t> </a:t>
            </a:r>
            <a:r>
              <a:rPr lang="ru-RU" dirty="0" err="1"/>
              <a:t>господарстві</a:t>
            </a:r>
            <a:r>
              <a:rPr lang="ru-RU" dirty="0"/>
              <a:t>; у </a:t>
            </a:r>
            <a:r>
              <a:rPr lang="ru-RU" dirty="0" err="1"/>
              <a:t>заповідній</a:t>
            </a:r>
            <a:r>
              <a:rPr lang="ru-RU" dirty="0"/>
              <a:t> </a:t>
            </a:r>
            <a:r>
              <a:rPr lang="ru-RU" dirty="0" err="1"/>
              <a:t>території</a:t>
            </a:r>
            <a:r>
              <a:rPr lang="ru-RU" dirty="0"/>
              <a:t>, </a:t>
            </a:r>
            <a:r>
              <a:rPr lang="ru-RU" dirty="0" err="1"/>
              <a:t>об'єкти</a:t>
            </a:r>
            <a:r>
              <a:rPr lang="ru-RU" dirty="0"/>
              <a:t> особливого </a:t>
            </a:r>
            <a:r>
              <a:rPr lang="ru-RU" dirty="0" err="1"/>
              <a:t>природоохоронного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; у </a:t>
            </a:r>
            <a:r>
              <a:rPr lang="ru-RU" dirty="0" err="1"/>
              <a:t>водоймах</a:t>
            </a:r>
            <a:r>
              <a:rPr lang="ru-RU" dirty="0"/>
              <a:t>; </a:t>
            </a:r>
            <a:r>
              <a:rPr lang="ru-RU" dirty="0" err="1"/>
              <a:t>матеріальних</a:t>
            </a:r>
            <a:r>
              <a:rPr lang="ru-RU" dirty="0"/>
              <a:t> </a:t>
            </a:r>
            <a:r>
              <a:rPr lang="ru-RU" dirty="0" err="1"/>
              <a:t>об'єктах</a:t>
            </a:r>
            <a:r>
              <a:rPr lang="ru-RU" dirty="0"/>
              <a:t> - </a:t>
            </a:r>
            <a:r>
              <a:rPr lang="ru-RU" dirty="0" err="1"/>
              <a:t>об'єктах</a:t>
            </a:r>
            <a:r>
              <a:rPr lang="ru-RU" dirty="0"/>
              <a:t> </a:t>
            </a:r>
            <a:r>
              <a:rPr lang="ru-RU" dirty="0" err="1"/>
              <a:t>інфраструктури</a:t>
            </a:r>
            <a:r>
              <a:rPr lang="ru-RU" dirty="0"/>
              <a:t>, </a:t>
            </a:r>
            <a:r>
              <a:rPr lang="ru-RU" dirty="0" err="1"/>
              <a:t>промисловості</a:t>
            </a:r>
            <a:r>
              <a:rPr lang="ru-RU" dirty="0"/>
              <a:t>, </a:t>
            </a:r>
            <a:r>
              <a:rPr lang="ru-RU" dirty="0" err="1"/>
              <a:t>транспорті</a:t>
            </a:r>
            <a:r>
              <a:rPr lang="ru-RU" dirty="0"/>
              <a:t>/, </a:t>
            </a:r>
            <a:r>
              <a:rPr lang="ru-RU" dirty="0" err="1"/>
              <a:t>житлово-комунального</a:t>
            </a:r>
            <a:r>
              <a:rPr lang="ru-RU" dirty="0"/>
              <a:t> </a:t>
            </a:r>
            <a:r>
              <a:rPr lang="ru-RU" dirty="0" err="1"/>
              <a:t>господарства</a:t>
            </a:r>
            <a:r>
              <a:rPr lang="ru-RU" dirty="0"/>
              <a:t> та </a:t>
            </a:r>
            <a:r>
              <a:rPr lang="ru-RU" dirty="0" err="1"/>
              <a:t>населення</a:t>
            </a:r>
            <a:r>
              <a:rPr lang="ru-RU" dirty="0"/>
              <a:t> - персонал </a:t>
            </a:r>
            <a:r>
              <a:rPr lang="ru-RU" dirty="0" err="1"/>
              <a:t>підприємств</a:t>
            </a:r>
            <a:r>
              <a:rPr lang="ru-RU" dirty="0"/>
              <a:t> та </a:t>
            </a:r>
            <a:r>
              <a:rPr lang="ru-RU" dirty="0" err="1"/>
              <a:t>установ</a:t>
            </a:r>
            <a:r>
              <a:rPr lang="ru-RU" dirty="0"/>
              <a:t>, </a:t>
            </a:r>
            <a:r>
              <a:rPr lang="ru-RU" dirty="0" err="1"/>
              <a:t>мешканці</a:t>
            </a:r>
            <a:r>
              <a:rPr lang="ru-RU" dirty="0"/>
              <a:t> </a:t>
            </a:r>
            <a:r>
              <a:rPr lang="ru-RU" dirty="0" err="1"/>
              <a:t>житлових</a:t>
            </a:r>
            <a:r>
              <a:rPr lang="ru-RU" dirty="0"/>
              <a:t> </a:t>
            </a:r>
            <a:r>
              <a:rPr lang="ru-RU" dirty="0" err="1"/>
              <a:t>будинків</a:t>
            </a:r>
            <a:r>
              <a:rPr lang="ru-RU" dirty="0"/>
              <a:t>, </a:t>
            </a:r>
            <a:r>
              <a:rPr lang="ru-RU" dirty="0" err="1"/>
              <a:t>пасажири</a:t>
            </a:r>
            <a:r>
              <a:rPr lang="ru-RU" dirty="0"/>
              <a:t> </a:t>
            </a:r>
            <a:r>
              <a:rPr lang="ru-RU" dirty="0" err="1"/>
              <a:t>транспортних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).</a:t>
            </a:r>
          </a:p>
          <a:p>
            <a:endParaRPr lang="ru-RU" dirty="0"/>
          </a:p>
          <a:p>
            <a:r>
              <a:rPr lang="ru-RU" dirty="0" err="1"/>
              <a:t>Аварії</a:t>
            </a:r>
            <a:r>
              <a:rPr lang="ru-RU" dirty="0"/>
              <a:t> техногенного характеру </a:t>
            </a:r>
            <a:r>
              <a:rPr lang="ru-RU" dirty="0" err="1"/>
              <a:t>класифікуються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з </a:t>
            </a:r>
            <a:r>
              <a:rPr lang="ru-RU" dirty="0" err="1"/>
              <a:t>ура­хуванням</a:t>
            </a:r>
            <a:r>
              <a:rPr lang="ru-RU" dirty="0"/>
              <a:t> </a:t>
            </a:r>
            <a:r>
              <a:rPr lang="ru-RU" dirty="0" err="1"/>
              <a:t>критеріїв</a:t>
            </a:r>
            <a:r>
              <a:rPr lang="ru-RU" dirty="0"/>
              <a:t> </a:t>
            </a:r>
            <a:r>
              <a:rPr lang="ru-RU" dirty="0" err="1"/>
              <a:t>розміру</a:t>
            </a:r>
            <a:r>
              <a:rPr lang="ru-RU" dirty="0"/>
              <a:t> </a:t>
            </a:r>
            <a:r>
              <a:rPr lang="ru-RU" dirty="0" err="1"/>
              <a:t>заподіяних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очікуваних</a:t>
            </a:r>
            <a:r>
              <a:rPr lang="ru-RU" dirty="0"/>
              <a:t> </a:t>
            </a:r>
            <a:r>
              <a:rPr lang="ru-RU" dirty="0" err="1"/>
              <a:t>економічних</a:t>
            </a:r>
            <a:r>
              <a:rPr lang="ru-RU" dirty="0"/>
              <a:t> </a:t>
            </a:r>
            <a:r>
              <a:rPr lang="ru-RU" dirty="0" err="1"/>
              <a:t>збитків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03931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65528" y="0"/>
            <a:ext cx="9926472" cy="6858000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техногенних</a:t>
            </a:r>
            <a:r>
              <a:rPr lang="ru-RU" dirty="0"/>
              <a:t> </a:t>
            </a:r>
            <a:r>
              <a:rPr lang="ru-RU" dirty="0" err="1"/>
              <a:t>аварій</a:t>
            </a:r>
            <a:r>
              <a:rPr lang="ru-RU" dirty="0"/>
              <a:t> та катастроф </a:t>
            </a:r>
            <a:r>
              <a:rPr lang="ru-RU" dirty="0" err="1"/>
              <a:t>складається</a:t>
            </a:r>
            <a:r>
              <a:rPr lang="ru-RU" dirty="0"/>
              <a:t> </a:t>
            </a:r>
            <a:r>
              <a:rPr lang="ru-RU" dirty="0" err="1"/>
              <a:t>надзвичайна</a:t>
            </a:r>
            <a:r>
              <a:rPr lang="ru-RU" dirty="0"/>
              <a:t> </a:t>
            </a:r>
            <a:r>
              <a:rPr lang="ru-RU" dirty="0" err="1"/>
              <a:t>ситуація</a:t>
            </a:r>
            <a:r>
              <a:rPr lang="ru-RU" dirty="0"/>
              <a:t>, </a:t>
            </a:r>
            <a:r>
              <a:rPr lang="ru-RU" dirty="0" err="1"/>
              <a:t>раптове</a:t>
            </a:r>
            <a:r>
              <a:rPr lang="ru-RU" dirty="0"/>
              <a:t> </a:t>
            </a:r>
            <a:r>
              <a:rPr lang="ru-RU" dirty="0" err="1"/>
              <a:t>виникнення</a:t>
            </a:r>
            <a:r>
              <a:rPr lang="ru-RU" dirty="0"/>
              <a:t> </a:t>
            </a:r>
            <a:r>
              <a:rPr lang="ru-RU" dirty="0" err="1"/>
              <a:t>якої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значних</a:t>
            </a:r>
            <a:r>
              <a:rPr lang="ru-RU" dirty="0"/>
              <a:t> </a:t>
            </a:r>
            <a:r>
              <a:rPr lang="ru-RU" dirty="0" err="1"/>
              <a:t>соціально-екологічних</a:t>
            </a:r>
            <a:r>
              <a:rPr lang="ru-RU" dirty="0"/>
              <a:t> і </a:t>
            </a:r>
            <a:r>
              <a:rPr lang="ru-RU" dirty="0" err="1"/>
              <a:t>економічних</a:t>
            </a:r>
            <a:r>
              <a:rPr lang="ru-RU" dirty="0"/>
              <a:t> </a:t>
            </a:r>
            <a:r>
              <a:rPr lang="ru-RU" dirty="0" err="1"/>
              <a:t>збитків</a:t>
            </a:r>
            <a:r>
              <a:rPr lang="ru-RU" dirty="0"/>
              <a:t>, </a:t>
            </a:r>
            <a:r>
              <a:rPr lang="ru-RU" dirty="0" err="1"/>
              <a:t>виникає</a:t>
            </a:r>
            <a:r>
              <a:rPr lang="ru-RU" dirty="0"/>
              <a:t> </a:t>
            </a:r>
            <a:r>
              <a:rPr lang="ru-RU" dirty="0" err="1"/>
              <a:t>необхідність</a:t>
            </a:r>
            <a:r>
              <a:rPr lang="ru-RU" dirty="0"/>
              <a:t> </a:t>
            </a:r>
            <a:r>
              <a:rPr lang="ru-RU" dirty="0" err="1"/>
              <a:t>захисту</a:t>
            </a:r>
            <a:r>
              <a:rPr lang="ru-RU" dirty="0"/>
              <a:t> людей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шкідливих</a:t>
            </a:r>
            <a:r>
              <a:rPr lang="ru-RU" dirty="0"/>
              <a:t> для </a:t>
            </a:r>
            <a:r>
              <a:rPr lang="ru-RU" dirty="0" err="1"/>
              <a:t>здоров'я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,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рятувальних</a:t>
            </a:r>
            <a:r>
              <a:rPr lang="ru-RU" dirty="0"/>
              <a:t>, </a:t>
            </a:r>
            <a:r>
              <a:rPr lang="ru-RU" dirty="0" err="1"/>
              <a:t>невідкладних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і </a:t>
            </a:r>
            <a:r>
              <a:rPr lang="ru-RU" dirty="0" err="1"/>
              <a:t>евакуаційних</a:t>
            </a:r>
            <a:r>
              <a:rPr lang="ru-RU" dirty="0"/>
              <a:t> </a:t>
            </a:r>
            <a:r>
              <a:rPr lang="ru-RU" dirty="0" err="1"/>
              <a:t>заходів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ліквідації</a:t>
            </a:r>
            <a:r>
              <a:rPr lang="ru-RU" dirty="0"/>
              <a:t> </a:t>
            </a:r>
            <a:r>
              <a:rPr lang="ru-RU" dirty="0" err="1"/>
              <a:t>негативних</a:t>
            </a:r>
            <a:r>
              <a:rPr lang="ru-RU" dirty="0"/>
              <a:t> </a:t>
            </a:r>
            <a:r>
              <a:rPr lang="ru-RU" dirty="0" err="1"/>
              <a:t>наслідків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сталися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• </a:t>
            </a:r>
            <a:r>
              <a:rPr lang="ru-RU" dirty="0" err="1"/>
              <a:t>Техногенна</a:t>
            </a:r>
            <a:r>
              <a:rPr lang="ru-RU" dirty="0"/>
              <a:t> </a:t>
            </a:r>
            <a:r>
              <a:rPr lang="ru-RU" dirty="0" err="1"/>
              <a:t>надзвичайна</a:t>
            </a:r>
            <a:r>
              <a:rPr lang="ru-RU" dirty="0"/>
              <a:t> </a:t>
            </a:r>
            <a:r>
              <a:rPr lang="ru-RU" dirty="0" err="1"/>
              <a:t>ситуація</a:t>
            </a:r>
            <a:r>
              <a:rPr lang="ru-RU" dirty="0"/>
              <a:t> - </a:t>
            </a:r>
            <a:r>
              <a:rPr lang="ru-RU" dirty="0" err="1"/>
              <a:t>це</a:t>
            </a:r>
            <a:r>
              <a:rPr lang="ru-RU" dirty="0"/>
              <a:t> стан, при </a:t>
            </a:r>
            <a:r>
              <a:rPr lang="ru-RU" dirty="0" err="1"/>
              <a:t>якому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виникнення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 </a:t>
            </a:r>
            <a:r>
              <a:rPr lang="ru-RU" dirty="0" err="1"/>
              <a:t>техногенної</a:t>
            </a:r>
            <a:r>
              <a:rPr lang="ru-RU" dirty="0"/>
              <a:t> </a:t>
            </a:r>
            <a:r>
              <a:rPr lang="ru-RU" dirty="0" err="1"/>
              <a:t>надзвичайної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 на </a:t>
            </a:r>
            <a:r>
              <a:rPr lang="ru-RU" dirty="0" err="1"/>
              <a:t>об'єкті</a:t>
            </a:r>
            <a:r>
              <a:rPr lang="ru-RU" dirty="0"/>
              <a:t>, </a:t>
            </a:r>
            <a:r>
              <a:rPr lang="ru-RU" dirty="0" err="1"/>
              <a:t>визначеній</a:t>
            </a:r>
            <a:r>
              <a:rPr lang="ru-RU" dirty="0"/>
              <a:t> </a:t>
            </a:r>
            <a:r>
              <a:rPr lang="ru-RU" dirty="0" err="1"/>
              <a:t>території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акваторії</a:t>
            </a:r>
            <a:r>
              <a:rPr lang="ru-RU" dirty="0"/>
              <a:t> </a:t>
            </a:r>
            <a:r>
              <a:rPr lang="ru-RU" dirty="0" err="1"/>
              <a:t>порушуються</a:t>
            </a:r>
            <a:r>
              <a:rPr lang="ru-RU" dirty="0"/>
              <a:t> </a:t>
            </a:r>
            <a:r>
              <a:rPr lang="ru-RU" dirty="0" err="1"/>
              <a:t>нормальні</a:t>
            </a:r>
            <a:r>
              <a:rPr lang="ru-RU" dirty="0"/>
              <a:t> </a:t>
            </a:r>
            <a:r>
              <a:rPr lang="ru-RU" dirty="0" err="1"/>
              <a:t>умови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 і </a:t>
            </a:r>
            <a:r>
              <a:rPr lang="ru-RU" dirty="0" err="1"/>
              <a:t>діяльності</a:t>
            </a:r>
            <a:r>
              <a:rPr lang="ru-RU" dirty="0"/>
              <a:t> людей, </a:t>
            </a:r>
            <a:r>
              <a:rPr lang="ru-RU" dirty="0" err="1"/>
              <a:t>виникає</a:t>
            </a:r>
            <a:r>
              <a:rPr lang="ru-RU" dirty="0"/>
              <a:t> </a:t>
            </a:r>
            <a:r>
              <a:rPr lang="ru-RU" dirty="0" err="1"/>
              <a:t>загроза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життю</a:t>
            </a:r>
            <a:r>
              <a:rPr lang="ru-RU" dirty="0"/>
              <a:t> і </a:t>
            </a:r>
            <a:r>
              <a:rPr lang="ru-RU" dirty="0" err="1"/>
              <a:t>здоров'ю</a:t>
            </a:r>
            <a:r>
              <a:rPr lang="ru-RU" dirty="0"/>
              <a:t>, </a:t>
            </a:r>
            <a:r>
              <a:rPr lang="ru-RU" dirty="0" err="1"/>
              <a:t>завдається</a:t>
            </a:r>
            <a:r>
              <a:rPr lang="ru-RU" dirty="0"/>
              <a:t> шкода майну </a:t>
            </a:r>
            <a:r>
              <a:rPr lang="ru-RU" dirty="0" err="1"/>
              <a:t>населення</a:t>
            </a:r>
            <a:r>
              <a:rPr lang="ru-RU" dirty="0"/>
              <a:t>, </a:t>
            </a:r>
            <a:r>
              <a:rPr lang="ru-RU" dirty="0" err="1"/>
              <a:t>економіці</a:t>
            </a:r>
            <a:r>
              <a:rPr lang="ru-RU" dirty="0"/>
              <a:t> і </a:t>
            </a:r>
            <a:r>
              <a:rPr lang="ru-RU" dirty="0" err="1"/>
              <a:t>довкіллю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• </a:t>
            </a:r>
            <a:r>
              <a:rPr lang="ru-RU" dirty="0" err="1"/>
              <a:t>Джерело</a:t>
            </a:r>
            <a:r>
              <a:rPr lang="ru-RU" dirty="0"/>
              <a:t> </a:t>
            </a:r>
            <a:r>
              <a:rPr lang="ru-RU" dirty="0" err="1"/>
              <a:t>техногенної</a:t>
            </a:r>
            <a:r>
              <a:rPr lang="ru-RU" dirty="0"/>
              <a:t> </a:t>
            </a:r>
            <a:r>
              <a:rPr lang="ru-RU" dirty="0" err="1"/>
              <a:t>надзвичайної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 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небезпечна</a:t>
            </a:r>
            <a:r>
              <a:rPr lang="ru-RU" dirty="0"/>
              <a:t> </a:t>
            </a:r>
            <a:r>
              <a:rPr lang="ru-RU" dirty="0" err="1"/>
              <a:t>техногенна</a:t>
            </a:r>
            <a:r>
              <a:rPr lang="ru-RU" dirty="0"/>
              <a:t> </a:t>
            </a:r>
            <a:r>
              <a:rPr lang="ru-RU" dirty="0" err="1"/>
              <a:t>подія</a:t>
            </a:r>
            <a:r>
              <a:rPr lang="ru-RU" dirty="0"/>
              <a:t>,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чого</a:t>
            </a:r>
            <a:r>
              <a:rPr lang="ru-RU" dirty="0"/>
              <a:t> на </a:t>
            </a:r>
            <a:r>
              <a:rPr lang="ru-RU" dirty="0" err="1"/>
              <a:t>об'єкті</a:t>
            </a:r>
            <a:r>
              <a:rPr lang="ru-RU" dirty="0"/>
              <a:t>, </a:t>
            </a:r>
            <a:r>
              <a:rPr lang="ru-RU" dirty="0" err="1"/>
              <a:t>визначеній</a:t>
            </a:r>
            <a:r>
              <a:rPr lang="ru-RU" dirty="0"/>
              <a:t> </a:t>
            </a:r>
            <a:r>
              <a:rPr lang="ru-RU" dirty="0" err="1"/>
              <a:t>території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акваторії</a:t>
            </a:r>
            <a:r>
              <a:rPr lang="ru-RU" dirty="0"/>
              <a:t> </a:t>
            </a:r>
            <a:r>
              <a:rPr lang="ru-RU" dirty="0" err="1"/>
              <a:t>виникла</a:t>
            </a:r>
            <a:r>
              <a:rPr lang="ru-RU" dirty="0"/>
              <a:t> </a:t>
            </a:r>
            <a:r>
              <a:rPr lang="ru-RU" dirty="0" err="1"/>
              <a:t>техногенна</a:t>
            </a:r>
            <a:r>
              <a:rPr lang="ru-RU" dirty="0"/>
              <a:t> </a:t>
            </a:r>
            <a:r>
              <a:rPr lang="ru-RU" dirty="0" err="1"/>
              <a:t>надзвичайна</a:t>
            </a:r>
            <a:r>
              <a:rPr lang="ru-RU" dirty="0"/>
              <a:t> </a:t>
            </a:r>
            <a:r>
              <a:rPr lang="ru-RU" dirty="0" err="1"/>
              <a:t>ситуація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• </a:t>
            </a:r>
            <a:r>
              <a:rPr lang="ru-RU" dirty="0" err="1"/>
              <a:t>Аварія</a:t>
            </a:r>
            <a:r>
              <a:rPr lang="ru-RU" dirty="0"/>
              <a:t> 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небезпечна</a:t>
            </a:r>
            <a:r>
              <a:rPr lang="ru-RU" dirty="0"/>
              <a:t> </a:t>
            </a:r>
            <a:r>
              <a:rPr lang="ru-RU" dirty="0" err="1"/>
              <a:t>подія</a:t>
            </a:r>
            <a:r>
              <a:rPr lang="ru-RU" dirty="0"/>
              <a:t> техногенного характеру,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створює</a:t>
            </a:r>
            <a:r>
              <a:rPr lang="ru-RU" dirty="0"/>
              <a:t> на </a:t>
            </a:r>
            <a:r>
              <a:rPr lang="ru-RU" dirty="0" err="1"/>
              <a:t>об'єкті</a:t>
            </a:r>
            <a:r>
              <a:rPr lang="ru-RU" dirty="0"/>
              <a:t>, </a:t>
            </a:r>
            <a:r>
              <a:rPr lang="ru-RU" dirty="0" err="1"/>
              <a:t>території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акваторії</a:t>
            </a:r>
            <a:r>
              <a:rPr lang="ru-RU" dirty="0"/>
              <a:t> </a:t>
            </a:r>
            <a:r>
              <a:rPr lang="ru-RU" dirty="0" err="1"/>
              <a:t>загрозу</a:t>
            </a:r>
            <a:r>
              <a:rPr lang="ru-RU" dirty="0"/>
              <a:t> для </a:t>
            </a:r>
            <a:r>
              <a:rPr lang="ru-RU" dirty="0" err="1"/>
              <a:t>життя</a:t>
            </a:r>
            <a:r>
              <a:rPr lang="ru-RU" dirty="0"/>
              <a:t> і </a:t>
            </a:r>
            <a:r>
              <a:rPr lang="ru-RU" dirty="0" err="1"/>
              <a:t>здоров'я</a:t>
            </a:r>
            <a:r>
              <a:rPr lang="ru-RU" dirty="0"/>
              <a:t> людей та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руйнування</a:t>
            </a:r>
            <a:r>
              <a:rPr lang="ru-RU" dirty="0"/>
              <a:t> </a:t>
            </a:r>
            <a:r>
              <a:rPr lang="ru-RU" dirty="0" err="1"/>
              <a:t>будівель</a:t>
            </a:r>
            <a:r>
              <a:rPr lang="ru-RU" dirty="0"/>
              <a:t>, </a:t>
            </a:r>
            <a:r>
              <a:rPr lang="ru-RU" dirty="0" err="1"/>
              <a:t>споруд</a:t>
            </a:r>
            <a:r>
              <a:rPr lang="ru-RU" dirty="0"/>
              <a:t>, </a:t>
            </a:r>
            <a:r>
              <a:rPr lang="ru-RU" dirty="0" err="1"/>
              <a:t>обладнання</a:t>
            </a:r>
            <a:r>
              <a:rPr lang="ru-RU" dirty="0"/>
              <a:t> і </a:t>
            </a:r>
            <a:r>
              <a:rPr lang="ru-RU" dirty="0" err="1"/>
              <a:t>транспортних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завдає</a:t>
            </a:r>
            <a:r>
              <a:rPr lang="ru-RU" dirty="0"/>
              <a:t> </a:t>
            </a:r>
            <a:r>
              <a:rPr lang="ru-RU" dirty="0" err="1"/>
              <a:t>шкоди</a:t>
            </a:r>
            <a:r>
              <a:rPr lang="ru-RU" dirty="0"/>
              <a:t> </a:t>
            </a:r>
            <a:r>
              <a:rPr lang="ru-RU" dirty="0" err="1"/>
              <a:t>довкіллю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• Катастрофа - </a:t>
            </a:r>
            <a:r>
              <a:rPr lang="ru-RU" dirty="0" err="1"/>
              <a:t>це</a:t>
            </a:r>
            <a:r>
              <a:rPr lang="ru-RU" dirty="0"/>
              <a:t> велика за масштабом </a:t>
            </a:r>
            <a:r>
              <a:rPr lang="ru-RU" dirty="0" err="1"/>
              <a:t>аварія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інша</a:t>
            </a:r>
            <a:r>
              <a:rPr lang="ru-RU" dirty="0"/>
              <a:t> </a:t>
            </a:r>
            <a:r>
              <a:rPr lang="ru-RU" dirty="0" err="1"/>
              <a:t>подія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до тяжких, </a:t>
            </a:r>
            <a:r>
              <a:rPr lang="ru-RU" dirty="0" err="1"/>
              <a:t>трагічних</a:t>
            </a:r>
            <a:r>
              <a:rPr lang="ru-RU" dirty="0"/>
              <a:t> </a:t>
            </a:r>
            <a:r>
              <a:rPr lang="ru-RU" dirty="0" err="1"/>
              <a:t>наслідків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• </a:t>
            </a:r>
            <a:r>
              <a:rPr lang="ru-RU" dirty="0" err="1"/>
              <a:t>Техногенна</a:t>
            </a:r>
            <a:r>
              <a:rPr lang="ru-RU" dirty="0"/>
              <a:t> </a:t>
            </a:r>
            <a:r>
              <a:rPr lang="ru-RU" dirty="0" err="1"/>
              <a:t>небезпека</a:t>
            </a:r>
            <a:r>
              <a:rPr lang="ru-RU" dirty="0"/>
              <a:t> — </a:t>
            </a:r>
            <a:r>
              <a:rPr lang="ru-RU" dirty="0" err="1"/>
              <a:t>це</a:t>
            </a:r>
            <a:r>
              <a:rPr lang="ru-RU" dirty="0"/>
              <a:t> стан, </a:t>
            </a:r>
            <a:r>
              <a:rPr lang="ru-RU" dirty="0" err="1"/>
              <a:t>внутрішньо</a:t>
            </a:r>
            <a:r>
              <a:rPr lang="ru-RU" dirty="0"/>
              <a:t> </a:t>
            </a:r>
            <a:r>
              <a:rPr lang="ru-RU" dirty="0" err="1"/>
              <a:t>притаманний</a:t>
            </a:r>
            <a:r>
              <a:rPr lang="ru-RU" dirty="0"/>
              <a:t> </a:t>
            </a:r>
            <a:r>
              <a:rPr lang="ru-RU" dirty="0" err="1"/>
              <a:t>технічній</a:t>
            </a:r>
            <a:r>
              <a:rPr lang="ru-RU" dirty="0"/>
              <a:t> </a:t>
            </a:r>
            <a:r>
              <a:rPr lang="ru-RU" dirty="0" err="1"/>
              <a:t>системі</a:t>
            </a:r>
            <a:r>
              <a:rPr lang="ru-RU" dirty="0"/>
              <a:t>, </a:t>
            </a:r>
            <a:r>
              <a:rPr lang="ru-RU" dirty="0" err="1"/>
              <a:t>виробничому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транспортному </a:t>
            </a:r>
            <a:r>
              <a:rPr lang="ru-RU" dirty="0" err="1"/>
              <a:t>об'єкту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реалізується</a:t>
            </a:r>
            <a:r>
              <a:rPr lang="ru-RU" dirty="0"/>
              <a:t> у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 </a:t>
            </a:r>
            <a:r>
              <a:rPr lang="ru-RU" dirty="0" err="1"/>
              <a:t>техногенної</a:t>
            </a:r>
            <a:r>
              <a:rPr lang="ru-RU" dirty="0"/>
              <a:t> </a:t>
            </a:r>
            <a:r>
              <a:rPr lang="ru-RU" dirty="0" err="1"/>
              <a:t>надзвичайної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 на </a:t>
            </a:r>
            <a:r>
              <a:rPr lang="ru-RU" dirty="0" err="1"/>
              <a:t>людину</a:t>
            </a:r>
            <a:r>
              <a:rPr lang="ru-RU" dirty="0"/>
              <a:t> і </a:t>
            </a:r>
            <a:r>
              <a:rPr lang="ru-RU" dirty="0" err="1"/>
              <a:t>довкілля</a:t>
            </a:r>
            <a:r>
              <a:rPr lang="ru-RU" dirty="0"/>
              <a:t> при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виникненні</a:t>
            </a:r>
            <a:r>
              <a:rPr lang="ru-RU" dirty="0"/>
              <a:t>, </a:t>
            </a:r>
            <a:r>
              <a:rPr lang="ru-RU" dirty="0" err="1"/>
              <a:t>або</a:t>
            </a:r>
            <a:r>
              <a:rPr lang="ru-RU" dirty="0"/>
              <a:t>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прямої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побічної</a:t>
            </a:r>
            <a:r>
              <a:rPr lang="ru-RU" dirty="0"/>
              <a:t> </a:t>
            </a:r>
            <a:r>
              <a:rPr lang="ru-RU" dirty="0" err="1"/>
              <a:t>шкоди</a:t>
            </a:r>
            <a:r>
              <a:rPr lang="ru-RU" dirty="0"/>
              <a:t> для </a:t>
            </a:r>
            <a:r>
              <a:rPr lang="ru-RU" dirty="0" err="1"/>
              <a:t>людини</a:t>
            </a:r>
            <a:r>
              <a:rPr lang="ru-RU" dirty="0"/>
              <a:t> і </a:t>
            </a:r>
            <a:r>
              <a:rPr lang="ru-RU" dirty="0" err="1"/>
              <a:t>навколишнього</a:t>
            </a:r>
            <a:r>
              <a:rPr lang="ru-RU" dirty="0"/>
              <a:t> природного </a:t>
            </a:r>
            <a:r>
              <a:rPr lang="ru-RU" dirty="0" err="1"/>
              <a:t>середовища</a:t>
            </a:r>
            <a:r>
              <a:rPr lang="ru-RU" dirty="0"/>
              <a:t> в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/>
              <a:t>нормальної</a:t>
            </a:r>
            <a:r>
              <a:rPr lang="ru-RU" dirty="0"/>
              <a:t> </a:t>
            </a:r>
            <a:r>
              <a:rPr lang="ru-RU" dirty="0" err="1"/>
              <a:t>експлуатації</a:t>
            </a:r>
            <a:r>
              <a:rPr lang="ru-RU" dirty="0"/>
              <a:t>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/>
              <a:t>об'єктів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• Зона </a:t>
            </a:r>
            <a:r>
              <a:rPr lang="ru-RU" dirty="0" err="1"/>
              <a:t>техногенної</a:t>
            </a:r>
            <a:r>
              <a:rPr lang="ru-RU" dirty="0"/>
              <a:t> </a:t>
            </a:r>
            <a:r>
              <a:rPr lang="ru-RU" dirty="0" err="1"/>
              <a:t>надзвичайної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 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територія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акваторія</a:t>
            </a:r>
            <a:r>
              <a:rPr lang="ru-RU" dirty="0"/>
              <a:t>, в межах </a:t>
            </a:r>
            <a:r>
              <a:rPr lang="ru-RU" dirty="0" err="1"/>
              <a:t>якої</a:t>
            </a:r>
            <a:r>
              <a:rPr lang="ru-RU" dirty="0"/>
              <a:t> </a:t>
            </a:r>
            <a:r>
              <a:rPr lang="ru-RU" dirty="0" err="1"/>
              <a:t>діє</a:t>
            </a:r>
            <a:r>
              <a:rPr lang="ru-RU" dirty="0"/>
              <a:t> </a:t>
            </a:r>
            <a:r>
              <a:rPr lang="ru-RU" dirty="0" err="1"/>
              <a:t>негативний</a:t>
            </a:r>
            <a:r>
              <a:rPr lang="ru-RU" dirty="0"/>
              <a:t> </a:t>
            </a:r>
            <a:r>
              <a:rPr lang="ru-RU" dirty="0" err="1"/>
              <a:t>вплив</a:t>
            </a:r>
            <a:r>
              <a:rPr lang="ru-RU" dirty="0"/>
              <a:t> одного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сполучених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 </a:t>
            </a:r>
            <a:r>
              <a:rPr lang="ru-RU" dirty="0" err="1"/>
              <a:t>техногенної</a:t>
            </a:r>
            <a:r>
              <a:rPr lang="ru-RU" dirty="0"/>
              <a:t> </a:t>
            </a:r>
            <a:r>
              <a:rPr lang="ru-RU" dirty="0" err="1"/>
              <a:t>над­звичайної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92122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37731" y="0"/>
            <a:ext cx="5882185" cy="6858000"/>
          </a:xfrm>
        </p:spPr>
        <p:txBody>
          <a:bodyPr/>
          <a:lstStyle/>
          <a:p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надзвичайні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 техногенного характеру </a:t>
            </a:r>
            <a:r>
              <a:rPr lang="ru-RU" dirty="0" err="1"/>
              <a:t>поділяються</a:t>
            </a:r>
            <a:r>
              <a:rPr lang="ru-RU" dirty="0"/>
              <a:t> на: -</a:t>
            </a:r>
            <a:r>
              <a:rPr lang="ru-RU" dirty="0" err="1"/>
              <a:t>транспортні</a:t>
            </a:r>
            <a:r>
              <a:rPr lang="ru-RU" dirty="0"/>
              <a:t> </a:t>
            </a:r>
            <a:r>
              <a:rPr lang="ru-RU" dirty="0" err="1"/>
              <a:t>аварії</a:t>
            </a:r>
            <a:r>
              <a:rPr lang="ru-RU" dirty="0"/>
              <a:t>, </a:t>
            </a:r>
            <a:r>
              <a:rPr lang="ru-RU" dirty="0" err="1"/>
              <a:t>пожежі</a:t>
            </a:r>
            <a:r>
              <a:rPr lang="ru-RU" dirty="0"/>
              <a:t> (</a:t>
            </a:r>
            <a:r>
              <a:rPr lang="ru-RU" dirty="0" err="1"/>
              <a:t>вибухи</a:t>
            </a:r>
            <a:r>
              <a:rPr lang="ru-RU" dirty="0"/>
              <a:t>); - </a:t>
            </a:r>
            <a:r>
              <a:rPr lang="ru-RU" dirty="0" err="1"/>
              <a:t>наявність</a:t>
            </a:r>
            <a:r>
              <a:rPr lang="ru-RU" dirty="0"/>
              <a:t> у </a:t>
            </a:r>
            <a:r>
              <a:rPr lang="ru-RU" dirty="0" err="1"/>
              <a:t>довкіллі</a:t>
            </a:r>
            <a:r>
              <a:rPr lang="ru-RU" dirty="0"/>
              <a:t> </a:t>
            </a:r>
            <a:r>
              <a:rPr lang="ru-RU" dirty="0" err="1"/>
              <a:t>шкідливих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</a:t>
            </a:r>
            <a:r>
              <a:rPr lang="ru-RU" dirty="0" err="1"/>
              <a:t>понад</a:t>
            </a:r>
            <a:r>
              <a:rPr lang="ru-RU" dirty="0"/>
              <a:t> ГДК (</a:t>
            </a:r>
            <a:r>
              <a:rPr lang="ru-RU" dirty="0" err="1"/>
              <a:t>гранично</a:t>
            </a:r>
            <a:r>
              <a:rPr lang="ru-RU" dirty="0"/>
              <a:t> </a:t>
            </a:r>
            <a:r>
              <a:rPr lang="ru-RU" dirty="0" err="1"/>
              <a:t>допустимі</a:t>
            </a:r>
            <a:r>
              <a:rPr lang="ru-RU" dirty="0"/>
              <a:t> </a:t>
            </a:r>
            <a:r>
              <a:rPr lang="ru-RU" dirty="0" err="1"/>
              <a:t>концентрації</a:t>
            </a:r>
            <a:r>
              <a:rPr lang="ru-RU" dirty="0"/>
              <a:t>); - </a:t>
            </a:r>
            <a:r>
              <a:rPr lang="ru-RU" dirty="0" err="1"/>
              <a:t>аварії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загрозою</a:t>
            </a:r>
            <a:r>
              <a:rPr lang="ru-RU" dirty="0"/>
              <a:t> </a:t>
            </a:r>
            <a:r>
              <a:rPr lang="ru-RU" dirty="0" err="1"/>
              <a:t>викиду</a:t>
            </a:r>
            <a:r>
              <a:rPr lang="ru-RU" dirty="0"/>
              <a:t> (</a:t>
            </a:r>
            <a:r>
              <a:rPr lang="ru-RU" dirty="0" err="1"/>
              <a:t>викидом</a:t>
            </a:r>
            <a:r>
              <a:rPr lang="ru-RU" dirty="0"/>
              <a:t>) ХНР і </a:t>
            </a:r>
            <a:r>
              <a:rPr lang="ru-RU" dirty="0" err="1"/>
              <a:t>біологічних</a:t>
            </a:r>
            <a:r>
              <a:rPr lang="ru-RU" dirty="0"/>
              <a:t> </a:t>
            </a:r>
            <a:r>
              <a:rPr lang="ru-RU" dirty="0" err="1"/>
              <a:t>небезпечних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; - </a:t>
            </a:r>
            <a:r>
              <a:rPr lang="ru-RU" dirty="0" err="1"/>
              <a:t>аварії</a:t>
            </a:r>
            <a:r>
              <a:rPr lang="ru-RU" dirty="0"/>
              <a:t> з </a:t>
            </a:r>
            <a:r>
              <a:rPr lang="ru-RU" dirty="0" err="1"/>
              <a:t>загрозою</a:t>
            </a:r>
            <a:r>
              <a:rPr lang="ru-RU" dirty="0"/>
              <a:t> </a:t>
            </a:r>
            <a:r>
              <a:rPr lang="ru-RU" dirty="0" err="1"/>
              <a:t>викиду</a:t>
            </a:r>
            <a:r>
              <a:rPr lang="ru-RU" dirty="0"/>
              <a:t> (</a:t>
            </a:r>
            <a:r>
              <a:rPr lang="ru-RU" dirty="0" err="1"/>
              <a:t>викидом</a:t>
            </a:r>
            <a:r>
              <a:rPr lang="ru-RU" dirty="0"/>
              <a:t>) </a:t>
            </a:r>
            <a:r>
              <a:rPr lang="ru-RU" dirty="0" err="1"/>
              <a:t>радіоактивних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, - </a:t>
            </a:r>
            <a:r>
              <a:rPr lang="ru-RU" dirty="0" err="1"/>
              <a:t>раптове</a:t>
            </a:r>
            <a:r>
              <a:rPr lang="ru-RU" dirty="0"/>
              <a:t> </a:t>
            </a:r>
            <a:r>
              <a:rPr lang="ru-RU" dirty="0" err="1"/>
              <a:t>руйнування</a:t>
            </a:r>
            <a:r>
              <a:rPr lang="ru-RU" dirty="0"/>
              <a:t> </a:t>
            </a:r>
            <a:r>
              <a:rPr lang="ru-RU" dirty="0" err="1"/>
              <a:t>будівель</a:t>
            </a:r>
            <a:r>
              <a:rPr lang="ru-RU" dirty="0"/>
              <a:t> і </a:t>
            </a:r>
            <a:r>
              <a:rPr lang="ru-RU" dirty="0" err="1"/>
              <a:t>споруд</a:t>
            </a:r>
            <a:r>
              <a:rPr lang="ru-RU" dirty="0"/>
              <a:t>; -</a:t>
            </a:r>
            <a:r>
              <a:rPr lang="ru-RU" dirty="0" err="1"/>
              <a:t>аварії</a:t>
            </a:r>
            <a:r>
              <a:rPr lang="ru-RU" dirty="0"/>
              <a:t> на системах </a:t>
            </a:r>
            <a:r>
              <a:rPr lang="ru-RU" dirty="0" err="1"/>
              <a:t>життєзабезпечення</a:t>
            </a:r>
            <a:r>
              <a:rPr lang="ru-RU" dirty="0"/>
              <a:t>; - </a:t>
            </a:r>
            <a:r>
              <a:rPr lang="ru-RU" dirty="0" err="1"/>
              <a:t>аварії</a:t>
            </a:r>
            <a:r>
              <a:rPr lang="ru-RU" dirty="0"/>
              <a:t> на </a:t>
            </a:r>
            <a:r>
              <a:rPr lang="ru-RU" dirty="0" err="1"/>
              <a:t>електроенергетичних</a:t>
            </a:r>
            <a:r>
              <a:rPr lang="ru-RU" dirty="0"/>
              <a:t> </a:t>
            </a:r>
            <a:r>
              <a:rPr lang="ru-RU" dirty="0" err="1"/>
              <a:t>спорудах</a:t>
            </a:r>
            <a:r>
              <a:rPr lang="ru-RU" dirty="0"/>
              <a:t>; - </a:t>
            </a:r>
            <a:r>
              <a:rPr lang="ru-RU" dirty="0" err="1"/>
              <a:t>аварії</a:t>
            </a:r>
            <a:r>
              <a:rPr lang="ru-RU" dirty="0"/>
              <a:t> на </a:t>
            </a:r>
            <a:r>
              <a:rPr lang="ru-RU" dirty="0" err="1"/>
              <a:t>очисних</a:t>
            </a:r>
            <a:r>
              <a:rPr lang="ru-RU" dirty="0"/>
              <a:t> </a:t>
            </a:r>
            <a:r>
              <a:rPr lang="ru-RU" dirty="0" err="1"/>
              <a:t>спорудах</a:t>
            </a:r>
            <a:r>
              <a:rPr lang="ru-RU" dirty="0"/>
              <a:t>, </a:t>
            </a:r>
            <a:r>
              <a:rPr lang="ru-RU" dirty="0" err="1"/>
              <a:t>гідродинамічні</a:t>
            </a:r>
            <a:r>
              <a:rPr lang="ru-RU" dirty="0"/>
              <a:t> </a:t>
            </a:r>
            <a:r>
              <a:rPr lang="ru-RU" dirty="0" err="1"/>
              <a:t>аварії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01168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96788" y="0"/>
            <a:ext cx="10595212" cy="6858000"/>
          </a:xfrm>
        </p:spPr>
        <p:txBody>
          <a:bodyPr>
            <a:normAutofit fontScale="85000" lnSpcReduction="10000"/>
          </a:bodyPr>
          <a:lstStyle/>
          <a:p>
            <a:r>
              <a:rPr lang="ru-RU" dirty="0" err="1"/>
              <a:t>Пожежі</a:t>
            </a:r>
            <a:r>
              <a:rPr lang="ru-RU" dirty="0"/>
              <a:t> (</a:t>
            </a:r>
            <a:r>
              <a:rPr lang="ru-RU" dirty="0" err="1"/>
              <a:t>вибухи</a:t>
            </a:r>
            <a:r>
              <a:rPr lang="ru-RU" dirty="0"/>
              <a:t>) </a:t>
            </a:r>
            <a:r>
              <a:rPr lang="ru-RU" dirty="0" err="1"/>
              <a:t>поділяються</a:t>
            </a:r>
            <a:r>
              <a:rPr lang="ru-RU" dirty="0"/>
              <a:t> на </a:t>
            </a:r>
            <a:r>
              <a:rPr lang="ru-RU" dirty="0" err="1"/>
              <a:t>пожежі</a:t>
            </a:r>
            <a:r>
              <a:rPr lang="ru-RU" dirty="0"/>
              <a:t> (</a:t>
            </a:r>
            <a:r>
              <a:rPr lang="ru-RU" dirty="0" err="1"/>
              <a:t>вибухи</a:t>
            </a:r>
            <a:r>
              <a:rPr lang="ru-RU" dirty="0"/>
              <a:t>): - на </a:t>
            </a:r>
            <a:r>
              <a:rPr lang="ru-RU" dirty="0" err="1"/>
              <a:t>спо­рудах</a:t>
            </a:r>
            <a:r>
              <a:rPr lang="ru-RU" dirty="0"/>
              <a:t>, на </a:t>
            </a:r>
            <a:r>
              <a:rPr lang="ru-RU" dirty="0" err="1"/>
              <a:t>комунікаціях</a:t>
            </a:r>
            <a:r>
              <a:rPr lang="ru-RU" dirty="0"/>
              <a:t> та </a:t>
            </a:r>
            <a:r>
              <a:rPr lang="ru-RU" dirty="0" err="1"/>
              <a:t>технологічному</a:t>
            </a:r>
            <a:r>
              <a:rPr lang="ru-RU" dirty="0"/>
              <a:t> </a:t>
            </a:r>
            <a:r>
              <a:rPr lang="ru-RU" dirty="0" err="1"/>
              <a:t>обладнанні</a:t>
            </a:r>
            <a:r>
              <a:rPr lang="ru-RU" dirty="0"/>
              <a:t> </a:t>
            </a:r>
            <a:r>
              <a:rPr lang="ru-RU" dirty="0" err="1"/>
              <a:t>про­мислових</a:t>
            </a:r>
            <a:r>
              <a:rPr lang="ru-RU" dirty="0"/>
              <a:t> </a:t>
            </a:r>
            <a:r>
              <a:rPr lang="ru-RU" dirty="0" err="1"/>
              <a:t>об'єктів</a:t>
            </a:r>
            <a:r>
              <a:rPr lang="ru-RU" dirty="0"/>
              <a:t>; - на </a:t>
            </a:r>
            <a:r>
              <a:rPr lang="ru-RU" dirty="0" err="1"/>
              <a:t>об'єктах</a:t>
            </a:r>
            <a:r>
              <a:rPr lang="ru-RU" dirty="0"/>
              <a:t> </a:t>
            </a:r>
            <a:r>
              <a:rPr lang="ru-RU" dirty="0" err="1"/>
              <a:t>розвідки</a:t>
            </a:r>
            <a:r>
              <a:rPr lang="ru-RU" dirty="0"/>
              <a:t>, </a:t>
            </a:r>
            <a:r>
              <a:rPr lang="ru-RU" dirty="0" err="1"/>
              <a:t>видобування</a:t>
            </a:r>
            <a:r>
              <a:rPr lang="ru-RU" dirty="0"/>
              <a:t>, </a:t>
            </a:r>
            <a:r>
              <a:rPr lang="ru-RU" dirty="0" err="1"/>
              <a:t>переробки</a:t>
            </a:r>
            <a:r>
              <a:rPr lang="ru-RU" dirty="0"/>
              <a:t>, </a:t>
            </a:r>
            <a:r>
              <a:rPr lang="ru-RU" dirty="0" err="1"/>
              <a:t>транспортування</a:t>
            </a:r>
            <a:r>
              <a:rPr lang="ru-RU" dirty="0"/>
              <a:t> і </a:t>
            </a:r>
            <a:r>
              <a:rPr lang="ru-RU" dirty="0" err="1"/>
              <a:t>зберігання</a:t>
            </a:r>
            <a:r>
              <a:rPr lang="ru-RU" dirty="0"/>
              <a:t> </a:t>
            </a:r>
            <a:r>
              <a:rPr lang="ru-RU" dirty="0" err="1"/>
              <a:t>легкозаймистих</a:t>
            </a:r>
            <a:r>
              <a:rPr lang="ru-RU" dirty="0"/>
              <a:t>, горючих і </a:t>
            </a:r>
            <a:r>
              <a:rPr lang="ru-RU" dirty="0" err="1"/>
              <a:t>вибухових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; - на </a:t>
            </a:r>
            <a:r>
              <a:rPr lang="ru-RU" dirty="0" err="1"/>
              <a:t>транспорті</a:t>
            </a:r>
            <a:r>
              <a:rPr lang="ru-RU" dirty="0"/>
              <a:t>; - в шахтах, </a:t>
            </a:r>
            <a:r>
              <a:rPr lang="ru-RU" dirty="0" err="1"/>
              <a:t>підземних</a:t>
            </a:r>
            <a:r>
              <a:rPr lang="ru-RU" dirty="0"/>
              <a:t> та </a:t>
            </a:r>
            <a:r>
              <a:rPr lang="ru-RU" dirty="0" err="1"/>
              <a:t>гірничих</a:t>
            </a:r>
            <a:r>
              <a:rPr lang="ru-RU" dirty="0"/>
              <a:t> </a:t>
            </a:r>
            <a:r>
              <a:rPr lang="ru-RU" dirty="0" err="1"/>
              <a:t>виробітках</a:t>
            </a:r>
            <a:r>
              <a:rPr lang="ru-RU" dirty="0"/>
              <a:t>; - в </a:t>
            </a:r>
            <a:r>
              <a:rPr lang="ru-RU" dirty="0" err="1"/>
              <a:t>будівлях</a:t>
            </a:r>
            <a:r>
              <a:rPr lang="ru-RU" dirty="0"/>
              <a:t> та </a:t>
            </a:r>
            <a:r>
              <a:rPr lang="ru-RU" dirty="0" err="1"/>
              <a:t>спорудах</a:t>
            </a:r>
            <a:r>
              <a:rPr lang="ru-RU" dirty="0"/>
              <a:t> </a:t>
            </a:r>
            <a:r>
              <a:rPr lang="ru-RU" dirty="0" err="1"/>
              <a:t>громадського</a:t>
            </a:r>
            <a:r>
              <a:rPr lang="ru-RU" dirty="0"/>
              <a:t> </a:t>
            </a:r>
            <a:r>
              <a:rPr lang="ru-RU" dirty="0" err="1"/>
              <a:t>призначення</a:t>
            </a:r>
            <a:r>
              <a:rPr lang="ru-RU" dirty="0"/>
              <a:t>; - на </a:t>
            </a:r>
            <a:r>
              <a:rPr lang="ru-RU" dirty="0" err="1"/>
              <a:t>радіаційних</a:t>
            </a:r>
            <a:r>
              <a:rPr lang="ru-RU" dirty="0"/>
              <a:t>, </a:t>
            </a:r>
            <a:r>
              <a:rPr lang="ru-RU" dirty="0" err="1"/>
              <a:t>хімічних</a:t>
            </a:r>
            <a:r>
              <a:rPr lang="ru-RU" dirty="0"/>
              <a:t> та </a:t>
            </a:r>
            <a:r>
              <a:rPr lang="ru-RU" dirty="0" err="1"/>
              <a:t>біологічно</a:t>
            </a:r>
            <a:r>
              <a:rPr lang="ru-RU" dirty="0"/>
              <a:t> </a:t>
            </a:r>
            <a:r>
              <a:rPr lang="ru-RU" dirty="0" err="1"/>
              <a:t>небезпечних</a:t>
            </a:r>
            <a:r>
              <a:rPr lang="ru-RU" dirty="0"/>
              <a:t> </a:t>
            </a:r>
            <a:r>
              <a:rPr lang="ru-RU" dirty="0" err="1"/>
              <a:t>об'єктах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Аварії</a:t>
            </a:r>
            <a:r>
              <a:rPr lang="ru-RU" dirty="0"/>
              <a:t> з </a:t>
            </a:r>
            <a:r>
              <a:rPr lang="ru-RU" dirty="0" err="1"/>
              <a:t>викидом</a:t>
            </a:r>
            <a:r>
              <a:rPr lang="ru-RU" dirty="0"/>
              <a:t> (</a:t>
            </a:r>
            <a:r>
              <a:rPr lang="ru-RU" dirty="0" err="1"/>
              <a:t>загрозою</a:t>
            </a:r>
            <a:r>
              <a:rPr lang="ru-RU" dirty="0"/>
              <a:t> </a:t>
            </a:r>
            <a:r>
              <a:rPr lang="ru-RU" dirty="0" err="1"/>
              <a:t>викиду</a:t>
            </a:r>
            <a:r>
              <a:rPr lang="ru-RU" dirty="0"/>
              <a:t>) ХНР і БНР </a:t>
            </a:r>
            <a:r>
              <a:rPr lang="ru-RU" dirty="0" err="1"/>
              <a:t>поділяються</a:t>
            </a:r>
            <a:r>
              <a:rPr lang="ru-RU" dirty="0"/>
              <a:t> на:</a:t>
            </a:r>
          </a:p>
          <a:p>
            <a:endParaRPr lang="ru-RU" dirty="0"/>
          </a:p>
          <a:p>
            <a:r>
              <a:rPr lang="ru-RU" dirty="0"/>
              <a:t>• </a:t>
            </a:r>
            <a:r>
              <a:rPr lang="ru-RU" dirty="0" err="1"/>
              <a:t>аварії</a:t>
            </a:r>
            <a:r>
              <a:rPr lang="ru-RU" dirty="0"/>
              <a:t> з </a:t>
            </a:r>
            <a:r>
              <a:rPr lang="ru-RU" dirty="0" err="1"/>
              <a:t>викидом</a:t>
            </a:r>
            <a:r>
              <a:rPr lang="ru-RU" dirty="0"/>
              <a:t> (</a:t>
            </a:r>
            <a:r>
              <a:rPr lang="ru-RU" dirty="0" err="1"/>
              <a:t>загрозою</a:t>
            </a:r>
            <a:r>
              <a:rPr lang="ru-RU" dirty="0"/>
              <a:t> </a:t>
            </a:r>
            <a:r>
              <a:rPr lang="ru-RU" dirty="0" err="1"/>
              <a:t>викиду</a:t>
            </a:r>
            <a:r>
              <a:rPr lang="ru-RU" dirty="0"/>
              <a:t>) ХНР, </a:t>
            </a:r>
            <a:r>
              <a:rPr lang="ru-RU" dirty="0" err="1"/>
              <a:t>утворення</a:t>
            </a:r>
            <a:r>
              <a:rPr lang="ru-RU" dirty="0"/>
              <a:t> та </a:t>
            </a:r>
            <a:r>
              <a:rPr lang="ru-RU" dirty="0" err="1"/>
              <a:t>розповсюдження</a:t>
            </a:r>
            <a:r>
              <a:rPr lang="ru-RU" dirty="0"/>
              <a:t> ХНР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виробництва</a:t>
            </a:r>
            <a:r>
              <a:rPr lang="ru-RU" dirty="0"/>
              <a:t>, </a:t>
            </a:r>
            <a:r>
              <a:rPr lang="ru-RU" dirty="0" err="1"/>
              <a:t>переробки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зберігання</a:t>
            </a:r>
            <a:r>
              <a:rPr lang="ru-RU" dirty="0"/>
              <a:t> (</a:t>
            </a:r>
            <a:r>
              <a:rPr lang="ru-RU" dirty="0" err="1"/>
              <a:t>поховання</a:t>
            </a:r>
            <a:r>
              <a:rPr lang="ru-RU" dirty="0"/>
              <a:t>);</a:t>
            </a:r>
          </a:p>
          <a:p>
            <a:endParaRPr lang="ru-RU" dirty="0"/>
          </a:p>
          <a:p>
            <a:r>
              <a:rPr lang="ru-RU" dirty="0"/>
              <a:t>• </a:t>
            </a:r>
            <a:r>
              <a:rPr lang="ru-RU" dirty="0" err="1"/>
              <a:t>аварії</a:t>
            </a:r>
            <a:r>
              <a:rPr lang="ru-RU" dirty="0"/>
              <a:t> з </a:t>
            </a:r>
            <a:r>
              <a:rPr lang="ru-RU" dirty="0" err="1"/>
              <a:t>викидом</a:t>
            </a:r>
            <a:r>
              <a:rPr lang="ru-RU" dirty="0"/>
              <a:t> (</a:t>
            </a:r>
            <a:r>
              <a:rPr lang="ru-RU" dirty="0" err="1"/>
              <a:t>загрозою</a:t>
            </a:r>
            <a:r>
              <a:rPr lang="ru-RU" dirty="0"/>
              <a:t> </a:t>
            </a:r>
            <a:r>
              <a:rPr lang="ru-RU" dirty="0" err="1"/>
              <a:t>викиду</a:t>
            </a:r>
            <a:r>
              <a:rPr lang="ru-RU" dirty="0"/>
              <a:t>) БНР на </a:t>
            </a:r>
            <a:r>
              <a:rPr lang="ru-RU" dirty="0" err="1"/>
              <a:t>підприємствах</a:t>
            </a:r>
            <a:r>
              <a:rPr lang="ru-RU" dirty="0"/>
              <a:t> </a:t>
            </a:r>
            <a:r>
              <a:rPr lang="ru-RU" dirty="0" err="1"/>
              <a:t>промисловості</a:t>
            </a:r>
            <a:r>
              <a:rPr lang="ru-RU" dirty="0"/>
              <a:t> і </a:t>
            </a:r>
            <a:r>
              <a:rPr lang="ru-RU" dirty="0" err="1"/>
              <a:t>науково-дослідних</a:t>
            </a:r>
            <a:r>
              <a:rPr lang="ru-RU" dirty="0"/>
              <a:t> установках.</a:t>
            </a:r>
          </a:p>
          <a:p>
            <a:endParaRPr lang="ru-RU" dirty="0"/>
          </a:p>
          <a:p>
            <a:r>
              <a:rPr lang="ru-RU" dirty="0" err="1"/>
              <a:t>Аварії</a:t>
            </a:r>
            <a:r>
              <a:rPr lang="ru-RU" dirty="0"/>
              <a:t> з </a:t>
            </a:r>
            <a:r>
              <a:rPr lang="ru-RU" dirty="0" err="1"/>
              <a:t>викидом</a:t>
            </a:r>
            <a:r>
              <a:rPr lang="ru-RU" dirty="0"/>
              <a:t> (</a:t>
            </a:r>
            <a:r>
              <a:rPr lang="ru-RU" dirty="0" err="1"/>
              <a:t>загрозою</a:t>
            </a:r>
            <a:r>
              <a:rPr lang="ru-RU" dirty="0"/>
              <a:t> </a:t>
            </a:r>
            <a:r>
              <a:rPr lang="ru-RU" dirty="0" err="1"/>
              <a:t>викиду</a:t>
            </a:r>
            <a:r>
              <a:rPr lang="ru-RU" dirty="0"/>
              <a:t>) РР </a:t>
            </a:r>
            <a:r>
              <a:rPr lang="ru-RU" dirty="0" err="1"/>
              <a:t>трапляються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• на </a:t>
            </a:r>
            <a:r>
              <a:rPr lang="ru-RU" dirty="0" err="1"/>
              <a:t>атомних</a:t>
            </a:r>
            <a:r>
              <a:rPr lang="ru-RU" dirty="0"/>
              <a:t> </a:t>
            </a:r>
            <a:r>
              <a:rPr lang="ru-RU" dirty="0" err="1"/>
              <a:t>станціях</a:t>
            </a:r>
            <a:r>
              <a:rPr lang="ru-RU" dirty="0"/>
              <a:t>, </a:t>
            </a:r>
            <a:r>
              <a:rPr lang="ru-RU" dirty="0" err="1"/>
              <a:t>атомних</a:t>
            </a:r>
            <a:r>
              <a:rPr lang="ru-RU" dirty="0"/>
              <a:t> </a:t>
            </a:r>
            <a:r>
              <a:rPr lang="ru-RU" dirty="0" err="1"/>
              <a:t>енергетичних</a:t>
            </a:r>
            <a:r>
              <a:rPr lang="ru-RU" dirty="0"/>
              <a:t> установках </a:t>
            </a:r>
            <a:r>
              <a:rPr lang="ru-RU" dirty="0" err="1"/>
              <a:t>виробничого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дослідного</a:t>
            </a:r>
            <a:r>
              <a:rPr lang="ru-RU" dirty="0"/>
              <a:t> </a:t>
            </a:r>
            <a:r>
              <a:rPr lang="ru-RU" dirty="0" err="1"/>
              <a:t>призначення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• на </a:t>
            </a:r>
            <a:r>
              <a:rPr lang="ru-RU" dirty="0" err="1"/>
              <a:t>підприємствах</a:t>
            </a:r>
            <a:r>
              <a:rPr lang="ru-RU" dirty="0"/>
              <a:t> ядерно-</a:t>
            </a:r>
            <a:r>
              <a:rPr lang="ru-RU" dirty="0" err="1"/>
              <a:t>паливного</a:t>
            </a:r>
            <a:r>
              <a:rPr lang="ru-RU" dirty="0"/>
              <a:t> циклу (</a:t>
            </a:r>
            <a:r>
              <a:rPr lang="ru-RU" dirty="0" err="1"/>
              <a:t>окрім</a:t>
            </a:r>
            <a:r>
              <a:rPr lang="ru-RU" dirty="0"/>
              <a:t> </a:t>
            </a:r>
            <a:r>
              <a:rPr lang="ru-RU" dirty="0" err="1"/>
              <a:t>атомних</a:t>
            </a:r>
            <a:r>
              <a:rPr lang="ru-RU" dirty="0"/>
              <a:t> </a:t>
            </a:r>
            <a:r>
              <a:rPr lang="ru-RU" dirty="0" err="1"/>
              <a:t>електростанцій</a:t>
            </a:r>
            <a:r>
              <a:rPr lang="ru-RU" dirty="0"/>
              <a:t>);</a:t>
            </a:r>
          </a:p>
          <a:p>
            <a:endParaRPr lang="ru-RU" dirty="0"/>
          </a:p>
          <a:p>
            <a:r>
              <a:rPr lang="ru-RU" dirty="0"/>
              <a:t>• з </a:t>
            </a:r>
            <a:r>
              <a:rPr lang="ru-RU" dirty="0" err="1"/>
              <a:t>джерелами</a:t>
            </a:r>
            <a:r>
              <a:rPr lang="ru-RU" dirty="0"/>
              <a:t> </a:t>
            </a:r>
            <a:r>
              <a:rPr lang="ru-RU" dirty="0" err="1"/>
              <a:t>іонізуючого</a:t>
            </a:r>
            <a:r>
              <a:rPr lang="ru-RU" dirty="0"/>
              <a:t> </a:t>
            </a:r>
            <a:r>
              <a:rPr lang="ru-RU" dirty="0" err="1"/>
              <a:t>випромінювання</a:t>
            </a:r>
            <a:r>
              <a:rPr lang="ru-RU" dirty="0"/>
              <a:t> (</a:t>
            </a:r>
            <a:r>
              <a:rPr lang="ru-RU" dirty="0" err="1"/>
              <a:t>включаючи</a:t>
            </a:r>
            <a:r>
              <a:rPr lang="ru-RU" dirty="0"/>
              <a:t> ядерно-</a:t>
            </a:r>
            <a:r>
              <a:rPr lang="ru-RU" dirty="0" err="1"/>
              <a:t>паливний</a:t>
            </a:r>
            <a:r>
              <a:rPr lang="ru-RU" dirty="0"/>
              <a:t> цикл);</a:t>
            </a:r>
          </a:p>
          <a:p>
            <a:endParaRPr lang="ru-RU" dirty="0"/>
          </a:p>
          <a:p>
            <a:r>
              <a:rPr lang="ru-RU" dirty="0"/>
              <a:t>• з </a:t>
            </a:r>
            <a:r>
              <a:rPr lang="ru-RU" dirty="0" err="1"/>
              <a:t>радіоактивними</a:t>
            </a:r>
            <a:r>
              <a:rPr lang="ru-RU" dirty="0"/>
              <a:t> </a:t>
            </a:r>
            <a:r>
              <a:rPr lang="ru-RU" dirty="0" err="1"/>
              <a:t>відходами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не </a:t>
            </a:r>
            <a:r>
              <a:rPr lang="ru-RU" dirty="0" err="1"/>
              <a:t>виробляються</a:t>
            </a:r>
            <a:r>
              <a:rPr lang="ru-RU" dirty="0"/>
              <a:t> </a:t>
            </a:r>
            <a:r>
              <a:rPr lang="ru-RU" dirty="0" err="1"/>
              <a:t>атомними</a:t>
            </a:r>
            <a:r>
              <a:rPr lang="ru-RU" dirty="0"/>
              <a:t> </a:t>
            </a:r>
            <a:r>
              <a:rPr lang="ru-RU" dirty="0" err="1"/>
              <a:t>станціями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287517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483894" y="0"/>
            <a:ext cx="9708106" cy="6858000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/>
              <a:t>Раптове</a:t>
            </a:r>
            <a:r>
              <a:rPr lang="ru-RU" dirty="0"/>
              <a:t> </a:t>
            </a:r>
            <a:r>
              <a:rPr lang="ru-RU" dirty="0" err="1"/>
              <a:t>руйнування</a:t>
            </a:r>
            <a:r>
              <a:rPr lang="ru-RU" dirty="0"/>
              <a:t> </a:t>
            </a:r>
            <a:r>
              <a:rPr lang="ru-RU" dirty="0" err="1"/>
              <a:t>будівель</a:t>
            </a:r>
            <a:r>
              <a:rPr lang="ru-RU" dirty="0"/>
              <a:t> та </a:t>
            </a:r>
            <a:r>
              <a:rPr lang="ru-RU" dirty="0" err="1"/>
              <a:t>споруд</a:t>
            </a:r>
            <a:r>
              <a:rPr lang="ru-RU" dirty="0"/>
              <a:t>: * </a:t>
            </a:r>
            <a:r>
              <a:rPr lang="ru-RU" dirty="0" err="1"/>
              <a:t>елементів</a:t>
            </a:r>
            <a:r>
              <a:rPr lang="ru-RU" dirty="0"/>
              <a:t> </a:t>
            </a:r>
            <a:r>
              <a:rPr lang="ru-RU" dirty="0" err="1"/>
              <a:t>транс­портних</a:t>
            </a:r>
            <a:r>
              <a:rPr lang="ru-RU" dirty="0"/>
              <a:t> </a:t>
            </a:r>
            <a:r>
              <a:rPr lang="ru-RU" dirty="0" err="1"/>
              <a:t>комунікацій</a:t>
            </a:r>
            <a:r>
              <a:rPr lang="ru-RU" dirty="0"/>
              <a:t>; * </a:t>
            </a:r>
            <a:r>
              <a:rPr lang="ru-RU" dirty="0" err="1"/>
              <a:t>виробничого</a:t>
            </a:r>
            <a:r>
              <a:rPr lang="ru-RU" dirty="0"/>
              <a:t> </a:t>
            </a:r>
            <a:r>
              <a:rPr lang="ru-RU" dirty="0" err="1"/>
              <a:t>призначення</a:t>
            </a:r>
            <a:r>
              <a:rPr lang="ru-RU" dirty="0"/>
              <a:t>; * </a:t>
            </a:r>
            <a:r>
              <a:rPr lang="ru-RU" dirty="0" err="1"/>
              <a:t>громадського</a:t>
            </a:r>
            <a:r>
              <a:rPr lang="ru-RU" dirty="0"/>
              <a:t> </a:t>
            </a:r>
            <a:r>
              <a:rPr lang="ru-RU" dirty="0" err="1"/>
              <a:t>призначення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Аварії</a:t>
            </a:r>
            <a:r>
              <a:rPr lang="ru-RU" dirty="0"/>
              <a:t> па </a:t>
            </a:r>
            <a:r>
              <a:rPr lang="ru-RU" dirty="0" err="1"/>
              <a:t>електроенергетичних</a:t>
            </a:r>
            <a:r>
              <a:rPr lang="ru-RU" dirty="0"/>
              <a:t> системах: * </a:t>
            </a:r>
            <a:r>
              <a:rPr lang="ru-RU" dirty="0" err="1"/>
              <a:t>атомних</a:t>
            </a:r>
            <a:r>
              <a:rPr lang="ru-RU" dirty="0"/>
              <a:t> </a:t>
            </a:r>
            <a:r>
              <a:rPr lang="ru-RU" dirty="0" err="1"/>
              <a:t>електростанціях</a:t>
            </a:r>
            <a:r>
              <a:rPr lang="ru-RU" dirty="0"/>
              <a:t>; * </a:t>
            </a:r>
            <a:r>
              <a:rPr lang="ru-RU" dirty="0" err="1"/>
              <a:t>гідроелектростанціях</a:t>
            </a:r>
            <a:r>
              <a:rPr lang="ru-RU" dirty="0"/>
              <a:t>; * </a:t>
            </a:r>
            <a:r>
              <a:rPr lang="ru-RU" dirty="0" err="1"/>
              <a:t>теплоелектростанціях</a:t>
            </a:r>
            <a:r>
              <a:rPr lang="ru-RU" dirty="0"/>
              <a:t>; * </a:t>
            </a:r>
            <a:r>
              <a:rPr lang="ru-RU" dirty="0" err="1"/>
              <a:t>автономних</a:t>
            </a:r>
            <a:r>
              <a:rPr lang="ru-RU" dirty="0"/>
              <a:t> </a:t>
            </a:r>
            <a:r>
              <a:rPr lang="ru-RU" dirty="0" err="1"/>
              <a:t>електроенергетичних</a:t>
            </a:r>
            <a:r>
              <a:rPr lang="ru-RU" dirty="0"/>
              <a:t> </a:t>
            </a:r>
            <a:r>
              <a:rPr lang="ru-RU" dirty="0" err="1"/>
              <a:t>станціях</a:t>
            </a:r>
            <a:r>
              <a:rPr lang="ru-RU" dirty="0"/>
              <a:t>; *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електроенергетичних</a:t>
            </a:r>
            <a:r>
              <a:rPr lang="ru-RU" dirty="0"/>
              <a:t> </a:t>
            </a:r>
            <a:r>
              <a:rPr lang="ru-RU" dirty="0" err="1"/>
              <a:t>станціях</a:t>
            </a:r>
            <a:r>
              <a:rPr lang="ru-RU" dirty="0"/>
              <a:t>; * </a:t>
            </a:r>
            <a:r>
              <a:rPr lang="ru-RU" dirty="0" err="1"/>
              <a:t>електроенергетичних</a:t>
            </a:r>
            <a:r>
              <a:rPr lang="ru-RU" dirty="0"/>
              <a:t> мережах; * </a:t>
            </a:r>
            <a:r>
              <a:rPr lang="ru-RU" dirty="0" err="1"/>
              <a:t>транспортних</a:t>
            </a:r>
            <a:r>
              <a:rPr lang="ru-RU" dirty="0"/>
              <a:t> </a:t>
            </a:r>
            <a:r>
              <a:rPr lang="ru-RU" dirty="0" err="1"/>
              <a:t>електричних</a:t>
            </a:r>
            <a:r>
              <a:rPr lang="ru-RU" dirty="0"/>
              <a:t> </a:t>
            </a:r>
            <a:r>
              <a:rPr lang="ru-RU" dirty="0" err="1"/>
              <a:t>контактних</a:t>
            </a:r>
            <a:r>
              <a:rPr lang="ru-RU" dirty="0"/>
              <a:t> мережах; *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стійкості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поділ</a:t>
            </a:r>
            <a:r>
              <a:rPr lang="ru-RU" dirty="0"/>
              <a:t> </a:t>
            </a:r>
            <a:r>
              <a:rPr lang="ru-RU" dirty="0" err="1"/>
              <a:t>об'єднаної</a:t>
            </a:r>
            <a:r>
              <a:rPr lang="ru-RU" dirty="0"/>
              <a:t> </a:t>
            </a:r>
            <a:r>
              <a:rPr lang="ru-RU" dirty="0" err="1"/>
              <a:t>енергосистеми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Аварії</a:t>
            </a:r>
            <a:r>
              <a:rPr lang="ru-RU" dirty="0"/>
              <a:t> на системах </a:t>
            </a:r>
            <a:r>
              <a:rPr lang="ru-RU" dirty="0" err="1"/>
              <a:t>життєзабезпечення</a:t>
            </a:r>
            <a:r>
              <a:rPr lang="ru-RU" dirty="0"/>
              <a:t>: * на </a:t>
            </a:r>
            <a:r>
              <a:rPr lang="ru-RU" dirty="0" err="1"/>
              <a:t>каналізаційних</a:t>
            </a:r>
            <a:r>
              <a:rPr lang="ru-RU" dirty="0"/>
              <a:t> системах з </a:t>
            </a:r>
            <a:r>
              <a:rPr lang="ru-RU" dirty="0" err="1"/>
              <a:t>масовим</a:t>
            </a:r>
            <a:r>
              <a:rPr lang="ru-RU" dirty="0"/>
              <a:t> </a:t>
            </a:r>
            <a:r>
              <a:rPr lang="ru-RU" dirty="0" err="1"/>
              <a:t>викидом</a:t>
            </a:r>
            <a:r>
              <a:rPr lang="ru-RU" dirty="0"/>
              <a:t> </a:t>
            </a:r>
            <a:r>
              <a:rPr lang="ru-RU" dirty="0" err="1"/>
              <a:t>забруднюючих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; * на </a:t>
            </a:r>
            <a:r>
              <a:rPr lang="ru-RU" dirty="0" err="1"/>
              <a:t>теп­лових</a:t>
            </a:r>
            <a:r>
              <a:rPr lang="ru-RU" dirty="0"/>
              <a:t> мережах; * на системах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 </a:t>
            </a:r>
            <a:r>
              <a:rPr lang="ru-RU" dirty="0" err="1"/>
              <a:t>питною</a:t>
            </a:r>
            <a:r>
              <a:rPr lang="ru-RU" dirty="0"/>
              <a:t> водою; * на </a:t>
            </a:r>
            <a:r>
              <a:rPr lang="ru-RU" dirty="0" err="1"/>
              <a:t>магістральних</a:t>
            </a:r>
            <a:r>
              <a:rPr lang="ru-RU" dirty="0"/>
              <a:t> і </a:t>
            </a:r>
            <a:r>
              <a:rPr lang="ru-RU" dirty="0" err="1"/>
              <a:t>комунальних</a:t>
            </a:r>
            <a:r>
              <a:rPr lang="ru-RU" dirty="0"/>
              <a:t> газопроводах; * на </a:t>
            </a:r>
            <a:r>
              <a:rPr lang="ru-RU" dirty="0" err="1"/>
              <a:t>нафтопроводах</a:t>
            </a:r>
            <a:r>
              <a:rPr lang="ru-RU" dirty="0"/>
              <a:t> і продуктопроводах; я» на системах </a:t>
            </a:r>
            <a:r>
              <a:rPr lang="ru-RU" dirty="0" err="1"/>
              <a:t>зв'язку</a:t>
            </a:r>
            <a:r>
              <a:rPr lang="ru-RU" dirty="0"/>
              <a:t> та </a:t>
            </a:r>
            <a:r>
              <a:rPr lang="ru-RU" dirty="0" err="1"/>
              <a:t>телекомунікацій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Аварії</a:t>
            </a:r>
            <a:r>
              <a:rPr lang="ru-RU" dirty="0"/>
              <a:t> на </a:t>
            </a:r>
            <a:r>
              <a:rPr lang="ru-RU" dirty="0" err="1"/>
              <a:t>очисних</a:t>
            </a:r>
            <a:r>
              <a:rPr lang="ru-RU" dirty="0"/>
              <a:t> </a:t>
            </a:r>
            <a:r>
              <a:rPr lang="ru-RU" dirty="0" err="1"/>
              <a:t>спорудах</a:t>
            </a:r>
            <a:r>
              <a:rPr lang="ru-RU" dirty="0"/>
              <a:t>: • </a:t>
            </a:r>
            <a:r>
              <a:rPr lang="ru-RU" dirty="0" err="1"/>
              <a:t>стічних</a:t>
            </a:r>
            <a:r>
              <a:rPr lang="ru-RU" dirty="0"/>
              <a:t> вод з </a:t>
            </a:r>
            <a:r>
              <a:rPr lang="ru-RU" dirty="0" err="1"/>
              <a:t>масовим</a:t>
            </a:r>
            <a:r>
              <a:rPr lang="ru-RU" dirty="0"/>
              <a:t> </a:t>
            </a:r>
            <a:r>
              <a:rPr lang="ru-RU" dirty="0" err="1"/>
              <a:t>викидом</a:t>
            </a:r>
            <a:r>
              <a:rPr lang="ru-RU" dirty="0"/>
              <a:t> </a:t>
            </a:r>
            <a:r>
              <a:rPr lang="ru-RU" dirty="0" err="1"/>
              <a:t>забруднюючих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; • </a:t>
            </a:r>
            <a:r>
              <a:rPr lang="ru-RU" dirty="0" err="1"/>
              <a:t>промислових</a:t>
            </a:r>
            <a:r>
              <a:rPr lang="ru-RU" dirty="0"/>
              <a:t> </a:t>
            </a:r>
            <a:r>
              <a:rPr lang="ru-RU" dirty="0" err="1"/>
              <a:t>газів</a:t>
            </a:r>
            <a:r>
              <a:rPr lang="ru-RU" dirty="0"/>
              <a:t> з </a:t>
            </a:r>
            <a:r>
              <a:rPr lang="ru-RU" dirty="0" err="1"/>
              <a:t>масовим</a:t>
            </a:r>
            <a:r>
              <a:rPr lang="ru-RU" dirty="0"/>
              <a:t> </a:t>
            </a:r>
            <a:r>
              <a:rPr lang="ru-RU" dirty="0" err="1"/>
              <a:t>викидом</a:t>
            </a:r>
            <a:r>
              <a:rPr lang="ru-RU" dirty="0"/>
              <a:t> </a:t>
            </a:r>
            <a:r>
              <a:rPr lang="ru-RU" dirty="0" err="1"/>
              <a:t>забруднених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в </a:t>
            </a:r>
            <a:r>
              <a:rPr lang="ru-RU" dirty="0" err="1"/>
              <a:t>повітря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Гідродинамічні</a:t>
            </a:r>
            <a:r>
              <a:rPr lang="ru-RU" dirty="0"/>
              <a:t> </a:t>
            </a:r>
            <a:r>
              <a:rPr lang="ru-RU" dirty="0" err="1"/>
              <a:t>аварії</a:t>
            </a:r>
            <a:r>
              <a:rPr lang="ru-RU" dirty="0"/>
              <a:t> (</a:t>
            </a:r>
            <a:r>
              <a:rPr lang="ru-RU" dirty="0" err="1"/>
              <a:t>катастрофи</a:t>
            </a:r>
            <a:r>
              <a:rPr lang="ru-RU" dirty="0"/>
              <a:t>) </a:t>
            </a:r>
            <a:r>
              <a:rPr lang="ru-RU" dirty="0" err="1"/>
              <a:t>трапляються</a:t>
            </a:r>
            <a:r>
              <a:rPr lang="ru-RU" dirty="0"/>
              <a:t> при:</a:t>
            </a:r>
          </a:p>
          <a:p>
            <a:endParaRPr lang="ru-RU" dirty="0"/>
          </a:p>
          <a:p>
            <a:r>
              <a:rPr lang="ru-RU" dirty="0"/>
              <a:t>• </a:t>
            </a:r>
            <a:r>
              <a:rPr lang="ru-RU" dirty="0" err="1"/>
              <a:t>прориві</a:t>
            </a:r>
            <a:r>
              <a:rPr lang="ru-RU" dirty="0"/>
              <a:t> гребель (дамб, </a:t>
            </a:r>
            <a:r>
              <a:rPr lang="ru-RU" dirty="0" err="1"/>
              <a:t>шлюзів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) з </a:t>
            </a:r>
            <a:r>
              <a:rPr lang="ru-RU" dirty="0" err="1"/>
              <a:t>утворенням</a:t>
            </a:r>
            <a:r>
              <a:rPr lang="ru-RU" dirty="0"/>
              <a:t> </a:t>
            </a:r>
            <a:r>
              <a:rPr lang="ru-RU" dirty="0" err="1"/>
              <a:t>прорив­ного</a:t>
            </a:r>
            <a:r>
              <a:rPr lang="ru-RU" dirty="0"/>
              <a:t> потоку </a:t>
            </a:r>
            <a:r>
              <a:rPr lang="ru-RU" dirty="0" err="1"/>
              <a:t>або</a:t>
            </a:r>
            <a:r>
              <a:rPr lang="ru-RU" dirty="0"/>
              <a:t> з </a:t>
            </a:r>
            <a:r>
              <a:rPr lang="ru-RU" dirty="0" err="1"/>
              <a:t>утворенням</a:t>
            </a:r>
            <a:r>
              <a:rPr lang="ru-RU" dirty="0"/>
              <a:t> </a:t>
            </a:r>
            <a:r>
              <a:rPr lang="ru-RU" dirty="0" err="1"/>
              <a:t>хвиль</a:t>
            </a:r>
            <a:r>
              <a:rPr lang="ru-RU" dirty="0"/>
              <a:t> </a:t>
            </a:r>
            <a:r>
              <a:rPr lang="ru-RU" dirty="0" err="1"/>
              <a:t>прориву</a:t>
            </a:r>
            <a:r>
              <a:rPr lang="ru-RU" dirty="0"/>
              <a:t> та </a:t>
            </a:r>
            <a:r>
              <a:rPr lang="ru-RU" dirty="0" err="1"/>
              <a:t>катастрофіч­ного</a:t>
            </a:r>
            <a:r>
              <a:rPr lang="ru-RU" dirty="0"/>
              <a:t> </a:t>
            </a:r>
            <a:r>
              <a:rPr lang="ru-RU" dirty="0" err="1"/>
              <a:t>затоплення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• </a:t>
            </a:r>
            <a:r>
              <a:rPr lang="ru-RU" dirty="0" err="1"/>
              <a:t>спрацюванні</a:t>
            </a:r>
            <a:r>
              <a:rPr lang="ru-RU" dirty="0"/>
              <a:t> </a:t>
            </a:r>
            <a:r>
              <a:rPr lang="ru-RU" dirty="0" err="1"/>
              <a:t>водосховищ</a:t>
            </a:r>
            <a:r>
              <a:rPr lang="ru-RU" dirty="0"/>
              <a:t> у </a:t>
            </a:r>
            <a:r>
              <a:rPr lang="ru-RU" dirty="0" err="1"/>
              <a:t>зв'язку</a:t>
            </a:r>
            <a:r>
              <a:rPr lang="ru-RU" dirty="0"/>
              <a:t> з </a:t>
            </a:r>
            <a:r>
              <a:rPr lang="ru-RU" dirty="0" err="1"/>
              <a:t>загрозою</a:t>
            </a:r>
            <a:r>
              <a:rPr lang="ru-RU" dirty="0"/>
              <a:t> </a:t>
            </a:r>
            <a:r>
              <a:rPr lang="ru-RU" dirty="0" err="1"/>
              <a:t>прориву</a:t>
            </a:r>
            <a:r>
              <a:rPr lang="ru-RU" dirty="0"/>
              <a:t> </a:t>
            </a:r>
            <a:r>
              <a:rPr lang="ru-RU" dirty="0" err="1"/>
              <a:t>гід­роспоруди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611379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55846" y="0"/>
            <a:ext cx="10636154" cy="6858000"/>
          </a:xfrm>
        </p:spPr>
        <p:txBody>
          <a:bodyPr/>
          <a:lstStyle/>
          <a:p>
            <a:r>
              <a:rPr lang="ru-RU" b="1" i="1" dirty="0" err="1"/>
              <a:t>Надзвичайні</a:t>
            </a:r>
            <a:r>
              <a:rPr lang="ru-RU" b="1" i="1" dirty="0"/>
              <a:t> </a:t>
            </a:r>
            <a:r>
              <a:rPr lang="ru-RU" b="1" i="1" dirty="0" err="1"/>
              <a:t>ситуації</a:t>
            </a:r>
            <a:r>
              <a:rPr lang="ru-RU" b="1" i="1" dirty="0"/>
              <a:t> </a:t>
            </a:r>
            <a:r>
              <a:rPr lang="ru-RU" b="1" i="1" dirty="0" err="1"/>
              <a:t>соціально-політичного</a:t>
            </a:r>
            <a:r>
              <a:rPr lang="ru-RU" b="1" i="1" dirty="0"/>
              <a:t> характеру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пов'язані</a:t>
            </a:r>
            <a:r>
              <a:rPr lang="ru-RU" dirty="0"/>
              <a:t> з </a:t>
            </a:r>
            <a:r>
              <a:rPr lang="ru-RU" dirty="0" err="1"/>
              <a:t>протиправними</a:t>
            </a:r>
            <a:r>
              <a:rPr lang="ru-RU" dirty="0"/>
              <a:t> </a:t>
            </a:r>
            <a:r>
              <a:rPr lang="ru-RU" dirty="0" err="1"/>
              <a:t>діями</a:t>
            </a:r>
            <a:r>
              <a:rPr lang="ru-RU" dirty="0"/>
              <a:t> </a:t>
            </a:r>
            <a:r>
              <a:rPr lang="ru-RU" dirty="0" err="1"/>
              <a:t>терористичного</a:t>
            </a:r>
            <a:r>
              <a:rPr lang="ru-RU" dirty="0"/>
              <a:t> і </a:t>
            </a:r>
            <a:r>
              <a:rPr lang="ru-RU" dirty="0" err="1"/>
              <a:t>антиконституційного</a:t>
            </a:r>
            <a:r>
              <a:rPr lang="ru-RU" dirty="0"/>
              <a:t> </a:t>
            </a:r>
            <a:r>
              <a:rPr lang="ru-RU" dirty="0" err="1"/>
              <a:t>спрямування</a:t>
            </a:r>
            <a:r>
              <a:rPr lang="ru-RU" dirty="0"/>
              <a:t>, </a:t>
            </a:r>
            <a:r>
              <a:rPr lang="ru-RU" dirty="0" err="1"/>
              <a:t>діляться</a:t>
            </a:r>
            <a:r>
              <a:rPr lang="ru-RU" dirty="0"/>
              <a:t> на </a:t>
            </a:r>
            <a:r>
              <a:rPr lang="ru-RU" dirty="0" err="1"/>
              <a:t>наступні</a:t>
            </a:r>
            <a:r>
              <a:rPr lang="ru-RU" dirty="0"/>
              <a:t> НС:</a:t>
            </a:r>
          </a:p>
          <a:p>
            <a:endParaRPr lang="ru-RU" dirty="0"/>
          </a:p>
          <a:p>
            <a:r>
              <a:rPr lang="ru-RU" dirty="0"/>
              <a:t>*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реальна </a:t>
            </a:r>
            <a:r>
              <a:rPr lang="ru-RU" dirty="0" err="1"/>
              <a:t>загроза</a:t>
            </a:r>
            <a:r>
              <a:rPr lang="ru-RU" dirty="0"/>
              <a:t> </a:t>
            </a:r>
            <a:r>
              <a:rPr lang="ru-RU" dirty="0" err="1"/>
              <a:t>збройних</a:t>
            </a:r>
            <a:r>
              <a:rPr lang="ru-RU" dirty="0"/>
              <a:t> </a:t>
            </a:r>
            <a:r>
              <a:rPr lang="ru-RU" dirty="0" err="1"/>
              <a:t>нападів</a:t>
            </a:r>
            <a:r>
              <a:rPr lang="ru-RU" dirty="0"/>
              <a:t> і </a:t>
            </a:r>
            <a:r>
              <a:rPr lang="ru-RU" dirty="0" err="1"/>
              <a:t>утримання</a:t>
            </a:r>
            <a:r>
              <a:rPr lang="ru-RU" dirty="0"/>
              <a:t> </a:t>
            </a:r>
            <a:r>
              <a:rPr lang="ru-RU" dirty="0" err="1"/>
              <a:t>важливих</a:t>
            </a:r>
            <a:r>
              <a:rPr lang="ru-RU" dirty="0"/>
              <a:t> </a:t>
            </a:r>
            <a:r>
              <a:rPr lang="ru-RU" dirty="0" err="1"/>
              <a:t>об'єктів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реальна </a:t>
            </a:r>
            <a:r>
              <a:rPr lang="ru-RU" dirty="0" err="1"/>
              <a:t>загроза</a:t>
            </a:r>
            <a:r>
              <a:rPr lang="ru-RU" dirty="0"/>
              <a:t> </a:t>
            </a:r>
            <a:r>
              <a:rPr lang="ru-RU" dirty="0" err="1"/>
              <a:t>вчинення</a:t>
            </a:r>
            <a:r>
              <a:rPr lang="ru-RU" dirty="0"/>
              <a:t> таких </a:t>
            </a:r>
            <a:r>
              <a:rPr lang="ru-RU" dirty="0" err="1"/>
              <a:t>акцій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влади</a:t>
            </a:r>
            <a:r>
              <a:rPr lang="ru-RU" dirty="0"/>
              <a:t>, </a:t>
            </a:r>
            <a:r>
              <a:rPr lang="ru-RU" dirty="0" err="1"/>
              <a:t>дипломатичних</a:t>
            </a:r>
            <a:r>
              <a:rPr lang="ru-RU" dirty="0"/>
              <a:t> та </a:t>
            </a:r>
            <a:r>
              <a:rPr lang="ru-RU" dirty="0" err="1"/>
              <a:t>консульських</a:t>
            </a:r>
            <a:r>
              <a:rPr lang="ru-RU" dirty="0"/>
              <a:t> </a:t>
            </a:r>
            <a:r>
              <a:rPr lang="ru-RU" dirty="0" err="1"/>
              <a:t>установ</a:t>
            </a:r>
            <a:r>
              <a:rPr lang="ru-RU" dirty="0"/>
              <a:t>, </a:t>
            </a:r>
            <a:r>
              <a:rPr lang="ru-RU" dirty="0" err="1"/>
              <a:t>правоохоронних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, </a:t>
            </a:r>
            <a:r>
              <a:rPr lang="ru-RU" dirty="0" err="1"/>
              <a:t>телерадіоцентрів</a:t>
            </a:r>
            <a:r>
              <a:rPr lang="ru-RU" dirty="0"/>
              <a:t> та </a:t>
            </a:r>
            <a:r>
              <a:rPr lang="ru-RU" dirty="0" err="1"/>
              <a:t>вузлів</a:t>
            </a:r>
            <a:r>
              <a:rPr lang="ru-RU" dirty="0"/>
              <a:t> </a:t>
            </a:r>
            <a:r>
              <a:rPr lang="ru-RU" dirty="0" err="1"/>
              <a:t>зв'язку</a:t>
            </a:r>
            <a:r>
              <a:rPr lang="ru-RU" dirty="0"/>
              <a:t>, </a:t>
            </a:r>
            <a:r>
              <a:rPr lang="ru-RU" dirty="0" err="1"/>
              <a:t>військових</a:t>
            </a:r>
            <a:r>
              <a:rPr lang="ru-RU" dirty="0"/>
              <a:t> </a:t>
            </a:r>
            <a:r>
              <a:rPr lang="ru-RU" dirty="0" err="1"/>
              <a:t>гарнізонів</a:t>
            </a:r>
            <a:r>
              <a:rPr lang="ru-RU" dirty="0"/>
              <a:t>, </a:t>
            </a:r>
            <a:r>
              <a:rPr lang="ru-RU" dirty="0" err="1"/>
              <a:t>державних</a:t>
            </a:r>
            <a:r>
              <a:rPr lang="ru-RU" dirty="0"/>
              <a:t> </a:t>
            </a:r>
            <a:r>
              <a:rPr lang="ru-RU" dirty="0" err="1"/>
              <a:t>закладів</a:t>
            </a:r>
            <a:r>
              <a:rPr lang="ru-RU" dirty="0"/>
              <a:t>, </a:t>
            </a:r>
            <a:r>
              <a:rPr lang="ru-RU" dirty="0" err="1"/>
              <a:t>атомних</a:t>
            </a:r>
            <a:r>
              <a:rPr lang="ru-RU" dirty="0"/>
              <a:t> </a:t>
            </a:r>
            <a:r>
              <a:rPr lang="ru-RU" dirty="0" err="1"/>
              <a:t>електростанцій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об'єктів</a:t>
            </a:r>
            <a:r>
              <a:rPr lang="ru-RU" dirty="0"/>
              <a:t> </a:t>
            </a:r>
            <a:r>
              <a:rPr lang="ru-RU" dirty="0" err="1"/>
              <a:t>атомної</a:t>
            </a:r>
            <a:r>
              <a:rPr lang="ru-RU" dirty="0"/>
              <a:t> </a:t>
            </a:r>
            <a:r>
              <a:rPr lang="ru-RU" dirty="0" err="1"/>
              <a:t>енергетики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* </a:t>
            </a:r>
            <a:r>
              <a:rPr lang="ru-RU" dirty="0" err="1"/>
              <a:t>викрадення</a:t>
            </a:r>
            <a:r>
              <a:rPr lang="ru-RU" dirty="0"/>
              <a:t> (</a:t>
            </a:r>
            <a:r>
              <a:rPr lang="ru-RU" dirty="0" err="1"/>
              <a:t>спроба</a:t>
            </a:r>
            <a:r>
              <a:rPr lang="ru-RU" dirty="0"/>
              <a:t> </a:t>
            </a:r>
            <a:r>
              <a:rPr lang="ru-RU" dirty="0" err="1"/>
              <a:t>викрадення</a:t>
            </a:r>
            <a:r>
              <a:rPr lang="ru-RU" dirty="0"/>
              <a:t>)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знищення</a:t>
            </a:r>
            <a:r>
              <a:rPr lang="ru-RU" dirty="0"/>
              <a:t> суден, </a:t>
            </a:r>
            <a:r>
              <a:rPr lang="ru-RU" dirty="0" err="1"/>
              <a:t>захоплення</a:t>
            </a:r>
            <a:r>
              <a:rPr lang="ru-RU" dirty="0"/>
              <a:t> </a:t>
            </a:r>
            <a:r>
              <a:rPr lang="ru-RU" dirty="0" err="1"/>
              <a:t>заручників</a:t>
            </a:r>
            <a:r>
              <a:rPr lang="ru-RU" dirty="0"/>
              <a:t>, </a:t>
            </a:r>
            <a:r>
              <a:rPr lang="ru-RU" dirty="0" err="1"/>
              <a:t>напад</a:t>
            </a:r>
            <a:r>
              <a:rPr lang="ru-RU" dirty="0"/>
              <a:t>, замах на </a:t>
            </a:r>
            <a:r>
              <a:rPr lang="ru-RU" dirty="0" err="1"/>
              <a:t>членів</a:t>
            </a:r>
            <a:r>
              <a:rPr lang="ru-RU" dirty="0"/>
              <a:t> </a:t>
            </a:r>
            <a:r>
              <a:rPr lang="ru-RU" dirty="0" err="1"/>
              <a:t>екіпажу</a:t>
            </a:r>
            <a:r>
              <a:rPr lang="ru-RU" dirty="0"/>
              <a:t> </a:t>
            </a:r>
            <a:r>
              <a:rPr lang="ru-RU" dirty="0" err="1"/>
              <a:t>повітряного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морського</a:t>
            </a:r>
            <a:r>
              <a:rPr lang="ru-RU" dirty="0"/>
              <a:t> (</a:t>
            </a:r>
            <a:r>
              <a:rPr lang="ru-RU" dirty="0" err="1"/>
              <a:t>річкового</a:t>
            </a:r>
            <a:r>
              <a:rPr lang="ru-RU" dirty="0"/>
              <a:t>) судна;</a:t>
            </a:r>
          </a:p>
          <a:p>
            <a:endParaRPr lang="ru-RU" dirty="0"/>
          </a:p>
          <a:p>
            <a:r>
              <a:rPr lang="ru-RU" dirty="0"/>
              <a:t>* </a:t>
            </a:r>
            <a:r>
              <a:rPr lang="ru-RU" dirty="0" err="1"/>
              <a:t>знищення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викрадення</a:t>
            </a:r>
            <a:r>
              <a:rPr lang="ru-RU" dirty="0"/>
              <a:t> з </a:t>
            </a:r>
            <a:r>
              <a:rPr lang="ru-RU" dirty="0" err="1"/>
              <a:t>об'єктів</a:t>
            </a:r>
            <a:r>
              <a:rPr lang="ru-RU" dirty="0"/>
              <a:t> </a:t>
            </a:r>
            <a:r>
              <a:rPr lang="ru-RU" dirty="0" err="1"/>
              <a:t>зберігання</a:t>
            </a:r>
            <a:r>
              <a:rPr lang="ru-RU" dirty="0"/>
              <a:t>, </a:t>
            </a:r>
            <a:r>
              <a:rPr lang="ru-RU" dirty="0" err="1"/>
              <a:t>використання</a:t>
            </a:r>
            <a:r>
              <a:rPr lang="ru-RU" dirty="0"/>
              <a:t>, </a:t>
            </a:r>
            <a:r>
              <a:rPr lang="ru-RU" dirty="0" err="1"/>
              <a:t>переробки</a:t>
            </a:r>
            <a:r>
              <a:rPr lang="ru-RU" dirty="0"/>
              <a:t> та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транспортування</a:t>
            </a:r>
            <a:r>
              <a:rPr lang="ru-RU" dirty="0"/>
              <a:t>: </a:t>
            </a:r>
            <a:r>
              <a:rPr lang="ru-RU" dirty="0" err="1"/>
              <a:t>вогнепальної</a:t>
            </a:r>
            <a:r>
              <a:rPr lang="ru-RU" dirty="0"/>
              <a:t> </a:t>
            </a:r>
            <a:r>
              <a:rPr lang="ru-RU" dirty="0" err="1"/>
              <a:t>зброї</a:t>
            </a:r>
            <a:r>
              <a:rPr lang="ru-RU" dirty="0"/>
              <a:t>, </a:t>
            </a:r>
            <a:r>
              <a:rPr lang="ru-RU" dirty="0" err="1"/>
              <a:t>боєприпасів</a:t>
            </a:r>
            <a:r>
              <a:rPr lang="ru-RU" dirty="0"/>
              <a:t>, </a:t>
            </a:r>
            <a:r>
              <a:rPr lang="ru-RU" dirty="0" err="1"/>
              <a:t>бронетехніки</a:t>
            </a:r>
            <a:r>
              <a:rPr lang="ru-RU" dirty="0"/>
              <a:t>, </a:t>
            </a:r>
            <a:r>
              <a:rPr lang="ru-RU" dirty="0" err="1"/>
              <a:t>артозброєння</a:t>
            </a:r>
            <a:r>
              <a:rPr lang="ru-RU" dirty="0"/>
              <a:t>, </a:t>
            </a:r>
            <a:r>
              <a:rPr lang="ru-RU" dirty="0" err="1"/>
              <a:t>вибухових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, </a:t>
            </a:r>
            <a:r>
              <a:rPr lang="ru-RU" dirty="0" err="1"/>
              <a:t>радіоактивних</a:t>
            </a:r>
            <a:r>
              <a:rPr lang="ru-RU" dirty="0"/>
              <a:t> і </a:t>
            </a:r>
            <a:r>
              <a:rPr lang="ru-RU" dirty="0" err="1"/>
              <a:t>сильнодіючих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, </a:t>
            </a:r>
            <a:r>
              <a:rPr lang="ru-RU" dirty="0" err="1"/>
              <a:t>наркотичних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, </a:t>
            </a:r>
            <a:r>
              <a:rPr lang="ru-RU" dirty="0" err="1"/>
              <a:t>препаратів</a:t>
            </a:r>
            <a:r>
              <a:rPr lang="ru-RU" dirty="0"/>
              <a:t> і </a:t>
            </a:r>
            <a:r>
              <a:rPr lang="ru-RU" dirty="0" err="1"/>
              <a:t>сировини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* </a:t>
            </a:r>
            <a:r>
              <a:rPr lang="ru-RU" dirty="0" err="1"/>
              <a:t>аварії</a:t>
            </a:r>
            <a:r>
              <a:rPr lang="ru-RU" dirty="0"/>
              <a:t> на арсеналах, складах </a:t>
            </a:r>
            <a:r>
              <a:rPr lang="ru-RU" dirty="0" err="1"/>
              <a:t>боєприпасів</a:t>
            </a:r>
            <a:r>
              <a:rPr lang="ru-RU" dirty="0"/>
              <a:t> та на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об'єктах</a:t>
            </a:r>
            <a:r>
              <a:rPr lang="ru-RU" dirty="0"/>
              <a:t> </a:t>
            </a:r>
            <a:r>
              <a:rPr lang="ru-RU" dirty="0" err="1"/>
              <a:t>військового</a:t>
            </a:r>
            <a:r>
              <a:rPr lang="ru-RU" dirty="0"/>
              <a:t> </a:t>
            </a:r>
            <a:r>
              <a:rPr lang="ru-RU" dirty="0" err="1"/>
              <a:t>призначення</a:t>
            </a:r>
            <a:r>
              <a:rPr lang="ru-RU" dirty="0"/>
              <a:t> з </a:t>
            </a:r>
            <a:r>
              <a:rPr lang="ru-RU" dirty="0" err="1"/>
              <a:t>викидом</a:t>
            </a:r>
            <a:r>
              <a:rPr lang="ru-RU" dirty="0"/>
              <a:t> </a:t>
            </a:r>
            <a:r>
              <a:rPr lang="ru-RU" dirty="0" err="1"/>
              <a:t>уламків</a:t>
            </a:r>
            <a:r>
              <a:rPr lang="ru-RU" dirty="0"/>
              <a:t>, </a:t>
            </a:r>
            <a:r>
              <a:rPr lang="ru-RU" dirty="0" err="1"/>
              <a:t>реактивних</a:t>
            </a:r>
            <a:r>
              <a:rPr lang="ru-RU" dirty="0"/>
              <a:t> та </a:t>
            </a:r>
            <a:r>
              <a:rPr lang="ru-RU" dirty="0" err="1"/>
              <a:t>звичайних</a:t>
            </a:r>
            <a:r>
              <a:rPr lang="ru-RU" dirty="0"/>
              <a:t> </a:t>
            </a:r>
            <a:r>
              <a:rPr lang="ru-RU" dirty="0" err="1"/>
              <a:t>боєприпасів</a:t>
            </a:r>
            <a:r>
              <a:rPr lang="ru-RU" dirty="0"/>
              <a:t>, </a:t>
            </a:r>
            <a:r>
              <a:rPr lang="ru-RU" dirty="0" err="1"/>
              <a:t>виявлення</a:t>
            </a:r>
            <a:r>
              <a:rPr lang="ru-RU" dirty="0"/>
              <a:t> </a:t>
            </a:r>
            <a:r>
              <a:rPr lang="ru-RU" dirty="0" err="1"/>
              <a:t>застарілих</a:t>
            </a:r>
            <a:r>
              <a:rPr lang="ru-RU" dirty="0"/>
              <a:t> </a:t>
            </a:r>
            <a:r>
              <a:rPr lang="ru-RU" dirty="0" err="1"/>
              <a:t>боєприпасів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961779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37731" y="0"/>
            <a:ext cx="10554269" cy="6858000"/>
          </a:xfrm>
        </p:spPr>
        <p:txBody>
          <a:bodyPr>
            <a:normAutofit lnSpcReduction="10000"/>
          </a:bodyPr>
          <a:lstStyle/>
          <a:p>
            <a:r>
              <a:rPr lang="ru-RU" b="1" i="1" dirty="0" err="1"/>
              <a:t>Тероризм</a:t>
            </a:r>
            <a:r>
              <a:rPr lang="ru-RU" dirty="0"/>
              <a:t> — </a:t>
            </a:r>
            <a:r>
              <a:rPr lang="ru-RU" dirty="0" err="1"/>
              <a:t>небезпечна</a:t>
            </a:r>
            <a:r>
              <a:rPr lang="ru-RU" dirty="0"/>
              <a:t> хвороба </a:t>
            </a:r>
            <a:r>
              <a:rPr lang="ru-RU" dirty="0" err="1"/>
              <a:t>суспільства</a:t>
            </a:r>
            <a:r>
              <a:rPr lang="ru-RU" dirty="0"/>
              <a:t>. </a:t>
            </a:r>
            <a:r>
              <a:rPr lang="ru-RU" dirty="0" err="1"/>
              <a:t>Терор</a:t>
            </a:r>
            <a:r>
              <a:rPr lang="ru-RU" dirty="0"/>
              <a:t>, </a:t>
            </a:r>
            <a:r>
              <a:rPr lang="ru-RU" dirty="0" err="1"/>
              <a:t>тероризм</a:t>
            </a:r>
            <a:r>
              <a:rPr lang="ru-RU" dirty="0"/>
              <a:t> - </a:t>
            </a:r>
            <a:r>
              <a:rPr lang="ru-RU" dirty="0" err="1"/>
              <a:t>ці</a:t>
            </a:r>
            <a:r>
              <a:rPr lang="ru-RU" dirty="0"/>
              <a:t> слова все </a:t>
            </a:r>
            <a:r>
              <a:rPr lang="ru-RU" dirty="0" err="1"/>
              <a:t>частіше</a:t>
            </a:r>
            <a:r>
              <a:rPr lang="ru-RU" dirty="0"/>
              <a:t> ми </a:t>
            </a:r>
            <a:r>
              <a:rPr lang="ru-RU" dirty="0" err="1"/>
              <a:t>чуємо</a:t>
            </a:r>
            <a:r>
              <a:rPr lang="ru-RU" dirty="0"/>
              <a:t> по </a:t>
            </a:r>
            <a:r>
              <a:rPr lang="ru-RU" dirty="0" err="1"/>
              <a:t>радіо</a:t>
            </a:r>
            <a:r>
              <a:rPr lang="ru-RU" dirty="0"/>
              <a:t> і з </a:t>
            </a:r>
            <a:r>
              <a:rPr lang="ru-RU" dirty="0" err="1"/>
              <a:t>екранів</a:t>
            </a:r>
            <a:r>
              <a:rPr lang="ru-RU" dirty="0"/>
              <a:t> </a:t>
            </a:r>
            <a:r>
              <a:rPr lang="ru-RU" dirty="0" err="1"/>
              <a:t>телевізорів</a:t>
            </a:r>
            <a:r>
              <a:rPr lang="ru-RU" dirty="0"/>
              <a:t>, </a:t>
            </a:r>
            <a:r>
              <a:rPr lang="ru-RU" dirty="0" err="1"/>
              <a:t>читаємо</a:t>
            </a:r>
            <a:r>
              <a:rPr lang="ru-RU" dirty="0"/>
              <a:t> на </a:t>
            </a:r>
            <a:r>
              <a:rPr lang="ru-RU" dirty="0" err="1"/>
              <a:t>сторінках</a:t>
            </a:r>
            <a:r>
              <a:rPr lang="ru-RU" dirty="0"/>
              <a:t> газет і </a:t>
            </a:r>
            <a:r>
              <a:rPr lang="ru-RU" dirty="0" err="1"/>
              <a:t>журналів</a:t>
            </a:r>
            <a:r>
              <a:rPr lang="ru-RU" dirty="0"/>
              <a:t>. В </a:t>
            </a:r>
            <a:r>
              <a:rPr lang="ru-RU" dirty="0" err="1"/>
              <a:t>одній</a:t>
            </a:r>
            <a:r>
              <a:rPr lang="ru-RU" dirty="0"/>
              <a:t> </a:t>
            </a:r>
            <a:r>
              <a:rPr lang="ru-RU" dirty="0" err="1"/>
              <a:t>кра­їні</a:t>
            </a:r>
            <a:r>
              <a:rPr lang="ru-RU" dirty="0"/>
              <a:t> </a:t>
            </a:r>
            <a:r>
              <a:rPr lang="ru-RU" dirty="0" err="1"/>
              <a:t>вибухнула</a:t>
            </a:r>
            <a:r>
              <a:rPr lang="ru-RU" dirty="0"/>
              <a:t> </a:t>
            </a:r>
            <a:r>
              <a:rPr lang="ru-RU" dirty="0" err="1"/>
              <a:t>потужна</a:t>
            </a:r>
            <a:r>
              <a:rPr lang="ru-RU" dirty="0"/>
              <a:t> бомба, у </a:t>
            </a:r>
            <a:r>
              <a:rPr lang="ru-RU" dirty="0" err="1"/>
              <a:t>другій</a:t>
            </a:r>
            <a:r>
              <a:rPr lang="ru-RU" dirty="0"/>
              <a:t> </a:t>
            </a:r>
            <a:r>
              <a:rPr lang="ru-RU" dirty="0" err="1"/>
              <a:t>захопили</a:t>
            </a:r>
            <a:r>
              <a:rPr lang="ru-RU" dirty="0"/>
              <a:t> </a:t>
            </a:r>
            <a:r>
              <a:rPr lang="ru-RU" dirty="0" err="1"/>
              <a:t>заручників</a:t>
            </a:r>
            <a:r>
              <a:rPr lang="ru-RU" dirty="0"/>
              <a:t>, у </a:t>
            </a:r>
            <a:r>
              <a:rPr lang="ru-RU" dirty="0" err="1"/>
              <a:t>третій</a:t>
            </a:r>
            <a:r>
              <a:rPr lang="ru-RU" dirty="0"/>
              <a:t> </a:t>
            </a:r>
            <a:r>
              <a:rPr lang="ru-RU" dirty="0" err="1"/>
              <a:t>викрали</a:t>
            </a:r>
            <a:r>
              <a:rPr lang="ru-RU" dirty="0"/>
              <a:t> </a:t>
            </a:r>
            <a:r>
              <a:rPr lang="ru-RU" dirty="0" err="1"/>
              <a:t>літак</a:t>
            </a:r>
            <a:r>
              <a:rPr lang="ru-RU" dirty="0"/>
              <a:t> з </a:t>
            </a:r>
            <a:r>
              <a:rPr lang="ru-RU" dirty="0" err="1"/>
              <a:t>пасажирами</a:t>
            </a:r>
            <a:r>
              <a:rPr lang="ru-RU" dirty="0"/>
              <a:t> . Все </a:t>
            </a:r>
            <a:r>
              <a:rPr lang="ru-RU" dirty="0" err="1"/>
              <a:t>це</a:t>
            </a:r>
            <a:r>
              <a:rPr lang="ru-RU" dirty="0"/>
              <a:t> є </a:t>
            </a:r>
            <a:r>
              <a:rPr lang="ru-RU" dirty="0" err="1"/>
              <a:t>проявами</a:t>
            </a:r>
            <a:r>
              <a:rPr lang="ru-RU" dirty="0"/>
              <a:t> </a:t>
            </a:r>
            <a:r>
              <a:rPr lang="ru-RU" dirty="0" err="1"/>
              <a:t>терору</a:t>
            </a:r>
            <a:r>
              <a:rPr lang="ru-RU" dirty="0"/>
              <a:t> (лат, </a:t>
            </a:r>
            <a:r>
              <a:rPr lang="en-US" dirty="0"/>
              <a:t>terror - </a:t>
            </a:r>
            <a:r>
              <a:rPr lang="ru-RU" dirty="0"/>
              <a:t>страх, </a:t>
            </a:r>
            <a:r>
              <a:rPr lang="ru-RU" dirty="0" err="1"/>
              <a:t>жах</a:t>
            </a:r>
            <a:r>
              <a:rPr lang="ru-RU" dirty="0"/>
              <a:t>) - </a:t>
            </a:r>
            <a:r>
              <a:rPr lang="ru-RU" dirty="0" err="1"/>
              <a:t>політики</a:t>
            </a:r>
            <a:r>
              <a:rPr lang="ru-RU" dirty="0"/>
              <a:t> </a:t>
            </a:r>
            <a:r>
              <a:rPr lang="ru-RU" dirty="0" err="1"/>
              <a:t>залякування</a:t>
            </a:r>
            <a:r>
              <a:rPr lang="ru-RU" dirty="0"/>
              <a:t>, </a:t>
            </a:r>
            <a:r>
              <a:rPr lang="ru-RU" dirty="0" err="1"/>
              <a:t>придушення</a:t>
            </a:r>
            <a:r>
              <a:rPr lang="ru-RU" dirty="0"/>
              <a:t> </a:t>
            </a:r>
            <a:r>
              <a:rPr lang="ru-RU" dirty="0" err="1"/>
              <a:t>політичних</a:t>
            </a:r>
            <a:r>
              <a:rPr lang="ru-RU" dirty="0"/>
              <a:t> </a:t>
            </a:r>
            <a:r>
              <a:rPr lang="ru-RU" dirty="0" err="1"/>
              <a:t>супротивників</a:t>
            </a:r>
            <a:r>
              <a:rPr lang="ru-RU" dirty="0"/>
              <a:t> </a:t>
            </a:r>
            <a:r>
              <a:rPr lang="ru-RU" dirty="0" err="1"/>
              <a:t>насильством</a:t>
            </a:r>
            <a:r>
              <a:rPr lang="ru-RU" dirty="0"/>
              <a:t>.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цього</a:t>
            </a:r>
            <a:r>
              <a:rPr lang="ru-RU" dirty="0"/>
              <a:t> у </a:t>
            </a:r>
            <a:r>
              <a:rPr lang="ru-RU" dirty="0" err="1"/>
              <a:t>зви­чайних</a:t>
            </a:r>
            <a:r>
              <a:rPr lang="ru-RU" dirty="0"/>
              <a:t> </a:t>
            </a:r>
            <a:r>
              <a:rPr lang="ru-RU" dirty="0" err="1"/>
              <a:t>громадян</a:t>
            </a:r>
            <a:r>
              <a:rPr lang="ru-RU" dirty="0"/>
              <a:t> </a:t>
            </a:r>
            <a:r>
              <a:rPr lang="ru-RU" dirty="0" err="1"/>
              <a:t>виникає</a:t>
            </a:r>
            <a:r>
              <a:rPr lang="ru-RU" dirty="0"/>
              <a:t> </a:t>
            </a:r>
            <a:r>
              <a:rPr lang="ru-RU" dirty="0" err="1"/>
              <a:t>острах</a:t>
            </a:r>
            <a:r>
              <a:rPr lang="ru-RU" dirty="0"/>
              <a:t> </a:t>
            </a:r>
            <a:r>
              <a:rPr lang="ru-RU" dirty="0" err="1"/>
              <a:t>їздити</a:t>
            </a:r>
            <a:r>
              <a:rPr lang="ru-RU" dirty="0"/>
              <a:t> в метро, </a:t>
            </a:r>
            <a:r>
              <a:rPr lang="ru-RU" dirty="0" err="1"/>
              <a:t>тролейбусах</a:t>
            </a:r>
            <a:r>
              <a:rPr lang="ru-RU" dirty="0"/>
              <a:t>, потягах, </a:t>
            </a:r>
            <a:r>
              <a:rPr lang="ru-RU" dirty="0" err="1"/>
              <a:t>літати</a:t>
            </a:r>
            <a:r>
              <a:rPr lang="ru-RU" dirty="0"/>
              <a:t> </a:t>
            </a:r>
            <a:r>
              <a:rPr lang="ru-RU" dirty="0" err="1"/>
              <a:t>літаками</a:t>
            </a:r>
            <a:r>
              <a:rPr lang="ru-RU" dirty="0"/>
              <a:t>, </a:t>
            </a:r>
            <a:r>
              <a:rPr lang="ru-RU" dirty="0" err="1"/>
              <a:t>відвідувати</a:t>
            </a:r>
            <a:r>
              <a:rPr lang="ru-RU" dirty="0"/>
              <a:t> </a:t>
            </a:r>
            <a:r>
              <a:rPr lang="ru-RU" dirty="0" err="1"/>
              <a:t>культурні</a:t>
            </a:r>
            <a:r>
              <a:rPr lang="ru-RU" dirty="0"/>
              <a:t> та </a:t>
            </a:r>
            <a:r>
              <a:rPr lang="ru-RU" dirty="0" err="1"/>
              <a:t>спортивні</a:t>
            </a:r>
            <a:r>
              <a:rPr lang="ru-RU" dirty="0"/>
              <a:t> </a:t>
            </a:r>
            <a:r>
              <a:rPr lang="ru-RU" dirty="0" err="1"/>
              <a:t>видовища</a:t>
            </a:r>
            <a:r>
              <a:rPr lang="ru-RU" dirty="0"/>
              <a:t>, просто </a:t>
            </a:r>
            <a:r>
              <a:rPr lang="ru-RU" dirty="0" err="1"/>
              <a:t>виходити</a:t>
            </a:r>
            <a:r>
              <a:rPr lang="ru-RU" dirty="0"/>
              <a:t> на </a:t>
            </a:r>
            <a:r>
              <a:rPr lang="ru-RU" dirty="0" err="1"/>
              <a:t>вулицю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Тероризм</a:t>
            </a:r>
            <a:r>
              <a:rPr lang="ru-RU" dirty="0"/>
              <a:t> став </a:t>
            </a:r>
            <a:r>
              <a:rPr lang="ru-RU" dirty="0" err="1"/>
              <a:t>небезпечною</a:t>
            </a:r>
            <a:r>
              <a:rPr lang="ru-RU" dirty="0"/>
              <a:t> хворобою </a:t>
            </a:r>
            <a:r>
              <a:rPr lang="ru-RU" dirty="0" err="1"/>
              <a:t>суспільства</a:t>
            </a:r>
            <a:r>
              <a:rPr lang="ru-RU" dirty="0"/>
              <a:t> </a:t>
            </a:r>
            <a:r>
              <a:rPr lang="ru-RU" dirty="0" err="1"/>
              <a:t>дуже</a:t>
            </a:r>
            <a:r>
              <a:rPr lang="ru-RU" dirty="0"/>
              <a:t> давно. </a:t>
            </a:r>
            <a:r>
              <a:rPr lang="ru-RU" dirty="0" err="1"/>
              <a:t>Ще</a:t>
            </a:r>
            <a:r>
              <a:rPr lang="ru-RU" dirty="0"/>
              <a:t> в І ст. </a:t>
            </a:r>
            <a:r>
              <a:rPr lang="ru-RU" dirty="0" err="1"/>
              <a:t>нашої</a:t>
            </a:r>
            <a:r>
              <a:rPr lang="ru-RU" dirty="0"/>
              <a:t> </a:t>
            </a:r>
            <a:r>
              <a:rPr lang="ru-RU" dirty="0" err="1"/>
              <a:t>ери</a:t>
            </a:r>
            <a:r>
              <a:rPr lang="ru-RU" dirty="0"/>
              <a:t> в </a:t>
            </a:r>
            <a:r>
              <a:rPr lang="ru-RU" dirty="0" err="1"/>
              <a:t>Іудеї</a:t>
            </a:r>
            <a:r>
              <a:rPr lang="ru-RU" dirty="0"/>
              <a:t> </a:t>
            </a:r>
            <a:r>
              <a:rPr lang="ru-RU" dirty="0" err="1"/>
              <a:t>діяла</a:t>
            </a:r>
            <a:r>
              <a:rPr lang="ru-RU" dirty="0"/>
              <a:t> секта </a:t>
            </a:r>
            <a:r>
              <a:rPr lang="ru-RU" dirty="0" err="1"/>
              <a:t>сикаріїв</a:t>
            </a:r>
            <a:r>
              <a:rPr lang="ru-RU" dirty="0"/>
              <a:t> (</a:t>
            </a:r>
            <a:r>
              <a:rPr lang="ru-RU" dirty="0" err="1"/>
              <a:t>сика</a:t>
            </a:r>
            <a:r>
              <a:rPr lang="ru-RU" dirty="0"/>
              <a:t> - </a:t>
            </a:r>
            <a:r>
              <a:rPr lang="ru-RU" dirty="0" err="1"/>
              <a:t>кинджал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короткий меч),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знищувала</a:t>
            </a:r>
            <a:r>
              <a:rPr lang="ru-RU" dirty="0"/>
              <a:t> </a:t>
            </a:r>
            <a:r>
              <a:rPr lang="ru-RU" dirty="0" err="1"/>
              <a:t>представників</a:t>
            </a:r>
            <a:r>
              <a:rPr lang="ru-RU" dirty="0"/>
              <a:t> </a:t>
            </a:r>
            <a:r>
              <a:rPr lang="ru-RU" dirty="0" err="1"/>
              <a:t>єврейської</a:t>
            </a:r>
            <a:r>
              <a:rPr lang="ru-RU" dirty="0"/>
              <a:t> </a:t>
            </a:r>
            <a:r>
              <a:rPr lang="ru-RU" dirty="0" err="1"/>
              <a:t>знаті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співпрацювали</a:t>
            </a:r>
            <a:r>
              <a:rPr lang="ru-RU" dirty="0"/>
              <a:t> з римлянами. У </a:t>
            </a:r>
            <a:r>
              <a:rPr lang="ru-RU" dirty="0" err="1"/>
              <a:t>середні</a:t>
            </a:r>
            <a:r>
              <a:rPr lang="ru-RU" dirty="0"/>
              <a:t> </a:t>
            </a:r>
            <a:r>
              <a:rPr lang="ru-RU" dirty="0" err="1"/>
              <a:t>віки</a:t>
            </a:r>
            <a:r>
              <a:rPr lang="ru-RU" dirty="0"/>
              <a:t> </a:t>
            </a:r>
            <a:r>
              <a:rPr lang="ru-RU" dirty="0" err="1"/>
              <a:t>представники</a:t>
            </a:r>
            <a:r>
              <a:rPr lang="ru-RU" dirty="0"/>
              <a:t> </a:t>
            </a:r>
            <a:r>
              <a:rPr lang="ru-RU" dirty="0" err="1"/>
              <a:t>мусульманської</a:t>
            </a:r>
            <a:r>
              <a:rPr lang="ru-RU" dirty="0"/>
              <a:t> </a:t>
            </a:r>
            <a:r>
              <a:rPr lang="ru-RU" dirty="0" err="1"/>
              <a:t>секти</a:t>
            </a:r>
            <a:r>
              <a:rPr lang="ru-RU" dirty="0"/>
              <a:t> </a:t>
            </a:r>
            <a:r>
              <a:rPr lang="ru-RU" dirty="0" err="1"/>
              <a:t>оссошафінів</a:t>
            </a:r>
            <a:r>
              <a:rPr lang="ru-RU" dirty="0"/>
              <a:t> убивали </a:t>
            </a:r>
            <a:r>
              <a:rPr lang="ru-RU" dirty="0" err="1"/>
              <a:t>тодішніх</a:t>
            </a:r>
            <a:r>
              <a:rPr lang="ru-RU" dirty="0"/>
              <a:t> </a:t>
            </a:r>
            <a:r>
              <a:rPr lang="ru-RU" dirty="0" err="1"/>
              <a:t>володарів</a:t>
            </a:r>
            <a:r>
              <a:rPr lang="ru-RU" dirty="0"/>
              <a:t>, </a:t>
            </a:r>
            <a:r>
              <a:rPr lang="ru-RU" dirty="0" err="1"/>
              <a:t>політичний</a:t>
            </a:r>
            <a:r>
              <a:rPr lang="ru-RU" dirty="0"/>
              <a:t> </a:t>
            </a:r>
            <a:r>
              <a:rPr lang="ru-RU" dirty="0" err="1"/>
              <a:t>терор</a:t>
            </a:r>
            <a:r>
              <a:rPr lang="ru-RU" dirty="0"/>
              <a:t> </a:t>
            </a:r>
            <a:r>
              <a:rPr lang="ru-RU" dirty="0" err="1"/>
              <a:t>застосовували</a:t>
            </a:r>
            <a:r>
              <a:rPr lang="ru-RU" dirty="0"/>
              <a:t> </a:t>
            </a:r>
            <a:r>
              <a:rPr lang="ru-RU" dirty="0" err="1"/>
              <a:t>деякі</a:t>
            </a:r>
            <a:r>
              <a:rPr lang="ru-RU" dirty="0"/>
              <a:t> </a:t>
            </a:r>
            <a:r>
              <a:rPr lang="ru-RU" dirty="0" err="1"/>
              <a:t>таємні</a:t>
            </a:r>
            <a:r>
              <a:rPr lang="ru-RU" dirty="0"/>
              <a:t> </a:t>
            </a:r>
            <a:r>
              <a:rPr lang="ru-RU" dirty="0" err="1"/>
              <a:t>товариства</a:t>
            </a:r>
            <a:r>
              <a:rPr lang="ru-RU" dirty="0"/>
              <a:t> в </a:t>
            </a:r>
            <a:r>
              <a:rPr lang="ru-RU" dirty="0" err="1"/>
              <a:t>Індії</a:t>
            </a:r>
            <a:r>
              <a:rPr lang="ru-RU" dirty="0"/>
              <a:t> та </a:t>
            </a:r>
            <a:r>
              <a:rPr lang="ru-RU" dirty="0" err="1"/>
              <a:t>Китаї</a:t>
            </a:r>
            <a:r>
              <a:rPr lang="ru-RU" dirty="0"/>
              <a:t>. З </a:t>
            </a:r>
            <a:r>
              <a:rPr lang="ru-RU" dirty="0" err="1"/>
              <a:t>другої</a:t>
            </a:r>
            <a:r>
              <a:rPr lang="ru-RU" dirty="0"/>
              <a:t> </a:t>
            </a:r>
            <a:r>
              <a:rPr lang="ru-RU" dirty="0" err="1"/>
              <a:t>половини</a:t>
            </a:r>
            <a:r>
              <a:rPr lang="ru-RU" dirty="0"/>
              <a:t> </a:t>
            </a:r>
            <a:r>
              <a:rPr lang="en-US" dirty="0"/>
              <a:t>XIX </a:t>
            </a:r>
            <a:r>
              <a:rPr lang="ru-RU" dirty="0"/>
              <a:t>ст. </a:t>
            </a:r>
            <a:r>
              <a:rPr lang="ru-RU" dirty="0" err="1"/>
              <a:t>тероризм</a:t>
            </a:r>
            <a:r>
              <a:rPr lang="ru-RU" dirty="0"/>
              <a:t> </a:t>
            </a:r>
            <a:r>
              <a:rPr lang="ru-RU" dirty="0" err="1"/>
              <a:t>стає</a:t>
            </a:r>
            <a:r>
              <a:rPr lang="ru-RU" dirty="0"/>
              <a:t> </a:t>
            </a:r>
            <a:r>
              <a:rPr lang="ru-RU" dirty="0" err="1"/>
              <a:t>постійним</a:t>
            </a:r>
            <a:r>
              <a:rPr lang="ru-RU" dirty="0"/>
              <a:t> </a:t>
            </a:r>
            <a:r>
              <a:rPr lang="ru-RU" dirty="0" err="1"/>
              <a:t>чинником</a:t>
            </a:r>
            <a:r>
              <a:rPr lang="ru-RU" dirty="0"/>
              <a:t> </a:t>
            </a:r>
            <a:r>
              <a:rPr lang="ru-RU" dirty="0" err="1"/>
              <a:t>суспільного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.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представники</a:t>
            </a:r>
            <a:r>
              <a:rPr lang="ru-RU" dirty="0"/>
              <a:t> - </a:t>
            </a:r>
            <a:r>
              <a:rPr lang="ru-RU" dirty="0" err="1"/>
              <a:t>російські</a:t>
            </a:r>
            <a:r>
              <a:rPr lang="ru-RU" dirty="0"/>
              <a:t> народники, </a:t>
            </a:r>
            <a:r>
              <a:rPr lang="ru-RU" dirty="0" err="1"/>
              <a:t>радикальні</a:t>
            </a:r>
            <a:r>
              <a:rPr lang="ru-RU" dirty="0"/>
              <a:t> </a:t>
            </a:r>
            <a:r>
              <a:rPr lang="ru-RU" dirty="0" err="1"/>
              <a:t>націоналісти</a:t>
            </a:r>
            <a:r>
              <a:rPr lang="ru-RU" dirty="0"/>
              <a:t> в </a:t>
            </a:r>
            <a:r>
              <a:rPr lang="ru-RU" dirty="0" err="1"/>
              <a:t>Ірландії</a:t>
            </a:r>
            <a:r>
              <a:rPr lang="ru-RU" dirty="0"/>
              <a:t>, </a:t>
            </a:r>
            <a:r>
              <a:rPr lang="ru-RU" dirty="0" err="1"/>
              <a:t>Македонії</a:t>
            </a:r>
            <a:r>
              <a:rPr lang="ru-RU" dirty="0"/>
              <a:t>, </a:t>
            </a:r>
            <a:r>
              <a:rPr lang="ru-RU" dirty="0" err="1"/>
              <a:t>Сербії</a:t>
            </a:r>
            <a:r>
              <a:rPr lang="ru-RU" dirty="0"/>
              <a:t>, </a:t>
            </a:r>
            <a:r>
              <a:rPr lang="ru-RU" dirty="0" err="1"/>
              <a:t>анархісти</a:t>
            </a:r>
            <a:r>
              <a:rPr lang="ru-RU" dirty="0"/>
              <a:t> у </a:t>
            </a:r>
            <a:r>
              <a:rPr lang="ru-RU" dirty="0" err="1"/>
              <a:t>Франції</a:t>
            </a:r>
            <a:r>
              <a:rPr lang="ru-RU" dirty="0"/>
              <a:t> 90-х </a:t>
            </a:r>
            <a:r>
              <a:rPr lang="en-US" dirty="0"/>
              <a:t>pp., </a:t>
            </a:r>
            <a:r>
              <a:rPr lang="ru-RU" dirty="0"/>
              <a:t>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подібні</a:t>
            </a:r>
            <a:r>
              <a:rPr lang="ru-RU" dirty="0"/>
              <a:t> </a:t>
            </a:r>
            <a:r>
              <a:rPr lang="ru-RU" dirty="0" err="1"/>
              <a:t>рухи</a:t>
            </a:r>
            <a:r>
              <a:rPr lang="ru-RU" dirty="0"/>
              <a:t> в </a:t>
            </a:r>
            <a:r>
              <a:rPr lang="ru-RU" dirty="0" err="1"/>
              <a:t>Італії</a:t>
            </a:r>
            <a:r>
              <a:rPr lang="ru-RU" dirty="0"/>
              <a:t>, </a:t>
            </a:r>
            <a:r>
              <a:rPr lang="ru-RU" dirty="0" err="1"/>
              <a:t>Іспанії</a:t>
            </a:r>
            <a:r>
              <a:rPr lang="ru-RU" dirty="0"/>
              <a:t>, США.</a:t>
            </a:r>
          </a:p>
          <a:p>
            <a:endParaRPr lang="ru-RU" dirty="0"/>
          </a:p>
          <a:p>
            <a:r>
              <a:rPr lang="ru-RU" dirty="0" err="1"/>
              <a:t>Однак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в </a:t>
            </a:r>
            <a:r>
              <a:rPr lang="ru-RU" dirty="0" err="1"/>
              <a:t>сучасному</a:t>
            </a:r>
            <a:r>
              <a:rPr lang="ru-RU" dirty="0"/>
              <a:t> </a:t>
            </a:r>
            <a:r>
              <a:rPr lang="ru-RU" dirty="0" err="1"/>
              <a:t>світі</a:t>
            </a:r>
            <a:r>
              <a:rPr lang="ru-RU" dirty="0"/>
              <a:t> </a:t>
            </a:r>
            <a:r>
              <a:rPr lang="ru-RU" dirty="0" err="1"/>
              <a:t>масштаби</a:t>
            </a:r>
            <a:r>
              <a:rPr lang="ru-RU" dirty="0"/>
              <a:t> </a:t>
            </a:r>
            <a:r>
              <a:rPr lang="ru-RU" dirty="0" err="1"/>
              <a:t>тероризму</a:t>
            </a:r>
            <a:r>
              <a:rPr lang="ru-RU" dirty="0"/>
              <a:t> </a:t>
            </a:r>
            <a:r>
              <a:rPr lang="ru-RU" dirty="0" err="1"/>
              <a:t>досягли</a:t>
            </a:r>
            <a:r>
              <a:rPr lang="ru-RU" dirty="0"/>
              <a:t> таких </a:t>
            </a:r>
            <a:r>
              <a:rPr lang="ru-RU" dirty="0" err="1"/>
              <a:t>розмірів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він</a:t>
            </a:r>
            <a:r>
              <a:rPr lang="ru-RU" dirty="0"/>
              <a:t> став глобальною проблемою - </a:t>
            </a:r>
            <a:r>
              <a:rPr lang="ru-RU" dirty="0" err="1"/>
              <a:t>нарівні</a:t>
            </a:r>
            <a:r>
              <a:rPr lang="ru-RU" dirty="0"/>
              <a:t> з ядерною </a:t>
            </a:r>
            <a:r>
              <a:rPr lang="ru-RU" dirty="0" err="1"/>
              <a:t>загрозою</a:t>
            </a:r>
            <a:r>
              <a:rPr lang="ru-RU" dirty="0"/>
              <a:t> й </a:t>
            </a:r>
            <a:r>
              <a:rPr lang="ru-RU" dirty="0" err="1"/>
              <a:t>екологічними</a:t>
            </a:r>
            <a:r>
              <a:rPr lang="ru-RU" dirty="0"/>
              <a:t> </a:t>
            </a:r>
            <a:r>
              <a:rPr lang="ru-RU" dirty="0" err="1"/>
              <a:t>небезпеками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Терористи</a:t>
            </a:r>
            <a:r>
              <a:rPr lang="ru-RU" dirty="0"/>
              <a:t> </a:t>
            </a:r>
            <a:r>
              <a:rPr lang="ru-RU" dirty="0" err="1"/>
              <a:t>повною</a:t>
            </a:r>
            <a:r>
              <a:rPr lang="ru-RU" dirty="0"/>
              <a:t> </a:t>
            </a:r>
            <a:r>
              <a:rPr lang="ru-RU" dirty="0" err="1"/>
              <a:t>мірою</a:t>
            </a:r>
            <a:r>
              <a:rPr lang="ru-RU" dirty="0"/>
              <a:t> стали </a:t>
            </a:r>
            <a:r>
              <a:rPr lang="ru-RU" dirty="0" err="1"/>
              <a:t>користуватись</a:t>
            </a:r>
            <a:r>
              <a:rPr lang="ru-RU" dirty="0"/>
              <a:t> </a:t>
            </a:r>
            <a:r>
              <a:rPr lang="ru-RU" dirty="0" err="1"/>
              <a:t>усіма</a:t>
            </a:r>
            <a:r>
              <a:rPr lang="ru-RU" dirty="0"/>
              <a:t> </a:t>
            </a:r>
            <a:r>
              <a:rPr lang="ru-RU" dirty="0" err="1"/>
              <a:t>досягнен­нями</a:t>
            </a:r>
            <a:r>
              <a:rPr lang="ru-RU" dirty="0"/>
              <a:t> </a:t>
            </a:r>
            <a:r>
              <a:rPr lang="ru-RU" dirty="0" err="1"/>
              <a:t>сучасної</a:t>
            </a:r>
            <a:r>
              <a:rPr lang="ru-RU" dirty="0"/>
              <a:t> науки і </a:t>
            </a:r>
            <a:r>
              <a:rPr lang="ru-RU" dirty="0" err="1"/>
              <a:t>техніки</a:t>
            </a:r>
            <a:r>
              <a:rPr lang="ru-RU" dirty="0"/>
              <a:t> -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супутникового</a:t>
            </a:r>
            <a:r>
              <a:rPr lang="ru-RU" dirty="0"/>
              <a:t> </a:t>
            </a:r>
            <a:r>
              <a:rPr lang="ru-RU" dirty="0" err="1"/>
              <a:t>зв'язку</a:t>
            </a:r>
            <a:r>
              <a:rPr lang="ru-RU" dirty="0"/>
              <a:t> і </a:t>
            </a:r>
            <a:r>
              <a:rPr lang="ru-RU" dirty="0" err="1"/>
              <a:t>мережі</a:t>
            </a:r>
            <a:r>
              <a:rPr lang="ru-RU" dirty="0"/>
              <a:t> </a:t>
            </a:r>
            <a:r>
              <a:rPr lang="ru-RU" dirty="0" err="1"/>
              <a:t>Інтернет</a:t>
            </a:r>
            <a:r>
              <a:rPr lang="ru-RU" dirty="0"/>
              <a:t> до ракет з тепловою </a:t>
            </a:r>
            <a:r>
              <a:rPr lang="ru-RU" dirty="0" err="1"/>
              <a:t>головкою</a:t>
            </a:r>
            <a:r>
              <a:rPr lang="ru-RU" dirty="0"/>
              <a:t> </a:t>
            </a:r>
            <a:r>
              <a:rPr lang="ru-RU" dirty="0" err="1"/>
              <a:t>наведення</a:t>
            </a:r>
            <a:r>
              <a:rPr lang="ru-RU" dirty="0"/>
              <a:t>. До 1995 р. </a:t>
            </a:r>
            <a:r>
              <a:rPr lang="ru-RU" dirty="0" err="1"/>
              <a:t>тероризм</a:t>
            </a:r>
            <a:r>
              <a:rPr lang="ru-RU" dirty="0"/>
              <a:t> </a:t>
            </a:r>
            <a:r>
              <a:rPr lang="ru-RU" dirty="0" err="1"/>
              <a:t>охопив</a:t>
            </a:r>
            <a:r>
              <a:rPr lang="ru-RU" dirty="0"/>
              <a:t> </a:t>
            </a:r>
            <a:r>
              <a:rPr lang="ru-RU" dirty="0" err="1"/>
              <a:t>понад</a:t>
            </a:r>
            <a:r>
              <a:rPr lang="ru-RU" dirty="0"/>
              <a:t> 100 </a:t>
            </a:r>
            <a:r>
              <a:rPr lang="ru-RU" dirty="0" err="1"/>
              <a:t>країн</a:t>
            </a:r>
            <a:r>
              <a:rPr lang="ru-RU" dirty="0"/>
              <a:t> </a:t>
            </a:r>
            <a:r>
              <a:rPr lang="ru-RU" dirty="0" err="1"/>
              <a:t>світу</a:t>
            </a:r>
            <a:r>
              <a:rPr lang="ru-RU" dirty="0"/>
              <a:t>, а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терактін</a:t>
            </a:r>
            <a:r>
              <a:rPr lang="ru-RU" dirty="0"/>
              <a:t> з 1968 по 1995 </a:t>
            </a:r>
            <a:r>
              <a:rPr lang="en-US" dirty="0"/>
              <a:t>pp. </a:t>
            </a:r>
            <a:r>
              <a:rPr lang="ru-RU" dirty="0" err="1"/>
              <a:t>наблизилася</a:t>
            </a:r>
            <a:r>
              <a:rPr lang="ru-RU" dirty="0"/>
              <a:t> до 25 </a:t>
            </a:r>
            <a:r>
              <a:rPr lang="ru-RU" dirty="0" err="1"/>
              <a:t>тисяч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84541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78676" y="0"/>
            <a:ext cx="10513324" cy="6858000"/>
          </a:xfrm>
        </p:spPr>
        <p:txBody>
          <a:bodyPr>
            <a:normAutofit fontScale="85000" lnSpcReduction="20000"/>
          </a:bodyPr>
          <a:lstStyle/>
          <a:p>
            <a:r>
              <a:rPr lang="ru-RU" b="1" i="1" dirty="0"/>
              <a:t>Причини </a:t>
            </a:r>
            <a:r>
              <a:rPr lang="ru-RU" b="1" i="1" dirty="0" err="1"/>
              <a:t>виникнення</a:t>
            </a:r>
            <a:r>
              <a:rPr lang="ru-RU" b="1" i="1" dirty="0"/>
              <a:t> </a:t>
            </a:r>
            <a:r>
              <a:rPr lang="ru-RU" b="1" i="1" dirty="0" err="1"/>
              <a:t>тероризму</a:t>
            </a:r>
            <a:r>
              <a:rPr lang="ru-RU" b="1" i="1" dirty="0"/>
              <a:t> </a:t>
            </a:r>
            <a:r>
              <a:rPr lang="ru-RU" dirty="0"/>
              <a:t>як </a:t>
            </a:r>
            <a:r>
              <a:rPr lang="ru-RU" dirty="0" err="1"/>
              <a:t>явища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соціальний</a:t>
            </a:r>
            <a:r>
              <a:rPr lang="ru-RU" dirty="0"/>
              <a:t> характер і </a:t>
            </a:r>
            <a:r>
              <a:rPr lang="ru-RU" dirty="0" err="1"/>
              <a:t>пов'язані</a:t>
            </a:r>
            <a:r>
              <a:rPr lang="ru-RU" dirty="0"/>
              <a:t> з </a:t>
            </a:r>
            <a:r>
              <a:rPr lang="ru-RU" dirty="0" err="1"/>
              <a:t>існуванням</a:t>
            </a:r>
            <a:r>
              <a:rPr lang="ru-RU" dirty="0"/>
              <a:t> </a:t>
            </a:r>
            <a:r>
              <a:rPr lang="ru-RU" dirty="0" err="1"/>
              <a:t>занадто</a:t>
            </a:r>
            <a:r>
              <a:rPr lang="ru-RU" dirty="0"/>
              <a:t> великих </a:t>
            </a:r>
            <a:r>
              <a:rPr lang="ru-RU" dirty="0" err="1"/>
              <a:t>відмінностей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умовами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 людей,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дотриманням</a:t>
            </a:r>
            <a:r>
              <a:rPr lang="ru-RU" dirty="0"/>
              <a:t> прав і свобод </a:t>
            </a:r>
            <a:r>
              <a:rPr lang="ru-RU" dirty="0" err="1"/>
              <a:t>особистості</a:t>
            </a:r>
            <a:r>
              <a:rPr lang="ru-RU" dirty="0"/>
              <a:t> у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країнах</a:t>
            </a:r>
            <a:r>
              <a:rPr lang="ru-RU" dirty="0"/>
              <a:t> </a:t>
            </a:r>
            <a:r>
              <a:rPr lang="ru-RU" dirty="0" err="1"/>
              <a:t>світу</a:t>
            </a:r>
            <a:r>
              <a:rPr lang="ru-RU" dirty="0"/>
              <a:t>. За причинами </a:t>
            </a:r>
            <a:r>
              <a:rPr lang="ru-RU" dirty="0" err="1"/>
              <a:t>виникнення</a:t>
            </a:r>
            <a:r>
              <a:rPr lang="ru-RU" dirty="0"/>
              <a:t> </a:t>
            </a:r>
            <a:r>
              <a:rPr lang="ru-RU" dirty="0" err="1"/>
              <a:t>тероризм</a:t>
            </a:r>
            <a:r>
              <a:rPr lang="ru-RU" dirty="0"/>
              <a:t> </a:t>
            </a:r>
            <a:r>
              <a:rPr lang="ru-RU" dirty="0" err="1"/>
              <a:t>ділиться</a:t>
            </a:r>
            <a:r>
              <a:rPr lang="ru-RU" dirty="0"/>
              <a:t> на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види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• </a:t>
            </a:r>
            <a:r>
              <a:rPr lang="ru-RU" b="1" i="1" u="sng" dirty="0" err="1"/>
              <a:t>соціальний</a:t>
            </a:r>
            <a:r>
              <a:rPr lang="ru-RU" b="1" i="1" u="sng" dirty="0"/>
              <a:t> (</a:t>
            </a:r>
            <a:r>
              <a:rPr lang="ru-RU" b="1" i="1" u="sng" dirty="0" err="1"/>
              <a:t>ідеологічний</a:t>
            </a:r>
            <a:r>
              <a:rPr lang="ru-RU" b="1" i="1" u="sng" dirty="0"/>
              <a:t>) </a:t>
            </a:r>
            <a:r>
              <a:rPr lang="ru-RU" b="1" i="1" u="sng" dirty="0" err="1"/>
              <a:t>тероризм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на </a:t>
            </a:r>
            <a:r>
              <a:rPr lang="ru-RU" dirty="0" err="1"/>
              <a:t>меті</a:t>
            </a:r>
            <a:r>
              <a:rPr lang="ru-RU" dirty="0"/>
              <a:t> </a:t>
            </a:r>
            <a:r>
              <a:rPr lang="ru-RU" dirty="0" err="1"/>
              <a:t>корінну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часткову</a:t>
            </a:r>
            <a:r>
              <a:rPr lang="ru-RU" dirty="0"/>
              <a:t> </a:t>
            </a:r>
            <a:r>
              <a:rPr lang="ru-RU" dirty="0" err="1"/>
              <a:t>зміну</a:t>
            </a:r>
            <a:r>
              <a:rPr lang="ru-RU" dirty="0"/>
              <a:t> </a:t>
            </a:r>
            <a:r>
              <a:rPr lang="ru-RU" dirty="0" err="1"/>
              <a:t>економічного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політичного</a:t>
            </a:r>
            <a:r>
              <a:rPr lang="ru-RU" dirty="0"/>
              <a:t> устрою </a:t>
            </a:r>
            <a:r>
              <a:rPr lang="ru-RU" dirty="0" err="1"/>
              <a:t>власної</a:t>
            </a:r>
            <a:r>
              <a:rPr lang="ru-RU" dirty="0"/>
              <a:t> </a:t>
            </a:r>
            <a:r>
              <a:rPr lang="ru-RU" dirty="0" err="1"/>
              <a:t>країни</a:t>
            </a:r>
            <a:r>
              <a:rPr lang="ru-RU" dirty="0"/>
              <a:t>. Прикладами такого </a:t>
            </a:r>
            <a:r>
              <a:rPr lang="ru-RU" dirty="0" err="1"/>
              <a:t>тероризму</a:t>
            </a:r>
            <a:r>
              <a:rPr lang="ru-RU" dirty="0"/>
              <a:t> є </a:t>
            </a:r>
            <a:r>
              <a:rPr lang="ru-RU" dirty="0" err="1"/>
              <a:t>діяльність</a:t>
            </a:r>
            <a:r>
              <a:rPr lang="ru-RU" dirty="0"/>
              <a:t> </a:t>
            </a:r>
            <a:r>
              <a:rPr lang="ru-RU" dirty="0" err="1"/>
              <a:t>народовольців</a:t>
            </a:r>
            <a:r>
              <a:rPr lang="ru-RU" dirty="0"/>
              <a:t> у </a:t>
            </a:r>
            <a:r>
              <a:rPr lang="ru-RU" dirty="0" err="1"/>
              <a:t>Російській</a:t>
            </a:r>
            <a:r>
              <a:rPr lang="ru-RU" dirty="0"/>
              <a:t> </a:t>
            </a:r>
            <a:r>
              <a:rPr lang="ru-RU" dirty="0" err="1"/>
              <a:t>імперії</a:t>
            </a:r>
            <a:r>
              <a:rPr lang="ru-RU" dirty="0"/>
              <a:t>, </a:t>
            </a:r>
            <a:r>
              <a:rPr lang="ru-RU" dirty="0" err="1"/>
              <a:t>західнонімецької</a:t>
            </a:r>
            <a:r>
              <a:rPr lang="ru-RU" dirty="0"/>
              <a:t> "</a:t>
            </a:r>
            <a:r>
              <a:rPr lang="ru-RU" dirty="0" err="1"/>
              <a:t>Фракції</a:t>
            </a:r>
            <a:r>
              <a:rPr lang="ru-RU" dirty="0"/>
              <a:t> </a:t>
            </a:r>
            <a:r>
              <a:rPr lang="ru-RU" dirty="0" err="1"/>
              <a:t>Червоної</a:t>
            </a:r>
            <a:r>
              <a:rPr lang="ru-RU" dirty="0"/>
              <a:t> </a:t>
            </a:r>
            <a:r>
              <a:rPr lang="ru-RU" dirty="0" err="1"/>
              <a:t>Армії</a:t>
            </a:r>
            <a:r>
              <a:rPr lang="ru-RU" dirty="0"/>
              <a:t>", метою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був</a:t>
            </a:r>
            <a:r>
              <a:rPr lang="ru-RU" dirty="0"/>
              <a:t> "протест </a:t>
            </a:r>
            <a:r>
              <a:rPr lang="ru-RU" dirty="0" err="1"/>
              <a:t>проти</a:t>
            </a:r>
            <a:r>
              <a:rPr lang="ru-RU" dirty="0"/>
              <a:t> </a:t>
            </a:r>
            <a:r>
              <a:rPr lang="ru-RU" dirty="0" err="1"/>
              <a:t>суспільства</a:t>
            </a:r>
            <a:r>
              <a:rPr lang="ru-RU" dirty="0"/>
              <a:t> </a:t>
            </a:r>
            <a:r>
              <a:rPr lang="ru-RU" dirty="0" err="1"/>
              <a:t>споживання</a:t>
            </a:r>
            <a:r>
              <a:rPr lang="ru-RU" dirty="0"/>
              <a:t>", </a:t>
            </a:r>
            <a:r>
              <a:rPr lang="ru-RU" dirty="0" err="1"/>
              <a:t>італійських</a:t>
            </a:r>
            <a:r>
              <a:rPr lang="ru-RU" dirty="0"/>
              <a:t> "</a:t>
            </a:r>
            <a:r>
              <a:rPr lang="ru-RU" dirty="0" err="1"/>
              <a:t>Червоних</a:t>
            </a:r>
            <a:r>
              <a:rPr lang="ru-RU" dirty="0"/>
              <a:t> бригад", </a:t>
            </a:r>
            <a:r>
              <a:rPr lang="ru-RU" dirty="0" err="1"/>
              <a:t>що</a:t>
            </a:r>
            <a:r>
              <a:rPr lang="ru-RU" dirty="0"/>
              <a:t> "</a:t>
            </a:r>
            <a:r>
              <a:rPr lang="ru-RU" dirty="0" err="1"/>
              <a:t>баряться</a:t>
            </a:r>
            <a:r>
              <a:rPr lang="ru-RU" dirty="0"/>
              <a:t> </a:t>
            </a:r>
            <a:r>
              <a:rPr lang="ru-RU" dirty="0" err="1"/>
              <a:t>проти</a:t>
            </a:r>
            <a:r>
              <a:rPr lang="ru-RU" dirty="0"/>
              <a:t> </a:t>
            </a:r>
            <a:r>
              <a:rPr lang="ru-RU" dirty="0" err="1"/>
              <a:t>господарів</a:t>
            </a:r>
            <a:r>
              <a:rPr lang="ru-RU" dirty="0"/>
              <a:t> і тих, </a:t>
            </a:r>
            <a:r>
              <a:rPr lang="ru-RU" dirty="0" err="1"/>
              <a:t>хто</a:t>
            </a:r>
            <a:r>
              <a:rPr lang="ru-RU" dirty="0"/>
              <a:t> </a:t>
            </a:r>
            <a:r>
              <a:rPr lang="ru-RU" dirty="0" err="1"/>
              <a:t>їм</a:t>
            </a:r>
            <a:r>
              <a:rPr lang="ru-RU" dirty="0"/>
              <a:t> служить";</a:t>
            </a:r>
          </a:p>
          <a:p>
            <a:endParaRPr lang="ru-RU" dirty="0"/>
          </a:p>
          <a:p>
            <a:r>
              <a:rPr lang="ru-RU" b="1" i="1" u="sng" dirty="0"/>
              <a:t>• </a:t>
            </a:r>
            <a:r>
              <a:rPr lang="ru-RU" b="1" i="1" u="sng" dirty="0" err="1"/>
              <a:t>національний</a:t>
            </a:r>
            <a:r>
              <a:rPr lang="ru-RU" b="1" i="1" u="sng" dirty="0"/>
              <a:t> </a:t>
            </a:r>
            <a:r>
              <a:rPr lang="ru-RU" b="1" i="1" u="sng" dirty="0" err="1"/>
              <a:t>тероризм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здійснюється</a:t>
            </a:r>
            <a:r>
              <a:rPr lang="ru-RU" dirty="0"/>
              <a:t> за </a:t>
            </a:r>
            <a:r>
              <a:rPr lang="ru-RU" dirty="0" err="1"/>
              <a:t>етнічною</a:t>
            </a:r>
            <a:r>
              <a:rPr lang="ru-RU" dirty="0"/>
              <a:t> </a:t>
            </a:r>
            <a:r>
              <a:rPr lang="ru-RU" dirty="0" err="1"/>
              <a:t>ознакою</a:t>
            </a:r>
            <a:r>
              <a:rPr lang="ru-RU" dirty="0"/>
              <a:t> та </a:t>
            </a:r>
            <a:r>
              <a:rPr lang="ru-RU" dirty="0" err="1"/>
              <a:t>включає</a:t>
            </a:r>
            <a:r>
              <a:rPr lang="ru-RU" dirty="0"/>
              <a:t> </a:t>
            </a:r>
            <a:r>
              <a:rPr lang="ru-RU" dirty="0" err="1"/>
              <a:t>організації</a:t>
            </a:r>
            <a:r>
              <a:rPr lang="ru-RU" dirty="0"/>
              <a:t> </a:t>
            </a:r>
            <a:r>
              <a:rPr lang="ru-RU" dirty="0" err="1"/>
              <a:t>сепаратистського</a:t>
            </a:r>
            <a:r>
              <a:rPr lang="ru-RU" dirty="0"/>
              <a:t> плану,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на </a:t>
            </a:r>
            <a:r>
              <a:rPr lang="ru-RU" dirty="0" err="1"/>
              <a:t>меті</a:t>
            </a:r>
            <a:r>
              <a:rPr lang="ru-RU" dirty="0"/>
              <a:t> </a:t>
            </a:r>
            <a:r>
              <a:rPr lang="ru-RU" dirty="0" err="1"/>
              <a:t>боротьбу</a:t>
            </a:r>
            <a:r>
              <a:rPr lang="ru-RU" dirty="0"/>
              <a:t> </a:t>
            </a:r>
            <a:r>
              <a:rPr lang="ru-RU" dirty="0" err="1"/>
              <a:t>проти</a:t>
            </a:r>
            <a:r>
              <a:rPr lang="ru-RU" dirty="0"/>
              <a:t> </a:t>
            </a:r>
            <a:r>
              <a:rPr lang="ru-RU" dirty="0" err="1"/>
              <a:t>економічного</a:t>
            </a:r>
            <a:r>
              <a:rPr lang="ru-RU" dirty="0"/>
              <a:t> та </a:t>
            </a:r>
            <a:r>
              <a:rPr lang="ru-RU" dirty="0" err="1"/>
              <a:t>політичного</a:t>
            </a:r>
            <a:r>
              <a:rPr lang="ru-RU" dirty="0"/>
              <a:t> диктату </a:t>
            </a:r>
            <a:r>
              <a:rPr lang="ru-RU" dirty="0" err="1"/>
              <a:t>національних</a:t>
            </a:r>
            <a:r>
              <a:rPr lang="ru-RU" dirty="0"/>
              <a:t> держав і </a:t>
            </a:r>
            <a:r>
              <a:rPr lang="ru-RU" dirty="0" err="1"/>
              <a:t>монополій</a:t>
            </a:r>
            <a:r>
              <a:rPr lang="ru-RU" dirty="0"/>
              <a:t>. Прикладами </a:t>
            </a:r>
            <a:r>
              <a:rPr lang="ru-RU" dirty="0" err="1"/>
              <a:t>слугують</a:t>
            </a:r>
            <a:r>
              <a:rPr lang="ru-RU" dirty="0"/>
              <a:t> </a:t>
            </a:r>
            <a:r>
              <a:rPr lang="ru-RU" dirty="0" err="1"/>
              <a:t>акції</a:t>
            </a:r>
            <a:r>
              <a:rPr lang="ru-RU" dirty="0"/>
              <a:t> </a:t>
            </a:r>
            <a:r>
              <a:rPr lang="ru-RU" dirty="0" err="1"/>
              <a:t>чеченських</a:t>
            </a:r>
            <a:r>
              <a:rPr lang="ru-RU" dirty="0"/>
              <a:t> </a:t>
            </a:r>
            <a:r>
              <a:rPr lang="ru-RU" dirty="0" err="1"/>
              <a:t>бойовиків</a:t>
            </a:r>
            <a:r>
              <a:rPr lang="ru-RU" dirty="0"/>
              <a:t> у </a:t>
            </a:r>
            <a:r>
              <a:rPr lang="ru-RU" dirty="0" err="1"/>
              <a:t>Москві</a:t>
            </a:r>
            <a:r>
              <a:rPr lang="ru-RU" dirty="0"/>
              <a:t> та </a:t>
            </a:r>
            <a:r>
              <a:rPr lang="ru-RU" dirty="0" err="1"/>
              <a:t>Владикавказі</a:t>
            </a:r>
            <a:r>
              <a:rPr lang="ru-RU" dirty="0"/>
              <a:t>, </a:t>
            </a:r>
            <a:r>
              <a:rPr lang="ru-RU" dirty="0" err="1"/>
              <a:t>баскських</a:t>
            </a:r>
            <a:r>
              <a:rPr lang="ru-RU" dirty="0"/>
              <a:t> </a:t>
            </a:r>
            <a:r>
              <a:rPr lang="ru-RU" dirty="0" err="1"/>
              <a:t>екстремістів</a:t>
            </a:r>
            <a:r>
              <a:rPr lang="ru-RU" dirty="0"/>
              <a:t> в </a:t>
            </a:r>
            <a:r>
              <a:rPr lang="ru-RU" dirty="0" err="1"/>
              <a:t>Іспанії</a:t>
            </a:r>
            <a:r>
              <a:rPr lang="ru-RU" dirty="0"/>
              <a:t>, </a:t>
            </a:r>
            <a:r>
              <a:rPr lang="ru-RU" dirty="0" err="1"/>
              <a:t>ірландських</a:t>
            </a:r>
            <a:r>
              <a:rPr lang="ru-RU" dirty="0"/>
              <a:t> </a:t>
            </a:r>
            <a:r>
              <a:rPr lang="ru-RU" dirty="0" err="1"/>
              <a:t>бойовиків</a:t>
            </a:r>
            <a:r>
              <a:rPr lang="ru-RU" dirty="0"/>
              <a:t> у </a:t>
            </a:r>
            <a:r>
              <a:rPr lang="ru-RU" dirty="0" err="1"/>
              <a:t>Великій</a:t>
            </a:r>
            <a:r>
              <a:rPr lang="ru-RU" dirty="0"/>
              <a:t> </a:t>
            </a:r>
            <a:r>
              <a:rPr lang="ru-RU" dirty="0" err="1"/>
              <a:t>Британії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• </a:t>
            </a:r>
            <a:r>
              <a:rPr lang="ru-RU" b="1" i="1" u="sng" dirty="0" err="1"/>
              <a:t>релігійний</a:t>
            </a:r>
            <a:r>
              <a:rPr lang="ru-RU" b="1" i="1" u="sng" dirty="0"/>
              <a:t> </a:t>
            </a:r>
            <a:r>
              <a:rPr lang="ru-RU" b="1" i="1" u="sng" dirty="0" err="1"/>
              <a:t>тероризм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виникає</a:t>
            </a:r>
            <a:r>
              <a:rPr lang="ru-RU" dirty="0"/>
              <a:t> у </a:t>
            </a:r>
            <a:r>
              <a:rPr lang="ru-RU" dirty="0" err="1"/>
              <a:t>випадках</a:t>
            </a:r>
            <a:r>
              <a:rPr lang="ru-RU" dirty="0"/>
              <a:t>, коли </a:t>
            </a:r>
            <a:r>
              <a:rPr lang="ru-RU" dirty="0" err="1"/>
              <a:t>релігійна</a:t>
            </a:r>
            <a:r>
              <a:rPr lang="ru-RU" dirty="0"/>
              <a:t> </a:t>
            </a:r>
            <a:r>
              <a:rPr lang="ru-RU" dirty="0" err="1"/>
              <a:t>самосвідомість</a:t>
            </a:r>
            <a:r>
              <a:rPr lang="ru-RU" dirty="0"/>
              <a:t> </a:t>
            </a:r>
            <a:r>
              <a:rPr lang="ru-RU" dirty="0" err="1"/>
              <a:t>стає</a:t>
            </a:r>
            <a:r>
              <a:rPr lang="ru-RU" dirty="0"/>
              <a:t> </a:t>
            </a:r>
            <a:r>
              <a:rPr lang="ru-RU" dirty="0" err="1"/>
              <a:t>визначальною</a:t>
            </a:r>
            <a:r>
              <a:rPr lang="ru-RU" dirty="0"/>
              <a:t> в </a:t>
            </a:r>
            <a:r>
              <a:rPr lang="ru-RU" dirty="0" err="1"/>
              <a:t>політичному</a:t>
            </a:r>
            <a:r>
              <a:rPr lang="ru-RU" dirty="0"/>
              <a:t> </a:t>
            </a:r>
            <a:r>
              <a:rPr lang="ru-RU" dirty="0" err="1"/>
              <a:t>протистоянні</a:t>
            </a:r>
            <a:r>
              <a:rPr lang="ru-RU" dirty="0"/>
              <a:t>.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поділяється</a:t>
            </a:r>
            <a:r>
              <a:rPr lang="ru-RU" dirty="0"/>
              <a:t> на </a:t>
            </a:r>
            <a:r>
              <a:rPr lang="ru-RU" dirty="0" err="1"/>
              <a:t>фундаменталістський</a:t>
            </a:r>
            <a:r>
              <a:rPr lang="ru-RU" dirty="0"/>
              <a:t> (</a:t>
            </a:r>
            <a:r>
              <a:rPr lang="ru-RU" dirty="0" err="1"/>
              <a:t>ісламський</a:t>
            </a:r>
            <a:r>
              <a:rPr lang="ru-RU" dirty="0"/>
              <a:t>) та </a:t>
            </a:r>
            <a:r>
              <a:rPr lang="ru-RU" dirty="0" err="1"/>
              <a:t>сектантський</a:t>
            </a:r>
            <a:r>
              <a:rPr lang="ru-RU" dirty="0"/>
              <a:t>. </a:t>
            </a:r>
            <a:r>
              <a:rPr lang="ru-RU" dirty="0" err="1"/>
              <a:t>Сюди</a:t>
            </a:r>
            <a:r>
              <a:rPr lang="ru-RU" dirty="0"/>
              <a:t> </a:t>
            </a:r>
            <a:r>
              <a:rPr lang="ru-RU" dirty="0" err="1"/>
              <a:t>належить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 </a:t>
            </a:r>
            <a:r>
              <a:rPr lang="ru-RU" dirty="0" err="1"/>
              <a:t>палестинських</a:t>
            </a:r>
            <a:r>
              <a:rPr lang="ru-RU" dirty="0"/>
              <a:t> </a:t>
            </a:r>
            <a:r>
              <a:rPr lang="ru-RU" dirty="0" err="1"/>
              <a:t>терористів</a:t>
            </a:r>
            <a:r>
              <a:rPr lang="ru-RU" dirty="0"/>
              <a:t> і </a:t>
            </a:r>
            <a:r>
              <a:rPr lang="ru-RU" dirty="0" err="1"/>
              <a:t>певною</a:t>
            </a:r>
            <a:r>
              <a:rPr lang="ru-RU" dirty="0"/>
              <a:t> </a:t>
            </a:r>
            <a:r>
              <a:rPr lang="ru-RU" dirty="0" err="1"/>
              <a:t>мірою</a:t>
            </a:r>
            <a:r>
              <a:rPr lang="ru-RU" dirty="0"/>
              <a:t> </a:t>
            </a:r>
            <a:r>
              <a:rPr lang="ru-RU" dirty="0" err="1"/>
              <a:t>японська</a:t>
            </a:r>
            <a:r>
              <a:rPr lang="ru-RU" dirty="0"/>
              <a:t> "АУМ </a:t>
            </a:r>
            <a:r>
              <a:rPr lang="ru-RU" dirty="0" err="1"/>
              <a:t>Сінріке</a:t>
            </a:r>
            <a:r>
              <a:rPr lang="ru-RU" dirty="0"/>
              <a:t>";</a:t>
            </a:r>
          </a:p>
          <a:p>
            <a:endParaRPr lang="ru-RU" dirty="0"/>
          </a:p>
          <a:p>
            <a:r>
              <a:rPr lang="ru-RU" dirty="0"/>
              <a:t>• </a:t>
            </a:r>
            <a:r>
              <a:rPr lang="ru-RU" b="1" i="1" u="sng" dirty="0" err="1"/>
              <a:t>світоглядний</a:t>
            </a:r>
            <a:r>
              <a:rPr lang="ru-RU" b="1" i="1" u="sng" dirty="0"/>
              <a:t> </a:t>
            </a:r>
            <a:r>
              <a:rPr lang="ru-RU" b="1" i="1" u="sng" dirty="0" err="1"/>
              <a:t>тероризм</a:t>
            </a:r>
            <a:r>
              <a:rPr lang="ru-RU" dirty="0"/>
              <a:t>, мотивом </a:t>
            </a:r>
            <a:r>
              <a:rPr lang="ru-RU" dirty="0" err="1"/>
              <a:t>якого</a:t>
            </a:r>
            <a:r>
              <a:rPr lang="ru-RU" dirty="0"/>
              <a:t> є </a:t>
            </a:r>
            <a:r>
              <a:rPr lang="ru-RU" dirty="0" err="1"/>
              <a:t>принципова</a:t>
            </a:r>
            <a:r>
              <a:rPr lang="ru-RU" dirty="0"/>
              <a:t> </a:t>
            </a:r>
            <a:r>
              <a:rPr lang="ru-RU" dirty="0" err="1"/>
              <a:t>незгода</a:t>
            </a:r>
            <a:r>
              <a:rPr lang="ru-RU" dirty="0"/>
              <a:t> з </a:t>
            </a:r>
            <a:r>
              <a:rPr lang="ru-RU" dirty="0" err="1"/>
              <a:t>панівними</a:t>
            </a:r>
            <a:r>
              <a:rPr lang="ru-RU" dirty="0"/>
              <a:t> нормами та </a:t>
            </a:r>
            <a:r>
              <a:rPr lang="ru-RU" dirty="0" err="1"/>
              <a:t>стосунками</a:t>
            </a:r>
            <a:r>
              <a:rPr lang="ru-RU" dirty="0"/>
              <a:t> в </a:t>
            </a:r>
            <a:r>
              <a:rPr lang="ru-RU" dirty="0" err="1"/>
              <a:t>суспільстві</a:t>
            </a:r>
            <a:r>
              <a:rPr lang="ru-RU" dirty="0"/>
              <a:t> (</a:t>
            </a:r>
            <a:r>
              <a:rPr lang="ru-RU" dirty="0" err="1"/>
              <a:t>наприклад</a:t>
            </a:r>
            <a:r>
              <a:rPr lang="ru-RU" dirty="0"/>
              <a:t>, з </a:t>
            </a:r>
            <a:r>
              <a:rPr lang="ru-RU" dirty="0" err="1"/>
              <a:t>будівництвом</a:t>
            </a:r>
            <a:r>
              <a:rPr lang="ru-RU" dirty="0"/>
              <a:t> </a:t>
            </a:r>
            <a:r>
              <a:rPr lang="ru-RU" dirty="0" err="1"/>
              <a:t>ядерних</a:t>
            </a:r>
            <a:r>
              <a:rPr lang="ru-RU" dirty="0"/>
              <a:t> </a:t>
            </a:r>
            <a:r>
              <a:rPr lang="ru-RU" dirty="0" err="1"/>
              <a:t>об'єктів</a:t>
            </a:r>
            <a:r>
              <a:rPr lang="ru-RU" dirty="0"/>
              <a:t>, </a:t>
            </a:r>
            <a:r>
              <a:rPr lang="ru-RU" dirty="0" err="1"/>
              <a:t>вбивством</a:t>
            </a:r>
            <a:r>
              <a:rPr lang="ru-RU" dirty="0"/>
              <a:t> </a:t>
            </a:r>
            <a:r>
              <a:rPr lang="ru-RU" dirty="0" err="1"/>
              <a:t>тварин</a:t>
            </a:r>
            <a:r>
              <a:rPr lang="ru-RU" dirty="0"/>
              <a:t>, </a:t>
            </a:r>
            <a:r>
              <a:rPr lang="ru-RU" dirty="0" err="1"/>
              <a:t>забрудненням</a:t>
            </a:r>
            <a:r>
              <a:rPr lang="ru-RU" dirty="0"/>
              <a:t> </a:t>
            </a:r>
            <a:r>
              <a:rPr lang="ru-RU" dirty="0" err="1"/>
              <a:t>навколишнього</a:t>
            </a:r>
            <a:r>
              <a:rPr lang="ru-RU" dirty="0"/>
              <a:t> </a:t>
            </a:r>
            <a:r>
              <a:rPr lang="ru-RU" dirty="0" err="1"/>
              <a:t>середовища</a:t>
            </a:r>
            <a:r>
              <a:rPr lang="ru-RU" dirty="0"/>
              <a:t>, </a:t>
            </a:r>
            <a:r>
              <a:rPr lang="ru-RU" dirty="0" err="1"/>
              <a:t>явищами</a:t>
            </a:r>
            <a:r>
              <a:rPr lang="ru-RU" dirty="0"/>
              <a:t> </a:t>
            </a:r>
            <a:r>
              <a:rPr lang="ru-RU" dirty="0" err="1"/>
              <a:t>глобалізації</a:t>
            </a:r>
            <a:r>
              <a:rPr lang="ru-RU" dirty="0"/>
              <a:t>). </a:t>
            </a:r>
            <a:r>
              <a:rPr lang="ru-RU" dirty="0" err="1"/>
              <a:t>Яскравим</a:t>
            </a:r>
            <a:r>
              <a:rPr lang="ru-RU" dirty="0"/>
              <a:t> прикладом </a:t>
            </a:r>
            <a:r>
              <a:rPr lang="ru-RU" dirty="0" err="1"/>
              <a:t>цього</a:t>
            </a:r>
            <a:r>
              <a:rPr lang="ru-RU" dirty="0"/>
              <a:t> виду </a:t>
            </a:r>
            <a:r>
              <a:rPr lang="ru-RU" dirty="0" err="1"/>
              <a:t>тероризму</a:t>
            </a:r>
            <a:r>
              <a:rPr lang="ru-RU" dirty="0"/>
              <a:t> є широкомасштабна </a:t>
            </a:r>
            <a:r>
              <a:rPr lang="ru-RU" dirty="0" err="1"/>
              <a:t>терористична</a:t>
            </a:r>
            <a:r>
              <a:rPr lang="ru-RU" dirty="0"/>
              <a:t> </a:t>
            </a:r>
            <a:r>
              <a:rPr lang="ru-RU" dirty="0" err="1"/>
              <a:t>операція</a:t>
            </a:r>
            <a:r>
              <a:rPr lang="ru-RU" dirty="0"/>
              <a:t> 11 </a:t>
            </a:r>
            <a:r>
              <a:rPr lang="ru-RU" dirty="0" err="1"/>
              <a:t>вересня</a:t>
            </a:r>
            <a:r>
              <a:rPr lang="ru-RU" dirty="0"/>
              <a:t> 2001 </a:t>
            </a:r>
            <a:r>
              <a:rPr lang="en-US" dirty="0"/>
              <a:t>p., </a:t>
            </a:r>
            <a:r>
              <a:rPr lang="ru-RU" dirty="0"/>
              <a:t>коли </a:t>
            </a:r>
            <a:r>
              <a:rPr lang="ru-RU" dirty="0" err="1"/>
              <a:t>декілька</a:t>
            </a:r>
            <a:r>
              <a:rPr lang="ru-RU" dirty="0"/>
              <a:t> </a:t>
            </a:r>
            <a:r>
              <a:rPr lang="ru-RU" dirty="0" err="1"/>
              <a:t>пасажирських</a:t>
            </a:r>
            <a:r>
              <a:rPr lang="ru-RU" dirty="0"/>
              <a:t> </a:t>
            </a:r>
            <a:r>
              <a:rPr lang="ru-RU" dirty="0" err="1"/>
              <a:t>літаків</a:t>
            </a:r>
            <a:r>
              <a:rPr lang="ru-RU" dirty="0"/>
              <a:t>, </a:t>
            </a:r>
            <a:r>
              <a:rPr lang="ru-RU" dirty="0" err="1"/>
              <a:t>одночасно</a:t>
            </a:r>
            <a:r>
              <a:rPr lang="ru-RU" dirty="0"/>
              <a:t> </a:t>
            </a:r>
            <a:r>
              <a:rPr lang="ru-RU" dirty="0" err="1"/>
              <a:t>захоплених</a:t>
            </a:r>
            <a:r>
              <a:rPr lang="ru-RU" dirty="0"/>
              <a:t> у </a:t>
            </a:r>
            <a:r>
              <a:rPr lang="ru-RU" dirty="0" err="1"/>
              <a:t>повітрі</a:t>
            </a:r>
            <a:r>
              <a:rPr lang="ru-RU" dirty="0"/>
              <a:t> </a:t>
            </a:r>
            <a:r>
              <a:rPr lang="ru-RU" dirty="0" err="1"/>
              <a:t>терористами</a:t>
            </a:r>
            <a:r>
              <a:rPr lang="ru-RU" dirty="0"/>
              <a:t>, таранили </a:t>
            </a:r>
            <a:r>
              <a:rPr lang="ru-RU" dirty="0" err="1"/>
              <a:t>об'єкти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вважались</a:t>
            </a:r>
            <a:r>
              <a:rPr lang="ru-RU" dirty="0"/>
              <a:t> символами </a:t>
            </a:r>
            <a:r>
              <a:rPr lang="ru-RU" dirty="0" err="1"/>
              <a:t>економічної</a:t>
            </a:r>
            <a:r>
              <a:rPr lang="ru-RU" dirty="0"/>
              <a:t> і </a:t>
            </a:r>
            <a:r>
              <a:rPr lang="ru-RU" dirty="0" err="1"/>
              <a:t>військово-політичної</a:t>
            </a:r>
            <a:r>
              <a:rPr lang="ru-RU" dirty="0"/>
              <a:t> </a:t>
            </a:r>
            <a:r>
              <a:rPr lang="ru-RU" dirty="0" err="1"/>
              <a:t>могутності</a:t>
            </a:r>
            <a:r>
              <a:rPr lang="ru-RU" dirty="0"/>
              <a:t> США - </a:t>
            </a:r>
            <a:r>
              <a:rPr lang="ru-RU" dirty="0" err="1"/>
              <a:t>Всесвітній</a:t>
            </a:r>
            <a:r>
              <a:rPr lang="ru-RU" dirty="0"/>
              <a:t> </a:t>
            </a:r>
            <a:r>
              <a:rPr lang="ru-RU" dirty="0" err="1"/>
              <a:t>торговий</a:t>
            </a:r>
            <a:r>
              <a:rPr lang="ru-RU" dirty="0"/>
              <a:t> центр і Пентагон. </a:t>
            </a:r>
            <a:r>
              <a:rPr lang="ru-RU" dirty="0" err="1"/>
              <a:t>Варварська</a:t>
            </a:r>
            <a:r>
              <a:rPr lang="ru-RU" dirty="0"/>
              <a:t> </a:t>
            </a:r>
            <a:r>
              <a:rPr lang="ru-RU" dirty="0" err="1"/>
              <a:t>акція</a:t>
            </a:r>
            <a:r>
              <a:rPr lang="ru-RU" dirty="0"/>
              <a:t> </a:t>
            </a:r>
            <a:r>
              <a:rPr lang="ru-RU" dirty="0" err="1"/>
              <a:t>призвела</a:t>
            </a:r>
            <a:r>
              <a:rPr lang="ru-RU" dirty="0"/>
              <a:t> до </a:t>
            </a:r>
            <a:r>
              <a:rPr lang="ru-RU" dirty="0" err="1"/>
              <a:t>масових</a:t>
            </a:r>
            <a:r>
              <a:rPr lang="ru-RU" dirty="0"/>
              <a:t> жертв </a:t>
            </a:r>
            <a:r>
              <a:rPr lang="ru-RU" dirty="0" err="1"/>
              <a:t>серед</a:t>
            </a:r>
            <a:r>
              <a:rPr lang="ru-RU" dirty="0"/>
              <a:t> мирного </a:t>
            </a:r>
            <a:r>
              <a:rPr lang="ru-RU" dirty="0" err="1"/>
              <a:t>населення</a:t>
            </a:r>
            <a:r>
              <a:rPr lang="ru-RU" dirty="0"/>
              <a:t> (</a:t>
            </a:r>
            <a:r>
              <a:rPr lang="ru-RU" dirty="0" err="1"/>
              <a:t>майже</a:t>
            </a:r>
            <a:r>
              <a:rPr lang="ru-RU" dirty="0"/>
              <a:t> 7 тис.);</a:t>
            </a:r>
          </a:p>
          <a:p>
            <a:endParaRPr lang="ru-RU" dirty="0"/>
          </a:p>
          <a:p>
            <a:r>
              <a:rPr lang="ru-RU" dirty="0"/>
              <a:t>• </a:t>
            </a:r>
            <a:r>
              <a:rPr lang="ru-RU" b="1" i="1" u="sng" dirty="0" err="1"/>
              <a:t>кримінальний</a:t>
            </a:r>
            <a:r>
              <a:rPr lang="ru-RU" b="1" i="1" u="sng" dirty="0"/>
              <a:t> </a:t>
            </a:r>
            <a:r>
              <a:rPr lang="ru-RU" b="1" i="1" u="sng" dirty="0" err="1"/>
              <a:t>тероризм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особливий</a:t>
            </a:r>
            <a:r>
              <a:rPr lang="ru-RU" dirty="0"/>
              <a:t> </a:t>
            </a:r>
            <a:r>
              <a:rPr lang="ru-RU" dirty="0" err="1"/>
              <a:t>вплив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суспільно-економічних</a:t>
            </a:r>
            <a:r>
              <a:rPr lang="ru-RU" dirty="0"/>
              <a:t> </a:t>
            </a:r>
            <a:r>
              <a:rPr lang="ru-RU" dirty="0" err="1"/>
              <a:t>перетворень</a:t>
            </a:r>
            <a:r>
              <a:rPr lang="ru-RU" dirty="0"/>
              <a:t>, </a:t>
            </a:r>
            <a:r>
              <a:rPr lang="ru-RU" dirty="0" err="1"/>
              <a:t>змін</a:t>
            </a:r>
            <a:r>
              <a:rPr lang="ru-RU" dirty="0"/>
              <a:t> у </a:t>
            </a:r>
            <a:r>
              <a:rPr lang="ru-RU" dirty="0" err="1"/>
              <a:t>законодавстві</a:t>
            </a:r>
            <a:r>
              <a:rPr lang="ru-RU" dirty="0"/>
              <a:t>. </a:t>
            </a:r>
            <a:r>
              <a:rPr lang="ru-RU" dirty="0" err="1"/>
              <a:t>Цей</a:t>
            </a:r>
            <a:r>
              <a:rPr lang="ru-RU" dirty="0"/>
              <a:t> вид </a:t>
            </a:r>
            <a:r>
              <a:rPr lang="ru-RU" dirty="0" err="1"/>
              <a:t>тероризму</a:t>
            </a:r>
            <a:r>
              <a:rPr lang="ru-RU" dirty="0"/>
              <a:t> </a:t>
            </a:r>
            <a:r>
              <a:rPr lang="ru-RU" dirty="0" err="1"/>
              <a:t>характерний</a:t>
            </a:r>
            <a:r>
              <a:rPr lang="ru-RU" dirty="0"/>
              <a:t> і для </a:t>
            </a:r>
            <a:r>
              <a:rPr lang="ru-RU" dirty="0" err="1"/>
              <a:t>України</a:t>
            </a:r>
            <a:r>
              <a:rPr lang="ru-RU" dirty="0"/>
              <a:t>, де є </a:t>
            </a:r>
            <a:r>
              <a:rPr lang="ru-RU" dirty="0" err="1"/>
              <a:t>випадки</a:t>
            </a:r>
            <a:r>
              <a:rPr lang="ru-RU" dirty="0"/>
              <a:t> </a:t>
            </a:r>
            <a:r>
              <a:rPr lang="ru-RU" dirty="0" err="1"/>
              <a:t>вбивств</a:t>
            </a:r>
            <a:r>
              <a:rPr lang="ru-RU" dirty="0"/>
              <a:t> </a:t>
            </a:r>
            <a:r>
              <a:rPr lang="ru-RU" dirty="0" err="1"/>
              <a:t>кримінальними</a:t>
            </a:r>
            <a:r>
              <a:rPr lang="ru-RU" dirty="0"/>
              <a:t> </a:t>
            </a:r>
            <a:r>
              <a:rPr lang="ru-RU" dirty="0" err="1"/>
              <a:t>угрупованнями</a:t>
            </a:r>
            <a:r>
              <a:rPr lang="ru-RU" dirty="0"/>
              <a:t> </a:t>
            </a:r>
            <a:r>
              <a:rPr lang="ru-RU" dirty="0" err="1"/>
              <a:t>своїх</a:t>
            </a:r>
            <a:r>
              <a:rPr lang="ru-RU" dirty="0"/>
              <a:t> </a:t>
            </a:r>
            <a:r>
              <a:rPr lang="ru-RU" dirty="0" err="1"/>
              <a:t>конкурентів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178286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83140" y="0"/>
            <a:ext cx="10608860" cy="6858000"/>
          </a:xfrm>
        </p:spPr>
        <p:txBody>
          <a:bodyPr>
            <a:normAutofit fontScale="92500"/>
          </a:bodyPr>
          <a:lstStyle/>
          <a:p>
            <a:r>
              <a:rPr lang="ru-RU" dirty="0" err="1"/>
              <a:t>Перераховані</a:t>
            </a:r>
            <a:r>
              <a:rPr lang="ru-RU" dirty="0"/>
              <a:t> </a:t>
            </a:r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dirty="0" err="1"/>
              <a:t>тероризму</a:t>
            </a:r>
            <a:r>
              <a:rPr lang="ru-RU" dirty="0"/>
              <a:t> </a:t>
            </a:r>
            <a:r>
              <a:rPr lang="ru-RU" dirty="0" err="1"/>
              <a:t>загалом</a:t>
            </a:r>
            <a:r>
              <a:rPr lang="ru-RU" dirty="0"/>
              <a:t> не </a:t>
            </a:r>
            <a:r>
              <a:rPr lang="ru-RU" dirty="0" err="1"/>
              <a:t>характерні</a:t>
            </a:r>
            <a:r>
              <a:rPr lang="ru-RU" dirty="0"/>
              <a:t> для </a:t>
            </a:r>
            <a:r>
              <a:rPr lang="ru-RU" dirty="0" err="1"/>
              <a:t>України</a:t>
            </a:r>
            <a:r>
              <a:rPr lang="ru-RU" dirty="0"/>
              <a:t>. </a:t>
            </a:r>
            <a:r>
              <a:rPr lang="ru-RU" dirty="0" err="1"/>
              <a:t>Однак</a:t>
            </a:r>
            <a:r>
              <a:rPr lang="ru-RU" dirty="0"/>
              <a:t> </a:t>
            </a:r>
            <a:r>
              <a:rPr lang="ru-RU" dirty="0" err="1"/>
              <a:t>сучасний</a:t>
            </a:r>
            <a:r>
              <a:rPr lang="ru-RU" dirty="0"/>
              <a:t>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відкритого</a:t>
            </a:r>
            <a:r>
              <a:rPr lang="ru-RU" dirty="0"/>
              <a:t> </a:t>
            </a:r>
            <a:r>
              <a:rPr lang="ru-RU" dirty="0" err="1"/>
              <a:t>суспільства</a:t>
            </a:r>
            <a:r>
              <a:rPr lang="ru-RU" dirty="0"/>
              <a:t>,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можливостей</a:t>
            </a:r>
            <a:r>
              <a:rPr lang="ru-RU" dirty="0"/>
              <a:t> для </a:t>
            </a:r>
            <a:r>
              <a:rPr lang="ru-RU" dirty="0" err="1"/>
              <a:t>переміщення</a:t>
            </a:r>
            <a:r>
              <a:rPr lang="ru-RU" dirty="0"/>
              <a:t> земною </a:t>
            </a:r>
            <a:r>
              <a:rPr lang="ru-RU" dirty="0" err="1"/>
              <a:t>кулею</a:t>
            </a:r>
            <a:r>
              <a:rPr lang="ru-RU" dirty="0"/>
              <a:t>, </a:t>
            </a:r>
            <a:r>
              <a:rPr lang="ru-RU" dirty="0" err="1"/>
              <a:t>збройні</a:t>
            </a:r>
            <a:r>
              <a:rPr lang="ru-RU" dirty="0"/>
              <a:t> </a:t>
            </a:r>
            <a:r>
              <a:rPr lang="ru-RU" dirty="0" err="1"/>
              <a:t>конфлікти</a:t>
            </a:r>
            <a:r>
              <a:rPr lang="ru-RU" dirty="0"/>
              <a:t> </a:t>
            </a:r>
            <a:r>
              <a:rPr lang="ru-RU" dirty="0" err="1"/>
              <a:t>поблизу</a:t>
            </a:r>
            <a:r>
              <a:rPr lang="ru-RU" dirty="0"/>
              <a:t> </a:t>
            </a:r>
            <a:r>
              <a:rPr lang="ru-RU" dirty="0" err="1"/>
              <a:t>кордонів</a:t>
            </a:r>
            <a:r>
              <a:rPr lang="ru-RU" dirty="0"/>
              <a:t> </a:t>
            </a:r>
            <a:r>
              <a:rPr lang="ru-RU" dirty="0" err="1"/>
              <a:t>нашої</a:t>
            </a:r>
            <a:r>
              <a:rPr lang="ru-RU" dirty="0"/>
              <a:t> </a:t>
            </a:r>
            <a:r>
              <a:rPr lang="ru-RU" dirty="0" err="1"/>
              <a:t>держави</a:t>
            </a:r>
            <a:r>
              <a:rPr lang="ru-RU" dirty="0"/>
              <a:t> </a:t>
            </a:r>
            <a:r>
              <a:rPr lang="ru-RU" dirty="0" err="1"/>
              <a:t>дають</a:t>
            </a:r>
            <a:r>
              <a:rPr lang="ru-RU" dirty="0"/>
              <a:t> </a:t>
            </a:r>
            <a:r>
              <a:rPr lang="ru-RU" dirty="0" err="1"/>
              <a:t>підстави</a:t>
            </a:r>
            <a:r>
              <a:rPr lang="ru-RU" dirty="0"/>
              <a:t> </a:t>
            </a:r>
            <a:r>
              <a:rPr lang="ru-RU" dirty="0" err="1"/>
              <a:t>вважати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кожен</a:t>
            </a:r>
            <a:r>
              <a:rPr lang="ru-RU" dirty="0"/>
              <a:t> з нас </a:t>
            </a:r>
            <a:r>
              <a:rPr lang="ru-RU" dirty="0" err="1"/>
              <a:t>може</a:t>
            </a:r>
            <a:r>
              <a:rPr lang="ru-RU" dirty="0"/>
              <a:t> стати жертвою </a:t>
            </a:r>
            <a:r>
              <a:rPr lang="ru-RU" dirty="0" err="1"/>
              <a:t>терористичного</a:t>
            </a:r>
            <a:r>
              <a:rPr lang="ru-RU" dirty="0"/>
              <a:t> акту. У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випадку</a:t>
            </a:r>
            <a:r>
              <a:rPr lang="ru-RU" dirty="0"/>
              <a:t> на перший план </a:t>
            </a:r>
            <a:r>
              <a:rPr lang="ru-RU" dirty="0" err="1"/>
              <a:t>виходить</a:t>
            </a:r>
            <a:r>
              <a:rPr lang="ru-RU" dirty="0"/>
              <a:t> </a:t>
            </a:r>
            <a:r>
              <a:rPr lang="ru-RU" dirty="0" err="1"/>
              <a:t>питання</a:t>
            </a:r>
            <a:r>
              <a:rPr lang="ru-RU" dirty="0"/>
              <a:t> </a:t>
            </a:r>
            <a:r>
              <a:rPr lang="ru-RU" dirty="0" err="1"/>
              <a:t>власної</a:t>
            </a:r>
            <a:r>
              <a:rPr lang="ru-RU" dirty="0"/>
              <a:t> </a:t>
            </a:r>
            <a:r>
              <a:rPr lang="ru-RU" dirty="0" err="1"/>
              <a:t>безпеки</a:t>
            </a:r>
            <a:r>
              <a:rPr lang="ru-RU" dirty="0"/>
              <a:t>, </a:t>
            </a:r>
            <a:r>
              <a:rPr lang="ru-RU" dirty="0" err="1"/>
              <a:t>збереження</a:t>
            </a:r>
            <a:r>
              <a:rPr lang="ru-RU" dirty="0"/>
              <a:t> </a:t>
            </a:r>
            <a:r>
              <a:rPr lang="ru-RU" dirty="0" err="1" smtClean="0"/>
              <a:t>життя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 err="1"/>
              <a:t>Оскільки</a:t>
            </a:r>
            <a:r>
              <a:rPr lang="ru-RU" dirty="0"/>
              <a:t> </a:t>
            </a:r>
            <a:r>
              <a:rPr lang="ru-RU" dirty="0" err="1"/>
              <a:t>тероризм</a:t>
            </a:r>
            <a:r>
              <a:rPr lang="ru-RU" dirty="0"/>
              <a:t> </a:t>
            </a:r>
            <a:r>
              <a:rPr lang="ru-RU" dirty="0" err="1"/>
              <a:t>виявляється</a:t>
            </a:r>
            <a:r>
              <a:rPr lang="ru-RU" dirty="0"/>
              <a:t> у </a:t>
            </a:r>
            <a:r>
              <a:rPr lang="ru-RU" dirty="0" err="1"/>
              <a:t>різних</a:t>
            </a:r>
            <a:r>
              <a:rPr lang="ru-RU" dirty="0"/>
              <a:t> формах (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погроз</a:t>
            </a:r>
            <a:r>
              <a:rPr lang="ru-RU" dirty="0"/>
              <a:t> по телефону до </a:t>
            </a:r>
            <a:r>
              <a:rPr lang="ru-RU" dirty="0" err="1"/>
              <a:t>вибухів</a:t>
            </a:r>
            <a:r>
              <a:rPr lang="ru-RU" dirty="0"/>
              <a:t> у </a:t>
            </a:r>
            <a:r>
              <a:rPr lang="ru-RU" dirty="0" err="1"/>
              <a:t>повітрі</a:t>
            </a:r>
            <a:r>
              <a:rPr lang="ru-RU" dirty="0"/>
              <a:t> </a:t>
            </a:r>
            <a:r>
              <a:rPr lang="ru-RU" dirty="0" err="1"/>
              <a:t>авіалайнерів</a:t>
            </a:r>
            <a:r>
              <a:rPr lang="ru-RU" dirty="0"/>
              <a:t> з </a:t>
            </a:r>
            <a:r>
              <a:rPr lang="ru-RU" dirty="0" err="1"/>
              <a:t>пасажирами</a:t>
            </a:r>
            <a:r>
              <a:rPr lang="ru-RU" dirty="0"/>
              <a:t> на борту), то </a:t>
            </a:r>
            <a:r>
              <a:rPr lang="ru-RU" dirty="0" err="1"/>
              <a:t>розглянемо</a:t>
            </a:r>
            <a:r>
              <a:rPr lang="ru-RU" dirty="0"/>
              <a:t> </a:t>
            </a:r>
            <a:r>
              <a:rPr lang="ru-RU" dirty="0" err="1"/>
              <a:t>докладніше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прояву</a:t>
            </a:r>
            <a:r>
              <a:rPr lang="ru-RU" dirty="0"/>
              <a:t>, жертвою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найімовірніше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стати </a:t>
            </a:r>
            <a:r>
              <a:rPr lang="ru-RU" dirty="0" err="1"/>
              <a:t>кожний</a:t>
            </a:r>
            <a:r>
              <a:rPr lang="ru-RU" dirty="0"/>
              <a:t> з нас.</a:t>
            </a:r>
          </a:p>
          <a:p>
            <a:endParaRPr lang="ru-RU" dirty="0"/>
          </a:p>
          <a:p>
            <a:r>
              <a:rPr lang="ru-RU" dirty="0"/>
              <a:t>Часто ми </a:t>
            </a:r>
            <a:r>
              <a:rPr lang="ru-RU" dirty="0" err="1"/>
              <a:t>маємо</a:t>
            </a:r>
            <a:r>
              <a:rPr lang="ru-RU" dirty="0"/>
              <a:t> </a:t>
            </a:r>
            <a:r>
              <a:rPr lang="ru-RU" dirty="0" err="1"/>
              <a:t>можливість</a:t>
            </a:r>
            <a:r>
              <a:rPr lang="ru-RU" dirty="0"/>
              <a:t> </a:t>
            </a:r>
            <a:r>
              <a:rPr lang="ru-RU" dirty="0" err="1"/>
              <a:t>зіткнутися</a:t>
            </a:r>
            <a:r>
              <a:rPr lang="ru-RU" dirty="0"/>
              <a:t> з </a:t>
            </a:r>
            <a:r>
              <a:rPr lang="ru-RU" dirty="0" err="1"/>
              <a:t>телефонним</a:t>
            </a:r>
            <a:r>
              <a:rPr lang="ru-RU" dirty="0"/>
              <a:t> </a:t>
            </a:r>
            <a:r>
              <a:rPr lang="ru-RU" dirty="0" err="1"/>
              <a:t>тероризмом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наслідками</a:t>
            </a:r>
            <a:r>
              <a:rPr lang="ru-RU" dirty="0"/>
              <a:t>. </a:t>
            </a:r>
            <a:r>
              <a:rPr lang="ru-RU" dirty="0" err="1"/>
              <a:t>Телефонні</a:t>
            </a:r>
            <a:r>
              <a:rPr lang="ru-RU" dirty="0"/>
              <a:t> погрози </a:t>
            </a:r>
            <a:r>
              <a:rPr lang="ru-RU" dirty="0" err="1"/>
              <a:t>стосуються</a:t>
            </a:r>
            <a:r>
              <a:rPr lang="ru-RU" dirty="0"/>
              <a:t>, як пра­вило, </a:t>
            </a:r>
            <a:r>
              <a:rPr lang="ru-RU" dirty="0" err="1"/>
              <a:t>місць</a:t>
            </a:r>
            <a:r>
              <a:rPr lang="ru-RU" dirty="0"/>
              <a:t> великого </a:t>
            </a:r>
            <a:r>
              <a:rPr lang="ru-RU" dirty="0" err="1"/>
              <a:t>скупчення</a:t>
            </a:r>
            <a:r>
              <a:rPr lang="ru-RU" dirty="0"/>
              <a:t> людей, коли </a:t>
            </a:r>
            <a:r>
              <a:rPr lang="ru-RU" dirty="0" err="1"/>
              <a:t>повідомляється</a:t>
            </a:r>
            <a:r>
              <a:rPr lang="ru-RU" dirty="0"/>
              <a:t> про </a:t>
            </a:r>
            <a:r>
              <a:rPr lang="ru-RU" dirty="0" err="1"/>
              <a:t>нібито</a:t>
            </a:r>
            <a:r>
              <a:rPr lang="ru-RU" dirty="0"/>
              <a:t> </a:t>
            </a:r>
            <a:r>
              <a:rPr lang="ru-RU" dirty="0" err="1"/>
              <a:t>мінування</a:t>
            </a:r>
            <a:r>
              <a:rPr lang="ru-RU" dirty="0"/>
              <a:t> </a:t>
            </a:r>
            <a:r>
              <a:rPr lang="ru-RU" dirty="0" err="1"/>
              <a:t>вокзалів</a:t>
            </a:r>
            <a:r>
              <a:rPr lang="ru-RU" dirty="0"/>
              <a:t>, </a:t>
            </a:r>
            <a:r>
              <a:rPr lang="ru-RU" dirty="0" err="1"/>
              <a:t>кінотеатрів</a:t>
            </a:r>
            <a:r>
              <a:rPr lang="ru-RU" dirty="0"/>
              <a:t>, </a:t>
            </a:r>
            <a:r>
              <a:rPr lang="ru-RU" dirty="0" err="1"/>
              <a:t>адміністративних</a:t>
            </a:r>
            <a:r>
              <a:rPr lang="ru-RU" dirty="0"/>
              <a:t> </a:t>
            </a:r>
            <a:r>
              <a:rPr lang="ru-RU" dirty="0" err="1"/>
              <a:t>будинків</a:t>
            </a:r>
            <a:r>
              <a:rPr lang="ru-RU" dirty="0"/>
              <a:t>, </a:t>
            </a:r>
            <a:r>
              <a:rPr lang="ru-RU" dirty="0" err="1"/>
              <a:t>шкіл</a:t>
            </a:r>
            <a:r>
              <a:rPr lang="ru-RU" dirty="0"/>
              <a:t> і т. д. За </a:t>
            </a:r>
            <a:r>
              <a:rPr lang="ru-RU" dirty="0" err="1"/>
              <a:t>твердженням</a:t>
            </a:r>
            <a:r>
              <a:rPr lang="ru-RU" dirty="0"/>
              <a:t> </a:t>
            </a:r>
            <a:r>
              <a:rPr lang="ru-RU" dirty="0" err="1"/>
              <a:t>працівників</a:t>
            </a:r>
            <a:r>
              <a:rPr lang="ru-RU" dirty="0"/>
              <a:t> </a:t>
            </a:r>
            <a:r>
              <a:rPr lang="ru-RU" dirty="0" err="1"/>
              <a:t>міліції</a:t>
            </a:r>
            <a:r>
              <a:rPr lang="ru-RU" dirty="0"/>
              <a:t>, в основному </a:t>
            </a:r>
            <a:r>
              <a:rPr lang="ru-RU" dirty="0" err="1"/>
              <a:t>подібними</a:t>
            </a:r>
            <a:r>
              <a:rPr lang="ru-RU" dirty="0"/>
              <a:t> </a:t>
            </a:r>
            <a:r>
              <a:rPr lang="ru-RU" dirty="0" err="1"/>
              <a:t>витівками</a:t>
            </a:r>
            <a:r>
              <a:rPr lang="ru-RU" dirty="0"/>
              <a:t> </a:t>
            </a:r>
            <a:r>
              <a:rPr lang="ru-RU" dirty="0" err="1"/>
              <a:t>займаються</a:t>
            </a:r>
            <a:r>
              <a:rPr lang="ru-RU" dirty="0"/>
              <a:t> 10-15-літні </a:t>
            </a:r>
            <a:r>
              <a:rPr lang="ru-RU" dirty="0" err="1"/>
              <a:t>підлітки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на </a:t>
            </a:r>
            <a:r>
              <a:rPr lang="ru-RU" dirty="0" err="1"/>
              <a:t>меті</a:t>
            </a:r>
            <a:r>
              <a:rPr lang="ru-RU" dirty="0"/>
              <a:t> </a:t>
            </a:r>
            <a:r>
              <a:rPr lang="ru-RU" dirty="0" err="1"/>
              <a:t>зірвати</a:t>
            </a:r>
            <a:r>
              <a:rPr lang="ru-RU" dirty="0"/>
              <a:t> таким чином </a:t>
            </a:r>
            <a:r>
              <a:rPr lang="ru-RU" dirty="0" err="1"/>
              <a:t>контрольну</a:t>
            </a:r>
            <a:r>
              <a:rPr lang="ru-RU" dirty="0"/>
              <a:t> роботу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батьківські</a:t>
            </a:r>
            <a:r>
              <a:rPr lang="ru-RU" dirty="0"/>
              <a:t> </a:t>
            </a:r>
            <a:r>
              <a:rPr lang="ru-RU" dirty="0" err="1"/>
              <a:t>збори</a:t>
            </a:r>
            <a:r>
              <a:rPr lang="ru-RU" dirty="0"/>
              <a:t>. </a:t>
            </a:r>
            <a:r>
              <a:rPr lang="ru-RU" dirty="0" err="1"/>
              <a:t>Незважаючи</a:t>
            </a:r>
            <a:r>
              <a:rPr lang="ru-RU" dirty="0"/>
              <a:t> на те,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повідомлення</a:t>
            </a:r>
            <a:r>
              <a:rPr lang="ru-RU" dirty="0"/>
              <a:t> в </a:t>
            </a:r>
            <a:r>
              <a:rPr lang="ru-RU" dirty="0" err="1"/>
              <a:t>переважній</a:t>
            </a:r>
            <a:r>
              <a:rPr lang="ru-RU" dirty="0"/>
              <a:t> </a:t>
            </a:r>
            <a:r>
              <a:rPr lang="ru-RU" dirty="0" err="1"/>
              <a:t>більшості</a:t>
            </a:r>
            <a:r>
              <a:rPr lang="ru-RU" dirty="0"/>
              <a:t> не </a:t>
            </a:r>
            <a:r>
              <a:rPr lang="ru-RU" dirty="0" err="1"/>
              <a:t>підтверджуються</a:t>
            </a:r>
            <a:r>
              <a:rPr lang="ru-RU" dirty="0"/>
              <a:t>, на </a:t>
            </a:r>
            <a:r>
              <a:rPr lang="ru-RU" dirty="0" err="1"/>
              <a:t>перевірку</a:t>
            </a:r>
            <a:r>
              <a:rPr lang="ru-RU" dirty="0"/>
              <a:t> </a:t>
            </a:r>
            <a:r>
              <a:rPr lang="ru-RU" dirty="0" err="1"/>
              <a:t>кожної</a:t>
            </a:r>
            <a:r>
              <a:rPr lang="ru-RU" dirty="0"/>
              <a:t> заяви </a:t>
            </a:r>
            <a:r>
              <a:rPr lang="ru-RU" dirty="0" err="1"/>
              <a:t>відволікається</a:t>
            </a:r>
            <a:r>
              <a:rPr lang="ru-RU" dirty="0"/>
              <a:t> </a:t>
            </a:r>
            <a:r>
              <a:rPr lang="ru-RU" dirty="0" err="1"/>
              <a:t>багато</a:t>
            </a:r>
            <a:r>
              <a:rPr lang="ru-RU" dirty="0"/>
              <a:t> людей і </a:t>
            </a:r>
            <a:r>
              <a:rPr lang="ru-RU" dirty="0" err="1"/>
              <a:t>техніки</a:t>
            </a:r>
            <a:r>
              <a:rPr lang="ru-RU" dirty="0"/>
              <a:t> (</a:t>
            </a:r>
            <a:r>
              <a:rPr lang="ru-RU" dirty="0" err="1"/>
              <a:t>міліція</a:t>
            </a:r>
            <a:r>
              <a:rPr lang="ru-RU" dirty="0"/>
              <a:t>, </a:t>
            </a:r>
            <a:r>
              <a:rPr lang="ru-RU" dirty="0" err="1"/>
              <a:t>співро­бітники</a:t>
            </a:r>
            <a:r>
              <a:rPr lang="ru-RU" dirty="0"/>
              <a:t> </a:t>
            </a:r>
            <a:r>
              <a:rPr lang="ru-RU" dirty="0" err="1"/>
              <a:t>спеціальних</a:t>
            </a:r>
            <a:r>
              <a:rPr lang="ru-RU" dirty="0"/>
              <a:t> </a:t>
            </a:r>
            <a:r>
              <a:rPr lang="ru-RU" dirty="0" err="1"/>
              <a:t>підрозділів</a:t>
            </a:r>
            <a:r>
              <a:rPr lang="ru-RU" dirty="0"/>
              <a:t>, </a:t>
            </a:r>
            <a:r>
              <a:rPr lang="ru-RU" dirty="0" err="1"/>
              <a:t>пожежники</a:t>
            </a:r>
            <a:r>
              <a:rPr lang="ru-RU" dirty="0"/>
              <a:t>, </a:t>
            </a:r>
            <a:r>
              <a:rPr lang="ru-RU" dirty="0" err="1"/>
              <a:t>рятувальники</a:t>
            </a:r>
            <a:r>
              <a:rPr lang="ru-RU" dirty="0"/>
              <a:t>, медики) та </a:t>
            </a:r>
            <a:r>
              <a:rPr lang="ru-RU" dirty="0" err="1"/>
              <a:t>завдаються</a:t>
            </a:r>
            <a:r>
              <a:rPr lang="ru-RU" dirty="0"/>
              <a:t> </a:t>
            </a:r>
            <a:r>
              <a:rPr lang="ru-RU" dirty="0" err="1"/>
              <a:t>матеріальні</a:t>
            </a:r>
            <a:r>
              <a:rPr lang="ru-RU" dirty="0"/>
              <a:t> </a:t>
            </a:r>
            <a:r>
              <a:rPr lang="ru-RU" dirty="0" err="1"/>
              <a:t>збитки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Телефонне</a:t>
            </a:r>
            <a:r>
              <a:rPr lang="ru-RU" dirty="0"/>
              <a:t> </a:t>
            </a:r>
            <a:r>
              <a:rPr lang="ru-RU" dirty="0" err="1"/>
              <a:t>хуліганство</a:t>
            </a:r>
            <a:r>
              <a:rPr lang="ru-RU" dirty="0"/>
              <a:t> і </a:t>
            </a:r>
            <a:r>
              <a:rPr lang="ru-RU" dirty="0" err="1"/>
              <a:t>телефонний</a:t>
            </a:r>
            <a:r>
              <a:rPr lang="ru-RU" dirty="0"/>
              <a:t> </a:t>
            </a:r>
            <a:r>
              <a:rPr lang="ru-RU" dirty="0" err="1"/>
              <a:t>тероризм</a:t>
            </a:r>
            <a:r>
              <a:rPr lang="ru-RU" dirty="0"/>
              <a:t> є </a:t>
            </a:r>
            <a:r>
              <a:rPr lang="ru-RU" dirty="0" err="1"/>
              <a:t>злочинами</a:t>
            </a:r>
            <a:r>
              <a:rPr lang="ru-RU" dirty="0"/>
              <a:t>, за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передбачено</a:t>
            </a:r>
            <a:r>
              <a:rPr lang="ru-RU" dirty="0"/>
              <a:t> </a:t>
            </a:r>
            <a:r>
              <a:rPr lang="ru-RU" dirty="0" err="1"/>
              <a:t>кримінальну</a:t>
            </a:r>
            <a:r>
              <a:rPr lang="ru-RU" dirty="0"/>
              <a:t> </a:t>
            </a:r>
            <a:r>
              <a:rPr lang="ru-RU" dirty="0" err="1"/>
              <a:t>відповідальність</a:t>
            </a:r>
            <a:r>
              <a:rPr lang="ru-RU" dirty="0"/>
              <a:t>. </a:t>
            </a:r>
            <a:r>
              <a:rPr lang="ru-RU" dirty="0" err="1"/>
              <a:t>Зокрема</a:t>
            </a:r>
            <a:r>
              <a:rPr lang="ru-RU" dirty="0"/>
              <a:t>, </a:t>
            </a:r>
            <a:r>
              <a:rPr lang="ru-RU" dirty="0" err="1"/>
              <a:t>згідно</a:t>
            </a:r>
            <a:r>
              <a:rPr lang="ru-RU" dirty="0"/>
              <a:t> з </a:t>
            </a:r>
            <a:r>
              <a:rPr lang="ru-RU" dirty="0" err="1"/>
              <a:t>Кримінальним</a:t>
            </a:r>
            <a:r>
              <a:rPr lang="ru-RU" dirty="0"/>
              <a:t> кодексом </a:t>
            </a:r>
            <a:r>
              <a:rPr lang="ru-RU" dirty="0" err="1"/>
              <a:t>України</a:t>
            </a:r>
            <a:r>
              <a:rPr lang="ru-RU" dirty="0"/>
              <a:t>, за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витівки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отримати</a:t>
            </a:r>
            <a:r>
              <a:rPr lang="ru-RU" dirty="0"/>
              <a:t> штраф у </a:t>
            </a:r>
            <a:r>
              <a:rPr lang="ru-RU" dirty="0" err="1"/>
              <a:t>розмірі</a:t>
            </a:r>
            <a:r>
              <a:rPr lang="ru-RU" dirty="0"/>
              <a:t> 17 тис. </a:t>
            </a:r>
            <a:r>
              <a:rPr lang="ru-RU" dirty="0" err="1"/>
              <a:t>гривень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ж </a:t>
            </a:r>
            <a:r>
              <a:rPr lang="ru-RU" dirty="0" err="1"/>
              <a:t>обмеження</a:t>
            </a:r>
            <a:r>
              <a:rPr lang="ru-RU" dirty="0"/>
              <a:t> </a:t>
            </a:r>
            <a:r>
              <a:rPr lang="ru-RU" dirty="0" err="1"/>
              <a:t>волі</a:t>
            </a:r>
            <a:r>
              <a:rPr lang="ru-RU" dirty="0"/>
              <a:t> на строк до 5 </a:t>
            </a:r>
            <a:r>
              <a:rPr lang="ru-RU" dirty="0" err="1"/>
              <a:t>років</a:t>
            </a:r>
            <a:r>
              <a:rPr lang="ru-RU" dirty="0"/>
              <a:t>. За </a:t>
            </a:r>
            <a:r>
              <a:rPr lang="ru-RU" dirty="0" err="1"/>
              <a:t>неповнолітніх</a:t>
            </a:r>
            <a:r>
              <a:rPr lang="ru-RU" dirty="0"/>
              <a:t> </a:t>
            </a:r>
            <a:r>
              <a:rPr lang="ru-RU" dirty="0" err="1"/>
              <a:t>платити</a:t>
            </a:r>
            <a:r>
              <a:rPr lang="ru-RU" dirty="0"/>
              <a:t> </a:t>
            </a:r>
            <a:r>
              <a:rPr lang="ru-RU" dirty="0" err="1"/>
              <a:t>доведеться</a:t>
            </a:r>
            <a:r>
              <a:rPr lang="ru-RU" dirty="0"/>
              <a:t> батькам, про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варто</a:t>
            </a:r>
            <a:r>
              <a:rPr lang="ru-RU" dirty="0"/>
              <a:t> </a:t>
            </a:r>
            <a:r>
              <a:rPr lang="ru-RU" dirty="0" err="1"/>
              <a:t>пам'ятати</a:t>
            </a:r>
            <a:r>
              <a:rPr lang="ru-RU" dirty="0"/>
              <a:t> і </a:t>
            </a:r>
            <a:r>
              <a:rPr lang="ru-RU" dirty="0" err="1"/>
              <a:t>дорослим</a:t>
            </a:r>
            <a:r>
              <a:rPr lang="ru-RU" dirty="0"/>
              <a:t>, і </a:t>
            </a:r>
            <a:r>
              <a:rPr lang="ru-RU" dirty="0" err="1"/>
              <a:t>дітям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380416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74209" y="0"/>
            <a:ext cx="10417791" cy="6858000"/>
          </a:xfrm>
        </p:spPr>
        <p:txBody>
          <a:bodyPr>
            <a:normAutofit/>
          </a:bodyPr>
          <a:lstStyle/>
          <a:p>
            <a:r>
              <a:rPr lang="ru-RU" dirty="0" err="1"/>
              <a:t>Організація</a:t>
            </a:r>
            <a:r>
              <a:rPr lang="ru-RU" dirty="0"/>
              <a:t> і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розвідки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</a:t>
            </a:r>
            <a:r>
              <a:rPr lang="ru-RU" dirty="0" err="1"/>
              <a:t>водопостачання</a:t>
            </a:r>
            <a:r>
              <a:rPr lang="ru-RU" dirty="0"/>
              <a:t> при </a:t>
            </a:r>
            <a:r>
              <a:rPr lang="ru-RU" dirty="0" err="1"/>
              <a:t>надзвичайних</a:t>
            </a:r>
            <a:r>
              <a:rPr lang="ru-RU" dirty="0"/>
              <a:t> </a:t>
            </a:r>
            <a:r>
              <a:rPr lang="ru-RU" dirty="0" err="1"/>
              <a:t>ситуаціях</a:t>
            </a:r>
            <a:endParaRPr lang="ru-RU" dirty="0"/>
          </a:p>
          <a:p>
            <a:endParaRPr lang="ru-RU" dirty="0"/>
          </a:p>
          <a:p>
            <a:r>
              <a:rPr lang="ru-RU" dirty="0" err="1"/>
              <a:t>Гігієнічне</a:t>
            </a:r>
            <a:r>
              <a:rPr lang="ru-RU" dirty="0"/>
              <a:t> </a:t>
            </a:r>
            <a:r>
              <a:rPr lang="ru-RU" dirty="0" err="1"/>
              <a:t>значенні</a:t>
            </a:r>
            <a:r>
              <a:rPr lang="ru-RU" dirty="0"/>
              <a:t> води в </a:t>
            </a:r>
            <a:r>
              <a:rPr lang="ru-RU" dirty="0" err="1"/>
              <a:t>польових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-       </a:t>
            </a:r>
            <a:r>
              <a:rPr lang="ru-RU" dirty="0" err="1"/>
              <a:t>фізіологічне</a:t>
            </a:r>
            <a:r>
              <a:rPr lang="ru-RU" dirty="0"/>
              <a:t> (участь в </a:t>
            </a:r>
            <a:r>
              <a:rPr lang="ru-RU" dirty="0" err="1"/>
              <a:t>обміні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, </a:t>
            </a:r>
            <a:r>
              <a:rPr lang="ru-RU" dirty="0" err="1"/>
              <a:t>теплообміні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та </a:t>
            </a:r>
            <a:r>
              <a:rPr lang="ru-RU" dirty="0" err="1"/>
              <a:t>інші</a:t>
            </a:r>
            <a:r>
              <a:rPr lang="ru-RU" dirty="0"/>
              <a:t>);</a:t>
            </a:r>
          </a:p>
          <a:p>
            <a:endParaRPr lang="ru-RU" dirty="0"/>
          </a:p>
          <a:p>
            <a:r>
              <a:rPr lang="ru-RU" dirty="0"/>
              <a:t>-       як </a:t>
            </a:r>
            <a:r>
              <a:rPr lang="ru-RU" dirty="0" err="1"/>
              <a:t>засіб</a:t>
            </a:r>
            <a:r>
              <a:rPr lang="ru-RU" dirty="0"/>
              <a:t> </a:t>
            </a:r>
            <a:r>
              <a:rPr lang="ru-RU" dirty="0" err="1"/>
              <a:t>загартування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-       </a:t>
            </a:r>
            <a:r>
              <a:rPr lang="ru-RU" dirty="0" err="1"/>
              <a:t>засіб</a:t>
            </a:r>
            <a:r>
              <a:rPr lang="ru-RU" dirty="0"/>
              <a:t> </a:t>
            </a:r>
            <a:r>
              <a:rPr lang="ru-RU" dirty="0" err="1"/>
              <a:t>підтримання</a:t>
            </a:r>
            <a:r>
              <a:rPr lang="ru-RU" dirty="0"/>
              <a:t> </a:t>
            </a:r>
            <a:r>
              <a:rPr lang="ru-RU" dirty="0" err="1"/>
              <a:t>чистоти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, </a:t>
            </a:r>
            <a:r>
              <a:rPr lang="ru-RU" dirty="0" err="1"/>
              <a:t>одежі</a:t>
            </a:r>
            <a:r>
              <a:rPr lang="ru-RU" dirty="0"/>
              <a:t>, посуду, </a:t>
            </a:r>
            <a:r>
              <a:rPr lang="ru-RU" dirty="0" err="1"/>
              <a:t>приготування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-       як </a:t>
            </a:r>
            <a:r>
              <a:rPr lang="ru-RU" dirty="0" err="1"/>
              <a:t>засіб</a:t>
            </a:r>
            <a:r>
              <a:rPr lang="ru-RU" dirty="0"/>
              <a:t> </a:t>
            </a:r>
            <a:r>
              <a:rPr lang="ru-RU" dirty="0" err="1"/>
              <a:t>дезінфекції</a:t>
            </a:r>
            <a:r>
              <a:rPr lang="ru-RU" dirty="0"/>
              <a:t>, </a:t>
            </a:r>
            <a:r>
              <a:rPr lang="ru-RU" dirty="0" err="1"/>
              <a:t>стерилізації</a:t>
            </a:r>
            <a:r>
              <a:rPr lang="ru-RU" dirty="0"/>
              <a:t>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91258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92824" y="0"/>
            <a:ext cx="9899176" cy="6858000"/>
          </a:xfrm>
        </p:spPr>
        <p:txBody>
          <a:bodyPr/>
          <a:lstStyle/>
          <a:p>
            <a:r>
              <a:rPr lang="ru-RU" b="1" u="sng" dirty="0" err="1"/>
              <a:t>Епідеміологічне</a:t>
            </a:r>
            <a:r>
              <a:rPr lang="ru-RU" b="1" u="sng" dirty="0"/>
              <a:t> </a:t>
            </a:r>
            <a:r>
              <a:rPr lang="ru-RU" b="1" u="sng" dirty="0" err="1"/>
              <a:t>значення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-         участь в </a:t>
            </a:r>
            <a:r>
              <a:rPr lang="ru-RU" dirty="0" err="1"/>
              <a:t>механізмах</a:t>
            </a:r>
            <a:r>
              <a:rPr lang="ru-RU" dirty="0"/>
              <a:t> </a:t>
            </a:r>
            <a:r>
              <a:rPr lang="ru-RU" dirty="0" err="1"/>
              <a:t>передачі</a:t>
            </a:r>
            <a:r>
              <a:rPr lang="ru-RU" dirty="0"/>
              <a:t> </a:t>
            </a:r>
            <a:r>
              <a:rPr lang="ru-RU" dirty="0" err="1"/>
              <a:t>інфекційних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: </a:t>
            </a:r>
            <a:r>
              <a:rPr lang="ru-RU" dirty="0" err="1"/>
              <a:t>аліментарних</a:t>
            </a:r>
            <a:r>
              <a:rPr lang="ru-RU" dirty="0"/>
              <a:t> (</a:t>
            </a:r>
            <a:r>
              <a:rPr lang="ru-RU" dirty="0" err="1"/>
              <a:t>бактерійних</a:t>
            </a:r>
            <a:r>
              <a:rPr lang="ru-RU" dirty="0"/>
              <a:t>, </a:t>
            </a:r>
            <a:r>
              <a:rPr lang="ru-RU" dirty="0" err="1"/>
              <a:t>вірусних</a:t>
            </a:r>
            <a:r>
              <a:rPr lang="ru-RU" dirty="0"/>
              <a:t>, </a:t>
            </a:r>
            <a:r>
              <a:rPr lang="ru-RU" dirty="0" err="1"/>
              <a:t>найпростіших</a:t>
            </a:r>
            <a:r>
              <a:rPr lang="ru-RU" dirty="0"/>
              <a:t>, </a:t>
            </a:r>
            <a:r>
              <a:rPr lang="ru-RU" dirty="0" err="1"/>
              <a:t>зоонозів</a:t>
            </a:r>
            <a:r>
              <a:rPr lang="ru-RU" dirty="0"/>
              <a:t>, </a:t>
            </a:r>
            <a:r>
              <a:rPr lang="ru-RU" dirty="0" err="1"/>
              <a:t>трансмісійних</a:t>
            </a:r>
            <a:r>
              <a:rPr lang="ru-RU" dirty="0"/>
              <a:t> (</a:t>
            </a:r>
            <a:r>
              <a:rPr lang="ru-RU" dirty="0" err="1"/>
              <a:t>анафілогенні</a:t>
            </a:r>
            <a:r>
              <a:rPr lang="ru-RU" dirty="0"/>
              <a:t> </a:t>
            </a:r>
            <a:r>
              <a:rPr lang="ru-RU" dirty="0" err="1"/>
              <a:t>водойми</a:t>
            </a:r>
            <a:r>
              <a:rPr lang="ru-RU" dirty="0"/>
              <a:t>), </a:t>
            </a:r>
            <a:r>
              <a:rPr lang="ru-RU" dirty="0" err="1"/>
              <a:t>гельмінтозів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Особливості</a:t>
            </a:r>
            <a:r>
              <a:rPr lang="ru-RU" dirty="0"/>
              <a:t> </a:t>
            </a:r>
            <a:r>
              <a:rPr lang="ru-RU" dirty="0" err="1"/>
              <a:t>вимог</a:t>
            </a:r>
            <a:r>
              <a:rPr lang="ru-RU" dirty="0"/>
              <a:t> до </a:t>
            </a:r>
            <a:r>
              <a:rPr lang="ru-RU" dirty="0" err="1"/>
              <a:t>питної</a:t>
            </a:r>
            <a:r>
              <a:rPr lang="ru-RU" dirty="0"/>
              <a:t> води у </a:t>
            </a:r>
            <a:r>
              <a:rPr lang="ru-RU" dirty="0" err="1"/>
              <a:t>польових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при </a:t>
            </a:r>
            <a:r>
              <a:rPr lang="ru-RU" dirty="0" err="1"/>
              <a:t>надзвичайних</a:t>
            </a:r>
            <a:r>
              <a:rPr lang="ru-RU" dirty="0"/>
              <a:t> </a:t>
            </a:r>
            <a:r>
              <a:rPr lang="ru-RU" dirty="0" err="1"/>
              <a:t>ситуаціях</a:t>
            </a:r>
            <a:r>
              <a:rPr lang="ru-RU" dirty="0"/>
              <a:t>: </a:t>
            </a:r>
            <a:r>
              <a:rPr lang="ru-RU" dirty="0" err="1"/>
              <a:t>суворо</a:t>
            </a:r>
            <a:r>
              <a:rPr lang="ru-RU" dirty="0"/>
              <a:t> </a:t>
            </a:r>
            <a:r>
              <a:rPr lang="ru-RU" dirty="0" err="1"/>
              <a:t>обов’язкова</a:t>
            </a:r>
            <a:r>
              <a:rPr lang="ru-RU" dirty="0"/>
              <a:t> - </a:t>
            </a:r>
            <a:r>
              <a:rPr lang="ru-RU" dirty="0" err="1"/>
              <a:t>безпечність</a:t>
            </a:r>
            <a:r>
              <a:rPr lang="ru-RU" dirty="0"/>
              <a:t> води в </a:t>
            </a:r>
            <a:r>
              <a:rPr lang="ru-RU" dirty="0" err="1"/>
              <a:t>епідеміологічному</a:t>
            </a:r>
            <a:r>
              <a:rPr lang="ru-RU" dirty="0"/>
              <a:t> та </a:t>
            </a:r>
            <a:r>
              <a:rPr lang="ru-RU" dirty="0" err="1"/>
              <a:t>токсикологічному</a:t>
            </a:r>
            <a:r>
              <a:rPr lang="ru-RU" dirty="0"/>
              <a:t> </a:t>
            </a:r>
            <a:r>
              <a:rPr lang="ru-RU" dirty="0" err="1"/>
              <a:t>відношенні</a:t>
            </a:r>
            <a:r>
              <a:rPr lang="ru-RU" dirty="0"/>
              <a:t>,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бажані</a:t>
            </a:r>
            <a:r>
              <a:rPr lang="ru-RU" dirty="0"/>
              <a:t> - </a:t>
            </a:r>
            <a:r>
              <a:rPr lang="ru-RU" dirty="0" err="1"/>
              <a:t>хороші</a:t>
            </a:r>
            <a:r>
              <a:rPr lang="ru-RU" dirty="0"/>
              <a:t> </a:t>
            </a:r>
            <a:r>
              <a:rPr lang="ru-RU" dirty="0" err="1"/>
              <a:t>органолептичні</a:t>
            </a:r>
            <a:r>
              <a:rPr lang="ru-RU" dirty="0"/>
              <a:t> </a:t>
            </a:r>
            <a:r>
              <a:rPr lang="ru-RU" dirty="0" err="1"/>
              <a:t>властивості</a:t>
            </a:r>
            <a:r>
              <a:rPr lang="ru-RU" dirty="0"/>
              <a:t> та </a:t>
            </a:r>
            <a:r>
              <a:rPr lang="ru-RU" dirty="0" err="1"/>
              <a:t>оптимальний</a:t>
            </a:r>
            <a:r>
              <a:rPr lang="ru-RU" dirty="0"/>
              <a:t> </a:t>
            </a:r>
            <a:r>
              <a:rPr lang="ru-RU" dirty="0" err="1"/>
              <a:t>мінеральний</a:t>
            </a:r>
            <a:r>
              <a:rPr lang="ru-RU" dirty="0"/>
              <a:t> склад.</a:t>
            </a:r>
          </a:p>
          <a:p>
            <a:endParaRPr lang="ru-RU" dirty="0"/>
          </a:p>
          <a:p>
            <a:r>
              <a:rPr lang="ru-RU" dirty="0" err="1"/>
              <a:t>Норми</a:t>
            </a:r>
            <a:r>
              <a:rPr lang="ru-RU" dirty="0"/>
              <a:t> </a:t>
            </a:r>
            <a:r>
              <a:rPr lang="ru-RU" dirty="0" err="1"/>
              <a:t>польового</a:t>
            </a:r>
            <a:r>
              <a:rPr lang="ru-RU" dirty="0"/>
              <a:t> </a:t>
            </a:r>
            <a:r>
              <a:rPr lang="ru-RU" dirty="0" err="1"/>
              <a:t>водопостачання</a:t>
            </a:r>
            <a:r>
              <a:rPr lang="ru-RU" dirty="0"/>
              <a:t>: 10 л у </a:t>
            </a:r>
            <a:r>
              <a:rPr lang="ru-RU" dirty="0" err="1"/>
              <a:t>помірному</a:t>
            </a:r>
            <a:r>
              <a:rPr lang="ru-RU" dirty="0"/>
              <a:t>, 15 л – у жаркому </a:t>
            </a:r>
            <a:r>
              <a:rPr lang="ru-RU" dirty="0" err="1"/>
              <a:t>кліматичному</a:t>
            </a:r>
            <a:r>
              <a:rPr lang="ru-RU" dirty="0"/>
              <a:t> </a:t>
            </a:r>
            <a:r>
              <a:rPr lang="ru-RU" dirty="0" err="1"/>
              <a:t>поясі</a:t>
            </a:r>
            <a:r>
              <a:rPr lang="ru-RU" dirty="0"/>
              <a:t> (для </a:t>
            </a:r>
            <a:r>
              <a:rPr lang="ru-RU" dirty="0" err="1"/>
              <a:t>пиття</a:t>
            </a:r>
            <a:r>
              <a:rPr lang="ru-RU" dirty="0"/>
              <a:t>, </a:t>
            </a:r>
            <a:r>
              <a:rPr lang="ru-RU" dirty="0" err="1"/>
              <a:t>вмивання</a:t>
            </a:r>
            <a:r>
              <a:rPr lang="ru-RU" dirty="0"/>
              <a:t>, </a:t>
            </a:r>
            <a:r>
              <a:rPr lang="ru-RU" dirty="0" err="1"/>
              <a:t>приготування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, </a:t>
            </a:r>
            <a:r>
              <a:rPr lang="ru-RU" dirty="0" err="1"/>
              <a:t>миття</a:t>
            </a:r>
            <a:r>
              <a:rPr lang="ru-RU" dirty="0"/>
              <a:t> </a:t>
            </a:r>
            <a:r>
              <a:rPr lang="ru-RU" dirty="0" err="1"/>
              <a:t>кухонної</a:t>
            </a:r>
            <a:r>
              <a:rPr lang="ru-RU" dirty="0"/>
              <a:t>, </a:t>
            </a:r>
            <a:r>
              <a:rPr lang="ru-RU" dirty="0" err="1"/>
              <a:t>індивідуальної</a:t>
            </a:r>
            <a:r>
              <a:rPr lang="ru-RU" dirty="0"/>
              <a:t> посуди). В особливо </a:t>
            </a:r>
            <a:r>
              <a:rPr lang="ru-RU" dirty="0" err="1"/>
              <a:t>важких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катастроф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бойових</a:t>
            </a:r>
            <a:r>
              <a:rPr lang="ru-RU" dirty="0"/>
              <a:t> </a:t>
            </a:r>
            <a:r>
              <a:rPr lang="ru-RU" dirty="0" err="1"/>
              <a:t>дій</a:t>
            </a:r>
            <a:r>
              <a:rPr lang="ru-RU" dirty="0"/>
              <a:t> – 2,5 і 4 л, </a:t>
            </a:r>
            <a:r>
              <a:rPr lang="ru-RU" dirty="0" err="1"/>
              <a:t>відповідно</a:t>
            </a:r>
            <a:r>
              <a:rPr lang="ru-RU" dirty="0"/>
              <a:t>. </a:t>
            </a:r>
            <a:r>
              <a:rPr lang="ru-RU" dirty="0" err="1"/>
              <a:t>Окремо</a:t>
            </a:r>
            <a:r>
              <a:rPr lang="ru-RU" dirty="0"/>
              <a:t> </a:t>
            </a:r>
            <a:r>
              <a:rPr lang="ru-RU" dirty="0" err="1"/>
              <a:t>нормується</a:t>
            </a:r>
            <a:r>
              <a:rPr lang="ru-RU" dirty="0"/>
              <a:t> потреба в </a:t>
            </a:r>
            <a:r>
              <a:rPr lang="ru-RU" dirty="0" err="1"/>
              <a:t>воді</a:t>
            </a:r>
            <a:r>
              <a:rPr lang="ru-RU" dirty="0"/>
              <a:t> на </a:t>
            </a:r>
            <a:r>
              <a:rPr lang="ru-RU" dirty="0" err="1"/>
              <a:t>польову</a:t>
            </a:r>
            <a:r>
              <a:rPr lang="ru-RU" dirty="0"/>
              <a:t> </a:t>
            </a:r>
            <a:r>
              <a:rPr lang="ru-RU" dirty="0" err="1"/>
              <a:t>лазню</a:t>
            </a:r>
            <a:r>
              <a:rPr lang="ru-RU" dirty="0"/>
              <a:t> (30 л на одну особу), </a:t>
            </a:r>
            <a:r>
              <a:rPr lang="ru-RU" dirty="0" err="1"/>
              <a:t>прання</a:t>
            </a:r>
            <a:r>
              <a:rPr lang="ru-RU" dirty="0"/>
              <a:t> </a:t>
            </a:r>
            <a:r>
              <a:rPr lang="ru-RU" dirty="0" err="1"/>
              <a:t>білизни</a:t>
            </a:r>
            <a:r>
              <a:rPr lang="ru-RU" dirty="0"/>
              <a:t>, </a:t>
            </a:r>
            <a:r>
              <a:rPr lang="ru-RU" dirty="0" err="1"/>
              <a:t>одежі</a:t>
            </a:r>
            <a:r>
              <a:rPr lang="ru-RU" dirty="0"/>
              <a:t> (45 л на 1 кг </a:t>
            </a:r>
            <a:r>
              <a:rPr lang="ru-RU" dirty="0" err="1"/>
              <a:t>одежі</a:t>
            </a:r>
            <a:r>
              <a:rPr lang="ru-RU" dirty="0"/>
              <a:t>), на </a:t>
            </a:r>
            <a:r>
              <a:rPr lang="ru-RU" dirty="0" err="1"/>
              <a:t>технічні</a:t>
            </a:r>
            <a:r>
              <a:rPr lang="ru-RU" dirty="0"/>
              <a:t> потреби, </a:t>
            </a:r>
            <a:r>
              <a:rPr lang="ru-RU" dirty="0" err="1"/>
              <a:t>пожежогасіння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940125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24084" y="0"/>
            <a:ext cx="10567916" cy="6858000"/>
          </a:xfrm>
        </p:spPr>
        <p:txBody>
          <a:bodyPr/>
          <a:lstStyle/>
          <a:p>
            <a:r>
              <a:rPr lang="ru-RU" b="1" i="1" u="sng" dirty="0" err="1"/>
              <a:t>Завдання</a:t>
            </a:r>
            <a:r>
              <a:rPr lang="ru-RU" b="1" i="1" u="sng" dirty="0"/>
              <a:t> </a:t>
            </a:r>
            <a:r>
              <a:rPr lang="ru-RU" b="1" i="1" u="sng" dirty="0" err="1"/>
              <a:t>польового</a:t>
            </a:r>
            <a:r>
              <a:rPr lang="ru-RU" b="1" i="1" u="sng" dirty="0"/>
              <a:t> </a:t>
            </a:r>
            <a:r>
              <a:rPr lang="ru-RU" b="1" i="1" u="sng" dirty="0" err="1"/>
              <a:t>водопостачання</a:t>
            </a:r>
            <a:r>
              <a:rPr lang="ru-RU" b="1" i="1" u="sng" dirty="0"/>
              <a:t>:</a:t>
            </a:r>
          </a:p>
          <a:p>
            <a:endParaRPr lang="ru-RU" b="1" i="1" u="sng" dirty="0"/>
          </a:p>
          <a:p>
            <a:r>
              <a:rPr lang="ru-RU" dirty="0"/>
              <a:t>·   </a:t>
            </a:r>
            <a:r>
              <a:rPr lang="ru-RU" dirty="0" err="1"/>
              <a:t>розвідка</a:t>
            </a:r>
            <a:r>
              <a:rPr lang="ru-RU" dirty="0"/>
              <a:t> води;</a:t>
            </a:r>
          </a:p>
          <a:p>
            <a:endParaRPr lang="ru-RU" dirty="0"/>
          </a:p>
          <a:p>
            <a:r>
              <a:rPr lang="ru-RU" dirty="0"/>
              <a:t>·   </a:t>
            </a:r>
            <a:r>
              <a:rPr lang="ru-RU" dirty="0" err="1"/>
              <a:t>видобуток</a:t>
            </a:r>
            <a:r>
              <a:rPr lang="ru-RU" dirty="0"/>
              <a:t> води;</a:t>
            </a:r>
          </a:p>
          <a:p>
            <a:endParaRPr lang="ru-RU" dirty="0"/>
          </a:p>
          <a:p>
            <a:r>
              <a:rPr lang="ru-RU" dirty="0"/>
              <a:t>·    </a:t>
            </a:r>
            <a:r>
              <a:rPr lang="ru-RU" dirty="0" err="1"/>
              <a:t>обробка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·   </a:t>
            </a:r>
            <a:r>
              <a:rPr lang="ru-RU" dirty="0" err="1"/>
              <a:t>зберігання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·    </a:t>
            </a:r>
            <a:r>
              <a:rPr lang="ru-RU" dirty="0" err="1"/>
              <a:t>розподіл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·   </a:t>
            </a:r>
            <a:r>
              <a:rPr lang="ru-RU" dirty="0" err="1"/>
              <a:t>транспортування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·   </a:t>
            </a:r>
            <a:r>
              <a:rPr lang="ru-RU" dirty="0" err="1" smtClean="0"/>
              <a:t>відпуск</a:t>
            </a:r>
            <a:r>
              <a:rPr lang="ru-RU" dirty="0" smtClean="0"/>
              <a:t> </a:t>
            </a:r>
            <a:r>
              <a:rPr lang="ru-RU" dirty="0" err="1"/>
              <a:t>формуванням</a:t>
            </a:r>
            <a:r>
              <a:rPr lang="ru-RU" dirty="0"/>
              <a:t> та </a:t>
            </a:r>
            <a:r>
              <a:rPr lang="ru-RU" dirty="0" err="1"/>
              <a:t>підрозділам</a:t>
            </a:r>
            <a:r>
              <a:rPr lang="ru-RU" dirty="0"/>
              <a:t> (</a:t>
            </a:r>
            <a:r>
              <a:rPr lang="ru-RU" dirty="0" err="1"/>
              <a:t>потерпілому</a:t>
            </a:r>
            <a:r>
              <a:rPr lang="ru-RU" dirty="0"/>
              <a:t> </a:t>
            </a:r>
            <a:r>
              <a:rPr lang="ru-RU" dirty="0" err="1"/>
              <a:t>населенню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8502559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306472" y="0"/>
            <a:ext cx="9885528" cy="6858000"/>
          </a:xfrm>
        </p:spPr>
        <p:txBody>
          <a:bodyPr/>
          <a:lstStyle/>
          <a:p>
            <a:r>
              <a:rPr lang="ru-RU" b="1" i="1" dirty="0" err="1"/>
              <a:t>Розвідка</a:t>
            </a:r>
            <a:r>
              <a:rPr lang="ru-RU" b="1" i="1" dirty="0"/>
              <a:t> на воду проводиться з метою</a:t>
            </a:r>
            <a:r>
              <a:rPr lang="ru-RU" dirty="0"/>
              <a:t>: - </a:t>
            </a:r>
            <a:r>
              <a:rPr lang="ru-RU" dirty="0" err="1"/>
              <a:t>отримання</a:t>
            </a:r>
            <a:r>
              <a:rPr lang="ru-RU" dirty="0"/>
              <a:t> </a:t>
            </a:r>
            <a:r>
              <a:rPr lang="ru-RU" dirty="0" err="1"/>
              <a:t>відомостей</a:t>
            </a:r>
            <a:r>
              <a:rPr lang="ru-RU" dirty="0"/>
              <a:t> </a:t>
            </a:r>
            <a:r>
              <a:rPr lang="ru-RU" dirty="0" err="1"/>
              <a:t>технічного</a:t>
            </a:r>
            <a:r>
              <a:rPr lang="ru-RU" dirty="0"/>
              <a:t> і </a:t>
            </a:r>
            <a:r>
              <a:rPr lang="ru-RU" dirty="0" err="1"/>
              <a:t>санітарно-епідеміологічного</a:t>
            </a:r>
            <a:r>
              <a:rPr lang="ru-RU" dirty="0"/>
              <a:t> характеру, </a:t>
            </a:r>
            <a:r>
              <a:rPr lang="ru-RU" dirty="0" err="1"/>
              <a:t>необхідних</a:t>
            </a:r>
            <a:r>
              <a:rPr lang="ru-RU" dirty="0"/>
              <a:t> для правильного </a:t>
            </a:r>
            <a:r>
              <a:rPr lang="ru-RU" dirty="0" err="1"/>
              <a:t>вирішення</a:t>
            </a:r>
            <a:r>
              <a:rPr lang="ru-RU" dirty="0"/>
              <a:t> </a:t>
            </a:r>
            <a:r>
              <a:rPr lang="ru-RU" dirty="0" err="1"/>
              <a:t>питання</a:t>
            </a:r>
            <a:r>
              <a:rPr lang="ru-RU" dirty="0"/>
              <a:t> </a:t>
            </a:r>
            <a:r>
              <a:rPr lang="ru-RU" dirty="0" err="1"/>
              <a:t>водозабезпечення</a:t>
            </a:r>
            <a:r>
              <a:rPr lang="ru-RU" dirty="0"/>
              <a:t> </a:t>
            </a:r>
            <a:r>
              <a:rPr lang="ru-RU" dirty="0" err="1"/>
              <a:t>формувань</a:t>
            </a:r>
            <a:r>
              <a:rPr lang="ru-RU" dirty="0"/>
              <a:t> та </a:t>
            </a:r>
            <a:r>
              <a:rPr lang="ru-RU" dirty="0" err="1"/>
              <a:t>потерпілого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 </a:t>
            </a:r>
            <a:r>
              <a:rPr lang="ru-RU" dirty="0" err="1"/>
              <a:t>доброякісною</a:t>
            </a:r>
            <a:r>
              <a:rPr lang="ru-RU" dirty="0"/>
              <a:t> водою і в </a:t>
            </a:r>
            <a:r>
              <a:rPr lang="ru-RU" dirty="0" err="1"/>
              <a:t>достатній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простими</a:t>
            </a:r>
            <a:r>
              <a:rPr lang="ru-RU" dirty="0"/>
              <a:t> та </a:t>
            </a:r>
            <a:r>
              <a:rPr lang="ru-RU" dirty="0" err="1"/>
              <a:t>надійними</a:t>
            </a:r>
            <a:r>
              <a:rPr lang="ru-RU" dirty="0"/>
              <a:t> </a:t>
            </a:r>
            <a:r>
              <a:rPr lang="ru-RU" dirty="0" err="1"/>
              <a:t>засобами</a:t>
            </a:r>
            <a:r>
              <a:rPr lang="ru-RU" dirty="0"/>
              <a:t>. </a:t>
            </a:r>
            <a:r>
              <a:rPr lang="ru-RU" dirty="0" err="1"/>
              <a:t>Розвідка</a:t>
            </a:r>
            <a:r>
              <a:rPr lang="ru-RU" dirty="0"/>
              <a:t> </a:t>
            </a:r>
            <a:r>
              <a:rPr lang="ru-RU" dirty="0" err="1"/>
              <a:t>організовується</a:t>
            </a:r>
            <a:r>
              <a:rPr lang="ru-RU" dirty="0"/>
              <a:t> штабом </a:t>
            </a:r>
            <a:r>
              <a:rPr lang="ru-RU" dirty="0" err="1"/>
              <a:t>аварійно-рятувального</a:t>
            </a:r>
            <a:r>
              <a:rPr lang="ru-RU" dirty="0"/>
              <a:t> </a:t>
            </a:r>
            <a:r>
              <a:rPr lang="ru-RU" dirty="0" err="1"/>
              <a:t>формування</a:t>
            </a:r>
            <a:r>
              <a:rPr lang="ru-RU" dirty="0"/>
              <a:t>. </a:t>
            </a:r>
            <a:r>
              <a:rPr lang="ru-RU" dirty="0" err="1"/>
              <a:t>Безпосередніми</a:t>
            </a:r>
            <a:r>
              <a:rPr lang="ru-RU" dirty="0"/>
              <a:t> </a:t>
            </a:r>
            <a:r>
              <a:rPr lang="ru-RU" dirty="0" err="1"/>
              <a:t>організаторами</a:t>
            </a:r>
            <a:r>
              <a:rPr lang="ru-RU" dirty="0"/>
              <a:t> </a:t>
            </a:r>
            <a:r>
              <a:rPr lang="ru-RU" dirty="0" err="1"/>
              <a:t>розвідки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води є начальник </a:t>
            </a:r>
            <a:r>
              <a:rPr lang="ru-RU" dirty="0" err="1"/>
              <a:t>інженерної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 </a:t>
            </a:r>
            <a:r>
              <a:rPr lang="ru-RU" dirty="0" err="1"/>
              <a:t>формування</a:t>
            </a:r>
            <a:r>
              <a:rPr lang="ru-RU" dirty="0"/>
              <a:t>, а в районах </a:t>
            </a:r>
            <a:r>
              <a:rPr lang="ru-RU" dirty="0" err="1"/>
              <a:t>розміщення</a:t>
            </a:r>
            <a:r>
              <a:rPr lang="ru-RU" dirty="0"/>
              <a:t> </a:t>
            </a:r>
            <a:r>
              <a:rPr lang="ru-RU" dirty="0" err="1"/>
              <a:t>тилових</a:t>
            </a:r>
            <a:r>
              <a:rPr lang="ru-RU" dirty="0"/>
              <a:t> </a:t>
            </a:r>
            <a:r>
              <a:rPr lang="ru-RU" dirty="0" err="1"/>
              <a:t>частин</a:t>
            </a:r>
            <a:r>
              <a:rPr lang="ru-RU" dirty="0"/>
              <a:t> – заступник командира з </a:t>
            </a:r>
            <a:r>
              <a:rPr lang="ru-RU" dirty="0" err="1"/>
              <a:t>тилу</a:t>
            </a:r>
            <a:r>
              <a:rPr lang="ru-RU" dirty="0"/>
              <a:t>. </a:t>
            </a:r>
            <a:r>
              <a:rPr lang="ru-RU" dirty="0" err="1"/>
              <a:t>Розвідка</a:t>
            </a:r>
            <a:r>
              <a:rPr lang="ru-RU" dirty="0"/>
              <a:t> на воду </a:t>
            </a:r>
            <a:r>
              <a:rPr lang="ru-RU" dirty="0" err="1"/>
              <a:t>ведеться</a:t>
            </a:r>
            <a:r>
              <a:rPr lang="ru-RU" dirty="0"/>
              <a:t> </a:t>
            </a:r>
            <a:r>
              <a:rPr lang="ru-RU" dirty="0" err="1"/>
              <a:t>інженерними</a:t>
            </a:r>
            <a:r>
              <a:rPr lang="ru-RU" dirty="0"/>
              <a:t> </a:t>
            </a:r>
            <a:r>
              <a:rPr lang="ru-RU" dirty="0" err="1"/>
              <a:t>розвідувальними</a:t>
            </a:r>
            <a:r>
              <a:rPr lang="ru-RU" dirty="0"/>
              <a:t> дозорами, до складу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входять</a:t>
            </a:r>
            <a:r>
              <a:rPr lang="ru-RU" dirty="0"/>
              <a:t> </a:t>
            </a:r>
            <a:r>
              <a:rPr lang="ru-RU" dirty="0" err="1"/>
              <a:t>представники</a:t>
            </a:r>
            <a:r>
              <a:rPr lang="ru-RU" dirty="0"/>
              <a:t> </a:t>
            </a:r>
            <a:r>
              <a:rPr lang="ru-RU" dirty="0" err="1"/>
              <a:t>хімічної</a:t>
            </a:r>
            <a:r>
              <a:rPr lang="ru-RU" dirty="0"/>
              <a:t> і </a:t>
            </a:r>
            <a:r>
              <a:rPr lang="ru-RU" dirty="0" err="1"/>
              <a:t>медичної</a:t>
            </a:r>
            <a:r>
              <a:rPr lang="ru-RU" dirty="0"/>
              <a:t> (</a:t>
            </a:r>
            <a:r>
              <a:rPr lang="ru-RU" dirty="0" err="1"/>
              <a:t>санітарно-епідеміологічної</a:t>
            </a:r>
            <a:r>
              <a:rPr lang="ru-RU" dirty="0"/>
              <a:t>) служб. </a:t>
            </a:r>
            <a:r>
              <a:rPr lang="ru-RU" dirty="0" err="1"/>
              <a:t>Інженерна</a:t>
            </a:r>
            <a:r>
              <a:rPr lang="ru-RU" dirty="0"/>
              <a:t> </a:t>
            </a:r>
            <a:r>
              <a:rPr lang="ru-RU" dirty="0" err="1"/>
              <a:t>частина</a:t>
            </a:r>
            <a:r>
              <a:rPr lang="ru-RU" dirty="0"/>
              <a:t> (</a:t>
            </a:r>
            <a:r>
              <a:rPr lang="ru-RU" dirty="0" err="1"/>
              <a:t>підрозділ</a:t>
            </a:r>
            <a:r>
              <a:rPr lang="ru-RU" dirty="0"/>
              <a:t>) проводить </a:t>
            </a:r>
            <a:r>
              <a:rPr lang="ru-RU" dirty="0" err="1"/>
              <a:t>розвідку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 води, </a:t>
            </a:r>
            <a:r>
              <a:rPr lang="ru-RU" dirty="0" err="1"/>
              <a:t>організовує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добування</a:t>
            </a:r>
            <a:r>
              <a:rPr lang="ru-RU" dirty="0"/>
              <a:t>, </a:t>
            </a:r>
            <a:r>
              <a:rPr lang="ru-RU" dirty="0" err="1"/>
              <a:t>очищення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експлуатацію</a:t>
            </a:r>
            <a:r>
              <a:rPr lang="ru-RU" dirty="0"/>
              <a:t> </a:t>
            </a:r>
            <a:r>
              <a:rPr lang="ru-RU" dirty="0" err="1"/>
              <a:t>спеціально</a:t>
            </a:r>
            <a:r>
              <a:rPr lang="ru-RU" dirty="0"/>
              <a:t> </a:t>
            </a:r>
            <a:r>
              <a:rPr lang="ru-RU" dirty="0" err="1"/>
              <a:t>обладнаних</a:t>
            </a:r>
            <a:r>
              <a:rPr lang="ru-RU" dirty="0"/>
              <a:t> і тих,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перебувають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охороною</a:t>
            </a:r>
            <a:r>
              <a:rPr lang="ru-RU" dirty="0"/>
              <a:t>, </a:t>
            </a:r>
            <a:r>
              <a:rPr lang="ru-RU" dirty="0" err="1"/>
              <a:t>пунктів</a:t>
            </a:r>
            <a:r>
              <a:rPr lang="ru-RU" dirty="0"/>
              <a:t> </a:t>
            </a:r>
            <a:r>
              <a:rPr lang="ru-RU" dirty="0" err="1"/>
              <a:t>водопостачання</a:t>
            </a:r>
            <a:r>
              <a:rPr lang="ru-RU" dirty="0"/>
              <a:t>. </a:t>
            </a:r>
            <a:r>
              <a:rPr lang="ru-RU" dirty="0" err="1"/>
              <a:t>Хімічна</a:t>
            </a:r>
            <a:r>
              <a:rPr lang="ru-RU" dirty="0"/>
              <a:t> служба </a:t>
            </a:r>
            <a:r>
              <a:rPr lang="ru-RU" dirty="0" err="1"/>
              <a:t>виділяє</a:t>
            </a:r>
            <a:r>
              <a:rPr lang="ru-RU" dirty="0"/>
              <a:t> </a:t>
            </a:r>
            <a:r>
              <a:rPr lang="ru-RU" dirty="0" err="1"/>
              <a:t>сили</a:t>
            </a:r>
            <a:r>
              <a:rPr lang="ru-RU" dirty="0"/>
              <a:t> і </a:t>
            </a:r>
            <a:r>
              <a:rPr lang="ru-RU" dirty="0" err="1"/>
              <a:t>засоби</a:t>
            </a:r>
            <a:r>
              <a:rPr lang="ru-RU" dirty="0"/>
              <a:t> для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радіаційної</a:t>
            </a:r>
            <a:r>
              <a:rPr lang="ru-RU" dirty="0"/>
              <a:t> і </a:t>
            </a:r>
            <a:r>
              <a:rPr lang="ru-RU" dirty="0" err="1"/>
              <a:t>хімічної</a:t>
            </a:r>
            <a:r>
              <a:rPr lang="ru-RU" dirty="0"/>
              <a:t> </a:t>
            </a:r>
            <a:r>
              <a:rPr lang="ru-RU" dirty="0" err="1"/>
              <a:t>розвідки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води. </a:t>
            </a:r>
            <a:r>
              <a:rPr lang="ru-RU" dirty="0" err="1"/>
              <a:t>Представники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(</a:t>
            </a:r>
            <a:r>
              <a:rPr lang="ru-RU" dirty="0" err="1"/>
              <a:t>місцевої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) і </a:t>
            </a:r>
            <a:r>
              <a:rPr lang="ru-RU" dirty="0" err="1"/>
              <a:t>санітарно-епідеміологічної</a:t>
            </a:r>
            <a:r>
              <a:rPr lang="ru-RU" dirty="0"/>
              <a:t> служб, </a:t>
            </a:r>
            <a:r>
              <a:rPr lang="ru-RU" dirty="0" err="1"/>
              <a:t>визначають</a:t>
            </a:r>
            <a:r>
              <a:rPr lang="ru-RU" dirty="0"/>
              <a:t> </a:t>
            </a:r>
            <a:r>
              <a:rPr lang="ru-RU" dirty="0" err="1"/>
              <a:t>якість</a:t>
            </a:r>
            <a:r>
              <a:rPr lang="ru-RU" dirty="0"/>
              <a:t> і </a:t>
            </a:r>
            <a:r>
              <a:rPr lang="ru-RU" dirty="0" err="1"/>
              <a:t>кількість</a:t>
            </a:r>
            <a:r>
              <a:rPr lang="ru-RU" dirty="0"/>
              <a:t> води, </a:t>
            </a:r>
            <a:r>
              <a:rPr lang="ru-RU" dirty="0" err="1"/>
              <a:t>необхідної</a:t>
            </a:r>
            <a:r>
              <a:rPr lang="ru-RU" dirty="0"/>
              <a:t> для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особового</a:t>
            </a:r>
            <a:r>
              <a:rPr lang="ru-RU" dirty="0"/>
              <a:t> складу </a:t>
            </a:r>
            <a:r>
              <a:rPr lang="ru-RU" dirty="0" err="1"/>
              <a:t>формування</a:t>
            </a:r>
            <a:r>
              <a:rPr lang="ru-RU" dirty="0"/>
              <a:t> та </a:t>
            </a:r>
            <a:r>
              <a:rPr lang="ru-RU" dirty="0" err="1"/>
              <a:t>потерпілого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66975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87606" y="0"/>
            <a:ext cx="10704394" cy="6455821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розвідки</a:t>
            </a:r>
            <a:r>
              <a:rPr lang="ru-RU" dirty="0"/>
              <a:t> </a:t>
            </a:r>
            <a:r>
              <a:rPr lang="ru-RU" dirty="0" err="1"/>
              <a:t>починається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збору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 у штабах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формувань</a:t>
            </a:r>
            <a:r>
              <a:rPr lang="ru-RU" dirty="0"/>
              <a:t>, </a:t>
            </a:r>
            <a:r>
              <a:rPr lang="ru-RU" dirty="0" err="1"/>
              <a:t>місцевих</a:t>
            </a:r>
            <a:r>
              <a:rPr lang="ru-RU" dirty="0"/>
              <a:t> органах </a:t>
            </a:r>
            <a:r>
              <a:rPr lang="ru-RU" dirty="0" err="1"/>
              <a:t>влади</a:t>
            </a:r>
            <a:r>
              <a:rPr lang="ru-RU" dirty="0"/>
              <a:t>, закладах </a:t>
            </a:r>
            <a:r>
              <a:rPr lang="ru-RU" dirty="0" err="1"/>
              <a:t>санітарно-епідеміологічної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, </a:t>
            </a:r>
            <a:r>
              <a:rPr lang="ru-RU" dirty="0" err="1"/>
              <a:t>отримуються</a:t>
            </a:r>
            <a:r>
              <a:rPr lang="ru-RU" dirty="0"/>
              <a:t> </a:t>
            </a:r>
            <a:r>
              <a:rPr lang="ru-RU" dirty="0" err="1"/>
              <a:t>дані</a:t>
            </a:r>
            <a:r>
              <a:rPr lang="ru-RU" dirty="0"/>
              <a:t> про </a:t>
            </a:r>
            <a:r>
              <a:rPr lang="ru-RU" dirty="0" err="1"/>
              <a:t>ті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 </a:t>
            </a:r>
            <a:r>
              <a:rPr lang="ru-RU" dirty="0" err="1"/>
              <a:t>водопостачання</a:t>
            </a:r>
            <a:r>
              <a:rPr lang="ru-RU" dirty="0"/>
              <a:t>, </a:t>
            </a:r>
            <a:r>
              <a:rPr lang="ru-RU" dirty="0" err="1"/>
              <a:t>якими</a:t>
            </a:r>
            <a:r>
              <a:rPr lang="ru-RU" dirty="0"/>
              <a:t> уже </a:t>
            </a:r>
            <a:r>
              <a:rPr lang="ru-RU" dirty="0" err="1"/>
              <a:t>користуються</a:t>
            </a:r>
            <a:r>
              <a:rPr lang="ru-RU" dirty="0"/>
              <a:t>.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аналізу</a:t>
            </a:r>
            <a:r>
              <a:rPr lang="ru-RU" dirty="0"/>
              <a:t>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 проводиться </a:t>
            </a:r>
            <a:r>
              <a:rPr lang="ru-RU" dirty="0" err="1"/>
              <a:t>визначення</a:t>
            </a:r>
            <a:r>
              <a:rPr lang="ru-RU" dirty="0"/>
              <a:t> на </a:t>
            </a:r>
            <a:r>
              <a:rPr lang="ru-RU" dirty="0" err="1"/>
              <a:t>місцевості</a:t>
            </a:r>
            <a:r>
              <a:rPr lang="ru-RU" dirty="0"/>
              <a:t> </a:t>
            </a:r>
            <a:r>
              <a:rPr lang="ru-RU" dirty="0" err="1"/>
              <a:t>санітарного</a:t>
            </a:r>
            <a:r>
              <a:rPr lang="ru-RU" dirty="0"/>
              <a:t> стану </a:t>
            </a:r>
            <a:r>
              <a:rPr lang="ru-RU" dirty="0" err="1"/>
              <a:t>джерел</a:t>
            </a:r>
            <a:r>
              <a:rPr lang="ru-RU" dirty="0"/>
              <a:t> води у </a:t>
            </a:r>
            <a:r>
              <a:rPr lang="ru-RU" dirty="0" err="1"/>
              <a:t>місцях</a:t>
            </a:r>
            <a:r>
              <a:rPr lang="ru-RU" dirty="0"/>
              <a:t> водозабору, </a:t>
            </a:r>
            <a:r>
              <a:rPr lang="ru-RU" dirty="0" err="1"/>
              <a:t>наявність</a:t>
            </a:r>
            <a:r>
              <a:rPr lang="ru-RU" dirty="0"/>
              <a:t> і </a:t>
            </a:r>
            <a:r>
              <a:rPr lang="ru-RU" dirty="0" err="1"/>
              <a:t>справність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, яке </a:t>
            </a:r>
            <a:r>
              <a:rPr lang="ru-RU" dirty="0" err="1"/>
              <a:t>запобігає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забрудненню</a:t>
            </a:r>
            <a:r>
              <a:rPr lang="ru-RU" dirty="0"/>
              <a:t>.  </a:t>
            </a:r>
            <a:r>
              <a:rPr lang="ru-RU" dirty="0" err="1"/>
              <a:t>Розвідка</a:t>
            </a:r>
            <a:r>
              <a:rPr lang="ru-RU" dirty="0"/>
              <a:t> </a:t>
            </a:r>
            <a:r>
              <a:rPr lang="ru-RU" dirty="0" err="1"/>
              <a:t>вододжерел</a:t>
            </a:r>
            <a:r>
              <a:rPr lang="ru-RU" dirty="0"/>
              <a:t> проводиться у </a:t>
            </a:r>
            <a:r>
              <a:rPr lang="ru-RU" dirty="0" err="1"/>
              <a:t>декілька</a:t>
            </a:r>
            <a:r>
              <a:rPr lang="ru-RU" dirty="0"/>
              <a:t> </a:t>
            </a:r>
            <a:r>
              <a:rPr lang="ru-RU" dirty="0" err="1"/>
              <a:t>етапів</a:t>
            </a:r>
            <a:r>
              <a:rPr lang="ru-RU" dirty="0"/>
              <a:t>: - </a:t>
            </a:r>
            <a:r>
              <a:rPr lang="ru-RU" dirty="0" err="1"/>
              <a:t>попереднє</a:t>
            </a:r>
            <a:r>
              <a:rPr lang="ru-RU" dirty="0"/>
              <a:t> </a:t>
            </a:r>
            <a:r>
              <a:rPr lang="ru-RU" dirty="0" err="1"/>
              <a:t>вивчення</a:t>
            </a:r>
            <a:r>
              <a:rPr lang="ru-RU" dirty="0"/>
              <a:t> маршруту та району </a:t>
            </a:r>
            <a:r>
              <a:rPr lang="ru-RU" dirty="0" err="1"/>
              <a:t>розвідки</a:t>
            </a:r>
            <a:r>
              <a:rPr lang="ru-RU" dirty="0"/>
              <a:t> </a:t>
            </a:r>
            <a:r>
              <a:rPr lang="ru-RU" dirty="0" err="1"/>
              <a:t>визначаються</a:t>
            </a:r>
            <a:r>
              <a:rPr lang="ru-RU" dirty="0"/>
              <a:t> на </a:t>
            </a:r>
            <a:r>
              <a:rPr lang="ru-RU" dirty="0" err="1"/>
              <a:t>топогрофічній</a:t>
            </a:r>
            <a:r>
              <a:rPr lang="ru-RU" dirty="0"/>
              <a:t> </a:t>
            </a:r>
            <a:r>
              <a:rPr lang="ru-RU" dirty="0" err="1"/>
              <a:t>карті</a:t>
            </a:r>
            <a:r>
              <a:rPr lang="ru-RU" dirty="0"/>
              <a:t>. Конкретна мета </a:t>
            </a:r>
            <a:r>
              <a:rPr lang="ru-RU" dirty="0" err="1"/>
              <a:t>розвідки</a:t>
            </a:r>
            <a:r>
              <a:rPr lang="ru-RU" dirty="0"/>
              <a:t> - </a:t>
            </a:r>
            <a:r>
              <a:rPr lang="ru-RU" dirty="0" err="1"/>
              <a:t>визначити</a:t>
            </a:r>
            <a:r>
              <a:rPr lang="ru-RU" dirty="0"/>
              <a:t> </a:t>
            </a:r>
            <a:r>
              <a:rPr lang="ru-RU" dirty="0" err="1"/>
              <a:t>можливість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того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іншого</a:t>
            </a:r>
            <a:r>
              <a:rPr lang="ru-RU" dirty="0"/>
              <a:t> </a:t>
            </a:r>
            <a:r>
              <a:rPr lang="ru-RU" dirty="0" err="1"/>
              <a:t>вододжерела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i="1" dirty="0"/>
              <a:t>При </a:t>
            </a:r>
            <a:r>
              <a:rPr lang="ru-RU" b="1" i="1" dirty="0" err="1"/>
              <a:t>санітарно-топографічному</a:t>
            </a:r>
            <a:r>
              <a:rPr lang="ru-RU" b="1" i="1" dirty="0"/>
              <a:t> </a:t>
            </a:r>
            <a:r>
              <a:rPr lang="ru-RU" b="1" i="1" dirty="0" err="1"/>
              <a:t>обстеженні</a:t>
            </a:r>
            <a:r>
              <a:rPr lang="ru-RU" b="1" i="1" dirty="0"/>
              <a:t> </a:t>
            </a:r>
            <a:r>
              <a:rPr lang="ru-RU" b="1" i="1" dirty="0" err="1"/>
              <a:t>джерела</a:t>
            </a:r>
            <a:r>
              <a:rPr lang="ru-RU" b="1" i="1" dirty="0"/>
              <a:t> води </a:t>
            </a:r>
            <a:r>
              <a:rPr lang="ru-RU" b="1" i="1" dirty="0" err="1"/>
              <a:t>встановлюють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місцезнаходження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 води, вид та </a:t>
            </a:r>
            <a:r>
              <a:rPr lang="ru-RU" dirty="0" err="1"/>
              <a:t>дебіт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санітарний</a:t>
            </a:r>
            <a:r>
              <a:rPr lang="ru-RU" dirty="0"/>
              <a:t> стан </a:t>
            </a:r>
            <a:r>
              <a:rPr lang="ru-RU" dirty="0" err="1"/>
              <a:t>навколишньої</a:t>
            </a:r>
            <a:r>
              <a:rPr lang="ru-RU" dirty="0"/>
              <a:t> </a:t>
            </a:r>
            <a:r>
              <a:rPr lang="ru-RU" dirty="0" err="1"/>
              <a:t>території</a:t>
            </a:r>
            <a:r>
              <a:rPr lang="ru-RU" dirty="0"/>
              <a:t> та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можливих</a:t>
            </a:r>
            <a:endParaRPr lang="ru-RU" dirty="0"/>
          </a:p>
          <a:p>
            <a:endParaRPr lang="ru-RU" dirty="0"/>
          </a:p>
          <a:p>
            <a:r>
              <a:rPr lang="ru-RU" dirty="0" err="1"/>
              <a:t>джерел</a:t>
            </a:r>
            <a:r>
              <a:rPr lang="ru-RU" dirty="0"/>
              <a:t> </a:t>
            </a:r>
            <a:r>
              <a:rPr lang="ru-RU" dirty="0" err="1"/>
              <a:t>забруднення</a:t>
            </a:r>
            <a:r>
              <a:rPr lang="ru-RU" dirty="0"/>
              <a:t> води;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можливий</a:t>
            </a:r>
            <a:r>
              <a:rPr lang="ru-RU" dirty="0"/>
              <a:t> </a:t>
            </a:r>
            <a:r>
              <a:rPr lang="ru-RU" dirty="0" err="1"/>
              <a:t>зв’язок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води з </a:t>
            </a:r>
            <a:r>
              <a:rPr lang="ru-RU" dirty="0" err="1"/>
              <a:t>джерелами</a:t>
            </a:r>
            <a:r>
              <a:rPr lang="ru-RU" dirty="0"/>
              <a:t> </a:t>
            </a:r>
            <a:r>
              <a:rPr lang="ru-RU" dirty="0" err="1"/>
              <a:t>забруднення</a:t>
            </a:r>
            <a:r>
              <a:rPr lang="ru-RU" dirty="0"/>
              <a:t> та </a:t>
            </a:r>
            <a:r>
              <a:rPr lang="ru-RU" dirty="0" err="1"/>
              <a:t>відстані</a:t>
            </a:r>
            <a:endParaRPr lang="ru-RU" dirty="0"/>
          </a:p>
          <a:p>
            <a:endParaRPr lang="ru-RU" dirty="0"/>
          </a:p>
          <a:p>
            <a:r>
              <a:rPr lang="ru-RU" dirty="0" err="1"/>
              <a:t>між</a:t>
            </a:r>
            <a:r>
              <a:rPr lang="ru-RU" dirty="0"/>
              <a:t> ними.</a:t>
            </a:r>
          </a:p>
        </p:txBody>
      </p:sp>
    </p:spTree>
    <p:extLst>
      <p:ext uri="{BB962C8B-B14F-4D97-AF65-F5344CB8AC3E}">
        <p14:creationId xmlns:p14="http://schemas.microsoft.com/office/powerpoint/2010/main" val="21019733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97290" y="0"/>
            <a:ext cx="9994710" cy="6858000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При </a:t>
            </a:r>
            <a:r>
              <a:rPr lang="ru-RU" b="1" i="1" dirty="0" err="1"/>
              <a:t>санітарно-епідеміологічному</a:t>
            </a:r>
            <a:r>
              <a:rPr lang="ru-RU" b="1" i="1" dirty="0"/>
              <a:t> </a:t>
            </a:r>
            <a:r>
              <a:rPr lang="ru-RU" b="1" i="1" dirty="0" err="1"/>
              <a:t>обстеженні</a:t>
            </a:r>
            <a:r>
              <a:rPr lang="ru-RU" dirty="0"/>
              <a:t> </a:t>
            </a:r>
            <a:r>
              <a:rPr lang="ru-RU" dirty="0" err="1"/>
              <a:t>з’ясовується</a:t>
            </a:r>
            <a:r>
              <a:rPr lang="ru-RU" dirty="0"/>
              <a:t> </a:t>
            </a:r>
            <a:r>
              <a:rPr lang="ru-RU" dirty="0" err="1"/>
              <a:t>епідемічний</a:t>
            </a:r>
            <a:r>
              <a:rPr lang="ru-RU" dirty="0"/>
              <a:t> стан району та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 </a:t>
            </a:r>
            <a:r>
              <a:rPr lang="ru-RU" dirty="0" err="1"/>
              <a:t>інфекційних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передаються</a:t>
            </a:r>
            <a:r>
              <a:rPr lang="ru-RU" dirty="0"/>
              <a:t> через воду. При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враховуються</a:t>
            </a:r>
            <a:r>
              <a:rPr lang="ru-RU" dirty="0"/>
              <a:t> </a:t>
            </a:r>
            <a:r>
              <a:rPr lang="ru-RU" dirty="0" err="1"/>
              <a:t>дані</a:t>
            </a:r>
            <a:r>
              <a:rPr lang="ru-RU" dirty="0"/>
              <a:t> </a:t>
            </a:r>
            <a:r>
              <a:rPr lang="ru-RU" dirty="0" err="1"/>
              <a:t>місцевих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, а при </a:t>
            </a:r>
            <a:r>
              <a:rPr lang="ru-RU" dirty="0" err="1"/>
              <a:t>необхідності</a:t>
            </a:r>
            <a:r>
              <a:rPr lang="ru-RU" dirty="0"/>
              <a:t> – </a:t>
            </a:r>
            <a:r>
              <a:rPr lang="ru-RU" dirty="0" err="1"/>
              <a:t>організовується</a:t>
            </a:r>
            <a:r>
              <a:rPr lang="ru-RU" dirty="0"/>
              <a:t> </a:t>
            </a:r>
            <a:r>
              <a:rPr lang="ru-RU" dirty="0" err="1"/>
              <a:t>опитування</a:t>
            </a:r>
            <a:r>
              <a:rPr lang="ru-RU" dirty="0"/>
              <a:t> з метою </a:t>
            </a:r>
            <a:r>
              <a:rPr lang="ru-RU" dirty="0" err="1"/>
              <a:t>виявити</a:t>
            </a:r>
            <a:r>
              <a:rPr lang="ru-RU" dirty="0"/>
              <a:t> </a:t>
            </a:r>
            <a:r>
              <a:rPr lang="ru-RU" dirty="0" err="1"/>
              <a:t>інфекційні</a:t>
            </a:r>
            <a:r>
              <a:rPr lang="ru-RU" dirty="0"/>
              <a:t> </a:t>
            </a:r>
            <a:r>
              <a:rPr lang="ru-RU" dirty="0" err="1"/>
              <a:t>хвороби</a:t>
            </a:r>
            <a:r>
              <a:rPr lang="ru-RU" dirty="0"/>
              <a:t> у </a:t>
            </a:r>
            <a:r>
              <a:rPr lang="ru-RU" dirty="0" err="1"/>
              <a:t>населення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та </a:t>
            </a:r>
            <a:r>
              <a:rPr lang="ru-RU" dirty="0" err="1"/>
              <a:t>загибелі</a:t>
            </a:r>
            <a:r>
              <a:rPr lang="ru-RU" dirty="0"/>
              <a:t> </a:t>
            </a:r>
            <a:r>
              <a:rPr lang="ru-RU" dirty="0" err="1"/>
              <a:t>тварин</a:t>
            </a:r>
            <a:r>
              <a:rPr lang="ru-RU" dirty="0"/>
              <a:t>. </a:t>
            </a:r>
            <a:r>
              <a:rPr lang="ru-RU" dirty="0" err="1"/>
              <a:t>Одночасно</a:t>
            </a:r>
            <a:r>
              <a:rPr lang="ru-RU" dirty="0"/>
              <a:t> </a:t>
            </a:r>
            <a:r>
              <a:rPr lang="ru-RU" dirty="0" err="1"/>
              <a:t>обстежується</a:t>
            </a:r>
            <a:r>
              <a:rPr lang="ru-RU" dirty="0"/>
              <a:t> </a:t>
            </a:r>
            <a:r>
              <a:rPr lang="ru-RU" dirty="0" err="1"/>
              <a:t>санітарний</a:t>
            </a:r>
            <a:r>
              <a:rPr lang="ru-RU" dirty="0"/>
              <a:t> стан </a:t>
            </a:r>
            <a:r>
              <a:rPr lang="ru-RU" dirty="0" err="1"/>
              <a:t>населеного</a:t>
            </a:r>
            <a:r>
              <a:rPr lang="ru-RU" dirty="0"/>
              <a:t> пункту та </a:t>
            </a:r>
            <a:r>
              <a:rPr lang="ru-RU" dirty="0" err="1"/>
              <a:t>виявляються</a:t>
            </a:r>
            <a:r>
              <a:rPr lang="ru-RU" dirty="0"/>
              <a:t> </a:t>
            </a:r>
            <a:r>
              <a:rPr lang="ru-RU" dirty="0" err="1"/>
              <a:t>можливі</a:t>
            </a:r>
            <a:r>
              <a:rPr lang="ru-RU" dirty="0"/>
              <a:t> шляхи </a:t>
            </a:r>
            <a:r>
              <a:rPr lang="ru-RU" dirty="0" err="1"/>
              <a:t>інфікування</a:t>
            </a:r>
            <a:r>
              <a:rPr lang="ru-RU" dirty="0"/>
              <a:t> води </a:t>
            </a:r>
            <a:r>
              <a:rPr lang="ru-RU" dirty="0" err="1"/>
              <a:t>наявними</a:t>
            </a:r>
            <a:r>
              <a:rPr lang="ru-RU" dirty="0"/>
              <a:t> </a:t>
            </a:r>
            <a:r>
              <a:rPr lang="ru-RU" dirty="0" err="1"/>
              <a:t>джерелами</a:t>
            </a:r>
            <a:r>
              <a:rPr lang="ru-RU" dirty="0"/>
              <a:t> </a:t>
            </a:r>
            <a:r>
              <a:rPr lang="ru-RU" dirty="0" err="1"/>
              <a:t>забруднення</a:t>
            </a:r>
            <a:r>
              <a:rPr lang="ru-RU" dirty="0"/>
              <a:t>, </a:t>
            </a:r>
            <a:r>
              <a:rPr lang="ru-RU" dirty="0" err="1"/>
              <a:t>застосовуючи</a:t>
            </a:r>
            <a:r>
              <a:rPr lang="ru-RU" dirty="0"/>
              <a:t> </a:t>
            </a:r>
            <a:r>
              <a:rPr lang="ru-RU" dirty="0" err="1"/>
              <a:t>різні</a:t>
            </a:r>
            <a:r>
              <a:rPr lang="ru-RU" dirty="0"/>
              <a:t> </a:t>
            </a:r>
            <a:r>
              <a:rPr lang="ru-RU" dirty="0" err="1"/>
              <a:t>проби</a:t>
            </a:r>
            <a:r>
              <a:rPr lang="ru-RU" dirty="0"/>
              <a:t> з </a:t>
            </a:r>
            <a:r>
              <a:rPr lang="ru-RU" dirty="0" err="1"/>
              <a:t>флюоресцеіном</a:t>
            </a:r>
            <a:r>
              <a:rPr lang="ru-RU" dirty="0"/>
              <a:t>, </a:t>
            </a:r>
            <a:r>
              <a:rPr lang="ru-RU" dirty="0" err="1"/>
              <a:t>повареною</a:t>
            </a:r>
            <a:r>
              <a:rPr lang="ru-RU" dirty="0"/>
              <a:t> </a:t>
            </a:r>
            <a:r>
              <a:rPr lang="ru-RU" dirty="0" err="1"/>
              <a:t>сіллю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 При </a:t>
            </a:r>
            <a:r>
              <a:rPr lang="ru-RU" dirty="0" err="1"/>
              <a:t>можливості</a:t>
            </a:r>
            <a:r>
              <a:rPr lang="ru-RU" dirty="0"/>
              <a:t> </a:t>
            </a:r>
            <a:r>
              <a:rPr lang="ru-RU" dirty="0" err="1"/>
              <a:t>проводять</a:t>
            </a:r>
            <a:r>
              <a:rPr lang="ru-RU" dirty="0"/>
              <a:t> </a:t>
            </a:r>
            <a:r>
              <a:rPr lang="ru-RU" dirty="0" err="1"/>
              <a:t>повне</a:t>
            </a:r>
            <a:r>
              <a:rPr lang="ru-RU" dirty="0"/>
              <a:t> </a:t>
            </a:r>
            <a:r>
              <a:rPr lang="ru-RU" dirty="0" err="1"/>
              <a:t>лабораторне</a:t>
            </a:r>
            <a:r>
              <a:rPr lang="ru-RU" dirty="0"/>
              <a:t> </a:t>
            </a:r>
            <a:r>
              <a:rPr lang="ru-RU" dirty="0" err="1"/>
              <a:t>обстеження</a:t>
            </a:r>
            <a:r>
              <a:rPr lang="ru-RU" dirty="0"/>
              <a:t> води </a:t>
            </a:r>
            <a:r>
              <a:rPr lang="ru-RU" dirty="0" err="1"/>
              <a:t>відповідно</a:t>
            </a:r>
            <a:r>
              <a:rPr lang="ru-RU" dirty="0"/>
              <a:t> з </a:t>
            </a:r>
            <a:r>
              <a:rPr lang="ru-RU" dirty="0" err="1"/>
              <a:t>чинними</a:t>
            </a:r>
            <a:r>
              <a:rPr lang="ru-RU" dirty="0"/>
              <a:t> </a:t>
            </a:r>
            <a:r>
              <a:rPr lang="ru-RU" dirty="0" err="1"/>
              <a:t>ДСанПіН</a:t>
            </a:r>
            <a:r>
              <a:rPr lang="ru-RU" dirty="0"/>
              <a:t> № 383 “Вода </a:t>
            </a:r>
            <a:r>
              <a:rPr lang="ru-RU" dirty="0" err="1"/>
              <a:t>питна</a:t>
            </a:r>
            <a:r>
              <a:rPr lang="ru-RU" dirty="0"/>
              <a:t>”.</a:t>
            </a:r>
          </a:p>
          <a:p>
            <a:endParaRPr lang="ru-RU" dirty="0"/>
          </a:p>
          <a:p>
            <a:r>
              <a:rPr lang="ru-RU" dirty="0"/>
              <a:t>На </a:t>
            </a:r>
            <a:r>
              <a:rPr lang="ru-RU" dirty="0" err="1"/>
              <a:t>основі</a:t>
            </a:r>
            <a:r>
              <a:rPr lang="ru-RU" dirty="0"/>
              <a:t> </a:t>
            </a:r>
            <a:r>
              <a:rPr lang="ru-RU" dirty="0" err="1"/>
              <a:t>попередньої</a:t>
            </a:r>
            <a:r>
              <a:rPr lang="ru-RU" dirty="0"/>
              <a:t> </a:t>
            </a:r>
            <a:r>
              <a:rPr lang="ru-RU" dirty="0" err="1"/>
              <a:t>розвідки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води </a:t>
            </a:r>
            <a:r>
              <a:rPr lang="ru-RU" dirty="0" err="1"/>
              <a:t>розвідувальна</a:t>
            </a:r>
            <a:r>
              <a:rPr lang="ru-RU" dirty="0"/>
              <a:t> </a:t>
            </a:r>
            <a:r>
              <a:rPr lang="ru-RU" dirty="0" err="1"/>
              <a:t>група</a:t>
            </a:r>
            <a:r>
              <a:rPr lang="ru-RU" dirty="0"/>
              <a:t> </a:t>
            </a:r>
            <a:r>
              <a:rPr lang="ru-RU" dirty="0" err="1"/>
              <a:t>вказує</a:t>
            </a:r>
            <a:r>
              <a:rPr lang="ru-RU" dirty="0"/>
              <a:t> на: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придатні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 води для </a:t>
            </a:r>
            <a:r>
              <a:rPr lang="ru-RU" dirty="0" err="1"/>
              <a:t>розгортання</a:t>
            </a:r>
            <a:r>
              <a:rPr lang="ru-RU" dirty="0"/>
              <a:t> </a:t>
            </a:r>
            <a:r>
              <a:rPr lang="ru-RU" dirty="0" err="1"/>
              <a:t>польових</a:t>
            </a:r>
            <a:r>
              <a:rPr lang="ru-RU" dirty="0"/>
              <a:t> </a:t>
            </a:r>
            <a:r>
              <a:rPr lang="ru-RU" dirty="0" err="1"/>
              <a:t>пунктів</a:t>
            </a:r>
            <a:endParaRPr lang="ru-RU" dirty="0"/>
          </a:p>
          <a:p>
            <a:endParaRPr lang="ru-RU" dirty="0"/>
          </a:p>
          <a:p>
            <a:r>
              <a:rPr lang="ru-RU" dirty="0" err="1"/>
              <a:t>водопостачання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необхідність</a:t>
            </a:r>
            <a:r>
              <a:rPr lang="ru-RU" dirty="0"/>
              <a:t> й характер </a:t>
            </a:r>
            <a:r>
              <a:rPr lang="ru-RU" dirty="0" err="1"/>
              <a:t>заходів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поліпшать</a:t>
            </a:r>
            <a:r>
              <a:rPr lang="ru-RU" dirty="0"/>
              <a:t> </a:t>
            </a:r>
            <a:r>
              <a:rPr lang="ru-RU" dirty="0" err="1"/>
              <a:t>якість</a:t>
            </a:r>
            <a:r>
              <a:rPr lang="ru-RU" dirty="0"/>
              <a:t> води;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об’єм</a:t>
            </a:r>
            <a:r>
              <a:rPr lang="ru-RU" dirty="0"/>
              <a:t> </a:t>
            </a:r>
            <a:r>
              <a:rPr lang="ru-RU" dirty="0" err="1"/>
              <a:t>робіт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санітарно-технічного</a:t>
            </a:r>
            <a:r>
              <a:rPr lang="ru-RU" dirty="0"/>
              <a:t> благоустрою </a:t>
            </a:r>
            <a:r>
              <a:rPr lang="ru-RU" dirty="0" err="1"/>
              <a:t>джерела</a:t>
            </a:r>
            <a:r>
              <a:rPr lang="ru-RU" dirty="0"/>
              <a:t> (очищен-</a:t>
            </a:r>
          </a:p>
          <a:p>
            <a:endParaRPr lang="ru-RU" dirty="0"/>
          </a:p>
          <a:p>
            <a:r>
              <a:rPr lang="ru-RU" dirty="0" err="1"/>
              <a:t>ня</a:t>
            </a:r>
            <a:r>
              <a:rPr lang="ru-RU" dirty="0"/>
              <a:t> та ремонт </a:t>
            </a:r>
            <a:r>
              <a:rPr lang="ru-RU" dirty="0" err="1"/>
              <a:t>колодязів</a:t>
            </a:r>
            <a:r>
              <a:rPr lang="ru-RU" dirty="0"/>
              <a:t>, заходи </a:t>
            </a:r>
            <a:r>
              <a:rPr lang="ru-RU" dirty="0" err="1"/>
              <a:t>захисту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забруднень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).</a:t>
            </a:r>
          </a:p>
          <a:p>
            <a:endParaRPr lang="ru-RU" dirty="0"/>
          </a:p>
          <a:p>
            <a:r>
              <a:rPr lang="ru-RU" dirty="0"/>
              <a:t>З </a:t>
            </a:r>
            <a:r>
              <a:rPr lang="ru-RU" dirty="0" err="1"/>
              <a:t>вибраних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води </a:t>
            </a:r>
            <a:r>
              <a:rPr lang="ru-RU" dirty="0" err="1"/>
              <a:t>проводять</a:t>
            </a:r>
            <a:r>
              <a:rPr lang="ru-RU" dirty="0"/>
              <a:t> </a:t>
            </a:r>
            <a:r>
              <a:rPr lang="ru-RU" dirty="0" err="1"/>
              <a:t>відбір</a:t>
            </a:r>
            <a:r>
              <a:rPr lang="ru-RU" dirty="0"/>
              <a:t> проб з метою </a:t>
            </a:r>
            <a:r>
              <a:rPr lang="ru-RU" dirty="0" err="1"/>
              <a:t>визначення</a:t>
            </a:r>
            <a:endParaRPr lang="ru-RU" dirty="0"/>
          </a:p>
          <a:p>
            <a:endParaRPr lang="ru-RU" dirty="0"/>
          </a:p>
          <a:p>
            <a:r>
              <a:rPr lang="ru-RU" dirty="0" err="1"/>
              <a:t>якості</a:t>
            </a:r>
            <a:r>
              <a:rPr lang="ru-RU" dirty="0"/>
              <a:t> води у </a:t>
            </a:r>
            <a:r>
              <a:rPr lang="ru-RU" dirty="0" err="1"/>
              <a:t>санітарно-епідеміологічних</a:t>
            </a:r>
            <a:r>
              <a:rPr lang="ru-RU" dirty="0"/>
              <a:t> закладах (СЕС).</a:t>
            </a:r>
          </a:p>
        </p:txBody>
      </p:sp>
    </p:spTree>
    <p:extLst>
      <p:ext uri="{BB962C8B-B14F-4D97-AF65-F5344CB8AC3E}">
        <p14:creationId xmlns:p14="http://schemas.microsoft.com/office/powerpoint/2010/main" val="39386228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78676" y="0"/>
            <a:ext cx="10513324" cy="6858000"/>
          </a:xfrm>
        </p:spPr>
        <p:txBody>
          <a:bodyPr/>
          <a:lstStyle/>
          <a:p>
            <a:r>
              <a:rPr lang="ru-RU" b="1" i="1" dirty="0" err="1"/>
              <a:t>Санітарно-токсикологічні</a:t>
            </a:r>
            <a:r>
              <a:rPr lang="ru-RU" b="1" i="1" dirty="0"/>
              <a:t> і </a:t>
            </a:r>
            <a:r>
              <a:rPr lang="ru-RU" b="1" i="1" dirty="0" err="1"/>
              <a:t>радіометричні</a:t>
            </a:r>
            <a:r>
              <a:rPr lang="ru-RU" b="1" i="1" dirty="0"/>
              <a:t> </a:t>
            </a:r>
            <a:r>
              <a:rPr lang="ru-RU" b="1" i="1" dirty="0" err="1"/>
              <a:t>обстеження</a:t>
            </a:r>
            <a:r>
              <a:rPr lang="ru-RU" b="1" i="1" dirty="0"/>
              <a:t> </a:t>
            </a:r>
            <a:r>
              <a:rPr lang="ru-RU" dirty="0" err="1"/>
              <a:t>проводять</a:t>
            </a:r>
            <a:r>
              <a:rPr lang="ru-RU" dirty="0"/>
              <a:t> за</a:t>
            </a:r>
          </a:p>
          <a:p>
            <a:endParaRPr lang="ru-RU" dirty="0"/>
          </a:p>
          <a:p>
            <a:r>
              <a:rPr lang="ru-RU" dirty="0" err="1"/>
              <a:t>допомогою</a:t>
            </a:r>
            <a:r>
              <a:rPr lang="ru-RU" dirty="0"/>
              <a:t> таких </a:t>
            </a:r>
            <a:r>
              <a:rPr lang="ru-RU" dirty="0" err="1"/>
              <a:t>табельних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, як </a:t>
            </a:r>
            <a:r>
              <a:rPr lang="ru-RU" dirty="0" err="1"/>
              <a:t>набори</a:t>
            </a:r>
            <a:r>
              <a:rPr lang="ru-RU" dirty="0"/>
              <a:t> ПХР-МВ (</a:t>
            </a:r>
            <a:r>
              <a:rPr lang="ru-RU" dirty="0" err="1"/>
              <a:t>прилад</a:t>
            </a:r>
            <a:r>
              <a:rPr lang="ru-RU" dirty="0"/>
              <a:t> </a:t>
            </a:r>
            <a:r>
              <a:rPr lang="ru-RU" dirty="0" err="1"/>
              <a:t>хімічної</a:t>
            </a:r>
            <a:endParaRPr lang="ru-RU" dirty="0"/>
          </a:p>
          <a:p>
            <a:endParaRPr lang="ru-RU" dirty="0"/>
          </a:p>
          <a:p>
            <a:r>
              <a:rPr lang="ru-RU" dirty="0" err="1"/>
              <a:t>розвідки</a:t>
            </a:r>
            <a:r>
              <a:rPr lang="ru-RU" dirty="0"/>
              <a:t> медико-</a:t>
            </a:r>
            <a:r>
              <a:rPr lang="ru-RU" dirty="0" err="1"/>
              <a:t>ветеринарний</a:t>
            </a:r>
            <a:r>
              <a:rPr lang="ru-RU" dirty="0"/>
              <a:t>) – ним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індикаторних</a:t>
            </a:r>
            <a:r>
              <a:rPr lang="ru-RU" dirty="0"/>
              <a:t> тру-</a:t>
            </a:r>
          </a:p>
          <a:p>
            <a:endParaRPr lang="ru-RU" dirty="0"/>
          </a:p>
          <a:p>
            <a:r>
              <a:rPr lang="ru-RU" dirty="0"/>
              <a:t>бочок </a:t>
            </a:r>
            <a:r>
              <a:rPr lang="ru-RU" dirty="0" err="1"/>
              <a:t>визначають</a:t>
            </a:r>
            <a:r>
              <a:rPr lang="ru-RU" dirty="0"/>
              <a:t> ОР; НМР-57 (</a:t>
            </a:r>
            <a:r>
              <a:rPr lang="ru-RU" dirty="0" err="1"/>
              <a:t>набір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розвідника</a:t>
            </a:r>
            <a:r>
              <a:rPr lang="ru-RU" dirty="0"/>
              <a:t>) та </a:t>
            </a:r>
            <a:r>
              <a:rPr lang="ru-RU" dirty="0" err="1"/>
              <a:t>рентге</a:t>
            </a:r>
            <a:r>
              <a:rPr lang="ru-RU" dirty="0"/>
              <a:t>-</a:t>
            </a:r>
          </a:p>
          <a:p>
            <a:endParaRPr lang="ru-RU" dirty="0"/>
          </a:p>
          <a:p>
            <a:r>
              <a:rPr lang="ru-RU" dirty="0" err="1"/>
              <a:t>нометр</a:t>
            </a:r>
            <a:r>
              <a:rPr lang="ru-RU" dirty="0"/>
              <a:t> – </a:t>
            </a:r>
            <a:r>
              <a:rPr lang="ru-RU" dirty="0" err="1"/>
              <a:t>радіометр</a:t>
            </a:r>
            <a:r>
              <a:rPr lang="ru-RU" dirty="0"/>
              <a:t> ДП-5В (ДП-5М). </a:t>
            </a:r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прилади</a:t>
            </a:r>
            <a:r>
              <a:rPr lang="ru-RU" dirty="0"/>
              <a:t> є в </a:t>
            </a:r>
            <a:r>
              <a:rPr lang="ru-RU" dirty="0" err="1"/>
              <a:t>медичній</a:t>
            </a:r>
            <a:r>
              <a:rPr lang="ru-RU" dirty="0"/>
              <a:t> </a:t>
            </a:r>
            <a:r>
              <a:rPr lang="ru-RU" dirty="0" err="1"/>
              <a:t>роті</a:t>
            </a:r>
            <a:r>
              <a:rPr lang="ru-RU" dirty="0"/>
              <a:t> </a:t>
            </a:r>
            <a:r>
              <a:rPr lang="ru-RU" dirty="0" err="1" smtClean="0"/>
              <a:t>бригади</a:t>
            </a:r>
            <a:r>
              <a:rPr lang="ru-RU" dirty="0"/>
              <a:t>. </a:t>
            </a:r>
            <a:r>
              <a:rPr lang="ru-RU" dirty="0" err="1"/>
              <a:t>Крім</a:t>
            </a:r>
            <a:r>
              <a:rPr lang="ru-RU" dirty="0"/>
              <a:t> того, у </a:t>
            </a:r>
            <a:r>
              <a:rPr lang="ru-RU" dirty="0" err="1"/>
              <a:t>комплекті</a:t>
            </a:r>
            <a:r>
              <a:rPr lang="ru-RU" dirty="0"/>
              <a:t> МАФС-3 є ПХЛ-54 (</a:t>
            </a:r>
            <a:r>
              <a:rPr lang="ru-RU" dirty="0" err="1"/>
              <a:t>або</a:t>
            </a:r>
            <a:r>
              <a:rPr lang="ru-RU" dirty="0"/>
              <a:t> МПХЛ) та ДП-5М. У </a:t>
            </a:r>
            <a:r>
              <a:rPr lang="ru-RU" dirty="0" err="1"/>
              <a:t>необхідних</a:t>
            </a:r>
            <a:r>
              <a:rPr lang="ru-RU" dirty="0"/>
              <a:t> </a:t>
            </a:r>
            <a:r>
              <a:rPr lang="ru-RU" dirty="0" err="1"/>
              <a:t>випадках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використовуватися</a:t>
            </a:r>
            <a:r>
              <a:rPr lang="ru-RU" dirty="0"/>
              <a:t> АЛ (</a:t>
            </a:r>
            <a:r>
              <a:rPr lang="ru-RU" dirty="0" err="1"/>
              <a:t>автолабораторія</a:t>
            </a:r>
            <a:r>
              <a:rPr lang="ru-RU" dirty="0"/>
              <a:t>). В </a:t>
            </a:r>
            <a:r>
              <a:rPr lang="ru-RU" dirty="0" err="1"/>
              <a:t>СЕЗт</a:t>
            </a:r>
            <a:r>
              <a:rPr lang="ru-RU" dirty="0"/>
              <a:t> </a:t>
            </a:r>
            <a:r>
              <a:rPr lang="ru-RU" dirty="0" err="1"/>
              <a:t>наявні</a:t>
            </a:r>
            <a:r>
              <a:rPr lang="ru-RU" dirty="0"/>
              <a:t> АЛ, ЛГ (</a:t>
            </a:r>
            <a:r>
              <a:rPr lang="ru-RU" dirty="0" err="1"/>
              <a:t>лабораторія</a:t>
            </a:r>
            <a:r>
              <a:rPr lang="ru-RU" dirty="0"/>
              <a:t> </a:t>
            </a:r>
            <a:r>
              <a:rPr lang="ru-RU" dirty="0" err="1"/>
              <a:t>гігієнічна</a:t>
            </a:r>
            <a:r>
              <a:rPr lang="ru-RU" dirty="0"/>
              <a:t>), РЛУ-2 (</a:t>
            </a:r>
            <a:r>
              <a:rPr lang="ru-RU" dirty="0" err="1"/>
              <a:t>радіометрична</a:t>
            </a:r>
            <a:r>
              <a:rPr lang="ru-RU" dirty="0"/>
              <a:t> </a:t>
            </a:r>
            <a:r>
              <a:rPr lang="ru-RU" dirty="0" err="1"/>
              <a:t>лабораторія</a:t>
            </a:r>
            <a:r>
              <a:rPr lang="ru-RU" dirty="0"/>
              <a:t> в </a:t>
            </a:r>
            <a:r>
              <a:rPr lang="ru-RU" dirty="0" err="1"/>
              <a:t>установці</a:t>
            </a:r>
            <a:r>
              <a:rPr lang="ru-RU" dirty="0"/>
              <a:t>) і т.п.</a:t>
            </a:r>
          </a:p>
        </p:txBody>
      </p:sp>
    </p:spTree>
    <p:extLst>
      <p:ext uri="{BB962C8B-B14F-4D97-AF65-F5344CB8AC3E}">
        <p14:creationId xmlns:p14="http://schemas.microsoft.com/office/powerpoint/2010/main" val="13986320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92322" y="0"/>
            <a:ext cx="10499678" cy="6858000"/>
          </a:xfrm>
        </p:spPr>
        <p:txBody>
          <a:bodyPr/>
          <a:lstStyle/>
          <a:p>
            <a:r>
              <a:rPr lang="ru-RU" b="1" i="1" dirty="0"/>
              <a:t>При </a:t>
            </a:r>
            <a:r>
              <a:rPr lang="ru-RU" b="1" i="1" dirty="0" err="1"/>
              <a:t>санітарно-технічному</a:t>
            </a:r>
            <a:r>
              <a:rPr lang="ru-RU" b="1" i="1" dirty="0"/>
              <a:t> </a:t>
            </a:r>
            <a:r>
              <a:rPr lang="ru-RU" b="1" i="1" dirty="0" err="1"/>
              <a:t>обстеженні</a:t>
            </a:r>
            <a:r>
              <a:rPr lang="ru-RU" b="1" i="1" dirty="0"/>
              <a:t> </a:t>
            </a:r>
            <a:r>
              <a:rPr lang="ru-RU" dirty="0" err="1"/>
              <a:t>визначаються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</a:t>
            </a:r>
            <a:r>
              <a:rPr lang="ru-RU" dirty="0" err="1"/>
              <a:t>водопостачання</a:t>
            </a:r>
            <a:r>
              <a:rPr lang="ru-RU" dirty="0"/>
              <a:t>, стан </a:t>
            </a:r>
            <a:r>
              <a:rPr lang="ru-RU" dirty="0" err="1"/>
              <a:t>водогінної</a:t>
            </a:r>
            <a:r>
              <a:rPr lang="ru-RU" dirty="0"/>
              <a:t> </a:t>
            </a:r>
            <a:r>
              <a:rPr lang="ru-RU" dirty="0" err="1"/>
              <a:t>мережі</a:t>
            </a:r>
            <a:r>
              <a:rPr lang="ru-RU" dirty="0"/>
              <a:t>, </a:t>
            </a:r>
            <a:r>
              <a:rPr lang="ru-RU" dirty="0" err="1"/>
              <a:t>запасних</a:t>
            </a:r>
            <a:r>
              <a:rPr lang="ru-RU" dirty="0"/>
              <a:t> та </a:t>
            </a:r>
            <a:r>
              <a:rPr lang="ru-RU" dirty="0" err="1"/>
              <a:t>водонапірних</a:t>
            </a:r>
            <a:r>
              <a:rPr lang="ru-RU" dirty="0"/>
              <a:t> </a:t>
            </a:r>
            <a:r>
              <a:rPr lang="ru-RU" dirty="0" err="1"/>
              <a:t>резервуарів</a:t>
            </a:r>
            <a:r>
              <a:rPr lang="ru-RU" dirty="0"/>
              <a:t>, </a:t>
            </a:r>
            <a:r>
              <a:rPr lang="ru-RU" dirty="0" err="1"/>
              <a:t>споруд</a:t>
            </a:r>
            <a:r>
              <a:rPr lang="ru-RU" dirty="0"/>
              <a:t> для </a:t>
            </a:r>
            <a:r>
              <a:rPr lang="ru-RU" dirty="0" err="1"/>
              <a:t>очищення</a:t>
            </a:r>
            <a:r>
              <a:rPr lang="ru-RU" dirty="0"/>
              <a:t> та </a:t>
            </a:r>
            <a:r>
              <a:rPr lang="ru-RU" dirty="0" err="1"/>
              <a:t>знезараження</a:t>
            </a:r>
            <a:r>
              <a:rPr lang="ru-RU" dirty="0"/>
              <a:t> води. </a:t>
            </a:r>
            <a:r>
              <a:rPr lang="ru-RU" dirty="0" err="1"/>
              <a:t>Особливу</a:t>
            </a:r>
            <a:r>
              <a:rPr lang="ru-RU" dirty="0"/>
              <a:t> </a:t>
            </a:r>
            <a:r>
              <a:rPr lang="ru-RU" dirty="0" err="1"/>
              <a:t>увагу</a:t>
            </a:r>
            <a:endParaRPr lang="ru-RU" dirty="0"/>
          </a:p>
          <a:p>
            <a:endParaRPr lang="ru-RU" dirty="0"/>
          </a:p>
          <a:p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звертати</a:t>
            </a:r>
            <a:r>
              <a:rPr lang="ru-RU" dirty="0"/>
              <a:t> на </a:t>
            </a:r>
            <a:r>
              <a:rPr lang="ru-RU" dirty="0" err="1"/>
              <a:t>справність</a:t>
            </a:r>
            <a:r>
              <a:rPr lang="ru-RU" dirty="0"/>
              <a:t> </a:t>
            </a:r>
            <a:r>
              <a:rPr lang="ru-RU" dirty="0" err="1"/>
              <a:t>усіх</a:t>
            </a:r>
            <a:r>
              <a:rPr lang="ru-RU" dirty="0"/>
              <a:t> систем </a:t>
            </a:r>
            <a:r>
              <a:rPr lang="ru-RU" dirty="0" err="1"/>
              <a:t>водопостачання</a:t>
            </a:r>
            <a:r>
              <a:rPr lang="ru-RU" dirty="0"/>
              <a:t> (</a:t>
            </a:r>
            <a:r>
              <a:rPr lang="ru-RU" dirty="0" err="1"/>
              <a:t>оглядові</a:t>
            </a:r>
            <a:r>
              <a:rPr lang="ru-RU" dirty="0"/>
              <a:t> </a:t>
            </a:r>
            <a:r>
              <a:rPr lang="ru-RU" dirty="0" err="1"/>
              <a:t>колодязі</a:t>
            </a:r>
            <a:r>
              <a:rPr lang="ru-RU" dirty="0"/>
              <a:t>, </a:t>
            </a:r>
            <a:r>
              <a:rPr lang="ru-RU" dirty="0" err="1"/>
              <a:t>технічний</a:t>
            </a:r>
            <a:r>
              <a:rPr lang="ru-RU" dirty="0"/>
              <a:t> стан труб, </a:t>
            </a:r>
            <a:r>
              <a:rPr lang="ru-RU" dirty="0" err="1"/>
              <a:t>підземних</a:t>
            </a:r>
            <a:r>
              <a:rPr lang="ru-RU" dirty="0"/>
              <a:t> </a:t>
            </a:r>
            <a:r>
              <a:rPr lang="ru-RU" dirty="0" err="1"/>
              <a:t>резервуарів</a:t>
            </a:r>
            <a:r>
              <a:rPr lang="ru-RU" dirty="0"/>
              <a:t>, сальники </a:t>
            </a:r>
            <a:r>
              <a:rPr lang="ru-RU" dirty="0" err="1"/>
              <a:t>насосів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) та </a:t>
            </a:r>
            <a:r>
              <a:rPr lang="ru-RU" dirty="0" err="1"/>
              <a:t>відсутність</a:t>
            </a:r>
            <a:r>
              <a:rPr lang="ru-RU" dirty="0"/>
              <a:t> контакту з </a:t>
            </a:r>
            <a:r>
              <a:rPr lang="ru-RU" dirty="0" err="1"/>
              <a:t>можливими</a:t>
            </a:r>
            <a:r>
              <a:rPr lang="ru-RU" dirty="0"/>
              <a:t> </a:t>
            </a:r>
            <a:r>
              <a:rPr lang="ru-RU" dirty="0" err="1"/>
              <a:t>джерелами</a:t>
            </a:r>
            <a:r>
              <a:rPr lang="ru-RU" dirty="0"/>
              <a:t> </a:t>
            </a:r>
            <a:r>
              <a:rPr lang="ru-RU" dirty="0" err="1"/>
              <a:t>забруднення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dirty="0" err="1"/>
              <a:t>Санітарно-топографічні</a:t>
            </a:r>
            <a:r>
              <a:rPr lang="ru-RU" b="1" dirty="0"/>
              <a:t>, </a:t>
            </a:r>
            <a:r>
              <a:rPr lang="ru-RU" b="1" dirty="0" err="1"/>
              <a:t>санітарно-технічні</a:t>
            </a:r>
            <a:r>
              <a:rPr lang="ru-RU" b="1" dirty="0"/>
              <a:t>, </a:t>
            </a:r>
            <a:r>
              <a:rPr lang="ru-RU" b="1" dirty="0" err="1"/>
              <a:t>епідеміологічні</a:t>
            </a:r>
            <a:r>
              <a:rPr lang="ru-RU" b="1" dirty="0"/>
              <a:t> та </a:t>
            </a:r>
            <a:r>
              <a:rPr lang="ru-RU" b="1" dirty="0" err="1"/>
              <a:t>лабораторні</a:t>
            </a:r>
            <a:r>
              <a:rPr lang="ru-RU" b="1" dirty="0"/>
              <a:t> </a:t>
            </a:r>
            <a:r>
              <a:rPr lang="ru-RU" b="1" dirty="0" err="1"/>
              <a:t>фізико-хімічні</a:t>
            </a:r>
            <a:r>
              <a:rPr lang="ru-RU" b="1" dirty="0"/>
              <a:t> й </a:t>
            </a:r>
            <a:r>
              <a:rPr lang="ru-RU" b="1" dirty="0" err="1"/>
              <a:t>мікробіологічні</a:t>
            </a:r>
            <a:r>
              <a:rPr lang="ru-RU" b="1" dirty="0"/>
              <a:t> </a:t>
            </a:r>
            <a:r>
              <a:rPr lang="ru-RU" b="1" dirty="0" err="1"/>
              <a:t>дані</a:t>
            </a:r>
            <a:r>
              <a:rPr lang="ru-RU" dirty="0"/>
              <a:t> </a:t>
            </a:r>
            <a:r>
              <a:rPr lang="ru-RU" dirty="0" err="1"/>
              <a:t>дозволяють</a:t>
            </a:r>
            <a:r>
              <a:rPr lang="ru-RU" dirty="0"/>
              <a:t> </a:t>
            </a:r>
            <a:r>
              <a:rPr lang="ru-RU" dirty="0" err="1"/>
              <a:t>робити</a:t>
            </a:r>
            <a:r>
              <a:rPr lang="ru-RU" dirty="0"/>
              <a:t> </a:t>
            </a:r>
            <a:r>
              <a:rPr lang="ru-RU" dirty="0" err="1"/>
              <a:t>науково</a:t>
            </a:r>
            <a:r>
              <a:rPr lang="ru-RU" dirty="0"/>
              <a:t> </a:t>
            </a:r>
            <a:r>
              <a:rPr lang="ru-RU" dirty="0" err="1"/>
              <a:t>обгрунтовані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води й </a:t>
            </a:r>
            <a:r>
              <a:rPr lang="ru-RU" dirty="0" err="1"/>
              <a:t>можливості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 води для </a:t>
            </a:r>
            <a:r>
              <a:rPr lang="ru-RU" dirty="0" err="1"/>
              <a:t>експлуатації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встановлювати</a:t>
            </a:r>
            <a:r>
              <a:rPr lang="ru-RU" dirty="0"/>
              <a:t> режим </a:t>
            </a:r>
            <a:r>
              <a:rPr lang="ru-RU" dirty="0" err="1"/>
              <a:t>водокористування</a:t>
            </a:r>
            <a:r>
              <a:rPr lang="ru-RU" dirty="0"/>
              <a:t> та </a:t>
            </a:r>
            <a:r>
              <a:rPr lang="ru-RU" dirty="0" err="1"/>
              <a:t>зони</a:t>
            </a:r>
            <a:r>
              <a:rPr lang="ru-RU" dirty="0"/>
              <a:t> </a:t>
            </a:r>
            <a:r>
              <a:rPr lang="ru-RU" dirty="0" err="1"/>
              <a:t>санітарної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води.</a:t>
            </a:r>
          </a:p>
          <a:p>
            <a:endParaRPr lang="ru-RU" dirty="0"/>
          </a:p>
          <a:p>
            <a:r>
              <a:rPr lang="ru-RU" dirty="0"/>
              <a:t>При </a:t>
            </a:r>
            <a:r>
              <a:rPr lang="ru-RU" dirty="0" err="1"/>
              <a:t>визначенні</a:t>
            </a:r>
            <a:r>
              <a:rPr lang="ru-RU" dirty="0"/>
              <a:t> </a:t>
            </a:r>
            <a:r>
              <a:rPr lang="ru-RU" dirty="0" err="1"/>
              <a:t>місця</a:t>
            </a:r>
            <a:r>
              <a:rPr lang="ru-RU" dirty="0"/>
              <a:t> </a:t>
            </a:r>
            <a:r>
              <a:rPr lang="ru-RU" dirty="0" err="1"/>
              <a:t>знаходження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води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звертати</a:t>
            </a:r>
            <a:r>
              <a:rPr lang="ru-RU" dirty="0"/>
              <a:t> </a:t>
            </a:r>
            <a:r>
              <a:rPr lang="ru-RU" dirty="0" err="1"/>
              <a:t>увагу</a:t>
            </a:r>
            <a:r>
              <a:rPr lang="ru-RU" dirty="0"/>
              <a:t> на </a:t>
            </a:r>
            <a:r>
              <a:rPr lang="ru-RU" dirty="0" err="1"/>
              <a:t>загальну</a:t>
            </a:r>
            <a:r>
              <a:rPr lang="ru-RU" dirty="0"/>
              <a:t> </a:t>
            </a:r>
            <a:r>
              <a:rPr lang="ru-RU" dirty="0" err="1"/>
              <a:t>геологічну</a:t>
            </a:r>
            <a:r>
              <a:rPr lang="ru-RU" dirty="0"/>
              <a:t> </a:t>
            </a:r>
            <a:r>
              <a:rPr lang="ru-RU" dirty="0" err="1"/>
              <a:t>будову</a:t>
            </a:r>
            <a:r>
              <a:rPr lang="ru-RU" dirty="0"/>
              <a:t> та </a:t>
            </a:r>
            <a:r>
              <a:rPr lang="ru-RU" dirty="0" err="1"/>
              <a:t>рельєф</a:t>
            </a:r>
            <a:r>
              <a:rPr lang="ru-RU" dirty="0"/>
              <a:t> </a:t>
            </a:r>
            <a:r>
              <a:rPr lang="ru-RU" dirty="0" err="1"/>
              <a:t>місцевості</a:t>
            </a:r>
            <a:r>
              <a:rPr lang="ru-RU" dirty="0"/>
              <a:t>, характер грунту, </a:t>
            </a:r>
            <a:r>
              <a:rPr lang="ru-RU" dirty="0" err="1"/>
              <a:t>місця</a:t>
            </a:r>
            <a:r>
              <a:rPr lang="ru-RU" dirty="0"/>
              <a:t> </a:t>
            </a:r>
            <a:r>
              <a:rPr lang="ru-RU" dirty="0" err="1"/>
              <a:t>виходу</a:t>
            </a:r>
            <a:r>
              <a:rPr lang="ru-RU" dirty="0"/>
              <a:t> на </a:t>
            </a:r>
            <a:r>
              <a:rPr lang="ru-RU" dirty="0" err="1"/>
              <a:t>поверхню</a:t>
            </a:r>
            <a:r>
              <a:rPr lang="ru-RU" dirty="0"/>
              <a:t> водоносного горизонту, </a:t>
            </a:r>
            <a:r>
              <a:rPr lang="ru-RU" dirty="0" err="1"/>
              <a:t>ярів</a:t>
            </a:r>
            <a:r>
              <a:rPr lang="ru-RU" dirty="0"/>
              <a:t> та </a:t>
            </a:r>
            <a:r>
              <a:rPr lang="ru-RU" dirty="0" err="1"/>
              <a:t>тріщин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сполучаються</a:t>
            </a:r>
            <a:r>
              <a:rPr lang="ru-RU" dirty="0"/>
              <a:t> з </a:t>
            </a:r>
            <a:r>
              <a:rPr lang="ru-RU" dirty="0" err="1"/>
              <a:t>джерелом</a:t>
            </a:r>
            <a:r>
              <a:rPr lang="ru-RU" dirty="0"/>
              <a:t> води, </a:t>
            </a:r>
            <a:r>
              <a:rPr lang="ru-RU" dirty="0" err="1"/>
              <a:t>заселеність</a:t>
            </a:r>
            <a:r>
              <a:rPr lang="ru-RU" dirty="0"/>
              <a:t> </a:t>
            </a:r>
            <a:r>
              <a:rPr lang="ru-RU" dirty="0" err="1"/>
              <a:t>території</a:t>
            </a:r>
            <a:r>
              <a:rPr lang="ru-RU" dirty="0"/>
              <a:t>,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промислових</a:t>
            </a:r>
            <a:r>
              <a:rPr lang="ru-RU" dirty="0"/>
              <a:t> </a:t>
            </a:r>
            <a:r>
              <a:rPr lang="ru-RU" dirty="0" err="1"/>
              <a:t>підприємств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45729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96788" y="0"/>
            <a:ext cx="10595212" cy="6858000"/>
          </a:xfrm>
        </p:spPr>
        <p:txBody>
          <a:bodyPr>
            <a:normAutofit/>
          </a:bodyPr>
          <a:lstStyle/>
          <a:p>
            <a:r>
              <a:rPr lang="ru-RU" b="1" i="1" dirty="0"/>
              <a:t>Основною метою </a:t>
            </a:r>
            <a:r>
              <a:rPr lang="ru-RU" b="1" i="1" dirty="0" err="1"/>
              <a:t>розвідки</a:t>
            </a:r>
            <a:r>
              <a:rPr lang="ru-RU" b="1" i="1" dirty="0"/>
              <a:t> є </a:t>
            </a:r>
            <a:r>
              <a:rPr lang="ru-RU" dirty="0" err="1"/>
              <a:t>встановити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кількість</a:t>
            </a:r>
            <a:r>
              <a:rPr lang="ru-RU" dirty="0"/>
              <a:t>, </a:t>
            </a:r>
            <a:r>
              <a:rPr lang="ru-RU" dirty="0" err="1"/>
              <a:t>місцезнаходження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води, </a:t>
            </a:r>
            <a:r>
              <a:rPr lang="ru-RU" dirty="0" err="1"/>
              <a:t>їхній</a:t>
            </a:r>
            <a:r>
              <a:rPr lang="ru-RU" dirty="0"/>
              <a:t> </a:t>
            </a:r>
            <a:r>
              <a:rPr lang="ru-RU" dirty="0" err="1"/>
              <a:t>санітарний</a:t>
            </a:r>
            <a:r>
              <a:rPr lang="ru-RU" dirty="0"/>
              <a:t> стан та стан </a:t>
            </a:r>
            <a:r>
              <a:rPr lang="ru-RU" dirty="0" err="1"/>
              <a:t>навколишньої</a:t>
            </a:r>
            <a:r>
              <a:rPr lang="ru-RU" dirty="0"/>
              <a:t> </a:t>
            </a:r>
            <a:r>
              <a:rPr lang="ru-RU" dirty="0" err="1"/>
              <a:t>місцевості</a:t>
            </a:r>
            <a:r>
              <a:rPr lang="ru-RU" dirty="0"/>
              <a:t>, </a:t>
            </a:r>
            <a:r>
              <a:rPr lang="ru-RU" dirty="0" err="1"/>
              <a:t>придатність</a:t>
            </a:r>
            <a:r>
              <a:rPr lang="ru-RU" dirty="0"/>
              <a:t> води для </a:t>
            </a:r>
            <a:r>
              <a:rPr lang="ru-RU" dirty="0" err="1"/>
              <a:t>пиття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потреб;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наявність</a:t>
            </a:r>
            <a:r>
              <a:rPr lang="ru-RU" dirty="0"/>
              <a:t> у </a:t>
            </a:r>
            <a:r>
              <a:rPr lang="ru-RU" dirty="0" err="1"/>
              <a:t>воді</a:t>
            </a:r>
            <a:r>
              <a:rPr lang="ru-RU" dirty="0"/>
              <a:t> </a:t>
            </a:r>
            <a:r>
              <a:rPr lang="ru-RU" dirty="0" err="1"/>
              <a:t>отруйних</a:t>
            </a:r>
            <a:r>
              <a:rPr lang="ru-RU" dirty="0"/>
              <a:t> і </a:t>
            </a:r>
            <a:r>
              <a:rPr lang="ru-RU" dirty="0" err="1"/>
              <a:t>радіоактивних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та </a:t>
            </a:r>
            <a:r>
              <a:rPr lang="ru-RU" dirty="0" err="1"/>
              <a:t>бактеріальних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технічний</a:t>
            </a:r>
            <a:r>
              <a:rPr lang="ru-RU" dirty="0"/>
              <a:t> стан </a:t>
            </a:r>
            <a:r>
              <a:rPr lang="ru-RU" dirty="0" err="1"/>
              <a:t>джерел</a:t>
            </a:r>
            <a:r>
              <a:rPr lang="ru-RU" dirty="0"/>
              <a:t> води з </a:t>
            </a:r>
            <a:r>
              <a:rPr lang="ru-RU" dirty="0" err="1"/>
              <a:t>наявністю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підйому</a:t>
            </a:r>
            <a:r>
              <a:rPr lang="ru-RU" dirty="0"/>
              <a:t>, потреба в </a:t>
            </a:r>
            <a:r>
              <a:rPr lang="ru-RU" dirty="0" err="1"/>
              <a:t>ремонті</a:t>
            </a:r>
            <a:r>
              <a:rPr lang="ru-RU" dirty="0"/>
              <a:t> та запас води в них;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неглибоко</a:t>
            </a:r>
            <a:r>
              <a:rPr lang="ru-RU" dirty="0"/>
              <a:t> </a:t>
            </a:r>
            <a:r>
              <a:rPr lang="ru-RU" dirty="0" err="1"/>
              <a:t>розташованих</a:t>
            </a:r>
            <a:r>
              <a:rPr lang="ru-RU" dirty="0"/>
              <a:t> </a:t>
            </a:r>
            <a:r>
              <a:rPr lang="ru-RU" dirty="0" err="1"/>
              <a:t>підземних</a:t>
            </a:r>
            <a:r>
              <a:rPr lang="ru-RU" dirty="0"/>
              <a:t> вод (за </a:t>
            </a:r>
            <a:r>
              <a:rPr lang="ru-RU" dirty="0" err="1"/>
              <a:t>зовнішніми</a:t>
            </a:r>
            <a:r>
              <a:rPr lang="ru-RU" dirty="0"/>
              <a:t> </a:t>
            </a:r>
            <a:r>
              <a:rPr lang="ru-RU" dirty="0" err="1"/>
              <a:t>ознаками</a:t>
            </a:r>
            <a:r>
              <a:rPr lang="ru-RU" dirty="0"/>
              <a:t>);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матеріалів</a:t>
            </a:r>
            <a:r>
              <a:rPr lang="ru-RU" dirty="0"/>
              <a:t> для ремонту </a:t>
            </a:r>
            <a:r>
              <a:rPr lang="ru-RU" dirty="0" err="1"/>
              <a:t>устаткування</a:t>
            </a:r>
            <a:r>
              <a:rPr lang="ru-RU" dirty="0"/>
              <a:t> й </a:t>
            </a:r>
            <a:r>
              <a:rPr lang="ru-RU" dirty="0" err="1"/>
              <a:t>відновлення</a:t>
            </a:r>
            <a:r>
              <a:rPr lang="ru-RU" dirty="0"/>
              <a:t> води,</a:t>
            </a:r>
          </a:p>
          <a:p>
            <a:endParaRPr lang="ru-RU" dirty="0"/>
          </a:p>
          <a:p>
            <a:r>
              <a:rPr lang="ru-RU" dirty="0"/>
              <a:t>для </a:t>
            </a:r>
            <a:r>
              <a:rPr lang="ru-RU" dirty="0" err="1"/>
              <a:t>оснащення</a:t>
            </a:r>
            <a:r>
              <a:rPr lang="ru-RU" dirty="0"/>
              <a:t> </a:t>
            </a:r>
            <a:r>
              <a:rPr lang="ru-RU" dirty="0" err="1"/>
              <a:t>пунктів</a:t>
            </a:r>
            <a:r>
              <a:rPr lang="ru-RU" dirty="0"/>
              <a:t> </a:t>
            </a:r>
            <a:r>
              <a:rPr lang="ru-RU" dirty="0" err="1"/>
              <a:t>водопостачання</a:t>
            </a:r>
            <a:r>
              <a:rPr lang="ru-RU" dirty="0"/>
              <a:t> і </a:t>
            </a:r>
            <a:r>
              <a:rPr lang="ru-RU" dirty="0" err="1"/>
              <a:t>підходів</a:t>
            </a:r>
            <a:r>
              <a:rPr lang="ru-RU" dirty="0"/>
              <a:t> до них.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47358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92573" y="0"/>
            <a:ext cx="9430151" cy="6858000"/>
          </a:xfrm>
        </p:spPr>
        <p:txBody>
          <a:bodyPr/>
          <a:lstStyle/>
          <a:p>
            <a:r>
              <a:rPr lang="ru-RU" dirty="0"/>
              <a:t>У </a:t>
            </a:r>
            <a:r>
              <a:rPr lang="ru-RU" dirty="0" err="1"/>
              <a:t>ході</a:t>
            </a:r>
            <a:r>
              <a:rPr lang="ru-RU" dirty="0"/>
              <a:t> </a:t>
            </a:r>
            <a:r>
              <a:rPr lang="ru-RU" dirty="0" err="1"/>
              <a:t>розвідки</a:t>
            </a:r>
            <a:r>
              <a:rPr lang="ru-RU" dirty="0"/>
              <a:t> на воду проводиться контроль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можливого</a:t>
            </a:r>
            <a:r>
              <a:rPr lang="ru-RU" dirty="0"/>
              <a:t> </a:t>
            </a:r>
            <a:r>
              <a:rPr lang="ru-RU" dirty="0" err="1"/>
              <a:t>отруєння</a:t>
            </a:r>
            <a:r>
              <a:rPr lang="ru-RU" dirty="0"/>
              <a:t>. </a:t>
            </a:r>
            <a:r>
              <a:rPr lang="ru-RU" b="1" i="1" dirty="0" err="1"/>
              <a:t>Ознаками</a:t>
            </a:r>
            <a:r>
              <a:rPr lang="ru-RU" b="1" i="1" dirty="0"/>
              <a:t> </a:t>
            </a:r>
            <a:r>
              <a:rPr lang="ru-RU" b="1" i="1" dirty="0" err="1"/>
              <a:t>отруєння</a:t>
            </a:r>
            <a:r>
              <a:rPr lang="ru-RU" b="1" i="1" dirty="0"/>
              <a:t> води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бути:</a:t>
            </a:r>
          </a:p>
          <a:p>
            <a:endParaRPr lang="ru-RU" dirty="0"/>
          </a:p>
          <a:p>
            <a:r>
              <a:rPr lang="ru-RU" dirty="0"/>
              <a:t>– запахи (</a:t>
            </a:r>
            <a:r>
              <a:rPr lang="ru-RU" dirty="0" err="1"/>
              <a:t>гіркуватий</a:t>
            </a:r>
            <a:r>
              <a:rPr lang="ru-RU" dirty="0"/>
              <a:t>, </a:t>
            </a:r>
            <a:r>
              <a:rPr lang="ru-RU" dirty="0" err="1"/>
              <a:t>металічний</a:t>
            </a:r>
            <a:r>
              <a:rPr lang="ru-RU" dirty="0"/>
              <a:t>, </a:t>
            </a:r>
            <a:r>
              <a:rPr lang="ru-RU" dirty="0" err="1"/>
              <a:t>в’яжучий</a:t>
            </a:r>
            <a:r>
              <a:rPr lang="ru-RU" dirty="0"/>
              <a:t>), </a:t>
            </a:r>
            <a:r>
              <a:rPr lang="ru-RU" dirty="0" err="1"/>
              <a:t>невластиві</a:t>
            </a:r>
            <a:r>
              <a:rPr lang="ru-RU" dirty="0"/>
              <a:t> </a:t>
            </a:r>
            <a:r>
              <a:rPr lang="ru-RU" dirty="0" err="1"/>
              <a:t>чистій</a:t>
            </a:r>
            <a:r>
              <a:rPr lang="ru-RU" dirty="0"/>
              <a:t> </a:t>
            </a:r>
            <a:r>
              <a:rPr lang="ru-RU" dirty="0" err="1"/>
              <a:t>воді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маслянисті</a:t>
            </a:r>
            <a:r>
              <a:rPr lang="ru-RU" dirty="0"/>
              <a:t> </a:t>
            </a:r>
            <a:r>
              <a:rPr lang="ru-RU" dirty="0" err="1"/>
              <a:t>плями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краплі</a:t>
            </a:r>
            <a:r>
              <a:rPr lang="ru-RU" dirty="0"/>
              <a:t> на </a:t>
            </a:r>
            <a:r>
              <a:rPr lang="ru-RU" dirty="0" err="1"/>
              <a:t>поверхні</a:t>
            </a:r>
            <a:r>
              <a:rPr lang="ru-RU" dirty="0"/>
              <a:t> води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довкола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 води;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мертвої</a:t>
            </a:r>
            <a:r>
              <a:rPr lang="ru-RU" dirty="0"/>
              <a:t> </a:t>
            </a:r>
            <a:r>
              <a:rPr lang="ru-RU" dirty="0" err="1"/>
              <a:t>риби</a:t>
            </a:r>
            <a:r>
              <a:rPr lang="ru-RU" dirty="0"/>
              <a:t> у </a:t>
            </a:r>
            <a:r>
              <a:rPr lang="ru-RU" dirty="0" err="1"/>
              <a:t>воді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здохлих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ослаблених</a:t>
            </a:r>
            <a:r>
              <a:rPr lang="ru-RU" dirty="0"/>
              <a:t> </a:t>
            </a:r>
            <a:r>
              <a:rPr lang="ru-RU" dirty="0" err="1"/>
              <a:t>тварин</a:t>
            </a:r>
            <a:r>
              <a:rPr lang="ru-RU" dirty="0"/>
              <a:t> на </a:t>
            </a:r>
            <a:r>
              <a:rPr lang="ru-RU" dirty="0" err="1"/>
              <a:t>прилеглій</a:t>
            </a:r>
            <a:r>
              <a:rPr lang="ru-RU" dirty="0"/>
              <a:t> </a:t>
            </a:r>
            <a:r>
              <a:rPr lang="ru-RU" dirty="0" err="1"/>
              <a:t>території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Радіоактивне</a:t>
            </a:r>
            <a:r>
              <a:rPr lang="ru-RU" dirty="0"/>
              <a:t> </a:t>
            </a:r>
            <a:r>
              <a:rPr lang="ru-RU" dirty="0" err="1"/>
              <a:t>забруднення</a:t>
            </a:r>
            <a:r>
              <a:rPr lang="ru-RU" dirty="0"/>
              <a:t> води </a:t>
            </a:r>
            <a:r>
              <a:rPr lang="ru-RU" dirty="0" err="1"/>
              <a:t>визначається</a:t>
            </a:r>
            <a:r>
              <a:rPr lang="ru-RU" dirty="0"/>
              <a:t> </a:t>
            </a:r>
            <a:r>
              <a:rPr lang="ru-RU" dirty="0" err="1"/>
              <a:t>дозиметричними</a:t>
            </a:r>
            <a:r>
              <a:rPr lang="ru-RU" dirty="0"/>
              <a:t> </a:t>
            </a:r>
            <a:r>
              <a:rPr lang="ru-RU" dirty="0" err="1"/>
              <a:t>приладами</a:t>
            </a:r>
            <a:r>
              <a:rPr lang="ru-RU" dirty="0"/>
              <a:t> (типу ДП-5В, ДП-5М). Для </a:t>
            </a:r>
            <a:r>
              <a:rPr lang="ru-RU" dirty="0" err="1"/>
              <a:t>цього</a:t>
            </a:r>
            <a:r>
              <a:rPr lang="ru-RU" dirty="0"/>
              <a:t> з </a:t>
            </a:r>
            <a:r>
              <a:rPr lang="ru-RU" dirty="0" err="1"/>
              <a:t>поверхневого</a:t>
            </a:r>
            <a:r>
              <a:rPr lang="ru-RU" dirty="0"/>
              <a:t> та придонного </a:t>
            </a:r>
            <a:r>
              <a:rPr lang="ru-RU" dirty="0" err="1"/>
              <a:t>шарів</a:t>
            </a:r>
            <a:r>
              <a:rPr lang="ru-RU" dirty="0"/>
              <a:t> </a:t>
            </a:r>
            <a:r>
              <a:rPr lang="ru-RU" dirty="0" err="1"/>
              <a:t>водойми</a:t>
            </a:r>
            <a:r>
              <a:rPr lang="ru-RU" dirty="0"/>
              <a:t> </a:t>
            </a:r>
            <a:r>
              <a:rPr lang="ru-RU" dirty="0" err="1"/>
              <a:t>беруть</a:t>
            </a:r>
            <a:r>
              <a:rPr lang="ru-RU" dirty="0"/>
              <a:t> </a:t>
            </a:r>
            <a:r>
              <a:rPr lang="ru-RU" dirty="0" err="1"/>
              <a:t>проби</a:t>
            </a:r>
            <a:r>
              <a:rPr lang="ru-RU" dirty="0"/>
              <a:t> води </a:t>
            </a:r>
            <a:r>
              <a:rPr lang="ru-RU" dirty="0" err="1"/>
              <a:t>об’ємом</a:t>
            </a:r>
            <a:r>
              <a:rPr lang="ru-RU" dirty="0"/>
              <a:t> не </a:t>
            </a:r>
            <a:r>
              <a:rPr lang="ru-RU" dirty="0" err="1"/>
              <a:t>менше</a:t>
            </a:r>
            <a:r>
              <a:rPr lang="ru-RU" dirty="0"/>
              <a:t> 2 л.</a:t>
            </a:r>
          </a:p>
        </p:txBody>
      </p:sp>
    </p:spTree>
    <p:extLst>
      <p:ext uri="{BB962C8B-B14F-4D97-AF65-F5344CB8AC3E}">
        <p14:creationId xmlns:p14="http://schemas.microsoft.com/office/powerpoint/2010/main" val="21767953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060812" y="0"/>
            <a:ext cx="10131188" cy="6858000"/>
          </a:xfrm>
        </p:spPr>
        <p:txBody>
          <a:bodyPr/>
          <a:lstStyle/>
          <a:p>
            <a:r>
              <a:rPr lang="ru-RU" dirty="0" err="1"/>
              <a:t>Розвідка</a:t>
            </a:r>
            <a:r>
              <a:rPr lang="ru-RU" dirty="0"/>
              <a:t> </a:t>
            </a:r>
            <a:r>
              <a:rPr lang="ru-RU" dirty="0" err="1"/>
              <a:t>неглибоко</a:t>
            </a:r>
            <a:r>
              <a:rPr lang="ru-RU" dirty="0"/>
              <a:t> </a:t>
            </a:r>
            <a:r>
              <a:rPr lang="ru-RU" dirty="0" err="1"/>
              <a:t>розташованих</a:t>
            </a:r>
            <a:r>
              <a:rPr lang="ru-RU" dirty="0"/>
              <a:t> </a:t>
            </a:r>
            <a:r>
              <a:rPr lang="ru-RU" dirty="0" err="1"/>
              <a:t>підземних</a:t>
            </a:r>
            <a:r>
              <a:rPr lang="ru-RU" dirty="0"/>
              <a:t> вод </a:t>
            </a:r>
            <a:r>
              <a:rPr lang="ru-RU" dirty="0" err="1"/>
              <a:t>здійснюється</a:t>
            </a:r>
            <a:r>
              <a:rPr lang="ru-RU" dirty="0"/>
              <a:t> </a:t>
            </a:r>
            <a:r>
              <a:rPr lang="ru-RU" dirty="0" err="1"/>
              <a:t>бурінням</a:t>
            </a:r>
            <a:r>
              <a:rPr lang="ru-RU" dirty="0"/>
              <a:t> з </a:t>
            </a:r>
            <a:r>
              <a:rPr lang="ru-RU" dirty="0" err="1" smtClean="0"/>
              <a:t>використанням</a:t>
            </a:r>
            <a:r>
              <a:rPr lang="ru-RU" dirty="0" smtClean="0"/>
              <a:t> </a:t>
            </a:r>
            <a:r>
              <a:rPr lang="ru-RU" dirty="0" err="1" smtClean="0"/>
              <a:t>устаткування</a:t>
            </a:r>
            <a:r>
              <a:rPr lang="ru-RU" dirty="0" smtClean="0"/>
              <a:t> ДТК-2 (</a:t>
            </a:r>
            <a:r>
              <a:rPr lang="ru-RU" dirty="0" err="1" smtClean="0"/>
              <a:t>дрібнотрубчастий</a:t>
            </a:r>
            <a:r>
              <a:rPr lang="ru-RU" dirty="0" smtClean="0"/>
              <a:t> </a:t>
            </a:r>
            <a:r>
              <a:rPr lang="ru-RU" dirty="0" err="1" smtClean="0"/>
              <a:t>колодязь</a:t>
            </a:r>
            <a:r>
              <a:rPr lang="ru-RU" dirty="0" smtClean="0"/>
              <a:t>) </a:t>
            </a:r>
            <a:r>
              <a:rPr lang="ru-RU" dirty="0" err="1" smtClean="0"/>
              <a:t>або</a:t>
            </a:r>
            <a:r>
              <a:rPr lang="ru-RU" dirty="0" smtClean="0"/>
              <a:t> за </a:t>
            </a:r>
            <a:r>
              <a:rPr lang="ru-RU" dirty="0" err="1" smtClean="0"/>
              <a:t>зовнішніми</a:t>
            </a:r>
            <a:r>
              <a:rPr lang="ru-RU" dirty="0" smtClean="0"/>
              <a:t> </a:t>
            </a:r>
            <a:r>
              <a:rPr lang="ru-RU" dirty="0" err="1" smtClean="0"/>
              <a:t>ознаками</a:t>
            </a:r>
            <a:r>
              <a:rPr lang="ru-RU" dirty="0" smtClean="0"/>
              <a:t> </a:t>
            </a:r>
            <a:r>
              <a:rPr lang="ru-RU" dirty="0" err="1" smtClean="0"/>
              <a:t>наявності</a:t>
            </a:r>
            <a:r>
              <a:rPr lang="ru-RU" dirty="0" smtClean="0"/>
              <a:t> води. </a:t>
            </a:r>
            <a:r>
              <a:rPr lang="ru-RU" dirty="0" err="1" smtClean="0"/>
              <a:t>Наприклад</a:t>
            </a:r>
            <a:r>
              <a:rPr lang="ru-RU" dirty="0" smtClean="0"/>
              <a:t>, при </a:t>
            </a:r>
            <a:r>
              <a:rPr lang="ru-RU" dirty="0" err="1" smtClean="0"/>
              <a:t>неглибокому</a:t>
            </a:r>
            <a:r>
              <a:rPr lang="ru-RU" dirty="0" smtClean="0"/>
              <a:t> (до 5 м) </a:t>
            </a:r>
            <a:r>
              <a:rPr lang="ru-RU" dirty="0" err="1" smtClean="0"/>
              <a:t>заляганні</a:t>
            </a:r>
            <a:r>
              <a:rPr lang="ru-RU" dirty="0" smtClean="0"/>
              <a:t> </a:t>
            </a:r>
            <a:r>
              <a:rPr lang="ru-RU" dirty="0" err="1" smtClean="0"/>
              <a:t>підземних</a:t>
            </a:r>
            <a:r>
              <a:rPr lang="ru-RU" dirty="0" smtClean="0"/>
              <a:t> вод на </a:t>
            </a:r>
            <a:r>
              <a:rPr lang="ru-RU" dirty="0" err="1" smtClean="0"/>
              <a:t>такій</a:t>
            </a:r>
            <a:r>
              <a:rPr lang="ru-RU" dirty="0" smtClean="0"/>
              <a:t> </a:t>
            </a:r>
            <a:r>
              <a:rPr lang="ru-RU" dirty="0" err="1" smtClean="0"/>
              <a:t>ділянці</a:t>
            </a:r>
            <a:r>
              <a:rPr lang="ru-RU" dirty="0" smtClean="0"/>
              <a:t> </a:t>
            </a:r>
            <a:r>
              <a:rPr lang="ru-RU" dirty="0" err="1" smtClean="0"/>
              <a:t>можуть</a:t>
            </a:r>
            <a:r>
              <a:rPr lang="ru-RU" dirty="0" smtClean="0"/>
              <a:t> </a:t>
            </a:r>
            <a:r>
              <a:rPr lang="ru-RU" dirty="0" err="1" smtClean="0"/>
              <a:t>рости</a:t>
            </a:r>
            <a:r>
              <a:rPr lang="ru-RU" dirty="0" smtClean="0"/>
              <a:t> </a:t>
            </a:r>
            <a:r>
              <a:rPr lang="ru-RU" dirty="0" err="1" smtClean="0"/>
              <a:t>водолюбиві</a:t>
            </a:r>
            <a:r>
              <a:rPr lang="ru-RU" dirty="0" smtClean="0"/>
              <a:t> </a:t>
            </a:r>
            <a:r>
              <a:rPr lang="ru-RU" dirty="0" err="1" smtClean="0"/>
              <a:t>рослини</a:t>
            </a:r>
            <a:r>
              <a:rPr lang="ru-RU" dirty="0" smtClean="0"/>
              <a:t> (очерет, осока, мох, щавель), </a:t>
            </a:r>
            <a:r>
              <a:rPr lang="ru-RU" dirty="0" err="1" smtClean="0"/>
              <a:t>спостерігаються</a:t>
            </a:r>
            <a:r>
              <a:rPr lang="ru-RU" dirty="0" smtClean="0"/>
              <a:t> </a:t>
            </a:r>
            <a:r>
              <a:rPr lang="ru-RU" dirty="0" err="1" smtClean="0"/>
              <a:t>зсуви</a:t>
            </a:r>
            <a:r>
              <a:rPr lang="ru-RU" dirty="0" smtClean="0"/>
              <a:t> грунту, </a:t>
            </a:r>
            <a:r>
              <a:rPr lang="ru-RU" dirty="0" err="1" smtClean="0"/>
              <a:t>іржаві</a:t>
            </a:r>
            <a:r>
              <a:rPr lang="ru-RU" dirty="0" smtClean="0"/>
              <a:t> </a:t>
            </a:r>
            <a:r>
              <a:rPr lang="ru-RU" dirty="0" err="1" smtClean="0"/>
              <a:t>плями</a:t>
            </a:r>
            <a:r>
              <a:rPr lang="ru-RU" dirty="0" smtClean="0"/>
              <a:t> на </a:t>
            </a:r>
            <a:r>
              <a:rPr lang="ru-RU" dirty="0" err="1" smtClean="0"/>
              <a:t>поверхні</a:t>
            </a:r>
            <a:r>
              <a:rPr lang="ru-RU" dirty="0" smtClean="0"/>
              <a:t> </a:t>
            </a:r>
            <a:r>
              <a:rPr lang="ru-RU" dirty="0" err="1" smtClean="0"/>
              <a:t>землі</a:t>
            </a:r>
            <a:r>
              <a:rPr lang="ru-RU" dirty="0" smtClean="0"/>
              <a:t> та </a:t>
            </a:r>
            <a:r>
              <a:rPr lang="ru-RU" dirty="0" err="1" smtClean="0"/>
              <a:t>яскраво</a:t>
            </a:r>
            <a:r>
              <a:rPr lang="ru-RU" dirty="0" smtClean="0"/>
              <a:t>-зелена </a:t>
            </a:r>
            <a:r>
              <a:rPr lang="ru-RU" dirty="0" err="1" smtClean="0"/>
              <a:t>рослинність</a:t>
            </a:r>
            <a:r>
              <a:rPr lang="ru-RU" dirty="0" smtClean="0"/>
              <a:t>, яка </a:t>
            </a:r>
            <a:r>
              <a:rPr lang="ru-RU" dirty="0" err="1" smtClean="0"/>
              <a:t>чітко</a:t>
            </a:r>
            <a:r>
              <a:rPr lang="ru-RU" dirty="0" smtClean="0"/>
              <a:t> </a:t>
            </a:r>
            <a:r>
              <a:rPr lang="ru-RU" dirty="0" err="1" smtClean="0"/>
              <a:t>виділяється</a:t>
            </a:r>
            <a:r>
              <a:rPr lang="ru-RU" dirty="0" smtClean="0"/>
              <a:t> на </a:t>
            </a:r>
            <a:r>
              <a:rPr lang="ru-RU" dirty="0" err="1" smtClean="0"/>
              <a:t>місцевості</a:t>
            </a:r>
            <a:r>
              <a:rPr lang="ru-RU" dirty="0" smtClean="0"/>
              <a:t> </a:t>
            </a:r>
            <a:r>
              <a:rPr lang="ru-RU" dirty="0" err="1" smtClean="0"/>
              <a:t>під</a:t>
            </a:r>
            <a:r>
              <a:rPr lang="ru-RU" dirty="0" smtClean="0"/>
              <a:t> час засухи.</a:t>
            </a:r>
          </a:p>
          <a:p>
            <a:endParaRPr lang="ru-RU" dirty="0"/>
          </a:p>
          <a:p>
            <a:r>
              <a:rPr lang="ru-RU" dirty="0"/>
              <a:t>Служба </a:t>
            </a:r>
            <a:r>
              <a:rPr lang="ru-RU" dirty="0" err="1"/>
              <a:t>тилу</a:t>
            </a:r>
            <a:r>
              <a:rPr lang="ru-RU" dirty="0"/>
              <a:t> (начальник </a:t>
            </a:r>
            <a:r>
              <a:rPr lang="ru-RU" dirty="0" err="1"/>
              <a:t>тилу</a:t>
            </a:r>
            <a:r>
              <a:rPr lang="ru-RU" dirty="0"/>
              <a:t> </a:t>
            </a:r>
            <a:r>
              <a:rPr lang="ru-RU" dirty="0" err="1"/>
              <a:t>з’єднання</a:t>
            </a:r>
            <a:r>
              <a:rPr lang="ru-RU" dirty="0"/>
              <a:t>, </a:t>
            </a:r>
            <a:r>
              <a:rPr lang="ru-RU" dirty="0" err="1"/>
              <a:t>частини</a:t>
            </a:r>
            <a:r>
              <a:rPr lang="ru-RU" dirty="0"/>
              <a:t>) </a:t>
            </a:r>
            <a:r>
              <a:rPr lang="ru-RU" dirty="0" err="1"/>
              <a:t>визначає</a:t>
            </a:r>
            <a:r>
              <a:rPr lang="ru-RU" dirty="0"/>
              <a:t> потребу у </a:t>
            </a:r>
            <a:r>
              <a:rPr lang="ru-RU" dirty="0" err="1"/>
              <a:t>воді</a:t>
            </a:r>
            <a:r>
              <a:rPr lang="ru-RU" dirty="0"/>
              <a:t> та </a:t>
            </a:r>
            <a:r>
              <a:rPr lang="ru-RU" dirty="0" err="1"/>
              <a:t>розробляє</a:t>
            </a:r>
            <a:r>
              <a:rPr lang="ru-RU" dirty="0"/>
              <a:t> план </a:t>
            </a:r>
            <a:r>
              <a:rPr lang="ru-RU" dirty="0" err="1"/>
              <a:t>водопостачання</a:t>
            </a:r>
            <a:r>
              <a:rPr lang="ru-RU" dirty="0"/>
              <a:t> і доставки води. </a:t>
            </a:r>
            <a:r>
              <a:rPr lang="ru-RU" dirty="0" err="1"/>
              <a:t>Інженерні</a:t>
            </a:r>
            <a:r>
              <a:rPr lang="ru-RU" dirty="0"/>
              <a:t> </a:t>
            </a:r>
            <a:r>
              <a:rPr lang="ru-RU" dirty="0" err="1"/>
              <a:t>підрозділи</a:t>
            </a:r>
            <a:r>
              <a:rPr lang="ru-RU" dirty="0"/>
              <a:t> </a:t>
            </a:r>
            <a:r>
              <a:rPr lang="ru-RU" dirty="0" err="1"/>
              <a:t>проводять</a:t>
            </a:r>
            <a:r>
              <a:rPr lang="ru-RU" dirty="0"/>
              <a:t> </a:t>
            </a:r>
            <a:r>
              <a:rPr lang="ru-RU" dirty="0" err="1"/>
              <a:t>розвідку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 води, </a:t>
            </a:r>
            <a:r>
              <a:rPr lang="ru-RU" dirty="0" err="1"/>
              <a:t>організовують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добування</a:t>
            </a:r>
            <a:r>
              <a:rPr lang="ru-RU" dirty="0"/>
              <a:t>, очистку,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експлуатацію</a:t>
            </a:r>
            <a:r>
              <a:rPr lang="ru-RU" dirty="0"/>
              <a:t> </a:t>
            </a:r>
            <a:r>
              <a:rPr lang="ru-RU" dirty="0" err="1"/>
              <a:t>спеціально</a:t>
            </a:r>
            <a:r>
              <a:rPr lang="ru-RU" dirty="0"/>
              <a:t> </a:t>
            </a:r>
            <a:r>
              <a:rPr lang="ru-RU" dirty="0" err="1"/>
              <a:t>обладнаних</a:t>
            </a:r>
            <a:r>
              <a:rPr lang="ru-RU" dirty="0"/>
              <a:t> </a:t>
            </a:r>
            <a:r>
              <a:rPr lang="ru-RU" dirty="0" err="1"/>
              <a:t>пунктів</a:t>
            </a:r>
            <a:r>
              <a:rPr lang="ru-RU" dirty="0"/>
              <a:t> </a:t>
            </a:r>
            <a:r>
              <a:rPr lang="ru-RU" dirty="0" err="1"/>
              <a:t>водопостачання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22337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51379" y="0"/>
            <a:ext cx="10540621" cy="6858000"/>
          </a:xfrm>
        </p:spPr>
        <p:txBody>
          <a:bodyPr>
            <a:normAutofit fontScale="85000" lnSpcReduction="10000"/>
          </a:bodyPr>
          <a:lstStyle/>
          <a:p>
            <a:r>
              <a:rPr lang="ru-RU" b="1" i="1" u="sng" dirty="0" err="1"/>
              <a:t>Інженерно-технічна</a:t>
            </a:r>
            <a:r>
              <a:rPr lang="ru-RU" b="1" i="1" u="sng" dirty="0"/>
              <a:t> служба </a:t>
            </a:r>
            <a:r>
              <a:rPr lang="ru-RU" b="1" i="1" u="sng" dirty="0" err="1"/>
              <a:t>несе</a:t>
            </a:r>
            <a:r>
              <a:rPr lang="ru-RU" b="1" i="1" u="sng" dirty="0"/>
              <a:t> </a:t>
            </a:r>
            <a:r>
              <a:rPr lang="ru-RU" b="1" i="1" u="sng" dirty="0" err="1"/>
              <a:t>відповідальність</a:t>
            </a:r>
            <a:r>
              <a:rPr lang="ru-RU" b="1" i="1" u="sng" dirty="0"/>
              <a:t> за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дотримання</a:t>
            </a:r>
            <a:r>
              <a:rPr lang="ru-RU" dirty="0"/>
              <a:t> </a:t>
            </a:r>
            <a:r>
              <a:rPr lang="ru-RU" dirty="0" err="1"/>
              <a:t>вимог</a:t>
            </a:r>
            <a:r>
              <a:rPr lang="ru-RU" dirty="0"/>
              <a:t> </a:t>
            </a:r>
            <a:r>
              <a:rPr lang="ru-RU" dirty="0" err="1"/>
              <a:t>керівних</a:t>
            </a:r>
            <a:r>
              <a:rPr lang="ru-RU" dirty="0"/>
              <a:t> </a:t>
            </a:r>
            <a:r>
              <a:rPr lang="ru-RU" dirty="0" err="1"/>
              <a:t>документів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оснащення</a:t>
            </a:r>
            <a:r>
              <a:rPr lang="ru-RU" dirty="0"/>
              <a:t> та </a:t>
            </a:r>
            <a:r>
              <a:rPr lang="ru-RU" dirty="0" err="1"/>
              <a:t>експлуатації</a:t>
            </a:r>
            <a:r>
              <a:rPr lang="ru-RU" dirty="0"/>
              <a:t>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елементів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водопостачання</a:t>
            </a:r>
            <a:r>
              <a:rPr lang="ru-RU" dirty="0"/>
              <a:t> та </a:t>
            </a:r>
            <a:r>
              <a:rPr lang="ru-RU" dirty="0" err="1"/>
              <a:t>каналізації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своєчасне</a:t>
            </a:r>
            <a:r>
              <a:rPr lang="ru-RU" dirty="0"/>
              <a:t> та </a:t>
            </a:r>
            <a:r>
              <a:rPr lang="ru-RU" dirty="0" err="1"/>
              <a:t>якісне</a:t>
            </a:r>
            <a:r>
              <a:rPr lang="ru-RU" dirty="0"/>
              <a:t>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видів</a:t>
            </a:r>
            <a:r>
              <a:rPr lang="ru-RU" dirty="0"/>
              <a:t> </a:t>
            </a:r>
            <a:r>
              <a:rPr lang="ru-RU" dirty="0" err="1"/>
              <a:t>технічного</a:t>
            </a:r>
            <a:r>
              <a:rPr lang="ru-RU" dirty="0"/>
              <a:t> </a:t>
            </a:r>
            <a:r>
              <a:rPr lang="ru-RU" dirty="0" err="1"/>
              <a:t>обслуговування</a:t>
            </a:r>
            <a:r>
              <a:rPr lang="ru-RU" dirty="0"/>
              <a:t> та ремонту </a:t>
            </a:r>
            <a:r>
              <a:rPr lang="ru-RU" dirty="0" err="1"/>
              <a:t>споруд</a:t>
            </a:r>
            <a:r>
              <a:rPr lang="ru-RU" dirty="0"/>
              <a:t>, </a:t>
            </a:r>
            <a:r>
              <a:rPr lang="ru-RU" dirty="0" err="1"/>
              <a:t>обладнання</a:t>
            </a:r>
            <a:r>
              <a:rPr lang="ru-RU" dirty="0"/>
              <a:t> та </a:t>
            </a:r>
            <a:r>
              <a:rPr lang="ru-RU" dirty="0" err="1"/>
              <a:t>мережі</a:t>
            </a:r>
            <a:r>
              <a:rPr lang="ru-RU" dirty="0"/>
              <a:t> систем </a:t>
            </a:r>
            <a:r>
              <a:rPr lang="ru-RU" dirty="0" err="1"/>
              <a:t>водопостачання</a:t>
            </a:r>
            <a:r>
              <a:rPr lang="ru-RU" dirty="0"/>
              <a:t> та </a:t>
            </a:r>
            <a:r>
              <a:rPr lang="ru-RU" dirty="0" err="1"/>
              <a:t>каналізації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своєчасної</a:t>
            </a:r>
            <a:r>
              <a:rPr lang="ru-RU" dirty="0"/>
              <a:t> </a:t>
            </a:r>
            <a:r>
              <a:rPr lang="ru-RU" dirty="0" err="1"/>
              <a:t>подачі</a:t>
            </a:r>
            <a:r>
              <a:rPr lang="ru-RU" dirty="0"/>
              <a:t> води </a:t>
            </a:r>
            <a:r>
              <a:rPr lang="ru-RU" dirty="0" err="1"/>
              <a:t>споживачам</a:t>
            </a:r>
            <a:r>
              <a:rPr lang="ru-RU" dirty="0"/>
              <a:t> </a:t>
            </a:r>
            <a:r>
              <a:rPr lang="ru-RU" dirty="0" err="1"/>
              <a:t>згідно</a:t>
            </a:r>
            <a:r>
              <a:rPr lang="ru-RU" dirty="0"/>
              <a:t> </a:t>
            </a:r>
            <a:r>
              <a:rPr lang="ru-RU" dirty="0" err="1"/>
              <a:t>встановлених</a:t>
            </a:r>
            <a:r>
              <a:rPr lang="ru-RU" dirty="0"/>
              <a:t> норм та </a:t>
            </a:r>
            <a:r>
              <a:rPr lang="ru-RU" dirty="0" err="1"/>
              <a:t>якості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належного</a:t>
            </a:r>
            <a:r>
              <a:rPr lang="ru-RU" dirty="0"/>
              <a:t> </a:t>
            </a:r>
            <a:r>
              <a:rPr lang="ru-RU" dirty="0" err="1"/>
              <a:t>очищення</a:t>
            </a:r>
            <a:r>
              <a:rPr lang="ru-RU" dirty="0"/>
              <a:t> і </a:t>
            </a:r>
            <a:r>
              <a:rPr lang="ru-RU" dirty="0" err="1"/>
              <a:t>відведення</a:t>
            </a:r>
            <a:r>
              <a:rPr lang="ru-RU" dirty="0"/>
              <a:t> </a:t>
            </a:r>
            <a:r>
              <a:rPr lang="ru-RU" dirty="0" err="1"/>
              <a:t>господарсько-побутових</a:t>
            </a:r>
            <a:r>
              <a:rPr lang="ru-RU" dirty="0"/>
              <a:t> та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стічних</a:t>
            </a:r>
            <a:r>
              <a:rPr lang="ru-RU" dirty="0"/>
              <a:t> вод;</a:t>
            </a:r>
          </a:p>
          <a:p>
            <a:endParaRPr lang="ru-RU" dirty="0"/>
          </a:p>
          <a:p>
            <a:r>
              <a:rPr lang="ru-RU" dirty="0"/>
              <a:t>– стан </a:t>
            </a:r>
            <a:r>
              <a:rPr lang="ru-RU" dirty="0" err="1"/>
              <a:t>огорожі</a:t>
            </a:r>
            <a:r>
              <a:rPr lang="ru-RU" dirty="0"/>
              <a:t> </a:t>
            </a:r>
            <a:r>
              <a:rPr lang="ru-RU" dirty="0" err="1"/>
              <a:t>зони</a:t>
            </a:r>
            <a:r>
              <a:rPr lang="ru-RU" dirty="0"/>
              <a:t> </a:t>
            </a:r>
            <a:r>
              <a:rPr lang="ru-RU" dirty="0" err="1"/>
              <a:t>суворого</a:t>
            </a:r>
            <a:r>
              <a:rPr lang="ru-RU" dirty="0"/>
              <a:t> </a:t>
            </a:r>
            <a:r>
              <a:rPr lang="ru-RU" dirty="0" err="1"/>
              <a:t>санітарного</a:t>
            </a:r>
            <a:r>
              <a:rPr lang="ru-RU" dirty="0"/>
              <a:t> контролю </a:t>
            </a:r>
            <a:r>
              <a:rPr lang="ru-RU" dirty="0" err="1"/>
              <a:t>джерел</a:t>
            </a:r>
            <a:r>
              <a:rPr lang="ru-RU" dirty="0"/>
              <a:t> </a:t>
            </a:r>
            <a:r>
              <a:rPr lang="ru-RU" dirty="0" err="1"/>
              <a:t>водопостачання</a:t>
            </a:r>
            <a:r>
              <a:rPr lang="ru-RU" dirty="0"/>
              <a:t>, </a:t>
            </a:r>
            <a:r>
              <a:rPr lang="ru-RU" dirty="0" err="1"/>
              <a:t>насосних</a:t>
            </a:r>
            <a:r>
              <a:rPr lang="ru-RU" dirty="0"/>
              <a:t> </a:t>
            </a:r>
            <a:r>
              <a:rPr lang="ru-RU" dirty="0" err="1"/>
              <a:t>станцій</a:t>
            </a:r>
            <a:r>
              <a:rPr lang="ru-RU" dirty="0"/>
              <a:t>, </a:t>
            </a:r>
            <a:r>
              <a:rPr lang="ru-RU" dirty="0" err="1"/>
              <a:t>очисних</a:t>
            </a:r>
            <a:r>
              <a:rPr lang="ru-RU" dirty="0"/>
              <a:t> </a:t>
            </a:r>
            <a:r>
              <a:rPr lang="ru-RU" dirty="0" err="1"/>
              <a:t>водопровідних</a:t>
            </a:r>
            <a:r>
              <a:rPr lang="ru-RU" dirty="0"/>
              <a:t> та </a:t>
            </a:r>
            <a:r>
              <a:rPr lang="ru-RU" dirty="0" err="1"/>
              <a:t>каналізаційних</a:t>
            </a:r>
            <a:r>
              <a:rPr lang="ru-RU" dirty="0"/>
              <a:t> </a:t>
            </a:r>
            <a:r>
              <a:rPr lang="ru-RU" dirty="0" err="1"/>
              <a:t>споруд</a:t>
            </a:r>
            <a:r>
              <a:rPr lang="ru-RU" dirty="0"/>
              <a:t> і </a:t>
            </a:r>
            <a:r>
              <a:rPr lang="ru-RU" dirty="0" err="1"/>
              <a:t>дотримання</a:t>
            </a:r>
            <a:r>
              <a:rPr lang="ru-RU" dirty="0"/>
              <a:t> </a:t>
            </a:r>
            <a:r>
              <a:rPr lang="ru-RU" dirty="0" err="1"/>
              <a:t>вимог</a:t>
            </a:r>
            <a:r>
              <a:rPr lang="ru-RU" dirty="0"/>
              <a:t> </a:t>
            </a:r>
            <a:r>
              <a:rPr lang="ru-RU" dirty="0" err="1"/>
              <a:t>санітарних</a:t>
            </a:r>
            <a:r>
              <a:rPr lang="ru-RU" dirty="0"/>
              <a:t> правил;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організацію</a:t>
            </a:r>
            <a:r>
              <a:rPr lang="ru-RU" dirty="0"/>
              <a:t> і </a:t>
            </a:r>
            <a:r>
              <a:rPr lang="ru-RU" dirty="0" err="1"/>
              <a:t>проведення</a:t>
            </a:r>
            <a:r>
              <a:rPr lang="ru-RU" dirty="0"/>
              <a:t> лабораторно-</a:t>
            </a:r>
            <a:r>
              <a:rPr lang="ru-RU" dirty="0" err="1"/>
              <a:t>виробничого</a:t>
            </a:r>
            <a:r>
              <a:rPr lang="ru-RU" dirty="0"/>
              <a:t> контролю за </a:t>
            </a:r>
            <a:r>
              <a:rPr lang="ru-RU" dirty="0" err="1"/>
              <a:t>якістю</a:t>
            </a:r>
            <a:r>
              <a:rPr lang="ru-RU" dirty="0"/>
              <a:t> </a:t>
            </a:r>
            <a:r>
              <a:rPr lang="ru-RU" dirty="0" err="1"/>
              <a:t>питної</a:t>
            </a:r>
            <a:r>
              <a:rPr lang="ru-RU" dirty="0"/>
              <a:t> води в </a:t>
            </a:r>
            <a:r>
              <a:rPr lang="ru-RU" dirty="0" err="1"/>
              <a:t>місцях</a:t>
            </a:r>
            <a:r>
              <a:rPr lang="ru-RU" dirty="0"/>
              <a:t> водозабору, </a:t>
            </a:r>
            <a:r>
              <a:rPr lang="ru-RU" dirty="0" err="1"/>
              <a:t>очищення</a:t>
            </a:r>
            <a:r>
              <a:rPr lang="ru-RU" dirty="0"/>
              <a:t>, в </a:t>
            </a:r>
            <a:r>
              <a:rPr lang="ru-RU" dirty="0" err="1"/>
              <a:t>розподільній</a:t>
            </a:r>
            <a:r>
              <a:rPr lang="ru-RU" dirty="0"/>
              <a:t> </a:t>
            </a:r>
            <a:r>
              <a:rPr lang="ru-RU" dirty="0" err="1"/>
              <a:t>мережі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за </a:t>
            </a:r>
            <a:r>
              <a:rPr lang="ru-RU" dirty="0" err="1"/>
              <a:t>якістю</a:t>
            </a:r>
            <a:r>
              <a:rPr lang="ru-RU" dirty="0"/>
              <a:t> </a:t>
            </a:r>
            <a:r>
              <a:rPr lang="ru-RU" dirty="0" err="1"/>
              <a:t>очищення</a:t>
            </a:r>
            <a:r>
              <a:rPr lang="ru-RU" dirty="0"/>
              <a:t> </a:t>
            </a:r>
            <a:r>
              <a:rPr lang="ru-RU" dirty="0" err="1"/>
              <a:t>стічних</a:t>
            </a:r>
            <a:r>
              <a:rPr lang="ru-RU" dirty="0"/>
              <a:t> вод на </a:t>
            </a:r>
            <a:r>
              <a:rPr lang="ru-RU" dirty="0" err="1"/>
              <a:t>очисних</a:t>
            </a:r>
            <a:r>
              <a:rPr lang="ru-RU" dirty="0"/>
              <a:t> </a:t>
            </a:r>
            <a:r>
              <a:rPr lang="ru-RU" dirty="0" err="1"/>
              <a:t>каналізаційних</a:t>
            </a:r>
            <a:r>
              <a:rPr lang="ru-RU" dirty="0"/>
              <a:t> </a:t>
            </a:r>
            <a:r>
              <a:rPr lang="ru-RU" dirty="0" err="1"/>
              <a:t>спорудах</a:t>
            </a:r>
            <a:r>
              <a:rPr lang="ru-RU" dirty="0"/>
              <a:t> та в </a:t>
            </a:r>
            <a:r>
              <a:rPr lang="ru-RU" dirty="0" err="1"/>
              <a:t>місцях</a:t>
            </a:r>
            <a:r>
              <a:rPr lang="ru-RU" dirty="0"/>
              <a:t> </a:t>
            </a:r>
            <a:r>
              <a:rPr lang="ru-RU" dirty="0" err="1"/>
              <a:t>зливання</a:t>
            </a:r>
            <a:r>
              <a:rPr lang="ru-RU" dirty="0"/>
              <a:t> </a:t>
            </a:r>
            <a:r>
              <a:rPr lang="ru-RU" dirty="0" err="1"/>
              <a:t>стічних</a:t>
            </a:r>
            <a:r>
              <a:rPr lang="ru-RU" dirty="0"/>
              <a:t> вод у </a:t>
            </a:r>
            <a:r>
              <a:rPr lang="ru-RU" dirty="0" err="1"/>
              <a:t>відкриті</a:t>
            </a:r>
            <a:r>
              <a:rPr lang="ru-RU" dirty="0"/>
              <a:t> </a:t>
            </a:r>
            <a:r>
              <a:rPr lang="ru-RU" dirty="0" err="1"/>
              <a:t>водойми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своєчасне</a:t>
            </a:r>
            <a:r>
              <a:rPr lang="ru-RU" dirty="0"/>
              <a:t> </a:t>
            </a:r>
            <a:r>
              <a:rPr lang="ru-RU" dirty="0" err="1"/>
              <a:t>виявлення</a:t>
            </a:r>
            <a:r>
              <a:rPr lang="ru-RU" dirty="0"/>
              <a:t>, </a:t>
            </a:r>
            <a:r>
              <a:rPr lang="ru-RU" dirty="0" err="1"/>
              <a:t>оперативне</a:t>
            </a:r>
            <a:r>
              <a:rPr lang="ru-RU" dirty="0"/>
              <a:t> </a:t>
            </a:r>
            <a:r>
              <a:rPr lang="ru-RU" dirty="0" err="1"/>
              <a:t>усунення</a:t>
            </a:r>
            <a:r>
              <a:rPr lang="ru-RU" dirty="0"/>
              <a:t> </a:t>
            </a:r>
            <a:r>
              <a:rPr lang="ru-RU" dirty="0" err="1"/>
              <a:t>пошкоджень</a:t>
            </a:r>
            <a:r>
              <a:rPr lang="ru-RU" dirty="0"/>
              <a:t>, </a:t>
            </a:r>
            <a:r>
              <a:rPr lang="ru-RU" dirty="0" err="1"/>
              <a:t>аварій</a:t>
            </a:r>
            <a:r>
              <a:rPr lang="ru-RU" dirty="0"/>
              <a:t> та </a:t>
            </a:r>
            <a:r>
              <a:rPr lang="ru-RU" dirty="0" err="1"/>
              <a:t>порушень</a:t>
            </a:r>
            <a:r>
              <a:rPr lang="ru-RU" dirty="0"/>
              <a:t> режиму </a:t>
            </a:r>
            <a:r>
              <a:rPr lang="ru-RU" dirty="0" err="1"/>
              <a:t>роботи</a:t>
            </a:r>
            <a:r>
              <a:rPr lang="ru-RU" dirty="0"/>
              <a:t> систем </a:t>
            </a:r>
            <a:r>
              <a:rPr lang="ru-RU" dirty="0" err="1"/>
              <a:t>водопостачання</a:t>
            </a:r>
            <a:r>
              <a:rPr lang="ru-RU" dirty="0"/>
              <a:t> і </a:t>
            </a:r>
            <a:r>
              <a:rPr lang="ru-RU" dirty="0" err="1"/>
              <a:t>каналізації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Хімічна</a:t>
            </a:r>
            <a:r>
              <a:rPr lang="ru-RU" dirty="0"/>
              <a:t> служба проводить </a:t>
            </a:r>
            <a:r>
              <a:rPr lang="ru-RU" dirty="0" err="1"/>
              <a:t>радіаційну</a:t>
            </a:r>
            <a:r>
              <a:rPr lang="ru-RU" dirty="0"/>
              <a:t> і </a:t>
            </a:r>
            <a:r>
              <a:rPr lang="ru-RU" dirty="0" err="1"/>
              <a:t>хімічну</a:t>
            </a:r>
            <a:r>
              <a:rPr lang="ru-RU" dirty="0"/>
              <a:t> </a:t>
            </a:r>
            <a:r>
              <a:rPr lang="ru-RU" dirty="0" err="1"/>
              <a:t>розвідки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 води.</a:t>
            </a:r>
          </a:p>
        </p:txBody>
      </p:sp>
    </p:spTree>
    <p:extLst>
      <p:ext uri="{BB962C8B-B14F-4D97-AF65-F5344CB8AC3E}">
        <p14:creationId xmlns:p14="http://schemas.microsoft.com/office/powerpoint/2010/main" val="34095529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51380" y="0"/>
            <a:ext cx="9853232" cy="5909910"/>
          </a:xfrm>
        </p:spPr>
        <p:txBody>
          <a:bodyPr>
            <a:normAutofit/>
          </a:bodyPr>
          <a:lstStyle/>
          <a:p>
            <a:r>
              <a:rPr lang="ru-RU" dirty="0" err="1"/>
              <a:t>Прийняти</a:t>
            </a:r>
            <a:r>
              <a:rPr lang="ru-RU" dirty="0"/>
              <a:t> </a:t>
            </a:r>
            <a:r>
              <a:rPr lang="ru-RU" dirty="0" err="1"/>
              <a:t>рішення</a:t>
            </a:r>
            <a:r>
              <a:rPr lang="ru-RU" dirty="0"/>
              <a:t> про </a:t>
            </a:r>
            <a:r>
              <a:rPr lang="ru-RU" b="1" dirty="0" err="1"/>
              <a:t>придатність</a:t>
            </a:r>
            <a:r>
              <a:rPr lang="ru-RU" b="1" dirty="0"/>
              <a:t> води до </a:t>
            </a:r>
            <a:r>
              <a:rPr lang="ru-RU" b="1" dirty="0" err="1"/>
              <a:t>вживання</a:t>
            </a:r>
            <a:r>
              <a:rPr lang="ru-RU" b="1" dirty="0"/>
              <a:t> </a:t>
            </a:r>
            <a:r>
              <a:rPr lang="ru-RU" dirty="0" err="1"/>
              <a:t>можна</a:t>
            </a:r>
            <a:r>
              <a:rPr lang="ru-RU" dirty="0"/>
              <a:t> на </a:t>
            </a:r>
            <a:r>
              <a:rPr lang="ru-RU" dirty="0" err="1"/>
              <a:t>місці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санітарно-гігієнічний</a:t>
            </a:r>
            <a:r>
              <a:rPr lang="ru-RU" dirty="0"/>
              <a:t> стан </a:t>
            </a:r>
            <a:r>
              <a:rPr lang="ru-RU" dirty="0" err="1"/>
              <a:t>джерела</a:t>
            </a:r>
            <a:r>
              <a:rPr lang="ru-RU" dirty="0"/>
              <a:t> </a:t>
            </a:r>
            <a:r>
              <a:rPr lang="ru-RU" dirty="0" err="1"/>
              <a:t>задовільний</a:t>
            </a:r>
            <a:r>
              <a:rPr lang="ru-RU" dirty="0"/>
              <a:t> і </a:t>
            </a:r>
            <a:r>
              <a:rPr lang="ru-RU" dirty="0" err="1"/>
              <a:t>показники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води не </a:t>
            </a:r>
            <a:r>
              <a:rPr lang="ru-RU" dirty="0" err="1"/>
              <a:t>викликають</a:t>
            </a:r>
            <a:r>
              <a:rPr lang="ru-RU" dirty="0"/>
              <a:t> </a:t>
            </a:r>
            <a:r>
              <a:rPr lang="ru-RU" dirty="0" err="1"/>
              <a:t>сумніву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Крім</a:t>
            </a:r>
            <a:r>
              <a:rPr lang="ru-RU" dirty="0"/>
              <a:t> того, </a:t>
            </a:r>
            <a:r>
              <a:rPr lang="ru-RU" dirty="0" err="1"/>
              <a:t>група</a:t>
            </a:r>
            <a:r>
              <a:rPr lang="ru-RU" dirty="0"/>
              <a:t> </a:t>
            </a:r>
            <a:r>
              <a:rPr lang="ru-RU" dirty="0" err="1"/>
              <a:t>розвідки</a:t>
            </a:r>
            <a:r>
              <a:rPr lang="ru-RU" dirty="0"/>
              <a:t> </a:t>
            </a:r>
            <a:r>
              <a:rPr lang="ru-RU" dirty="0" err="1"/>
              <a:t>дає</a:t>
            </a:r>
            <a:r>
              <a:rPr lang="ru-RU" dirty="0"/>
              <a:t> </a:t>
            </a:r>
            <a:r>
              <a:rPr lang="ru-RU" dirty="0" err="1"/>
              <a:t>свої</a:t>
            </a:r>
            <a:r>
              <a:rPr lang="ru-RU" dirty="0"/>
              <a:t> </a:t>
            </a:r>
            <a:r>
              <a:rPr lang="ru-RU" dirty="0" err="1"/>
              <a:t>пропозиції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встановлення</a:t>
            </a:r>
            <a:r>
              <a:rPr lang="ru-RU" dirty="0"/>
              <a:t> зон </a:t>
            </a:r>
            <a:r>
              <a:rPr lang="ru-RU" dirty="0" err="1"/>
              <a:t>санітарної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води й </a:t>
            </a:r>
            <a:r>
              <a:rPr lang="ru-RU" dirty="0" err="1"/>
              <a:t>намічає</a:t>
            </a:r>
            <a:r>
              <a:rPr lang="ru-RU" dirty="0"/>
              <a:t> </a:t>
            </a:r>
            <a:r>
              <a:rPr lang="ru-RU" dirty="0" err="1"/>
              <a:t>місця</a:t>
            </a:r>
            <a:r>
              <a:rPr lang="ru-RU" dirty="0"/>
              <a:t> забору води для </a:t>
            </a:r>
            <a:r>
              <a:rPr lang="ru-RU" dirty="0" err="1"/>
              <a:t>різних</a:t>
            </a:r>
            <a:r>
              <a:rPr lang="ru-RU" dirty="0"/>
              <a:t> потреб з </a:t>
            </a:r>
            <a:r>
              <a:rPr lang="ru-RU" dirty="0" err="1"/>
              <a:t>відкритих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У </a:t>
            </a:r>
            <a:r>
              <a:rPr lang="ru-RU" dirty="0" err="1"/>
              <a:t>районі</a:t>
            </a:r>
            <a:r>
              <a:rPr lang="ru-RU" dirty="0"/>
              <a:t> НС часто </a:t>
            </a:r>
            <a:r>
              <a:rPr lang="ru-RU" dirty="0" err="1"/>
              <a:t>висновок</a:t>
            </a:r>
            <a:r>
              <a:rPr lang="ru-RU" dirty="0"/>
              <a:t> про </a:t>
            </a:r>
            <a:r>
              <a:rPr lang="ru-RU" dirty="0" err="1"/>
              <a:t>придатність</a:t>
            </a:r>
            <a:r>
              <a:rPr lang="ru-RU" dirty="0"/>
              <a:t> води до </a:t>
            </a:r>
            <a:r>
              <a:rPr lang="ru-RU" dirty="0" err="1"/>
              <a:t>вживання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дати</a:t>
            </a:r>
            <a:r>
              <a:rPr lang="ru-RU" dirty="0"/>
              <a:t> </a:t>
            </a:r>
            <a:r>
              <a:rPr lang="ru-RU" dirty="0" err="1"/>
              <a:t>надзвичайно</a:t>
            </a:r>
            <a:r>
              <a:rPr lang="ru-RU" dirty="0"/>
              <a:t> </a:t>
            </a:r>
            <a:r>
              <a:rPr lang="ru-RU" dirty="0" err="1"/>
              <a:t>швидко</a:t>
            </a:r>
            <a:r>
              <a:rPr lang="ru-RU" dirty="0"/>
              <a:t>, </a:t>
            </a:r>
            <a:r>
              <a:rPr lang="ru-RU" dirty="0" err="1"/>
              <a:t>відповідно</a:t>
            </a:r>
            <a:r>
              <a:rPr lang="ru-RU" dirty="0"/>
              <a:t> </a:t>
            </a:r>
            <a:r>
              <a:rPr lang="ru-RU" dirty="0" err="1"/>
              <a:t>перелік</a:t>
            </a:r>
            <a:r>
              <a:rPr lang="ru-RU" dirty="0"/>
              <a:t> </a:t>
            </a:r>
            <a:r>
              <a:rPr lang="ru-RU" dirty="0" err="1"/>
              <a:t>показників</a:t>
            </a:r>
            <a:r>
              <a:rPr lang="ru-RU" dirty="0"/>
              <a:t> приходиться </a:t>
            </a:r>
            <a:r>
              <a:rPr lang="ru-RU" dirty="0" err="1"/>
              <a:t>зменшувати</a:t>
            </a:r>
            <a:r>
              <a:rPr lang="ru-RU" dirty="0"/>
              <a:t>, </a:t>
            </a:r>
            <a:r>
              <a:rPr lang="ru-RU" dirty="0" err="1"/>
              <a:t>наприклад</a:t>
            </a:r>
            <a:r>
              <a:rPr lang="ru-RU" dirty="0"/>
              <a:t>, не </a:t>
            </a:r>
            <a:r>
              <a:rPr lang="ru-RU" dirty="0" err="1"/>
              <a:t>визначається</a:t>
            </a:r>
            <a:r>
              <a:rPr lang="ru-RU" dirty="0"/>
              <a:t> смак, тому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існує</a:t>
            </a:r>
            <a:r>
              <a:rPr lang="ru-RU" dirty="0"/>
              <a:t> велика </a:t>
            </a:r>
            <a:r>
              <a:rPr lang="ru-RU" dirty="0" err="1"/>
              <a:t>небезпека</a:t>
            </a:r>
            <a:r>
              <a:rPr lang="ru-RU" dirty="0"/>
              <a:t> </a:t>
            </a:r>
            <a:r>
              <a:rPr lang="ru-RU" dirty="0" err="1"/>
              <a:t>отруєння</a:t>
            </a:r>
            <a:r>
              <a:rPr lang="ru-RU" dirty="0"/>
              <a:t>. </a:t>
            </a:r>
            <a:r>
              <a:rPr lang="ru-RU" dirty="0" err="1"/>
              <a:t>Санітарно-гігієнічні</a:t>
            </a:r>
            <a:r>
              <a:rPr lang="ru-RU" dirty="0"/>
              <a:t> </a:t>
            </a:r>
            <a:r>
              <a:rPr lang="ru-RU" dirty="0" err="1"/>
              <a:t>лабораторні</a:t>
            </a:r>
            <a:r>
              <a:rPr lang="ru-RU" dirty="0"/>
              <a:t> </a:t>
            </a:r>
            <a:r>
              <a:rPr lang="ru-RU" dirty="0" err="1"/>
              <a:t>обстеження</a:t>
            </a:r>
            <a:r>
              <a:rPr lang="ru-RU" dirty="0"/>
              <a:t> </a:t>
            </a:r>
            <a:r>
              <a:rPr lang="ru-RU" dirty="0" err="1"/>
              <a:t>здійснюють</a:t>
            </a:r>
            <a:r>
              <a:rPr lang="ru-RU" dirty="0"/>
              <a:t> на </a:t>
            </a:r>
            <a:r>
              <a:rPr lang="ru-RU" dirty="0" err="1"/>
              <a:t>місці</a:t>
            </a:r>
            <a:r>
              <a:rPr lang="ru-RU" dirty="0"/>
              <a:t> і </a:t>
            </a:r>
            <a:r>
              <a:rPr lang="ru-RU" dirty="0" err="1"/>
              <a:t>визначають</a:t>
            </a:r>
            <a:r>
              <a:rPr lang="ru-RU" dirty="0"/>
              <a:t> у </a:t>
            </a:r>
            <a:r>
              <a:rPr lang="ru-RU" dirty="0" err="1"/>
              <a:t>воді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вміст</a:t>
            </a:r>
            <a:r>
              <a:rPr lang="ru-RU" dirty="0"/>
              <a:t> </a:t>
            </a:r>
            <a:r>
              <a:rPr lang="ru-RU" dirty="0" err="1"/>
              <a:t>аміаку</a:t>
            </a:r>
            <a:r>
              <a:rPr lang="ru-RU" dirty="0"/>
              <a:t>, </a:t>
            </a:r>
            <a:r>
              <a:rPr lang="ru-RU" dirty="0" err="1"/>
              <a:t>нітратів</a:t>
            </a:r>
            <a:r>
              <a:rPr lang="ru-RU" dirty="0"/>
              <a:t>, </a:t>
            </a:r>
            <a:r>
              <a:rPr lang="ru-RU" dirty="0" err="1"/>
              <a:t>хлоридів</a:t>
            </a:r>
            <a:r>
              <a:rPr lang="ru-RU" dirty="0"/>
              <a:t>, </a:t>
            </a:r>
            <a:r>
              <a:rPr lang="ru-RU" dirty="0" err="1"/>
              <a:t>окисненість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648170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24084" y="95534"/>
            <a:ext cx="9880527" cy="6632812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Завдання</a:t>
            </a:r>
            <a:r>
              <a:rPr lang="ru-RU" dirty="0"/>
              <a:t> </a:t>
            </a:r>
            <a:r>
              <a:rPr lang="ru-RU" dirty="0" err="1"/>
              <a:t>фахівців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та </a:t>
            </a:r>
            <a:r>
              <a:rPr lang="ru-RU" dirty="0" err="1"/>
              <a:t>санітарно-епідеміологічної</a:t>
            </a:r>
            <a:r>
              <a:rPr lang="ru-RU" dirty="0"/>
              <a:t> служб </a:t>
            </a:r>
            <a:r>
              <a:rPr lang="ru-RU" dirty="0" err="1"/>
              <a:t>полягає</a:t>
            </a:r>
            <a:r>
              <a:rPr lang="ru-RU" dirty="0"/>
              <a:t> в </a:t>
            </a:r>
            <a:r>
              <a:rPr lang="ru-RU" dirty="0" err="1"/>
              <a:t>санітарному</a:t>
            </a:r>
            <a:r>
              <a:rPr lang="ru-RU" dirty="0"/>
              <a:t> </a:t>
            </a:r>
            <a:r>
              <a:rPr lang="ru-RU" dirty="0" err="1"/>
              <a:t>нагляді</a:t>
            </a:r>
            <a:r>
              <a:rPr lang="ru-RU" dirty="0"/>
              <a:t> за </a:t>
            </a:r>
            <a:r>
              <a:rPr lang="ru-RU" dirty="0" err="1"/>
              <a:t>забезпеченням</a:t>
            </a:r>
            <a:r>
              <a:rPr lang="ru-RU" dirty="0"/>
              <a:t> </a:t>
            </a:r>
            <a:r>
              <a:rPr lang="ru-RU" dirty="0" err="1"/>
              <a:t>військовослужбовців</a:t>
            </a:r>
            <a:r>
              <a:rPr lang="ru-RU" dirty="0"/>
              <a:t> та </a:t>
            </a:r>
            <a:r>
              <a:rPr lang="ru-RU" dirty="0" err="1"/>
              <a:t>населення</a:t>
            </a:r>
            <a:r>
              <a:rPr lang="ru-RU" dirty="0"/>
              <a:t> </a:t>
            </a:r>
            <a:r>
              <a:rPr lang="ru-RU" dirty="0" err="1"/>
              <a:t>доброякісною</a:t>
            </a:r>
            <a:r>
              <a:rPr lang="ru-RU" dirty="0"/>
              <a:t> </a:t>
            </a:r>
            <a:r>
              <a:rPr lang="ru-RU" dirty="0" err="1"/>
              <a:t>питною</a:t>
            </a:r>
            <a:r>
              <a:rPr lang="ru-RU" dirty="0"/>
              <a:t> водою. Вони </a:t>
            </a:r>
            <a:r>
              <a:rPr lang="ru-RU" dirty="0" err="1"/>
              <a:t>беруть</a:t>
            </a:r>
            <a:r>
              <a:rPr lang="ru-RU" dirty="0"/>
              <a:t> участь у </a:t>
            </a:r>
            <a:r>
              <a:rPr lang="ru-RU" dirty="0" err="1"/>
              <a:t>виборі</a:t>
            </a:r>
            <a:r>
              <a:rPr lang="ru-RU" dirty="0"/>
              <a:t> (</a:t>
            </a:r>
            <a:r>
              <a:rPr lang="ru-RU" dirty="0" err="1"/>
              <a:t>розвідці</a:t>
            </a:r>
            <a:r>
              <a:rPr lang="ru-RU" dirty="0"/>
              <a:t>) </a:t>
            </a:r>
            <a:r>
              <a:rPr lang="ru-RU" dirty="0" err="1"/>
              <a:t>джерела</a:t>
            </a:r>
            <a:r>
              <a:rPr lang="ru-RU" dirty="0"/>
              <a:t> води, </a:t>
            </a:r>
            <a:r>
              <a:rPr lang="ru-RU" dirty="0" err="1"/>
              <a:t>визначенні</a:t>
            </a:r>
            <a:r>
              <a:rPr lang="ru-RU" dirty="0"/>
              <a:t> </a:t>
            </a:r>
            <a:r>
              <a:rPr lang="ru-RU" dirty="0" err="1"/>
              <a:t>придатності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для </a:t>
            </a:r>
            <a:r>
              <a:rPr lang="ru-RU" dirty="0" err="1"/>
              <a:t>водопостачання</a:t>
            </a:r>
            <a:r>
              <a:rPr lang="ru-RU" dirty="0"/>
              <a:t>, </a:t>
            </a:r>
            <a:r>
              <a:rPr lang="ru-RU" dirty="0" err="1"/>
              <a:t>контролюють</a:t>
            </a:r>
            <a:r>
              <a:rPr lang="ru-RU" dirty="0"/>
              <a:t> </a:t>
            </a:r>
            <a:r>
              <a:rPr lang="ru-RU" dirty="0" err="1"/>
              <a:t>якість</a:t>
            </a:r>
            <a:r>
              <a:rPr lang="ru-RU" dirty="0"/>
              <a:t> води, </a:t>
            </a:r>
            <a:r>
              <a:rPr lang="ru-RU" dirty="0" err="1"/>
              <a:t>санітарний</a:t>
            </a:r>
            <a:r>
              <a:rPr lang="ru-RU" dirty="0"/>
              <a:t> стан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польового</a:t>
            </a:r>
            <a:r>
              <a:rPr lang="ru-RU" dirty="0"/>
              <a:t> </a:t>
            </a:r>
            <a:r>
              <a:rPr lang="ru-RU" dirty="0" err="1"/>
              <a:t>водозабезпечення</a:t>
            </a:r>
            <a:r>
              <a:rPr lang="ru-RU" dirty="0"/>
              <a:t> та </a:t>
            </a:r>
            <a:r>
              <a:rPr lang="ru-RU" dirty="0" err="1"/>
              <a:t>дотримання</a:t>
            </a:r>
            <a:r>
              <a:rPr lang="ru-RU" dirty="0"/>
              <a:t> норм </a:t>
            </a:r>
            <a:r>
              <a:rPr lang="ru-RU" dirty="0" err="1"/>
              <a:t>водопостачання</a:t>
            </a:r>
            <a:r>
              <a:rPr lang="ru-RU" dirty="0"/>
              <a:t>. </a:t>
            </a:r>
            <a:r>
              <a:rPr lang="ru-RU" dirty="0" err="1"/>
              <a:t>Медична</a:t>
            </a:r>
            <a:r>
              <a:rPr lang="ru-RU" dirty="0"/>
              <a:t> служба проводить </a:t>
            </a:r>
            <a:r>
              <a:rPr lang="ru-RU" dirty="0" err="1"/>
              <a:t>спостереження</a:t>
            </a:r>
            <a:r>
              <a:rPr lang="ru-RU" dirty="0"/>
              <a:t> за станом </a:t>
            </a:r>
            <a:r>
              <a:rPr lang="ru-RU" dirty="0" err="1"/>
              <a:t>здоров’я</a:t>
            </a:r>
            <a:r>
              <a:rPr lang="ru-RU" dirty="0"/>
              <a:t> </a:t>
            </a:r>
            <a:r>
              <a:rPr lang="ru-RU" dirty="0" err="1"/>
              <a:t>особового</a:t>
            </a:r>
            <a:r>
              <a:rPr lang="ru-RU" dirty="0"/>
              <a:t> складу,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залучають</a:t>
            </a:r>
            <a:r>
              <a:rPr lang="ru-RU" dirty="0"/>
              <a:t> до </a:t>
            </a:r>
            <a:r>
              <a:rPr lang="ru-RU" dirty="0" err="1"/>
              <a:t>добування</a:t>
            </a:r>
            <a:r>
              <a:rPr lang="ru-RU" dirty="0"/>
              <a:t>, </a:t>
            </a:r>
            <a:r>
              <a:rPr lang="ru-RU" dirty="0" err="1"/>
              <a:t>очищення</a:t>
            </a:r>
            <a:r>
              <a:rPr lang="ru-RU" dirty="0"/>
              <a:t>, </a:t>
            </a:r>
            <a:r>
              <a:rPr lang="ru-RU" dirty="0" err="1"/>
              <a:t>зберігання</a:t>
            </a:r>
            <a:r>
              <a:rPr lang="ru-RU" dirty="0"/>
              <a:t> і </a:t>
            </a:r>
            <a:r>
              <a:rPr lang="ru-RU" dirty="0" err="1"/>
              <a:t>розподілу</a:t>
            </a:r>
            <a:r>
              <a:rPr lang="ru-RU" dirty="0"/>
              <a:t> води, </a:t>
            </a:r>
            <a:r>
              <a:rPr lang="ru-RU" dirty="0" err="1"/>
              <a:t>навчає</a:t>
            </a:r>
            <a:r>
              <a:rPr lang="ru-RU" dirty="0"/>
              <a:t> </a:t>
            </a:r>
            <a:r>
              <a:rPr lang="ru-RU" dirty="0" err="1"/>
              <a:t>військовослужбовців</a:t>
            </a:r>
            <a:r>
              <a:rPr lang="ru-RU" dirty="0"/>
              <a:t> (</a:t>
            </a:r>
            <a:r>
              <a:rPr lang="ru-RU" dirty="0" err="1"/>
              <a:t>населення</a:t>
            </a:r>
            <a:r>
              <a:rPr lang="ru-RU" dirty="0"/>
              <a:t>) правилам </a:t>
            </a:r>
            <a:r>
              <a:rPr lang="ru-RU" dirty="0" err="1"/>
              <a:t>користування</a:t>
            </a:r>
            <a:r>
              <a:rPr lang="ru-RU" dirty="0"/>
              <a:t> </a:t>
            </a:r>
            <a:r>
              <a:rPr lang="ru-RU" dirty="0" err="1"/>
              <a:t>індивідуальними</a:t>
            </a:r>
            <a:r>
              <a:rPr lang="ru-RU" dirty="0"/>
              <a:t> </a:t>
            </a:r>
            <a:r>
              <a:rPr lang="ru-RU" dirty="0" err="1"/>
              <a:t>засобами</a:t>
            </a:r>
            <a:r>
              <a:rPr lang="ru-RU" dirty="0"/>
              <a:t> </a:t>
            </a:r>
            <a:r>
              <a:rPr lang="ru-RU" dirty="0" err="1"/>
              <a:t>знезараження</a:t>
            </a:r>
            <a:r>
              <a:rPr lang="ru-RU" dirty="0"/>
              <a:t> води,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перевіряє</a:t>
            </a:r>
            <a:r>
              <a:rPr lang="ru-RU" dirty="0"/>
              <a:t> </a:t>
            </a:r>
            <a:r>
              <a:rPr lang="ru-RU" dirty="0" err="1"/>
              <a:t>їхню</a:t>
            </a:r>
            <a:r>
              <a:rPr lang="ru-RU" dirty="0"/>
              <a:t> </a:t>
            </a:r>
            <a:r>
              <a:rPr lang="ru-RU" dirty="0" err="1"/>
              <a:t>наявність</a:t>
            </a:r>
            <a:r>
              <a:rPr lang="ru-RU" dirty="0"/>
              <a:t> і </a:t>
            </a:r>
            <a:r>
              <a:rPr lang="ru-RU" dirty="0" err="1"/>
              <a:t>контролює</a:t>
            </a:r>
            <a:r>
              <a:rPr lang="ru-RU" dirty="0"/>
              <a:t> </a:t>
            </a:r>
            <a:r>
              <a:rPr lang="ru-RU" dirty="0" err="1"/>
              <a:t>правильність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. При </a:t>
            </a:r>
            <a:r>
              <a:rPr lang="ru-RU" dirty="0" err="1"/>
              <a:t>необхідності</a:t>
            </a:r>
            <a:r>
              <a:rPr lang="ru-RU" dirty="0"/>
              <a:t> </a:t>
            </a:r>
            <a:r>
              <a:rPr lang="ru-RU" dirty="0" err="1"/>
              <a:t>санітарно-епідеміологічна</a:t>
            </a:r>
            <a:r>
              <a:rPr lang="ru-RU" dirty="0"/>
              <a:t> служба проводить </a:t>
            </a:r>
            <a:r>
              <a:rPr lang="ru-RU" dirty="0" err="1"/>
              <a:t>санітарно-епідеміологічну</a:t>
            </a:r>
            <a:r>
              <a:rPr lang="ru-RU" dirty="0"/>
              <a:t> </a:t>
            </a:r>
            <a:r>
              <a:rPr lang="ru-RU" dirty="0" err="1"/>
              <a:t>експертизу</a:t>
            </a:r>
            <a:r>
              <a:rPr lang="ru-RU" dirty="0"/>
              <a:t> води, </a:t>
            </a:r>
            <a:r>
              <a:rPr lang="ru-RU" dirty="0" err="1"/>
              <a:t>що</a:t>
            </a:r>
            <a:r>
              <a:rPr lang="ru-RU" dirty="0"/>
              <a:t> заражена </a:t>
            </a:r>
            <a:r>
              <a:rPr lang="ru-RU" dirty="0" err="1"/>
              <a:t>радіоактивними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отруйними</a:t>
            </a:r>
            <a:r>
              <a:rPr lang="ru-RU" dirty="0"/>
              <a:t> </a:t>
            </a:r>
            <a:r>
              <a:rPr lang="ru-RU" dirty="0" err="1"/>
              <a:t>речовинами</a:t>
            </a:r>
            <a:r>
              <a:rPr lang="ru-RU" dirty="0"/>
              <a:t> та </a:t>
            </a:r>
            <a:r>
              <a:rPr lang="ru-RU" dirty="0" err="1"/>
              <a:t>біологічними</a:t>
            </a:r>
            <a:r>
              <a:rPr lang="ru-RU" dirty="0"/>
              <a:t> </a:t>
            </a:r>
            <a:r>
              <a:rPr lang="ru-RU" dirty="0" err="1"/>
              <a:t>засобами</a:t>
            </a:r>
            <a:r>
              <a:rPr lang="ru-RU" dirty="0"/>
              <a:t> </a:t>
            </a:r>
            <a:r>
              <a:rPr lang="ru-RU" dirty="0" err="1"/>
              <a:t>масового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Джерела</a:t>
            </a:r>
            <a:r>
              <a:rPr lang="ru-RU" dirty="0"/>
              <a:t>, не </a:t>
            </a:r>
            <a:r>
              <a:rPr lang="ru-RU" dirty="0" err="1"/>
              <a:t>придатні</a:t>
            </a:r>
            <a:r>
              <a:rPr lang="ru-RU" dirty="0"/>
              <a:t> для </a:t>
            </a:r>
            <a:r>
              <a:rPr lang="ru-RU" dirty="0" err="1"/>
              <a:t>використання</a:t>
            </a:r>
            <a:r>
              <a:rPr lang="ru-RU" dirty="0"/>
              <a:t>, </a:t>
            </a:r>
            <a:r>
              <a:rPr lang="ru-RU" dirty="0" err="1"/>
              <a:t>відмічають</a:t>
            </a:r>
            <a:r>
              <a:rPr lang="ru-RU" dirty="0"/>
              <a:t> </a:t>
            </a:r>
            <a:r>
              <a:rPr lang="ru-RU" dirty="0" err="1"/>
              <a:t>спеціальними</a:t>
            </a:r>
            <a:r>
              <a:rPr lang="ru-RU" dirty="0"/>
              <a:t> </a:t>
            </a:r>
            <a:r>
              <a:rPr lang="ru-RU" dirty="0" err="1"/>
              <a:t>позначками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i="1" dirty="0" err="1"/>
              <a:t>Представник</a:t>
            </a:r>
            <a:r>
              <a:rPr lang="ru-RU" b="1" i="1" dirty="0"/>
              <a:t> </a:t>
            </a:r>
            <a:r>
              <a:rPr lang="ru-RU" b="1" i="1" dirty="0" err="1"/>
              <a:t>медичної</a:t>
            </a:r>
            <a:r>
              <a:rPr lang="ru-RU" b="1" i="1" dirty="0"/>
              <a:t> </a:t>
            </a:r>
            <a:r>
              <a:rPr lang="ru-RU" b="1" i="1" dirty="0" err="1"/>
              <a:t>служби</a:t>
            </a:r>
            <a:r>
              <a:rPr lang="ru-RU" b="1" i="1" dirty="0"/>
              <a:t> </a:t>
            </a:r>
            <a:r>
              <a:rPr lang="ru-RU" b="1" i="1" dirty="0" err="1"/>
              <a:t>особисто</a:t>
            </a:r>
            <a:r>
              <a:rPr lang="ru-RU" b="1" i="1" dirty="0"/>
              <a:t> проводить: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санітарно-топографічне</a:t>
            </a:r>
            <a:r>
              <a:rPr lang="ru-RU" dirty="0"/>
              <a:t> </a:t>
            </a:r>
            <a:r>
              <a:rPr lang="ru-RU" dirty="0" err="1"/>
              <a:t>обстеження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води;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санітарно-епідеміологічне</a:t>
            </a:r>
            <a:r>
              <a:rPr lang="ru-RU" dirty="0"/>
              <a:t> </a:t>
            </a:r>
            <a:r>
              <a:rPr lang="ru-RU" dirty="0" err="1"/>
              <a:t>обстеження</a:t>
            </a:r>
            <a:r>
              <a:rPr lang="ru-RU" dirty="0"/>
              <a:t> </a:t>
            </a:r>
            <a:r>
              <a:rPr lang="ru-RU" dirty="0" err="1"/>
              <a:t>місцевості</a:t>
            </a:r>
            <a:r>
              <a:rPr lang="ru-RU" dirty="0"/>
              <a:t> </a:t>
            </a:r>
            <a:r>
              <a:rPr lang="ru-RU" dirty="0" err="1"/>
              <a:t>розташування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води;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лабораторне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 води.</a:t>
            </a:r>
          </a:p>
        </p:txBody>
      </p:sp>
    </p:spTree>
    <p:extLst>
      <p:ext uri="{BB962C8B-B14F-4D97-AF65-F5344CB8AC3E}">
        <p14:creationId xmlns:p14="http://schemas.microsoft.com/office/powerpoint/2010/main" val="12964713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65028" y="0"/>
            <a:ext cx="10526972" cy="6858000"/>
          </a:xfrm>
        </p:spPr>
        <p:txBody>
          <a:bodyPr>
            <a:normAutofit/>
          </a:bodyPr>
          <a:lstStyle/>
          <a:p>
            <a:r>
              <a:rPr lang="ru-RU" b="1" i="1" dirty="0" err="1"/>
              <a:t>Обов’язками</a:t>
            </a:r>
            <a:r>
              <a:rPr lang="ru-RU" b="1" i="1" dirty="0"/>
              <a:t> </a:t>
            </a:r>
            <a:r>
              <a:rPr lang="ru-RU" b="1" i="1" dirty="0" err="1"/>
              <a:t>лікаря</a:t>
            </a:r>
            <a:r>
              <a:rPr lang="ru-RU" b="1" i="1" dirty="0"/>
              <a:t> </a:t>
            </a:r>
            <a:r>
              <a:rPr lang="ru-RU" b="1" i="1" dirty="0" err="1"/>
              <a:t>формування</a:t>
            </a:r>
            <a:r>
              <a:rPr lang="ru-RU" b="1" i="1" dirty="0"/>
              <a:t> є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санітарно-гігієнічний</a:t>
            </a:r>
            <a:r>
              <a:rPr lang="ru-RU" dirty="0"/>
              <a:t> контроль за </a:t>
            </a:r>
            <a:r>
              <a:rPr lang="ru-RU" dirty="0" err="1"/>
              <a:t>якістю</a:t>
            </a:r>
            <a:r>
              <a:rPr lang="ru-RU" dirty="0"/>
              <a:t> води та </a:t>
            </a:r>
            <a:r>
              <a:rPr lang="ru-RU" dirty="0" err="1"/>
              <a:t>санітарним</a:t>
            </a:r>
            <a:r>
              <a:rPr lang="ru-RU" dirty="0"/>
              <a:t> станом </a:t>
            </a:r>
            <a:r>
              <a:rPr lang="ru-RU" dirty="0" err="1"/>
              <a:t>джерела</a:t>
            </a:r>
            <a:r>
              <a:rPr lang="ru-RU" dirty="0"/>
              <a:t> води,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видача</a:t>
            </a:r>
            <a:r>
              <a:rPr lang="ru-RU" dirty="0"/>
              <a:t> </a:t>
            </a:r>
            <a:r>
              <a:rPr lang="ru-RU" dirty="0" err="1"/>
              <a:t>висновку</a:t>
            </a:r>
            <a:r>
              <a:rPr lang="ru-RU" dirty="0"/>
              <a:t> про </a:t>
            </a:r>
            <a:r>
              <a:rPr lang="ru-RU" dirty="0" err="1"/>
              <a:t>придатність</a:t>
            </a:r>
            <a:r>
              <a:rPr lang="ru-RU" dirty="0"/>
              <a:t> води для </a:t>
            </a:r>
            <a:r>
              <a:rPr lang="ru-RU" dirty="0" err="1"/>
              <a:t>господарсько-питних</a:t>
            </a:r>
            <a:r>
              <a:rPr lang="ru-RU" dirty="0"/>
              <a:t> потреб;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слідкування</a:t>
            </a:r>
            <a:r>
              <a:rPr lang="ru-RU" dirty="0"/>
              <a:t> за </a:t>
            </a:r>
            <a:r>
              <a:rPr lang="ru-RU" dirty="0" err="1"/>
              <a:t>дотриманням</a:t>
            </a:r>
            <a:r>
              <a:rPr lang="ru-RU" dirty="0"/>
              <a:t> норм </a:t>
            </a:r>
            <a:r>
              <a:rPr lang="ru-RU" dirty="0" err="1"/>
              <a:t>господарсько-питного</a:t>
            </a:r>
            <a:r>
              <a:rPr lang="ru-RU" dirty="0"/>
              <a:t> </a:t>
            </a:r>
            <a:r>
              <a:rPr lang="ru-RU" dirty="0" err="1"/>
              <a:t>водозабезпечення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– участь у </a:t>
            </a:r>
            <a:r>
              <a:rPr lang="ru-RU" dirty="0" err="1"/>
              <a:t>виборі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 води, </a:t>
            </a:r>
            <a:r>
              <a:rPr lang="ru-RU" dirty="0" err="1"/>
              <a:t>видача</a:t>
            </a:r>
            <a:r>
              <a:rPr lang="ru-RU" dirty="0"/>
              <a:t> </a:t>
            </a:r>
            <a:r>
              <a:rPr lang="ru-RU" dirty="0" err="1"/>
              <a:t>висновку</a:t>
            </a:r>
            <a:r>
              <a:rPr lang="ru-RU" dirty="0"/>
              <a:t> на проект </a:t>
            </a:r>
            <a:r>
              <a:rPr lang="ru-RU" dirty="0" err="1"/>
              <a:t>будівництва</a:t>
            </a:r>
            <a:r>
              <a:rPr lang="ru-RU" dirty="0"/>
              <a:t> систем </a:t>
            </a:r>
            <a:r>
              <a:rPr lang="ru-RU" dirty="0" err="1"/>
              <a:t>водопостачання</a:t>
            </a:r>
            <a:r>
              <a:rPr lang="ru-RU" dirty="0"/>
              <a:t> і </a:t>
            </a:r>
            <a:r>
              <a:rPr lang="ru-RU" dirty="0" err="1"/>
              <a:t>встановлення</a:t>
            </a:r>
            <a:r>
              <a:rPr lang="ru-RU" dirty="0"/>
              <a:t> зон </a:t>
            </a:r>
            <a:r>
              <a:rPr lang="ru-RU" dirty="0" err="1"/>
              <a:t>санітарної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– контроль за </a:t>
            </a:r>
            <a:r>
              <a:rPr lang="ru-RU" dirty="0" err="1"/>
              <a:t>експлуатацією</a:t>
            </a:r>
            <a:r>
              <a:rPr lang="ru-RU" dirty="0"/>
              <a:t> і </a:t>
            </a:r>
            <a:r>
              <a:rPr lang="ru-RU" dirty="0" err="1"/>
              <a:t>санітарним</a:t>
            </a:r>
            <a:r>
              <a:rPr lang="ru-RU" dirty="0"/>
              <a:t> станом </a:t>
            </a:r>
            <a:r>
              <a:rPr lang="ru-RU" dirty="0" err="1"/>
              <a:t>насосних</a:t>
            </a:r>
            <a:r>
              <a:rPr lang="ru-RU" dirty="0"/>
              <a:t> </a:t>
            </a:r>
            <a:r>
              <a:rPr lang="ru-RU" dirty="0" err="1"/>
              <a:t>станцій</a:t>
            </a:r>
            <a:r>
              <a:rPr lang="ru-RU" dirty="0"/>
              <a:t>, </a:t>
            </a:r>
            <a:r>
              <a:rPr lang="ru-RU" dirty="0" err="1"/>
              <a:t>водогонів</a:t>
            </a:r>
            <a:r>
              <a:rPr lang="ru-RU" dirty="0"/>
              <a:t> та </a:t>
            </a:r>
            <a:r>
              <a:rPr lang="ru-RU" dirty="0" err="1"/>
              <a:t>водорозбірних</a:t>
            </a:r>
            <a:r>
              <a:rPr lang="ru-RU" dirty="0"/>
              <a:t> </a:t>
            </a:r>
            <a:r>
              <a:rPr lang="ru-RU" dirty="0" err="1"/>
              <a:t>споруд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контролю за персоналом,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обслуговує</a:t>
            </a:r>
            <a:r>
              <a:rPr lang="ru-RU" dirty="0"/>
              <a:t> </a:t>
            </a:r>
            <a:r>
              <a:rPr lang="ru-RU" dirty="0" err="1"/>
              <a:t>водоочисні</a:t>
            </a:r>
            <a:r>
              <a:rPr lang="ru-RU" dirty="0"/>
              <a:t> </a:t>
            </a:r>
            <a:r>
              <a:rPr lang="ru-RU" dirty="0" err="1"/>
              <a:t>споруди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223550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92574" y="122830"/>
            <a:ext cx="9512038" cy="5787080"/>
          </a:xfrm>
        </p:spPr>
        <p:txBody>
          <a:bodyPr/>
          <a:lstStyle/>
          <a:p>
            <a:r>
              <a:rPr lang="ru-RU" b="1" i="1" u="sng" dirty="0" err="1"/>
              <a:t>Завдання</a:t>
            </a:r>
            <a:r>
              <a:rPr lang="ru-RU" b="1" i="1" u="sng" dirty="0"/>
              <a:t> </a:t>
            </a:r>
            <a:r>
              <a:rPr lang="ru-RU" b="1" i="1" u="sng" dirty="0" err="1"/>
              <a:t>медичної</a:t>
            </a:r>
            <a:r>
              <a:rPr lang="ru-RU" b="1" i="1" u="sng" dirty="0"/>
              <a:t> </a:t>
            </a:r>
            <a:r>
              <a:rPr lang="ru-RU" b="1" i="1" u="sng" dirty="0" err="1"/>
              <a:t>служби</a:t>
            </a:r>
            <a:r>
              <a:rPr lang="ru-RU" b="1" i="1" u="sng" dirty="0"/>
              <a:t> по контролю за </a:t>
            </a:r>
            <a:r>
              <a:rPr lang="ru-RU" b="1" i="1" u="sng" dirty="0" err="1"/>
              <a:t>водопостачанням</a:t>
            </a:r>
            <a:r>
              <a:rPr lang="ru-RU" b="1" i="1" u="sng" dirty="0"/>
              <a:t>  </a:t>
            </a:r>
            <a:r>
              <a:rPr lang="ru-RU" dirty="0" err="1"/>
              <a:t>цивільних</a:t>
            </a:r>
            <a:r>
              <a:rPr lang="ru-RU" dirty="0"/>
              <a:t> </a:t>
            </a:r>
            <a:r>
              <a:rPr lang="ru-RU" dirty="0" err="1"/>
              <a:t>формувань</a:t>
            </a:r>
            <a:r>
              <a:rPr lang="ru-RU" dirty="0"/>
              <a:t> у </a:t>
            </a:r>
            <a:r>
              <a:rPr lang="ru-RU" dirty="0" err="1"/>
              <a:t>польових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при </a:t>
            </a:r>
            <a:r>
              <a:rPr lang="ru-RU" dirty="0" err="1"/>
              <a:t>надзвичайних</a:t>
            </a:r>
            <a:r>
              <a:rPr lang="ru-RU" dirty="0"/>
              <a:t> </a:t>
            </a:r>
            <a:r>
              <a:rPr lang="ru-RU" dirty="0" err="1"/>
              <a:t>ситуаціях</a:t>
            </a:r>
            <a:r>
              <a:rPr lang="ru-RU" dirty="0"/>
              <a:t> </a:t>
            </a:r>
            <a:r>
              <a:rPr lang="ru-RU" dirty="0" err="1"/>
              <a:t>включають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-           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препаратів</a:t>
            </a:r>
            <a:r>
              <a:rPr lang="ru-RU" dirty="0"/>
              <a:t> </a:t>
            </a:r>
            <a:r>
              <a:rPr lang="ru-RU" dirty="0" err="1"/>
              <a:t>хлорування</a:t>
            </a:r>
            <a:r>
              <a:rPr lang="ru-RU" dirty="0"/>
              <a:t> води (</a:t>
            </a:r>
            <a:r>
              <a:rPr lang="ru-RU" dirty="0" err="1"/>
              <a:t>вмісту</a:t>
            </a:r>
            <a:r>
              <a:rPr lang="ru-RU" dirty="0"/>
              <a:t> в них активного хлору); </a:t>
            </a:r>
            <a:r>
              <a:rPr lang="ru-RU" dirty="0" err="1"/>
              <a:t>вибір</a:t>
            </a:r>
            <a:r>
              <a:rPr lang="ru-RU" dirty="0"/>
              <a:t> доз </a:t>
            </a:r>
            <a:r>
              <a:rPr lang="ru-RU" dirty="0" err="1"/>
              <a:t>препаратів</a:t>
            </a:r>
            <a:r>
              <a:rPr lang="ru-RU" dirty="0"/>
              <a:t> хлору для </a:t>
            </a:r>
            <a:r>
              <a:rPr lang="ru-RU" dirty="0" err="1"/>
              <a:t>знезараження</a:t>
            </a:r>
            <a:r>
              <a:rPr lang="ru-RU" dirty="0"/>
              <a:t> води; </a:t>
            </a:r>
            <a:r>
              <a:rPr lang="ru-RU" dirty="0" err="1"/>
              <a:t>вибір</a:t>
            </a:r>
            <a:r>
              <a:rPr lang="ru-RU" dirty="0"/>
              <a:t> доз коагулянту для </a:t>
            </a:r>
            <a:r>
              <a:rPr lang="ru-RU" dirty="0" err="1"/>
              <a:t>очищення</a:t>
            </a:r>
            <a:r>
              <a:rPr lang="ru-RU" dirty="0"/>
              <a:t> води; </a:t>
            </a:r>
            <a:r>
              <a:rPr lang="ru-RU" dirty="0" err="1"/>
              <a:t>індикація</a:t>
            </a:r>
            <a:r>
              <a:rPr lang="ru-RU" dirty="0"/>
              <a:t> води на </a:t>
            </a:r>
            <a:r>
              <a:rPr lang="ru-RU" dirty="0" err="1"/>
              <a:t>зараження</a:t>
            </a:r>
            <a:r>
              <a:rPr lang="ru-RU" dirty="0"/>
              <a:t> ОР, РР, БЗ, </a:t>
            </a:r>
            <a:r>
              <a:rPr lang="ru-RU" dirty="0" err="1"/>
              <a:t>вибір</a:t>
            </a:r>
            <a:r>
              <a:rPr lang="ru-RU" dirty="0"/>
              <a:t> </a:t>
            </a:r>
            <a:r>
              <a:rPr lang="ru-RU" dirty="0" err="1"/>
              <a:t>методів</a:t>
            </a:r>
            <a:r>
              <a:rPr lang="ru-RU" dirty="0"/>
              <a:t> </a:t>
            </a:r>
            <a:r>
              <a:rPr lang="ru-RU" dirty="0" err="1"/>
              <a:t>дезактивації</a:t>
            </a:r>
            <a:r>
              <a:rPr lang="ru-RU" dirty="0"/>
              <a:t>, </a:t>
            </a:r>
            <a:r>
              <a:rPr lang="ru-RU" dirty="0" err="1"/>
              <a:t>дегазації</a:t>
            </a:r>
            <a:r>
              <a:rPr lang="ru-RU" dirty="0"/>
              <a:t> води; </a:t>
            </a:r>
            <a:r>
              <a:rPr lang="ru-RU" dirty="0" err="1"/>
              <a:t>оцінка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води при </a:t>
            </a:r>
            <a:r>
              <a:rPr lang="ru-RU" dirty="0" err="1"/>
              <a:t>виборі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</a:t>
            </a:r>
            <a:r>
              <a:rPr lang="ru-RU" dirty="0" err="1"/>
              <a:t>водопостачання</a:t>
            </a:r>
            <a:r>
              <a:rPr lang="ru-RU" dirty="0"/>
              <a:t> та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обробки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-            участь у </a:t>
            </a:r>
            <a:r>
              <a:rPr lang="ru-RU" dirty="0" err="1"/>
              <a:t>виборі</a:t>
            </a:r>
            <a:r>
              <a:rPr lang="ru-RU" dirty="0"/>
              <a:t> </a:t>
            </a:r>
            <a:r>
              <a:rPr lang="ru-RU" dirty="0" err="1"/>
              <a:t>місць</a:t>
            </a:r>
            <a:r>
              <a:rPr lang="ru-RU" dirty="0"/>
              <a:t> </a:t>
            </a:r>
            <a:r>
              <a:rPr lang="ru-RU" dirty="0" err="1"/>
              <a:t>розгортання</a:t>
            </a:r>
            <a:r>
              <a:rPr lang="ru-RU" dirty="0"/>
              <a:t> </a:t>
            </a:r>
            <a:r>
              <a:rPr lang="ru-RU" dirty="0" err="1"/>
              <a:t>пунктів</a:t>
            </a:r>
            <a:r>
              <a:rPr lang="ru-RU" dirty="0"/>
              <a:t> </a:t>
            </a:r>
            <a:r>
              <a:rPr lang="ru-RU" dirty="0" err="1"/>
              <a:t>водопостачання</a:t>
            </a:r>
            <a:r>
              <a:rPr lang="ru-RU" dirty="0"/>
              <a:t> і </a:t>
            </a:r>
            <a:r>
              <a:rPr lang="ru-RU" dirty="0" err="1"/>
              <a:t>пунктів</a:t>
            </a:r>
            <a:r>
              <a:rPr lang="ru-RU" dirty="0"/>
              <a:t> </a:t>
            </a:r>
            <a:r>
              <a:rPr lang="ru-RU" dirty="0" err="1"/>
              <a:t>водорозбору</a:t>
            </a:r>
            <a:r>
              <a:rPr lang="ru-RU" dirty="0"/>
              <a:t>, </a:t>
            </a:r>
            <a:r>
              <a:rPr lang="ru-RU" dirty="0" err="1"/>
              <a:t>визначення</a:t>
            </a:r>
            <a:r>
              <a:rPr lang="ru-RU" dirty="0"/>
              <a:t> зон </a:t>
            </a:r>
            <a:r>
              <a:rPr lang="ru-RU" dirty="0" err="1"/>
              <a:t>санітарної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навколо</a:t>
            </a:r>
            <a:r>
              <a:rPr lang="ru-RU" dirty="0"/>
              <a:t> них; контроль за </a:t>
            </a:r>
            <a:r>
              <a:rPr lang="ru-RU" dirty="0" err="1"/>
              <a:t>якістю</a:t>
            </a:r>
            <a:r>
              <a:rPr lang="ru-RU" dirty="0"/>
              <a:t> очистки, </a:t>
            </a:r>
            <a:r>
              <a:rPr lang="ru-RU" dirty="0" err="1"/>
              <a:t>дезактивації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обробки</a:t>
            </a:r>
            <a:r>
              <a:rPr lang="ru-RU" dirty="0"/>
              <a:t> води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(</a:t>
            </a:r>
            <a:r>
              <a:rPr lang="ru-RU" dirty="0" err="1"/>
              <a:t>фільтрів</a:t>
            </a:r>
            <a:r>
              <a:rPr lang="ru-RU" dirty="0"/>
              <a:t>, </a:t>
            </a:r>
            <a:r>
              <a:rPr lang="ru-RU" dirty="0" err="1"/>
              <a:t>резервуарів</a:t>
            </a:r>
            <a:r>
              <a:rPr lang="ru-RU" dirty="0"/>
              <a:t>, </a:t>
            </a:r>
            <a:r>
              <a:rPr lang="ru-RU" dirty="0" err="1"/>
              <a:t>інвентаря</a:t>
            </a:r>
            <a:r>
              <a:rPr lang="ru-RU" dirty="0"/>
              <a:t>);</a:t>
            </a:r>
          </a:p>
          <a:p>
            <a:endParaRPr lang="ru-RU" dirty="0"/>
          </a:p>
          <a:p>
            <a:r>
              <a:rPr lang="ru-RU" dirty="0"/>
              <a:t>-            контроль за станом </a:t>
            </a:r>
            <a:r>
              <a:rPr lang="ru-RU" dirty="0" err="1"/>
              <a:t>здоров’я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приймають</a:t>
            </a:r>
            <a:r>
              <a:rPr lang="ru-RU" dirty="0"/>
              <a:t> участь в </a:t>
            </a:r>
            <a:r>
              <a:rPr lang="ru-RU" dirty="0" err="1"/>
              <a:t>водопостачанні</a:t>
            </a:r>
            <a:r>
              <a:rPr lang="ru-RU" dirty="0"/>
              <a:t> </a:t>
            </a:r>
            <a:r>
              <a:rPr lang="ru-RU" dirty="0" err="1"/>
              <a:t>формувань</a:t>
            </a:r>
            <a:r>
              <a:rPr lang="ru-RU" dirty="0"/>
              <a:t> (контроль </a:t>
            </a:r>
            <a:r>
              <a:rPr lang="ru-RU" dirty="0" err="1"/>
              <a:t>бацило</a:t>
            </a:r>
            <a:r>
              <a:rPr lang="ru-RU" dirty="0"/>
              <a:t>-, </a:t>
            </a:r>
            <a:r>
              <a:rPr lang="ru-RU" dirty="0" err="1"/>
              <a:t>глистоносійства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6282257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869744" y="0"/>
            <a:ext cx="10322256" cy="6858000"/>
          </a:xfrm>
        </p:spPr>
        <p:txBody>
          <a:bodyPr/>
          <a:lstStyle/>
          <a:p>
            <a:r>
              <a:rPr lang="ru-RU" b="1" i="1" u="sng" dirty="0" err="1"/>
              <a:t>Лабораторні</a:t>
            </a:r>
            <a:r>
              <a:rPr lang="ru-RU" b="1" i="1" u="sng" dirty="0"/>
              <a:t> </a:t>
            </a:r>
            <a:r>
              <a:rPr lang="ru-RU" b="1" i="1" u="sng" dirty="0" err="1"/>
              <a:t>засоби</a:t>
            </a:r>
            <a:r>
              <a:rPr lang="ru-RU" b="1" i="1" u="sng" dirty="0"/>
              <a:t> </a:t>
            </a:r>
            <a:r>
              <a:rPr lang="ru-RU" b="1" i="1" u="sng" dirty="0" err="1"/>
              <a:t>медичного</a:t>
            </a:r>
            <a:r>
              <a:rPr lang="ru-RU" b="1" i="1" u="sng" dirty="0"/>
              <a:t> контролю за </a:t>
            </a:r>
            <a:r>
              <a:rPr lang="ru-RU" b="1" i="1" u="sng" dirty="0" err="1"/>
              <a:t>якістю</a:t>
            </a:r>
            <a:r>
              <a:rPr lang="ru-RU" b="1" i="1" u="sng" dirty="0"/>
              <a:t> </a:t>
            </a:r>
            <a:r>
              <a:rPr lang="ru-RU" b="1" i="1" u="sng" dirty="0" err="1"/>
              <a:t>обробки</a:t>
            </a:r>
            <a:r>
              <a:rPr lang="ru-RU" b="1" i="1" u="sng" dirty="0"/>
              <a:t> води у </a:t>
            </a:r>
            <a:r>
              <a:rPr lang="ru-RU" b="1" i="1" u="sng" dirty="0" err="1"/>
              <a:t>польових</a:t>
            </a:r>
            <a:r>
              <a:rPr lang="ru-RU" b="1" i="1" u="sng" dirty="0"/>
              <a:t> </a:t>
            </a:r>
            <a:r>
              <a:rPr lang="ru-RU" b="1" i="1" u="sng" dirty="0" err="1"/>
              <a:t>умовах</a:t>
            </a:r>
            <a:r>
              <a:rPr lang="ru-RU" b="1" i="1" u="sng" dirty="0"/>
              <a:t>, </a:t>
            </a:r>
            <a:r>
              <a:rPr lang="ru-RU" b="1" i="1" u="sng" dirty="0" err="1"/>
              <a:t>які</a:t>
            </a:r>
            <a:r>
              <a:rPr lang="ru-RU" b="1" i="1" u="sng" dirty="0"/>
              <a:t> є на </a:t>
            </a:r>
            <a:r>
              <a:rPr lang="ru-RU" b="1" i="1" u="sng" dirty="0" err="1"/>
              <a:t>оснащенні</a:t>
            </a:r>
            <a:r>
              <a:rPr lang="ru-RU" b="1" i="1" u="sng" dirty="0"/>
              <a:t> </a:t>
            </a:r>
            <a:r>
              <a:rPr lang="ru-RU" b="1" i="1" u="sng" dirty="0" err="1"/>
              <a:t>медичної</a:t>
            </a:r>
            <a:r>
              <a:rPr lang="ru-RU" b="1" i="1" u="sng" dirty="0"/>
              <a:t> </a:t>
            </a:r>
            <a:r>
              <a:rPr lang="ru-RU" b="1" i="1" u="sng" dirty="0" err="1"/>
              <a:t>служби</a:t>
            </a:r>
            <a:r>
              <a:rPr lang="ru-RU" b="1" i="1" u="sng" dirty="0"/>
              <a:t> </a:t>
            </a:r>
            <a:r>
              <a:rPr lang="ru-RU" b="1" i="1" u="sng" dirty="0" err="1"/>
              <a:t>формувань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-                </a:t>
            </a:r>
            <a:r>
              <a:rPr lang="ru-RU" dirty="0" err="1"/>
              <a:t>набір</a:t>
            </a:r>
            <a:r>
              <a:rPr lang="ru-RU" dirty="0"/>
              <a:t> </a:t>
            </a:r>
            <a:r>
              <a:rPr lang="ru-RU" dirty="0" err="1"/>
              <a:t>гідрохімічний</a:t>
            </a:r>
            <a:r>
              <a:rPr lang="ru-RU" dirty="0"/>
              <a:t> НГХ для </a:t>
            </a:r>
            <a:r>
              <a:rPr lang="ru-RU" dirty="0" err="1"/>
              <a:t>оцінки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води при </a:t>
            </a:r>
            <a:r>
              <a:rPr lang="ru-RU" dirty="0" err="1"/>
              <a:t>розвідці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</a:t>
            </a:r>
            <a:r>
              <a:rPr lang="ru-RU" dirty="0" err="1"/>
              <a:t>водопостачання</a:t>
            </a:r>
            <a:r>
              <a:rPr lang="ru-RU" dirty="0"/>
              <a:t>; </a:t>
            </a:r>
            <a:r>
              <a:rPr lang="ru-RU" dirty="0" err="1"/>
              <a:t>набір</a:t>
            </a:r>
            <a:r>
              <a:rPr lang="ru-RU" dirty="0"/>
              <a:t> для контролю за </a:t>
            </a:r>
            <a:r>
              <a:rPr lang="ru-RU" dirty="0" err="1"/>
              <a:t>хлоруванням</a:t>
            </a:r>
            <a:r>
              <a:rPr lang="ru-RU" dirty="0"/>
              <a:t> і </a:t>
            </a:r>
            <a:r>
              <a:rPr lang="ru-RU" dirty="0" err="1"/>
              <a:t>коагуляцією</a:t>
            </a:r>
            <a:r>
              <a:rPr lang="ru-RU" dirty="0"/>
              <a:t> води НХК; </a:t>
            </a:r>
            <a:r>
              <a:rPr lang="ru-RU" dirty="0" err="1"/>
              <a:t>польовий</a:t>
            </a:r>
            <a:r>
              <a:rPr lang="ru-RU" dirty="0"/>
              <a:t> рентгенометр-</a:t>
            </a:r>
            <a:r>
              <a:rPr lang="ru-RU" dirty="0" err="1"/>
              <a:t>радіометр</a:t>
            </a:r>
            <a:r>
              <a:rPr lang="ru-RU" dirty="0"/>
              <a:t> ДП-5В; </a:t>
            </a:r>
            <a:r>
              <a:rPr lang="ru-RU" dirty="0" err="1"/>
              <a:t>прилад</a:t>
            </a:r>
            <a:r>
              <a:rPr lang="ru-RU" dirty="0"/>
              <a:t> </a:t>
            </a:r>
            <a:r>
              <a:rPr lang="ru-RU" dirty="0" err="1"/>
              <a:t>хімічної</a:t>
            </a:r>
            <a:r>
              <a:rPr lang="ru-RU" dirty="0"/>
              <a:t> </a:t>
            </a:r>
            <a:r>
              <a:rPr lang="ru-RU" dirty="0" err="1"/>
              <a:t>розвідки</a:t>
            </a:r>
            <a:r>
              <a:rPr lang="ru-RU" dirty="0"/>
              <a:t> медико-</a:t>
            </a:r>
            <a:r>
              <a:rPr lang="ru-RU" dirty="0" err="1"/>
              <a:t>ветеринарний</a:t>
            </a:r>
            <a:r>
              <a:rPr lang="ru-RU" dirty="0"/>
              <a:t> ПХР-МВ та </a:t>
            </a:r>
            <a:r>
              <a:rPr lang="ru-RU" dirty="0" err="1"/>
              <a:t>інші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-                </a:t>
            </a:r>
            <a:r>
              <a:rPr lang="ru-RU" dirty="0" err="1"/>
              <a:t>лабораторні</a:t>
            </a:r>
            <a:r>
              <a:rPr lang="ru-RU" dirty="0"/>
              <a:t> </a:t>
            </a:r>
            <a:r>
              <a:rPr lang="ru-RU" dirty="0" err="1"/>
              <a:t>комплекти</a:t>
            </a:r>
            <a:r>
              <a:rPr lang="ru-RU" dirty="0"/>
              <a:t> в укладках: </a:t>
            </a:r>
            <a:r>
              <a:rPr lang="ru-RU" dirty="0" err="1"/>
              <a:t>лабораторія</a:t>
            </a:r>
            <a:r>
              <a:rPr lang="ru-RU" dirty="0"/>
              <a:t> </a:t>
            </a:r>
            <a:r>
              <a:rPr lang="ru-RU" dirty="0" err="1"/>
              <a:t>гігієнічна</a:t>
            </a:r>
            <a:r>
              <a:rPr lang="ru-RU" dirty="0"/>
              <a:t> </a:t>
            </a:r>
            <a:r>
              <a:rPr lang="ru-RU" dirty="0" err="1"/>
              <a:t>військова</a:t>
            </a:r>
            <a:r>
              <a:rPr lang="ru-RU" dirty="0"/>
              <a:t> ЛГ-1, </a:t>
            </a:r>
            <a:r>
              <a:rPr lang="ru-RU" dirty="0" err="1"/>
              <a:t>лабораторія</a:t>
            </a:r>
            <a:r>
              <a:rPr lang="ru-RU" dirty="0"/>
              <a:t> </a:t>
            </a:r>
            <a:r>
              <a:rPr lang="ru-RU" dirty="0" err="1"/>
              <a:t>гігієнічна</a:t>
            </a:r>
            <a:r>
              <a:rPr lang="ru-RU" dirty="0"/>
              <a:t> </a:t>
            </a:r>
            <a:r>
              <a:rPr lang="ru-RU" dirty="0" err="1"/>
              <a:t>основна</a:t>
            </a:r>
            <a:r>
              <a:rPr lang="ru-RU" dirty="0"/>
              <a:t> ЛГ-2, </a:t>
            </a:r>
            <a:r>
              <a:rPr lang="ru-RU" dirty="0" err="1"/>
              <a:t>лабораторія</a:t>
            </a:r>
            <a:r>
              <a:rPr lang="ru-RU" dirty="0"/>
              <a:t> </a:t>
            </a:r>
            <a:r>
              <a:rPr lang="ru-RU" dirty="0" err="1"/>
              <a:t>бактеріологічна</a:t>
            </a:r>
            <a:r>
              <a:rPr lang="ru-RU" dirty="0"/>
              <a:t> ЛБ, </a:t>
            </a:r>
            <a:r>
              <a:rPr lang="ru-RU" dirty="0" err="1"/>
              <a:t>медична</a:t>
            </a:r>
            <a:r>
              <a:rPr lang="ru-RU" dirty="0"/>
              <a:t> </a:t>
            </a:r>
            <a:r>
              <a:rPr lang="ru-RU" dirty="0" err="1"/>
              <a:t>польова</a:t>
            </a:r>
            <a:r>
              <a:rPr lang="ru-RU" dirty="0"/>
              <a:t> </a:t>
            </a:r>
            <a:r>
              <a:rPr lang="ru-RU" dirty="0" err="1"/>
              <a:t>хімічна</a:t>
            </a:r>
            <a:r>
              <a:rPr lang="ru-RU" dirty="0"/>
              <a:t> </a:t>
            </a:r>
            <a:r>
              <a:rPr lang="ru-RU" dirty="0" err="1"/>
              <a:t>лабораторія</a:t>
            </a:r>
            <a:r>
              <a:rPr lang="ru-RU" dirty="0"/>
              <a:t> МПХЛ-54, </a:t>
            </a:r>
            <a:r>
              <a:rPr lang="ru-RU" dirty="0" err="1"/>
              <a:t>лабораторія</a:t>
            </a:r>
            <a:r>
              <a:rPr lang="ru-RU" dirty="0"/>
              <a:t> </a:t>
            </a:r>
            <a:r>
              <a:rPr lang="ru-RU" dirty="0" err="1"/>
              <a:t>токсикологічна</a:t>
            </a:r>
            <a:r>
              <a:rPr lang="ru-RU" dirty="0"/>
              <a:t> ЛТ, </a:t>
            </a:r>
            <a:r>
              <a:rPr lang="ru-RU" dirty="0" err="1"/>
              <a:t>радіометрична</a:t>
            </a:r>
            <a:r>
              <a:rPr lang="ru-RU" dirty="0"/>
              <a:t> </a:t>
            </a:r>
            <a:r>
              <a:rPr lang="ru-RU" dirty="0" err="1"/>
              <a:t>лабораторія</a:t>
            </a:r>
            <a:r>
              <a:rPr lang="ru-RU" dirty="0"/>
              <a:t> в укладках РЛУ-2 та </a:t>
            </a:r>
            <a:r>
              <a:rPr lang="ru-RU" dirty="0" err="1"/>
              <a:t>інші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Примітка</a:t>
            </a:r>
            <a:r>
              <a:rPr lang="ru-RU" dirty="0"/>
              <a:t>: При </a:t>
            </a:r>
            <a:r>
              <a:rPr lang="ru-RU" dirty="0" err="1"/>
              <a:t>відсутності</a:t>
            </a:r>
            <a:r>
              <a:rPr lang="ru-RU" dirty="0"/>
              <a:t> </a:t>
            </a:r>
            <a:r>
              <a:rPr lang="ru-RU" dirty="0" err="1"/>
              <a:t>табельних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фільтрації</a:t>
            </a:r>
            <a:r>
              <a:rPr lang="ru-RU" dirty="0"/>
              <a:t> води, за </a:t>
            </a:r>
            <a:r>
              <a:rPr lang="ru-RU" dirty="0" err="1"/>
              <a:t>досвідом</a:t>
            </a:r>
            <a:r>
              <a:rPr lang="ru-RU" dirty="0"/>
              <a:t> </a:t>
            </a:r>
            <a:r>
              <a:rPr lang="ru-RU" dirty="0" err="1"/>
              <a:t>Вітчизняної</a:t>
            </a:r>
            <a:r>
              <a:rPr lang="ru-RU" dirty="0"/>
              <a:t> </a:t>
            </a:r>
            <a:r>
              <a:rPr lang="ru-RU" dirty="0" err="1"/>
              <a:t>війни</a:t>
            </a:r>
            <a:r>
              <a:rPr lang="ru-RU" dirty="0"/>
              <a:t>,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зробити</a:t>
            </a:r>
            <a:r>
              <a:rPr lang="ru-RU" dirty="0"/>
              <a:t> </a:t>
            </a:r>
            <a:r>
              <a:rPr lang="ru-RU" dirty="0" err="1"/>
              <a:t>імпровізований</a:t>
            </a:r>
            <a:r>
              <a:rPr lang="ru-RU" dirty="0"/>
              <a:t> </a:t>
            </a:r>
            <a:r>
              <a:rPr lang="ru-RU" dirty="0" err="1"/>
              <a:t>тканинно-вугільний</a:t>
            </a:r>
            <a:r>
              <a:rPr lang="ru-RU" dirty="0"/>
              <a:t> </a:t>
            </a:r>
            <a:r>
              <a:rPr lang="ru-RU" dirty="0" err="1"/>
              <a:t>фільтр</a:t>
            </a:r>
            <a:r>
              <a:rPr lang="ru-RU" dirty="0"/>
              <a:t> з </a:t>
            </a:r>
            <a:r>
              <a:rPr lang="ru-RU" dirty="0" err="1"/>
              <a:t>дерев’яної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металевої</a:t>
            </a:r>
            <a:r>
              <a:rPr lang="ru-RU" dirty="0"/>
              <a:t> бочки: внизу </a:t>
            </a:r>
            <a:r>
              <a:rPr lang="ru-RU" dirty="0" err="1"/>
              <a:t>вставляють</a:t>
            </a:r>
            <a:r>
              <a:rPr lang="ru-RU" dirty="0"/>
              <a:t> кран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чіп</a:t>
            </a:r>
            <a:r>
              <a:rPr lang="ru-RU" dirty="0"/>
              <a:t>, на дно </a:t>
            </a:r>
            <a:r>
              <a:rPr lang="ru-RU" dirty="0" err="1"/>
              <a:t>вкладають</a:t>
            </a:r>
            <a:r>
              <a:rPr lang="ru-RU" dirty="0"/>
              <a:t> </a:t>
            </a:r>
            <a:r>
              <a:rPr lang="ru-RU" dirty="0" err="1"/>
              <a:t>решітку</a:t>
            </a:r>
            <a:r>
              <a:rPr lang="ru-RU" dirty="0"/>
              <a:t> з </a:t>
            </a:r>
            <a:r>
              <a:rPr lang="ru-RU" dirty="0" err="1"/>
              <a:t>дерев’яних</a:t>
            </a:r>
            <a:r>
              <a:rPr lang="ru-RU" dirty="0"/>
              <a:t> планок на </a:t>
            </a:r>
            <a:r>
              <a:rPr lang="ru-RU" dirty="0" err="1"/>
              <a:t>висоту</a:t>
            </a:r>
            <a:r>
              <a:rPr lang="ru-RU" dirty="0"/>
              <a:t> 15-20 см, </a:t>
            </a:r>
            <a:r>
              <a:rPr lang="ru-RU" dirty="0" err="1"/>
              <a:t>потім</a:t>
            </a:r>
            <a:r>
              <a:rPr lang="ru-RU" dirty="0"/>
              <a:t> </a:t>
            </a:r>
            <a:r>
              <a:rPr lang="ru-RU" dirty="0" err="1"/>
              <a:t>тканинний</a:t>
            </a:r>
            <a:r>
              <a:rPr lang="ru-RU" dirty="0"/>
              <a:t> </a:t>
            </a:r>
            <a:r>
              <a:rPr lang="ru-RU" dirty="0" err="1"/>
              <a:t>мішок</a:t>
            </a:r>
            <a:r>
              <a:rPr lang="ru-RU" dirty="0"/>
              <a:t> з </a:t>
            </a:r>
            <a:r>
              <a:rPr lang="ru-RU" dirty="0" err="1"/>
              <a:t>ретельно</a:t>
            </a:r>
            <a:r>
              <a:rPr lang="ru-RU" dirty="0"/>
              <a:t> </a:t>
            </a:r>
            <a:r>
              <a:rPr lang="ru-RU" dirty="0" err="1"/>
              <a:t>вимитим</a:t>
            </a:r>
            <a:r>
              <a:rPr lang="ru-RU" dirty="0"/>
              <a:t> чистою водою </a:t>
            </a:r>
            <a:r>
              <a:rPr lang="ru-RU" dirty="0" err="1"/>
              <a:t>деревним</a:t>
            </a:r>
            <a:r>
              <a:rPr lang="ru-RU" dirty="0"/>
              <a:t> </a:t>
            </a:r>
            <a:r>
              <a:rPr lang="ru-RU" dirty="0" err="1"/>
              <a:t>вугіллям</a:t>
            </a:r>
            <a:r>
              <a:rPr lang="ru-RU" dirty="0"/>
              <a:t>, а </a:t>
            </a:r>
            <a:r>
              <a:rPr lang="ru-RU" dirty="0" err="1"/>
              <a:t>потім</a:t>
            </a:r>
            <a:r>
              <a:rPr lang="ru-RU" dirty="0"/>
              <a:t> </a:t>
            </a:r>
            <a:r>
              <a:rPr lang="ru-RU" dirty="0" err="1"/>
              <a:t>зібраний</a:t>
            </a:r>
            <a:r>
              <a:rPr lang="ru-RU" dirty="0"/>
              <a:t> “гармошкою” </a:t>
            </a:r>
            <a:r>
              <a:rPr lang="ru-RU" dirty="0" err="1"/>
              <a:t>порожній</a:t>
            </a:r>
            <a:r>
              <a:rPr lang="ru-RU" dirty="0"/>
              <a:t> </a:t>
            </a:r>
            <a:r>
              <a:rPr lang="ru-RU" dirty="0" err="1"/>
              <a:t>тканинний</a:t>
            </a:r>
            <a:r>
              <a:rPr lang="ru-RU" dirty="0"/>
              <a:t> </a:t>
            </a:r>
            <a:r>
              <a:rPr lang="ru-RU" dirty="0" err="1"/>
              <a:t>мішок</a:t>
            </a:r>
            <a:r>
              <a:rPr lang="ru-RU" dirty="0"/>
              <a:t>. Воду,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коагуляції</a:t>
            </a:r>
            <a:r>
              <a:rPr lang="ru-RU" dirty="0"/>
              <a:t> у </a:t>
            </a:r>
            <a:r>
              <a:rPr lang="ru-RU" dirty="0" err="1"/>
              <a:t>резервуарі</a:t>
            </a:r>
            <a:r>
              <a:rPr lang="ru-RU" dirty="0"/>
              <a:t>, </a:t>
            </a:r>
            <a:r>
              <a:rPr lang="ru-RU" dirty="0" err="1"/>
              <a:t>наливають</a:t>
            </a:r>
            <a:r>
              <a:rPr lang="ru-RU" dirty="0"/>
              <a:t> у </a:t>
            </a:r>
            <a:r>
              <a:rPr lang="ru-RU" dirty="0" err="1"/>
              <a:t>фільтр</a:t>
            </a:r>
            <a:r>
              <a:rPr lang="ru-RU" dirty="0"/>
              <a:t> </a:t>
            </a:r>
            <a:r>
              <a:rPr lang="ru-RU" dirty="0" err="1"/>
              <a:t>відром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самозливом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фільтр</a:t>
            </a:r>
            <a:r>
              <a:rPr lang="ru-RU" dirty="0"/>
              <a:t> </a:t>
            </a:r>
            <a:r>
              <a:rPr lang="ru-RU" dirty="0" err="1"/>
              <a:t>розмістити</a:t>
            </a:r>
            <a:r>
              <a:rPr lang="ru-RU" dirty="0"/>
              <a:t> </a:t>
            </a:r>
            <a:r>
              <a:rPr lang="ru-RU" dirty="0" err="1"/>
              <a:t>нижче</a:t>
            </a:r>
            <a:r>
              <a:rPr lang="ru-RU" dirty="0"/>
              <a:t> резервуару для </a:t>
            </a:r>
            <a:r>
              <a:rPr lang="ru-RU" dirty="0" err="1"/>
              <a:t>коагуляції</a:t>
            </a:r>
            <a:r>
              <a:rPr lang="ru-RU" dirty="0"/>
              <a:t>, а резервуар для </a:t>
            </a:r>
            <a:r>
              <a:rPr lang="ru-RU" dirty="0" err="1"/>
              <a:t>накопичення</a:t>
            </a:r>
            <a:r>
              <a:rPr lang="ru-RU" dirty="0"/>
              <a:t> </a:t>
            </a:r>
            <a:r>
              <a:rPr lang="ru-RU" dirty="0" err="1"/>
              <a:t>фільтрованої</a:t>
            </a:r>
            <a:r>
              <a:rPr lang="ru-RU" dirty="0"/>
              <a:t> води – </a:t>
            </a:r>
            <a:r>
              <a:rPr lang="ru-RU" dirty="0" err="1"/>
              <a:t>нижче</a:t>
            </a:r>
            <a:r>
              <a:rPr lang="ru-RU" dirty="0"/>
              <a:t> </a:t>
            </a:r>
            <a:r>
              <a:rPr lang="ru-RU" dirty="0" err="1"/>
              <a:t>фільтра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940441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43451" y="436728"/>
            <a:ext cx="8993874" cy="5009159"/>
          </a:xfrm>
        </p:spPr>
        <p:txBody>
          <a:bodyPr>
            <a:normAutofit/>
          </a:bodyPr>
          <a:lstStyle/>
          <a:p>
            <a:r>
              <a:rPr lang="ru-RU" dirty="0"/>
              <a:t>При </a:t>
            </a:r>
            <a:r>
              <a:rPr lang="ru-RU" dirty="0" err="1"/>
              <a:t>розвідці</a:t>
            </a:r>
            <a:r>
              <a:rPr lang="ru-RU" dirty="0"/>
              <a:t> та </a:t>
            </a:r>
            <a:r>
              <a:rPr lang="ru-RU" dirty="0" err="1"/>
              <a:t>виборі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</a:t>
            </a:r>
            <a:r>
              <a:rPr lang="ru-RU" dirty="0" err="1"/>
              <a:t>водопостачання</a:t>
            </a:r>
            <a:r>
              <a:rPr lang="ru-RU" dirty="0"/>
              <a:t> </a:t>
            </a:r>
            <a:r>
              <a:rPr lang="ru-RU" dirty="0" err="1"/>
              <a:t>повинні</a:t>
            </a:r>
            <a:r>
              <a:rPr lang="ru-RU" dirty="0"/>
              <a:t> </a:t>
            </a:r>
            <a:r>
              <a:rPr lang="ru-RU" dirty="0" err="1"/>
              <a:t>враховувати</a:t>
            </a:r>
            <a:r>
              <a:rPr lang="ru-RU" dirty="0"/>
              <a:t>: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особового</a:t>
            </a:r>
            <a:r>
              <a:rPr lang="ru-RU" dirty="0"/>
              <a:t> складу </a:t>
            </a:r>
            <a:r>
              <a:rPr lang="ru-RU" dirty="0" err="1"/>
              <a:t>формувань</a:t>
            </a:r>
            <a:r>
              <a:rPr lang="ru-RU" dirty="0"/>
              <a:t> (та </a:t>
            </a:r>
            <a:r>
              <a:rPr lang="ru-RU" dirty="0" err="1"/>
              <a:t>населення</a:t>
            </a:r>
            <a:r>
              <a:rPr lang="ru-RU" dirty="0"/>
              <a:t> в </a:t>
            </a:r>
            <a:r>
              <a:rPr lang="ru-RU" dirty="0" err="1"/>
              <a:t>районі</a:t>
            </a:r>
            <a:r>
              <a:rPr lang="ru-RU" dirty="0"/>
              <a:t> </a:t>
            </a:r>
            <a:r>
              <a:rPr lang="ru-RU" dirty="0" err="1"/>
              <a:t>катастрофи</a:t>
            </a:r>
            <a:r>
              <a:rPr lang="ru-RU" dirty="0"/>
              <a:t>), </a:t>
            </a:r>
            <a:r>
              <a:rPr lang="ru-RU" dirty="0" err="1"/>
              <a:t>норми</a:t>
            </a:r>
            <a:r>
              <a:rPr lang="ru-RU" dirty="0"/>
              <a:t> </a:t>
            </a:r>
            <a:r>
              <a:rPr lang="ru-RU" dirty="0" err="1"/>
              <a:t>польового</a:t>
            </a:r>
            <a:r>
              <a:rPr lang="ru-RU" dirty="0"/>
              <a:t> </a:t>
            </a:r>
            <a:r>
              <a:rPr lang="ru-RU" dirty="0" err="1"/>
              <a:t>водопостачання</a:t>
            </a:r>
            <a:r>
              <a:rPr lang="ru-RU" dirty="0"/>
              <a:t>, </a:t>
            </a:r>
            <a:r>
              <a:rPr lang="ru-RU" dirty="0" err="1"/>
              <a:t>кількість</a:t>
            </a:r>
            <a:r>
              <a:rPr lang="ru-RU" dirty="0"/>
              <a:t> і </a:t>
            </a:r>
            <a:r>
              <a:rPr lang="ru-RU" dirty="0" err="1"/>
              <a:t>дебіт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</a:t>
            </a:r>
            <a:r>
              <a:rPr lang="ru-RU" dirty="0" err="1"/>
              <a:t>водопостачання</a:t>
            </a:r>
            <a:r>
              <a:rPr lang="ru-RU" dirty="0"/>
              <a:t>, </a:t>
            </a:r>
            <a:r>
              <a:rPr lang="ru-RU" dirty="0" err="1"/>
              <a:t>якість</a:t>
            </a:r>
            <a:r>
              <a:rPr lang="ru-RU" dirty="0"/>
              <a:t> води в них,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табельних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добування</a:t>
            </a:r>
            <a:r>
              <a:rPr lang="ru-RU" dirty="0"/>
              <a:t>, очистки, </a:t>
            </a:r>
            <a:r>
              <a:rPr lang="ru-RU" dirty="0" err="1"/>
              <a:t>знезараження</a:t>
            </a:r>
            <a:r>
              <a:rPr lang="ru-RU" dirty="0"/>
              <a:t>,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обробки</a:t>
            </a:r>
            <a:r>
              <a:rPr lang="ru-RU" dirty="0"/>
              <a:t> води, </a:t>
            </a:r>
            <a:r>
              <a:rPr lang="ru-RU" dirty="0" err="1"/>
              <a:t>накопичення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запасів</a:t>
            </a:r>
            <a:r>
              <a:rPr lang="ru-RU" dirty="0"/>
              <a:t>, </a:t>
            </a:r>
            <a:r>
              <a:rPr lang="ru-RU" dirty="0" err="1"/>
              <a:t>транспортування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розгортання</a:t>
            </a:r>
            <a:r>
              <a:rPr lang="ru-RU" dirty="0"/>
              <a:t> </a:t>
            </a:r>
            <a:r>
              <a:rPr lang="ru-RU" dirty="0" err="1"/>
              <a:t>пунктів</a:t>
            </a:r>
            <a:r>
              <a:rPr lang="ru-RU" dirty="0"/>
              <a:t> </a:t>
            </a:r>
            <a:r>
              <a:rPr lang="ru-RU" dirty="0" err="1"/>
              <a:t>водорозбору</a:t>
            </a:r>
            <a:r>
              <a:rPr lang="ru-RU" dirty="0"/>
              <a:t>. При </a:t>
            </a:r>
            <a:r>
              <a:rPr lang="ru-RU" dirty="0" err="1"/>
              <a:t>необхідності</a:t>
            </a:r>
            <a:r>
              <a:rPr lang="ru-RU" dirty="0"/>
              <a:t> </a:t>
            </a:r>
            <a:r>
              <a:rPr lang="ru-RU" dirty="0" err="1"/>
              <a:t>вирішується</a:t>
            </a:r>
            <a:r>
              <a:rPr lang="ru-RU" dirty="0"/>
              <a:t> </a:t>
            </a:r>
            <a:r>
              <a:rPr lang="ru-RU" dirty="0" err="1"/>
              <a:t>питання</a:t>
            </a:r>
            <a:r>
              <a:rPr lang="ru-RU" dirty="0"/>
              <a:t> </a:t>
            </a:r>
            <a:r>
              <a:rPr lang="ru-RU" dirty="0" err="1"/>
              <a:t>облаштування</a:t>
            </a:r>
            <a:r>
              <a:rPr lang="ru-RU" dirty="0"/>
              <a:t> </a:t>
            </a:r>
            <a:r>
              <a:rPr lang="ru-RU" dirty="0" err="1"/>
              <a:t>імпровізованих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обробки</a:t>
            </a:r>
            <a:r>
              <a:rPr lang="ru-RU" dirty="0"/>
              <a:t> води з </a:t>
            </a:r>
            <a:r>
              <a:rPr lang="ru-RU" dirty="0" err="1"/>
              <a:t>підручних</a:t>
            </a:r>
            <a:r>
              <a:rPr lang="ru-RU" dirty="0"/>
              <a:t> </a:t>
            </a:r>
            <a:r>
              <a:rPr lang="ru-RU" dirty="0" err="1"/>
              <a:t>матеріалів</a:t>
            </a:r>
            <a:r>
              <a:rPr lang="ru-RU" dirty="0"/>
              <a:t> (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тканинно-вугільного</a:t>
            </a:r>
            <a:r>
              <a:rPr lang="ru-RU" dirty="0"/>
              <a:t> </a:t>
            </a:r>
            <a:r>
              <a:rPr lang="ru-RU" dirty="0" err="1"/>
              <a:t>фільтру</a:t>
            </a:r>
            <a:r>
              <a:rPr lang="ru-RU" dirty="0"/>
              <a:t> з </a:t>
            </a:r>
            <a:r>
              <a:rPr lang="ru-RU" dirty="0" err="1"/>
              <a:t>звичайної</a:t>
            </a:r>
            <a:r>
              <a:rPr lang="ru-RU" dirty="0"/>
              <a:t> бочки з </a:t>
            </a:r>
            <a:r>
              <a:rPr lang="ru-RU" dirty="0" err="1"/>
              <a:t>дерев’яним</a:t>
            </a:r>
            <a:r>
              <a:rPr lang="ru-RU" dirty="0"/>
              <a:t> </a:t>
            </a:r>
            <a:r>
              <a:rPr lang="ru-RU" dirty="0" err="1"/>
              <a:t>вугіллям</a:t>
            </a:r>
            <a:r>
              <a:rPr lang="ru-RU" dirty="0"/>
              <a:t>, </a:t>
            </a:r>
            <a:r>
              <a:rPr lang="ru-RU" dirty="0" err="1"/>
              <a:t>бавовняною</a:t>
            </a:r>
            <a:r>
              <a:rPr lang="ru-RU" dirty="0"/>
              <a:t> тканиною).</a:t>
            </a:r>
          </a:p>
          <a:p>
            <a:endParaRPr lang="ru-RU" dirty="0"/>
          </a:p>
          <a:p>
            <a:r>
              <a:rPr lang="ru-RU" dirty="0" err="1"/>
              <a:t>Вирішується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питання</a:t>
            </a:r>
            <a:r>
              <a:rPr lang="ru-RU" dirty="0"/>
              <a:t> про </a:t>
            </a:r>
            <a:r>
              <a:rPr lang="ru-RU" dirty="0" err="1"/>
              <a:t>чисельність</a:t>
            </a:r>
            <a:r>
              <a:rPr lang="ru-RU" dirty="0"/>
              <a:t> </a:t>
            </a:r>
            <a:r>
              <a:rPr lang="ru-RU" dirty="0" err="1"/>
              <a:t>підрозділу</a:t>
            </a:r>
            <a:r>
              <a:rPr lang="ru-RU" dirty="0"/>
              <a:t> для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пунктів</a:t>
            </a:r>
            <a:r>
              <a:rPr lang="ru-RU" dirty="0"/>
              <a:t> </a:t>
            </a:r>
            <a:r>
              <a:rPr lang="ru-RU" dirty="0" err="1"/>
              <a:t>водопостачання</a:t>
            </a:r>
            <a:r>
              <a:rPr lang="ru-RU" dirty="0"/>
              <a:t> і </a:t>
            </a:r>
            <a:r>
              <a:rPr lang="ru-RU" dirty="0" err="1"/>
              <a:t>пунктів</a:t>
            </a:r>
            <a:r>
              <a:rPr lang="ru-RU" dirty="0"/>
              <a:t> </a:t>
            </a:r>
            <a:r>
              <a:rPr lang="ru-RU" dirty="0" err="1"/>
              <a:t>водорозбору</a:t>
            </a:r>
            <a:r>
              <a:rPr lang="ru-RU" dirty="0"/>
              <a:t> та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перевірка</a:t>
            </a:r>
            <a:r>
              <a:rPr lang="ru-RU" dirty="0"/>
              <a:t> стану </a:t>
            </a:r>
            <a:r>
              <a:rPr lang="ru-RU" dirty="0" err="1"/>
              <a:t>здоров’я</a:t>
            </a:r>
            <a:r>
              <a:rPr lang="ru-RU" dirty="0"/>
              <a:t>, </a:t>
            </a:r>
            <a:r>
              <a:rPr lang="ru-RU" dirty="0" err="1"/>
              <a:t>бацило</a:t>
            </a:r>
            <a:r>
              <a:rPr lang="ru-RU" dirty="0"/>
              <a:t>-, </a:t>
            </a:r>
            <a:r>
              <a:rPr lang="ru-RU" dirty="0" err="1"/>
              <a:t>глистоносійство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будуть</a:t>
            </a:r>
            <a:r>
              <a:rPr lang="ru-RU" dirty="0"/>
              <a:t> </a:t>
            </a:r>
            <a:r>
              <a:rPr lang="ru-RU" dirty="0" err="1"/>
              <a:t>приймати</a:t>
            </a:r>
            <a:r>
              <a:rPr lang="ru-RU" dirty="0"/>
              <a:t> участь у </a:t>
            </a:r>
            <a:r>
              <a:rPr lang="ru-RU" dirty="0" err="1"/>
              <a:t>роботі</a:t>
            </a:r>
            <a:r>
              <a:rPr lang="ru-RU" dirty="0"/>
              <a:t> </a:t>
            </a:r>
            <a:r>
              <a:rPr lang="ru-RU" dirty="0" err="1"/>
              <a:t>пунктів</a:t>
            </a:r>
            <a:r>
              <a:rPr lang="ru-RU" dirty="0"/>
              <a:t> </a:t>
            </a:r>
            <a:r>
              <a:rPr lang="ru-RU" dirty="0" err="1"/>
              <a:t>водопостачання</a:t>
            </a:r>
            <a:r>
              <a:rPr lang="ru-RU" dirty="0"/>
              <a:t>  та </a:t>
            </a:r>
            <a:r>
              <a:rPr lang="ru-RU" dirty="0" err="1"/>
              <a:t>водорозбору</a:t>
            </a:r>
            <a:r>
              <a:rPr lang="ru-RU" dirty="0"/>
              <a:t> </a:t>
            </a:r>
            <a:r>
              <a:rPr lang="ru-RU" dirty="0" err="1"/>
              <a:t>формувань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457581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47553" y="117693"/>
            <a:ext cx="1011381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>
                <a:solidFill>
                  <a:srgbClr val="000080"/>
                </a:solidFill>
              </a:rPr>
              <a:t>Додаток 1</a:t>
            </a:r>
            <a:endParaRPr lang="uk-UA" dirty="0">
              <a:solidFill>
                <a:srgbClr val="000080"/>
              </a:solidFill>
            </a:endParaRPr>
          </a:p>
          <a:p>
            <a:pPr algn="r"/>
            <a:r>
              <a:rPr lang="ru-RU" dirty="0">
                <a:solidFill>
                  <a:srgbClr val="000080"/>
                </a:solidFill>
              </a:rPr>
              <a:t/>
            </a:r>
            <a:br>
              <a:rPr lang="ru-RU" dirty="0">
                <a:solidFill>
                  <a:srgbClr val="000080"/>
                </a:solidFill>
              </a:rPr>
            </a:br>
            <a:endParaRPr lang="ru-RU" dirty="0">
              <a:solidFill>
                <a:srgbClr val="000080"/>
              </a:solidFill>
            </a:endParaRPr>
          </a:p>
          <a:p>
            <a:pPr algn="ctr"/>
            <a:r>
              <a:rPr lang="ru-RU" b="1" dirty="0">
                <a:solidFill>
                  <a:srgbClr val="000080"/>
                </a:solidFill>
              </a:rPr>
              <a:t>Організація і проведення розвідки джерел водопостачання при надзвичайних ситуаціях та під час війни</a:t>
            </a:r>
            <a:endParaRPr lang="uk-UA" dirty="0">
              <a:solidFill>
                <a:srgbClr val="000080"/>
              </a:solidFill>
            </a:endParaRPr>
          </a:p>
          <a:p>
            <a:pPr algn="just"/>
            <a:r>
              <a:rPr lang="ru-RU" dirty="0">
                <a:solidFill>
                  <a:srgbClr val="000080"/>
                </a:solidFill>
              </a:rPr>
              <a:t>Гігієнічний значення води в польових умовах:</a:t>
            </a:r>
            <a:endParaRPr lang="uk-UA" dirty="0">
              <a:solidFill>
                <a:srgbClr val="000080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80"/>
                </a:solidFill>
              </a:rPr>
              <a:t>фізіологічне (участь в обміні речовин, теплообміні людини та інше);</a:t>
            </a:r>
            <a:endParaRPr lang="uk-UA" dirty="0">
              <a:solidFill>
                <a:srgbClr val="000080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80"/>
                </a:solidFill>
              </a:rPr>
              <a:t>як засіб загартовування організму;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80"/>
                </a:solidFill>
              </a:rPr>
              <a:t>засіб підтримки чистоти тіла, одягу, посуду, приготування їжі і т.п .;</a:t>
            </a:r>
            <a:endParaRPr lang="uk-UA" dirty="0">
              <a:solidFill>
                <a:srgbClr val="000080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80"/>
                </a:solidFill>
              </a:rPr>
              <a:t>як засіб дезінфекції, стерилізації.</a:t>
            </a:r>
            <a:endParaRPr lang="uk-UA" dirty="0">
              <a:solidFill>
                <a:srgbClr val="000080"/>
              </a:solidFill>
            </a:endParaRPr>
          </a:p>
          <a:p>
            <a:pPr algn="just"/>
            <a:r>
              <a:rPr lang="ru-RU" dirty="0">
                <a:solidFill>
                  <a:srgbClr val="000080"/>
                </a:solidFill>
              </a:rPr>
              <a:t>Епідеміологічне значення: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80"/>
                </a:solidFill>
              </a:rPr>
              <a:t>участь в механізмах передачі інфекційних захворювань: аліментарних (бактерійних, вірусних, найпростіших, зоонозів, трансмісійних (</a:t>
            </a:r>
            <a:r>
              <a:rPr lang="ru-RU" dirty="0" err="1">
                <a:solidFill>
                  <a:srgbClr val="000080"/>
                </a:solidFill>
              </a:rPr>
              <a:t>анафілогенние</a:t>
            </a:r>
            <a:r>
              <a:rPr lang="ru-RU" dirty="0">
                <a:solidFill>
                  <a:srgbClr val="000080"/>
                </a:solidFill>
              </a:rPr>
              <a:t> водойми), гельмінтозів та ін.</a:t>
            </a:r>
            <a:endParaRPr lang="uk-UA" dirty="0">
              <a:solidFill>
                <a:srgbClr val="000080"/>
              </a:solidFill>
            </a:endParaRPr>
          </a:p>
          <a:p>
            <a:pPr algn="just"/>
            <a:r>
              <a:rPr lang="ru-RU" dirty="0">
                <a:solidFill>
                  <a:srgbClr val="000080"/>
                </a:solidFill>
              </a:rPr>
              <a:t>Особливості вимог до питної води в польових умовах при надзвичайних ситуаціях: строго обов'язкова - безпека води в епідеміологічному і токсикологічному відношенні, лише бажані - хороші органолептичні властивості і оптимальний мінеральний склад.</a:t>
            </a:r>
            <a:endParaRPr lang="uk-UA" dirty="0">
              <a:solidFill>
                <a:srgbClr val="000080"/>
              </a:solidFill>
            </a:endParaRPr>
          </a:p>
          <a:p>
            <a:pPr algn="just"/>
            <a:r>
              <a:rPr lang="ru-RU" dirty="0">
                <a:solidFill>
                  <a:srgbClr val="000080"/>
                </a:solidFill>
              </a:rPr>
              <a:t>Норми польового водопостачання: 10 л в помірному, 15 л - в жаркому кліматичному поясі (для пиття, умивання, приготування їжі, миття кухонного, індивідуального посуду). В особливо важких умовах катастроф або бойових дій - 2,5 і 4 л, відповідно. Окремо нормується потреба в воді на польову лазню (30 л на одну людину), прання білизни, одягу (45 л на 1 кг одягу), на технічні потреби, пожежогасіння</a:t>
            </a:r>
            <a:r>
              <a:rPr lang="ru-RU" dirty="0" smtClean="0">
                <a:solidFill>
                  <a:srgbClr val="000080"/>
                </a:solidFill>
              </a:rPr>
              <a:t>.</a:t>
            </a:r>
            <a:endParaRPr lang="uk-UA" dirty="0">
              <a:solidFill>
                <a:srgbClr val="000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75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20687" y="0"/>
            <a:ext cx="9971314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0080"/>
                </a:solidFill>
              </a:rPr>
              <a:t>Мета розвідки води: - отримання відомостей технічного та санітарно-епідеміологічного характеру, необхідних для правильного вирішення питання водопостачання формувань (і потерпілого населення) доброякісною водою і в достатній кількості найбільш простими і надійними засобами. Організаційно розвідка проводиться за участю: представника інженерної служби формування (начальник розвідки), медичної служби, хімічної служби. Оснащення групи розвідки: прилад хімічної розвідки медико-ветеринарний ПХР-МВ (рис. 55.1), польовий рентгенометр-радіометр ДП-5А або ДП-5В (рис. 55.2); набір гідрохімічний НГХ для санітарного аналізу води.</a:t>
            </a:r>
            <a:endParaRPr lang="uk-UA" dirty="0">
              <a:solidFill>
                <a:srgbClr val="000080"/>
              </a:solidFill>
            </a:endParaRPr>
          </a:p>
          <a:p>
            <a:pPr algn="just"/>
            <a:r>
              <a:rPr lang="ru-RU" dirty="0">
                <a:solidFill>
                  <a:srgbClr val="000080"/>
                </a:solidFill>
              </a:rPr>
              <a:t>Етапи розвідки джерел води: - збір попередніх даних про гідрогеологічної характеристиці району розвідки (опитування населення, топографічні карти, інша інформація); розробка маршруту розвідки; обстеження джерел води на місці: санітарно-епідеміологічний (виявлення наявності серед населення гострозаразних кишкових інфекцій і епізоотій серед домашніх і диких тварин), санітарно-топографічне (виявлення навколо джерела води об'єктів можливого забруднення води з урахуванням відстані, рельєфу місцевості); санітарно-технічне (обладнання джерела води - свердловини, колодязя, каптажу, його стан, необхідність ремонту та ін.); відбір проб води та її аналіз на місці на хімічне, радіоактивне забруднення, органолептичні і санітарно-хімічні показники забруднення, напрям проб води на бактеріологічне дослідження; визначення місця розгортання пункту водопостачання і зон його санітарної охорони; оформлення донесення про результати розвідки.</a:t>
            </a:r>
            <a:endParaRPr lang="uk-UA" dirty="0">
              <a:solidFill>
                <a:srgbClr val="000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659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81745" y="1171122"/>
            <a:ext cx="9041081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0080"/>
                </a:solidFill>
              </a:rPr>
              <a:t>При розвідці і виборі джерел водопостачання повинні враховувати: кількість особового складу формувань (і населення в районі катастрофи), норми польового водопостачання, кількість і дебіт джерел водопостачання, якість води в них, наявність табельних засобів видобутку, очищення, знезараження, інших засобів обробки води, накопичення її запасів, транспортування, а також розгортання пунктів </a:t>
            </a:r>
            <a:r>
              <a:rPr lang="ru-RU" dirty="0" err="1">
                <a:solidFill>
                  <a:srgbClr val="000080"/>
                </a:solidFill>
              </a:rPr>
              <a:t>водорозбору</a:t>
            </a:r>
            <a:r>
              <a:rPr lang="ru-RU" dirty="0">
                <a:solidFill>
                  <a:srgbClr val="000080"/>
                </a:solidFill>
              </a:rPr>
              <a:t>. При необхідності вирішується питання облаштування імпровізованих засобів обробки води з підручних матеріалів (наприклад, тканинної-вугільного фільтра зі звичайної бочки з дерев'яним вугіллям, бавовняною тканиною).</a:t>
            </a:r>
            <a:endParaRPr lang="uk-UA" dirty="0">
              <a:solidFill>
                <a:srgbClr val="000080"/>
              </a:solidFill>
            </a:endParaRPr>
          </a:p>
          <a:p>
            <a:pPr algn="just"/>
            <a:r>
              <a:rPr lang="ru-RU" dirty="0">
                <a:solidFill>
                  <a:srgbClr val="000080"/>
                </a:solidFill>
              </a:rPr>
              <a:t>Вирішується також питання про чисельність підрозділу для роботи пунктів водопостачання і пунктів </a:t>
            </a:r>
            <a:r>
              <a:rPr lang="ru-RU" dirty="0" err="1">
                <a:solidFill>
                  <a:srgbClr val="000080"/>
                </a:solidFill>
              </a:rPr>
              <a:t>водорозбору</a:t>
            </a:r>
            <a:r>
              <a:rPr lang="ru-RU" dirty="0">
                <a:solidFill>
                  <a:srgbClr val="000080"/>
                </a:solidFill>
              </a:rPr>
              <a:t> і їх охорони, а також перевірка стану здоров'я, </a:t>
            </a:r>
            <a:r>
              <a:rPr lang="ru-RU" dirty="0" err="1">
                <a:solidFill>
                  <a:srgbClr val="000080"/>
                </a:solidFill>
              </a:rPr>
              <a:t>бацили</a:t>
            </a:r>
            <a:r>
              <a:rPr lang="ru-RU" dirty="0">
                <a:solidFill>
                  <a:srgbClr val="000080"/>
                </a:solidFill>
              </a:rPr>
              <a:t>-, </a:t>
            </a:r>
            <a:r>
              <a:rPr lang="ru-RU" dirty="0" err="1">
                <a:solidFill>
                  <a:srgbClr val="000080"/>
                </a:solidFill>
              </a:rPr>
              <a:t>глістоносітельство</a:t>
            </a:r>
            <a:r>
              <a:rPr lang="ru-RU" dirty="0">
                <a:solidFill>
                  <a:srgbClr val="000080"/>
                </a:solidFill>
              </a:rPr>
              <a:t> осіб, які братимуть участь в роботі пунктів водопостачання і </a:t>
            </a:r>
            <a:r>
              <a:rPr lang="ru-RU" dirty="0" err="1">
                <a:solidFill>
                  <a:srgbClr val="000080"/>
                </a:solidFill>
              </a:rPr>
              <a:t>водорозбору</a:t>
            </a:r>
            <a:r>
              <a:rPr lang="ru-RU" dirty="0">
                <a:solidFill>
                  <a:srgbClr val="000080"/>
                </a:solidFill>
              </a:rPr>
              <a:t> формувань.</a:t>
            </a:r>
            <a:endParaRPr lang="uk-UA" dirty="0">
              <a:solidFill>
                <a:srgbClr val="000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14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93621" y="292763"/>
            <a:ext cx="905295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>
                <a:solidFill>
                  <a:srgbClr val="000080"/>
                </a:solidFill>
              </a:rPr>
              <a:t>Додаток 2</a:t>
            </a:r>
            <a:endParaRPr lang="uk-UA" dirty="0">
              <a:solidFill>
                <a:srgbClr val="000080"/>
              </a:solidFill>
            </a:endParaRPr>
          </a:p>
          <a:p>
            <a:pPr algn="ctr"/>
            <a:r>
              <a:rPr lang="ru-RU" b="1" dirty="0">
                <a:solidFill>
                  <a:srgbClr val="000080"/>
                </a:solidFill>
              </a:rPr>
              <a:t>Інструкція</a:t>
            </a:r>
            <a:endParaRPr lang="ru-RU" dirty="0">
              <a:solidFill>
                <a:srgbClr val="000080"/>
              </a:solidFill>
            </a:endParaRPr>
          </a:p>
          <a:p>
            <a:pPr algn="ctr"/>
            <a:r>
              <a:rPr lang="ru-RU" b="1" dirty="0">
                <a:solidFill>
                  <a:srgbClr val="000080"/>
                </a:solidFill>
              </a:rPr>
              <a:t>до визначення якості води при виборі джерел водопостачання в польових умовах</a:t>
            </a:r>
            <a:endParaRPr lang="uk-UA" dirty="0">
              <a:solidFill>
                <a:srgbClr val="000080"/>
              </a:solidFill>
            </a:endParaRP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000080"/>
                </a:solidFill>
              </a:rPr>
              <a:t>Визначення наявності у воді отруйних і радіоактивних речовин (ОВ і РМ) виконують згідно з інструкцією до теми заняття по медичній експертизі продовольства (тема № 55, додаток 1, 2).</a:t>
            </a:r>
            <a:endParaRPr lang="uk-UA" dirty="0">
              <a:solidFill>
                <a:srgbClr val="000080"/>
              </a:solidFill>
            </a:endParaRP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000080"/>
                </a:solidFill>
              </a:rPr>
              <a:t>Органолептичні і фізико-хімічні показники якості води визначають за допомогою гідрохімічного набору з комплектів гігієнічних лабораторій ЛГ-1, ЛГ-2.</a:t>
            </a:r>
            <a:endParaRPr lang="uk-UA" dirty="0">
              <a:solidFill>
                <a:srgbClr val="000080"/>
              </a:solidFill>
            </a:endParaRPr>
          </a:p>
          <a:p>
            <a:pPr algn="just"/>
            <a:r>
              <a:rPr lang="ru-RU" dirty="0">
                <a:solidFill>
                  <a:srgbClr val="000080"/>
                </a:solidFill>
              </a:rPr>
              <a:t>Проби води для аналізу відбирають за допомогою батометра (див. Рис. 16.1), пляшки з </a:t>
            </a:r>
            <a:r>
              <a:rPr lang="ru-RU" dirty="0" err="1">
                <a:solidFill>
                  <a:srgbClr val="000080"/>
                </a:solidFill>
              </a:rPr>
              <a:t>Грузьке</a:t>
            </a:r>
            <a:r>
              <a:rPr lang="ru-RU" dirty="0">
                <a:solidFill>
                  <a:srgbClr val="000080"/>
                </a:solidFill>
              </a:rPr>
              <a:t>, Солдатського казанка, відра.</a:t>
            </a:r>
            <a:endParaRPr lang="uk-UA" dirty="0">
              <a:solidFill>
                <a:srgbClr val="000080"/>
              </a:solidFill>
            </a:endParaRPr>
          </a:p>
          <a:p>
            <a:pPr algn="just"/>
            <a:r>
              <a:rPr lang="ru-RU" dirty="0">
                <a:solidFill>
                  <a:srgbClr val="000080"/>
                </a:solidFill>
              </a:rPr>
              <a:t>Температуру води вимірюють хімічним термометром безпосередньо в водосховище, колодязі. Резервуар термометра обертають в декілька шарів бинтом. Підвищення температури води підземних джерел свідчить про проникнення до водоносного шару поверхневих, більш забруднених вод. Зазвичай температура підземних вод коливається в межах 7-14</a:t>
            </a:r>
            <a:r>
              <a:rPr lang="ru-RU" baseline="30000" dirty="0">
                <a:solidFill>
                  <a:srgbClr val="000080"/>
                </a:solidFill>
              </a:rPr>
              <a:t>0</a:t>
            </a:r>
            <a:r>
              <a:rPr lang="ru-RU" dirty="0">
                <a:solidFill>
                  <a:srgbClr val="000080"/>
                </a:solidFill>
              </a:rPr>
              <a:t>З, поверхневих - в залежності від пори року.</a:t>
            </a:r>
            <a:endParaRPr lang="uk-UA" dirty="0">
              <a:solidFill>
                <a:srgbClr val="000080"/>
              </a:solidFill>
            </a:endParaRPr>
          </a:p>
          <a:p>
            <a:pPr algn="just"/>
            <a:r>
              <a:rPr lang="ru-RU" dirty="0">
                <a:solidFill>
                  <a:srgbClr val="000080"/>
                </a:solidFill>
              </a:rPr>
              <a:t>Прозорість води визначають у циліндрі з плоским дном над шрифтом </a:t>
            </a:r>
            <a:r>
              <a:rPr lang="ru-RU" dirty="0" err="1">
                <a:solidFill>
                  <a:srgbClr val="000080"/>
                </a:solidFill>
              </a:rPr>
              <a:t>Снеллена</a:t>
            </a:r>
            <a:r>
              <a:rPr lang="ru-RU" dirty="0">
                <a:solidFill>
                  <a:srgbClr val="000080"/>
                </a:solidFill>
              </a:rPr>
              <a:t> №1 (яким найчастіше друкують книги) в сантиметрах, або висловлюють словами: прозора, опалесцирующая, каламутна, з осадом.</a:t>
            </a:r>
            <a:endParaRPr lang="uk-UA" dirty="0">
              <a:solidFill>
                <a:srgbClr val="000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79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31126" y="910004"/>
            <a:ext cx="867294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>
                <a:solidFill>
                  <a:srgbClr val="000080"/>
                </a:solidFill>
              </a:rPr>
              <a:t>Запах визначають, сколихнувши пробу води в склянці, накритою склом, при температурі 15-25</a:t>
            </a:r>
            <a:r>
              <a:rPr lang="ru-RU" baseline="30000">
                <a:solidFill>
                  <a:srgbClr val="000080"/>
                </a:solidFill>
              </a:rPr>
              <a:t>0</a:t>
            </a:r>
            <a:r>
              <a:rPr lang="ru-RU">
                <a:solidFill>
                  <a:srgbClr val="000080"/>
                </a:solidFill>
              </a:rPr>
              <a:t>С і після підігрівання води до 60</a:t>
            </a:r>
            <a:r>
              <a:rPr lang="ru-RU" baseline="30000">
                <a:solidFill>
                  <a:srgbClr val="000080"/>
                </a:solidFill>
              </a:rPr>
              <a:t>0</a:t>
            </a:r>
            <a:r>
              <a:rPr lang="ru-RU">
                <a:solidFill>
                  <a:srgbClr val="000080"/>
                </a:solidFill>
              </a:rPr>
              <a:t>С. </a:t>
            </a:r>
            <a:r>
              <a:rPr lang="ru-RU" dirty="0">
                <a:solidFill>
                  <a:srgbClr val="000080"/>
                </a:solidFill>
              </a:rPr>
              <a:t>Висловлюють якісно: болотний, землистий і т.п. і кількісно в балах за 5-бальною шкалою. Запах в 3 і більше балів свідчить про значному забрудненні води.</a:t>
            </a:r>
            <a:endParaRPr lang="uk-UA" dirty="0">
              <a:solidFill>
                <a:srgbClr val="000080"/>
              </a:solidFill>
            </a:endParaRPr>
          </a:p>
          <a:p>
            <a:pPr algn="just"/>
            <a:r>
              <a:rPr lang="ru-RU" dirty="0">
                <a:solidFill>
                  <a:srgbClr val="000080"/>
                </a:solidFill>
              </a:rPr>
              <a:t>Смак води визначають, лише переконавшись, що вона не заражена ОР, РР, БС і висловлюють словами: освіжаючий, кислий, солодкий, солоний, гіркий. Визначають також присмаки: терпкий, металевий, терпкий і інші. Кількісно-який смак і присмаки визначають також за 5-бальною шкалою.</a:t>
            </a:r>
            <a:endParaRPr lang="uk-UA" dirty="0">
              <a:solidFill>
                <a:srgbClr val="000080"/>
              </a:solidFill>
            </a:endParaRPr>
          </a:p>
          <a:p>
            <a:pPr algn="just"/>
            <a:r>
              <a:rPr lang="ru-RU" dirty="0">
                <a:solidFill>
                  <a:srgbClr val="000080"/>
                </a:solidFill>
              </a:rPr>
              <a:t>Кольоровість (забарвлення) води визначають за допомогою польового колориметра ПК-56М (рис. 56.1), який має дискові еталони з пофарбованими скельцями, або компаратор з еталоном у вигляді планшеток. Для цього в компаратор вставляють дві пробірки висотою 15 см з досліджуваної і дистильованою водою, під пробірку з дистильованою водою підставляють планшетку з кольоровими скельцями, знаходять еталон, який збігається з інтенсивністю забарвлення води, виражений в градусах. Кольоровість води не повинна перевищувати 36 градусів.</a:t>
            </a:r>
            <a:endParaRPr lang="uk-UA" dirty="0">
              <a:solidFill>
                <a:srgbClr val="000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30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6251" y="147099"/>
            <a:ext cx="3076486" cy="267892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106494" y="3129723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rgbClr val="000080"/>
                </a:solidFill>
              </a:rPr>
              <a:t>Мал. 56.1 Компаратор ПК-56М (а) для польових досліджень з планшеткою (б)</a:t>
            </a:r>
            <a:endParaRPr lang="uk-UA" dirty="0">
              <a:solidFill>
                <a:srgbClr val="000080"/>
              </a:solidFill>
            </a:endParaRPr>
          </a:p>
          <a:p>
            <a:pPr algn="ctr"/>
            <a:r>
              <a:rPr lang="ru-RU" dirty="0">
                <a:solidFill>
                  <a:srgbClr val="000080"/>
                </a:solidFill>
              </a:rPr>
              <a:t>(1, 2 - гнізда для колориметричних пробірок; 3 - круглі отвори із зразками квітів різної інтенсивності)</a:t>
            </a:r>
            <a:endParaRPr lang="uk-UA" dirty="0">
              <a:solidFill>
                <a:srgbClr val="000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07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69870" y="1187003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0080"/>
                </a:solidFill>
              </a:rPr>
              <a:t>Реакцію (рН) води визначають за допомогою індикаторного папірця, обробленої універсальним індикатором, який змочують у досліджуваній воді і порівнюють зі стандартною шкалою. рН природних вод коливається в межах 7,0-9,5.</a:t>
            </a:r>
            <a:endParaRPr lang="uk-UA" dirty="0">
              <a:solidFill>
                <a:srgbClr val="000080"/>
              </a:solidFill>
            </a:endParaRPr>
          </a:p>
          <a:p>
            <a:pPr algn="just"/>
            <a:r>
              <a:rPr lang="ru-RU" dirty="0">
                <a:solidFill>
                  <a:srgbClr val="000080"/>
                </a:solidFill>
              </a:rPr>
              <a:t>Азот амонійний можна визначити за спрощеною методикою (див. Нижче) або за допомогою колориметра (компаратора) із зразками на аміак. Для цього до 5 мл води в пробірці додають 5 крапель 50% розчину сегнетової солі і 5 крапель реактиву</a:t>
            </a:r>
            <a:r>
              <a:rPr lang="ru-RU" dirty="0" err="1">
                <a:solidFill>
                  <a:srgbClr val="000080"/>
                </a:solidFill>
              </a:rPr>
              <a:t>Несслера</a:t>
            </a:r>
            <a:r>
              <a:rPr lang="ru-RU" dirty="0">
                <a:solidFill>
                  <a:srgbClr val="000080"/>
                </a:solidFill>
              </a:rPr>
              <a:t> і </a:t>
            </a:r>
            <a:r>
              <a:rPr lang="ru-RU" dirty="0" err="1">
                <a:solidFill>
                  <a:srgbClr val="000080"/>
                </a:solidFill>
              </a:rPr>
              <a:t>колориметрируют</a:t>
            </a:r>
            <a:r>
              <a:rPr lang="ru-RU" dirty="0">
                <a:solidFill>
                  <a:srgbClr val="000080"/>
                </a:solidFill>
              </a:rPr>
              <a:t>. У чистій воді аміаку не більш 0,1 мг / л. (ГДК = 2 мг / л).</a:t>
            </a:r>
            <a:endParaRPr lang="uk-UA" dirty="0">
              <a:solidFill>
                <a:srgbClr val="000080"/>
              </a:solidFill>
            </a:endParaRPr>
          </a:p>
          <a:p>
            <a:pPr algn="just"/>
            <a:r>
              <a:rPr lang="ru-RU" dirty="0">
                <a:solidFill>
                  <a:srgbClr val="000080"/>
                </a:solidFill>
              </a:rPr>
              <a:t>Азот нітритів також можна визначити за спрощеною методикою, яка наводиться нижче, або ж за допомогою колориметра або компаратора з еталонами на нітрити. Для цього до 5 мл води в пробірці додають 5 крапель розчину або кілька кристалів сухого реактиву</a:t>
            </a:r>
            <a:r>
              <a:rPr lang="ru-RU" dirty="0" err="1">
                <a:solidFill>
                  <a:srgbClr val="000080"/>
                </a:solidFill>
              </a:rPr>
              <a:t>Грісса</a:t>
            </a:r>
            <a:r>
              <a:rPr lang="ru-RU" dirty="0">
                <a:solidFill>
                  <a:srgbClr val="000080"/>
                </a:solidFill>
              </a:rPr>
              <a:t>, Нагрівають на спиртівці. </a:t>
            </a:r>
            <a:r>
              <a:rPr lang="ru-RU" dirty="0" err="1">
                <a:solidFill>
                  <a:srgbClr val="000080"/>
                </a:solidFill>
              </a:rPr>
              <a:t>Колоріметріруют</a:t>
            </a:r>
            <a:r>
              <a:rPr lang="ru-RU" dirty="0">
                <a:solidFill>
                  <a:srgbClr val="000080"/>
                </a:solidFill>
              </a:rPr>
              <a:t>з еталоном нітритів. У чистій воді нітритів - 0,005 мг / л (ГДК = 3,3 мг / л).</a:t>
            </a:r>
            <a:endParaRPr lang="uk-UA" dirty="0">
              <a:solidFill>
                <a:srgbClr val="000080"/>
              </a:solidFill>
            </a:endParaRPr>
          </a:p>
          <a:p>
            <a:pPr algn="just"/>
            <a:r>
              <a:rPr lang="ru-RU" dirty="0">
                <a:solidFill>
                  <a:srgbClr val="000080"/>
                </a:solidFill>
              </a:rPr>
              <a:t>Забарвлення, яка створюється, видно в табл. 1, 2.</a:t>
            </a:r>
            <a:endParaRPr lang="uk-UA" dirty="0">
              <a:solidFill>
                <a:srgbClr val="000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87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0" y="0"/>
            <a:ext cx="9144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80"/>
                </a:solidFill>
              </a:rPr>
              <a:t>Табличне кількісне визначення азоту амонійного у воді</a:t>
            </a:r>
            <a:endParaRPr lang="ru-RU" dirty="0">
              <a:solidFill>
                <a:srgbClr val="000080"/>
              </a:solidFill>
            </a:endParaRPr>
          </a:p>
          <a:p>
            <a:pPr algn="ctr"/>
            <a:r>
              <a:rPr lang="ru-RU" b="1" dirty="0">
                <a:solidFill>
                  <a:srgbClr val="000080"/>
                </a:solidFill>
              </a:rPr>
              <a:t>(Держстандарт 1030-41)</a:t>
            </a:r>
            <a:endParaRPr lang="ru-RU" dirty="0">
              <a:solidFill>
                <a:srgbClr val="000080"/>
              </a:solidFill>
            </a:endParaRPr>
          </a:p>
          <a:p>
            <a:pPr algn="ctr"/>
            <a:endParaRPr lang="ru-RU" dirty="0">
              <a:solidFill>
                <a:srgbClr val="000080"/>
              </a:solidFill>
            </a:endParaRPr>
          </a:p>
          <a:p>
            <a:pPr algn="just"/>
            <a:r>
              <a:rPr lang="ru-RU" dirty="0">
                <a:solidFill>
                  <a:srgbClr val="000080"/>
                </a:solidFill>
              </a:rPr>
              <a:t>У пробірку наливають 10 мл води для аналізу, додають 7 крапель (0,3 мл) 50% розчину сегнетової солі і 7 крапель (0,3 мл) реактиву </a:t>
            </a:r>
            <a:r>
              <a:rPr lang="ru-RU" dirty="0" err="1">
                <a:solidFill>
                  <a:srgbClr val="000080"/>
                </a:solidFill>
              </a:rPr>
              <a:t>Несслера</a:t>
            </a:r>
            <a:r>
              <a:rPr lang="ru-RU" dirty="0">
                <a:solidFill>
                  <a:srgbClr val="000080"/>
                </a:solidFill>
              </a:rPr>
              <a:t>. Перемішують, через 10 хвилин визначають вміст азоту амонійного, порівнюючи інтенсивність забарвлення з таблицею 1.</a:t>
            </a:r>
            <a:endParaRPr lang="uk-UA" dirty="0">
              <a:solidFill>
                <a:srgbClr val="00008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6700575"/>
              </p:ext>
            </p:extLst>
          </p:nvPr>
        </p:nvGraphicFramePr>
        <p:xfrm>
          <a:off x="4315553" y="2133598"/>
          <a:ext cx="6608893" cy="4564083"/>
        </p:xfrm>
        <a:graphic>
          <a:graphicData uri="http://schemas.openxmlformats.org/drawingml/2006/table">
            <a:tbl>
              <a:tblPr/>
              <a:tblGrid>
                <a:gridCol w="2630661">
                  <a:extLst>
                    <a:ext uri="{9D8B030D-6E8A-4147-A177-3AD203B41FA5}">
                      <a16:colId xmlns:a16="http://schemas.microsoft.com/office/drawing/2014/main" val="2119190149"/>
                    </a:ext>
                  </a:extLst>
                </a:gridCol>
                <a:gridCol w="2767124">
                  <a:extLst>
                    <a:ext uri="{9D8B030D-6E8A-4147-A177-3AD203B41FA5}">
                      <a16:colId xmlns:a16="http://schemas.microsoft.com/office/drawing/2014/main" val="3585736977"/>
                    </a:ext>
                  </a:extLst>
                </a:gridCol>
                <a:gridCol w="1211108">
                  <a:extLst>
                    <a:ext uri="{9D8B030D-6E8A-4147-A177-3AD203B41FA5}">
                      <a16:colId xmlns:a16="http://schemas.microsoft.com/office/drawing/2014/main" val="1470175197"/>
                    </a:ext>
                  </a:extLst>
                </a:gridCol>
              </a:tblGrid>
              <a:tr h="948714"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Забарвлення при огляді збоку, на білому тлі</a:t>
                      </a:r>
                    </a:p>
                  </a:txBody>
                  <a:tcPr marL="54581" marR="54581" marT="54581" marB="545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Забарвлення при огляді зверху, над білим фоном</a:t>
                      </a:r>
                    </a:p>
                  </a:txBody>
                  <a:tcPr marL="54581" marR="54581" marT="54581" marB="545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Вміст азоту амонійного, мг / л</a:t>
                      </a:r>
                    </a:p>
                  </a:txBody>
                  <a:tcPr marL="54581" marR="54581" marT="54581" marB="545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2274392"/>
                  </a:ext>
                </a:extLst>
              </a:tr>
              <a:tr h="538459">
                <a:tc>
                  <a:txBody>
                    <a:bodyPr/>
                    <a:lstStyle/>
                    <a:p>
                      <a:pPr algn="just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Відсутнє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Відсутнє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менше 0,004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2066502"/>
                  </a:ext>
                </a:extLst>
              </a:tr>
              <a:tr h="538459">
                <a:tc>
                  <a:txBody>
                    <a:bodyPr/>
                    <a:lstStyle/>
                    <a:p>
                      <a:pPr algn="just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Відсутнє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200" dirty="0">
                          <a:solidFill>
                            <a:srgbClr val="000080"/>
                          </a:solidFill>
                          <a:effectLst/>
                        </a:rPr>
                        <a:t>Надзвичайно слабо жовтувата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0,008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1473762"/>
                  </a:ext>
                </a:extLst>
              </a:tr>
              <a:tr h="538459">
                <a:tc>
                  <a:txBody>
                    <a:bodyPr/>
                    <a:lstStyle/>
                    <a:p>
                      <a:pPr algn="just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Надзвичайно слабо жовтувата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Дуже слабо жовтувата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0,02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4851228"/>
                  </a:ext>
                </a:extLst>
              </a:tr>
              <a:tr h="333332">
                <a:tc>
                  <a:txBody>
                    <a:bodyPr/>
                    <a:lstStyle/>
                    <a:p>
                      <a:pPr algn="just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Дуже слабо жовтувата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жовтувата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0,04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2395045"/>
                  </a:ext>
                </a:extLst>
              </a:tr>
              <a:tr h="333332">
                <a:tc>
                  <a:txBody>
                    <a:bodyPr/>
                    <a:lstStyle/>
                    <a:p>
                      <a:pPr algn="just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слабо жовтувата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світло жовтувата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0,8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5351297"/>
                  </a:ext>
                </a:extLst>
              </a:tr>
              <a:tr h="333332">
                <a:tc>
                  <a:txBody>
                    <a:bodyPr/>
                    <a:lstStyle/>
                    <a:p>
                      <a:pPr algn="just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світло жовтувата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жовта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2,0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0345719"/>
                  </a:ext>
                </a:extLst>
              </a:tr>
              <a:tr h="333332">
                <a:tc>
                  <a:txBody>
                    <a:bodyPr/>
                    <a:lstStyle/>
                    <a:p>
                      <a:pPr algn="just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жовта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інтенсивно жовта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4,0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2292276"/>
                  </a:ext>
                </a:extLst>
              </a:tr>
              <a:tr h="333332">
                <a:tc>
                  <a:txBody>
                    <a:bodyPr/>
                    <a:lstStyle/>
                    <a:p>
                      <a:pPr algn="just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Різко жовта, каламутна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Бура, каламутна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8,0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9766361"/>
                  </a:ext>
                </a:extLst>
              </a:tr>
              <a:tr h="333332">
                <a:tc>
                  <a:txBody>
                    <a:bodyPr/>
                    <a:lstStyle/>
                    <a:p>
                      <a:pPr algn="just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Інтенсивно бура, каламутна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Бура, каламутна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 dirty="0">
                          <a:solidFill>
                            <a:srgbClr val="000080"/>
                          </a:solidFill>
                          <a:effectLst/>
                        </a:rPr>
                        <a:t>10,0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9842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230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52998" y="0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80"/>
                </a:solidFill>
              </a:rPr>
              <a:t>Приблизна кількісне визначення </a:t>
            </a:r>
            <a:endParaRPr lang="uk-UA" dirty="0">
              <a:solidFill>
                <a:srgbClr val="000080"/>
              </a:solidFill>
            </a:endParaRPr>
          </a:p>
          <a:p>
            <a:pPr algn="ctr"/>
            <a:r>
              <a:rPr lang="ru-RU" b="1" dirty="0">
                <a:solidFill>
                  <a:srgbClr val="000080"/>
                </a:solidFill>
              </a:rPr>
              <a:t>азоту нітритів у воді</a:t>
            </a:r>
            <a:endParaRPr lang="ru-RU" dirty="0">
              <a:solidFill>
                <a:srgbClr val="000080"/>
              </a:solidFill>
            </a:endParaRPr>
          </a:p>
          <a:p>
            <a:pPr algn="ctr"/>
            <a:r>
              <a:rPr lang="ru-RU" b="1" dirty="0">
                <a:solidFill>
                  <a:srgbClr val="000080"/>
                </a:solidFill>
              </a:rPr>
              <a:t>(Держстандарт 1030-41)</a:t>
            </a:r>
            <a:endParaRPr lang="ru-RU" dirty="0">
              <a:solidFill>
                <a:srgbClr val="000080"/>
              </a:solidFill>
            </a:endParaRPr>
          </a:p>
          <a:p>
            <a:pPr algn="ctr"/>
            <a:r>
              <a:rPr lang="ru-RU" dirty="0">
                <a:solidFill>
                  <a:srgbClr val="000080"/>
                </a:solidFill>
              </a:rPr>
              <a:t/>
            </a:r>
            <a:br>
              <a:rPr lang="ru-RU" dirty="0">
                <a:solidFill>
                  <a:srgbClr val="000080"/>
                </a:solidFill>
              </a:rPr>
            </a:br>
            <a:endParaRPr lang="ru-RU" dirty="0">
              <a:solidFill>
                <a:srgbClr val="000080"/>
              </a:solidFill>
            </a:endParaRPr>
          </a:p>
          <a:p>
            <a:pPr algn="just"/>
            <a:r>
              <a:rPr lang="ru-RU" dirty="0">
                <a:solidFill>
                  <a:srgbClr val="000080"/>
                </a:solidFill>
              </a:rPr>
              <a:t>У пробірку наливають 10 мл води для аналізу, додають 10 крапель розчину (0,5 мл), або кілька кристаликів сухого реактиву </a:t>
            </a:r>
            <a:r>
              <a:rPr lang="ru-RU" dirty="0" err="1">
                <a:solidFill>
                  <a:srgbClr val="000080"/>
                </a:solidFill>
              </a:rPr>
              <a:t>Грісса</a:t>
            </a:r>
            <a:r>
              <a:rPr lang="ru-RU" dirty="0">
                <a:solidFill>
                  <a:srgbClr val="000080"/>
                </a:solidFill>
              </a:rPr>
              <a:t>. Нагрівають на спиртовому факелі 5 хвилин. Рожеве забарвлення порівнюють з таблицею 2.</a:t>
            </a:r>
            <a:endParaRPr lang="uk-UA" dirty="0">
              <a:solidFill>
                <a:srgbClr val="00008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892836"/>
              </p:ext>
            </p:extLst>
          </p:nvPr>
        </p:nvGraphicFramePr>
        <p:xfrm>
          <a:off x="4032416" y="2308324"/>
          <a:ext cx="6985163" cy="4493509"/>
        </p:xfrm>
        <a:graphic>
          <a:graphicData uri="http://schemas.openxmlformats.org/drawingml/2006/table">
            <a:tbl>
              <a:tblPr/>
              <a:tblGrid>
                <a:gridCol w="2939957">
                  <a:extLst>
                    <a:ext uri="{9D8B030D-6E8A-4147-A177-3AD203B41FA5}">
                      <a16:colId xmlns:a16="http://schemas.microsoft.com/office/drawing/2014/main" val="4160088749"/>
                    </a:ext>
                  </a:extLst>
                </a:gridCol>
                <a:gridCol w="2785224">
                  <a:extLst>
                    <a:ext uri="{9D8B030D-6E8A-4147-A177-3AD203B41FA5}">
                      <a16:colId xmlns:a16="http://schemas.microsoft.com/office/drawing/2014/main" val="3675181722"/>
                    </a:ext>
                  </a:extLst>
                </a:gridCol>
                <a:gridCol w="1259982">
                  <a:extLst>
                    <a:ext uri="{9D8B030D-6E8A-4147-A177-3AD203B41FA5}">
                      <a16:colId xmlns:a16="http://schemas.microsoft.com/office/drawing/2014/main" val="2332130169"/>
                    </a:ext>
                  </a:extLst>
                </a:gridCol>
              </a:tblGrid>
              <a:tr h="1059059">
                <a:tc>
                  <a:txBody>
                    <a:bodyPr/>
                    <a:lstStyle/>
                    <a:p>
                      <a:pPr algn="ctr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Забарвлення при огляді збоку на білому тлі</a:t>
                      </a:r>
                    </a:p>
                  </a:txBody>
                  <a:tcPr marL="61882" marR="61882" marT="61882" marB="618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Забарвлення при огляді зверху над білим фоном</a:t>
                      </a:r>
                    </a:p>
                  </a:txBody>
                  <a:tcPr marL="61882" marR="61882" marT="61882" marB="618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Вміст азоту нітритів,</a:t>
                      </a:r>
                    </a:p>
                    <a:p>
                      <a:pPr algn="ctr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мг / л</a:t>
                      </a:r>
                    </a:p>
                  </a:txBody>
                  <a:tcPr marL="61882" marR="61882" marT="61882" marB="618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14310"/>
                  </a:ext>
                </a:extLst>
              </a:tr>
              <a:tr h="601057">
                <a:tc>
                  <a:txBody>
                    <a:bodyPr/>
                    <a:lstStyle/>
                    <a:p>
                      <a:pPr algn="just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Відсутнє</a:t>
                      </a:r>
                    </a:p>
                  </a:txBody>
                  <a:tcPr marL="61882" marR="61882" marT="61882" marB="6188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Відсутнє</a:t>
                      </a:r>
                    </a:p>
                  </a:txBody>
                  <a:tcPr marL="61882" marR="61882" marT="61882" marB="6188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менше 0,001</a:t>
                      </a:r>
                    </a:p>
                  </a:txBody>
                  <a:tcPr marL="61882" marR="61882" marT="61882" marB="6188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4562173"/>
                  </a:ext>
                </a:extLst>
              </a:tr>
              <a:tr h="601057">
                <a:tc>
                  <a:txBody>
                    <a:bodyPr/>
                    <a:lstStyle/>
                    <a:p>
                      <a:pPr algn="just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Ледь помітна рожева</a:t>
                      </a:r>
                    </a:p>
                  </a:txBody>
                  <a:tcPr marL="61882" marR="61882" marT="61882" marB="6188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Надзвичайно слабо рожева</a:t>
                      </a:r>
                    </a:p>
                  </a:txBody>
                  <a:tcPr marL="61882" marR="61882" marT="61882" marB="6188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0,002</a:t>
                      </a:r>
                    </a:p>
                  </a:txBody>
                  <a:tcPr marL="61882" marR="61882" marT="61882" marB="6188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2991560"/>
                  </a:ext>
                </a:extLst>
              </a:tr>
              <a:tr h="372056">
                <a:tc>
                  <a:txBody>
                    <a:bodyPr/>
                    <a:lstStyle/>
                    <a:p>
                      <a:pPr algn="just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Дуже слабо рожева</a:t>
                      </a:r>
                    </a:p>
                  </a:txBody>
                  <a:tcPr marL="61882" marR="61882" marT="61882" marB="6188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Слабо-рожева</a:t>
                      </a:r>
                    </a:p>
                  </a:txBody>
                  <a:tcPr marL="61882" marR="61882" marT="61882" marB="6188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0,01</a:t>
                      </a:r>
                    </a:p>
                  </a:txBody>
                  <a:tcPr marL="61882" marR="61882" marT="61882" marB="6188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6590589"/>
                  </a:ext>
                </a:extLst>
              </a:tr>
              <a:tr h="372056">
                <a:tc>
                  <a:txBody>
                    <a:bodyPr/>
                    <a:lstStyle/>
                    <a:p>
                      <a:pPr algn="just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Слабо-рожева</a:t>
                      </a:r>
                    </a:p>
                  </a:txBody>
                  <a:tcPr marL="61882" marR="61882" marT="61882" marB="6188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Світло-рожева</a:t>
                      </a:r>
                    </a:p>
                  </a:txBody>
                  <a:tcPr marL="61882" marR="61882" marT="61882" marB="6188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0,02</a:t>
                      </a:r>
                    </a:p>
                  </a:txBody>
                  <a:tcPr marL="61882" marR="61882" marT="61882" marB="6188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5257024"/>
                  </a:ext>
                </a:extLst>
              </a:tr>
              <a:tr h="372056">
                <a:tc>
                  <a:txBody>
                    <a:bodyPr/>
                    <a:lstStyle/>
                    <a:p>
                      <a:pPr algn="just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Світло-рожева</a:t>
                      </a:r>
                    </a:p>
                  </a:txBody>
                  <a:tcPr marL="61882" marR="61882" marT="61882" marB="6188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рожева</a:t>
                      </a:r>
                    </a:p>
                  </a:txBody>
                  <a:tcPr marL="61882" marR="61882" marT="61882" marB="6188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0,04</a:t>
                      </a:r>
                    </a:p>
                  </a:txBody>
                  <a:tcPr marL="61882" marR="61882" marT="61882" marB="6188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9497830"/>
                  </a:ext>
                </a:extLst>
              </a:tr>
              <a:tr h="372056">
                <a:tc>
                  <a:txBody>
                    <a:bodyPr/>
                    <a:lstStyle/>
                    <a:p>
                      <a:pPr algn="just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рожева</a:t>
                      </a:r>
                    </a:p>
                  </a:txBody>
                  <a:tcPr marL="61882" marR="61882" marT="61882" marB="6188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сильно рожева</a:t>
                      </a:r>
                    </a:p>
                  </a:txBody>
                  <a:tcPr marL="61882" marR="61882" marT="61882" marB="6188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0,07</a:t>
                      </a:r>
                    </a:p>
                  </a:txBody>
                  <a:tcPr marL="61882" marR="61882" marT="61882" marB="6188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9983179"/>
                  </a:ext>
                </a:extLst>
              </a:tr>
              <a:tr h="372056">
                <a:tc>
                  <a:txBody>
                    <a:bodyPr/>
                    <a:lstStyle/>
                    <a:p>
                      <a:pPr algn="just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сильно рожева</a:t>
                      </a:r>
                    </a:p>
                  </a:txBody>
                  <a:tcPr marL="61882" marR="61882" marT="61882" marB="6188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Червона</a:t>
                      </a:r>
                    </a:p>
                  </a:txBody>
                  <a:tcPr marL="61882" marR="61882" marT="61882" marB="6188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0,2</a:t>
                      </a:r>
                    </a:p>
                  </a:txBody>
                  <a:tcPr marL="61882" marR="61882" marT="61882" marB="6188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5921873"/>
                  </a:ext>
                </a:extLst>
              </a:tr>
              <a:tr h="372056">
                <a:tc>
                  <a:txBody>
                    <a:bodyPr/>
                    <a:lstStyle/>
                    <a:p>
                      <a:pPr algn="just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Червона</a:t>
                      </a:r>
                    </a:p>
                  </a:txBody>
                  <a:tcPr marL="61882" marR="61882" marT="61882" marB="6188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яскраво червона</a:t>
                      </a:r>
                    </a:p>
                  </a:txBody>
                  <a:tcPr marL="61882" marR="61882" marT="61882" marB="6188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300" dirty="0">
                          <a:solidFill>
                            <a:srgbClr val="000080"/>
                          </a:solidFill>
                          <a:effectLst/>
                        </a:rPr>
                        <a:t>0,4</a:t>
                      </a:r>
                    </a:p>
                  </a:txBody>
                  <a:tcPr marL="61882" marR="61882" marT="61882" marB="6188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7364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5702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145</TotalTime>
  <Words>7206</Words>
  <Application>Microsoft Office PowerPoint</Application>
  <PresentationFormat>Широкоэкранный</PresentationFormat>
  <Paragraphs>523</Paragraphs>
  <Slides>56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56</vt:i4>
      </vt:variant>
    </vt:vector>
  </HeadingPairs>
  <TitlesOfParts>
    <vt:vector size="60" baseType="lpstr">
      <vt:lpstr>Arial</vt:lpstr>
      <vt:lpstr>Century Gothic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Пользователь</cp:lastModifiedBy>
  <cp:revision>19</cp:revision>
  <dcterms:created xsi:type="dcterms:W3CDTF">2017-08-08T23:22:35Z</dcterms:created>
  <dcterms:modified xsi:type="dcterms:W3CDTF">2023-02-22T16:20:08Z</dcterms:modified>
</cp:coreProperties>
</file>