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527486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14468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573395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62263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0B522A-C43E-4B7D-8572-4BBCA91B156B}"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424441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0B522A-C43E-4B7D-8572-4BBCA91B156B}"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711267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0B522A-C43E-4B7D-8572-4BBCA91B156B}"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314549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65187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81990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1745487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58DD66-9A9F-4C96-841D-61D5076735F9}"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5288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500155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40633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0B522A-C43E-4B7D-8572-4BBCA91B156B}"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2136661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2545241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0B522A-C43E-4B7D-8572-4BBCA91B156B}"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58DD66-9A9F-4C96-841D-61D5076735F9}" type="slidenum">
              <a:rPr lang="ru-RU" smtClean="0"/>
              <a:t>‹#›</a:t>
            </a:fld>
            <a:endParaRPr lang="ru-RU"/>
          </a:p>
        </p:txBody>
      </p:sp>
    </p:spTree>
    <p:extLst>
      <p:ext uri="{BB962C8B-B14F-4D97-AF65-F5344CB8AC3E}">
        <p14:creationId xmlns:p14="http://schemas.microsoft.com/office/powerpoint/2010/main" val="7232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40B522A-C43E-4B7D-8572-4BBCA91B156B}" type="datetimeFigureOut">
              <a:rPr lang="ru-RU" smtClean="0"/>
              <a:t>22.02.2023</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58DD66-9A9F-4C96-841D-61D5076735F9}" type="slidenum">
              <a:rPr lang="ru-RU" smtClean="0"/>
              <a:t>‹#›</a:t>
            </a:fld>
            <a:endParaRPr lang="ru-RU"/>
          </a:p>
        </p:txBody>
      </p:sp>
    </p:spTree>
    <p:extLst>
      <p:ext uri="{BB962C8B-B14F-4D97-AF65-F5344CB8AC3E}">
        <p14:creationId xmlns:p14="http://schemas.microsoft.com/office/powerpoint/2010/main" val="359775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56341" y="7371"/>
            <a:ext cx="7635433" cy="2123658"/>
          </a:xfrm>
          <a:prstGeom prst="rect">
            <a:avLst/>
          </a:prstGeom>
        </p:spPr>
        <p:txBody>
          <a:bodyPr wrap="square">
            <a:spAutoFit/>
          </a:bodyPr>
          <a:lstStyle/>
          <a:p>
            <a:pPr algn="ctr"/>
            <a:r>
              <a:rPr lang="ru-RU" sz="2000" b="1" dirty="0" smtClean="0">
                <a:effectLst/>
              </a:rPr>
              <a:t>Тема № 27</a:t>
            </a:r>
            <a:endParaRPr lang="ru-RU" sz="2000" dirty="0" smtClean="0">
              <a:effectLst/>
            </a:endParaRPr>
          </a:p>
          <a:p>
            <a:pPr algn="just"/>
            <a:r>
              <a:rPr lang="ru-RU" sz="1600" dirty="0" smtClean="0">
                <a:effectLst/>
              </a:rPr>
              <a:t/>
            </a:r>
            <a:br>
              <a:rPr lang="ru-RU" sz="1600" dirty="0" smtClean="0">
                <a:effectLst/>
              </a:rPr>
            </a:br>
            <a:endParaRPr lang="ru-RU" sz="1600" dirty="0" smtClean="0">
              <a:effectLst/>
            </a:endParaRPr>
          </a:p>
          <a:p>
            <a:pPr algn="ctr"/>
            <a:r>
              <a:rPr lang="ru-RU" sz="2000" b="1" dirty="0" smtClean="0">
                <a:effectLst/>
              </a:rPr>
              <a:t>ОРГАНІЗАЦІЯ ТА ПРОВЕДЕННЯ САНІТАРНОГО НАГЛЯДУ ЗА ПОВНОЦІННИМ ТА БЕЗПЕЧНИМ ХАРЧУВАННЯ ВІЙСЬКОВИХ І ЦИВІЛЬНИХ ФОРМУВАНЬ ПРИ НАДЗВИЧАЙНИХ СИТУАЦІЯХ І ПІД ЧАС ВІЙНИ</a:t>
            </a:r>
            <a:endParaRPr lang="ru-RU" sz="2000" dirty="0">
              <a:effectLst/>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5658" y="2131029"/>
            <a:ext cx="4876800" cy="4726971"/>
          </a:xfrm>
          <a:prstGeom prst="rect">
            <a:avLst/>
          </a:prstGeom>
        </p:spPr>
      </p:pic>
    </p:spTree>
    <p:extLst>
      <p:ext uri="{BB962C8B-B14F-4D97-AF65-F5344CB8AC3E}">
        <p14:creationId xmlns:p14="http://schemas.microsoft.com/office/powerpoint/2010/main" val="120265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20678" y="1096601"/>
            <a:ext cx="8943372" cy="2585323"/>
          </a:xfrm>
          <a:prstGeom prst="rect">
            <a:avLst/>
          </a:prstGeom>
        </p:spPr>
        <p:txBody>
          <a:bodyPr wrap="square">
            <a:spAutoFit/>
          </a:bodyPr>
          <a:lstStyle/>
          <a:p>
            <a:pPr algn="ctr"/>
            <a:r>
              <a:rPr lang="ru-RU" b="1" dirty="0" smtClean="0">
                <a:effectLst/>
              </a:rPr>
              <a:t>1. </a:t>
            </a:r>
            <a:r>
              <a:rPr lang="ru-RU" b="1" dirty="0" err="1" smtClean="0">
                <a:effectLst/>
              </a:rPr>
              <a:t>Учбова</a:t>
            </a:r>
            <a:r>
              <a:rPr lang="ru-RU" b="1" dirty="0" smtClean="0">
                <a:effectLst/>
              </a:rPr>
              <a:t> мета</a:t>
            </a:r>
            <a:endParaRPr lang="ru-RU" dirty="0" smtClean="0">
              <a:effectLst/>
            </a:endParaRPr>
          </a:p>
          <a:p>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Розкрити фізіолого-гігієнічні та морально-психологічний значення раціонального харчування формувань в польових умовах при ліквідації наслідків екстремальних ситуацій та в умовах бойових дій.</a:t>
            </a:r>
          </a:p>
          <a:p>
            <a:pPr marL="742950" lvl="1" indent="-285750" algn="just">
              <a:buFont typeface="+mj-lt"/>
              <a:buAutoNum type="arabicPeriod"/>
            </a:pPr>
            <a:r>
              <a:rPr lang="ru-RU" dirty="0" smtClean="0">
                <a:effectLst/>
              </a:rPr>
              <a:t>Оволодіти методами медичного контролю за повноцінністю і безпечністю харчування формувань в польових умовах при надзвичайних ситуаціях та бойових діях.</a:t>
            </a:r>
            <a:endParaRPr lang="ru-RU" dirty="0">
              <a:effectLst/>
            </a:endParaRPr>
          </a:p>
        </p:txBody>
      </p:sp>
    </p:spTree>
    <p:extLst>
      <p:ext uri="{BB962C8B-B14F-4D97-AF65-F5344CB8AC3E}">
        <p14:creationId xmlns:p14="http://schemas.microsoft.com/office/powerpoint/2010/main" val="321196759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3752" y="568063"/>
            <a:ext cx="9402501" cy="3416320"/>
          </a:xfrm>
          <a:prstGeom prst="rect">
            <a:avLst/>
          </a:prstGeom>
        </p:spPr>
        <p:txBody>
          <a:bodyPr wrap="square">
            <a:spAutoFit/>
          </a:bodyPr>
          <a:lstStyle/>
          <a:p>
            <a:pPr algn="just"/>
            <a:r>
              <a:rPr lang="ru-RU" dirty="0" smtClean="0">
                <a:effectLst/>
              </a:rPr>
              <a:t/>
            </a:r>
            <a:br>
              <a:rPr lang="ru-RU" dirty="0" smtClean="0">
                <a:effectLst/>
              </a:rPr>
            </a:br>
            <a:endParaRPr lang="ru-RU" dirty="0" smtClean="0">
              <a:effectLst/>
            </a:endParaRPr>
          </a:p>
          <a:p>
            <a:pPr algn="ctr"/>
            <a:r>
              <a:rPr lang="ru-RU" b="1" dirty="0" smtClean="0">
                <a:effectLst/>
              </a:rPr>
              <a:t>2.Вихідні знання і вміння</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1.1. знати:</a:t>
            </a:r>
          </a:p>
          <a:p>
            <a:pPr algn="just"/>
            <a:r>
              <a:rPr lang="ru-RU" dirty="0" smtClean="0">
                <a:effectLst/>
              </a:rPr>
              <a:t>1.2.1. Поняття "раціональне харчування", умови його забезпечення.</a:t>
            </a:r>
          </a:p>
          <a:p>
            <a:pPr algn="just"/>
            <a:r>
              <a:rPr lang="ru-RU" dirty="0" smtClean="0"/>
              <a:t>1.2.2 </a:t>
            </a:r>
            <a:r>
              <a:rPr lang="ru-RU" dirty="0" smtClean="0">
                <a:effectLst/>
              </a:rPr>
              <a:t>Порушення здоров'я і захворювання, які можуть виникати при недотриманні кожного з умов раціонального харчування.</a:t>
            </a:r>
          </a:p>
          <a:p>
            <a:pPr algn="just"/>
            <a:r>
              <a:rPr lang="ru-RU" dirty="0" smtClean="0"/>
              <a:t>1.2.3. </a:t>
            </a:r>
            <a:r>
              <a:rPr lang="ru-RU" dirty="0" smtClean="0">
                <a:effectLst/>
              </a:rPr>
              <a:t>Методи профілактики аліментарних, інфекційних захворювань, гельмінтозів, харчових отруєнь, уражень через їжу отруйними речовинами (ЯВ), радіоактивними речовинами (РВ), бактерійними засобами (БС).</a:t>
            </a:r>
          </a:p>
        </p:txBody>
      </p:sp>
    </p:spTree>
    <p:extLst>
      <p:ext uri="{BB962C8B-B14F-4D97-AF65-F5344CB8AC3E}">
        <p14:creationId xmlns:p14="http://schemas.microsoft.com/office/powerpoint/2010/main" val="4214703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4931" y="394692"/>
            <a:ext cx="9144000" cy="6186309"/>
          </a:xfrm>
          <a:prstGeom prst="rect">
            <a:avLst/>
          </a:prstGeom>
        </p:spPr>
        <p:txBody>
          <a:bodyPr wrap="square">
            <a:spAutoFit/>
          </a:bodyPr>
          <a:lstStyle/>
          <a:p>
            <a:pPr algn="just"/>
            <a:r>
              <a:rPr lang="ru-RU" dirty="0" smtClean="0">
                <a:effectLst/>
              </a:rPr>
              <a:t>2.2.Вміти:</a:t>
            </a:r>
            <a:endParaRPr lang="ru-RU" dirty="0" smtClean="0">
              <a:effectLst/>
            </a:endParaRPr>
          </a:p>
          <a:p>
            <a:pPr algn="just"/>
            <a:r>
              <a:rPr lang="ru-RU" dirty="0" smtClean="0">
                <a:effectLst/>
              </a:rPr>
              <a:t>2.2.1. Оцінювати харчування особового складу формувань різними методами:</a:t>
            </a:r>
          </a:p>
          <a:p>
            <a:pPr algn="just">
              <a:buFont typeface="Arial" panose="020B0604020202020204" pitchFamily="34" charset="0"/>
              <a:buChar char="•"/>
            </a:pPr>
            <a:r>
              <a:rPr lang="ru-RU" dirty="0" smtClean="0">
                <a:effectLst/>
              </a:rPr>
              <a:t>розрахунковими, за розкладкою продуктів (меню-розкладка);</a:t>
            </a:r>
          </a:p>
          <a:p>
            <a:pPr algn="just">
              <a:buFont typeface="Arial" panose="020B0604020202020204" pitchFamily="34" charset="0"/>
              <a:buChar char="•"/>
            </a:pPr>
            <a:r>
              <a:rPr lang="ru-RU" dirty="0" smtClean="0">
                <a:effectLst/>
              </a:rPr>
              <a:t>шляхом вивчення набору продуктів в добовому раціоні, умов їх зберігання, кулінарної обробки, реалізації;</a:t>
            </a:r>
          </a:p>
          <a:p>
            <a:pPr algn="just">
              <a:buFont typeface="Arial" panose="020B0604020202020204" pitchFamily="34" charset="0"/>
              <a:buChar char="•"/>
            </a:pPr>
            <a:r>
              <a:rPr lang="ru-RU" dirty="0" smtClean="0">
                <a:effectLst/>
              </a:rPr>
              <a:t>контрольно-ваговим методом (зважування продуктів при завантаженні в котел, готових порцій і страв);</a:t>
            </a:r>
          </a:p>
          <a:p>
            <a:pPr algn="just">
              <a:buFont typeface="Arial" panose="020B0604020202020204" pitchFamily="34" charset="0"/>
              <a:buChar char="•"/>
            </a:pPr>
            <a:r>
              <a:rPr lang="ru-RU" dirty="0" smtClean="0">
                <a:effectLst/>
              </a:rPr>
              <a:t>шляхом вивчення харчового статусу організму особового складу </a:t>
            </a:r>
            <a:r>
              <a:rPr lang="ru-RU" dirty="0" err="1" smtClean="0">
                <a:effectLst/>
              </a:rPr>
              <a:t>формувань</a:t>
            </a:r>
            <a:r>
              <a:rPr lang="ru-RU" dirty="0" smtClean="0">
                <a:effectLst/>
              </a:rPr>
              <a:t> ( </a:t>
            </a:r>
            <a:r>
              <a:rPr lang="ru-RU" dirty="0" err="1" smtClean="0">
                <a:effectLst/>
              </a:rPr>
              <a:t>Соматоскопічні</a:t>
            </a:r>
            <a:r>
              <a:rPr lang="ru-RU" dirty="0" smtClean="0">
                <a:effectLst/>
              </a:rPr>
              <a:t>, </a:t>
            </a:r>
            <a:r>
              <a:rPr lang="ru-RU" dirty="0" err="1" smtClean="0">
                <a:effectLst/>
              </a:rPr>
              <a:t>соматометричні</a:t>
            </a:r>
            <a:r>
              <a:rPr lang="ru-RU" dirty="0" smtClean="0">
                <a:effectLst/>
              </a:rPr>
              <a:t>, </a:t>
            </a:r>
            <a:r>
              <a:rPr lang="ru-RU" dirty="0" err="1" smtClean="0">
                <a:effectLst/>
              </a:rPr>
              <a:t>фізіометричні</a:t>
            </a:r>
            <a:r>
              <a:rPr lang="ru-RU" dirty="0" smtClean="0">
                <a:effectLst/>
              </a:rPr>
              <a:t>, Біохімічними, </a:t>
            </a:r>
            <a:r>
              <a:rPr lang="ru-RU" dirty="0" err="1" smtClean="0">
                <a:effectLst/>
              </a:rPr>
              <a:t>клінічні</a:t>
            </a:r>
            <a:r>
              <a:rPr lang="ru-RU" dirty="0" smtClean="0">
                <a:effectLst/>
              </a:rPr>
              <a:t> </a:t>
            </a:r>
            <a:r>
              <a:rPr lang="ru-RU" dirty="0" err="1" smtClean="0">
                <a:effectLst/>
              </a:rPr>
              <a:t>показники</a:t>
            </a:r>
            <a:r>
              <a:rPr lang="ru-RU" dirty="0" smtClean="0">
                <a:effectLst/>
              </a:rPr>
              <a:t>);</a:t>
            </a:r>
          </a:p>
          <a:p>
            <a:pPr algn="just">
              <a:buFont typeface="Arial" panose="020B0604020202020204" pitchFamily="34" charset="0"/>
              <a:buChar char="•"/>
            </a:pPr>
            <a:r>
              <a:rPr lang="ru-RU" dirty="0" smtClean="0">
                <a:effectLst/>
              </a:rPr>
              <a:t>експресним (за допомогою приладів) і лабораторним аналізом продуктів і готової їжі.</a:t>
            </a:r>
          </a:p>
          <a:p>
            <a:pPr algn="just"/>
            <a:r>
              <a:rPr lang="ru-RU" dirty="0" smtClean="0">
                <a:effectLst/>
              </a:rPr>
              <a:t>2.2.2. Організувати та провести медичний контроль за повноцінністю харчування особового складу формувань (і потерпілого населення) і необхідні профілактичні заходи його забезпечення.</a:t>
            </a:r>
          </a:p>
          <a:p>
            <a:pPr algn="just"/>
            <a:r>
              <a:rPr lang="ru-RU" dirty="0" smtClean="0">
                <a:effectLst/>
              </a:rPr>
              <a:t>2.2.3. Проводити медичні заходи при виникненні аліментарних, інфекційних кишкових захворювань, гельмінтозів, харчових отруєнь, уражень через їжу сильнодіючими отруйними (СДОР), радіоактивними речовинами, розслідувати причини їх виникнення, проводити профілактику.</a:t>
            </a:r>
          </a:p>
          <a:p>
            <a:pPr algn="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8180232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494547" y="464104"/>
            <a:ext cx="9480884" cy="5078313"/>
          </a:xfrm>
          <a:prstGeom prst="rect">
            <a:avLst/>
          </a:prstGeom>
        </p:spPr>
        <p:txBody>
          <a:bodyPr wrap="square">
            <a:spAutoFit/>
          </a:bodyPr>
          <a:lstStyle/>
          <a:p>
            <a:pPr algn="ctr"/>
            <a:r>
              <a:rPr lang="ru-RU" b="1" dirty="0" smtClean="0">
                <a:effectLst/>
              </a:rPr>
              <a:t>3. Питання для самопідготовки</a:t>
            </a:r>
            <a:endParaRPr lang="ru-RU" dirty="0" smtClean="0">
              <a:effectLst/>
            </a:endParaRPr>
          </a:p>
          <a:p>
            <a:pPr algn="ctr"/>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Раціональне (повноцінне) харчування, умови його забезпечення. Фізіологічні норми харчування як основа його повноцінності та адекватності потребам організму.</a:t>
            </a:r>
          </a:p>
          <a:p>
            <a:pPr marL="742950" lvl="1" indent="-285750" algn="just">
              <a:buFont typeface="+mj-lt"/>
              <a:buAutoNum type="arabicPeriod"/>
            </a:pPr>
            <a:r>
              <a:rPr lang="ru-RU" dirty="0" smtClean="0">
                <a:effectLst/>
              </a:rPr>
              <a:t>Організація харчування військових і цивільних формувань в польових умовах при надзвичайних ситуаціях та під час війни, його форми (колективне, групове, індивідуальне). Батальйонні пункти харчування, типи польових кухонь, інших засобів.</a:t>
            </a:r>
          </a:p>
          <a:p>
            <a:pPr marL="742950" lvl="1" indent="-285750" algn="just">
              <a:buFont typeface="+mj-lt"/>
              <a:buAutoNum type="arabicPeriod"/>
            </a:pPr>
            <a:r>
              <a:rPr lang="ru-RU" dirty="0" smtClean="0">
                <a:effectLst/>
              </a:rPr>
              <a:t>Військові пайки, пайки формувань цивільної оборони, їх гігієнічна характеристика.</a:t>
            </a:r>
          </a:p>
          <a:p>
            <a:pPr marL="742950" lvl="1" indent="-285750" algn="just">
              <a:buFont typeface="+mj-lt"/>
              <a:buAutoNum type="arabicPeriod"/>
            </a:pPr>
            <a:r>
              <a:rPr lang="ru-RU" dirty="0" smtClean="0">
                <a:effectLst/>
              </a:rPr>
              <a:t>Харчування в умовах зараження місцевості і об'єктів СДОР, РВ, бактерійними засобами в умовах застосування зброї масового ураження.</a:t>
            </a:r>
          </a:p>
          <a:p>
            <a:pPr marL="742950" lvl="1" indent="-285750" algn="just">
              <a:buFont typeface="+mj-lt"/>
              <a:buAutoNum type="arabicPeriod"/>
            </a:pPr>
            <a:r>
              <a:rPr lang="ru-RU" dirty="0" smtClean="0">
                <a:effectLst/>
              </a:rPr>
              <a:t>Харчові концентрати, сухі пайки, раціони виживання як засобу харчування особового складу формувань в гострий період катастроф, бойових дій, інших надзвичайних ситуацій.</a:t>
            </a:r>
            <a:endParaRPr lang="ru-RU" dirty="0">
              <a:effectLst/>
            </a:endParaRPr>
          </a:p>
        </p:txBody>
      </p:sp>
    </p:spTree>
    <p:extLst>
      <p:ext uri="{BB962C8B-B14F-4D97-AF65-F5344CB8AC3E}">
        <p14:creationId xmlns:p14="http://schemas.microsoft.com/office/powerpoint/2010/main" val="22376138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587964"/>
            <a:ext cx="9144000" cy="3970318"/>
          </a:xfrm>
          <a:prstGeom prst="rect">
            <a:avLst/>
          </a:prstGeom>
        </p:spPr>
        <p:txBody>
          <a:bodyPr wrap="square">
            <a:spAutoFit/>
          </a:bodyPr>
          <a:lstStyle/>
          <a:p>
            <a:pPr marL="742950" lvl="1" indent="-285750" algn="just">
              <a:buFont typeface="+mj-lt"/>
              <a:buAutoNum type="arabicPeriod"/>
            </a:pPr>
            <a:endParaRPr lang="ru-RU" dirty="0" smtClean="0">
              <a:effectLst/>
            </a:endParaRPr>
          </a:p>
          <a:p>
            <a:pPr lvl="1" algn="just"/>
            <a:r>
              <a:rPr lang="ru-RU" dirty="0" smtClean="0">
                <a:effectLst/>
              </a:rPr>
              <a:t>7. Обов'язки медичної служби, методи і засоби гігієнічного контролю за повноцінністю і безпечністю харчування особового складу формувань і потерпілого населення в польових умовах при надзвичайних ситуаціях, в умовах бойових дій.</a:t>
            </a:r>
          </a:p>
          <a:p>
            <a:pPr lvl="1" algn="just"/>
            <a:r>
              <a:rPr lang="ru-RU" dirty="0" smtClean="0">
                <a:effectLst/>
              </a:rPr>
              <a:t>8. Методи оцінки харчового статусу організму (</a:t>
            </a:r>
            <a:r>
              <a:rPr lang="ru-RU" dirty="0" err="1" smtClean="0">
                <a:effectLst/>
              </a:rPr>
              <a:t>соматоскопічні</a:t>
            </a:r>
            <a:r>
              <a:rPr lang="ru-RU" dirty="0" smtClean="0">
                <a:effectLst/>
              </a:rPr>
              <a:t>, </a:t>
            </a:r>
            <a:r>
              <a:rPr lang="ru-RU" dirty="0" err="1" smtClean="0">
                <a:effectLst/>
              </a:rPr>
              <a:t>Соматометричні</a:t>
            </a:r>
            <a:r>
              <a:rPr lang="ru-RU" dirty="0" smtClean="0">
                <a:effectLst/>
              </a:rPr>
              <a:t>, </a:t>
            </a:r>
            <a:r>
              <a:rPr lang="ru-RU" dirty="0" err="1" smtClean="0">
                <a:effectLst/>
              </a:rPr>
              <a:t>Фізіометричні</a:t>
            </a:r>
            <a:r>
              <a:rPr lang="ru-RU" dirty="0" smtClean="0">
                <a:effectLst/>
              </a:rPr>
              <a:t>, Біохімічні, клінічні та інші)</a:t>
            </a:r>
          </a:p>
          <a:p>
            <a:pPr lvl="1" algn="just"/>
            <a:r>
              <a:rPr lang="ru-RU" dirty="0" smtClean="0">
                <a:effectLst/>
              </a:rPr>
              <a:t>8. Порушення здоров'я, захворювання, пов'язані з кількісної та якісної неадекватністю добового раціону, з порушенням режиму харчування, з невідповідністю якості продуктів і страв ферментним можливостям травної системи (</a:t>
            </a:r>
            <a:r>
              <a:rPr lang="ru-RU" dirty="0" err="1" smtClean="0">
                <a:effectLst/>
              </a:rPr>
              <a:t>поняття</a:t>
            </a:r>
            <a:r>
              <a:rPr lang="ru-RU" dirty="0" smtClean="0">
                <a:effectLst/>
              </a:rPr>
              <a:t> </a:t>
            </a:r>
            <a:r>
              <a:rPr lang="ru-RU" dirty="0" err="1" smtClean="0">
                <a:effectLst/>
              </a:rPr>
              <a:t>ензиматичної</a:t>
            </a:r>
            <a:r>
              <a:rPr lang="ru-RU" dirty="0" smtClean="0">
                <a:effectLst/>
              </a:rPr>
              <a:t> констеляції).</a:t>
            </a:r>
          </a:p>
          <a:p>
            <a:pPr lvl="1" algn="just"/>
            <a:r>
              <a:rPr lang="ru-RU" dirty="0" smtClean="0">
                <a:effectLst/>
              </a:rPr>
              <a:t>9. Інфекційні захворювання з аліментарним механізмом передачі, гельмінтози, харчові отруєння, методи їх розслідування і профілактика в польових умовах при надзвичайних ситуаціях та під час війни.</a:t>
            </a:r>
            <a:endParaRPr lang="ru-RU" dirty="0">
              <a:effectLst/>
            </a:endParaRPr>
          </a:p>
        </p:txBody>
      </p:sp>
    </p:spTree>
    <p:extLst>
      <p:ext uri="{BB962C8B-B14F-4D97-AF65-F5344CB8AC3E}">
        <p14:creationId xmlns:p14="http://schemas.microsoft.com/office/powerpoint/2010/main" val="271923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79653"/>
            <a:ext cx="9144000" cy="4247317"/>
          </a:xfrm>
          <a:prstGeom prst="rect">
            <a:avLst/>
          </a:prstGeom>
        </p:spPr>
        <p:txBody>
          <a:bodyPr wrap="square">
            <a:spAutoFit/>
          </a:bodyPr>
          <a:lstStyle/>
          <a:p>
            <a:pPr algn="ctr"/>
            <a:r>
              <a:rPr lang="ru-RU" b="1" dirty="0" smtClean="0">
                <a:effectLst/>
              </a:rPr>
              <a:t>4.Задача (завдання) для самопідготовки</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4.1. У добовому раціоні військовослужбовців, зайнятих на розбиранні завалів будівель після землетрусу, білків - 100 г (в тому числі тварин - 30 г), жирів - 90 г, вуглеводів - 380 г. Розрахуйте, чи достатній такий раціон, </a:t>
            </a:r>
            <a:r>
              <a:rPr lang="ru-RU" dirty="0" err="1" smtClean="0">
                <a:effectLst/>
              </a:rPr>
              <a:t>якщо</a:t>
            </a:r>
            <a:r>
              <a:rPr lang="ru-RU" dirty="0" smtClean="0">
                <a:effectLst/>
              </a:rPr>
              <a:t> </a:t>
            </a:r>
            <a:r>
              <a:rPr lang="ru-RU" dirty="0" err="1" smtClean="0">
                <a:effectLst/>
              </a:rPr>
              <a:t>енерговитрати</a:t>
            </a:r>
            <a:r>
              <a:rPr lang="ru-RU" dirty="0" smtClean="0">
                <a:effectLst/>
              </a:rPr>
              <a:t> </a:t>
            </a:r>
            <a:r>
              <a:rPr lang="ru-RU" dirty="0" err="1" smtClean="0">
                <a:effectLst/>
              </a:rPr>
              <a:t>військових</a:t>
            </a:r>
            <a:r>
              <a:rPr lang="ru-RU" dirty="0" smtClean="0">
                <a:effectLst/>
              </a:rPr>
              <a:t> становить 4500 ккал. (Врахуйте, що 10% їжі не засвоюється).</a:t>
            </a:r>
          </a:p>
          <a:p>
            <a:pPr algn="just"/>
            <a:r>
              <a:rPr lang="ru-RU" dirty="0" smtClean="0">
                <a:effectLst/>
              </a:rPr>
              <a:t>4.2. Рота з 350 солдат на рятувальних роботах в сніданок на батальйоном пункті харчування споживала: варене м'ясо з загиблої під час землетрусу корови, перлову кашу, хліб, чай. В обід: суп з концентратів, котлети з тієї ж загиблої корови, кашу, компот, хліб. Через 2-4 години після обіду у 40 солдатів почалися болі в животі, пронос, температура 37,5-38,7</a:t>
            </a:r>
            <a:r>
              <a:rPr lang="ru-RU" baseline="30000" dirty="0" smtClean="0">
                <a:effectLst/>
              </a:rPr>
              <a:t>0</a:t>
            </a:r>
            <a:r>
              <a:rPr lang="ru-RU" dirty="0" smtClean="0">
                <a:effectLst/>
              </a:rPr>
              <a:t>С. У 10 чоловік зазначалося легке нездужання. Смертельних випадків не було. Перерахуйте обов'язки лікаря в цих умовах. Заповніть (умовно) екстрене повідомлення про харчове отруєння:</a:t>
            </a:r>
            <a:endParaRPr lang="ru-RU" dirty="0">
              <a:effectLst/>
            </a:endParaRPr>
          </a:p>
        </p:txBody>
      </p:sp>
    </p:spTree>
    <p:extLst>
      <p:ext uri="{BB962C8B-B14F-4D97-AF65-F5344CB8AC3E}">
        <p14:creationId xmlns:p14="http://schemas.microsoft.com/office/powerpoint/2010/main" val="408113223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1700" y="565355"/>
            <a:ext cx="8040547" cy="4524315"/>
          </a:xfrm>
          <a:prstGeom prst="rect">
            <a:avLst/>
          </a:prstGeom>
        </p:spPr>
        <p:txBody>
          <a:bodyPr wrap="square">
            <a:spAutoFit/>
          </a:bodyPr>
          <a:lstStyle/>
          <a:p>
            <a:pPr algn="r"/>
            <a:r>
              <a:rPr lang="ru-RU" dirty="0" smtClean="0">
                <a:effectLst/>
              </a:rPr>
              <a:t>Облікова форма № 58</a:t>
            </a:r>
          </a:p>
          <a:p>
            <a:pPr algn="r"/>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Номер військової частини або підрозділу МНС - </a:t>
            </a:r>
          </a:p>
          <a:p>
            <a:pPr algn="just">
              <a:buFont typeface="+mj-lt"/>
              <a:buAutoNum type="arabicPeriod"/>
            </a:pPr>
            <a:r>
              <a:rPr lang="ru-RU" dirty="0" smtClean="0">
                <a:effectLst/>
              </a:rPr>
              <a:t>діагноз -</a:t>
            </a:r>
          </a:p>
          <a:p>
            <a:pPr algn="just">
              <a:buFont typeface="+mj-lt"/>
              <a:buAutoNum type="arabicPeriod"/>
            </a:pPr>
            <a:r>
              <a:rPr lang="ru-RU" dirty="0" smtClean="0">
                <a:effectLst/>
              </a:rPr>
              <a:t>Дата харчового отруєння, час, прояви симптомів після прийняття їжі -</a:t>
            </a:r>
          </a:p>
          <a:p>
            <a:pPr algn="just">
              <a:buFont typeface="+mj-lt"/>
              <a:buAutoNum type="arabicPeriod"/>
            </a:pPr>
            <a:r>
              <a:rPr lang="ru-RU" dirty="0" smtClean="0">
                <a:effectLst/>
              </a:rPr>
              <a:t>Місце прийому їжі -</a:t>
            </a:r>
          </a:p>
          <a:p>
            <a:pPr algn="just">
              <a:buFont typeface="+mj-lt"/>
              <a:buAutoNum type="arabicPeriod"/>
            </a:pPr>
            <a:r>
              <a:rPr lang="ru-RU" dirty="0" smtClean="0">
                <a:effectLst/>
              </a:rPr>
              <a:t>Кількість постраждалих -, з них госпіталізовано -</a:t>
            </a:r>
          </a:p>
          <a:p>
            <a:pPr algn="just">
              <a:buFont typeface="+mj-lt"/>
              <a:buAutoNum type="arabicPeriod"/>
            </a:pPr>
            <a:r>
              <a:rPr lang="ru-RU" dirty="0" smtClean="0">
                <a:effectLst/>
              </a:rPr>
              <a:t>Тяжкість захворювання - </a:t>
            </a:r>
          </a:p>
          <a:p>
            <a:pPr algn="just">
              <a:buFont typeface="+mj-lt"/>
              <a:buAutoNum type="arabicPeriod"/>
            </a:pPr>
            <a:r>
              <a:rPr lang="ru-RU" dirty="0" smtClean="0">
                <a:effectLst/>
              </a:rPr>
              <a:t>Підозрюваний продукт (блюдо) - </a:t>
            </a:r>
          </a:p>
          <a:p>
            <a:pPr algn="just">
              <a:buFont typeface="+mj-lt"/>
              <a:buAutoNum type="arabicPeriod"/>
            </a:pPr>
            <a:r>
              <a:rPr lang="ru-RU" dirty="0" smtClean="0">
                <a:effectLst/>
              </a:rPr>
              <a:t>Причина, яка зумовила отруєння -</a:t>
            </a:r>
          </a:p>
          <a:p>
            <a:pPr algn="just">
              <a:buFont typeface="+mj-lt"/>
              <a:buAutoNum type="arabicPeriod"/>
            </a:pPr>
            <a:r>
              <a:rPr lang="ru-RU" dirty="0" smtClean="0">
                <a:effectLst/>
              </a:rPr>
              <a:t>Прийняті заходи:</a:t>
            </a:r>
          </a:p>
          <a:p>
            <a:pPr algn="just"/>
            <a:r>
              <a:rPr lang="ru-RU" dirty="0" smtClean="0">
                <a:effectLst/>
              </a:rPr>
              <a:t/>
            </a:r>
            <a:br>
              <a:rPr lang="ru-RU" dirty="0" smtClean="0">
                <a:effectLst/>
              </a:rPr>
            </a:br>
            <a:endParaRPr lang="ru-RU" dirty="0" smtClean="0">
              <a:effectLst/>
            </a:endParaRPr>
          </a:p>
          <a:p>
            <a:pPr algn="just"/>
            <a:r>
              <a:rPr lang="ru-RU" dirty="0" smtClean="0">
                <a:effectLst/>
              </a:rPr>
              <a:t>Підпис лікаря.</a:t>
            </a:r>
            <a:endParaRPr lang="ru-RU" dirty="0">
              <a:effectLst/>
            </a:endParaRPr>
          </a:p>
        </p:txBody>
      </p:sp>
    </p:spTree>
    <p:extLst>
      <p:ext uri="{BB962C8B-B14F-4D97-AF65-F5344CB8AC3E}">
        <p14:creationId xmlns:p14="http://schemas.microsoft.com/office/powerpoint/2010/main" val="254575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751344"/>
            <a:ext cx="8191018" cy="4247317"/>
          </a:xfrm>
          <a:prstGeom prst="rect">
            <a:avLst/>
          </a:prstGeom>
        </p:spPr>
        <p:txBody>
          <a:bodyPr wrap="square">
            <a:spAutoFit/>
          </a:bodyPr>
          <a:lstStyle/>
          <a:p>
            <a:pPr algn="ctr"/>
            <a:r>
              <a:rPr lang="ru-RU" b="1" dirty="0" smtClean="0">
                <a:effectLst/>
              </a:rPr>
              <a:t>5.Структура і зміст заняття</a:t>
            </a:r>
            <a:endParaRPr lang="ru-RU" dirty="0" smtClean="0">
              <a:effectLst/>
            </a:endParaRPr>
          </a:p>
          <a:p>
            <a:pPr algn="just"/>
            <a:r>
              <a:rPr lang="ru-RU" dirty="0" smtClean="0">
                <a:effectLst/>
              </a:rPr>
              <a:t/>
            </a:r>
            <a:br>
              <a:rPr lang="ru-RU" dirty="0" smtClean="0">
                <a:effectLst/>
              </a:rPr>
            </a:br>
            <a:endParaRPr lang="ru-RU" dirty="0" smtClean="0">
              <a:effectLst/>
            </a:endParaRPr>
          </a:p>
          <a:p>
            <a:pPr marL="742950" lvl="1" indent="-285750" algn="just">
              <a:buFont typeface="+mj-lt"/>
              <a:buAutoNum type="arabicPeriod"/>
            </a:pPr>
            <a:r>
              <a:rPr lang="ru-RU" dirty="0" smtClean="0">
                <a:effectLst/>
              </a:rPr>
              <a:t>Теоретичні питання до теми вивчаються в формі семінару шляхом опитування студентів (45 хвилин, додатки 1,2,3).</a:t>
            </a:r>
          </a:p>
          <a:p>
            <a:pPr marL="742950" lvl="1" indent="-285750" algn="just">
              <a:buFont typeface="+mj-lt"/>
              <a:buAutoNum type="arabicPeriod"/>
            </a:pPr>
            <a:r>
              <a:rPr lang="ru-RU" dirty="0" smtClean="0">
                <a:effectLst/>
              </a:rPr>
              <a:t>Практична частина заняття проводиться шляхом розгляду ситуаційної задачі про випадок харчового отруєння особового складу військового підрозділу, оформлення необхідних документів (додаток 4), складання висновку і рекомендацій (вимог) щодо профілактики харчових отруєнь (45 хв.)</a:t>
            </a:r>
          </a:p>
          <a:p>
            <a:pPr algn="just"/>
            <a:r>
              <a:rPr lang="ru-RU" dirty="0" smtClean="0">
                <a:effectLst/>
              </a:rPr>
              <a:t>При виконанні практичної роботи студент користується рекомендованою літературою, матеріалами лекції до теми, додатками до даної теми заняття, наведеними нижче.</a:t>
            </a:r>
            <a:endParaRPr lang="ru-RU" dirty="0">
              <a:effectLst/>
            </a:endParaRPr>
          </a:p>
        </p:txBody>
      </p:sp>
    </p:spTree>
    <p:extLst>
      <p:ext uri="{BB962C8B-B14F-4D97-AF65-F5344CB8AC3E}">
        <p14:creationId xmlns:p14="http://schemas.microsoft.com/office/powerpoint/2010/main" val="302440895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418853"/>
            <a:ext cx="9144000" cy="5632311"/>
          </a:xfrm>
          <a:prstGeom prst="rect">
            <a:avLst/>
          </a:prstGeom>
        </p:spPr>
        <p:txBody>
          <a:bodyPr wrap="square">
            <a:spAutoFit/>
          </a:bodyPr>
          <a:lstStyle/>
          <a:p>
            <a:pPr algn="ctr"/>
            <a:r>
              <a:rPr lang="ru-RU" b="1" dirty="0"/>
              <a:t>7. Оснащення заняття</a:t>
            </a:r>
            <a:endParaRPr lang="uk-UA" dirty="0"/>
          </a:p>
          <a:p>
            <a:pPr algn="just"/>
            <a:r>
              <a:rPr lang="ru-RU" dirty="0"/>
              <a:t/>
            </a:r>
            <a:br>
              <a:rPr lang="ru-RU" dirty="0"/>
            </a:br>
            <a:endParaRPr lang="ru-RU" dirty="0"/>
          </a:p>
          <a:p>
            <a:pPr algn="just">
              <a:buFont typeface="+mj-lt"/>
              <a:buAutoNum type="arabicPeriod"/>
            </a:pPr>
            <a:r>
              <a:rPr lang="ru-RU" dirty="0"/>
              <a:t>таблиці: </a:t>
            </a:r>
            <a:endParaRPr lang="uk-UA" dirty="0"/>
          </a:p>
          <a:p>
            <a:pPr algn="just"/>
            <a:r>
              <a:rPr lang="ru-RU" dirty="0"/>
              <a:t>- Умови раціонального харчування;</a:t>
            </a:r>
          </a:p>
          <a:p>
            <a:pPr algn="just">
              <a:buFont typeface="Arial" panose="020B0604020202020204" pitchFamily="34" charset="0"/>
              <a:buChar char="•"/>
            </a:pPr>
            <a:r>
              <a:rPr lang="ru-RU" dirty="0"/>
              <a:t>Методи медичного контролю за повноцінністю харчування;</a:t>
            </a:r>
          </a:p>
          <a:p>
            <a:pPr algn="just">
              <a:buFont typeface="Arial" panose="020B0604020202020204" pitchFamily="34" charset="0"/>
              <a:buChar char="•"/>
            </a:pPr>
            <a:r>
              <a:rPr lang="ru-RU" dirty="0"/>
              <a:t>Загальний пайок формувань Міністерства надзвичайних ситуацій з його гігієнічної характеристикою.</a:t>
            </a:r>
            <a:endParaRPr lang="uk-UA" dirty="0"/>
          </a:p>
          <a:p>
            <a:pPr algn="just">
              <a:buFont typeface="+mj-lt"/>
              <a:buAutoNum type="arabicPeriod" startAt="2"/>
            </a:pPr>
            <a:r>
              <a:rPr lang="ru-RU" dirty="0"/>
              <a:t>Зразки харчових концентратів, сухих пайків, раціонів виживання.</a:t>
            </a:r>
          </a:p>
          <a:p>
            <a:pPr algn="just">
              <a:buFont typeface="+mj-lt"/>
              <a:buAutoNum type="arabicPeriod" startAt="2"/>
            </a:pPr>
            <a:r>
              <a:rPr lang="ru-RU" dirty="0"/>
              <a:t>Форми документів, які оформляються при розслідуванні харчових отруєнь: - екстрене повідомлення (облікова форма № 58);</a:t>
            </a:r>
            <a:endParaRPr lang="uk-UA" dirty="0"/>
          </a:p>
          <a:p>
            <a:pPr algn="just">
              <a:buFont typeface="Arial" panose="020B0604020202020204" pitchFamily="34" charset="0"/>
              <a:buChar char="•"/>
            </a:pPr>
            <a:r>
              <a:rPr lang="ru-RU" dirty="0"/>
              <a:t>напрямок в польову лабораторію (ЛГ-1, ЛГ-2) або лабораторію СЕС підозрюваної їжі, виділень, блювоти постраждалих;</a:t>
            </a:r>
            <a:endParaRPr lang="uk-UA" dirty="0"/>
          </a:p>
          <a:p>
            <a:pPr algn="just">
              <a:buFont typeface="Arial" panose="020B0604020202020204" pitchFamily="34" charset="0"/>
              <a:buChar char="•"/>
            </a:pPr>
            <a:r>
              <a:rPr lang="ru-RU" dirty="0"/>
              <a:t>схема розслідування групових харчових отруєнь за клінічними симптомами;</a:t>
            </a:r>
          </a:p>
          <a:p>
            <a:pPr algn="just">
              <a:buFont typeface="Arial" panose="020B0604020202020204" pitchFamily="34" charset="0"/>
              <a:buChar char="•"/>
            </a:pPr>
            <a:r>
              <a:rPr lang="ru-RU" dirty="0"/>
              <a:t>листок опитування постраждалих для з'ясування страви (продукту), що призвів до отруєння;</a:t>
            </a:r>
            <a:endParaRPr lang="uk-UA" dirty="0"/>
          </a:p>
          <a:p>
            <a:pPr algn="just">
              <a:buFont typeface="Arial" panose="020B0604020202020204" pitchFamily="34" charset="0"/>
              <a:buChar char="•"/>
            </a:pPr>
            <a:r>
              <a:rPr lang="ru-RU" dirty="0"/>
              <a:t>акт про результати розслідування харчового отруєння.</a:t>
            </a:r>
          </a:p>
          <a:p>
            <a:pPr algn="just">
              <a:buFont typeface="+mj-lt"/>
              <a:buAutoNum type="arabicPeriod" startAt="4"/>
            </a:pPr>
            <a:r>
              <a:rPr lang="ru-RU" dirty="0"/>
              <a:t>Ситуаційні завдання про випадки харчових отруєнь для самостійної роботи студентів на занятті.</a:t>
            </a:r>
          </a:p>
        </p:txBody>
      </p:sp>
    </p:spTree>
    <p:extLst>
      <p:ext uri="{BB962C8B-B14F-4D97-AF65-F5344CB8AC3E}">
        <p14:creationId xmlns:p14="http://schemas.microsoft.com/office/powerpoint/2010/main" val="276198534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6787" y="163774"/>
            <a:ext cx="9907825" cy="368490"/>
          </a:xfrm>
        </p:spPr>
        <p:txBody>
          <a:bodyPr>
            <a:noAutofit/>
          </a:bodyPr>
          <a:lstStyle/>
          <a:p>
            <a:r>
              <a:rPr lang="ru-RU" sz="1800" b="1" u="sng" dirty="0" err="1" smtClean="0"/>
              <a:t>Основн</a:t>
            </a:r>
            <a:r>
              <a:rPr lang="uk-UA" sz="1800" b="1" u="sng" dirty="0" smtClean="0"/>
              <a:t>і</a:t>
            </a:r>
            <a:r>
              <a:rPr lang="ru-RU" sz="1800" b="1" u="sng" dirty="0" smtClean="0"/>
              <a:t> </a:t>
            </a:r>
            <a:r>
              <a:rPr lang="ru-RU" sz="1800" b="1" u="sng" dirty="0" err="1" smtClean="0"/>
              <a:t>терміни</a:t>
            </a:r>
            <a:r>
              <a:rPr lang="ru-RU" sz="1800" b="1" u="sng" dirty="0" smtClean="0"/>
              <a:t>, </a:t>
            </a:r>
            <a:r>
              <a:rPr lang="ru-RU" sz="1800" b="1" u="sng" dirty="0" err="1"/>
              <a:t>які</a:t>
            </a:r>
            <a:r>
              <a:rPr lang="ru-RU" sz="1800" b="1" u="sng" dirty="0"/>
              <a:t> повинен </a:t>
            </a:r>
            <a:r>
              <a:rPr lang="ru-RU" sz="1800" b="1" u="sng" dirty="0" err="1"/>
              <a:t>засвоїти</a:t>
            </a:r>
            <a:r>
              <a:rPr lang="ru-RU" sz="1800" b="1" u="sng" dirty="0"/>
              <a:t> студент при </a:t>
            </a:r>
            <a:r>
              <a:rPr lang="ru-RU" sz="1800" b="1" u="sng" dirty="0" err="1"/>
              <a:t>підготовці</a:t>
            </a:r>
            <a:r>
              <a:rPr lang="ru-RU" sz="1800" b="1" u="sng" dirty="0"/>
              <a:t> до </a:t>
            </a:r>
            <a:r>
              <a:rPr lang="ru-RU" sz="1800" b="1" u="sng" dirty="0" err="1"/>
              <a:t>заняття</a:t>
            </a:r>
            <a:endParaRPr lang="ru-RU" sz="1800" b="1" u="sng" dirty="0"/>
          </a:p>
        </p:txBody>
      </p:sp>
      <p:sp>
        <p:nvSpPr>
          <p:cNvPr id="3" name="Объект 2"/>
          <p:cNvSpPr>
            <a:spLocks noGrp="1"/>
          </p:cNvSpPr>
          <p:nvPr>
            <p:ph idx="1"/>
          </p:nvPr>
        </p:nvSpPr>
        <p:spPr>
          <a:xfrm>
            <a:off x="1596787" y="777922"/>
            <a:ext cx="9907825" cy="5964072"/>
          </a:xfrm>
        </p:spPr>
        <p:txBody>
          <a:bodyPr>
            <a:normAutofit/>
          </a:bodyPr>
          <a:lstStyle/>
          <a:p>
            <a:r>
              <a:rPr lang="ru-RU" b="1" i="1" dirty="0" err="1" smtClean="0"/>
              <a:t>Небезпека</a:t>
            </a:r>
            <a:r>
              <a:rPr lang="ru-RU" dirty="0" smtClean="0"/>
              <a:t> - </a:t>
            </a:r>
            <a:r>
              <a:rPr lang="ru-RU" dirty="0" err="1" smtClean="0"/>
              <a:t>це</a:t>
            </a:r>
            <a:r>
              <a:rPr lang="ru-RU" dirty="0" smtClean="0"/>
              <a:t> </a:t>
            </a:r>
            <a:r>
              <a:rPr lang="ru-RU" dirty="0" err="1"/>
              <a:t>такий</a:t>
            </a:r>
            <a:r>
              <a:rPr lang="ru-RU" dirty="0"/>
              <a:t> стан умов </a:t>
            </a:r>
            <a:r>
              <a:rPr lang="ru-RU" dirty="0" err="1"/>
              <a:t>праці</a:t>
            </a:r>
            <a:r>
              <a:rPr lang="ru-RU" dirty="0"/>
              <a:t>, коли </a:t>
            </a:r>
            <a:r>
              <a:rPr lang="ru-RU" dirty="0" err="1"/>
              <a:t>людина</a:t>
            </a:r>
            <a:r>
              <a:rPr lang="ru-RU" dirty="0"/>
              <a:t> з </a:t>
            </a:r>
            <a:r>
              <a:rPr lang="ru-RU" dirty="0" err="1"/>
              <a:t>певним</a:t>
            </a:r>
            <a:r>
              <a:rPr lang="ru-RU" dirty="0"/>
              <a:t> </a:t>
            </a:r>
            <a:r>
              <a:rPr lang="ru-RU" dirty="0" err="1"/>
              <a:t>ступенем</a:t>
            </a:r>
            <a:r>
              <a:rPr lang="ru-RU" dirty="0"/>
              <a:t> </a:t>
            </a:r>
            <a:r>
              <a:rPr lang="ru-RU" dirty="0" err="1"/>
              <a:t>імовірності</a:t>
            </a:r>
            <a:r>
              <a:rPr lang="ru-RU" dirty="0"/>
              <a:t> </a:t>
            </a:r>
            <a:r>
              <a:rPr lang="ru-RU" dirty="0" err="1"/>
              <a:t>підлягає</a:t>
            </a:r>
            <a:r>
              <a:rPr lang="ru-RU" dirty="0"/>
              <a:t> </a:t>
            </a:r>
            <a:r>
              <a:rPr lang="ru-RU" dirty="0" err="1"/>
              <a:t>дії</a:t>
            </a:r>
            <a:r>
              <a:rPr lang="ru-RU" dirty="0"/>
              <a:t> </a:t>
            </a:r>
            <a:r>
              <a:rPr lang="ru-RU" dirty="0" err="1"/>
              <a:t>небезпечних</a:t>
            </a:r>
            <a:r>
              <a:rPr lang="ru-RU" dirty="0"/>
              <a:t> </a:t>
            </a:r>
            <a:r>
              <a:rPr lang="ru-RU" dirty="0" err="1"/>
              <a:t>або</a:t>
            </a:r>
            <a:r>
              <a:rPr lang="ru-RU" dirty="0"/>
              <a:t> </a:t>
            </a:r>
            <a:r>
              <a:rPr lang="ru-RU" dirty="0" err="1"/>
              <a:t>шкідливих</a:t>
            </a:r>
            <a:r>
              <a:rPr lang="ru-RU" dirty="0"/>
              <a:t> </a:t>
            </a:r>
            <a:r>
              <a:rPr lang="ru-RU" dirty="0" err="1" smtClean="0"/>
              <a:t>факторів</a:t>
            </a:r>
            <a:r>
              <a:rPr lang="ru-RU" dirty="0" smtClean="0"/>
              <a:t>.</a:t>
            </a:r>
          </a:p>
          <a:p>
            <a:endParaRPr lang="ru-RU" dirty="0" smtClean="0"/>
          </a:p>
          <a:p>
            <a:r>
              <a:rPr lang="ru-RU" b="1" i="1" dirty="0" err="1" smtClean="0"/>
              <a:t>Харчовий</a:t>
            </a:r>
            <a:r>
              <a:rPr lang="ru-RU" b="1" i="1" dirty="0" smtClean="0"/>
              <a:t> </a:t>
            </a:r>
            <a:r>
              <a:rPr lang="ru-RU" b="1" i="1" dirty="0" err="1" smtClean="0"/>
              <a:t>раціон</a:t>
            </a:r>
            <a:r>
              <a:rPr lang="ru-RU" b="1" i="1" dirty="0" smtClean="0"/>
              <a:t> </a:t>
            </a:r>
            <a:r>
              <a:rPr lang="ru-RU" dirty="0"/>
              <a:t>-  </a:t>
            </a:r>
            <a:r>
              <a:rPr lang="ru-RU" dirty="0" err="1" smtClean="0"/>
              <a:t>це</a:t>
            </a:r>
            <a:r>
              <a:rPr lang="ru-RU" dirty="0" smtClean="0"/>
              <a:t> </a:t>
            </a:r>
            <a:r>
              <a:rPr lang="ru-RU" dirty="0" err="1"/>
              <a:t>добова</a:t>
            </a:r>
            <a:r>
              <a:rPr lang="ru-RU" dirty="0"/>
              <a:t> </a:t>
            </a:r>
            <a:r>
              <a:rPr lang="ru-RU" dirty="0" err="1"/>
              <a:t>кількість</a:t>
            </a:r>
            <a:r>
              <a:rPr lang="ru-RU" dirty="0"/>
              <a:t> </a:t>
            </a:r>
            <a:r>
              <a:rPr lang="ru-RU" dirty="0" err="1"/>
              <a:t>їжі</a:t>
            </a:r>
            <a:r>
              <a:rPr lang="ru-RU" dirty="0"/>
              <a:t> для </a:t>
            </a:r>
            <a:r>
              <a:rPr lang="ru-RU" dirty="0" err="1"/>
              <a:t>однієї</a:t>
            </a:r>
            <a:r>
              <a:rPr lang="ru-RU" dirty="0"/>
              <a:t> </a:t>
            </a:r>
            <a:r>
              <a:rPr lang="ru-RU" dirty="0" err="1"/>
              <a:t>людини</a:t>
            </a:r>
            <a:r>
              <a:rPr lang="ru-RU" dirty="0"/>
              <a:t>. </a:t>
            </a:r>
            <a:r>
              <a:rPr lang="ru-RU" dirty="0" err="1"/>
              <a:t>Набір</a:t>
            </a:r>
            <a:r>
              <a:rPr lang="ru-RU" dirty="0"/>
              <a:t> </a:t>
            </a:r>
            <a:r>
              <a:rPr lang="ru-RU" dirty="0" err="1"/>
              <a:t>продуктів</a:t>
            </a:r>
            <a:r>
              <a:rPr lang="ru-RU" dirty="0"/>
              <a:t> і </a:t>
            </a:r>
            <a:r>
              <a:rPr lang="ru-RU" dirty="0" err="1"/>
              <a:t>методи</a:t>
            </a:r>
            <a:r>
              <a:rPr lang="ru-RU" dirty="0"/>
              <a:t> </a:t>
            </a:r>
            <a:r>
              <a:rPr lang="ru-RU" dirty="0" err="1"/>
              <a:t>їх</a:t>
            </a:r>
            <a:r>
              <a:rPr lang="ru-RU" dirty="0"/>
              <a:t> </a:t>
            </a:r>
            <a:r>
              <a:rPr lang="ru-RU" dirty="0" err="1"/>
              <a:t>кулінарної</a:t>
            </a:r>
            <a:r>
              <a:rPr lang="ru-RU" dirty="0"/>
              <a:t> </a:t>
            </a:r>
            <a:r>
              <a:rPr lang="ru-RU" dirty="0" err="1"/>
              <a:t>обробки</a:t>
            </a:r>
            <a:r>
              <a:rPr lang="ru-RU" dirty="0"/>
              <a:t> </a:t>
            </a:r>
            <a:r>
              <a:rPr lang="ru-RU" dirty="0" err="1"/>
              <a:t>повинні</a:t>
            </a:r>
            <a:r>
              <a:rPr lang="ru-RU" dirty="0"/>
              <a:t> </a:t>
            </a:r>
            <a:r>
              <a:rPr lang="ru-RU" dirty="0" err="1"/>
              <a:t>задовольняти</a:t>
            </a:r>
            <a:r>
              <a:rPr lang="ru-RU" dirty="0"/>
              <a:t> потреби </a:t>
            </a:r>
            <a:r>
              <a:rPr lang="ru-RU" dirty="0" err="1"/>
              <a:t>організму</a:t>
            </a:r>
            <a:r>
              <a:rPr lang="ru-RU" dirty="0"/>
              <a:t> в </a:t>
            </a:r>
            <a:r>
              <a:rPr lang="ru-RU" dirty="0" err="1"/>
              <a:t>необхідних</a:t>
            </a:r>
            <a:r>
              <a:rPr lang="ru-RU" dirty="0"/>
              <a:t> </a:t>
            </a:r>
            <a:r>
              <a:rPr lang="ru-RU" dirty="0" err="1"/>
              <a:t>харчових</a:t>
            </a:r>
            <a:r>
              <a:rPr lang="ru-RU" dirty="0"/>
              <a:t> </a:t>
            </a:r>
            <a:r>
              <a:rPr lang="ru-RU" dirty="0" err="1"/>
              <a:t>речовинах</a:t>
            </a:r>
            <a:r>
              <a:rPr lang="ru-RU" dirty="0"/>
              <a:t>, тому </a:t>
            </a:r>
            <a:r>
              <a:rPr lang="ru-RU" dirty="0" err="1"/>
              <a:t>їх</a:t>
            </a:r>
            <a:r>
              <a:rPr lang="ru-RU" dirty="0"/>
              <a:t> </a:t>
            </a:r>
            <a:r>
              <a:rPr lang="ru-RU" dirty="0" err="1"/>
              <a:t>визначають</a:t>
            </a:r>
            <a:r>
              <a:rPr lang="ru-RU" dirty="0"/>
              <a:t> з </a:t>
            </a:r>
            <a:r>
              <a:rPr lang="ru-RU" dirty="0" err="1"/>
              <a:t>врахуванням</a:t>
            </a:r>
            <a:r>
              <a:rPr lang="ru-RU" dirty="0"/>
              <a:t> </a:t>
            </a:r>
            <a:r>
              <a:rPr lang="ru-RU" dirty="0" err="1"/>
              <a:t>віку</a:t>
            </a:r>
            <a:r>
              <a:rPr lang="ru-RU" dirty="0"/>
              <a:t>, </a:t>
            </a:r>
            <a:r>
              <a:rPr lang="ru-RU" dirty="0" err="1"/>
              <a:t>статі</a:t>
            </a:r>
            <a:r>
              <a:rPr lang="ru-RU" dirty="0"/>
              <a:t>, </a:t>
            </a:r>
            <a:r>
              <a:rPr lang="ru-RU" dirty="0" err="1"/>
              <a:t>трудової</a:t>
            </a:r>
            <a:r>
              <a:rPr lang="ru-RU" dirty="0"/>
              <a:t> </a:t>
            </a:r>
            <a:r>
              <a:rPr lang="ru-RU" dirty="0" err="1"/>
              <a:t>діяльності</a:t>
            </a:r>
            <a:r>
              <a:rPr lang="ru-RU" dirty="0"/>
              <a:t>, </a:t>
            </a:r>
            <a:r>
              <a:rPr lang="ru-RU" dirty="0" err="1"/>
              <a:t>кліматичних</a:t>
            </a:r>
            <a:r>
              <a:rPr lang="ru-RU" dirty="0"/>
              <a:t> умов </a:t>
            </a:r>
            <a:r>
              <a:rPr lang="ru-RU" dirty="0" err="1" smtClean="0"/>
              <a:t>тощо</a:t>
            </a:r>
            <a:r>
              <a:rPr lang="ru-RU" dirty="0" smtClean="0"/>
              <a:t>. </a:t>
            </a:r>
          </a:p>
          <a:p>
            <a:endParaRPr lang="ru-RU" dirty="0"/>
          </a:p>
          <a:p>
            <a:r>
              <a:rPr lang="ru-RU" b="1" i="1" dirty="0" err="1" smtClean="0"/>
              <a:t>Харчовий</a:t>
            </a:r>
            <a:r>
              <a:rPr lang="ru-RU" b="1" i="1" dirty="0"/>
              <a:t> режим </a:t>
            </a:r>
            <a:r>
              <a:rPr lang="ru-RU" dirty="0"/>
              <a:t>- </a:t>
            </a:r>
            <a:r>
              <a:rPr lang="ru-RU" dirty="0" err="1" smtClean="0"/>
              <a:t>прийом</a:t>
            </a:r>
            <a:r>
              <a:rPr lang="ru-RU" dirty="0" smtClean="0"/>
              <a:t> </a:t>
            </a:r>
            <a:r>
              <a:rPr lang="ru-RU" dirty="0" err="1"/>
              <a:t>їжі</a:t>
            </a:r>
            <a:r>
              <a:rPr lang="ru-RU" dirty="0"/>
              <a:t> у </a:t>
            </a:r>
            <a:r>
              <a:rPr lang="ru-RU" dirty="0" err="1"/>
              <a:t>визначений</a:t>
            </a:r>
            <a:r>
              <a:rPr lang="ru-RU" dirty="0"/>
              <a:t> час і </a:t>
            </a:r>
            <a:r>
              <a:rPr lang="ru-RU" dirty="0" err="1"/>
              <a:t>найбільш</a:t>
            </a:r>
            <a:r>
              <a:rPr lang="ru-RU" dirty="0"/>
              <a:t> </a:t>
            </a:r>
            <a:r>
              <a:rPr lang="ru-RU" dirty="0" err="1"/>
              <a:t>раціональне</a:t>
            </a:r>
            <a:r>
              <a:rPr lang="ru-RU" dirty="0"/>
              <a:t> </a:t>
            </a:r>
            <a:r>
              <a:rPr lang="ru-RU" dirty="0" err="1"/>
              <a:t>розподілення</a:t>
            </a:r>
            <a:r>
              <a:rPr lang="ru-RU" dirty="0"/>
              <a:t> </a:t>
            </a:r>
            <a:r>
              <a:rPr lang="ru-RU" dirty="0" err="1"/>
              <a:t>раціону</a:t>
            </a:r>
            <a:r>
              <a:rPr lang="ru-RU" dirty="0"/>
              <a:t> </a:t>
            </a:r>
            <a:r>
              <a:rPr lang="ru-RU" dirty="0" err="1"/>
              <a:t>протягом</a:t>
            </a:r>
            <a:r>
              <a:rPr lang="ru-RU" dirty="0"/>
              <a:t> дня</a:t>
            </a:r>
            <a:r>
              <a:rPr lang="ru-RU" dirty="0" smtClean="0"/>
              <a:t>.</a:t>
            </a:r>
          </a:p>
          <a:p>
            <a:endParaRPr lang="ru-RU" dirty="0"/>
          </a:p>
          <a:p>
            <a:r>
              <a:rPr lang="ru-RU" b="1" i="1" dirty="0" err="1"/>
              <a:t>Харчові</a:t>
            </a:r>
            <a:r>
              <a:rPr lang="ru-RU" b="1" i="1" dirty="0"/>
              <a:t> </a:t>
            </a:r>
            <a:r>
              <a:rPr lang="ru-RU" b="1" i="1" dirty="0" err="1" smtClean="0"/>
              <a:t>концентрати</a:t>
            </a:r>
            <a:r>
              <a:rPr lang="ru-RU" b="1" i="1" dirty="0"/>
              <a:t> </a:t>
            </a:r>
            <a:r>
              <a:rPr lang="ru-RU" dirty="0"/>
              <a:t>- </a:t>
            </a:r>
            <a:r>
              <a:rPr lang="ru-RU" dirty="0" err="1" smtClean="0"/>
              <a:t>обезводнені</a:t>
            </a:r>
            <a:r>
              <a:rPr lang="ru-RU" dirty="0" smtClean="0"/>
              <a:t> </a:t>
            </a:r>
            <a:r>
              <a:rPr lang="ru-RU" dirty="0" err="1"/>
              <a:t>пресовані</a:t>
            </a:r>
            <a:r>
              <a:rPr lang="ru-RU" dirty="0"/>
              <a:t> </a:t>
            </a:r>
            <a:r>
              <a:rPr lang="ru-RU" dirty="0" err="1"/>
              <a:t>харчові</a:t>
            </a:r>
            <a:r>
              <a:rPr lang="ru-RU" dirty="0"/>
              <a:t> </a:t>
            </a:r>
            <a:r>
              <a:rPr lang="ru-RU" dirty="0" err="1"/>
              <a:t>продукти</a:t>
            </a:r>
            <a:r>
              <a:rPr lang="ru-RU" dirty="0"/>
              <a:t> і </a:t>
            </a:r>
            <a:r>
              <a:rPr lang="ru-RU" dirty="0" err="1"/>
              <a:t>напівфабрикати</a:t>
            </a:r>
            <a:r>
              <a:rPr lang="ru-RU" dirty="0"/>
              <a:t> </a:t>
            </a:r>
            <a:r>
              <a:rPr lang="ru-RU" dirty="0" err="1"/>
              <a:t>вигідні</a:t>
            </a:r>
            <a:r>
              <a:rPr lang="ru-RU" dirty="0"/>
              <a:t> для </a:t>
            </a:r>
            <a:r>
              <a:rPr lang="ru-RU" dirty="0" err="1"/>
              <a:t>зберігання</a:t>
            </a:r>
            <a:r>
              <a:rPr lang="ru-RU" dirty="0"/>
              <a:t> і </a:t>
            </a:r>
            <a:r>
              <a:rPr lang="ru-RU" dirty="0" err="1"/>
              <a:t>швидкого</a:t>
            </a:r>
            <a:r>
              <a:rPr lang="ru-RU" dirty="0"/>
              <a:t> </a:t>
            </a:r>
            <a:r>
              <a:rPr lang="ru-RU" dirty="0" err="1"/>
              <a:t>приготування</a:t>
            </a:r>
            <a:r>
              <a:rPr lang="ru-RU" dirty="0"/>
              <a:t> </a:t>
            </a:r>
            <a:r>
              <a:rPr lang="ru-RU" dirty="0" err="1"/>
              <a:t>їжі</a:t>
            </a:r>
            <a:r>
              <a:rPr lang="ru-RU" dirty="0" smtClean="0"/>
              <a:t>.</a:t>
            </a:r>
          </a:p>
          <a:p>
            <a:endParaRPr lang="ru-RU" dirty="0"/>
          </a:p>
          <a:p>
            <a:r>
              <a:rPr lang="ru-RU" b="1" i="1" dirty="0" err="1"/>
              <a:t>Харчові</a:t>
            </a:r>
            <a:r>
              <a:rPr lang="ru-RU" b="1" i="1" dirty="0"/>
              <a:t> </a:t>
            </a:r>
            <a:r>
              <a:rPr lang="ru-RU" b="1" i="1" dirty="0" err="1" smtClean="0"/>
              <a:t>отруєння</a:t>
            </a:r>
            <a:r>
              <a:rPr lang="ru-RU" b="1" i="1" dirty="0"/>
              <a:t> </a:t>
            </a:r>
            <a:r>
              <a:rPr lang="ru-RU" dirty="0"/>
              <a:t>- </a:t>
            </a:r>
            <a:r>
              <a:rPr lang="ru-RU" dirty="0" err="1" smtClean="0"/>
              <a:t>захворювання</a:t>
            </a:r>
            <a:r>
              <a:rPr lang="ru-RU" dirty="0"/>
              <a:t>, </a:t>
            </a:r>
            <a:r>
              <a:rPr lang="ru-RU" dirty="0" err="1"/>
              <a:t>що</a:t>
            </a:r>
            <a:r>
              <a:rPr lang="ru-RU" dirty="0"/>
              <a:t> </a:t>
            </a:r>
            <a:r>
              <a:rPr lang="ru-RU" dirty="0" err="1"/>
              <a:t>виникають</a:t>
            </a:r>
            <a:r>
              <a:rPr lang="ru-RU" dirty="0"/>
              <a:t> у </a:t>
            </a:r>
            <a:r>
              <a:rPr lang="ru-RU" dirty="0" err="1"/>
              <a:t>результаті</a:t>
            </a:r>
            <a:r>
              <a:rPr lang="ru-RU" dirty="0"/>
              <a:t> </a:t>
            </a:r>
            <a:r>
              <a:rPr lang="ru-RU" dirty="0" err="1"/>
              <a:t>вживання</a:t>
            </a:r>
            <a:r>
              <a:rPr lang="ru-RU" dirty="0"/>
              <a:t> з </a:t>
            </a:r>
            <a:r>
              <a:rPr lang="ru-RU" dirty="0" err="1"/>
              <a:t>їжею</a:t>
            </a:r>
            <a:r>
              <a:rPr lang="ru-RU" dirty="0"/>
              <a:t> </a:t>
            </a:r>
            <a:r>
              <a:rPr lang="ru-RU" dirty="0" err="1"/>
              <a:t>отруйних</a:t>
            </a:r>
            <a:r>
              <a:rPr lang="ru-RU" dirty="0"/>
              <a:t> </a:t>
            </a:r>
            <a:r>
              <a:rPr lang="ru-RU" dirty="0" err="1"/>
              <a:t>речовин</a:t>
            </a:r>
            <a:r>
              <a:rPr lang="ru-RU" dirty="0"/>
              <a:t> (</a:t>
            </a:r>
            <a:r>
              <a:rPr lang="ru-RU" dirty="0" err="1"/>
              <a:t>отруйні</a:t>
            </a:r>
            <a:r>
              <a:rPr lang="ru-RU" dirty="0"/>
              <a:t> </a:t>
            </a:r>
            <a:r>
              <a:rPr lang="ru-RU" dirty="0" err="1"/>
              <a:t>рослини</a:t>
            </a:r>
            <a:r>
              <a:rPr lang="ru-RU" dirty="0"/>
              <a:t>, </a:t>
            </a:r>
            <a:r>
              <a:rPr lang="ru-RU" dirty="0" err="1"/>
              <a:t>гриби</a:t>
            </a:r>
            <a:r>
              <a:rPr lang="ru-RU" dirty="0"/>
              <a:t>, </a:t>
            </a:r>
            <a:r>
              <a:rPr lang="ru-RU" dirty="0" err="1"/>
              <a:t>бактеріальні</a:t>
            </a:r>
            <a:r>
              <a:rPr lang="ru-RU" dirty="0"/>
              <a:t> </a:t>
            </a:r>
            <a:r>
              <a:rPr lang="ru-RU" dirty="0" err="1"/>
              <a:t>отрути</a:t>
            </a:r>
            <a:r>
              <a:rPr lang="ru-RU" dirty="0"/>
              <a:t>, </a:t>
            </a:r>
            <a:r>
              <a:rPr lang="ru-RU" dirty="0" err="1"/>
              <a:t>хімічні</a:t>
            </a:r>
            <a:r>
              <a:rPr lang="ru-RU" dirty="0"/>
              <a:t> </a:t>
            </a:r>
            <a:r>
              <a:rPr lang="ru-RU" dirty="0" err="1" smtClean="0"/>
              <a:t>сполуки</a:t>
            </a:r>
            <a:r>
              <a:rPr lang="ru-RU" dirty="0"/>
              <a:t>). </a:t>
            </a:r>
          </a:p>
        </p:txBody>
      </p:sp>
    </p:spTree>
    <p:extLst>
      <p:ext uri="{BB962C8B-B14F-4D97-AF65-F5344CB8AC3E}">
        <p14:creationId xmlns:p14="http://schemas.microsoft.com/office/powerpoint/2010/main" val="18614956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3140" y="0"/>
            <a:ext cx="9921473" cy="436728"/>
          </a:xfrm>
        </p:spPr>
        <p:txBody>
          <a:bodyPr>
            <a:normAutofit fontScale="90000"/>
          </a:bodyPr>
          <a:lstStyle/>
          <a:p>
            <a:endParaRPr lang="ru-RU" dirty="0"/>
          </a:p>
        </p:txBody>
      </p:sp>
      <p:sp>
        <p:nvSpPr>
          <p:cNvPr id="3" name="Объект 2"/>
          <p:cNvSpPr>
            <a:spLocks noGrp="1"/>
          </p:cNvSpPr>
          <p:nvPr>
            <p:ph idx="1"/>
          </p:nvPr>
        </p:nvSpPr>
        <p:spPr>
          <a:xfrm>
            <a:off x="1583140" y="600501"/>
            <a:ext cx="10608860" cy="6482687"/>
          </a:xfrm>
        </p:spPr>
        <p:txBody>
          <a:bodyPr/>
          <a:lstStyle/>
          <a:p>
            <a:r>
              <a:rPr lang="ru-RU" b="1" i="1" dirty="0" err="1" smtClean="0"/>
              <a:t>Харчові</a:t>
            </a:r>
            <a:r>
              <a:rPr lang="ru-RU" b="1" i="1" dirty="0" smtClean="0"/>
              <a:t> </a:t>
            </a:r>
            <a:r>
              <a:rPr lang="ru-RU" b="1" i="1" dirty="0" err="1" smtClean="0"/>
              <a:t>сурогати</a:t>
            </a:r>
            <a:r>
              <a:rPr lang="ru-RU" b="1" i="1" dirty="0"/>
              <a:t> </a:t>
            </a:r>
            <a:r>
              <a:rPr lang="ru-RU" dirty="0"/>
              <a:t>- 1.Продукти, </a:t>
            </a:r>
            <a:r>
              <a:rPr lang="ru-RU" dirty="0" err="1"/>
              <a:t>що</a:t>
            </a:r>
            <a:r>
              <a:rPr lang="ru-RU" dirty="0"/>
              <a:t> </a:t>
            </a:r>
            <a:r>
              <a:rPr lang="ru-RU" dirty="0" err="1"/>
              <a:t>замінюють</a:t>
            </a:r>
            <a:r>
              <a:rPr lang="ru-RU" dirty="0"/>
              <a:t> </a:t>
            </a:r>
            <a:r>
              <a:rPr lang="ru-RU" dirty="0" err="1"/>
              <a:t>які</a:t>
            </a:r>
            <a:r>
              <a:rPr lang="ru-RU" dirty="0"/>
              <a:t> </a:t>
            </a:r>
            <a:r>
              <a:rPr lang="ru-RU" dirty="0" err="1"/>
              <a:t>небудь</a:t>
            </a:r>
            <a:r>
              <a:rPr lang="ru-RU" dirty="0"/>
              <a:t> </a:t>
            </a:r>
            <a:r>
              <a:rPr lang="ru-RU" dirty="0" err="1"/>
              <a:t>інші</a:t>
            </a:r>
            <a:r>
              <a:rPr lang="ru-RU" dirty="0"/>
              <a:t> </a:t>
            </a:r>
            <a:r>
              <a:rPr lang="ru-RU" dirty="0" err="1"/>
              <a:t>продукти</a:t>
            </a:r>
            <a:r>
              <a:rPr lang="ru-RU" dirty="0"/>
              <a:t>, з </a:t>
            </a:r>
            <a:r>
              <a:rPr lang="ru-RU" dirty="0" err="1"/>
              <a:t>якими</a:t>
            </a:r>
            <a:r>
              <a:rPr lang="ru-RU" dirty="0"/>
              <a:t> вони </a:t>
            </a:r>
            <a:r>
              <a:rPr lang="ru-RU" dirty="0" err="1"/>
              <a:t>мають</a:t>
            </a:r>
            <a:r>
              <a:rPr lang="ru-RU" dirty="0"/>
              <a:t> </a:t>
            </a:r>
            <a:r>
              <a:rPr lang="ru-RU" dirty="0" err="1"/>
              <a:t>деякі</a:t>
            </a:r>
            <a:r>
              <a:rPr lang="ru-RU" dirty="0"/>
              <a:t> </a:t>
            </a:r>
            <a:r>
              <a:rPr lang="ru-RU" dirty="0" err="1"/>
              <a:t>спільні</a:t>
            </a:r>
            <a:r>
              <a:rPr lang="ru-RU" dirty="0"/>
              <a:t> </a:t>
            </a:r>
            <a:r>
              <a:rPr lang="ru-RU" dirty="0" err="1"/>
              <a:t>властивості</a:t>
            </a:r>
            <a:r>
              <a:rPr lang="ru-RU" dirty="0"/>
              <a:t>, але не </a:t>
            </a:r>
            <a:r>
              <a:rPr lang="ru-RU" dirty="0" err="1"/>
              <a:t>мають</a:t>
            </a:r>
            <a:r>
              <a:rPr lang="ru-RU" dirty="0"/>
              <a:t> </a:t>
            </a:r>
            <a:r>
              <a:rPr lang="ru-RU" dirty="0" err="1"/>
              <a:t>їх</a:t>
            </a:r>
            <a:r>
              <a:rPr lang="ru-RU" dirty="0"/>
              <a:t> </a:t>
            </a:r>
            <a:r>
              <a:rPr lang="ru-RU" dirty="0" err="1"/>
              <a:t>якості</a:t>
            </a:r>
            <a:r>
              <a:rPr lang="ru-RU" dirty="0"/>
              <a:t> (</a:t>
            </a:r>
            <a:r>
              <a:rPr lang="ru-RU" dirty="0" err="1"/>
              <a:t>наприклад</a:t>
            </a:r>
            <a:r>
              <a:rPr lang="ru-RU" dirty="0"/>
              <a:t> </a:t>
            </a:r>
            <a:r>
              <a:rPr lang="ru-RU" dirty="0" err="1"/>
              <a:t>сурогат</a:t>
            </a:r>
            <a:r>
              <a:rPr lang="ru-RU" dirty="0"/>
              <a:t> зерен </a:t>
            </a:r>
            <a:r>
              <a:rPr lang="ru-RU" dirty="0" err="1"/>
              <a:t>кави</a:t>
            </a:r>
            <a:r>
              <a:rPr lang="ru-RU" dirty="0"/>
              <a:t> – </a:t>
            </a:r>
            <a:r>
              <a:rPr lang="ru-RU" dirty="0" err="1"/>
              <a:t>ячмінь</a:t>
            </a:r>
            <a:r>
              <a:rPr lang="ru-RU" dirty="0"/>
              <a:t>). 2.Підроблений </a:t>
            </a:r>
            <a:r>
              <a:rPr lang="ru-RU" dirty="0" err="1"/>
              <a:t>фальсифікований</a:t>
            </a:r>
            <a:r>
              <a:rPr lang="ru-RU" dirty="0"/>
              <a:t> продукт</a:t>
            </a:r>
            <a:r>
              <a:rPr lang="ru-RU" dirty="0" smtClean="0"/>
              <a:t>.</a:t>
            </a:r>
          </a:p>
          <a:p>
            <a:endParaRPr lang="uk-UA" dirty="0"/>
          </a:p>
          <a:p>
            <a:r>
              <a:rPr lang="ru-RU" b="1" i="1" dirty="0" err="1" smtClean="0"/>
              <a:t>Сухарі</a:t>
            </a:r>
            <a:r>
              <a:rPr lang="ru-RU" dirty="0" smtClean="0"/>
              <a:t> - </a:t>
            </a:r>
            <a:r>
              <a:rPr lang="ru-RU" dirty="0" err="1"/>
              <a:t>в</a:t>
            </a:r>
            <a:r>
              <a:rPr lang="ru-RU" dirty="0" err="1" smtClean="0"/>
              <a:t>исушені</a:t>
            </a:r>
            <a:r>
              <a:rPr lang="ru-RU" dirty="0" smtClean="0"/>
              <a:t> </a:t>
            </a:r>
            <a:r>
              <a:rPr lang="ru-RU" dirty="0" err="1"/>
              <a:t>харчові</a:t>
            </a:r>
            <a:r>
              <a:rPr lang="ru-RU" dirty="0"/>
              <a:t> </a:t>
            </a:r>
            <a:r>
              <a:rPr lang="ru-RU" dirty="0" err="1"/>
              <a:t>продукти</a:t>
            </a:r>
            <a:r>
              <a:rPr lang="ru-RU" dirty="0"/>
              <a:t>, з </a:t>
            </a:r>
            <a:r>
              <a:rPr lang="ru-RU" dirty="0" err="1"/>
              <a:t>яких</a:t>
            </a:r>
            <a:r>
              <a:rPr lang="ru-RU" dirty="0"/>
              <a:t> </a:t>
            </a:r>
            <a:r>
              <a:rPr lang="ru-RU" dirty="0" err="1"/>
              <a:t>усунено</a:t>
            </a:r>
            <a:r>
              <a:rPr lang="ru-RU" dirty="0"/>
              <a:t> </a:t>
            </a:r>
            <a:r>
              <a:rPr lang="ru-RU" dirty="0" err="1"/>
              <a:t>надлишок</a:t>
            </a:r>
            <a:r>
              <a:rPr lang="ru-RU" dirty="0"/>
              <a:t> води, </a:t>
            </a:r>
            <a:r>
              <a:rPr lang="ru-RU" dirty="0" err="1"/>
              <a:t>що</a:t>
            </a:r>
            <a:r>
              <a:rPr lang="ru-RU" dirty="0"/>
              <a:t> є методом </a:t>
            </a:r>
            <a:r>
              <a:rPr lang="ru-RU" dirty="0" err="1"/>
              <a:t>консервування</a:t>
            </a:r>
            <a:r>
              <a:rPr lang="ru-RU" dirty="0"/>
              <a:t>. </a:t>
            </a:r>
            <a:r>
              <a:rPr lang="ru-RU" dirty="0" err="1"/>
              <a:t>Кількість</a:t>
            </a:r>
            <a:r>
              <a:rPr lang="ru-RU" dirty="0"/>
              <a:t> води в сухарях </a:t>
            </a:r>
            <a:r>
              <a:rPr lang="ru-RU" dirty="0" err="1"/>
              <a:t>після</a:t>
            </a:r>
            <a:r>
              <a:rPr lang="ru-RU" dirty="0"/>
              <a:t> </a:t>
            </a:r>
            <a:r>
              <a:rPr lang="ru-RU" dirty="0" err="1"/>
              <a:t>висушування</a:t>
            </a:r>
            <a:r>
              <a:rPr lang="ru-RU" dirty="0"/>
              <a:t> </a:t>
            </a:r>
            <a:r>
              <a:rPr lang="ru-RU" dirty="0" err="1"/>
              <a:t>досягає</a:t>
            </a:r>
            <a:r>
              <a:rPr lang="ru-RU" dirty="0"/>
              <a:t> 5-6</a:t>
            </a:r>
            <a:r>
              <a:rPr lang="ru-RU" dirty="0" smtClean="0"/>
              <a:t>%.</a:t>
            </a:r>
          </a:p>
          <a:p>
            <a:endParaRPr lang="uk-UA" dirty="0"/>
          </a:p>
          <a:p>
            <a:r>
              <a:rPr lang="uk-UA" b="1" i="1" dirty="0" smtClean="0"/>
              <a:t>Консерви</a:t>
            </a:r>
            <a:r>
              <a:rPr lang="uk-UA" dirty="0" smtClean="0"/>
              <a:t> - </a:t>
            </a:r>
            <a:r>
              <a:rPr lang="ru-RU" dirty="0" err="1" smtClean="0"/>
              <a:t>являють</a:t>
            </a:r>
            <a:r>
              <a:rPr lang="ru-RU" dirty="0" smtClean="0"/>
              <a:t> </a:t>
            </a:r>
            <a:r>
              <a:rPr lang="ru-RU" dirty="0"/>
              <a:t>собою </a:t>
            </a:r>
            <a:r>
              <a:rPr lang="ru-RU" dirty="0" err="1"/>
              <a:t>харчові</a:t>
            </a:r>
            <a:r>
              <a:rPr lang="ru-RU" dirty="0"/>
              <a:t> </a:t>
            </a:r>
            <a:r>
              <a:rPr lang="ru-RU" dirty="0" err="1"/>
              <a:t>продукти</a:t>
            </a:r>
            <a:r>
              <a:rPr lang="ru-RU" dirty="0"/>
              <a:t> </a:t>
            </a:r>
            <a:r>
              <a:rPr lang="ru-RU" dirty="0" err="1"/>
              <a:t>м’ясні</a:t>
            </a:r>
            <a:r>
              <a:rPr lang="ru-RU" dirty="0"/>
              <a:t>, </a:t>
            </a:r>
            <a:r>
              <a:rPr lang="ru-RU" dirty="0" err="1"/>
              <a:t>рибні</a:t>
            </a:r>
            <a:r>
              <a:rPr lang="ru-RU" dirty="0"/>
              <a:t>, </a:t>
            </a:r>
            <a:r>
              <a:rPr lang="ru-RU" dirty="0" err="1"/>
              <a:t>м’ясорослинні</a:t>
            </a:r>
            <a:r>
              <a:rPr lang="ru-RU" dirty="0"/>
              <a:t>, </a:t>
            </a:r>
            <a:r>
              <a:rPr lang="ru-RU" dirty="0" err="1"/>
              <a:t>городинні</a:t>
            </a:r>
            <a:r>
              <a:rPr lang="ru-RU" dirty="0"/>
              <a:t>, </a:t>
            </a:r>
            <a:r>
              <a:rPr lang="ru-RU" dirty="0" err="1"/>
              <a:t>фруктові</a:t>
            </a:r>
            <a:r>
              <a:rPr lang="ru-RU" dirty="0"/>
              <a:t>, </a:t>
            </a:r>
            <a:r>
              <a:rPr lang="ru-RU" dirty="0" err="1"/>
              <a:t>молочні</a:t>
            </a:r>
            <a:r>
              <a:rPr lang="ru-RU" dirty="0"/>
              <a:t>, герметично </a:t>
            </a:r>
            <a:r>
              <a:rPr lang="ru-RU" dirty="0" err="1"/>
              <a:t>закупорені</a:t>
            </a:r>
            <a:r>
              <a:rPr lang="ru-RU" dirty="0"/>
              <a:t> і </a:t>
            </a:r>
            <a:r>
              <a:rPr lang="ru-RU" dirty="0" err="1"/>
              <a:t>простерилізовані</a:t>
            </a:r>
            <a:r>
              <a:rPr lang="ru-RU" dirty="0" smtClean="0"/>
              <a:t>.</a:t>
            </a:r>
          </a:p>
          <a:p>
            <a:endParaRPr lang="uk-UA" dirty="0"/>
          </a:p>
          <a:p>
            <a:r>
              <a:rPr lang="ru-RU" b="1" i="1" dirty="0" err="1"/>
              <a:t>Субкалорійні</a:t>
            </a:r>
            <a:r>
              <a:rPr lang="ru-RU" b="1" i="1" dirty="0"/>
              <a:t> пайки </a:t>
            </a:r>
            <a:r>
              <a:rPr lang="ru-RU" dirty="0"/>
              <a:t>- </a:t>
            </a:r>
            <a:r>
              <a:rPr lang="ru-RU" dirty="0" err="1" smtClean="0"/>
              <a:t>містять</a:t>
            </a:r>
            <a:r>
              <a:rPr lang="ru-RU" dirty="0" smtClean="0"/>
              <a:t> </a:t>
            </a:r>
            <a:r>
              <a:rPr lang="ru-RU" dirty="0" err="1"/>
              <a:t>знижену</a:t>
            </a:r>
            <a:r>
              <a:rPr lang="ru-RU" dirty="0"/>
              <a:t> </a:t>
            </a:r>
            <a:r>
              <a:rPr lang="ru-RU" dirty="0" err="1"/>
              <a:t>кількість</a:t>
            </a:r>
            <a:r>
              <a:rPr lang="ru-RU" dirty="0"/>
              <a:t> </a:t>
            </a:r>
            <a:r>
              <a:rPr lang="ru-RU" dirty="0" err="1"/>
              <a:t>вуглеводів</a:t>
            </a:r>
            <a:r>
              <a:rPr lang="ru-RU" dirty="0"/>
              <a:t>, </a:t>
            </a:r>
            <a:r>
              <a:rPr lang="ru-RU" dirty="0" err="1"/>
              <a:t>жирів</a:t>
            </a:r>
            <a:r>
              <a:rPr lang="ru-RU" dirty="0"/>
              <a:t>, але </a:t>
            </a:r>
            <a:r>
              <a:rPr lang="ru-RU" dirty="0" err="1"/>
              <a:t>достатню</a:t>
            </a:r>
            <a:r>
              <a:rPr lang="ru-RU" dirty="0"/>
              <a:t> </a:t>
            </a:r>
            <a:r>
              <a:rPr lang="ru-RU" dirty="0" err="1"/>
              <a:t>кількість</a:t>
            </a:r>
            <a:r>
              <a:rPr lang="ru-RU" dirty="0"/>
              <a:t> </a:t>
            </a:r>
            <a:r>
              <a:rPr lang="ru-RU" dirty="0" err="1"/>
              <a:t>білків</a:t>
            </a:r>
            <a:r>
              <a:rPr lang="ru-RU" dirty="0"/>
              <a:t>, </a:t>
            </a:r>
            <a:r>
              <a:rPr lang="ru-RU" dirty="0" err="1"/>
              <a:t>вітамінів</a:t>
            </a:r>
            <a:r>
              <a:rPr lang="ru-RU" dirty="0"/>
              <a:t>, </a:t>
            </a:r>
            <a:r>
              <a:rPr lang="ru-RU" dirty="0" err="1"/>
              <a:t>мінеральних</a:t>
            </a:r>
            <a:r>
              <a:rPr lang="ru-RU" dirty="0"/>
              <a:t> </a:t>
            </a:r>
            <a:r>
              <a:rPr lang="ru-RU" dirty="0" err="1"/>
              <a:t>речовин</a:t>
            </a:r>
            <a:r>
              <a:rPr lang="ru-RU" dirty="0"/>
              <a:t>, </a:t>
            </a:r>
            <a:r>
              <a:rPr lang="ru-RU" dirty="0" err="1"/>
              <a:t>мікроелементів</a:t>
            </a:r>
            <a:r>
              <a:rPr lang="ru-RU" dirty="0" smtClean="0"/>
              <a:t>.</a:t>
            </a:r>
          </a:p>
          <a:p>
            <a:endParaRPr lang="uk-UA" dirty="0"/>
          </a:p>
          <a:p>
            <a:r>
              <a:rPr lang="ru-RU" b="1" i="1" dirty="0"/>
              <a:t>«</a:t>
            </a:r>
            <a:r>
              <a:rPr lang="ru-RU" b="1" i="1" dirty="0" err="1"/>
              <a:t>Раціони</a:t>
            </a:r>
            <a:r>
              <a:rPr lang="ru-RU" b="1" i="1" dirty="0"/>
              <a:t> </a:t>
            </a:r>
            <a:r>
              <a:rPr lang="ru-RU" b="1" i="1" dirty="0" err="1"/>
              <a:t>виживання</a:t>
            </a:r>
            <a:r>
              <a:rPr lang="ru-RU" b="1" i="1" dirty="0"/>
              <a:t>» </a:t>
            </a:r>
            <a:r>
              <a:rPr lang="ru-RU" dirty="0" smtClean="0"/>
              <a:t>- пайки </a:t>
            </a:r>
            <a:r>
              <a:rPr lang="ru-RU" dirty="0"/>
              <a:t>у </a:t>
            </a:r>
            <a:r>
              <a:rPr lang="ru-RU" dirty="0" err="1"/>
              <a:t>формі</a:t>
            </a:r>
            <a:r>
              <a:rPr lang="ru-RU" dirty="0"/>
              <a:t> </a:t>
            </a:r>
            <a:r>
              <a:rPr lang="ru-RU" dirty="0" err="1"/>
              <a:t>брикетів</a:t>
            </a:r>
            <a:r>
              <a:rPr lang="ru-RU" dirty="0"/>
              <a:t> </a:t>
            </a:r>
            <a:r>
              <a:rPr lang="ru-RU" dirty="0" err="1"/>
              <a:t>чи</a:t>
            </a:r>
            <a:r>
              <a:rPr lang="ru-RU" dirty="0"/>
              <a:t> великих таблеток, </a:t>
            </a:r>
            <a:r>
              <a:rPr lang="ru-RU" dirty="0" err="1"/>
              <a:t>мають</a:t>
            </a:r>
            <a:r>
              <a:rPr lang="ru-RU" dirty="0"/>
              <a:t> </a:t>
            </a:r>
            <a:r>
              <a:rPr lang="ru-RU" dirty="0" err="1"/>
              <a:t>низьку</a:t>
            </a:r>
            <a:r>
              <a:rPr lang="ru-RU" dirty="0"/>
              <a:t> </a:t>
            </a:r>
            <a:r>
              <a:rPr lang="ru-RU" dirty="0" err="1"/>
              <a:t>калорійність</a:t>
            </a:r>
            <a:r>
              <a:rPr lang="ru-RU" dirty="0"/>
              <a:t> (800-1000 ккал.) </a:t>
            </a:r>
            <a:r>
              <a:rPr lang="ru-RU" dirty="0" err="1"/>
              <a:t>мінімально</a:t>
            </a:r>
            <a:r>
              <a:rPr lang="ru-RU" dirty="0"/>
              <a:t> </a:t>
            </a:r>
            <a:r>
              <a:rPr lang="ru-RU" dirty="0" err="1"/>
              <a:t>необхідні</a:t>
            </a:r>
            <a:r>
              <a:rPr lang="ru-RU" dirty="0"/>
              <a:t> </a:t>
            </a:r>
            <a:r>
              <a:rPr lang="ru-RU" dirty="0" err="1"/>
              <a:t>кількості</a:t>
            </a:r>
            <a:r>
              <a:rPr lang="ru-RU" dirty="0"/>
              <a:t> </a:t>
            </a:r>
            <a:r>
              <a:rPr lang="ru-RU" dirty="0" err="1"/>
              <a:t>білків</a:t>
            </a:r>
            <a:r>
              <a:rPr lang="ru-RU" dirty="0"/>
              <a:t> і </a:t>
            </a:r>
            <a:r>
              <a:rPr lang="ru-RU" dirty="0" err="1"/>
              <a:t>жирів</a:t>
            </a:r>
            <a:r>
              <a:rPr lang="ru-RU" dirty="0"/>
              <a:t>. </a:t>
            </a:r>
            <a:r>
              <a:rPr lang="ru-RU" dirty="0" err="1"/>
              <a:t>Розраховані</a:t>
            </a:r>
            <a:r>
              <a:rPr lang="ru-RU" dirty="0"/>
              <a:t> на </a:t>
            </a:r>
            <a:r>
              <a:rPr lang="ru-RU" dirty="0" err="1"/>
              <a:t>нетривале</a:t>
            </a:r>
            <a:r>
              <a:rPr lang="ru-RU" dirty="0"/>
              <a:t> </a:t>
            </a:r>
            <a:r>
              <a:rPr lang="ru-RU" dirty="0" err="1"/>
              <a:t>споживання</a:t>
            </a:r>
            <a:r>
              <a:rPr lang="ru-RU" dirty="0"/>
              <a:t> (2-3 </a:t>
            </a:r>
            <a:r>
              <a:rPr lang="ru-RU" dirty="0" err="1"/>
              <a:t>дні</a:t>
            </a:r>
            <a:r>
              <a:rPr lang="ru-RU" dirty="0"/>
              <a:t>).  </a:t>
            </a:r>
          </a:p>
        </p:txBody>
      </p:sp>
    </p:spTree>
    <p:extLst>
      <p:ext uri="{BB962C8B-B14F-4D97-AF65-F5344CB8AC3E}">
        <p14:creationId xmlns:p14="http://schemas.microsoft.com/office/powerpoint/2010/main" val="221411192"/>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299" y="1"/>
            <a:ext cx="6951259" cy="6755642"/>
          </a:xfrm>
        </p:spPr>
        <p:txBody>
          <a:bodyPr>
            <a:normAutofit fontScale="85000" lnSpcReduction="10000"/>
          </a:bodyPr>
          <a:lstStyle/>
          <a:p>
            <a:r>
              <a:rPr lang="ru-RU" b="1" i="1" u="sng" dirty="0" err="1"/>
              <a:t>Санітарний</a:t>
            </a:r>
            <a:r>
              <a:rPr lang="ru-RU" b="1" i="1" u="sng" dirty="0"/>
              <a:t> </a:t>
            </a:r>
            <a:r>
              <a:rPr lang="ru-RU" b="1" i="1" u="sng" dirty="0" err="1"/>
              <a:t>нагляд</a:t>
            </a:r>
            <a:r>
              <a:rPr lang="ru-RU" b="1" i="1" u="sng" dirty="0"/>
              <a:t> за </a:t>
            </a:r>
            <a:r>
              <a:rPr lang="ru-RU" b="1" i="1" u="sng" dirty="0" err="1"/>
              <a:t>харчуванням</a:t>
            </a:r>
            <a:r>
              <a:rPr lang="ru-RU" b="1" i="1" u="sng" dirty="0"/>
              <a:t> </a:t>
            </a:r>
            <a:r>
              <a:rPr lang="ru-RU" b="1" i="1" u="sng" dirty="0" err="1"/>
              <a:t>особового</a:t>
            </a:r>
            <a:r>
              <a:rPr lang="ru-RU" b="1" i="1" u="sng" dirty="0"/>
              <a:t> складу </a:t>
            </a:r>
            <a:r>
              <a:rPr lang="ru-RU" b="1" i="1" u="sng" dirty="0" err="1"/>
              <a:t>військових</a:t>
            </a:r>
            <a:r>
              <a:rPr lang="ru-RU" b="1" i="1" u="sng" dirty="0"/>
              <a:t> і </a:t>
            </a:r>
            <a:r>
              <a:rPr lang="ru-RU" b="1" i="1" u="sng" dirty="0" err="1"/>
              <a:t>цивільних</a:t>
            </a:r>
            <a:r>
              <a:rPr lang="ru-RU" b="1" i="1" u="sng" dirty="0"/>
              <a:t> </a:t>
            </a:r>
            <a:r>
              <a:rPr lang="ru-RU" b="1" i="1" u="sng" dirty="0" err="1"/>
              <a:t>формувань</a:t>
            </a:r>
            <a:r>
              <a:rPr lang="ru-RU" b="1" i="1" u="sng" dirty="0"/>
              <a:t> </a:t>
            </a:r>
            <a:r>
              <a:rPr lang="ru-RU" dirty="0" err="1"/>
              <a:t>здійснюється</a:t>
            </a:r>
            <a:r>
              <a:rPr lang="ru-RU" dirty="0"/>
              <a:t> з метою </a:t>
            </a:r>
            <a:r>
              <a:rPr lang="ru-RU" dirty="0" err="1"/>
              <a:t>забезпечення</a:t>
            </a:r>
            <a:r>
              <a:rPr lang="ru-RU" dirty="0"/>
              <a:t> </a:t>
            </a:r>
            <a:r>
              <a:rPr lang="ru-RU" dirty="0" err="1"/>
              <a:t>його</a:t>
            </a:r>
            <a:r>
              <a:rPr lang="ru-RU" dirty="0"/>
              <a:t> </a:t>
            </a:r>
            <a:r>
              <a:rPr lang="ru-RU" dirty="0" err="1"/>
              <a:t>повноцінності</a:t>
            </a:r>
            <a:r>
              <a:rPr lang="ru-RU" dirty="0"/>
              <a:t>, </a:t>
            </a:r>
            <a:r>
              <a:rPr lang="ru-RU" dirty="0" err="1"/>
              <a:t>що</a:t>
            </a:r>
            <a:r>
              <a:rPr lang="ru-RU" dirty="0"/>
              <a:t> </a:t>
            </a:r>
            <a:r>
              <a:rPr lang="ru-RU" dirty="0" err="1"/>
              <a:t>сприятиме</a:t>
            </a:r>
            <a:r>
              <a:rPr lang="ru-RU" dirty="0"/>
              <a:t> </a:t>
            </a:r>
            <a:r>
              <a:rPr lang="ru-RU" dirty="0" err="1"/>
              <a:t>збереженню</a:t>
            </a:r>
            <a:r>
              <a:rPr lang="ru-RU" dirty="0"/>
              <a:t> </a:t>
            </a:r>
            <a:r>
              <a:rPr lang="ru-RU" dirty="0" err="1"/>
              <a:t>їх</a:t>
            </a:r>
            <a:r>
              <a:rPr lang="ru-RU" dirty="0"/>
              <a:t> </a:t>
            </a:r>
            <a:r>
              <a:rPr lang="ru-RU" dirty="0" err="1"/>
              <a:t>здоров’я</a:t>
            </a:r>
            <a:r>
              <a:rPr lang="ru-RU" dirty="0"/>
              <a:t> і </a:t>
            </a:r>
            <a:r>
              <a:rPr lang="ru-RU" dirty="0" err="1"/>
              <a:t>підвищенню</a:t>
            </a:r>
            <a:r>
              <a:rPr lang="ru-RU" dirty="0"/>
              <a:t> </a:t>
            </a:r>
            <a:r>
              <a:rPr lang="ru-RU" dirty="0" err="1"/>
              <a:t>опірності</a:t>
            </a:r>
            <a:r>
              <a:rPr lang="ru-RU" dirty="0"/>
              <a:t> до </a:t>
            </a:r>
            <a:r>
              <a:rPr lang="ru-RU" dirty="0" err="1"/>
              <a:t>дії</a:t>
            </a:r>
            <a:r>
              <a:rPr lang="ru-RU" dirty="0"/>
              <a:t> </a:t>
            </a:r>
            <a:r>
              <a:rPr lang="ru-RU" dirty="0" err="1"/>
              <a:t>несприятливих</a:t>
            </a:r>
            <a:r>
              <a:rPr lang="ru-RU" dirty="0"/>
              <a:t> </a:t>
            </a:r>
            <a:r>
              <a:rPr lang="ru-RU" dirty="0" err="1"/>
              <a:t>чинників</a:t>
            </a:r>
            <a:r>
              <a:rPr lang="ru-RU" dirty="0"/>
              <a:t> </a:t>
            </a:r>
            <a:r>
              <a:rPr lang="ru-RU" dirty="0" err="1"/>
              <a:t>довкілля</a:t>
            </a:r>
            <a:r>
              <a:rPr lang="ru-RU" dirty="0"/>
              <a:t>, а </a:t>
            </a:r>
            <a:r>
              <a:rPr lang="ru-RU" dirty="0" err="1"/>
              <a:t>також</a:t>
            </a:r>
            <a:r>
              <a:rPr lang="ru-RU" dirty="0"/>
              <a:t> </a:t>
            </a:r>
            <a:r>
              <a:rPr lang="ru-RU" dirty="0" err="1"/>
              <a:t>запобігання</a:t>
            </a:r>
            <a:r>
              <a:rPr lang="ru-RU" dirty="0"/>
              <a:t> </a:t>
            </a:r>
            <a:r>
              <a:rPr lang="ru-RU" dirty="0" err="1"/>
              <a:t>виникненню</a:t>
            </a:r>
            <a:r>
              <a:rPr lang="ru-RU" dirty="0"/>
              <a:t> </a:t>
            </a:r>
            <a:r>
              <a:rPr lang="ru-RU" dirty="0" err="1"/>
              <a:t>захворювань</a:t>
            </a:r>
            <a:r>
              <a:rPr lang="ru-RU" dirty="0"/>
              <a:t> </a:t>
            </a:r>
            <a:r>
              <a:rPr lang="ru-RU" dirty="0" err="1"/>
              <a:t>військовослужбовців</a:t>
            </a:r>
            <a:r>
              <a:rPr lang="ru-RU" dirty="0"/>
              <a:t>, </a:t>
            </a:r>
            <a:r>
              <a:rPr lang="ru-RU" dirty="0" err="1"/>
              <a:t>які</a:t>
            </a:r>
            <a:r>
              <a:rPr lang="ru-RU" dirty="0"/>
              <a:t> </a:t>
            </a:r>
            <a:r>
              <a:rPr lang="ru-RU" dirty="0" err="1"/>
              <a:t>можуть</a:t>
            </a:r>
            <a:r>
              <a:rPr lang="ru-RU" dirty="0"/>
              <a:t> </a:t>
            </a:r>
            <a:r>
              <a:rPr lang="ru-RU" dirty="0" err="1"/>
              <a:t>передаватися</a:t>
            </a:r>
            <a:r>
              <a:rPr lang="ru-RU" dirty="0"/>
              <a:t> через </a:t>
            </a:r>
            <a:r>
              <a:rPr lang="ru-RU" dirty="0" err="1"/>
              <a:t>їжу</a:t>
            </a:r>
            <a:r>
              <a:rPr lang="ru-RU" dirty="0"/>
              <a:t> та </a:t>
            </a:r>
            <a:r>
              <a:rPr lang="ru-RU" dirty="0" err="1"/>
              <a:t>продукти</a:t>
            </a:r>
            <a:r>
              <a:rPr lang="ru-RU" dirty="0"/>
              <a:t> </a:t>
            </a:r>
            <a:r>
              <a:rPr lang="ru-RU" dirty="0" err="1"/>
              <a:t>харчування</a:t>
            </a:r>
            <a:r>
              <a:rPr lang="ru-RU" dirty="0"/>
              <a:t>. </a:t>
            </a:r>
            <a:endParaRPr lang="ru-RU" dirty="0" smtClean="0"/>
          </a:p>
          <a:p>
            <a:r>
              <a:rPr lang="ru-RU" dirty="0" err="1" smtClean="0"/>
              <a:t>Санітарний</a:t>
            </a:r>
            <a:r>
              <a:rPr lang="ru-RU" dirty="0" smtClean="0"/>
              <a:t> </a:t>
            </a:r>
            <a:r>
              <a:rPr lang="ru-RU" dirty="0" err="1"/>
              <a:t>нагляд</a:t>
            </a:r>
            <a:r>
              <a:rPr lang="ru-RU" dirty="0"/>
              <a:t> за </a:t>
            </a:r>
            <a:r>
              <a:rPr lang="ru-RU" dirty="0" err="1"/>
              <a:t>харчуванням</a:t>
            </a:r>
            <a:r>
              <a:rPr lang="ru-RU" dirty="0"/>
              <a:t> у </a:t>
            </a:r>
            <a:r>
              <a:rPr lang="ru-RU" dirty="0" err="1"/>
              <a:t>польових</a:t>
            </a:r>
            <a:r>
              <a:rPr lang="ru-RU" dirty="0"/>
              <a:t> </a:t>
            </a:r>
            <a:r>
              <a:rPr lang="ru-RU" dirty="0" err="1"/>
              <a:t>умовах</a:t>
            </a:r>
            <a:r>
              <a:rPr lang="ru-RU" dirty="0"/>
              <a:t> </a:t>
            </a:r>
            <a:r>
              <a:rPr lang="ru-RU" b="1" i="1" dirty="0" err="1"/>
              <a:t>передбачає</a:t>
            </a:r>
            <a:r>
              <a:rPr lang="ru-RU" dirty="0"/>
              <a:t> </a:t>
            </a:r>
            <a:r>
              <a:rPr lang="ru-RU" b="1" dirty="0" err="1"/>
              <a:t>проведення</a:t>
            </a:r>
            <a:r>
              <a:rPr lang="ru-RU" b="1" dirty="0"/>
              <a:t> </a:t>
            </a:r>
            <a:r>
              <a:rPr lang="ru-RU" b="1" dirty="0" smtClean="0"/>
              <a:t>контролю </a:t>
            </a:r>
            <a:r>
              <a:rPr lang="ru-RU" dirty="0"/>
              <a:t>за </a:t>
            </a:r>
            <a:r>
              <a:rPr lang="ru-RU" b="1" i="1" dirty="0" err="1">
                <a:solidFill>
                  <a:srgbClr val="FF0000"/>
                </a:solidFill>
              </a:rPr>
              <a:t>кількісною</a:t>
            </a:r>
            <a:r>
              <a:rPr lang="ru-RU" b="1" i="1" dirty="0">
                <a:solidFill>
                  <a:srgbClr val="FF0000"/>
                </a:solidFill>
              </a:rPr>
              <a:t> та </a:t>
            </a:r>
            <a:r>
              <a:rPr lang="ru-RU" b="1" i="1" dirty="0" err="1">
                <a:solidFill>
                  <a:srgbClr val="FF0000"/>
                </a:solidFill>
              </a:rPr>
              <a:t>якісною</a:t>
            </a:r>
            <a:r>
              <a:rPr lang="ru-RU" b="1" i="1" dirty="0">
                <a:solidFill>
                  <a:srgbClr val="FF0000"/>
                </a:solidFill>
              </a:rPr>
              <a:t> </a:t>
            </a:r>
            <a:r>
              <a:rPr lang="ru-RU" b="1" i="1" dirty="0" err="1">
                <a:solidFill>
                  <a:srgbClr val="FF0000"/>
                </a:solidFill>
              </a:rPr>
              <a:t>повноцінністю</a:t>
            </a:r>
            <a:r>
              <a:rPr lang="ru-RU" b="1" i="1" dirty="0">
                <a:solidFill>
                  <a:srgbClr val="FF0000"/>
                </a:solidFill>
              </a:rPr>
              <a:t> </a:t>
            </a:r>
            <a:r>
              <a:rPr lang="ru-RU" b="1" i="1" dirty="0" err="1">
                <a:solidFill>
                  <a:srgbClr val="FF0000"/>
                </a:solidFill>
              </a:rPr>
              <a:t>харчування</a:t>
            </a:r>
            <a:r>
              <a:rPr lang="ru-RU" b="1" i="1" dirty="0">
                <a:solidFill>
                  <a:srgbClr val="FF0000"/>
                </a:solidFill>
              </a:rPr>
              <a:t> </a:t>
            </a:r>
            <a:r>
              <a:rPr lang="ru-RU" dirty="0"/>
              <a:t>та </a:t>
            </a:r>
            <a:r>
              <a:rPr lang="ru-RU" b="1" dirty="0" err="1"/>
              <a:t>визначення</a:t>
            </a:r>
            <a:r>
              <a:rPr lang="ru-RU" b="1" dirty="0"/>
              <a:t> фактичного стану </a:t>
            </a:r>
            <a:r>
              <a:rPr lang="ru-RU" b="1" dirty="0" err="1"/>
              <a:t>харчування</a:t>
            </a:r>
            <a:r>
              <a:rPr lang="ru-RU" b="1" dirty="0"/>
              <a:t> </a:t>
            </a:r>
            <a:r>
              <a:rPr lang="ru-RU" dirty="0" err="1"/>
              <a:t>особового</a:t>
            </a:r>
            <a:r>
              <a:rPr lang="ru-RU" dirty="0"/>
              <a:t> складу </a:t>
            </a:r>
            <a:r>
              <a:rPr lang="ru-RU" b="1" i="1" dirty="0"/>
              <a:t>методом </a:t>
            </a:r>
            <a:r>
              <a:rPr lang="ru-RU" b="1" i="1" dirty="0" err="1"/>
              <a:t>гігієнічного</a:t>
            </a:r>
            <a:r>
              <a:rPr lang="ru-RU" b="1" i="1" dirty="0"/>
              <a:t> </a:t>
            </a:r>
            <a:r>
              <a:rPr lang="ru-RU" b="1" i="1" dirty="0" err="1"/>
              <a:t>аналізу</a:t>
            </a:r>
            <a:r>
              <a:rPr lang="ru-RU" dirty="0"/>
              <a:t>. З </a:t>
            </a:r>
            <a:r>
              <a:rPr lang="ru-RU" dirty="0" err="1"/>
              <a:t>цією</a:t>
            </a:r>
            <a:r>
              <a:rPr lang="ru-RU" dirty="0"/>
              <a:t> метою </a:t>
            </a:r>
            <a:r>
              <a:rPr lang="ru-RU" dirty="0" err="1"/>
              <a:t>відповідні</a:t>
            </a:r>
            <a:r>
              <a:rPr lang="ru-RU" dirty="0"/>
              <a:t> </a:t>
            </a:r>
            <a:r>
              <a:rPr lang="ru-RU" dirty="0" err="1"/>
              <a:t>посадові</a:t>
            </a:r>
            <a:r>
              <a:rPr lang="ru-RU" dirty="0"/>
              <a:t> особи з </a:t>
            </a:r>
            <a:r>
              <a:rPr lang="ru-RU" dirty="0" err="1"/>
              <a:t>установленою</a:t>
            </a:r>
            <a:r>
              <a:rPr lang="ru-RU" dirty="0"/>
              <a:t> </a:t>
            </a:r>
            <a:r>
              <a:rPr lang="ru-RU" dirty="0" err="1"/>
              <a:t>періодичністю</a:t>
            </a:r>
            <a:r>
              <a:rPr lang="ru-RU" dirty="0"/>
              <a:t> </a:t>
            </a:r>
            <a:r>
              <a:rPr lang="ru-RU" dirty="0" err="1"/>
              <a:t>проводять</a:t>
            </a:r>
            <a:r>
              <a:rPr lang="ru-RU" dirty="0"/>
              <a:t> </a:t>
            </a:r>
            <a:r>
              <a:rPr lang="ru-RU" dirty="0" err="1"/>
              <a:t>перевірку</a:t>
            </a:r>
            <a:r>
              <a:rPr lang="ru-RU" dirty="0"/>
              <a:t> </a:t>
            </a:r>
            <a:r>
              <a:rPr lang="ru-RU" dirty="0" err="1"/>
              <a:t>повноти</a:t>
            </a:r>
            <a:r>
              <a:rPr lang="ru-RU" dirty="0"/>
              <a:t> </a:t>
            </a:r>
            <a:r>
              <a:rPr lang="ru-RU" dirty="0" err="1"/>
              <a:t>доведення</a:t>
            </a:r>
            <a:r>
              <a:rPr lang="ru-RU" dirty="0"/>
              <a:t> до </a:t>
            </a:r>
            <a:r>
              <a:rPr lang="ru-RU" dirty="0" err="1"/>
              <a:t>особового</a:t>
            </a:r>
            <a:r>
              <a:rPr lang="ru-RU" dirty="0"/>
              <a:t> складу норм </a:t>
            </a:r>
            <a:r>
              <a:rPr lang="ru-RU" dirty="0" err="1"/>
              <a:t>постачання</a:t>
            </a:r>
            <a:r>
              <a:rPr lang="ru-RU" dirty="0"/>
              <a:t> за </a:t>
            </a:r>
            <a:r>
              <a:rPr lang="ru-RU" dirty="0" err="1"/>
              <a:t>добу</a:t>
            </a:r>
            <a:r>
              <a:rPr lang="ru-RU" dirty="0"/>
              <a:t>: </a:t>
            </a:r>
            <a:r>
              <a:rPr lang="ru-RU" dirty="0" err="1"/>
              <a:t>визначають</a:t>
            </a:r>
            <a:r>
              <a:rPr lang="ru-RU" dirty="0"/>
              <a:t> </a:t>
            </a:r>
            <a:r>
              <a:rPr lang="ru-RU" dirty="0" err="1"/>
              <a:t>масу</a:t>
            </a:r>
            <a:r>
              <a:rPr lang="ru-RU" dirty="0"/>
              <a:t> та </a:t>
            </a:r>
            <a:r>
              <a:rPr lang="ru-RU" dirty="0" err="1"/>
              <a:t>об’єм</a:t>
            </a:r>
            <a:r>
              <a:rPr lang="ru-RU" dirty="0"/>
              <a:t> </a:t>
            </a:r>
            <a:r>
              <a:rPr lang="ru-RU" dirty="0" err="1"/>
              <a:t>продуктів</a:t>
            </a:r>
            <a:r>
              <a:rPr lang="ru-RU" dirty="0"/>
              <a:t>, </a:t>
            </a:r>
            <a:r>
              <a:rPr lang="ru-RU" dirty="0" err="1"/>
              <a:t>які</a:t>
            </a:r>
            <a:r>
              <a:rPr lang="ru-RU" dirty="0"/>
              <a:t> </a:t>
            </a:r>
            <a:r>
              <a:rPr lang="ru-RU" dirty="0" err="1"/>
              <a:t>закладають</a:t>
            </a:r>
            <a:r>
              <a:rPr lang="ru-RU" dirty="0"/>
              <a:t> у </a:t>
            </a:r>
            <a:r>
              <a:rPr lang="ru-RU" dirty="0" err="1"/>
              <a:t>котли</a:t>
            </a:r>
            <a:r>
              <a:rPr lang="ru-RU" dirty="0"/>
              <a:t>, </a:t>
            </a:r>
            <a:r>
              <a:rPr lang="ru-RU" dirty="0" err="1"/>
              <a:t>вихід</a:t>
            </a:r>
            <a:r>
              <a:rPr lang="ru-RU" dirty="0"/>
              <a:t> </a:t>
            </a:r>
            <a:r>
              <a:rPr lang="ru-RU" dirty="0" err="1"/>
              <a:t>готових</a:t>
            </a:r>
            <a:r>
              <a:rPr lang="ru-RU" dirty="0"/>
              <a:t> </a:t>
            </a:r>
            <a:r>
              <a:rPr lang="ru-RU" dirty="0" err="1"/>
              <a:t>страв</a:t>
            </a:r>
            <a:r>
              <a:rPr lang="ru-RU" dirty="0"/>
              <a:t>, а </a:t>
            </a:r>
            <a:r>
              <a:rPr lang="ru-RU" dirty="0" err="1"/>
              <a:t>також</a:t>
            </a:r>
            <a:r>
              <a:rPr lang="ru-RU" dirty="0"/>
              <a:t> </a:t>
            </a:r>
            <a:r>
              <a:rPr lang="ru-RU" dirty="0" err="1"/>
              <a:t>масу</a:t>
            </a:r>
            <a:r>
              <a:rPr lang="ru-RU" dirty="0"/>
              <a:t> </a:t>
            </a:r>
            <a:r>
              <a:rPr lang="ru-RU" dirty="0" err="1"/>
              <a:t>хліба</a:t>
            </a:r>
            <a:r>
              <a:rPr lang="ru-RU" dirty="0"/>
              <a:t>, </a:t>
            </a:r>
            <a:r>
              <a:rPr lang="ru-RU" dirty="0" err="1"/>
              <a:t>цукру</a:t>
            </a:r>
            <a:r>
              <a:rPr lang="ru-RU" dirty="0"/>
              <a:t> та масла, </a:t>
            </a:r>
            <a:r>
              <a:rPr lang="ru-RU" dirty="0" err="1"/>
              <a:t>що</a:t>
            </a:r>
            <a:r>
              <a:rPr lang="ru-RU" dirty="0"/>
              <a:t> </a:t>
            </a:r>
            <a:r>
              <a:rPr lang="ru-RU" dirty="0" err="1"/>
              <a:t>видають</a:t>
            </a:r>
            <a:r>
              <a:rPr lang="ru-RU" dirty="0"/>
              <a:t> </a:t>
            </a:r>
            <a:r>
              <a:rPr lang="ru-RU" dirty="0" err="1"/>
              <a:t>одній</a:t>
            </a:r>
            <a:r>
              <a:rPr lang="ru-RU" dirty="0"/>
              <a:t> </a:t>
            </a:r>
            <a:r>
              <a:rPr lang="ru-RU" dirty="0" err="1"/>
              <a:t>людині</a:t>
            </a:r>
            <a:r>
              <a:rPr lang="ru-RU" dirty="0"/>
              <a:t>. При </a:t>
            </a:r>
            <a:r>
              <a:rPr lang="ru-RU" dirty="0" err="1"/>
              <a:t>необхідності</a:t>
            </a:r>
            <a:r>
              <a:rPr lang="ru-RU" dirty="0"/>
              <a:t> </a:t>
            </a:r>
            <a:r>
              <a:rPr lang="ru-RU" dirty="0" err="1"/>
              <a:t>може</a:t>
            </a:r>
            <a:r>
              <a:rPr lang="ru-RU" dirty="0"/>
              <a:t> </a:t>
            </a:r>
            <a:r>
              <a:rPr lang="ru-RU" dirty="0" err="1"/>
              <a:t>проводитися</a:t>
            </a:r>
            <a:r>
              <a:rPr lang="ru-RU" dirty="0"/>
              <a:t> </a:t>
            </a:r>
            <a:r>
              <a:rPr lang="ru-RU" dirty="0" err="1"/>
              <a:t>вибіркове</a:t>
            </a:r>
            <a:r>
              <a:rPr lang="ru-RU" dirty="0"/>
              <a:t> </a:t>
            </a:r>
            <a:r>
              <a:rPr lang="ru-RU" dirty="0" err="1"/>
              <a:t>дослідження</a:t>
            </a:r>
            <a:r>
              <a:rPr lang="ru-RU" dirty="0"/>
              <a:t> </a:t>
            </a:r>
            <a:r>
              <a:rPr lang="ru-RU" dirty="0" err="1"/>
              <a:t>хімічного</a:t>
            </a:r>
            <a:r>
              <a:rPr lang="ru-RU" dirty="0"/>
              <a:t> складу та </a:t>
            </a:r>
            <a:r>
              <a:rPr lang="ru-RU" dirty="0" err="1"/>
              <a:t>енергетичної</a:t>
            </a:r>
            <a:r>
              <a:rPr lang="ru-RU" dirty="0"/>
              <a:t> </a:t>
            </a:r>
            <a:r>
              <a:rPr lang="ru-RU" dirty="0" err="1"/>
              <a:t>цінності</a:t>
            </a:r>
            <a:r>
              <a:rPr lang="ru-RU" dirty="0"/>
              <a:t> </a:t>
            </a:r>
            <a:r>
              <a:rPr lang="ru-RU" dirty="0" err="1"/>
              <a:t>харчових</a:t>
            </a:r>
            <a:r>
              <a:rPr lang="ru-RU" dirty="0"/>
              <a:t> </a:t>
            </a:r>
            <a:r>
              <a:rPr lang="ru-RU" dirty="0" err="1"/>
              <a:t>продуктів</a:t>
            </a:r>
            <a:r>
              <a:rPr lang="ru-RU" dirty="0"/>
              <a:t> у </a:t>
            </a:r>
            <a:r>
              <a:rPr lang="ru-RU" dirty="0" err="1"/>
              <a:t>лабораторіях</a:t>
            </a:r>
            <a:r>
              <a:rPr lang="ru-RU" dirty="0"/>
              <a:t> СЕЗ, СЕЛ, а </a:t>
            </a:r>
            <a:r>
              <a:rPr lang="ru-RU" dirty="0" err="1"/>
              <a:t>також</a:t>
            </a:r>
            <a:r>
              <a:rPr lang="ru-RU" dirty="0"/>
              <a:t> </a:t>
            </a:r>
            <a:r>
              <a:rPr lang="ru-RU" dirty="0" err="1"/>
              <a:t>визначатись</a:t>
            </a:r>
            <a:r>
              <a:rPr lang="ru-RU" dirty="0"/>
              <a:t> </a:t>
            </a:r>
            <a:r>
              <a:rPr lang="ru-RU" dirty="0" err="1"/>
              <a:t>вміст</a:t>
            </a:r>
            <a:r>
              <a:rPr lang="ru-RU" dirty="0"/>
              <a:t> </a:t>
            </a:r>
            <a:r>
              <a:rPr lang="ru-RU" dirty="0" err="1"/>
              <a:t>аскорбінової</a:t>
            </a:r>
            <a:r>
              <a:rPr lang="ru-RU" dirty="0"/>
              <a:t> </a:t>
            </a:r>
            <a:r>
              <a:rPr lang="ru-RU" dirty="0" err="1"/>
              <a:t>кислоти</a:t>
            </a:r>
            <a:r>
              <a:rPr lang="ru-RU" dirty="0"/>
              <a:t> у </a:t>
            </a:r>
            <a:r>
              <a:rPr lang="ru-RU" dirty="0" err="1"/>
              <a:t>готовій</a:t>
            </a:r>
            <a:r>
              <a:rPr lang="ru-RU" dirty="0"/>
              <a:t> </a:t>
            </a:r>
            <a:r>
              <a:rPr lang="ru-RU" dirty="0" err="1"/>
              <a:t>їжі</a:t>
            </a:r>
            <a:r>
              <a:rPr lang="ru-RU" dirty="0"/>
              <a:t>. </a:t>
            </a:r>
            <a:endParaRPr lang="ru-RU" dirty="0" smtClean="0"/>
          </a:p>
          <a:p>
            <a:endParaRPr lang="uk-UA" dirty="0"/>
          </a:p>
          <a:p>
            <a:r>
              <a:rPr lang="ru-RU" b="1" i="1" dirty="0" err="1"/>
              <a:t>Об’єктивним</a:t>
            </a:r>
            <a:r>
              <a:rPr lang="ru-RU" b="1" i="1" dirty="0"/>
              <a:t> </a:t>
            </a:r>
            <a:r>
              <a:rPr lang="ru-RU" b="1" i="1" dirty="0" err="1"/>
              <a:t>критерієм</a:t>
            </a:r>
            <a:r>
              <a:rPr lang="ru-RU" b="1" i="1" dirty="0"/>
              <a:t> </a:t>
            </a:r>
            <a:r>
              <a:rPr lang="ru-RU" dirty="0"/>
              <a:t>фактичного стану </a:t>
            </a:r>
            <a:r>
              <a:rPr lang="ru-RU" dirty="0" err="1"/>
              <a:t>харчування</a:t>
            </a:r>
            <a:r>
              <a:rPr lang="ru-RU" dirty="0"/>
              <a:t> є </a:t>
            </a:r>
            <a:r>
              <a:rPr lang="ru-RU" dirty="0" err="1"/>
              <a:t>визначення</a:t>
            </a:r>
            <a:r>
              <a:rPr lang="ru-RU" dirty="0"/>
              <a:t> </a:t>
            </a:r>
            <a:r>
              <a:rPr lang="ru-RU" dirty="0" err="1"/>
              <a:t>під</a:t>
            </a:r>
            <a:r>
              <a:rPr lang="ru-RU" dirty="0"/>
              <a:t> час </a:t>
            </a:r>
            <a:r>
              <a:rPr lang="ru-RU" dirty="0" err="1"/>
              <a:t>вибіркового</a:t>
            </a:r>
            <a:r>
              <a:rPr lang="ru-RU" dirty="0"/>
              <a:t> </a:t>
            </a:r>
            <a:r>
              <a:rPr lang="ru-RU" dirty="0" err="1"/>
              <a:t>медичного</a:t>
            </a:r>
            <a:r>
              <a:rPr lang="ru-RU" dirty="0"/>
              <a:t> </a:t>
            </a:r>
            <a:r>
              <a:rPr lang="ru-RU" dirty="0" err="1"/>
              <a:t>обстеження</a:t>
            </a:r>
            <a:r>
              <a:rPr lang="ru-RU" dirty="0"/>
              <a:t> </a:t>
            </a:r>
            <a:r>
              <a:rPr lang="ru-RU" dirty="0" err="1"/>
              <a:t>масо</a:t>
            </a:r>
            <a:r>
              <a:rPr lang="ru-RU" dirty="0"/>
              <a:t>-ростового та </a:t>
            </a:r>
            <a:r>
              <a:rPr lang="ru-RU" dirty="0" err="1"/>
              <a:t>інших</a:t>
            </a:r>
            <a:r>
              <a:rPr lang="ru-RU" dirty="0"/>
              <a:t> </a:t>
            </a:r>
            <a:r>
              <a:rPr lang="ru-RU" dirty="0" err="1"/>
              <a:t>показників</a:t>
            </a:r>
            <a:r>
              <a:rPr lang="ru-RU" dirty="0"/>
              <a:t> з метою </a:t>
            </a:r>
            <a:r>
              <a:rPr lang="ru-RU" dirty="0" err="1"/>
              <a:t>виявити</a:t>
            </a:r>
            <a:r>
              <a:rPr lang="ru-RU" dirty="0"/>
              <a:t> </a:t>
            </a:r>
            <a:r>
              <a:rPr lang="ru-RU" dirty="0" err="1"/>
              <a:t>захворювання</a:t>
            </a:r>
            <a:r>
              <a:rPr lang="ru-RU" dirty="0"/>
              <a:t>, причиною </a:t>
            </a:r>
            <a:r>
              <a:rPr lang="ru-RU" dirty="0" err="1"/>
              <a:t>яких</a:t>
            </a:r>
            <a:r>
              <a:rPr lang="ru-RU" dirty="0"/>
              <a:t> є </a:t>
            </a:r>
            <a:r>
              <a:rPr lang="ru-RU" dirty="0" err="1"/>
              <a:t>неповноцінне</a:t>
            </a:r>
            <a:r>
              <a:rPr lang="ru-RU" dirty="0"/>
              <a:t> </a:t>
            </a:r>
            <a:r>
              <a:rPr lang="ru-RU" dirty="0" err="1"/>
              <a:t>харчування</a:t>
            </a:r>
            <a:r>
              <a:rPr lang="ru-RU" dirty="0"/>
              <a:t>. Тому </a:t>
            </a:r>
            <a:r>
              <a:rPr lang="ru-RU" dirty="0" err="1"/>
              <a:t>неодмінною</a:t>
            </a:r>
            <a:r>
              <a:rPr lang="ru-RU" dirty="0"/>
              <a:t> </a:t>
            </a:r>
            <a:r>
              <a:rPr lang="ru-RU" dirty="0" err="1"/>
              <a:t>умовою</a:t>
            </a:r>
            <a:r>
              <a:rPr lang="ru-RU" dirty="0"/>
              <a:t> </a:t>
            </a:r>
            <a:r>
              <a:rPr lang="ru-RU" dirty="0" err="1"/>
              <a:t>запобігання</a:t>
            </a:r>
            <a:r>
              <a:rPr lang="ru-RU" dirty="0"/>
              <a:t> </a:t>
            </a:r>
            <a:r>
              <a:rPr lang="ru-RU" dirty="0" err="1"/>
              <a:t>їх</a:t>
            </a:r>
            <a:r>
              <a:rPr lang="ru-RU" dirty="0"/>
              <a:t> є участь начальника </a:t>
            </a:r>
            <a:r>
              <a:rPr lang="ru-RU" dirty="0" err="1"/>
              <a:t>медичної</a:t>
            </a:r>
            <a:r>
              <a:rPr lang="ru-RU" dirty="0"/>
              <a:t> </a:t>
            </a:r>
            <a:r>
              <a:rPr lang="ru-RU" dirty="0" err="1"/>
              <a:t>служби</a:t>
            </a:r>
            <a:r>
              <a:rPr lang="ru-RU" dirty="0"/>
              <a:t> </a:t>
            </a:r>
            <a:r>
              <a:rPr lang="ru-RU" dirty="0" err="1"/>
              <a:t>частини</a:t>
            </a:r>
            <a:r>
              <a:rPr lang="ru-RU" dirty="0"/>
              <a:t> у </a:t>
            </a:r>
            <a:r>
              <a:rPr lang="ru-RU" dirty="0" err="1"/>
              <a:t>складанні</a:t>
            </a:r>
            <a:r>
              <a:rPr lang="ru-RU" dirty="0"/>
              <a:t> меню-</a:t>
            </a:r>
            <a:r>
              <a:rPr lang="ru-RU" dirty="0" err="1"/>
              <a:t>розкладки</a:t>
            </a:r>
            <a:r>
              <a:rPr lang="ru-RU" dirty="0"/>
              <a:t> </a:t>
            </a:r>
            <a:r>
              <a:rPr lang="ru-RU" dirty="0" err="1"/>
              <a:t>продуктів</a:t>
            </a:r>
            <a:r>
              <a:rPr lang="ru-RU" dirty="0"/>
              <a:t> та </a:t>
            </a:r>
            <a:r>
              <a:rPr lang="ru-RU" dirty="0" err="1"/>
              <a:t>розробці</a:t>
            </a:r>
            <a:r>
              <a:rPr lang="ru-RU" dirty="0"/>
              <a:t> режиму </a:t>
            </a:r>
            <a:r>
              <a:rPr lang="ru-RU" dirty="0" err="1"/>
              <a:t>харчування</a:t>
            </a:r>
            <a:r>
              <a:rPr lang="ru-RU" dirty="0"/>
              <a:t>, </a:t>
            </a:r>
            <a:r>
              <a:rPr lang="ru-RU" dirty="0" err="1"/>
              <a:t>який</a:t>
            </a:r>
            <a:r>
              <a:rPr lang="ru-RU" dirty="0"/>
              <a:t> </a:t>
            </a:r>
            <a:r>
              <a:rPr lang="ru-RU" dirty="0" err="1"/>
              <a:t>найбільш</a:t>
            </a:r>
            <a:r>
              <a:rPr lang="ru-RU" dirty="0"/>
              <a:t> </a:t>
            </a:r>
            <a:r>
              <a:rPr lang="ru-RU" dirty="0" err="1"/>
              <a:t>повно</a:t>
            </a:r>
            <a:r>
              <a:rPr lang="ru-RU" dirty="0"/>
              <a:t> </a:t>
            </a:r>
            <a:r>
              <a:rPr lang="ru-RU" dirty="0" err="1"/>
              <a:t>відповідає</a:t>
            </a:r>
            <a:r>
              <a:rPr lang="ru-RU" dirty="0"/>
              <a:t> </a:t>
            </a:r>
            <a:r>
              <a:rPr lang="ru-RU" dirty="0" err="1"/>
              <a:t>умовам</a:t>
            </a:r>
            <a:r>
              <a:rPr lang="ru-RU" dirty="0"/>
              <a:t> </a:t>
            </a:r>
            <a:r>
              <a:rPr lang="ru-RU" dirty="0" err="1"/>
              <a:t>навчально-бойової</a:t>
            </a:r>
            <a:r>
              <a:rPr lang="ru-RU" dirty="0"/>
              <a:t> </a:t>
            </a:r>
            <a:r>
              <a:rPr lang="ru-RU" dirty="0" err="1"/>
              <a:t>підготовки</a:t>
            </a:r>
            <a:r>
              <a:rPr lang="ru-RU" dirty="0"/>
              <a:t> </a:t>
            </a:r>
            <a:r>
              <a:rPr lang="ru-RU" dirty="0" err="1"/>
              <a:t>особового</a:t>
            </a:r>
            <a:r>
              <a:rPr lang="ru-RU" dirty="0"/>
              <a:t> </a:t>
            </a:r>
            <a:r>
              <a:rPr lang="ru-RU" dirty="0" smtClean="0"/>
              <a:t>складу.</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0584" y="4312692"/>
            <a:ext cx="3991416" cy="2545307"/>
          </a:xfrm>
          <a:prstGeom prst="rect">
            <a:avLst/>
          </a:prstGeom>
        </p:spPr>
      </p:pic>
    </p:spTree>
    <p:extLst>
      <p:ext uri="{BB962C8B-B14F-4D97-AF65-F5344CB8AC3E}">
        <p14:creationId xmlns:p14="http://schemas.microsoft.com/office/powerpoint/2010/main" val="363051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73959" y="109182"/>
            <a:ext cx="10563366" cy="4394579"/>
          </a:xfrm>
        </p:spPr>
        <p:txBody>
          <a:bodyPr>
            <a:normAutofit/>
          </a:bodyPr>
          <a:lstStyle/>
          <a:p>
            <a:r>
              <a:rPr lang="ru-RU" dirty="0" err="1"/>
              <a:t>Здійснення</a:t>
            </a:r>
            <a:r>
              <a:rPr lang="ru-RU" dirty="0"/>
              <a:t> контролю за </a:t>
            </a:r>
            <a:r>
              <a:rPr lang="ru-RU" dirty="0" err="1"/>
              <a:t>доброякісністю</a:t>
            </a:r>
            <a:r>
              <a:rPr lang="ru-RU" dirty="0"/>
              <a:t> </a:t>
            </a:r>
            <a:r>
              <a:rPr lang="ru-RU" dirty="0" err="1"/>
              <a:t>харчових</a:t>
            </a:r>
            <a:r>
              <a:rPr lang="ru-RU" dirty="0"/>
              <a:t> </a:t>
            </a:r>
            <a:r>
              <a:rPr lang="ru-RU" dirty="0" err="1"/>
              <a:t>продуктів</a:t>
            </a:r>
            <a:r>
              <a:rPr lang="ru-RU" dirty="0"/>
              <a:t> та </a:t>
            </a:r>
            <a:r>
              <a:rPr lang="ru-RU" dirty="0" err="1"/>
              <a:t>готової</a:t>
            </a:r>
            <a:r>
              <a:rPr lang="ru-RU" dirty="0"/>
              <a:t> </a:t>
            </a:r>
            <a:r>
              <a:rPr lang="ru-RU" dirty="0" err="1"/>
              <a:t>їжі</a:t>
            </a:r>
            <a:r>
              <a:rPr lang="ru-RU" dirty="0"/>
              <a:t> </a:t>
            </a:r>
            <a:r>
              <a:rPr lang="ru-RU" dirty="0" err="1"/>
              <a:t>досягається</a:t>
            </a:r>
            <a:r>
              <a:rPr lang="ru-RU" dirty="0"/>
              <a:t> </a:t>
            </a:r>
            <a:r>
              <a:rPr lang="ru-RU" b="1" i="1" dirty="0" err="1"/>
              <a:t>проведенням</a:t>
            </a:r>
            <a:r>
              <a:rPr lang="ru-RU" b="1" i="1" dirty="0"/>
              <a:t> </a:t>
            </a:r>
            <a:r>
              <a:rPr lang="ru-RU" b="1" i="1" dirty="0" err="1"/>
              <a:t>перевірки</a:t>
            </a:r>
            <a:r>
              <a:rPr lang="ru-RU" b="1" i="1" dirty="0"/>
              <a:t> </a:t>
            </a:r>
            <a:r>
              <a:rPr lang="ru-RU" b="1" i="1" dirty="0" err="1"/>
              <a:t>дотримання</a:t>
            </a:r>
            <a:r>
              <a:rPr lang="ru-RU" b="1" i="1" dirty="0"/>
              <a:t> </a:t>
            </a:r>
            <a:r>
              <a:rPr lang="ru-RU" b="1" i="1" dirty="0" err="1"/>
              <a:t>санітарних</a:t>
            </a:r>
            <a:r>
              <a:rPr lang="ru-RU" b="1" i="1" dirty="0"/>
              <a:t> правил при </a:t>
            </a:r>
            <a:r>
              <a:rPr lang="ru-RU" b="1" i="1" dirty="0" err="1"/>
              <a:t>зберіганні</a:t>
            </a:r>
            <a:r>
              <a:rPr lang="ru-RU" b="1" i="1" dirty="0"/>
              <a:t>, </a:t>
            </a:r>
            <a:r>
              <a:rPr lang="ru-RU" b="1" i="1" dirty="0" err="1"/>
              <a:t>перевезенні</a:t>
            </a:r>
            <a:r>
              <a:rPr lang="ru-RU" b="1" i="1" dirty="0"/>
              <a:t> і </a:t>
            </a:r>
            <a:r>
              <a:rPr lang="ru-RU" b="1" i="1" dirty="0" err="1"/>
              <a:t>обробці</a:t>
            </a:r>
            <a:r>
              <a:rPr lang="ru-RU" b="1" i="1" dirty="0"/>
              <a:t> </a:t>
            </a:r>
            <a:r>
              <a:rPr lang="ru-RU" b="1" i="1" dirty="0" err="1"/>
              <a:t>продуктів</a:t>
            </a:r>
            <a:r>
              <a:rPr lang="ru-RU" dirty="0"/>
              <a:t>, </a:t>
            </a:r>
            <a:r>
              <a:rPr lang="ru-RU" dirty="0" err="1"/>
              <a:t>що</a:t>
            </a:r>
            <a:r>
              <a:rPr lang="ru-RU" dirty="0"/>
              <a:t> </a:t>
            </a:r>
            <a:r>
              <a:rPr lang="ru-RU" dirty="0" err="1"/>
              <a:t>набуває</a:t>
            </a:r>
            <a:r>
              <a:rPr lang="ru-RU" dirty="0"/>
              <a:t> особливого </a:t>
            </a:r>
            <a:r>
              <a:rPr lang="ru-RU" dirty="0" err="1"/>
              <a:t>значення</a:t>
            </a:r>
            <a:r>
              <a:rPr lang="ru-RU" dirty="0"/>
              <a:t> у </a:t>
            </a:r>
            <a:r>
              <a:rPr lang="ru-RU" dirty="0" err="1"/>
              <a:t>польових</a:t>
            </a:r>
            <a:r>
              <a:rPr lang="ru-RU" dirty="0"/>
              <a:t> </a:t>
            </a:r>
            <a:r>
              <a:rPr lang="ru-RU" dirty="0" err="1"/>
              <a:t>умовах</a:t>
            </a:r>
            <a:r>
              <a:rPr lang="ru-RU" dirty="0"/>
              <a:t>. </a:t>
            </a:r>
            <a:r>
              <a:rPr lang="ru-RU" dirty="0" err="1"/>
              <a:t>Значною</a:t>
            </a:r>
            <a:r>
              <a:rPr lang="ru-RU" dirty="0"/>
              <a:t> </a:t>
            </a:r>
            <a:r>
              <a:rPr lang="ru-RU" dirty="0" err="1"/>
              <a:t>мірою</a:t>
            </a:r>
            <a:r>
              <a:rPr lang="ru-RU" dirty="0"/>
              <a:t> </a:t>
            </a:r>
            <a:r>
              <a:rPr lang="ru-RU" dirty="0" err="1"/>
              <a:t>це</a:t>
            </a:r>
            <a:r>
              <a:rPr lang="ru-RU" dirty="0"/>
              <a:t> </a:t>
            </a:r>
            <a:r>
              <a:rPr lang="ru-RU" dirty="0" err="1"/>
              <a:t>залежить</a:t>
            </a:r>
            <a:r>
              <a:rPr lang="ru-RU" dirty="0"/>
              <a:t> </a:t>
            </a:r>
            <a:r>
              <a:rPr lang="ru-RU" dirty="0" err="1"/>
              <a:t>від</a:t>
            </a:r>
            <a:r>
              <a:rPr lang="ru-RU" dirty="0"/>
              <a:t> </a:t>
            </a:r>
            <a:r>
              <a:rPr lang="ru-RU" dirty="0" err="1"/>
              <a:t>санітарного</a:t>
            </a:r>
            <a:r>
              <a:rPr lang="ru-RU" dirty="0"/>
              <a:t> стану </a:t>
            </a:r>
            <a:r>
              <a:rPr lang="ru-RU" dirty="0" err="1"/>
              <a:t>продовольчих</a:t>
            </a:r>
            <a:r>
              <a:rPr lang="ru-RU" dirty="0"/>
              <a:t> </a:t>
            </a:r>
            <a:r>
              <a:rPr lang="ru-RU" dirty="0" err="1"/>
              <a:t>пунктів</a:t>
            </a:r>
            <a:r>
              <a:rPr lang="ru-RU" dirty="0"/>
              <a:t>, </a:t>
            </a:r>
            <a:r>
              <a:rPr lang="ru-RU" dirty="0" err="1"/>
              <a:t>їх</a:t>
            </a:r>
            <a:r>
              <a:rPr lang="ru-RU" dirty="0"/>
              <a:t> </a:t>
            </a:r>
            <a:r>
              <a:rPr lang="ru-RU" dirty="0" err="1"/>
              <a:t>обладнання</a:t>
            </a:r>
            <a:r>
              <a:rPr lang="ru-RU" dirty="0"/>
              <a:t>, а </a:t>
            </a:r>
            <a:r>
              <a:rPr lang="ru-RU" dirty="0" err="1"/>
              <a:t>також</a:t>
            </a:r>
            <a:r>
              <a:rPr lang="ru-RU" dirty="0"/>
              <a:t> </a:t>
            </a:r>
            <a:r>
              <a:rPr lang="ru-RU" dirty="0" err="1"/>
              <a:t>території</a:t>
            </a:r>
            <a:r>
              <a:rPr lang="ru-RU" dirty="0"/>
              <a:t>, на </a:t>
            </a:r>
            <a:r>
              <a:rPr lang="ru-RU" dirty="0" err="1"/>
              <a:t>якій</a:t>
            </a:r>
            <a:r>
              <a:rPr lang="ru-RU" dirty="0"/>
              <a:t> вони </a:t>
            </a:r>
            <a:r>
              <a:rPr lang="ru-RU" dirty="0" err="1"/>
              <a:t>розміщені</a:t>
            </a:r>
            <a:r>
              <a:rPr lang="ru-RU" dirty="0"/>
              <a:t>. </a:t>
            </a:r>
            <a:r>
              <a:rPr lang="ru-RU" dirty="0" err="1"/>
              <a:t>Крім</a:t>
            </a:r>
            <a:r>
              <a:rPr lang="ru-RU" dirty="0"/>
              <a:t> того, </a:t>
            </a:r>
            <a:r>
              <a:rPr lang="ru-RU" b="1" i="1" dirty="0" err="1"/>
              <a:t>кожен</a:t>
            </a:r>
            <a:r>
              <a:rPr lang="ru-RU" b="1" i="1" dirty="0"/>
              <a:t> день повинна </a:t>
            </a:r>
            <a:r>
              <a:rPr lang="ru-RU" b="1" i="1" dirty="0" err="1"/>
              <a:t>визначатись</a:t>
            </a:r>
            <a:r>
              <a:rPr lang="ru-RU" b="1" i="1" dirty="0"/>
              <a:t> </a:t>
            </a:r>
            <a:r>
              <a:rPr lang="ru-RU" b="1" i="1" dirty="0" err="1"/>
              <a:t>якість</a:t>
            </a:r>
            <a:r>
              <a:rPr lang="ru-RU" b="1" i="1" dirty="0"/>
              <a:t> </a:t>
            </a:r>
            <a:r>
              <a:rPr lang="ru-RU" b="1" i="1" dirty="0" err="1"/>
              <a:t>продуктів</a:t>
            </a:r>
            <a:r>
              <a:rPr lang="ru-RU" b="1" i="1" dirty="0"/>
              <a:t> </a:t>
            </a:r>
            <a:r>
              <a:rPr lang="ru-RU" b="1" i="1" dirty="0" err="1"/>
              <a:t>харчування</a:t>
            </a:r>
            <a:r>
              <a:rPr lang="ru-RU" b="1" i="1" dirty="0"/>
              <a:t> та перед кожною </a:t>
            </a:r>
            <a:r>
              <a:rPr lang="ru-RU" b="1" i="1" dirty="0" err="1"/>
              <a:t>видачею</a:t>
            </a:r>
            <a:r>
              <a:rPr lang="ru-RU" b="1" i="1" dirty="0"/>
              <a:t> - </a:t>
            </a:r>
            <a:r>
              <a:rPr lang="ru-RU" b="1" i="1" dirty="0" err="1"/>
              <a:t>якість</a:t>
            </a:r>
            <a:r>
              <a:rPr lang="ru-RU" b="1" i="1" dirty="0"/>
              <a:t> </a:t>
            </a:r>
            <a:r>
              <a:rPr lang="ru-RU" b="1" i="1" dirty="0" err="1"/>
              <a:t>готової</a:t>
            </a:r>
            <a:r>
              <a:rPr lang="ru-RU" b="1" i="1" dirty="0"/>
              <a:t> </a:t>
            </a:r>
            <a:r>
              <a:rPr lang="ru-RU" b="1" i="1" dirty="0" err="1"/>
              <a:t>їжі</a:t>
            </a:r>
            <a:r>
              <a:rPr lang="ru-RU" b="1" i="1" dirty="0"/>
              <a:t> з </a:t>
            </a:r>
            <a:r>
              <a:rPr lang="ru-RU" b="1" i="1" dirty="0" err="1"/>
              <a:t>висновком</a:t>
            </a:r>
            <a:r>
              <a:rPr lang="ru-RU" b="1" i="1" dirty="0"/>
              <a:t> </a:t>
            </a:r>
            <a:r>
              <a:rPr lang="ru-RU" b="1" i="1" dirty="0" err="1"/>
              <a:t>щодо</a:t>
            </a:r>
            <a:r>
              <a:rPr lang="ru-RU" b="1" i="1" dirty="0"/>
              <a:t> </a:t>
            </a:r>
            <a:r>
              <a:rPr lang="ru-RU" b="1" i="1" dirty="0" err="1"/>
              <a:t>придатності</a:t>
            </a:r>
            <a:r>
              <a:rPr lang="ru-RU" b="1" i="1" dirty="0"/>
              <a:t> </a:t>
            </a:r>
            <a:r>
              <a:rPr lang="ru-RU" b="1" i="1" dirty="0" err="1"/>
              <a:t>її</a:t>
            </a:r>
            <a:r>
              <a:rPr lang="ru-RU" b="1" i="1" dirty="0"/>
              <a:t> до </a:t>
            </a:r>
            <a:r>
              <a:rPr lang="ru-RU" b="1" i="1" dirty="0" err="1"/>
              <a:t>вживання</a:t>
            </a:r>
            <a:r>
              <a:rPr lang="ru-RU" b="1" i="1" dirty="0"/>
              <a:t>.</a:t>
            </a:r>
            <a:r>
              <a:rPr lang="ru-RU" dirty="0"/>
              <a:t> З </a:t>
            </a:r>
            <a:r>
              <a:rPr lang="ru-RU" dirty="0" err="1"/>
              <a:t>цією</a:t>
            </a:r>
            <a:r>
              <a:rPr lang="ru-RU" dirty="0"/>
              <a:t> метою на 5 </a:t>
            </a:r>
            <a:r>
              <a:rPr lang="ru-RU" dirty="0" err="1"/>
              <a:t>продовольчих</a:t>
            </a:r>
            <a:r>
              <a:rPr lang="ru-RU" dirty="0"/>
              <a:t> складах та пунктах </a:t>
            </a:r>
            <a:r>
              <a:rPr lang="ru-RU" dirty="0" err="1"/>
              <a:t>харчування</a:t>
            </a:r>
            <a:r>
              <a:rPr lang="ru-RU" dirty="0"/>
              <a:t> </a:t>
            </a:r>
            <a:r>
              <a:rPr lang="ru-RU" dirty="0" err="1"/>
              <a:t>визначають</a:t>
            </a:r>
            <a:r>
              <a:rPr lang="ru-RU" dirty="0"/>
              <a:t> </a:t>
            </a:r>
            <a:r>
              <a:rPr lang="ru-RU" dirty="0" err="1"/>
              <a:t>доброякісність</a:t>
            </a:r>
            <a:r>
              <a:rPr lang="ru-RU" dirty="0"/>
              <a:t> </a:t>
            </a:r>
            <a:r>
              <a:rPr lang="ru-RU" dirty="0" err="1"/>
              <a:t>харчових</a:t>
            </a:r>
            <a:r>
              <a:rPr lang="ru-RU" dirty="0"/>
              <a:t> </a:t>
            </a:r>
            <a:r>
              <a:rPr lang="ru-RU" dirty="0" err="1"/>
              <a:t>продуктів</a:t>
            </a:r>
            <a:r>
              <a:rPr lang="ru-RU" dirty="0"/>
              <a:t> і </a:t>
            </a:r>
            <a:r>
              <a:rPr lang="ru-RU" dirty="0" err="1"/>
              <a:t>готової</a:t>
            </a:r>
            <a:r>
              <a:rPr lang="ru-RU" dirty="0"/>
              <a:t> </a:t>
            </a:r>
            <a:r>
              <a:rPr lang="ru-RU" dirty="0" err="1"/>
              <a:t>їжі</a:t>
            </a:r>
            <a:r>
              <a:rPr lang="ru-RU" dirty="0"/>
              <a:t> за </a:t>
            </a:r>
            <a:r>
              <a:rPr lang="ru-RU" dirty="0" err="1"/>
              <a:t>зовнішніми</a:t>
            </a:r>
            <a:r>
              <a:rPr lang="ru-RU" dirty="0"/>
              <a:t> </a:t>
            </a:r>
            <a:r>
              <a:rPr lang="ru-RU" dirty="0" err="1"/>
              <a:t>ознаками</a:t>
            </a:r>
            <a:r>
              <a:rPr lang="ru-RU" dirty="0"/>
              <a:t> та </a:t>
            </a:r>
            <a:r>
              <a:rPr lang="ru-RU" dirty="0" err="1"/>
              <a:t>органолептичними</a:t>
            </a:r>
            <a:r>
              <a:rPr lang="ru-RU" dirty="0"/>
              <a:t> </a:t>
            </a:r>
            <a:r>
              <a:rPr lang="ru-RU" dirty="0" err="1"/>
              <a:t>властивостями</a:t>
            </a:r>
            <a:r>
              <a:rPr lang="ru-RU" dirty="0"/>
              <a:t>, такими як форма, </a:t>
            </a:r>
            <a:r>
              <a:rPr lang="ru-RU" dirty="0" err="1"/>
              <a:t>вигляд</a:t>
            </a:r>
            <a:r>
              <a:rPr lang="ru-RU" dirty="0"/>
              <a:t>, </a:t>
            </a:r>
            <a:r>
              <a:rPr lang="ru-RU" dirty="0" err="1"/>
              <a:t>колір</a:t>
            </a:r>
            <a:r>
              <a:rPr lang="ru-RU" dirty="0"/>
              <a:t>, запах, смак і </a:t>
            </a:r>
            <a:r>
              <a:rPr lang="ru-RU" dirty="0" err="1"/>
              <a:t>консистенція</a:t>
            </a:r>
            <a:r>
              <a:rPr lang="ru-RU" dirty="0"/>
              <a:t>. </a:t>
            </a:r>
            <a:r>
              <a:rPr lang="ru-RU" dirty="0" err="1"/>
              <a:t>Обов’язковим</a:t>
            </a:r>
            <a:r>
              <a:rPr lang="ru-RU" dirty="0"/>
              <a:t> є контроль за </a:t>
            </a:r>
            <a:r>
              <a:rPr lang="ru-RU" dirty="0" err="1"/>
              <a:t>терміном</a:t>
            </a:r>
            <a:r>
              <a:rPr lang="ru-RU" dirty="0"/>
              <a:t> </a:t>
            </a:r>
            <a:r>
              <a:rPr lang="ru-RU" dirty="0" err="1"/>
              <a:t>придатності</a:t>
            </a:r>
            <a:r>
              <a:rPr lang="ru-RU" dirty="0"/>
              <a:t> та станом упаковки. </a:t>
            </a:r>
            <a:r>
              <a:rPr lang="ru-RU" dirty="0" err="1"/>
              <a:t>Лабораторні</a:t>
            </a:r>
            <a:r>
              <a:rPr lang="ru-RU" dirty="0"/>
              <a:t> </a:t>
            </a:r>
            <a:r>
              <a:rPr lang="ru-RU" dirty="0" err="1"/>
              <a:t>дослідження</a:t>
            </a:r>
            <a:r>
              <a:rPr lang="ru-RU" dirty="0"/>
              <a:t> та </a:t>
            </a:r>
            <a:r>
              <a:rPr lang="ru-RU" dirty="0" err="1"/>
              <a:t>санітарно-епідеміологічну</a:t>
            </a:r>
            <a:r>
              <a:rPr lang="ru-RU" dirty="0"/>
              <a:t> </a:t>
            </a:r>
            <a:r>
              <a:rPr lang="ru-RU" dirty="0" err="1"/>
              <a:t>експертизу</a:t>
            </a:r>
            <a:r>
              <a:rPr lang="ru-RU" dirty="0"/>
              <a:t> </a:t>
            </a:r>
            <a:r>
              <a:rPr lang="ru-RU" dirty="0" err="1"/>
              <a:t>продовольства</a:t>
            </a:r>
            <a:r>
              <a:rPr lang="ru-RU" dirty="0"/>
              <a:t>, води і </a:t>
            </a:r>
            <a:r>
              <a:rPr lang="ru-RU" dirty="0" err="1"/>
              <a:t>готової</a:t>
            </a:r>
            <a:r>
              <a:rPr lang="ru-RU" dirty="0"/>
              <a:t> </a:t>
            </a:r>
            <a:r>
              <a:rPr lang="ru-RU" dirty="0" err="1"/>
              <a:t>їжі</a:t>
            </a:r>
            <a:r>
              <a:rPr lang="ru-RU" dirty="0"/>
              <a:t> </a:t>
            </a:r>
            <a:r>
              <a:rPr lang="ru-RU" dirty="0" err="1"/>
              <a:t>проводять</a:t>
            </a:r>
            <a:r>
              <a:rPr lang="ru-RU" dirty="0"/>
              <a:t> у </a:t>
            </a:r>
            <a:r>
              <a:rPr lang="ru-RU" dirty="0" err="1"/>
              <a:t>санітарно</a:t>
            </a:r>
            <a:r>
              <a:rPr lang="ru-RU" dirty="0"/>
              <a:t> - </a:t>
            </a:r>
            <a:r>
              <a:rPr lang="ru-RU" dirty="0" err="1"/>
              <a:t>епідеміологічних</a:t>
            </a:r>
            <a:r>
              <a:rPr lang="ru-RU" dirty="0"/>
              <a:t> закладах (СЕЗ, СЕС); </a:t>
            </a:r>
            <a:r>
              <a:rPr lang="ru-RU" dirty="0" err="1"/>
              <a:t>м’яса</a:t>
            </a:r>
            <a:r>
              <a:rPr lang="ru-RU" dirty="0"/>
              <a:t> і </a:t>
            </a:r>
            <a:r>
              <a:rPr lang="ru-RU" dirty="0" err="1"/>
              <a:t>м’ясопродуктів</a:t>
            </a:r>
            <a:r>
              <a:rPr lang="ru-RU" dirty="0"/>
              <a:t> - у </a:t>
            </a:r>
            <a:r>
              <a:rPr lang="ru-RU" dirty="0" err="1"/>
              <a:t>ветеринарних</a:t>
            </a:r>
            <a:r>
              <a:rPr lang="ru-RU" dirty="0"/>
              <a:t> (</a:t>
            </a:r>
            <a:r>
              <a:rPr lang="ru-RU" dirty="0" err="1"/>
              <a:t>військово-ветеринарних</a:t>
            </a:r>
            <a:r>
              <a:rPr lang="ru-RU" dirty="0"/>
              <a:t>) </a:t>
            </a:r>
            <a:r>
              <a:rPr lang="ru-RU" dirty="0" err="1"/>
              <a:t>лабораторіях</a:t>
            </a:r>
            <a:r>
              <a:rPr lang="ru-RU" dirty="0" smtClean="0"/>
              <a:t>.</a:t>
            </a:r>
          </a:p>
          <a:p>
            <a:endParaRPr lang="uk-UA" dirty="0"/>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8788" y="3963471"/>
            <a:ext cx="4421874" cy="2703459"/>
          </a:xfrm>
          <a:prstGeom prst="rect">
            <a:avLst/>
          </a:prstGeom>
        </p:spPr>
      </p:pic>
    </p:spTree>
    <p:extLst>
      <p:ext uri="{BB962C8B-B14F-4D97-AF65-F5344CB8AC3E}">
        <p14:creationId xmlns:p14="http://schemas.microsoft.com/office/powerpoint/2010/main" val="22932404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Объект 2"/>
          <p:cNvSpPr>
            <a:spLocks noGrp="1"/>
          </p:cNvSpPr>
          <p:nvPr>
            <p:ph idx="1"/>
          </p:nvPr>
        </p:nvSpPr>
        <p:spPr>
          <a:xfrm>
            <a:off x="109182" y="682389"/>
            <a:ext cx="5813946" cy="5228834"/>
          </a:xfrm>
        </p:spPr>
        <p:txBody>
          <a:bodyPr>
            <a:normAutofit fontScale="85000" lnSpcReduction="10000"/>
          </a:bodyPr>
          <a:lstStyle/>
          <a:p>
            <a:r>
              <a:rPr lang="ru-RU" b="1" i="1" dirty="0"/>
              <a:t>Для </a:t>
            </a:r>
            <a:r>
              <a:rPr lang="ru-RU" b="1" i="1" dirty="0" err="1"/>
              <a:t>попередження</a:t>
            </a:r>
            <a:r>
              <a:rPr lang="ru-RU" b="1" i="1" dirty="0"/>
              <a:t> </a:t>
            </a:r>
            <a:r>
              <a:rPr lang="ru-RU" b="1" i="1" dirty="0" err="1"/>
              <a:t>харчових</a:t>
            </a:r>
            <a:r>
              <a:rPr lang="ru-RU" b="1" i="1" dirty="0"/>
              <a:t> </a:t>
            </a:r>
            <a:r>
              <a:rPr lang="ru-RU" b="1" i="1" dirty="0" err="1"/>
              <a:t>отруєнь</a:t>
            </a:r>
            <a:r>
              <a:rPr lang="ru-RU" b="1" i="1" dirty="0"/>
              <a:t> </a:t>
            </a:r>
            <a:r>
              <a:rPr lang="ru-RU" b="1" i="1" dirty="0" err="1"/>
              <a:t>немікробної</a:t>
            </a:r>
            <a:r>
              <a:rPr lang="ru-RU" b="1" i="1" dirty="0"/>
              <a:t> </a:t>
            </a:r>
            <a:r>
              <a:rPr lang="ru-RU" b="1" i="1" dirty="0" err="1"/>
              <a:t>етіології</a:t>
            </a:r>
            <a:r>
              <a:rPr lang="ru-RU" b="1" i="1" dirty="0"/>
              <a:t> </a:t>
            </a:r>
            <a:r>
              <a:rPr lang="ru-RU" b="1" i="1" dirty="0" err="1"/>
              <a:t>серед</a:t>
            </a:r>
            <a:r>
              <a:rPr lang="ru-RU" b="1" i="1" dirty="0"/>
              <a:t> </a:t>
            </a:r>
            <a:r>
              <a:rPr lang="ru-RU" b="1" i="1" dirty="0" err="1"/>
              <a:t>військовослужбовців</a:t>
            </a:r>
            <a:r>
              <a:rPr lang="ru-RU" b="1" i="1" dirty="0"/>
              <a:t> та </a:t>
            </a:r>
            <a:r>
              <a:rPr lang="ru-RU" b="1" i="1" dirty="0" err="1"/>
              <a:t>населення</a:t>
            </a:r>
            <a:r>
              <a:rPr lang="ru-RU" b="1" i="1" dirty="0"/>
              <a:t> </a:t>
            </a:r>
            <a:r>
              <a:rPr lang="ru-RU" b="1" i="1" dirty="0" smtClean="0"/>
              <a:t>до </a:t>
            </a:r>
            <a:r>
              <a:rPr lang="ru-RU" b="1" i="1" dirty="0" err="1"/>
              <a:t>вживання</a:t>
            </a:r>
            <a:r>
              <a:rPr lang="ru-RU" b="1" i="1" dirty="0"/>
              <a:t> </a:t>
            </a:r>
            <a:r>
              <a:rPr lang="ru-RU" b="1" i="1" dirty="0" err="1"/>
              <a:t>допускають</a:t>
            </a:r>
            <a:r>
              <a:rPr lang="ru-RU" b="1" i="1" dirty="0"/>
              <a:t> </a:t>
            </a:r>
            <a:r>
              <a:rPr lang="ru-RU" b="1" i="1" dirty="0" err="1"/>
              <a:t>продукти</a:t>
            </a:r>
            <a:r>
              <a:rPr lang="ru-RU" b="1" i="1" dirty="0"/>
              <a:t>, </a:t>
            </a:r>
            <a:r>
              <a:rPr lang="ru-RU" b="1" i="1" dirty="0" err="1"/>
              <a:t>що</a:t>
            </a:r>
            <a:r>
              <a:rPr lang="ru-RU" b="1" i="1" dirty="0"/>
              <a:t> </a:t>
            </a:r>
            <a:r>
              <a:rPr lang="ru-RU" b="1" i="1" dirty="0" err="1"/>
              <a:t>заготовлені</a:t>
            </a:r>
            <a:r>
              <a:rPr lang="ru-RU" b="1" i="1" dirty="0"/>
              <a:t> на </a:t>
            </a:r>
            <a:r>
              <a:rPr lang="ru-RU" b="1" i="1" dirty="0" err="1"/>
              <a:t>місці</a:t>
            </a:r>
            <a:r>
              <a:rPr lang="ru-RU" b="1" i="1" dirty="0"/>
              <a:t>, а </a:t>
            </a:r>
            <a:r>
              <a:rPr lang="ru-RU" b="1" i="1" dirty="0" err="1"/>
              <a:t>трофейні</a:t>
            </a:r>
            <a:r>
              <a:rPr lang="ru-RU" b="1" i="1" dirty="0"/>
              <a:t> </a:t>
            </a:r>
            <a:r>
              <a:rPr lang="ru-RU" b="1" i="1" dirty="0" err="1"/>
              <a:t>продукти</a:t>
            </a:r>
            <a:r>
              <a:rPr lang="ru-RU" b="1" i="1" dirty="0"/>
              <a:t> - </a:t>
            </a:r>
            <a:r>
              <a:rPr lang="ru-RU" b="1" i="1" dirty="0" err="1"/>
              <a:t>лише</a:t>
            </a:r>
            <a:r>
              <a:rPr lang="ru-RU" b="1" i="1" dirty="0"/>
              <a:t> </a:t>
            </a:r>
            <a:r>
              <a:rPr lang="ru-RU" b="1" i="1" dirty="0" err="1"/>
              <a:t>після</a:t>
            </a:r>
            <a:r>
              <a:rPr lang="ru-RU" b="1" i="1" dirty="0"/>
              <a:t> </a:t>
            </a:r>
            <a:r>
              <a:rPr lang="ru-RU" b="1" i="1" dirty="0" err="1"/>
              <a:t>проведення</a:t>
            </a:r>
            <a:r>
              <a:rPr lang="ru-RU" b="1" i="1" dirty="0"/>
              <a:t> </a:t>
            </a:r>
            <a:r>
              <a:rPr lang="ru-RU" b="1" i="1" dirty="0" err="1"/>
              <a:t>експертизи</a:t>
            </a:r>
            <a:r>
              <a:rPr lang="ru-RU" b="1" i="1" dirty="0"/>
              <a:t> у </a:t>
            </a:r>
            <a:r>
              <a:rPr lang="ru-RU" b="1" i="1" dirty="0" err="1"/>
              <a:t>відповідних</a:t>
            </a:r>
            <a:r>
              <a:rPr lang="ru-RU" b="1" i="1" dirty="0"/>
              <a:t> </a:t>
            </a:r>
            <a:r>
              <a:rPr lang="ru-RU" b="1" i="1" dirty="0" err="1"/>
              <a:t>лабораторіях</a:t>
            </a:r>
            <a:r>
              <a:rPr lang="ru-RU" b="1" i="1" dirty="0"/>
              <a:t>. </a:t>
            </a:r>
            <a:r>
              <a:rPr lang="ru-RU" b="1" i="1" dirty="0" err="1"/>
              <a:t>Невід’ємним</a:t>
            </a:r>
            <a:r>
              <a:rPr lang="ru-RU" b="1" i="1" dirty="0"/>
              <a:t> </a:t>
            </a:r>
            <a:r>
              <a:rPr lang="ru-RU" b="1" i="1" dirty="0" err="1"/>
              <a:t>елементом</a:t>
            </a:r>
            <a:r>
              <a:rPr lang="ru-RU" b="1" i="1" dirty="0"/>
              <a:t> </a:t>
            </a:r>
            <a:r>
              <a:rPr lang="ru-RU" b="1" i="1" dirty="0" err="1"/>
              <a:t>профілактики</a:t>
            </a:r>
            <a:r>
              <a:rPr lang="ru-RU" b="1" i="1" dirty="0"/>
              <a:t> </a:t>
            </a:r>
            <a:r>
              <a:rPr lang="ru-RU" b="1" i="1" dirty="0" err="1"/>
              <a:t>харчових</a:t>
            </a:r>
            <a:r>
              <a:rPr lang="ru-RU" b="1" i="1" dirty="0"/>
              <a:t> </a:t>
            </a:r>
            <a:r>
              <a:rPr lang="ru-RU" b="1" i="1" dirty="0" err="1"/>
              <a:t>отруєнь</a:t>
            </a:r>
            <a:r>
              <a:rPr lang="ru-RU" b="1" i="1" dirty="0"/>
              <a:t> є </a:t>
            </a:r>
            <a:r>
              <a:rPr lang="ru-RU" b="1" i="1" dirty="0" err="1"/>
              <a:t>проведення</a:t>
            </a:r>
            <a:r>
              <a:rPr lang="ru-RU" b="1" i="1" dirty="0"/>
              <a:t> </a:t>
            </a:r>
            <a:r>
              <a:rPr lang="ru-RU" b="1" i="1" dirty="0" err="1"/>
              <a:t>представниками</a:t>
            </a:r>
            <a:r>
              <a:rPr lang="ru-RU" b="1" i="1" dirty="0"/>
              <a:t> </a:t>
            </a:r>
            <a:r>
              <a:rPr lang="ru-RU" b="1" i="1" dirty="0" err="1"/>
              <a:t>медичної</a:t>
            </a:r>
            <a:r>
              <a:rPr lang="ru-RU" b="1" i="1" dirty="0"/>
              <a:t> та </a:t>
            </a:r>
            <a:r>
              <a:rPr lang="ru-RU" b="1" i="1" dirty="0" err="1"/>
              <a:t>санітарно-епідеміологічної</a:t>
            </a:r>
            <a:r>
              <a:rPr lang="ru-RU" b="1" i="1" dirty="0"/>
              <a:t> служб </a:t>
            </a:r>
            <a:r>
              <a:rPr lang="ru-RU" b="1" i="1" dirty="0" err="1"/>
              <a:t>санітарно-просвітньої</a:t>
            </a:r>
            <a:r>
              <a:rPr lang="ru-RU" b="1" i="1" dirty="0"/>
              <a:t> </a:t>
            </a:r>
            <a:r>
              <a:rPr lang="ru-RU" b="1" i="1" dirty="0" err="1"/>
              <a:t>роботи</a:t>
            </a:r>
            <a:r>
              <a:rPr lang="ru-RU" b="1" i="1" dirty="0"/>
              <a:t> з </a:t>
            </a:r>
            <a:r>
              <a:rPr lang="ru-RU" b="1" i="1" dirty="0" err="1"/>
              <a:t>посадовими</a:t>
            </a:r>
            <a:r>
              <a:rPr lang="ru-RU" b="1" i="1" dirty="0"/>
              <a:t> особами </a:t>
            </a:r>
            <a:r>
              <a:rPr lang="ru-RU" b="1" i="1" dirty="0" err="1"/>
              <a:t>об’єктів</a:t>
            </a:r>
            <a:r>
              <a:rPr lang="ru-RU" b="1" i="1" dirty="0"/>
              <a:t> </a:t>
            </a:r>
            <a:r>
              <a:rPr lang="ru-RU" b="1" i="1" dirty="0" err="1"/>
              <a:t>харчування</a:t>
            </a:r>
            <a:r>
              <a:rPr lang="ru-RU" b="1" i="1" dirty="0"/>
              <a:t>, </a:t>
            </a:r>
            <a:r>
              <a:rPr lang="ru-RU" b="1" i="1" dirty="0" err="1"/>
              <a:t>особовим</a:t>
            </a:r>
            <a:r>
              <a:rPr lang="ru-RU" b="1" i="1" dirty="0"/>
              <a:t> складом </a:t>
            </a:r>
            <a:r>
              <a:rPr lang="ru-RU" b="1" i="1" dirty="0" err="1"/>
              <a:t>формувань</a:t>
            </a:r>
            <a:r>
              <a:rPr lang="ru-RU" b="1" i="1" dirty="0"/>
              <a:t> та </a:t>
            </a:r>
            <a:r>
              <a:rPr lang="ru-RU" b="1" i="1" dirty="0" err="1"/>
              <a:t>населенням</a:t>
            </a:r>
            <a:r>
              <a:rPr lang="ru-RU" b="1" i="1" dirty="0"/>
              <a:t> про </a:t>
            </a:r>
            <a:r>
              <a:rPr lang="ru-RU" b="1" i="1" dirty="0" err="1"/>
              <a:t>можливі</a:t>
            </a:r>
            <a:r>
              <a:rPr lang="ru-RU" b="1" i="1" dirty="0"/>
              <a:t> причини </a:t>
            </a:r>
            <a:r>
              <a:rPr lang="ru-RU" b="1" i="1" dirty="0" err="1"/>
              <a:t>харчових</a:t>
            </a:r>
            <a:r>
              <a:rPr lang="ru-RU" b="1" i="1" dirty="0"/>
              <a:t> </a:t>
            </a:r>
            <a:r>
              <a:rPr lang="ru-RU" b="1" i="1" dirty="0" err="1"/>
              <a:t>отруєнь</a:t>
            </a:r>
            <a:r>
              <a:rPr lang="ru-RU" b="1" i="1" dirty="0"/>
              <a:t> і заходи </a:t>
            </a:r>
            <a:r>
              <a:rPr lang="ru-RU" b="1" i="1" dirty="0" err="1"/>
              <a:t>щодо</a:t>
            </a:r>
            <a:r>
              <a:rPr lang="ru-RU" b="1" i="1" dirty="0"/>
              <a:t> </a:t>
            </a:r>
            <a:r>
              <a:rPr lang="ru-RU" b="1" i="1" dirty="0" err="1"/>
              <a:t>їх</a:t>
            </a:r>
            <a:r>
              <a:rPr lang="ru-RU" b="1" i="1" dirty="0"/>
              <a:t> </a:t>
            </a:r>
            <a:r>
              <a:rPr lang="ru-RU" b="1" i="1" dirty="0" err="1"/>
              <a:t>попередження</a:t>
            </a:r>
            <a:r>
              <a:rPr lang="ru-RU" b="1" i="1" dirty="0"/>
              <a:t>. У </a:t>
            </a:r>
            <a:r>
              <a:rPr lang="ru-RU" b="1" i="1" dirty="0" err="1"/>
              <a:t>випадках</a:t>
            </a:r>
            <a:r>
              <a:rPr lang="ru-RU" b="1" i="1" dirty="0"/>
              <a:t> </a:t>
            </a:r>
            <a:r>
              <a:rPr lang="ru-RU" b="1" i="1" dirty="0" err="1"/>
              <a:t>виявлення</a:t>
            </a:r>
            <a:r>
              <a:rPr lang="ru-RU" b="1" i="1" dirty="0"/>
              <a:t> </a:t>
            </a:r>
            <a:r>
              <a:rPr lang="ru-RU" b="1" i="1" dirty="0" err="1"/>
              <a:t>гострих</a:t>
            </a:r>
            <a:r>
              <a:rPr lang="ru-RU" b="1" i="1" dirty="0"/>
              <a:t> </a:t>
            </a:r>
            <a:r>
              <a:rPr lang="ru-RU" b="1" i="1" dirty="0" err="1"/>
              <a:t>інфекційних</a:t>
            </a:r>
            <a:r>
              <a:rPr lang="ru-RU" b="1" i="1" dirty="0"/>
              <a:t> </a:t>
            </a:r>
            <a:r>
              <a:rPr lang="ru-RU" b="1" i="1" dirty="0" err="1"/>
              <a:t>кишкових</a:t>
            </a:r>
            <a:r>
              <a:rPr lang="ru-RU" b="1" i="1" dirty="0"/>
              <a:t> </a:t>
            </a:r>
            <a:r>
              <a:rPr lang="ru-RU" b="1" i="1" dirty="0" err="1"/>
              <a:t>захворювань</a:t>
            </a:r>
            <a:r>
              <a:rPr lang="ru-RU" b="1" i="1" dirty="0"/>
              <a:t> та </a:t>
            </a:r>
            <a:r>
              <a:rPr lang="ru-RU" b="1" i="1" dirty="0" err="1"/>
              <a:t>харчових</a:t>
            </a:r>
            <a:r>
              <a:rPr lang="ru-RU" b="1" i="1" dirty="0"/>
              <a:t> </a:t>
            </a:r>
            <a:r>
              <a:rPr lang="ru-RU" b="1" i="1" dirty="0" err="1"/>
              <a:t>отруєнь</a:t>
            </a:r>
            <a:r>
              <a:rPr lang="ru-RU" b="1" i="1" dirty="0"/>
              <a:t> </a:t>
            </a:r>
            <a:r>
              <a:rPr lang="ru-RU" b="1" i="1" dirty="0" err="1"/>
              <a:t>серед</a:t>
            </a:r>
            <a:r>
              <a:rPr lang="ru-RU" b="1" i="1" dirty="0"/>
              <a:t> </a:t>
            </a:r>
            <a:r>
              <a:rPr lang="ru-RU" b="1" i="1" dirty="0" err="1"/>
              <a:t>особового</a:t>
            </a:r>
            <a:r>
              <a:rPr lang="ru-RU" b="1" i="1" dirty="0"/>
              <a:t> складу начальник </a:t>
            </a:r>
            <a:r>
              <a:rPr lang="ru-RU" b="1" i="1" dirty="0" err="1"/>
              <a:t>медичної</a:t>
            </a:r>
            <a:r>
              <a:rPr lang="ru-RU" b="1" i="1" dirty="0"/>
              <a:t> </a:t>
            </a:r>
            <a:r>
              <a:rPr lang="ru-RU" b="1" i="1" dirty="0" err="1"/>
              <a:t>служби</a:t>
            </a:r>
            <a:r>
              <a:rPr lang="ru-RU" b="1" i="1" dirty="0"/>
              <a:t> </a:t>
            </a:r>
            <a:r>
              <a:rPr lang="ru-RU" b="1" i="1" dirty="0" err="1"/>
              <a:t>частини</a:t>
            </a:r>
            <a:r>
              <a:rPr lang="ru-RU" b="1" i="1" dirty="0"/>
              <a:t> повинен провести </a:t>
            </a:r>
            <a:r>
              <a:rPr lang="ru-RU" b="1" i="1" dirty="0" err="1"/>
              <a:t>розслідування</a:t>
            </a:r>
            <a:r>
              <a:rPr lang="ru-RU" b="1" i="1" dirty="0"/>
              <a:t>, </a:t>
            </a:r>
            <a:r>
              <a:rPr lang="ru-RU" b="1" i="1" dirty="0" err="1"/>
              <a:t>встановити</a:t>
            </a:r>
            <a:r>
              <a:rPr lang="ru-RU" b="1" i="1" dirty="0"/>
              <a:t> причини, </a:t>
            </a:r>
            <a:r>
              <a:rPr lang="ru-RU" b="1" i="1" dirty="0" err="1"/>
              <a:t>доповісти</a:t>
            </a:r>
            <a:r>
              <a:rPr lang="ru-RU" b="1" i="1" dirty="0"/>
              <a:t> </a:t>
            </a:r>
            <a:r>
              <a:rPr lang="ru-RU" b="1" i="1" dirty="0" err="1"/>
              <a:t>командуванню</a:t>
            </a:r>
            <a:r>
              <a:rPr lang="ru-RU" b="1" i="1" dirty="0"/>
              <a:t> та </a:t>
            </a:r>
            <a:r>
              <a:rPr lang="ru-RU" b="1" i="1" dirty="0" err="1"/>
              <a:t>повідомити</a:t>
            </a:r>
            <a:r>
              <a:rPr lang="ru-RU" b="1" i="1" dirty="0"/>
              <a:t> </a:t>
            </a:r>
            <a:r>
              <a:rPr lang="ru-RU" b="1" i="1" dirty="0" err="1"/>
              <a:t>відповідний</a:t>
            </a:r>
            <a:r>
              <a:rPr lang="ru-RU" b="1" i="1" dirty="0"/>
              <a:t> </a:t>
            </a:r>
            <a:r>
              <a:rPr lang="ru-RU" b="1" i="1" dirty="0" err="1"/>
              <a:t>санітарно-епідеміологічний</a:t>
            </a:r>
            <a:r>
              <a:rPr lang="ru-RU" b="1" i="1" dirty="0"/>
              <a:t> заклад і </a:t>
            </a:r>
            <a:r>
              <a:rPr lang="ru-RU" b="1" i="1" dirty="0" err="1"/>
              <a:t>взяти</a:t>
            </a:r>
            <a:r>
              <a:rPr lang="ru-RU" b="1" i="1" dirty="0"/>
              <a:t> участь в </a:t>
            </a:r>
            <a:r>
              <a:rPr lang="ru-RU" b="1" i="1" dirty="0" err="1"/>
              <a:t>їх</a:t>
            </a:r>
            <a:r>
              <a:rPr lang="ru-RU" b="1" i="1" dirty="0"/>
              <a:t> </a:t>
            </a:r>
            <a:r>
              <a:rPr lang="ru-RU" b="1" i="1" dirty="0" err="1"/>
              <a:t>ліквідації</a:t>
            </a:r>
            <a:r>
              <a:rPr lang="ru-RU" b="1" i="1" dirty="0"/>
              <a:t>. Для </a:t>
            </a:r>
            <a:r>
              <a:rPr lang="ru-RU" b="1" i="1" dirty="0" err="1"/>
              <a:t>поліпшення</a:t>
            </a:r>
            <a:r>
              <a:rPr lang="ru-RU" b="1" i="1" dirty="0"/>
              <a:t> </a:t>
            </a:r>
            <a:r>
              <a:rPr lang="ru-RU" b="1" i="1" dirty="0" err="1"/>
              <a:t>харчування</a:t>
            </a:r>
            <a:r>
              <a:rPr lang="ru-RU" b="1" i="1" dirty="0"/>
              <a:t> </a:t>
            </a:r>
            <a:r>
              <a:rPr lang="ru-RU" b="1" i="1" dirty="0" err="1"/>
              <a:t>військовослужбовців</a:t>
            </a:r>
            <a:r>
              <a:rPr lang="ru-RU" b="1" i="1" dirty="0"/>
              <a:t> та </a:t>
            </a:r>
            <a:r>
              <a:rPr lang="ru-RU" b="1" i="1" dirty="0" err="1"/>
              <a:t>населення</a:t>
            </a:r>
            <a:r>
              <a:rPr lang="ru-RU" b="1" i="1" dirty="0"/>
              <a:t> начальник </a:t>
            </a:r>
            <a:r>
              <a:rPr lang="ru-RU" b="1" i="1" dirty="0" err="1"/>
              <a:t>медичної</a:t>
            </a:r>
            <a:r>
              <a:rPr lang="ru-RU" b="1" i="1" dirty="0"/>
              <a:t> </a:t>
            </a:r>
            <a:r>
              <a:rPr lang="ru-RU" b="1" i="1" dirty="0" err="1"/>
              <a:t>служби</a:t>
            </a:r>
            <a:r>
              <a:rPr lang="ru-RU" b="1" i="1" dirty="0"/>
              <a:t> </a:t>
            </a:r>
            <a:r>
              <a:rPr lang="ru-RU" b="1" i="1" dirty="0" err="1"/>
              <a:t>частини</a:t>
            </a:r>
            <a:r>
              <a:rPr lang="ru-RU" b="1" i="1" dirty="0"/>
              <a:t> разом з </a:t>
            </a:r>
            <a:r>
              <a:rPr lang="ru-RU" b="1" i="1" dirty="0" err="1"/>
              <a:t>представником</a:t>
            </a:r>
            <a:r>
              <a:rPr lang="ru-RU" b="1" i="1" dirty="0"/>
              <a:t> </a:t>
            </a:r>
            <a:r>
              <a:rPr lang="ru-RU" b="1" i="1" dirty="0" err="1"/>
              <a:t>санітарно</a:t>
            </a:r>
            <a:r>
              <a:rPr lang="ru-RU" b="1" i="1" dirty="0"/>
              <a:t> - </a:t>
            </a:r>
            <a:r>
              <a:rPr lang="ru-RU" b="1" i="1" dirty="0" err="1"/>
              <a:t>епідеміологічного</a:t>
            </a:r>
            <a:r>
              <a:rPr lang="ru-RU" b="1" i="1" dirty="0"/>
              <a:t> закладу </a:t>
            </a:r>
            <a:r>
              <a:rPr lang="ru-RU" b="1" i="1" dirty="0" err="1"/>
              <a:t>розробляють</a:t>
            </a:r>
            <a:r>
              <a:rPr lang="ru-RU" b="1" i="1" dirty="0"/>
              <a:t> </a:t>
            </a:r>
            <a:r>
              <a:rPr lang="ru-RU" b="1" i="1" dirty="0" err="1"/>
              <a:t>пропозиції</a:t>
            </a:r>
            <a:r>
              <a:rPr lang="ru-RU" b="1" i="1" dirty="0"/>
              <a:t> і </a:t>
            </a:r>
            <a:r>
              <a:rPr lang="ru-RU" b="1" i="1" dirty="0" err="1"/>
              <a:t>подають</a:t>
            </a:r>
            <a:r>
              <a:rPr lang="ru-RU" b="1" i="1" dirty="0"/>
              <a:t> </a:t>
            </a:r>
            <a:r>
              <a:rPr lang="ru-RU" b="1" i="1" dirty="0" err="1"/>
              <a:t>їх</a:t>
            </a:r>
            <a:r>
              <a:rPr lang="ru-RU" b="1" i="1" dirty="0"/>
              <a:t> </a:t>
            </a:r>
            <a:r>
              <a:rPr lang="ru-RU" b="1" i="1" dirty="0" err="1"/>
              <a:t>командуванню</a:t>
            </a:r>
            <a:r>
              <a:rPr lang="ru-RU" b="1" i="1" dirty="0"/>
              <a:t> (</a:t>
            </a:r>
            <a:r>
              <a:rPr lang="ru-RU" b="1" i="1" dirty="0" err="1"/>
              <a:t>керівництву</a:t>
            </a:r>
            <a:r>
              <a:rPr lang="ru-RU" b="1" i="1" dirty="0"/>
              <a:t>) для </a:t>
            </a:r>
            <a:r>
              <a:rPr lang="ru-RU" b="1" i="1" dirty="0" err="1"/>
              <a:t>реалізації</a:t>
            </a:r>
            <a:r>
              <a:rPr lang="ru-RU" b="1" i="1" dirty="0"/>
              <a:t>. </a:t>
            </a:r>
          </a:p>
        </p:txBody>
      </p:sp>
    </p:spTree>
    <p:extLst>
      <p:ext uri="{BB962C8B-B14F-4D97-AF65-F5344CB8AC3E}">
        <p14:creationId xmlns:p14="http://schemas.microsoft.com/office/powerpoint/2010/main" val="73537460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5845" y="136478"/>
            <a:ext cx="9948768" cy="1768522"/>
          </a:xfrm>
        </p:spPr>
        <p:txBody>
          <a:bodyPr/>
          <a:lstStyle/>
          <a:p>
            <a:r>
              <a:rPr lang="ru-RU" b="1" dirty="0"/>
              <a:t>ОРГАНІЗАЦІЯ ХАРЧУВАННЯ ТА ОБОВ’ЯЗКИ ПОСАДОВИХ ОСІБ</a:t>
            </a:r>
          </a:p>
        </p:txBody>
      </p:sp>
      <p:sp>
        <p:nvSpPr>
          <p:cNvPr id="3" name="Объект 2"/>
          <p:cNvSpPr>
            <a:spLocks noGrp="1"/>
          </p:cNvSpPr>
          <p:nvPr>
            <p:ph idx="1"/>
          </p:nvPr>
        </p:nvSpPr>
        <p:spPr>
          <a:xfrm>
            <a:off x="1555845" y="1733266"/>
            <a:ext cx="9948767" cy="5124734"/>
          </a:xfrm>
        </p:spPr>
        <p:txBody>
          <a:bodyPr>
            <a:normAutofit lnSpcReduction="10000"/>
          </a:bodyPr>
          <a:lstStyle/>
          <a:p>
            <a:r>
              <a:rPr lang="ru-RU" dirty="0" err="1"/>
              <a:t>Організація</a:t>
            </a:r>
            <a:r>
              <a:rPr lang="ru-RU" dirty="0"/>
              <a:t> </a:t>
            </a:r>
            <a:r>
              <a:rPr lang="ru-RU" dirty="0" err="1"/>
              <a:t>харчування</a:t>
            </a:r>
            <a:r>
              <a:rPr lang="ru-RU" dirty="0"/>
              <a:t> як в </a:t>
            </a:r>
            <a:r>
              <a:rPr lang="ru-RU" dirty="0" err="1"/>
              <a:t>умовах</a:t>
            </a:r>
            <a:r>
              <a:rPr lang="ru-RU" dirty="0"/>
              <a:t> </a:t>
            </a:r>
            <a:r>
              <a:rPr lang="ru-RU" dirty="0" err="1"/>
              <a:t>стаціонарного</a:t>
            </a:r>
            <a:r>
              <a:rPr lang="ru-RU" dirty="0"/>
              <a:t> </a:t>
            </a:r>
            <a:r>
              <a:rPr lang="ru-RU" dirty="0" err="1"/>
              <a:t>розміщення</a:t>
            </a:r>
            <a:r>
              <a:rPr lang="ru-RU" dirty="0"/>
              <a:t> </a:t>
            </a:r>
            <a:r>
              <a:rPr lang="ru-RU" dirty="0" err="1"/>
              <a:t>військ</a:t>
            </a:r>
            <a:r>
              <a:rPr lang="ru-RU" dirty="0"/>
              <a:t>, так і у </a:t>
            </a:r>
            <a:r>
              <a:rPr lang="ru-RU" dirty="0" err="1"/>
              <a:t>польових</a:t>
            </a:r>
            <a:r>
              <a:rPr lang="ru-RU" dirty="0"/>
              <a:t> </a:t>
            </a:r>
            <a:r>
              <a:rPr lang="ru-RU" dirty="0" err="1"/>
              <a:t>умовах</a:t>
            </a:r>
            <a:r>
              <a:rPr lang="ru-RU" dirty="0"/>
              <a:t>, є </a:t>
            </a:r>
            <a:r>
              <a:rPr lang="ru-RU" dirty="0" err="1"/>
              <a:t>обов’язком</a:t>
            </a:r>
            <a:r>
              <a:rPr lang="ru-RU" dirty="0"/>
              <a:t> </a:t>
            </a:r>
            <a:r>
              <a:rPr lang="ru-RU" dirty="0" err="1"/>
              <a:t>цілої</a:t>
            </a:r>
            <a:r>
              <a:rPr lang="ru-RU" dirty="0"/>
              <a:t> низки </a:t>
            </a:r>
            <a:r>
              <a:rPr lang="ru-RU" dirty="0" err="1"/>
              <a:t>посадових</a:t>
            </a:r>
            <a:r>
              <a:rPr lang="ru-RU" dirty="0"/>
              <a:t> </a:t>
            </a:r>
            <a:r>
              <a:rPr lang="ru-RU" dirty="0" err="1"/>
              <a:t>осіб</a:t>
            </a:r>
            <a:r>
              <a:rPr lang="ru-RU" dirty="0"/>
              <a:t>. У </a:t>
            </a:r>
            <a:r>
              <a:rPr lang="ru-RU" dirty="0" err="1"/>
              <a:t>військовій</a:t>
            </a:r>
            <a:r>
              <a:rPr lang="ru-RU" dirty="0"/>
              <a:t> </a:t>
            </a:r>
            <a:r>
              <a:rPr lang="ru-RU" dirty="0" err="1"/>
              <a:t>частині</a:t>
            </a:r>
            <a:r>
              <a:rPr lang="ru-RU" dirty="0"/>
              <a:t> командир </a:t>
            </a:r>
            <a:r>
              <a:rPr lang="ru-RU" dirty="0" err="1"/>
              <a:t>особисто</a:t>
            </a:r>
            <a:r>
              <a:rPr lang="ru-RU" dirty="0"/>
              <a:t> </a:t>
            </a:r>
            <a:r>
              <a:rPr lang="ru-RU" dirty="0" err="1"/>
              <a:t>затверджує</a:t>
            </a:r>
            <a:r>
              <a:rPr lang="ru-RU" dirty="0"/>
              <a:t> </a:t>
            </a:r>
            <a:r>
              <a:rPr lang="ru-RU" dirty="0" err="1"/>
              <a:t>розкладку</a:t>
            </a:r>
            <a:r>
              <a:rPr lang="ru-RU" dirty="0"/>
              <a:t> </a:t>
            </a:r>
            <a:r>
              <a:rPr lang="ru-RU" dirty="0" err="1"/>
              <a:t>продуктів</a:t>
            </a:r>
            <a:r>
              <a:rPr lang="ru-RU" dirty="0"/>
              <a:t> та сам </a:t>
            </a:r>
            <a:r>
              <a:rPr lang="ru-RU" dirty="0" err="1"/>
              <a:t>або</a:t>
            </a:r>
            <a:r>
              <a:rPr lang="ru-RU" dirty="0"/>
              <a:t> через </a:t>
            </a:r>
            <a:r>
              <a:rPr lang="ru-RU" dirty="0" err="1"/>
              <a:t>своїх</a:t>
            </a:r>
            <a:r>
              <a:rPr lang="ru-RU" dirty="0"/>
              <a:t> </a:t>
            </a:r>
            <a:r>
              <a:rPr lang="ru-RU" dirty="0" err="1"/>
              <a:t>заступників</a:t>
            </a:r>
            <a:r>
              <a:rPr lang="ru-RU" dirty="0"/>
              <a:t> </a:t>
            </a:r>
            <a:r>
              <a:rPr lang="ru-RU" dirty="0" err="1"/>
              <a:t>щоденно</a:t>
            </a:r>
            <a:r>
              <a:rPr lang="ru-RU" dirty="0"/>
              <a:t> </a:t>
            </a:r>
            <a:r>
              <a:rPr lang="ru-RU" dirty="0" err="1"/>
              <a:t>контролює</a:t>
            </a:r>
            <a:r>
              <a:rPr lang="ru-RU" dirty="0"/>
              <a:t> </a:t>
            </a:r>
            <a:r>
              <a:rPr lang="ru-RU" b="1" dirty="0" err="1"/>
              <a:t>якість</a:t>
            </a:r>
            <a:r>
              <a:rPr lang="ru-RU" b="1" dirty="0"/>
              <a:t> і </a:t>
            </a:r>
            <a:r>
              <a:rPr lang="ru-RU" b="1" dirty="0" err="1"/>
              <a:t>повноту</a:t>
            </a:r>
            <a:r>
              <a:rPr lang="ru-RU" b="1" dirty="0"/>
              <a:t> </a:t>
            </a:r>
            <a:r>
              <a:rPr lang="ru-RU" b="1" dirty="0" err="1"/>
              <a:t>доведення</a:t>
            </a:r>
            <a:r>
              <a:rPr lang="ru-RU" b="1" dirty="0"/>
              <a:t> </a:t>
            </a:r>
            <a:r>
              <a:rPr lang="ru-RU" b="1" dirty="0" err="1"/>
              <a:t>готової</a:t>
            </a:r>
            <a:r>
              <a:rPr lang="ru-RU" b="1" dirty="0"/>
              <a:t> </a:t>
            </a:r>
            <a:r>
              <a:rPr lang="ru-RU" b="1" dirty="0" err="1"/>
              <a:t>їжі</a:t>
            </a:r>
            <a:r>
              <a:rPr lang="ru-RU" b="1" dirty="0"/>
              <a:t> до </a:t>
            </a:r>
            <a:r>
              <a:rPr lang="ru-RU" b="1" dirty="0" err="1"/>
              <a:t>особового</a:t>
            </a:r>
            <a:r>
              <a:rPr lang="ru-RU" b="1" dirty="0"/>
              <a:t> складу </a:t>
            </a:r>
            <a:r>
              <a:rPr lang="ru-RU" b="1" dirty="0" err="1"/>
              <a:t>частини</a:t>
            </a:r>
            <a:r>
              <a:rPr lang="ru-RU" dirty="0"/>
              <a:t>. </a:t>
            </a:r>
            <a:endParaRPr lang="ru-RU" dirty="0" smtClean="0"/>
          </a:p>
          <a:p>
            <a:r>
              <a:rPr lang="ru-RU" dirty="0" smtClean="0"/>
              <a:t>В </a:t>
            </a:r>
            <a:r>
              <a:rPr lang="ru-RU" dirty="0" err="1"/>
              <a:t>обов’язки</a:t>
            </a:r>
            <a:r>
              <a:rPr lang="ru-RU" dirty="0"/>
              <a:t> </a:t>
            </a:r>
            <a:r>
              <a:rPr lang="ru-RU" b="1" dirty="0"/>
              <a:t>заступника командира з </a:t>
            </a:r>
            <a:r>
              <a:rPr lang="ru-RU" b="1" dirty="0" err="1"/>
              <a:t>тилу</a:t>
            </a:r>
            <a:r>
              <a:rPr lang="ru-RU" b="1" dirty="0"/>
              <a:t> </a:t>
            </a:r>
            <a:r>
              <a:rPr lang="ru-RU" dirty="0"/>
              <a:t>входить </a:t>
            </a:r>
            <a:r>
              <a:rPr lang="ru-RU" b="1" i="1" dirty="0" err="1"/>
              <a:t>організація</a:t>
            </a:r>
            <a:r>
              <a:rPr lang="ru-RU" b="1" i="1" dirty="0"/>
              <a:t> </a:t>
            </a:r>
            <a:r>
              <a:rPr lang="ru-RU" b="1" i="1" dirty="0" err="1"/>
              <a:t>доброякісного</a:t>
            </a:r>
            <a:r>
              <a:rPr lang="ru-RU" b="1" i="1" dirty="0"/>
              <a:t> </a:t>
            </a:r>
            <a:r>
              <a:rPr lang="ru-RU" b="1" i="1" dirty="0" err="1"/>
              <a:t>харчування</a:t>
            </a:r>
            <a:r>
              <a:rPr lang="ru-RU" b="1" i="1" dirty="0"/>
              <a:t> та </a:t>
            </a:r>
            <a:r>
              <a:rPr lang="ru-RU" b="1" i="1" dirty="0" err="1"/>
              <a:t>забезпечення</a:t>
            </a:r>
            <a:r>
              <a:rPr lang="ru-RU" b="1" i="1" dirty="0"/>
              <a:t> </a:t>
            </a:r>
            <a:r>
              <a:rPr lang="ru-RU" b="1" i="1" dirty="0" err="1"/>
              <a:t>доведення</a:t>
            </a:r>
            <a:r>
              <a:rPr lang="ru-RU" b="1" i="1" dirty="0"/>
              <a:t> </a:t>
            </a:r>
            <a:r>
              <a:rPr lang="ru-RU" b="1" i="1" dirty="0" err="1"/>
              <a:t>належних</a:t>
            </a:r>
            <a:r>
              <a:rPr lang="ru-RU" b="1" i="1" dirty="0"/>
              <a:t> норм </a:t>
            </a:r>
            <a:r>
              <a:rPr lang="ru-RU" b="1" i="1" dirty="0" err="1"/>
              <a:t>продовольства</a:t>
            </a:r>
            <a:r>
              <a:rPr lang="ru-RU" b="1" i="1" dirty="0"/>
              <a:t> кожному </a:t>
            </a:r>
            <a:r>
              <a:rPr lang="ru-RU" b="1" i="1" dirty="0" err="1"/>
              <a:t>військовослужбовцю</a:t>
            </a:r>
            <a:r>
              <a:rPr lang="ru-RU" dirty="0"/>
              <a:t>. Начальник </a:t>
            </a:r>
            <a:r>
              <a:rPr lang="ru-RU" dirty="0" err="1"/>
              <a:t>продовольчої</a:t>
            </a:r>
            <a:r>
              <a:rPr lang="ru-RU" dirty="0"/>
              <a:t> </a:t>
            </a:r>
            <a:r>
              <a:rPr lang="ru-RU" dirty="0" err="1"/>
              <a:t>служби</a:t>
            </a:r>
            <a:r>
              <a:rPr lang="ru-RU" dirty="0"/>
              <a:t> </a:t>
            </a:r>
            <a:r>
              <a:rPr lang="ru-RU" dirty="0" err="1"/>
              <a:t>частини</a:t>
            </a:r>
            <a:r>
              <a:rPr lang="ru-RU" dirty="0"/>
              <a:t> </a:t>
            </a:r>
            <a:r>
              <a:rPr lang="ru-RU" dirty="0" err="1"/>
              <a:t>організовує</a:t>
            </a:r>
            <a:r>
              <a:rPr lang="ru-RU" dirty="0"/>
              <a:t> роботу </a:t>
            </a:r>
            <a:r>
              <a:rPr lang="ru-RU" dirty="0" err="1"/>
              <a:t>всіх</a:t>
            </a:r>
            <a:r>
              <a:rPr lang="ru-RU" dirty="0"/>
              <a:t> </a:t>
            </a:r>
            <a:r>
              <a:rPr lang="ru-RU" dirty="0" err="1"/>
              <a:t>продовольчих</a:t>
            </a:r>
            <a:r>
              <a:rPr lang="ru-RU" dirty="0"/>
              <a:t> </a:t>
            </a:r>
            <a:r>
              <a:rPr lang="ru-RU" dirty="0" err="1"/>
              <a:t>об’єктів</a:t>
            </a:r>
            <a:r>
              <a:rPr lang="ru-RU" dirty="0"/>
              <a:t> і </a:t>
            </a:r>
            <a:r>
              <a:rPr lang="ru-RU" dirty="0" err="1"/>
              <a:t>відповідає</a:t>
            </a:r>
            <a:r>
              <a:rPr lang="ru-RU" dirty="0"/>
              <a:t> за </a:t>
            </a:r>
            <a:r>
              <a:rPr lang="ru-RU" dirty="0" err="1"/>
              <a:t>їх</a:t>
            </a:r>
            <a:r>
              <a:rPr lang="ru-RU" dirty="0"/>
              <a:t> </a:t>
            </a:r>
            <a:r>
              <a:rPr lang="ru-RU" dirty="0" err="1"/>
              <a:t>санітарний</a:t>
            </a:r>
            <a:r>
              <a:rPr lang="ru-RU" dirty="0"/>
              <a:t> стан, </a:t>
            </a:r>
            <a:r>
              <a:rPr lang="ru-RU" dirty="0" err="1"/>
              <a:t>керує</a:t>
            </a:r>
            <a:r>
              <a:rPr lang="ru-RU" dirty="0"/>
              <a:t> </a:t>
            </a:r>
            <a:r>
              <a:rPr lang="ru-RU" dirty="0" err="1"/>
              <a:t>підвозом</a:t>
            </a:r>
            <a:r>
              <a:rPr lang="ru-RU" dirty="0"/>
              <a:t> та </a:t>
            </a:r>
            <a:r>
              <a:rPr lang="ru-RU" dirty="0" err="1"/>
              <a:t>здійснює</a:t>
            </a:r>
            <a:r>
              <a:rPr lang="ru-RU" dirty="0"/>
              <a:t> контроль за </a:t>
            </a:r>
            <a:r>
              <a:rPr lang="ru-RU" dirty="0" err="1"/>
              <a:t>правильним</a:t>
            </a:r>
            <a:r>
              <a:rPr lang="ru-RU" dirty="0"/>
              <a:t> </a:t>
            </a:r>
            <a:r>
              <a:rPr lang="ru-RU" dirty="0" err="1"/>
              <a:t>зберіганням</a:t>
            </a:r>
            <a:r>
              <a:rPr lang="ru-RU" dirty="0"/>
              <a:t> </a:t>
            </a:r>
            <a:r>
              <a:rPr lang="ru-RU" dirty="0" err="1"/>
              <a:t>продуктів</a:t>
            </a:r>
            <a:r>
              <a:rPr lang="ru-RU" dirty="0"/>
              <a:t> </a:t>
            </a:r>
            <a:r>
              <a:rPr lang="ru-RU" dirty="0" err="1"/>
              <a:t>харчування</a:t>
            </a:r>
            <a:r>
              <a:rPr lang="ru-RU" dirty="0"/>
              <a:t>, </a:t>
            </a:r>
            <a:r>
              <a:rPr lang="ru-RU" dirty="0" err="1"/>
              <a:t>перевіряє</a:t>
            </a:r>
            <a:r>
              <a:rPr lang="ru-RU" dirty="0"/>
              <a:t> </a:t>
            </a:r>
            <a:r>
              <a:rPr lang="ru-RU" dirty="0" err="1"/>
              <a:t>їх</a:t>
            </a:r>
            <a:r>
              <a:rPr lang="ru-RU" dirty="0"/>
              <a:t> </a:t>
            </a:r>
            <a:r>
              <a:rPr lang="ru-RU" dirty="0" err="1"/>
              <a:t>доброякісність</a:t>
            </a:r>
            <a:r>
              <a:rPr lang="ru-RU" dirty="0"/>
              <a:t>, </a:t>
            </a:r>
            <a:r>
              <a:rPr lang="ru-RU" dirty="0" err="1"/>
              <a:t>забезпечує</a:t>
            </a:r>
            <a:r>
              <a:rPr lang="ru-RU" dirty="0"/>
              <a:t> </a:t>
            </a:r>
            <a:r>
              <a:rPr lang="ru-RU" dirty="0" err="1"/>
              <a:t>дотримання</a:t>
            </a:r>
            <a:r>
              <a:rPr lang="ru-RU" dirty="0"/>
              <a:t> </a:t>
            </a:r>
            <a:r>
              <a:rPr lang="ru-RU" dirty="0" err="1"/>
              <a:t>технології</a:t>
            </a:r>
            <a:r>
              <a:rPr lang="ru-RU" dirty="0"/>
              <a:t> </a:t>
            </a:r>
            <a:r>
              <a:rPr lang="ru-RU" dirty="0" err="1"/>
              <a:t>приготування</a:t>
            </a:r>
            <a:r>
              <a:rPr lang="ru-RU" dirty="0"/>
              <a:t> </a:t>
            </a:r>
            <a:r>
              <a:rPr lang="ru-RU" dirty="0" err="1"/>
              <a:t>гарячої</a:t>
            </a:r>
            <a:r>
              <a:rPr lang="ru-RU" dirty="0"/>
              <a:t> </a:t>
            </a:r>
            <a:r>
              <a:rPr lang="ru-RU" dirty="0" err="1"/>
              <a:t>їжі</a:t>
            </a:r>
            <a:r>
              <a:rPr lang="ru-RU" dirty="0"/>
              <a:t> та </a:t>
            </a:r>
            <a:r>
              <a:rPr lang="ru-RU" dirty="0" err="1"/>
              <a:t>доведення</a:t>
            </a:r>
            <a:r>
              <a:rPr lang="ru-RU" dirty="0"/>
              <a:t> </a:t>
            </a:r>
            <a:r>
              <a:rPr lang="ru-RU" dirty="0" err="1"/>
              <a:t>належної</a:t>
            </a:r>
            <a:r>
              <a:rPr lang="ru-RU" dirty="0"/>
              <a:t> </a:t>
            </a:r>
            <a:r>
              <a:rPr lang="ru-RU" dirty="0" err="1"/>
              <a:t>норми</a:t>
            </a:r>
            <a:r>
              <a:rPr lang="ru-RU" dirty="0"/>
              <a:t> </a:t>
            </a:r>
            <a:r>
              <a:rPr lang="ru-RU" dirty="0" err="1"/>
              <a:t>харчування</a:t>
            </a:r>
            <a:r>
              <a:rPr lang="ru-RU" dirty="0"/>
              <a:t> до </a:t>
            </a:r>
            <a:r>
              <a:rPr lang="ru-RU" dirty="0" err="1"/>
              <a:t>особового</a:t>
            </a:r>
            <a:r>
              <a:rPr lang="ru-RU" dirty="0"/>
              <a:t> складу. Разом з начальником </a:t>
            </a:r>
            <a:r>
              <a:rPr lang="ru-RU" dirty="0" err="1"/>
              <a:t>медичної</a:t>
            </a:r>
            <a:r>
              <a:rPr lang="ru-RU" dirty="0"/>
              <a:t> </a:t>
            </a:r>
            <a:r>
              <a:rPr lang="ru-RU" dirty="0" err="1"/>
              <a:t>служби</a:t>
            </a:r>
            <a:r>
              <a:rPr lang="ru-RU" dirty="0"/>
              <a:t> </a:t>
            </a:r>
            <a:r>
              <a:rPr lang="ru-RU" dirty="0" err="1"/>
              <a:t>він</a:t>
            </a:r>
            <a:r>
              <a:rPr lang="ru-RU" dirty="0"/>
              <a:t> </a:t>
            </a:r>
            <a:r>
              <a:rPr lang="ru-RU" dirty="0" err="1"/>
              <a:t>складає</a:t>
            </a:r>
            <a:r>
              <a:rPr lang="ru-RU" dirty="0"/>
              <a:t> </a:t>
            </a:r>
            <a:r>
              <a:rPr lang="ru-RU" dirty="0" err="1"/>
              <a:t>розкладку</a:t>
            </a:r>
            <a:r>
              <a:rPr lang="ru-RU" dirty="0"/>
              <a:t> </a:t>
            </a:r>
            <a:r>
              <a:rPr lang="ru-RU" dirty="0" err="1"/>
              <a:t>продуктів</a:t>
            </a:r>
            <a:r>
              <a:rPr lang="ru-RU" dirty="0"/>
              <a:t>, а </a:t>
            </a:r>
            <a:r>
              <a:rPr lang="ru-RU" dirty="0" err="1"/>
              <a:t>також</a:t>
            </a:r>
            <a:r>
              <a:rPr lang="ru-RU" dirty="0"/>
              <a:t> </a:t>
            </a:r>
            <a:r>
              <a:rPr lang="ru-RU" dirty="0" err="1"/>
              <a:t>особисто</a:t>
            </a:r>
            <a:r>
              <a:rPr lang="ru-RU" dirty="0"/>
              <a:t> проводить у </a:t>
            </a:r>
            <a:r>
              <a:rPr lang="ru-RU" dirty="0" smtClean="0"/>
              <a:t> </a:t>
            </a:r>
            <a:r>
              <a:rPr lang="ru-RU" dirty="0" err="1"/>
              <a:t>встановлені</a:t>
            </a:r>
            <a:r>
              <a:rPr lang="ru-RU" dirty="0"/>
              <a:t> </a:t>
            </a:r>
            <a:r>
              <a:rPr lang="ru-RU" dirty="0" err="1"/>
              <a:t>терміни</a:t>
            </a:r>
            <a:r>
              <a:rPr lang="ru-RU" dirty="0"/>
              <a:t> з поварами </a:t>
            </a:r>
            <a:r>
              <a:rPr lang="ru-RU" dirty="0" err="1"/>
              <a:t>частини</a:t>
            </a:r>
            <a:r>
              <a:rPr lang="ru-RU" dirty="0"/>
              <a:t> контрольно-</a:t>
            </a:r>
            <a:r>
              <a:rPr lang="ru-RU" dirty="0" err="1"/>
              <a:t>показове</a:t>
            </a:r>
            <a:r>
              <a:rPr lang="ru-RU" dirty="0"/>
              <a:t> </a:t>
            </a:r>
            <a:r>
              <a:rPr lang="ru-RU" dirty="0" err="1"/>
              <a:t>варіння</a:t>
            </a:r>
            <a:r>
              <a:rPr lang="ru-RU" dirty="0"/>
              <a:t> </a:t>
            </a:r>
            <a:r>
              <a:rPr lang="ru-RU" dirty="0" err="1"/>
              <a:t>страв</a:t>
            </a:r>
            <a:r>
              <a:rPr lang="ru-RU" dirty="0"/>
              <a:t>. Начальник </a:t>
            </a:r>
            <a:r>
              <a:rPr lang="ru-RU" dirty="0" err="1"/>
              <a:t>польового</a:t>
            </a:r>
            <a:r>
              <a:rPr lang="ru-RU" dirty="0"/>
              <a:t> пункту </a:t>
            </a:r>
            <a:r>
              <a:rPr lang="ru-RU" dirty="0" err="1"/>
              <a:t>харчування</a:t>
            </a:r>
            <a:r>
              <a:rPr lang="ru-RU" dirty="0"/>
              <a:t> </a:t>
            </a:r>
            <a:r>
              <a:rPr lang="ru-RU" b="1" dirty="0"/>
              <a:t>(ППХ) </a:t>
            </a:r>
            <a:r>
              <a:rPr lang="ru-RU" dirty="0" err="1"/>
              <a:t>безпосередньо</a:t>
            </a:r>
            <a:r>
              <a:rPr lang="ru-RU" dirty="0"/>
              <a:t> </a:t>
            </a:r>
            <a:r>
              <a:rPr lang="ru-RU" dirty="0" err="1"/>
              <a:t>відповідає</a:t>
            </a:r>
            <a:r>
              <a:rPr lang="ru-RU" dirty="0"/>
              <a:t> за </a:t>
            </a:r>
            <a:r>
              <a:rPr lang="ru-RU" dirty="0" err="1"/>
              <a:t>своєчасне</a:t>
            </a:r>
            <a:r>
              <a:rPr lang="ru-RU" dirty="0"/>
              <a:t> і </a:t>
            </a:r>
            <a:r>
              <a:rPr lang="ru-RU" dirty="0" err="1"/>
              <a:t>доброякісне</a:t>
            </a:r>
            <a:r>
              <a:rPr lang="ru-RU" dirty="0"/>
              <a:t> </a:t>
            </a:r>
            <a:r>
              <a:rPr lang="ru-RU" dirty="0" err="1"/>
              <a:t>приготування</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a:t>
            </a:r>
            <a:r>
              <a:rPr lang="ru-RU" dirty="0" err="1"/>
              <a:t>збереження</a:t>
            </a:r>
            <a:r>
              <a:rPr lang="ru-RU" dirty="0"/>
              <a:t> і </a:t>
            </a:r>
            <a:r>
              <a:rPr lang="ru-RU" dirty="0" err="1"/>
              <a:t>доведення</a:t>
            </a:r>
            <a:r>
              <a:rPr lang="ru-RU" dirty="0"/>
              <a:t> до </a:t>
            </a:r>
            <a:r>
              <a:rPr lang="ru-RU" dirty="0" err="1"/>
              <a:t>військовослужбовців</a:t>
            </a:r>
            <a:r>
              <a:rPr lang="ru-RU" dirty="0"/>
              <a:t> (</a:t>
            </a:r>
            <a:r>
              <a:rPr lang="ru-RU" dirty="0" err="1"/>
              <a:t>населення</a:t>
            </a:r>
            <a:r>
              <a:rPr lang="ru-RU" dirty="0"/>
              <a:t>) </a:t>
            </a:r>
            <a:r>
              <a:rPr lang="ru-RU" dirty="0" err="1"/>
              <a:t>продуктів</a:t>
            </a:r>
            <a:r>
              <a:rPr lang="ru-RU" dirty="0"/>
              <a:t> </a:t>
            </a:r>
            <a:r>
              <a:rPr lang="ru-RU" dirty="0" err="1"/>
              <a:t>харчування</a:t>
            </a:r>
            <a:r>
              <a:rPr lang="ru-RU" dirty="0"/>
              <a:t> </a:t>
            </a:r>
            <a:r>
              <a:rPr lang="ru-RU" dirty="0" err="1"/>
              <a:t>згідно</a:t>
            </a:r>
            <a:r>
              <a:rPr lang="ru-RU" dirty="0"/>
              <a:t> </a:t>
            </a:r>
            <a:r>
              <a:rPr lang="ru-RU" dirty="0" err="1"/>
              <a:t>із</a:t>
            </a:r>
            <a:r>
              <a:rPr lang="ru-RU" dirty="0"/>
              <a:t> </a:t>
            </a:r>
            <a:r>
              <a:rPr lang="ru-RU" dirty="0" err="1"/>
              <a:t>встановленими</a:t>
            </a:r>
            <a:r>
              <a:rPr lang="ru-RU" dirty="0"/>
              <a:t> нормами, а </a:t>
            </a:r>
            <a:r>
              <a:rPr lang="ru-RU" dirty="0" err="1"/>
              <a:t>також</a:t>
            </a:r>
            <a:r>
              <a:rPr lang="ru-RU" dirty="0"/>
              <a:t> за </a:t>
            </a:r>
            <a:r>
              <a:rPr lang="ru-RU" dirty="0" err="1"/>
              <a:t>санітарний</a:t>
            </a:r>
            <a:r>
              <a:rPr lang="ru-RU" dirty="0"/>
              <a:t> стан </a:t>
            </a:r>
            <a:r>
              <a:rPr lang="ru-RU" dirty="0" err="1"/>
              <a:t>польового</a:t>
            </a:r>
            <a:r>
              <a:rPr lang="ru-RU" dirty="0"/>
              <a:t> пункту </a:t>
            </a:r>
            <a:r>
              <a:rPr lang="ru-RU" dirty="0" err="1"/>
              <a:t>харчування</a:t>
            </a:r>
            <a:r>
              <a:rPr lang="ru-RU" dirty="0"/>
              <a:t>, кухонного </a:t>
            </a:r>
            <a:r>
              <a:rPr lang="ru-RU" dirty="0" err="1"/>
              <a:t>інвентарю</a:t>
            </a:r>
            <a:r>
              <a:rPr lang="ru-RU" dirty="0"/>
              <a:t>, </a:t>
            </a:r>
            <a:r>
              <a:rPr lang="ru-RU" dirty="0" err="1"/>
              <a:t>обладнання</a:t>
            </a:r>
            <a:r>
              <a:rPr lang="ru-RU" dirty="0"/>
              <a:t> і посуду.</a:t>
            </a:r>
          </a:p>
        </p:txBody>
      </p:sp>
    </p:spTree>
    <p:extLst>
      <p:ext uri="{BB962C8B-B14F-4D97-AF65-F5344CB8AC3E}">
        <p14:creationId xmlns:p14="http://schemas.microsoft.com/office/powerpoint/2010/main" val="286204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Объект 2"/>
          <p:cNvSpPr>
            <a:spLocks noGrp="1"/>
          </p:cNvSpPr>
          <p:nvPr>
            <p:ph idx="1"/>
          </p:nvPr>
        </p:nvSpPr>
        <p:spPr>
          <a:xfrm>
            <a:off x="4640239" y="341195"/>
            <a:ext cx="7551760" cy="4954136"/>
          </a:xfrm>
        </p:spPr>
        <p:txBody>
          <a:bodyPr>
            <a:normAutofit lnSpcReduction="10000"/>
          </a:bodyPr>
          <a:lstStyle/>
          <a:p>
            <a:r>
              <a:rPr lang="ru-RU" b="1" dirty="0" err="1"/>
              <a:t>Харчування</a:t>
            </a:r>
            <a:r>
              <a:rPr lang="ru-RU" b="1" dirty="0"/>
              <a:t> </a:t>
            </a:r>
            <a:r>
              <a:rPr lang="ru-RU" b="1" dirty="0" err="1"/>
              <a:t>потерпілого</a:t>
            </a:r>
            <a:r>
              <a:rPr lang="ru-RU" b="1" dirty="0"/>
              <a:t> </a:t>
            </a:r>
            <a:r>
              <a:rPr lang="ru-RU" b="1" dirty="0" err="1"/>
              <a:t>населення</a:t>
            </a:r>
            <a:r>
              <a:rPr lang="ru-RU" b="1" dirty="0"/>
              <a:t>, коли </a:t>
            </a:r>
            <a:r>
              <a:rPr lang="ru-RU" b="1" dirty="0" err="1"/>
              <a:t>воно</a:t>
            </a:r>
            <a:r>
              <a:rPr lang="ru-RU" b="1" dirty="0"/>
              <a:t> в силу </a:t>
            </a:r>
            <a:r>
              <a:rPr lang="ru-RU" b="1" dirty="0" err="1"/>
              <a:t>обставин</a:t>
            </a:r>
            <a:r>
              <a:rPr lang="ru-RU" b="1" dirty="0"/>
              <a:t> </a:t>
            </a:r>
            <a:r>
              <a:rPr lang="ru-RU" b="1" dirty="0" err="1"/>
              <a:t>вимушене</a:t>
            </a:r>
            <a:r>
              <a:rPr lang="ru-RU" b="1" dirty="0"/>
              <a:t> </a:t>
            </a:r>
            <a:r>
              <a:rPr lang="ru-RU" b="1" dirty="0" err="1"/>
              <a:t>отримувати</a:t>
            </a:r>
            <a:r>
              <a:rPr lang="ru-RU" b="1" dirty="0"/>
              <a:t> </a:t>
            </a:r>
            <a:r>
              <a:rPr lang="ru-RU" b="1" dirty="0" err="1"/>
              <a:t>готову</a:t>
            </a:r>
            <a:r>
              <a:rPr lang="ru-RU" b="1" dirty="0"/>
              <a:t> </a:t>
            </a:r>
            <a:r>
              <a:rPr lang="ru-RU" b="1" dirty="0" err="1"/>
              <a:t>їжу</a:t>
            </a:r>
            <a:r>
              <a:rPr lang="ru-RU" b="1" dirty="0"/>
              <a:t> на </a:t>
            </a:r>
            <a:r>
              <a:rPr lang="ru-RU" b="1" dirty="0" err="1">
                <a:solidFill>
                  <a:srgbClr val="FF0000"/>
                </a:solidFill>
              </a:rPr>
              <a:t>польових</a:t>
            </a:r>
            <a:r>
              <a:rPr lang="ru-RU" b="1" dirty="0">
                <a:solidFill>
                  <a:srgbClr val="FF0000"/>
                </a:solidFill>
              </a:rPr>
              <a:t> </a:t>
            </a:r>
            <a:r>
              <a:rPr lang="ru-RU" b="1" dirty="0" err="1">
                <a:solidFill>
                  <a:srgbClr val="FF0000"/>
                </a:solidFill>
              </a:rPr>
              <a:t>продовольчих</a:t>
            </a:r>
            <a:r>
              <a:rPr lang="ru-RU" b="1" dirty="0">
                <a:solidFill>
                  <a:srgbClr val="FF0000"/>
                </a:solidFill>
              </a:rPr>
              <a:t> пунктах (ППП)</a:t>
            </a:r>
            <a:r>
              <a:rPr lang="ru-RU" b="1" dirty="0"/>
              <a:t>, </a:t>
            </a:r>
            <a:r>
              <a:rPr lang="ru-RU" b="1" dirty="0" err="1"/>
              <a:t>набуває</a:t>
            </a:r>
            <a:r>
              <a:rPr lang="ru-RU" b="1" dirty="0"/>
              <a:t> </a:t>
            </a:r>
            <a:r>
              <a:rPr lang="ru-RU" b="1" dirty="0" err="1"/>
              <a:t>також</a:t>
            </a:r>
            <a:r>
              <a:rPr lang="ru-RU" b="1" dirty="0"/>
              <a:t>, як і у </a:t>
            </a:r>
            <a:r>
              <a:rPr lang="ru-RU" b="1" dirty="0" err="1"/>
              <a:t>військовослужбовців</a:t>
            </a:r>
            <a:r>
              <a:rPr lang="ru-RU" b="1" dirty="0"/>
              <a:t>, рис </a:t>
            </a:r>
            <a:r>
              <a:rPr lang="ru-RU" b="1" dirty="0" err="1"/>
              <a:t>громадського</a:t>
            </a:r>
            <a:r>
              <a:rPr lang="ru-RU" b="1" dirty="0"/>
              <a:t>. </a:t>
            </a:r>
            <a:r>
              <a:rPr lang="ru-RU" b="1" dirty="0" err="1"/>
              <a:t>Зазвичай</a:t>
            </a:r>
            <a:r>
              <a:rPr lang="ru-RU" b="1" dirty="0"/>
              <a:t>, </a:t>
            </a:r>
            <a:r>
              <a:rPr lang="ru-RU" b="1" dirty="0" err="1"/>
              <a:t>постачання</a:t>
            </a:r>
            <a:r>
              <a:rPr lang="ru-RU" b="1" dirty="0"/>
              <a:t> </a:t>
            </a:r>
            <a:r>
              <a:rPr lang="ru-RU" b="1" dirty="0" err="1"/>
              <a:t>продуктів</a:t>
            </a:r>
            <a:r>
              <a:rPr lang="ru-RU" b="1" dirty="0"/>
              <a:t> </a:t>
            </a:r>
            <a:r>
              <a:rPr lang="ru-RU" b="1" dirty="0" err="1"/>
              <a:t>харчування</a:t>
            </a:r>
            <a:r>
              <a:rPr lang="ru-RU" b="1" dirty="0"/>
              <a:t> у </a:t>
            </a:r>
            <a:r>
              <a:rPr lang="ru-RU" b="1" dirty="0" err="1"/>
              <a:t>польових</a:t>
            </a:r>
            <a:r>
              <a:rPr lang="ru-RU" b="1" dirty="0"/>
              <a:t> </a:t>
            </a:r>
            <a:r>
              <a:rPr lang="ru-RU" b="1" dirty="0" err="1"/>
              <a:t>умовах</a:t>
            </a:r>
            <a:r>
              <a:rPr lang="ru-RU" b="1" dirty="0"/>
              <a:t> проводиться </a:t>
            </a:r>
            <a:r>
              <a:rPr lang="ru-RU" b="1" dirty="0" err="1"/>
              <a:t>переважно</a:t>
            </a:r>
            <a:r>
              <a:rPr lang="ru-RU" b="1" dirty="0"/>
              <a:t> </a:t>
            </a:r>
            <a:r>
              <a:rPr lang="ru-RU" b="1" dirty="0" err="1"/>
              <a:t>централізовано</a:t>
            </a:r>
            <a:r>
              <a:rPr lang="ru-RU" b="1" dirty="0"/>
              <a:t> і </a:t>
            </a:r>
            <a:r>
              <a:rPr lang="ru-RU" b="1" dirty="0" err="1"/>
              <a:t>доставляється</a:t>
            </a:r>
            <a:r>
              <a:rPr lang="ru-RU" b="1" dirty="0"/>
              <a:t> у </a:t>
            </a:r>
            <a:r>
              <a:rPr lang="ru-RU" b="1" dirty="0" err="1"/>
              <a:t>військову</a:t>
            </a:r>
            <a:r>
              <a:rPr lang="ru-RU" b="1" dirty="0"/>
              <a:t> </a:t>
            </a:r>
            <a:r>
              <a:rPr lang="ru-RU" b="1" dirty="0" err="1"/>
              <a:t>частину</a:t>
            </a:r>
            <a:r>
              <a:rPr lang="ru-RU" b="1" dirty="0"/>
              <a:t> </a:t>
            </a:r>
            <a:r>
              <a:rPr lang="ru-RU" b="1" dirty="0" err="1"/>
              <a:t>згідно</a:t>
            </a:r>
            <a:r>
              <a:rPr lang="ru-RU" b="1" dirty="0"/>
              <a:t> </a:t>
            </a:r>
            <a:r>
              <a:rPr lang="ru-RU" b="1" dirty="0" err="1"/>
              <a:t>встановлених</a:t>
            </a:r>
            <a:r>
              <a:rPr lang="ru-RU" b="1" dirty="0"/>
              <a:t> норм </a:t>
            </a:r>
            <a:r>
              <a:rPr lang="ru-RU" b="1" dirty="0" err="1"/>
              <a:t>постачання</a:t>
            </a:r>
            <a:r>
              <a:rPr lang="ru-RU" b="1" dirty="0"/>
              <a:t>. </a:t>
            </a:r>
            <a:endParaRPr lang="ru-RU" b="1" dirty="0" smtClean="0"/>
          </a:p>
          <a:p>
            <a:r>
              <a:rPr lang="ru-RU" b="1" dirty="0" err="1" smtClean="0"/>
              <a:t>Приготування</a:t>
            </a:r>
            <a:r>
              <a:rPr lang="ru-RU" b="1" dirty="0" smtClean="0"/>
              <a:t> </a:t>
            </a:r>
            <a:r>
              <a:rPr lang="ru-RU" b="1" dirty="0" err="1"/>
              <a:t>їжі</a:t>
            </a:r>
            <a:r>
              <a:rPr lang="ru-RU" b="1" dirty="0"/>
              <a:t> на ППХ </a:t>
            </a:r>
            <a:r>
              <a:rPr lang="ru-RU" b="1" dirty="0" err="1"/>
              <a:t>здійснюється</a:t>
            </a:r>
            <a:r>
              <a:rPr lang="ru-RU" b="1" dirty="0"/>
              <a:t> </a:t>
            </a:r>
            <a:r>
              <a:rPr lang="ru-RU" b="1" dirty="0" err="1"/>
              <a:t>відповідно</a:t>
            </a:r>
            <a:r>
              <a:rPr lang="ru-RU" b="1" dirty="0"/>
              <a:t> з </a:t>
            </a:r>
            <a:r>
              <a:rPr lang="ru-RU" b="1" dirty="0" err="1"/>
              <a:t>розкладкою</a:t>
            </a:r>
            <a:r>
              <a:rPr lang="ru-RU" b="1" dirty="0"/>
              <a:t> </a:t>
            </a:r>
            <a:r>
              <a:rPr lang="ru-RU" b="1" dirty="0" err="1"/>
              <a:t>продуктів</a:t>
            </a:r>
            <a:r>
              <a:rPr lang="ru-RU" b="1" dirty="0"/>
              <a:t> </a:t>
            </a:r>
            <a:r>
              <a:rPr lang="ru-RU" b="1" dirty="0" err="1"/>
              <a:t>під</a:t>
            </a:r>
            <a:r>
              <a:rPr lang="ru-RU" b="1" dirty="0"/>
              <a:t> </a:t>
            </a:r>
            <a:r>
              <a:rPr lang="ru-RU" b="1" dirty="0" err="1"/>
              <a:t>постійним</a:t>
            </a:r>
            <a:r>
              <a:rPr lang="ru-RU" b="1" dirty="0"/>
              <a:t> контролем </a:t>
            </a:r>
            <a:r>
              <a:rPr lang="ru-RU" b="1" dirty="0" err="1"/>
              <a:t>командування</a:t>
            </a:r>
            <a:r>
              <a:rPr lang="ru-RU" b="1" dirty="0"/>
              <a:t>, </a:t>
            </a:r>
            <a:r>
              <a:rPr lang="ru-RU" b="1" dirty="0" err="1"/>
              <a:t>медичної</a:t>
            </a:r>
            <a:r>
              <a:rPr lang="ru-RU" b="1" dirty="0"/>
              <a:t> та </a:t>
            </a:r>
            <a:r>
              <a:rPr lang="ru-RU" b="1" dirty="0" err="1"/>
              <a:t>санітарно-епідеміологічної</a:t>
            </a:r>
            <a:r>
              <a:rPr lang="ru-RU" b="1" dirty="0"/>
              <a:t> служб. </a:t>
            </a:r>
            <a:r>
              <a:rPr lang="ru-RU" b="1" dirty="0" err="1"/>
              <a:t>Норми</a:t>
            </a:r>
            <a:r>
              <a:rPr lang="ru-RU" b="1" dirty="0"/>
              <a:t> </a:t>
            </a:r>
            <a:r>
              <a:rPr lang="ru-RU" b="1" dirty="0" err="1"/>
              <a:t>харчування</a:t>
            </a:r>
            <a:r>
              <a:rPr lang="ru-RU" b="1" dirty="0"/>
              <a:t> </a:t>
            </a:r>
            <a:r>
              <a:rPr lang="ru-RU" b="1" dirty="0" err="1"/>
              <a:t>визначають</a:t>
            </a:r>
            <a:r>
              <a:rPr lang="ru-RU" b="1" dirty="0"/>
              <a:t> </a:t>
            </a:r>
            <a:r>
              <a:rPr lang="ru-RU" b="1" dirty="0" err="1"/>
              <a:t>асортимент</a:t>
            </a:r>
            <a:r>
              <a:rPr lang="ru-RU" b="1" dirty="0"/>
              <a:t> та </a:t>
            </a:r>
            <a:r>
              <a:rPr lang="ru-RU" b="1" dirty="0" err="1"/>
              <a:t>кількість</a:t>
            </a:r>
            <a:r>
              <a:rPr lang="ru-RU" b="1" dirty="0"/>
              <a:t> </a:t>
            </a:r>
            <a:r>
              <a:rPr lang="ru-RU" b="1" dirty="0" err="1"/>
              <a:t>продовольства</a:t>
            </a:r>
            <a:r>
              <a:rPr lang="ru-RU" b="1" dirty="0"/>
              <a:t>, яке </a:t>
            </a:r>
            <a:r>
              <a:rPr lang="ru-RU" b="1" dirty="0" err="1"/>
              <a:t>відпускається</a:t>
            </a:r>
            <a:r>
              <a:rPr lang="ru-RU" b="1" dirty="0"/>
              <a:t> для </a:t>
            </a:r>
            <a:r>
              <a:rPr lang="ru-RU" b="1" dirty="0" err="1"/>
              <a:t>харчування</a:t>
            </a:r>
            <a:r>
              <a:rPr lang="ru-RU" b="1" dirty="0"/>
              <a:t> </a:t>
            </a:r>
            <a:r>
              <a:rPr lang="ru-RU" b="1" dirty="0" err="1"/>
              <a:t>однієї</a:t>
            </a:r>
            <a:r>
              <a:rPr lang="ru-RU" b="1" dirty="0"/>
              <a:t> </a:t>
            </a:r>
            <a:r>
              <a:rPr lang="ru-RU" b="1" dirty="0" err="1"/>
              <a:t>людини</a:t>
            </a:r>
            <a:r>
              <a:rPr lang="ru-RU" b="1" dirty="0"/>
              <a:t> на </a:t>
            </a:r>
            <a:r>
              <a:rPr lang="ru-RU" b="1" dirty="0" err="1"/>
              <a:t>добу</a:t>
            </a:r>
            <a:r>
              <a:rPr lang="ru-RU" b="1" dirty="0"/>
              <a:t>. </a:t>
            </a:r>
            <a:r>
              <a:rPr lang="ru-RU" b="1" dirty="0" err="1"/>
              <a:t>Норми</a:t>
            </a:r>
            <a:r>
              <a:rPr lang="ru-RU" b="1" dirty="0"/>
              <a:t> </a:t>
            </a:r>
            <a:r>
              <a:rPr lang="ru-RU" b="1" dirty="0" err="1"/>
              <a:t>харчування</a:t>
            </a:r>
            <a:r>
              <a:rPr lang="ru-RU" b="1" dirty="0"/>
              <a:t> </a:t>
            </a:r>
            <a:r>
              <a:rPr lang="ru-RU" b="1" dirty="0" err="1"/>
              <a:t>діляться</a:t>
            </a:r>
            <a:r>
              <a:rPr lang="ru-RU" b="1" dirty="0"/>
              <a:t> на </a:t>
            </a:r>
            <a:r>
              <a:rPr lang="ru-RU" b="1" dirty="0" err="1"/>
              <a:t>основні</a:t>
            </a:r>
            <a:r>
              <a:rPr lang="ru-RU" b="1" dirty="0"/>
              <a:t> (</a:t>
            </a:r>
            <a:r>
              <a:rPr lang="ru-RU" b="1" dirty="0" err="1"/>
              <a:t>норми</a:t>
            </a:r>
            <a:r>
              <a:rPr lang="ru-RU" b="1" dirty="0"/>
              <a:t> № 1-6, 9), </a:t>
            </a:r>
            <a:r>
              <a:rPr lang="ru-RU" b="1" dirty="0" err="1"/>
              <a:t>сухі</a:t>
            </a:r>
            <a:r>
              <a:rPr lang="ru-RU" b="1" dirty="0"/>
              <a:t> і </a:t>
            </a:r>
            <a:r>
              <a:rPr lang="ru-RU" b="1" dirty="0" err="1"/>
              <a:t>бортові</a:t>
            </a:r>
            <a:r>
              <a:rPr lang="ru-RU" b="1" dirty="0"/>
              <a:t> пайки (</a:t>
            </a:r>
            <a:r>
              <a:rPr lang="ru-RU" b="1" dirty="0" err="1"/>
              <a:t>раціони</a:t>
            </a:r>
            <a:r>
              <a:rPr lang="ru-RU" b="1" dirty="0"/>
              <a:t>) (</a:t>
            </a:r>
            <a:r>
              <a:rPr lang="ru-RU" b="1" dirty="0" err="1"/>
              <a:t>норми</a:t>
            </a:r>
            <a:r>
              <a:rPr lang="ru-RU" b="1" dirty="0"/>
              <a:t> № 10-14). У </a:t>
            </a:r>
            <a:r>
              <a:rPr lang="ru-RU" b="1" dirty="0" err="1"/>
              <a:t>примітках</a:t>
            </a:r>
            <a:r>
              <a:rPr lang="ru-RU" b="1" dirty="0"/>
              <a:t> до норм </a:t>
            </a:r>
            <a:r>
              <a:rPr lang="ru-RU" b="1" dirty="0" err="1"/>
              <a:t>вказані</a:t>
            </a:r>
            <a:r>
              <a:rPr lang="ru-RU" b="1" dirty="0"/>
              <a:t> </a:t>
            </a:r>
            <a:r>
              <a:rPr lang="ru-RU" b="1" dirty="0" err="1"/>
              <a:t>додаткові</a:t>
            </a:r>
            <a:r>
              <a:rPr lang="ru-RU" b="1" dirty="0"/>
              <a:t> </a:t>
            </a:r>
            <a:r>
              <a:rPr lang="ru-RU" b="1" dirty="0" err="1"/>
              <a:t>продукти</a:t>
            </a:r>
            <a:r>
              <a:rPr lang="ru-RU" b="1" dirty="0"/>
              <a:t>, </a:t>
            </a:r>
            <a:r>
              <a:rPr lang="ru-RU" b="1" dirty="0" err="1"/>
              <a:t>які</a:t>
            </a:r>
            <a:r>
              <a:rPr lang="ru-RU" b="1" dirty="0"/>
              <a:t> </a:t>
            </a:r>
            <a:r>
              <a:rPr lang="ru-RU" b="1" dirty="0" err="1"/>
              <a:t>видаються</a:t>
            </a:r>
            <a:r>
              <a:rPr lang="ru-RU" b="1" dirty="0"/>
              <a:t> </a:t>
            </a:r>
            <a:r>
              <a:rPr lang="ru-RU" b="1" dirty="0" err="1"/>
              <a:t>відповідним</a:t>
            </a:r>
            <a:r>
              <a:rPr lang="ru-RU" b="1" dirty="0"/>
              <a:t> </a:t>
            </a:r>
            <a:r>
              <a:rPr lang="ru-RU" b="1" dirty="0" err="1"/>
              <a:t>категоріям</a:t>
            </a:r>
            <a:r>
              <a:rPr lang="ru-RU" b="1" dirty="0"/>
              <a:t> </a:t>
            </a:r>
            <a:r>
              <a:rPr lang="ru-RU" b="1" dirty="0" err="1"/>
              <a:t>військовослужбовців</a:t>
            </a:r>
            <a:r>
              <a:rPr lang="ru-RU" b="1" dirty="0"/>
              <a:t> та </a:t>
            </a:r>
            <a:r>
              <a:rPr lang="ru-RU" b="1" dirty="0" err="1"/>
              <a:t>іншим</a:t>
            </a:r>
            <a:r>
              <a:rPr lang="ru-RU" b="1" dirty="0"/>
              <a:t> </a:t>
            </a:r>
            <a:r>
              <a:rPr lang="ru-RU" b="1" dirty="0" err="1"/>
              <a:t>категоріям</a:t>
            </a:r>
            <a:r>
              <a:rPr lang="ru-RU" b="1" dirty="0"/>
              <a:t>, </a:t>
            </a:r>
            <a:r>
              <a:rPr lang="ru-RU" b="1" dirty="0" err="1"/>
              <a:t>які</a:t>
            </a:r>
            <a:r>
              <a:rPr lang="ru-RU" b="1" dirty="0"/>
              <a:t> </a:t>
            </a:r>
            <a:r>
              <a:rPr lang="ru-RU" b="1" dirty="0" err="1"/>
              <a:t>зазначені</a:t>
            </a:r>
            <a:r>
              <a:rPr lang="ru-RU" b="1" dirty="0"/>
              <a:t> у </a:t>
            </a:r>
            <a:r>
              <a:rPr lang="ru-RU" b="1" dirty="0" err="1"/>
              <a:t>цих</a:t>
            </a:r>
            <a:r>
              <a:rPr lang="ru-RU" b="1" dirty="0"/>
              <a:t> </a:t>
            </a:r>
            <a:r>
              <a:rPr lang="ru-RU" b="1" dirty="0" err="1"/>
              <a:t>примітках</a:t>
            </a:r>
            <a:r>
              <a:rPr lang="ru-RU" b="1" dirty="0"/>
              <a:t>. </a:t>
            </a:r>
            <a:r>
              <a:rPr lang="ru-RU" b="1" dirty="0" err="1"/>
              <a:t>Норми</a:t>
            </a:r>
            <a:r>
              <a:rPr lang="ru-RU" b="1" dirty="0"/>
              <a:t> </a:t>
            </a:r>
            <a:r>
              <a:rPr lang="ru-RU" b="1" dirty="0" err="1"/>
              <a:t>харчування</a:t>
            </a:r>
            <a:r>
              <a:rPr lang="ru-RU" b="1" dirty="0"/>
              <a:t> </a:t>
            </a:r>
            <a:r>
              <a:rPr lang="ru-RU" b="1" dirty="0" err="1"/>
              <a:t>затверджуються</a:t>
            </a:r>
            <a:r>
              <a:rPr lang="ru-RU" b="1" dirty="0"/>
              <a:t> </a:t>
            </a:r>
            <a:r>
              <a:rPr lang="ru-RU" b="1" dirty="0" err="1"/>
              <a:t>постановою</a:t>
            </a:r>
            <a:r>
              <a:rPr lang="ru-RU" b="1" dirty="0"/>
              <a:t> </a:t>
            </a:r>
            <a:r>
              <a:rPr lang="ru-RU" b="1" dirty="0" err="1"/>
              <a:t>Кабінету</a:t>
            </a:r>
            <a:r>
              <a:rPr lang="ru-RU" b="1" dirty="0"/>
              <a:t> </a:t>
            </a:r>
            <a:r>
              <a:rPr lang="ru-RU" b="1" dirty="0" err="1"/>
              <a:t>Міністрів</a:t>
            </a:r>
            <a:r>
              <a:rPr lang="ru-RU" b="1" dirty="0"/>
              <a:t> </a:t>
            </a:r>
            <a:r>
              <a:rPr lang="ru-RU" b="1" dirty="0" err="1"/>
              <a:t>України</a:t>
            </a:r>
            <a:r>
              <a:rPr lang="ru-RU" b="1" dirty="0"/>
              <a:t>.</a:t>
            </a:r>
          </a:p>
        </p:txBody>
      </p:sp>
    </p:spTree>
    <p:extLst>
      <p:ext uri="{BB962C8B-B14F-4D97-AF65-F5344CB8AC3E}">
        <p14:creationId xmlns:p14="http://schemas.microsoft.com/office/powerpoint/2010/main" val="402508258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1297" y="0"/>
            <a:ext cx="9953316" cy="3903260"/>
          </a:xfrm>
        </p:spPr>
        <p:txBody>
          <a:bodyPr>
            <a:normAutofit/>
          </a:bodyPr>
          <a:lstStyle/>
          <a:p>
            <a:r>
              <a:rPr lang="ru-RU" dirty="0"/>
              <a:t>У </a:t>
            </a:r>
            <a:r>
              <a:rPr lang="ru-RU" dirty="0" err="1"/>
              <a:t>польових</a:t>
            </a:r>
            <a:r>
              <a:rPr lang="ru-RU" dirty="0"/>
              <a:t> </a:t>
            </a:r>
            <a:r>
              <a:rPr lang="ru-RU" dirty="0" err="1"/>
              <a:t>умовах</a:t>
            </a:r>
            <a:r>
              <a:rPr lang="ru-RU" dirty="0"/>
              <a:t> для </a:t>
            </a:r>
            <a:r>
              <a:rPr lang="ru-RU" dirty="0" err="1"/>
              <a:t>харчування</a:t>
            </a:r>
            <a:r>
              <a:rPr lang="ru-RU" dirty="0"/>
              <a:t> </a:t>
            </a:r>
            <a:r>
              <a:rPr lang="ru-RU" dirty="0" err="1"/>
              <a:t>особового</a:t>
            </a:r>
            <a:r>
              <a:rPr lang="ru-RU" dirty="0"/>
              <a:t> складу (</a:t>
            </a:r>
            <a:r>
              <a:rPr lang="ru-RU" dirty="0" err="1"/>
              <a:t>населення</a:t>
            </a:r>
            <a:r>
              <a:rPr lang="ru-RU" dirty="0"/>
              <a:t>) </a:t>
            </a:r>
            <a:r>
              <a:rPr lang="ru-RU" dirty="0" err="1"/>
              <a:t>можуть</a:t>
            </a:r>
            <a:r>
              <a:rPr lang="ru-RU" dirty="0"/>
              <a:t> бути </a:t>
            </a:r>
            <a:r>
              <a:rPr lang="ru-RU" dirty="0" err="1"/>
              <a:t>використані</a:t>
            </a:r>
            <a:r>
              <a:rPr lang="ru-RU" dirty="0"/>
              <a:t> </a:t>
            </a:r>
            <a:r>
              <a:rPr lang="ru-RU" b="1" i="1" dirty="0"/>
              <a:t>пайки котлового </a:t>
            </a:r>
            <a:r>
              <a:rPr lang="ru-RU" b="1" i="1" dirty="0" err="1"/>
              <a:t>постачання</a:t>
            </a:r>
            <a:r>
              <a:rPr lang="ru-RU" dirty="0"/>
              <a:t>, </a:t>
            </a:r>
            <a:r>
              <a:rPr lang="ru-RU" b="1" i="1" dirty="0" err="1"/>
              <a:t>сухі</a:t>
            </a:r>
            <a:r>
              <a:rPr lang="ru-RU" b="1" i="1" dirty="0"/>
              <a:t> та </a:t>
            </a:r>
            <a:r>
              <a:rPr lang="ru-RU" b="1" i="1" dirty="0" err="1"/>
              <a:t>додаткові</a:t>
            </a:r>
            <a:r>
              <a:rPr lang="ru-RU" b="1" i="1" dirty="0"/>
              <a:t> пайки</a:t>
            </a:r>
            <a:r>
              <a:rPr lang="ru-RU" dirty="0"/>
              <a:t>. </a:t>
            </a:r>
            <a:r>
              <a:rPr lang="ru-RU" dirty="0" err="1"/>
              <a:t>Із</a:t>
            </a:r>
            <a:r>
              <a:rPr lang="ru-RU" dirty="0"/>
              <a:t> </a:t>
            </a:r>
            <a:r>
              <a:rPr lang="ru-RU" dirty="0" err="1"/>
              <a:t>пайків</a:t>
            </a:r>
            <a:r>
              <a:rPr lang="ru-RU" dirty="0"/>
              <a:t> котлового </a:t>
            </a:r>
            <a:r>
              <a:rPr lang="ru-RU" dirty="0" err="1"/>
              <a:t>постачання</a:t>
            </a:r>
            <a:r>
              <a:rPr lang="ru-RU" dirty="0"/>
              <a:t> </a:t>
            </a:r>
            <a:r>
              <a:rPr lang="ru-RU" dirty="0" err="1"/>
              <a:t>готують</a:t>
            </a:r>
            <a:r>
              <a:rPr lang="ru-RU" dirty="0"/>
              <a:t> </a:t>
            </a:r>
            <a:r>
              <a:rPr lang="ru-RU" dirty="0" err="1"/>
              <a:t>гарячу</a:t>
            </a:r>
            <a:r>
              <a:rPr lang="ru-RU" dirty="0"/>
              <a:t> </a:t>
            </a:r>
            <a:r>
              <a:rPr lang="ru-RU" dirty="0" err="1"/>
              <a:t>їжу</a:t>
            </a:r>
            <a:r>
              <a:rPr lang="ru-RU" dirty="0"/>
              <a:t> </a:t>
            </a:r>
            <a:r>
              <a:rPr lang="ru-RU" dirty="0" err="1"/>
              <a:t>переважно</a:t>
            </a:r>
            <a:r>
              <a:rPr lang="ru-RU" dirty="0"/>
              <a:t> на ППХ. До складу сухих </a:t>
            </a:r>
            <a:r>
              <a:rPr lang="ru-RU" dirty="0" err="1"/>
              <a:t>пайків</a:t>
            </a:r>
            <a:r>
              <a:rPr lang="ru-RU" dirty="0"/>
              <a:t> </a:t>
            </a:r>
            <a:r>
              <a:rPr lang="ru-RU" dirty="0" err="1"/>
              <a:t>входять</a:t>
            </a:r>
            <a:r>
              <a:rPr lang="ru-RU" dirty="0"/>
              <a:t> </a:t>
            </a:r>
            <a:r>
              <a:rPr lang="ru-RU" dirty="0" err="1"/>
              <a:t>м’ясні</a:t>
            </a:r>
            <a:r>
              <a:rPr lang="ru-RU" dirty="0"/>
              <a:t> та </a:t>
            </a:r>
            <a:r>
              <a:rPr lang="ru-RU" dirty="0" err="1"/>
              <a:t>м’ясо-рослинні</a:t>
            </a:r>
            <a:r>
              <a:rPr lang="ru-RU" dirty="0"/>
              <a:t> </a:t>
            </a:r>
            <a:r>
              <a:rPr lang="ru-RU" dirty="0" err="1"/>
              <a:t>консерви</a:t>
            </a:r>
            <a:r>
              <a:rPr lang="ru-RU" dirty="0"/>
              <a:t> </a:t>
            </a:r>
            <a:r>
              <a:rPr lang="ru-RU" dirty="0" err="1"/>
              <a:t>або</a:t>
            </a:r>
            <a:r>
              <a:rPr lang="ru-RU" dirty="0"/>
              <a:t> </a:t>
            </a:r>
            <a:r>
              <a:rPr lang="ru-RU" dirty="0" err="1"/>
              <a:t>концентрати</a:t>
            </a:r>
            <a:r>
              <a:rPr lang="ru-RU" dirty="0"/>
              <a:t>, </a:t>
            </a:r>
            <a:r>
              <a:rPr lang="ru-RU" dirty="0" err="1"/>
              <a:t>цукор</a:t>
            </a:r>
            <a:r>
              <a:rPr lang="ru-RU" dirty="0"/>
              <a:t> та чай. </a:t>
            </a:r>
            <a:r>
              <a:rPr lang="ru-RU" dirty="0" err="1"/>
              <a:t>Їх</a:t>
            </a:r>
            <a:r>
              <a:rPr lang="ru-RU" dirty="0"/>
              <a:t> </a:t>
            </a:r>
            <a:r>
              <a:rPr lang="ru-RU" dirty="0" err="1"/>
              <a:t>видають</a:t>
            </a:r>
            <a:r>
              <a:rPr lang="ru-RU" dirty="0"/>
              <a:t> на руки </a:t>
            </a:r>
            <a:r>
              <a:rPr lang="ru-RU" dirty="0" err="1"/>
              <a:t>особовому</a:t>
            </a:r>
            <a:r>
              <a:rPr lang="ru-RU" dirty="0"/>
              <a:t> складу для </a:t>
            </a:r>
            <a:r>
              <a:rPr lang="ru-RU" dirty="0" err="1"/>
              <a:t>самостійного</a:t>
            </a:r>
            <a:r>
              <a:rPr lang="ru-RU" dirty="0"/>
              <a:t> </a:t>
            </a:r>
            <a:r>
              <a:rPr lang="ru-RU" dirty="0" err="1"/>
              <a:t>харчування</a:t>
            </a:r>
            <a:r>
              <a:rPr lang="ru-RU" dirty="0"/>
              <a:t>, коли </a:t>
            </a:r>
            <a:r>
              <a:rPr lang="ru-RU" dirty="0" err="1"/>
              <a:t>немає</a:t>
            </a:r>
            <a:r>
              <a:rPr lang="ru-RU" dirty="0"/>
              <a:t> </a:t>
            </a:r>
            <a:r>
              <a:rPr lang="ru-RU" dirty="0" err="1"/>
              <a:t>можливості</a:t>
            </a:r>
            <a:r>
              <a:rPr lang="ru-RU" dirty="0"/>
              <a:t> </a:t>
            </a:r>
            <a:r>
              <a:rPr lang="ru-RU" dirty="0" err="1"/>
              <a:t>приготувати</a:t>
            </a:r>
            <a:r>
              <a:rPr lang="ru-RU" dirty="0"/>
              <a:t> </a:t>
            </a:r>
            <a:r>
              <a:rPr lang="ru-RU" dirty="0" err="1"/>
              <a:t>їжу</a:t>
            </a:r>
            <a:r>
              <a:rPr lang="ru-RU" dirty="0"/>
              <a:t> на ППХ. Людина </a:t>
            </a:r>
            <a:r>
              <a:rPr lang="ru-RU" dirty="0" err="1"/>
              <a:t>може</a:t>
            </a:r>
            <a:r>
              <a:rPr lang="ru-RU" dirty="0"/>
              <a:t> </a:t>
            </a:r>
            <a:r>
              <a:rPr lang="ru-RU" dirty="0" err="1"/>
              <a:t>харчуватися</a:t>
            </a:r>
            <a:r>
              <a:rPr lang="ru-RU" dirty="0"/>
              <a:t> сухими пайками без </a:t>
            </a:r>
            <a:r>
              <a:rPr lang="ru-RU" dirty="0" err="1"/>
              <a:t>шкоди</a:t>
            </a:r>
            <a:r>
              <a:rPr lang="ru-RU" dirty="0"/>
              <a:t> для </a:t>
            </a:r>
            <a:r>
              <a:rPr lang="ru-RU" dirty="0" err="1"/>
              <a:t>здоров’я</a:t>
            </a:r>
            <a:r>
              <a:rPr lang="ru-RU" dirty="0"/>
              <a:t> </a:t>
            </a:r>
            <a:r>
              <a:rPr lang="ru-RU" dirty="0" err="1"/>
              <a:t>протягом</a:t>
            </a:r>
            <a:r>
              <a:rPr lang="ru-RU" dirty="0"/>
              <a:t> 3-5 </a:t>
            </a:r>
            <a:r>
              <a:rPr lang="ru-RU" dirty="0" err="1"/>
              <a:t>діб</a:t>
            </a:r>
            <a:r>
              <a:rPr lang="ru-RU" dirty="0"/>
              <a:t>. </a:t>
            </a:r>
            <a:r>
              <a:rPr lang="ru-RU" dirty="0" err="1"/>
              <a:t>Додаткові</a:t>
            </a:r>
            <a:r>
              <a:rPr lang="ru-RU" dirty="0"/>
              <a:t> пайки </a:t>
            </a:r>
            <a:r>
              <a:rPr lang="ru-RU" dirty="0" err="1"/>
              <a:t>видають</a:t>
            </a:r>
            <a:r>
              <a:rPr lang="ru-RU" dirty="0"/>
              <a:t> </a:t>
            </a:r>
            <a:r>
              <a:rPr lang="ru-RU" dirty="0" err="1"/>
              <a:t>військовослужбовцям</a:t>
            </a:r>
            <a:r>
              <a:rPr lang="ru-RU" dirty="0"/>
              <a:t> </a:t>
            </a:r>
            <a:r>
              <a:rPr lang="ru-RU" dirty="0" err="1"/>
              <a:t>аеромобільних</a:t>
            </a:r>
            <a:r>
              <a:rPr lang="ru-RU" dirty="0"/>
              <a:t> </a:t>
            </a:r>
            <a:r>
              <a:rPr lang="ru-RU" dirty="0" err="1"/>
              <a:t>військ</a:t>
            </a:r>
            <a:r>
              <a:rPr lang="ru-RU" dirty="0"/>
              <a:t>, водолазам, </a:t>
            </a:r>
            <a:r>
              <a:rPr lang="ru-RU" dirty="0" err="1"/>
              <a:t>офіцерському</a:t>
            </a:r>
            <a:r>
              <a:rPr lang="ru-RU" dirty="0"/>
              <a:t> складу </a:t>
            </a:r>
            <a:r>
              <a:rPr lang="ru-RU" dirty="0" err="1"/>
              <a:t>тощо</a:t>
            </a:r>
            <a:r>
              <a:rPr lang="ru-RU" dirty="0"/>
              <a:t>. </a:t>
            </a:r>
            <a:r>
              <a:rPr lang="ru-RU" dirty="0" err="1"/>
              <a:t>Згідно</a:t>
            </a:r>
            <a:r>
              <a:rPr lang="ru-RU" dirty="0"/>
              <a:t> з </a:t>
            </a:r>
            <a:r>
              <a:rPr lang="ru-RU" dirty="0" err="1"/>
              <a:t>даними</a:t>
            </a:r>
            <a:r>
              <a:rPr lang="ru-RU" dirty="0"/>
              <a:t> </a:t>
            </a:r>
            <a:r>
              <a:rPr lang="ru-RU" dirty="0" err="1"/>
              <a:t>проведених</a:t>
            </a:r>
            <a:r>
              <a:rPr lang="ru-RU" dirty="0"/>
              <a:t> </a:t>
            </a:r>
            <a:r>
              <a:rPr lang="ru-RU" dirty="0" err="1"/>
              <a:t>досліджень</a:t>
            </a:r>
            <a:r>
              <a:rPr lang="ru-RU" dirty="0"/>
              <a:t> </a:t>
            </a:r>
            <a:r>
              <a:rPr lang="ru-RU" dirty="0" err="1"/>
              <a:t>енергозатрати</a:t>
            </a:r>
            <a:r>
              <a:rPr lang="ru-RU" dirty="0"/>
              <a:t> </a:t>
            </a:r>
            <a:r>
              <a:rPr lang="ru-RU" dirty="0" err="1"/>
              <a:t>військовослужбовців</a:t>
            </a:r>
            <a:r>
              <a:rPr lang="ru-RU" dirty="0"/>
              <a:t> у </a:t>
            </a:r>
            <a:r>
              <a:rPr lang="ru-RU" dirty="0" err="1"/>
              <a:t>мирний</a:t>
            </a:r>
            <a:r>
              <a:rPr lang="ru-RU" dirty="0"/>
              <a:t> час </a:t>
            </a:r>
            <a:r>
              <a:rPr lang="ru-RU" dirty="0" err="1"/>
              <a:t>можуть</a:t>
            </a:r>
            <a:r>
              <a:rPr lang="ru-RU" dirty="0"/>
              <a:t> </a:t>
            </a:r>
            <a:r>
              <a:rPr lang="ru-RU" dirty="0" err="1" smtClean="0"/>
              <a:t>дорівнювати</a:t>
            </a:r>
            <a:r>
              <a:rPr lang="ru-RU" dirty="0" smtClean="0"/>
              <a:t> </a:t>
            </a:r>
            <a:r>
              <a:rPr lang="ru-RU" b="1" i="1" dirty="0" smtClean="0"/>
              <a:t>14650-18840 кДж (3500-4500 ккал) за </a:t>
            </a:r>
            <a:r>
              <a:rPr lang="ru-RU" b="1" i="1" dirty="0" err="1" smtClean="0"/>
              <a:t>добу</a:t>
            </a:r>
            <a:r>
              <a:rPr lang="ru-RU" dirty="0" smtClean="0"/>
              <a:t>. </a:t>
            </a:r>
            <a:r>
              <a:rPr lang="ru-RU" dirty="0" err="1"/>
              <a:t>Відповідно</a:t>
            </a:r>
            <a:r>
              <a:rPr lang="ru-RU" dirty="0"/>
              <a:t> </a:t>
            </a:r>
            <a:r>
              <a:rPr lang="ru-RU" dirty="0" err="1"/>
              <a:t>набір</a:t>
            </a:r>
            <a:r>
              <a:rPr lang="ru-RU" dirty="0"/>
              <a:t> </a:t>
            </a:r>
            <a:r>
              <a:rPr lang="ru-RU" dirty="0" err="1"/>
              <a:t>продуктів</a:t>
            </a:r>
            <a:r>
              <a:rPr lang="ru-RU" dirty="0"/>
              <a:t> і </a:t>
            </a:r>
            <a:r>
              <a:rPr lang="ru-RU" dirty="0" err="1"/>
              <a:t>їх</a:t>
            </a:r>
            <a:r>
              <a:rPr lang="ru-RU" dirty="0"/>
              <a:t> </a:t>
            </a:r>
            <a:r>
              <a:rPr lang="ru-RU" dirty="0" err="1"/>
              <a:t>кількість</a:t>
            </a:r>
            <a:r>
              <a:rPr lang="ru-RU" dirty="0"/>
              <a:t> у </a:t>
            </a:r>
            <a:r>
              <a:rPr lang="ru-RU" dirty="0" err="1"/>
              <a:t>армійських</a:t>
            </a:r>
            <a:r>
              <a:rPr lang="ru-RU" dirty="0"/>
              <a:t> </a:t>
            </a:r>
            <a:r>
              <a:rPr lang="ru-RU" dirty="0" smtClean="0"/>
              <a:t>пайках </a:t>
            </a:r>
            <a:r>
              <a:rPr lang="ru-RU" dirty="0"/>
              <a:t>є </a:t>
            </a:r>
            <a:r>
              <a:rPr lang="ru-RU" dirty="0" err="1"/>
              <a:t>достатніми</a:t>
            </a:r>
            <a:r>
              <a:rPr lang="ru-RU" dirty="0"/>
              <a:t>, </a:t>
            </a:r>
            <a:r>
              <a:rPr lang="ru-RU" dirty="0" err="1"/>
              <a:t>щоб</a:t>
            </a:r>
            <a:r>
              <a:rPr lang="ru-RU" dirty="0"/>
              <a:t> </a:t>
            </a:r>
            <a:r>
              <a:rPr lang="ru-RU" dirty="0" err="1"/>
              <a:t>компенсувати</a:t>
            </a:r>
            <a:r>
              <a:rPr lang="ru-RU" dirty="0"/>
              <a:t> </a:t>
            </a:r>
            <a:r>
              <a:rPr lang="ru-RU" dirty="0" err="1"/>
              <a:t>енергозатрати</a:t>
            </a:r>
            <a:r>
              <a:rPr lang="ru-RU" dirty="0"/>
              <a:t> </a:t>
            </a:r>
            <a:r>
              <a:rPr lang="ru-RU" dirty="0" err="1"/>
              <a:t>особового</a:t>
            </a:r>
            <a:r>
              <a:rPr lang="ru-RU" dirty="0"/>
              <a:t> складу.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4195" y="3903260"/>
            <a:ext cx="4503760" cy="337782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0860" y="3906386"/>
            <a:ext cx="3943753" cy="2951614"/>
          </a:xfrm>
          <a:prstGeom prst="rect">
            <a:avLst/>
          </a:prstGeom>
        </p:spPr>
      </p:pic>
    </p:spTree>
    <p:extLst>
      <p:ext uri="{BB962C8B-B14F-4D97-AF65-F5344CB8AC3E}">
        <p14:creationId xmlns:p14="http://schemas.microsoft.com/office/powerpoint/2010/main" val="92826278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51380" y="0"/>
            <a:ext cx="9853232" cy="6858000"/>
          </a:xfrm>
        </p:spPr>
        <p:txBody>
          <a:bodyPr>
            <a:normAutofit/>
          </a:bodyPr>
          <a:lstStyle/>
          <a:p>
            <a:r>
              <a:rPr lang="ru-RU" dirty="0"/>
              <a:t>В </a:t>
            </a:r>
            <a:r>
              <a:rPr lang="ru-RU" dirty="0" err="1"/>
              <a:t>умовах</a:t>
            </a:r>
            <a:r>
              <a:rPr lang="ru-RU" dirty="0"/>
              <a:t> </a:t>
            </a:r>
            <a:r>
              <a:rPr lang="ru-RU" dirty="0" err="1"/>
              <a:t>реальних</a:t>
            </a:r>
            <a:r>
              <a:rPr lang="ru-RU" dirty="0"/>
              <a:t> </a:t>
            </a:r>
            <a:r>
              <a:rPr lang="ru-RU" dirty="0" err="1"/>
              <a:t>бойових</a:t>
            </a:r>
            <a:r>
              <a:rPr lang="ru-RU" dirty="0"/>
              <a:t> </a:t>
            </a:r>
            <a:r>
              <a:rPr lang="ru-RU" dirty="0" err="1"/>
              <a:t>дій</a:t>
            </a:r>
            <a:r>
              <a:rPr lang="ru-RU" dirty="0"/>
              <a:t>, </a:t>
            </a:r>
            <a:r>
              <a:rPr lang="ru-RU" dirty="0" err="1"/>
              <a:t>під</a:t>
            </a:r>
            <a:r>
              <a:rPr lang="ru-RU" dirty="0"/>
              <a:t> час </a:t>
            </a:r>
            <a:r>
              <a:rPr lang="ru-RU" dirty="0" err="1"/>
              <a:t>проведення</a:t>
            </a:r>
            <a:r>
              <a:rPr lang="ru-RU" dirty="0"/>
              <a:t> </a:t>
            </a:r>
            <a:r>
              <a:rPr lang="ru-RU" dirty="0" err="1"/>
              <a:t>інтенсивних</a:t>
            </a:r>
            <a:r>
              <a:rPr lang="ru-RU" dirty="0"/>
              <a:t> </a:t>
            </a:r>
            <a:r>
              <a:rPr lang="ru-RU" dirty="0" err="1"/>
              <a:t>навчальнобойових</a:t>
            </a:r>
            <a:r>
              <a:rPr lang="ru-RU" dirty="0"/>
              <a:t> занять, а </a:t>
            </a:r>
            <a:r>
              <a:rPr lang="ru-RU" dirty="0" err="1"/>
              <a:t>також</a:t>
            </a:r>
            <a:r>
              <a:rPr lang="ru-RU" dirty="0"/>
              <a:t> при </a:t>
            </a:r>
            <a:r>
              <a:rPr lang="ru-RU" dirty="0" err="1"/>
              <a:t>виконанні</a:t>
            </a:r>
            <a:r>
              <a:rPr lang="ru-RU" dirty="0"/>
              <a:t> </a:t>
            </a:r>
            <a:r>
              <a:rPr lang="ru-RU" dirty="0" err="1"/>
              <a:t>аварійно-рятувальних</a:t>
            </a:r>
            <a:r>
              <a:rPr lang="ru-RU" dirty="0"/>
              <a:t> </a:t>
            </a:r>
            <a:r>
              <a:rPr lang="ru-RU" dirty="0" err="1"/>
              <a:t>робіт</a:t>
            </a:r>
            <a:r>
              <a:rPr lang="ru-RU" dirty="0"/>
              <a:t> у районах </a:t>
            </a:r>
            <a:r>
              <a:rPr lang="ru-RU" dirty="0" err="1"/>
              <a:t>надзвичайних</a:t>
            </a:r>
            <a:r>
              <a:rPr lang="ru-RU" dirty="0"/>
              <a:t> </a:t>
            </a:r>
            <a:r>
              <a:rPr lang="ru-RU" dirty="0" err="1"/>
              <a:t>ситуацій</a:t>
            </a:r>
            <a:r>
              <a:rPr lang="ru-RU" dirty="0"/>
              <a:t>, </a:t>
            </a:r>
            <a:r>
              <a:rPr lang="ru-RU" dirty="0" err="1"/>
              <a:t>вважають</a:t>
            </a:r>
            <a:r>
              <a:rPr lang="ru-RU" dirty="0"/>
              <a:t>, </a:t>
            </a:r>
            <a:r>
              <a:rPr lang="ru-RU" dirty="0" err="1"/>
              <a:t>що</a:t>
            </a:r>
            <a:r>
              <a:rPr lang="ru-RU" dirty="0"/>
              <a:t> </a:t>
            </a:r>
            <a:r>
              <a:rPr lang="ru-RU" b="1" dirty="0" err="1"/>
              <a:t>енергозатрати</a:t>
            </a:r>
            <a:r>
              <a:rPr lang="ru-RU" dirty="0"/>
              <a:t> </a:t>
            </a:r>
            <a:r>
              <a:rPr lang="ru-RU" dirty="0" err="1"/>
              <a:t>можуть</a:t>
            </a:r>
            <a:r>
              <a:rPr lang="ru-RU" dirty="0"/>
              <a:t> </a:t>
            </a:r>
            <a:r>
              <a:rPr lang="ru-RU" dirty="0" err="1"/>
              <a:t>зростати</a:t>
            </a:r>
            <a:r>
              <a:rPr lang="ru-RU" dirty="0"/>
              <a:t> до </a:t>
            </a:r>
            <a:r>
              <a:rPr lang="ru-RU" b="1" i="1" dirty="0"/>
              <a:t>23440- 24280 кДж (5600- 5800 ккал) за </a:t>
            </a:r>
            <a:r>
              <a:rPr lang="ru-RU" b="1" i="1" dirty="0" err="1"/>
              <a:t>добу</a:t>
            </a:r>
            <a:r>
              <a:rPr lang="ru-RU" dirty="0"/>
              <a:t>. Тому особливого </a:t>
            </a:r>
            <a:r>
              <a:rPr lang="ru-RU" dirty="0" err="1"/>
              <a:t>значення</a:t>
            </a:r>
            <a:r>
              <a:rPr lang="ru-RU" dirty="0"/>
              <a:t> у </a:t>
            </a:r>
            <a:r>
              <a:rPr lang="ru-RU" dirty="0" err="1"/>
              <a:t>польових</a:t>
            </a:r>
            <a:r>
              <a:rPr lang="ru-RU" dirty="0"/>
              <a:t> </a:t>
            </a:r>
            <a:r>
              <a:rPr lang="ru-RU" dirty="0" err="1"/>
              <a:t>умовах</a:t>
            </a:r>
            <a:r>
              <a:rPr lang="ru-RU" dirty="0"/>
              <a:t> </a:t>
            </a:r>
            <a:r>
              <a:rPr lang="ru-RU" dirty="0" err="1"/>
              <a:t>набуває</a:t>
            </a:r>
            <a:r>
              <a:rPr lang="ru-RU" dirty="0"/>
              <a:t> </a:t>
            </a:r>
            <a:r>
              <a:rPr lang="ru-RU" b="1" dirty="0">
                <a:solidFill>
                  <a:srgbClr val="FF0000"/>
                </a:solidFill>
              </a:rPr>
              <a:t>контроль за </a:t>
            </a:r>
            <a:r>
              <a:rPr lang="ru-RU" b="1" dirty="0" err="1">
                <a:solidFill>
                  <a:srgbClr val="FF0000"/>
                </a:solidFill>
              </a:rPr>
              <a:t>доведенням</a:t>
            </a:r>
            <a:r>
              <a:rPr lang="ru-RU" b="1" dirty="0">
                <a:solidFill>
                  <a:srgbClr val="FF0000"/>
                </a:solidFill>
              </a:rPr>
              <a:t> </a:t>
            </a:r>
            <a:r>
              <a:rPr lang="ru-RU" b="1" dirty="0" err="1">
                <a:solidFill>
                  <a:srgbClr val="FF0000"/>
                </a:solidFill>
              </a:rPr>
              <a:t>всієї</a:t>
            </a:r>
            <a:r>
              <a:rPr lang="ru-RU" b="1" dirty="0">
                <a:solidFill>
                  <a:srgbClr val="FF0000"/>
                </a:solidFill>
              </a:rPr>
              <a:t> </a:t>
            </a:r>
            <a:r>
              <a:rPr lang="ru-RU" b="1" dirty="0" err="1">
                <a:solidFill>
                  <a:srgbClr val="FF0000"/>
                </a:solidFill>
              </a:rPr>
              <a:t>належної</a:t>
            </a:r>
            <a:r>
              <a:rPr lang="ru-RU" b="1" dirty="0">
                <a:solidFill>
                  <a:srgbClr val="FF0000"/>
                </a:solidFill>
              </a:rPr>
              <a:t> </a:t>
            </a:r>
            <a:r>
              <a:rPr lang="ru-RU" b="1" dirty="0" err="1">
                <a:solidFill>
                  <a:srgbClr val="FF0000"/>
                </a:solidFill>
              </a:rPr>
              <a:t>норми</a:t>
            </a:r>
            <a:r>
              <a:rPr lang="ru-RU" b="1" dirty="0">
                <a:solidFill>
                  <a:srgbClr val="FF0000"/>
                </a:solidFill>
              </a:rPr>
              <a:t> </a:t>
            </a:r>
            <a:r>
              <a:rPr lang="ru-RU" b="1" dirty="0" err="1">
                <a:solidFill>
                  <a:srgbClr val="FF0000"/>
                </a:solidFill>
              </a:rPr>
              <a:t>продуктів</a:t>
            </a:r>
            <a:r>
              <a:rPr lang="ru-RU" b="1" dirty="0">
                <a:solidFill>
                  <a:srgbClr val="FF0000"/>
                </a:solidFill>
              </a:rPr>
              <a:t> </a:t>
            </a:r>
            <a:r>
              <a:rPr lang="ru-RU" b="1" dirty="0" err="1">
                <a:solidFill>
                  <a:srgbClr val="FF0000"/>
                </a:solidFill>
              </a:rPr>
              <a:t>харчування</a:t>
            </a:r>
            <a:r>
              <a:rPr lang="ru-RU" b="1" dirty="0">
                <a:solidFill>
                  <a:srgbClr val="FF0000"/>
                </a:solidFill>
              </a:rPr>
              <a:t> до </a:t>
            </a:r>
            <a:r>
              <a:rPr lang="ru-RU" b="1" dirty="0" err="1">
                <a:solidFill>
                  <a:srgbClr val="FF0000"/>
                </a:solidFill>
              </a:rPr>
              <a:t>кожної</a:t>
            </a:r>
            <a:r>
              <a:rPr lang="ru-RU" b="1" dirty="0">
                <a:solidFill>
                  <a:srgbClr val="FF0000"/>
                </a:solidFill>
              </a:rPr>
              <a:t> </a:t>
            </a:r>
            <a:r>
              <a:rPr lang="ru-RU" b="1" dirty="0" err="1">
                <a:solidFill>
                  <a:srgbClr val="FF0000"/>
                </a:solidFill>
              </a:rPr>
              <a:t>людини</a:t>
            </a:r>
            <a:r>
              <a:rPr lang="ru-RU" dirty="0"/>
              <a:t>. У </a:t>
            </a:r>
            <a:r>
              <a:rPr lang="ru-RU" dirty="0" err="1"/>
              <a:t>випадках</a:t>
            </a:r>
            <a:r>
              <a:rPr lang="ru-RU" dirty="0"/>
              <a:t>, коли </a:t>
            </a:r>
            <a:r>
              <a:rPr lang="ru-RU" dirty="0" err="1"/>
              <a:t>виникають</a:t>
            </a:r>
            <a:r>
              <a:rPr lang="ru-RU" dirty="0"/>
              <a:t> </a:t>
            </a:r>
            <a:r>
              <a:rPr lang="ru-RU" dirty="0" err="1"/>
              <a:t>труднощі</a:t>
            </a:r>
            <a:r>
              <a:rPr lang="ru-RU" dirty="0"/>
              <a:t> з </a:t>
            </a:r>
            <a:r>
              <a:rPr lang="ru-RU" dirty="0" err="1"/>
              <a:t>постачанням</a:t>
            </a:r>
            <a:r>
              <a:rPr lang="ru-RU" dirty="0"/>
              <a:t> </a:t>
            </a:r>
            <a:r>
              <a:rPr lang="ru-RU" dirty="0" err="1"/>
              <a:t>необхідної</a:t>
            </a:r>
            <a:r>
              <a:rPr lang="ru-RU" dirty="0"/>
              <a:t> </a:t>
            </a:r>
            <a:r>
              <a:rPr lang="ru-RU" dirty="0" err="1"/>
              <a:t>кількості</a:t>
            </a:r>
            <a:r>
              <a:rPr lang="ru-RU" dirty="0"/>
              <a:t> </a:t>
            </a:r>
            <a:r>
              <a:rPr lang="ru-RU" dirty="0" err="1"/>
              <a:t>продуктів</a:t>
            </a:r>
            <a:r>
              <a:rPr lang="ru-RU" dirty="0"/>
              <a:t> </a:t>
            </a:r>
            <a:r>
              <a:rPr lang="ru-RU" dirty="0" err="1"/>
              <a:t>харчування</a:t>
            </a:r>
            <a:r>
              <a:rPr lang="ru-RU" dirty="0"/>
              <a:t>, </a:t>
            </a:r>
            <a:r>
              <a:rPr lang="ru-RU" dirty="0" err="1"/>
              <a:t>особовий</a:t>
            </a:r>
            <a:r>
              <a:rPr lang="ru-RU" dirty="0"/>
              <a:t> склад (</a:t>
            </a:r>
            <a:r>
              <a:rPr lang="ru-RU" dirty="0" err="1"/>
              <a:t>населення</a:t>
            </a:r>
            <a:r>
              <a:rPr lang="ru-RU" dirty="0"/>
              <a:t>) </a:t>
            </a:r>
            <a:r>
              <a:rPr lang="ru-RU" dirty="0" err="1"/>
              <a:t>може</a:t>
            </a:r>
            <a:r>
              <a:rPr lang="ru-RU" dirty="0"/>
              <a:t> </a:t>
            </a:r>
            <a:r>
              <a:rPr lang="ru-RU" dirty="0" err="1"/>
              <a:t>деякий</a:t>
            </a:r>
            <a:r>
              <a:rPr lang="ru-RU" dirty="0"/>
              <a:t> час </a:t>
            </a:r>
            <a:r>
              <a:rPr lang="ru-RU" dirty="0" err="1"/>
              <a:t>зберігати</a:t>
            </a:r>
            <a:r>
              <a:rPr lang="ru-RU" dirty="0"/>
              <a:t> </a:t>
            </a:r>
            <a:r>
              <a:rPr lang="ru-RU" dirty="0" err="1"/>
              <a:t>достатньо</a:t>
            </a:r>
            <a:r>
              <a:rPr lang="ru-RU" dirty="0"/>
              <a:t> </a:t>
            </a:r>
            <a:r>
              <a:rPr lang="ru-RU" dirty="0" err="1"/>
              <a:t>високу</a:t>
            </a:r>
            <a:r>
              <a:rPr lang="ru-RU" dirty="0"/>
              <a:t> </a:t>
            </a:r>
            <a:r>
              <a:rPr lang="ru-RU" dirty="0" err="1"/>
              <a:t>боєздатність</a:t>
            </a:r>
            <a:r>
              <a:rPr lang="ru-RU" dirty="0"/>
              <a:t> (</a:t>
            </a:r>
            <a:r>
              <a:rPr lang="ru-RU" dirty="0" err="1"/>
              <a:t>працездатність</a:t>
            </a:r>
            <a:r>
              <a:rPr lang="ru-RU" dirty="0"/>
              <a:t>) та </a:t>
            </a:r>
            <a:r>
              <a:rPr lang="ru-RU" dirty="0" err="1"/>
              <a:t>збереження</a:t>
            </a:r>
            <a:r>
              <a:rPr lang="ru-RU" dirty="0"/>
              <a:t> гомеостазу за умов </a:t>
            </a:r>
            <a:r>
              <a:rPr lang="ru-RU" dirty="0" err="1"/>
              <a:t>забезпечення</a:t>
            </a:r>
            <a:r>
              <a:rPr lang="ru-RU" dirty="0"/>
              <a:t> без </a:t>
            </a:r>
            <a:r>
              <a:rPr lang="ru-RU" dirty="0" err="1"/>
              <a:t>обмежень</a:t>
            </a:r>
            <a:r>
              <a:rPr lang="ru-RU" dirty="0"/>
              <a:t> </a:t>
            </a:r>
            <a:r>
              <a:rPr lang="ru-RU" dirty="0" err="1"/>
              <a:t>доброякісною</a:t>
            </a:r>
            <a:r>
              <a:rPr lang="ru-RU" dirty="0"/>
              <a:t> водою, </a:t>
            </a:r>
            <a:r>
              <a:rPr lang="ru-RU" dirty="0" err="1"/>
              <a:t>навіть</a:t>
            </a:r>
            <a:r>
              <a:rPr lang="ru-RU" dirty="0"/>
              <a:t> при </a:t>
            </a:r>
            <a:r>
              <a:rPr lang="ru-RU" dirty="0" err="1"/>
              <a:t>дефіциті</a:t>
            </a:r>
            <a:r>
              <a:rPr lang="ru-RU" dirty="0"/>
              <a:t> до 10460 кДж (2500 ккал) у </a:t>
            </a:r>
            <a:r>
              <a:rPr lang="ru-RU" dirty="0" err="1"/>
              <a:t>добовому</a:t>
            </a:r>
            <a:r>
              <a:rPr lang="ru-RU" dirty="0"/>
              <a:t> </a:t>
            </a:r>
            <a:r>
              <a:rPr lang="ru-RU" dirty="0" err="1"/>
              <a:t>раціоні</a:t>
            </a:r>
            <a:r>
              <a:rPr lang="ru-RU" dirty="0"/>
              <a:t>. </a:t>
            </a:r>
            <a:endParaRPr lang="ru-RU" dirty="0" smtClean="0"/>
          </a:p>
          <a:p>
            <a:r>
              <a:rPr lang="ru-RU" b="1" i="1" dirty="0" err="1" smtClean="0"/>
              <a:t>Харчування</a:t>
            </a:r>
            <a:r>
              <a:rPr lang="ru-RU" b="1" i="1" dirty="0" smtClean="0"/>
              <a:t> </a:t>
            </a:r>
            <a:r>
              <a:rPr lang="ru-RU" b="1" i="1" dirty="0" err="1"/>
              <a:t>хворих</a:t>
            </a:r>
            <a:r>
              <a:rPr lang="ru-RU" b="1" i="1" dirty="0"/>
              <a:t> </a:t>
            </a:r>
            <a:r>
              <a:rPr lang="ru-RU" b="1" i="1" dirty="0" err="1"/>
              <a:t>військовослужбовців</a:t>
            </a:r>
            <a:r>
              <a:rPr lang="ru-RU" b="1" i="1" dirty="0"/>
              <a:t> у </a:t>
            </a:r>
            <a:r>
              <a:rPr lang="ru-RU" b="1" i="1" dirty="0" err="1"/>
              <a:t>медичних</a:t>
            </a:r>
            <a:r>
              <a:rPr lang="ru-RU" b="1" i="1" dirty="0"/>
              <a:t> пунктах (лазаретах) </a:t>
            </a:r>
            <a:r>
              <a:rPr lang="ru-RU" b="1" i="1" dirty="0" err="1"/>
              <a:t>військових</a:t>
            </a:r>
            <a:r>
              <a:rPr lang="ru-RU" b="1" i="1" dirty="0"/>
              <a:t> </a:t>
            </a:r>
            <a:r>
              <a:rPr lang="ru-RU" b="1" i="1" dirty="0" err="1"/>
              <a:t>частин</a:t>
            </a:r>
            <a:r>
              <a:rPr lang="ru-RU" b="1" i="1" dirty="0"/>
              <a:t> </a:t>
            </a:r>
            <a:r>
              <a:rPr lang="ru-RU" b="1" i="1" dirty="0" err="1"/>
              <a:t>організовується</a:t>
            </a:r>
            <a:r>
              <a:rPr lang="ru-RU" b="1" i="1" dirty="0"/>
              <a:t> </a:t>
            </a:r>
            <a:r>
              <a:rPr lang="ru-RU" b="1" i="1" dirty="0" err="1"/>
              <a:t>згідно</a:t>
            </a:r>
            <a:r>
              <a:rPr lang="ru-RU" b="1" i="1" dirty="0"/>
              <a:t> з нормою </a:t>
            </a:r>
            <a:r>
              <a:rPr lang="ru-RU" b="1" i="1" dirty="0" err="1"/>
              <a:t>харчування</a:t>
            </a:r>
            <a:r>
              <a:rPr lang="ru-RU" b="1" i="1" dirty="0"/>
              <a:t> № 5 (</a:t>
            </a:r>
            <a:r>
              <a:rPr lang="ru-RU" b="1" i="1" dirty="0" err="1"/>
              <a:t>лікувальна</a:t>
            </a:r>
            <a:r>
              <a:rPr lang="ru-RU" b="1" i="1" dirty="0"/>
              <a:t>)</a:t>
            </a:r>
            <a:r>
              <a:rPr lang="ru-RU" dirty="0"/>
              <a:t>. </a:t>
            </a:r>
            <a:r>
              <a:rPr lang="ru-RU" dirty="0" err="1"/>
              <a:t>Хворі</a:t>
            </a:r>
            <a:r>
              <a:rPr lang="ru-RU" dirty="0"/>
              <a:t>, </a:t>
            </a:r>
            <a:r>
              <a:rPr lang="ru-RU" dirty="0" err="1"/>
              <a:t>які</a:t>
            </a:r>
            <a:r>
              <a:rPr lang="ru-RU" dirty="0"/>
              <a:t> </a:t>
            </a:r>
            <a:r>
              <a:rPr lang="ru-RU" dirty="0" err="1"/>
              <a:t>лікуються</a:t>
            </a:r>
            <a:r>
              <a:rPr lang="ru-RU" dirty="0"/>
              <a:t> в </a:t>
            </a:r>
            <a:r>
              <a:rPr lang="ru-RU" dirty="0" err="1"/>
              <a:t>медичній</a:t>
            </a:r>
            <a:r>
              <a:rPr lang="ru-RU" dirty="0"/>
              <a:t> </a:t>
            </a:r>
            <a:r>
              <a:rPr lang="ru-RU" dirty="0" err="1"/>
              <a:t>роті</a:t>
            </a:r>
            <a:r>
              <a:rPr lang="ru-RU" dirty="0"/>
              <a:t>, </a:t>
            </a:r>
            <a:r>
              <a:rPr lang="ru-RU" dirty="0" err="1"/>
              <a:t>отримують</a:t>
            </a:r>
            <a:r>
              <a:rPr lang="ru-RU" dirty="0"/>
              <a:t> </a:t>
            </a:r>
            <a:r>
              <a:rPr lang="ru-RU" dirty="0" err="1"/>
              <a:t>харчування</a:t>
            </a:r>
            <a:r>
              <a:rPr lang="ru-RU" dirty="0"/>
              <a:t> за </a:t>
            </a:r>
            <a:r>
              <a:rPr lang="ru-RU" dirty="0" err="1"/>
              <a:t>госпітальною</a:t>
            </a:r>
            <a:r>
              <a:rPr lang="ru-RU" dirty="0"/>
              <a:t> 7 нормою. </a:t>
            </a:r>
            <a:r>
              <a:rPr lang="ru-RU" dirty="0" err="1"/>
              <a:t>Їжа</a:t>
            </a:r>
            <a:r>
              <a:rPr lang="ru-RU" dirty="0"/>
              <a:t> для них </a:t>
            </a:r>
            <a:r>
              <a:rPr lang="ru-RU" dirty="0" err="1"/>
              <a:t>готується</a:t>
            </a:r>
            <a:r>
              <a:rPr lang="ru-RU" dirty="0"/>
              <a:t> на </a:t>
            </a:r>
            <a:r>
              <a:rPr lang="ru-RU" dirty="0" err="1"/>
              <a:t>кухні</a:t>
            </a:r>
            <a:r>
              <a:rPr lang="ru-RU" dirty="0"/>
              <a:t> </a:t>
            </a:r>
            <a:r>
              <a:rPr lang="ru-RU" dirty="0" err="1"/>
              <a:t>медичної</a:t>
            </a:r>
            <a:r>
              <a:rPr lang="ru-RU" dirty="0"/>
              <a:t> </a:t>
            </a:r>
            <a:r>
              <a:rPr lang="ru-RU" dirty="0" err="1"/>
              <a:t>роти</a:t>
            </a:r>
            <a:r>
              <a:rPr lang="ru-RU" dirty="0"/>
              <a:t> </a:t>
            </a:r>
            <a:r>
              <a:rPr lang="ru-RU" dirty="0" err="1"/>
              <a:t>штатними</a:t>
            </a:r>
            <a:r>
              <a:rPr lang="ru-RU" dirty="0"/>
              <a:t> кухарями. Для </a:t>
            </a:r>
            <a:r>
              <a:rPr lang="ru-RU" dirty="0" err="1"/>
              <a:t>осіб</a:t>
            </a:r>
            <a:r>
              <a:rPr lang="ru-RU" dirty="0"/>
              <a:t> з </a:t>
            </a:r>
            <a:r>
              <a:rPr lang="ru-RU" dirty="0" err="1"/>
              <a:t>хронічними</a:t>
            </a:r>
            <a:r>
              <a:rPr lang="ru-RU" dirty="0"/>
              <a:t> </a:t>
            </a:r>
            <a:r>
              <a:rPr lang="ru-RU" dirty="0" err="1"/>
              <a:t>захворюваннями</a:t>
            </a:r>
            <a:r>
              <a:rPr lang="ru-RU" dirty="0"/>
              <a:t> </a:t>
            </a:r>
            <a:r>
              <a:rPr lang="ru-RU" dirty="0" err="1"/>
              <a:t>шлунково-кишкового</a:t>
            </a:r>
            <a:r>
              <a:rPr lang="ru-RU" dirty="0"/>
              <a:t> тракту </a:t>
            </a:r>
            <a:r>
              <a:rPr lang="ru-RU" dirty="0" err="1"/>
              <a:t>під</a:t>
            </a:r>
            <a:r>
              <a:rPr lang="ru-RU" dirty="0"/>
              <a:t> час </a:t>
            </a:r>
            <a:r>
              <a:rPr lang="ru-RU" dirty="0" err="1"/>
              <a:t>польового</a:t>
            </a:r>
            <a:r>
              <a:rPr lang="ru-RU" dirty="0"/>
              <a:t> </a:t>
            </a:r>
            <a:r>
              <a:rPr lang="ru-RU" dirty="0" err="1"/>
              <a:t>розміщення</a:t>
            </a:r>
            <a:r>
              <a:rPr lang="ru-RU" dirty="0"/>
              <a:t> (за </a:t>
            </a:r>
            <a:r>
              <a:rPr lang="ru-RU" dirty="0" err="1"/>
              <a:t>наявності</a:t>
            </a:r>
            <a:r>
              <a:rPr lang="ru-RU" dirty="0"/>
              <a:t> умов) </a:t>
            </a:r>
            <a:r>
              <a:rPr lang="ru-RU" dirty="0" err="1"/>
              <a:t>також</a:t>
            </a:r>
            <a:r>
              <a:rPr lang="ru-RU" dirty="0"/>
              <a:t> </a:t>
            </a:r>
            <a:r>
              <a:rPr lang="ru-RU" dirty="0" err="1"/>
              <a:t>організовується</a:t>
            </a:r>
            <a:r>
              <a:rPr lang="ru-RU" dirty="0"/>
              <a:t> </a:t>
            </a:r>
            <a:r>
              <a:rPr lang="ru-RU" dirty="0" err="1"/>
              <a:t>дієтичне</a:t>
            </a:r>
            <a:r>
              <a:rPr lang="ru-RU" dirty="0"/>
              <a:t> </a:t>
            </a:r>
            <a:r>
              <a:rPr lang="ru-RU" dirty="0" err="1"/>
              <a:t>харчування</a:t>
            </a:r>
            <a:r>
              <a:rPr lang="ru-RU" dirty="0"/>
              <a:t> за нормою </a:t>
            </a:r>
            <a:r>
              <a:rPr lang="ru-RU" dirty="0" err="1"/>
              <a:t>харчування</a:t>
            </a:r>
            <a:r>
              <a:rPr lang="ru-RU" dirty="0"/>
              <a:t> № 9 (</a:t>
            </a:r>
            <a:r>
              <a:rPr lang="ru-RU" dirty="0" err="1"/>
              <a:t>дієтична</a:t>
            </a:r>
            <a:r>
              <a:rPr lang="ru-RU" dirty="0"/>
              <a:t>). </a:t>
            </a:r>
            <a:r>
              <a:rPr lang="ru-RU" dirty="0" err="1"/>
              <a:t>Відповідальність</a:t>
            </a:r>
            <a:r>
              <a:rPr lang="ru-RU" dirty="0"/>
              <a:t> за </a:t>
            </a:r>
            <a:r>
              <a:rPr lang="ru-RU" dirty="0" err="1"/>
              <a:t>організацію</a:t>
            </a:r>
            <a:r>
              <a:rPr lang="ru-RU" dirty="0"/>
              <a:t> </a:t>
            </a:r>
            <a:r>
              <a:rPr lang="ru-RU" dirty="0" err="1"/>
              <a:t>дієтичного</a:t>
            </a:r>
            <a:r>
              <a:rPr lang="ru-RU" dirty="0"/>
              <a:t> </a:t>
            </a:r>
            <a:r>
              <a:rPr lang="ru-RU" dirty="0" err="1"/>
              <a:t>харчування</a:t>
            </a:r>
            <a:r>
              <a:rPr lang="ru-RU" dirty="0"/>
              <a:t> </a:t>
            </a:r>
            <a:r>
              <a:rPr lang="ru-RU" dirty="0" err="1"/>
              <a:t>хворих</a:t>
            </a:r>
            <a:r>
              <a:rPr lang="ru-RU" dirty="0"/>
              <a:t> та </a:t>
            </a:r>
            <a:r>
              <a:rPr lang="ru-RU" dirty="0" err="1"/>
              <a:t>харчування</a:t>
            </a:r>
            <a:r>
              <a:rPr lang="ru-RU" dirty="0"/>
              <a:t> у </a:t>
            </a:r>
            <a:r>
              <a:rPr lang="ru-RU" dirty="0" err="1"/>
              <a:t>медичній</a:t>
            </a:r>
            <a:r>
              <a:rPr lang="ru-RU" dirty="0"/>
              <a:t> </a:t>
            </a:r>
            <a:r>
              <a:rPr lang="ru-RU" dirty="0" err="1"/>
              <a:t>роті</a:t>
            </a:r>
            <a:r>
              <a:rPr lang="ru-RU" dirty="0"/>
              <a:t> </a:t>
            </a:r>
            <a:r>
              <a:rPr lang="ru-RU" dirty="0" err="1"/>
              <a:t>покладається</a:t>
            </a:r>
            <a:r>
              <a:rPr lang="ru-RU" dirty="0"/>
              <a:t> на начальника </a:t>
            </a:r>
            <a:r>
              <a:rPr lang="ru-RU" dirty="0" err="1"/>
              <a:t>медичної</a:t>
            </a:r>
            <a:r>
              <a:rPr lang="ru-RU" dirty="0"/>
              <a:t> </a:t>
            </a:r>
            <a:r>
              <a:rPr lang="ru-RU" dirty="0" err="1"/>
              <a:t>служби</a:t>
            </a:r>
            <a:r>
              <a:rPr lang="ru-RU" dirty="0"/>
              <a:t>.</a:t>
            </a:r>
          </a:p>
        </p:txBody>
      </p:sp>
    </p:spTree>
    <p:extLst>
      <p:ext uri="{BB962C8B-B14F-4D97-AF65-F5344CB8AC3E}">
        <p14:creationId xmlns:p14="http://schemas.microsoft.com/office/powerpoint/2010/main" val="2596326685"/>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8675" y="2133600"/>
            <a:ext cx="9825937" cy="4724400"/>
          </a:xfrm>
        </p:spPr>
        <p:txBody>
          <a:bodyPr/>
          <a:lstStyle/>
          <a:p>
            <a:r>
              <a:rPr lang="ru-RU" dirty="0" err="1"/>
              <a:t>Військові</a:t>
            </a:r>
            <a:r>
              <a:rPr lang="ru-RU" dirty="0"/>
              <a:t> </a:t>
            </a:r>
            <a:r>
              <a:rPr lang="ru-RU" dirty="0" err="1"/>
              <a:t>фахівці</a:t>
            </a:r>
            <a:r>
              <a:rPr lang="ru-RU" dirty="0"/>
              <a:t>, </a:t>
            </a:r>
            <a:r>
              <a:rPr lang="ru-RU" dirty="0" err="1"/>
              <a:t>що</a:t>
            </a:r>
            <a:r>
              <a:rPr lang="ru-RU" dirty="0"/>
              <a:t> </a:t>
            </a:r>
            <a:r>
              <a:rPr lang="ru-RU" dirty="0" err="1"/>
              <a:t>працюють</a:t>
            </a:r>
            <a:r>
              <a:rPr lang="ru-RU" dirty="0"/>
              <a:t> </a:t>
            </a:r>
            <a:r>
              <a:rPr lang="ru-RU" b="1" u="sng" dirty="0"/>
              <a:t>в </a:t>
            </a:r>
            <a:r>
              <a:rPr lang="ru-RU" b="1" u="sng" dirty="0" err="1"/>
              <a:t>умовах</a:t>
            </a:r>
            <a:r>
              <a:rPr lang="ru-RU" b="1" u="sng" dirty="0"/>
              <a:t> </a:t>
            </a:r>
            <a:r>
              <a:rPr lang="ru-RU" b="1" u="sng" dirty="0" err="1"/>
              <a:t>впливу</a:t>
            </a:r>
            <a:r>
              <a:rPr lang="ru-RU" b="1" u="sng" dirty="0"/>
              <a:t> </a:t>
            </a:r>
            <a:r>
              <a:rPr lang="ru-RU" b="1" u="sng" dirty="0" err="1"/>
              <a:t>шкідливих</a:t>
            </a:r>
            <a:r>
              <a:rPr lang="ru-RU" b="1" u="sng" dirty="0"/>
              <a:t> </a:t>
            </a:r>
            <a:r>
              <a:rPr lang="ru-RU" b="1" u="sng" dirty="0" err="1"/>
              <a:t>чинників</a:t>
            </a:r>
            <a:r>
              <a:rPr lang="ru-RU" dirty="0"/>
              <a:t>, </a:t>
            </a:r>
            <a:r>
              <a:rPr lang="ru-RU" dirty="0" err="1"/>
              <a:t>отримують</a:t>
            </a:r>
            <a:r>
              <a:rPr lang="ru-RU" dirty="0"/>
              <a:t> </a:t>
            </a:r>
            <a:r>
              <a:rPr lang="ru-RU" dirty="0" err="1"/>
              <a:t>додатково</a:t>
            </a:r>
            <a:r>
              <a:rPr lang="ru-RU" dirty="0"/>
              <a:t> </a:t>
            </a:r>
            <a:r>
              <a:rPr lang="ru-RU" b="1" dirty="0" err="1"/>
              <a:t>лікувально-профілактичне</a:t>
            </a:r>
            <a:r>
              <a:rPr lang="ru-RU" b="1" dirty="0"/>
              <a:t> </a:t>
            </a:r>
            <a:r>
              <a:rPr lang="ru-RU" b="1" dirty="0" err="1"/>
              <a:t>харчування</a:t>
            </a:r>
            <a:r>
              <a:rPr lang="ru-RU" dirty="0"/>
              <a:t>. </a:t>
            </a:r>
            <a:r>
              <a:rPr lang="ru-RU" dirty="0" err="1"/>
              <a:t>Обов’язки</a:t>
            </a:r>
            <a:r>
              <a:rPr lang="ru-RU" dirty="0"/>
              <a:t> </a:t>
            </a:r>
            <a:r>
              <a:rPr lang="ru-RU" dirty="0" err="1"/>
              <a:t>лікаря</a:t>
            </a:r>
            <a:r>
              <a:rPr lang="ru-RU" dirty="0"/>
              <a:t> з контролю за </a:t>
            </a:r>
            <a:r>
              <a:rPr lang="ru-RU" dirty="0" err="1"/>
              <a:t>харчуванням</a:t>
            </a:r>
            <a:r>
              <a:rPr lang="ru-RU" dirty="0"/>
              <a:t> </a:t>
            </a:r>
            <a:r>
              <a:rPr lang="ru-RU" dirty="0" err="1"/>
              <a:t>особового</a:t>
            </a:r>
            <a:r>
              <a:rPr lang="ru-RU" dirty="0"/>
              <a:t> складу </a:t>
            </a:r>
            <a:r>
              <a:rPr lang="ru-RU" dirty="0" err="1"/>
              <a:t>формування</a:t>
            </a:r>
            <a:r>
              <a:rPr lang="ru-RU" dirty="0"/>
              <a:t> </a:t>
            </a:r>
            <a:r>
              <a:rPr lang="ru-RU" dirty="0" err="1"/>
              <a:t>полягають</a:t>
            </a:r>
            <a:r>
              <a:rPr lang="ru-RU" dirty="0"/>
              <a:t> в: </a:t>
            </a:r>
            <a:r>
              <a:rPr lang="ru-RU" dirty="0" err="1"/>
              <a:t>участі</a:t>
            </a:r>
            <a:r>
              <a:rPr lang="ru-RU" dirty="0"/>
              <a:t> у </a:t>
            </a:r>
            <a:r>
              <a:rPr lang="ru-RU" dirty="0" err="1"/>
              <a:t>розробці</a:t>
            </a:r>
            <a:r>
              <a:rPr lang="ru-RU" dirty="0"/>
              <a:t> </a:t>
            </a:r>
            <a:r>
              <a:rPr lang="ru-RU" dirty="0" err="1"/>
              <a:t>раціонального</a:t>
            </a:r>
            <a:r>
              <a:rPr lang="ru-RU" dirty="0"/>
              <a:t> режиму </a:t>
            </a:r>
            <a:r>
              <a:rPr lang="ru-RU" dirty="0" err="1"/>
              <a:t>харчування</a:t>
            </a:r>
            <a:r>
              <a:rPr lang="ru-RU" dirty="0"/>
              <a:t> і </a:t>
            </a:r>
            <a:r>
              <a:rPr lang="ru-RU" dirty="0" err="1"/>
              <a:t>складанні</a:t>
            </a:r>
            <a:r>
              <a:rPr lang="ru-RU" dirty="0"/>
              <a:t> </a:t>
            </a:r>
            <a:r>
              <a:rPr lang="ru-RU" dirty="0" err="1"/>
              <a:t>менюрозкладок</a:t>
            </a:r>
            <a:r>
              <a:rPr lang="ru-RU" dirty="0"/>
              <a:t> </a:t>
            </a:r>
            <a:r>
              <a:rPr lang="ru-RU" dirty="0" err="1"/>
              <a:t>продуктів</a:t>
            </a:r>
            <a:r>
              <a:rPr lang="ru-RU" dirty="0"/>
              <a:t> з </a:t>
            </a:r>
            <a:r>
              <a:rPr lang="ru-RU" dirty="0" err="1"/>
              <a:t>врахуванням</a:t>
            </a:r>
            <a:r>
              <a:rPr lang="ru-RU" dirty="0"/>
              <a:t> </a:t>
            </a:r>
            <a:r>
              <a:rPr lang="ru-RU" dirty="0" err="1"/>
              <a:t>особливостей</a:t>
            </a:r>
            <a:r>
              <a:rPr lang="ru-RU" dirty="0"/>
              <a:t> </a:t>
            </a:r>
            <a:r>
              <a:rPr lang="ru-RU" dirty="0" err="1"/>
              <a:t>навчально-бойової</a:t>
            </a:r>
            <a:r>
              <a:rPr lang="ru-RU" dirty="0"/>
              <a:t> </a:t>
            </a:r>
            <a:r>
              <a:rPr lang="ru-RU" dirty="0" err="1"/>
              <a:t>підготовки</a:t>
            </a:r>
            <a:r>
              <a:rPr lang="ru-RU" dirty="0"/>
              <a:t>; систематичному </a:t>
            </a:r>
            <a:r>
              <a:rPr lang="ru-RU" dirty="0" err="1"/>
              <a:t>медичному</a:t>
            </a:r>
            <a:r>
              <a:rPr lang="ru-RU" dirty="0"/>
              <a:t> </a:t>
            </a:r>
            <a:r>
              <a:rPr lang="ru-RU" dirty="0" err="1"/>
              <a:t>контролі</a:t>
            </a:r>
            <a:r>
              <a:rPr lang="ru-RU" dirty="0"/>
              <a:t> за </a:t>
            </a:r>
            <a:r>
              <a:rPr lang="ru-RU" dirty="0" err="1"/>
              <a:t>якістю</a:t>
            </a:r>
            <a:r>
              <a:rPr lang="ru-RU" dirty="0"/>
              <a:t> </a:t>
            </a:r>
            <a:r>
              <a:rPr lang="ru-RU" dirty="0" err="1"/>
              <a:t>харчування</a:t>
            </a:r>
            <a:r>
              <a:rPr lang="ru-RU" dirty="0"/>
              <a:t>; </a:t>
            </a:r>
            <a:r>
              <a:rPr lang="ru-RU" dirty="0" err="1"/>
              <a:t>контролі</a:t>
            </a:r>
            <a:r>
              <a:rPr lang="ru-RU" dirty="0"/>
              <a:t> за </a:t>
            </a:r>
            <a:r>
              <a:rPr lang="ru-RU" dirty="0" err="1"/>
              <a:t>санітарним</a:t>
            </a:r>
            <a:r>
              <a:rPr lang="ru-RU" dirty="0"/>
              <a:t> станом </a:t>
            </a:r>
            <a:r>
              <a:rPr lang="ru-RU" dirty="0" err="1"/>
              <a:t>об’єктів</a:t>
            </a:r>
            <a:r>
              <a:rPr lang="ru-RU" dirty="0"/>
              <a:t> </a:t>
            </a:r>
            <a:r>
              <a:rPr lang="ru-RU" dirty="0" err="1"/>
              <a:t>харчування</a:t>
            </a:r>
            <a:r>
              <a:rPr lang="ru-RU" dirty="0"/>
              <a:t> та </a:t>
            </a:r>
            <a:r>
              <a:rPr lang="ru-RU" dirty="0" err="1"/>
              <a:t>особовим</a:t>
            </a:r>
            <a:r>
              <a:rPr lang="ru-RU" dirty="0"/>
              <a:t> складом, </a:t>
            </a:r>
            <a:r>
              <a:rPr lang="ru-RU" dirty="0" err="1"/>
              <a:t>який</a:t>
            </a:r>
            <a:r>
              <a:rPr lang="ru-RU" dirty="0"/>
              <a:t> </a:t>
            </a:r>
            <a:r>
              <a:rPr lang="ru-RU" dirty="0" err="1"/>
              <a:t>залучається</a:t>
            </a:r>
            <a:r>
              <a:rPr lang="ru-RU" dirty="0"/>
              <a:t> до </a:t>
            </a:r>
            <a:r>
              <a:rPr lang="ru-RU" dirty="0" err="1"/>
              <a:t>роботи</a:t>
            </a:r>
            <a:r>
              <a:rPr lang="ru-RU" dirty="0"/>
              <a:t> на них.</a:t>
            </a:r>
          </a:p>
        </p:txBody>
      </p:sp>
    </p:spTree>
    <p:extLst>
      <p:ext uri="{BB962C8B-B14F-4D97-AF65-F5344CB8AC3E}">
        <p14:creationId xmlns:p14="http://schemas.microsoft.com/office/powerpoint/2010/main" val="1209991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97540" y="136478"/>
            <a:ext cx="9007072" cy="5774744"/>
          </a:xfrm>
        </p:spPr>
        <p:txBody>
          <a:bodyPr>
            <a:normAutofit fontScale="92500" lnSpcReduction="10000"/>
          </a:bodyPr>
          <a:lstStyle/>
          <a:p>
            <a:r>
              <a:rPr lang="ru-RU" dirty="0"/>
              <a:t>У </a:t>
            </a:r>
            <a:r>
              <a:rPr lang="ru-RU" dirty="0" err="1"/>
              <a:t>військових</a:t>
            </a:r>
            <a:r>
              <a:rPr lang="ru-RU" dirty="0"/>
              <a:t> </a:t>
            </a:r>
            <a:r>
              <a:rPr lang="ru-RU" dirty="0" err="1"/>
              <a:t>частинах</a:t>
            </a:r>
            <a:r>
              <a:rPr lang="ru-RU" dirty="0"/>
              <a:t>, коли </a:t>
            </a:r>
            <a:r>
              <a:rPr lang="ru-RU" dirty="0" err="1"/>
              <a:t>особовий</a:t>
            </a:r>
            <a:r>
              <a:rPr lang="ru-RU" dirty="0"/>
              <a:t> склад </a:t>
            </a:r>
            <a:r>
              <a:rPr lang="ru-RU" dirty="0" err="1"/>
              <a:t>забезпечується</a:t>
            </a:r>
            <a:r>
              <a:rPr lang="ru-RU" dirty="0"/>
              <a:t> </a:t>
            </a:r>
            <a:r>
              <a:rPr lang="ru-RU" dirty="0" err="1"/>
              <a:t>котловим</a:t>
            </a:r>
            <a:r>
              <a:rPr lang="ru-RU" dirty="0"/>
              <a:t> </a:t>
            </a:r>
            <a:r>
              <a:rPr lang="ru-RU" dirty="0" err="1"/>
              <a:t>постачанням</a:t>
            </a:r>
            <a:r>
              <a:rPr lang="ru-RU" dirty="0"/>
              <a:t>, за нормами </a:t>
            </a:r>
            <a:r>
              <a:rPr lang="ru-RU" dirty="0" err="1"/>
              <a:t>харчування</a:t>
            </a:r>
            <a:r>
              <a:rPr lang="ru-RU" dirty="0"/>
              <a:t> № 1 (</a:t>
            </a:r>
            <a:r>
              <a:rPr lang="ru-RU" dirty="0" err="1"/>
              <a:t>загальновійськова</a:t>
            </a:r>
            <a:r>
              <a:rPr lang="ru-RU" dirty="0"/>
              <a:t>) та № 3 (</a:t>
            </a:r>
            <a:r>
              <a:rPr lang="ru-RU" dirty="0" err="1"/>
              <a:t>морська</a:t>
            </a:r>
            <a:r>
              <a:rPr lang="ru-RU" dirty="0"/>
              <a:t>) </a:t>
            </a:r>
            <a:r>
              <a:rPr lang="ru-RU" dirty="0" err="1"/>
              <a:t>встановлюється</a:t>
            </a:r>
            <a:r>
              <a:rPr lang="ru-RU" dirty="0"/>
              <a:t>, </a:t>
            </a:r>
            <a:r>
              <a:rPr lang="ru-RU" dirty="0" err="1"/>
              <a:t>зазвичай</a:t>
            </a:r>
            <a:r>
              <a:rPr lang="ru-RU" dirty="0"/>
              <a:t>, </a:t>
            </a:r>
            <a:r>
              <a:rPr lang="ru-RU" dirty="0" err="1"/>
              <a:t>такий</a:t>
            </a:r>
            <a:r>
              <a:rPr lang="ru-RU" dirty="0"/>
              <a:t> режим </a:t>
            </a:r>
            <a:r>
              <a:rPr lang="ru-RU" dirty="0" err="1"/>
              <a:t>харчування</a:t>
            </a:r>
            <a:r>
              <a:rPr lang="ru-RU" dirty="0"/>
              <a:t>: </a:t>
            </a:r>
            <a:r>
              <a:rPr lang="ru-RU" dirty="0" err="1"/>
              <a:t>гаряча</a:t>
            </a:r>
            <a:r>
              <a:rPr lang="ru-RU" dirty="0"/>
              <a:t> </a:t>
            </a:r>
            <a:r>
              <a:rPr lang="ru-RU" dirty="0" err="1"/>
              <a:t>їжа</a:t>
            </a:r>
            <a:r>
              <a:rPr lang="ru-RU" dirty="0"/>
              <a:t> </a:t>
            </a:r>
            <a:r>
              <a:rPr lang="ru-RU" dirty="0" err="1"/>
              <a:t>видається</a:t>
            </a:r>
            <a:r>
              <a:rPr lang="ru-RU" dirty="0"/>
              <a:t> за нормою № 1 </a:t>
            </a:r>
            <a:r>
              <a:rPr lang="ru-RU" dirty="0" err="1"/>
              <a:t>тричі</a:t>
            </a:r>
            <a:r>
              <a:rPr lang="ru-RU" dirty="0"/>
              <a:t> на </a:t>
            </a:r>
            <a:r>
              <a:rPr lang="ru-RU" dirty="0" err="1"/>
              <a:t>добу</a:t>
            </a:r>
            <a:r>
              <a:rPr lang="ru-RU" dirty="0"/>
              <a:t> - на </a:t>
            </a:r>
            <a:r>
              <a:rPr lang="ru-RU" dirty="0" err="1"/>
              <a:t>сніданок</a:t>
            </a:r>
            <a:r>
              <a:rPr lang="ru-RU" dirty="0"/>
              <a:t>, </a:t>
            </a:r>
            <a:r>
              <a:rPr lang="ru-RU" dirty="0" err="1"/>
              <a:t>обід</a:t>
            </a:r>
            <a:r>
              <a:rPr lang="ru-RU" dirty="0"/>
              <a:t> та вечерю, а за нормою № 3 - </a:t>
            </a:r>
            <a:r>
              <a:rPr lang="ru-RU" dirty="0" err="1"/>
              <a:t>чотирьохразово</a:t>
            </a:r>
            <a:r>
              <a:rPr lang="ru-RU" dirty="0"/>
              <a:t> - на </a:t>
            </a:r>
            <a:r>
              <a:rPr lang="ru-RU" dirty="0" err="1"/>
              <a:t>сніданок</a:t>
            </a:r>
            <a:r>
              <a:rPr lang="ru-RU" dirty="0"/>
              <a:t>, </a:t>
            </a:r>
            <a:r>
              <a:rPr lang="ru-RU" dirty="0" err="1"/>
              <a:t>обід</a:t>
            </a:r>
            <a:r>
              <a:rPr lang="ru-RU" dirty="0"/>
              <a:t>, вечерю та на </a:t>
            </a:r>
            <a:r>
              <a:rPr lang="ru-RU" dirty="0" err="1"/>
              <a:t>вечірній</a:t>
            </a:r>
            <a:r>
              <a:rPr lang="ru-RU" dirty="0"/>
              <a:t> чай. </a:t>
            </a:r>
            <a:r>
              <a:rPr lang="ru-RU" dirty="0" err="1"/>
              <a:t>Сніданок</a:t>
            </a:r>
            <a:r>
              <a:rPr lang="ru-RU" dirty="0"/>
              <a:t> </a:t>
            </a:r>
            <a:r>
              <a:rPr lang="ru-RU" dirty="0" err="1"/>
              <a:t>має</a:t>
            </a:r>
            <a:r>
              <a:rPr lang="ru-RU" dirty="0"/>
              <a:t> бути </a:t>
            </a:r>
            <a:r>
              <a:rPr lang="ru-RU" dirty="0" err="1"/>
              <a:t>виданим</a:t>
            </a:r>
            <a:r>
              <a:rPr lang="ru-RU" dirty="0"/>
              <a:t> до початку занять, </a:t>
            </a:r>
            <a:r>
              <a:rPr lang="ru-RU" dirty="0" err="1"/>
              <a:t>обід</a:t>
            </a:r>
            <a:r>
              <a:rPr lang="ru-RU" dirty="0"/>
              <a:t> - </a:t>
            </a:r>
            <a:r>
              <a:rPr lang="ru-RU" dirty="0" err="1"/>
              <a:t>після</a:t>
            </a:r>
            <a:r>
              <a:rPr lang="ru-RU" dirty="0"/>
              <a:t> </a:t>
            </a:r>
            <a:r>
              <a:rPr lang="ru-RU" dirty="0" err="1"/>
              <a:t>закінчення</a:t>
            </a:r>
            <a:r>
              <a:rPr lang="ru-RU" dirty="0"/>
              <a:t> </a:t>
            </a:r>
            <a:r>
              <a:rPr lang="ru-RU" dirty="0" err="1"/>
              <a:t>основних</a:t>
            </a:r>
            <a:r>
              <a:rPr lang="ru-RU" dirty="0"/>
              <a:t> занять, а вечеря - за 2-3 </a:t>
            </a:r>
            <a:r>
              <a:rPr lang="ru-RU" dirty="0" err="1"/>
              <a:t>години</a:t>
            </a:r>
            <a:r>
              <a:rPr lang="ru-RU" dirty="0"/>
              <a:t> до </a:t>
            </a:r>
            <a:r>
              <a:rPr lang="ru-RU" dirty="0" err="1"/>
              <a:t>відбою</a:t>
            </a:r>
            <a:r>
              <a:rPr lang="ru-RU" dirty="0"/>
              <a:t>. </a:t>
            </a:r>
            <a:r>
              <a:rPr lang="ru-RU" dirty="0" err="1"/>
              <a:t>Інтервали</a:t>
            </a:r>
            <a:r>
              <a:rPr lang="ru-RU" dirty="0"/>
              <a:t> </a:t>
            </a:r>
            <a:r>
              <a:rPr lang="ru-RU" dirty="0" err="1"/>
              <a:t>між</a:t>
            </a:r>
            <a:r>
              <a:rPr lang="ru-RU" dirty="0"/>
              <a:t> </a:t>
            </a:r>
            <a:r>
              <a:rPr lang="ru-RU" dirty="0" err="1"/>
              <a:t>окремими</a:t>
            </a:r>
            <a:r>
              <a:rPr lang="ru-RU" dirty="0"/>
              <a:t> </a:t>
            </a:r>
            <a:r>
              <a:rPr lang="ru-RU" dirty="0" err="1"/>
              <a:t>прийомами</a:t>
            </a:r>
            <a:r>
              <a:rPr lang="ru-RU" dirty="0"/>
              <a:t> </a:t>
            </a:r>
            <a:r>
              <a:rPr lang="ru-RU" dirty="0" err="1"/>
              <a:t>їжі</a:t>
            </a:r>
            <a:r>
              <a:rPr lang="ru-RU" dirty="0"/>
              <a:t> не </a:t>
            </a:r>
            <a:r>
              <a:rPr lang="ru-RU" dirty="0" err="1"/>
              <a:t>повинні</a:t>
            </a:r>
            <a:r>
              <a:rPr lang="ru-RU" dirty="0"/>
              <a:t> </a:t>
            </a:r>
            <a:r>
              <a:rPr lang="ru-RU" dirty="0" err="1"/>
              <a:t>перевищувати</a:t>
            </a:r>
            <a:r>
              <a:rPr lang="ru-RU" dirty="0"/>
              <a:t> 7 годин. </a:t>
            </a:r>
            <a:r>
              <a:rPr lang="ru-RU" dirty="0" err="1"/>
              <a:t>Години</a:t>
            </a:r>
            <a:r>
              <a:rPr lang="ru-RU" dirty="0"/>
              <a:t> </a:t>
            </a:r>
            <a:r>
              <a:rPr lang="ru-RU" dirty="0" err="1"/>
              <a:t>вживання</a:t>
            </a:r>
            <a:r>
              <a:rPr lang="ru-RU" dirty="0"/>
              <a:t> </a:t>
            </a:r>
            <a:r>
              <a:rPr lang="ru-RU" dirty="0" err="1"/>
              <a:t>їжі</a:t>
            </a:r>
            <a:r>
              <a:rPr lang="ru-RU" dirty="0"/>
              <a:t> </a:t>
            </a:r>
            <a:r>
              <a:rPr lang="ru-RU" dirty="0" err="1"/>
              <a:t>визначаються</a:t>
            </a:r>
            <a:r>
              <a:rPr lang="ru-RU" dirty="0"/>
              <a:t> </a:t>
            </a:r>
            <a:r>
              <a:rPr lang="ru-RU" dirty="0" err="1"/>
              <a:t>розпорядком</a:t>
            </a:r>
            <a:r>
              <a:rPr lang="ru-RU" dirty="0"/>
              <a:t> дня, </a:t>
            </a:r>
            <a:r>
              <a:rPr lang="ru-RU" dirty="0" err="1"/>
              <a:t>який</a:t>
            </a:r>
            <a:r>
              <a:rPr lang="ru-RU" dirty="0"/>
              <a:t> </a:t>
            </a:r>
            <a:r>
              <a:rPr lang="ru-RU" dirty="0" err="1"/>
              <a:t>затверджується</a:t>
            </a:r>
            <a:r>
              <a:rPr lang="ru-RU" dirty="0"/>
              <a:t> командиром </a:t>
            </a:r>
            <a:r>
              <a:rPr lang="ru-RU" dirty="0" err="1"/>
              <a:t>частини</a:t>
            </a:r>
            <a:r>
              <a:rPr lang="ru-RU" dirty="0"/>
              <a:t>. </a:t>
            </a:r>
            <a:r>
              <a:rPr lang="ru-RU" dirty="0" err="1"/>
              <a:t>Добова</a:t>
            </a:r>
            <a:r>
              <a:rPr lang="ru-RU" dirty="0"/>
              <a:t> норма </a:t>
            </a:r>
            <a:r>
              <a:rPr lang="ru-RU" dirty="0" err="1"/>
              <a:t>харчування</a:t>
            </a:r>
            <a:r>
              <a:rPr lang="ru-RU" dirty="0"/>
              <a:t> № 1 </a:t>
            </a:r>
            <a:r>
              <a:rPr lang="ru-RU" dirty="0" err="1"/>
              <a:t>розподіляється</a:t>
            </a:r>
            <a:r>
              <a:rPr lang="ru-RU" dirty="0"/>
              <a:t> за </a:t>
            </a:r>
            <a:r>
              <a:rPr lang="ru-RU" dirty="0" err="1"/>
              <a:t>енергетичною</a:t>
            </a:r>
            <a:r>
              <a:rPr lang="ru-RU" dirty="0"/>
              <a:t> </a:t>
            </a:r>
            <a:r>
              <a:rPr lang="ru-RU" dirty="0" err="1"/>
              <a:t>цінністю</a:t>
            </a:r>
            <a:r>
              <a:rPr lang="ru-RU" dirty="0"/>
              <a:t> таким чином: на </a:t>
            </a:r>
            <a:r>
              <a:rPr lang="ru-RU" dirty="0" err="1"/>
              <a:t>сніданок</a:t>
            </a:r>
            <a:r>
              <a:rPr lang="ru-RU" dirty="0"/>
              <a:t> - 30-35 %, на </a:t>
            </a:r>
            <a:r>
              <a:rPr lang="ru-RU" dirty="0" err="1"/>
              <a:t>обід</a:t>
            </a:r>
            <a:r>
              <a:rPr lang="ru-RU" dirty="0"/>
              <a:t> - 40-45 % та на вечерю - 30-20 %; за нормою № 3; на </a:t>
            </a:r>
            <a:r>
              <a:rPr lang="ru-RU" dirty="0" err="1"/>
              <a:t>сніданок</a:t>
            </a:r>
            <a:r>
              <a:rPr lang="ru-RU" dirty="0"/>
              <a:t> - 20-23 %, на </a:t>
            </a:r>
            <a:r>
              <a:rPr lang="ru-RU" dirty="0" err="1"/>
              <a:t>обід</a:t>
            </a:r>
            <a:r>
              <a:rPr lang="ru-RU" dirty="0"/>
              <a:t> - 40-35 %, на вечерю - 30-35 % і на </a:t>
            </a:r>
            <a:r>
              <a:rPr lang="ru-RU" dirty="0" err="1"/>
              <a:t>вечірній</a:t>
            </a:r>
            <a:r>
              <a:rPr lang="ru-RU" dirty="0"/>
              <a:t> чай - 107 %. </a:t>
            </a:r>
            <a:r>
              <a:rPr lang="ru-RU" dirty="0" err="1"/>
              <a:t>Розподіл</a:t>
            </a:r>
            <a:r>
              <a:rPr lang="ru-RU" dirty="0"/>
              <a:t> </a:t>
            </a:r>
            <a:r>
              <a:rPr lang="ru-RU" dirty="0" err="1"/>
              <a:t>норми</a:t>
            </a:r>
            <a:r>
              <a:rPr lang="ru-RU" dirty="0"/>
              <a:t> режиму </a:t>
            </a:r>
            <a:r>
              <a:rPr lang="ru-RU" dirty="0" err="1"/>
              <a:t>харчування</a:t>
            </a:r>
            <a:r>
              <a:rPr lang="ru-RU" dirty="0"/>
              <a:t> </a:t>
            </a:r>
            <a:r>
              <a:rPr lang="ru-RU" dirty="0" err="1"/>
              <a:t>може</a:t>
            </a:r>
            <a:r>
              <a:rPr lang="ru-RU" dirty="0"/>
              <a:t> </a:t>
            </a:r>
            <a:r>
              <a:rPr lang="ru-RU" dirty="0" err="1"/>
              <a:t>змінюватись</a:t>
            </a:r>
            <a:r>
              <a:rPr lang="ru-RU" dirty="0"/>
              <a:t> командиром </a:t>
            </a:r>
            <a:r>
              <a:rPr lang="ru-RU" dirty="0" err="1"/>
              <a:t>частини</a:t>
            </a:r>
            <a:r>
              <a:rPr lang="ru-RU" dirty="0"/>
              <a:t> </a:t>
            </a:r>
            <a:r>
              <a:rPr lang="ru-RU" dirty="0" err="1"/>
              <a:t>залежно</a:t>
            </a:r>
            <a:r>
              <a:rPr lang="ru-RU" dirty="0"/>
              <a:t> </a:t>
            </a:r>
            <a:r>
              <a:rPr lang="ru-RU" dirty="0" err="1"/>
              <a:t>від</a:t>
            </a:r>
            <a:r>
              <a:rPr lang="ru-RU" dirty="0"/>
              <a:t> </a:t>
            </a:r>
            <a:r>
              <a:rPr lang="ru-RU" dirty="0" err="1"/>
              <a:t>конкретних</a:t>
            </a:r>
            <a:r>
              <a:rPr lang="ru-RU" dirty="0"/>
              <a:t> умов </a:t>
            </a:r>
            <a:r>
              <a:rPr lang="ru-RU" dirty="0" err="1"/>
              <a:t>бойової</a:t>
            </a:r>
            <a:r>
              <a:rPr lang="ru-RU" dirty="0"/>
              <a:t> </a:t>
            </a:r>
            <a:r>
              <a:rPr lang="ru-RU" dirty="0" err="1"/>
              <a:t>підготовки</a:t>
            </a:r>
            <a:r>
              <a:rPr lang="ru-RU" dirty="0"/>
              <a:t> з </a:t>
            </a:r>
            <a:r>
              <a:rPr lang="ru-RU" dirty="0" err="1"/>
              <a:t>урахуванням</a:t>
            </a:r>
            <a:r>
              <a:rPr lang="ru-RU" dirty="0"/>
              <a:t> </a:t>
            </a:r>
            <a:r>
              <a:rPr lang="ru-RU" dirty="0" err="1"/>
              <a:t>рекомендацій</a:t>
            </a:r>
            <a:r>
              <a:rPr lang="ru-RU" dirty="0"/>
              <a:t> </a:t>
            </a:r>
            <a:r>
              <a:rPr lang="ru-RU" dirty="0" err="1"/>
              <a:t>лікаря</a:t>
            </a:r>
            <a:r>
              <a:rPr lang="ru-RU" dirty="0"/>
              <a:t>. </a:t>
            </a:r>
            <a:r>
              <a:rPr lang="ru-RU" dirty="0" err="1"/>
              <a:t>Наприклад</a:t>
            </a:r>
            <a:r>
              <a:rPr lang="ru-RU" dirty="0"/>
              <a:t>, у </a:t>
            </a:r>
            <a:r>
              <a:rPr lang="ru-RU" dirty="0" err="1"/>
              <a:t>спекотний</a:t>
            </a:r>
            <a:r>
              <a:rPr lang="ru-RU" dirty="0"/>
              <a:t> </a:t>
            </a:r>
            <a:r>
              <a:rPr lang="ru-RU" dirty="0" err="1"/>
              <a:t>період</a:t>
            </a:r>
            <a:r>
              <a:rPr lang="ru-RU" dirty="0"/>
              <a:t> </a:t>
            </a:r>
            <a:r>
              <a:rPr lang="ru-RU" dirty="0" err="1"/>
              <a:t>доцільно</a:t>
            </a:r>
            <a:r>
              <a:rPr lang="ru-RU" dirty="0"/>
              <a:t> </a:t>
            </a:r>
            <a:r>
              <a:rPr lang="ru-RU" dirty="0" err="1"/>
              <a:t>зменшувати</a:t>
            </a:r>
            <a:r>
              <a:rPr lang="ru-RU" dirty="0"/>
              <a:t> </a:t>
            </a:r>
            <a:r>
              <a:rPr lang="ru-RU" dirty="0" err="1"/>
              <a:t>калорійність</a:t>
            </a:r>
            <a:r>
              <a:rPr lang="ru-RU" dirty="0"/>
              <a:t> </a:t>
            </a:r>
            <a:r>
              <a:rPr lang="ru-RU" dirty="0" err="1"/>
              <a:t>їжі</a:t>
            </a:r>
            <a:r>
              <a:rPr lang="ru-RU" dirty="0"/>
              <a:t> в </a:t>
            </a:r>
            <a:r>
              <a:rPr lang="ru-RU" dirty="0" err="1"/>
              <a:t>обід</a:t>
            </a:r>
            <a:r>
              <a:rPr lang="ru-RU" dirty="0"/>
              <a:t> і </a:t>
            </a:r>
            <a:r>
              <a:rPr lang="ru-RU" dirty="0" err="1"/>
              <a:t>збільшувати</a:t>
            </a:r>
            <a:r>
              <a:rPr lang="ru-RU" dirty="0"/>
              <a:t> </a:t>
            </a:r>
            <a:r>
              <a:rPr lang="ru-RU" dirty="0" err="1"/>
              <a:t>її</a:t>
            </a:r>
            <a:r>
              <a:rPr lang="ru-RU" dirty="0"/>
              <a:t> на вечерю</a:t>
            </a:r>
            <a:r>
              <a:rPr lang="ru-RU" dirty="0" smtClean="0"/>
              <a:t>.</a:t>
            </a:r>
          </a:p>
          <a:p>
            <a:endParaRPr lang="uk-UA" dirty="0"/>
          </a:p>
          <a:p>
            <a:r>
              <a:rPr lang="ru-RU" dirty="0" err="1"/>
              <a:t>Льотний</a:t>
            </a:r>
            <a:r>
              <a:rPr lang="ru-RU" dirty="0"/>
              <a:t> склад </a:t>
            </a:r>
            <a:r>
              <a:rPr lang="ru-RU" dirty="0" err="1"/>
              <a:t>забезпечується</a:t>
            </a:r>
            <a:r>
              <a:rPr lang="ru-RU" dirty="0"/>
              <a:t> </a:t>
            </a:r>
            <a:r>
              <a:rPr lang="ru-RU" dirty="0" err="1"/>
              <a:t>гарячою</a:t>
            </a:r>
            <a:r>
              <a:rPr lang="ru-RU" dirty="0"/>
              <a:t> </a:t>
            </a:r>
            <a:r>
              <a:rPr lang="ru-RU" dirty="0" err="1"/>
              <a:t>їжею</a:t>
            </a:r>
            <a:r>
              <a:rPr lang="ru-RU" dirty="0"/>
              <a:t> 4 рази на </a:t>
            </a:r>
            <a:r>
              <a:rPr lang="ru-RU" dirty="0" err="1"/>
              <a:t>добу</a:t>
            </a:r>
            <a:r>
              <a:rPr lang="ru-RU" dirty="0"/>
              <a:t>. </a:t>
            </a:r>
            <a:r>
              <a:rPr lang="ru-RU" dirty="0" err="1"/>
              <a:t>Проміжки</a:t>
            </a:r>
            <a:r>
              <a:rPr lang="ru-RU" dirty="0"/>
              <a:t> </a:t>
            </a:r>
            <a:r>
              <a:rPr lang="ru-RU" dirty="0" err="1"/>
              <a:t>між</a:t>
            </a:r>
            <a:r>
              <a:rPr lang="ru-RU" dirty="0"/>
              <a:t> </a:t>
            </a:r>
            <a:r>
              <a:rPr lang="ru-RU" dirty="0" err="1"/>
              <a:t>вживанням</a:t>
            </a:r>
            <a:r>
              <a:rPr lang="ru-RU" dirty="0"/>
              <a:t> </a:t>
            </a:r>
            <a:r>
              <a:rPr lang="ru-RU" dirty="0" err="1"/>
              <a:t>їжі</a:t>
            </a:r>
            <a:r>
              <a:rPr lang="ru-RU" dirty="0"/>
              <a:t> в </a:t>
            </a:r>
            <a:r>
              <a:rPr lang="ru-RU" dirty="0" err="1"/>
              <a:t>усіх</a:t>
            </a:r>
            <a:r>
              <a:rPr lang="ru-RU" dirty="0"/>
              <a:t> </a:t>
            </a:r>
            <a:r>
              <a:rPr lang="ru-RU" dirty="0" err="1"/>
              <a:t>випадках</a:t>
            </a:r>
            <a:r>
              <a:rPr lang="ru-RU" dirty="0"/>
              <a:t> не </a:t>
            </a:r>
            <a:r>
              <a:rPr lang="ru-RU" dirty="0" err="1"/>
              <a:t>повинні</a:t>
            </a:r>
            <a:r>
              <a:rPr lang="ru-RU" dirty="0"/>
              <a:t> </a:t>
            </a:r>
            <a:r>
              <a:rPr lang="ru-RU" dirty="0" err="1"/>
              <a:t>перевищувати</a:t>
            </a:r>
            <a:r>
              <a:rPr lang="ru-RU" dirty="0"/>
              <a:t> 4-5 годин. У </a:t>
            </a:r>
            <a:r>
              <a:rPr lang="ru-RU" dirty="0" err="1"/>
              <a:t>дні</a:t>
            </a:r>
            <a:r>
              <a:rPr lang="ru-RU" dirty="0"/>
              <a:t>, коли </a:t>
            </a:r>
            <a:r>
              <a:rPr lang="ru-RU" dirty="0" err="1"/>
              <a:t>польоти</a:t>
            </a:r>
            <a:r>
              <a:rPr lang="ru-RU" dirty="0"/>
              <a:t> не </a:t>
            </a:r>
            <a:r>
              <a:rPr lang="ru-RU" dirty="0" err="1"/>
              <a:t>здійснюються</a:t>
            </a:r>
            <a:r>
              <a:rPr lang="ru-RU" dirty="0"/>
              <a:t>, </a:t>
            </a:r>
            <a:r>
              <a:rPr lang="ru-RU" dirty="0" err="1"/>
              <a:t>вживання</a:t>
            </a:r>
            <a:r>
              <a:rPr lang="ru-RU" dirty="0"/>
              <a:t> </a:t>
            </a:r>
            <a:r>
              <a:rPr lang="ru-RU" dirty="0" err="1"/>
              <a:t>їжі</a:t>
            </a:r>
            <a:r>
              <a:rPr lang="ru-RU" dirty="0"/>
              <a:t> </a:t>
            </a:r>
            <a:r>
              <a:rPr lang="ru-RU" dirty="0" err="1"/>
              <a:t>може</a:t>
            </a:r>
            <a:r>
              <a:rPr lang="ru-RU" dirty="0"/>
              <a:t> бути </a:t>
            </a:r>
            <a:r>
              <a:rPr lang="ru-RU" dirty="0" err="1"/>
              <a:t>зменшено</a:t>
            </a:r>
            <a:r>
              <a:rPr lang="ru-RU" dirty="0"/>
              <a:t> до 3 </a:t>
            </a:r>
            <a:r>
              <a:rPr lang="ru-RU" dirty="0" err="1"/>
              <a:t>разів</a:t>
            </a:r>
            <a:r>
              <a:rPr lang="ru-RU" dirty="0"/>
              <a:t> на </a:t>
            </a:r>
            <a:r>
              <a:rPr lang="ru-RU" dirty="0" err="1"/>
              <a:t>добу</a:t>
            </a:r>
            <a:r>
              <a:rPr lang="ru-RU" dirty="0"/>
              <a:t> з </a:t>
            </a:r>
            <a:r>
              <a:rPr lang="ru-RU" dirty="0" err="1"/>
              <a:t>розподілом</a:t>
            </a:r>
            <a:r>
              <a:rPr lang="ru-RU" dirty="0"/>
              <a:t> </a:t>
            </a:r>
            <a:r>
              <a:rPr lang="ru-RU" dirty="0" err="1"/>
              <a:t>продуктів</a:t>
            </a:r>
            <a:r>
              <a:rPr lang="ru-RU" dirty="0"/>
              <a:t> </a:t>
            </a:r>
            <a:r>
              <a:rPr lang="ru-RU" dirty="0" err="1"/>
              <a:t>норми</a:t>
            </a:r>
            <a:r>
              <a:rPr lang="ru-RU" dirty="0"/>
              <a:t> </a:t>
            </a:r>
            <a:r>
              <a:rPr lang="ru-RU" dirty="0" err="1"/>
              <a:t>харчування</a:t>
            </a:r>
            <a:r>
              <a:rPr lang="ru-RU" dirty="0"/>
              <a:t> за </a:t>
            </a:r>
            <a:r>
              <a:rPr lang="ru-RU" dirty="0" err="1"/>
              <a:t>енергетичною</a:t>
            </a:r>
            <a:r>
              <a:rPr lang="ru-RU" dirty="0"/>
              <a:t> </a:t>
            </a:r>
            <a:r>
              <a:rPr lang="ru-RU" dirty="0" err="1"/>
              <a:t>цінністю</a:t>
            </a:r>
            <a:r>
              <a:rPr lang="ru-RU" dirty="0"/>
              <a:t> </a:t>
            </a:r>
            <a:r>
              <a:rPr lang="ru-RU" dirty="0" err="1"/>
              <a:t>відповідно</a:t>
            </a:r>
            <a:r>
              <a:rPr lang="ru-RU" dirty="0"/>
              <a:t> до </a:t>
            </a:r>
            <a:r>
              <a:rPr lang="ru-RU" dirty="0" err="1"/>
              <a:t>прийомів</a:t>
            </a:r>
            <a:r>
              <a:rPr lang="ru-RU" dirty="0"/>
              <a:t> </a:t>
            </a:r>
            <a:r>
              <a:rPr lang="ru-RU" dirty="0" err="1"/>
              <a:t>їжі</a:t>
            </a:r>
            <a:r>
              <a:rPr lang="ru-RU" dirty="0"/>
              <a:t>: на </a:t>
            </a:r>
            <a:r>
              <a:rPr lang="ru-RU" dirty="0" err="1"/>
              <a:t>сніданок</a:t>
            </a:r>
            <a:r>
              <a:rPr lang="ru-RU" dirty="0"/>
              <a:t> - 30 %, на </a:t>
            </a:r>
            <a:r>
              <a:rPr lang="ru-RU" dirty="0" err="1"/>
              <a:t>обід</a:t>
            </a:r>
            <a:r>
              <a:rPr lang="ru-RU" dirty="0"/>
              <a:t> - 50 %, на вечерю - 20 %. У </a:t>
            </a:r>
            <a:r>
              <a:rPr lang="ru-RU" dirty="0" err="1"/>
              <a:t>дні</a:t>
            </a:r>
            <a:r>
              <a:rPr lang="ru-RU" dirty="0"/>
              <a:t> </a:t>
            </a:r>
            <a:r>
              <a:rPr lang="ru-RU" dirty="0" err="1"/>
              <a:t>польотів</a:t>
            </a:r>
            <a:r>
              <a:rPr lang="ru-RU" dirty="0"/>
              <a:t> члени </a:t>
            </a:r>
            <a:r>
              <a:rPr lang="ru-RU" dirty="0" err="1"/>
              <a:t>екіпажу</a:t>
            </a:r>
            <a:r>
              <a:rPr lang="ru-RU" dirty="0"/>
              <a:t> </a:t>
            </a:r>
            <a:r>
              <a:rPr lang="ru-RU" dirty="0" err="1"/>
              <a:t>вживають</a:t>
            </a:r>
            <a:r>
              <a:rPr lang="ru-RU" dirty="0"/>
              <a:t> </a:t>
            </a:r>
            <a:r>
              <a:rPr lang="ru-RU" dirty="0" err="1"/>
              <a:t>їжу</a:t>
            </a:r>
            <a:r>
              <a:rPr lang="ru-RU" dirty="0"/>
              <a:t> за 1,5-2 </a:t>
            </a:r>
            <a:r>
              <a:rPr lang="ru-RU" dirty="0" err="1"/>
              <a:t>години</a:t>
            </a:r>
            <a:r>
              <a:rPr lang="ru-RU" dirty="0"/>
              <a:t> до </a:t>
            </a:r>
            <a:r>
              <a:rPr lang="ru-RU" dirty="0" err="1"/>
              <a:t>їх</a:t>
            </a:r>
            <a:r>
              <a:rPr lang="ru-RU" dirty="0"/>
              <a:t> початку. </a:t>
            </a:r>
          </a:p>
        </p:txBody>
      </p:sp>
    </p:spTree>
    <p:extLst>
      <p:ext uri="{BB962C8B-B14F-4D97-AF65-F5344CB8AC3E}">
        <p14:creationId xmlns:p14="http://schemas.microsoft.com/office/powerpoint/2010/main" val="365883650"/>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2198" y="0"/>
            <a:ext cx="9962416" cy="573206"/>
          </a:xfrm>
        </p:spPr>
        <p:txBody>
          <a:bodyPr>
            <a:normAutofit fontScale="90000"/>
          </a:bodyPr>
          <a:lstStyle/>
          <a:p>
            <a:r>
              <a:rPr lang="ru-RU" b="1" dirty="0"/>
              <a:t>ТЕХНІЧНЕ ОСНАЩЕННЯ ПРОДОВОЛЬЧОЇ СЛУЖБИ У ПОЛЬОВИХ УМОВАХ</a:t>
            </a:r>
          </a:p>
        </p:txBody>
      </p:sp>
      <p:sp>
        <p:nvSpPr>
          <p:cNvPr id="3" name="Объект 2"/>
          <p:cNvSpPr>
            <a:spLocks noGrp="1"/>
          </p:cNvSpPr>
          <p:nvPr>
            <p:ph idx="1"/>
          </p:nvPr>
        </p:nvSpPr>
        <p:spPr>
          <a:xfrm>
            <a:off x="1542198" y="1091821"/>
            <a:ext cx="9962414" cy="5609230"/>
          </a:xfrm>
        </p:spPr>
        <p:txBody>
          <a:bodyPr>
            <a:normAutofit fontScale="92500"/>
          </a:bodyPr>
          <a:lstStyle/>
          <a:p>
            <a:r>
              <a:rPr lang="ru-RU" dirty="0"/>
              <a:t>Для </a:t>
            </a:r>
            <a:r>
              <a:rPr lang="ru-RU" dirty="0" err="1"/>
              <a:t>заготівлі</a:t>
            </a:r>
            <a:r>
              <a:rPr lang="ru-RU" dirty="0"/>
              <a:t>, </a:t>
            </a:r>
            <a:r>
              <a:rPr lang="ru-RU" dirty="0" err="1"/>
              <a:t>переробки</a:t>
            </a:r>
            <a:r>
              <a:rPr lang="ru-RU" dirty="0"/>
              <a:t>, </a:t>
            </a:r>
            <a:r>
              <a:rPr lang="ru-RU" dirty="0" err="1"/>
              <a:t>перевезення</a:t>
            </a:r>
            <a:r>
              <a:rPr lang="ru-RU" dirty="0"/>
              <a:t> і </a:t>
            </a:r>
            <a:r>
              <a:rPr lang="ru-RU" dirty="0" err="1"/>
              <a:t>зберігання</a:t>
            </a:r>
            <a:r>
              <a:rPr lang="ru-RU" dirty="0"/>
              <a:t> </a:t>
            </a:r>
            <a:r>
              <a:rPr lang="ru-RU" dirty="0" err="1"/>
              <a:t>продовольства</a:t>
            </a:r>
            <a:r>
              <a:rPr lang="ru-RU" dirty="0"/>
              <a:t>, а </a:t>
            </a:r>
            <a:r>
              <a:rPr lang="ru-RU" dirty="0" err="1"/>
              <a:t>також</a:t>
            </a:r>
            <a:r>
              <a:rPr lang="ru-RU" dirty="0"/>
              <a:t> для </a:t>
            </a:r>
            <a:r>
              <a:rPr lang="ru-RU" dirty="0" err="1"/>
              <a:t>приготування</a:t>
            </a:r>
            <a:r>
              <a:rPr lang="ru-RU" dirty="0"/>
              <a:t> </a:t>
            </a:r>
            <a:r>
              <a:rPr lang="ru-RU" dirty="0" err="1"/>
              <a:t>гарячої</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і доставки </a:t>
            </a:r>
            <a:r>
              <a:rPr lang="ru-RU" dirty="0" err="1"/>
              <a:t>її</a:t>
            </a:r>
            <a:r>
              <a:rPr lang="ru-RU" dirty="0"/>
              <a:t> до </a:t>
            </a:r>
            <a:r>
              <a:rPr lang="ru-RU" dirty="0" err="1"/>
              <a:t>особового</a:t>
            </a:r>
            <a:r>
              <a:rPr lang="ru-RU" dirty="0"/>
              <a:t> складу, </a:t>
            </a:r>
            <a:r>
              <a:rPr lang="ru-RU" b="1" dirty="0" err="1"/>
              <a:t>продовольча</a:t>
            </a:r>
            <a:r>
              <a:rPr lang="ru-RU" b="1" dirty="0"/>
              <a:t> служба</a:t>
            </a:r>
            <a:r>
              <a:rPr lang="ru-RU" dirty="0"/>
              <a:t> </a:t>
            </a:r>
            <a:r>
              <a:rPr lang="ru-RU" dirty="0" err="1"/>
              <a:t>має</a:t>
            </a:r>
            <a:r>
              <a:rPr lang="ru-RU" dirty="0"/>
              <a:t> </a:t>
            </a:r>
            <a:r>
              <a:rPr lang="ru-RU" dirty="0" err="1"/>
              <a:t>відповідні</a:t>
            </a:r>
            <a:r>
              <a:rPr lang="ru-RU" dirty="0"/>
              <a:t> </a:t>
            </a:r>
            <a:r>
              <a:rPr lang="ru-RU" dirty="0" err="1"/>
              <a:t>технічні</a:t>
            </a:r>
            <a:r>
              <a:rPr lang="ru-RU" dirty="0"/>
              <a:t> </a:t>
            </a:r>
            <a:r>
              <a:rPr lang="ru-RU" dirty="0" err="1"/>
              <a:t>засоби</a:t>
            </a:r>
            <a:r>
              <a:rPr lang="ru-RU" dirty="0"/>
              <a:t>. </a:t>
            </a:r>
            <a:endParaRPr lang="ru-RU" dirty="0" smtClean="0"/>
          </a:p>
          <a:p>
            <a:r>
              <a:rPr lang="ru-RU" b="1" i="1" dirty="0" smtClean="0"/>
              <a:t>До </a:t>
            </a:r>
            <a:r>
              <a:rPr lang="ru-RU" b="1" i="1" dirty="0" err="1"/>
              <a:t>військової</a:t>
            </a:r>
            <a:r>
              <a:rPr lang="ru-RU" b="1" i="1" dirty="0"/>
              <a:t> </a:t>
            </a:r>
            <a:r>
              <a:rPr lang="ru-RU" b="1" i="1" dirty="0" err="1"/>
              <a:t>техніки</a:t>
            </a:r>
            <a:r>
              <a:rPr lang="ru-RU" b="1" i="1" dirty="0"/>
              <a:t> </a:t>
            </a:r>
            <a:r>
              <a:rPr lang="ru-RU" b="1" i="1" dirty="0" err="1"/>
              <a:t>продовольчої</a:t>
            </a:r>
            <a:r>
              <a:rPr lang="ru-RU" b="1" i="1" dirty="0"/>
              <a:t> </a:t>
            </a:r>
            <a:r>
              <a:rPr lang="ru-RU" b="1" i="1" dirty="0" err="1"/>
              <a:t>служби</a:t>
            </a:r>
            <a:r>
              <a:rPr lang="ru-RU" b="1" i="1" dirty="0"/>
              <a:t> належать</a:t>
            </a:r>
            <a:r>
              <a:rPr lang="ru-RU" dirty="0"/>
              <a:t>: </a:t>
            </a:r>
            <a:endParaRPr lang="ru-RU" dirty="0" smtClean="0"/>
          </a:p>
          <a:p>
            <a:r>
              <a:rPr lang="ru-RU" b="1" i="1" u="sng" dirty="0" err="1" smtClean="0"/>
              <a:t>Польові</a:t>
            </a:r>
            <a:r>
              <a:rPr lang="ru-RU" b="1" i="1" u="sng" dirty="0" smtClean="0"/>
              <a:t> </a:t>
            </a:r>
            <a:r>
              <a:rPr lang="ru-RU" b="1" i="1" u="sng" dirty="0" err="1"/>
              <a:t>технічні</a:t>
            </a:r>
            <a:r>
              <a:rPr lang="ru-RU" b="1" i="1" u="sng" dirty="0"/>
              <a:t> </a:t>
            </a:r>
            <a:r>
              <a:rPr lang="ru-RU" b="1" i="1" u="sng" dirty="0" err="1"/>
              <a:t>засоби</a:t>
            </a:r>
            <a:r>
              <a:rPr lang="ru-RU" dirty="0"/>
              <a:t>: </a:t>
            </a:r>
            <a:r>
              <a:rPr lang="ru-RU" dirty="0" err="1"/>
              <a:t>технічні</a:t>
            </a:r>
            <a:r>
              <a:rPr lang="ru-RU" dirty="0"/>
              <a:t> </a:t>
            </a:r>
            <a:r>
              <a:rPr lang="ru-RU" dirty="0" err="1"/>
              <a:t>засоби</a:t>
            </a:r>
            <a:r>
              <a:rPr lang="ru-RU" dirty="0"/>
              <a:t> для </a:t>
            </a:r>
            <a:r>
              <a:rPr lang="ru-RU" dirty="0" err="1"/>
              <a:t>приготування</a:t>
            </a:r>
            <a:r>
              <a:rPr lang="ru-RU" dirty="0"/>
              <a:t> і </a:t>
            </a:r>
            <a:r>
              <a:rPr lang="ru-RU" dirty="0" err="1"/>
              <a:t>транспортування</a:t>
            </a:r>
            <a:r>
              <a:rPr lang="ru-RU" dirty="0"/>
              <a:t> </a:t>
            </a:r>
            <a:r>
              <a:rPr lang="ru-RU" dirty="0" err="1"/>
              <a:t>їжі</a:t>
            </a:r>
            <a:r>
              <a:rPr lang="ru-RU" dirty="0"/>
              <a:t> у </a:t>
            </a:r>
            <a:r>
              <a:rPr lang="ru-RU" dirty="0" err="1"/>
              <a:t>польових</a:t>
            </a:r>
            <a:r>
              <a:rPr lang="ru-RU" dirty="0"/>
              <a:t> </a:t>
            </a:r>
            <a:r>
              <a:rPr lang="ru-RU" dirty="0" err="1"/>
              <a:t>умовах</a:t>
            </a:r>
            <a:r>
              <a:rPr lang="ru-RU" dirty="0"/>
              <a:t> (</a:t>
            </a:r>
            <a:r>
              <a:rPr lang="ru-RU" dirty="0" err="1"/>
              <a:t>кухні</a:t>
            </a:r>
            <a:r>
              <a:rPr lang="ru-RU" dirty="0"/>
              <a:t> </a:t>
            </a:r>
            <a:r>
              <a:rPr lang="ru-RU" dirty="0" err="1"/>
              <a:t>автомобільні</a:t>
            </a:r>
            <a:r>
              <a:rPr lang="ru-RU" dirty="0"/>
              <a:t>, </a:t>
            </a:r>
            <a:r>
              <a:rPr lang="ru-RU" dirty="0" err="1"/>
              <a:t>причіпні</a:t>
            </a:r>
            <a:r>
              <a:rPr lang="ru-RU" dirty="0"/>
              <a:t>, </a:t>
            </a:r>
            <a:r>
              <a:rPr lang="ru-RU" dirty="0" err="1"/>
              <a:t>переносні</a:t>
            </a:r>
            <a:r>
              <a:rPr lang="ru-RU" dirty="0"/>
              <a:t>, </a:t>
            </a:r>
            <a:r>
              <a:rPr lang="ru-RU" dirty="0" err="1"/>
              <a:t>газові</a:t>
            </a:r>
            <a:r>
              <a:rPr lang="ru-RU" dirty="0"/>
              <a:t>, </a:t>
            </a:r>
            <a:r>
              <a:rPr lang="ru-RU" dirty="0" err="1"/>
              <a:t>кухні-їдальні</a:t>
            </a:r>
            <a:r>
              <a:rPr lang="ru-RU" dirty="0"/>
              <a:t> </a:t>
            </a:r>
            <a:r>
              <a:rPr lang="ru-RU" dirty="0" err="1"/>
              <a:t>пересувні</a:t>
            </a:r>
            <a:r>
              <a:rPr lang="ru-RU" dirty="0"/>
              <a:t>, </a:t>
            </a:r>
            <a:r>
              <a:rPr lang="ru-RU" dirty="0" err="1"/>
              <a:t>плити</a:t>
            </a:r>
            <a:r>
              <a:rPr lang="ru-RU" dirty="0"/>
              <a:t> </a:t>
            </a:r>
            <a:r>
              <a:rPr lang="ru-RU" dirty="0" err="1"/>
              <a:t>причіпні</a:t>
            </a:r>
            <a:r>
              <a:rPr lang="ru-RU" dirty="0"/>
              <a:t> і </a:t>
            </a:r>
            <a:r>
              <a:rPr lang="ru-RU" dirty="0" err="1"/>
              <a:t>переносні</a:t>
            </a:r>
            <a:r>
              <a:rPr lang="ru-RU" dirty="0"/>
              <a:t>, </a:t>
            </a:r>
            <a:r>
              <a:rPr lang="ru-RU" dirty="0" err="1"/>
              <a:t>їдальні</a:t>
            </a:r>
            <a:r>
              <a:rPr lang="ru-RU" dirty="0"/>
              <a:t> </a:t>
            </a:r>
            <a:r>
              <a:rPr lang="ru-RU" dirty="0" err="1"/>
              <a:t>автомобільні</a:t>
            </a:r>
            <a:r>
              <a:rPr lang="ru-RU" dirty="0"/>
              <a:t> й </a:t>
            </a:r>
            <a:r>
              <a:rPr lang="ru-RU" dirty="0" err="1"/>
              <a:t>причіпні</a:t>
            </a:r>
            <a:r>
              <a:rPr lang="ru-RU" dirty="0"/>
              <a:t>, </a:t>
            </a:r>
            <a:r>
              <a:rPr lang="ru-RU" dirty="0" err="1"/>
              <a:t>кип’ятильники</a:t>
            </a:r>
            <a:r>
              <a:rPr lang="ru-RU" dirty="0"/>
              <a:t> </a:t>
            </a:r>
            <a:r>
              <a:rPr lang="ru-RU" dirty="0" err="1"/>
              <a:t>переносні</a:t>
            </a:r>
            <a:r>
              <a:rPr lang="ru-RU" dirty="0"/>
              <a:t>, </a:t>
            </a:r>
            <a:r>
              <a:rPr lang="ru-RU" dirty="0" err="1"/>
              <a:t>термоси</a:t>
            </a:r>
            <a:r>
              <a:rPr lang="ru-RU" dirty="0"/>
              <a:t>, </a:t>
            </a:r>
            <a:r>
              <a:rPr lang="ru-RU" dirty="0" err="1"/>
              <a:t>термоси</a:t>
            </a:r>
            <a:r>
              <a:rPr lang="ru-RU" dirty="0"/>
              <a:t>-ящики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польового</a:t>
            </a:r>
            <a:r>
              <a:rPr lang="ru-RU" dirty="0"/>
              <a:t> </a:t>
            </a:r>
            <a:r>
              <a:rPr lang="ru-RU" dirty="0" err="1"/>
              <a:t>хлібопечення</a:t>
            </a:r>
            <a:r>
              <a:rPr lang="ru-RU" dirty="0"/>
              <a:t> (</a:t>
            </a:r>
            <a:r>
              <a:rPr lang="ru-RU" dirty="0" err="1"/>
              <a:t>хлібопекарські</a:t>
            </a:r>
            <a:r>
              <a:rPr lang="ru-RU" dirty="0"/>
              <a:t> блоки </a:t>
            </a:r>
            <a:r>
              <a:rPr lang="ru-RU" dirty="0" err="1"/>
              <a:t>автомобільні</a:t>
            </a:r>
            <a:r>
              <a:rPr lang="ru-RU" dirty="0"/>
              <a:t> і </a:t>
            </a:r>
            <a:r>
              <a:rPr lang="ru-RU" dirty="0" err="1"/>
              <a:t>причіпні</a:t>
            </a:r>
            <a:r>
              <a:rPr lang="ru-RU" dirty="0"/>
              <a:t>, </a:t>
            </a:r>
            <a:r>
              <a:rPr lang="ru-RU" dirty="0" err="1"/>
              <a:t>хлібопекарські</a:t>
            </a:r>
            <a:r>
              <a:rPr lang="ru-RU" dirty="0"/>
              <a:t> </a:t>
            </a:r>
            <a:r>
              <a:rPr lang="ru-RU" dirty="0" err="1"/>
              <a:t>печі</a:t>
            </a:r>
            <a:r>
              <a:rPr lang="ru-RU" dirty="0"/>
              <a:t> </a:t>
            </a:r>
            <a:r>
              <a:rPr lang="ru-RU" dirty="0" err="1"/>
              <a:t>причіпні</a:t>
            </a:r>
            <a:r>
              <a:rPr lang="ru-RU" dirty="0"/>
              <a:t> і </a:t>
            </a:r>
            <a:r>
              <a:rPr lang="ru-RU" dirty="0" err="1"/>
              <a:t>переносні</a:t>
            </a:r>
            <a:r>
              <a:rPr lang="ru-RU" dirty="0"/>
              <a:t>, </a:t>
            </a:r>
            <a:r>
              <a:rPr lang="ru-RU" dirty="0" err="1"/>
              <a:t>агрегати</a:t>
            </a:r>
            <a:r>
              <a:rPr lang="ru-RU" dirty="0"/>
              <a:t> </a:t>
            </a:r>
            <a:r>
              <a:rPr lang="ru-RU" dirty="0" err="1"/>
              <a:t>тісто</a:t>
            </a:r>
            <a:r>
              <a:rPr lang="ru-RU" dirty="0"/>
              <a:t> </a:t>
            </a:r>
            <a:r>
              <a:rPr lang="ru-RU" dirty="0" err="1"/>
              <a:t>виготовлення</a:t>
            </a:r>
            <a:r>
              <a:rPr lang="ru-RU" dirty="0"/>
              <a:t> </a:t>
            </a:r>
            <a:r>
              <a:rPr lang="ru-RU" dirty="0" err="1"/>
              <a:t>причіпні</a:t>
            </a:r>
            <a:r>
              <a:rPr lang="ru-RU" dirty="0"/>
              <a:t>, </a:t>
            </a:r>
            <a:r>
              <a:rPr lang="ru-RU" dirty="0" err="1"/>
              <a:t>машини</a:t>
            </a:r>
            <a:r>
              <a:rPr lang="ru-RU" dirty="0"/>
              <a:t> для </a:t>
            </a:r>
            <a:r>
              <a:rPr lang="ru-RU" dirty="0" err="1"/>
              <a:t>просіювання</a:t>
            </a:r>
            <a:r>
              <a:rPr lang="ru-RU" dirty="0"/>
              <a:t>, </a:t>
            </a:r>
            <a:r>
              <a:rPr lang="ru-RU" dirty="0" err="1"/>
              <a:t>тісто</a:t>
            </a:r>
            <a:r>
              <a:rPr lang="ru-RU" dirty="0"/>
              <a:t> </a:t>
            </a:r>
            <a:r>
              <a:rPr lang="ru-RU" dirty="0" err="1"/>
              <a:t>розподільні</a:t>
            </a:r>
            <a:r>
              <a:rPr lang="ru-RU" dirty="0"/>
              <a:t> й </a:t>
            </a:r>
            <a:r>
              <a:rPr lang="ru-RU" dirty="0" err="1"/>
              <a:t>тісто</a:t>
            </a:r>
            <a:r>
              <a:rPr lang="ru-RU" dirty="0"/>
              <a:t> </a:t>
            </a:r>
            <a:r>
              <a:rPr lang="ru-RU" dirty="0" err="1"/>
              <a:t>формувальні</a:t>
            </a:r>
            <a:r>
              <a:rPr lang="ru-RU" dirty="0"/>
              <a:t> </a:t>
            </a:r>
            <a:r>
              <a:rPr lang="ru-RU" dirty="0" err="1"/>
              <a:t>переносні</a:t>
            </a:r>
            <a:r>
              <a:rPr lang="ru-RU" dirty="0"/>
              <a:t>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підвезення</a:t>
            </a:r>
            <a:r>
              <a:rPr lang="ru-RU" dirty="0"/>
              <a:t> </a:t>
            </a:r>
            <a:r>
              <a:rPr lang="ru-RU" dirty="0" err="1"/>
              <a:t>продовольства</a:t>
            </a:r>
            <a:r>
              <a:rPr lang="ru-RU" dirty="0"/>
              <a:t> й води (</a:t>
            </a:r>
            <a:r>
              <a:rPr lang="ru-RU" dirty="0" err="1"/>
              <a:t>авторефрижератори</a:t>
            </a:r>
            <a:r>
              <a:rPr lang="ru-RU" dirty="0"/>
              <a:t>, </a:t>
            </a:r>
            <a:r>
              <a:rPr lang="ru-RU" dirty="0" err="1"/>
              <a:t>причепи-рефрижератори</a:t>
            </a:r>
            <a:r>
              <a:rPr lang="ru-RU" dirty="0"/>
              <a:t>, </a:t>
            </a:r>
            <a:r>
              <a:rPr lang="ru-RU" dirty="0" err="1"/>
              <a:t>автофургони</a:t>
            </a:r>
            <a:r>
              <a:rPr lang="ru-RU" dirty="0"/>
              <a:t> і </a:t>
            </a:r>
            <a:r>
              <a:rPr lang="ru-RU" dirty="0" err="1"/>
              <a:t>причепи-фургони</a:t>
            </a:r>
            <a:r>
              <a:rPr lang="ru-RU" dirty="0"/>
              <a:t> </a:t>
            </a:r>
            <a:r>
              <a:rPr lang="ru-RU" dirty="0" err="1"/>
              <a:t>хлібні</a:t>
            </a:r>
            <a:r>
              <a:rPr lang="ru-RU" dirty="0"/>
              <a:t>, </a:t>
            </a:r>
            <a:r>
              <a:rPr lang="ru-RU" dirty="0" err="1"/>
              <a:t>ізотермічні</a:t>
            </a:r>
            <a:r>
              <a:rPr lang="ru-RU" dirty="0"/>
              <a:t> і </a:t>
            </a:r>
            <a:r>
              <a:rPr lang="ru-RU" dirty="0" err="1"/>
              <a:t>комбіновані</a:t>
            </a:r>
            <a:r>
              <a:rPr lang="ru-RU" dirty="0"/>
              <a:t>, </a:t>
            </a:r>
            <a:r>
              <a:rPr lang="ru-RU" dirty="0" err="1"/>
              <a:t>причепи-склади</a:t>
            </a:r>
            <a:r>
              <a:rPr lang="ru-RU" dirty="0"/>
              <a:t>, </a:t>
            </a:r>
            <a:r>
              <a:rPr lang="ru-RU" dirty="0" err="1"/>
              <a:t>причепи-контейнери</a:t>
            </a:r>
            <a:r>
              <a:rPr lang="ru-RU" dirty="0"/>
              <a:t>, </a:t>
            </a:r>
            <a:r>
              <a:rPr lang="ru-RU" dirty="0" err="1"/>
              <a:t>автоводоцистерни</a:t>
            </a:r>
            <a:r>
              <a:rPr lang="ru-RU" dirty="0"/>
              <a:t>, </a:t>
            </a:r>
            <a:r>
              <a:rPr lang="ru-RU" dirty="0" err="1"/>
              <a:t>причепи-цистерни</a:t>
            </a:r>
            <a:r>
              <a:rPr lang="ru-RU" dirty="0"/>
              <a:t> для води, </a:t>
            </a:r>
            <a:r>
              <a:rPr lang="ru-RU" dirty="0" err="1"/>
              <a:t>цистерни</a:t>
            </a:r>
            <a:r>
              <a:rPr lang="ru-RU" dirty="0"/>
              <a:t> </a:t>
            </a:r>
            <a:r>
              <a:rPr lang="ru-RU" dirty="0" err="1"/>
              <a:t>переносні</a:t>
            </a:r>
            <a:r>
              <a:rPr lang="ru-RU" dirty="0"/>
              <a:t> для води та </a:t>
            </a:r>
            <a:r>
              <a:rPr lang="ru-RU" dirty="0" err="1"/>
              <a:t>інше</a:t>
            </a:r>
            <a:r>
              <a:rPr lang="ru-RU" dirty="0" smtClean="0"/>
              <a:t>);</a:t>
            </a:r>
          </a:p>
          <a:p>
            <a:r>
              <a:rPr lang="ru-RU" dirty="0" smtClean="0"/>
              <a:t> </a:t>
            </a:r>
            <a:r>
              <a:rPr lang="ru-RU" dirty="0" err="1"/>
              <a:t>технічні</a:t>
            </a:r>
            <a:r>
              <a:rPr lang="ru-RU" dirty="0"/>
              <a:t> </a:t>
            </a:r>
            <a:r>
              <a:rPr lang="ru-RU" dirty="0" err="1"/>
              <a:t>засоби</a:t>
            </a:r>
            <a:r>
              <a:rPr lang="ru-RU" dirty="0"/>
              <a:t> </a:t>
            </a:r>
            <a:r>
              <a:rPr lang="ru-RU" dirty="0" err="1"/>
              <a:t>переробки</a:t>
            </a:r>
            <a:r>
              <a:rPr lang="ru-RU" dirty="0"/>
              <a:t> </a:t>
            </a:r>
            <a:r>
              <a:rPr lang="ru-RU" dirty="0" err="1"/>
              <a:t>продовольства</a:t>
            </a:r>
            <a:r>
              <a:rPr lang="ru-RU" dirty="0"/>
              <a:t> і </a:t>
            </a:r>
            <a:r>
              <a:rPr lang="ru-RU" dirty="0" err="1"/>
              <a:t>худоби</a:t>
            </a:r>
            <a:r>
              <a:rPr lang="ru-RU" dirty="0"/>
              <a:t> у </a:t>
            </a:r>
            <a:r>
              <a:rPr lang="ru-RU" dirty="0" err="1"/>
              <a:t>польових</a:t>
            </a:r>
            <a:r>
              <a:rPr lang="ru-RU" dirty="0"/>
              <a:t> </a:t>
            </a:r>
            <a:r>
              <a:rPr lang="ru-RU" dirty="0" err="1"/>
              <a:t>умовах</a:t>
            </a:r>
            <a:r>
              <a:rPr lang="ru-RU" dirty="0"/>
              <a:t> (</a:t>
            </a:r>
            <a:r>
              <a:rPr lang="ru-RU" dirty="0" err="1"/>
              <a:t>млини</a:t>
            </a:r>
            <a:r>
              <a:rPr lang="ru-RU" dirty="0"/>
              <a:t>, крупорушки, </a:t>
            </a:r>
            <a:r>
              <a:rPr lang="ru-RU" dirty="0" err="1"/>
              <a:t>м’ясо</a:t>
            </a:r>
            <a:r>
              <a:rPr lang="ru-RU" dirty="0"/>
              <a:t> </a:t>
            </a:r>
            <a:r>
              <a:rPr lang="ru-RU" dirty="0" err="1"/>
              <a:t>пункти</a:t>
            </a:r>
            <a:r>
              <a:rPr lang="ru-RU" dirty="0"/>
              <a:t> </a:t>
            </a:r>
            <a:r>
              <a:rPr lang="ru-RU" dirty="0" err="1"/>
              <a:t>причіпні</a:t>
            </a:r>
            <a:r>
              <a:rPr lang="ru-RU" dirty="0"/>
              <a:t>, установки </a:t>
            </a:r>
            <a:r>
              <a:rPr lang="ru-RU" dirty="0" err="1"/>
              <a:t>макаронні</a:t>
            </a:r>
            <a:r>
              <a:rPr lang="ru-RU" dirty="0"/>
              <a:t> та </a:t>
            </a:r>
            <a:r>
              <a:rPr lang="ru-RU" dirty="0" err="1"/>
              <a:t>інше</a:t>
            </a:r>
            <a:r>
              <a:rPr lang="ru-RU" dirty="0"/>
              <a:t>); </a:t>
            </a:r>
            <a:r>
              <a:rPr lang="ru-RU" dirty="0" err="1"/>
              <a:t>польові</a:t>
            </a:r>
            <a:r>
              <a:rPr lang="ru-RU" dirty="0"/>
              <a:t> </a:t>
            </a:r>
            <a:r>
              <a:rPr lang="ru-RU" dirty="0" err="1"/>
              <a:t>холодильні</a:t>
            </a:r>
            <a:r>
              <a:rPr lang="ru-RU" dirty="0"/>
              <a:t> </a:t>
            </a:r>
            <a:r>
              <a:rPr lang="ru-RU" dirty="0" err="1"/>
              <a:t>засоби</a:t>
            </a:r>
            <a:r>
              <a:rPr lang="ru-RU" dirty="0"/>
              <a:t> (</a:t>
            </a:r>
            <a:r>
              <a:rPr lang="ru-RU" dirty="0" err="1"/>
              <a:t>причіпні</a:t>
            </a:r>
            <a:r>
              <a:rPr lang="ru-RU" dirty="0"/>
              <a:t> </a:t>
            </a:r>
            <a:r>
              <a:rPr lang="ru-RU" dirty="0" err="1"/>
              <a:t>холодильні</a:t>
            </a:r>
            <a:r>
              <a:rPr lang="ru-RU" dirty="0"/>
              <a:t> </a:t>
            </a:r>
            <a:r>
              <a:rPr lang="ru-RU" dirty="0" err="1"/>
              <a:t>машини</a:t>
            </a:r>
            <a:r>
              <a:rPr lang="ru-RU" dirty="0"/>
              <a:t>, </a:t>
            </a:r>
            <a:r>
              <a:rPr lang="ru-RU" dirty="0" err="1"/>
              <a:t>розбірні</a:t>
            </a:r>
            <a:r>
              <a:rPr lang="ru-RU" dirty="0"/>
              <a:t> </a:t>
            </a:r>
            <a:r>
              <a:rPr lang="ru-RU" dirty="0" err="1"/>
              <a:t>холодильні</a:t>
            </a:r>
            <a:r>
              <a:rPr lang="ru-RU" dirty="0"/>
              <a:t> </a:t>
            </a:r>
            <a:r>
              <a:rPr lang="ru-RU" dirty="0" err="1"/>
              <a:t>камери</a:t>
            </a:r>
            <a:r>
              <a:rPr lang="ru-RU" dirty="0"/>
              <a:t> та </a:t>
            </a:r>
            <a:r>
              <a:rPr lang="ru-RU" dirty="0" err="1"/>
              <a:t>інше</a:t>
            </a:r>
            <a:r>
              <a:rPr lang="ru-RU" dirty="0"/>
              <a:t>);</a:t>
            </a:r>
          </a:p>
        </p:txBody>
      </p:sp>
    </p:spTree>
    <p:extLst>
      <p:ext uri="{BB962C8B-B14F-4D97-AF65-F5344CB8AC3E}">
        <p14:creationId xmlns:p14="http://schemas.microsoft.com/office/powerpoint/2010/main" val="42918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69492" y="218364"/>
            <a:ext cx="10345003" cy="6639636"/>
          </a:xfrm>
        </p:spPr>
        <p:txBody>
          <a:bodyPr>
            <a:normAutofit/>
          </a:bodyPr>
          <a:lstStyle/>
          <a:p>
            <a:r>
              <a:rPr lang="ru-RU" b="1" i="1" u="sng" dirty="0" err="1"/>
              <a:t>Польові</a:t>
            </a:r>
            <a:r>
              <a:rPr lang="ru-RU" b="1" i="1" u="sng" dirty="0"/>
              <a:t> </a:t>
            </a:r>
            <a:r>
              <a:rPr lang="ru-RU" b="1" i="1" u="sng" dirty="0" err="1"/>
              <a:t>ремонтні</a:t>
            </a:r>
            <a:r>
              <a:rPr lang="ru-RU" b="1" i="1" u="sng" dirty="0"/>
              <a:t> </a:t>
            </a:r>
            <a:r>
              <a:rPr lang="ru-RU" b="1" i="1" u="sng" dirty="0" err="1"/>
              <a:t>засоби</a:t>
            </a:r>
            <a:r>
              <a:rPr lang="ru-RU" dirty="0"/>
              <a:t>: </a:t>
            </a:r>
            <a:r>
              <a:rPr lang="ru-RU" dirty="0" err="1"/>
              <a:t>ремонтні</a:t>
            </a:r>
            <a:r>
              <a:rPr lang="ru-RU" dirty="0"/>
              <a:t> </a:t>
            </a:r>
            <a:r>
              <a:rPr lang="ru-RU" dirty="0" err="1"/>
              <a:t>майстерні</a:t>
            </a:r>
            <a:r>
              <a:rPr lang="ru-RU" dirty="0"/>
              <a:t> </a:t>
            </a:r>
            <a:r>
              <a:rPr lang="ru-RU" dirty="0" err="1"/>
              <a:t>техніки</a:t>
            </a:r>
            <a:r>
              <a:rPr lang="ru-RU" dirty="0"/>
              <a:t> </a:t>
            </a:r>
            <a:r>
              <a:rPr lang="ru-RU" dirty="0" err="1"/>
              <a:t>продовольчої</a:t>
            </a:r>
            <a:r>
              <a:rPr lang="ru-RU" dirty="0"/>
              <a:t> </a:t>
            </a:r>
            <a:r>
              <a:rPr lang="ru-RU" dirty="0" err="1"/>
              <a:t>служби</a:t>
            </a:r>
            <a:r>
              <a:rPr lang="ru-RU" dirty="0"/>
              <a:t>; </a:t>
            </a:r>
            <a:r>
              <a:rPr lang="ru-RU" dirty="0" err="1"/>
              <a:t>майстерні</a:t>
            </a:r>
            <a:r>
              <a:rPr lang="ru-RU" dirty="0"/>
              <a:t> з ремонту холодильного і </a:t>
            </a:r>
            <a:r>
              <a:rPr lang="ru-RU" dirty="0" err="1"/>
              <a:t>технічного</a:t>
            </a:r>
            <a:r>
              <a:rPr lang="ru-RU" dirty="0"/>
              <a:t> </a:t>
            </a:r>
            <a:r>
              <a:rPr lang="ru-RU" dirty="0" err="1"/>
              <a:t>обладнання</a:t>
            </a:r>
            <a:r>
              <a:rPr lang="ru-RU" dirty="0"/>
              <a:t> </a:t>
            </a:r>
            <a:r>
              <a:rPr lang="ru-RU" dirty="0" err="1"/>
              <a:t>продовольчої</a:t>
            </a:r>
            <a:r>
              <a:rPr lang="ru-RU" dirty="0"/>
              <a:t> </a:t>
            </a:r>
            <a:r>
              <a:rPr lang="ru-RU" dirty="0" err="1"/>
              <a:t>служби</a:t>
            </a:r>
            <a:r>
              <a:rPr lang="ru-RU" dirty="0"/>
              <a:t>. </a:t>
            </a:r>
            <a:endParaRPr lang="ru-RU" dirty="0" smtClean="0"/>
          </a:p>
          <a:p>
            <a:r>
              <a:rPr lang="ru-RU" b="1" i="1" u="sng" dirty="0" err="1" smtClean="0"/>
              <a:t>Технологічне</a:t>
            </a:r>
            <a:r>
              <a:rPr lang="ru-RU" b="1" i="1" u="sng" dirty="0" smtClean="0"/>
              <a:t> </a:t>
            </a:r>
            <a:r>
              <a:rPr lang="ru-RU" b="1" i="1" u="sng" dirty="0" err="1"/>
              <a:t>обладнання</a:t>
            </a:r>
            <a:r>
              <a:rPr lang="ru-RU" b="1" i="1" u="sng" dirty="0"/>
              <a:t> </a:t>
            </a:r>
            <a:r>
              <a:rPr lang="ru-RU" b="1" i="1" u="sng" dirty="0" err="1"/>
              <a:t>їдалень</a:t>
            </a:r>
            <a:r>
              <a:rPr lang="ru-RU" b="1" i="1" u="sng" dirty="0"/>
              <a:t> </a:t>
            </a:r>
            <a:r>
              <a:rPr lang="ru-RU" b="1" i="1" u="sng" dirty="0" err="1"/>
              <a:t>військових</a:t>
            </a:r>
            <a:r>
              <a:rPr lang="ru-RU" b="1" i="1" u="sng" dirty="0"/>
              <a:t> </a:t>
            </a:r>
            <a:r>
              <a:rPr lang="ru-RU" b="1" i="1" u="sng" dirty="0" err="1"/>
              <a:t>частин</a:t>
            </a:r>
            <a:r>
              <a:rPr lang="ru-RU" dirty="0"/>
              <a:t>: </a:t>
            </a:r>
            <a:r>
              <a:rPr lang="ru-RU" dirty="0" err="1"/>
              <a:t>механічне</a:t>
            </a:r>
            <a:r>
              <a:rPr lang="ru-RU" dirty="0"/>
              <a:t> (</a:t>
            </a:r>
            <a:r>
              <a:rPr lang="ru-RU" dirty="0" err="1"/>
              <a:t>універсальні</a:t>
            </a:r>
            <a:r>
              <a:rPr lang="ru-RU" dirty="0"/>
              <a:t> </a:t>
            </a:r>
            <a:r>
              <a:rPr lang="ru-RU" dirty="0" err="1"/>
              <a:t>кухонні</a:t>
            </a:r>
            <a:r>
              <a:rPr lang="ru-RU" dirty="0"/>
              <a:t> </a:t>
            </a:r>
            <a:r>
              <a:rPr lang="ru-RU" dirty="0" err="1"/>
              <a:t>машини</a:t>
            </a:r>
            <a:r>
              <a:rPr lang="ru-RU" dirty="0"/>
              <a:t>, </a:t>
            </a:r>
            <a:r>
              <a:rPr lang="ru-RU" dirty="0" err="1"/>
              <a:t>машини</a:t>
            </a:r>
            <a:r>
              <a:rPr lang="ru-RU" dirty="0"/>
              <a:t> для </a:t>
            </a:r>
            <a:r>
              <a:rPr lang="ru-RU" dirty="0" err="1"/>
              <a:t>чищення</a:t>
            </a:r>
            <a:r>
              <a:rPr lang="ru-RU" dirty="0"/>
              <a:t> </a:t>
            </a:r>
            <a:r>
              <a:rPr lang="ru-RU" dirty="0" err="1"/>
              <a:t>картоплі</a:t>
            </a:r>
            <a:r>
              <a:rPr lang="ru-RU" dirty="0"/>
              <a:t>, для </a:t>
            </a:r>
            <a:r>
              <a:rPr lang="ru-RU" dirty="0" err="1"/>
              <a:t>нарізання</a:t>
            </a:r>
            <a:r>
              <a:rPr lang="ru-RU" dirty="0"/>
              <a:t> </a:t>
            </a:r>
            <a:r>
              <a:rPr lang="ru-RU" dirty="0" err="1"/>
              <a:t>овочів</a:t>
            </a:r>
            <a:r>
              <a:rPr lang="ru-RU" dirty="0"/>
              <a:t>, </a:t>
            </a:r>
            <a:r>
              <a:rPr lang="ru-RU" dirty="0" err="1"/>
              <a:t>машини</a:t>
            </a:r>
            <a:r>
              <a:rPr lang="ru-RU" dirty="0"/>
              <a:t> для </a:t>
            </a:r>
            <a:r>
              <a:rPr lang="ru-RU" dirty="0" err="1"/>
              <a:t>шинкування</a:t>
            </a:r>
            <a:r>
              <a:rPr lang="ru-RU" dirty="0"/>
              <a:t>, </a:t>
            </a:r>
            <a:r>
              <a:rPr lang="ru-RU" dirty="0" err="1"/>
              <a:t>м’ясорубки</a:t>
            </a:r>
            <a:r>
              <a:rPr lang="ru-RU" dirty="0"/>
              <a:t>, </a:t>
            </a:r>
            <a:r>
              <a:rPr lang="ru-RU" dirty="0" err="1"/>
              <a:t>машини</a:t>
            </a:r>
            <a:r>
              <a:rPr lang="ru-RU" dirty="0"/>
              <a:t> для </a:t>
            </a:r>
            <a:r>
              <a:rPr lang="ru-RU" dirty="0" err="1"/>
              <a:t>формування</a:t>
            </a:r>
            <a:r>
              <a:rPr lang="ru-RU" dirty="0"/>
              <a:t> і </a:t>
            </a:r>
            <a:r>
              <a:rPr lang="ru-RU" dirty="0" err="1"/>
              <a:t>панірування</a:t>
            </a:r>
            <a:r>
              <a:rPr lang="ru-RU" dirty="0"/>
              <a:t> котлет; </a:t>
            </a:r>
            <a:r>
              <a:rPr lang="ru-RU" dirty="0" err="1"/>
              <a:t>хліборізки</a:t>
            </a:r>
            <a:r>
              <a:rPr lang="ru-RU" dirty="0"/>
              <a:t>, </a:t>
            </a:r>
            <a:r>
              <a:rPr lang="ru-RU" dirty="0" err="1"/>
              <a:t>машини</a:t>
            </a:r>
            <a:r>
              <a:rPr lang="ru-RU" dirty="0"/>
              <a:t> для чистки </a:t>
            </a:r>
            <a:r>
              <a:rPr lang="ru-RU" dirty="0" err="1"/>
              <a:t>риби</a:t>
            </a:r>
            <a:r>
              <a:rPr lang="ru-RU" dirty="0"/>
              <a:t>, </a:t>
            </a:r>
            <a:r>
              <a:rPr lang="ru-RU" dirty="0" err="1"/>
              <a:t>збивальні</a:t>
            </a:r>
            <a:r>
              <a:rPr lang="ru-RU" dirty="0"/>
              <a:t> </a:t>
            </a:r>
            <a:r>
              <a:rPr lang="ru-RU" dirty="0" err="1"/>
              <a:t>машини</a:t>
            </a:r>
            <a:r>
              <a:rPr lang="ru-RU" dirty="0"/>
              <a:t>, </a:t>
            </a:r>
            <a:r>
              <a:rPr lang="ru-RU" dirty="0" err="1"/>
              <a:t>машини</a:t>
            </a:r>
            <a:r>
              <a:rPr lang="ru-RU" dirty="0"/>
              <a:t> для </a:t>
            </a:r>
            <a:r>
              <a:rPr lang="ru-RU" dirty="0" err="1"/>
              <a:t>миття</a:t>
            </a:r>
            <a:r>
              <a:rPr lang="ru-RU" dirty="0"/>
              <a:t> посуду та </a:t>
            </a:r>
            <a:r>
              <a:rPr lang="ru-RU" dirty="0" err="1"/>
              <a:t>інше</a:t>
            </a:r>
            <a:r>
              <a:rPr lang="ru-RU" dirty="0"/>
              <a:t>); </a:t>
            </a:r>
            <a:r>
              <a:rPr lang="ru-RU" dirty="0" err="1"/>
              <a:t>теплове</a:t>
            </a:r>
            <a:r>
              <a:rPr lang="ru-RU" dirty="0"/>
              <a:t> (</a:t>
            </a:r>
            <a:r>
              <a:rPr lang="ru-RU" dirty="0" err="1"/>
              <a:t>плити</a:t>
            </a:r>
            <a:r>
              <a:rPr lang="ru-RU" dirty="0"/>
              <a:t>, </a:t>
            </a:r>
            <a:r>
              <a:rPr lang="ru-RU" dirty="0" err="1"/>
              <a:t>котли</a:t>
            </a:r>
            <a:r>
              <a:rPr lang="ru-RU" dirty="0"/>
              <a:t> для </a:t>
            </a:r>
            <a:r>
              <a:rPr lang="ru-RU" dirty="0" err="1"/>
              <a:t>варіння</a:t>
            </a:r>
            <a:r>
              <a:rPr lang="ru-RU" dirty="0"/>
              <a:t> </a:t>
            </a:r>
            <a:r>
              <a:rPr lang="ru-RU" dirty="0" err="1"/>
              <a:t>страв</a:t>
            </a:r>
            <a:r>
              <a:rPr lang="ru-RU" dirty="0"/>
              <a:t>, сковороди і </a:t>
            </a:r>
            <a:r>
              <a:rPr lang="ru-RU" dirty="0" err="1"/>
              <a:t>фритюрниці</a:t>
            </a:r>
            <a:r>
              <a:rPr lang="ru-RU" dirty="0"/>
              <a:t> </a:t>
            </a:r>
            <a:r>
              <a:rPr lang="ru-RU" dirty="0" err="1"/>
              <a:t>електричні</a:t>
            </a:r>
            <a:r>
              <a:rPr lang="ru-RU" dirty="0"/>
              <a:t>, </a:t>
            </a:r>
            <a:r>
              <a:rPr lang="ru-RU" dirty="0" err="1"/>
              <a:t>шафи</a:t>
            </a:r>
            <a:r>
              <a:rPr lang="ru-RU" dirty="0"/>
              <a:t> </a:t>
            </a:r>
            <a:r>
              <a:rPr lang="ru-RU" dirty="0" err="1"/>
              <a:t>жарові</a:t>
            </a:r>
            <a:r>
              <a:rPr lang="ru-RU" dirty="0"/>
              <a:t> й </a:t>
            </a:r>
            <a:r>
              <a:rPr lang="ru-RU" dirty="0" err="1"/>
              <a:t>пекарські</a:t>
            </a:r>
            <a:r>
              <a:rPr lang="ru-RU" dirty="0"/>
              <a:t>, </a:t>
            </a:r>
            <a:r>
              <a:rPr lang="ru-RU" dirty="0" err="1"/>
              <a:t>кип’ятильники</a:t>
            </a:r>
            <a:r>
              <a:rPr lang="ru-RU" dirty="0"/>
              <a:t> та </a:t>
            </a:r>
            <a:r>
              <a:rPr lang="ru-RU" dirty="0" err="1"/>
              <a:t>інше</a:t>
            </a:r>
            <a:r>
              <a:rPr lang="ru-RU" dirty="0"/>
              <a:t>). </a:t>
            </a:r>
            <a:r>
              <a:rPr lang="ru-RU" dirty="0" err="1"/>
              <a:t>Холодильне</a:t>
            </a:r>
            <a:r>
              <a:rPr lang="ru-RU" dirty="0"/>
              <a:t> </a:t>
            </a:r>
            <a:r>
              <a:rPr lang="ru-RU" dirty="0" err="1"/>
              <a:t>обладнання</a:t>
            </a:r>
            <a:r>
              <a:rPr lang="ru-RU" dirty="0"/>
              <a:t> </a:t>
            </a:r>
            <a:r>
              <a:rPr lang="ru-RU" dirty="0" err="1"/>
              <a:t>їдалень</a:t>
            </a:r>
            <a:r>
              <a:rPr lang="ru-RU" dirty="0"/>
              <a:t> і </a:t>
            </a:r>
            <a:r>
              <a:rPr lang="ru-RU" dirty="0" err="1"/>
              <a:t>продовольчих</a:t>
            </a:r>
            <a:r>
              <a:rPr lang="ru-RU" dirty="0"/>
              <a:t> </a:t>
            </a:r>
            <a:r>
              <a:rPr lang="ru-RU" dirty="0" err="1"/>
              <a:t>складів</a:t>
            </a:r>
            <a:r>
              <a:rPr lang="ru-RU" dirty="0"/>
              <a:t> (</a:t>
            </a:r>
            <a:r>
              <a:rPr lang="ru-RU" dirty="0" err="1"/>
              <a:t>шафи</a:t>
            </a:r>
            <a:r>
              <a:rPr lang="ru-RU" dirty="0"/>
              <a:t> і </a:t>
            </a:r>
            <a:r>
              <a:rPr lang="ru-RU" dirty="0" err="1"/>
              <a:t>камери</a:t>
            </a:r>
            <a:r>
              <a:rPr lang="ru-RU" dirty="0"/>
              <a:t> </a:t>
            </a:r>
            <a:r>
              <a:rPr lang="ru-RU" dirty="0" err="1"/>
              <a:t>холодильні</a:t>
            </a:r>
            <a:r>
              <a:rPr lang="ru-RU" dirty="0"/>
              <a:t>, </a:t>
            </a:r>
            <a:r>
              <a:rPr lang="ru-RU" dirty="0" err="1"/>
              <a:t>побутові</a:t>
            </a:r>
            <a:r>
              <a:rPr lang="ru-RU" dirty="0"/>
              <a:t> холодильники, </a:t>
            </a:r>
            <a:r>
              <a:rPr lang="ru-RU" dirty="0" err="1"/>
              <a:t>вітрини</a:t>
            </a:r>
            <a:r>
              <a:rPr lang="ru-RU" dirty="0"/>
              <a:t>-прилавки, </a:t>
            </a:r>
            <a:r>
              <a:rPr lang="ru-RU" dirty="0" err="1"/>
              <a:t>холодильні</a:t>
            </a:r>
            <a:r>
              <a:rPr lang="ru-RU" dirty="0"/>
              <a:t> </a:t>
            </a:r>
            <a:r>
              <a:rPr lang="ru-RU" dirty="0" err="1"/>
              <a:t>агрегати</a:t>
            </a:r>
            <a:r>
              <a:rPr lang="ru-RU" dirty="0"/>
              <a:t> та </a:t>
            </a:r>
            <a:r>
              <a:rPr lang="ru-RU" dirty="0" err="1"/>
              <a:t>інше</a:t>
            </a:r>
            <a:r>
              <a:rPr lang="ru-RU" dirty="0"/>
              <a:t>). </a:t>
            </a:r>
            <a:endParaRPr lang="ru-RU" dirty="0" smtClean="0"/>
          </a:p>
          <a:p>
            <a:r>
              <a:rPr lang="ru-RU" b="1" i="1" u="sng" dirty="0" err="1" smtClean="0"/>
              <a:t>Технологічне</a:t>
            </a:r>
            <a:r>
              <a:rPr lang="ru-RU" b="1" i="1" u="sng" dirty="0" smtClean="0"/>
              <a:t> </a:t>
            </a:r>
            <a:r>
              <a:rPr lang="ru-RU" b="1" i="1" u="sng" dirty="0" err="1"/>
              <a:t>обладнання</a:t>
            </a:r>
            <a:r>
              <a:rPr lang="ru-RU" b="1" i="1" u="sng" dirty="0"/>
              <a:t> </a:t>
            </a:r>
            <a:r>
              <a:rPr lang="ru-RU" b="1" i="1" u="sng" dirty="0" err="1"/>
              <a:t>стаціонарних</a:t>
            </a:r>
            <a:r>
              <a:rPr lang="ru-RU" b="1" i="1" u="sng" dirty="0"/>
              <a:t> </a:t>
            </a:r>
            <a:r>
              <a:rPr lang="ru-RU" b="1" i="1" u="sng" dirty="0" err="1"/>
              <a:t>військових</a:t>
            </a:r>
            <a:r>
              <a:rPr lang="ru-RU" b="1" i="1" u="sng" dirty="0"/>
              <a:t> </a:t>
            </a:r>
            <a:r>
              <a:rPr lang="ru-RU" b="1" i="1" u="sng" dirty="0" err="1"/>
              <a:t>хлібозаводів</a:t>
            </a:r>
            <a:r>
              <a:rPr lang="ru-RU" b="1" i="1" u="sng" dirty="0"/>
              <a:t> </a:t>
            </a:r>
            <a:r>
              <a:rPr lang="ru-RU" dirty="0"/>
              <a:t>(</a:t>
            </a:r>
            <a:r>
              <a:rPr lang="ru-RU" dirty="0" err="1"/>
              <a:t>хлібопекарські</a:t>
            </a:r>
            <a:r>
              <a:rPr lang="ru-RU" dirty="0"/>
              <a:t> </a:t>
            </a:r>
            <a:r>
              <a:rPr lang="ru-RU" dirty="0" err="1"/>
              <a:t>печі</a:t>
            </a:r>
            <a:r>
              <a:rPr lang="ru-RU" dirty="0"/>
              <a:t>, </a:t>
            </a:r>
            <a:r>
              <a:rPr lang="ru-RU" dirty="0" err="1"/>
              <a:t>тісто-замішувальні</a:t>
            </a:r>
            <a:r>
              <a:rPr lang="ru-RU" dirty="0"/>
              <a:t>, </a:t>
            </a:r>
            <a:r>
              <a:rPr lang="ru-RU" dirty="0" err="1"/>
              <a:t>тісто-розподільні</a:t>
            </a:r>
            <a:r>
              <a:rPr lang="ru-RU" dirty="0"/>
              <a:t> і </a:t>
            </a:r>
            <a:r>
              <a:rPr lang="ru-RU" dirty="0" err="1"/>
              <a:t>тісто-округлювальні</a:t>
            </a:r>
            <a:r>
              <a:rPr lang="ru-RU" dirty="0"/>
              <a:t> </a:t>
            </a:r>
            <a:r>
              <a:rPr lang="ru-RU" dirty="0" err="1"/>
              <a:t>машини</a:t>
            </a:r>
            <a:r>
              <a:rPr lang="ru-RU" dirty="0"/>
              <a:t>, </a:t>
            </a:r>
            <a:r>
              <a:rPr lang="ru-RU" dirty="0" err="1"/>
              <a:t>просіювачі</a:t>
            </a:r>
            <a:r>
              <a:rPr lang="ru-RU" dirty="0"/>
              <a:t>, </a:t>
            </a:r>
            <a:r>
              <a:rPr lang="ru-RU" dirty="0" err="1"/>
              <a:t>солерозчинники</a:t>
            </a:r>
            <a:r>
              <a:rPr lang="ru-RU" dirty="0"/>
              <a:t>, </a:t>
            </a:r>
            <a:r>
              <a:rPr lang="ru-RU" dirty="0" err="1"/>
              <a:t>цукророзчинники</a:t>
            </a:r>
            <a:r>
              <a:rPr lang="ru-RU" dirty="0"/>
              <a:t> та </a:t>
            </a:r>
            <a:r>
              <a:rPr lang="ru-RU" dirty="0" err="1"/>
              <a:t>інше</a:t>
            </a:r>
            <a:r>
              <a:rPr lang="ru-RU" dirty="0"/>
              <a:t>). </a:t>
            </a:r>
            <a:endParaRPr lang="ru-RU" dirty="0" smtClean="0"/>
          </a:p>
          <a:p>
            <a:r>
              <a:rPr lang="ru-RU" b="1" i="1" u="sng" dirty="0" err="1"/>
              <a:t>Ваговимірювальні</a:t>
            </a:r>
            <a:r>
              <a:rPr lang="ru-RU" b="1" i="1" u="sng" dirty="0"/>
              <a:t> </a:t>
            </a:r>
            <a:r>
              <a:rPr lang="ru-RU" b="1" i="1" u="sng" dirty="0" err="1"/>
              <a:t>прилади</a:t>
            </a:r>
            <a:r>
              <a:rPr lang="ru-RU" b="1" i="1" u="sng" dirty="0"/>
              <a:t> </a:t>
            </a:r>
            <a:r>
              <a:rPr lang="ru-RU" dirty="0"/>
              <a:t>(ваги </a:t>
            </a:r>
            <a:r>
              <a:rPr lang="ru-RU" dirty="0" err="1"/>
              <a:t>настільні</a:t>
            </a:r>
            <a:r>
              <a:rPr lang="ru-RU" dirty="0"/>
              <a:t>, </a:t>
            </a:r>
            <a:r>
              <a:rPr lang="ru-RU" dirty="0" err="1"/>
              <a:t>товарні</a:t>
            </a:r>
            <a:r>
              <a:rPr lang="ru-RU" dirty="0"/>
              <a:t>, </a:t>
            </a:r>
            <a:r>
              <a:rPr lang="ru-RU" dirty="0" err="1"/>
              <a:t>гирі</a:t>
            </a:r>
            <a:r>
              <a:rPr lang="ru-RU" dirty="0"/>
              <a:t> та </a:t>
            </a:r>
            <a:r>
              <a:rPr lang="ru-RU" dirty="0" err="1"/>
              <a:t>інше</a:t>
            </a:r>
            <a:r>
              <a:rPr lang="ru-RU" dirty="0" smtClean="0"/>
              <a:t>).</a:t>
            </a:r>
            <a:r>
              <a:rPr lang="ru-RU" b="1" i="1" u="sng" dirty="0"/>
              <a:t> </a:t>
            </a:r>
            <a:endParaRPr lang="ru-RU" b="1" i="1" u="sng" dirty="0" smtClean="0"/>
          </a:p>
        </p:txBody>
      </p:sp>
    </p:spTree>
    <p:extLst>
      <p:ext uri="{BB962C8B-B14F-4D97-AF65-F5344CB8AC3E}">
        <p14:creationId xmlns:p14="http://schemas.microsoft.com/office/powerpoint/2010/main" val="4064934078"/>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19618" y="204716"/>
            <a:ext cx="9784994" cy="6653284"/>
          </a:xfrm>
        </p:spPr>
        <p:txBody>
          <a:bodyPr/>
          <a:lstStyle/>
          <a:p>
            <a:r>
              <a:rPr lang="ru-RU" b="1" i="1" u="sng" dirty="0"/>
              <a:t>До </a:t>
            </a:r>
            <a:r>
              <a:rPr lang="ru-RU" b="1" i="1" u="sng" dirty="0" err="1"/>
              <a:t>військового</a:t>
            </a:r>
            <a:r>
              <a:rPr lang="ru-RU" b="1" i="1" u="sng" dirty="0"/>
              <a:t> майна </a:t>
            </a:r>
            <a:r>
              <a:rPr lang="ru-RU" b="1" i="1" u="sng" dirty="0" err="1"/>
              <a:t>продовольчої</a:t>
            </a:r>
            <a:r>
              <a:rPr lang="ru-RU" b="1" i="1" u="sng" dirty="0"/>
              <a:t> </a:t>
            </a:r>
            <a:r>
              <a:rPr lang="ru-RU" b="1" i="1" u="sng" dirty="0" err="1"/>
              <a:t>служби</a:t>
            </a:r>
            <a:r>
              <a:rPr lang="ru-RU" b="1" i="1" u="sng" dirty="0"/>
              <a:t> </a:t>
            </a:r>
            <a:r>
              <a:rPr lang="ru-RU" b="1" i="1" u="sng" dirty="0" err="1"/>
              <a:t>належить</a:t>
            </a:r>
            <a:r>
              <a:rPr lang="ru-RU" dirty="0"/>
              <a:t> : столово-</a:t>
            </a:r>
            <a:r>
              <a:rPr lang="ru-RU" dirty="0" err="1"/>
              <a:t>кухонний</a:t>
            </a:r>
            <a:r>
              <a:rPr lang="ru-RU" dirty="0"/>
              <a:t> посуд та </a:t>
            </a:r>
            <a:r>
              <a:rPr lang="ru-RU" dirty="0" err="1"/>
              <a:t>інвентар</a:t>
            </a:r>
            <a:r>
              <a:rPr lang="ru-RU" dirty="0"/>
              <a:t>; </a:t>
            </a:r>
            <a:r>
              <a:rPr lang="ru-RU" dirty="0" err="1"/>
              <a:t>немеханічне</a:t>
            </a:r>
            <a:r>
              <a:rPr lang="ru-RU" dirty="0"/>
              <a:t> </a:t>
            </a:r>
            <a:r>
              <a:rPr lang="ru-RU" dirty="0" err="1"/>
              <a:t>обладнання</a:t>
            </a:r>
            <a:r>
              <a:rPr lang="ru-RU" dirty="0"/>
              <a:t> </a:t>
            </a:r>
            <a:r>
              <a:rPr lang="ru-RU" dirty="0" err="1"/>
              <a:t>їдалень</a:t>
            </a:r>
            <a:r>
              <a:rPr lang="ru-RU" dirty="0"/>
              <a:t> і </a:t>
            </a:r>
            <a:r>
              <a:rPr lang="ru-RU" dirty="0" err="1"/>
              <a:t>продовольчих</a:t>
            </a:r>
            <a:r>
              <a:rPr lang="ru-RU" dirty="0"/>
              <a:t> </a:t>
            </a:r>
            <a:r>
              <a:rPr lang="ru-RU" dirty="0" err="1"/>
              <a:t>складів</a:t>
            </a:r>
            <a:r>
              <a:rPr lang="ru-RU" dirty="0"/>
              <a:t>, </a:t>
            </a:r>
            <a:r>
              <a:rPr lang="ru-RU" dirty="0" err="1"/>
              <a:t>військових</a:t>
            </a:r>
            <a:r>
              <a:rPr lang="ru-RU" dirty="0"/>
              <a:t> </a:t>
            </a:r>
            <a:r>
              <a:rPr lang="ru-RU" dirty="0" err="1"/>
              <a:t>хлібозаводів</a:t>
            </a:r>
            <a:r>
              <a:rPr lang="ru-RU" dirty="0"/>
              <a:t> (</a:t>
            </a:r>
            <a:r>
              <a:rPr lang="ru-RU" dirty="0" err="1"/>
              <a:t>лінії</a:t>
            </a:r>
            <a:r>
              <a:rPr lang="ru-RU" dirty="0"/>
              <a:t> </a:t>
            </a:r>
            <a:r>
              <a:rPr lang="ru-RU" dirty="0" err="1"/>
              <a:t>самообслуговування</a:t>
            </a:r>
            <a:r>
              <a:rPr lang="ru-RU" dirty="0"/>
              <a:t>, </a:t>
            </a:r>
            <a:r>
              <a:rPr lang="ru-RU" dirty="0" err="1"/>
              <a:t>столи</a:t>
            </a:r>
            <a:r>
              <a:rPr lang="ru-RU" dirty="0"/>
              <a:t>, </a:t>
            </a:r>
            <a:r>
              <a:rPr lang="ru-RU" dirty="0" err="1"/>
              <a:t>ванни</a:t>
            </a:r>
            <a:r>
              <a:rPr lang="ru-RU" dirty="0"/>
              <a:t> </a:t>
            </a:r>
            <a:r>
              <a:rPr lang="ru-RU" dirty="0" err="1"/>
              <a:t>виробничі</a:t>
            </a:r>
            <a:r>
              <a:rPr lang="ru-RU" dirty="0"/>
              <a:t>, </a:t>
            </a:r>
            <a:r>
              <a:rPr lang="ru-RU" dirty="0" err="1"/>
              <a:t>стелажі</a:t>
            </a:r>
            <a:r>
              <a:rPr lang="ru-RU" dirty="0"/>
              <a:t> для посуду, </a:t>
            </a:r>
            <a:r>
              <a:rPr lang="ru-RU" dirty="0" err="1"/>
              <a:t>візки</a:t>
            </a:r>
            <a:r>
              <a:rPr lang="ru-RU" dirty="0"/>
              <a:t> для </a:t>
            </a:r>
            <a:r>
              <a:rPr lang="ru-RU" dirty="0" err="1"/>
              <a:t>підвезення</a:t>
            </a:r>
            <a:r>
              <a:rPr lang="ru-RU" dirty="0"/>
              <a:t> </a:t>
            </a:r>
            <a:r>
              <a:rPr lang="ru-RU" dirty="0" err="1"/>
              <a:t>готової</a:t>
            </a:r>
            <a:r>
              <a:rPr lang="ru-RU" dirty="0"/>
              <a:t> </a:t>
            </a:r>
            <a:r>
              <a:rPr lang="ru-RU" dirty="0" err="1"/>
              <a:t>їжі</a:t>
            </a:r>
            <a:r>
              <a:rPr lang="ru-RU" dirty="0"/>
              <a:t> і </a:t>
            </a:r>
            <a:r>
              <a:rPr lang="ru-RU" dirty="0" err="1"/>
              <a:t>збирання</a:t>
            </a:r>
            <a:r>
              <a:rPr lang="ru-RU" dirty="0"/>
              <a:t> посуду та </a:t>
            </a:r>
            <a:r>
              <a:rPr lang="ru-RU" dirty="0" err="1"/>
              <a:t>інше</a:t>
            </a:r>
            <a:r>
              <a:rPr lang="ru-RU" dirty="0"/>
              <a:t>); </a:t>
            </a:r>
            <a:r>
              <a:rPr lang="ru-RU" dirty="0" err="1"/>
              <a:t>спеціальні</a:t>
            </a:r>
            <a:r>
              <a:rPr lang="ru-RU" dirty="0"/>
              <a:t> намети і </a:t>
            </a:r>
            <a:r>
              <a:rPr lang="ru-RU" dirty="0" err="1"/>
              <a:t>брезенти</a:t>
            </a:r>
            <a:r>
              <a:rPr lang="ru-RU" dirty="0"/>
              <a:t>, </a:t>
            </a:r>
            <a:r>
              <a:rPr lang="ru-RU" dirty="0" err="1"/>
              <a:t>що</a:t>
            </a:r>
            <a:r>
              <a:rPr lang="ru-RU" dirty="0"/>
              <a:t> </a:t>
            </a:r>
            <a:r>
              <a:rPr lang="ru-RU" dirty="0" err="1"/>
              <a:t>використовуються</a:t>
            </a:r>
            <a:r>
              <a:rPr lang="ru-RU" dirty="0"/>
              <a:t> </a:t>
            </a:r>
            <a:r>
              <a:rPr lang="ru-RU" dirty="0" err="1"/>
              <a:t>продовольчою</a:t>
            </a:r>
            <a:r>
              <a:rPr lang="ru-RU" dirty="0"/>
              <a:t> службою, а </a:t>
            </a:r>
            <a:r>
              <a:rPr lang="ru-RU" dirty="0" err="1"/>
              <a:t>також</a:t>
            </a:r>
            <a:r>
              <a:rPr lang="ru-RU" dirty="0"/>
              <a:t> скатерки, </a:t>
            </a:r>
            <a:r>
              <a:rPr lang="ru-RU" dirty="0" err="1"/>
              <a:t>клейонки</a:t>
            </a:r>
            <a:r>
              <a:rPr lang="ru-RU" dirty="0"/>
              <a:t>, </a:t>
            </a:r>
            <a:r>
              <a:rPr lang="ru-RU" dirty="0" err="1"/>
              <a:t>серветки</a:t>
            </a:r>
            <a:r>
              <a:rPr lang="ru-RU" dirty="0"/>
              <a:t>; </a:t>
            </a:r>
            <a:r>
              <a:rPr lang="ru-RU" dirty="0" err="1"/>
              <a:t>запасні</a:t>
            </a:r>
            <a:r>
              <a:rPr lang="ru-RU" dirty="0"/>
              <a:t> </a:t>
            </a:r>
            <a:r>
              <a:rPr lang="ru-RU" dirty="0" err="1"/>
              <a:t>частини</a:t>
            </a:r>
            <a:r>
              <a:rPr lang="ru-RU" dirty="0"/>
              <a:t>, </a:t>
            </a:r>
            <a:r>
              <a:rPr lang="ru-RU" dirty="0" err="1"/>
              <a:t>матеріали</a:t>
            </a:r>
            <a:r>
              <a:rPr lang="ru-RU" dirty="0"/>
              <a:t>, </a:t>
            </a:r>
            <a:r>
              <a:rPr lang="ru-RU" dirty="0" err="1"/>
              <a:t>пристрої</a:t>
            </a:r>
            <a:r>
              <a:rPr lang="ru-RU" dirty="0"/>
              <a:t>, </a:t>
            </a:r>
            <a:r>
              <a:rPr lang="ru-RU" dirty="0" err="1"/>
              <a:t>інструменти</a:t>
            </a:r>
            <a:r>
              <a:rPr lang="ru-RU" dirty="0"/>
              <a:t> і </a:t>
            </a:r>
            <a:r>
              <a:rPr lang="ru-RU" dirty="0" err="1"/>
              <a:t>приладдя</a:t>
            </a:r>
            <a:r>
              <a:rPr lang="ru-RU" dirty="0"/>
              <a:t> для </a:t>
            </a:r>
            <a:r>
              <a:rPr lang="ru-RU" dirty="0" err="1"/>
              <a:t>експлуатації</a:t>
            </a:r>
            <a:r>
              <a:rPr lang="ru-RU" dirty="0"/>
              <a:t> та ремонту </a:t>
            </a:r>
            <a:r>
              <a:rPr lang="ru-RU" dirty="0" err="1"/>
              <a:t>техніки</a:t>
            </a:r>
            <a:r>
              <a:rPr lang="ru-RU" dirty="0"/>
              <a:t> </a:t>
            </a:r>
            <a:r>
              <a:rPr lang="ru-RU" dirty="0" err="1"/>
              <a:t>продовольчої</a:t>
            </a:r>
            <a:r>
              <a:rPr lang="ru-RU" dirty="0"/>
              <a:t> </a:t>
            </a:r>
            <a:r>
              <a:rPr lang="ru-RU" dirty="0" err="1"/>
              <a:t>служби</a:t>
            </a:r>
            <a:r>
              <a:rPr lang="ru-RU" dirty="0"/>
              <a:t>; </a:t>
            </a:r>
            <a:r>
              <a:rPr lang="ru-RU" dirty="0" err="1"/>
              <a:t>лабораторні</a:t>
            </a:r>
            <a:r>
              <a:rPr lang="ru-RU" dirty="0"/>
              <a:t> </a:t>
            </a:r>
            <a:r>
              <a:rPr lang="ru-RU" dirty="0" err="1"/>
              <a:t>прилади</a:t>
            </a:r>
            <a:r>
              <a:rPr lang="ru-RU" dirty="0"/>
              <a:t> і </a:t>
            </a:r>
            <a:r>
              <a:rPr lang="ru-RU" dirty="0" err="1"/>
              <a:t>реактиви</a:t>
            </a:r>
            <a:r>
              <a:rPr lang="ru-RU" dirty="0"/>
              <a:t> для </a:t>
            </a:r>
            <a:r>
              <a:rPr lang="ru-RU" dirty="0" err="1"/>
              <a:t>продовольчих</a:t>
            </a:r>
            <a:r>
              <a:rPr lang="ru-RU" dirty="0"/>
              <a:t> </a:t>
            </a:r>
            <a:r>
              <a:rPr lang="ru-RU" dirty="0" err="1"/>
              <a:t>складів</a:t>
            </a:r>
            <a:r>
              <a:rPr lang="ru-RU" dirty="0"/>
              <a:t> та </a:t>
            </a:r>
            <a:r>
              <a:rPr lang="ru-RU" dirty="0" err="1"/>
              <a:t>військових</a:t>
            </a:r>
            <a:r>
              <a:rPr lang="ru-RU" dirty="0"/>
              <a:t> </a:t>
            </a:r>
            <a:r>
              <a:rPr lang="ru-RU" dirty="0" err="1"/>
              <a:t>хлібозаводів</a:t>
            </a:r>
            <a:r>
              <a:rPr lang="ru-RU" dirty="0"/>
              <a:t>; тара </a:t>
            </a:r>
            <a:r>
              <a:rPr lang="ru-RU" dirty="0" err="1"/>
              <a:t>усіх</a:t>
            </a:r>
            <a:r>
              <a:rPr lang="ru-RU" dirty="0"/>
              <a:t> </a:t>
            </a:r>
            <a:r>
              <a:rPr lang="ru-RU" dirty="0" err="1"/>
              <a:t>видів</a:t>
            </a:r>
            <a:r>
              <a:rPr lang="ru-RU" dirty="0"/>
              <a:t>, </a:t>
            </a:r>
            <a:r>
              <a:rPr lang="ru-RU" dirty="0" err="1"/>
              <a:t>стелажі</a:t>
            </a:r>
            <a:r>
              <a:rPr lang="ru-RU" dirty="0"/>
              <a:t>, </a:t>
            </a:r>
            <a:r>
              <a:rPr lang="ru-RU" dirty="0" err="1"/>
              <a:t>піддони</a:t>
            </a:r>
            <a:r>
              <a:rPr lang="ru-RU" dirty="0"/>
              <a:t> і </a:t>
            </a:r>
            <a:r>
              <a:rPr lang="ru-RU" dirty="0" err="1"/>
              <a:t>контейнери</a:t>
            </a:r>
            <a:r>
              <a:rPr lang="ru-RU" dirty="0"/>
              <a:t>; книги і бланки </a:t>
            </a:r>
            <a:r>
              <a:rPr lang="ru-RU" dirty="0" err="1"/>
              <a:t>обліку</a:t>
            </a:r>
            <a:r>
              <a:rPr lang="ru-RU" dirty="0"/>
              <a:t> та </a:t>
            </a:r>
            <a:r>
              <a:rPr lang="ru-RU" dirty="0" err="1"/>
              <a:t>звітності</a:t>
            </a:r>
            <a:r>
              <a:rPr lang="ru-RU" dirty="0"/>
              <a:t>, </a:t>
            </a:r>
            <a:r>
              <a:rPr lang="ru-RU" dirty="0" err="1"/>
              <a:t>плакати</a:t>
            </a:r>
            <a:r>
              <a:rPr lang="ru-RU" dirty="0"/>
              <a:t> та </a:t>
            </a:r>
            <a:r>
              <a:rPr lang="ru-RU" dirty="0" err="1"/>
              <a:t>інша</a:t>
            </a:r>
            <a:r>
              <a:rPr lang="ru-RU" dirty="0"/>
              <a:t> </a:t>
            </a:r>
            <a:r>
              <a:rPr lang="ru-RU" dirty="0" err="1"/>
              <a:t>документація</a:t>
            </a:r>
            <a:r>
              <a:rPr lang="ru-RU" dirty="0"/>
              <a:t> з </a:t>
            </a:r>
            <a:r>
              <a:rPr lang="ru-RU" dirty="0" err="1"/>
              <a:t>продовольчої</a:t>
            </a:r>
            <a:r>
              <a:rPr lang="ru-RU" dirty="0"/>
              <a:t> </a:t>
            </a:r>
            <a:r>
              <a:rPr lang="ru-RU" dirty="0" err="1"/>
              <a:t>служби</a:t>
            </a:r>
            <a:r>
              <a:rPr lang="ru-RU" dirty="0"/>
              <a:t>. </a:t>
            </a:r>
            <a:r>
              <a:rPr lang="ru-RU" dirty="0" err="1"/>
              <a:t>Харчові</a:t>
            </a:r>
            <a:r>
              <a:rPr lang="ru-RU" dirty="0"/>
              <a:t> </a:t>
            </a:r>
            <a:r>
              <a:rPr lang="ru-RU" dirty="0" err="1"/>
              <a:t>продукти</a:t>
            </a:r>
            <a:r>
              <a:rPr lang="ru-RU" dirty="0"/>
              <a:t> </a:t>
            </a:r>
            <a:r>
              <a:rPr lang="ru-RU" dirty="0" err="1"/>
              <a:t>поміщають</a:t>
            </a:r>
            <a:r>
              <a:rPr lang="ru-RU" dirty="0"/>
              <a:t> у </a:t>
            </a:r>
            <a:r>
              <a:rPr lang="ru-RU" dirty="0" err="1"/>
              <a:t>мішки</a:t>
            </a:r>
            <a:r>
              <a:rPr lang="ru-RU" dirty="0"/>
              <a:t> </a:t>
            </a:r>
            <a:r>
              <a:rPr lang="ru-RU" dirty="0" err="1"/>
              <a:t>із</a:t>
            </a:r>
            <a:r>
              <a:rPr lang="ru-RU" dirty="0"/>
              <a:t> </a:t>
            </a:r>
            <a:r>
              <a:rPr lang="ru-RU" dirty="0" err="1"/>
              <a:t>поліетилену</a:t>
            </a:r>
            <a:r>
              <a:rPr lang="ru-RU" dirty="0"/>
              <a:t> та </a:t>
            </a:r>
            <a:r>
              <a:rPr lang="ru-RU" dirty="0" err="1"/>
              <a:t>крафт-паперу</a:t>
            </a:r>
            <a:r>
              <a:rPr lang="ru-RU" dirty="0"/>
              <a:t>, у </a:t>
            </a:r>
            <a:r>
              <a:rPr lang="ru-RU" dirty="0" err="1"/>
              <a:t>картонні</a:t>
            </a:r>
            <a:r>
              <a:rPr lang="ru-RU" dirty="0"/>
              <a:t> та </a:t>
            </a:r>
            <a:r>
              <a:rPr lang="ru-RU" dirty="0" err="1"/>
              <a:t>фанерні</a:t>
            </a:r>
            <a:r>
              <a:rPr lang="ru-RU" dirty="0"/>
              <a:t> ящики і </a:t>
            </a:r>
            <a:r>
              <a:rPr lang="ru-RU" dirty="0" err="1"/>
              <a:t>перевозять</a:t>
            </a:r>
            <a:r>
              <a:rPr lang="ru-RU" dirty="0"/>
              <a:t> та </a:t>
            </a:r>
            <a:r>
              <a:rPr lang="ru-RU" dirty="0" err="1"/>
              <a:t>зберігають</a:t>
            </a:r>
            <a:r>
              <a:rPr lang="ru-RU" dirty="0"/>
              <a:t> на </a:t>
            </a:r>
            <a:r>
              <a:rPr lang="ru-RU" dirty="0" err="1"/>
              <a:t>вантажних</a:t>
            </a:r>
            <a:r>
              <a:rPr lang="ru-RU" dirty="0"/>
              <a:t> машинах </a:t>
            </a:r>
            <a:r>
              <a:rPr lang="ru-RU" dirty="0" err="1"/>
              <a:t>продовольчої</a:t>
            </a:r>
            <a:r>
              <a:rPr lang="ru-RU" dirty="0"/>
              <a:t> </a:t>
            </a:r>
            <a:r>
              <a:rPr lang="ru-RU" dirty="0" err="1"/>
              <a:t>служби</a:t>
            </a:r>
            <a:r>
              <a:rPr lang="ru-RU" dirty="0"/>
              <a:t>, </a:t>
            </a:r>
            <a:r>
              <a:rPr lang="ru-RU" dirty="0" err="1"/>
              <a:t>які</a:t>
            </a:r>
            <a:r>
              <a:rPr lang="ru-RU" dirty="0"/>
              <a:t>, </a:t>
            </a:r>
            <a:r>
              <a:rPr lang="ru-RU" dirty="0" err="1"/>
              <a:t>зазвичай</a:t>
            </a:r>
            <a:r>
              <a:rPr lang="ru-RU" dirty="0"/>
              <a:t>, </a:t>
            </a:r>
            <a:r>
              <a:rPr lang="ru-RU" dirty="0" err="1"/>
              <a:t>мають</a:t>
            </a:r>
            <a:r>
              <a:rPr lang="ru-RU" dirty="0"/>
              <a:t> </a:t>
            </a:r>
            <a:r>
              <a:rPr lang="ru-RU" dirty="0" err="1"/>
              <a:t>брезентові</a:t>
            </a:r>
            <a:r>
              <a:rPr lang="ru-RU" dirty="0"/>
              <a:t> </a:t>
            </a:r>
            <a:r>
              <a:rPr lang="ru-RU" dirty="0" err="1"/>
              <a:t>тенти</a:t>
            </a:r>
            <a:r>
              <a:rPr lang="ru-RU" dirty="0"/>
              <a:t> на </a:t>
            </a:r>
            <a:r>
              <a:rPr lang="ru-RU" dirty="0" smtClean="0"/>
              <a:t>кузовах.</a:t>
            </a:r>
            <a:endParaRPr lang="ru-RU" dirty="0"/>
          </a:p>
        </p:txBody>
      </p:sp>
    </p:spTree>
    <p:extLst>
      <p:ext uri="{BB962C8B-B14F-4D97-AF65-F5344CB8AC3E}">
        <p14:creationId xmlns:p14="http://schemas.microsoft.com/office/powerpoint/2010/main" val="1685080854"/>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5845" y="136477"/>
            <a:ext cx="10508776" cy="6537277"/>
          </a:xfrm>
        </p:spPr>
        <p:txBody>
          <a:bodyPr>
            <a:normAutofit/>
          </a:bodyPr>
          <a:lstStyle/>
          <a:p>
            <a:r>
              <a:rPr lang="ru-RU" dirty="0"/>
              <a:t>Для </a:t>
            </a:r>
            <a:r>
              <a:rPr lang="ru-RU" dirty="0" err="1"/>
              <a:t>приготування</a:t>
            </a:r>
            <a:r>
              <a:rPr lang="ru-RU" dirty="0"/>
              <a:t> </a:t>
            </a:r>
            <a:r>
              <a:rPr lang="ru-RU" dirty="0" err="1"/>
              <a:t>їжі</a:t>
            </a:r>
            <a:r>
              <a:rPr lang="ru-RU" dirty="0"/>
              <a:t> на </a:t>
            </a:r>
            <a:r>
              <a:rPr lang="ru-RU" dirty="0" err="1"/>
              <a:t>польових</a:t>
            </a:r>
            <a:r>
              <a:rPr lang="ru-RU" dirty="0"/>
              <a:t> пунктах </a:t>
            </a:r>
            <a:r>
              <a:rPr lang="ru-RU" dirty="0" err="1"/>
              <a:t>харчування</a:t>
            </a:r>
            <a:r>
              <a:rPr lang="ru-RU" dirty="0"/>
              <a:t> у </a:t>
            </a:r>
            <a:r>
              <a:rPr lang="ru-RU" dirty="0" err="1"/>
              <a:t>продовольчої</a:t>
            </a:r>
            <a:r>
              <a:rPr lang="ru-RU" dirty="0"/>
              <a:t> </a:t>
            </a:r>
            <a:r>
              <a:rPr lang="ru-RU" dirty="0" err="1"/>
              <a:t>служби</a:t>
            </a:r>
            <a:r>
              <a:rPr lang="ru-RU" dirty="0"/>
              <a:t> є </a:t>
            </a:r>
            <a:r>
              <a:rPr lang="ru-RU" dirty="0" err="1"/>
              <a:t>польові</a:t>
            </a:r>
            <a:r>
              <a:rPr lang="ru-RU" dirty="0"/>
              <a:t> </a:t>
            </a:r>
            <a:r>
              <a:rPr lang="ru-RU" dirty="0" err="1"/>
              <a:t>кухні</a:t>
            </a:r>
            <a:r>
              <a:rPr lang="ru-RU" dirty="0"/>
              <a:t> на </a:t>
            </a:r>
            <a:r>
              <a:rPr lang="ru-RU" dirty="0" err="1"/>
              <a:t>одноосних</a:t>
            </a:r>
            <a:r>
              <a:rPr lang="ru-RU" dirty="0"/>
              <a:t> </a:t>
            </a:r>
            <a:r>
              <a:rPr lang="ru-RU" dirty="0" err="1"/>
              <a:t>автомобільних</a:t>
            </a:r>
            <a:r>
              <a:rPr lang="ru-RU" dirty="0"/>
              <a:t> </a:t>
            </a:r>
            <a:r>
              <a:rPr lang="ru-RU" dirty="0" err="1"/>
              <a:t>причепах</a:t>
            </a:r>
            <a:r>
              <a:rPr lang="ru-RU" dirty="0"/>
              <a:t> у </a:t>
            </a:r>
            <a:r>
              <a:rPr lang="ru-RU" dirty="0" err="1"/>
              <a:t>комплекті</a:t>
            </a:r>
            <a:r>
              <a:rPr lang="ru-RU" dirty="0"/>
              <a:t> з </a:t>
            </a:r>
            <a:r>
              <a:rPr lang="ru-RU" dirty="0" err="1"/>
              <a:t>каркасними</a:t>
            </a:r>
            <a:r>
              <a:rPr lang="ru-RU" dirty="0"/>
              <a:t> наметами типу КП-125, КП-130 (кухня КП-130 </a:t>
            </a:r>
            <a:r>
              <a:rPr lang="ru-RU" dirty="0" err="1"/>
              <a:t>може</a:t>
            </a:r>
            <a:r>
              <a:rPr lang="ru-RU" dirty="0"/>
              <a:t> </a:t>
            </a:r>
            <a:r>
              <a:rPr lang="ru-RU" dirty="0" err="1"/>
              <a:t>використовуватися</a:t>
            </a:r>
            <a:r>
              <a:rPr lang="ru-RU" dirty="0"/>
              <a:t> для </a:t>
            </a:r>
            <a:r>
              <a:rPr lang="ru-RU" dirty="0" err="1"/>
              <a:t>приготування</a:t>
            </a:r>
            <a:r>
              <a:rPr lang="ru-RU" dirty="0"/>
              <a:t> </a:t>
            </a:r>
            <a:r>
              <a:rPr lang="ru-RU" dirty="0" err="1"/>
              <a:t>їжі</a:t>
            </a:r>
            <a:r>
              <a:rPr lang="ru-RU" dirty="0"/>
              <a:t> на </a:t>
            </a:r>
            <a:r>
              <a:rPr lang="ru-RU" dirty="0" err="1"/>
              <a:t>радіоактивно</a:t>
            </a:r>
            <a:r>
              <a:rPr lang="ru-RU" dirty="0"/>
              <a:t> </a:t>
            </a:r>
            <a:r>
              <a:rPr lang="ru-RU" dirty="0" err="1"/>
              <a:t>забруднених</a:t>
            </a:r>
            <a:r>
              <a:rPr lang="ru-RU" dirty="0"/>
              <a:t> </a:t>
            </a:r>
            <a:r>
              <a:rPr lang="ru-RU" dirty="0" err="1"/>
              <a:t>ділянках</a:t>
            </a:r>
            <a:r>
              <a:rPr lang="ru-RU" dirty="0"/>
              <a:t> </a:t>
            </a:r>
            <a:r>
              <a:rPr lang="ru-RU" dirty="0" err="1"/>
              <a:t>місцевості</a:t>
            </a:r>
            <a:r>
              <a:rPr lang="ru-RU" dirty="0"/>
              <a:t>), а </a:t>
            </a:r>
            <a:r>
              <a:rPr lang="ru-RU" dirty="0" err="1"/>
              <a:t>також</a:t>
            </a:r>
            <a:r>
              <a:rPr lang="ru-RU" dirty="0"/>
              <a:t> </a:t>
            </a:r>
            <a:r>
              <a:rPr lang="ru-RU" dirty="0" err="1"/>
              <a:t>польові</a:t>
            </a:r>
            <a:r>
              <a:rPr lang="ru-RU" dirty="0"/>
              <a:t> </a:t>
            </a:r>
            <a:r>
              <a:rPr lang="ru-RU" dirty="0" err="1"/>
              <a:t>кухні</a:t>
            </a:r>
            <a:r>
              <a:rPr lang="ru-RU" dirty="0"/>
              <a:t>, </a:t>
            </a:r>
            <a:r>
              <a:rPr lang="ru-RU" dirty="0" err="1"/>
              <a:t>що</a:t>
            </a:r>
            <a:r>
              <a:rPr lang="ru-RU" dirty="0"/>
              <a:t> </a:t>
            </a:r>
            <a:r>
              <a:rPr lang="ru-RU" dirty="0" err="1"/>
              <a:t>розміщені</a:t>
            </a:r>
            <a:r>
              <a:rPr lang="ru-RU" dirty="0"/>
              <a:t> у кузовах </a:t>
            </a:r>
            <a:r>
              <a:rPr lang="ru-RU" dirty="0" err="1"/>
              <a:t>автомобілів</a:t>
            </a:r>
            <a:r>
              <a:rPr lang="ru-RU" dirty="0"/>
              <a:t>, типу ПАК-170, ПАК-200 (</a:t>
            </a:r>
            <a:r>
              <a:rPr lang="ru-RU" dirty="0" err="1"/>
              <a:t>цифри</a:t>
            </a:r>
            <a:r>
              <a:rPr lang="ru-RU" dirty="0"/>
              <a:t> </a:t>
            </a:r>
            <a:r>
              <a:rPr lang="ru-RU" dirty="0" err="1"/>
              <a:t>вказують</a:t>
            </a:r>
            <a:r>
              <a:rPr lang="ru-RU" dirty="0"/>
              <a:t> на </a:t>
            </a:r>
            <a:r>
              <a:rPr lang="ru-RU" dirty="0" err="1"/>
              <a:t>кількість</a:t>
            </a:r>
            <a:r>
              <a:rPr lang="ru-RU" dirty="0"/>
              <a:t> </a:t>
            </a:r>
            <a:r>
              <a:rPr lang="ru-RU" dirty="0" err="1"/>
              <a:t>осіб</a:t>
            </a:r>
            <a:r>
              <a:rPr lang="ru-RU" dirty="0"/>
              <a:t>, для </a:t>
            </a:r>
            <a:r>
              <a:rPr lang="ru-RU" dirty="0" err="1"/>
              <a:t>яких</a:t>
            </a:r>
            <a:r>
              <a:rPr lang="ru-RU" dirty="0"/>
              <a:t> </a:t>
            </a:r>
            <a:r>
              <a:rPr lang="ru-RU" dirty="0" err="1"/>
              <a:t>можна</a:t>
            </a:r>
            <a:r>
              <a:rPr lang="ru-RU" dirty="0"/>
              <a:t> </a:t>
            </a:r>
            <a:r>
              <a:rPr lang="ru-RU" dirty="0" err="1"/>
              <a:t>приготувати</a:t>
            </a:r>
            <a:r>
              <a:rPr lang="ru-RU" dirty="0"/>
              <a:t> </a:t>
            </a:r>
            <a:r>
              <a:rPr lang="ru-RU" dirty="0" err="1"/>
              <a:t>їжу</a:t>
            </a:r>
            <a:r>
              <a:rPr lang="ru-RU" dirty="0"/>
              <a:t> на </a:t>
            </a:r>
            <a:r>
              <a:rPr lang="ru-RU" dirty="0" err="1"/>
              <a:t>польовій</a:t>
            </a:r>
            <a:r>
              <a:rPr lang="ru-RU" dirty="0"/>
              <a:t> </a:t>
            </a:r>
            <a:r>
              <a:rPr lang="ru-RU" dirty="0" err="1"/>
              <a:t>кухні</a:t>
            </a:r>
            <a:r>
              <a:rPr lang="ru-RU" dirty="0"/>
              <a:t>), в </a:t>
            </a:r>
            <a:r>
              <a:rPr lang="ru-RU" dirty="0" err="1"/>
              <a:t>останніх</a:t>
            </a:r>
            <a:r>
              <a:rPr lang="ru-RU" dirty="0"/>
              <a:t> </a:t>
            </a:r>
            <a:r>
              <a:rPr lang="ru-RU" dirty="0" err="1"/>
              <a:t>готувати</a:t>
            </a:r>
            <a:r>
              <a:rPr lang="ru-RU" dirty="0"/>
              <a:t> </a:t>
            </a:r>
            <a:r>
              <a:rPr lang="ru-RU" dirty="0" err="1"/>
              <a:t>їжу</a:t>
            </a:r>
            <a:r>
              <a:rPr lang="ru-RU" dirty="0"/>
              <a:t> </a:t>
            </a:r>
            <a:r>
              <a:rPr lang="ru-RU" dirty="0" err="1"/>
              <a:t>можна</a:t>
            </a:r>
            <a:r>
              <a:rPr lang="ru-RU" dirty="0"/>
              <a:t> і </a:t>
            </a:r>
            <a:r>
              <a:rPr lang="ru-RU" dirty="0" err="1"/>
              <a:t>під</a:t>
            </a:r>
            <a:r>
              <a:rPr lang="ru-RU" dirty="0"/>
              <a:t> час </a:t>
            </a:r>
            <a:r>
              <a:rPr lang="ru-RU" dirty="0" err="1"/>
              <a:t>руху</a:t>
            </a:r>
            <a:r>
              <a:rPr lang="ru-RU" dirty="0"/>
              <a:t>. </a:t>
            </a:r>
            <a:r>
              <a:rPr lang="ru-RU" dirty="0" err="1"/>
              <a:t>Готувати</a:t>
            </a:r>
            <a:r>
              <a:rPr lang="ru-RU" dirty="0"/>
              <a:t> </a:t>
            </a:r>
            <a:r>
              <a:rPr lang="ru-RU" dirty="0" err="1"/>
              <a:t>їжу</a:t>
            </a:r>
            <a:r>
              <a:rPr lang="ru-RU" dirty="0"/>
              <a:t> у </a:t>
            </a:r>
            <a:r>
              <a:rPr lang="ru-RU" dirty="0" err="1"/>
              <a:t>підрозділах</a:t>
            </a:r>
            <a:r>
              <a:rPr lang="ru-RU" dirty="0"/>
              <a:t> </a:t>
            </a:r>
            <a:r>
              <a:rPr lang="ru-RU" dirty="0" err="1"/>
              <a:t>численністю</a:t>
            </a:r>
            <a:r>
              <a:rPr lang="ru-RU" dirty="0"/>
              <a:t> до 50 </a:t>
            </a:r>
            <a:r>
              <a:rPr lang="ru-RU" dirty="0" err="1"/>
              <a:t>осіб</a:t>
            </a:r>
            <a:r>
              <a:rPr lang="ru-RU" dirty="0"/>
              <a:t>, </a:t>
            </a:r>
            <a:r>
              <a:rPr lang="ru-RU" dirty="0" err="1"/>
              <a:t>які</a:t>
            </a:r>
            <a:r>
              <a:rPr lang="ru-RU" dirty="0"/>
              <a:t> </a:t>
            </a:r>
            <a:r>
              <a:rPr lang="ru-RU" dirty="0" err="1"/>
              <a:t>досить</a:t>
            </a:r>
            <a:r>
              <a:rPr lang="ru-RU" dirty="0"/>
              <a:t> </a:t>
            </a:r>
            <a:r>
              <a:rPr lang="ru-RU" dirty="0" err="1"/>
              <a:t>тривалий</a:t>
            </a:r>
            <a:r>
              <a:rPr lang="ru-RU" dirty="0"/>
              <a:t> час </a:t>
            </a:r>
            <a:r>
              <a:rPr lang="ru-RU" dirty="0" err="1"/>
              <a:t>змушені</a:t>
            </a:r>
            <a:r>
              <a:rPr lang="ru-RU" dirty="0"/>
              <a:t> </a:t>
            </a:r>
            <a:r>
              <a:rPr lang="ru-RU" dirty="0" err="1"/>
              <a:t>виконувати</a:t>
            </a:r>
            <a:r>
              <a:rPr lang="ru-RU" dirty="0"/>
              <a:t> </a:t>
            </a:r>
            <a:r>
              <a:rPr lang="ru-RU" dirty="0" err="1"/>
              <a:t>завдання</a:t>
            </a:r>
            <a:r>
              <a:rPr lang="ru-RU" dirty="0"/>
              <a:t> у </a:t>
            </a:r>
            <a:r>
              <a:rPr lang="ru-RU" dirty="0" err="1"/>
              <a:t>відриві</a:t>
            </a:r>
            <a:r>
              <a:rPr lang="ru-RU" dirty="0"/>
              <a:t> </a:t>
            </a:r>
            <a:r>
              <a:rPr lang="ru-RU" dirty="0" err="1"/>
              <a:t>від</a:t>
            </a:r>
            <a:r>
              <a:rPr lang="ru-RU" dirty="0"/>
              <a:t> </a:t>
            </a:r>
            <a:r>
              <a:rPr lang="ru-RU" dirty="0" err="1"/>
              <a:t>своїх</a:t>
            </a:r>
            <a:r>
              <a:rPr lang="ru-RU" dirty="0"/>
              <a:t> </a:t>
            </a:r>
            <a:r>
              <a:rPr lang="ru-RU" dirty="0" err="1"/>
              <a:t>частин</a:t>
            </a:r>
            <a:r>
              <a:rPr lang="ru-RU" dirty="0"/>
              <a:t>, </a:t>
            </a:r>
            <a:r>
              <a:rPr lang="ru-RU" dirty="0" err="1"/>
              <a:t>можна</a:t>
            </a:r>
            <a:r>
              <a:rPr lang="ru-RU" dirty="0"/>
              <a:t> на </a:t>
            </a:r>
            <a:r>
              <a:rPr lang="ru-RU" dirty="0" err="1"/>
              <a:t>переносних</a:t>
            </a:r>
            <a:r>
              <a:rPr lang="ru-RU" dirty="0"/>
              <a:t> кухнях та плитах, </a:t>
            </a:r>
            <a:r>
              <a:rPr lang="ru-RU" dirty="0" err="1"/>
              <a:t>наприклад</a:t>
            </a:r>
            <a:r>
              <a:rPr lang="ru-RU" dirty="0"/>
              <a:t>, на кухнях </a:t>
            </a:r>
            <a:r>
              <a:rPr lang="ru-RU" dirty="0" err="1"/>
              <a:t>переносних</a:t>
            </a:r>
            <a:r>
              <a:rPr lang="ru-RU" dirty="0"/>
              <a:t> КО-75, МК-30, МК-10, на плитах </a:t>
            </a:r>
            <a:r>
              <a:rPr lang="ru-RU" dirty="0" err="1"/>
              <a:t>переносних</a:t>
            </a:r>
            <a:r>
              <a:rPr lang="ru-RU" dirty="0"/>
              <a:t> типу - </a:t>
            </a:r>
            <a:r>
              <a:rPr lang="en-US" dirty="0"/>
              <a:t>III1-40 </a:t>
            </a:r>
            <a:r>
              <a:rPr lang="ru-RU" dirty="0" err="1"/>
              <a:t>тощо</a:t>
            </a:r>
            <a:r>
              <a:rPr lang="ru-RU" dirty="0"/>
              <a:t>. </a:t>
            </a:r>
            <a:r>
              <a:rPr lang="ru-RU" dirty="0" err="1"/>
              <a:t>Кухні</a:t>
            </a:r>
            <a:r>
              <a:rPr lang="ru-RU" dirty="0"/>
              <a:t> та </a:t>
            </a:r>
            <a:r>
              <a:rPr lang="ru-RU" dirty="0" err="1"/>
              <a:t>плити</a:t>
            </a:r>
            <a:r>
              <a:rPr lang="ru-RU" dirty="0"/>
              <a:t> </a:t>
            </a:r>
            <a:r>
              <a:rPr lang="ru-RU" dirty="0" err="1"/>
              <a:t>працюють</a:t>
            </a:r>
            <a:r>
              <a:rPr lang="ru-RU" dirty="0"/>
              <a:t> на </a:t>
            </a:r>
            <a:r>
              <a:rPr lang="ru-RU" dirty="0" err="1"/>
              <a:t>рідкому</a:t>
            </a:r>
            <a:r>
              <a:rPr lang="ru-RU" dirty="0"/>
              <a:t> (</a:t>
            </a:r>
            <a:r>
              <a:rPr lang="ru-RU" dirty="0" err="1"/>
              <a:t>дизельне</a:t>
            </a:r>
            <a:r>
              <a:rPr lang="ru-RU" dirty="0"/>
              <a:t>) </a:t>
            </a:r>
            <a:r>
              <a:rPr lang="ru-RU" dirty="0" err="1"/>
              <a:t>або</a:t>
            </a:r>
            <a:r>
              <a:rPr lang="ru-RU" dirty="0"/>
              <a:t> твердому (</a:t>
            </a:r>
            <a:r>
              <a:rPr lang="ru-RU" dirty="0" err="1"/>
              <a:t>вугілля</a:t>
            </a:r>
            <a:r>
              <a:rPr lang="ru-RU" dirty="0"/>
              <a:t>, дрова) </a:t>
            </a:r>
            <a:r>
              <a:rPr lang="ru-RU" dirty="0" err="1"/>
              <a:t>паливі</a:t>
            </a:r>
            <a:r>
              <a:rPr lang="ru-RU" dirty="0"/>
              <a:t>. До комплекту </a:t>
            </a:r>
            <a:r>
              <a:rPr lang="ru-RU" dirty="0" err="1"/>
              <a:t>польової</a:t>
            </a:r>
            <a:r>
              <a:rPr lang="ru-RU" dirty="0"/>
              <a:t> </a:t>
            </a:r>
            <a:r>
              <a:rPr lang="ru-RU" dirty="0" err="1"/>
              <a:t>кухні</a:t>
            </a:r>
            <a:r>
              <a:rPr lang="ru-RU" dirty="0"/>
              <a:t> </a:t>
            </a:r>
            <a:r>
              <a:rPr lang="ru-RU" dirty="0" err="1"/>
              <a:t>додають</a:t>
            </a:r>
            <a:r>
              <a:rPr lang="ru-RU" dirty="0"/>
              <a:t> </a:t>
            </a:r>
            <a:r>
              <a:rPr lang="ru-RU" dirty="0" err="1"/>
              <a:t>якнайменше</a:t>
            </a:r>
            <a:r>
              <a:rPr lang="ru-RU" dirty="0"/>
              <a:t> кухонного </a:t>
            </a:r>
            <a:r>
              <a:rPr lang="ru-RU" dirty="0" err="1"/>
              <a:t>обладнання</a:t>
            </a:r>
            <a:r>
              <a:rPr lang="ru-RU" dirty="0"/>
              <a:t> (</a:t>
            </a:r>
            <a:r>
              <a:rPr lang="ru-RU" dirty="0" err="1"/>
              <a:t>стіл</a:t>
            </a:r>
            <a:r>
              <a:rPr lang="ru-RU" dirty="0"/>
              <a:t> та </a:t>
            </a:r>
            <a:r>
              <a:rPr lang="ru-RU" dirty="0" err="1"/>
              <a:t>набір</a:t>
            </a:r>
            <a:r>
              <a:rPr lang="ru-RU" dirty="0"/>
              <a:t> </a:t>
            </a:r>
            <a:r>
              <a:rPr lang="ru-RU" dirty="0" err="1"/>
              <a:t>дошок</a:t>
            </a:r>
            <a:r>
              <a:rPr lang="ru-RU" dirty="0"/>
              <a:t> для </a:t>
            </a:r>
            <a:r>
              <a:rPr lang="ru-RU" dirty="0" err="1"/>
              <a:t>розробки</a:t>
            </a:r>
            <a:r>
              <a:rPr lang="ru-RU" dirty="0"/>
              <a:t> </a:t>
            </a:r>
            <a:r>
              <a:rPr lang="ru-RU" dirty="0" err="1"/>
              <a:t>продуктів</a:t>
            </a:r>
            <a:r>
              <a:rPr lang="ru-RU" dirty="0"/>
              <a:t> з комплектом </a:t>
            </a:r>
            <a:r>
              <a:rPr lang="ru-RU" dirty="0" err="1"/>
              <a:t>ножів</a:t>
            </a:r>
            <a:r>
              <a:rPr lang="ru-RU" dirty="0"/>
              <a:t> “</a:t>
            </a:r>
            <a:r>
              <a:rPr lang="ru-RU" dirty="0" err="1"/>
              <a:t>поварська</a:t>
            </a:r>
            <a:r>
              <a:rPr lang="ru-RU" dirty="0"/>
              <a:t> </a:t>
            </a:r>
            <a:r>
              <a:rPr lang="ru-RU" dirty="0" err="1"/>
              <a:t>трійка</a:t>
            </a:r>
            <a:r>
              <a:rPr lang="ru-RU" dirty="0"/>
              <a:t> , </a:t>
            </a:r>
            <a:r>
              <a:rPr lang="ru-RU" dirty="0" err="1"/>
              <a:t>веселко</a:t>
            </a:r>
            <a:r>
              <a:rPr lang="ru-RU" dirty="0"/>
              <a:t> з черпаком, </a:t>
            </a:r>
            <a:r>
              <a:rPr lang="ru-RU" dirty="0" err="1"/>
              <a:t>рукомийник</a:t>
            </a:r>
            <a:r>
              <a:rPr lang="ru-RU" dirty="0"/>
              <a:t>, </a:t>
            </a:r>
            <a:r>
              <a:rPr lang="ru-RU" dirty="0" err="1"/>
              <a:t>запасна</a:t>
            </a:r>
            <a:r>
              <a:rPr lang="ru-RU" dirty="0"/>
              <a:t> форсунка для </a:t>
            </a:r>
            <a:r>
              <a:rPr lang="ru-RU" dirty="0" err="1"/>
              <a:t>рідкого</a:t>
            </a:r>
            <a:r>
              <a:rPr lang="ru-RU" dirty="0"/>
              <a:t> </a:t>
            </a:r>
            <a:r>
              <a:rPr lang="ru-RU" dirty="0" err="1"/>
              <a:t>палива</a:t>
            </a:r>
            <a:r>
              <a:rPr lang="ru-RU" dirty="0"/>
              <a:t> </a:t>
            </a:r>
            <a:r>
              <a:rPr lang="ru-RU" dirty="0" err="1"/>
              <a:t>тощо</a:t>
            </a:r>
            <a:r>
              <a:rPr lang="ru-RU" dirty="0"/>
              <a:t>). Для </a:t>
            </a:r>
            <a:r>
              <a:rPr lang="ru-RU" dirty="0" err="1"/>
              <a:t>кип’ятіння</a:t>
            </a:r>
            <a:r>
              <a:rPr lang="ru-RU" dirty="0"/>
              <a:t> </a:t>
            </a:r>
            <a:r>
              <a:rPr lang="ru-RU" dirty="0" err="1"/>
              <a:t>гарячої</a:t>
            </a:r>
            <a:r>
              <a:rPr lang="ru-RU" dirty="0"/>
              <a:t> води на </a:t>
            </a:r>
            <a:r>
              <a:rPr lang="ru-RU" dirty="0" err="1"/>
              <a:t>кожній</a:t>
            </a:r>
            <a:r>
              <a:rPr lang="ru-RU" dirty="0"/>
              <a:t> </a:t>
            </a:r>
            <a:r>
              <a:rPr lang="ru-RU" dirty="0" err="1"/>
              <a:t>польовій</a:t>
            </a:r>
            <a:r>
              <a:rPr lang="ru-RU" dirty="0"/>
              <a:t> </a:t>
            </a:r>
            <a:r>
              <a:rPr lang="ru-RU" dirty="0" err="1"/>
              <a:t>кухні</a:t>
            </a:r>
            <a:r>
              <a:rPr lang="ru-RU" dirty="0"/>
              <a:t> </a:t>
            </a:r>
            <a:r>
              <a:rPr lang="ru-RU" dirty="0" err="1"/>
              <a:t>встановлено</a:t>
            </a:r>
            <a:r>
              <a:rPr lang="ru-RU" dirty="0"/>
              <a:t> казан, </a:t>
            </a:r>
            <a:r>
              <a:rPr lang="ru-RU" dirty="0" err="1"/>
              <a:t>крім</a:t>
            </a:r>
            <a:r>
              <a:rPr lang="ru-RU" dirty="0"/>
              <a:t> того з </a:t>
            </a:r>
            <a:r>
              <a:rPr lang="ru-RU" dirty="0" err="1"/>
              <a:t>цією</a:t>
            </a:r>
            <a:r>
              <a:rPr lang="ru-RU" dirty="0"/>
              <a:t> метою </a:t>
            </a:r>
            <a:r>
              <a:rPr lang="ru-RU" dirty="0" err="1"/>
              <a:t>можуть</a:t>
            </a:r>
            <a:r>
              <a:rPr lang="ru-RU" dirty="0"/>
              <a:t> </a:t>
            </a:r>
            <a:r>
              <a:rPr lang="ru-RU" dirty="0" err="1"/>
              <a:t>використовуватися</a:t>
            </a:r>
            <a:r>
              <a:rPr lang="ru-RU" dirty="0"/>
              <a:t> </a:t>
            </a:r>
            <a:r>
              <a:rPr lang="ru-RU" dirty="0" err="1"/>
              <a:t>переносні</a:t>
            </a:r>
            <a:r>
              <a:rPr lang="ru-RU" dirty="0"/>
              <a:t> </a:t>
            </a:r>
            <a:r>
              <a:rPr lang="ru-RU" dirty="0" err="1"/>
              <a:t>кип’ятильники</a:t>
            </a:r>
            <a:r>
              <a:rPr lang="ru-RU" dirty="0"/>
              <a:t> </a:t>
            </a:r>
            <a:r>
              <a:rPr lang="ru-RU" dirty="0" err="1"/>
              <a:t>різних</a:t>
            </a:r>
            <a:r>
              <a:rPr lang="ru-RU" dirty="0"/>
              <a:t> </a:t>
            </a:r>
            <a:r>
              <a:rPr lang="ru-RU" dirty="0" err="1"/>
              <a:t>типів</a:t>
            </a:r>
            <a:r>
              <a:rPr lang="ru-RU" dirty="0"/>
              <a:t>, </a:t>
            </a:r>
            <a:r>
              <a:rPr lang="ru-RU" dirty="0" err="1"/>
              <a:t>наприклад</a:t>
            </a:r>
            <a:r>
              <a:rPr lang="ru-RU" dirty="0"/>
              <a:t>, ПНК-2.</a:t>
            </a:r>
          </a:p>
        </p:txBody>
      </p:sp>
    </p:spTree>
    <p:extLst>
      <p:ext uri="{BB962C8B-B14F-4D97-AF65-F5344CB8AC3E}">
        <p14:creationId xmlns:p14="http://schemas.microsoft.com/office/powerpoint/2010/main" val="2439302966"/>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1063" y="204716"/>
            <a:ext cx="9471546" cy="5706506"/>
          </a:xfrm>
        </p:spPr>
        <p:txBody>
          <a:bodyPr/>
          <a:lstStyle/>
          <a:p>
            <a:r>
              <a:rPr lang="ru-RU" dirty="0" err="1"/>
              <a:t>Гарячу</a:t>
            </a:r>
            <a:r>
              <a:rPr lang="ru-RU" dirty="0"/>
              <a:t> </a:t>
            </a:r>
            <a:r>
              <a:rPr lang="ru-RU" dirty="0" err="1"/>
              <a:t>їжу</a:t>
            </a:r>
            <a:r>
              <a:rPr lang="ru-RU" dirty="0"/>
              <a:t> з кухонь </a:t>
            </a:r>
            <a:r>
              <a:rPr lang="ru-RU" dirty="0" err="1"/>
              <a:t>видають</a:t>
            </a:r>
            <a:r>
              <a:rPr lang="ru-RU" dirty="0"/>
              <a:t> </a:t>
            </a:r>
            <a:r>
              <a:rPr lang="ru-RU" dirty="0" err="1"/>
              <a:t>спеціально</a:t>
            </a:r>
            <a:r>
              <a:rPr lang="ru-RU" dirty="0"/>
              <a:t> </a:t>
            </a:r>
            <a:r>
              <a:rPr lang="ru-RU" dirty="0" err="1"/>
              <a:t>виділеним</a:t>
            </a:r>
            <a:r>
              <a:rPr lang="ru-RU" dirty="0"/>
              <a:t> </a:t>
            </a:r>
            <a:r>
              <a:rPr lang="ru-RU" dirty="0" err="1"/>
              <a:t>носіям</a:t>
            </a:r>
            <a:r>
              <a:rPr lang="ru-RU" dirty="0"/>
              <a:t> у </a:t>
            </a:r>
            <a:r>
              <a:rPr lang="ru-RU" dirty="0" err="1"/>
              <a:t>військові</a:t>
            </a:r>
            <a:r>
              <a:rPr lang="ru-RU" dirty="0"/>
              <a:t> </a:t>
            </a:r>
            <a:r>
              <a:rPr lang="ru-RU" dirty="0" err="1"/>
              <a:t>термоси</a:t>
            </a:r>
            <a:r>
              <a:rPr lang="ru-RU" dirty="0"/>
              <a:t> для доставки у </a:t>
            </a:r>
            <a:r>
              <a:rPr lang="ru-RU" dirty="0" err="1"/>
              <a:t>бойові</a:t>
            </a:r>
            <a:r>
              <a:rPr lang="ru-RU" dirty="0"/>
              <a:t> </a:t>
            </a:r>
            <a:r>
              <a:rPr lang="ru-RU" dirty="0" err="1"/>
              <a:t>підрозділи</a:t>
            </a:r>
            <a:r>
              <a:rPr lang="ru-RU" dirty="0"/>
              <a:t> (на </a:t>
            </a:r>
            <a:r>
              <a:rPr lang="ru-RU" dirty="0" err="1"/>
              <a:t>місця</a:t>
            </a:r>
            <a:r>
              <a:rPr lang="ru-RU" dirty="0"/>
              <a:t> </a:t>
            </a:r>
            <a:r>
              <a:rPr lang="ru-RU" dirty="0" err="1"/>
              <a:t>проведення</a:t>
            </a:r>
            <a:r>
              <a:rPr lang="ru-RU" dirty="0"/>
              <a:t> </a:t>
            </a:r>
            <a:r>
              <a:rPr lang="ru-RU" dirty="0" err="1"/>
              <a:t>аварійно-рятувальних</a:t>
            </a:r>
            <a:r>
              <a:rPr lang="ru-RU" dirty="0"/>
              <a:t> та </a:t>
            </a:r>
            <a:r>
              <a:rPr lang="ru-RU" dirty="0" err="1"/>
              <a:t>інших</a:t>
            </a:r>
            <a:r>
              <a:rPr lang="ru-RU" dirty="0"/>
              <a:t> </a:t>
            </a:r>
            <a:r>
              <a:rPr lang="ru-RU" dirty="0" err="1"/>
              <a:t>видів</a:t>
            </a:r>
            <a:r>
              <a:rPr lang="ru-RU" dirty="0"/>
              <a:t> </a:t>
            </a:r>
            <a:r>
              <a:rPr lang="ru-RU" dirty="0" err="1"/>
              <a:t>робіт</a:t>
            </a:r>
            <a:r>
              <a:rPr lang="ru-RU" dirty="0"/>
              <a:t>). У таких термосах </a:t>
            </a:r>
            <a:r>
              <a:rPr lang="ru-RU" dirty="0" err="1"/>
              <a:t>навіть</a:t>
            </a:r>
            <a:r>
              <a:rPr lang="ru-RU" dirty="0"/>
              <a:t> при </a:t>
            </a:r>
            <a:r>
              <a:rPr lang="ru-RU" dirty="0" err="1"/>
              <a:t>температурі</a:t>
            </a:r>
            <a:r>
              <a:rPr lang="ru-RU" dirty="0"/>
              <a:t> </a:t>
            </a:r>
            <a:r>
              <a:rPr lang="ru-RU" dirty="0" err="1"/>
              <a:t>повітря</a:t>
            </a:r>
            <a:r>
              <a:rPr lang="ru-RU" dirty="0"/>
              <a:t> до -15 °С </a:t>
            </a:r>
            <a:r>
              <a:rPr lang="ru-RU" dirty="0" err="1"/>
              <a:t>їжа</a:t>
            </a:r>
            <a:r>
              <a:rPr lang="ru-RU" dirty="0"/>
              <a:t> </a:t>
            </a:r>
            <a:r>
              <a:rPr lang="ru-RU" dirty="0" err="1"/>
              <a:t>залишається</a:t>
            </a:r>
            <a:r>
              <a:rPr lang="ru-RU" dirty="0"/>
              <a:t> </a:t>
            </a:r>
            <a:r>
              <a:rPr lang="ru-RU" dirty="0" err="1"/>
              <a:t>гарячою</a:t>
            </a:r>
            <a:r>
              <a:rPr lang="ru-RU" dirty="0"/>
              <a:t> </a:t>
            </a:r>
            <a:r>
              <a:rPr lang="ru-RU" dirty="0" err="1"/>
              <a:t>декілька</a:t>
            </a:r>
            <a:r>
              <a:rPr lang="ru-RU" dirty="0"/>
              <a:t> годин. Кожному </a:t>
            </a:r>
            <a:r>
              <a:rPr lang="ru-RU" dirty="0" err="1"/>
              <a:t>військовослужбовцю</a:t>
            </a:r>
            <a:r>
              <a:rPr lang="ru-RU" dirty="0"/>
              <a:t> </a:t>
            </a:r>
            <a:r>
              <a:rPr lang="ru-RU" dirty="0" err="1"/>
              <a:t>із</a:t>
            </a:r>
            <a:r>
              <a:rPr lang="ru-RU" dirty="0"/>
              <a:t> </a:t>
            </a:r>
            <a:r>
              <a:rPr lang="ru-RU" dirty="0" err="1"/>
              <a:t>складів</a:t>
            </a:r>
            <a:r>
              <a:rPr lang="ru-RU" dirty="0"/>
              <a:t> </a:t>
            </a:r>
            <a:r>
              <a:rPr lang="ru-RU" dirty="0" err="1"/>
              <a:t>продовольчої</a:t>
            </a:r>
            <a:r>
              <a:rPr lang="ru-RU" dirty="0"/>
              <a:t> </a:t>
            </a:r>
            <a:r>
              <a:rPr lang="ru-RU" dirty="0" err="1"/>
              <a:t>служби</a:t>
            </a:r>
            <a:r>
              <a:rPr lang="ru-RU" dirty="0"/>
              <a:t> в </a:t>
            </a:r>
            <a:r>
              <a:rPr lang="ru-RU" dirty="0" err="1"/>
              <a:t>особисте</a:t>
            </a:r>
            <a:r>
              <a:rPr lang="ru-RU" dirty="0"/>
              <a:t> </a:t>
            </a:r>
            <a:r>
              <a:rPr lang="ru-RU" dirty="0" err="1"/>
              <a:t>користування</a:t>
            </a:r>
            <a:r>
              <a:rPr lang="ru-RU" dirty="0"/>
              <a:t> </a:t>
            </a:r>
            <a:r>
              <a:rPr lang="ru-RU" dirty="0" err="1"/>
              <a:t>видаються</a:t>
            </a:r>
            <a:r>
              <a:rPr lang="ru-RU" dirty="0"/>
              <a:t> </a:t>
            </a:r>
            <a:r>
              <a:rPr lang="ru-RU" dirty="0" err="1"/>
              <a:t>засоби</a:t>
            </a:r>
            <a:r>
              <a:rPr lang="ru-RU" dirty="0"/>
              <a:t> для </a:t>
            </a:r>
            <a:r>
              <a:rPr lang="ru-RU" dirty="0" err="1"/>
              <a:t>приготування</a:t>
            </a:r>
            <a:r>
              <a:rPr lang="ru-RU" dirty="0"/>
              <a:t> </a:t>
            </a:r>
            <a:r>
              <a:rPr lang="ru-RU" dirty="0" err="1"/>
              <a:t>їжі</a:t>
            </a:r>
            <a:r>
              <a:rPr lang="ru-RU" dirty="0"/>
              <a:t> </a:t>
            </a:r>
            <a:r>
              <a:rPr lang="ru-RU" dirty="0" err="1"/>
              <a:t>або</a:t>
            </a:r>
            <a:r>
              <a:rPr lang="ru-RU" dirty="0"/>
              <a:t> </a:t>
            </a:r>
            <a:r>
              <a:rPr lang="ru-RU" dirty="0" err="1"/>
              <a:t>її</a:t>
            </a:r>
            <a:r>
              <a:rPr lang="ru-RU" dirty="0"/>
              <a:t> </a:t>
            </a:r>
            <a:r>
              <a:rPr lang="ru-RU" dirty="0" err="1"/>
              <a:t>отримання</a:t>
            </a:r>
            <a:r>
              <a:rPr lang="ru-RU" dirty="0"/>
              <a:t>: котелок, </a:t>
            </a:r>
            <a:r>
              <a:rPr lang="ru-RU" dirty="0" err="1"/>
              <a:t>кухоль</a:t>
            </a:r>
            <a:r>
              <a:rPr lang="ru-RU" dirty="0"/>
              <a:t>, ложка та фляга для води </a:t>
            </a:r>
            <a:r>
              <a:rPr lang="ru-RU" dirty="0" err="1"/>
              <a:t>або</a:t>
            </a:r>
            <a:r>
              <a:rPr lang="ru-RU" dirty="0"/>
              <a:t> чаю. </a:t>
            </a:r>
            <a:r>
              <a:rPr lang="ru-RU" dirty="0" err="1"/>
              <a:t>Доброякісну</a:t>
            </a:r>
            <a:r>
              <a:rPr lang="ru-RU" dirty="0"/>
              <a:t> воду </a:t>
            </a:r>
            <a:r>
              <a:rPr lang="ru-RU" dirty="0" err="1"/>
              <a:t>набирають</a:t>
            </a:r>
            <a:r>
              <a:rPr lang="ru-RU" dirty="0"/>
              <a:t>, </a:t>
            </a:r>
            <a:r>
              <a:rPr lang="ru-RU" dirty="0" err="1"/>
              <a:t>транспортують</a:t>
            </a:r>
            <a:r>
              <a:rPr lang="ru-RU" dirty="0"/>
              <a:t>, </a:t>
            </a:r>
            <a:r>
              <a:rPr lang="ru-RU" dirty="0" err="1"/>
              <a:t>зберігають</a:t>
            </a:r>
            <a:r>
              <a:rPr lang="ru-RU" dirty="0"/>
              <a:t>, а у </a:t>
            </a:r>
            <a:r>
              <a:rPr lang="ru-RU" dirty="0" err="1"/>
              <a:t>деяких</a:t>
            </a:r>
            <a:r>
              <a:rPr lang="ru-RU" dirty="0"/>
              <a:t> </a:t>
            </a:r>
            <a:r>
              <a:rPr lang="ru-RU" dirty="0" err="1"/>
              <a:t>випадках</a:t>
            </a:r>
            <a:r>
              <a:rPr lang="ru-RU" dirty="0"/>
              <a:t> і </a:t>
            </a:r>
            <a:r>
              <a:rPr lang="ru-RU" dirty="0" err="1"/>
              <a:t>знезаражують</a:t>
            </a:r>
            <a:r>
              <a:rPr lang="ru-RU" dirty="0"/>
              <a:t>, у </a:t>
            </a:r>
            <a:r>
              <a:rPr lang="ru-RU" dirty="0" err="1"/>
              <a:t>ємностях</a:t>
            </a:r>
            <a:r>
              <a:rPr lang="ru-RU" dirty="0"/>
              <a:t> ЦВ-4 (320 л), </a:t>
            </a:r>
            <a:r>
              <a:rPr lang="ru-RU" dirty="0" err="1"/>
              <a:t>причепах</a:t>
            </a:r>
            <a:r>
              <a:rPr lang="ru-RU" dirty="0"/>
              <a:t>-цистернах типу ЦВ-50 (1200 л), автоцистернах типу АВЦ-28 (2800 л) та </a:t>
            </a:r>
            <a:r>
              <a:rPr lang="ru-RU" dirty="0" err="1"/>
              <a:t>ін</a:t>
            </a:r>
            <a:r>
              <a:rPr lang="ru-RU" dirty="0"/>
              <a:t>. У </a:t>
            </a:r>
            <a:r>
              <a:rPr lang="ru-RU" dirty="0" err="1"/>
              <a:t>крупних</a:t>
            </a:r>
            <a:r>
              <a:rPr lang="ru-RU" dirty="0"/>
              <a:t> штабах і </a:t>
            </a:r>
            <a:r>
              <a:rPr lang="ru-RU" dirty="0" err="1"/>
              <a:t>шпиталях</a:t>
            </a:r>
            <a:r>
              <a:rPr lang="ru-RU" dirty="0"/>
              <a:t> для </a:t>
            </a:r>
            <a:r>
              <a:rPr lang="ru-RU" dirty="0" err="1"/>
              <a:t>приготування</a:t>
            </a:r>
            <a:r>
              <a:rPr lang="ru-RU" dirty="0"/>
              <a:t> </a:t>
            </a:r>
            <a:r>
              <a:rPr lang="ru-RU" dirty="0" err="1"/>
              <a:t>їжі</a:t>
            </a:r>
            <a:r>
              <a:rPr lang="ru-RU" dirty="0"/>
              <a:t> та </a:t>
            </a:r>
            <a:r>
              <a:rPr lang="ru-RU" dirty="0" err="1"/>
              <a:t>її</a:t>
            </a:r>
            <a:r>
              <a:rPr lang="ru-RU" dirty="0"/>
              <a:t> </a:t>
            </a:r>
            <a:r>
              <a:rPr lang="ru-RU" dirty="0" err="1"/>
              <a:t>вживання</a:t>
            </a:r>
            <a:r>
              <a:rPr lang="ru-RU" dirty="0"/>
              <a:t> </a:t>
            </a:r>
            <a:r>
              <a:rPr lang="ru-RU" dirty="0" err="1"/>
              <a:t>розгортають</a:t>
            </a:r>
            <a:r>
              <a:rPr lang="ru-RU" dirty="0"/>
              <a:t> </a:t>
            </a:r>
            <a:r>
              <a:rPr lang="ru-RU" dirty="0" err="1"/>
              <a:t>польові</a:t>
            </a:r>
            <a:r>
              <a:rPr lang="ru-RU" dirty="0"/>
              <a:t> </a:t>
            </a:r>
            <a:r>
              <a:rPr lang="ru-RU" dirty="0" err="1"/>
              <a:t>кухні-їдальні</a:t>
            </a:r>
            <a:r>
              <a:rPr lang="ru-RU" dirty="0"/>
              <a:t>.</a:t>
            </a:r>
          </a:p>
        </p:txBody>
      </p:sp>
    </p:spTree>
    <p:extLst>
      <p:ext uri="{BB962C8B-B14F-4D97-AF65-F5344CB8AC3E}">
        <p14:creationId xmlns:p14="http://schemas.microsoft.com/office/powerpoint/2010/main" val="2156836079"/>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9656" y="730972"/>
            <a:ext cx="9144000" cy="5078313"/>
          </a:xfrm>
          <a:prstGeom prst="rect">
            <a:avLst/>
          </a:prstGeom>
        </p:spPr>
        <p:txBody>
          <a:bodyPr wrap="square">
            <a:spAutoFit/>
          </a:bodyPr>
          <a:lstStyle/>
          <a:p>
            <a:pPr algn="ctr"/>
            <a:r>
              <a:rPr lang="ru-RU" b="1" dirty="0" smtClean="0">
                <a:effectLst/>
              </a:rPr>
              <a:t>Організація медико-санітарного нагляду за харчуванням особового складу формувань при надзвичайних ситуаціях</a:t>
            </a:r>
            <a:endParaRPr lang="ru-RU" dirty="0" smtClean="0">
              <a:effectLst/>
            </a:endParaRPr>
          </a:p>
          <a:p>
            <a:pPr algn="just"/>
            <a:r>
              <a:rPr lang="ru-RU" dirty="0" smtClean="0">
                <a:effectLst/>
              </a:rPr>
              <a:t/>
            </a:r>
            <a:br>
              <a:rPr lang="ru-RU" dirty="0" smtClean="0">
                <a:effectLst/>
              </a:rPr>
            </a:br>
            <a:endParaRPr lang="ru-RU" dirty="0" smtClean="0">
              <a:effectLst/>
            </a:endParaRPr>
          </a:p>
          <a:p>
            <a:pPr algn="just"/>
            <a:r>
              <a:rPr lang="ru-RU" dirty="0" smtClean="0">
                <a:effectLst/>
              </a:rPr>
              <a:t>Медико-санітарний нагляд за харчуванням особового складу формувань реалізується:</a:t>
            </a:r>
          </a:p>
          <a:p>
            <a:pPr algn="just">
              <a:buFont typeface="Arial" panose="020B0604020202020204" pitchFamily="34" charset="0"/>
              <a:buChar char="•"/>
            </a:pPr>
            <a:r>
              <a:rPr lang="ru-RU" dirty="0" smtClean="0">
                <a:effectLst/>
              </a:rPr>
              <a:t>системою запобіжних заходів: проектування та будівництво продовольчих об'єктів з дотриманням гігієнічних вимог (продовольчих складів, стаціонарної і рухомий продовольчої техніки, холодильних установок, спеціалізованого транспорту); розробкою методів і засобів консервування продуктів, тари, упаковок і т.п .;</a:t>
            </a:r>
          </a:p>
          <a:p>
            <a:pPr algn="just">
              <a:buFont typeface="Arial" panose="020B0604020202020204" pitchFamily="34" charset="0"/>
              <a:buChar char="•"/>
            </a:pPr>
            <a:r>
              <a:rPr lang="ru-RU" dirty="0" smtClean="0">
                <a:effectLst/>
              </a:rPr>
              <a:t>методами медичного контролю за повноцінністю харчування особового складу військових або цивільних формувань;</a:t>
            </a:r>
          </a:p>
          <a:p>
            <a:pPr algn="just">
              <a:buFont typeface="Arial" panose="020B0604020202020204" pitchFamily="34" charset="0"/>
              <a:buChar char="•"/>
            </a:pPr>
            <a:r>
              <a:rPr lang="ru-RU" dirty="0" smtClean="0">
                <a:effectLst/>
              </a:rPr>
              <a:t>системою поточного санітарного нагляду, який включає санітарне обстеження продовольчих об'єктів і санітарну експертизу продуктів і готової їжі на свіжість і безпеку, яка найбільш важлива в умовах катастроф, інших надзвичайних ситуацій.</a:t>
            </a:r>
            <a:endParaRPr lang="ru-RU" dirty="0">
              <a:effectLst/>
            </a:endParaRPr>
          </a:p>
        </p:txBody>
      </p:sp>
    </p:spTree>
    <p:extLst>
      <p:ext uri="{BB962C8B-B14F-4D97-AF65-F5344CB8AC3E}">
        <p14:creationId xmlns:p14="http://schemas.microsoft.com/office/powerpoint/2010/main" val="2594085216"/>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5873" y="521437"/>
            <a:ext cx="8596132" cy="4801314"/>
          </a:xfrm>
          <a:prstGeom prst="rect">
            <a:avLst/>
          </a:prstGeom>
        </p:spPr>
        <p:txBody>
          <a:bodyPr wrap="square">
            <a:spAutoFit/>
          </a:bodyPr>
          <a:lstStyle/>
          <a:p>
            <a:pPr algn="just"/>
            <a:r>
              <a:rPr lang="ru-RU" dirty="0" smtClean="0">
                <a:effectLst/>
              </a:rPr>
              <a:t>Об'єктами медико-санітарного нагляду в польових умовах є:</a:t>
            </a:r>
          </a:p>
          <a:p>
            <a:pPr algn="just">
              <a:buFont typeface="Arial" panose="020B0604020202020204" pitchFamily="34" charset="0"/>
              <a:buChar char="•"/>
            </a:pPr>
            <a:r>
              <a:rPr lang="ru-RU" dirty="0" smtClean="0">
                <a:effectLst/>
              </a:rPr>
              <a:t>пункти харчування рятувальних команд, формувань і населення в зоні катастроф, надзвичайних станів;</a:t>
            </a:r>
          </a:p>
          <a:p>
            <a:pPr algn="just">
              <a:buFont typeface="Arial" panose="020B0604020202020204" pitchFamily="34" charset="0"/>
              <a:buChar char="•"/>
            </a:pPr>
            <a:r>
              <a:rPr lang="ru-RU" dirty="0" smtClean="0">
                <a:effectLst/>
              </a:rPr>
              <a:t>батальйонні пункти харчування (БПП) у військах;</a:t>
            </a:r>
          </a:p>
          <a:p>
            <a:pPr algn="just">
              <a:buFont typeface="Arial" panose="020B0604020202020204" pitchFamily="34" charset="0"/>
              <a:buChar char="•"/>
            </a:pPr>
            <a:r>
              <a:rPr lang="ru-RU" dirty="0" smtClean="0">
                <a:effectLst/>
              </a:rPr>
              <a:t>стаціонарні (в зоні лиха), пересувні продовольчі склади (полку, дивізійні, армійські, фронтові склади, склади цивільної оборони);</a:t>
            </a:r>
          </a:p>
          <a:p>
            <a:pPr algn="just">
              <a:buFont typeface="Arial" panose="020B0604020202020204" pitchFamily="34" charset="0"/>
              <a:buChar char="•"/>
            </a:pPr>
            <a:r>
              <a:rPr lang="ru-RU" dirty="0" smtClean="0">
                <a:effectLst/>
              </a:rPr>
              <a:t>стаціонарні (в зоні лиха) і пересувні харчові підприємства (польові механізовані хлібозаводи - ПАХ польова м'ясокомбінати, польові млини, макаронні фабрики та інші);</a:t>
            </a:r>
          </a:p>
          <a:p>
            <a:pPr algn="just">
              <a:buFont typeface="Arial" panose="020B0604020202020204" pitchFamily="34" charset="0"/>
              <a:buChar char="•"/>
            </a:pPr>
            <a:r>
              <a:rPr lang="ru-RU" dirty="0" smtClean="0">
                <a:effectLst/>
              </a:rPr>
              <a:t>транспорт для перевезення продовольства;</a:t>
            </a:r>
          </a:p>
          <a:p>
            <a:pPr algn="just">
              <a:buFont typeface="Arial" panose="020B0604020202020204" pitchFamily="34" charset="0"/>
              <a:buChar char="•"/>
            </a:pPr>
            <a:r>
              <a:rPr lang="ru-RU" dirty="0" smtClean="0">
                <a:effectLst/>
              </a:rPr>
              <a:t>пункти харчування етапів медичної евакуації (на залізничних, автодорожніх і інших транспортних вузлах), таборів військовополонених та інших;</a:t>
            </a:r>
          </a:p>
          <a:p>
            <a:pPr algn="just">
              <a:buFont typeface="Arial" panose="020B0604020202020204" pitchFamily="34" charset="0"/>
              <a:buChar char="•"/>
            </a:pPr>
            <a:r>
              <a:rPr lang="ru-RU" dirty="0" smtClean="0">
                <a:effectLst/>
              </a:rPr>
              <a:t>стан здоров'я осіб, які обслуговують продовольчі об'єкти (кухарі, наряди на харчоблоки, інший допоміжний персонал).</a:t>
            </a:r>
            <a:endParaRPr lang="ru-RU" dirty="0">
              <a:effectLst/>
            </a:endParaRPr>
          </a:p>
        </p:txBody>
      </p:sp>
    </p:spTree>
    <p:extLst>
      <p:ext uri="{BB962C8B-B14F-4D97-AF65-F5344CB8AC3E}">
        <p14:creationId xmlns:p14="http://schemas.microsoft.com/office/powerpoint/2010/main" val="1861927369"/>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0840" y="145027"/>
            <a:ext cx="9545255" cy="5632311"/>
          </a:xfrm>
          <a:prstGeom prst="rect">
            <a:avLst/>
          </a:prstGeom>
        </p:spPr>
        <p:txBody>
          <a:bodyPr wrap="square">
            <a:spAutoFit/>
          </a:bodyPr>
          <a:lstStyle/>
          <a:p>
            <a:pPr algn="just"/>
            <a:r>
              <a:rPr lang="ru-RU" dirty="0" smtClean="0">
                <a:effectLst/>
              </a:rPr>
              <a:t>Медико-санітарний нагляд в польових умовах при надзвичайних ситуаціях організовується:</a:t>
            </a:r>
          </a:p>
          <a:p>
            <a:pPr algn="just">
              <a:buFont typeface="Arial" panose="020B0604020202020204" pitchFamily="34" charset="0"/>
              <a:buChar char="•"/>
            </a:pPr>
            <a:r>
              <a:rPr lang="ru-RU" dirty="0" smtClean="0">
                <a:effectLst/>
              </a:rPr>
              <a:t>місцевої санітарно-епідеміологічною службою району катастроф;</a:t>
            </a:r>
          </a:p>
          <a:p>
            <a:pPr algn="just">
              <a:buFont typeface="Arial" panose="020B0604020202020204" pitchFamily="34" charset="0"/>
              <a:buChar char="•"/>
            </a:pPr>
            <a:r>
              <a:rPr lang="ru-RU" dirty="0" smtClean="0">
                <a:effectLst/>
              </a:rPr>
              <a:t>медичною службою цивільних формувань;</a:t>
            </a:r>
          </a:p>
          <a:p>
            <a:pPr algn="just">
              <a:buFont typeface="Arial" panose="020B0604020202020204" pitchFamily="34" charset="0"/>
              <a:buChar char="•"/>
            </a:pPr>
            <a:r>
              <a:rPr lang="ru-RU" dirty="0" smtClean="0">
                <a:effectLst/>
              </a:rPr>
              <a:t>лікарями медичного пункту полку;</a:t>
            </a:r>
          </a:p>
          <a:p>
            <a:pPr algn="just">
              <a:buFont typeface="Arial" panose="020B0604020202020204" pitchFamily="34" charset="0"/>
              <a:buChar char="•"/>
            </a:pPr>
            <a:r>
              <a:rPr lang="ru-RU" dirty="0" smtClean="0">
                <a:effectLst/>
              </a:rPr>
              <a:t>військово-медичної лабораторії (ВМЛ) санітарно-епідеміологічною лабораторією (Сел) дивізії;</a:t>
            </a:r>
          </a:p>
          <a:p>
            <a:pPr algn="just">
              <a:buFont typeface="Arial" panose="020B0604020202020204" pitchFamily="34" charset="0"/>
              <a:buChar char="•"/>
            </a:pPr>
            <a:r>
              <a:rPr lang="ru-RU" dirty="0" err="1" smtClean="0">
                <a:effectLst/>
              </a:rPr>
              <a:t>пересувна</a:t>
            </a:r>
            <a:r>
              <a:rPr lang="ru-RU" dirty="0" smtClean="0">
                <a:effectLst/>
              </a:rPr>
              <a:t> </a:t>
            </a:r>
            <a:r>
              <a:rPr lang="ru-RU" dirty="0" err="1" smtClean="0">
                <a:effectLst/>
              </a:rPr>
              <a:t>санепід-лабораторія</a:t>
            </a:r>
            <a:r>
              <a:rPr lang="ru-RU" dirty="0" smtClean="0">
                <a:effectLst/>
              </a:rPr>
              <a:t> (ПСЕЛ) типу "А" або "Б" санітарно-епідеміологічного загону (СЕО) армії, лабораторією СЕО фронту. </a:t>
            </a:r>
          </a:p>
          <a:p>
            <a:pPr algn="just"/>
            <a:r>
              <a:rPr lang="ru-RU" dirty="0" smtClean="0">
                <a:effectLst/>
              </a:rPr>
              <a:t>Засоби контролю повноцінності харчування особового складу формувань і проведення медичної експертизи продовольства в польових умовах:</a:t>
            </a:r>
          </a:p>
          <a:p>
            <a:pPr algn="just">
              <a:buFont typeface="Arial" panose="020B0604020202020204" pitchFamily="34" charset="0"/>
              <a:buChar char="•"/>
            </a:pPr>
            <a:r>
              <a:rPr lang="ru-RU" dirty="0" smtClean="0">
                <a:effectLst/>
              </a:rPr>
              <a:t>лабораторії місцевих санепідемстанцій, лікарняних установ, лабораторні комплекти формувань цивільної оборони;</a:t>
            </a:r>
          </a:p>
          <a:p>
            <a:pPr algn="just">
              <a:buFont typeface="Arial" panose="020B0604020202020204" pitchFamily="34" charset="0"/>
              <a:buChar char="•"/>
            </a:pPr>
            <a:r>
              <a:rPr lang="ru-RU" dirty="0" smtClean="0">
                <a:effectLst/>
              </a:rPr>
              <a:t>табельні лабораторні засоби медичної та хімічної служби військ, комплекти і прилади для відбору проб продуктів або готової їжі, дозиметричні прилади ДП-5А, ДП-5В; прилад хімічної розвідки медико-ветеринарний ПХР-МВ (є в комплекті МПП, СЕО дивізії); лабораторія гігієнічна військова ЛГ-1, медична польова хімічна лабораторія МПХЛ-54, лабораторія бактеріологічна ЛБ (в СІЛ дивізії), лабораторія гігієнічна основна ЛГ-2, лабораторія бактеріологічна ЛБ, вірусологічна ЛВ, токсикологічна ЛТ, радіометричну в укладаннях РЛУ-2 (в СЕО армії, фронту).</a:t>
            </a:r>
            <a:endParaRPr lang="ru-RU" dirty="0">
              <a:effectLst/>
            </a:endParaRPr>
          </a:p>
        </p:txBody>
      </p:sp>
    </p:spTree>
    <p:extLst>
      <p:ext uri="{BB962C8B-B14F-4D97-AF65-F5344CB8AC3E}">
        <p14:creationId xmlns:p14="http://schemas.microsoft.com/office/powerpoint/2010/main" val="18366489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24849" y="1339273"/>
            <a:ext cx="8353063" cy="2585323"/>
          </a:xfrm>
          <a:prstGeom prst="rect">
            <a:avLst/>
          </a:prstGeom>
        </p:spPr>
        <p:txBody>
          <a:bodyPr wrap="square">
            <a:spAutoFit/>
          </a:bodyPr>
          <a:lstStyle/>
          <a:p>
            <a:pPr algn="just"/>
            <a:r>
              <a:rPr lang="ru-RU" dirty="0" smtClean="0">
                <a:effectLst/>
              </a:rPr>
              <a:t>Основні особливості, які характеризують табельні лабораторні комплекти і прилади для польових умов:</a:t>
            </a:r>
          </a:p>
          <a:p>
            <a:pPr algn="just">
              <a:buFont typeface="Arial" panose="020B0604020202020204" pitchFamily="34" charset="0"/>
              <a:buChar char="•"/>
            </a:pPr>
            <a:r>
              <a:rPr lang="ru-RU" dirty="0" smtClean="0">
                <a:effectLst/>
              </a:rPr>
              <a:t>комплекти, розраховані на експресні методи дослідження з використанням стандартизованих реактивів, індикаторів, еталонів;</a:t>
            </a:r>
          </a:p>
          <a:p>
            <a:pPr algn="just">
              <a:buFont typeface="Arial" panose="020B0604020202020204" pitchFamily="34" charset="0"/>
              <a:buChar char="•"/>
            </a:pPr>
            <a:r>
              <a:rPr lang="ru-RU" dirty="0" smtClean="0">
                <a:effectLst/>
              </a:rPr>
              <a:t>комплекти і прилади, уніфіковані для всіх родів військ, служб, формувань цивільної оборони;</a:t>
            </a:r>
          </a:p>
          <a:p>
            <a:pPr algn="just">
              <a:buFont typeface="Arial" panose="020B0604020202020204" pitchFamily="34" charset="0"/>
              <a:buChar char="•"/>
            </a:pPr>
            <a:r>
              <a:rPr lang="ru-RU" dirty="0" smtClean="0">
                <a:effectLst/>
              </a:rPr>
              <a:t>комплекти і прилади, малогабаритні і стійкі до транспортним навантаженням (струсів).</a:t>
            </a:r>
            <a:endParaRPr lang="ru-RU" dirty="0">
              <a:effectLst/>
            </a:endParaRPr>
          </a:p>
        </p:txBody>
      </p:sp>
    </p:spTree>
    <p:extLst>
      <p:ext uri="{BB962C8B-B14F-4D97-AF65-F5344CB8AC3E}">
        <p14:creationId xmlns:p14="http://schemas.microsoft.com/office/powerpoint/2010/main" val="315153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36424" y="222479"/>
            <a:ext cx="8862349" cy="6463308"/>
          </a:xfrm>
          <a:prstGeom prst="rect">
            <a:avLst/>
          </a:prstGeom>
        </p:spPr>
        <p:txBody>
          <a:bodyPr wrap="square">
            <a:spAutoFit/>
          </a:bodyPr>
          <a:lstStyle/>
          <a:p>
            <a:pPr algn="ctr"/>
            <a:r>
              <a:rPr lang="ru-RU" b="1" dirty="0" smtClean="0">
                <a:effectLst/>
              </a:rPr>
              <a:t>Умови раціонального харчування і методи медичного контролю за його повноцінністю</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До умов раціонального харчування відносяться:</a:t>
            </a:r>
          </a:p>
          <a:p>
            <a:pPr algn="just">
              <a:buFont typeface="+mj-lt"/>
              <a:buAutoNum type="arabicPeriod"/>
            </a:pPr>
            <a:r>
              <a:rPr lang="ru-RU" dirty="0" smtClean="0">
                <a:effectLst/>
              </a:rPr>
              <a:t>Кількісна повноцінність - відповідність калорійності добового раціону енергетичним витратам організму.</a:t>
            </a:r>
          </a:p>
          <a:p>
            <a:pPr algn="just">
              <a:buFont typeface="+mj-lt"/>
              <a:buAutoNum type="arabicPeriod"/>
            </a:pPr>
            <a:r>
              <a:rPr lang="ru-RU" dirty="0" smtClean="0">
                <a:effectLst/>
              </a:rPr>
              <a:t>Якісна повноцінність, збалансованість - вміст у раціоні в оптимальних кількостях і співвідношенні енергетичних, пластичних, каталітичних харчових речовин (білків, жирів, вуглеводів, мінеральних солей, мікроелементів, вітамінів, смакових речовин).</a:t>
            </a:r>
          </a:p>
          <a:p>
            <a:pPr algn="just">
              <a:buFont typeface="+mj-lt"/>
              <a:buAutoNum type="arabicPeriod"/>
            </a:pPr>
            <a:r>
              <a:rPr lang="ru-RU" dirty="0" smtClean="0">
                <a:effectLst/>
              </a:rPr>
              <a:t>Раціональний режим харчування - кількість прийомів їжі, їх відповідність біологічним ритмам організму, розподіл добового раціону по окремим прийомам їжі, інтервали між прийомами їжі.</a:t>
            </a:r>
          </a:p>
          <a:p>
            <a:pPr algn="just">
              <a:buFont typeface="+mj-lt"/>
              <a:buAutoNum type="arabicPeriod"/>
            </a:pPr>
            <a:r>
              <a:rPr lang="ru-RU" dirty="0" smtClean="0">
                <a:effectLst/>
              </a:rPr>
              <a:t>Відповідність якості їжі ферментним можливостям травної системи (більш-менш прийнятний і висока засвоюваність їжі).</a:t>
            </a:r>
          </a:p>
          <a:p>
            <a:pPr algn="just">
              <a:buFont typeface="+mj-lt"/>
              <a:buAutoNum type="arabicPeriod"/>
            </a:pPr>
            <a:r>
              <a:rPr lang="ru-RU" dirty="0" smtClean="0">
                <a:effectLst/>
              </a:rPr>
              <a:t>Епідеміологічна безпека та токсикологічна нешкідливість їжі (відсутність збудників інфекційних захворювань з аліментарним шляхом передачі, зародків гельмінтів, отруйних речовин).</a:t>
            </a:r>
            <a:endParaRPr lang="ru-RU" dirty="0">
              <a:effectLst/>
            </a:endParaRPr>
          </a:p>
        </p:txBody>
      </p:sp>
    </p:spTree>
    <p:extLst>
      <p:ext uri="{BB962C8B-B14F-4D97-AF65-F5344CB8AC3E}">
        <p14:creationId xmlns:p14="http://schemas.microsoft.com/office/powerpoint/2010/main" val="2727360011"/>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3276" y="914977"/>
            <a:ext cx="8596132" cy="3970318"/>
          </a:xfrm>
          <a:prstGeom prst="rect">
            <a:avLst/>
          </a:prstGeom>
        </p:spPr>
        <p:txBody>
          <a:bodyPr wrap="square">
            <a:spAutoFit/>
          </a:bodyPr>
          <a:lstStyle/>
          <a:p>
            <a:pPr algn="just"/>
            <a:r>
              <a:rPr lang="ru-RU" dirty="0" smtClean="0">
                <a:effectLst/>
              </a:rPr>
              <a:t>Методи медичного контролю за повноцінністю харчування:</a:t>
            </a:r>
          </a:p>
          <a:p>
            <a:pPr algn="just">
              <a:buFont typeface="Arial" panose="020B0604020202020204" pitchFamily="34" charset="0"/>
              <a:buChar char="•"/>
            </a:pPr>
            <a:r>
              <a:rPr lang="ru-RU" dirty="0" smtClean="0">
                <a:effectLst/>
              </a:rPr>
              <a:t>розрахункові методи - за меню-розкладкою з використанням норм харчування - пайків військових і цивільних формувань (додаток 3) і таблиць хімічного складу харчових продуктів;</a:t>
            </a:r>
          </a:p>
          <a:p>
            <a:pPr algn="just">
              <a:buFont typeface="Arial" panose="020B0604020202020204" pitchFamily="34" charset="0"/>
              <a:buChar char="•"/>
            </a:pPr>
            <a:r>
              <a:rPr lang="ru-RU" dirty="0" smtClean="0">
                <a:effectLst/>
              </a:rPr>
              <a:t>методи санітарного обстеження умов заготівлі, транспортування, зберігання, кулінарної обробки та реалізації харчових продуктів і страв;</a:t>
            </a:r>
          </a:p>
          <a:p>
            <a:pPr algn="just">
              <a:buFont typeface="Arial" panose="020B0604020202020204" pitchFamily="34" charset="0"/>
              <a:buChar char="•"/>
            </a:pPr>
            <a:r>
              <a:rPr lang="ru-RU" dirty="0" smtClean="0">
                <a:effectLst/>
              </a:rPr>
              <a:t>контрольно-вагові методи (контрольні зважування продуктів при видачі зі складу на харчоблок, при закладці в котел, наприклад, польової кухні, контрольні зважування готових порцій, страв);</a:t>
            </a:r>
          </a:p>
          <a:p>
            <a:pPr algn="just">
              <a:buFont typeface="Arial" panose="020B0604020202020204" pitchFamily="34" charset="0"/>
              <a:buChar char="•"/>
            </a:pPr>
            <a:r>
              <a:rPr lang="ru-RU" dirty="0" smtClean="0">
                <a:effectLst/>
              </a:rPr>
              <a:t>експресний і лабораторний аналіз продуктів і готових страв на калорійність, вміст білків, жирів, вітамінів і ін .;</a:t>
            </a:r>
          </a:p>
          <a:p>
            <a:pPr algn="just">
              <a:buFont typeface="Arial" panose="020B0604020202020204" pitchFamily="34" charset="0"/>
              <a:buChar char="•"/>
            </a:pPr>
            <a:r>
              <a:rPr lang="ru-RU" dirty="0" smtClean="0">
                <a:effectLst/>
              </a:rPr>
              <a:t>вивчення харчового статусу організму особового складу формувань (антропометричні, </a:t>
            </a:r>
            <a:r>
              <a:rPr lang="ru-RU" dirty="0" err="1" smtClean="0">
                <a:effectLst/>
              </a:rPr>
              <a:t>Фізіометричні</a:t>
            </a:r>
            <a:r>
              <a:rPr lang="ru-RU" dirty="0" smtClean="0">
                <a:effectLst/>
              </a:rPr>
              <a:t>, </a:t>
            </a:r>
            <a:r>
              <a:rPr lang="ru-RU" dirty="0" err="1" smtClean="0">
                <a:effectLst/>
              </a:rPr>
              <a:t>соматоскопічні</a:t>
            </a:r>
            <a:r>
              <a:rPr lang="ru-RU" dirty="0" smtClean="0">
                <a:effectLst/>
              </a:rPr>
              <a:t> показники, біохімічні, клінічні дослідження).</a:t>
            </a:r>
            <a:endParaRPr lang="ru-RU" dirty="0">
              <a:effectLst/>
            </a:endParaRPr>
          </a:p>
        </p:txBody>
      </p:sp>
    </p:spTree>
    <p:extLst>
      <p:ext uri="{BB962C8B-B14F-4D97-AF65-F5344CB8AC3E}">
        <p14:creationId xmlns:p14="http://schemas.microsoft.com/office/powerpoint/2010/main" val="1706126216"/>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9387828"/>
              </p:ext>
            </p:extLst>
          </p:nvPr>
        </p:nvGraphicFramePr>
        <p:xfrm>
          <a:off x="5181701" y="2214093"/>
          <a:ext cx="3525818" cy="1638300"/>
        </p:xfrm>
        <a:graphic>
          <a:graphicData uri="http://schemas.openxmlformats.org/drawingml/2006/table">
            <a:tbl>
              <a:tblPr/>
              <a:tblGrid>
                <a:gridCol w="1760184">
                  <a:extLst>
                    <a:ext uri="{9D8B030D-6E8A-4147-A177-3AD203B41FA5}">
                      <a16:colId xmlns:a16="http://schemas.microsoft.com/office/drawing/2014/main" val="3984542724"/>
                    </a:ext>
                  </a:extLst>
                </a:gridCol>
                <a:gridCol w="1765634">
                  <a:extLst>
                    <a:ext uri="{9D8B030D-6E8A-4147-A177-3AD203B41FA5}">
                      <a16:colId xmlns:a16="http://schemas.microsoft.com/office/drawing/2014/main" val="398985719"/>
                    </a:ext>
                  </a:extLst>
                </a:gridCol>
              </a:tblGrid>
              <a:tr h="0">
                <a:tc>
                  <a:txBody>
                    <a:bodyPr/>
                    <a:lstStyle/>
                    <a:p>
                      <a:pPr algn="ctr" rtl="0"/>
                      <a:r>
                        <a:rPr lang="ru-RU">
                          <a:effectLst/>
                        </a:rPr>
                        <a:t>Найменування продуктів</a:t>
                      </a:r>
                    </a:p>
                  </a:txBody>
                  <a:tcPr marL="66675" marR="66675" marT="66675" marB="66675">
                    <a:lnL>
                      <a:noFill/>
                    </a:lnL>
                    <a:lnR>
                      <a:noFill/>
                    </a:lnR>
                    <a:lnT>
                      <a:noFill/>
                    </a:lnT>
                    <a:lnB>
                      <a:noFill/>
                    </a:lnB>
                  </a:tcPr>
                </a:tc>
                <a:tc>
                  <a:txBody>
                    <a:bodyPr/>
                    <a:lstStyle/>
                    <a:p>
                      <a:pPr algn="ctr" rtl="0"/>
                      <a:r>
                        <a:rPr lang="ru-RU" dirty="0">
                          <a:effectLst/>
                        </a:rPr>
                        <a:t>Маса на 1 людину на добу, г</a:t>
                      </a:r>
                    </a:p>
                  </a:txBody>
                  <a:tcPr marL="66675" marR="66675" marT="66675" marB="66675">
                    <a:lnL>
                      <a:noFill/>
                    </a:lnL>
                    <a:lnR>
                      <a:noFill/>
                    </a:lnR>
                    <a:lnT>
                      <a:noFill/>
                    </a:lnT>
                    <a:lnB>
                      <a:noFill/>
                    </a:lnB>
                  </a:tcPr>
                </a:tc>
                <a:extLst>
                  <a:ext uri="{0D108BD9-81ED-4DB2-BD59-A6C34878D82A}">
                    <a16:rowId xmlns:a16="http://schemas.microsoft.com/office/drawing/2014/main" val="537619334"/>
                  </a:ext>
                </a:extLst>
              </a:tr>
              <a:tr h="0">
                <a:tc>
                  <a:txBody>
                    <a:bodyPr/>
                    <a:lstStyle/>
                    <a:p>
                      <a:pPr algn="just" rtl="0"/>
                      <a:r>
                        <a:rPr lang="ru-RU">
                          <a:effectLst/>
                        </a:rPr>
                        <a:t/>
                      </a:r>
                      <a:br>
                        <a:rPr lang="ru-RU">
                          <a:effectLst/>
                        </a:rPr>
                      </a:br>
                      <a:endParaRPr lang="ru-RU">
                        <a:effectLst/>
                      </a:endParaRPr>
                    </a:p>
                  </a:txBody>
                  <a:tcPr marL="66675" marR="66675" marT="66675" marB="66675">
                    <a:lnL>
                      <a:noFill/>
                    </a:lnL>
                    <a:lnR>
                      <a:noFill/>
                    </a:lnR>
                    <a:lnT>
                      <a:noFill/>
                    </a:lnT>
                    <a:lnB>
                      <a:noFill/>
                    </a:lnB>
                  </a:tcPr>
                </a:tc>
                <a:tc>
                  <a:txBody>
                    <a:bodyPr/>
                    <a:lstStyle/>
                    <a:p>
                      <a:pPr algn="just" rtl="0"/>
                      <a:r>
                        <a:rPr lang="ru-RU" dirty="0">
                          <a:effectLst/>
                        </a:rPr>
                        <a:t/>
                      </a:r>
                      <a:br>
                        <a:rPr lang="ru-RU" dirty="0">
                          <a:effectLst/>
                        </a:rPr>
                      </a:br>
                      <a:endParaRPr lang="ru-RU" dirty="0">
                        <a:effectLst/>
                      </a:endParaRPr>
                    </a:p>
                  </a:txBody>
                  <a:tcPr marL="66675" marR="66675" marT="66675" marB="66675">
                    <a:lnL>
                      <a:noFill/>
                    </a:lnL>
                    <a:lnR>
                      <a:noFill/>
                    </a:lnR>
                    <a:lnT>
                      <a:noFill/>
                    </a:lnT>
                    <a:lnB>
                      <a:noFill/>
                    </a:lnB>
                  </a:tcPr>
                </a:tc>
                <a:extLst>
                  <a:ext uri="{0D108BD9-81ED-4DB2-BD59-A6C34878D82A}">
                    <a16:rowId xmlns:a16="http://schemas.microsoft.com/office/drawing/2014/main" val="774676228"/>
                  </a:ext>
                </a:extLst>
              </a:tr>
            </a:tbl>
          </a:graphicData>
        </a:graphic>
      </p:graphicFrame>
      <p:sp>
        <p:nvSpPr>
          <p:cNvPr id="3" name="Rectangle 1"/>
          <p:cNvSpPr>
            <a:spLocks noChangeArrowheads="1"/>
          </p:cNvSpPr>
          <p:nvPr/>
        </p:nvSpPr>
        <p:spPr bwMode="auto">
          <a:xfrm>
            <a:off x="3105724" y="186310"/>
            <a:ext cx="7677772"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додаток</a:t>
            </a:r>
            <a:r>
              <a:rPr kumimoji="0" lang="ru-RU" altLang="ru-RU" sz="1600" b="0" i="0" u="none" strike="noStrike" cap="none" normalizeH="0" baseline="0" dirty="0" smtClean="0">
                <a:ln>
                  <a:noFill/>
                </a:ln>
                <a:solidFill>
                  <a:schemeClr val="tx1"/>
                </a:solidFill>
                <a:effectLst/>
                <a:latin typeface="Arial" panose="020B0604020202020204" pitchFamily="34" charset="0"/>
              </a:rPr>
              <a:t> 3</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1600" b="1" i="0" u="none" strike="noStrike" cap="none" normalizeH="0" baseline="0" dirty="0" smtClean="0">
              <a:ln>
                <a:noFill/>
              </a:ln>
              <a:solidFill>
                <a:srgbClr val="00008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rgbClr val="000000"/>
                </a:solidFill>
                <a:effectLst/>
                <a:latin typeface="Arial" panose="020B0604020202020204" pitchFamily="34" charset="0"/>
              </a:rPr>
              <a:t>Норми харчування формувань</a:t>
            </a:r>
            <a:endParaRPr kumimoji="0" lang="ru-RU" altLang="ru-RU" sz="1600" b="1" i="0" u="none" strike="noStrike" cap="none" normalizeH="0" baseline="0" dirty="0" smtClean="0">
              <a:ln>
                <a:noFill/>
              </a:ln>
              <a:solidFill>
                <a:srgbClr val="00008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(Загальний пайок формувань Міністерства надзвичайних ситуацій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chemeClr val="tx1"/>
                </a:solidFill>
                <a:effectLst/>
                <a:latin typeface="Arial" panose="020B0604020202020204" pitchFamily="34" charset="0"/>
              </a:rPr>
              <a:t/>
            </a:r>
            <a:br>
              <a:rPr kumimoji="0" lang="ru-RU" altLang="ru-RU" sz="2000" b="0" i="0" u="none" strike="noStrike" cap="none" normalizeH="0" baseline="0" dirty="0" smtClean="0">
                <a:ln>
                  <a:noFill/>
                </a:ln>
                <a:solidFill>
                  <a:schemeClr val="tx1"/>
                </a:solidFill>
                <a:effectLst/>
                <a:latin typeface="Arial" panose="020B0604020202020204" pitchFamily="34" charset="0"/>
              </a:rPr>
            </a:b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Харчова цінність пайка</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Енергетична (калорійність) - </a:t>
            </a:r>
            <a:r>
              <a:rPr kumimoji="0" lang="ru-RU" altLang="ru-RU" sz="1600" b="0" i="0" u="none" strike="noStrike" cap="none" normalizeH="0" baseline="0" dirty="0" smtClean="0">
                <a:ln>
                  <a:noFill/>
                </a:ln>
                <a:solidFill>
                  <a:srgbClr val="FF0000"/>
                </a:solidFill>
                <a:effectLst/>
                <a:latin typeface="Arial" panose="020B0604020202020204" pitchFamily="34" charset="0"/>
              </a:rPr>
              <a:t>ккал</a:t>
            </a:r>
            <a:r>
              <a:rPr kumimoji="0" lang="ru-RU" altLang="ru-RU" sz="1600" b="0" i="0" u="none" strike="noStrike" cap="none" normalizeH="0" baseline="0" dirty="0" smtClean="0">
                <a:ln>
                  <a:noFill/>
                </a:ln>
                <a:solidFill>
                  <a:schemeClr val="tx1"/>
                </a:solidFill>
                <a:effectLst/>
                <a:latin typeface="Arial" panose="020B0604020202020204" pitchFamily="34" charset="0"/>
              </a:rPr>
              <a:t>/ добу</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білків - </a:t>
            </a:r>
            <a:r>
              <a:rPr kumimoji="0" lang="ru-RU" altLang="ru-RU" sz="1600" b="0" i="0" u="none" strike="noStrike" cap="none" normalizeH="0" baseline="0" dirty="0" err="1" smtClean="0">
                <a:ln>
                  <a:noFill/>
                </a:ln>
                <a:solidFill>
                  <a:schemeClr val="tx1"/>
                </a:solidFill>
                <a:effectLst/>
                <a:latin typeface="Arial" panose="020B0604020202020204" pitchFamily="34" charset="0"/>
              </a:rPr>
              <a:t>гр</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smtClean="0">
                <a:ln>
                  <a:noFill/>
                </a:ln>
                <a:solidFill>
                  <a:srgbClr val="008000"/>
                </a:solidFill>
                <a:effectLst/>
                <a:latin typeface="Arial" panose="020B0604020202020204" pitchFamily="34" charset="0"/>
              </a:rPr>
              <a:t>в</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latin typeface="Arial" panose="020B0604020202020204" pitchFamily="34" charset="0"/>
              </a:rPr>
              <a:t>т.ч</a:t>
            </a:r>
            <a:r>
              <a:rPr kumimoji="0" lang="ru-RU" altLang="ru-RU" sz="1600" b="0" i="0" u="none" strike="noStrike" cap="none" normalizeH="0" baseline="0" dirty="0" smtClean="0">
                <a:ln>
                  <a:noFill/>
                </a:ln>
                <a:solidFill>
                  <a:schemeClr val="tx1"/>
                </a:solidFill>
                <a:effectLst/>
                <a:latin typeface="Arial" panose="020B0604020202020204" pitchFamily="34" charset="0"/>
              </a:rPr>
              <a:t>. тварин -</a:t>
            </a:r>
            <a:r>
              <a:rPr kumimoji="0" lang="ru-RU" altLang="ru-RU" sz="1600" b="0" i="0" u="none" strike="noStrike" cap="none" normalizeH="0" baseline="0" dirty="0" err="1" smtClean="0">
                <a:ln>
                  <a:noFill/>
                </a:ln>
                <a:solidFill>
                  <a:schemeClr val="tx1"/>
                </a:solidFill>
                <a:effectLst/>
                <a:latin typeface="Arial" panose="020B0604020202020204" pitchFamily="34" charset="0"/>
              </a:rPr>
              <a:t>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Жирів - 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Вуглеводів - гр.</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Вітамінів А, В</a:t>
            </a:r>
            <a:r>
              <a:rPr kumimoji="0" lang="ru-RU" altLang="ru-RU" sz="1600" b="0" i="0" u="none" strike="noStrike" cap="none" normalizeH="0" baseline="-30000" dirty="0" smtClean="0">
                <a:ln>
                  <a:noFill/>
                </a:ln>
                <a:solidFill>
                  <a:schemeClr val="tx1"/>
                </a:solidFill>
                <a:effectLst/>
                <a:latin typeface="Arial" panose="020B0604020202020204" pitchFamily="34" charset="0"/>
              </a:rPr>
              <a:t>1</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2</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6</a:t>
            </a:r>
            <a:r>
              <a:rPr kumimoji="0" lang="ru-RU" altLang="ru-RU" sz="1600" b="0" i="0" u="none" strike="noStrike" cap="none" normalizeH="0" baseline="0" dirty="0" smtClean="0">
                <a:ln>
                  <a:noFill/>
                </a:ln>
                <a:solidFill>
                  <a:schemeClr val="tx1"/>
                </a:solidFill>
                <a:effectLst/>
                <a:latin typeface="Arial" panose="020B0604020202020204" pitchFamily="34" charset="0"/>
              </a:rPr>
              <a:t>, </a:t>
            </a:r>
            <a:r>
              <a:rPr kumimoji="0" lang="ru-RU" altLang="ru-RU" sz="1600" b="0" i="0" u="none" strike="noStrike" cap="none" normalizeH="0" baseline="0" dirty="0" smtClean="0">
                <a:ln>
                  <a:noFill/>
                </a:ln>
                <a:solidFill>
                  <a:srgbClr val="FF0000"/>
                </a:solidFill>
                <a:effectLst/>
                <a:latin typeface="Arial" panose="020B0604020202020204" pitchFamily="34" charset="0"/>
              </a:rPr>
              <a:t>РР</a:t>
            </a:r>
            <a:r>
              <a:rPr kumimoji="0" lang="ru-RU" altLang="ru-RU" sz="1600" b="0" i="0" u="none" strike="noStrike" cap="none" normalizeH="0" baseline="0" dirty="0" smtClean="0">
                <a:ln>
                  <a:noFill/>
                </a:ln>
                <a:solidFill>
                  <a:schemeClr val="tx1"/>
                </a:solidFill>
                <a:effectLst/>
                <a:latin typeface="Arial" panose="020B0604020202020204" pitchFamily="34" charset="0"/>
              </a:rPr>
              <a:t>, В</a:t>
            </a:r>
            <a:r>
              <a:rPr kumimoji="0" lang="ru-RU" altLang="ru-RU" sz="1600" b="0" i="0" u="none" strike="noStrike" cap="none" normalizeH="0" baseline="-30000" dirty="0" smtClean="0">
                <a:ln>
                  <a:noFill/>
                </a:ln>
                <a:solidFill>
                  <a:schemeClr val="tx1"/>
                </a:solidFill>
                <a:effectLst/>
                <a:latin typeface="Arial" panose="020B0604020202020204" pitchFamily="34" charset="0"/>
              </a:rPr>
              <a:t>12</a:t>
            </a:r>
            <a:r>
              <a:rPr kumimoji="0" lang="ru-RU" altLang="ru-RU" sz="1600" b="0" i="0" u="none" strike="noStrike" cap="none" normalizeH="0" baseline="0" dirty="0" smtClean="0">
                <a:ln>
                  <a:noFill/>
                </a:ln>
                <a:solidFill>
                  <a:schemeClr val="tx1"/>
                </a:solidFill>
                <a:effectLst/>
                <a:latin typeface="Arial" panose="020B0604020202020204" pitchFamily="34" charset="0"/>
              </a:rPr>
              <a:t>, З -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кальцію</a:t>
            </a:r>
            <a:r>
              <a:rPr kumimoji="0" lang="ru-RU" altLang="ru-RU" sz="1600" b="0" i="0" u="none" strike="noStrike" cap="none" normalizeH="0" baseline="0" dirty="0" smtClean="0">
                <a:ln>
                  <a:noFill/>
                </a:ln>
                <a:solidFill>
                  <a:schemeClr val="tx1"/>
                </a:solidFill>
                <a:effectLst/>
                <a:latin typeface="Arial" panose="020B0604020202020204" pitchFamily="34" charset="0"/>
              </a:rPr>
              <a:t> -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8000"/>
                </a:solidFill>
                <a:effectLst/>
                <a:latin typeface="Arial" panose="020B0604020202020204" pitchFamily="34" charset="0"/>
              </a:rPr>
              <a:t>фосфору</a:t>
            </a:r>
            <a:r>
              <a:rPr kumimoji="0" lang="ru-RU" altLang="ru-RU" sz="1600" b="0" i="0" u="none" strike="noStrike" cap="none" normalizeH="0" baseline="0" dirty="0" smtClean="0">
                <a:ln>
                  <a:noFill/>
                </a:ln>
                <a:solidFill>
                  <a:schemeClr val="tx1"/>
                </a:solidFill>
                <a:effectLst/>
                <a:latin typeface="Arial" panose="020B0604020202020204" pitchFamily="34" charset="0"/>
              </a:rPr>
              <a:t>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заліза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 Пайок для ознайомлення і гігієнічної оцінки </a:t>
            </a:r>
            <a:r>
              <a:rPr kumimoji="0" lang="ru-RU" altLang="ru-RU" sz="1600" b="0" i="0" u="none" strike="noStrike" cap="none" normalizeH="0" baseline="0" dirty="0" smtClean="0">
                <a:ln>
                  <a:noFill/>
                </a:ln>
                <a:solidFill>
                  <a:srgbClr val="008000"/>
                </a:solidFill>
                <a:effectLst/>
                <a:latin typeface="Arial" panose="020B0604020202020204" pitchFamily="34" charset="0"/>
              </a:rPr>
              <a:t>видається</a:t>
            </a:r>
            <a:r>
              <a:rPr kumimoji="0" lang="ru-RU" altLang="ru-RU" sz="1600" b="0" i="0" u="none" strike="noStrike" cap="none" normalizeH="0" baseline="0" dirty="0" smtClean="0">
                <a:ln>
                  <a:noFill/>
                </a:ln>
                <a:solidFill>
                  <a:schemeClr val="tx1"/>
                </a:solidFill>
                <a:effectLst/>
                <a:latin typeface="Arial" panose="020B0604020202020204" pitchFamily="34" charset="0"/>
              </a:rPr>
              <a:t> на занятті.</a:t>
            </a:r>
            <a:endParaRPr kumimoji="0" lang="ru-RU" altLang="ru-RU"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860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6202" y="-84482"/>
            <a:ext cx="10351625" cy="7294305"/>
          </a:xfrm>
          <a:prstGeom prst="rect">
            <a:avLst/>
          </a:prstGeom>
        </p:spPr>
        <p:txBody>
          <a:bodyPr wrap="square">
            <a:spAutoFit/>
          </a:bodyPr>
          <a:lstStyle/>
          <a:p>
            <a:pPr algn="r"/>
            <a:r>
              <a:rPr lang="ru-RU" dirty="0" smtClean="0">
                <a:effectLst/>
              </a:rPr>
              <a:t>додаток 4</a:t>
            </a:r>
          </a:p>
          <a:p>
            <a:pPr algn="ctr"/>
            <a:r>
              <a:rPr lang="ru-RU" dirty="0" smtClean="0">
                <a:effectLst/>
              </a:rPr>
              <a:t>Порушення здоров'я, пов'язані з неповноцінністю </a:t>
            </a:r>
          </a:p>
          <a:p>
            <a:pPr algn="ctr"/>
            <a:r>
              <a:rPr lang="ru-RU" dirty="0" smtClean="0">
                <a:effectLst/>
              </a:rPr>
              <a:t>і недоброякісністю харчування</a:t>
            </a:r>
          </a:p>
          <a:p>
            <a:pPr algn="ctr"/>
            <a:endParaRPr lang="ru-RU" dirty="0" smtClean="0">
              <a:effectLst/>
            </a:endParaRPr>
          </a:p>
          <a:p>
            <a:pPr algn="just">
              <a:buFont typeface="Arial" panose="020B0604020202020204" pitchFamily="34" charset="0"/>
              <a:buChar char="•"/>
            </a:pPr>
            <a:r>
              <a:rPr lang="ru-RU" dirty="0" smtClean="0">
                <a:effectLst/>
              </a:rPr>
              <a:t>захворювання, пов'язані з голодуванням, кількісним та якісним недоїданням (маразм, </a:t>
            </a:r>
            <a:r>
              <a:rPr lang="ru-RU" dirty="0" err="1" smtClean="0">
                <a:effectLst/>
              </a:rPr>
              <a:t>квашиоркор</a:t>
            </a:r>
            <a:r>
              <a:rPr lang="ru-RU" dirty="0" smtClean="0">
                <a:effectLst/>
              </a:rPr>
              <a:t>, Гіповітаміноз, авітаміноз та інші);</a:t>
            </a:r>
          </a:p>
          <a:p>
            <a:pPr algn="just">
              <a:buFont typeface="Arial" panose="020B0604020202020204" pitchFamily="34" charset="0"/>
              <a:buChar char="•"/>
            </a:pPr>
            <a:r>
              <a:rPr lang="ru-RU" dirty="0" smtClean="0">
                <a:effectLst/>
              </a:rPr>
              <a:t>захворювання, пов'язані з переїданням (ожиріння, подагра, гепатити, холецистити, панкреатити, </a:t>
            </a:r>
            <a:r>
              <a:rPr lang="ru-RU" dirty="0" err="1" smtClean="0">
                <a:effectLst/>
              </a:rPr>
              <a:t>жовчокам'яна</a:t>
            </a:r>
            <a:r>
              <a:rPr lang="ru-RU" dirty="0" smtClean="0">
                <a:effectLst/>
              </a:rPr>
              <a:t> хвороба);</a:t>
            </a:r>
          </a:p>
          <a:p>
            <a:pPr algn="just">
              <a:buFont typeface="Arial" panose="020B0604020202020204" pitchFamily="34" charset="0"/>
              <a:buChar char="•"/>
            </a:pPr>
            <a:r>
              <a:rPr lang="ru-RU" dirty="0" smtClean="0">
                <a:effectLst/>
              </a:rPr>
              <a:t>захворювання, пов'язані з порушенням режиму харчування (гастрити, виразка шлунка, 12-палої кишки, </a:t>
            </a:r>
            <a:r>
              <a:rPr lang="ru-RU" dirty="0" err="1" smtClean="0">
                <a:effectLst/>
              </a:rPr>
              <a:t>копростаз</a:t>
            </a:r>
            <a:r>
              <a:rPr lang="ru-RU" dirty="0" smtClean="0">
                <a:effectLst/>
              </a:rPr>
              <a:t> і т.п.);</a:t>
            </a:r>
          </a:p>
          <a:p>
            <a:pPr algn="just">
              <a:buFont typeface="Arial" panose="020B0604020202020204" pitchFamily="34" charset="0"/>
              <a:buChar char="•"/>
            </a:pPr>
            <a:r>
              <a:rPr lang="ru-RU" dirty="0" smtClean="0">
                <a:effectLst/>
              </a:rPr>
              <a:t>захворювання, пов'язані з порушенням кулінарної обробки продуктів (гастрити, виразкова хвороба, гіповітаміноз та інші);</a:t>
            </a:r>
          </a:p>
          <a:p>
            <a:pPr algn="just">
              <a:buFont typeface="Arial" panose="020B0604020202020204" pitchFamily="34" charset="0"/>
              <a:buChar char="•"/>
            </a:pPr>
            <a:r>
              <a:rPr lang="ru-RU" dirty="0" smtClean="0">
                <a:effectLst/>
              </a:rPr>
              <a:t>харчові отруєння: мікробної природи (</a:t>
            </a:r>
            <a:r>
              <a:rPr lang="ru-RU" dirty="0" err="1" smtClean="0">
                <a:effectLst/>
              </a:rPr>
              <a:t>токсикоінфекції</a:t>
            </a:r>
            <a:r>
              <a:rPr lang="ru-RU" dirty="0" smtClean="0">
                <a:effectLst/>
              </a:rPr>
              <a:t>, Бактерійні токсикози, </a:t>
            </a:r>
            <a:r>
              <a:rPr lang="ru-RU" dirty="0" err="1" smtClean="0">
                <a:effectLst/>
              </a:rPr>
              <a:t>мікотоксикозів</a:t>
            </a:r>
            <a:r>
              <a:rPr lang="ru-RU" dirty="0" smtClean="0">
                <a:effectLst/>
              </a:rPr>
              <a:t>), Немикробной етіології (продуктами, отруйними за своєю природою; продуктами, які стали отруйними при порушенні правил зберігання та інших, продуктами, забрудненими отруйними речовинами (пестицидами, солями важких металів та іншими);</a:t>
            </a:r>
          </a:p>
          <a:p>
            <a:pPr algn="just">
              <a:buFont typeface="Arial" panose="020B0604020202020204" pitchFamily="34" charset="0"/>
              <a:buChar char="•"/>
            </a:pPr>
            <a:r>
              <a:rPr lang="ru-RU" dirty="0" smtClean="0">
                <a:effectLst/>
              </a:rPr>
              <a:t>кишкові бактерійні, вірусні, зоонозних інфекції (черевний тиф, паратифи А, В, дизентерія, гепатит А, поліомієліт, </a:t>
            </a:r>
            <a:r>
              <a:rPr lang="ru-RU" dirty="0" err="1" smtClean="0">
                <a:effectLst/>
              </a:rPr>
              <a:t>ентеровіруси</a:t>
            </a:r>
            <a:r>
              <a:rPr lang="ru-RU" dirty="0" smtClean="0">
                <a:effectLst/>
              </a:rPr>
              <a:t>, Бруцельоз, ящур, туберкульоз та інші; </a:t>
            </a:r>
            <a:r>
              <a:rPr lang="ru-RU" dirty="0" err="1" smtClean="0">
                <a:effectLst/>
              </a:rPr>
              <a:t>гео</a:t>
            </a:r>
            <a:r>
              <a:rPr lang="ru-RU" dirty="0" smtClean="0">
                <a:effectLst/>
              </a:rPr>
              <a:t>- і </a:t>
            </a:r>
            <a:r>
              <a:rPr lang="ru-RU" dirty="0" err="1" smtClean="0">
                <a:effectLst/>
              </a:rPr>
              <a:t>біогельмінтози</a:t>
            </a:r>
            <a:r>
              <a:rPr lang="ru-RU" dirty="0" smtClean="0">
                <a:effectLst/>
              </a:rPr>
              <a:t> (Аскариди, власоглав, бичачий, свинячий солітер, трихінели, риб'ячий солітер, сосальщики та інші);</a:t>
            </a:r>
          </a:p>
          <a:p>
            <a:pPr algn="just">
              <a:buFont typeface="Arial" panose="020B0604020202020204" pitchFamily="34" charset="0"/>
              <a:buChar char="•"/>
            </a:pPr>
            <a:r>
              <a:rPr lang="ru-RU" dirty="0" smtClean="0">
                <a:effectLst/>
              </a:rPr>
              <a:t>ураження продуктами, забрудненими засобами масового ураження в сучасній війні - радіоактивними речовинами, продуктами бойових отруйних речовин, особливо небезпечними бактерійними засобами (РВ, ОВ, БС) або отруєними з диверсійної метою.</a:t>
            </a:r>
            <a:endParaRPr lang="ru-RU" dirty="0">
              <a:effectLst/>
            </a:endParaRPr>
          </a:p>
        </p:txBody>
      </p:sp>
    </p:spTree>
    <p:extLst>
      <p:ext uri="{BB962C8B-B14F-4D97-AF65-F5344CB8AC3E}">
        <p14:creationId xmlns:p14="http://schemas.microsoft.com/office/powerpoint/2010/main" val="731280885"/>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66977" y="0"/>
            <a:ext cx="9144000" cy="6740307"/>
          </a:xfrm>
          <a:prstGeom prst="rect">
            <a:avLst/>
          </a:prstGeom>
        </p:spPr>
        <p:txBody>
          <a:bodyPr wrap="square">
            <a:spAutoFit/>
          </a:bodyPr>
          <a:lstStyle/>
          <a:p>
            <a:pPr algn="r"/>
            <a:r>
              <a:rPr lang="ru-RU" dirty="0" smtClean="0">
                <a:effectLst/>
              </a:rPr>
              <a:t>додаток 5</a:t>
            </a:r>
          </a:p>
          <a:p>
            <a:pPr algn="r"/>
            <a:r>
              <a:rPr lang="ru-RU" dirty="0" smtClean="0">
                <a:effectLst/>
              </a:rPr>
              <a:t/>
            </a:r>
            <a:br>
              <a:rPr lang="ru-RU" dirty="0" smtClean="0">
                <a:effectLst/>
              </a:rPr>
            </a:br>
            <a:endParaRPr lang="ru-RU" dirty="0" smtClean="0">
              <a:effectLst/>
            </a:endParaRPr>
          </a:p>
          <a:p>
            <a:pPr algn="ctr"/>
            <a:r>
              <a:rPr lang="ru-RU" b="1" dirty="0" smtClean="0">
                <a:effectLst/>
              </a:rPr>
              <a:t>Організація харчування особового складу формувань і медичний контроль за його повноцінністю і безпечністю в умовах катастроф та інших надзвичайних ситуацій</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У перший, найбільш гострий період будь-якої катастрофи або іншого лиха організовується індивідуальне харчування особового складу формувань, які прибули для надання допомоги потерпілому населенню та ліквідації наслідків катастрофи. Таке харчування реалізується за допомогою сухих пайків,</a:t>
            </a:r>
            <a:r>
              <a:rPr lang="ru-RU" dirty="0" err="1" smtClean="0">
                <a:effectLst/>
              </a:rPr>
              <a:t>субкалорійной</a:t>
            </a:r>
            <a:r>
              <a:rPr lang="ru-RU" dirty="0" smtClean="0">
                <a:effectLst/>
              </a:rPr>
              <a:t> раціонів, раціонів виживання.</a:t>
            </a:r>
          </a:p>
          <a:p>
            <a:pPr algn="just"/>
            <a:r>
              <a:rPr lang="ru-RU" dirty="0" smtClean="0">
                <a:effectLst/>
              </a:rPr>
              <a:t>Сухі пайки випускаються в упаковках, розрахованих на добове харчування однієї людини і включають:</a:t>
            </a:r>
          </a:p>
          <a:p>
            <a:pPr algn="just">
              <a:buFont typeface="Arial" panose="020B0604020202020204" pitchFamily="34" charset="0"/>
              <a:buChar char="•"/>
            </a:pPr>
            <a:r>
              <a:rPr lang="ru-RU" dirty="0" smtClean="0">
                <a:effectLst/>
              </a:rPr>
              <a:t>сухарі або хрусткі хлібці;</a:t>
            </a:r>
          </a:p>
          <a:p>
            <a:pPr algn="just">
              <a:buFont typeface="Arial" panose="020B0604020202020204" pitchFamily="34" charset="0"/>
              <a:buChar char="•"/>
            </a:pPr>
            <a:r>
              <a:rPr lang="ru-RU" dirty="0" smtClean="0">
                <a:effectLst/>
              </a:rPr>
              <a:t>різноманітні консерви (три 200-грамових банки), цукор - 45г, чай - 1г, концентрати супів, каш, які не потребують тривалої кулінарної обробки. Калорійність сухих пайків знаходиться в межах 3200-3500 ккал.</a:t>
            </a:r>
          </a:p>
          <a:p>
            <a:pPr algn="just"/>
            <a:r>
              <a:rPr lang="ru-RU" dirty="0" err="1" smtClean="0">
                <a:effectLst/>
              </a:rPr>
              <a:t>субкалорійной</a:t>
            </a:r>
            <a:r>
              <a:rPr lang="ru-RU" dirty="0" smtClean="0">
                <a:effectLst/>
              </a:rPr>
              <a:t> пайки (1100- 1150 ккал.) містять знижену кількість вуглеводів, жирів, але достатня кількість білків, вітамінів, мінеральних речовин, мікроелементів.</a:t>
            </a:r>
            <a:endParaRPr lang="ru-RU" dirty="0">
              <a:effectLst/>
            </a:endParaRPr>
          </a:p>
        </p:txBody>
      </p:sp>
    </p:spTree>
    <p:extLst>
      <p:ext uri="{BB962C8B-B14F-4D97-AF65-F5344CB8AC3E}">
        <p14:creationId xmlns:p14="http://schemas.microsoft.com/office/powerpoint/2010/main" val="463644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4623" y="95951"/>
            <a:ext cx="9522106" cy="5355312"/>
          </a:xfrm>
          <a:prstGeom prst="rect">
            <a:avLst/>
          </a:prstGeom>
        </p:spPr>
        <p:txBody>
          <a:bodyPr wrap="square">
            <a:spAutoFit/>
          </a:bodyPr>
          <a:lstStyle/>
          <a:p>
            <a:pPr algn="just"/>
            <a:r>
              <a:rPr lang="ru-RU" dirty="0" smtClean="0">
                <a:effectLst/>
              </a:rPr>
              <a:t>"Раціони виживання" - пайки в формі брикетів або великих таблеток, мають низьку калорійність (800-1000 ккал.), Мінімально необхідні кількості білків, жирів, інших нутрієнтів. Розраховані на нетривалий споживання (2-3 дні) в найбільш складних умовах катастроф або бойових дій.</a:t>
            </a:r>
          </a:p>
          <a:p>
            <a:pPr algn="just"/>
            <a:r>
              <a:rPr lang="ru-RU" dirty="0" smtClean="0">
                <a:effectLst/>
              </a:rPr>
              <a:t>Друга форма організації харчування особового складу формувань - групове харчування за допомогою харчових концентратів, які не потребують тривалої кулінарної обробки. </a:t>
            </a:r>
          </a:p>
          <a:p>
            <a:pPr algn="just"/>
            <a:r>
              <a:rPr lang="ru-RU" dirty="0" smtClean="0">
                <a:effectLst/>
              </a:rPr>
              <a:t>Такі концентрати випускаються у вигляді окремих продуктів: "м'ясний фарш", "рибний фарш", "суха простокваша" і ін .; у вигляді окремих страв: "суп пшеничний з овочами", "картопля тушкована з овочевими порошками" і ін .; у вигляді уніфікованих польових раціонів на 2, 10, 20, 50 чоловік - сухі брикети на сніданок, обід, вечеря - в одній упаковці.</a:t>
            </a:r>
          </a:p>
          <a:p>
            <a:pPr algn="just"/>
            <a:r>
              <a:rPr lang="ru-RU" dirty="0" smtClean="0">
                <a:effectLst/>
              </a:rPr>
              <a:t>Ці концентрати готові до вживання після 10-хвилинного кип'ятіння у воді.</a:t>
            </a:r>
          </a:p>
          <a:p>
            <a:pPr algn="just"/>
            <a:r>
              <a:rPr lang="ru-RU" dirty="0" smtClean="0">
                <a:effectLst/>
              </a:rPr>
              <a:t>Третя форма організації харчування формувань в умовах надзвичайних ситуацій колективна: на ротних або батальйонних пунктах харчування (РПП, БПП), на які їжа готується в польових кухнях (рис. 54.1, 54.2, 54.3) зі звичайних харчових продуктів, іноді - з використанням концентратів окремих продуктів, якщо звичайні відсутні.</a:t>
            </a:r>
            <a:endParaRPr lang="ru-RU" dirty="0">
              <a:effectLst/>
            </a:endParaRPr>
          </a:p>
        </p:txBody>
      </p:sp>
    </p:spTree>
    <p:extLst>
      <p:ext uri="{BB962C8B-B14F-4D97-AF65-F5344CB8AC3E}">
        <p14:creationId xmlns:p14="http://schemas.microsoft.com/office/powerpoint/2010/main" val="5611725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270230" y="662223"/>
            <a:ext cx="4815896" cy="3532419"/>
          </a:xfrm>
          <a:prstGeom prst="rect">
            <a:avLst/>
          </a:prstGeom>
        </p:spPr>
      </p:pic>
      <p:sp>
        <p:nvSpPr>
          <p:cNvPr id="3" name="Прямоугольник 2"/>
          <p:cNvSpPr/>
          <p:nvPr/>
        </p:nvSpPr>
        <p:spPr>
          <a:xfrm>
            <a:off x="3737309" y="4598572"/>
            <a:ext cx="5881738" cy="369332"/>
          </a:xfrm>
          <a:prstGeom prst="rect">
            <a:avLst/>
          </a:prstGeom>
        </p:spPr>
        <p:txBody>
          <a:bodyPr wrap="none">
            <a:spAutoFit/>
          </a:bodyPr>
          <a:lstStyle/>
          <a:p>
            <a:pPr algn="ctr"/>
            <a:r>
              <a:rPr lang="ru-RU" dirty="0" smtClean="0">
                <a:effectLst/>
              </a:rPr>
              <a:t>Мал. 54.1. Кухня похідна -</a:t>
            </a:r>
            <a:r>
              <a:rPr lang="ru-RU" dirty="0" err="1" smtClean="0">
                <a:effectLst/>
              </a:rPr>
              <a:t>автопріцепная</a:t>
            </a:r>
            <a:r>
              <a:rPr lang="ru-RU" dirty="0" smtClean="0">
                <a:effectLst/>
              </a:rPr>
              <a:t> КП-125</a:t>
            </a:r>
            <a:endParaRPr lang="ru-RU" dirty="0">
              <a:effectLst/>
            </a:endParaRPr>
          </a:p>
        </p:txBody>
      </p:sp>
    </p:spTree>
    <p:extLst>
      <p:ext uri="{BB962C8B-B14F-4D97-AF65-F5344CB8AC3E}">
        <p14:creationId xmlns:p14="http://schemas.microsoft.com/office/powerpoint/2010/main" val="735368935"/>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050875" y="540845"/>
            <a:ext cx="6174940" cy="3139904"/>
          </a:xfrm>
          <a:prstGeom prst="rect">
            <a:avLst/>
          </a:prstGeom>
        </p:spPr>
      </p:pic>
      <p:sp>
        <p:nvSpPr>
          <p:cNvPr id="3" name="Прямоугольник 2"/>
          <p:cNvSpPr/>
          <p:nvPr/>
        </p:nvSpPr>
        <p:spPr>
          <a:xfrm>
            <a:off x="4050875" y="4182280"/>
            <a:ext cx="6096000" cy="646331"/>
          </a:xfrm>
          <a:prstGeom prst="rect">
            <a:avLst/>
          </a:prstGeom>
        </p:spPr>
        <p:txBody>
          <a:bodyPr>
            <a:spAutoFit/>
          </a:bodyPr>
          <a:lstStyle/>
          <a:p>
            <a:pPr algn="ctr"/>
            <a:r>
              <a:rPr lang="ru-RU" dirty="0" smtClean="0">
                <a:effectLst/>
              </a:rPr>
              <a:t>Мал. 54.2. Кухня похідна - КП-2-49 в каркасної наметі</a:t>
            </a:r>
            <a:endParaRPr lang="ru-RU" dirty="0">
              <a:effectLst/>
            </a:endParaRPr>
          </a:p>
        </p:txBody>
      </p:sp>
    </p:spTree>
    <p:extLst>
      <p:ext uri="{BB962C8B-B14F-4D97-AF65-F5344CB8AC3E}">
        <p14:creationId xmlns:p14="http://schemas.microsoft.com/office/powerpoint/2010/main" val="4236252801"/>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814384" y="547250"/>
            <a:ext cx="9024690" cy="2558123"/>
          </a:xfrm>
          <a:prstGeom prst="rect">
            <a:avLst/>
          </a:prstGeom>
        </p:spPr>
      </p:pic>
      <p:sp>
        <p:nvSpPr>
          <p:cNvPr id="3" name="Прямоугольник 2"/>
          <p:cNvSpPr/>
          <p:nvPr/>
        </p:nvSpPr>
        <p:spPr>
          <a:xfrm>
            <a:off x="4278729" y="3219998"/>
            <a:ext cx="6096000" cy="923330"/>
          </a:xfrm>
          <a:prstGeom prst="rect">
            <a:avLst/>
          </a:prstGeom>
        </p:spPr>
        <p:txBody>
          <a:bodyPr>
            <a:spAutoFit/>
          </a:bodyPr>
          <a:lstStyle/>
          <a:p>
            <a:pPr algn="ctr"/>
            <a:r>
              <a:rPr lang="ru-RU" dirty="0" smtClean="0">
                <a:effectLst/>
              </a:rPr>
              <a:t>Мал. 54.3. Загальний вигляд польової кухні-їдальні</a:t>
            </a:r>
          </a:p>
          <a:p>
            <a:pPr algn="ctr"/>
            <a:r>
              <a:rPr lang="ru-RU" dirty="0" smtClean="0">
                <a:effectLst/>
              </a:rPr>
              <a:t>(1 - їдальня, 2 - тамбур; 3 - кухня-причіп; 4 - цех підсобного призначення)</a:t>
            </a:r>
            <a:endParaRPr lang="ru-RU" dirty="0">
              <a:effectLst/>
            </a:endParaRPr>
          </a:p>
        </p:txBody>
      </p:sp>
    </p:spTree>
    <p:extLst>
      <p:ext uri="{BB962C8B-B14F-4D97-AF65-F5344CB8AC3E}">
        <p14:creationId xmlns:p14="http://schemas.microsoft.com/office/powerpoint/2010/main" val="1970040527"/>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240804"/>
            <a:ext cx="9144000" cy="6740307"/>
          </a:xfrm>
          <a:prstGeom prst="rect">
            <a:avLst/>
          </a:prstGeom>
        </p:spPr>
        <p:txBody>
          <a:bodyPr wrap="square">
            <a:spAutoFit/>
          </a:bodyPr>
          <a:lstStyle/>
          <a:p>
            <a:pPr algn="ctr"/>
            <a:r>
              <a:rPr lang="ru-RU" b="1" dirty="0" smtClean="0">
                <a:effectLst/>
              </a:rPr>
              <a:t>Заходи медичного нагляду за харчуванням особового складу формувань в умовах надзвичайних ситуацій</a:t>
            </a:r>
          </a:p>
          <a:p>
            <a:pPr algn="just"/>
            <a:r>
              <a:rPr lang="ru-RU" dirty="0" smtClean="0">
                <a:effectLst/>
              </a:rPr>
              <a:t/>
            </a:r>
            <a:br>
              <a:rPr lang="ru-RU" dirty="0" smtClean="0">
                <a:effectLst/>
              </a:rPr>
            </a:br>
            <a:endParaRPr lang="ru-RU" dirty="0" smtClean="0">
              <a:effectLst/>
            </a:endParaRPr>
          </a:p>
          <a:p>
            <a:pPr algn="just">
              <a:buFont typeface="+mj-lt"/>
              <a:buAutoNum type="arabicPeriod"/>
            </a:pPr>
            <a:r>
              <a:rPr lang="ru-RU" dirty="0" smtClean="0">
                <a:effectLst/>
              </a:rPr>
              <a:t>Організацію та дотримання санітарних правил прийому продовольства зі складів, заготовок від населення, трофейних продуктів, продуктів, використаних за результатами катастроф (травмованих тварин, зруйнованих складів продовольства).</a:t>
            </a:r>
          </a:p>
          <a:p>
            <a:pPr algn="just">
              <a:buFont typeface="+mj-lt"/>
              <a:buAutoNum type="arabicPeriod"/>
            </a:pPr>
            <a:r>
              <a:rPr lang="ru-RU" dirty="0" smtClean="0">
                <a:effectLst/>
              </a:rPr>
              <a:t>Дотримання санітарних правил вантаження, транспортування, зберігання продовольства на стаціонарних, рухомих складах, відпуску продуктів на харчоблоки, батальйонні пункти харчування.</a:t>
            </a:r>
          </a:p>
          <a:p>
            <a:pPr algn="just">
              <a:buFont typeface="+mj-lt"/>
              <a:buAutoNum type="arabicPeriod"/>
            </a:pPr>
            <a:r>
              <a:rPr lang="ru-RU" dirty="0" smtClean="0">
                <a:effectLst/>
              </a:rPr>
              <a:t>Дотримання санітарних правил кулінарної обробки харчових продуктів, термінів зберігання та реалізації готової їжі.</a:t>
            </a:r>
          </a:p>
          <a:p>
            <a:pPr algn="just">
              <a:buFont typeface="+mj-lt"/>
              <a:buAutoNum type="arabicPeriod"/>
            </a:pPr>
            <a:r>
              <a:rPr lang="ru-RU" dirty="0" smtClean="0">
                <a:effectLst/>
              </a:rPr>
              <a:t>Утримання приміщень продовольчих складів, транспортних засобів, польовий продовольчої техніки, польових кухонь, посуду, інвентарю, заходи по боротьбі з гризунами, шкідливими комахами.</a:t>
            </a:r>
          </a:p>
          <a:p>
            <a:pPr algn="just">
              <a:buFont typeface="+mj-lt"/>
              <a:buAutoNum type="arabicPeriod"/>
            </a:pPr>
            <a:r>
              <a:rPr lang="ru-RU" dirty="0" smtClean="0">
                <a:effectLst/>
              </a:rPr>
              <a:t>Медичні огляди та обстеження на бациллоносительства кухарів, обслуговуючого персоналу продовольчих складів, наряду на харчоблок, нагляд за дотриманням ними правил особистої гігієни та інше.</a:t>
            </a:r>
          </a:p>
          <a:p>
            <a:pPr algn="just">
              <a:buFont typeface="+mj-lt"/>
              <a:buAutoNum type="arabicPeriod"/>
            </a:pPr>
            <a:r>
              <a:rPr lang="ru-RU" dirty="0" smtClean="0">
                <a:effectLst/>
              </a:rPr>
              <a:t>Контроль за доставкою особовому складу повного набору харчових продуктів і страв, згідно з нормами пайка, з метою забезпечення повноцінності харчування.</a:t>
            </a:r>
          </a:p>
          <a:p>
            <a:pPr algn="ctr"/>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3204576240"/>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3807" y="0"/>
            <a:ext cx="9947564" cy="6186309"/>
          </a:xfrm>
          <a:prstGeom prst="rect">
            <a:avLst/>
          </a:prstGeom>
        </p:spPr>
        <p:txBody>
          <a:bodyPr wrap="square">
            <a:spAutoFit/>
          </a:bodyPr>
          <a:lstStyle/>
          <a:p>
            <a:pPr algn="r"/>
            <a:r>
              <a:rPr lang="ru-RU" dirty="0" smtClean="0">
                <a:effectLst/>
              </a:rPr>
              <a:t>додаток 6</a:t>
            </a:r>
          </a:p>
          <a:p>
            <a:pPr algn="ctr"/>
            <a:r>
              <a:rPr lang="ru-RU" b="1" dirty="0" smtClean="0">
                <a:effectLst/>
              </a:rPr>
              <a:t>Порядок розслідування харчових отруєнь </a:t>
            </a:r>
          </a:p>
          <a:p>
            <a:endParaRPr lang="ru-RU" dirty="0" smtClean="0">
              <a:effectLst/>
            </a:endParaRPr>
          </a:p>
          <a:p>
            <a:r>
              <a:rPr lang="ru-RU" dirty="0" smtClean="0">
                <a:effectLst/>
              </a:rPr>
              <a:t>Порядок розслідування харчових отруєнь включає:</a:t>
            </a:r>
          </a:p>
          <a:p>
            <a:pPr algn="just">
              <a:buFont typeface="+mj-lt"/>
              <a:buAutoNum type="arabicPeriod"/>
            </a:pPr>
            <a:r>
              <a:rPr lang="ru-RU" dirty="0" smtClean="0">
                <a:effectLst/>
              </a:rPr>
              <a:t>Організацію та надання невідкладної медичної допомоги хворим, організацію (при необхідності) їх госпіталізації.</a:t>
            </a:r>
          </a:p>
          <a:p>
            <a:pPr algn="just">
              <a:buFont typeface="+mj-lt"/>
              <a:buAutoNum type="arabicPeriod"/>
            </a:pPr>
            <a:r>
              <a:rPr lang="ru-RU" dirty="0" smtClean="0">
                <a:effectLst/>
              </a:rPr>
              <a:t>Оформлення необхідних документів (екстрене повідомлення в СЕС або </a:t>
            </a:r>
            <a:r>
              <a:rPr lang="ru-RU" dirty="0" err="1" smtClean="0">
                <a:effectLst/>
              </a:rPr>
              <a:t>військові</a:t>
            </a:r>
            <a:r>
              <a:rPr lang="ru-RU" dirty="0" smtClean="0">
                <a:effectLst/>
              </a:rPr>
              <a:t> </a:t>
            </a:r>
            <a:r>
              <a:rPr lang="ru-RU" dirty="0" err="1" smtClean="0">
                <a:effectLst/>
              </a:rPr>
              <a:t>санепідп</a:t>
            </a:r>
            <a:r>
              <a:rPr lang="uk-UA" dirty="0" err="1" smtClean="0"/>
              <a:t>ідрозділи</a:t>
            </a:r>
            <a:r>
              <a:rPr lang="ru-RU" dirty="0" smtClean="0">
                <a:effectLst/>
              </a:rPr>
              <a:t>, Напрямок в стаціонар, направлення в лабораторію разом з матеріалами від потерпілих) та інших (див. Додаток 7).</a:t>
            </a:r>
          </a:p>
          <a:p>
            <a:pPr algn="just">
              <a:buFont typeface="+mj-lt"/>
              <a:buAutoNum type="arabicPeriod"/>
            </a:pPr>
            <a:r>
              <a:rPr lang="ru-RU" dirty="0" smtClean="0">
                <a:effectLst/>
              </a:rPr>
              <a:t>Створення груп розслідування: санітарний лікар з СЕС, лікар закладу або підрозділу, де сталося отруєння, або лікар лікувального закладу, куди звернулися потерпілі, представник адміністрації або командир формування, кухар.</a:t>
            </a:r>
          </a:p>
          <a:p>
            <a:pPr algn="just">
              <a:buFont typeface="+mj-lt"/>
              <a:buAutoNum type="arabicPeriod"/>
            </a:pPr>
            <a:r>
              <a:rPr lang="ru-RU" dirty="0" smtClean="0">
                <a:effectLst/>
              </a:rPr>
              <a:t>Складання плану розслідування.</a:t>
            </a:r>
          </a:p>
          <a:p>
            <a:pPr algn="just">
              <a:buFont typeface="+mj-lt"/>
              <a:buAutoNum type="arabicPeriod"/>
            </a:pPr>
            <a:r>
              <a:rPr lang="ru-RU" dirty="0" smtClean="0">
                <a:effectLst/>
              </a:rPr>
              <a:t>Опитування постраждалих (хворих) та осіб, які споживали ту ж їжу, але не захворіли, і персоналу харчоблоку, з занесенням в листки опитування (схеми 3, 4 з додатком 7).</a:t>
            </a:r>
          </a:p>
          <a:p>
            <a:pPr algn="just">
              <a:buFont typeface="+mj-lt"/>
              <a:buAutoNum type="arabicPeriod"/>
            </a:pPr>
            <a:r>
              <a:rPr lang="ru-RU" dirty="0" smtClean="0">
                <a:effectLst/>
              </a:rPr>
              <a:t>Санітарне обстеження харчоблоку, польового пункту харчування та його персоналу, огляд і напрямок на аналіз залишків підозрюваної їжі і вивчення результатів лабораторних аналізів, оформлення документів.</a:t>
            </a:r>
          </a:p>
          <a:p>
            <a:pPr algn="just">
              <a:buFont typeface="+mj-lt"/>
              <a:buAutoNum type="arabicPeriod"/>
            </a:pPr>
            <a:r>
              <a:rPr lang="ru-RU" dirty="0" smtClean="0">
                <a:effectLst/>
              </a:rPr>
              <a:t>Складання висновку (акта) про результати розслідування (п.5 додатку 7).</a:t>
            </a:r>
          </a:p>
          <a:p>
            <a:pPr algn="just">
              <a:buFont typeface="+mj-lt"/>
              <a:buAutoNum type="arabicPeriod"/>
            </a:pPr>
            <a:r>
              <a:rPr lang="ru-RU" dirty="0" smtClean="0">
                <a:effectLst/>
              </a:rPr>
              <a:t>Організацію проведення оздоровчих і профілактичних заходів.</a:t>
            </a:r>
          </a:p>
          <a:p>
            <a:pPr algn="just"/>
            <a:r>
              <a:rPr lang="ru-RU" dirty="0" smtClean="0">
                <a:effectLst/>
              </a:rPr>
              <a:t>Ситуаційна задача про випадок харчового отруєння додається (додаток 8).</a:t>
            </a:r>
            <a:endParaRPr lang="ru-RU" dirty="0">
              <a:effectLst/>
            </a:endParaRPr>
          </a:p>
        </p:txBody>
      </p:sp>
    </p:spTree>
    <p:extLst>
      <p:ext uri="{BB962C8B-B14F-4D97-AF65-F5344CB8AC3E}">
        <p14:creationId xmlns:p14="http://schemas.microsoft.com/office/powerpoint/2010/main" val="3974661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0" y="0"/>
            <a:ext cx="9144000" cy="6740307"/>
          </a:xfrm>
          <a:prstGeom prst="rect">
            <a:avLst/>
          </a:prstGeom>
        </p:spPr>
        <p:txBody>
          <a:bodyPr wrap="square">
            <a:spAutoFit/>
          </a:bodyPr>
          <a:lstStyle/>
          <a:p>
            <a:pPr algn="r"/>
            <a:r>
              <a:rPr lang="ru-RU" dirty="0" smtClean="0">
                <a:effectLst/>
              </a:rPr>
              <a:t>додаток 7</a:t>
            </a:r>
          </a:p>
          <a:p>
            <a:pPr algn="r"/>
            <a:r>
              <a:rPr lang="ru-RU" dirty="0" smtClean="0">
                <a:effectLst/>
              </a:rPr>
              <a:t/>
            </a:r>
            <a:br>
              <a:rPr lang="ru-RU" dirty="0" smtClean="0">
                <a:effectLst/>
              </a:rPr>
            </a:br>
            <a:endParaRPr lang="ru-RU" dirty="0" smtClean="0">
              <a:effectLst/>
            </a:endParaRPr>
          </a:p>
          <a:p>
            <a:pPr algn="ctr"/>
            <a:r>
              <a:rPr lang="ru-RU" b="1" dirty="0" smtClean="0">
                <a:effectLst/>
              </a:rPr>
              <a:t>Документи, які оформляються при розслідуваннях харчових отруєнь</a:t>
            </a:r>
          </a:p>
          <a:p>
            <a:pPr algn="ctr"/>
            <a:r>
              <a:rPr lang="ru-RU" dirty="0" smtClean="0">
                <a:effectLst/>
              </a:rPr>
              <a:t/>
            </a:r>
            <a:br>
              <a:rPr lang="ru-RU" dirty="0" smtClean="0">
                <a:effectLst/>
              </a:rPr>
            </a:br>
            <a:endParaRPr lang="ru-RU" dirty="0" smtClean="0">
              <a:effectLst/>
            </a:endParaRPr>
          </a:p>
          <a:p>
            <a:pPr algn="r"/>
            <a:r>
              <a:rPr lang="ru-RU" dirty="0" smtClean="0">
                <a:effectLst/>
              </a:rPr>
              <a:t>Облікова форма № 58</a:t>
            </a:r>
          </a:p>
          <a:p>
            <a:pPr algn="r"/>
            <a:r>
              <a:rPr lang="ru-RU" dirty="0" smtClean="0">
                <a:effectLst/>
              </a:rPr>
              <a:t/>
            </a:r>
            <a:br>
              <a:rPr lang="ru-RU" dirty="0" smtClean="0">
                <a:effectLst/>
              </a:rPr>
            </a:br>
            <a:endParaRPr lang="ru-RU" dirty="0" smtClean="0">
              <a:effectLst/>
            </a:endParaRPr>
          </a:p>
          <a:p>
            <a:pPr algn="ctr"/>
            <a:r>
              <a:rPr lang="ru-RU" b="1" i="1" dirty="0" smtClean="0">
                <a:effectLst/>
              </a:rPr>
              <a:t>Екстрене повідомлення про інфекційне захворювання, харчове, гостре професійне отруєння</a:t>
            </a:r>
            <a:endParaRPr lang="ru-RU" dirty="0" smtClean="0">
              <a:effectLst/>
            </a:endParaRPr>
          </a:p>
          <a:p>
            <a:pPr algn="just">
              <a:buFont typeface="+mj-lt"/>
              <a:buAutoNum type="arabicPeriod"/>
            </a:pPr>
            <a:r>
              <a:rPr lang="ru-RU" dirty="0" smtClean="0">
                <a:effectLst/>
              </a:rPr>
              <a:t>діагноз _______________________________________________</a:t>
            </a:r>
          </a:p>
          <a:p>
            <a:pPr algn="just">
              <a:buFont typeface="+mj-lt"/>
              <a:buAutoNum type="arabicPeriod"/>
            </a:pPr>
            <a:r>
              <a:rPr lang="ru-RU" dirty="0" smtClean="0">
                <a:effectLst/>
              </a:rPr>
              <a:t>Прізвище ім'я по батькові__________________________________</a:t>
            </a:r>
          </a:p>
          <a:p>
            <a:pPr algn="just">
              <a:buFont typeface="+mj-lt"/>
              <a:buAutoNum type="arabicPeriod"/>
            </a:pPr>
            <a:r>
              <a:rPr lang="ru-RU" dirty="0" smtClean="0">
                <a:effectLst/>
              </a:rPr>
              <a:t>Чоловік, жінка (підкреслити)</a:t>
            </a:r>
          </a:p>
          <a:p>
            <a:pPr algn="just">
              <a:buFont typeface="+mj-lt"/>
              <a:buAutoNum type="arabicPeriod"/>
            </a:pPr>
            <a:r>
              <a:rPr lang="ru-RU" dirty="0" smtClean="0">
                <a:effectLst/>
              </a:rPr>
              <a:t>вік _____________</a:t>
            </a:r>
          </a:p>
          <a:p>
            <a:pPr algn="just">
              <a:buFont typeface="+mj-lt"/>
              <a:buAutoNum type="arabicPeriod"/>
            </a:pPr>
            <a:r>
              <a:rPr lang="ru-RU" dirty="0" smtClean="0">
                <a:effectLst/>
              </a:rPr>
              <a:t>Адреса _________________</a:t>
            </a:r>
            <a:r>
              <a:rPr lang="ru-RU" dirty="0" err="1" smtClean="0">
                <a:effectLst/>
              </a:rPr>
              <a:t>вул</a:t>
            </a:r>
            <a:r>
              <a:rPr lang="ru-RU" dirty="0" smtClean="0">
                <a:effectLst/>
              </a:rPr>
              <a:t>._____________ будинок № ____ кв ._____</a:t>
            </a:r>
          </a:p>
          <a:p>
            <a:pPr>
              <a:buFont typeface="+mj-lt"/>
              <a:buAutoNum type="arabicPeriod"/>
            </a:pPr>
            <a:r>
              <a:rPr lang="ru-RU" dirty="0" smtClean="0">
                <a:effectLst/>
              </a:rPr>
              <a:t>Назва та адреса місця роботи (навчання) _______________________________________________________________</a:t>
            </a:r>
          </a:p>
          <a:p>
            <a:pPr algn="just">
              <a:buFont typeface="+mj-lt"/>
              <a:buAutoNum type="arabicPeriod"/>
            </a:pPr>
            <a:r>
              <a:rPr lang="ru-RU" dirty="0" smtClean="0">
                <a:effectLst/>
              </a:rPr>
              <a:t>Дата захворювання _________________________</a:t>
            </a:r>
          </a:p>
          <a:p>
            <a:pPr>
              <a:buFont typeface="+mj-lt"/>
              <a:buAutoNum type="arabicPeriod"/>
            </a:pPr>
            <a:r>
              <a:rPr lang="ru-RU" dirty="0" smtClean="0">
                <a:effectLst/>
              </a:rPr>
              <a:t>Дата первинного звернення (з приводу даного захворювання) __________________________________________________</a:t>
            </a:r>
          </a:p>
          <a:p>
            <a:pPr>
              <a:buFont typeface="+mj-lt"/>
              <a:buAutoNum type="arabicPeriod"/>
            </a:pPr>
            <a:r>
              <a:rPr lang="ru-RU" dirty="0" smtClean="0">
                <a:effectLst/>
              </a:rPr>
              <a:t>Місце і дата госпіталізації (або № наряду) ______________________________________________________________</a:t>
            </a:r>
            <a:endParaRPr lang="ru-RU" dirty="0">
              <a:effectLst/>
            </a:endParaRPr>
          </a:p>
        </p:txBody>
      </p:sp>
    </p:spTree>
    <p:extLst>
      <p:ext uri="{BB962C8B-B14F-4D97-AF65-F5344CB8AC3E}">
        <p14:creationId xmlns:p14="http://schemas.microsoft.com/office/powerpoint/2010/main" val="2812514915"/>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28800" y="320656"/>
            <a:ext cx="10363200" cy="5632311"/>
          </a:xfrm>
          <a:prstGeom prst="rect">
            <a:avLst/>
          </a:prstGeom>
        </p:spPr>
        <p:txBody>
          <a:bodyPr wrap="square">
            <a:spAutoFit/>
          </a:bodyPr>
          <a:lstStyle/>
          <a:p>
            <a:r>
              <a:rPr lang="ru-RU" dirty="0" smtClean="0">
                <a:effectLst/>
              </a:rPr>
              <a:t>10. Якщо отруєння - вказати, де сталося отруєння, ніж отруєний _______________________________________________________________</a:t>
            </a:r>
          </a:p>
          <a:p>
            <a:r>
              <a:rPr lang="ru-RU" dirty="0" smtClean="0">
                <a:effectLst/>
              </a:rPr>
              <a:t>11. Проведені первинні протиепідемічні заходи та додаткові відомості _______________________________________________________________</a:t>
            </a:r>
          </a:p>
          <a:p>
            <a:r>
              <a:rPr lang="ru-RU" dirty="0" smtClean="0">
                <a:effectLst/>
              </a:rPr>
              <a:t>12. Дата і час первинної сигналізації про захворювання (телефоном і ін.) В СЕС .__________________________________________________________ Прізвище інформує про випадок ______________________________________________________________ Хто прийняв повідомлення _______________________________________________________________</a:t>
            </a:r>
          </a:p>
          <a:p>
            <a:pPr algn="ctr"/>
            <a:r>
              <a:rPr lang="ru-RU" dirty="0" smtClean="0">
                <a:effectLst/>
              </a:rPr>
              <a:t>(Посада, прізвище)</a:t>
            </a:r>
          </a:p>
          <a:p>
            <a:r>
              <a:rPr lang="ru-RU" dirty="0" smtClean="0">
                <a:effectLst/>
              </a:rPr>
              <a:t>13. Найменування установи, яке відправило повідомлення _______________________________________________________________ Реєстраційний № ________ в журналі ________________________</a:t>
            </a:r>
          </a:p>
          <a:p>
            <a:pPr algn="just"/>
            <a:r>
              <a:rPr lang="ru-RU" dirty="0" smtClean="0">
                <a:effectLst/>
              </a:rPr>
              <a:t>14. Дата і час відправлення повідомлення ___________________________</a:t>
            </a:r>
          </a:p>
          <a:p>
            <a:pPr algn="just"/>
            <a:r>
              <a:rPr lang="ru-RU" dirty="0" smtClean="0">
                <a:effectLst/>
              </a:rPr>
              <a:t>16. Дата і час отримання повідомлення СЕС _________________________</a:t>
            </a:r>
          </a:p>
          <a:p>
            <a:pPr algn="just"/>
            <a:r>
              <a:rPr lang="ru-RU" dirty="0" smtClean="0">
                <a:effectLst/>
              </a:rPr>
              <a:t>Реєстраційний № _________ в журналі СЕС ____________________________</a:t>
            </a:r>
          </a:p>
          <a:p>
            <a:pPr algn="just"/>
            <a:r>
              <a:rPr lang="ru-RU" dirty="0" smtClean="0">
                <a:effectLst/>
              </a:rPr>
              <a:t/>
            </a:r>
            <a:br>
              <a:rPr lang="ru-RU" dirty="0" smtClean="0">
                <a:effectLst/>
              </a:rPr>
            </a:br>
            <a:endParaRPr lang="ru-RU" dirty="0" smtClean="0">
              <a:effectLst/>
            </a:endParaRPr>
          </a:p>
          <a:p>
            <a:pPr algn="just"/>
            <a:r>
              <a:rPr lang="ru-RU" dirty="0" smtClean="0">
                <a:effectLst/>
              </a:rPr>
              <a:t>Підпис співробітника,</a:t>
            </a:r>
          </a:p>
          <a:p>
            <a:pPr algn="just"/>
            <a:r>
              <a:rPr lang="ru-RU" dirty="0" smtClean="0">
                <a:effectLst/>
              </a:rPr>
              <a:t>який отримав повідомлення ____________________________ </a:t>
            </a:r>
            <a:endParaRPr lang="ru-RU" dirty="0">
              <a:effectLst/>
            </a:endParaRPr>
          </a:p>
        </p:txBody>
      </p:sp>
    </p:spTree>
    <p:extLst>
      <p:ext uri="{BB962C8B-B14F-4D97-AF65-F5344CB8AC3E}">
        <p14:creationId xmlns:p14="http://schemas.microsoft.com/office/powerpoint/2010/main" val="116113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9865" y="394692"/>
            <a:ext cx="9144000" cy="6463308"/>
          </a:xfrm>
          <a:prstGeom prst="rect">
            <a:avLst/>
          </a:prstGeom>
        </p:spPr>
        <p:txBody>
          <a:bodyPr wrap="square">
            <a:spAutoFit/>
          </a:bodyPr>
          <a:lstStyle/>
          <a:p>
            <a:pPr algn="ctr"/>
            <a:r>
              <a:rPr lang="ru-RU" b="1" i="1" dirty="0" smtClean="0">
                <a:effectLst/>
              </a:rPr>
              <a:t>Напрямок в лабораторію СЕС, клініки, польову лабораторію</a:t>
            </a:r>
            <a:r>
              <a:rPr lang="ru-RU" dirty="0" smtClean="0">
                <a:effectLst/>
              </a:rPr>
              <a:t/>
            </a:r>
            <a:br>
              <a:rPr lang="ru-RU" dirty="0" smtClean="0">
                <a:effectLst/>
              </a:rPr>
            </a:br>
            <a:endParaRPr lang="ru-RU" dirty="0" smtClean="0">
              <a:effectLst/>
            </a:endParaRPr>
          </a:p>
          <a:p>
            <a:pPr algn="ctr"/>
            <a:r>
              <a:rPr lang="ru-RU" dirty="0" smtClean="0">
                <a:effectLst/>
              </a:rPr>
              <a:t>(Адреса)</a:t>
            </a:r>
          </a:p>
          <a:p>
            <a:pPr algn="just"/>
            <a:endParaRPr lang="ru-RU" dirty="0" smtClean="0">
              <a:effectLst/>
            </a:endParaRPr>
          </a:p>
          <a:p>
            <a:pPr algn="just"/>
            <a:r>
              <a:rPr lang="ru-RU" dirty="0" smtClean="0">
                <a:effectLst/>
              </a:rPr>
              <a:t>Направляються на дослідження з приводу харчового отруєння:</a:t>
            </a:r>
          </a:p>
          <a:p>
            <a:pPr algn="just">
              <a:buFont typeface="Arial" panose="020B0604020202020204" pitchFamily="34" charset="0"/>
              <a:buChar char="•"/>
            </a:pPr>
            <a:r>
              <a:rPr lang="ru-RU" dirty="0" smtClean="0">
                <a:effectLst/>
              </a:rPr>
              <a:t>блювотні маси в кількості __________ мл від (П.І.Б. хворого) відібрані __________ числа в ____________ годин.</a:t>
            </a:r>
          </a:p>
          <a:p>
            <a:pPr algn="just">
              <a:buFont typeface="Arial" panose="020B0604020202020204" pitchFamily="34" charset="0"/>
              <a:buChar char="•"/>
            </a:pPr>
            <a:r>
              <a:rPr lang="ru-RU" dirty="0" smtClean="0">
                <a:effectLst/>
              </a:rPr>
              <a:t>промивні води шлунка в кількості ____________ мл ___________</a:t>
            </a:r>
          </a:p>
          <a:p>
            <a:pPr algn="just">
              <a:buFont typeface="Arial" panose="020B0604020202020204" pitchFamily="34" charset="0"/>
              <a:buChar char="•"/>
            </a:pPr>
            <a:r>
              <a:rPr lang="ru-RU" dirty="0" smtClean="0">
                <a:effectLst/>
              </a:rPr>
              <a:t>фекалії ________________ і сеча _____________________</a:t>
            </a:r>
          </a:p>
          <a:p>
            <a:pPr algn="just">
              <a:buFont typeface="Arial" panose="020B0604020202020204" pitchFamily="34" charset="0"/>
              <a:buChar char="•"/>
            </a:pPr>
            <a:r>
              <a:rPr lang="ru-RU" dirty="0" smtClean="0">
                <a:effectLst/>
              </a:rPr>
              <a:t>кров на </a:t>
            </a:r>
            <a:r>
              <a:rPr lang="ru-RU" dirty="0" err="1" smtClean="0">
                <a:effectLst/>
              </a:rPr>
              <a:t>гемокультуру</a:t>
            </a:r>
            <a:r>
              <a:rPr lang="ru-RU" dirty="0" smtClean="0">
                <a:effectLst/>
              </a:rPr>
              <a:t> з вени ______________ мл, відібрану ______________ годин (на серологічні реакції _______, </a:t>
            </a:r>
            <a:r>
              <a:rPr lang="ru-RU" dirty="0" err="1" smtClean="0">
                <a:effectLst/>
              </a:rPr>
              <a:t>ботуліністіческого</a:t>
            </a:r>
            <a:r>
              <a:rPr lang="ru-RU" dirty="0" smtClean="0">
                <a:effectLst/>
              </a:rPr>
              <a:t> токсин ____________)</a:t>
            </a:r>
          </a:p>
          <a:p>
            <a:pPr algn="just">
              <a:buFont typeface="Arial" panose="020B0604020202020204" pitchFamily="34" charset="0"/>
              <a:buChar char="•"/>
            </a:pPr>
            <a:r>
              <a:rPr lang="ru-RU" dirty="0" smtClean="0">
                <a:effectLst/>
              </a:rPr>
              <a:t>проби підозрюваних харчових продуктів (найменування і кількість) ____________________________________________________________________________________________________________________</a:t>
            </a:r>
          </a:p>
          <a:p>
            <a:pPr algn="ctr"/>
            <a:r>
              <a:rPr lang="ru-RU" dirty="0" smtClean="0">
                <a:effectLst/>
              </a:rPr>
              <a:t>Клінічна картка отруєння _______________________________________________________________</a:t>
            </a:r>
          </a:p>
          <a:p>
            <a:pPr algn="ctr"/>
            <a:r>
              <a:rPr lang="ru-RU" dirty="0" smtClean="0">
                <a:effectLst/>
              </a:rPr>
              <a:t>(Перераховуються основні симптоми)</a:t>
            </a:r>
          </a:p>
          <a:p>
            <a:pPr algn="just"/>
            <a:r>
              <a:rPr lang="ru-RU" dirty="0" smtClean="0">
                <a:effectLst/>
              </a:rPr>
              <a:t>Дата _________________ годин __________________</a:t>
            </a:r>
          </a:p>
          <a:p>
            <a:r>
              <a:rPr lang="ru-RU" dirty="0" smtClean="0">
                <a:effectLst/>
              </a:rPr>
              <a:t>Метод консервації проб на бактеріологічний аналіз ______________________________________________________________</a:t>
            </a:r>
          </a:p>
          <a:p>
            <a:pPr algn="just"/>
            <a:r>
              <a:rPr lang="ru-RU" dirty="0" smtClean="0">
                <a:effectLst/>
              </a:rPr>
              <a:t>Підпис особи, яка відібрала і</a:t>
            </a:r>
          </a:p>
          <a:p>
            <a:pPr algn="just"/>
            <a:r>
              <a:rPr lang="ru-RU" dirty="0" smtClean="0">
                <a:effectLst/>
              </a:rPr>
              <a:t>направила проби ____________________</a:t>
            </a:r>
            <a:endParaRPr lang="ru-RU" dirty="0">
              <a:effectLst/>
            </a:endParaRPr>
          </a:p>
        </p:txBody>
      </p:sp>
    </p:spTree>
    <p:extLst>
      <p:ext uri="{BB962C8B-B14F-4D97-AF65-F5344CB8AC3E}">
        <p14:creationId xmlns:p14="http://schemas.microsoft.com/office/powerpoint/2010/main" val="3227003047"/>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6935" y="0"/>
            <a:ext cx="9995065" cy="6709529"/>
          </a:xfrm>
          <a:prstGeom prst="rect">
            <a:avLst/>
          </a:prstGeom>
        </p:spPr>
        <p:txBody>
          <a:bodyPr wrap="square">
            <a:spAutoFit/>
          </a:bodyPr>
          <a:lstStyle/>
          <a:p>
            <a:pPr algn="ctr"/>
            <a:r>
              <a:rPr lang="ru-RU" sz="1600" b="1" dirty="0" smtClean="0">
                <a:effectLst/>
              </a:rPr>
              <a:t>Акт про результати розслідування харчового отруєння</a:t>
            </a:r>
          </a:p>
          <a:p>
            <a:pPr algn="ctr"/>
            <a:endParaRPr lang="ru-RU" dirty="0" smtClean="0">
              <a:effectLst/>
            </a:endParaRPr>
          </a:p>
          <a:p>
            <a:pPr>
              <a:buFont typeface="+mj-lt"/>
              <a:buAutoNum type="arabicPeriod"/>
            </a:pPr>
            <a:r>
              <a:rPr lang="ru-RU" dirty="0" smtClean="0">
                <a:effectLst/>
              </a:rPr>
              <a:t>Найменування колективу (формування, підрозділи) ______________________________________________________________________</a:t>
            </a:r>
          </a:p>
          <a:p>
            <a:pPr>
              <a:buFont typeface="+mj-lt"/>
              <a:buAutoNum type="arabicPeriod"/>
            </a:pPr>
            <a:r>
              <a:rPr lang="ru-RU" dirty="0" smtClean="0">
                <a:effectLst/>
              </a:rPr>
              <a:t>Дата харчового отруєння ________________________________________</a:t>
            </a:r>
          </a:p>
          <a:p>
            <a:pPr>
              <a:buFont typeface="+mj-lt"/>
              <a:buAutoNum type="arabicPeriod"/>
            </a:pPr>
            <a:r>
              <a:rPr lang="ru-RU" dirty="0" smtClean="0">
                <a:effectLst/>
              </a:rPr>
              <a:t>Місце споживання їжі (їдальня, БПП, польова кухня, групове, індивідуальне харчування) ______________________________</a:t>
            </a:r>
          </a:p>
          <a:p>
            <a:pPr>
              <a:buFont typeface="+mj-lt"/>
              <a:buAutoNum type="arabicPeriod"/>
            </a:pPr>
            <a:r>
              <a:rPr lang="ru-RU" dirty="0" smtClean="0">
                <a:effectLst/>
              </a:rPr>
              <a:t>Загальна кількість постраждалих _______________________ з них госпіталізовано _________________, померло ____________________________________</a:t>
            </a:r>
          </a:p>
          <a:p>
            <a:pPr>
              <a:buFont typeface="+mj-lt"/>
              <a:buAutoNum type="arabicPeriod"/>
            </a:pPr>
            <a:r>
              <a:rPr lang="ru-RU" dirty="0" smtClean="0">
                <a:effectLst/>
              </a:rPr>
              <a:t>Тяжкість захворювання __________________________________________</a:t>
            </a:r>
          </a:p>
          <a:p>
            <a:pPr>
              <a:buFont typeface="+mj-lt"/>
              <a:buAutoNum type="arabicPeriod"/>
            </a:pPr>
            <a:r>
              <a:rPr lang="ru-RU" dirty="0" smtClean="0">
                <a:effectLst/>
              </a:rPr>
              <a:t>Клінічні симптоми ______________________________________________________________________</a:t>
            </a:r>
          </a:p>
          <a:p>
            <a:pPr>
              <a:buFont typeface="+mj-lt"/>
              <a:buAutoNum type="arabicPeriod"/>
            </a:pPr>
            <a:r>
              <a:rPr lang="ru-RU" dirty="0" smtClean="0">
                <a:effectLst/>
              </a:rPr>
              <a:t>Підозрюваний продукт (звідки отримано) ______________________________________________________________________</a:t>
            </a:r>
          </a:p>
          <a:p>
            <a:pPr>
              <a:buFont typeface="+mj-lt"/>
              <a:buAutoNum type="arabicPeriod"/>
            </a:pPr>
            <a:r>
              <a:rPr lang="ru-RU" dirty="0" smtClean="0">
                <a:effectLst/>
              </a:rPr>
              <a:t>Можлива (або точна) причина харчового отруєння ______________________________________________________________________</a:t>
            </a:r>
          </a:p>
          <a:p>
            <a:pPr>
              <a:buFont typeface="+mj-lt"/>
              <a:buAutoNum type="arabicPeriod"/>
            </a:pPr>
            <a:r>
              <a:rPr lang="ru-RU" dirty="0" smtClean="0">
                <a:effectLst/>
              </a:rPr>
              <a:t>Результати лабораторного дослідження цих матеріалів ____________________________________________________________________________________________________________________________________________</a:t>
            </a:r>
          </a:p>
          <a:p>
            <a:pPr>
              <a:buFont typeface="+mj-lt"/>
              <a:buAutoNum type="arabicPeriod"/>
            </a:pPr>
            <a:r>
              <a:rPr lang="ru-RU" dirty="0" smtClean="0">
                <a:effectLst/>
              </a:rPr>
              <a:t>Вжиті заходи по ліквідації харчового отруєння, по профілактиці таких отруєнь в подальшому.</a:t>
            </a:r>
          </a:p>
          <a:p>
            <a:pPr algn="just"/>
            <a:r>
              <a:rPr lang="ru-RU" dirty="0" smtClean="0">
                <a:effectLst/>
              </a:rPr>
              <a:t>Підпис осіб,</a:t>
            </a:r>
          </a:p>
          <a:p>
            <a:pPr algn="just"/>
            <a:r>
              <a:rPr lang="ru-RU" dirty="0" smtClean="0">
                <a:effectLst/>
              </a:rPr>
              <a:t>які взяли участь в розслідуванні __________________</a:t>
            </a:r>
          </a:p>
          <a:p>
            <a:pPr algn="just"/>
            <a:r>
              <a:rPr lang="ru-RU" dirty="0" smtClean="0">
                <a:effectLst/>
              </a:rPr>
              <a:t>Дата _____________________</a:t>
            </a:r>
            <a:endParaRPr lang="ru-RU" dirty="0">
              <a:effectLst/>
            </a:endParaRPr>
          </a:p>
        </p:txBody>
      </p:sp>
    </p:spTree>
    <p:extLst>
      <p:ext uri="{BB962C8B-B14F-4D97-AF65-F5344CB8AC3E}">
        <p14:creationId xmlns:p14="http://schemas.microsoft.com/office/powerpoint/2010/main" val="2888033587"/>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4426" y="229520"/>
            <a:ext cx="10327574" cy="6186309"/>
          </a:xfrm>
          <a:prstGeom prst="rect">
            <a:avLst/>
          </a:prstGeom>
        </p:spPr>
        <p:txBody>
          <a:bodyPr wrap="square">
            <a:spAutoFit/>
          </a:bodyPr>
          <a:lstStyle/>
          <a:p>
            <a:pPr algn="ctr"/>
            <a:r>
              <a:rPr lang="ru-RU" b="1" smtClean="0">
                <a:effectLst/>
              </a:rPr>
              <a:t>Випадок масового харчового отруєння підрозділу ліквідаторів наслідків катастрофи (ситуаційна задача).</a:t>
            </a:r>
            <a:endParaRPr lang="ru-RU"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У липні 1989 року на 12 день після землетрусу (в </a:t>
            </a:r>
            <a:r>
              <a:rPr lang="ru-RU" dirty="0" err="1" smtClean="0">
                <a:effectLst/>
              </a:rPr>
              <a:t>г.Спітак</a:t>
            </a:r>
            <a:r>
              <a:rPr lang="ru-RU" dirty="0" smtClean="0">
                <a:effectLst/>
              </a:rPr>
              <a:t>, Вірменія) опівночі в медичний пункт підрозділу ліквідаторів її наслідків звернулося 5 осіб зі скаргами: годину назад з'явилися сильні болі в животі, блювота, сильна загальна слабкість, головний біль. У двох з них пронос, біль і судоми в литках ніг, сухість у роті. Пульс у всіх п'ятьох - до 120-130 за хв., Слабкого наповнення. температура 37,8-39,8</a:t>
            </a:r>
            <a:r>
              <a:rPr lang="ru-RU" baseline="30000" dirty="0" smtClean="0">
                <a:effectLst/>
              </a:rPr>
              <a:t>0</a:t>
            </a:r>
            <a:r>
              <a:rPr lang="ru-RU" dirty="0" smtClean="0">
                <a:effectLst/>
              </a:rPr>
              <a:t>С.</a:t>
            </a:r>
          </a:p>
          <a:p>
            <a:pPr algn="just"/>
            <a:r>
              <a:rPr lang="ru-RU" dirty="0" smtClean="0">
                <a:effectLst/>
              </a:rPr>
              <a:t>Через годину в медпункт почали звертатися інші члени підрозділу. До ранку кількість хворих досягла 49 осіб. О 10 годині ранку наступного дня двоє ліквідаторів померли. Хворобливість і рідкий стілець відчували ще кілька людей підрозділи, але в медпункт не зверталися.</a:t>
            </a:r>
          </a:p>
          <a:p>
            <a:pPr algn="just"/>
            <a:r>
              <a:rPr lang="ru-RU" dirty="0" smtClean="0">
                <a:effectLst/>
              </a:rPr>
              <a:t>Розслідування випадку розпочато вранці до сніданку. Було встановлено, що в день початку захворювання на пункті харчування ліквідаторів (польова кухня) було наступне меню:</a:t>
            </a:r>
          </a:p>
          <a:p>
            <a:pPr algn="r"/>
            <a:r>
              <a:rPr lang="ru-RU" dirty="0" smtClean="0">
                <a:effectLst/>
              </a:rPr>
              <a:t>639</a:t>
            </a:r>
          </a:p>
          <a:p>
            <a:pPr algn="just">
              <a:buFont typeface="Arial" panose="020B0604020202020204" pitchFamily="34" charset="0"/>
              <a:buChar char="•"/>
            </a:pPr>
            <a:r>
              <a:rPr lang="ru-RU" dirty="0" smtClean="0">
                <a:effectLst/>
              </a:rPr>
              <a:t>Сніданок: перлова каша зі смаженою рибою і кислою капустою;</a:t>
            </a:r>
          </a:p>
          <a:p>
            <a:pPr algn="just">
              <a:buFont typeface="Arial" panose="020B0604020202020204" pitchFamily="34" charset="0"/>
              <a:buChar char="•"/>
            </a:pPr>
            <a:r>
              <a:rPr lang="ru-RU" dirty="0" smtClean="0">
                <a:effectLst/>
              </a:rPr>
              <a:t>Обід: 1 блюдо- борщ на м'ясному бульйоні;</a:t>
            </a:r>
          </a:p>
          <a:p>
            <a:pPr algn="just"/>
            <a:r>
              <a:rPr lang="ru-RU" dirty="0" smtClean="0">
                <a:effectLst/>
              </a:rPr>
              <a:t>2 блюдо - котлети з яловичини з перловою кашею;</a:t>
            </a:r>
          </a:p>
          <a:p>
            <a:pPr algn="just"/>
            <a:r>
              <a:rPr lang="ru-RU" dirty="0" smtClean="0">
                <a:effectLst/>
              </a:rPr>
              <a:t>3 блюдо - компот з яблук (яблука недостиглі, зібрані);</a:t>
            </a:r>
          </a:p>
          <a:p>
            <a:pPr algn="just">
              <a:buFont typeface="Arial" panose="020B0604020202020204" pitchFamily="34" charset="0"/>
              <a:buChar char="•"/>
            </a:pPr>
            <a:r>
              <a:rPr lang="ru-RU" dirty="0" smtClean="0">
                <a:effectLst/>
              </a:rPr>
              <a:t>Вечеря: рибні консерви (тріска в томаті) з пшоняною кашею, чай.</a:t>
            </a:r>
            <a:endParaRPr lang="ru-RU" dirty="0">
              <a:effectLst/>
            </a:endParaRPr>
          </a:p>
        </p:txBody>
      </p:sp>
    </p:spTree>
    <p:extLst>
      <p:ext uri="{BB962C8B-B14F-4D97-AF65-F5344CB8AC3E}">
        <p14:creationId xmlns:p14="http://schemas.microsoft.com/office/powerpoint/2010/main" val="111007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1927" y="657030"/>
            <a:ext cx="10280073" cy="5632311"/>
          </a:xfrm>
          <a:prstGeom prst="rect">
            <a:avLst/>
          </a:prstGeom>
        </p:spPr>
        <p:txBody>
          <a:bodyPr wrap="square">
            <a:spAutoFit/>
          </a:bodyPr>
          <a:lstStyle/>
          <a:p>
            <a:pPr algn="just"/>
            <a:r>
              <a:rPr lang="ru-RU" dirty="0" smtClean="0">
                <a:effectLst/>
              </a:rPr>
              <a:t>При </a:t>
            </a:r>
            <a:r>
              <a:rPr lang="ru-RU" dirty="0" err="1" smtClean="0">
                <a:effectLst/>
              </a:rPr>
              <a:t>опитуванні</a:t>
            </a:r>
            <a:r>
              <a:rPr lang="ru-RU" dirty="0" smtClean="0">
                <a:effectLst/>
              </a:rPr>
              <a:t> </a:t>
            </a:r>
            <a:r>
              <a:rPr lang="ru-RU" dirty="0" err="1" smtClean="0">
                <a:effectLst/>
              </a:rPr>
              <a:t>частини</a:t>
            </a:r>
            <a:r>
              <a:rPr lang="ru-RU" dirty="0" smtClean="0">
                <a:effectLst/>
              </a:rPr>
              <a:t> </a:t>
            </a:r>
            <a:r>
              <a:rPr lang="ru-RU" dirty="0" err="1" smtClean="0">
                <a:effectLst/>
              </a:rPr>
              <a:t>хворих</a:t>
            </a:r>
            <a:r>
              <a:rPr lang="ru-RU" dirty="0" smtClean="0">
                <a:effectLst/>
              </a:rPr>
              <a:t> </a:t>
            </a:r>
            <a:r>
              <a:rPr lang="ru-RU" dirty="0" err="1" smtClean="0">
                <a:effectLst/>
              </a:rPr>
              <a:t>з'ясувалося</a:t>
            </a:r>
            <a:r>
              <a:rPr lang="ru-RU" dirty="0" smtClean="0">
                <a:effectLst/>
              </a:rPr>
              <a:t> </a:t>
            </a:r>
            <a:r>
              <a:rPr lang="ru-RU" dirty="0" err="1" smtClean="0">
                <a:effectLst/>
              </a:rPr>
              <a:t>наступне</a:t>
            </a:r>
            <a:r>
              <a:rPr lang="ru-RU" dirty="0" smtClean="0">
                <a:effectLst/>
              </a:rPr>
              <a:t>:</a:t>
            </a:r>
          </a:p>
          <a:p>
            <a:pPr algn="just">
              <a:buFont typeface="Arial" panose="020B0604020202020204" pitchFamily="34" charset="0"/>
              <a:buChar char="•"/>
            </a:pPr>
            <a:r>
              <a:rPr lang="ru-RU" dirty="0" err="1" smtClean="0">
                <a:effectLst/>
              </a:rPr>
              <a:t>двоє</a:t>
            </a:r>
            <a:r>
              <a:rPr lang="ru-RU" dirty="0" smtClean="0">
                <a:effectLst/>
              </a:rPr>
              <a:t> ліквідаторів не </a:t>
            </a:r>
            <a:r>
              <a:rPr lang="ru-RU" dirty="0" err="1" smtClean="0">
                <a:effectLst/>
              </a:rPr>
              <a:t>снідали</a:t>
            </a:r>
            <a:r>
              <a:rPr lang="ru-RU" dirty="0" smtClean="0">
                <a:effectLst/>
              </a:rPr>
              <a:t> (були у відрядженні із завданням);</a:t>
            </a:r>
          </a:p>
          <a:p>
            <a:pPr algn="just">
              <a:buFont typeface="Arial" panose="020B0604020202020204" pitchFamily="34" charset="0"/>
              <a:buChar char="•"/>
            </a:pPr>
            <a:r>
              <a:rPr lang="ru-RU" dirty="0" smtClean="0">
                <a:effectLst/>
              </a:rPr>
              <a:t>один не вечеряв (їв з місцевими жителями в іншому місці);</a:t>
            </a:r>
          </a:p>
          <a:p>
            <a:pPr algn="just">
              <a:buFont typeface="Arial" panose="020B0604020202020204" pitchFamily="34" charset="0"/>
              <a:buChar char="•"/>
            </a:pPr>
            <a:r>
              <a:rPr lang="ru-RU" dirty="0" smtClean="0">
                <a:effectLst/>
              </a:rPr>
              <a:t>один в обід не їв борщу, так як йому, хворому гастритом, борщ здавався занадто кислим;</a:t>
            </a:r>
          </a:p>
          <a:p>
            <a:pPr algn="just">
              <a:buFont typeface="Arial" panose="020B0604020202020204" pitchFamily="34" charset="0"/>
              <a:buChar char="•"/>
            </a:pPr>
            <a:r>
              <a:rPr lang="ru-RU" dirty="0" smtClean="0">
                <a:effectLst/>
              </a:rPr>
              <a:t>інші </a:t>
            </a:r>
            <a:r>
              <a:rPr lang="ru-RU" dirty="0" err="1" smtClean="0">
                <a:effectLst/>
              </a:rPr>
              <a:t>хворі</a:t>
            </a:r>
            <a:r>
              <a:rPr lang="ru-RU" dirty="0" smtClean="0">
                <a:effectLst/>
              </a:rPr>
              <a:t> і </a:t>
            </a:r>
            <a:r>
              <a:rPr lang="ru-RU" dirty="0" err="1" smtClean="0">
                <a:effectLst/>
              </a:rPr>
              <a:t>ті</a:t>
            </a:r>
            <a:r>
              <a:rPr lang="ru-RU" dirty="0" smtClean="0">
                <a:effectLst/>
              </a:rPr>
              <a:t>, </a:t>
            </a:r>
            <a:r>
              <a:rPr lang="ru-RU" dirty="0" err="1" smtClean="0">
                <a:effectLst/>
              </a:rPr>
              <a:t>що</a:t>
            </a:r>
            <a:r>
              <a:rPr lang="ru-RU" dirty="0" smtClean="0">
                <a:effectLst/>
              </a:rPr>
              <a:t> не </a:t>
            </a:r>
            <a:r>
              <a:rPr lang="ru-RU" dirty="0" err="1" smtClean="0">
                <a:effectLst/>
              </a:rPr>
              <a:t>захворіли</a:t>
            </a:r>
            <a:r>
              <a:rPr lang="ru-RU" dirty="0" smtClean="0">
                <a:effectLst/>
              </a:rPr>
              <a:t>, </a:t>
            </a:r>
            <a:r>
              <a:rPr lang="ru-RU" dirty="0" err="1" smtClean="0">
                <a:effectLst/>
              </a:rPr>
              <a:t>ліквідатори</a:t>
            </a:r>
            <a:r>
              <a:rPr lang="ru-RU" dirty="0" smtClean="0">
                <a:effectLst/>
              </a:rPr>
              <a:t>, </a:t>
            </a:r>
            <a:r>
              <a:rPr lang="ru-RU" dirty="0" err="1" smtClean="0">
                <a:effectLst/>
              </a:rPr>
              <a:t>їли</a:t>
            </a:r>
            <a:r>
              <a:rPr lang="ru-RU" dirty="0" smtClean="0">
                <a:effectLst/>
              </a:rPr>
              <a:t> всі страви.</a:t>
            </a:r>
          </a:p>
          <a:p>
            <a:pPr algn="just"/>
            <a:r>
              <a:rPr lang="ru-RU" dirty="0" smtClean="0">
                <a:effectLst/>
              </a:rPr>
              <a:t>Велика частина хворих затрималася на розбиранні завалів і обідала на 2,5 години пізніше решти особового складу підрозділу. З числа працівників польової кухні не захворів ніхто.</a:t>
            </a:r>
          </a:p>
          <a:p>
            <a:pPr algn="just"/>
            <a:r>
              <a:rPr lang="ru-RU" dirty="0" smtClean="0">
                <a:effectLst/>
              </a:rPr>
              <a:t>При обстеженні пункту харчування серйозних порушень санітарного режиму не виявлено. Розкладні столи, дошки для підготовки продуктів, інвентар, посуд досить чисті, але багато мух. Персонал польової кухні досить чітко знає санітарні правила приготування їжі в польових умовах. Правда, заняття лікар з ними проводив давно, і обстановка після землетрусу була за принципом "не до того".</a:t>
            </a:r>
          </a:p>
          <a:p>
            <a:pPr algn="just"/>
            <a:r>
              <a:rPr lang="ru-RU" dirty="0" smtClean="0">
                <a:effectLst/>
              </a:rPr>
              <a:t>Обстеженням встановлено, що капуста була привезена на пункт харчування в оцинкованих відрах, риба - місцевого улову, м'ясо - травмованої під час землетрусу, а потім дорізала корови, яке зберігалося кілька днів в Авторефрижератори. Виявилося, крім того, що на пункті харчування відсутня гаряча вода, звичайна вода з-за спекотної пори року була досить теплою і використовувалася персоналом кухні для миття посуду та </a:t>
            </a:r>
            <a:r>
              <a:rPr lang="ru-RU" dirty="0" err="1" smtClean="0">
                <a:effectLst/>
              </a:rPr>
              <a:t>інвентарю</a:t>
            </a:r>
            <a:r>
              <a:rPr lang="ru-RU" dirty="0" smtClean="0">
                <a:effectLst/>
              </a:rPr>
              <a:t>.</a:t>
            </a:r>
            <a:endParaRPr lang="ru-RU" dirty="0">
              <a:effectLst/>
            </a:endParaRPr>
          </a:p>
        </p:txBody>
      </p:sp>
    </p:spTree>
    <p:extLst>
      <p:ext uri="{BB962C8B-B14F-4D97-AF65-F5344CB8AC3E}">
        <p14:creationId xmlns:p14="http://schemas.microsoft.com/office/powerpoint/2010/main" val="3445849479"/>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01934" y="1198878"/>
            <a:ext cx="9832768" cy="3970318"/>
          </a:xfrm>
          <a:prstGeom prst="rect">
            <a:avLst/>
          </a:prstGeom>
        </p:spPr>
        <p:txBody>
          <a:bodyPr wrap="square">
            <a:spAutoFit/>
          </a:bodyPr>
          <a:lstStyle/>
          <a:p>
            <a:pPr algn="just"/>
            <a:r>
              <a:rPr lang="ru-RU" dirty="0" smtClean="0">
                <a:effectLst/>
              </a:rPr>
              <a:t>М'ясний фарш готували за допомогою м'ясорубки, котлети готували на жаровні і тримали в духовці до роздачі на обід. Однак, з'ясувалося, що для осіб, які затримувалися на розбиранні завалів, напівфабрикати котлет зберігали на столі під кухонною простирадлом і готували вже безпосередньо перед роздачею.</a:t>
            </a:r>
          </a:p>
          <a:p>
            <a:pPr algn="just"/>
            <a:r>
              <a:rPr lang="ru-RU" dirty="0" smtClean="0">
                <a:effectLst/>
              </a:rPr>
              <a:t>Вся партія продуктів на день отруєння була отримана ввечері напередодні. За словами чергового фельдшера медпункту, який контролював польовий пункт харчування, якість продуктів було хорошим: м'ясо - з рефрижератора, риба - свіжого улову, капуста з розсолом, кисла; консерви - без бомбажа, трирічного зберігання. Медичні огляди персоналу харчоблоку - своєчасні, їх результати - без зауважень.</a:t>
            </a:r>
          </a:p>
          <a:p>
            <a:pPr algn="just"/>
            <a:r>
              <a:rPr lang="ru-RU" dirty="0" smtClean="0">
                <a:effectLst/>
              </a:rPr>
              <a:t>Завдання: Користуючись додатками до теми № 35 навчальний посібник з пропедевтики гігієни, частини № 2, стор. 77-81, необхідно заповнити всі таблиці, зробити аналіз цього масового отруєння, висновки і рекомендації щодо профілактики таких отруєнь в подальшому.</a:t>
            </a:r>
            <a:endParaRPr lang="ru-RU" dirty="0">
              <a:effectLst/>
            </a:endParaRPr>
          </a:p>
        </p:txBody>
      </p:sp>
    </p:spTree>
    <p:extLst>
      <p:ext uri="{BB962C8B-B14F-4D97-AF65-F5344CB8AC3E}">
        <p14:creationId xmlns:p14="http://schemas.microsoft.com/office/powerpoint/2010/main" val="327757751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251</TotalTime>
  <Words>4768</Words>
  <Application>Microsoft Office PowerPoint</Application>
  <PresentationFormat>Широкоэкранный</PresentationFormat>
  <Paragraphs>315</Paragraphs>
  <Slides>48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48</vt:i4>
      </vt:variant>
    </vt:vector>
  </HeadingPairs>
  <TitlesOfParts>
    <vt:vector size="52" baseType="lpstr">
      <vt:lpstr>Arial</vt:lpstr>
      <vt:lpstr>Century Gothic</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Основні терміни, які повинен засвоїти студент при підготовці до заняття</vt:lpstr>
      <vt:lpstr>Презентация PowerPoint</vt:lpstr>
      <vt:lpstr>Презентация PowerPoint</vt:lpstr>
      <vt:lpstr>Презентация PowerPoint</vt:lpstr>
      <vt:lpstr>Презентация PowerPoint</vt:lpstr>
      <vt:lpstr>ОРГАНІЗАЦІЯ ХАРЧУВАННЯ ТА ОБОВ’ЯЗКИ ПОСАДОВИХ ОСІБ</vt:lpstr>
      <vt:lpstr>Презентация PowerPoint</vt:lpstr>
      <vt:lpstr>Презентация PowerPoint</vt:lpstr>
      <vt:lpstr>Презентация PowerPoint</vt:lpstr>
      <vt:lpstr>Презентация PowerPoint</vt:lpstr>
      <vt:lpstr>Презентация PowerPoint</vt:lpstr>
      <vt:lpstr>ТЕХНІЧНЕ ОСНАЩЕННЯ ПРОДОВОЛЬЧОЇ СЛУЖБИ У ПОЛЬОВИХ УМОВАХ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Пользователь</cp:lastModifiedBy>
  <cp:revision>35</cp:revision>
  <dcterms:created xsi:type="dcterms:W3CDTF">2017-08-08T17:20:26Z</dcterms:created>
  <dcterms:modified xsi:type="dcterms:W3CDTF">2023-02-22T16:24:04Z</dcterms:modified>
</cp:coreProperties>
</file>