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89" r:id="rId4"/>
    <p:sldId id="258" r:id="rId5"/>
    <p:sldId id="288" r:id="rId6"/>
    <p:sldId id="290" r:id="rId7"/>
    <p:sldId id="292" r:id="rId8"/>
    <p:sldId id="306" r:id="rId9"/>
    <p:sldId id="307" r:id="rId10"/>
    <p:sldId id="308" r:id="rId11"/>
    <p:sldId id="309" r:id="rId12"/>
    <p:sldId id="311" r:id="rId13"/>
    <p:sldId id="310" r:id="rId14"/>
    <p:sldId id="312" r:id="rId15"/>
    <p:sldId id="313" r:id="rId16"/>
    <p:sldId id="314" r:id="rId17"/>
    <p:sldId id="315" r:id="rId18"/>
    <p:sldId id="317" r:id="rId19"/>
    <p:sldId id="316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300" r:id="rId35"/>
    <p:sldId id="301" r:id="rId36"/>
    <p:sldId id="302" r:id="rId37"/>
    <p:sldId id="303" r:id="rId38"/>
    <p:sldId id="304" r:id="rId39"/>
    <p:sldId id="305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7636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79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950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679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201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374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124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21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954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633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9950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599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054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601980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620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2197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B48-C9B6-448A-8771-0DD34BA9C30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165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9503B48-C9B6-448A-8771-0DD34BA9C30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EB3E7C6-3FD8-4160-BFC3-2187D84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0913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2105" y="205555"/>
            <a:ext cx="79688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effectLst/>
              </a:rPr>
              <a:t>Тема 7</a:t>
            </a:r>
          </a:p>
          <a:p>
            <a:pPr algn="ctr"/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  <a:p>
            <a:pPr algn="ctr"/>
            <a:r>
              <a:rPr lang="ru-RU" sz="2800" b="1" dirty="0" smtClean="0"/>
              <a:t>МЕТОДИКА ВИЗНАЧЕННЯ І ГІГІЄНІЧНА  </a:t>
            </a:r>
            <a:r>
              <a:rPr lang="ru-RU" sz="2800" b="1" dirty="0"/>
              <a:t>ОЦІНКА </a:t>
            </a:r>
            <a:r>
              <a:rPr lang="ru-RU" sz="2800" b="1" dirty="0" smtClean="0"/>
              <a:t>НАПРЯМКУ </a:t>
            </a:r>
            <a:r>
              <a:rPr lang="ru-RU" sz="2800" b="1" dirty="0"/>
              <a:t>І ШВИДКОСТІ РУХУ ПОВІТРЯ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365" y="2883211"/>
            <a:ext cx="6792347" cy="381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72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304" y="458099"/>
            <a:ext cx="114795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/>
              </a:rPr>
              <a:t>1. Навчальна мета</a:t>
            </a:r>
          </a:p>
          <a:p>
            <a:pPr algn="just"/>
            <a:r>
              <a:rPr lang="ru-RU" sz="2400" b="1" dirty="0" smtClean="0">
                <a:effectLst/>
              </a:rPr>
              <a:t/>
            </a:r>
            <a:br>
              <a:rPr lang="ru-RU" sz="2400" b="1" dirty="0" smtClean="0">
                <a:effectLst/>
              </a:rPr>
            </a:br>
            <a:endParaRPr lang="ru-RU" sz="2400" b="1" dirty="0" smtClean="0">
              <a:effectLst/>
            </a:endParaRPr>
          </a:p>
          <a:p>
            <a:pPr algn="just"/>
            <a:r>
              <a:rPr lang="ru-RU" sz="2400" b="0" dirty="0" smtClean="0">
                <a:effectLst/>
              </a:rPr>
              <a:t>1.1. Закріпити, доповнити і систематизувати знання студентів про </a:t>
            </a:r>
            <a:r>
              <a:rPr lang="ru-RU" sz="2400" b="0" dirty="0" err="1" smtClean="0">
                <a:effectLst/>
              </a:rPr>
              <a:t>гігієнічне</a:t>
            </a:r>
            <a:r>
              <a:rPr lang="ru-RU" sz="2400" b="0" dirty="0" smtClean="0">
                <a:effectLst/>
              </a:rPr>
              <a:t> </a:t>
            </a:r>
            <a:r>
              <a:rPr lang="ru-RU" sz="2400" b="0" dirty="0" err="1" smtClean="0">
                <a:effectLst/>
              </a:rPr>
              <a:t>значення</a:t>
            </a:r>
            <a:r>
              <a:rPr lang="ru-RU" sz="2400" b="0" dirty="0" smtClean="0">
                <a:effectLst/>
              </a:rPr>
              <a:t> напрямку і швидкості руху атмосферного повітря і повітря в житлових громадських виробничих приміщеннях, як складових компонентів мікроклімату.</a:t>
            </a:r>
          </a:p>
          <a:p>
            <a:pPr algn="just"/>
            <a:r>
              <a:rPr lang="ru-RU" sz="2400" b="0" dirty="0" smtClean="0">
                <a:effectLst/>
              </a:rPr>
              <a:t>1.2. Оволодіти методикою визначення і гігієнічної оцінки напряму і швидкості руху повітря.</a:t>
            </a:r>
            <a:endParaRPr lang="ru-RU" sz="24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04077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6776" y="273769"/>
            <a:ext cx="1092873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/>
              </a:rPr>
              <a:t>2. Вихідні знання та навички</a:t>
            </a:r>
            <a:endParaRPr lang="uk-UA" sz="2400" b="1" dirty="0" smtClean="0">
              <a:effectLst/>
            </a:endParaRPr>
          </a:p>
          <a:p>
            <a:pPr algn="just"/>
            <a:r>
              <a:rPr lang="ru-RU" sz="2400" b="0" dirty="0" smtClean="0">
                <a:effectLst/>
              </a:rPr>
              <a:t/>
            </a:r>
            <a:br>
              <a:rPr lang="ru-RU" sz="2400" b="0" dirty="0" smtClean="0">
                <a:effectLst/>
              </a:rPr>
            </a:br>
            <a:endParaRPr lang="ru-RU" sz="2400" b="0" dirty="0" smtClean="0">
              <a:effectLst/>
            </a:endParaRPr>
          </a:p>
          <a:p>
            <a:pPr algn="just"/>
            <a:r>
              <a:rPr lang="ru-RU" sz="2400" b="0" dirty="0" smtClean="0">
                <a:effectLst/>
              </a:rPr>
              <a:t>2.1. знати:</a:t>
            </a:r>
            <a:endParaRPr lang="uk-UA" sz="2400" b="0" dirty="0" smtClean="0">
              <a:effectLst/>
            </a:endParaRPr>
          </a:p>
          <a:p>
            <a:pPr algn="just"/>
            <a:r>
              <a:rPr lang="ru-RU" sz="2400" b="0" dirty="0" smtClean="0">
                <a:effectLst/>
              </a:rPr>
              <a:t>2.1.1. Гігієнічне значення руху атмосферного повітря і повітря закритих приміщень, його роль у формуванні мікроклімату, в механізмах теплового обміну організму.</a:t>
            </a:r>
          </a:p>
          <a:p>
            <a:pPr algn="just"/>
            <a:r>
              <a:rPr lang="ru-RU" sz="2400" b="0" dirty="0" smtClean="0">
                <a:effectLst/>
              </a:rPr>
              <a:t>2.1.2. Методи і засоби визначення напрямку і швидкості руху повітря у відкритій атмосфері і в приміщенні.</a:t>
            </a:r>
          </a:p>
          <a:p>
            <a:pPr algn="just"/>
            <a:r>
              <a:rPr lang="ru-RU" sz="2400" b="0" dirty="0" smtClean="0">
                <a:effectLst/>
              </a:rPr>
              <a:t/>
            </a:r>
            <a:br>
              <a:rPr lang="ru-RU" sz="2400" b="0" dirty="0" smtClean="0">
                <a:effectLst/>
              </a:rPr>
            </a:br>
            <a:endParaRPr lang="ru-RU" sz="2400" b="0" dirty="0" smtClean="0">
              <a:effectLst/>
            </a:endParaRPr>
          </a:p>
          <a:p>
            <a:pPr algn="just"/>
            <a:r>
              <a:rPr lang="ru-RU" sz="2400" b="0" dirty="0" smtClean="0">
                <a:effectLst/>
              </a:rPr>
              <a:t>2.2. вміти:</a:t>
            </a:r>
            <a:endParaRPr lang="uk-UA" sz="2400" b="0" dirty="0" smtClean="0">
              <a:effectLst/>
            </a:endParaRPr>
          </a:p>
          <a:p>
            <a:pPr algn="just"/>
            <a:r>
              <a:rPr lang="ru-RU" sz="2400" b="0" dirty="0" smtClean="0">
                <a:effectLst/>
              </a:rPr>
              <a:t>2.2.1. Визначати напрямок, силу вітру, швидкість руху повітря.</a:t>
            </a:r>
            <a:endParaRPr lang="uk-UA" sz="2400" b="0" dirty="0" smtClean="0">
              <a:effectLst/>
            </a:endParaRPr>
          </a:p>
          <a:p>
            <a:pPr algn="just"/>
            <a:r>
              <a:rPr lang="ru-RU" sz="2400" b="0" dirty="0" smtClean="0">
                <a:effectLst/>
              </a:rPr>
              <a:t>2.2.2. Складати гігієнічні висновки і оцінювати результати визначення напрямку і швидкості руху повітря у відкритій атмосфері і в закритих приміщеннях.</a:t>
            </a:r>
            <a:endParaRPr lang="ru-RU" sz="24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06642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184" y="176878"/>
            <a:ext cx="1189821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3. Питання для самопідготовки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3.1. Фізичні основи руху повітря. Значення сонячної радіації і типу підстильної поверхні Землі у виникненні вітрів.</a:t>
            </a:r>
          </a:p>
          <a:p>
            <a:pPr algn="just"/>
            <a:r>
              <a:rPr lang="ru-RU" dirty="0" smtClean="0">
                <a:effectLst/>
              </a:rPr>
              <a:t>3.2. Гігієнічне значення руху атмосферного повітря, його вплив на формування клімату, погоди, чистоту атмосфери. Вплив сильних вітрів на навколишнє середовище, фізіологічний стан організму, його</a:t>
            </a:r>
            <a:r>
              <a:rPr lang="ru-RU" dirty="0" err="1" smtClean="0">
                <a:effectLst/>
              </a:rPr>
              <a:t>психо</a:t>
            </a:r>
            <a:r>
              <a:rPr lang="ru-RU" dirty="0" smtClean="0">
                <a:effectLst/>
              </a:rPr>
              <a:t>-Емоційна сферу.</a:t>
            </a:r>
            <a:endParaRPr lang="uk-UA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3.3. Використання пануючого напрямку вітрів в попереджувальному санітарному нагляді при проектуванні будівництва житлових поселень, промислових підприємств, місць відпочинку. Роза вітрів.</a:t>
            </a:r>
          </a:p>
          <a:p>
            <a:pPr algn="just"/>
            <a:r>
              <a:rPr lang="ru-RU" dirty="0" smtClean="0">
                <a:effectLst/>
              </a:rPr>
              <a:t>3.4. Значення руху повітря в формуванні мікроклімату, його вплив на тепловий обмін організму, на віддачу тепла конвекцією, випаровуванням.</a:t>
            </a:r>
          </a:p>
          <a:p>
            <a:pPr algn="just"/>
            <a:r>
              <a:rPr lang="ru-RU" dirty="0" smtClean="0">
                <a:effectLst/>
              </a:rPr>
              <a:t>3.5. Системи посилення руху повітря в приміщеннях. Природна і штучна вентиляція.</a:t>
            </a:r>
          </a:p>
          <a:p>
            <a:pPr algn="just"/>
            <a:r>
              <a:rPr lang="ru-RU" dirty="0" smtClean="0">
                <a:effectLst/>
              </a:rPr>
              <a:t>3.6. Класифікація і характеристика приладів для визначення напрямку і швидкості руху повітря.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95580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7505" y="344384"/>
            <a:ext cx="1162594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/>
              </a:rPr>
              <a:t>4. Завдання (задачі) для самопідготовки</a:t>
            </a:r>
            <a:endParaRPr lang="uk-UA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endParaRPr lang="ru-RU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>4.1. У населеному пункті планується будівництво нової лікарні. Визначте, в якому напрямку по відношенню до теплової електростанції слід вибрати ділянку для будівництва, якщо троянда вітрів характеризується такими даними: Північ - 8%, Північний схід - 7%, Схід - 6%, Південно-схід - 4%, Південь - 8 %, Південно-захід - 11%, Захід - 22%, Північний Захід - 27%, Штиль - 7%.</a:t>
            </a:r>
          </a:p>
          <a:p>
            <a:pPr algn="just"/>
            <a:r>
              <a:rPr lang="ru-RU" sz="2400" dirty="0" smtClean="0">
                <a:effectLst/>
              </a:rPr>
              <a:t>4.2. Визначте швидкість руху повітря в цеху, якщо фактор кульового кататермометра (F) дорівнює 620, час падіння стовпчика спирту з 38</a:t>
            </a:r>
            <a:r>
              <a:rPr lang="ru-RU" sz="2400" baseline="30000" dirty="0" smtClean="0">
                <a:effectLst/>
              </a:rPr>
              <a:t>○</a:t>
            </a:r>
            <a:r>
              <a:rPr lang="ru-RU" sz="2400" dirty="0" smtClean="0">
                <a:effectLst/>
              </a:rPr>
              <a:t>З</a:t>
            </a:r>
            <a:r>
              <a:rPr lang="ru-RU" sz="2400" baseline="30000" dirty="0" smtClean="0">
                <a:effectLst/>
              </a:rPr>
              <a:t> </a:t>
            </a:r>
            <a:r>
              <a:rPr lang="ru-RU" sz="2400" dirty="0" smtClean="0">
                <a:effectLst/>
              </a:rPr>
              <a:t>до 35</a:t>
            </a:r>
            <a:r>
              <a:rPr lang="ru-RU" sz="2400" baseline="30000" dirty="0" smtClean="0">
                <a:effectLst/>
              </a:rPr>
              <a:t>○</a:t>
            </a:r>
            <a:r>
              <a:rPr lang="ru-RU" sz="2400" dirty="0" smtClean="0">
                <a:effectLst/>
              </a:rPr>
              <a:t>С - 100 сек., Температура повітря 26</a:t>
            </a:r>
            <a:r>
              <a:rPr lang="ru-RU" sz="2400" baseline="30000" dirty="0" smtClean="0">
                <a:effectLst/>
              </a:rPr>
              <a:t>○</a:t>
            </a:r>
            <a:r>
              <a:rPr lang="ru-RU" sz="2400" dirty="0" smtClean="0">
                <a:effectLst/>
              </a:rPr>
              <a:t>С.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66892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6255" y="391886"/>
            <a:ext cx="1178032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/>
              </a:rPr>
              <a:t>5. Структура і зміст заняття</a:t>
            </a:r>
            <a:endParaRPr lang="ru-RU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endParaRPr lang="ru-RU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>Заняття лабораторне. Після перевірки базових знань і підготовки до заняття, студенти отримують індивідуальні завдання, за рішенням ситуаційних завдань попереджувального санітарного нагляду за будівництвом, різних об'єктів (на підставі побудови і оцінки рози вітрів). Визначають швидкість руху повітря за допомогою</a:t>
            </a:r>
            <a:r>
              <a:rPr lang="ru-RU" sz="2400" dirty="0" err="1" smtClean="0">
                <a:effectLst/>
              </a:rPr>
              <a:t>крильчатих</a:t>
            </a:r>
            <a:r>
              <a:rPr lang="ru-RU" sz="2400" dirty="0" smtClean="0">
                <a:effectLst/>
              </a:rPr>
              <a:t>або чашкових анемометрів у вентиляційному отворі і швидкість руху повітря в приміщенні за допомогою кульового кататермометра, оцінюють отримані результати. Крім того, вирішують ситуаційні завдання про корекцію параметрів мікроклімату з метою його оптимізації за даними температури повітря і поверхні стін, вологості і швидкості руху повітря. Роботу оформлюють протоколом.</a:t>
            </a:r>
            <a:endParaRPr lang="uk-UA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31494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6680" y="220682"/>
            <a:ext cx="1123801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/>
              </a:rPr>
              <a:t>7. Оснащення заняття</a:t>
            </a:r>
            <a:endParaRPr lang="ru-RU" sz="2400" dirty="0" smtClean="0">
              <a:effectLst/>
            </a:endParaRPr>
          </a:p>
          <a:p>
            <a:pPr algn="ctr"/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endParaRPr lang="ru-RU" sz="2400" dirty="0" smtClean="0">
              <a:effectLst/>
            </a:endParaRPr>
          </a:p>
          <a:p>
            <a:pPr algn="just">
              <a:buFont typeface="+mj-lt"/>
              <a:buAutoNum type="arabicPeriod"/>
            </a:pPr>
            <a:r>
              <a:rPr lang="ru-RU" sz="2400" dirty="0" smtClean="0">
                <a:effectLst/>
              </a:rPr>
              <a:t>Анемометри (чашковий, </a:t>
            </a:r>
            <a:r>
              <a:rPr lang="ru-RU" sz="2400" dirty="0" err="1" smtClean="0">
                <a:effectLst/>
              </a:rPr>
              <a:t>крильчасті</a:t>
            </a:r>
            <a:r>
              <a:rPr lang="ru-RU" sz="2400" dirty="0" smtClean="0">
                <a:effectLst/>
              </a:rPr>
              <a:t>, динамічні).</a:t>
            </a:r>
          </a:p>
          <a:p>
            <a:pPr algn="just">
              <a:buFont typeface="+mj-lt"/>
              <a:buAutoNum type="arabicPeriod"/>
            </a:pPr>
            <a:r>
              <a:rPr lang="ru-RU" sz="2400" dirty="0" smtClean="0">
                <a:effectLst/>
              </a:rPr>
              <a:t>Анемометр </a:t>
            </a:r>
            <a:r>
              <a:rPr lang="ru-RU" sz="2400" dirty="0" err="1" smtClean="0">
                <a:effectLst/>
              </a:rPr>
              <a:t>крильчастий</a:t>
            </a:r>
            <a:r>
              <a:rPr lang="ru-RU" sz="2400" dirty="0" smtClean="0">
                <a:effectLst/>
              </a:rPr>
              <a:t> статичний.</a:t>
            </a:r>
          </a:p>
          <a:p>
            <a:pPr algn="just">
              <a:buFont typeface="+mj-lt"/>
              <a:buAutoNum type="arabicPeriod"/>
            </a:pPr>
            <a:r>
              <a:rPr lang="ru-RU" sz="2400" dirty="0" smtClean="0">
                <a:effectLst/>
              </a:rPr>
              <a:t>Кататермометр кульової.</a:t>
            </a:r>
          </a:p>
          <a:p>
            <a:pPr algn="just">
              <a:buFont typeface="+mj-lt"/>
              <a:buAutoNum type="arabicPeriod"/>
            </a:pPr>
            <a:r>
              <a:rPr lang="ru-RU" sz="2400" dirty="0" smtClean="0">
                <a:effectLst/>
              </a:rPr>
              <a:t>Таблиця для визначення швидкості руху повітря кататермометром.</a:t>
            </a:r>
          </a:p>
          <a:p>
            <a:pPr algn="just">
              <a:buFont typeface="+mj-lt"/>
              <a:buAutoNum type="arabicPeriod"/>
            </a:pPr>
            <a:r>
              <a:rPr lang="ru-RU" sz="2400" dirty="0" smtClean="0">
                <a:effectLst/>
              </a:rPr>
              <a:t>Таблиця оцінки сили вітру в балах (шкала Ріхтера).</a:t>
            </a:r>
            <a:endParaRPr lang="uk-UA" sz="2400" dirty="0" smtClean="0">
              <a:effectLst/>
            </a:endParaRPr>
          </a:p>
          <a:p>
            <a:pPr algn="just">
              <a:buFont typeface="+mj-lt"/>
              <a:buAutoNum type="arabicPeriod"/>
            </a:pPr>
            <a:r>
              <a:rPr lang="ru-RU" sz="2400" dirty="0" smtClean="0">
                <a:effectLst/>
              </a:rPr>
              <a:t>Завдання студенту за визначенням і оцінкою панівних вітрів і швидкості руху повітря в приміщенні.</a:t>
            </a:r>
            <a:endParaRPr lang="uk-UA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64090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4699" y="193183"/>
            <a:ext cx="11745532" cy="6516710"/>
          </a:xfrm>
          <a:solidFill>
            <a:schemeClr val="bg2"/>
          </a:solidFill>
        </p:spPr>
        <p:txBody>
          <a:bodyPr>
            <a:normAutofit fontScale="77500" lnSpcReduction="20000"/>
          </a:bodyPr>
          <a:lstStyle/>
          <a:p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складається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газів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необхідних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життєдіяльності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воно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забезпечує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механізми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теплообміну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багато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функцій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організму</a:t>
            </a:r>
            <a:r>
              <a:rPr lang="ru-RU" dirty="0">
                <a:solidFill>
                  <a:schemeClr val="tx1"/>
                </a:solidFill>
              </a:rPr>
              <a:t>, а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служить </a:t>
            </a:r>
            <a:r>
              <a:rPr lang="ru-RU" dirty="0" err="1">
                <a:solidFill>
                  <a:schemeClr val="tx1"/>
                </a:solidFill>
              </a:rPr>
              <a:t>природним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розчинником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різних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відходів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промислової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господарської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діяльності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Зміни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фізичних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хімічних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властивостей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середовища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забруднення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токсичними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</a:p>
          <a:p>
            <a:r>
              <a:rPr lang="ru-RU" dirty="0" err="1">
                <a:solidFill>
                  <a:schemeClr val="tx1"/>
                </a:solidFill>
              </a:rPr>
              <a:t>речовинами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патогенними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мікроорганізмами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можуть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викликати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різні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порушення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стані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здоров'я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Джерелами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забруднення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середовища</a:t>
            </a:r>
            <a:r>
              <a:rPr lang="ru-RU" dirty="0">
                <a:solidFill>
                  <a:schemeClr val="tx1"/>
                </a:solidFill>
              </a:rPr>
              <a:t> є </a:t>
            </a:r>
            <a:r>
              <a:rPr lang="ru-RU" dirty="0" err="1">
                <a:solidFill>
                  <a:schemeClr val="tx1"/>
                </a:solidFill>
              </a:rPr>
              <a:t>токсичні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відходи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промислових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виробництв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вихлопні</a:t>
            </a:r>
            <a:r>
              <a:rPr lang="ru-RU" dirty="0">
                <a:solidFill>
                  <a:schemeClr val="tx1"/>
                </a:solidFill>
              </a:rPr>
              <a:t> гази автотранспорту, </a:t>
            </a:r>
            <a:r>
              <a:rPr lang="ru-RU" dirty="0" err="1">
                <a:solidFill>
                  <a:schemeClr val="tx1"/>
                </a:solidFill>
              </a:rPr>
              <a:t>пестициди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використовувані</a:t>
            </a:r>
            <a:r>
              <a:rPr lang="ru-RU" dirty="0">
                <a:solidFill>
                  <a:schemeClr val="tx1"/>
                </a:solidFill>
              </a:rPr>
              <a:t> в</a:t>
            </a:r>
          </a:p>
          <a:p>
            <a:r>
              <a:rPr lang="ru-RU" dirty="0" err="1">
                <a:solidFill>
                  <a:schemeClr val="tx1"/>
                </a:solidFill>
              </a:rPr>
              <a:t>сільському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господарстві</a:t>
            </a:r>
            <a:r>
              <a:rPr lang="ru-RU" dirty="0">
                <a:solidFill>
                  <a:schemeClr val="tx1"/>
                </a:solidFill>
              </a:rPr>
              <a:t> і т.д.</a:t>
            </a:r>
          </a:p>
          <a:p>
            <a:r>
              <a:rPr lang="ru-RU" dirty="0">
                <a:solidFill>
                  <a:schemeClr val="tx1"/>
                </a:solidFill>
              </a:rPr>
              <a:t>З </a:t>
            </a:r>
            <a:r>
              <a:rPr lang="ru-RU" dirty="0" err="1">
                <a:solidFill>
                  <a:schemeClr val="tx1"/>
                </a:solidFill>
              </a:rPr>
              <a:t>гігієнічних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позицій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розрізняють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атмосферне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повітря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повітря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промислових</a:t>
            </a:r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 err="1">
                <a:solidFill>
                  <a:schemeClr val="tx1"/>
                </a:solidFill>
              </a:rPr>
              <a:t>приміщень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повітря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житлових</a:t>
            </a:r>
            <a:r>
              <a:rPr lang="ru-RU" b="1" dirty="0">
                <a:solidFill>
                  <a:schemeClr val="tx1"/>
                </a:solidFill>
              </a:rPr>
              <a:t> і </a:t>
            </a:r>
            <a:r>
              <a:rPr lang="ru-RU" b="1" dirty="0" err="1">
                <a:solidFill>
                  <a:schemeClr val="tx1"/>
                </a:solidFill>
              </a:rPr>
              <a:t>громадських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будівель</a:t>
            </a:r>
            <a:r>
              <a:rPr lang="ru-RU" b="1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оцінюється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за </a:t>
            </a:r>
            <a:r>
              <a:rPr lang="ru-RU" b="1" dirty="0" err="1">
                <a:solidFill>
                  <a:schemeClr val="tx1"/>
                </a:solidFill>
              </a:rPr>
              <a:t>фізичними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хімічними</a:t>
            </a:r>
            <a:r>
              <a:rPr lang="ru-RU" b="1" dirty="0">
                <a:solidFill>
                  <a:schemeClr val="tx1"/>
                </a:solidFill>
              </a:rPr>
              <a:t> і </a:t>
            </a:r>
            <a:r>
              <a:rPr lang="ru-RU" b="1" dirty="0" err="1">
                <a:solidFill>
                  <a:schemeClr val="tx1"/>
                </a:solidFill>
              </a:rPr>
              <a:t>мікробіологічними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показниками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Заходи з </a:t>
            </a:r>
            <a:r>
              <a:rPr lang="ru-RU" dirty="0" err="1">
                <a:solidFill>
                  <a:schemeClr val="tx1"/>
                </a:solidFill>
              </a:rPr>
              <a:t>охорони</a:t>
            </a:r>
            <a:r>
              <a:rPr lang="ru-RU" dirty="0">
                <a:solidFill>
                  <a:schemeClr val="tx1"/>
                </a:solidFill>
              </a:rPr>
              <a:t> атмосферного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повинні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забезпечувати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дотримання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ГДК</a:t>
            </a:r>
          </a:p>
          <a:p>
            <a:r>
              <a:rPr lang="ru-RU" b="1" dirty="0">
                <a:solidFill>
                  <a:schemeClr val="tx1"/>
                </a:solidFill>
              </a:rPr>
              <a:t>(</a:t>
            </a:r>
            <a:r>
              <a:rPr lang="ru-RU" b="1" dirty="0" err="1">
                <a:solidFill>
                  <a:schemeClr val="tx1"/>
                </a:solidFill>
              </a:rPr>
              <a:t>гранично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допустимої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концентрації</a:t>
            </a:r>
            <a:r>
              <a:rPr lang="ru-RU" b="1" dirty="0">
                <a:solidFill>
                  <a:schemeClr val="tx1"/>
                </a:solidFill>
              </a:rPr>
              <a:t>) </a:t>
            </a:r>
            <a:r>
              <a:rPr lang="ru-RU" b="1" dirty="0" err="1">
                <a:solidFill>
                  <a:schemeClr val="tx1"/>
                </a:solidFill>
              </a:rPr>
              <a:t>забруднюючих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речовин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у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населених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пунктів</a:t>
            </a:r>
            <a:r>
              <a:rPr lang="ru-RU" dirty="0">
                <a:solidFill>
                  <a:schemeClr val="tx1"/>
                </a:solidFill>
              </a:rPr>
              <a:t> і 0,8</a:t>
            </a:r>
          </a:p>
          <a:p>
            <a:r>
              <a:rPr lang="ru-RU" dirty="0">
                <a:solidFill>
                  <a:schemeClr val="tx1"/>
                </a:solidFill>
              </a:rPr>
              <a:t>ГДК у </a:t>
            </a:r>
            <a:r>
              <a:rPr lang="ru-RU" dirty="0" err="1">
                <a:solidFill>
                  <a:schemeClr val="tx1"/>
                </a:solidFill>
              </a:rPr>
              <a:t>місцях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масового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відпочинку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населення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урахуванням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комбінованої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продуктів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їх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трансформації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атмосфері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відповідно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переліку</a:t>
            </a:r>
            <a:r>
              <a:rPr lang="ru-RU" dirty="0">
                <a:solidFill>
                  <a:schemeClr val="tx1"/>
                </a:solidFill>
              </a:rPr>
              <a:t> ГДК, </a:t>
            </a:r>
            <a:r>
              <a:rPr lang="ru-RU" dirty="0" err="1">
                <a:solidFill>
                  <a:schemeClr val="tx1"/>
                </a:solidFill>
              </a:rPr>
              <a:t>затвердженого</a:t>
            </a:r>
            <a:r>
              <a:rPr lang="ru-RU" dirty="0">
                <a:solidFill>
                  <a:schemeClr val="tx1"/>
                </a:solidFill>
              </a:rPr>
              <a:t> у</a:t>
            </a:r>
          </a:p>
          <a:p>
            <a:r>
              <a:rPr lang="ru-RU" dirty="0" err="1">
                <a:solidFill>
                  <a:schemeClr val="tx1"/>
                </a:solidFill>
              </a:rPr>
              <a:t>встановленому</a:t>
            </a:r>
            <a:r>
              <a:rPr lang="ru-RU" dirty="0">
                <a:solidFill>
                  <a:schemeClr val="tx1"/>
                </a:solidFill>
              </a:rPr>
              <a:t> порядку. </a:t>
            </a:r>
            <a:r>
              <a:rPr lang="ru-RU" dirty="0" err="1">
                <a:solidFill>
                  <a:schemeClr val="tx1"/>
                </a:solidFill>
              </a:rPr>
              <a:t>Забороняються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викиди</a:t>
            </a:r>
            <a:r>
              <a:rPr lang="ru-RU" dirty="0">
                <a:solidFill>
                  <a:schemeClr val="tx1"/>
                </a:solidFill>
              </a:rPr>
              <a:t> в атмосферу </a:t>
            </a:r>
            <a:r>
              <a:rPr lang="ru-RU" dirty="0" err="1">
                <a:solidFill>
                  <a:schemeClr val="tx1"/>
                </a:solidFill>
              </a:rPr>
              <a:t>шкідливих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, на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не</a:t>
            </a:r>
          </a:p>
          <a:p>
            <a:r>
              <a:rPr lang="ru-RU" dirty="0" err="1">
                <a:solidFill>
                  <a:schemeClr val="tx1"/>
                </a:solidFill>
              </a:rPr>
              <a:t>встановлені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гігієнічні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нормативи</a:t>
            </a:r>
            <a:r>
              <a:rPr lang="ru-RU" dirty="0">
                <a:solidFill>
                  <a:schemeClr val="tx1"/>
                </a:solidFill>
              </a:rPr>
              <a:t> (ГДК).</a:t>
            </a:r>
          </a:p>
          <a:p>
            <a:r>
              <a:rPr lang="ru-RU" dirty="0">
                <a:solidFill>
                  <a:schemeClr val="tx1"/>
                </a:solidFill>
              </a:rPr>
              <a:t>До </a:t>
            </a:r>
            <a:r>
              <a:rPr lang="ru-RU" b="1" dirty="0" err="1">
                <a:solidFill>
                  <a:schemeClr val="tx1"/>
                </a:solidFill>
              </a:rPr>
              <a:t>фізичних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властивостей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повітря</a:t>
            </a:r>
            <a:r>
              <a:rPr lang="ru-RU" b="1" dirty="0">
                <a:solidFill>
                  <a:schemeClr val="tx1"/>
                </a:solidFill>
              </a:rPr>
              <a:t> належать</a:t>
            </a:r>
            <a:r>
              <a:rPr lang="ru-RU" dirty="0">
                <a:solidFill>
                  <a:schemeClr val="tx1"/>
                </a:solidFill>
              </a:rPr>
              <a:t>: </a:t>
            </a:r>
            <a:r>
              <a:rPr lang="ru-RU" b="1" i="1" dirty="0">
                <a:solidFill>
                  <a:schemeClr val="tx1"/>
                </a:solidFill>
              </a:rPr>
              <a:t>температура, </a:t>
            </a:r>
            <a:r>
              <a:rPr lang="ru-RU" b="1" i="1" dirty="0" err="1">
                <a:solidFill>
                  <a:schemeClr val="tx1"/>
                </a:solidFill>
              </a:rPr>
              <a:t>вологість</a:t>
            </a:r>
            <a:r>
              <a:rPr lang="ru-RU" b="1" i="1" dirty="0">
                <a:solidFill>
                  <a:schemeClr val="tx1"/>
                </a:solidFill>
              </a:rPr>
              <a:t>, </a:t>
            </a:r>
            <a:r>
              <a:rPr lang="ru-RU" b="1" i="1" dirty="0" err="1">
                <a:solidFill>
                  <a:schemeClr val="tx1"/>
                </a:solidFill>
              </a:rPr>
              <a:t>швидкість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руху</a:t>
            </a:r>
            <a:endParaRPr lang="ru-RU" b="1" i="1" dirty="0">
              <a:solidFill>
                <a:schemeClr val="tx1"/>
              </a:solidFill>
            </a:endParaRPr>
          </a:p>
          <a:p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b="1" i="1" dirty="0">
                <a:solidFill>
                  <a:schemeClr val="tx1"/>
                </a:solidFill>
              </a:rPr>
              <a:t>, </a:t>
            </a:r>
            <a:r>
              <a:rPr lang="ru-RU" b="1" i="1" dirty="0" err="1">
                <a:solidFill>
                  <a:schemeClr val="tx1"/>
                </a:solidFill>
              </a:rPr>
              <a:t>атмосферний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тиск</a:t>
            </a:r>
            <a:r>
              <a:rPr lang="ru-RU" b="1" i="1" dirty="0">
                <a:solidFill>
                  <a:schemeClr val="tx1"/>
                </a:solidFill>
              </a:rPr>
              <a:t>, </a:t>
            </a:r>
            <a:r>
              <a:rPr lang="ru-RU" b="1" i="1" dirty="0" err="1">
                <a:solidFill>
                  <a:schemeClr val="tx1"/>
                </a:solidFill>
              </a:rPr>
              <a:t>електричний</a:t>
            </a:r>
            <a:r>
              <a:rPr lang="ru-RU" b="1" i="1" dirty="0">
                <a:solidFill>
                  <a:schemeClr val="tx1"/>
                </a:solidFill>
              </a:rPr>
              <a:t> стан, </a:t>
            </a:r>
            <a:r>
              <a:rPr lang="ru-RU" b="1" i="1" dirty="0" err="1">
                <a:solidFill>
                  <a:schemeClr val="tx1"/>
                </a:solidFill>
              </a:rPr>
              <a:t>сонячна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радіація</a:t>
            </a:r>
            <a:r>
              <a:rPr lang="ru-RU" b="1" i="1" dirty="0">
                <a:solidFill>
                  <a:schemeClr val="tx1"/>
                </a:solidFill>
              </a:rPr>
              <a:t>.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Кожен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цих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чинників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має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самостійне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значення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однак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організм</a:t>
            </a:r>
            <a:r>
              <a:rPr lang="ru-RU" dirty="0">
                <a:solidFill>
                  <a:schemeClr val="tx1"/>
                </a:solidFill>
              </a:rPr>
              <a:t> вони </a:t>
            </a:r>
            <a:r>
              <a:rPr lang="ru-RU" dirty="0" err="1">
                <a:solidFill>
                  <a:schemeClr val="tx1"/>
                </a:solidFill>
              </a:rPr>
              <a:t>впливають</a:t>
            </a:r>
            <a:r>
              <a:rPr lang="ru-RU" dirty="0">
                <a:solidFill>
                  <a:schemeClr val="tx1"/>
                </a:solidFill>
              </a:rPr>
              <a:t> комплексно</a:t>
            </a:r>
          </a:p>
        </p:txBody>
      </p:sp>
    </p:spTree>
    <p:extLst>
      <p:ext uri="{BB962C8B-B14F-4D97-AF65-F5344CB8AC3E}">
        <p14:creationId xmlns:p14="http://schemas.microsoft.com/office/powerpoint/2010/main" val="1611474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86365"/>
            <a:ext cx="6156101" cy="5872767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1400" b="1" i="1" dirty="0">
                <a:solidFill>
                  <a:schemeClr val="tx1"/>
                </a:solidFill>
              </a:rPr>
              <a:t>Для </a:t>
            </a:r>
            <a:r>
              <a:rPr lang="ru-RU" sz="1400" b="1" i="1" dirty="0" err="1">
                <a:solidFill>
                  <a:schemeClr val="tx1"/>
                </a:solidFill>
              </a:rPr>
              <a:t>гігієнічного</a:t>
            </a:r>
            <a:r>
              <a:rPr lang="ru-RU" sz="1400" b="1" i="1" dirty="0">
                <a:solidFill>
                  <a:schemeClr val="tx1"/>
                </a:solidFill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</a:rPr>
              <a:t>оцінювання</a:t>
            </a:r>
            <a:r>
              <a:rPr lang="ru-RU" sz="1400" b="1" i="1" dirty="0">
                <a:solidFill>
                  <a:schemeClr val="tx1"/>
                </a:solidFill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</a:rPr>
              <a:t>повітря</a:t>
            </a:r>
            <a:r>
              <a:rPr lang="ru-RU" sz="1400" b="1" i="1" dirty="0">
                <a:solidFill>
                  <a:schemeClr val="tx1"/>
                </a:solidFill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</a:rPr>
              <a:t>враховують</a:t>
            </a:r>
            <a:r>
              <a:rPr lang="ru-RU" sz="1400" dirty="0">
                <a:solidFill>
                  <a:schemeClr val="tx1"/>
                </a:solidFill>
              </a:rPr>
              <a:t>: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- </a:t>
            </a:r>
            <a:r>
              <a:rPr lang="ru-RU" sz="1400" b="1" dirty="0" err="1">
                <a:solidFill>
                  <a:schemeClr val="tx1"/>
                </a:solidFill>
              </a:rPr>
              <a:t>фізичні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властивості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– температура, </a:t>
            </a:r>
            <a:r>
              <a:rPr lang="ru-RU" sz="1400" dirty="0" err="1">
                <a:solidFill>
                  <a:schemeClr val="tx1"/>
                </a:solidFill>
              </a:rPr>
              <a:t>вологість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атмосферний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тиск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швидкість</a:t>
            </a:r>
            <a:r>
              <a:rPr lang="ru-RU" sz="1400" dirty="0">
                <a:solidFill>
                  <a:schemeClr val="tx1"/>
                </a:solidFill>
              </a:rPr>
              <a:t> і</a:t>
            </a:r>
          </a:p>
          <a:p>
            <a:r>
              <a:rPr lang="ru-RU" sz="1400" dirty="0" err="1">
                <a:solidFill>
                  <a:schemeClr val="tx1"/>
                </a:solidFill>
              </a:rPr>
              <a:t>напрямок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руху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охолоджуюча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спроможність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електричний</a:t>
            </a:r>
            <a:r>
              <a:rPr lang="ru-RU" sz="1400" dirty="0">
                <a:solidFill>
                  <a:schemeClr val="tx1"/>
                </a:solidFill>
              </a:rPr>
              <a:t> стан, </a:t>
            </a:r>
            <a:r>
              <a:rPr lang="ru-RU" sz="1400" dirty="0" err="1">
                <a:solidFill>
                  <a:schemeClr val="tx1"/>
                </a:solidFill>
              </a:rPr>
              <a:t>радіоактивність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тощо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- </a:t>
            </a:r>
            <a:r>
              <a:rPr lang="ru-RU" sz="1400" b="1" dirty="0" err="1">
                <a:solidFill>
                  <a:schemeClr val="tx1"/>
                </a:solidFill>
              </a:rPr>
              <a:t>хімічний</a:t>
            </a:r>
            <a:r>
              <a:rPr lang="ru-RU" sz="1400" b="1" dirty="0">
                <a:solidFill>
                  <a:schemeClr val="tx1"/>
                </a:solidFill>
              </a:rPr>
              <a:t> склад </a:t>
            </a:r>
            <a:r>
              <a:rPr lang="ru-RU" sz="1400" dirty="0">
                <a:solidFill>
                  <a:schemeClr val="tx1"/>
                </a:solidFill>
              </a:rPr>
              <a:t>– </a:t>
            </a:r>
            <a:r>
              <a:rPr lang="ru-RU" sz="1400" dirty="0" err="1">
                <a:solidFill>
                  <a:schemeClr val="tx1"/>
                </a:solidFill>
              </a:rPr>
              <a:t>постійні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складові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повітря</a:t>
            </a:r>
            <a:r>
              <a:rPr lang="ru-RU" sz="1400" dirty="0">
                <a:solidFill>
                  <a:schemeClr val="tx1"/>
                </a:solidFill>
              </a:rPr>
              <a:t> і </a:t>
            </a:r>
            <a:r>
              <a:rPr lang="ru-RU" sz="1400" dirty="0" err="1">
                <a:solidFill>
                  <a:schemeClr val="tx1"/>
                </a:solidFill>
              </a:rPr>
              <a:t>сторонні</a:t>
            </a:r>
            <a:r>
              <a:rPr lang="ru-RU" sz="1400" dirty="0">
                <a:solidFill>
                  <a:schemeClr val="tx1"/>
                </a:solidFill>
              </a:rPr>
              <a:t> гази.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- </a:t>
            </a:r>
            <a:r>
              <a:rPr lang="ru-RU" sz="1400" b="1" dirty="0" err="1">
                <a:solidFill>
                  <a:schemeClr val="tx1"/>
                </a:solidFill>
              </a:rPr>
              <a:t>механічні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домішки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– </a:t>
            </a:r>
            <a:r>
              <a:rPr lang="ru-RU" sz="1400" dirty="0" err="1">
                <a:solidFill>
                  <a:schemeClr val="tx1"/>
                </a:solidFill>
              </a:rPr>
              <a:t>вміст</a:t>
            </a:r>
            <a:r>
              <a:rPr lang="ru-RU" sz="1400" dirty="0">
                <a:solidFill>
                  <a:schemeClr val="tx1"/>
                </a:solidFill>
              </a:rPr>
              <a:t> пилу, </a:t>
            </a:r>
            <a:r>
              <a:rPr lang="ru-RU" sz="1400" dirty="0" err="1">
                <a:solidFill>
                  <a:schemeClr val="tx1"/>
                </a:solidFill>
              </a:rPr>
              <a:t>диму</a:t>
            </a:r>
            <a:r>
              <a:rPr lang="ru-RU" sz="1400" dirty="0">
                <a:solidFill>
                  <a:schemeClr val="tx1"/>
                </a:solidFill>
              </a:rPr>
              <a:t>, т.д.</a:t>
            </a:r>
          </a:p>
          <a:p>
            <a:r>
              <a:rPr lang="ru-RU" sz="1400" dirty="0">
                <a:solidFill>
                  <a:schemeClr val="tx1"/>
                </a:solidFill>
              </a:rPr>
              <a:t>- </a:t>
            </a:r>
            <a:r>
              <a:rPr lang="ru-RU" sz="1400" b="1" dirty="0" err="1">
                <a:solidFill>
                  <a:schemeClr val="tx1"/>
                </a:solidFill>
              </a:rPr>
              <a:t>бактеріальна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забрудненість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– </a:t>
            </a:r>
            <a:r>
              <a:rPr lang="ru-RU" sz="1400" dirty="0" err="1">
                <a:solidFill>
                  <a:schemeClr val="tx1"/>
                </a:solidFill>
              </a:rPr>
              <a:t>наявність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мікробів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r>
              <a:rPr lang="ru-RU" sz="1400" dirty="0" err="1">
                <a:solidFill>
                  <a:schemeClr val="tx1"/>
                </a:solidFill>
              </a:rPr>
              <a:t>Під</a:t>
            </a:r>
            <a:r>
              <a:rPr lang="ru-RU" sz="1400" dirty="0">
                <a:solidFill>
                  <a:schemeClr val="tx1"/>
                </a:solidFill>
              </a:rPr>
              <a:t> час характеристики </a:t>
            </a:r>
            <a:r>
              <a:rPr lang="ru-RU" sz="1400" dirty="0" err="1">
                <a:solidFill>
                  <a:schemeClr val="tx1"/>
                </a:solidFill>
              </a:rPr>
              <a:t>гігієнічних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показників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повітря</a:t>
            </a:r>
            <a:r>
              <a:rPr lang="ru-RU" sz="1400" dirty="0">
                <a:solidFill>
                  <a:schemeClr val="tx1"/>
                </a:solidFill>
              </a:rPr>
              <a:t> особливого </a:t>
            </a:r>
            <a:r>
              <a:rPr lang="ru-RU" sz="1400" dirty="0" err="1">
                <a:solidFill>
                  <a:schemeClr val="tx1"/>
                </a:solidFill>
              </a:rPr>
              <a:t>значення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надають</a:t>
            </a:r>
            <a:r>
              <a:rPr lang="ru-RU" sz="1400" dirty="0" smtClean="0">
                <a:solidFill>
                  <a:schemeClr val="tx1"/>
                </a:solidFill>
              </a:rPr>
              <a:t> комплексу </a:t>
            </a:r>
            <a:r>
              <a:rPr lang="ru-RU" sz="1400" dirty="0" err="1">
                <a:solidFill>
                  <a:schemeClr val="tx1"/>
                </a:solidFill>
              </a:rPr>
              <a:t>фізичних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чинників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адже</a:t>
            </a:r>
            <a:r>
              <a:rPr lang="ru-RU" sz="1400" dirty="0">
                <a:solidFill>
                  <a:schemeClr val="tx1"/>
                </a:solidFill>
              </a:rPr>
              <a:t> вони </a:t>
            </a:r>
            <a:r>
              <a:rPr lang="ru-RU" sz="1400" dirty="0" err="1">
                <a:solidFill>
                  <a:schemeClr val="tx1"/>
                </a:solidFill>
              </a:rPr>
              <a:t>відіграють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вирішальну</a:t>
            </a:r>
            <a:r>
              <a:rPr lang="ru-RU" sz="1400" dirty="0">
                <a:solidFill>
                  <a:schemeClr val="tx1"/>
                </a:solidFill>
              </a:rPr>
              <a:t> роль у </a:t>
            </a:r>
            <a:r>
              <a:rPr lang="ru-RU" sz="1400" dirty="0" err="1" smtClean="0">
                <a:solidFill>
                  <a:schemeClr val="tx1"/>
                </a:solidFill>
              </a:rPr>
              <a:t>регуляції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теплообміну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людини</a:t>
            </a:r>
            <a:r>
              <a:rPr lang="ru-RU" sz="1400" dirty="0">
                <a:solidFill>
                  <a:schemeClr val="tx1"/>
                </a:solidFill>
              </a:rPr>
              <a:t>. </a:t>
            </a:r>
            <a:r>
              <a:rPr lang="ru-RU" sz="1400" dirty="0" err="1">
                <a:solidFill>
                  <a:schemeClr val="tx1"/>
                </a:solidFill>
              </a:rPr>
              <a:t>Під</a:t>
            </a:r>
            <a:r>
              <a:rPr lang="ru-RU" sz="1400" dirty="0">
                <a:solidFill>
                  <a:schemeClr val="tx1"/>
                </a:solidFill>
              </a:rPr>
              <a:t> час </a:t>
            </a:r>
            <a:r>
              <a:rPr lang="ru-RU" sz="1400" dirty="0" err="1">
                <a:solidFill>
                  <a:schemeClr val="tx1"/>
                </a:solidFill>
              </a:rPr>
              <a:t>гігієнічної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оцінки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повітря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закритих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приміщень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чинники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що</a:t>
            </a:r>
            <a:endParaRPr lang="ru-RU" sz="1400" dirty="0">
              <a:solidFill>
                <a:schemeClr val="tx1"/>
              </a:solidFill>
            </a:endParaRPr>
          </a:p>
          <a:p>
            <a:r>
              <a:rPr lang="ru-RU" sz="1400" dirty="0" err="1">
                <a:solidFill>
                  <a:schemeClr val="tx1"/>
                </a:solidFill>
              </a:rPr>
              <a:t>характеризують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клімат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об'єднують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поняттям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</a:rPr>
              <a:t>мікроклімат</a:t>
            </a:r>
            <a:r>
              <a:rPr lang="ru-RU" sz="1400" b="1" i="1" dirty="0">
                <a:solidFill>
                  <a:schemeClr val="tx1"/>
                </a:solidFill>
              </a:rPr>
              <a:t> </a:t>
            </a:r>
            <a:r>
              <a:rPr lang="ru-RU" sz="1400" b="1" i="1" dirty="0" err="1">
                <a:solidFill>
                  <a:schemeClr val="tx1"/>
                </a:solidFill>
              </a:rPr>
              <a:t>приміщень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r>
              <a:rPr lang="ru-RU" sz="1400" dirty="0">
                <a:solidFill>
                  <a:schemeClr val="tx1"/>
                </a:solidFill>
              </a:rPr>
              <a:t>Температура </a:t>
            </a:r>
            <a:r>
              <a:rPr lang="ru-RU" sz="1400" dirty="0" err="1">
                <a:solidFill>
                  <a:schemeClr val="tx1"/>
                </a:solidFill>
              </a:rPr>
              <a:t>повітря</a:t>
            </a:r>
            <a:r>
              <a:rPr lang="ru-RU" sz="1400" dirty="0">
                <a:solidFill>
                  <a:schemeClr val="tx1"/>
                </a:solidFill>
              </a:rPr>
              <a:t> є </a:t>
            </a:r>
            <a:r>
              <a:rPr lang="ru-RU" sz="1400" dirty="0" err="1">
                <a:solidFill>
                  <a:schemeClr val="tx1"/>
                </a:solidFill>
              </a:rPr>
              <a:t>постійно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діючим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чинником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що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визначає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тепловий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стан </a:t>
            </a:r>
            <a:r>
              <a:rPr lang="ru-RU" sz="1400" dirty="0" err="1" smtClean="0">
                <a:solidFill>
                  <a:schemeClr val="tx1"/>
                </a:solidFill>
              </a:rPr>
              <a:t>зовнішнього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середовища</a:t>
            </a:r>
            <a:r>
              <a:rPr lang="ru-RU" sz="1400" dirty="0">
                <a:solidFill>
                  <a:schemeClr val="tx1"/>
                </a:solidFill>
              </a:rPr>
              <a:t> та </a:t>
            </a:r>
            <a:r>
              <a:rPr lang="ru-RU" sz="1400" dirty="0" err="1">
                <a:solidFill>
                  <a:schemeClr val="tx1"/>
                </a:solidFill>
              </a:rPr>
              <a:t>організму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людини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тобто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теплообмін</a:t>
            </a:r>
            <a:r>
              <a:rPr lang="ru-RU" sz="1400" dirty="0">
                <a:solidFill>
                  <a:schemeClr val="tx1"/>
                </a:solidFill>
              </a:rPr>
              <a:t>. </a:t>
            </a:r>
            <a:r>
              <a:rPr lang="ru-RU" sz="1400" dirty="0" err="1">
                <a:solidFill>
                  <a:schemeClr val="tx1"/>
                </a:solidFill>
              </a:rPr>
              <a:t>Теплообмін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людини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складається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з </a:t>
            </a:r>
            <a:r>
              <a:rPr lang="ru-RU" sz="1400" dirty="0" err="1">
                <a:solidFill>
                  <a:schemeClr val="tx1"/>
                </a:solidFill>
              </a:rPr>
              <a:t>двох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процесів</a:t>
            </a:r>
            <a:r>
              <a:rPr lang="ru-RU" sz="1400" dirty="0">
                <a:solidFill>
                  <a:schemeClr val="tx1"/>
                </a:solidFill>
              </a:rPr>
              <a:t>: </a:t>
            </a:r>
            <a:r>
              <a:rPr lang="ru-RU" sz="1400" b="1" i="1" dirty="0" err="1">
                <a:solidFill>
                  <a:schemeClr val="tx1"/>
                </a:solidFill>
              </a:rPr>
              <a:t>теплопередачі</a:t>
            </a:r>
            <a:r>
              <a:rPr lang="ru-RU" sz="1400" b="1" i="1" dirty="0">
                <a:solidFill>
                  <a:schemeClr val="tx1"/>
                </a:solidFill>
              </a:rPr>
              <a:t> та </a:t>
            </a:r>
            <a:r>
              <a:rPr lang="ru-RU" sz="1400" b="1" i="1" dirty="0" err="1">
                <a:solidFill>
                  <a:schemeClr val="tx1"/>
                </a:solidFill>
              </a:rPr>
              <a:t>тепловіддачі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r>
              <a:rPr lang="ru-RU" sz="1400" b="1" i="1" dirty="0">
                <a:solidFill>
                  <a:schemeClr val="tx1"/>
                </a:solidFill>
              </a:rPr>
              <a:t>Теплопередача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відбувається</a:t>
            </a:r>
            <a:r>
              <a:rPr lang="ru-RU" sz="1400" dirty="0">
                <a:solidFill>
                  <a:schemeClr val="tx1"/>
                </a:solidFill>
              </a:rPr>
              <a:t> за </a:t>
            </a:r>
            <a:r>
              <a:rPr lang="ru-RU" sz="1400" dirty="0" err="1">
                <a:solidFill>
                  <a:schemeClr val="tx1"/>
                </a:solidFill>
              </a:rPr>
              <a:t>рахунок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окислення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харчових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речовин</a:t>
            </a:r>
            <a:r>
              <a:rPr lang="ru-RU" sz="1400" dirty="0">
                <a:solidFill>
                  <a:schemeClr val="tx1"/>
                </a:solidFill>
              </a:rPr>
              <a:t> і </a:t>
            </a:r>
            <a:r>
              <a:rPr lang="ru-RU" sz="1400" dirty="0" err="1" smtClean="0">
                <a:solidFill>
                  <a:schemeClr val="tx1"/>
                </a:solidFill>
              </a:rPr>
              <a:t>звільнення</a:t>
            </a:r>
            <a:r>
              <a:rPr lang="ru-RU" sz="1400" dirty="0" smtClean="0">
                <a:solidFill>
                  <a:schemeClr val="tx1"/>
                </a:solidFill>
              </a:rPr>
              <a:t> тепла </a:t>
            </a:r>
            <a:r>
              <a:rPr lang="ru-RU" sz="1400" dirty="0">
                <a:solidFill>
                  <a:schemeClr val="tx1"/>
                </a:solidFill>
              </a:rPr>
              <a:t>при </a:t>
            </a:r>
            <a:r>
              <a:rPr lang="ru-RU" sz="1400" dirty="0" err="1">
                <a:solidFill>
                  <a:schemeClr val="tx1"/>
                </a:solidFill>
              </a:rPr>
              <a:t>м'язових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скороченнях</a:t>
            </a:r>
            <a:r>
              <a:rPr lang="ru-RU" sz="1400" dirty="0">
                <a:solidFill>
                  <a:schemeClr val="tx1"/>
                </a:solidFill>
              </a:rPr>
              <a:t>, а </a:t>
            </a:r>
            <a:r>
              <a:rPr lang="ru-RU" sz="1400" dirty="0" err="1">
                <a:solidFill>
                  <a:schemeClr val="tx1"/>
                </a:solidFill>
              </a:rPr>
              <a:t>також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від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променевої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теплоти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сонця</a:t>
            </a:r>
            <a:r>
              <a:rPr lang="ru-RU" sz="1400" dirty="0">
                <a:solidFill>
                  <a:schemeClr val="tx1"/>
                </a:solidFill>
              </a:rPr>
              <a:t> і </a:t>
            </a:r>
            <a:r>
              <a:rPr lang="ru-RU" sz="1400" dirty="0" err="1">
                <a:solidFill>
                  <a:schemeClr val="tx1"/>
                </a:solidFill>
              </a:rPr>
              <a:t>нагрітих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предметів</a:t>
            </a:r>
            <a:r>
              <a:rPr lang="ru-RU" sz="1400" dirty="0" smtClean="0">
                <a:solidFill>
                  <a:schemeClr val="tx1"/>
                </a:solidFill>
              </a:rPr>
              <a:t>, теплого </a:t>
            </a:r>
            <a:r>
              <a:rPr lang="ru-RU" sz="1400" dirty="0" err="1">
                <a:solidFill>
                  <a:schemeClr val="tx1"/>
                </a:solidFill>
              </a:rPr>
              <a:t>повітря</a:t>
            </a:r>
            <a:r>
              <a:rPr lang="ru-RU" sz="1400" dirty="0">
                <a:solidFill>
                  <a:schemeClr val="tx1"/>
                </a:solidFill>
              </a:rPr>
              <a:t> і </a:t>
            </a:r>
            <a:r>
              <a:rPr lang="ru-RU" sz="1400" dirty="0" err="1">
                <a:solidFill>
                  <a:schemeClr val="tx1"/>
                </a:solidFill>
              </a:rPr>
              <a:t>гарячої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їжі</a:t>
            </a:r>
            <a:r>
              <a:rPr lang="ru-RU" sz="1400" dirty="0" smtClean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463" y="1616296"/>
            <a:ext cx="6063537" cy="341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57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86367"/>
            <a:ext cx="12192000" cy="5499278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1600" b="1" dirty="0" err="1" smtClean="0">
                <a:solidFill>
                  <a:schemeClr val="tx1"/>
                </a:solidFill>
              </a:rPr>
              <a:t>Тепловіддача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здійснюється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проведенням</a:t>
            </a:r>
            <a:r>
              <a:rPr lang="ru-RU" sz="1600" b="1" dirty="0">
                <a:solidFill>
                  <a:schemeClr val="tx1"/>
                </a:solidFill>
              </a:rPr>
              <a:t>, </a:t>
            </a:r>
            <a:r>
              <a:rPr lang="ru-RU" sz="1600" b="1" dirty="0" err="1">
                <a:solidFill>
                  <a:schemeClr val="tx1"/>
                </a:solidFill>
              </a:rPr>
              <a:t>або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конвекцією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(за </a:t>
            </a:r>
            <a:r>
              <a:rPr lang="ru-RU" sz="1600" dirty="0" err="1">
                <a:solidFill>
                  <a:schemeClr val="tx1"/>
                </a:solidFill>
              </a:rPr>
              <a:t>рахунок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різниці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температур </a:t>
            </a:r>
            <a:r>
              <a:rPr lang="ru-RU" sz="1600" dirty="0" err="1">
                <a:solidFill>
                  <a:schemeClr val="tx1"/>
                </a:solidFill>
              </a:rPr>
              <a:t>тіла</a:t>
            </a:r>
            <a:r>
              <a:rPr lang="ru-RU" sz="1600" dirty="0">
                <a:solidFill>
                  <a:schemeClr val="tx1"/>
                </a:solidFill>
              </a:rPr>
              <a:t> і </a:t>
            </a:r>
            <a:r>
              <a:rPr lang="ru-RU" sz="1600" dirty="0" err="1">
                <a:solidFill>
                  <a:schemeClr val="tx1"/>
                </a:solidFill>
              </a:rPr>
              <a:t>повітря</a:t>
            </a:r>
            <a:r>
              <a:rPr lang="ru-RU" sz="1600" dirty="0">
                <a:solidFill>
                  <a:schemeClr val="tx1"/>
                </a:solidFill>
              </a:rPr>
              <a:t>), </a:t>
            </a:r>
            <a:r>
              <a:rPr lang="ru-RU" sz="1600" b="1" dirty="0" err="1">
                <a:solidFill>
                  <a:schemeClr val="tx1"/>
                </a:solidFill>
              </a:rPr>
              <a:t>випромінюванням</a:t>
            </a:r>
            <a:r>
              <a:rPr lang="ru-RU" sz="1600" b="1" dirty="0">
                <a:solidFill>
                  <a:schemeClr val="tx1"/>
                </a:solidFill>
              </a:rPr>
              <a:t>, </a:t>
            </a:r>
            <a:r>
              <a:rPr lang="ru-RU" sz="1600" b="1" dirty="0" err="1">
                <a:solidFill>
                  <a:schemeClr val="tx1"/>
                </a:solidFill>
              </a:rPr>
              <a:t>або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радіацією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(за </a:t>
            </a:r>
            <a:r>
              <a:rPr lang="ru-RU" sz="1600" dirty="0" err="1">
                <a:solidFill>
                  <a:schemeClr val="tx1"/>
                </a:solidFill>
              </a:rPr>
              <a:t>рахунок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різниці</a:t>
            </a:r>
            <a:r>
              <a:rPr lang="ru-RU" sz="1600" dirty="0">
                <a:solidFill>
                  <a:schemeClr val="tx1"/>
                </a:solidFill>
              </a:rPr>
              <a:t> температур</a:t>
            </a:r>
          </a:p>
          <a:p>
            <a:r>
              <a:rPr lang="ru-RU" sz="1600" dirty="0" err="1">
                <a:solidFill>
                  <a:schemeClr val="tx1"/>
                </a:solidFill>
              </a:rPr>
              <a:t>тіла</a:t>
            </a:r>
            <a:r>
              <a:rPr lang="ru-RU" sz="1600" dirty="0">
                <a:solidFill>
                  <a:schemeClr val="tx1"/>
                </a:solidFill>
              </a:rPr>
              <a:t> і </a:t>
            </a:r>
            <a:r>
              <a:rPr lang="ru-RU" sz="1600" dirty="0" err="1">
                <a:solidFill>
                  <a:schemeClr val="tx1"/>
                </a:solidFill>
              </a:rPr>
              <a:t>предметів</a:t>
            </a:r>
            <a:r>
              <a:rPr lang="ru-RU" sz="1600" dirty="0">
                <a:solidFill>
                  <a:schemeClr val="tx1"/>
                </a:solidFill>
              </a:rPr>
              <a:t>), і </a:t>
            </a:r>
            <a:r>
              <a:rPr lang="ru-RU" sz="1600" b="1" dirty="0" err="1">
                <a:solidFill>
                  <a:schemeClr val="tx1"/>
                </a:solidFill>
              </a:rPr>
              <a:t>випаровуванням</a:t>
            </a:r>
            <a:r>
              <a:rPr lang="ru-RU" sz="1600" dirty="0">
                <a:solidFill>
                  <a:schemeClr val="tx1"/>
                </a:solidFill>
              </a:rPr>
              <a:t> (з </a:t>
            </a:r>
            <a:r>
              <a:rPr lang="ru-RU" sz="1600" dirty="0" err="1">
                <a:solidFill>
                  <a:schemeClr val="tx1"/>
                </a:solidFill>
              </a:rPr>
              <a:t>поверхні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шкіри</a:t>
            </a:r>
            <a:r>
              <a:rPr lang="ru-RU" sz="1600" dirty="0">
                <a:solidFill>
                  <a:schemeClr val="tx1"/>
                </a:solidFill>
              </a:rPr>
              <a:t>, через </a:t>
            </a:r>
            <a:r>
              <a:rPr lang="ru-RU" sz="1600" dirty="0" err="1">
                <a:solidFill>
                  <a:schemeClr val="tx1"/>
                </a:solidFill>
              </a:rPr>
              <a:t>легені</a:t>
            </a:r>
            <a:r>
              <a:rPr lang="ru-RU" sz="1600" dirty="0">
                <a:solidFill>
                  <a:schemeClr val="tx1"/>
                </a:solidFill>
              </a:rPr>
              <a:t> і </a:t>
            </a:r>
            <a:r>
              <a:rPr lang="ru-RU" sz="1600" dirty="0" err="1">
                <a:solidFill>
                  <a:schemeClr val="tx1"/>
                </a:solidFill>
              </a:rPr>
              <a:t>дихальні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шляхизавдяки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чому</a:t>
            </a:r>
            <a:r>
              <a:rPr lang="ru-RU" sz="1600" dirty="0">
                <a:solidFill>
                  <a:schemeClr val="tx1"/>
                </a:solidFill>
              </a:rPr>
              <a:t> температура </a:t>
            </a:r>
            <a:r>
              <a:rPr lang="ru-RU" sz="1600" dirty="0" err="1">
                <a:solidFill>
                  <a:schemeClr val="tx1"/>
                </a:solidFill>
              </a:rPr>
              <a:t>її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тіла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залишається</a:t>
            </a:r>
            <a:r>
              <a:rPr lang="ru-RU" sz="1600" dirty="0">
                <a:solidFill>
                  <a:schemeClr val="tx1"/>
                </a:solidFill>
              </a:rPr>
              <a:t>, як правило, </a:t>
            </a:r>
            <a:r>
              <a:rPr lang="ru-RU" sz="1600" dirty="0" err="1">
                <a:solidFill>
                  <a:schemeClr val="tx1"/>
                </a:solidFill>
              </a:rPr>
              <a:t>постійною</a:t>
            </a:r>
            <a:r>
              <a:rPr lang="ru-RU" sz="1600" dirty="0">
                <a:solidFill>
                  <a:schemeClr val="tx1"/>
                </a:solidFill>
              </a:rPr>
              <a:t>. При </a:t>
            </a:r>
            <a:r>
              <a:rPr lang="ru-RU" sz="1600" dirty="0" err="1">
                <a:solidFill>
                  <a:schemeClr val="tx1"/>
                </a:solidFill>
              </a:rPr>
              <a:t>значних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змінах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 err="1">
                <a:solidFill>
                  <a:schemeClr val="tx1"/>
                </a:solidFill>
              </a:rPr>
              <a:t>метеорологічних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чинників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середовища</a:t>
            </a:r>
            <a:r>
              <a:rPr lang="ru-RU" sz="1600" dirty="0">
                <a:solidFill>
                  <a:schemeClr val="tx1"/>
                </a:solidFill>
              </a:rPr>
              <a:t> стан </a:t>
            </a:r>
            <a:r>
              <a:rPr lang="ru-RU" sz="1600" dirty="0" err="1">
                <a:solidFill>
                  <a:schemeClr val="tx1"/>
                </a:solidFill>
              </a:rPr>
              <a:t>теплової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рівноваги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може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порушуватися</a:t>
            </a:r>
            <a:r>
              <a:rPr lang="ru-RU" sz="1600" dirty="0">
                <a:solidFill>
                  <a:schemeClr val="tx1"/>
                </a:solidFill>
              </a:rPr>
              <a:t> і</a:t>
            </a:r>
          </a:p>
          <a:p>
            <a:r>
              <a:rPr lang="ru-RU" sz="1600" dirty="0" err="1">
                <a:solidFill>
                  <a:schemeClr val="tx1"/>
                </a:solidFill>
              </a:rPr>
              <a:t>викликати</a:t>
            </a:r>
            <a:r>
              <a:rPr lang="ru-RU" sz="1600" dirty="0">
                <a:solidFill>
                  <a:schemeClr val="tx1"/>
                </a:solidFill>
              </a:rPr>
              <a:t> в </a:t>
            </a:r>
            <a:r>
              <a:rPr lang="ru-RU" sz="1600" dirty="0" err="1">
                <a:solidFill>
                  <a:schemeClr val="tx1"/>
                </a:solidFill>
              </a:rPr>
              <a:t>організмі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патологічні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відхилення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  <a:r>
              <a:rPr lang="ru-RU" sz="1600" dirty="0" err="1">
                <a:solidFill>
                  <a:schemeClr val="tx1"/>
                </a:solidFill>
              </a:rPr>
              <a:t>Найбільші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температурні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коливання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повітря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 err="1">
                <a:solidFill>
                  <a:schemeClr val="tx1"/>
                </a:solidFill>
              </a:rPr>
              <a:t>спостерігаються</a:t>
            </a:r>
            <a:r>
              <a:rPr lang="ru-RU" sz="1600" dirty="0">
                <a:solidFill>
                  <a:schemeClr val="tx1"/>
                </a:solidFill>
              </a:rPr>
              <a:t> у </a:t>
            </a:r>
            <a:r>
              <a:rPr lang="ru-RU" sz="1600" dirty="0" err="1">
                <a:solidFill>
                  <a:schemeClr val="tx1"/>
                </a:solidFill>
              </a:rPr>
              <a:t>виробничих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умовах</a:t>
            </a:r>
            <a:r>
              <a:rPr lang="ru-RU" sz="1600" dirty="0">
                <a:solidFill>
                  <a:schemeClr val="tx1"/>
                </a:solidFill>
              </a:rPr>
              <a:t> (</a:t>
            </a:r>
            <a:r>
              <a:rPr lang="ru-RU" sz="1600" dirty="0" err="1">
                <a:solidFill>
                  <a:schemeClr val="tx1"/>
                </a:solidFill>
              </a:rPr>
              <a:t>гарячі</a:t>
            </a:r>
            <a:r>
              <a:rPr lang="ru-RU" sz="1600" dirty="0">
                <a:solidFill>
                  <a:schemeClr val="tx1"/>
                </a:solidFill>
              </a:rPr>
              <a:t> і </a:t>
            </a:r>
            <a:r>
              <a:rPr lang="ru-RU" sz="1600" dirty="0" err="1">
                <a:solidFill>
                  <a:schemeClr val="tx1"/>
                </a:solidFill>
              </a:rPr>
              <a:t>холодні</a:t>
            </a:r>
            <a:r>
              <a:rPr lang="ru-RU" sz="1600" dirty="0">
                <a:solidFill>
                  <a:schemeClr val="tx1"/>
                </a:solidFill>
              </a:rPr>
              <a:t> цехи).</a:t>
            </a:r>
          </a:p>
          <a:p>
            <a:r>
              <a:rPr lang="ru-RU" sz="1600" b="1" i="1" dirty="0" err="1">
                <a:solidFill>
                  <a:schemeClr val="tx1"/>
                </a:solidFill>
              </a:rPr>
              <a:t>Вологість</a:t>
            </a:r>
            <a:r>
              <a:rPr lang="ru-RU" sz="1600" b="1" i="1" dirty="0">
                <a:solidFill>
                  <a:schemeClr val="tx1"/>
                </a:solidFill>
              </a:rPr>
              <a:t> </a:t>
            </a:r>
            <a:r>
              <a:rPr lang="ru-RU" sz="1600" b="1" i="1" dirty="0" err="1">
                <a:solidFill>
                  <a:schemeClr val="tx1"/>
                </a:solidFill>
              </a:rPr>
              <a:t>повітря</a:t>
            </a:r>
            <a:r>
              <a:rPr lang="ru-RU" sz="1600" b="1" i="1" dirty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– </a:t>
            </a:r>
            <a:r>
              <a:rPr lang="ru-RU" sz="1600" dirty="0" err="1">
                <a:solidFill>
                  <a:schemeClr val="tx1"/>
                </a:solidFill>
              </a:rPr>
              <a:t>вміст</a:t>
            </a:r>
            <a:r>
              <a:rPr lang="ru-RU" sz="1600" dirty="0">
                <a:solidFill>
                  <a:schemeClr val="tx1"/>
                </a:solidFill>
              </a:rPr>
              <a:t> у </a:t>
            </a:r>
            <a:r>
              <a:rPr lang="ru-RU" sz="1600" dirty="0" err="1">
                <a:solidFill>
                  <a:schemeClr val="tx1"/>
                </a:solidFill>
              </a:rPr>
              <a:t>повітрі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водяних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парів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яким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притаманна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пружність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що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 err="1">
                <a:solidFill>
                  <a:schemeClr val="tx1"/>
                </a:solidFill>
              </a:rPr>
              <a:t>вимірюється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висотою</a:t>
            </a:r>
            <a:r>
              <a:rPr lang="ru-RU" sz="1600" dirty="0">
                <a:solidFill>
                  <a:schemeClr val="tx1"/>
                </a:solidFill>
              </a:rPr>
              <a:t> ртутного </a:t>
            </a:r>
            <a:r>
              <a:rPr lang="ru-RU" sz="1600" dirty="0" err="1">
                <a:solidFill>
                  <a:schemeClr val="tx1"/>
                </a:solidFill>
              </a:rPr>
              <a:t>стовпчика</a:t>
            </a:r>
            <a:r>
              <a:rPr lang="ru-RU" sz="1600" dirty="0">
                <a:solidFill>
                  <a:schemeClr val="tx1"/>
                </a:solidFill>
              </a:rPr>
              <a:t> в </a:t>
            </a:r>
            <a:r>
              <a:rPr lang="ru-RU" sz="1600" dirty="0" err="1">
                <a:solidFill>
                  <a:schemeClr val="tx1"/>
                </a:solidFill>
              </a:rPr>
              <a:t>міліметрах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  <a:r>
              <a:rPr lang="ru-RU" sz="1600" dirty="0" err="1">
                <a:solidFill>
                  <a:schemeClr val="tx1"/>
                </a:solidFill>
              </a:rPr>
              <a:t>Кожній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температурі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повітря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 err="1">
                <a:solidFill>
                  <a:schemeClr val="tx1"/>
                </a:solidFill>
              </a:rPr>
              <a:t>відповідає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певна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міра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насичення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його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водяними</a:t>
            </a:r>
            <a:r>
              <a:rPr lang="ru-RU" sz="1600" dirty="0">
                <a:solidFill>
                  <a:schemeClr val="tx1"/>
                </a:solidFill>
              </a:rPr>
              <a:t> парами. Чим </a:t>
            </a:r>
            <a:r>
              <a:rPr lang="ru-RU" sz="1600" dirty="0" err="1">
                <a:solidFill>
                  <a:schemeClr val="tx1"/>
                </a:solidFill>
              </a:rPr>
              <a:t>вищою</a:t>
            </a:r>
            <a:r>
              <a:rPr lang="ru-RU" sz="1600" dirty="0">
                <a:solidFill>
                  <a:schemeClr val="tx1"/>
                </a:solidFill>
              </a:rPr>
              <a:t> є температура </a:t>
            </a:r>
            <a:r>
              <a:rPr lang="ru-RU" sz="1600" dirty="0" err="1">
                <a:solidFill>
                  <a:schemeClr val="tx1"/>
                </a:solidFill>
              </a:rPr>
              <a:t>повітря</a:t>
            </a:r>
            <a:r>
              <a:rPr lang="ru-RU" sz="1600" dirty="0">
                <a:solidFill>
                  <a:schemeClr val="tx1"/>
                </a:solidFill>
              </a:rPr>
              <a:t>,</a:t>
            </a:r>
          </a:p>
          <a:p>
            <a:r>
              <a:rPr lang="ru-RU" sz="1600" dirty="0" err="1">
                <a:solidFill>
                  <a:schemeClr val="tx1"/>
                </a:solidFill>
              </a:rPr>
              <a:t>тим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більший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ступінь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насичення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його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водяними</a:t>
            </a:r>
            <a:r>
              <a:rPr lang="ru-RU" sz="1600" dirty="0">
                <a:solidFill>
                  <a:schemeClr val="tx1"/>
                </a:solidFill>
              </a:rPr>
              <a:t> парами, і </a:t>
            </a:r>
            <a:r>
              <a:rPr lang="ru-RU" sz="1600" dirty="0" err="1">
                <a:solidFill>
                  <a:schemeClr val="tx1"/>
                </a:solidFill>
              </a:rPr>
              <a:t>навпаки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1457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3487" y="180305"/>
            <a:ext cx="11410682" cy="6478072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b="1" i="1" dirty="0" err="1">
                <a:solidFill>
                  <a:schemeClr val="tx1"/>
                </a:solidFill>
              </a:rPr>
              <a:t>Вологість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характеризується</a:t>
            </a:r>
            <a:r>
              <a:rPr lang="ru-RU" dirty="0">
                <a:solidFill>
                  <a:schemeClr val="tx1"/>
                </a:solidFill>
              </a:rPr>
              <a:t> такими </a:t>
            </a:r>
            <a:r>
              <a:rPr lang="ru-RU" dirty="0" err="1">
                <a:solidFill>
                  <a:schemeClr val="tx1"/>
                </a:solidFill>
              </a:rPr>
              <a:t>поняттями</a:t>
            </a:r>
            <a:r>
              <a:rPr lang="ru-RU" dirty="0">
                <a:solidFill>
                  <a:schemeClr val="tx1"/>
                </a:solidFill>
              </a:rPr>
              <a:t>, як:</a:t>
            </a:r>
          </a:p>
          <a:p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b="1" i="1" dirty="0">
                <a:solidFill>
                  <a:schemeClr val="tx1"/>
                </a:solidFill>
              </a:rPr>
              <a:t>абсолютна </a:t>
            </a:r>
            <a:r>
              <a:rPr lang="ru-RU" b="1" i="1" dirty="0" err="1">
                <a:solidFill>
                  <a:schemeClr val="tx1"/>
                </a:solidFill>
              </a:rPr>
              <a:t>вологість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– </a:t>
            </a:r>
            <a:r>
              <a:rPr lang="ru-RU" dirty="0" err="1">
                <a:solidFill>
                  <a:schemeClr val="tx1"/>
                </a:solidFill>
              </a:rPr>
              <a:t>це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водяних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парів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знаходяться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даний</a:t>
            </a:r>
            <a:r>
              <a:rPr lang="ru-RU" dirty="0">
                <a:solidFill>
                  <a:schemeClr val="tx1"/>
                </a:solidFill>
              </a:rPr>
              <a:t> час в </a:t>
            </a:r>
            <a:r>
              <a:rPr lang="ru-RU" dirty="0" smtClean="0">
                <a:solidFill>
                  <a:schemeClr val="tx1"/>
                </a:solidFill>
              </a:rPr>
              <a:t>1м3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b="1" i="1" dirty="0">
                <a:solidFill>
                  <a:schemeClr val="tx1"/>
                </a:solidFill>
              </a:rPr>
              <a:t>максимальна </a:t>
            </a:r>
            <a:r>
              <a:rPr lang="ru-RU" b="1" i="1" dirty="0" err="1">
                <a:solidFill>
                  <a:schemeClr val="tx1"/>
                </a:solidFill>
              </a:rPr>
              <a:t>вологість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– </a:t>
            </a:r>
            <a:r>
              <a:rPr lang="ru-RU" dirty="0" err="1">
                <a:solidFill>
                  <a:schemeClr val="tx1"/>
                </a:solidFill>
              </a:rPr>
              <a:t>це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водяних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парів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повному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насиченні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вологою</a:t>
            </a:r>
            <a:r>
              <a:rPr lang="ru-RU" dirty="0">
                <a:solidFill>
                  <a:schemeClr val="tx1"/>
                </a:solidFill>
              </a:rPr>
              <a:t> за </a:t>
            </a:r>
            <a:r>
              <a:rPr lang="ru-RU" dirty="0" err="1">
                <a:solidFill>
                  <a:schemeClr val="tx1"/>
                </a:solidFill>
              </a:rPr>
              <a:t>даної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температури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b="1" i="1" dirty="0" err="1">
                <a:solidFill>
                  <a:schemeClr val="tx1"/>
                </a:solidFill>
              </a:rPr>
              <a:t>відносна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вологість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– </a:t>
            </a:r>
            <a:r>
              <a:rPr lang="ru-RU" dirty="0" err="1">
                <a:solidFill>
                  <a:schemeClr val="tx1"/>
                </a:solidFill>
              </a:rPr>
              <a:t>це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відношення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абсолютної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вологості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максимальної</a:t>
            </a:r>
            <a:r>
              <a:rPr lang="ru-RU" dirty="0">
                <a:solidFill>
                  <a:schemeClr val="tx1"/>
                </a:solidFill>
              </a:rPr>
              <a:t>, яка</a:t>
            </a:r>
          </a:p>
          <a:p>
            <a:r>
              <a:rPr lang="ru-RU" dirty="0" err="1">
                <a:solidFill>
                  <a:schemeClr val="tx1"/>
                </a:solidFill>
              </a:rPr>
              <a:t>виражається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відсотках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- </a:t>
            </a:r>
            <a:r>
              <a:rPr lang="ru-RU" b="1" i="1" dirty="0" err="1">
                <a:solidFill>
                  <a:schemeClr val="tx1"/>
                </a:solidFill>
              </a:rPr>
              <a:t>дефіцит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насичення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– </a:t>
            </a:r>
            <a:r>
              <a:rPr lang="ru-RU" dirty="0" err="1">
                <a:solidFill>
                  <a:schemeClr val="tx1"/>
                </a:solidFill>
              </a:rPr>
              <a:t>арифметична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різниця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між</a:t>
            </a:r>
            <a:r>
              <a:rPr lang="ru-RU" dirty="0">
                <a:solidFill>
                  <a:schemeClr val="tx1"/>
                </a:solidFill>
              </a:rPr>
              <a:t> максимальною </a:t>
            </a:r>
            <a:r>
              <a:rPr lang="ru-RU" dirty="0" err="1">
                <a:solidFill>
                  <a:schemeClr val="tx1"/>
                </a:solidFill>
              </a:rPr>
              <a:t>вологістю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при </a:t>
            </a:r>
            <a:r>
              <a:rPr lang="ru-RU" dirty="0" err="1">
                <a:solidFill>
                  <a:schemeClr val="tx1"/>
                </a:solidFill>
              </a:rPr>
              <a:t>температурі</a:t>
            </a:r>
            <a:r>
              <a:rPr lang="ru-RU" dirty="0">
                <a:solidFill>
                  <a:schemeClr val="tx1"/>
                </a:solidFill>
              </a:rPr>
              <a:t> 37°С (температура </a:t>
            </a:r>
            <a:r>
              <a:rPr lang="ru-RU" dirty="0" err="1">
                <a:solidFill>
                  <a:schemeClr val="tx1"/>
                </a:solidFill>
              </a:rPr>
              <a:t>тіла</a:t>
            </a:r>
            <a:r>
              <a:rPr lang="ru-RU" dirty="0">
                <a:solidFill>
                  <a:schemeClr val="tx1"/>
                </a:solidFill>
              </a:rPr>
              <a:t>) і </a:t>
            </a:r>
            <a:r>
              <a:rPr lang="ru-RU" dirty="0" err="1">
                <a:solidFill>
                  <a:schemeClr val="tx1"/>
                </a:solidFill>
              </a:rPr>
              <a:t>абсолютній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вологості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час </a:t>
            </a:r>
            <a:r>
              <a:rPr lang="ru-RU" dirty="0" err="1" smtClean="0">
                <a:solidFill>
                  <a:schemeClr val="tx1"/>
                </a:solidFill>
              </a:rPr>
              <a:t>спостереження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 err="1">
                <a:solidFill>
                  <a:schemeClr val="tx1"/>
                </a:solidFill>
              </a:rPr>
              <a:t>Найбільше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гігієнічне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значення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відносна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вологість</a:t>
            </a:r>
            <a:r>
              <a:rPr lang="ru-RU" b="1" i="1" dirty="0">
                <a:solidFill>
                  <a:schemeClr val="tx1"/>
                </a:solidFill>
              </a:rPr>
              <a:t> та </a:t>
            </a:r>
            <a:r>
              <a:rPr lang="ru-RU" b="1" i="1" dirty="0" err="1">
                <a:solidFill>
                  <a:schemeClr val="tx1"/>
                </a:solidFill>
              </a:rPr>
              <a:t>дефіцит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насичення</a:t>
            </a:r>
            <a:r>
              <a:rPr lang="ru-RU" dirty="0">
                <a:solidFill>
                  <a:schemeClr val="tx1"/>
                </a:solidFill>
              </a:rPr>
              <a:t>. Вони</a:t>
            </a:r>
          </a:p>
          <a:p>
            <a:r>
              <a:rPr lang="ru-RU" dirty="0" err="1">
                <a:solidFill>
                  <a:schemeClr val="tx1"/>
                </a:solidFill>
              </a:rPr>
              <a:t>дають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уявлення</a:t>
            </a:r>
            <a:r>
              <a:rPr lang="ru-RU" dirty="0">
                <a:solidFill>
                  <a:schemeClr val="tx1"/>
                </a:solidFill>
              </a:rPr>
              <a:t> про </a:t>
            </a:r>
            <a:r>
              <a:rPr lang="ru-RU" dirty="0" err="1">
                <a:solidFill>
                  <a:schemeClr val="tx1"/>
                </a:solidFill>
              </a:rPr>
              <a:t>ступінь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насичення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водяними</a:t>
            </a:r>
            <a:r>
              <a:rPr lang="ru-RU" dirty="0">
                <a:solidFill>
                  <a:schemeClr val="tx1"/>
                </a:solidFill>
              </a:rPr>
              <a:t> парами і </a:t>
            </a:r>
            <a:r>
              <a:rPr lang="ru-RU" dirty="0" err="1">
                <a:solidFill>
                  <a:schemeClr val="tx1"/>
                </a:solidFill>
              </a:rPr>
              <a:t>вказують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спроможність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прийняти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додаткову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водяних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парів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випаровуванні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з </a:t>
            </a:r>
            <a:r>
              <a:rPr lang="ru-RU" dirty="0" err="1" smtClean="0">
                <a:solidFill>
                  <a:schemeClr val="tx1"/>
                </a:solidFill>
              </a:rPr>
              <a:t>поверхні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шкіри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b="1" i="1" dirty="0">
                <a:solidFill>
                  <a:schemeClr val="tx1"/>
                </a:solidFill>
              </a:rPr>
              <a:t>Нормальною </a:t>
            </a:r>
            <a:r>
              <a:rPr lang="ru-RU" b="1" i="1" dirty="0" err="1">
                <a:solidFill>
                  <a:schemeClr val="tx1"/>
                </a:solidFill>
              </a:rPr>
              <a:t>вологістю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b="1" i="1" dirty="0">
                <a:solidFill>
                  <a:schemeClr val="tx1"/>
                </a:solidFill>
              </a:rPr>
              <a:t> в </a:t>
            </a:r>
            <a:r>
              <a:rPr lang="ru-RU" b="1" i="1" dirty="0" err="1">
                <a:solidFill>
                  <a:schemeClr val="tx1"/>
                </a:solidFill>
              </a:rPr>
              <a:t>приміщеннях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вважається</a:t>
            </a:r>
            <a:r>
              <a:rPr lang="ru-RU" b="1" i="1" dirty="0">
                <a:solidFill>
                  <a:schemeClr val="tx1"/>
                </a:solidFill>
              </a:rPr>
              <a:t> 30-60</a:t>
            </a:r>
            <a:r>
              <a:rPr lang="ru-RU" b="1" i="1" dirty="0" smtClean="0">
                <a:solidFill>
                  <a:schemeClr val="tx1"/>
                </a:solidFill>
              </a:rPr>
              <a:t>%.</a:t>
            </a:r>
            <a:endParaRPr lang="ru-RU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44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668" y="103031"/>
            <a:ext cx="11719774" cy="6478073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При </a:t>
            </a:r>
            <a:r>
              <a:rPr lang="ru-RU" b="1" i="1" dirty="0" err="1">
                <a:solidFill>
                  <a:schemeClr val="tx1"/>
                </a:solidFill>
              </a:rPr>
              <a:t>відносній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вологості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– </a:t>
            </a:r>
            <a:r>
              <a:rPr lang="ru-RU" b="1" i="1" dirty="0" err="1">
                <a:solidFill>
                  <a:schemeClr val="tx1"/>
                </a:solidFill>
              </a:rPr>
              <a:t>нижче</a:t>
            </a:r>
            <a:r>
              <a:rPr lang="ru-RU" b="1" i="1" dirty="0">
                <a:solidFill>
                  <a:schemeClr val="tx1"/>
                </a:solidFill>
              </a:rPr>
              <a:t> 30% – </a:t>
            </a:r>
            <a:r>
              <a:rPr lang="ru-RU" b="1" dirty="0" err="1">
                <a:solidFill>
                  <a:schemeClr val="tx1"/>
                </a:solidFill>
              </a:rPr>
              <a:t>повітря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дуже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сухе</a:t>
            </a:r>
            <a:r>
              <a:rPr lang="ru-RU" b="1" i="1" dirty="0">
                <a:solidFill>
                  <a:schemeClr val="tx1"/>
                </a:solidFill>
              </a:rPr>
              <a:t>;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– </a:t>
            </a:r>
            <a:r>
              <a:rPr lang="ru-RU" b="1" i="1" dirty="0" err="1">
                <a:solidFill>
                  <a:schemeClr val="tx1"/>
                </a:solidFill>
              </a:rPr>
              <a:t>від</a:t>
            </a:r>
            <a:r>
              <a:rPr lang="ru-RU" b="1" i="1" dirty="0">
                <a:solidFill>
                  <a:schemeClr val="tx1"/>
                </a:solidFill>
              </a:rPr>
              <a:t> 56 до 70% – </a:t>
            </a:r>
            <a:r>
              <a:rPr lang="ru-RU" b="1" dirty="0" err="1">
                <a:solidFill>
                  <a:schemeClr val="tx1"/>
                </a:solidFill>
              </a:rPr>
              <a:t>помірно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сухе</a:t>
            </a:r>
            <a:r>
              <a:rPr lang="ru-RU" b="1" i="1" dirty="0">
                <a:solidFill>
                  <a:schemeClr val="tx1"/>
                </a:solidFill>
              </a:rPr>
              <a:t>;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– </a:t>
            </a:r>
            <a:r>
              <a:rPr lang="ru-RU" b="1" i="1" dirty="0" err="1">
                <a:solidFill>
                  <a:schemeClr val="tx1"/>
                </a:solidFill>
              </a:rPr>
              <a:t>від</a:t>
            </a:r>
            <a:r>
              <a:rPr lang="ru-RU" b="1" i="1" dirty="0">
                <a:solidFill>
                  <a:schemeClr val="tx1"/>
                </a:solidFill>
              </a:rPr>
              <a:t> 71 до 85% – </a:t>
            </a:r>
            <a:r>
              <a:rPr lang="ru-RU" b="1" dirty="0" err="1">
                <a:solidFill>
                  <a:schemeClr val="tx1"/>
                </a:solidFill>
              </a:rPr>
              <a:t>помірно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вологе</a:t>
            </a:r>
            <a:r>
              <a:rPr lang="ru-RU" b="1" i="1" dirty="0">
                <a:solidFill>
                  <a:schemeClr val="tx1"/>
                </a:solidFill>
              </a:rPr>
              <a:t>;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– </a:t>
            </a:r>
            <a:r>
              <a:rPr lang="ru-RU" b="1" i="1" dirty="0" err="1">
                <a:solidFill>
                  <a:schemeClr val="tx1"/>
                </a:solidFill>
              </a:rPr>
              <a:t>від</a:t>
            </a:r>
            <a:r>
              <a:rPr lang="ru-RU" b="1" i="1" dirty="0">
                <a:solidFill>
                  <a:schemeClr val="tx1"/>
                </a:solidFill>
              </a:rPr>
              <a:t> 86 до 100% – </a:t>
            </a:r>
            <a:r>
              <a:rPr lang="ru-RU" b="1" dirty="0" err="1">
                <a:solidFill>
                  <a:schemeClr val="tx1"/>
                </a:solidFill>
              </a:rPr>
              <a:t>дуже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вологе</a:t>
            </a:r>
            <a:r>
              <a:rPr lang="ru-RU" b="1" i="1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При </a:t>
            </a:r>
            <a:r>
              <a:rPr lang="ru-RU" dirty="0" err="1">
                <a:solidFill>
                  <a:schemeClr val="tx1"/>
                </a:solidFill>
              </a:rPr>
              <a:t>фізичній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роботі</a:t>
            </a:r>
            <a:r>
              <a:rPr lang="ru-RU" dirty="0">
                <a:solidFill>
                  <a:schemeClr val="tx1"/>
                </a:solidFill>
              </a:rPr>
              <a:t> за </a:t>
            </a:r>
            <a:r>
              <a:rPr lang="ru-RU" dirty="0" err="1">
                <a:solidFill>
                  <a:schemeClr val="tx1"/>
                </a:solidFill>
              </a:rPr>
              <a:t>температури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вище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ніж</a:t>
            </a:r>
            <a:r>
              <a:rPr lang="ru-RU" dirty="0">
                <a:solidFill>
                  <a:schemeClr val="tx1"/>
                </a:solidFill>
              </a:rPr>
              <a:t> 20°С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нижче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ніж</a:t>
            </a:r>
            <a:r>
              <a:rPr lang="ru-RU" dirty="0">
                <a:solidFill>
                  <a:schemeClr val="tx1"/>
                </a:solidFill>
              </a:rPr>
              <a:t> 15°С</a:t>
            </a:r>
          </a:p>
          <a:p>
            <a:r>
              <a:rPr lang="ru-RU" dirty="0" err="1">
                <a:solidFill>
                  <a:schemeClr val="tx1"/>
                </a:solidFill>
              </a:rPr>
              <a:t>вологість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не повинна </a:t>
            </a:r>
            <a:r>
              <a:rPr lang="ru-RU" dirty="0" err="1">
                <a:solidFill>
                  <a:schemeClr val="tx1"/>
                </a:solidFill>
              </a:rPr>
              <a:t>перевищувати</a:t>
            </a:r>
            <a:r>
              <a:rPr lang="ru-RU" dirty="0">
                <a:solidFill>
                  <a:schemeClr val="tx1"/>
                </a:solidFill>
              </a:rPr>
              <a:t> 30-40%, а за </a:t>
            </a:r>
            <a:r>
              <a:rPr lang="ru-RU" dirty="0" err="1">
                <a:solidFill>
                  <a:schemeClr val="tx1"/>
                </a:solidFill>
              </a:rPr>
              <a:t>температури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вище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ніж</a:t>
            </a:r>
            <a:r>
              <a:rPr lang="ru-RU" dirty="0">
                <a:solidFill>
                  <a:schemeClr val="tx1"/>
                </a:solidFill>
              </a:rPr>
              <a:t> 25°С</a:t>
            </a:r>
          </a:p>
          <a:p>
            <a:r>
              <a:rPr lang="ru-RU" dirty="0" err="1">
                <a:solidFill>
                  <a:schemeClr val="tx1"/>
                </a:solidFill>
              </a:rPr>
              <a:t>вологість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становити</a:t>
            </a:r>
            <a:r>
              <a:rPr lang="ru-RU" dirty="0">
                <a:solidFill>
                  <a:schemeClr val="tx1"/>
                </a:solidFill>
              </a:rPr>
              <a:t> 20-25%.</a:t>
            </a:r>
          </a:p>
          <a:p>
            <a:r>
              <a:rPr lang="ru-RU" b="1" dirty="0" err="1">
                <a:solidFill>
                  <a:schemeClr val="tx1"/>
                </a:solidFill>
              </a:rPr>
              <a:t>Вимірюють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відносну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вологість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повітря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відношенням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відсотках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абсолютної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вологості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до </a:t>
            </a:r>
            <a:r>
              <a:rPr lang="ru-RU" dirty="0" err="1">
                <a:solidFill>
                  <a:schemeClr val="tx1"/>
                </a:solidFill>
              </a:rPr>
              <a:t>максимальної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даній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температурі</a:t>
            </a:r>
            <a:r>
              <a:rPr lang="ru-RU" dirty="0">
                <a:solidFill>
                  <a:schemeClr val="tx1"/>
                </a:solidFill>
              </a:rPr>
              <a:t> за </a:t>
            </a:r>
            <a:r>
              <a:rPr lang="ru-RU" dirty="0" err="1">
                <a:solidFill>
                  <a:schemeClr val="tx1"/>
                </a:solidFill>
              </a:rPr>
              <a:t>допомогою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станційного</a:t>
            </a:r>
            <a:r>
              <a:rPr lang="ru-RU" dirty="0">
                <a:solidFill>
                  <a:schemeClr val="tx1"/>
                </a:solidFill>
              </a:rPr>
              <a:t> психрометра Августа,</a:t>
            </a:r>
          </a:p>
          <a:p>
            <a:r>
              <a:rPr lang="ru-RU" dirty="0" err="1">
                <a:solidFill>
                  <a:schemeClr val="tx1"/>
                </a:solidFill>
              </a:rPr>
              <a:t>аспіраційного</a:t>
            </a:r>
            <a:r>
              <a:rPr lang="ru-RU" dirty="0">
                <a:solidFill>
                  <a:schemeClr val="tx1"/>
                </a:solidFill>
              </a:rPr>
              <a:t> психрометра </a:t>
            </a:r>
            <a:r>
              <a:rPr lang="ru-RU" dirty="0" err="1">
                <a:solidFill>
                  <a:schemeClr val="tx1"/>
                </a:solidFill>
              </a:rPr>
              <a:t>Ассмана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гігрометра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Атмосферне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майже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завжди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перебуває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рухливому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стані</a:t>
            </a:r>
            <a:r>
              <a:rPr lang="ru-RU" dirty="0">
                <a:solidFill>
                  <a:schemeClr val="tx1"/>
                </a:solidFill>
              </a:rPr>
              <a:t> через </a:t>
            </a:r>
            <a:r>
              <a:rPr lang="ru-RU" dirty="0" err="1">
                <a:solidFill>
                  <a:schemeClr val="tx1"/>
                </a:solidFill>
              </a:rPr>
              <a:t>нерівномірне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зігрівання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земній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кулі</a:t>
            </a:r>
            <a:r>
              <a:rPr lang="ru-RU" dirty="0">
                <a:solidFill>
                  <a:schemeClr val="tx1"/>
                </a:solidFill>
              </a:rPr>
              <a:t>. Рух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характеризується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напрямком</a:t>
            </a:r>
            <a:r>
              <a:rPr lang="ru-RU" b="1" dirty="0">
                <a:solidFill>
                  <a:schemeClr val="tx1"/>
                </a:solidFill>
              </a:rPr>
              <a:t> і </a:t>
            </a:r>
            <a:r>
              <a:rPr lang="ru-RU" b="1" dirty="0" err="1">
                <a:solidFill>
                  <a:schemeClr val="tx1"/>
                </a:solidFill>
              </a:rPr>
              <a:t>швидкістю</a:t>
            </a:r>
            <a:r>
              <a:rPr lang="ru-RU" b="1" dirty="0">
                <a:solidFill>
                  <a:schemeClr val="tx1"/>
                </a:solidFill>
              </a:rPr>
              <a:t> (числом</a:t>
            </a:r>
          </a:p>
          <a:p>
            <a:r>
              <a:rPr lang="ru-RU" b="1" dirty="0" err="1">
                <a:solidFill>
                  <a:schemeClr val="tx1"/>
                </a:solidFill>
              </a:rPr>
              <a:t>метрів</a:t>
            </a:r>
            <a:r>
              <a:rPr lang="ru-RU" b="1" dirty="0">
                <a:solidFill>
                  <a:schemeClr val="tx1"/>
                </a:solidFill>
              </a:rPr>
              <a:t>, яке проходить </a:t>
            </a:r>
            <a:r>
              <a:rPr lang="ru-RU" b="1" dirty="0" err="1">
                <a:solidFill>
                  <a:schemeClr val="tx1"/>
                </a:solidFill>
              </a:rPr>
              <a:t>повітря</a:t>
            </a:r>
            <a:r>
              <a:rPr lang="ru-RU" b="1" dirty="0">
                <a:solidFill>
                  <a:schemeClr val="tx1"/>
                </a:solidFill>
              </a:rPr>
              <a:t> за секунду)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Гігієнічне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значення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руху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полягає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переважно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спроможності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збільшувати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тепловіддачу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організмом</a:t>
            </a:r>
            <a:r>
              <a:rPr lang="ru-RU" dirty="0">
                <a:solidFill>
                  <a:schemeClr val="tx1"/>
                </a:solidFill>
              </a:rPr>
              <a:t> шляхом </a:t>
            </a:r>
            <a:r>
              <a:rPr lang="ru-RU" dirty="0" err="1">
                <a:solidFill>
                  <a:schemeClr val="tx1"/>
                </a:solidFill>
              </a:rPr>
              <a:t>конвекції</a:t>
            </a:r>
            <a:r>
              <a:rPr lang="ru-RU" dirty="0">
                <a:solidFill>
                  <a:schemeClr val="tx1"/>
                </a:solidFill>
              </a:rPr>
              <a:t> і</a:t>
            </a:r>
          </a:p>
          <a:p>
            <a:r>
              <a:rPr lang="ru-RU" dirty="0" err="1">
                <a:solidFill>
                  <a:schemeClr val="tx1"/>
                </a:solidFill>
              </a:rPr>
              <a:t>потовиділенням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Помірна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рухливість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високій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температурі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сприяє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охолодженню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44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6670" y="154546"/>
            <a:ext cx="10612192" cy="6581105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шкіри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висока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рухливість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низькій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температурі</a:t>
            </a:r>
            <a:r>
              <a:rPr lang="ru-RU" dirty="0">
                <a:solidFill>
                  <a:schemeClr val="tx1"/>
                </a:solidFill>
              </a:rPr>
              <a:t> - </a:t>
            </a:r>
            <a:r>
              <a:rPr lang="ru-RU" dirty="0" err="1">
                <a:solidFill>
                  <a:schemeClr val="tx1"/>
                </a:solidFill>
              </a:rPr>
              <a:t>викликає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переохолодження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smtClean="0">
                <a:solidFill>
                  <a:schemeClr val="tx1"/>
                </a:solidFill>
              </a:rPr>
              <a:t>Рух </a:t>
            </a:r>
            <a:r>
              <a:rPr lang="ru-RU" dirty="0" err="1" smtClean="0">
                <a:solidFill>
                  <a:schemeClr val="tx1"/>
                </a:solidFill>
              </a:rPr>
              <a:t>повітря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сприяє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вентиляції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будівель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призводить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самоочищення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від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забруднень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 err="1">
                <a:solidFill>
                  <a:schemeClr val="tx1"/>
                </a:solidFill>
              </a:rPr>
              <a:t>Найбільш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сприятлива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швидкість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руху</a:t>
            </a:r>
            <a:r>
              <a:rPr lang="ru-RU" dirty="0">
                <a:solidFill>
                  <a:schemeClr val="tx1"/>
                </a:solidFill>
              </a:rPr>
              <a:t> атмосферного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– 1-5 м/с, у</a:t>
            </a:r>
          </a:p>
          <a:p>
            <a:r>
              <a:rPr lang="ru-RU" dirty="0" err="1">
                <a:solidFill>
                  <a:schemeClr val="tx1"/>
                </a:solidFill>
              </a:rPr>
              <a:t>виробничих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адміністративних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приміщеннях</a:t>
            </a:r>
            <a:r>
              <a:rPr lang="ru-RU" dirty="0">
                <a:solidFill>
                  <a:schemeClr val="tx1"/>
                </a:solidFill>
              </a:rPr>
              <a:t> – 0,1-0,3 м/с.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Атмосферний</a:t>
            </a:r>
            <a:r>
              <a:rPr lang="ru-RU" b="1" i="1" dirty="0">
                <a:solidFill>
                  <a:schemeClr val="tx1"/>
                </a:solidFill>
              </a:rPr>
              <a:t> (</a:t>
            </a:r>
            <a:r>
              <a:rPr lang="ru-RU" b="1" i="1" dirty="0" err="1">
                <a:solidFill>
                  <a:schemeClr val="tx1"/>
                </a:solidFill>
              </a:rPr>
              <a:t>барометричний</a:t>
            </a:r>
            <a:r>
              <a:rPr lang="ru-RU" b="1" i="1" dirty="0">
                <a:solidFill>
                  <a:schemeClr val="tx1"/>
                </a:solidFill>
              </a:rPr>
              <a:t>) </a:t>
            </a:r>
            <a:r>
              <a:rPr lang="ru-RU" b="1" i="1" dirty="0" err="1">
                <a:solidFill>
                  <a:schemeClr val="tx1"/>
                </a:solidFill>
              </a:rPr>
              <a:t>тиск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– </a:t>
            </a:r>
            <a:r>
              <a:rPr lang="ru-RU" dirty="0" err="1">
                <a:solidFill>
                  <a:schemeClr val="tx1"/>
                </a:solidFill>
              </a:rPr>
              <a:t>тиск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поверхню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землі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Із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збільшенням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висоти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густина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тиск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зменшуються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Підвищений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атмосферний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тиск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характеризується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насиченням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крові</a:t>
            </a:r>
            <a:r>
              <a:rPr lang="ru-RU" dirty="0">
                <a:solidFill>
                  <a:schemeClr val="tx1"/>
                </a:solidFill>
              </a:rPr>
              <a:t> і тканин газами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призводить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 smtClean="0">
                <a:solidFill>
                  <a:schemeClr val="tx1"/>
                </a:solidFill>
              </a:rPr>
              <a:t>збільшення</a:t>
            </a:r>
            <a:r>
              <a:rPr lang="ru-RU" dirty="0" smtClean="0">
                <a:solidFill>
                  <a:schemeClr val="tx1"/>
                </a:solidFill>
              </a:rPr>
              <a:t> пульсу </a:t>
            </a:r>
            <a:r>
              <a:rPr lang="ru-RU" dirty="0">
                <a:solidFill>
                  <a:schemeClr val="tx1"/>
                </a:solidFill>
              </a:rPr>
              <a:t>і </a:t>
            </a:r>
            <a:r>
              <a:rPr lang="ru-RU" dirty="0" err="1">
                <a:solidFill>
                  <a:schemeClr val="tx1"/>
                </a:solidFill>
              </a:rPr>
              <a:t>частоти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дихання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зменшення</a:t>
            </a:r>
            <a:r>
              <a:rPr lang="ru-RU" dirty="0">
                <a:solidFill>
                  <a:schemeClr val="tx1"/>
                </a:solidFill>
              </a:rPr>
              <a:t> максимального і </a:t>
            </a:r>
            <a:r>
              <a:rPr lang="ru-RU" dirty="0" err="1">
                <a:solidFill>
                  <a:schemeClr val="tx1"/>
                </a:solidFill>
              </a:rPr>
              <a:t>збільшенню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мінімального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артеріального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тиску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зниження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чутливості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шкіри</a:t>
            </a:r>
            <a:r>
              <a:rPr lang="ru-RU" dirty="0">
                <a:solidFill>
                  <a:schemeClr val="tx1"/>
                </a:solidFill>
              </a:rPr>
              <a:t> і слуху, </a:t>
            </a:r>
            <a:r>
              <a:rPr lang="ru-RU" dirty="0" err="1">
                <a:solidFill>
                  <a:schemeClr val="tx1"/>
                </a:solidFill>
              </a:rPr>
              <a:t>сухості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слизових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оболонок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посилення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перистальтики </a:t>
            </a:r>
            <a:r>
              <a:rPr lang="ru-RU" dirty="0" err="1">
                <a:solidFill>
                  <a:schemeClr val="tx1"/>
                </a:solidFill>
              </a:rPr>
              <a:t>кишківника</a:t>
            </a:r>
            <a:r>
              <a:rPr lang="ru-RU" dirty="0">
                <a:solidFill>
                  <a:schemeClr val="tx1"/>
                </a:solidFill>
              </a:rPr>
              <a:t> і т.д.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Іонізація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розпад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газових</a:t>
            </a:r>
            <a:r>
              <a:rPr lang="ru-RU" dirty="0">
                <a:solidFill>
                  <a:schemeClr val="tx1"/>
                </a:solidFill>
              </a:rPr>
              <a:t> молекул і </a:t>
            </a:r>
            <a:r>
              <a:rPr lang="ru-RU" dirty="0" err="1">
                <a:solidFill>
                  <a:schemeClr val="tx1"/>
                </a:solidFill>
              </a:rPr>
              <a:t>атомів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дією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іонізаторів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радіоактивне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випромінювання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ультрафіолетове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світлове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випромінювання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сонця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космічні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промені</a:t>
            </a:r>
            <a:r>
              <a:rPr lang="ru-RU" dirty="0">
                <a:solidFill>
                  <a:schemeClr val="tx1"/>
                </a:solidFill>
              </a:rPr>
              <a:t>,</a:t>
            </a:r>
          </a:p>
          <a:p>
            <a:r>
              <a:rPr lang="ru-RU" dirty="0" err="1">
                <a:solidFill>
                  <a:schemeClr val="tx1"/>
                </a:solidFill>
              </a:rPr>
              <a:t>нагрівальні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поверхні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розпилення</a:t>
            </a:r>
            <a:r>
              <a:rPr lang="ru-RU" dirty="0">
                <a:solidFill>
                  <a:schemeClr val="tx1"/>
                </a:solidFill>
              </a:rPr>
              <a:t> води та </a:t>
            </a:r>
            <a:r>
              <a:rPr lang="ru-RU" dirty="0" err="1">
                <a:solidFill>
                  <a:schemeClr val="tx1"/>
                </a:solidFill>
              </a:rPr>
              <a:t>ін</a:t>
            </a:r>
            <a:r>
              <a:rPr lang="ru-RU" dirty="0">
                <a:solidFill>
                  <a:schemeClr val="tx1"/>
                </a:solidFill>
              </a:rPr>
              <a:t>.). </a:t>
            </a:r>
            <a:r>
              <a:rPr lang="ru-RU" dirty="0" err="1">
                <a:solidFill>
                  <a:schemeClr val="tx1"/>
                </a:solidFill>
              </a:rPr>
              <a:t>Джерелом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утворення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іонів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можуть</a:t>
            </a:r>
            <a:r>
              <a:rPr lang="ru-RU" dirty="0">
                <a:solidFill>
                  <a:schemeClr val="tx1"/>
                </a:solidFill>
              </a:rPr>
              <a:t> бути</a:t>
            </a:r>
          </a:p>
          <a:p>
            <a:r>
              <a:rPr lang="ru-RU" dirty="0" err="1">
                <a:solidFill>
                  <a:schemeClr val="tx1"/>
                </a:solidFill>
              </a:rPr>
              <a:t>рослини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 err="1" smtClean="0">
                <a:solidFill>
                  <a:schemeClr val="tx1"/>
                </a:solidFill>
              </a:rPr>
              <a:t>Радіоактивність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Характеризується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присутністю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радіоактивних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і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44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7425"/>
            <a:ext cx="12192000" cy="6490952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газів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природного та штучного </a:t>
            </a:r>
            <a:r>
              <a:rPr lang="ru-RU" dirty="0" err="1">
                <a:solidFill>
                  <a:schemeClr val="tx1"/>
                </a:solidFill>
              </a:rPr>
              <a:t>походження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Штучний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радіоактивний</a:t>
            </a:r>
            <a:r>
              <a:rPr lang="ru-RU" b="1" i="1" dirty="0">
                <a:solidFill>
                  <a:schemeClr val="tx1"/>
                </a:solidFill>
              </a:rPr>
              <a:t> фон </a:t>
            </a:r>
            <a:r>
              <a:rPr lang="ru-RU" dirty="0">
                <a:solidFill>
                  <a:schemeClr val="tx1"/>
                </a:solidFill>
              </a:rPr>
              <a:t>- результат </a:t>
            </a:r>
            <a:r>
              <a:rPr lang="ru-RU" dirty="0" err="1">
                <a:solidFill>
                  <a:schemeClr val="tx1"/>
                </a:solidFill>
              </a:rPr>
              <a:t>забруднення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середовища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ядерних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вибухах</a:t>
            </a:r>
            <a:r>
              <a:rPr lang="ru-RU" dirty="0">
                <a:solidFill>
                  <a:schemeClr val="tx1"/>
                </a:solidFill>
              </a:rPr>
              <a:t>, в практичному і </a:t>
            </a:r>
            <a:r>
              <a:rPr lang="ru-RU" dirty="0" err="1">
                <a:solidFill>
                  <a:schemeClr val="tx1"/>
                </a:solidFill>
              </a:rPr>
              <a:t>науковому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використанні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радіоактивних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, при </a:t>
            </a:r>
            <a:r>
              <a:rPr lang="ru-RU" dirty="0" err="1">
                <a:solidFill>
                  <a:schemeClr val="tx1"/>
                </a:solidFill>
              </a:rPr>
              <a:t>аваріях</a:t>
            </a:r>
            <a:r>
              <a:rPr lang="ru-RU" dirty="0">
                <a:solidFill>
                  <a:schemeClr val="tx1"/>
                </a:solidFill>
              </a:rPr>
              <a:t> на</a:t>
            </a:r>
          </a:p>
          <a:p>
            <a:r>
              <a:rPr lang="ru-RU" dirty="0" err="1">
                <a:solidFill>
                  <a:schemeClr val="tx1"/>
                </a:solidFill>
              </a:rPr>
              <a:t>атомних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станціях</a:t>
            </a:r>
            <a:r>
              <a:rPr lang="ru-RU" dirty="0">
                <a:solidFill>
                  <a:schemeClr val="tx1"/>
                </a:solidFill>
              </a:rPr>
              <a:t>. При </a:t>
            </a:r>
            <a:r>
              <a:rPr lang="ru-RU" dirty="0" err="1">
                <a:solidFill>
                  <a:schemeClr val="tx1"/>
                </a:solidFill>
              </a:rPr>
              <a:t>цьому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утворюється</a:t>
            </a:r>
            <a:r>
              <a:rPr lang="ru-RU" dirty="0">
                <a:solidFill>
                  <a:schemeClr val="tx1"/>
                </a:solidFill>
              </a:rPr>
              <a:t> велика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радіоактивних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різним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періодом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напіврозпаду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Короткоживучі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радіонукліди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періодом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напіврозпаду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декількох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днів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менш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небезпечні</a:t>
            </a:r>
            <a:r>
              <a:rPr lang="ru-RU" dirty="0">
                <a:solidFill>
                  <a:schemeClr val="tx1"/>
                </a:solidFill>
              </a:rPr>
              <a:t> як </a:t>
            </a:r>
            <a:r>
              <a:rPr lang="ru-RU" dirty="0" err="1">
                <a:solidFill>
                  <a:schemeClr val="tx1"/>
                </a:solidFill>
              </a:rPr>
              <a:t>забруднювачі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навколишнього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середовища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Найбільшу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небезпеку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представляють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довгоживучі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радіонукліди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стронцій-90 і цезій-137, </a:t>
            </a:r>
            <a:r>
              <a:rPr lang="ru-RU" dirty="0" err="1">
                <a:solidFill>
                  <a:schemeClr val="tx1"/>
                </a:solidFill>
              </a:rPr>
              <a:t>період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напіврозпаду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яких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відповідно</a:t>
            </a:r>
            <a:r>
              <a:rPr lang="ru-RU" dirty="0">
                <a:solidFill>
                  <a:schemeClr val="tx1"/>
                </a:solidFill>
              </a:rPr>
              <a:t> 29 </a:t>
            </a:r>
            <a:r>
              <a:rPr lang="ru-RU" dirty="0" err="1">
                <a:solidFill>
                  <a:schemeClr val="tx1"/>
                </a:solidFill>
              </a:rPr>
              <a:t>років</a:t>
            </a:r>
            <a:r>
              <a:rPr lang="ru-RU" dirty="0">
                <a:solidFill>
                  <a:schemeClr val="tx1"/>
                </a:solidFill>
              </a:rPr>
              <a:t> і 33 роки.</a:t>
            </a:r>
          </a:p>
          <a:p>
            <a:r>
              <a:rPr lang="ru-RU" dirty="0">
                <a:solidFill>
                  <a:schemeClr val="tx1"/>
                </a:solidFill>
              </a:rPr>
              <a:t>На </a:t>
            </a:r>
            <a:r>
              <a:rPr lang="ru-RU" dirty="0" err="1">
                <a:solidFill>
                  <a:schemeClr val="tx1"/>
                </a:solidFill>
              </a:rPr>
              <a:t>підставі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вивчення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фізичних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показників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розроблені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гігієнічні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нормативи</a:t>
            </a:r>
            <a:endParaRPr lang="ru-RU" b="1" i="1" dirty="0">
              <a:solidFill>
                <a:schemeClr val="tx1"/>
              </a:solidFill>
            </a:endParaRPr>
          </a:p>
          <a:p>
            <a:r>
              <a:rPr lang="ru-RU" b="1" i="1" dirty="0" err="1">
                <a:solidFill>
                  <a:schemeClr val="tx1"/>
                </a:solidFill>
              </a:rPr>
              <a:t>мікроклімату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виробничих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приміщень</a:t>
            </a:r>
            <a:r>
              <a:rPr lang="ru-RU" b="1" i="1" dirty="0">
                <a:solidFill>
                  <a:schemeClr val="tx1"/>
                </a:solidFill>
              </a:rPr>
              <a:t>.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Гігієнічними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показниками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характеризують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мікроклімат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виробничих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, є: </a:t>
            </a:r>
            <a:r>
              <a:rPr lang="ru-RU" b="1" i="1" dirty="0">
                <a:solidFill>
                  <a:schemeClr val="tx1"/>
                </a:solidFill>
              </a:rPr>
              <a:t>температура </a:t>
            </a:r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b="1" i="1" dirty="0">
                <a:solidFill>
                  <a:schemeClr val="tx1"/>
                </a:solidFill>
              </a:rPr>
              <a:t>, температура </a:t>
            </a:r>
            <a:r>
              <a:rPr lang="ru-RU" b="1" i="1" dirty="0" err="1">
                <a:solidFill>
                  <a:schemeClr val="tx1"/>
                </a:solidFill>
              </a:rPr>
              <a:t>поверхонь</a:t>
            </a:r>
            <a:r>
              <a:rPr lang="ru-RU" b="1" i="1" dirty="0">
                <a:solidFill>
                  <a:schemeClr val="tx1"/>
                </a:solidFill>
              </a:rPr>
              <a:t>, (</a:t>
            </a:r>
            <a:r>
              <a:rPr lang="ru-RU" b="1" i="1" dirty="0" err="1">
                <a:solidFill>
                  <a:schemeClr val="tx1"/>
                </a:solidFill>
              </a:rPr>
              <a:t>стін</a:t>
            </a:r>
            <a:r>
              <a:rPr lang="ru-RU" b="1" i="1" dirty="0">
                <a:solidFill>
                  <a:schemeClr val="tx1"/>
                </a:solidFill>
              </a:rPr>
              <a:t>,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стель</a:t>
            </a:r>
            <a:r>
              <a:rPr lang="ru-RU" b="1" i="1" dirty="0">
                <a:solidFill>
                  <a:schemeClr val="tx1"/>
                </a:solidFill>
              </a:rPr>
              <a:t>, </a:t>
            </a:r>
            <a:r>
              <a:rPr lang="ru-RU" b="1" i="1" dirty="0" err="1">
                <a:solidFill>
                  <a:schemeClr val="tx1"/>
                </a:solidFill>
              </a:rPr>
              <a:t>підлоги</a:t>
            </a:r>
            <a:r>
              <a:rPr lang="ru-RU" b="1" i="1" dirty="0">
                <a:solidFill>
                  <a:schemeClr val="tx1"/>
                </a:solidFill>
              </a:rPr>
              <a:t>, </a:t>
            </a:r>
            <a:r>
              <a:rPr lang="ru-RU" b="1" i="1" dirty="0" err="1">
                <a:solidFill>
                  <a:schemeClr val="tx1"/>
                </a:solidFill>
              </a:rPr>
              <a:t>екранів</a:t>
            </a:r>
            <a:r>
              <a:rPr lang="ru-RU" b="1" i="1" dirty="0">
                <a:solidFill>
                  <a:schemeClr val="tx1"/>
                </a:solidFill>
              </a:rPr>
              <a:t>, </a:t>
            </a:r>
            <a:r>
              <a:rPr lang="ru-RU" b="1" i="1" dirty="0" err="1">
                <a:solidFill>
                  <a:schemeClr val="tx1"/>
                </a:solidFill>
              </a:rPr>
              <a:t>технологічного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обладнання</a:t>
            </a:r>
            <a:r>
              <a:rPr lang="ru-RU" b="1" i="1" dirty="0">
                <a:solidFill>
                  <a:schemeClr val="tx1"/>
                </a:solidFill>
              </a:rPr>
              <a:t> та </a:t>
            </a:r>
            <a:r>
              <a:rPr lang="ru-RU" b="1" i="1" dirty="0" err="1">
                <a:solidFill>
                  <a:schemeClr val="tx1"/>
                </a:solidFill>
              </a:rPr>
              <a:t>ін</a:t>
            </a:r>
            <a:r>
              <a:rPr lang="ru-RU" b="1" i="1" dirty="0">
                <a:solidFill>
                  <a:schemeClr val="tx1"/>
                </a:solidFill>
              </a:rPr>
              <a:t>); </a:t>
            </a:r>
            <a:r>
              <a:rPr lang="ru-RU" b="1" i="1" dirty="0" err="1">
                <a:solidFill>
                  <a:schemeClr val="tx1"/>
                </a:solidFill>
              </a:rPr>
              <a:t>відносна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вологість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b="1" i="1" dirty="0">
                <a:solidFill>
                  <a:schemeClr val="tx1"/>
                </a:solidFill>
              </a:rPr>
              <a:t>;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швидкість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руху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b="1" i="1" dirty="0">
                <a:solidFill>
                  <a:schemeClr val="tx1"/>
                </a:solidFill>
              </a:rPr>
              <a:t>; </a:t>
            </a:r>
            <a:r>
              <a:rPr lang="ru-RU" b="1" i="1" dirty="0" err="1">
                <a:solidFill>
                  <a:schemeClr val="tx1"/>
                </a:solidFill>
              </a:rPr>
              <a:t>інтенсивність</a:t>
            </a:r>
            <a:r>
              <a:rPr lang="ru-RU" b="1" i="1" dirty="0">
                <a:solidFill>
                  <a:schemeClr val="tx1"/>
                </a:solidFill>
              </a:rPr>
              <a:t> теплового </a:t>
            </a:r>
            <a:r>
              <a:rPr lang="ru-RU" b="1" i="1" dirty="0" err="1">
                <a:solidFill>
                  <a:schemeClr val="tx1"/>
                </a:solidFill>
              </a:rPr>
              <a:t>обладнання</a:t>
            </a:r>
            <a:r>
              <a:rPr lang="ru-RU" b="1" i="1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Формування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мікроклімату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залежить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кліматичних</a:t>
            </a:r>
            <a:r>
              <a:rPr lang="ru-RU" dirty="0">
                <a:solidFill>
                  <a:schemeClr val="tx1"/>
                </a:solidFill>
              </a:rPr>
              <a:t> умов </a:t>
            </a:r>
            <a:r>
              <a:rPr lang="ru-RU" dirty="0" err="1">
                <a:solidFill>
                  <a:schemeClr val="tx1"/>
                </a:solidFill>
              </a:rPr>
              <a:t>обраної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місцевості</a:t>
            </a:r>
            <a:r>
              <a:rPr lang="ru-RU" dirty="0">
                <a:solidFill>
                  <a:schemeClr val="tx1"/>
                </a:solidFill>
              </a:rPr>
              <a:t>, виду</a:t>
            </a:r>
          </a:p>
          <a:p>
            <a:r>
              <a:rPr lang="ru-RU" dirty="0" err="1">
                <a:solidFill>
                  <a:schemeClr val="tx1"/>
                </a:solidFill>
              </a:rPr>
              <a:t>технологічного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процесу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планування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розміщення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властивостей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будівельних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матеріалів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вентиляції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опалення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144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2124" y="218942"/>
            <a:ext cx="10470524" cy="6439436"/>
          </a:xfrm>
          <a:solidFill>
            <a:schemeClr val="bg2"/>
          </a:solidFill>
        </p:spPr>
        <p:txBody>
          <a:bodyPr>
            <a:normAutofit fontScale="85000" lnSpcReduction="10000"/>
          </a:bodyPr>
          <a:lstStyle/>
          <a:p>
            <a:r>
              <a:rPr lang="ru-RU" b="1" dirty="0" err="1">
                <a:solidFill>
                  <a:schemeClr val="tx1"/>
                </a:solidFill>
              </a:rPr>
              <a:t>Гігієнічні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нормативи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мікроклімату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регламентується</a:t>
            </a:r>
            <a:r>
              <a:rPr lang="ru-RU" b="1" dirty="0">
                <a:solidFill>
                  <a:schemeClr val="tx1"/>
                </a:solidFill>
              </a:rPr>
              <a:t> Законом </a:t>
            </a:r>
            <a:r>
              <a:rPr lang="ru-RU" b="1" dirty="0" err="1">
                <a:solidFill>
                  <a:schemeClr val="tx1"/>
                </a:solidFill>
              </a:rPr>
              <a:t>України</a:t>
            </a:r>
            <a:r>
              <a:rPr lang="ru-RU" b="1" dirty="0">
                <a:solidFill>
                  <a:schemeClr val="tx1"/>
                </a:solidFill>
              </a:rPr>
              <a:t> «Про </a:t>
            </a:r>
            <a:r>
              <a:rPr lang="ru-RU" b="1" dirty="0" err="1">
                <a:solidFill>
                  <a:schemeClr val="tx1"/>
                </a:solidFill>
              </a:rPr>
              <a:t>охорону</a:t>
            </a:r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 err="1">
                <a:solidFill>
                  <a:schemeClr val="tx1"/>
                </a:solidFill>
              </a:rPr>
              <a:t>навколишнього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середовища</a:t>
            </a:r>
            <a:r>
              <a:rPr lang="ru-RU" b="1" dirty="0">
                <a:solidFill>
                  <a:schemeClr val="tx1"/>
                </a:solidFill>
              </a:rPr>
              <a:t>» (2707-12)</a:t>
            </a:r>
            <a:r>
              <a:rPr lang="ru-RU" b="1" dirty="0" err="1">
                <a:solidFill>
                  <a:schemeClr val="tx1"/>
                </a:solidFill>
              </a:rPr>
              <a:t>прийнятим</a:t>
            </a:r>
            <a:r>
              <a:rPr lang="ru-RU" b="1" dirty="0">
                <a:solidFill>
                  <a:schemeClr val="tx1"/>
                </a:solidFill>
              </a:rPr>
              <a:t> у 1992 р. та </a:t>
            </a:r>
            <a:r>
              <a:rPr lang="ru-RU" b="1" dirty="0" err="1">
                <a:solidFill>
                  <a:schemeClr val="tx1"/>
                </a:solidFill>
              </a:rPr>
              <a:t>змінами</a:t>
            </a:r>
            <a:r>
              <a:rPr lang="ru-RU" b="1" dirty="0">
                <a:solidFill>
                  <a:schemeClr val="tx1"/>
                </a:solidFill>
              </a:rPr>
              <a:t> до закону «Про</a:t>
            </a:r>
          </a:p>
          <a:p>
            <a:r>
              <a:rPr lang="ru-RU" b="1" dirty="0" err="1">
                <a:solidFill>
                  <a:schemeClr val="tx1"/>
                </a:solidFill>
              </a:rPr>
              <a:t>охорону</a:t>
            </a:r>
            <a:r>
              <a:rPr lang="ru-RU" b="1" dirty="0">
                <a:solidFill>
                  <a:schemeClr val="tx1"/>
                </a:solidFill>
              </a:rPr>
              <a:t> атмосферного </a:t>
            </a:r>
            <a:r>
              <a:rPr lang="ru-RU" b="1" dirty="0" err="1">
                <a:solidFill>
                  <a:schemeClr val="tx1"/>
                </a:solidFill>
              </a:rPr>
              <a:t>повітря</a:t>
            </a:r>
            <a:r>
              <a:rPr lang="ru-RU" b="1" dirty="0">
                <a:solidFill>
                  <a:schemeClr val="tx1"/>
                </a:solidFill>
              </a:rPr>
              <a:t>» (ВВР. – 2001. - №48. Ст. 252), ГОСТ 12.1.005-88 ССБТ</a:t>
            </a:r>
          </a:p>
          <a:p>
            <a:r>
              <a:rPr lang="ru-RU" b="1" dirty="0">
                <a:solidFill>
                  <a:schemeClr val="tx1"/>
                </a:solidFill>
              </a:rPr>
              <a:t>«</a:t>
            </a:r>
            <a:r>
              <a:rPr lang="ru-RU" b="1" dirty="0" err="1">
                <a:solidFill>
                  <a:schemeClr val="tx1"/>
                </a:solidFill>
              </a:rPr>
              <a:t>Загальні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санітарні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вимоги</a:t>
            </a:r>
            <a:r>
              <a:rPr lang="ru-RU" b="1" dirty="0">
                <a:solidFill>
                  <a:schemeClr val="tx1"/>
                </a:solidFill>
              </a:rPr>
              <a:t> до </a:t>
            </a:r>
            <a:r>
              <a:rPr lang="ru-RU" b="1" dirty="0" err="1">
                <a:solidFill>
                  <a:schemeClr val="tx1"/>
                </a:solidFill>
              </a:rPr>
              <a:t>повітря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робочої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зони</a:t>
            </a:r>
            <a:r>
              <a:rPr lang="ru-RU" b="1" dirty="0">
                <a:solidFill>
                  <a:schemeClr val="tx1"/>
                </a:solidFill>
              </a:rPr>
              <a:t>».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санітарні</a:t>
            </a:r>
            <a:r>
              <a:rPr lang="ru-RU" dirty="0">
                <a:solidFill>
                  <a:schemeClr val="tx1"/>
                </a:solidFill>
              </a:rPr>
              <a:t> правила </a:t>
            </a:r>
            <a:r>
              <a:rPr lang="ru-RU" dirty="0" err="1">
                <a:solidFill>
                  <a:schemeClr val="tx1"/>
                </a:solidFill>
              </a:rPr>
              <a:t>поширюються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на </a:t>
            </a:r>
            <a:r>
              <a:rPr lang="ru-RU" dirty="0" err="1">
                <a:solidFill>
                  <a:schemeClr val="tx1"/>
                </a:solidFill>
              </a:rPr>
              <a:t>мікроклімат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всіх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видів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виробничих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 і є </a:t>
            </a:r>
            <a:r>
              <a:rPr lang="ru-RU" dirty="0" err="1">
                <a:solidFill>
                  <a:schemeClr val="tx1"/>
                </a:solidFill>
              </a:rPr>
              <a:t>обов'язковими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всіх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підприємств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і </a:t>
            </a:r>
            <a:r>
              <a:rPr lang="ru-RU" dirty="0" err="1" smtClean="0">
                <a:solidFill>
                  <a:schemeClr val="tx1"/>
                </a:solidFill>
              </a:rPr>
              <a:t>організацій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Санітарні</a:t>
            </a:r>
            <a:r>
              <a:rPr lang="ru-RU" b="1" i="1" dirty="0">
                <a:solidFill>
                  <a:schemeClr val="tx1"/>
                </a:solidFill>
              </a:rPr>
              <a:t> правила </a:t>
            </a:r>
            <a:r>
              <a:rPr lang="ru-RU" b="1" i="1" dirty="0" err="1">
                <a:solidFill>
                  <a:schemeClr val="tx1"/>
                </a:solidFill>
              </a:rPr>
              <a:t>встановлюють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гігієнічні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вимоги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до </a:t>
            </a:r>
            <a:r>
              <a:rPr lang="ru-RU" dirty="0" err="1">
                <a:solidFill>
                  <a:schemeClr val="tx1"/>
                </a:solidFill>
              </a:rPr>
              <a:t>даних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показників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урахуванням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інтенсивності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енерговитрат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працюючих</a:t>
            </a:r>
            <a:r>
              <a:rPr lang="ru-RU" dirty="0">
                <a:solidFill>
                  <a:schemeClr val="tx1"/>
                </a:solidFill>
              </a:rPr>
              <a:t>, часу </a:t>
            </a:r>
            <a:r>
              <a:rPr lang="ru-RU" dirty="0" err="1">
                <a:solidFill>
                  <a:schemeClr val="tx1"/>
                </a:solidFill>
              </a:rPr>
              <a:t>виконання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роботи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періодів</a:t>
            </a:r>
            <a:r>
              <a:rPr lang="ru-RU" dirty="0">
                <a:solidFill>
                  <a:schemeClr val="tx1"/>
                </a:solidFill>
              </a:rPr>
              <a:t> року та </a:t>
            </a:r>
            <a:r>
              <a:rPr lang="ru-RU" dirty="0" err="1">
                <a:solidFill>
                  <a:schemeClr val="tx1"/>
                </a:solidFill>
              </a:rPr>
              <a:t>містять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методи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вимірювання</a:t>
            </a:r>
            <a:r>
              <a:rPr lang="ru-RU" dirty="0">
                <a:solidFill>
                  <a:schemeClr val="tx1"/>
                </a:solidFill>
              </a:rPr>
              <a:t> та контролю </a:t>
            </a:r>
            <a:r>
              <a:rPr lang="ru-RU" dirty="0" err="1">
                <a:solidFill>
                  <a:schemeClr val="tx1"/>
                </a:solidFill>
              </a:rPr>
              <a:t>мікрокліматичних</a:t>
            </a:r>
            <a:r>
              <a:rPr lang="ru-RU" dirty="0">
                <a:solidFill>
                  <a:schemeClr val="tx1"/>
                </a:solidFill>
              </a:rPr>
              <a:t> умов. </a:t>
            </a:r>
            <a:r>
              <a:rPr lang="ru-RU" b="1" i="1" dirty="0" err="1">
                <a:solidFill>
                  <a:schemeClr val="tx1"/>
                </a:solidFill>
              </a:rPr>
              <a:t>Нормуються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оптимальні</a:t>
            </a:r>
            <a:r>
              <a:rPr lang="ru-RU" b="1" i="1" dirty="0">
                <a:solidFill>
                  <a:schemeClr val="tx1"/>
                </a:solidFill>
              </a:rPr>
              <a:t> та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допустимі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параметри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мікроклімату</a:t>
            </a:r>
            <a:r>
              <a:rPr lang="ru-RU" b="1" i="1" dirty="0">
                <a:solidFill>
                  <a:schemeClr val="tx1"/>
                </a:solidFill>
              </a:rPr>
              <a:t> для </a:t>
            </a:r>
            <a:r>
              <a:rPr lang="ru-RU" b="1" i="1" dirty="0" err="1">
                <a:solidFill>
                  <a:schemeClr val="tx1"/>
                </a:solidFill>
              </a:rPr>
              <a:t>робочої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зони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виробничих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приміщень</a:t>
            </a:r>
            <a:r>
              <a:rPr lang="ru-RU" b="1" i="1" dirty="0">
                <a:solidFill>
                  <a:schemeClr val="tx1"/>
                </a:solidFill>
              </a:rPr>
              <a:t> з </a:t>
            </a:r>
            <a:r>
              <a:rPr lang="ru-RU" b="1" i="1" dirty="0" err="1">
                <a:solidFill>
                  <a:schemeClr val="tx1"/>
                </a:solidFill>
              </a:rPr>
              <a:t>урахування</a:t>
            </a:r>
            <a:endParaRPr lang="ru-RU" b="1" i="1" dirty="0">
              <a:solidFill>
                <a:schemeClr val="tx1"/>
              </a:solidFill>
            </a:endParaRPr>
          </a:p>
          <a:p>
            <a:r>
              <a:rPr lang="ru-RU" b="1" i="1" dirty="0" err="1">
                <a:solidFill>
                  <a:schemeClr val="tx1"/>
                </a:solidFill>
              </a:rPr>
              <a:t>постійних</a:t>
            </a:r>
            <a:r>
              <a:rPr lang="ru-RU" b="1" i="1" dirty="0">
                <a:solidFill>
                  <a:schemeClr val="tx1"/>
                </a:solidFill>
              </a:rPr>
              <a:t> та </a:t>
            </a:r>
            <a:r>
              <a:rPr lang="ru-RU" b="1" i="1" dirty="0" err="1">
                <a:solidFill>
                  <a:schemeClr val="tx1"/>
                </a:solidFill>
              </a:rPr>
              <a:t>непостійних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робочих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місць</a:t>
            </a:r>
            <a:r>
              <a:rPr lang="ru-RU" b="1" i="1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Оптимальні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мікрокліматичні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умови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– </a:t>
            </a:r>
            <a:r>
              <a:rPr lang="ru-RU" dirty="0" err="1">
                <a:solidFill>
                  <a:schemeClr val="tx1"/>
                </a:solidFill>
              </a:rPr>
              <a:t>сукупність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параметрів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мікроклімату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при</a:t>
            </a:r>
          </a:p>
          <a:p>
            <a:r>
              <a:rPr lang="ru-RU" dirty="0" err="1">
                <a:solidFill>
                  <a:schemeClr val="tx1"/>
                </a:solidFill>
              </a:rPr>
              <a:t>тривалому</a:t>
            </a:r>
            <a:r>
              <a:rPr lang="ru-RU" dirty="0">
                <a:solidFill>
                  <a:schemeClr val="tx1"/>
                </a:solidFill>
              </a:rPr>
              <a:t> і систематичному </a:t>
            </a:r>
            <a:r>
              <a:rPr lang="ru-RU" dirty="0" err="1">
                <a:solidFill>
                  <a:schemeClr val="tx1"/>
                </a:solidFill>
              </a:rPr>
              <a:t>впливі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людину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забезпечують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збереження</a:t>
            </a:r>
            <a:r>
              <a:rPr lang="ru-RU" dirty="0">
                <a:solidFill>
                  <a:schemeClr val="tx1"/>
                </a:solidFill>
              </a:rPr>
              <a:t> нормального</a:t>
            </a:r>
          </a:p>
          <a:p>
            <a:r>
              <a:rPr lang="ru-RU" dirty="0" err="1">
                <a:solidFill>
                  <a:schemeClr val="tx1"/>
                </a:solidFill>
              </a:rPr>
              <a:t>функціонального</a:t>
            </a:r>
            <a:r>
              <a:rPr lang="ru-RU" dirty="0">
                <a:solidFill>
                  <a:schemeClr val="tx1"/>
                </a:solidFill>
              </a:rPr>
              <a:t> і теплового стану </a:t>
            </a:r>
            <a:r>
              <a:rPr lang="ru-RU" dirty="0" err="1">
                <a:solidFill>
                  <a:schemeClr val="tx1"/>
                </a:solidFill>
              </a:rPr>
              <a:t>організму</a:t>
            </a:r>
            <a:r>
              <a:rPr lang="ru-RU" dirty="0">
                <a:solidFill>
                  <a:schemeClr val="tx1"/>
                </a:solidFill>
              </a:rPr>
              <a:t> без </a:t>
            </a:r>
            <a:r>
              <a:rPr lang="ru-RU" dirty="0" err="1">
                <a:solidFill>
                  <a:schemeClr val="tx1"/>
                </a:solidFill>
              </a:rPr>
              <a:t>напруги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реакції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терморегуляції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051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2124" y="299434"/>
            <a:ext cx="11333408" cy="5972577"/>
          </a:xfrm>
          <a:solidFill>
            <a:schemeClr val="bg2"/>
          </a:solidFill>
        </p:spPr>
        <p:txBody>
          <a:bodyPr>
            <a:normAutofit fontScale="92500"/>
          </a:bodyPr>
          <a:lstStyle/>
          <a:p>
            <a:r>
              <a:rPr lang="ru-RU" b="1" i="1" dirty="0" err="1" smtClean="0">
                <a:solidFill>
                  <a:schemeClr val="tx1"/>
                </a:solidFill>
              </a:rPr>
              <a:t>Оптимальні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норми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мікроклімату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створюються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приміщеннях</a:t>
            </a:r>
            <a:r>
              <a:rPr lang="ru-RU" dirty="0">
                <a:solidFill>
                  <a:schemeClr val="tx1"/>
                </a:solidFill>
              </a:rPr>
              <a:t>, де </a:t>
            </a:r>
            <a:r>
              <a:rPr lang="ru-RU" dirty="0" err="1">
                <a:solidFill>
                  <a:schemeClr val="tx1"/>
                </a:solidFill>
              </a:rPr>
              <a:t>праця</a:t>
            </a:r>
            <a:r>
              <a:rPr lang="ru-RU" dirty="0">
                <a:solidFill>
                  <a:schemeClr val="tx1"/>
                </a:solidFill>
              </a:rPr>
              <a:t> людей не</a:t>
            </a:r>
          </a:p>
          <a:p>
            <a:r>
              <a:rPr lang="ru-RU" dirty="0" err="1">
                <a:solidFill>
                  <a:schemeClr val="tx1"/>
                </a:solidFill>
              </a:rPr>
              <a:t>пов’язана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застосуванням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обладнання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потребує</a:t>
            </a:r>
            <a:r>
              <a:rPr lang="ru-RU" dirty="0">
                <a:solidFill>
                  <a:schemeClr val="tx1"/>
                </a:solidFill>
              </a:rPr>
              <a:t> великих </a:t>
            </a:r>
            <a:r>
              <a:rPr lang="ru-RU" dirty="0" err="1">
                <a:solidFill>
                  <a:schemeClr val="tx1"/>
                </a:solidFill>
              </a:rPr>
              <a:t>енергетичних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витрат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випромінюючих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значні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теплові</a:t>
            </a:r>
            <a:r>
              <a:rPr lang="ru-RU" dirty="0">
                <a:solidFill>
                  <a:schemeClr val="tx1"/>
                </a:solidFill>
              </a:rPr>
              <a:t> потоки (</a:t>
            </a:r>
            <a:r>
              <a:rPr lang="ru-RU" dirty="0" err="1">
                <a:solidFill>
                  <a:schemeClr val="tx1"/>
                </a:solidFill>
              </a:rPr>
              <a:t>приміщення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обідніх</a:t>
            </a:r>
            <a:r>
              <a:rPr lang="ru-RU" dirty="0">
                <a:solidFill>
                  <a:schemeClr val="tx1"/>
                </a:solidFill>
              </a:rPr>
              <a:t> зал, конференц-</a:t>
            </a:r>
            <a:r>
              <a:rPr lang="ru-RU" dirty="0" err="1">
                <a:solidFill>
                  <a:schemeClr val="tx1"/>
                </a:solidFill>
              </a:rPr>
              <a:t>зали</a:t>
            </a:r>
            <a:r>
              <a:rPr lang="ru-RU" dirty="0">
                <a:solidFill>
                  <a:schemeClr val="tx1"/>
                </a:solidFill>
              </a:rPr>
              <a:t> і т.д.). У</a:t>
            </a:r>
          </a:p>
          <a:p>
            <a:r>
              <a:rPr lang="ru-RU" dirty="0" err="1">
                <a:solidFill>
                  <a:schemeClr val="tx1"/>
                </a:solidFill>
              </a:rPr>
              <a:t>виробничих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повинні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забезпечуватися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допустимі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умови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мікроклімату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 err="1">
                <a:solidFill>
                  <a:schemeClr val="tx1"/>
                </a:solidFill>
              </a:rPr>
              <a:t>Допустимі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мікрокліматичні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умови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це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показники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мікроклімату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тривалому</a:t>
            </a:r>
            <a:r>
              <a:rPr lang="ru-RU" dirty="0">
                <a:solidFill>
                  <a:schemeClr val="tx1"/>
                </a:solidFill>
              </a:rPr>
              <a:t> і</a:t>
            </a:r>
          </a:p>
          <a:p>
            <a:r>
              <a:rPr lang="ru-RU" dirty="0">
                <a:solidFill>
                  <a:schemeClr val="tx1"/>
                </a:solidFill>
              </a:rPr>
              <a:t>систематичному </a:t>
            </a:r>
            <a:r>
              <a:rPr lang="ru-RU" dirty="0" err="1">
                <a:solidFill>
                  <a:schemeClr val="tx1"/>
                </a:solidFill>
              </a:rPr>
              <a:t>впливі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людину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можуть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викликати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тимчасові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зміни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функціонального</a:t>
            </a:r>
            <a:r>
              <a:rPr lang="ru-RU" dirty="0">
                <a:solidFill>
                  <a:schemeClr val="tx1"/>
                </a:solidFill>
              </a:rPr>
              <a:t> і</a:t>
            </a:r>
          </a:p>
          <a:p>
            <a:r>
              <a:rPr lang="ru-RU" dirty="0">
                <a:solidFill>
                  <a:schemeClr val="tx1"/>
                </a:solidFill>
              </a:rPr>
              <a:t>теплового стану </a:t>
            </a:r>
            <a:r>
              <a:rPr lang="ru-RU" dirty="0" err="1">
                <a:solidFill>
                  <a:schemeClr val="tx1"/>
                </a:solidFill>
              </a:rPr>
              <a:t>організму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не </a:t>
            </a:r>
            <a:r>
              <a:rPr lang="ru-RU" dirty="0" err="1">
                <a:solidFill>
                  <a:schemeClr val="tx1"/>
                </a:solidFill>
              </a:rPr>
              <a:t>виходить</a:t>
            </a:r>
            <a:r>
              <a:rPr lang="ru-RU" dirty="0">
                <a:solidFill>
                  <a:schemeClr val="tx1"/>
                </a:solidFill>
              </a:rPr>
              <a:t> за </a:t>
            </a:r>
            <a:r>
              <a:rPr lang="ru-RU" dirty="0" err="1">
                <a:solidFill>
                  <a:schemeClr val="tx1"/>
                </a:solidFill>
              </a:rPr>
              <a:t>межі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фізіологічних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пристосувальних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можливостей</a:t>
            </a:r>
            <a:r>
              <a:rPr lang="ru-RU" dirty="0" smtClean="0">
                <a:solidFill>
                  <a:schemeClr val="tx1"/>
                </a:solidFill>
              </a:rPr>
              <a:t>. При </a:t>
            </a:r>
            <a:r>
              <a:rPr lang="ru-RU" dirty="0" err="1" smtClean="0">
                <a:solidFill>
                  <a:schemeClr val="tx1"/>
                </a:solidFill>
              </a:rPr>
              <a:t>цьому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може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виникнути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деяке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зниження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працездатності</a:t>
            </a:r>
            <a:r>
              <a:rPr lang="ru-RU" dirty="0" smtClean="0">
                <a:solidFill>
                  <a:schemeClr val="tx1"/>
                </a:solidFill>
              </a:rPr>
              <a:t> і </a:t>
            </a:r>
            <a:r>
              <a:rPr lang="ru-RU" dirty="0" err="1" smtClean="0">
                <a:solidFill>
                  <a:schemeClr val="tx1"/>
                </a:solidFill>
              </a:rPr>
              <a:t>погіршення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err="1" smtClean="0">
                <a:solidFill>
                  <a:schemeClr val="tx1"/>
                </a:solidFill>
              </a:rPr>
              <a:t>самопочуття</a:t>
            </a:r>
            <a:r>
              <a:rPr lang="ru-RU" dirty="0">
                <a:solidFill>
                  <a:schemeClr val="tx1"/>
                </a:solidFill>
              </a:rPr>
              <a:t>, але </a:t>
            </a:r>
            <a:r>
              <a:rPr lang="ru-RU" dirty="0" err="1">
                <a:solidFill>
                  <a:schemeClr val="tx1"/>
                </a:solidFill>
              </a:rPr>
              <a:t>ушкодження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порушення</a:t>
            </a:r>
            <a:r>
              <a:rPr lang="ru-RU" dirty="0">
                <a:solidFill>
                  <a:schemeClr val="tx1"/>
                </a:solidFill>
              </a:rPr>
              <a:t> стану </a:t>
            </a:r>
            <a:r>
              <a:rPr lang="ru-RU" dirty="0" err="1">
                <a:solidFill>
                  <a:schemeClr val="tx1"/>
                </a:solidFill>
              </a:rPr>
              <a:t>здоров’я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це</a:t>
            </a:r>
            <a:r>
              <a:rPr lang="ru-RU" dirty="0">
                <a:solidFill>
                  <a:schemeClr val="tx1"/>
                </a:solidFill>
              </a:rPr>
              <a:t> не </a:t>
            </a:r>
            <a:r>
              <a:rPr lang="ru-RU" dirty="0" err="1">
                <a:solidFill>
                  <a:schemeClr val="tx1"/>
                </a:solidFill>
              </a:rPr>
              <a:t>викликає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dirty="0" err="1">
                <a:solidFill>
                  <a:schemeClr val="tx1"/>
                </a:solidFill>
              </a:rPr>
              <a:t>Допустимі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норми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мікроклімату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застосовуються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приміщеннях</a:t>
            </a:r>
            <a:r>
              <a:rPr lang="ru-RU" dirty="0">
                <a:solidFill>
                  <a:schemeClr val="tx1"/>
                </a:solidFill>
              </a:rPr>
              <a:t>, де </a:t>
            </a:r>
            <a:r>
              <a:rPr lang="ru-RU" dirty="0" err="1">
                <a:solidFill>
                  <a:schemeClr val="tx1"/>
                </a:solidFill>
              </a:rPr>
              <a:t>теплові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надлишки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перевищують</a:t>
            </a:r>
            <a:r>
              <a:rPr lang="ru-RU" dirty="0">
                <a:solidFill>
                  <a:schemeClr val="tx1"/>
                </a:solidFill>
              </a:rPr>
              <a:t> 23 Дж/(м3·с). </a:t>
            </a:r>
            <a:r>
              <a:rPr lang="ru-RU" dirty="0" err="1">
                <a:solidFill>
                  <a:schemeClr val="tx1"/>
                </a:solidFill>
              </a:rPr>
              <a:t>Це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виробничі</a:t>
            </a:r>
            <a:r>
              <a:rPr lang="ru-RU" dirty="0">
                <a:solidFill>
                  <a:schemeClr val="tx1"/>
                </a:solidFill>
              </a:rPr>
              <a:t> цехи та </a:t>
            </a:r>
            <a:r>
              <a:rPr lang="ru-RU" dirty="0" err="1">
                <a:solidFill>
                  <a:schemeClr val="tx1"/>
                </a:solidFill>
              </a:rPr>
              <a:t>дільниці</a:t>
            </a:r>
            <a:r>
              <a:rPr lang="ru-RU" dirty="0">
                <a:solidFill>
                  <a:schemeClr val="tx1"/>
                </a:solidFill>
              </a:rPr>
              <a:t> ЗРГ де </a:t>
            </a:r>
            <a:r>
              <a:rPr lang="ru-RU" dirty="0" err="1">
                <a:solidFill>
                  <a:schemeClr val="tx1"/>
                </a:solidFill>
              </a:rPr>
              <a:t>встановлене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технологічне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обладнання</a:t>
            </a:r>
            <a:r>
              <a:rPr lang="ru-RU" dirty="0">
                <a:solidFill>
                  <a:schemeClr val="tx1"/>
                </a:solidFill>
              </a:rPr>
              <a:t>, яке живиться тепловою,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електричною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енергією</a:t>
            </a:r>
            <a:r>
              <a:rPr lang="ru-RU" dirty="0">
                <a:solidFill>
                  <a:schemeClr val="tx1"/>
                </a:solidFill>
              </a:rPr>
              <a:t>. При </a:t>
            </a:r>
            <a:r>
              <a:rPr lang="ru-RU" dirty="0" err="1">
                <a:solidFill>
                  <a:schemeClr val="tx1"/>
                </a:solidFill>
              </a:rPr>
              <a:t>цьому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випромінюється</a:t>
            </a:r>
            <a:r>
              <a:rPr lang="ru-RU" dirty="0" smtClean="0">
                <a:solidFill>
                  <a:schemeClr val="tx1"/>
                </a:solidFill>
              </a:rPr>
              <a:t> тепло </a:t>
            </a:r>
            <a:r>
              <a:rPr lang="ru-RU" dirty="0">
                <a:solidFill>
                  <a:schemeClr val="tx1"/>
                </a:solidFill>
              </a:rPr>
              <a:t>в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створює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несприятливі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умови</a:t>
            </a:r>
            <a:r>
              <a:rPr lang="ru-RU" dirty="0">
                <a:solidFill>
                  <a:schemeClr val="tx1"/>
                </a:solidFill>
              </a:rPr>
              <a:t> для людей. Як правило, в </a:t>
            </a:r>
            <a:r>
              <a:rPr lang="ru-RU" dirty="0" smtClean="0">
                <a:solidFill>
                  <a:schemeClr val="tx1"/>
                </a:solidFill>
              </a:rPr>
              <a:t>таких </a:t>
            </a:r>
            <a:r>
              <a:rPr lang="ru-RU" dirty="0" err="1" smtClean="0">
                <a:solidFill>
                  <a:schemeClr val="tx1"/>
                </a:solidFill>
              </a:rPr>
              <a:t>приміщеннях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немає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можливості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встановити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оптимальні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параметри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мікроклімату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за </a:t>
            </a:r>
            <a:r>
              <a:rPr lang="ru-RU" dirty="0" err="1" smtClean="0">
                <a:solidFill>
                  <a:schemeClr val="tx1"/>
                </a:solidFill>
              </a:rPr>
              <a:t>технічними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економічними</a:t>
            </a:r>
            <a:r>
              <a:rPr lang="ru-RU" dirty="0" smtClean="0">
                <a:solidFill>
                  <a:schemeClr val="tx1"/>
                </a:solidFill>
              </a:rPr>
              <a:t> причинами.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51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"/>
            <a:ext cx="7959144" cy="6858000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r>
              <a:rPr lang="ru-RU" b="1" i="1" dirty="0" err="1">
                <a:solidFill>
                  <a:schemeClr val="tx1"/>
                </a:solidFill>
              </a:rPr>
              <a:t>Класифікація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типів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мікроклімату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- </a:t>
            </a:r>
            <a:r>
              <a:rPr lang="ru-RU" b="1" i="1" dirty="0" err="1">
                <a:solidFill>
                  <a:schemeClr val="tx1"/>
                </a:solidFill>
              </a:rPr>
              <a:t>оптимальний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мікроклімат</a:t>
            </a:r>
            <a:r>
              <a:rPr lang="ru-RU" dirty="0">
                <a:solidFill>
                  <a:schemeClr val="tx1"/>
                </a:solidFill>
              </a:rPr>
              <a:t>, при </a:t>
            </a:r>
            <a:r>
              <a:rPr lang="ru-RU" dirty="0" err="1">
                <a:solidFill>
                  <a:schemeClr val="tx1"/>
                </a:solidFill>
              </a:rPr>
              <a:t>якому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відповідного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віку</a:t>
            </a:r>
            <a:r>
              <a:rPr lang="ru-RU" dirty="0">
                <a:solidFill>
                  <a:schemeClr val="tx1"/>
                </a:solidFill>
              </a:rPr>
              <a:t> і стану </a:t>
            </a:r>
            <a:r>
              <a:rPr lang="ru-RU" dirty="0" err="1">
                <a:solidFill>
                  <a:schemeClr val="tx1"/>
                </a:solidFill>
              </a:rPr>
              <a:t>здоров'я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знаходиться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відчутті</a:t>
            </a:r>
            <a:r>
              <a:rPr lang="ru-RU" dirty="0">
                <a:solidFill>
                  <a:schemeClr val="tx1"/>
                </a:solidFill>
              </a:rPr>
              <a:t> теплового комфорту.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- </a:t>
            </a:r>
            <a:r>
              <a:rPr lang="ru-RU" b="1" i="1" dirty="0" err="1">
                <a:solidFill>
                  <a:schemeClr val="tx1"/>
                </a:solidFill>
              </a:rPr>
              <a:t>допустимий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мікроклімат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викликати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минущі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швидко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нормалізуються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зміни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функціонального</a:t>
            </a:r>
            <a:r>
              <a:rPr lang="ru-RU" dirty="0">
                <a:solidFill>
                  <a:schemeClr val="tx1"/>
                </a:solidFill>
              </a:rPr>
              <a:t> і теплового стану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- </a:t>
            </a:r>
            <a:r>
              <a:rPr lang="ru-RU" b="1" i="1" dirty="0" err="1">
                <a:solidFill>
                  <a:schemeClr val="tx1"/>
                </a:solidFill>
              </a:rPr>
              <a:t>нагріваючий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мікроклімат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параметри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якого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перевищують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допустимі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величини</a:t>
            </a:r>
            <a:r>
              <a:rPr lang="ru-RU" dirty="0">
                <a:solidFill>
                  <a:schemeClr val="tx1"/>
                </a:solidFill>
              </a:rPr>
              <a:t> і</a:t>
            </a:r>
          </a:p>
          <a:p>
            <a:r>
              <a:rPr lang="ru-RU" dirty="0" err="1">
                <a:solidFill>
                  <a:schemeClr val="tx1"/>
                </a:solidFill>
              </a:rPr>
              <a:t>можуть</a:t>
            </a:r>
            <a:r>
              <a:rPr lang="ru-RU" dirty="0">
                <a:solidFill>
                  <a:schemeClr val="tx1"/>
                </a:solidFill>
              </a:rPr>
              <a:t> бути причиною </a:t>
            </a:r>
            <a:r>
              <a:rPr lang="ru-RU" dirty="0" err="1">
                <a:solidFill>
                  <a:schemeClr val="tx1"/>
                </a:solidFill>
              </a:rPr>
              <a:t>фізіологічних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зрушень</a:t>
            </a:r>
            <a:r>
              <a:rPr lang="ru-RU" dirty="0">
                <a:solidFill>
                  <a:schemeClr val="tx1"/>
                </a:solidFill>
              </a:rPr>
              <a:t>, а </a:t>
            </a:r>
            <a:r>
              <a:rPr lang="ru-RU" dirty="0" err="1">
                <a:solidFill>
                  <a:schemeClr val="tx1"/>
                </a:solidFill>
              </a:rPr>
              <a:t>іноді</a:t>
            </a:r>
            <a:r>
              <a:rPr lang="ru-RU" dirty="0">
                <a:solidFill>
                  <a:schemeClr val="tx1"/>
                </a:solidFill>
              </a:rPr>
              <a:t> - причиною </a:t>
            </a:r>
            <a:r>
              <a:rPr lang="ru-RU" dirty="0" err="1">
                <a:solidFill>
                  <a:schemeClr val="tx1"/>
                </a:solidFill>
              </a:rPr>
              <a:t>розвитку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патологічних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станів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захворювань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перегрівання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тепловий</a:t>
            </a:r>
            <a:r>
              <a:rPr lang="ru-RU" dirty="0">
                <a:solidFill>
                  <a:schemeClr val="tx1"/>
                </a:solidFill>
              </a:rPr>
              <a:t> удар, і </a:t>
            </a:r>
            <a:r>
              <a:rPr lang="ru-RU" dirty="0" err="1">
                <a:solidFill>
                  <a:schemeClr val="tx1"/>
                </a:solidFill>
              </a:rPr>
              <a:t>ін</a:t>
            </a:r>
            <a:r>
              <a:rPr lang="ru-RU" dirty="0">
                <a:solidFill>
                  <a:schemeClr val="tx1"/>
                </a:solidFill>
              </a:rPr>
              <a:t>.).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- </a:t>
            </a:r>
            <a:r>
              <a:rPr lang="ru-RU" b="1" i="1" dirty="0" err="1">
                <a:solidFill>
                  <a:schemeClr val="tx1"/>
                </a:solidFill>
              </a:rPr>
              <a:t>охолоджуючий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мікроклімат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параметри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якого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нижче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допустимих</a:t>
            </a:r>
            <a:r>
              <a:rPr lang="ru-RU" dirty="0">
                <a:solidFill>
                  <a:schemeClr val="tx1"/>
                </a:solidFill>
              </a:rPr>
              <a:t> величин і </a:t>
            </a:r>
            <a:r>
              <a:rPr lang="ru-RU" dirty="0" err="1">
                <a:solidFill>
                  <a:schemeClr val="tx1"/>
                </a:solidFill>
              </a:rPr>
              <a:t>можуть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викликати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переохолодження</a:t>
            </a:r>
            <a:r>
              <a:rPr lang="ru-RU" dirty="0">
                <a:solidFill>
                  <a:schemeClr val="tx1"/>
                </a:solidFill>
              </a:rPr>
              <a:t>, а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пов'язані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цим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патологічні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стани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захворювання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Атмосферне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– </a:t>
            </a:r>
            <a:r>
              <a:rPr lang="ru-RU" dirty="0" err="1">
                <a:solidFill>
                  <a:schemeClr val="tx1"/>
                </a:solidFill>
              </a:rPr>
              <a:t>суміш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різних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газів</a:t>
            </a:r>
            <a:r>
              <a:rPr lang="ru-RU" dirty="0">
                <a:solidFill>
                  <a:schemeClr val="tx1"/>
                </a:solidFill>
              </a:rPr>
              <a:t>. До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складу </a:t>
            </a:r>
            <a:r>
              <a:rPr lang="ru-RU" dirty="0" err="1">
                <a:solidFill>
                  <a:schemeClr val="tx1"/>
                </a:solidFill>
              </a:rPr>
              <a:t>входять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постійні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144" y="0"/>
            <a:ext cx="4232856" cy="306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817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компоненти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атмосфери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кисень</a:t>
            </a:r>
            <a:r>
              <a:rPr lang="ru-RU" dirty="0">
                <a:solidFill>
                  <a:schemeClr val="tx1"/>
                </a:solidFill>
              </a:rPr>
              <a:t>, азот, </a:t>
            </a:r>
            <a:r>
              <a:rPr lang="ru-RU" dirty="0" err="1">
                <a:solidFill>
                  <a:schemeClr val="tx1"/>
                </a:solidFill>
              </a:rPr>
              <a:t>вуглекислий</a:t>
            </a:r>
            <a:r>
              <a:rPr lang="ru-RU" dirty="0">
                <a:solidFill>
                  <a:schemeClr val="tx1"/>
                </a:solidFill>
              </a:rPr>
              <a:t> газ), </a:t>
            </a:r>
            <a:r>
              <a:rPr lang="ru-RU" dirty="0" err="1">
                <a:solidFill>
                  <a:schemeClr val="tx1"/>
                </a:solidFill>
              </a:rPr>
              <a:t>інертні</a:t>
            </a:r>
            <a:r>
              <a:rPr lang="ru-RU" dirty="0">
                <a:solidFill>
                  <a:schemeClr val="tx1"/>
                </a:solidFill>
              </a:rPr>
              <a:t> гази (аргон, </a:t>
            </a:r>
            <a:r>
              <a:rPr lang="ru-RU" dirty="0" err="1">
                <a:solidFill>
                  <a:schemeClr val="tx1"/>
                </a:solidFill>
              </a:rPr>
              <a:t>гелій</a:t>
            </a:r>
            <a:r>
              <a:rPr lang="ru-RU" dirty="0">
                <a:solidFill>
                  <a:schemeClr val="tx1"/>
                </a:solidFill>
              </a:rPr>
              <a:t>, неон,</a:t>
            </a:r>
          </a:p>
          <a:p>
            <a:r>
              <a:rPr lang="ru-RU" dirty="0">
                <a:solidFill>
                  <a:schemeClr val="tx1"/>
                </a:solidFill>
              </a:rPr>
              <a:t>криптон, </a:t>
            </a:r>
            <a:r>
              <a:rPr lang="ru-RU" dirty="0" err="1">
                <a:solidFill>
                  <a:schemeClr val="tx1"/>
                </a:solidFill>
              </a:rPr>
              <a:t>водень</a:t>
            </a:r>
            <a:r>
              <a:rPr lang="ru-RU" dirty="0">
                <a:solidFill>
                  <a:schemeClr val="tx1"/>
                </a:solidFill>
              </a:rPr>
              <a:t>, ксенон, радон), </a:t>
            </a:r>
            <a:r>
              <a:rPr lang="ru-RU" dirty="0" err="1">
                <a:solidFill>
                  <a:schemeClr val="tx1"/>
                </a:solidFill>
              </a:rPr>
              <a:t>невеликі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кількості</a:t>
            </a:r>
            <a:r>
              <a:rPr lang="ru-RU" dirty="0">
                <a:solidFill>
                  <a:schemeClr val="tx1"/>
                </a:solidFill>
              </a:rPr>
              <a:t> озону, </a:t>
            </a:r>
            <a:r>
              <a:rPr lang="ru-RU" dirty="0" err="1">
                <a:solidFill>
                  <a:schemeClr val="tx1"/>
                </a:solidFill>
              </a:rPr>
              <a:t>закису</a:t>
            </a:r>
            <a:r>
              <a:rPr lang="ru-RU" dirty="0">
                <a:solidFill>
                  <a:schemeClr val="tx1"/>
                </a:solidFill>
              </a:rPr>
              <a:t> азоту, метану, йоду,</a:t>
            </a:r>
          </a:p>
          <a:p>
            <a:r>
              <a:rPr lang="ru-RU" dirty="0" err="1">
                <a:solidFill>
                  <a:schemeClr val="tx1"/>
                </a:solidFill>
              </a:rPr>
              <a:t>водяної</a:t>
            </a:r>
            <a:r>
              <a:rPr lang="ru-RU" dirty="0">
                <a:solidFill>
                  <a:schemeClr val="tx1"/>
                </a:solidFill>
              </a:rPr>
              <a:t> пари, а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змінних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кількостях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різні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домішки</a:t>
            </a:r>
            <a:r>
              <a:rPr lang="ru-RU" dirty="0">
                <a:solidFill>
                  <a:schemeClr val="tx1"/>
                </a:solidFill>
              </a:rPr>
              <a:t> природного </a:t>
            </a:r>
            <a:r>
              <a:rPr lang="ru-RU" dirty="0" err="1">
                <a:solidFill>
                  <a:schemeClr val="tx1"/>
                </a:solidFill>
              </a:rPr>
              <a:t>походження</a:t>
            </a:r>
            <a:r>
              <a:rPr lang="ru-RU" dirty="0">
                <a:solidFill>
                  <a:schemeClr val="tx1"/>
                </a:solidFill>
              </a:rPr>
              <a:t> і</a:t>
            </a:r>
          </a:p>
          <a:p>
            <a:r>
              <a:rPr lang="ru-RU" dirty="0" err="1">
                <a:solidFill>
                  <a:schemeClr val="tx1"/>
                </a:solidFill>
              </a:rPr>
              <a:t>забруднення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утворюються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результаті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виробничої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діяльності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Кисень</a:t>
            </a:r>
            <a:r>
              <a:rPr lang="ru-RU" b="1" i="1" dirty="0">
                <a:solidFill>
                  <a:schemeClr val="tx1"/>
                </a:solidFill>
              </a:rPr>
              <a:t> (О2) </a:t>
            </a:r>
            <a:r>
              <a:rPr lang="ru-RU" dirty="0" err="1">
                <a:solidFill>
                  <a:schemeClr val="tx1"/>
                </a:solidFill>
              </a:rPr>
              <a:t>найважливіша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складова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Він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необхідний</a:t>
            </a:r>
            <a:r>
              <a:rPr lang="ru-RU" dirty="0">
                <a:solidFill>
                  <a:schemeClr val="tx1"/>
                </a:solidFill>
              </a:rPr>
              <a:t> для</a:t>
            </a:r>
          </a:p>
          <a:p>
            <a:r>
              <a:rPr lang="ru-RU" dirty="0" err="1">
                <a:solidFill>
                  <a:schemeClr val="tx1"/>
                </a:solidFill>
              </a:rPr>
              <a:t>здійснення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окислювальних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процесів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організмі</a:t>
            </a:r>
            <a:r>
              <a:rPr lang="ru-RU" dirty="0">
                <a:solidFill>
                  <a:schemeClr val="tx1"/>
                </a:solidFill>
              </a:rPr>
              <a:t>. В атмосферному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вміст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кисню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становить 20,95%.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Азот (</a:t>
            </a:r>
            <a:r>
              <a:rPr lang="en-US" b="1" i="1" dirty="0">
                <a:solidFill>
                  <a:schemeClr val="tx1"/>
                </a:solidFill>
              </a:rPr>
              <a:t>N)</a:t>
            </a:r>
            <a:r>
              <a:rPr lang="en-US" dirty="0">
                <a:solidFill>
                  <a:schemeClr val="tx1"/>
                </a:solidFill>
              </a:rPr>
              <a:t> – </a:t>
            </a:r>
            <a:r>
              <a:rPr lang="ru-RU" dirty="0">
                <a:solidFill>
                  <a:schemeClr val="tx1"/>
                </a:solidFill>
              </a:rPr>
              <a:t>є основною </a:t>
            </a:r>
            <a:r>
              <a:rPr lang="ru-RU" dirty="0" err="1">
                <a:solidFill>
                  <a:schemeClr val="tx1"/>
                </a:solidFill>
              </a:rPr>
              <a:t>складовою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частиною</a:t>
            </a:r>
            <a:r>
              <a:rPr lang="ru-RU" dirty="0">
                <a:solidFill>
                  <a:schemeClr val="tx1"/>
                </a:solidFill>
              </a:rPr>
              <a:t> атмосферного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Біологічна</a:t>
            </a:r>
            <a:r>
              <a:rPr lang="ru-RU" dirty="0">
                <a:solidFill>
                  <a:schemeClr val="tx1"/>
                </a:solidFill>
              </a:rPr>
              <a:t> роль</a:t>
            </a:r>
          </a:p>
          <a:p>
            <a:r>
              <a:rPr lang="ru-RU" dirty="0">
                <a:solidFill>
                  <a:schemeClr val="tx1"/>
                </a:solidFill>
              </a:rPr>
              <a:t>азоту </a:t>
            </a:r>
            <a:r>
              <a:rPr lang="ru-RU" dirty="0" err="1">
                <a:solidFill>
                  <a:schemeClr val="tx1"/>
                </a:solidFill>
              </a:rPr>
              <a:t>полягає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головним</a:t>
            </a:r>
            <a:r>
              <a:rPr lang="ru-RU" dirty="0">
                <a:solidFill>
                  <a:schemeClr val="tx1"/>
                </a:solidFill>
              </a:rPr>
              <a:t> чином, в тому,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він</a:t>
            </a:r>
            <a:r>
              <a:rPr lang="ru-RU" dirty="0">
                <a:solidFill>
                  <a:schemeClr val="tx1"/>
                </a:solidFill>
              </a:rPr>
              <a:t> є </a:t>
            </a:r>
            <a:r>
              <a:rPr lang="ru-RU" dirty="0" err="1">
                <a:solidFill>
                  <a:schemeClr val="tx1"/>
                </a:solidFill>
              </a:rPr>
              <a:t>розріджувачем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кисню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оскільки</a:t>
            </a:r>
            <a:r>
              <a:rPr lang="ru-RU" dirty="0">
                <a:solidFill>
                  <a:schemeClr val="tx1"/>
                </a:solidFill>
              </a:rPr>
              <a:t> в чистому</a:t>
            </a:r>
          </a:p>
          <a:p>
            <a:r>
              <a:rPr lang="ru-RU" dirty="0" err="1">
                <a:solidFill>
                  <a:schemeClr val="tx1"/>
                </a:solidFill>
              </a:rPr>
              <a:t>кисні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життя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неможливе</a:t>
            </a:r>
            <a:r>
              <a:rPr lang="ru-RU" dirty="0">
                <a:solidFill>
                  <a:schemeClr val="tx1"/>
                </a:solidFill>
              </a:rPr>
              <a:t>. При </a:t>
            </a:r>
            <a:r>
              <a:rPr lang="ru-RU" dirty="0" err="1">
                <a:solidFill>
                  <a:schemeClr val="tx1"/>
                </a:solidFill>
              </a:rPr>
              <a:t>збільшенні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вмісту</a:t>
            </a:r>
            <a:r>
              <a:rPr lang="ru-RU" dirty="0">
                <a:solidFill>
                  <a:schemeClr val="tx1"/>
                </a:solidFill>
              </a:rPr>
              <a:t> азоту до 93% </a:t>
            </a:r>
            <a:r>
              <a:rPr lang="ru-RU" dirty="0" err="1">
                <a:solidFill>
                  <a:schemeClr val="tx1"/>
                </a:solidFill>
              </a:rPr>
              <a:t>настає</a:t>
            </a:r>
            <a:r>
              <a:rPr lang="ru-RU" dirty="0">
                <a:solidFill>
                  <a:schemeClr val="tx1"/>
                </a:solidFill>
              </a:rPr>
              <a:t> смерть.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Діоксид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вуглецю</a:t>
            </a:r>
            <a:r>
              <a:rPr lang="ru-RU" b="1" i="1" dirty="0">
                <a:solidFill>
                  <a:schemeClr val="tx1"/>
                </a:solidFill>
              </a:rPr>
              <a:t> (</a:t>
            </a:r>
            <a:r>
              <a:rPr lang="ru-RU" b="1" i="1" dirty="0" err="1">
                <a:solidFill>
                  <a:schemeClr val="tx1"/>
                </a:solidFill>
              </a:rPr>
              <a:t>вуглекислий</a:t>
            </a:r>
            <a:r>
              <a:rPr lang="ru-RU" b="1" i="1" dirty="0">
                <a:solidFill>
                  <a:schemeClr val="tx1"/>
                </a:solidFill>
              </a:rPr>
              <a:t> газ), </a:t>
            </a:r>
            <a:r>
              <a:rPr lang="ru-RU" dirty="0">
                <a:solidFill>
                  <a:schemeClr val="tx1"/>
                </a:solidFill>
              </a:rPr>
              <a:t>СО2 – є </a:t>
            </a:r>
            <a:r>
              <a:rPr lang="ru-RU" dirty="0" err="1">
                <a:solidFill>
                  <a:schemeClr val="tx1"/>
                </a:solidFill>
              </a:rPr>
              <a:t>фізіологічним</a:t>
            </a:r>
            <a:r>
              <a:rPr lang="ru-RU" dirty="0">
                <a:solidFill>
                  <a:schemeClr val="tx1"/>
                </a:solidFill>
              </a:rPr>
              <a:t> регулятором </a:t>
            </a:r>
            <a:r>
              <a:rPr lang="ru-RU" dirty="0" err="1">
                <a:solidFill>
                  <a:schemeClr val="tx1"/>
                </a:solidFill>
              </a:rPr>
              <a:t>дихання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0817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789" y="231820"/>
            <a:ext cx="11835684" cy="6130343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Вміст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у чистому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становить 0,03%, у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, яке </a:t>
            </a:r>
            <a:r>
              <a:rPr lang="ru-RU" dirty="0" err="1">
                <a:solidFill>
                  <a:schemeClr val="tx1"/>
                </a:solidFill>
              </a:rPr>
              <a:t>видихається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людиною</a:t>
            </a:r>
            <a:r>
              <a:rPr lang="ru-RU" dirty="0">
                <a:solidFill>
                  <a:schemeClr val="tx1"/>
                </a:solidFill>
              </a:rPr>
              <a:t> – 3%.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Озон (О3). </a:t>
            </a:r>
            <a:r>
              <a:rPr lang="ru-RU" dirty="0" err="1">
                <a:solidFill>
                  <a:schemeClr val="tx1"/>
                </a:solidFill>
              </a:rPr>
              <a:t>Основна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визначається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рівні</a:t>
            </a:r>
            <a:r>
              <a:rPr lang="ru-RU" dirty="0">
                <a:solidFill>
                  <a:schemeClr val="tx1"/>
                </a:solidFill>
              </a:rPr>
              <a:t> 20-30 км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поверхні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Землі</a:t>
            </a:r>
            <a:r>
              <a:rPr lang="ru-RU" dirty="0">
                <a:solidFill>
                  <a:schemeClr val="tx1"/>
                </a:solidFill>
              </a:rPr>
              <a:t>. У</a:t>
            </a:r>
          </a:p>
          <a:p>
            <a:r>
              <a:rPr lang="ru-RU" dirty="0" err="1">
                <a:solidFill>
                  <a:schemeClr val="tx1"/>
                </a:solidFill>
              </a:rPr>
              <a:t>приземних</a:t>
            </a:r>
            <a:r>
              <a:rPr lang="ru-RU" dirty="0">
                <a:solidFill>
                  <a:schemeClr val="tx1"/>
                </a:solidFill>
              </a:rPr>
              <a:t> шарах </a:t>
            </a:r>
            <a:r>
              <a:rPr lang="ru-RU" dirty="0" err="1">
                <a:solidFill>
                  <a:schemeClr val="tx1"/>
                </a:solidFill>
              </a:rPr>
              <a:t>атмосфери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міститься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мізерно</a:t>
            </a:r>
            <a:r>
              <a:rPr lang="ru-RU" dirty="0">
                <a:solidFill>
                  <a:schemeClr val="tx1"/>
                </a:solidFill>
              </a:rPr>
              <a:t> мала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озону – не </a:t>
            </a:r>
            <a:r>
              <a:rPr lang="ru-RU" dirty="0" err="1">
                <a:solidFill>
                  <a:schemeClr val="tx1"/>
                </a:solidFill>
              </a:rPr>
              <a:t>більше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0,000001 мг/л</a:t>
            </a:r>
            <a:r>
              <a:rPr lang="ru-RU" dirty="0">
                <a:solidFill>
                  <a:schemeClr val="tx1"/>
                </a:solidFill>
              </a:rPr>
              <a:t>. Озон </a:t>
            </a:r>
            <a:r>
              <a:rPr lang="ru-RU" dirty="0" err="1">
                <a:solidFill>
                  <a:schemeClr val="tx1"/>
                </a:solidFill>
              </a:rPr>
              <a:t>захищає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живі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організми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землі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згубної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короткохвильової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ультрафіолетової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радіації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і </a:t>
            </a:r>
            <a:r>
              <a:rPr lang="ru-RU" dirty="0" err="1">
                <a:solidFill>
                  <a:schemeClr val="tx1"/>
                </a:solidFill>
              </a:rPr>
              <a:t>одночасно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поглинає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довгохвильову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інфрачервону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радіацію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виділяється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 smtClean="0">
                <a:solidFill>
                  <a:schemeClr val="tx1"/>
                </a:solidFill>
              </a:rPr>
              <a:t>Землі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оберігаючи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її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надмірного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охолодження</a:t>
            </a:r>
            <a:r>
              <a:rPr lang="ru-RU" dirty="0">
                <a:solidFill>
                  <a:schemeClr val="tx1"/>
                </a:solidFill>
              </a:rPr>
              <a:t>. Озону </a:t>
            </a:r>
            <a:r>
              <a:rPr lang="ru-RU" dirty="0" err="1">
                <a:solidFill>
                  <a:schemeClr val="tx1"/>
                </a:solidFill>
              </a:rPr>
              <a:t>має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окисні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властивості</a:t>
            </a:r>
            <a:r>
              <a:rPr lang="ru-RU" dirty="0">
                <a:solidFill>
                  <a:schemeClr val="tx1"/>
                </a:solidFill>
              </a:rPr>
              <a:t>, тому </a:t>
            </a:r>
            <a:r>
              <a:rPr lang="ru-RU" dirty="0" smtClean="0">
                <a:solidFill>
                  <a:schemeClr val="tx1"/>
                </a:solidFill>
              </a:rPr>
              <a:t>в </a:t>
            </a:r>
            <a:r>
              <a:rPr lang="ru-RU" dirty="0" err="1" smtClean="0">
                <a:solidFill>
                  <a:schemeClr val="tx1"/>
                </a:solidFill>
              </a:rPr>
              <a:t>забрудненому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міста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вміст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нижчий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ніж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сільській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місцевості</a:t>
            </a:r>
            <a:r>
              <a:rPr lang="ru-RU" dirty="0">
                <a:solidFill>
                  <a:schemeClr val="tx1"/>
                </a:solidFill>
              </a:rPr>
              <a:t>. У </a:t>
            </a:r>
            <a:r>
              <a:rPr lang="ru-RU" dirty="0" err="1">
                <a:solidFill>
                  <a:schemeClr val="tx1"/>
                </a:solidFill>
              </a:rPr>
              <a:t>зв'язку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 smtClean="0">
                <a:solidFill>
                  <a:schemeClr val="tx1"/>
                </a:solidFill>
              </a:rPr>
              <a:t>цим</a:t>
            </a:r>
            <a:r>
              <a:rPr lang="ru-RU" dirty="0" smtClean="0">
                <a:solidFill>
                  <a:schemeClr val="tx1"/>
                </a:solidFill>
              </a:rPr>
              <a:t> озон </a:t>
            </a:r>
            <a:r>
              <a:rPr lang="ru-RU" dirty="0" err="1">
                <a:solidFill>
                  <a:schemeClr val="tx1"/>
                </a:solidFill>
              </a:rPr>
              <a:t>вважався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показником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чистоти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Проте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останнім</a:t>
            </a:r>
            <a:r>
              <a:rPr lang="ru-RU" dirty="0">
                <a:solidFill>
                  <a:schemeClr val="tx1"/>
                </a:solidFill>
              </a:rPr>
              <a:t> часом </a:t>
            </a:r>
            <a:r>
              <a:rPr lang="ru-RU" dirty="0" err="1">
                <a:solidFill>
                  <a:schemeClr val="tx1"/>
                </a:solidFill>
              </a:rPr>
              <a:t>встановлено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озон </a:t>
            </a:r>
            <a:r>
              <a:rPr lang="ru-RU" dirty="0" err="1" smtClean="0">
                <a:solidFill>
                  <a:schemeClr val="tx1"/>
                </a:solidFill>
              </a:rPr>
              <a:t>утворюється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в </a:t>
            </a:r>
            <a:r>
              <a:rPr lang="ru-RU" dirty="0" err="1">
                <a:solidFill>
                  <a:schemeClr val="tx1"/>
                </a:solidFill>
              </a:rPr>
              <a:t>результаті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фотохімічних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реакцій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формуванні</a:t>
            </a:r>
            <a:r>
              <a:rPr lang="ru-RU" dirty="0">
                <a:solidFill>
                  <a:schemeClr val="tx1"/>
                </a:solidFill>
              </a:rPr>
              <a:t> смогу, тому </a:t>
            </a:r>
            <a:r>
              <a:rPr lang="ru-RU" dirty="0" err="1">
                <a:solidFill>
                  <a:schemeClr val="tx1"/>
                </a:solidFill>
              </a:rPr>
              <a:t>вміст</a:t>
            </a:r>
            <a:r>
              <a:rPr lang="ru-RU" dirty="0">
                <a:solidFill>
                  <a:schemeClr val="tx1"/>
                </a:solidFill>
              </a:rPr>
              <a:t> озону </a:t>
            </a:r>
            <a:r>
              <a:rPr lang="ru-RU" dirty="0" smtClean="0">
                <a:solidFill>
                  <a:schemeClr val="tx1"/>
                </a:solidFill>
              </a:rPr>
              <a:t>в атмосферному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великих </a:t>
            </a:r>
            <a:r>
              <a:rPr lang="ru-RU" dirty="0" err="1">
                <a:solidFill>
                  <a:schemeClr val="tx1"/>
                </a:solidFill>
              </a:rPr>
              <a:t>міст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вважають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показником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забруднення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Інертні</a:t>
            </a:r>
            <a:r>
              <a:rPr lang="ru-RU" b="1" i="1" dirty="0">
                <a:solidFill>
                  <a:schemeClr val="tx1"/>
                </a:solidFill>
              </a:rPr>
              <a:t> гази </a:t>
            </a:r>
            <a:r>
              <a:rPr lang="ru-RU" dirty="0">
                <a:solidFill>
                  <a:schemeClr val="tx1"/>
                </a:solidFill>
              </a:rPr>
              <a:t>– не </a:t>
            </a:r>
            <a:r>
              <a:rPr lang="ru-RU" dirty="0" err="1">
                <a:solidFill>
                  <a:schemeClr val="tx1"/>
                </a:solidFill>
              </a:rPr>
              <a:t>мають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вираженого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гігієнічного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фізіологічного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значення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0817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8941" y="257577"/>
            <a:ext cx="11745532" cy="6104586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Господарсько-виробнича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діяльність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 є </a:t>
            </a:r>
            <a:r>
              <a:rPr lang="ru-RU" dirty="0" err="1">
                <a:solidFill>
                  <a:schemeClr val="tx1"/>
                </a:solidFill>
              </a:rPr>
              <a:t>джерелом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забруднення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різними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газоподібними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домішками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зваженими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частинками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Підвищений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вміст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шкідливих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в </a:t>
            </a:r>
            <a:r>
              <a:rPr lang="ru-RU" dirty="0" err="1" smtClean="0">
                <a:solidFill>
                  <a:schemeClr val="tx1"/>
                </a:solidFill>
              </a:rPr>
              <a:t>атмосфері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та в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несприятливо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позначається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організмі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. У </a:t>
            </a:r>
            <a:r>
              <a:rPr lang="ru-RU" dirty="0" err="1" smtClean="0">
                <a:solidFill>
                  <a:schemeClr val="tx1"/>
                </a:solidFill>
              </a:rPr>
              <a:t>зв'язку</a:t>
            </a:r>
            <a:r>
              <a:rPr lang="ru-RU" dirty="0" smtClean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цим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найважливішим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гігієнічним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завданням</a:t>
            </a:r>
            <a:r>
              <a:rPr lang="ru-RU" dirty="0">
                <a:solidFill>
                  <a:schemeClr val="tx1"/>
                </a:solidFill>
              </a:rPr>
              <a:t> є </a:t>
            </a:r>
            <a:r>
              <a:rPr lang="ru-RU" dirty="0" err="1">
                <a:solidFill>
                  <a:schemeClr val="tx1"/>
                </a:solidFill>
              </a:rPr>
              <a:t>нормування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їх</a:t>
            </a:r>
            <a:r>
              <a:rPr lang="ru-RU" dirty="0">
                <a:solidFill>
                  <a:schemeClr val="tx1"/>
                </a:solidFill>
              </a:rPr>
              <a:t> допустимого </a:t>
            </a:r>
            <a:r>
              <a:rPr lang="ru-RU" dirty="0" err="1">
                <a:solidFill>
                  <a:schemeClr val="tx1"/>
                </a:solidFill>
              </a:rPr>
              <a:t>вмісту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Санітарно-гігієнічний</a:t>
            </a:r>
            <a:r>
              <a:rPr lang="ru-RU" b="1" i="1" dirty="0">
                <a:solidFill>
                  <a:schemeClr val="tx1"/>
                </a:solidFill>
              </a:rPr>
              <a:t> стан </a:t>
            </a:r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прийнято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оцінювати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за гранично-</a:t>
            </a:r>
            <a:r>
              <a:rPr lang="ru-RU" b="1" dirty="0" err="1">
                <a:solidFill>
                  <a:schemeClr val="tx1"/>
                </a:solidFill>
              </a:rPr>
              <a:t>допустимими</a:t>
            </a:r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 err="1">
                <a:solidFill>
                  <a:schemeClr val="tx1"/>
                </a:solidFill>
              </a:rPr>
              <a:t>концентраціями</a:t>
            </a:r>
            <a:r>
              <a:rPr lang="ru-RU" b="1" dirty="0">
                <a:solidFill>
                  <a:schemeClr val="tx1"/>
                </a:solidFill>
              </a:rPr>
              <a:t> (ГДК) </a:t>
            </a:r>
            <a:r>
              <a:rPr lang="ru-RU" dirty="0" err="1">
                <a:solidFill>
                  <a:schemeClr val="tx1"/>
                </a:solidFill>
              </a:rPr>
              <a:t>шкідливих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робочої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зони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ГДК </a:t>
            </a:r>
            <a:r>
              <a:rPr lang="ru-RU" b="1" i="1" dirty="0" err="1">
                <a:solidFill>
                  <a:schemeClr val="tx1"/>
                </a:solidFill>
              </a:rPr>
              <a:t>шкідливих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речовин</a:t>
            </a:r>
            <a:r>
              <a:rPr lang="ru-RU" b="1" i="1" dirty="0">
                <a:solidFill>
                  <a:schemeClr val="tx1"/>
                </a:solidFill>
              </a:rPr>
              <a:t> в </a:t>
            </a:r>
            <a:r>
              <a:rPr lang="ru-RU" b="1" i="1" dirty="0" err="1">
                <a:solidFill>
                  <a:schemeClr val="tx1"/>
                </a:solidFill>
              </a:rPr>
              <a:t>повітрі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робочої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зони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це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концентрація</a:t>
            </a:r>
            <a:r>
              <a:rPr lang="ru-RU" dirty="0">
                <a:solidFill>
                  <a:schemeClr val="tx1"/>
                </a:solidFill>
              </a:rPr>
              <a:t>, яка при </a:t>
            </a:r>
            <a:r>
              <a:rPr lang="ru-RU" dirty="0" err="1">
                <a:solidFill>
                  <a:schemeClr val="tx1"/>
                </a:solidFill>
              </a:rPr>
              <a:t>щоденній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8-годинний </a:t>
            </a:r>
            <a:r>
              <a:rPr lang="ru-RU" dirty="0" err="1">
                <a:solidFill>
                  <a:schemeClr val="tx1"/>
                </a:solidFill>
              </a:rPr>
              <a:t>роботі</a:t>
            </a:r>
            <a:r>
              <a:rPr lang="ru-RU" dirty="0">
                <a:solidFill>
                  <a:schemeClr val="tx1"/>
                </a:solidFill>
              </a:rPr>
              <a:t>, але не </a:t>
            </a:r>
            <a:r>
              <a:rPr lang="ru-RU" dirty="0" err="1">
                <a:solidFill>
                  <a:schemeClr val="tx1"/>
                </a:solidFill>
              </a:rPr>
              <a:t>більше</a:t>
            </a:r>
            <a:r>
              <a:rPr lang="ru-RU" dirty="0">
                <a:solidFill>
                  <a:schemeClr val="tx1"/>
                </a:solidFill>
              </a:rPr>
              <a:t> 40 год на </a:t>
            </a:r>
            <a:r>
              <a:rPr lang="ru-RU" dirty="0" err="1">
                <a:solidFill>
                  <a:schemeClr val="tx1"/>
                </a:solidFill>
              </a:rPr>
              <a:t>тиждень</a:t>
            </a:r>
            <a:r>
              <a:rPr lang="ru-RU" dirty="0">
                <a:solidFill>
                  <a:schemeClr val="tx1"/>
                </a:solidFill>
              </a:rPr>
              <a:t>, у </a:t>
            </a:r>
            <a:r>
              <a:rPr lang="ru-RU" dirty="0" err="1">
                <a:solidFill>
                  <a:schemeClr val="tx1"/>
                </a:solidFill>
              </a:rPr>
              <a:t>продовження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всього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робочого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стажу не </a:t>
            </a:r>
            <a:r>
              <a:rPr lang="ru-RU" dirty="0" err="1">
                <a:solidFill>
                  <a:schemeClr val="tx1"/>
                </a:solidFill>
              </a:rPr>
              <a:t>викликає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захворювань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відхилень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стані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здоров'я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теперішнього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наступних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поколінь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 err="1">
                <a:solidFill>
                  <a:schemeClr val="tx1"/>
                </a:solidFill>
              </a:rPr>
              <a:t>Встановлюють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ГДК </a:t>
            </a:r>
            <a:r>
              <a:rPr lang="ru-RU" b="1" dirty="0" err="1">
                <a:solidFill>
                  <a:schemeClr val="tx1"/>
                </a:solidFill>
              </a:rPr>
              <a:t>середньодобову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і </a:t>
            </a:r>
            <a:r>
              <a:rPr lang="ru-RU" b="1" dirty="0">
                <a:solidFill>
                  <a:schemeClr val="tx1"/>
                </a:solidFill>
              </a:rPr>
              <a:t>максимально </a:t>
            </a:r>
            <a:r>
              <a:rPr lang="ru-RU" b="1" dirty="0" err="1">
                <a:solidFill>
                  <a:schemeClr val="tx1"/>
                </a:solidFill>
              </a:rPr>
              <a:t>разову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(</a:t>
            </a:r>
            <a:r>
              <a:rPr lang="ru-RU" dirty="0" err="1">
                <a:solidFill>
                  <a:schemeClr val="tx1"/>
                </a:solidFill>
              </a:rPr>
              <a:t>дія</a:t>
            </a:r>
            <a:r>
              <a:rPr lang="ru-RU" dirty="0">
                <a:solidFill>
                  <a:schemeClr val="tx1"/>
                </a:solidFill>
              </a:rPr>
              <a:t> до 30 </a:t>
            </a:r>
            <a:r>
              <a:rPr lang="ru-RU" dirty="0" err="1">
                <a:solidFill>
                  <a:schemeClr val="tx1"/>
                </a:solidFill>
              </a:rPr>
              <a:t>хв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робочої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зони</a:t>
            </a:r>
            <a:r>
              <a:rPr lang="ru-RU" dirty="0">
                <a:solidFill>
                  <a:schemeClr val="tx1"/>
                </a:solidFill>
              </a:rPr>
              <a:t>). ГДК для </a:t>
            </a:r>
            <a:r>
              <a:rPr lang="ru-RU" dirty="0" err="1">
                <a:solidFill>
                  <a:schemeClr val="tx1"/>
                </a:solidFill>
              </a:rPr>
              <a:t>однієї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тієї</a:t>
            </a:r>
            <a:r>
              <a:rPr lang="ru-RU" dirty="0">
                <a:solidFill>
                  <a:schemeClr val="tx1"/>
                </a:solidFill>
              </a:rPr>
              <a:t> ж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може</a:t>
            </a:r>
            <a:r>
              <a:rPr lang="ru-RU" dirty="0">
                <a:solidFill>
                  <a:schemeClr val="tx1"/>
                </a:solidFill>
              </a:rPr>
              <a:t> бути </a:t>
            </a:r>
            <a:r>
              <a:rPr lang="ru-RU" dirty="0" err="1">
                <a:solidFill>
                  <a:schemeClr val="tx1"/>
                </a:solidFill>
              </a:rPr>
              <a:t>різною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залежно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тривалості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її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впливу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людину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08173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545" y="141668"/>
            <a:ext cx="12037455" cy="6387921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На </a:t>
            </a:r>
            <a:r>
              <a:rPr lang="ru-RU" dirty="0" err="1">
                <a:solidFill>
                  <a:schemeClr val="tx1"/>
                </a:solidFill>
              </a:rPr>
              <a:t>харчових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підприємствах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основними</a:t>
            </a:r>
            <a:r>
              <a:rPr lang="ru-RU" dirty="0">
                <a:solidFill>
                  <a:schemeClr val="tx1"/>
                </a:solidFill>
              </a:rPr>
              <a:t> причинами </a:t>
            </a:r>
            <a:r>
              <a:rPr lang="ru-RU" dirty="0" err="1">
                <a:solidFill>
                  <a:schemeClr val="tx1"/>
                </a:solidFill>
              </a:rPr>
              <a:t>забруднення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шкідливими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речовинами</a:t>
            </a:r>
            <a:r>
              <a:rPr lang="ru-RU" dirty="0">
                <a:solidFill>
                  <a:schemeClr val="tx1"/>
                </a:solidFill>
              </a:rPr>
              <a:t> є </a:t>
            </a:r>
            <a:r>
              <a:rPr lang="ru-RU" dirty="0" err="1">
                <a:solidFill>
                  <a:schemeClr val="tx1"/>
                </a:solidFill>
              </a:rPr>
              <a:t>порушення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технологічного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процесу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аварійні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ситуації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каналізації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вентиляції</a:t>
            </a:r>
            <a:r>
              <a:rPr lang="ru-RU" dirty="0" smtClean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ін</a:t>
            </a:r>
            <a:r>
              <a:rPr lang="ru-RU" dirty="0">
                <a:solidFill>
                  <a:schemeClr val="tx1"/>
                </a:solidFill>
              </a:rPr>
              <a:t>.). </a:t>
            </a:r>
            <a:r>
              <a:rPr lang="ru-RU" dirty="0" err="1">
                <a:solidFill>
                  <a:schemeClr val="tx1"/>
                </a:solidFill>
              </a:rPr>
              <a:t>Гігієнічну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небезпеку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створюють</a:t>
            </a:r>
            <a:r>
              <a:rPr lang="ru-RU" dirty="0">
                <a:solidFill>
                  <a:schemeClr val="tx1"/>
                </a:solidFill>
              </a:rPr>
              <a:t> оксид </a:t>
            </a:r>
            <a:r>
              <a:rPr lang="ru-RU" dirty="0" err="1">
                <a:solidFill>
                  <a:schemeClr val="tx1"/>
                </a:solidFill>
              </a:rPr>
              <a:t>вуглецю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аміак</a:t>
            </a:r>
            <a:r>
              <a:rPr lang="ru-RU" dirty="0">
                <a:solidFill>
                  <a:schemeClr val="tx1"/>
                </a:solidFill>
              </a:rPr>
              <a:t>,</a:t>
            </a:r>
          </a:p>
          <a:p>
            <a:r>
              <a:rPr lang="ru-RU" dirty="0" err="1">
                <a:solidFill>
                  <a:schemeClr val="tx1"/>
                </a:solidFill>
              </a:rPr>
              <a:t>сірководень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сірчистий</a:t>
            </a:r>
            <a:r>
              <a:rPr lang="ru-RU" dirty="0">
                <a:solidFill>
                  <a:schemeClr val="tx1"/>
                </a:solidFill>
              </a:rPr>
              <a:t> газ, а особливо пил та </a:t>
            </a:r>
            <a:r>
              <a:rPr lang="ru-RU" dirty="0" err="1">
                <a:solidFill>
                  <a:schemeClr val="tx1"/>
                </a:solidFill>
              </a:rPr>
              <a:t>мікроорганізми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Механічні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домішки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– пил, </a:t>
            </a:r>
            <a:r>
              <a:rPr lang="ru-RU" dirty="0" err="1">
                <a:solidFill>
                  <a:schemeClr val="tx1"/>
                </a:solidFill>
              </a:rPr>
              <a:t>частинки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ґрунту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диму</a:t>
            </a:r>
            <a:r>
              <a:rPr lang="ru-RU" dirty="0">
                <a:solidFill>
                  <a:schemeClr val="tx1"/>
                </a:solidFill>
              </a:rPr>
              <a:t>, золи, </a:t>
            </a:r>
            <a:r>
              <a:rPr lang="ru-RU" dirty="0" err="1">
                <a:solidFill>
                  <a:schemeClr val="tx1"/>
                </a:solidFill>
              </a:rPr>
              <a:t>сажі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Запиленість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зростає</a:t>
            </a:r>
            <a:r>
              <a:rPr lang="ru-RU" dirty="0">
                <a:solidFill>
                  <a:schemeClr val="tx1"/>
                </a:solidFill>
              </a:rPr>
              <a:t> при</a:t>
            </a:r>
          </a:p>
          <a:p>
            <a:r>
              <a:rPr lang="ru-RU" dirty="0" err="1">
                <a:solidFill>
                  <a:schemeClr val="tx1"/>
                </a:solidFill>
              </a:rPr>
              <a:t>недостатньому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озелененні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території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невпорядкованих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під'їзних</a:t>
            </a:r>
            <a:r>
              <a:rPr lang="ru-RU" dirty="0">
                <a:solidFill>
                  <a:schemeClr val="tx1"/>
                </a:solidFill>
              </a:rPr>
              <a:t> шляхах, </a:t>
            </a:r>
            <a:r>
              <a:rPr lang="ru-RU" dirty="0" err="1">
                <a:solidFill>
                  <a:schemeClr val="tx1"/>
                </a:solidFill>
              </a:rPr>
              <a:t>порушенні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збирання</a:t>
            </a:r>
            <a:r>
              <a:rPr lang="ru-RU" dirty="0" smtClean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вивезення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відходів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виробництва</a:t>
            </a:r>
            <a:r>
              <a:rPr lang="ru-RU" dirty="0">
                <a:solidFill>
                  <a:schemeClr val="tx1"/>
                </a:solidFill>
              </a:rPr>
              <a:t>, а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порушенні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санітарного</a:t>
            </a:r>
            <a:r>
              <a:rPr lang="ru-RU" dirty="0">
                <a:solidFill>
                  <a:schemeClr val="tx1"/>
                </a:solidFill>
              </a:rPr>
              <a:t> режиму </a:t>
            </a:r>
            <a:r>
              <a:rPr lang="ru-RU" dirty="0" err="1" smtClean="0">
                <a:solidFill>
                  <a:schemeClr val="tx1"/>
                </a:solidFill>
              </a:rPr>
              <a:t>прибирання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приміщень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(</a:t>
            </a:r>
            <a:r>
              <a:rPr lang="ru-RU" dirty="0" err="1">
                <a:solidFill>
                  <a:schemeClr val="tx1"/>
                </a:solidFill>
              </a:rPr>
              <a:t>сухе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нерегулярна </a:t>
            </a:r>
            <a:r>
              <a:rPr lang="ru-RU" dirty="0" err="1">
                <a:solidFill>
                  <a:schemeClr val="tx1"/>
                </a:solidFill>
              </a:rPr>
              <a:t>вологе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прибирання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ін</a:t>
            </a:r>
            <a:r>
              <a:rPr lang="ru-RU" dirty="0">
                <a:solidFill>
                  <a:schemeClr val="tx1"/>
                </a:solidFill>
              </a:rPr>
              <a:t>.) </a:t>
            </a:r>
            <a:r>
              <a:rPr lang="ru-RU" dirty="0" err="1">
                <a:solidFill>
                  <a:schemeClr val="tx1"/>
                </a:solidFill>
              </a:rPr>
              <a:t>Крім</a:t>
            </a:r>
            <a:r>
              <a:rPr lang="ru-RU" dirty="0">
                <a:solidFill>
                  <a:schemeClr val="tx1"/>
                </a:solidFill>
              </a:rPr>
              <a:t> того, </a:t>
            </a:r>
            <a:r>
              <a:rPr lang="ru-RU" dirty="0" err="1" smtClean="0">
                <a:solidFill>
                  <a:schemeClr val="tx1"/>
                </a:solidFill>
              </a:rPr>
              <a:t>запиленість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приміщень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збільшується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порушеннях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експлуатації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вентиляції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планувальних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рішеннях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(</a:t>
            </a:r>
            <a:r>
              <a:rPr lang="ru-RU" dirty="0" err="1">
                <a:solidFill>
                  <a:schemeClr val="tx1"/>
                </a:solidFill>
              </a:rPr>
              <a:t>наприклад</a:t>
            </a:r>
            <a:r>
              <a:rPr lang="ru-RU" dirty="0">
                <a:solidFill>
                  <a:schemeClr val="tx1"/>
                </a:solidFill>
              </a:rPr>
              <a:t>, при </a:t>
            </a:r>
            <a:r>
              <a:rPr lang="ru-RU" dirty="0" err="1">
                <a:solidFill>
                  <a:schemeClr val="tx1"/>
                </a:solidFill>
              </a:rPr>
              <a:t>недостатній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ізоляції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комори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овочів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виробничих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цехів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ін</a:t>
            </a:r>
            <a:r>
              <a:rPr lang="ru-RU" dirty="0">
                <a:solidFill>
                  <a:schemeClr val="tx1"/>
                </a:solidFill>
              </a:rPr>
              <a:t>.). </a:t>
            </a:r>
            <a:r>
              <a:rPr lang="ru-RU" dirty="0" err="1">
                <a:solidFill>
                  <a:schemeClr val="tx1"/>
                </a:solidFill>
              </a:rPr>
              <a:t>Дія</a:t>
            </a:r>
            <a:r>
              <a:rPr lang="ru-RU" dirty="0">
                <a:solidFill>
                  <a:schemeClr val="tx1"/>
                </a:solidFill>
              </a:rPr>
              <a:t> пилу на</a:t>
            </a:r>
          </a:p>
          <a:p>
            <a:r>
              <a:rPr lang="ru-RU" dirty="0" err="1">
                <a:solidFill>
                  <a:schemeClr val="tx1"/>
                </a:solidFill>
              </a:rPr>
              <a:t>людину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залежить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розмірів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частинок</a:t>
            </a:r>
            <a:r>
              <a:rPr lang="ru-RU" dirty="0">
                <a:solidFill>
                  <a:schemeClr val="tx1"/>
                </a:solidFill>
              </a:rPr>
              <a:t> пилу та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питомої</a:t>
            </a:r>
            <a:r>
              <a:rPr lang="ru-RU" dirty="0">
                <a:solidFill>
                  <a:schemeClr val="tx1"/>
                </a:solidFill>
              </a:rPr>
              <a:t> ваги. </a:t>
            </a:r>
            <a:r>
              <a:rPr lang="ru-RU" dirty="0" err="1">
                <a:solidFill>
                  <a:schemeClr val="tx1"/>
                </a:solidFill>
              </a:rPr>
              <a:t>Найбільш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небезпечні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для </a:t>
            </a:r>
            <a:r>
              <a:rPr lang="ru-RU" dirty="0" err="1" smtClean="0">
                <a:solidFill>
                  <a:schemeClr val="tx1"/>
                </a:solidFill>
              </a:rPr>
              <a:t>людини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порошинки </a:t>
            </a:r>
            <a:r>
              <a:rPr lang="ru-RU" dirty="0" err="1">
                <a:solidFill>
                  <a:schemeClr val="tx1"/>
                </a:solidFill>
              </a:rPr>
              <a:t>розміром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менше</a:t>
            </a:r>
            <a:r>
              <a:rPr lang="ru-RU" dirty="0">
                <a:solidFill>
                  <a:schemeClr val="tx1"/>
                </a:solidFill>
              </a:rPr>
              <a:t> 1 мкм в </a:t>
            </a:r>
            <a:r>
              <a:rPr lang="ru-RU" dirty="0" err="1">
                <a:solidFill>
                  <a:schemeClr val="tx1"/>
                </a:solidFill>
              </a:rPr>
              <a:t>діаметрі</a:t>
            </a:r>
            <a:r>
              <a:rPr lang="ru-RU" dirty="0">
                <a:solidFill>
                  <a:schemeClr val="tx1"/>
                </a:solidFill>
              </a:rPr>
              <a:t>, тому вони легко </a:t>
            </a:r>
            <a:r>
              <a:rPr lang="ru-RU" dirty="0" err="1">
                <a:solidFill>
                  <a:schemeClr val="tx1"/>
                </a:solidFill>
              </a:rPr>
              <a:t>проникають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легені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і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913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545" y="476518"/>
            <a:ext cx="11629623" cy="5847008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можуть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стати причиною </a:t>
            </a:r>
            <a:r>
              <a:rPr lang="ru-RU" dirty="0" err="1">
                <a:solidFill>
                  <a:schemeClr val="tx1"/>
                </a:solidFill>
              </a:rPr>
              <a:t>їх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хронічного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захворювання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(</a:t>
            </a:r>
            <a:r>
              <a:rPr lang="ru-RU" b="1" dirty="0" err="1">
                <a:solidFill>
                  <a:schemeClr val="tx1"/>
                </a:solidFill>
              </a:rPr>
              <a:t>пневмоконіоз</a:t>
            </a:r>
            <a:r>
              <a:rPr lang="ru-RU" b="1" dirty="0">
                <a:solidFill>
                  <a:schemeClr val="tx1"/>
                </a:solidFill>
              </a:rPr>
              <a:t>). </a:t>
            </a:r>
            <a:r>
              <a:rPr lang="ru-RU" dirty="0">
                <a:solidFill>
                  <a:schemeClr val="tx1"/>
                </a:solidFill>
              </a:rPr>
              <a:t>Пил,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містить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домішки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отруйних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хімічних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сполук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спричинює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організм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токсичну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дію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містити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мікроорганізми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викликають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захворювання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 і</a:t>
            </a:r>
          </a:p>
          <a:p>
            <a:r>
              <a:rPr lang="ru-RU" dirty="0" err="1">
                <a:solidFill>
                  <a:schemeClr val="tx1"/>
                </a:solidFill>
              </a:rPr>
              <a:t>забруднюють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харчові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продукти</a:t>
            </a:r>
            <a:r>
              <a:rPr lang="ru-RU" dirty="0">
                <a:solidFill>
                  <a:schemeClr val="tx1"/>
                </a:solidFill>
              </a:rPr>
              <a:t>. В </a:t>
            </a:r>
            <a:r>
              <a:rPr lang="ru-RU" dirty="0" err="1">
                <a:solidFill>
                  <a:schemeClr val="tx1"/>
                </a:solidFill>
              </a:rPr>
              <a:t>атмосферне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мікроорганізми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попадають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ґрунту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smtClean="0">
                <a:solidFill>
                  <a:schemeClr val="tx1"/>
                </a:solidFill>
              </a:rPr>
              <a:t>з </a:t>
            </a:r>
            <a:r>
              <a:rPr lang="ru-RU" dirty="0" err="1" smtClean="0">
                <a:solidFill>
                  <a:schemeClr val="tx1"/>
                </a:solidFill>
              </a:rPr>
              <a:t>рослини</a:t>
            </a:r>
            <a:r>
              <a:rPr lang="ru-RU" dirty="0">
                <a:solidFill>
                  <a:schemeClr val="tx1"/>
                </a:solidFill>
              </a:rPr>
              <a:t>, з </a:t>
            </a:r>
            <a:r>
              <a:rPr lang="ru-RU" dirty="0" err="1">
                <a:solidFill>
                  <a:schemeClr val="tx1"/>
                </a:solidFill>
              </a:rPr>
              <a:t>тіла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тварин</a:t>
            </a:r>
            <a:r>
              <a:rPr lang="ru-RU" dirty="0">
                <a:solidFill>
                  <a:schemeClr val="tx1"/>
                </a:solidFill>
              </a:rPr>
              <a:t>, з </a:t>
            </a:r>
            <a:r>
              <a:rPr lang="ru-RU" dirty="0" err="1">
                <a:solidFill>
                  <a:schemeClr val="tx1"/>
                </a:solidFill>
              </a:rPr>
              <a:t>пилом</a:t>
            </a:r>
            <a:r>
              <a:rPr lang="ru-RU" dirty="0">
                <a:solidFill>
                  <a:schemeClr val="tx1"/>
                </a:solidFill>
              </a:rPr>
              <a:t> і т.д.</a:t>
            </a:r>
          </a:p>
          <a:p>
            <a:r>
              <a:rPr lang="ru-RU" b="1" i="1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ru-RU" dirty="0" err="1">
                <a:solidFill>
                  <a:schemeClr val="tx1"/>
                </a:solidFill>
              </a:rPr>
              <a:t>несприятливе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поживне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середовище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багатьох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видів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мікроорганізмів</a:t>
            </a:r>
            <a:r>
              <a:rPr lang="ru-RU" dirty="0">
                <a:solidFill>
                  <a:schemeClr val="tx1"/>
                </a:solidFill>
              </a:rPr>
              <a:t>,</a:t>
            </a:r>
          </a:p>
          <a:p>
            <a:r>
              <a:rPr lang="ru-RU" dirty="0">
                <a:solidFill>
                  <a:schemeClr val="tx1"/>
                </a:solidFill>
              </a:rPr>
              <a:t>тому вони </a:t>
            </a:r>
            <a:r>
              <a:rPr lang="ru-RU" dirty="0" err="1">
                <a:solidFill>
                  <a:schemeClr val="tx1"/>
                </a:solidFill>
              </a:rPr>
              <a:t>лише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зберігають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ньому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життєздатність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певний</a:t>
            </a:r>
            <a:r>
              <a:rPr lang="ru-RU" dirty="0">
                <a:solidFill>
                  <a:schemeClr val="tx1"/>
                </a:solidFill>
              </a:rPr>
              <a:t> час, а </a:t>
            </a:r>
            <a:r>
              <a:rPr lang="ru-RU" dirty="0" err="1">
                <a:solidFill>
                  <a:schemeClr val="tx1"/>
                </a:solidFill>
              </a:rPr>
              <a:t>деякі</a:t>
            </a:r>
            <a:r>
              <a:rPr lang="ru-RU" dirty="0">
                <a:solidFill>
                  <a:schemeClr val="tx1"/>
                </a:solidFill>
              </a:rPr>
              <a:t> з них </a:t>
            </a:r>
            <a:r>
              <a:rPr lang="ru-RU" dirty="0" err="1">
                <a:solidFill>
                  <a:schemeClr val="tx1"/>
                </a:solidFill>
              </a:rPr>
              <a:t>досить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швидко</a:t>
            </a:r>
            <a:r>
              <a:rPr lang="ru-RU" dirty="0" smtClean="0">
                <a:solidFill>
                  <a:schemeClr val="tx1"/>
                </a:solidFill>
              </a:rPr>
              <a:t> гинуть </a:t>
            </a:r>
            <a:r>
              <a:rPr lang="ru-RU" dirty="0" err="1">
                <a:solidFill>
                  <a:schemeClr val="tx1"/>
                </a:solidFill>
              </a:rPr>
              <a:t>під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дією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сонячного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світла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дефіциту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вологи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 err="1">
                <a:solidFill>
                  <a:schemeClr val="tx1"/>
                </a:solidFill>
              </a:rPr>
              <a:t>Найбільша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мікроорганізмів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міститься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закритих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 при</a:t>
            </a:r>
          </a:p>
          <a:p>
            <a:r>
              <a:rPr lang="ru-RU" dirty="0">
                <a:solidFill>
                  <a:schemeClr val="tx1"/>
                </a:solidFill>
              </a:rPr>
              <a:t>великому </a:t>
            </a:r>
            <a:r>
              <a:rPr lang="ru-RU" dirty="0" err="1">
                <a:solidFill>
                  <a:schemeClr val="tx1"/>
                </a:solidFill>
              </a:rPr>
              <a:t>скупченні</a:t>
            </a:r>
            <a:r>
              <a:rPr lang="ru-RU" dirty="0">
                <a:solidFill>
                  <a:schemeClr val="tx1"/>
                </a:solidFill>
              </a:rPr>
              <a:t> людей, </a:t>
            </a:r>
            <a:r>
              <a:rPr lang="ru-RU" dirty="0" err="1">
                <a:solidFill>
                  <a:schemeClr val="tx1"/>
                </a:solidFill>
              </a:rPr>
              <a:t>недостатній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вентиляції</a:t>
            </a:r>
            <a:r>
              <a:rPr lang="ru-RU" dirty="0">
                <a:solidFill>
                  <a:schemeClr val="tx1"/>
                </a:solidFill>
              </a:rPr>
              <a:t>, при </a:t>
            </a:r>
            <a:r>
              <a:rPr lang="ru-RU" dirty="0" err="1">
                <a:solidFill>
                  <a:schemeClr val="tx1"/>
                </a:solidFill>
              </a:rPr>
              <a:t>порушенні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санітарного</a:t>
            </a:r>
            <a:r>
              <a:rPr lang="ru-RU" dirty="0">
                <a:solidFill>
                  <a:schemeClr val="tx1"/>
                </a:solidFill>
              </a:rPr>
              <a:t> режиму </a:t>
            </a:r>
            <a:r>
              <a:rPr lang="ru-RU" dirty="0" smtClean="0">
                <a:solidFill>
                  <a:schemeClr val="tx1"/>
                </a:solidFill>
              </a:rPr>
              <a:t>і </a:t>
            </a:r>
            <a:r>
              <a:rPr lang="ru-RU" dirty="0" err="1" smtClean="0">
                <a:solidFill>
                  <a:schemeClr val="tx1"/>
                </a:solidFill>
              </a:rPr>
              <a:t>особистої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гігієни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Рівень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мікробного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забруднення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залежить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виду </a:t>
            </a:r>
            <a:r>
              <a:rPr lang="ru-RU" dirty="0" err="1" smtClean="0">
                <a:solidFill>
                  <a:schemeClr val="tx1"/>
                </a:solidFill>
              </a:rPr>
              <a:t>діяльності</a:t>
            </a:r>
            <a:r>
              <a:rPr lang="ru-RU" dirty="0" smtClean="0">
                <a:solidFill>
                  <a:schemeClr val="tx1"/>
                </a:solidFill>
              </a:rPr>
              <a:t> закладу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Зокрема</a:t>
            </a:r>
            <a:r>
              <a:rPr lang="ru-RU" dirty="0">
                <a:solidFill>
                  <a:schemeClr val="tx1"/>
                </a:solidFill>
              </a:rPr>
              <a:t>, при </a:t>
            </a:r>
            <a:r>
              <a:rPr lang="ru-RU" dirty="0" err="1">
                <a:solidFill>
                  <a:schemeClr val="tx1"/>
                </a:solidFill>
              </a:rPr>
              <a:t>сортуванні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фасуванні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овочів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мікробів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приміщень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збільшується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в </a:t>
            </a:r>
            <a:r>
              <a:rPr lang="ru-RU" dirty="0" err="1">
                <a:solidFill>
                  <a:schemeClr val="tx1"/>
                </a:solidFill>
              </a:rPr>
              <a:t>сотні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тисяч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разів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9137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6062" y="231820"/>
            <a:ext cx="11590986" cy="6413679"/>
          </a:xfrm>
          <a:solidFill>
            <a:schemeClr val="bg2"/>
          </a:solidFill>
        </p:spPr>
        <p:txBody>
          <a:bodyPr>
            <a:normAutofit fontScale="77500" lnSpcReduction="20000"/>
          </a:bodyPr>
          <a:lstStyle/>
          <a:p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може</a:t>
            </a:r>
            <a:r>
              <a:rPr lang="ru-RU" dirty="0">
                <a:solidFill>
                  <a:schemeClr val="tx1"/>
                </a:solidFill>
              </a:rPr>
              <a:t> бути </a:t>
            </a:r>
            <a:r>
              <a:rPr lang="ru-RU" b="1" i="1" dirty="0">
                <a:solidFill>
                  <a:schemeClr val="tx1"/>
                </a:solidFill>
              </a:rPr>
              <a:t>фактором </a:t>
            </a:r>
            <a:r>
              <a:rPr lang="ru-RU" b="1" i="1" dirty="0" err="1">
                <a:solidFill>
                  <a:schemeClr val="tx1"/>
                </a:solidFill>
              </a:rPr>
              <a:t>передачі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багатьох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аерогенних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інфекцій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b="1" dirty="0" err="1">
                <a:solidFill>
                  <a:schemeClr val="tx1"/>
                </a:solidFill>
              </a:rPr>
              <a:t>Розрізняють</a:t>
            </a:r>
            <a:r>
              <a:rPr lang="ru-RU" b="1" dirty="0">
                <a:solidFill>
                  <a:schemeClr val="tx1"/>
                </a:solidFill>
              </a:rPr>
              <a:t> два </a:t>
            </a:r>
            <a:r>
              <a:rPr lang="ru-RU" b="1" dirty="0" err="1">
                <a:solidFill>
                  <a:schemeClr val="tx1"/>
                </a:solidFill>
              </a:rPr>
              <a:t>способи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передачі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інфекцій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r>
              <a:rPr lang="ru-RU" dirty="0">
                <a:solidFill>
                  <a:schemeClr val="tx1"/>
                </a:solidFill>
              </a:rPr>
              <a:t>• </a:t>
            </a:r>
            <a:r>
              <a:rPr lang="ru-RU" b="1" dirty="0" err="1">
                <a:solidFill>
                  <a:schemeClr val="tx1"/>
                </a:solidFill>
              </a:rPr>
              <a:t>повітряно-крапельний</a:t>
            </a:r>
            <a:r>
              <a:rPr lang="ru-RU" b="1" dirty="0">
                <a:solidFill>
                  <a:schemeClr val="tx1"/>
                </a:solidFill>
              </a:rPr>
              <a:t> шлях </a:t>
            </a:r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мікробне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забруднення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відбувається</a:t>
            </a:r>
            <a:r>
              <a:rPr lang="ru-RU" dirty="0">
                <a:solidFill>
                  <a:schemeClr val="tx1"/>
                </a:solidFill>
              </a:rPr>
              <a:t> при</a:t>
            </a:r>
          </a:p>
          <a:p>
            <a:r>
              <a:rPr lang="ru-RU" dirty="0" err="1">
                <a:solidFill>
                  <a:schemeClr val="tx1"/>
                </a:solidFill>
              </a:rPr>
              <a:t>виділенні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найдрібніших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частинок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слини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мокроти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</a:t>
            </a:r>
            <a:r>
              <a:rPr lang="ru-RU" dirty="0">
                <a:solidFill>
                  <a:schemeClr val="tx1"/>
                </a:solidFill>
              </a:rPr>
              <a:t> час кашлю, </a:t>
            </a:r>
            <a:r>
              <a:rPr lang="ru-RU" dirty="0" err="1">
                <a:solidFill>
                  <a:schemeClr val="tx1"/>
                </a:solidFill>
              </a:rPr>
              <a:t>чхання</a:t>
            </a:r>
            <a:r>
              <a:rPr lang="ru-RU" dirty="0">
                <a:solidFill>
                  <a:schemeClr val="tx1"/>
                </a:solidFill>
              </a:rPr>
              <a:t>. Таким шляхом</a:t>
            </a:r>
          </a:p>
          <a:p>
            <a:r>
              <a:rPr lang="ru-RU" dirty="0" err="1">
                <a:solidFill>
                  <a:schemeClr val="tx1"/>
                </a:solidFill>
              </a:rPr>
              <a:t>поширюються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грип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ангіна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туберкульоз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пневмонія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дифтерія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кір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менінгіт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ін</a:t>
            </a:r>
            <a:r>
              <a:rPr lang="ru-RU" dirty="0">
                <a:solidFill>
                  <a:schemeClr val="tx1"/>
                </a:solidFill>
              </a:rPr>
              <a:t>.;</a:t>
            </a:r>
          </a:p>
          <a:p>
            <a:r>
              <a:rPr lang="ru-RU" dirty="0">
                <a:solidFill>
                  <a:schemeClr val="tx1"/>
                </a:solidFill>
              </a:rPr>
              <a:t>• </a:t>
            </a:r>
            <a:r>
              <a:rPr lang="ru-RU" b="1" dirty="0" err="1">
                <a:solidFill>
                  <a:schemeClr val="tx1"/>
                </a:solidFill>
              </a:rPr>
              <a:t>повітряно-пиловий</a:t>
            </a:r>
            <a:r>
              <a:rPr lang="ru-RU" b="1" dirty="0">
                <a:solidFill>
                  <a:schemeClr val="tx1"/>
                </a:solidFill>
              </a:rPr>
              <a:t> шлях </a:t>
            </a:r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мікроорганізми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осідають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частинках</a:t>
            </a:r>
            <a:r>
              <a:rPr lang="ru-RU" dirty="0">
                <a:solidFill>
                  <a:schemeClr val="tx1"/>
                </a:solidFill>
              </a:rPr>
              <a:t> пилу</a:t>
            </a:r>
          </a:p>
          <a:p>
            <a:r>
              <a:rPr lang="ru-RU" dirty="0">
                <a:solidFill>
                  <a:schemeClr val="tx1"/>
                </a:solidFill>
              </a:rPr>
              <a:t>(</a:t>
            </a:r>
            <a:r>
              <a:rPr lang="ru-RU" dirty="0" err="1">
                <a:solidFill>
                  <a:schemeClr val="tx1"/>
                </a:solidFill>
              </a:rPr>
              <a:t>пилобактеріальна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суміш</a:t>
            </a:r>
            <a:r>
              <a:rPr lang="ru-RU" dirty="0">
                <a:solidFill>
                  <a:schemeClr val="tx1"/>
                </a:solidFill>
              </a:rPr>
              <a:t>). У такому </a:t>
            </a:r>
            <a:r>
              <a:rPr lang="ru-RU" dirty="0" err="1">
                <a:solidFill>
                  <a:schemeClr val="tx1"/>
                </a:solidFill>
              </a:rPr>
              <a:t>стані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одні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збудники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захворювань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можуть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зберігатися</a:t>
            </a:r>
            <a:r>
              <a:rPr lang="ru-RU" dirty="0">
                <a:solidFill>
                  <a:schemeClr val="tx1"/>
                </a:solidFill>
              </a:rPr>
              <a:t> в </a:t>
            </a:r>
          </a:p>
          <a:p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 2-3 годину (</a:t>
            </a:r>
            <a:r>
              <a:rPr lang="ru-RU" dirty="0" err="1">
                <a:solidFill>
                  <a:schemeClr val="tx1"/>
                </a:solidFill>
              </a:rPr>
              <a:t>грип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дифтерія</a:t>
            </a:r>
            <a:r>
              <a:rPr lang="ru-RU" dirty="0">
                <a:solidFill>
                  <a:schemeClr val="tx1"/>
                </a:solidFill>
              </a:rPr>
              <a:t>), а </a:t>
            </a:r>
            <a:r>
              <a:rPr lang="ru-RU" dirty="0" err="1">
                <a:solidFill>
                  <a:schemeClr val="tx1"/>
                </a:solidFill>
              </a:rPr>
              <a:t>деякі</a:t>
            </a:r>
            <a:r>
              <a:rPr lang="ru-RU" dirty="0">
                <a:solidFill>
                  <a:schemeClr val="tx1"/>
                </a:solidFill>
              </a:rPr>
              <a:t> - </a:t>
            </a:r>
            <a:r>
              <a:rPr lang="ru-RU" dirty="0" err="1">
                <a:solidFill>
                  <a:schemeClr val="tx1"/>
                </a:solidFill>
              </a:rPr>
              <a:t>впродовж</a:t>
            </a:r>
            <a:r>
              <a:rPr lang="ru-RU" dirty="0">
                <a:solidFill>
                  <a:schemeClr val="tx1"/>
                </a:solidFill>
              </a:rPr>
              <a:t> 3-4 </a:t>
            </a:r>
            <a:r>
              <a:rPr lang="ru-RU" dirty="0" err="1">
                <a:solidFill>
                  <a:schemeClr val="tx1"/>
                </a:solidFill>
              </a:rPr>
              <a:t>місяців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туберкульоз</a:t>
            </a:r>
            <a:r>
              <a:rPr lang="ru-RU" dirty="0">
                <a:solidFill>
                  <a:schemeClr val="tx1"/>
                </a:solidFill>
              </a:rPr>
              <a:t>,</a:t>
            </a:r>
          </a:p>
          <a:p>
            <a:r>
              <a:rPr lang="ru-RU" dirty="0" err="1">
                <a:solidFill>
                  <a:schemeClr val="tx1"/>
                </a:solidFill>
              </a:rPr>
              <a:t>сибірка</a:t>
            </a:r>
            <a:r>
              <a:rPr lang="ru-RU" dirty="0">
                <a:solidFill>
                  <a:schemeClr val="tx1"/>
                </a:solidFill>
              </a:rPr>
              <a:t>, натуральна </a:t>
            </a:r>
            <a:r>
              <a:rPr lang="ru-RU" dirty="0" err="1">
                <a:solidFill>
                  <a:schemeClr val="tx1"/>
                </a:solidFill>
              </a:rPr>
              <a:t>віспа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гнійні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інфекції</a:t>
            </a:r>
            <a:r>
              <a:rPr lang="ru-RU" dirty="0">
                <a:solidFill>
                  <a:schemeClr val="tx1"/>
                </a:solidFill>
              </a:rPr>
              <a:t>).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З </a:t>
            </a:r>
            <a:r>
              <a:rPr lang="ru-RU" b="1" dirty="0">
                <a:solidFill>
                  <a:schemeClr val="tx1"/>
                </a:solidFill>
              </a:rPr>
              <a:t>метою </a:t>
            </a:r>
            <a:r>
              <a:rPr lang="ru-RU" b="1" dirty="0" err="1">
                <a:solidFill>
                  <a:schemeClr val="tx1"/>
                </a:solidFill>
              </a:rPr>
              <a:t>попередження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бактеріального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забруднення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повітря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і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негативного </a:t>
            </a:r>
            <a:r>
              <a:rPr lang="ru-RU" dirty="0" err="1" smtClean="0">
                <a:solidFill>
                  <a:schemeClr val="tx1"/>
                </a:solidFill>
              </a:rPr>
              <a:t>впливу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проводять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низку </a:t>
            </a:r>
            <a:r>
              <a:rPr lang="ru-RU" dirty="0" err="1">
                <a:solidFill>
                  <a:schemeClr val="tx1"/>
                </a:solidFill>
              </a:rPr>
              <a:t>профілактичних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заходів</a:t>
            </a:r>
            <a:r>
              <a:rPr lang="ru-RU" dirty="0">
                <a:solidFill>
                  <a:schemeClr val="tx1"/>
                </a:solidFill>
              </a:rPr>
              <a:t>: </a:t>
            </a:r>
            <a:r>
              <a:rPr lang="ru-RU" dirty="0" err="1">
                <a:solidFill>
                  <a:schemeClr val="tx1"/>
                </a:solidFill>
              </a:rPr>
              <a:t>вентиляцію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вологе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прибирання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з </a:t>
            </a:r>
            <a:r>
              <a:rPr lang="ru-RU" dirty="0" err="1" smtClean="0">
                <a:solidFill>
                  <a:schemeClr val="tx1"/>
                </a:solidFill>
              </a:rPr>
              <a:t>використанням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дезінфікуючих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забезпечення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достатнього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природнього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освітлення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ізоляцію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хворих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опромінення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бактерицидними</a:t>
            </a:r>
            <a:r>
              <a:rPr lang="ru-RU" dirty="0">
                <a:solidFill>
                  <a:schemeClr val="tx1"/>
                </a:solidFill>
              </a:rPr>
              <a:t> лампами.</a:t>
            </a:r>
          </a:p>
          <a:p>
            <a:r>
              <a:rPr lang="ru-RU" dirty="0" err="1">
                <a:solidFill>
                  <a:schemeClr val="tx1"/>
                </a:solidFill>
              </a:rPr>
              <a:t>Під</a:t>
            </a:r>
            <a:r>
              <a:rPr lang="ru-RU" dirty="0">
                <a:solidFill>
                  <a:schemeClr val="tx1"/>
                </a:solidFill>
              </a:rPr>
              <a:t> час </a:t>
            </a:r>
            <a:r>
              <a:rPr lang="ru-RU" dirty="0" err="1">
                <a:solidFill>
                  <a:schemeClr val="tx1"/>
                </a:solidFill>
              </a:rPr>
              <a:t>проведення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санітарно-гігієнічної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оцінки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визначають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загальну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мікробну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забрудненість</a:t>
            </a:r>
            <a:r>
              <a:rPr lang="ru-RU" dirty="0">
                <a:solidFill>
                  <a:schemeClr val="tx1"/>
                </a:solidFill>
              </a:rPr>
              <a:t> (в 1 </a:t>
            </a:r>
            <a:r>
              <a:rPr lang="ru-RU" dirty="0" smtClean="0">
                <a:solidFill>
                  <a:schemeClr val="tx1"/>
                </a:solidFill>
              </a:rPr>
              <a:t>м3).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закритих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вважається</a:t>
            </a:r>
            <a:r>
              <a:rPr lang="ru-RU" dirty="0">
                <a:solidFill>
                  <a:schemeClr val="tx1"/>
                </a:solidFill>
              </a:rPr>
              <a:t> чистим,</a:t>
            </a:r>
          </a:p>
          <a:p>
            <a:r>
              <a:rPr lang="ru-RU" dirty="0" err="1">
                <a:solidFill>
                  <a:schemeClr val="tx1"/>
                </a:solidFill>
              </a:rPr>
              <a:t>якщо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мікроорганізмів</a:t>
            </a:r>
            <a:r>
              <a:rPr lang="ru-RU" dirty="0">
                <a:solidFill>
                  <a:schemeClr val="tx1"/>
                </a:solidFill>
              </a:rPr>
              <a:t> в 1 </a:t>
            </a:r>
            <a:r>
              <a:rPr lang="ru-RU" dirty="0" smtClean="0">
                <a:solidFill>
                  <a:schemeClr val="tx1"/>
                </a:solidFill>
              </a:rPr>
              <a:t>м3 не </a:t>
            </a:r>
            <a:r>
              <a:rPr lang="ru-RU" dirty="0" err="1">
                <a:solidFill>
                  <a:schemeClr val="tx1"/>
                </a:solidFill>
              </a:rPr>
              <a:t>перевищує</a:t>
            </a:r>
            <a:r>
              <a:rPr lang="ru-RU" dirty="0">
                <a:solidFill>
                  <a:schemeClr val="tx1"/>
                </a:solidFill>
              </a:rPr>
              <a:t> 1500, а </a:t>
            </a:r>
            <a:r>
              <a:rPr lang="ru-RU" dirty="0" err="1">
                <a:solidFill>
                  <a:schemeClr val="tx1"/>
                </a:solidFill>
              </a:rPr>
              <a:t>вміст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гемолітичних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стрептококів</a:t>
            </a:r>
            <a:r>
              <a:rPr lang="ru-RU" dirty="0" smtClean="0">
                <a:solidFill>
                  <a:schemeClr val="tx1"/>
                </a:solidFill>
              </a:rPr>
              <a:t> - </a:t>
            </a:r>
            <a:r>
              <a:rPr lang="ru-RU" dirty="0">
                <a:solidFill>
                  <a:schemeClr val="tx1"/>
                </a:solidFill>
              </a:rPr>
              <a:t>не </a:t>
            </a:r>
            <a:r>
              <a:rPr lang="ru-RU" dirty="0" err="1">
                <a:solidFill>
                  <a:schemeClr val="tx1"/>
                </a:solidFill>
              </a:rPr>
              <a:t>більше</a:t>
            </a:r>
            <a:r>
              <a:rPr lang="ru-RU" dirty="0">
                <a:solidFill>
                  <a:schemeClr val="tx1"/>
                </a:solidFill>
              </a:rPr>
              <a:t> 10.</a:t>
            </a:r>
          </a:p>
          <a:p>
            <a:r>
              <a:rPr lang="ru-RU" dirty="0">
                <a:solidFill>
                  <a:schemeClr val="tx1"/>
                </a:solidFill>
              </a:rPr>
              <a:t>На </a:t>
            </a:r>
            <a:r>
              <a:rPr lang="ru-RU" dirty="0" err="1">
                <a:solidFill>
                  <a:schemeClr val="tx1"/>
                </a:solidFill>
              </a:rPr>
              <a:t>підприємствах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харчування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особливе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значення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наявність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санітарно-показових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мікроорганізмів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зокрема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збудників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харчових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отруєнь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псування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харчових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продуктів</a:t>
            </a:r>
            <a:r>
              <a:rPr lang="ru-RU" dirty="0">
                <a:solidFill>
                  <a:schemeClr val="tx1"/>
                </a:solidFill>
              </a:rPr>
              <a:t>. У</a:t>
            </a:r>
          </a:p>
          <a:p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виробничих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цехів</a:t>
            </a:r>
            <a:r>
              <a:rPr lang="ru-RU" dirty="0">
                <a:solidFill>
                  <a:schemeClr val="tx1"/>
                </a:solidFill>
              </a:rPr>
              <a:t> повинно бути </a:t>
            </a:r>
            <a:r>
              <a:rPr lang="ru-RU" b="1" i="1" dirty="0">
                <a:solidFill>
                  <a:schemeClr val="tx1"/>
                </a:solidFill>
              </a:rPr>
              <a:t>не </a:t>
            </a:r>
            <a:r>
              <a:rPr lang="ru-RU" b="1" i="1" dirty="0" err="1">
                <a:solidFill>
                  <a:schemeClr val="tx1"/>
                </a:solidFill>
              </a:rPr>
              <a:t>більше</a:t>
            </a:r>
            <a:r>
              <a:rPr lang="ru-RU" b="1" i="1" dirty="0">
                <a:solidFill>
                  <a:schemeClr val="tx1"/>
                </a:solidFill>
              </a:rPr>
              <a:t> 100-500 </a:t>
            </a:r>
            <a:r>
              <a:rPr lang="ru-RU" b="1" i="1" dirty="0" err="1">
                <a:solidFill>
                  <a:schemeClr val="tx1"/>
                </a:solidFill>
              </a:rPr>
              <a:t>бактерій</a:t>
            </a:r>
            <a:r>
              <a:rPr lang="ru-RU" b="1" i="1" dirty="0">
                <a:solidFill>
                  <a:schemeClr val="tx1"/>
                </a:solidFill>
              </a:rPr>
              <a:t> в </a:t>
            </a:r>
            <a:r>
              <a:rPr lang="ru-RU" b="1" i="1" dirty="0" smtClean="0">
                <a:solidFill>
                  <a:schemeClr val="tx1"/>
                </a:solidFill>
              </a:rPr>
              <a:t>1м3 </a:t>
            </a:r>
            <a:r>
              <a:rPr lang="ru-RU" dirty="0" err="1" smtClean="0">
                <a:solidFill>
                  <a:schemeClr val="tx1"/>
                </a:solidFill>
              </a:rPr>
              <a:t>залежно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характеру </a:t>
            </a:r>
            <a:r>
              <a:rPr lang="ru-RU" dirty="0" err="1" smtClean="0">
                <a:solidFill>
                  <a:schemeClr val="tx1"/>
                </a:solidFill>
              </a:rPr>
              <a:t>виробництва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4865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83336"/>
            <a:ext cx="12192000" cy="6172200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r>
              <a:rPr lang="ru-RU" dirty="0" err="1">
                <a:solidFill>
                  <a:schemeClr val="tx1"/>
                </a:solidFill>
              </a:rPr>
              <a:t>Особливе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значення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холодильних</a:t>
            </a:r>
            <a:r>
              <a:rPr lang="ru-RU" dirty="0">
                <a:solidFill>
                  <a:schemeClr val="tx1"/>
                </a:solidFill>
              </a:rPr>
              <a:t> камер. </a:t>
            </a:r>
            <a:r>
              <a:rPr lang="ru-RU" dirty="0" err="1">
                <a:solidFill>
                  <a:schemeClr val="tx1"/>
                </a:solidFill>
              </a:rPr>
              <a:t>Ступінь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мікробного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обсіменіння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в них </a:t>
            </a:r>
            <a:r>
              <a:rPr lang="ru-RU" dirty="0" err="1">
                <a:solidFill>
                  <a:schemeClr val="tx1"/>
                </a:solidFill>
              </a:rPr>
              <a:t>може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досягати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сотні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тисяч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мільйонів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клітин</a:t>
            </a:r>
            <a:r>
              <a:rPr lang="ru-RU" dirty="0">
                <a:solidFill>
                  <a:schemeClr val="tx1"/>
                </a:solidFill>
              </a:rPr>
              <a:t> в 1 </a:t>
            </a:r>
            <a:r>
              <a:rPr lang="ru-RU" dirty="0" smtClean="0">
                <a:solidFill>
                  <a:schemeClr val="tx1"/>
                </a:solidFill>
              </a:rPr>
              <a:t>м3,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є </a:t>
            </a:r>
            <a:r>
              <a:rPr lang="ru-RU" dirty="0" err="1">
                <a:solidFill>
                  <a:schemeClr val="tx1"/>
                </a:solidFill>
              </a:rPr>
              <a:t>небезпечним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smtClean="0">
                <a:solidFill>
                  <a:schemeClr val="tx1"/>
                </a:solidFill>
              </a:rPr>
              <a:t>точки </a:t>
            </a:r>
            <a:r>
              <a:rPr lang="ru-RU" dirty="0" err="1" smtClean="0">
                <a:solidFill>
                  <a:schemeClr val="tx1"/>
                </a:solidFill>
              </a:rPr>
              <a:t>зору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інфікування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продуктів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зберігаються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мікроорганізмів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холодильних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камерах </a:t>
            </a:r>
            <a:r>
              <a:rPr lang="ru-RU" dirty="0" err="1">
                <a:solidFill>
                  <a:schemeClr val="tx1"/>
                </a:solidFill>
              </a:rPr>
              <a:t>зростає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їх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несприятливому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санітарному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стані</a:t>
            </a:r>
            <a:r>
              <a:rPr lang="ru-RU" dirty="0">
                <a:solidFill>
                  <a:schemeClr val="tx1"/>
                </a:solidFill>
              </a:rPr>
              <a:t>, а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збільшенням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температури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термінів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зберігання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харчових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продуктів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Для </a:t>
            </a:r>
            <a:r>
              <a:rPr lang="ru-RU" dirty="0" err="1">
                <a:solidFill>
                  <a:schemeClr val="tx1"/>
                </a:solidFill>
              </a:rPr>
              <a:t>запобігання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розвитку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мікробів</a:t>
            </a:r>
            <a:r>
              <a:rPr lang="ru-RU" dirty="0">
                <a:solidFill>
                  <a:schemeClr val="tx1"/>
                </a:solidFill>
              </a:rPr>
              <a:t> в камерах </a:t>
            </a:r>
            <a:r>
              <a:rPr lang="ru-RU" dirty="0" err="1">
                <a:solidFill>
                  <a:schemeClr val="tx1"/>
                </a:solidFill>
              </a:rPr>
              <a:t>схову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необхідно</a:t>
            </a:r>
            <a:r>
              <a:rPr lang="ru-RU" dirty="0">
                <a:solidFill>
                  <a:schemeClr val="tx1"/>
                </a:solidFill>
              </a:rPr>
              <a:t> регулярно </a:t>
            </a:r>
            <a:r>
              <a:rPr lang="ru-RU" dirty="0" err="1">
                <a:solidFill>
                  <a:schemeClr val="tx1"/>
                </a:solidFill>
              </a:rPr>
              <a:t>проводити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пробілювання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фарбування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стін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стель</a:t>
            </a:r>
            <a:r>
              <a:rPr lang="ru-RU" dirty="0">
                <a:solidFill>
                  <a:schemeClr val="tx1"/>
                </a:solidFill>
              </a:rPr>
              <a:t>, систематично </a:t>
            </a:r>
            <a:r>
              <a:rPr lang="ru-RU" dirty="0" err="1">
                <a:solidFill>
                  <a:schemeClr val="tx1"/>
                </a:solidFill>
              </a:rPr>
              <a:t>мити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дезінфікувати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підлогу</a:t>
            </a:r>
            <a:r>
              <a:rPr lang="ru-RU" dirty="0">
                <a:solidFill>
                  <a:schemeClr val="tx1"/>
                </a:solidFill>
              </a:rPr>
              <a:t>. Для</a:t>
            </a:r>
          </a:p>
          <a:p>
            <a:r>
              <a:rPr lang="ru-RU" dirty="0" err="1">
                <a:solidFill>
                  <a:schemeClr val="tx1"/>
                </a:solidFill>
              </a:rPr>
              <a:t>дезінфекції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виробничих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холодильних</a:t>
            </a:r>
            <a:r>
              <a:rPr lang="ru-RU" dirty="0">
                <a:solidFill>
                  <a:schemeClr val="tx1"/>
                </a:solidFill>
              </a:rPr>
              <a:t> камер </a:t>
            </a:r>
            <a:r>
              <a:rPr lang="ru-RU" dirty="0" err="1">
                <a:solidFill>
                  <a:schemeClr val="tx1"/>
                </a:solidFill>
              </a:rPr>
              <a:t>використовують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дезінфікуючі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вигляді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аерозолів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зокрема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двоокис</a:t>
            </a:r>
            <a:r>
              <a:rPr lang="ru-RU" dirty="0">
                <a:solidFill>
                  <a:schemeClr val="tx1"/>
                </a:solidFill>
              </a:rPr>
              <a:t> азоту та </a:t>
            </a:r>
            <a:r>
              <a:rPr lang="ru-RU" dirty="0" err="1">
                <a:solidFill>
                  <a:schemeClr val="tx1"/>
                </a:solidFill>
              </a:rPr>
              <a:t>молочної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кислоти</a:t>
            </a:r>
            <a:r>
              <a:rPr lang="ru-RU" dirty="0">
                <a:solidFill>
                  <a:schemeClr val="tx1"/>
                </a:solidFill>
              </a:rPr>
              <a:t>, а</a:t>
            </a:r>
          </a:p>
          <a:p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озонування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ультрафіолетове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опромінення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На </a:t>
            </a:r>
            <a:r>
              <a:rPr lang="ru-RU" dirty="0" err="1">
                <a:solidFill>
                  <a:schemeClr val="tx1"/>
                </a:solidFill>
              </a:rPr>
              <a:t>підприємствах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харчування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харчової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промисловості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охорона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повітряного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середовища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цілому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робочих</a:t>
            </a:r>
            <a:r>
              <a:rPr lang="ru-RU" dirty="0">
                <a:solidFill>
                  <a:schemeClr val="tx1"/>
                </a:solidFill>
              </a:rPr>
              <a:t> зон </a:t>
            </a:r>
            <a:r>
              <a:rPr lang="ru-RU" dirty="0" err="1">
                <a:solidFill>
                  <a:schemeClr val="tx1"/>
                </a:solidFill>
              </a:rPr>
              <a:t>забезпечується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благоустроєм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озелененням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території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своєчасним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видаленням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харчових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відходів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вентиляційними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пристроями</a:t>
            </a:r>
            <a:r>
              <a:rPr lang="ru-RU" dirty="0">
                <a:solidFill>
                  <a:schemeClr val="tx1"/>
                </a:solidFill>
              </a:rPr>
              <a:t>,</a:t>
            </a:r>
          </a:p>
          <a:p>
            <a:r>
              <a:rPr lang="ru-RU" dirty="0" err="1">
                <a:solidFill>
                  <a:schemeClr val="tx1"/>
                </a:solidFill>
              </a:rPr>
              <a:t>застосуванням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сучасного</a:t>
            </a:r>
            <a:r>
              <a:rPr lang="ru-RU" dirty="0">
                <a:solidFill>
                  <a:schemeClr val="tx1"/>
                </a:solidFill>
              </a:rPr>
              <a:t> теплового </a:t>
            </a:r>
            <a:r>
              <a:rPr lang="ru-RU" dirty="0" err="1">
                <a:solidFill>
                  <a:schemeClr val="tx1"/>
                </a:solidFill>
              </a:rPr>
              <a:t>обладнання</a:t>
            </a:r>
            <a:r>
              <a:rPr lang="ru-RU" dirty="0">
                <a:solidFill>
                  <a:schemeClr val="tx1"/>
                </a:solidFill>
              </a:rPr>
              <a:t>, забороною </a:t>
            </a:r>
            <a:r>
              <a:rPr lang="ru-RU" dirty="0" err="1">
                <a:solidFill>
                  <a:schemeClr val="tx1"/>
                </a:solidFill>
              </a:rPr>
              <a:t>застосування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холодильних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установок,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працюють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аміаку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55692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3335" y="441102"/>
            <a:ext cx="11037194" cy="5715000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1800" b="1" i="1" u="sng" dirty="0">
                <a:solidFill>
                  <a:schemeClr val="tx1"/>
                </a:solidFill>
              </a:rPr>
              <a:t>До </a:t>
            </a:r>
            <a:r>
              <a:rPr lang="ru-RU" sz="1800" b="1" i="1" u="sng" dirty="0" err="1">
                <a:solidFill>
                  <a:schemeClr val="tx1"/>
                </a:solidFill>
              </a:rPr>
              <a:t>заходів</a:t>
            </a:r>
            <a:r>
              <a:rPr lang="ru-RU" sz="1800" b="1" i="1" u="sng" dirty="0">
                <a:solidFill>
                  <a:schemeClr val="tx1"/>
                </a:solidFill>
              </a:rPr>
              <a:t>, </a:t>
            </a:r>
            <a:r>
              <a:rPr lang="ru-RU" sz="1800" b="1" i="1" u="sng" dirty="0" err="1">
                <a:solidFill>
                  <a:schemeClr val="tx1"/>
                </a:solidFill>
              </a:rPr>
              <a:t>що</a:t>
            </a:r>
            <a:r>
              <a:rPr lang="ru-RU" sz="1800" b="1" i="1" u="sng" dirty="0">
                <a:solidFill>
                  <a:schemeClr val="tx1"/>
                </a:solidFill>
              </a:rPr>
              <a:t> </a:t>
            </a:r>
            <a:r>
              <a:rPr lang="ru-RU" sz="1800" b="1" i="1" u="sng" dirty="0" err="1">
                <a:solidFill>
                  <a:schemeClr val="tx1"/>
                </a:solidFill>
              </a:rPr>
              <a:t>запобігають</a:t>
            </a:r>
            <a:r>
              <a:rPr lang="ru-RU" sz="1800" b="1" i="1" u="sng" dirty="0">
                <a:solidFill>
                  <a:schemeClr val="tx1"/>
                </a:solidFill>
              </a:rPr>
              <a:t> </a:t>
            </a:r>
            <a:r>
              <a:rPr lang="ru-RU" sz="1800" b="1" i="1" u="sng" dirty="0" err="1">
                <a:solidFill>
                  <a:schemeClr val="tx1"/>
                </a:solidFill>
              </a:rPr>
              <a:t>утворенню</a:t>
            </a:r>
            <a:r>
              <a:rPr lang="ru-RU" sz="1800" b="1" i="1" u="sng" dirty="0">
                <a:solidFill>
                  <a:schemeClr val="tx1"/>
                </a:solidFill>
              </a:rPr>
              <a:t> та </a:t>
            </a:r>
            <a:r>
              <a:rPr lang="ru-RU" sz="1800" b="1" i="1" u="sng" dirty="0" err="1">
                <a:solidFill>
                  <a:schemeClr val="tx1"/>
                </a:solidFill>
              </a:rPr>
              <a:t>проникненню</a:t>
            </a:r>
            <a:r>
              <a:rPr lang="ru-RU" sz="1800" b="1" i="1" u="sng" dirty="0">
                <a:solidFill>
                  <a:schemeClr val="tx1"/>
                </a:solidFill>
              </a:rPr>
              <a:t> в </a:t>
            </a:r>
            <a:r>
              <a:rPr lang="ru-RU" sz="1800" b="1" i="1" u="sng" dirty="0" err="1">
                <a:solidFill>
                  <a:schemeClr val="tx1"/>
                </a:solidFill>
              </a:rPr>
              <a:t>повітря</a:t>
            </a:r>
            <a:r>
              <a:rPr lang="ru-RU" sz="1800" b="1" i="1" u="sng" dirty="0">
                <a:solidFill>
                  <a:schemeClr val="tx1"/>
                </a:solidFill>
              </a:rPr>
              <a:t> </a:t>
            </a:r>
            <a:r>
              <a:rPr lang="ru-RU" sz="1800" b="1" i="1" u="sng" dirty="0" err="1" smtClean="0">
                <a:solidFill>
                  <a:schemeClr val="tx1"/>
                </a:solidFill>
              </a:rPr>
              <a:t>виробничих</a:t>
            </a:r>
            <a:r>
              <a:rPr lang="ru-RU" sz="1800" b="1" i="1" u="sng" dirty="0" smtClean="0">
                <a:solidFill>
                  <a:schemeClr val="tx1"/>
                </a:solidFill>
              </a:rPr>
              <a:t> </a:t>
            </a:r>
            <a:r>
              <a:rPr lang="ru-RU" sz="1800" b="1" i="1" u="sng" dirty="0" err="1" smtClean="0">
                <a:solidFill>
                  <a:schemeClr val="tx1"/>
                </a:solidFill>
              </a:rPr>
              <a:t>приміщень</a:t>
            </a:r>
            <a:r>
              <a:rPr lang="ru-RU" sz="1800" b="1" i="1" u="sng" dirty="0" smtClean="0">
                <a:solidFill>
                  <a:schemeClr val="tx1"/>
                </a:solidFill>
              </a:rPr>
              <a:t> </a:t>
            </a:r>
            <a:r>
              <a:rPr lang="ru-RU" sz="1800" b="1" i="1" u="sng" dirty="0">
                <a:solidFill>
                  <a:schemeClr val="tx1"/>
                </a:solidFill>
              </a:rPr>
              <a:t>ЗРГ </a:t>
            </a:r>
            <a:r>
              <a:rPr lang="ru-RU" sz="1800" b="1" i="1" u="sng" dirty="0" err="1">
                <a:solidFill>
                  <a:schemeClr val="tx1"/>
                </a:solidFill>
              </a:rPr>
              <a:t>шкідливих</a:t>
            </a:r>
            <a:r>
              <a:rPr lang="ru-RU" sz="1800" b="1" i="1" u="sng" dirty="0">
                <a:solidFill>
                  <a:schemeClr val="tx1"/>
                </a:solidFill>
              </a:rPr>
              <a:t> </a:t>
            </a:r>
            <a:r>
              <a:rPr lang="ru-RU" sz="1800" b="1" i="1" u="sng" dirty="0" err="1">
                <a:solidFill>
                  <a:schemeClr val="tx1"/>
                </a:solidFill>
              </a:rPr>
              <a:t>речовин</a:t>
            </a:r>
            <a:r>
              <a:rPr lang="ru-RU" sz="1800" b="1" i="1" u="sng" dirty="0">
                <a:solidFill>
                  <a:schemeClr val="tx1"/>
                </a:solidFill>
              </a:rPr>
              <a:t> належать</a:t>
            </a:r>
            <a:r>
              <a:rPr lang="ru-RU" sz="1800" dirty="0">
                <a:solidFill>
                  <a:schemeClr val="tx1"/>
                </a:solidFill>
              </a:rPr>
              <a:t>:</a:t>
            </a:r>
          </a:p>
          <a:p>
            <a:r>
              <a:rPr lang="ru-RU" sz="1800" dirty="0">
                <a:solidFill>
                  <a:schemeClr val="tx1"/>
                </a:solidFill>
              </a:rPr>
              <a:t>- </a:t>
            </a:r>
            <a:r>
              <a:rPr lang="ru-RU" sz="1800" dirty="0" err="1">
                <a:solidFill>
                  <a:schemeClr val="tx1"/>
                </a:solidFill>
              </a:rPr>
              <a:t>чітке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дотримання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технологічних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процесів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виготовлення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страв</a:t>
            </a:r>
            <a:r>
              <a:rPr lang="ru-RU" sz="1800" dirty="0">
                <a:solidFill>
                  <a:schemeClr val="tx1"/>
                </a:solidFill>
              </a:rPr>
              <a:t>;</a:t>
            </a:r>
          </a:p>
          <a:p>
            <a:r>
              <a:rPr lang="ru-RU" sz="1800" dirty="0">
                <a:solidFill>
                  <a:schemeClr val="tx1"/>
                </a:solidFill>
              </a:rPr>
              <a:t>- </a:t>
            </a:r>
            <a:r>
              <a:rPr lang="ru-RU" sz="1800" dirty="0" err="1">
                <a:solidFill>
                  <a:schemeClr val="tx1"/>
                </a:solidFill>
              </a:rPr>
              <a:t>максимальне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використання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новітніх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безвідходних</a:t>
            </a:r>
            <a:r>
              <a:rPr lang="ru-RU" sz="1800" dirty="0">
                <a:solidFill>
                  <a:schemeClr val="tx1"/>
                </a:solidFill>
              </a:rPr>
              <a:t> і </a:t>
            </a:r>
            <a:r>
              <a:rPr lang="ru-RU" sz="1800" dirty="0" err="1">
                <a:solidFill>
                  <a:schemeClr val="tx1"/>
                </a:solidFill>
              </a:rPr>
              <a:t>маловідходних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технологічних</a:t>
            </a:r>
            <a:endParaRPr lang="ru-RU" sz="1800" dirty="0">
              <a:solidFill>
                <a:schemeClr val="tx1"/>
              </a:solidFill>
            </a:endParaRPr>
          </a:p>
          <a:p>
            <a:r>
              <a:rPr lang="ru-RU" sz="1800" dirty="0" err="1">
                <a:solidFill>
                  <a:schemeClr val="tx1"/>
                </a:solidFill>
              </a:rPr>
              <a:t>процесів</a:t>
            </a:r>
            <a:r>
              <a:rPr lang="ru-RU" sz="1800" dirty="0">
                <a:solidFill>
                  <a:schemeClr val="tx1"/>
                </a:solidFill>
              </a:rPr>
              <a:t> з </a:t>
            </a:r>
            <a:r>
              <a:rPr lang="ru-RU" sz="1800" dirty="0" err="1">
                <a:solidFill>
                  <a:schemeClr val="tx1"/>
                </a:solidFill>
              </a:rPr>
              <a:t>обґрунтуванням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досяжності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рішень</a:t>
            </a:r>
            <a:r>
              <a:rPr lang="ru-RU" sz="1800" dirty="0">
                <a:solidFill>
                  <a:schemeClr val="tx1"/>
                </a:solidFill>
              </a:rPr>
              <a:t>, </a:t>
            </a:r>
            <a:r>
              <a:rPr lang="ru-RU" sz="1800" dirty="0" err="1">
                <a:solidFill>
                  <a:schemeClr val="tx1"/>
                </a:solidFill>
              </a:rPr>
              <a:t>що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приймаються</a:t>
            </a:r>
            <a:r>
              <a:rPr lang="ru-RU" sz="1800" dirty="0">
                <a:solidFill>
                  <a:schemeClr val="tx1"/>
                </a:solidFill>
              </a:rPr>
              <a:t>;</a:t>
            </a:r>
          </a:p>
          <a:p>
            <a:r>
              <a:rPr lang="ru-RU" sz="1800" dirty="0">
                <a:solidFill>
                  <a:schemeClr val="tx1"/>
                </a:solidFill>
              </a:rPr>
              <a:t>- </a:t>
            </a:r>
            <a:r>
              <a:rPr lang="ru-RU" sz="1800" dirty="0" err="1">
                <a:solidFill>
                  <a:schemeClr val="tx1"/>
                </a:solidFill>
              </a:rPr>
              <a:t>упровадження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технологічного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чи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санітарно-технічного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обладнання</a:t>
            </a:r>
            <a:r>
              <a:rPr lang="ru-RU" sz="1800" dirty="0">
                <a:solidFill>
                  <a:schemeClr val="tx1"/>
                </a:solidFill>
              </a:rPr>
              <a:t>, </a:t>
            </a:r>
            <a:r>
              <a:rPr lang="ru-RU" sz="1800" dirty="0" err="1">
                <a:solidFill>
                  <a:schemeClr val="tx1"/>
                </a:solidFill>
              </a:rPr>
              <a:t>що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забезпечує</a:t>
            </a:r>
            <a:endParaRPr lang="ru-RU" sz="1800" dirty="0">
              <a:solidFill>
                <a:schemeClr val="tx1"/>
              </a:solidFill>
            </a:endParaRPr>
          </a:p>
          <a:p>
            <a:r>
              <a:rPr lang="ru-RU" sz="1800" dirty="0" err="1">
                <a:solidFill>
                  <a:schemeClr val="tx1"/>
                </a:solidFill>
              </a:rPr>
              <a:t>вловлювання</a:t>
            </a:r>
            <a:r>
              <a:rPr lang="ru-RU" sz="1800" dirty="0">
                <a:solidFill>
                  <a:schemeClr val="tx1"/>
                </a:solidFill>
              </a:rPr>
              <a:t>, </a:t>
            </a:r>
            <a:r>
              <a:rPr lang="ru-RU" sz="1800" dirty="0" err="1">
                <a:solidFill>
                  <a:schemeClr val="tx1"/>
                </a:solidFill>
              </a:rPr>
              <a:t>утилізацію</a:t>
            </a:r>
            <a:r>
              <a:rPr lang="ru-RU" sz="1800" dirty="0">
                <a:solidFill>
                  <a:schemeClr val="tx1"/>
                </a:solidFill>
              </a:rPr>
              <a:t>, </a:t>
            </a:r>
            <a:r>
              <a:rPr lang="ru-RU" sz="1800" dirty="0" err="1">
                <a:solidFill>
                  <a:schemeClr val="tx1"/>
                </a:solidFill>
              </a:rPr>
              <a:t>знешкодження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викидів</a:t>
            </a:r>
            <a:r>
              <a:rPr lang="ru-RU" sz="1800" dirty="0">
                <a:solidFill>
                  <a:schemeClr val="tx1"/>
                </a:solidFill>
              </a:rPr>
              <a:t> і </a:t>
            </a:r>
            <a:r>
              <a:rPr lang="ru-RU" sz="1800" dirty="0" err="1">
                <a:solidFill>
                  <a:schemeClr val="tx1"/>
                </a:solidFill>
              </a:rPr>
              <a:t>відходів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або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повне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їх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виключення</a:t>
            </a:r>
            <a:r>
              <a:rPr lang="ru-RU" sz="1800" dirty="0">
                <a:solidFill>
                  <a:schemeClr val="tx1"/>
                </a:solidFill>
              </a:rPr>
              <a:t>;</a:t>
            </a:r>
          </a:p>
          <a:p>
            <a:r>
              <a:rPr lang="ru-RU" sz="1800" dirty="0">
                <a:solidFill>
                  <a:schemeClr val="tx1"/>
                </a:solidFill>
              </a:rPr>
              <a:t>- </a:t>
            </a:r>
            <a:r>
              <a:rPr lang="ru-RU" sz="1800" dirty="0" err="1">
                <a:solidFill>
                  <a:schemeClr val="tx1"/>
                </a:solidFill>
              </a:rPr>
              <a:t>обладнання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виробничих</a:t>
            </a:r>
            <a:r>
              <a:rPr lang="ru-RU" sz="1800" dirty="0">
                <a:solidFill>
                  <a:schemeClr val="tx1"/>
                </a:solidFill>
              </a:rPr>
              <a:t> та </a:t>
            </a:r>
            <a:r>
              <a:rPr lang="ru-RU" sz="1800" dirty="0" err="1">
                <a:solidFill>
                  <a:schemeClr val="tx1"/>
                </a:solidFill>
              </a:rPr>
              <a:t>торговельних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приміщень</a:t>
            </a:r>
            <a:r>
              <a:rPr lang="ru-RU" sz="1800" dirty="0">
                <a:solidFill>
                  <a:schemeClr val="tx1"/>
                </a:solidFill>
              </a:rPr>
              <a:t> системами </a:t>
            </a:r>
            <a:r>
              <a:rPr lang="ru-RU" sz="1800" dirty="0" err="1">
                <a:solidFill>
                  <a:schemeClr val="tx1"/>
                </a:solidFill>
              </a:rPr>
              <a:t>загальної</a:t>
            </a:r>
            <a:r>
              <a:rPr lang="ru-RU" sz="1800" dirty="0">
                <a:solidFill>
                  <a:schemeClr val="tx1"/>
                </a:solidFill>
              </a:rPr>
              <a:t> та </a:t>
            </a:r>
            <a:r>
              <a:rPr lang="ru-RU" sz="1800" dirty="0" err="1">
                <a:solidFill>
                  <a:schemeClr val="tx1"/>
                </a:solidFill>
              </a:rPr>
              <a:t>місцевої</a:t>
            </a:r>
            <a:endParaRPr lang="ru-RU" sz="1800" dirty="0">
              <a:solidFill>
                <a:schemeClr val="tx1"/>
              </a:solidFill>
            </a:endParaRPr>
          </a:p>
          <a:p>
            <a:r>
              <a:rPr lang="ru-RU" sz="1800" dirty="0" err="1">
                <a:solidFill>
                  <a:schemeClr val="tx1"/>
                </a:solidFill>
              </a:rPr>
              <a:t>вентиляції</a:t>
            </a:r>
            <a:r>
              <a:rPr lang="ru-RU" sz="1800" dirty="0">
                <a:solidFill>
                  <a:schemeClr val="tx1"/>
                </a:solidFill>
              </a:rPr>
              <a:t>, </a:t>
            </a:r>
            <a:r>
              <a:rPr lang="ru-RU" sz="1800" dirty="0" err="1">
                <a:solidFill>
                  <a:schemeClr val="tx1"/>
                </a:solidFill>
              </a:rPr>
              <a:t>які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повинні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забезпечувати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параметри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повітряного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середовища</a:t>
            </a:r>
            <a:r>
              <a:rPr lang="ru-RU" sz="1800" dirty="0">
                <a:solidFill>
                  <a:schemeClr val="tx1"/>
                </a:solidFill>
              </a:rPr>
              <a:t>, </a:t>
            </a:r>
            <a:r>
              <a:rPr lang="ru-RU" sz="1800" dirty="0" err="1">
                <a:solidFill>
                  <a:schemeClr val="tx1"/>
                </a:solidFill>
              </a:rPr>
              <a:t>що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визначені</a:t>
            </a:r>
            <a:endParaRPr lang="ru-RU" sz="1800" dirty="0">
              <a:solidFill>
                <a:schemeClr val="tx1"/>
              </a:solidFill>
            </a:endParaRPr>
          </a:p>
          <a:p>
            <a:r>
              <a:rPr lang="ru-RU" sz="1800" dirty="0" err="1">
                <a:solidFill>
                  <a:schemeClr val="tx1"/>
                </a:solidFill>
              </a:rPr>
              <a:t>санітарними</a:t>
            </a:r>
            <a:r>
              <a:rPr lang="ru-RU" sz="1800" dirty="0">
                <a:solidFill>
                  <a:schemeClr val="tx1"/>
                </a:solidFill>
              </a:rPr>
              <a:t> нормами;</a:t>
            </a:r>
          </a:p>
          <a:p>
            <a:r>
              <a:rPr lang="ru-RU" sz="1800" dirty="0">
                <a:solidFill>
                  <a:schemeClr val="tx1"/>
                </a:solidFill>
              </a:rPr>
              <a:t>- </a:t>
            </a:r>
            <a:r>
              <a:rPr lang="ru-RU" sz="1800" dirty="0" err="1">
                <a:solidFill>
                  <a:schemeClr val="tx1"/>
                </a:solidFill>
              </a:rPr>
              <a:t>створення</a:t>
            </a:r>
            <a:r>
              <a:rPr lang="ru-RU" sz="1800" dirty="0">
                <a:solidFill>
                  <a:schemeClr val="tx1"/>
                </a:solidFill>
              </a:rPr>
              <a:t> в </a:t>
            </a:r>
            <a:r>
              <a:rPr lang="ru-RU" sz="1800" dirty="0" err="1">
                <a:solidFill>
                  <a:schemeClr val="tx1"/>
                </a:solidFill>
              </a:rPr>
              <a:t>закритих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приміщеннях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відповідного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мікроклімату</a:t>
            </a:r>
            <a:r>
              <a:rPr lang="ru-RU" sz="1800" dirty="0">
                <a:solidFill>
                  <a:schemeClr val="tx1"/>
                </a:solidFill>
              </a:rPr>
              <a:t> за </a:t>
            </a:r>
            <a:r>
              <a:rPr lang="ru-RU" sz="1800" dirty="0" err="1">
                <a:solidFill>
                  <a:schemeClr val="tx1"/>
                </a:solidFill>
              </a:rPr>
              <a:t>допомогою</a:t>
            </a:r>
            <a:endParaRPr lang="ru-RU" sz="1800" dirty="0">
              <a:solidFill>
                <a:schemeClr val="tx1"/>
              </a:solidFill>
            </a:endParaRPr>
          </a:p>
          <a:p>
            <a:r>
              <a:rPr lang="ru-RU" sz="1800" dirty="0" err="1">
                <a:solidFill>
                  <a:schemeClr val="tx1"/>
                </a:solidFill>
              </a:rPr>
              <a:t>кондиціонерів</a:t>
            </a:r>
            <a:r>
              <a:rPr lang="ru-RU" sz="1800" dirty="0">
                <a:solidFill>
                  <a:schemeClr val="tx1"/>
                </a:solidFill>
              </a:rPr>
              <a:t> та </a:t>
            </a:r>
            <a:r>
              <a:rPr lang="ru-RU" sz="1800" dirty="0" err="1">
                <a:solidFill>
                  <a:schemeClr val="tx1"/>
                </a:solidFill>
              </a:rPr>
              <a:t>іонізаторів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повітря</a:t>
            </a:r>
            <a:r>
              <a:rPr lang="ru-RU" sz="1800" dirty="0" smtClean="0">
                <a:solidFill>
                  <a:schemeClr val="tx1"/>
                </a:solidFill>
              </a:rPr>
              <a:t>;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4608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84101" y="711558"/>
            <a:ext cx="9051187" cy="5637727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забезпечення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згорання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палива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експлуатації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газових</a:t>
            </a:r>
            <a:r>
              <a:rPr lang="ru-RU" dirty="0">
                <a:solidFill>
                  <a:schemeClr val="tx1"/>
                </a:solidFill>
              </a:rPr>
              <a:t> плит;</a:t>
            </a:r>
          </a:p>
          <a:p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систематичне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провітрювання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, у </a:t>
            </a:r>
            <a:r>
              <a:rPr lang="ru-RU" dirty="0" err="1">
                <a:solidFill>
                  <a:schemeClr val="tx1"/>
                </a:solidFill>
              </a:rPr>
              <a:t>яких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встановлено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обладнання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працює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газі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проведення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операцій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пов'язаних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просіюванням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борошна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цукрової</a:t>
            </a:r>
            <a:r>
              <a:rPr lang="ru-RU" dirty="0">
                <a:solidFill>
                  <a:schemeClr val="tx1"/>
                </a:solidFill>
              </a:rPr>
              <a:t> пудри та </a:t>
            </a:r>
            <a:r>
              <a:rPr lang="ru-RU" dirty="0" err="1">
                <a:solidFill>
                  <a:schemeClr val="tx1"/>
                </a:solidFill>
              </a:rPr>
              <a:t>інших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сипких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продуктів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робочому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місці</a:t>
            </a:r>
            <a:r>
              <a:rPr lang="ru-RU" dirty="0">
                <a:solidFill>
                  <a:schemeClr val="tx1"/>
                </a:solidFill>
              </a:rPr>
              <a:t>, яке </a:t>
            </a:r>
            <a:r>
              <a:rPr lang="ru-RU" dirty="0" err="1">
                <a:solidFill>
                  <a:schemeClr val="tx1"/>
                </a:solidFill>
              </a:rPr>
              <a:t>обладнане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місцевою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витяжною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вентиляцією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обладнання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всіх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виробничих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приміщень</a:t>
            </a:r>
            <a:r>
              <a:rPr lang="ru-RU" dirty="0">
                <a:solidFill>
                  <a:schemeClr val="tx1"/>
                </a:solidFill>
              </a:rPr>
              <a:t> фрамугами та </a:t>
            </a:r>
            <a:r>
              <a:rPr lang="ru-RU" dirty="0" err="1">
                <a:solidFill>
                  <a:schemeClr val="tx1"/>
                </a:solidFill>
              </a:rPr>
              <a:t>кватирками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природної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вентиляції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Коефіцієнт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аерації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відношення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площі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підлоги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площі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кватирки</a:t>
            </a:r>
            <a:r>
              <a:rPr lang="ru-RU" dirty="0">
                <a:solidFill>
                  <a:schemeClr val="tx1"/>
                </a:solidFill>
              </a:rPr>
              <a:t>) </a:t>
            </a:r>
            <a:r>
              <a:rPr lang="ru-RU" dirty="0" err="1">
                <a:solidFill>
                  <a:schemeClr val="tx1"/>
                </a:solidFill>
              </a:rPr>
              <a:t>має</a:t>
            </a:r>
            <a:r>
              <a:rPr lang="ru-RU" dirty="0">
                <a:solidFill>
                  <a:schemeClr val="tx1"/>
                </a:solidFill>
              </a:rPr>
              <a:t> бути не</a:t>
            </a:r>
          </a:p>
          <a:p>
            <a:r>
              <a:rPr lang="ru-RU" dirty="0" err="1">
                <a:solidFill>
                  <a:schemeClr val="tx1"/>
                </a:solidFill>
              </a:rPr>
              <a:t>меншим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ніж</a:t>
            </a:r>
            <a:r>
              <a:rPr lang="ru-RU" dirty="0">
                <a:solidFill>
                  <a:schemeClr val="tx1"/>
                </a:solidFill>
              </a:rPr>
              <a:t> 1:50;</a:t>
            </a:r>
          </a:p>
          <a:p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забезпечення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кратності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повітрообміну</a:t>
            </a:r>
            <a:r>
              <a:rPr lang="ru-RU" dirty="0">
                <a:solidFill>
                  <a:schemeClr val="tx1"/>
                </a:solidFill>
              </a:rPr>
              <a:t> 25-100 </a:t>
            </a:r>
            <a:r>
              <a:rPr lang="ru-RU" dirty="0" err="1">
                <a:solidFill>
                  <a:schemeClr val="tx1"/>
                </a:solidFill>
              </a:rPr>
              <a:t>разів</a:t>
            </a:r>
            <a:r>
              <a:rPr lang="ru-RU" dirty="0">
                <a:solidFill>
                  <a:schemeClr val="tx1"/>
                </a:solidFill>
              </a:rPr>
              <a:t> на годину, за </a:t>
            </a:r>
            <a:r>
              <a:rPr lang="ru-RU" dirty="0" err="1">
                <a:solidFill>
                  <a:schemeClr val="tx1"/>
                </a:solidFill>
              </a:rPr>
              <a:t>якої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досягається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найкращий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ефект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природної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вентиляції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82779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53" y="101792"/>
            <a:ext cx="117803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НАВЧАЛЬНА ІНСТРУКЦІЯ</a:t>
            </a:r>
            <a:endParaRPr lang="uk-UA" dirty="0" smtClean="0">
              <a:effectLst/>
            </a:endParaRPr>
          </a:p>
          <a:p>
            <a:pPr algn="ctr"/>
            <a:r>
              <a:rPr lang="ru-RU" b="1" dirty="0" smtClean="0">
                <a:effectLst/>
              </a:rPr>
              <a:t>по вивченню напрямку руху повітря</a:t>
            </a:r>
            <a:endParaRPr lang="ru-RU" dirty="0" smtClean="0">
              <a:effectLst/>
            </a:endParaRPr>
          </a:p>
          <a:p>
            <a:pPr algn="ct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Під напрямком вітру розуміють сторону горизонту, звідки дме вітер і позначають румбами - 4 основними (С., Ю., З., В.,) і 4 проміжними (СЗ., СВ., Пд., ЮВ.).</a:t>
            </a:r>
            <a:endParaRPr lang="uk-UA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Річну повторюваність вітрів в тій чи іншій місцевості зображують в графічному вигляді "рози вітрів" (рис. 7.1).</a:t>
            </a:r>
            <a:endParaRPr lang="uk-UA" dirty="0"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78" y="2410116"/>
            <a:ext cx="4279545" cy="414864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798619" y="618646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7.1. Роза вітрів</a:t>
            </a:r>
          </a:p>
          <a:p>
            <a:pPr algn="ct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760961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2509" y="335846"/>
            <a:ext cx="1148343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effectLst/>
              </a:rPr>
              <a:t>Для побудови "рози вітрів" на графіку румбів відкладають, виражену у відсотках, частоту вітрів кожного напрямку і з'єднують лінією. Штиль позначають колом з радіусом відповідно відсотка штильових днів.</a:t>
            </a:r>
            <a:endParaRPr lang="uk-UA" sz="2400" dirty="0" smtClean="0">
              <a:effectLst/>
            </a:endParaRPr>
          </a:p>
          <a:p>
            <a:pPr algn="just"/>
            <a:r>
              <a:rPr lang="uk-UA" sz="2400" dirty="0" smtClean="0">
                <a:effectLst/>
              </a:rPr>
              <a:t>"</a:t>
            </a:r>
            <a:r>
              <a:rPr lang="ru-RU" sz="2400" dirty="0" smtClean="0">
                <a:effectLst/>
              </a:rPr>
              <a:t>Розу вітрів "використовують в метеорології, </a:t>
            </a:r>
            <a:r>
              <a:rPr lang="ru-RU" sz="2400" dirty="0" err="1" smtClean="0">
                <a:effectLst/>
              </a:rPr>
              <a:t>аеро</a:t>
            </a:r>
            <a:r>
              <a:rPr lang="ru-RU" sz="2400" dirty="0" smtClean="0">
                <a:effectLst/>
              </a:rPr>
              <a:t>- і </a:t>
            </a:r>
            <a:r>
              <a:rPr lang="ru-RU" sz="2400" dirty="0" err="1" smtClean="0">
                <a:effectLst/>
              </a:rPr>
              <a:t>гідронавігаціі</a:t>
            </a:r>
            <a:r>
              <a:rPr lang="ru-RU" sz="2400" dirty="0" smtClean="0">
                <a:effectLst/>
              </a:rPr>
              <a:t>, А також в гігієні. В останньому випадку - для раціонального </a:t>
            </a:r>
            <a:r>
              <a:rPr lang="ru-RU" sz="2400" dirty="0" err="1" smtClean="0">
                <a:effectLst/>
              </a:rPr>
              <a:t>планування</a:t>
            </a:r>
            <a:r>
              <a:rPr lang="ru-RU" sz="2400" dirty="0" smtClean="0">
                <a:effectLst/>
              </a:rPr>
              <a:t>, </a:t>
            </a:r>
            <a:r>
              <a:rPr lang="ru-RU" sz="2400" dirty="0" err="1" smtClean="0">
                <a:effectLst/>
              </a:rPr>
              <a:t>взаєморозміщення</a:t>
            </a:r>
            <a:r>
              <a:rPr lang="ru-RU" sz="2400" dirty="0" smtClean="0">
                <a:effectLst/>
              </a:rPr>
              <a:t> об'єктів при попереджувальному санітарному нагляді за будівництвом населених місць, промислових підприємств, оздоровчих об'єктів, зон відпочинку.</a:t>
            </a:r>
            <a:endParaRPr lang="uk-UA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>Напрямок руху атмосферного повітря визначається за допомогою вимпела, (на кораблях), флюгерів різного побудови і тканинного конусу (на аеродромах).</a:t>
            </a:r>
          </a:p>
          <a:p>
            <a:pPr algn="just"/>
            <a:r>
              <a:rPr lang="ru-RU" sz="2400" dirty="0" smtClean="0">
                <a:effectLst/>
              </a:rPr>
              <a:t>У приміщеннях, де рух повітря дуже слабке, напрямок руху повітря можна досліджувати за допомогою фумігатора (диму, синтезованого тим або іншим засобами) або відхиленням полум'я свічки.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524694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9382" y="137556"/>
            <a:ext cx="1157844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/>
              </a:rPr>
              <a:t>НАВЧАЛЬНА ІНСТРУКЦІЯ</a:t>
            </a:r>
            <a:endParaRPr lang="ru-RU" sz="2400" dirty="0" smtClean="0">
              <a:effectLst/>
            </a:endParaRPr>
          </a:p>
          <a:p>
            <a:pPr algn="ctr"/>
            <a:r>
              <a:rPr lang="ru-RU" sz="2400" b="1" dirty="0" smtClean="0">
                <a:effectLst/>
              </a:rPr>
              <a:t>за визначенням швидкості руху повітря за допомогою анемометрів</a:t>
            </a:r>
            <a:endParaRPr lang="ru-RU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endParaRPr lang="ru-RU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>Швидкість руху атмосферного повітря (а також руху повітря в вентиляційних отворах) визначають за допомогою анемометрів: чашкові (при швидкостях від 1 до 50 м / с) і </a:t>
            </a:r>
            <a:r>
              <a:rPr lang="ru-RU" sz="2400" dirty="0" err="1" smtClean="0">
                <a:effectLst/>
              </a:rPr>
              <a:t>крильчатого</a:t>
            </a:r>
            <a:r>
              <a:rPr lang="ru-RU" sz="2400" dirty="0" smtClean="0">
                <a:effectLst/>
              </a:rPr>
              <a:t>(0,5-10 м / с) (рис. 7.2). Робота вертикально встановленого чашкового анемометра не залежить від напрямку вітру;</a:t>
            </a:r>
            <a:r>
              <a:rPr lang="ru-RU" sz="2400" dirty="0" err="1" smtClean="0">
                <a:effectLst/>
              </a:rPr>
              <a:t>крильчасті</a:t>
            </a:r>
            <a:r>
              <a:rPr lang="ru-RU" sz="2400" dirty="0" smtClean="0">
                <a:effectLst/>
              </a:rPr>
              <a:t> анемометр необхідно чітко орієнтувати віссю у напрямку вітру.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549815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937" y="51567"/>
            <a:ext cx="6328572" cy="515873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64223" y="535027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7.2. Анемометри</a:t>
            </a:r>
          </a:p>
          <a:p>
            <a:pPr algn="ctr"/>
            <a:r>
              <a:rPr lang="ru-RU" dirty="0" smtClean="0">
                <a:effectLst/>
              </a:rPr>
              <a:t>(А - </a:t>
            </a:r>
            <a:r>
              <a:rPr lang="ru-RU" dirty="0" err="1" smtClean="0">
                <a:effectLst/>
              </a:rPr>
              <a:t>крильчасті</a:t>
            </a:r>
            <a:r>
              <a:rPr lang="ru-RU" dirty="0" smtClean="0">
                <a:effectLst/>
              </a:rPr>
              <a:t>; б - чашковий)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121783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428" y="177047"/>
            <a:ext cx="1138051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effectLst/>
              </a:rPr>
              <a:t>Для визначення швидкості руху повітря спочатку записують вихідні показники циферблатів лічильника (тисячі, сотні, десятки і одиниці), відключивши його від </a:t>
            </a:r>
            <a:r>
              <a:rPr lang="ru-RU" sz="2000" dirty="0" err="1" smtClean="0">
                <a:effectLst/>
              </a:rPr>
              <a:t>турбинки</a:t>
            </a:r>
            <a:r>
              <a:rPr lang="ru-RU" sz="2000" dirty="0" smtClean="0">
                <a:effectLst/>
              </a:rPr>
              <a:t>, Виставляють анемометр в місці дослідження (наприклад, в створі вентиляційного отвору). Через 1-2 хв. холостого обертання вмикають одночасно лічильник оборотів і секундомір. Через 10 хв. лічильник відключають, знімають нові свідчення циферблатів і розраховують швидкість обертання крильчатки (кількість поділок шкали за секунду - А):</a:t>
            </a:r>
            <a:endParaRPr lang="ru-RU" sz="2000" dirty="0"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25414" y="2650567"/>
            <a:ext cx="16890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А</a:t>
            </a:r>
            <a:r>
              <a:rPr lang="ru-RU" dirty="0"/>
              <a:t> </a:t>
            </a:r>
            <a:r>
              <a:rPr lang="ru-RU" sz="2400" dirty="0"/>
              <a:t>=</a:t>
            </a:r>
            <a:endParaRPr lang="uk-UA" sz="2400" dirty="0"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0115" y="2423816"/>
            <a:ext cx="1508166" cy="995676"/>
          </a:xfrm>
          <a:prstGeom prst="rect">
            <a:avLst/>
          </a:prstGeom>
          <a:solidFill>
            <a:schemeClr val="tx1">
              <a:alpha val="58000"/>
            </a:schemeClr>
          </a:solidFill>
        </p:spPr>
      </p:pic>
      <p:sp>
        <p:nvSpPr>
          <p:cNvPr id="5" name="Прямоугольник 4"/>
          <p:cNvSpPr/>
          <p:nvPr/>
        </p:nvSpPr>
        <p:spPr>
          <a:xfrm>
            <a:off x="435428" y="341949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>
                <a:effectLst/>
              </a:rPr>
              <a:t>де: N</a:t>
            </a:r>
            <a:r>
              <a:rPr lang="ru-RU" baseline="-25000" dirty="0" smtClean="0">
                <a:effectLst/>
              </a:rPr>
              <a:t>1</a:t>
            </a:r>
            <a:r>
              <a:rPr lang="ru-RU" dirty="0" smtClean="0">
                <a:effectLst/>
              </a:rPr>
              <a:t> - смужка приладу до вимірювання; </a:t>
            </a:r>
            <a:endParaRPr lang="uk-UA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N</a:t>
            </a:r>
            <a:r>
              <a:rPr lang="ru-RU" baseline="-25000" dirty="0" smtClean="0">
                <a:effectLst/>
              </a:rPr>
              <a:t>2</a:t>
            </a:r>
            <a:r>
              <a:rPr lang="ru-RU" dirty="0" smtClean="0">
                <a:effectLst/>
              </a:rPr>
              <a:t> - смужка приладу після вимірювання;</a:t>
            </a:r>
            <a:endParaRPr lang="uk-UA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t - тривалість вимірювання в секундах.</a:t>
            </a:r>
            <a:endParaRPr lang="ru-RU" dirty="0"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428" y="4512099"/>
            <a:ext cx="113805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>За значенням «А» справ. / Сек. за графіком (у кожного анемометра є свій індивідуальний графік згідно заводському номеру приладу, який додається до анемометру), знаходять швидкість руху повітря в м / сек.</a:t>
            </a:r>
            <a:endParaRPr lang="uk-UA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Сила вітру визначається за 12-бальною шкалою: від штилю - 0 балів (швидкість руху повітря 0-0,5 м / с) до урагану - 12 балів (швидкість руху повітря 30 і більше м / с).</a:t>
            </a:r>
          </a:p>
          <a:p>
            <a:pPr algn="just"/>
            <a:r>
              <a:rPr lang="ru-RU" dirty="0" smtClean="0">
                <a:effectLst/>
              </a:rPr>
              <a:t>Детальніше шкала сили вітрів і швидкості руху повітря наведена в таблиці 1.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237122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844761"/>
              </p:ext>
            </p:extLst>
          </p:nvPr>
        </p:nvGraphicFramePr>
        <p:xfrm>
          <a:off x="461014" y="1350670"/>
          <a:ext cx="10571163" cy="4822227"/>
        </p:xfrm>
        <a:graphic>
          <a:graphicData uri="http://schemas.openxmlformats.org/drawingml/2006/table">
            <a:tbl>
              <a:tblPr/>
              <a:tblGrid>
                <a:gridCol w="701652">
                  <a:extLst>
                    <a:ext uri="{9D8B030D-6E8A-4147-A177-3AD203B41FA5}">
                      <a16:colId xmlns:a16="http://schemas.microsoft.com/office/drawing/2014/main" val="466170943"/>
                    </a:ext>
                  </a:extLst>
                </a:gridCol>
                <a:gridCol w="1007809">
                  <a:extLst>
                    <a:ext uri="{9D8B030D-6E8A-4147-A177-3AD203B41FA5}">
                      <a16:colId xmlns:a16="http://schemas.microsoft.com/office/drawing/2014/main" val="3535399647"/>
                    </a:ext>
                  </a:extLst>
                </a:gridCol>
                <a:gridCol w="1424820">
                  <a:extLst>
                    <a:ext uri="{9D8B030D-6E8A-4147-A177-3AD203B41FA5}">
                      <a16:colId xmlns:a16="http://schemas.microsoft.com/office/drawing/2014/main" val="1049653671"/>
                    </a:ext>
                  </a:extLst>
                </a:gridCol>
                <a:gridCol w="2467375">
                  <a:extLst>
                    <a:ext uri="{9D8B030D-6E8A-4147-A177-3AD203B41FA5}">
                      <a16:colId xmlns:a16="http://schemas.microsoft.com/office/drawing/2014/main" val="3262446771"/>
                    </a:ext>
                  </a:extLst>
                </a:gridCol>
                <a:gridCol w="4969507">
                  <a:extLst>
                    <a:ext uri="{9D8B030D-6E8A-4147-A177-3AD203B41FA5}">
                      <a16:colId xmlns:a16="http://schemas.microsoft.com/office/drawing/2014/main" val="206465096"/>
                    </a:ext>
                  </a:extLst>
                </a:gridCol>
              </a:tblGrid>
              <a:tr h="566050"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>
                          <a:effectLst/>
                        </a:rPr>
                        <a:t>бал</a:t>
                      </a:r>
                      <a:endParaRPr lang="ru-RU" sz="1400">
                        <a:effectLst/>
                      </a:endParaRPr>
                    </a:p>
                  </a:txBody>
                  <a:tcPr marL="18378" marR="18378" marT="18378" marB="1837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>
                          <a:effectLst/>
                        </a:rPr>
                        <a:t>штифт флюгера</a:t>
                      </a:r>
                      <a:endParaRPr lang="ru-RU" sz="1400">
                        <a:effectLst/>
                      </a:endParaRP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>
                          <a:effectLst/>
                        </a:rPr>
                        <a:t>Швидкість руху повітря, м / с</a:t>
                      </a:r>
                      <a:endParaRPr lang="ru-RU" sz="1400">
                        <a:effectLst/>
                      </a:endParaRPr>
                    </a:p>
                  </a:txBody>
                  <a:tcPr marL="18378" marR="18378" marT="18378" marB="1837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>
                          <a:effectLst/>
                        </a:rPr>
                        <a:t>Сила вітру</a:t>
                      </a:r>
                      <a:endParaRPr lang="ru-RU" sz="1400">
                        <a:effectLst/>
                      </a:endParaRPr>
                    </a:p>
                  </a:txBody>
                  <a:tcPr marL="18378" marR="18378" marT="18378" marB="1837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>
                          <a:effectLst/>
                        </a:rPr>
                        <a:t>візуальна оцінка</a:t>
                      </a:r>
                      <a:endParaRPr lang="ru-RU" sz="1400">
                        <a:effectLst/>
                      </a:endParaRPr>
                    </a:p>
                  </a:txBody>
                  <a:tcPr marL="18378" marR="18378" marT="18378" marB="1837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7672188"/>
                  </a:ext>
                </a:extLst>
              </a:tr>
              <a:tr h="263597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0,0-0,5 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Штиль (затишність)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 dirty="0">
                          <a:effectLst/>
                        </a:rPr>
                        <a:t>Дим піднімається вертикально, листя нерухомі.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0436903"/>
                  </a:ext>
                </a:extLst>
              </a:tr>
              <a:tr h="187983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0-1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0,6-1,7 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тихий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Рухи флюгера непомітні.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6900146"/>
                  </a:ext>
                </a:extLst>
              </a:tr>
              <a:tr h="263597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1-2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1,8-3,3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легкий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Подуву вітру відчувається особою; листя ворушаться.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3146514"/>
                  </a:ext>
                </a:extLst>
              </a:tr>
              <a:tr h="187983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3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2 і 2-3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3,4-5,2 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слабкий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Листя і тонкі гілки ворушаться. 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5431483"/>
                  </a:ext>
                </a:extLst>
              </a:tr>
              <a:tr h="187983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4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3 і 3-4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5,3-7,4 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помірний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Тонкі гілки ворушаться, піднімається пил.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8707733"/>
                  </a:ext>
                </a:extLst>
              </a:tr>
              <a:tr h="187983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5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4 і 4-5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7,5-9,6 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Свіжий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Хитаються тонкі стовбури дерев.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8436852"/>
                  </a:ext>
                </a:extLst>
              </a:tr>
              <a:tr h="187983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6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5 і 5-6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9,7-12,4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сильний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Хитаються товсті стовбури дерев.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5361598"/>
                  </a:ext>
                </a:extLst>
              </a:tr>
              <a:tr h="414823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7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6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12,5-15,2 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міцний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Хитаються стовбури дерев, гнуться великі гілки, проти вітру відчувається опір.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8155430"/>
                  </a:ext>
                </a:extLst>
              </a:tr>
              <a:tr h="263597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8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6-7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15,3-18,2 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дуже міцний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Вітер ламає тонкі гілки, ускладнює рух.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2965960"/>
                  </a:ext>
                </a:extLst>
              </a:tr>
              <a:tr h="187983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9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7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18,3-21,5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шторм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Вітер приносить великі руйнування.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7436499"/>
                  </a:ext>
                </a:extLst>
              </a:tr>
              <a:tr h="187983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10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/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21,6-25,1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Сильний шторм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Вітер приносить великі руйнування.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2934052"/>
                  </a:ext>
                </a:extLst>
              </a:tr>
              <a:tr h="263597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11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/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25,2-29,0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Дуже сильний шторм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Вітер приносить великі руйнування.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173244"/>
                  </a:ext>
                </a:extLst>
              </a:tr>
              <a:tr h="263597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12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/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29,0 і більше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ураган 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 dirty="0">
                          <a:effectLst/>
                        </a:rPr>
                        <a:t>Вітер приносить великі руйнування.</a:t>
                      </a:r>
                    </a:p>
                  </a:txBody>
                  <a:tcPr marL="18378" marR="18378" marT="18378" marB="1837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7849687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61014" y="0"/>
            <a:ext cx="7519204" cy="218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Таблиця 1.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</a:br>
            <a:endParaRPr kumimoji="0" lang="ru-RU" altLang="ru-RU" sz="16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Оцінка швидкості і сили вітру за шкалою Бофорта в балах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3402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19584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НАВЧАЛЬНА ІНСТРУКЦІЯ</a:t>
            </a:r>
            <a:endParaRPr lang="ru-RU" dirty="0" smtClean="0">
              <a:effectLst/>
            </a:endParaRPr>
          </a:p>
          <a:p>
            <a:pPr algn="ctr"/>
            <a:r>
              <a:rPr lang="ru-RU" b="1" dirty="0" smtClean="0">
                <a:effectLst/>
              </a:rPr>
              <a:t>за визначенням швидкості руху повітря в приміщеннях з допомогою кататермометра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Кататермометр дозволяє визначати дуже слабкий рух повітря в межах від 0,1 до 1,5 м / с. Прилад являє собою спиртовий термометр з циліндричним або кульовим резервуаром. Шкала циліндричного кататермометра градуирована в межах від 35 до 38</a:t>
            </a:r>
            <a:r>
              <a:rPr lang="ru-RU" baseline="30000" dirty="0" smtClean="0">
                <a:effectLst/>
              </a:rPr>
              <a:t>○</a:t>
            </a:r>
            <a:r>
              <a:rPr lang="ru-RU" dirty="0" smtClean="0">
                <a:effectLst/>
              </a:rPr>
              <a:t>З, кульового - від 33 до 40</a:t>
            </a:r>
            <a:r>
              <a:rPr lang="ru-RU" baseline="30000" dirty="0" smtClean="0">
                <a:effectLst/>
              </a:rPr>
              <a:t>○</a:t>
            </a:r>
            <a:r>
              <a:rPr lang="ru-RU" dirty="0" smtClean="0">
                <a:effectLst/>
              </a:rPr>
              <a:t>З (рис. 7.3.).</a:t>
            </a:r>
            <a:endParaRPr lang="uk-UA" dirty="0"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04" y="2424538"/>
            <a:ext cx="3455719" cy="433252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60519" y="242453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effectLst/>
              </a:rPr>
              <a:t>Мал. 7.3. кататермометр</a:t>
            </a:r>
          </a:p>
          <a:p>
            <a:r>
              <a:rPr lang="ru-RU" dirty="0" smtClean="0">
                <a:effectLst/>
              </a:rPr>
              <a:t>(А - циліндричний (Хілла); б - кульовий)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375782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129" y="125680"/>
            <a:ext cx="1169719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effectLst/>
              </a:rPr>
              <a:t>Принцип роботи кататермометра полягає в тому, що попередньо нагрітий, він втрачає тепло не тільки під дією температури повітря та радіаційної температури, але і під дією руху повітря, пропорційно його швидкості.</a:t>
            </a:r>
          </a:p>
          <a:p>
            <a:pPr algn="just"/>
            <a:r>
              <a:rPr lang="ru-RU" sz="2400" dirty="0" smtClean="0">
                <a:effectLst/>
              </a:rPr>
              <a:t>Кататермометр призначений для визначення охолоджуючої здатності повітря, на підставі якої і розраховується швидкість руху повітря. Знаючи цю величину охолодження кататермометра і температуру навколишнього повітря, за емпіричними формулами і за таблицями можна визначити швидкість руху повітря.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494939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673" y="121815"/>
            <a:ext cx="1176053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effectLst/>
              </a:rPr>
              <a:t>Хід роботи: </a:t>
            </a:r>
            <a:r>
              <a:rPr lang="ru-RU" sz="2400" dirty="0" err="1" smtClean="0">
                <a:effectLst/>
              </a:rPr>
              <a:t>кульовий</a:t>
            </a:r>
            <a:r>
              <a:rPr lang="ru-RU" sz="2400" dirty="0" smtClean="0">
                <a:effectLst/>
              </a:rPr>
              <a:t> кататермометр занурюють в посудину з гарячою водою при температурі останньої 65-70</a:t>
            </a:r>
            <a:r>
              <a:rPr lang="ru-RU" sz="2400" dirty="0" smtClean="0">
                <a:effectLst/>
                <a:latin typeface="Symbol, serif"/>
              </a:rPr>
              <a:t></a:t>
            </a:r>
            <a:r>
              <a:rPr lang="ru-RU" sz="2400" dirty="0" smtClean="0">
                <a:effectLst/>
              </a:rPr>
              <a:t>З доти, поки пофарбований спирт не заповнить на 1 / 2-1 / 3 обсяг верхнього резервуара. Після цього кататермометр насухо витирають і підвішують на штатив в центрі приміщення (або в іншому місці, де необхідно визначити швидкість руху повітря). При визначенні у відкритій атмосфері кататермометр захищають від впливу променевої енергії Сонця. Далі за допомогою секундоміра визначають час в секундах, за який стовпчик опустився від Т</a:t>
            </a:r>
            <a:r>
              <a:rPr lang="ru-RU" sz="2400" baseline="-25000" dirty="0" smtClean="0">
                <a:effectLst/>
              </a:rPr>
              <a:t>1</a:t>
            </a:r>
            <a:r>
              <a:rPr lang="ru-RU" sz="2400" dirty="0" smtClean="0">
                <a:effectLst/>
              </a:rPr>
              <a:t> до Т</a:t>
            </a:r>
            <a:r>
              <a:rPr lang="ru-RU" sz="2400" baseline="-25000" dirty="0" smtClean="0">
                <a:effectLst/>
              </a:rPr>
              <a:t>2</a:t>
            </a:r>
            <a:r>
              <a:rPr lang="ru-RU" sz="2400" dirty="0" smtClean="0">
                <a:effectLst/>
              </a:rPr>
              <a:t>. Інтервали охолодження кататермометра можна брати від 40</a:t>
            </a:r>
            <a:r>
              <a:rPr lang="ru-RU" sz="2400" dirty="0" smtClean="0">
                <a:effectLst/>
                <a:latin typeface="Symbol, serif"/>
              </a:rPr>
              <a:t>*</a:t>
            </a:r>
            <a:r>
              <a:rPr lang="ru-RU" sz="2400" dirty="0" smtClean="0">
                <a:effectLst/>
              </a:rPr>
              <a:t>З до 33</a:t>
            </a:r>
            <a:r>
              <a:rPr lang="ru-RU" sz="2400" dirty="0" smtClean="0">
                <a:effectLst/>
                <a:latin typeface="Symbol, serif"/>
              </a:rPr>
              <a:t>*</a:t>
            </a:r>
            <a:r>
              <a:rPr lang="ru-RU" sz="2400" dirty="0" smtClean="0">
                <a:effectLst/>
              </a:rPr>
              <a:t>С, тобто такий інтервал, щоб результат від ділення суми відповідала 36,5</a:t>
            </a:r>
            <a:r>
              <a:rPr lang="ru-RU" sz="2400" dirty="0">
                <a:latin typeface="Symbol, serif"/>
              </a:rPr>
              <a:t>*</a:t>
            </a:r>
            <a:r>
              <a:rPr lang="ru-RU" sz="2400" dirty="0" smtClean="0">
                <a:effectLst/>
              </a:rPr>
              <a:t>С. </a:t>
            </a:r>
            <a:endParaRPr lang="uk-UA" sz="2400" dirty="0"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5320" y="3787675"/>
            <a:ext cx="921038" cy="716758"/>
          </a:xfrm>
          <a:prstGeom prst="rect">
            <a:avLst/>
          </a:prstGeom>
          <a:solidFill>
            <a:schemeClr val="tx1">
              <a:alpha val="62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1875399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6675" y="176634"/>
            <a:ext cx="114517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Величину охолодження циліндричного кататермометра і кульового з інтервалом 38-35</a:t>
            </a:r>
            <a:r>
              <a:rPr lang="ru-RU" sz="2400" baseline="30000" dirty="0"/>
              <a:t>○</a:t>
            </a:r>
            <a:r>
              <a:rPr lang="ru-RU" sz="2400" dirty="0"/>
              <a:t>З знаходять за формулою:</a:t>
            </a:r>
            <a:endParaRPr lang="uk-UA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2946" y="1007631"/>
            <a:ext cx="2359227" cy="118080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</p:pic>
      <p:sp>
        <p:nvSpPr>
          <p:cNvPr id="4" name="Прямоугольник 3"/>
          <p:cNvSpPr/>
          <p:nvPr/>
        </p:nvSpPr>
        <p:spPr>
          <a:xfrm>
            <a:off x="320361" y="2562736"/>
            <a:ext cx="55034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dirty="0" smtClean="0">
                <a:effectLst/>
              </a:rPr>
              <a:t>де: Н - охолоджуюча здатність повітря в</a:t>
            </a:r>
            <a:endParaRPr lang="uk-UA" dirty="0"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3791" y="2188431"/>
            <a:ext cx="1398382" cy="1117942"/>
          </a:xfrm>
          <a:prstGeom prst="rect">
            <a:avLst/>
          </a:prstGeom>
          <a:solidFill>
            <a:schemeClr val="tx1">
              <a:alpha val="57000"/>
            </a:schemeClr>
          </a:solidFill>
        </p:spPr>
      </p:pic>
      <p:sp>
        <p:nvSpPr>
          <p:cNvPr id="6" name="Прямоугольник 5"/>
          <p:cNvSpPr/>
          <p:nvPr/>
        </p:nvSpPr>
        <p:spPr>
          <a:xfrm>
            <a:off x="321556" y="3306373"/>
            <a:ext cx="1144688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effectLst/>
              </a:rPr>
              <a:t>F - фактор кататермометра - постійна величина, нанесена на тильній стороні шкали, яка показує кількість тепла, що втрачається з 1см</a:t>
            </a:r>
            <a:r>
              <a:rPr lang="ru-RU" sz="2400" baseline="30000" dirty="0" smtClean="0">
                <a:effectLst/>
              </a:rPr>
              <a:t>2</a:t>
            </a:r>
            <a:r>
              <a:rPr lang="ru-RU" sz="2400" dirty="0" smtClean="0">
                <a:effectLst/>
              </a:rPr>
              <a:t> поверхні приладу за час його охолодження з 38</a:t>
            </a:r>
            <a:r>
              <a:rPr lang="ru-RU" sz="2400" dirty="0" smtClean="0">
                <a:effectLst/>
                <a:latin typeface="Symbol, serif"/>
              </a:rPr>
              <a:t></a:t>
            </a:r>
            <a:r>
              <a:rPr lang="ru-RU" sz="2400" dirty="0" smtClean="0">
                <a:effectLst/>
              </a:rPr>
              <a:t>З до 35</a:t>
            </a:r>
            <a:r>
              <a:rPr lang="ru-RU" sz="2400" dirty="0" smtClean="0">
                <a:effectLst/>
                <a:latin typeface="Symbol, serif"/>
              </a:rPr>
              <a:t></a:t>
            </a:r>
            <a:r>
              <a:rPr lang="ru-RU" sz="2400" dirty="0" smtClean="0">
                <a:effectLst/>
              </a:rPr>
              <a:t>З і дорівнює понад 600 (у кульового кататермометра старих випусків - при охолодженні на 1</a:t>
            </a:r>
            <a:r>
              <a:rPr lang="ru-RU" dirty="0"/>
              <a:t></a:t>
            </a:r>
            <a:r>
              <a:rPr lang="ru-RU" sz="2400" dirty="0" smtClean="0">
                <a:effectLst/>
              </a:rPr>
              <a:t>З і знаходиться в межах 200 - 250)</a:t>
            </a:r>
            <a:endParaRPr lang="uk-UA" sz="2400" dirty="0" smtClean="0">
              <a:effectLst/>
            </a:endParaRPr>
          </a:p>
          <a:p>
            <a:pPr algn="just"/>
            <a:endParaRPr lang="uk-UA" sz="2400" dirty="0">
              <a:effectLst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3114" y="5230810"/>
            <a:ext cx="831273" cy="604046"/>
          </a:xfrm>
          <a:prstGeom prst="rect">
            <a:avLst/>
          </a:prstGeom>
          <a:solidFill>
            <a:schemeClr val="tx1">
              <a:alpha val="74000"/>
            </a:schemeClr>
          </a:solidFill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994" y="5118265"/>
            <a:ext cx="933525" cy="60222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328321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053" y="188647"/>
            <a:ext cx="114636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effectLst/>
              </a:rPr>
              <a:t>а - тривалість охолодження кататермометра з 38</a:t>
            </a:r>
            <a:r>
              <a:rPr lang="ru-RU" sz="2000" dirty="0" smtClean="0">
                <a:effectLst/>
                <a:latin typeface="Symbol, serif"/>
              </a:rPr>
              <a:t></a:t>
            </a:r>
            <a:r>
              <a:rPr lang="ru-RU" sz="2000" dirty="0" smtClean="0">
                <a:effectLst/>
              </a:rPr>
              <a:t>З до 35</a:t>
            </a:r>
            <a:r>
              <a:rPr lang="ru-RU" sz="2000" dirty="0" smtClean="0">
                <a:effectLst/>
                <a:latin typeface="Symbol, serif"/>
              </a:rPr>
              <a:t></a:t>
            </a:r>
            <a:r>
              <a:rPr lang="ru-RU" sz="2000" dirty="0" smtClean="0">
                <a:effectLst/>
              </a:rPr>
              <a:t>С,</a:t>
            </a:r>
            <a:r>
              <a:rPr lang="ru-RU" sz="2000" baseline="30000" dirty="0" smtClean="0">
                <a:effectLst/>
              </a:rPr>
              <a:t> </a:t>
            </a:r>
            <a:r>
              <a:rPr lang="ru-RU" sz="2000" dirty="0" smtClean="0">
                <a:effectLst/>
              </a:rPr>
              <a:t>в секундах.</a:t>
            </a:r>
            <a:endParaRPr lang="uk-UA" sz="2000" dirty="0" smtClean="0">
              <a:effectLst/>
            </a:endParaRPr>
          </a:p>
          <a:p>
            <a:pPr algn="just"/>
            <a:r>
              <a:rPr lang="ru-RU" sz="2000" dirty="0" smtClean="0">
                <a:effectLst/>
              </a:rPr>
              <a:t>При використанні кульового кататермометра старого випуску (у якого фактор градуйований на 1</a:t>
            </a:r>
            <a:r>
              <a:rPr lang="ru-RU" sz="2000" dirty="0" smtClean="0">
                <a:effectLst/>
                <a:latin typeface="Symbol, serif"/>
              </a:rPr>
              <a:t></a:t>
            </a:r>
            <a:r>
              <a:rPr lang="ru-RU" sz="2000" dirty="0" smtClean="0">
                <a:effectLst/>
              </a:rPr>
              <a:t>З </a:t>
            </a:r>
            <a:r>
              <a:rPr lang="ru-RU" sz="2000" dirty="0" smtClean="0">
                <a:effectLst/>
                <a:latin typeface="Symbol, serif"/>
              </a:rPr>
              <a:t></a:t>
            </a:r>
            <a:r>
              <a:rPr lang="ru-RU" sz="2000" dirty="0" smtClean="0">
                <a:effectLst/>
              </a:rPr>
              <a:t> 200 - 250 </a:t>
            </a:r>
            <a:r>
              <a:rPr lang="ru-RU" sz="2000" dirty="0" err="1" smtClean="0">
                <a:effectLst/>
              </a:rPr>
              <a:t>Мкал</a:t>
            </a:r>
            <a:r>
              <a:rPr lang="ru-RU" sz="2000" dirty="0" smtClean="0">
                <a:effectLst/>
              </a:rPr>
              <a:t>/ см</a:t>
            </a:r>
            <a:r>
              <a:rPr lang="ru-RU" sz="2000" baseline="30000" dirty="0" smtClean="0">
                <a:effectLst/>
              </a:rPr>
              <a:t>2</a:t>
            </a:r>
            <a:r>
              <a:rPr lang="ru-RU" sz="2000" dirty="0" smtClean="0">
                <a:effectLst/>
              </a:rPr>
              <a:t>) Величину охолодження знаходять за формулою:</a:t>
            </a:r>
            <a:endParaRPr lang="uk-UA" sz="2000" dirty="0"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31299" y="1563444"/>
            <a:ext cx="8275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effectLst/>
              </a:rPr>
              <a:t>Н =</a:t>
            </a:r>
            <a:endParaRPr lang="uk-UA" sz="2400" dirty="0"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8888" y="1383877"/>
            <a:ext cx="2777510" cy="82080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</p:pic>
      <p:sp>
        <p:nvSpPr>
          <p:cNvPr id="5" name="Прямоугольник 4"/>
          <p:cNvSpPr/>
          <p:nvPr/>
        </p:nvSpPr>
        <p:spPr>
          <a:xfrm>
            <a:off x="471052" y="2384243"/>
            <a:ext cx="114636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effectLst/>
              </a:rPr>
              <a:t>де Т</a:t>
            </a:r>
            <a:r>
              <a:rPr lang="ru-RU" sz="2000" baseline="-25000" dirty="0" smtClean="0">
                <a:effectLst/>
              </a:rPr>
              <a:t>1</a:t>
            </a:r>
            <a:r>
              <a:rPr lang="ru-RU" sz="2000" dirty="0" smtClean="0">
                <a:effectLst/>
              </a:rPr>
              <a:t>-Т</a:t>
            </a:r>
            <a:r>
              <a:rPr lang="ru-RU" sz="2000" baseline="-25000" dirty="0" smtClean="0">
                <a:effectLst/>
              </a:rPr>
              <a:t>2</a:t>
            </a:r>
            <a:r>
              <a:rPr lang="ru-RU" sz="2000" dirty="0" smtClean="0">
                <a:effectLst/>
              </a:rPr>
              <a:t> - різниця температур обраного інтервалу в градусах Цельсія;</a:t>
            </a:r>
            <a:endParaRPr lang="uk-UA" sz="2000" dirty="0" smtClean="0">
              <a:effectLst/>
            </a:endParaRPr>
          </a:p>
          <a:p>
            <a:pPr algn="just"/>
            <a:r>
              <a:rPr lang="ru-RU" sz="2000" dirty="0" smtClean="0">
                <a:effectLst/>
              </a:rPr>
              <a:t>а - час охолодження приладу, в секундах.</a:t>
            </a:r>
          </a:p>
          <a:p>
            <a:pPr algn="just"/>
            <a:r>
              <a:rPr lang="ru-RU" sz="2000" dirty="0" smtClean="0">
                <a:effectLst/>
              </a:rPr>
              <a:t>Для визначення швидкостей руху повітря менше 1 м / с застосовують формулу:</a:t>
            </a:r>
            <a:endParaRPr lang="ru-RU" sz="2000" dirty="0"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8888" y="3579472"/>
            <a:ext cx="1665463" cy="120600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</p:pic>
      <p:sp>
        <p:nvSpPr>
          <p:cNvPr id="7" name="Прямоугольник 6"/>
          <p:cNvSpPr/>
          <p:nvPr/>
        </p:nvSpPr>
        <p:spPr>
          <a:xfrm>
            <a:off x="471052" y="4864412"/>
            <a:ext cx="11143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>а для визначення швидкостей більше 1 м / с - формулу:</a:t>
            </a:r>
            <a:endParaRPr lang="ru-RU" dirty="0">
              <a:effectLst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8888" y="5312684"/>
            <a:ext cx="1646185" cy="120600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905704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1678" y="275779"/>
            <a:ext cx="112617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effectLst/>
              </a:rPr>
              <a:t>де: V - швидкість руху повітря (м / с);</a:t>
            </a:r>
          </a:p>
          <a:p>
            <a:pPr algn="just"/>
            <a:r>
              <a:rPr lang="ru-RU" sz="2400" dirty="0" smtClean="0">
                <a:effectLst/>
              </a:rPr>
              <a:t>H - охолоджуюча здатність повітря;</a:t>
            </a:r>
            <a:endParaRPr lang="uk-UA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>Q - різниця між середньою температурою кататермометра 36,5</a:t>
            </a:r>
            <a:r>
              <a:rPr lang="ru-RU" sz="2400" dirty="0" smtClean="0">
                <a:effectLst/>
                <a:latin typeface="Symbol, serif"/>
              </a:rPr>
              <a:t></a:t>
            </a:r>
            <a:r>
              <a:rPr lang="ru-RU" sz="2400" dirty="0" smtClean="0">
                <a:effectLst/>
              </a:rPr>
              <a:t>З і температурою навколишнього середовища;</a:t>
            </a:r>
            <a:endParaRPr lang="uk-UA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>0,20 і 0,40 - емпіричні коефіцієнти;</a:t>
            </a:r>
          </a:p>
          <a:p>
            <a:pPr algn="just"/>
            <a:r>
              <a:rPr lang="ru-RU" sz="2400" dirty="0" smtClean="0">
                <a:effectLst/>
              </a:rPr>
              <a:t>0,13 і 0,47 - емпіричні коефіцієнти.</a:t>
            </a:r>
            <a:endParaRPr lang="ru-RU" sz="2400" dirty="0"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1678" y="3905623"/>
            <a:ext cx="113567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effectLst/>
              </a:rPr>
              <a:t>Швидкість руху повітря при роботі з кататермометром може бути визначена не тільки шляхом розрахунку за формулами а й за допомогою таблиць для кульового кататермометра (табл. 2), після попереднього розрахунку, таблиця 3.</a:t>
            </a:r>
            <a:endParaRPr lang="uk-UA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465025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0">
              <a:srgbClr val="5ECCE9"/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185341"/>
              </p:ext>
            </p:extLst>
          </p:nvPr>
        </p:nvGraphicFramePr>
        <p:xfrm>
          <a:off x="344383" y="1213262"/>
          <a:ext cx="6198923" cy="5644738"/>
        </p:xfrm>
        <a:graphic>
          <a:graphicData uri="http://schemas.openxmlformats.org/drawingml/2006/table">
            <a:tbl>
              <a:tblPr/>
              <a:tblGrid>
                <a:gridCol w="1023353">
                  <a:extLst>
                    <a:ext uri="{9D8B030D-6E8A-4147-A177-3AD203B41FA5}">
                      <a16:colId xmlns:a16="http://schemas.microsoft.com/office/drawing/2014/main" val="2926065861"/>
                    </a:ext>
                  </a:extLst>
                </a:gridCol>
                <a:gridCol w="1035114">
                  <a:extLst>
                    <a:ext uri="{9D8B030D-6E8A-4147-A177-3AD203B41FA5}">
                      <a16:colId xmlns:a16="http://schemas.microsoft.com/office/drawing/2014/main" val="2543019419"/>
                    </a:ext>
                  </a:extLst>
                </a:gridCol>
                <a:gridCol w="1035114">
                  <a:extLst>
                    <a:ext uri="{9D8B030D-6E8A-4147-A177-3AD203B41FA5}">
                      <a16:colId xmlns:a16="http://schemas.microsoft.com/office/drawing/2014/main" val="343216692"/>
                    </a:ext>
                  </a:extLst>
                </a:gridCol>
                <a:gridCol w="1035114">
                  <a:extLst>
                    <a:ext uri="{9D8B030D-6E8A-4147-A177-3AD203B41FA5}">
                      <a16:colId xmlns:a16="http://schemas.microsoft.com/office/drawing/2014/main" val="1829990154"/>
                    </a:ext>
                  </a:extLst>
                </a:gridCol>
                <a:gridCol w="1035114">
                  <a:extLst>
                    <a:ext uri="{9D8B030D-6E8A-4147-A177-3AD203B41FA5}">
                      <a16:colId xmlns:a16="http://schemas.microsoft.com/office/drawing/2014/main" val="3602594996"/>
                    </a:ext>
                  </a:extLst>
                </a:gridCol>
                <a:gridCol w="1035114">
                  <a:extLst>
                    <a:ext uri="{9D8B030D-6E8A-4147-A177-3AD203B41FA5}">
                      <a16:colId xmlns:a16="http://schemas.microsoft.com/office/drawing/2014/main" val="1662118769"/>
                    </a:ext>
                  </a:extLst>
                </a:gridCol>
              </a:tblGrid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en-US" sz="1400">
                          <a:effectLst/>
                        </a:rPr>
                        <a:t>H / Q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>
                          <a:effectLst/>
                        </a:rPr>
                        <a:t>V, </a:t>
                      </a:r>
                      <a:r>
                        <a:rPr lang="ru-RU" sz="1400">
                          <a:effectLst/>
                        </a:rPr>
                        <a:t>м / с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>
                          <a:effectLst/>
                        </a:rPr>
                        <a:t>H / Q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>
                          <a:effectLst/>
                        </a:rPr>
                        <a:t>V, </a:t>
                      </a:r>
                      <a:r>
                        <a:rPr lang="ru-RU" sz="1400">
                          <a:effectLst/>
                        </a:rPr>
                        <a:t>м / с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>
                          <a:effectLst/>
                        </a:rPr>
                        <a:t>H / Q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>
                          <a:effectLst/>
                        </a:rPr>
                        <a:t>V, </a:t>
                      </a:r>
                      <a:r>
                        <a:rPr lang="ru-RU" sz="1400">
                          <a:effectLst/>
                        </a:rPr>
                        <a:t>м / с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5012199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0,33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0,046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0,44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0,67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1,27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3119147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0,34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0,062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0,51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0,48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0,68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1,31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0110310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0,35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0,077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0,69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1,35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8758854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0,36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0,09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0,53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1,39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737919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0,37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0,11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0,54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0,62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0,71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1,43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3642959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0,38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0,12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0,55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068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1,48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91221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0,39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0,14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0,56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0,73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0,73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1,52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0986215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0,16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0,80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0,74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1,57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473672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0,41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0,18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0,58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0,88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0,75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1,60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0203038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0,20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effectLst/>
                        </a:rPr>
                        <a:t>0,59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0,97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0,76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1,65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0343702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0,43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0,22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0,60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1,00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1,70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3426733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0,44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0,25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0,61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1,03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0,78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1,75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5266809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0,45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0,27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0,62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1,07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0,79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1,79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408139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0,46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0,30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0,63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1,11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0,80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1,84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9299783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0,47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0,33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0,64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1,15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0,81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1,89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0737196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0,48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0,36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0,65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1,19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0,82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1,94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5176392"/>
                  </a:ext>
                </a:extLst>
              </a:tr>
              <a:tr h="273006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0,49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0,40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0,66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1,22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0,83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1,98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0493026"/>
                  </a:ext>
                </a:extLst>
              </a:tr>
              <a:tr h="476770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/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/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/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/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</a:rPr>
                        <a:t>0,84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effectLst/>
                        </a:rPr>
                        <a:t>2,03</a:t>
                      </a:r>
                    </a:p>
                  </a:txBody>
                  <a:tcPr marL="36251" marR="36251" marT="36251" marB="362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1064199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44383" y="179236"/>
            <a:ext cx="11697196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Таблиця для визначення швидкості руху повітря по кульового кататермометра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177</TotalTime>
  <Words>4019</Words>
  <Application>Microsoft Office PowerPoint</Application>
  <PresentationFormat>Широкоэкранный</PresentationFormat>
  <Paragraphs>501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4" baseType="lpstr">
      <vt:lpstr>Arial</vt:lpstr>
      <vt:lpstr>Century Gothic</vt:lpstr>
      <vt:lpstr>Symbol, serif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Пользователь</cp:lastModifiedBy>
  <cp:revision>22</cp:revision>
  <dcterms:created xsi:type="dcterms:W3CDTF">2017-07-26T23:01:45Z</dcterms:created>
  <dcterms:modified xsi:type="dcterms:W3CDTF">2023-02-22T16:25:27Z</dcterms:modified>
</cp:coreProperties>
</file>