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sldIdLst>
    <p:sldId id="256" r:id="rId2"/>
    <p:sldId id="257" r:id="rId3"/>
    <p:sldId id="258" r:id="rId4"/>
    <p:sldId id="259" r:id="rId5"/>
    <p:sldId id="260" r:id="rId6"/>
    <p:sldId id="262" r:id="rId7"/>
    <p:sldId id="289" r:id="rId8"/>
    <p:sldId id="290" r:id="rId9"/>
    <p:sldId id="291" r:id="rId10"/>
    <p:sldId id="292" r:id="rId11"/>
    <p:sldId id="293" r:id="rId12"/>
    <p:sldId id="294" r:id="rId13"/>
    <p:sldId id="298" r:id="rId14"/>
    <p:sldId id="300" r:id="rId15"/>
    <p:sldId id="295"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96" r:id="rId37"/>
    <p:sldId id="297" r:id="rId38"/>
    <p:sldId id="299" r:id="rId39"/>
    <p:sldId id="283" r:id="rId40"/>
    <p:sldId id="284" r:id="rId41"/>
    <p:sldId id="285" r:id="rId42"/>
    <p:sldId id="286" r:id="rId43"/>
    <p:sldId id="288" r:id="rId4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BFC582E-9E6F-47A3-98BA-A8F53A15394C}"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10D50B-DEFC-42D8-88A8-85A4186257DC}"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741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BFC582E-9E6F-47A3-98BA-A8F53A15394C}"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10D50B-DEFC-42D8-88A8-85A4186257DC}" type="slidenum">
              <a:rPr lang="ru-RU" smtClean="0"/>
              <a:t>‹#›</a:t>
            </a:fld>
            <a:endParaRPr lang="ru-RU"/>
          </a:p>
        </p:txBody>
      </p:sp>
    </p:spTree>
    <p:extLst>
      <p:ext uri="{BB962C8B-B14F-4D97-AF65-F5344CB8AC3E}">
        <p14:creationId xmlns:p14="http://schemas.microsoft.com/office/powerpoint/2010/main" val="4272113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BFC582E-9E6F-47A3-98BA-A8F53A15394C}"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10D50B-DEFC-42D8-88A8-85A4186257DC}"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4492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2BFC582E-9E6F-47A3-98BA-A8F53A15394C}"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210D50B-DEFC-42D8-88A8-85A4186257DC}" type="slidenum">
              <a:rPr lang="ru-RU" smtClean="0"/>
              <a:t>‹#›</a:t>
            </a:fld>
            <a:endParaRPr lang="ru-RU"/>
          </a:p>
        </p:txBody>
      </p:sp>
    </p:spTree>
    <p:extLst>
      <p:ext uri="{BB962C8B-B14F-4D97-AF65-F5344CB8AC3E}">
        <p14:creationId xmlns:p14="http://schemas.microsoft.com/office/powerpoint/2010/main" val="4294389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BFC582E-9E6F-47A3-98BA-A8F53A15394C}" type="datetimeFigureOut">
              <a:rPr lang="ru-RU" smtClean="0"/>
              <a:t>22.02.2023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210D50B-DEFC-42D8-88A8-85A4186257DC}" type="slidenum">
              <a:rPr lang="ru-RU" smtClean="0"/>
              <a:t>‹#›</a:t>
            </a:fld>
            <a:endParaRPr lang="ru-RU"/>
          </a:p>
        </p:txBody>
      </p:sp>
    </p:spTree>
    <p:extLst>
      <p:ext uri="{BB962C8B-B14F-4D97-AF65-F5344CB8AC3E}">
        <p14:creationId xmlns:p14="http://schemas.microsoft.com/office/powerpoint/2010/main" val="119976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BFC582E-9E6F-47A3-98BA-A8F53A15394C}" type="datetimeFigureOut">
              <a:rPr lang="ru-RU" smtClean="0"/>
              <a:t>22.02.2023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210D50B-DEFC-42D8-88A8-85A4186257DC}" type="slidenum">
              <a:rPr lang="ru-RU" smtClean="0"/>
              <a:t>‹#›</a:t>
            </a:fld>
            <a:endParaRPr lang="ru-RU"/>
          </a:p>
        </p:txBody>
      </p:sp>
    </p:spTree>
    <p:extLst>
      <p:ext uri="{BB962C8B-B14F-4D97-AF65-F5344CB8AC3E}">
        <p14:creationId xmlns:p14="http://schemas.microsoft.com/office/powerpoint/2010/main" val="2500618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BFC582E-9E6F-47A3-98BA-A8F53A15394C}" type="datetimeFigureOut">
              <a:rPr lang="ru-RU" smtClean="0"/>
              <a:t>22.02.2023</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F210D50B-DEFC-42D8-88A8-85A4186257DC}" type="slidenum">
              <a:rPr lang="ru-RU" smtClean="0"/>
              <a:t>‹#›</a:t>
            </a:fld>
            <a:endParaRPr lang="ru-RU"/>
          </a:p>
        </p:txBody>
      </p:sp>
    </p:spTree>
    <p:extLst>
      <p:ext uri="{BB962C8B-B14F-4D97-AF65-F5344CB8AC3E}">
        <p14:creationId xmlns:p14="http://schemas.microsoft.com/office/powerpoint/2010/main" val="2828752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BFC582E-9E6F-47A3-98BA-A8F53A15394C}" type="datetimeFigureOut">
              <a:rPr lang="ru-RU" smtClean="0"/>
              <a:t>22.02.2023</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210D50B-DEFC-42D8-88A8-85A4186257DC}" type="slidenum">
              <a:rPr lang="ru-RU" smtClean="0"/>
              <a:t>‹#›</a:t>
            </a:fld>
            <a:endParaRPr lang="ru-RU"/>
          </a:p>
        </p:txBody>
      </p:sp>
    </p:spTree>
    <p:extLst>
      <p:ext uri="{BB962C8B-B14F-4D97-AF65-F5344CB8AC3E}">
        <p14:creationId xmlns:p14="http://schemas.microsoft.com/office/powerpoint/2010/main" val="2418453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BFC582E-9E6F-47A3-98BA-A8F53A15394C}"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210D50B-DEFC-42D8-88A8-85A4186257DC}" type="slidenum">
              <a:rPr lang="ru-RU" smtClean="0"/>
              <a:t>‹#›</a:t>
            </a:fld>
            <a:endParaRPr lang="ru-RU"/>
          </a:p>
        </p:txBody>
      </p:sp>
    </p:spTree>
    <p:extLst>
      <p:ext uri="{BB962C8B-B14F-4D97-AF65-F5344CB8AC3E}">
        <p14:creationId xmlns:p14="http://schemas.microsoft.com/office/powerpoint/2010/main" val="1789598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BFC582E-9E6F-47A3-98BA-A8F53A15394C}"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10D50B-DEFC-42D8-88A8-85A4186257DC}" type="slidenum">
              <a:rPr lang="ru-RU" smtClean="0"/>
              <a:t>‹#›</a:t>
            </a:fld>
            <a:endParaRPr lang="ru-RU"/>
          </a:p>
        </p:txBody>
      </p:sp>
    </p:spTree>
    <p:extLst>
      <p:ext uri="{BB962C8B-B14F-4D97-AF65-F5344CB8AC3E}">
        <p14:creationId xmlns:p14="http://schemas.microsoft.com/office/powerpoint/2010/main" val="2309547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BFC582E-9E6F-47A3-98BA-A8F53A15394C}"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10D50B-DEFC-42D8-88A8-85A4186257DC}" type="slidenum">
              <a:rPr lang="ru-RU" smtClean="0"/>
              <a:t>‹#›</a:t>
            </a:fld>
            <a:endParaRPr lang="ru-RU"/>
          </a:p>
        </p:txBody>
      </p:sp>
    </p:spTree>
    <p:extLst>
      <p:ext uri="{BB962C8B-B14F-4D97-AF65-F5344CB8AC3E}">
        <p14:creationId xmlns:p14="http://schemas.microsoft.com/office/powerpoint/2010/main" val="2975946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BFC582E-9E6F-47A3-98BA-A8F53A15394C}" type="datetimeFigureOut">
              <a:rPr lang="ru-RU" smtClean="0"/>
              <a:t>22.02.2023</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210D50B-DEFC-42D8-88A8-85A4186257DC}"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9274322"/>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094299" y="467997"/>
            <a:ext cx="6096000" cy="2246769"/>
          </a:xfrm>
          <a:prstGeom prst="rect">
            <a:avLst/>
          </a:prstGeom>
        </p:spPr>
        <p:txBody>
          <a:bodyPr>
            <a:spAutoFit/>
          </a:bodyPr>
          <a:lstStyle/>
          <a:p>
            <a:pPr algn="ctr"/>
            <a:r>
              <a:rPr lang="ru-RU" sz="2800" b="1" dirty="0" smtClean="0">
                <a:effectLst/>
              </a:rPr>
              <a:t>Тема № 15</a:t>
            </a:r>
            <a:endParaRPr lang="ru-RU" sz="2800" dirty="0" smtClean="0">
              <a:effectLst/>
            </a:endParaRPr>
          </a:p>
          <a:p>
            <a:pPr algn="ctr"/>
            <a:r>
              <a:rPr lang="ru-RU" sz="2800" dirty="0" smtClean="0">
                <a:effectLst/>
              </a:rPr>
              <a:t/>
            </a:r>
            <a:br>
              <a:rPr lang="ru-RU" sz="2800" dirty="0" smtClean="0">
                <a:effectLst/>
              </a:rPr>
            </a:br>
            <a:endParaRPr lang="ru-RU" sz="2800" dirty="0" smtClean="0">
              <a:effectLst/>
            </a:endParaRPr>
          </a:p>
          <a:p>
            <a:pPr algn="ctr"/>
            <a:r>
              <a:rPr lang="ru-RU" sz="2800" b="1" dirty="0" smtClean="0">
                <a:effectLst/>
              </a:rPr>
              <a:t>Тема «Методика ГІГІЄНІЧНОЇ ОЦІНКИ</a:t>
            </a:r>
            <a:r>
              <a:rPr lang="ru-RU" sz="2800" dirty="0" smtClean="0">
                <a:effectLst/>
              </a:rPr>
              <a:t> </a:t>
            </a:r>
            <a:r>
              <a:rPr lang="ru-RU" sz="2800" b="1" dirty="0" smtClean="0">
                <a:effectLst/>
              </a:rPr>
              <a:t>ШУМУ І ВІБРАЦІЇ »</a:t>
            </a:r>
            <a:endParaRPr lang="ru-RU" sz="2800" dirty="0">
              <a:effectLst/>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3899" y="2714766"/>
            <a:ext cx="4876800" cy="3248025"/>
          </a:xfrm>
          <a:prstGeom prst="rect">
            <a:avLst/>
          </a:prstGeom>
        </p:spPr>
      </p:pic>
    </p:spTree>
    <p:extLst>
      <p:ext uri="{BB962C8B-B14F-4D97-AF65-F5344CB8AC3E}">
        <p14:creationId xmlns:p14="http://schemas.microsoft.com/office/powerpoint/2010/main" val="1366201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72418"/>
            <a:ext cx="12192000" cy="1938992"/>
          </a:xfrm>
          <a:prstGeom prst="rect">
            <a:avLst/>
          </a:prstGeom>
        </p:spPr>
        <p:txBody>
          <a:bodyPr wrap="square">
            <a:spAutoFit/>
          </a:bodyPr>
          <a:lstStyle/>
          <a:p>
            <a:pPr algn="ctr"/>
            <a:r>
              <a:rPr lang="ru-RU" sz="2000" b="1" smtClean="0">
                <a:effectLst/>
              </a:rPr>
              <a:t>1. </a:t>
            </a:r>
            <a:r>
              <a:rPr lang="ru-RU" sz="2000" b="1" dirty="0" smtClean="0">
                <a:effectLst/>
              </a:rPr>
              <a:t>Навчальна мета.</a:t>
            </a:r>
            <a:endParaRPr lang="ru-RU" sz="2000" dirty="0" smtClean="0">
              <a:effectLst/>
            </a:endParaRPr>
          </a:p>
          <a:p>
            <a:pPr algn="ctr"/>
            <a:r>
              <a:rPr lang="ru-RU" sz="2000" dirty="0" smtClean="0">
                <a:effectLst/>
              </a:rPr>
              <a:t/>
            </a:r>
            <a:br>
              <a:rPr lang="ru-RU" sz="2000" dirty="0" smtClean="0">
                <a:effectLst/>
              </a:rPr>
            </a:br>
            <a:endParaRPr lang="ru-RU" sz="2000" dirty="0" smtClean="0">
              <a:effectLst/>
            </a:endParaRPr>
          </a:p>
          <a:p>
            <a:r>
              <a:rPr lang="ru-RU" sz="2000" dirty="0" smtClean="0">
                <a:effectLst/>
              </a:rPr>
              <a:t>1.1. Закріпити і доповнити теоретичні знання студентів про шум, вібрації як чинники виробничого середовища, їх вплив на організм і здоров'я.</a:t>
            </a:r>
          </a:p>
          <a:p>
            <a:r>
              <a:rPr lang="ru-RU" sz="2000" dirty="0" smtClean="0">
                <a:effectLst/>
              </a:rPr>
              <a:t>1.2. Оволодіти методиками вимірювання і гігієнічної оцінки параметрів шуму та вібрації.</a:t>
            </a:r>
            <a:endParaRPr lang="ru-RU" sz="2000" dirty="0">
              <a:effectLst/>
            </a:endParaRPr>
          </a:p>
        </p:txBody>
      </p:sp>
    </p:spTree>
    <p:extLst>
      <p:ext uri="{BB962C8B-B14F-4D97-AF65-F5344CB8AC3E}">
        <p14:creationId xmlns:p14="http://schemas.microsoft.com/office/powerpoint/2010/main" val="477203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24092"/>
            <a:ext cx="12192000" cy="4093428"/>
          </a:xfrm>
          <a:prstGeom prst="rect">
            <a:avLst/>
          </a:prstGeom>
        </p:spPr>
        <p:txBody>
          <a:bodyPr wrap="square">
            <a:spAutoFit/>
          </a:bodyPr>
          <a:lstStyle/>
          <a:p>
            <a:pPr algn="ctr"/>
            <a:r>
              <a:rPr lang="ru-RU" sz="2000" b="1" dirty="0" smtClean="0">
                <a:effectLst/>
              </a:rPr>
              <a:t>2. Вихідні знання та вміння.</a:t>
            </a:r>
          </a:p>
          <a:p>
            <a:pPr algn="ctr"/>
            <a:endParaRPr lang="ru-RU" sz="2000" dirty="0" smtClean="0">
              <a:effectLst/>
            </a:endParaRPr>
          </a:p>
          <a:p>
            <a:r>
              <a:rPr lang="ru-RU" sz="2000" dirty="0" smtClean="0">
                <a:effectLst/>
              </a:rPr>
              <a:t>2.1. знати:</a:t>
            </a:r>
          </a:p>
          <a:p>
            <a:r>
              <a:rPr lang="ru-RU" sz="2000" dirty="0" smtClean="0">
                <a:effectLst/>
              </a:rPr>
              <a:t>2.1.1. Основи анатомії та фізіології слухового аналізатора</a:t>
            </a:r>
          </a:p>
          <a:p>
            <a:r>
              <a:rPr lang="ru-RU" sz="2000" dirty="0" smtClean="0">
                <a:effectLst/>
              </a:rPr>
              <a:t>2.1.2. Фізичні основи акустики, вібрації.</a:t>
            </a:r>
          </a:p>
          <a:p>
            <a:r>
              <a:rPr lang="ru-RU" sz="2000" dirty="0" smtClean="0">
                <a:effectLst/>
              </a:rPr>
              <a:t>2.1.3. Класифікації та основні джерела шуму, вібрації.</a:t>
            </a:r>
          </a:p>
          <a:p>
            <a:r>
              <a:rPr lang="ru-RU" sz="2000" dirty="0" smtClean="0">
                <a:effectLst/>
              </a:rPr>
              <a:t>2.1.4. Біологічна дія шуму, вібрації та заходи профілактики їх несприятливого впливу на організм людини.</a:t>
            </a:r>
          </a:p>
          <a:p>
            <a:r>
              <a:rPr lang="ru-RU" sz="2000" dirty="0" smtClean="0">
                <a:effectLst/>
              </a:rPr>
              <a:t/>
            </a:r>
            <a:br>
              <a:rPr lang="ru-RU" sz="2000" dirty="0" smtClean="0">
                <a:effectLst/>
              </a:rPr>
            </a:br>
            <a:endParaRPr lang="ru-RU" sz="2000" dirty="0" smtClean="0">
              <a:effectLst/>
            </a:endParaRPr>
          </a:p>
          <a:p>
            <a:r>
              <a:rPr lang="ru-RU" sz="2000" dirty="0" smtClean="0">
                <a:effectLst/>
              </a:rPr>
              <a:t>2.2. вміти:</a:t>
            </a:r>
          </a:p>
          <a:p>
            <a:r>
              <a:rPr lang="ru-RU" sz="2000" dirty="0" smtClean="0">
                <a:effectLst/>
              </a:rPr>
              <a:t>2.2.1. користуватися</a:t>
            </a:r>
            <a:r>
              <a:rPr lang="ru-RU" sz="2000" dirty="0" err="1" smtClean="0">
                <a:effectLst/>
              </a:rPr>
              <a:t>шумоміром</a:t>
            </a:r>
            <a:r>
              <a:rPr lang="ru-RU" sz="2000" dirty="0" smtClean="0">
                <a:effectLst/>
              </a:rPr>
              <a:t> і аналізатором спектру шуму і вібрації.</a:t>
            </a:r>
          </a:p>
          <a:p>
            <a:r>
              <a:rPr lang="ru-RU" sz="2000" dirty="0" smtClean="0">
                <a:effectLst/>
              </a:rPr>
              <a:t>2.2.2. Визначати слуховий поріг за допомогою аудіометр.</a:t>
            </a:r>
            <a:endParaRPr lang="ru-RU" sz="2000" dirty="0">
              <a:effectLst/>
            </a:endParaRPr>
          </a:p>
        </p:txBody>
      </p:sp>
    </p:spTree>
    <p:extLst>
      <p:ext uri="{BB962C8B-B14F-4D97-AF65-F5344CB8AC3E}">
        <p14:creationId xmlns:p14="http://schemas.microsoft.com/office/powerpoint/2010/main" val="456639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56651"/>
            <a:ext cx="12192000" cy="6247864"/>
          </a:xfrm>
          <a:prstGeom prst="rect">
            <a:avLst/>
          </a:prstGeom>
        </p:spPr>
        <p:txBody>
          <a:bodyPr wrap="square">
            <a:spAutoFit/>
          </a:bodyPr>
          <a:lstStyle/>
          <a:p>
            <a:r>
              <a:rPr lang="ru-RU" sz="2000" dirty="0" smtClean="0">
                <a:effectLst/>
              </a:rPr>
              <a:t/>
            </a:r>
            <a:br>
              <a:rPr lang="ru-RU" sz="2000" dirty="0" smtClean="0">
                <a:effectLst/>
              </a:rPr>
            </a:br>
            <a:endParaRPr lang="ru-RU" sz="2000" dirty="0" smtClean="0">
              <a:effectLst/>
            </a:endParaRPr>
          </a:p>
          <a:p>
            <a:pPr algn="ctr"/>
            <a:r>
              <a:rPr lang="ru-RU" sz="2000" b="1" dirty="0" smtClean="0">
                <a:effectLst/>
              </a:rPr>
              <a:t>3. Питання для самопідготовки.</a:t>
            </a:r>
            <a:endParaRPr lang="ru-RU" sz="2000" dirty="0" smtClean="0">
              <a:effectLst/>
            </a:endParaRPr>
          </a:p>
          <a:p>
            <a:r>
              <a:rPr lang="ru-RU" sz="2000" dirty="0" smtClean="0">
                <a:effectLst/>
              </a:rPr>
              <a:t/>
            </a:r>
            <a:br>
              <a:rPr lang="ru-RU" sz="2000" dirty="0" smtClean="0">
                <a:effectLst/>
              </a:rPr>
            </a:br>
            <a:endParaRPr lang="ru-RU" sz="2000" dirty="0" smtClean="0">
              <a:effectLst/>
            </a:endParaRPr>
          </a:p>
          <a:p>
            <a:r>
              <a:rPr lang="ru-RU" sz="2000" dirty="0" smtClean="0">
                <a:effectLst/>
              </a:rPr>
              <a:t>3.1. Звук, шум. Визначення понять.</a:t>
            </a:r>
          </a:p>
          <a:p>
            <a:r>
              <a:rPr lang="ru-RU" sz="2000" dirty="0" smtClean="0">
                <a:effectLst/>
              </a:rPr>
              <a:t>3.2. Фізичні характеристики шуму, одиниці його вимірювання.</a:t>
            </a:r>
          </a:p>
          <a:p>
            <a:r>
              <a:rPr lang="ru-RU" sz="2000" dirty="0" smtClean="0">
                <a:effectLst/>
              </a:rPr>
              <a:t>3.3. Інтенсивність звуку, визначення поняття гучності.</a:t>
            </a:r>
          </a:p>
          <a:p>
            <a:r>
              <a:rPr lang="ru-RU" sz="2000" dirty="0" smtClean="0">
                <a:effectLst/>
              </a:rPr>
              <a:t>3.4. Діапазон частот звуку, які сприймаються органом слуху людини.</a:t>
            </a:r>
          </a:p>
          <a:p>
            <a:r>
              <a:rPr lang="ru-RU" sz="2000" dirty="0" smtClean="0">
                <a:effectLst/>
              </a:rPr>
              <a:t>3.5. Класифікації шуму.</a:t>
            </a:r>
          </a:p>
          <a:p>
            <a:r>
              <a:rPr lang="ru-RU" sz="2000" dirty="0" smtClean="0">
                <a:effectLst/>
              </a:rPr>
              <a:t>3.6. Дія шуму на орган слуху. Специфічне і неспецифічне дію шуму. Шумова хвороба. Поняття звукового комфорту, заходи по боротьбі з шумом.</a:t>
            </a:r>
          </a:p>
          <a:p>
            <a:r>
              <a:rPr lang="ru-RU" sz="2000" dirty="0" smtClean="0">
                <a:effectLst/>
              </a:rPr>
              <a:t>3.7. Визначення вібрації. Класифікація вібрацій.</a:t>
            </a:r>
          </a:p>
          <a:p>
            <a:r>
              <a:rPr lang="ru-RU" sz="2000" dirty="0" smtClean="0">
                <a:effectLst/>
              </a:rPr>
              <a:t>3.8. Фізичні характеристики вібрації.</a:t>
            </a:r>
            <a:r>
              <a:rPr lang="ru-RU" sz="2000" dirty="0" err="1" smtClean="0">
                <a:effectLst/>
              </a:rPr>
              <a:t>віброшвидкість</a:t>
            </a:r>
            <a:r>
              <a:rPr lang="ru-RU" sz="2000" dirty="0" smtClean="0">
                <a:effectLst/>
              </a:rPr>
              <a:t> і </a:t>
            </a:r>
            <a:r>
              <a:rPr lang="ru-RU" sz="2000" dirty="0" err="1" smtClean="0">
                <a:effectLst/>
              </a:rPr>
              <a:t>віброприскорення</a:t>
            </a:r>
            <a:r>
              <a:rPr lang="ru-RU" sz="2000" dirty="0" smtClean="0">
                <a:effectLst/>
              </a:rPr>
              <a:t>. Одиниці виміру параметрів вібрацій, їх спектральний склад. Струсу. Прямолінійні і кутові прискорення і перевантаження.</a:t>
            </a:r>
          </a:p>
          <a:p>
            <a:r>
              <a:rPr lang="ru-RU" sz="2000" dirty="0" smtClean="0">
                <a:effectLst/>
              </a:rPr>
              <a:t>3.9. Біологічна дія вібрації, основні симптоми вібраційної хвороби.</a:t>
            </a:r>
          </a:p>
          <a:p>
            <a:r>
              <a:rPr lang="ru-RU" sz="2000" dirty="0" smtClean="0">
                <a:effectLst/>
              </a:rPr>
              <a:t>3.10. Прилади для вимірювання рівнів і спектрального складу шуму і вібрації, порядок роботи з ними.</a:t>
            </a:r>
          </a:p>
          <a:p>
            <a:r>
              <a:rPr lang="ru-RU" sz="2000" dirty="0" smtClean="0">
                <a:effectLst/>
              </a:rPr>
              <a:t>3.11. Заходи щодо зниження несприятливого впливу шуму і вібрації на організм людини. Основи і принципи гігієнічного нормування шуму та вібрації.</a:t>
            </a:r>
            <a:endParaRPr lang="ru-RU" sz="2000" dirty="0">
              <a:effectLst/>
            </a:endParaRPr>
          </a:p>
        </p:txBody>
      </p:sp>
    </p:spTree>
    <p:extLst>
      <p:ext uri="{BB962C8B-B14F-4D97-AF65-F5344CB8AC3E}">
        <p14:creationId xmlns:p14="http://schemas.microsoft.com/office/powerpoint/2010/main" val="246067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4247317"/>
          </a:xfrm>
          <a:prstGeom prst="rect">
            <a:avLst/>
          </a:prstGeom>
        </p:spPr>
        <p:txBody>
          <a:bodyPr wrap="square">
            <a:spAutoFit/>
          </a:bodyPr>
          <a:lstStyle/>
          <a:p>
            <a:pPr algn="ctr"/>
            <a:r>
              <a:rPr lang="ru-RU" b="1" dirty="0" smtClean="0">
                <a:effectLst/>
              </a:rPr>
              <a:t>4. Завдання (задачі) для самопідготовки.</a:t>
            </a:r>
            <a:r>
              <a:rPr lang="ru-RU" dirty="0" smtClean="0">
                <a:effectLst/>
              </a:rPr>
              <a:t/>
            </a:r>
            <a:br>
              <a:rPr lang="ru-RU" dirty="0" smtClean="0">
                <a:effectLst/>
              </a:rPr>
            </a:br>
            <a:endParaRPr lang="ru-RU" dirty="0" smtClean="0">
              <a:effectLst/>
            </a:endParaRPr>
          </a:p>
          <a:p>
            <a:r>
              <a:rPr lang="ru-RU" dirty="0" smtClean="0">
                <a:effectLst/>
              </a:rPr>
              <a:t>4.1. Визначте в дБ рівень звукового тиску Р = 2 ∙ 10</a:t>
            </a:r>
            <a:r>
              <a:rPr lang="ru-RU" baseline="30000" dirty="0" smtClean="0">
                <a:effectLst/>
              </a:rPr>
              <a:t>2</a:t>
            </a:r>
            <a:r>
              <a:rPr lang="ru-RU" dirty="0" smtClean="0">
                <a:effectLst/>
              </a:rPr>
              <a:t> н / м</a:t>
            </a:r>
            <a:r>
              <a:rPr lang="ru-RU" baseline="30000" dirty="0" smtClean="0">
                <a:effectLst/>
              </a:rPr>
              <a:t>2</a:t>
            </a:r>
            <a:r>
              <a:rPr lang="ru-RU" dirty="0" smtClean="0">
                <a:effectLst/>
              </a:rPr>
              <a:t>.</a:t>
            </a:r>
          </a:p>
          <a:p>
            <a:r>
              <a:rPr lang="ru-RU" dirty="0" smtClean="0">
                <a:effectLst/>
              </a:rPr>
              <a:t>4.2. Звуковий тиск в цеху № 1 Р = 2 ∙ 10</a:t>
            </a:r>
            <a:r>
              <a:rPr lang="ru-RU" baseline="30000" dirty="0" smtClean="0">
                <a:effectLst/>
              </a:rPr>
              <a:t>2</a:t>
            </a:r>
            <a:r>
              <a:rPr lang="ru-RU" dirty="0" smtClean="0">
                <a:effectLst/>
              </a:rPr>
              <a:t> н / м</a:t>
            </a:r>
            <a:r>
              <a:rPr lang="ru-RU" baseline="30000" dirty="0" smtClean="0">
                <a:effectLst/>
              </a:rPr>
              <a:t>2</a:t>
            </a:r>
            <a:r>
              <a:rPr lang="ru-RU" dirty="0" smtClean="0">
                <a:effectLst/>
              </a:rPr>
              <a:t>, В цеху № 2 Р = 2 ∙ 10</a:t>
            </a:r>
            <a:r>
              <a:rPr lang="ru-RU" baseline="30000" dirty="0" smtClean="0">
                <a:effectLst/>
              </a:rPr>
              <a:t>-2</a:t>
            </a:r>
            <a:r>
              <a:rPr lang="ru-RU" dirty="0" smtClean="0">
                <a:effectLst/>
              </a:rPr>
              <a:t> н / м</a:t>
            </a:r>
            <a:r>
              <a:rPr lang="ru-RU" baseline="30000" dirty="0" smtClean="0">
                <a:effectLst/>
              </a:rPr>
              <a:t>2</a:t>
            </a:r>
            <a:r>
              <a:rPr lang="ru-RU" dirty="0" smtClean="0">
                <a:effectLst/>
              </a:rPr>
              <a:t>. На скільки дБ рівень шуму в цеху №1 більший, ніж в цеху №2?</a:t>
            </a:r>
          </a:p>
          <a:p>
            <a:r>
              <a:rPr lang="ru-RU" dirty="0" smtClean="0">
                <a:effectLst/>
              </a:rPr>
              <a:t>4.3. У скільки разів шум в приміщенні, орієнтованого вікнами до проїжджої частини вулиці (60 дБ), більше ніж шум тієї ж частоти в приміщенні з вікнами, орієнтованими на подвір'я (40 дБ)?</a:t>
            </a:r>
          </a:p>
          <a:p>
            <a:r>
              <a:rPr lang="ru-RU" dirty="0" smtClean="0">
                <a:effectLst/>
              </a:rPr>
              <a:t>4.4. Розрахуйте загальний рівень шуму в цеху, де працюють 3 верстати, які створюють відповідно рівні звукового тиску 90, 80 і 75 дБ?</a:t>
            </a:r>
          </a:p>
          <a:p>
            <a:r>
              <a:rPr lang="ru-RU" dirty="0" smtClean="0">
                <a:effectLst/>
              </a:rPr>
              <a:t>4.5. Рівень шуму на відстані 1 м. Від працюючої центрифуги становить 75</a:t>
            </a:r>
            <a:r>
              <a:rPr lang="ru-RU" dirty="0" err="1" smtClean="0">
                <a:effectLst/>
              </a:rPr>
              <a:t>дБА</a:t>
            </a:r>
            <a:r>
              <a:rPr lang="ru-RU" dirty="0" smtClean="0">
                <a:effectLst/>
              </a:rPr>
              <a:t>. Який рівень шуму буде на відстані 10 м. Від працюючої центрифуги?</a:t>
            </a:r>
          </a:p>
          <a:p>
            <a:r>
              <a:rPr lang="ru-RU" dirty="0" smtClean="0">
                <a:effectLst/>
              </a:rPr>
              <a:t>4.6. У скільки разів буде перевищувати силу звуку один з двох працюючих верстатів, якщо різниця інтенсивностей їх шуму дорівнює 20 дБ?</a:t>
            </a:r>
          </a:p>
          <a:p>
            <a:r>
              <a:rPr lang="ru-RU" dirty="0" smtClean="0">
                <a:effectLst/>
              </a:rPr>
              <a:t>4.7. У генераторному цеху електростанції на постійних робочих місцях проведено заміри параметрів загальної технологічної вібрації. Результати вимірів:</a:t>
            </a:r>
            <a:endParaRPr lang="ru-RU" dirty="0">
              <a:effectLst/>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134841070"/>
              </p:ext>
            </p:extLst>
          </p:nvPr>
        </p:nvGraphicFramePr>
        <p:xfrm>
          <a:off x="0" y="4385816"/>
          <a:ext cx="12192002" cy="1223010"/>
        </p:xfrm>
        <a:graphic>
          <a:graphicData uri="http://schemas.openxmlformats.org/drawingml/2006/table">
            <a:tbl>
              <a:tblPr/>
              <a:tblGrid>
                <a:gridCol w="5866828">
                  <a:extLst>
                    <a:ext uri="{9D8B030D-6E8A-4147-A177-3AD203B41FA5}">
                      <a16:colId xmlns:a16="http://schemas.microsoft.com/office/drawing/2014/main" val="3365995203"/>
                    </a:ext>
                  </a:extLst>
                </a:gridCol>
                <a:gridCol w="1054196">
                  <a:extLst>
                    <a:ext uri="{9D8B030D-6E8A-4147-A177-3AD203B41FA5}">
                      <a16:colId xmlns:a16="http://schemas.microsoft.com/office/drawing/2014/main" val="2271026294"/>
                    </a:ext>
                  </a:extLst>
                </a:gridCol>
                <a:gridCol w="1054196">
                  <a:extLst>
                    <a:ext uri="{9D8B030D-6E8A-4147-A177-3AD203B41FA5}">
                      <a16:colId xmlns:a16="http://schemas.microsoft.com/office/drawing/2014/main" val="200336343"/>
                    </a:ext>
                  </a:extLst>
                </a:gridCol>
                <a:gridCol w="1054196">
                  <a:extLst>
                    <a:ext uri="{9D8B030D-6E8A-4147-A177-3AD203B41FA5}">
                      <a16:colId xmlns:a16="http://schemas.microsoft.com/office/drawing/2014/main" val="1860678243"/>
                    </a:ext>
                  </a:extLst>
                </a:gridCol>
                <a:gridCol w="1031278">
                  <a:extLst>
                    <a:ext uri="{9D8B030D-6E8A-4147-A177-3AD203B41FA5}">
                      <a16:colId xmlns:a16="http://schemas.microsoft.com/office/drawing/2014/main" val="876750231"/>
                    </a:ext>
                  </a:extLst>
                </a:gridCol>
                <a:gridCol w="1077112">
                  <a:extLst>
                    <a:ext uri="{9D8B030D-6E8A-4147-A177-3AD203B41FA5}">
                      <a16:colId xmlns:a16="http://schemas.microsoft.com/office/drawing/2014/main" val="375973771"/>
                    </a:ext>
                  </a:extLst>
                </a:gridCol>
                <a:gridCol w="1054196">
                  <a:extLst>
                    <a:ext uri="{9D8B030D-6E8A-4147-A177-3AD203B41FA5}">
                      <a16:colId xmlns:a16="http://schemas.microsoft.com/office/drawing/2014/main" val="2692910112"/>
                    </a:ext>
                  </a:extLst>
                </a:gridCol>
              </a:tblGrid>
              <a:tr h="0">
                <a:tc>
                  <a:txBody>
                    <a:bodyPr/>
                    <a:lstStyle/>
                    <a:p>
                      <a:pPr rtl="0"/>
                      <a:r>
                        <a:rPr lang="ru-RU" dirty="0">
                          <a:effectLst/>
                        </a:rPr>
                        <a:t>Середньо-геометрична частота октавних смуг, Гц</a:t>
                      </a:r>
                    </a:p>
                  </a:txBody>
                  <a:tcPr marL="66675" marR="66675" marT="66675" marB="66675" anchor="ctr">
                    <a:lnL>
                      <a:noFill/>
                    </a:lnL>
                    <a:lnR>
                      <a:noFill/>
                    </a:lnR>
                    <a:lnT>
                      <a:noFill/>
                    </a:lnT>
                    <a:lnB>
                      <a:noFill/>
                    </a:lnB>
                  </a:tcPr>
                </a:tc>
                <a:tc>
                  <a:txBody>
                    <a:bodyPr/>
                    <a:lstStyle/>
                    <a:p>
                      <a:pPr algn="ctr" rtl="0"/>
                      <a:r>
                        <a:rPr lang="ru-RU">
                          <a:effectLst/>
                        </a:rPr>
                        <a:t>2,0</a:t>
                      </a:r>
                    </a:p>
                  </a:txBody>
                  <a:tcPr marL="66675" marR="66675" marT="66675" marB="66675" anchor="ctr">
                    <a:lnL>
                      <a:noFill/>
                    </a:lnL>
                    <a:lnR>
                      <a:noFill/>
                    </a:lnR>
                    <a:lnT>
                      <a:noFill/>
                    </a:lnT>
                    <a:lnB>
                      <a:noFill/>
                    </a:lnB>
                  </a:tcPr>
                </a:tc>
                <a:tc>
                  <a:txBody>
                    <a:bodyPr/>
                    <a:lstStyle/>
                    <a:p>
                      <a:pPr algn="ctr" rtl="0"/>
                      <a:r>
                        <a:rPr lang="ru-RU">
                          <a:effectLst/>
                        </a:rPr>
                        <a:t>4,0</a:t>
                      </a:r>
                    </a:p>
                  </a:txBody>
                  <a:tcPr marL="66675" marR="66675" marT="66675" marB="66675" anchor="ctr">
                    <a:lnL>
                      <a:noFill/>
                    </a:lnL>
                    <a:lnR>
                      <a:noFill/>
                    </a:lnR>
                    <a:lnT>
                      <a:noFill/>
                    </a:lnT>
                    <a:lnB>
                      <a:noFill/>
                    </a:lnB>
                  </a:tcPr>
                </a:tc>
                <a:tc>
                  <a:txBody>
                    <a:bodyPr/>
                    <a:lstStyle/>
                    <a:p>
                      <a:pPr algn="ctr" rtl="0"/>
                      <a:r>
                        <a:rPr lang="ru-RU">
                          <a:effectLst/>
                        </a:rPr>
                        <a:t>8,0</a:t>
                      </a:r>
                    </a:p>
                  </a:txBody>
                  <a:tcPr marL="66675" marR="66675" marT="66675" marB="66675" anchor="ctr">
                    <a:lnL>
                      <a:noFill/>
                    </a:lnL>
                    <a:lnR>
                      <a:noFill/>
                    </a:lnR>
                    <a:lnT>
                      <a:noFill/>
                    </a:lnT>
                    <a:lnB>
                      <a:noFill/>
                    </a:lnB>
                  </a:tcPr>
                </a:tc>
                <a:tc>
                  <a:txBody>
                    <a:bodyPr/>
                    <a:lstStyle/>
                    <a:p>
                      <a:pPr algn="ctr" rtl="0"/>
                      <a:r>
                        <a:rPr lang="ru-RU">
                          <a:effectLst/>
                        </a:rPr>
                        <a:t>16,0</a:t>
                      </a:r>
                    </a:p>
                  </a:txBody>
                  <a:tcPr marL="66675" marR="66675" marT="66675" marB="66675" anchor="ctr">
                    <a:lnL>
                      <a:noFill/>
                    </a:lnL>
                    <a:lnR>
                      <a:noFill/>
                    </a:lnR>
                    <a:lnT>
                      <a:noFill/>
                    </a:lnT>
                    <a:lnB>
                      <a:noFill/>
                    </a:lnB>
                  </a:tcPr>
                </a:tc>
                <a:tc>
                  <a:txBody>
                    <a:bodyPr/>
                    <a:lstStyle/>
                    <a:p>
                      <a:pPr algn="ctr" rtl="0"/>
                      <a:r>
                        <a:rPr lang="ru-RU">
                          <a:effectLst/>
                        </a:rPr>
                        <a:t>31,0</a:t>
                      </a:r>
                    </a:p>
                  </a:txBody>
                  <a:tcPr marL="66675" marR="66675" marT="66675" marB="66675" anchor="ctr">
                    <a:lnL>
                      <a:noFill/>
                    </a:lnL>
                    <a:lnR>
                      <a:noFill/>
                    </a:lnR>
                    <a:lnT>
                      <a:noFill/>
                    </a:lnT>
                    <a:lnB>
                      <a:noFill/>
                    </a:lnB>
                  </a:tcPr>
                </a:tc>
                <a:tc>
                  <a:txBody>
                    <a:bodyPr/>
                    <a:lstStyle/>
                    <a:p>
                      <a:pPr algn="ctr" rtl="0"/>
                      <a:r>
                        <a:rPr lang="ru-RU">
                          <a:effectLst/>
                        </a:rPr>
                        <a:t>63,0</a:t>
                      </a:r>
                    </a:p>
                  </a:txBody>
                  <a:tcPr marL="66675" marR="66675" marT="66675" marB="66675" anchor="ctr">
                    <a:lnL>
                      <a:noFill/>
                    </a:lnL>
                    <a:lnR>
                      <a:noFill/>
                    </a:lnR>
                    <a:lnT>
                      <a:noFill/>
                    </a:lnT>
                    <a:lnB>
                      <a:noFill/>
                    </a:lnB>
                  </a:tcPr>
                </a:tc>
                <a:extLst>
                  <a:ext uri="{0D108BD9-81ED-4DB2-BD59-A6C34878D82A}">
                    <a16:rowId xmlns:a16="http://schemas.microsoft.com/office/drawing/2014/main" val="3139749500"/>
                  </a:ext>
                </a:extLst>
              </a:tr>
              <a:tr h="0">
                <a:tc>
                  <a:txBody>
                    <a:bodyPr/>
                    <a:lstStyle/>
                    <a:p>
                      <a:pPr rtl="0"/>
                      <a:r>
                        <a:rPr lang="ru-RU">
                          <a:effectLst/>
                        </a:rPr>
                        <a:t>Рівень виброскорости, м / с10</a:t>
                      </a:r>
                      <a:r>
                        <a:rPr lang="ru-RU" baseline="30000">
                          <a:effectLst/>
                        </a:rPr>
                        <a:t>-2</a:t>
                      </a:r>
                      <a:endParaRPr lang="ru-RU">
                        <a:effectLst/>
                      </a:endParaRPr>
                    </a:p>
                  </a:txBody>
                  <a:tcPr marL="66675" marR="66675" marT="66675" marB="66675">
                    <a:lnL>
                      <a:noFill/>
                    </a:lnL>
                    <a:lnR>
                      <a:noFill/>
                    </a:lnR>
                    <a:lnT>
                      <a:noFill/>
                    </a:lnT>
                    <a:lnB>
                      <a:noFill/>
                    </a:lnB>
                  </a:tcPr>
                </a:tc>
                <a:tc>
                  <a:txBody>
                    <a:bodyPr/>
                    <a:lstStyle/>
                    <a:p>
                      <a:pPr algn="ctr" rtl="0"/>
                      <a:r>
                        <a:rPr lang="ru-RU">
                          <a:effectLst/>
                        </a:rPr>
                        <a:t>1,32</a:t>
                      </a:r>
                    </a:p>
                  </a:txBody>
                  <a:tcPr marL="66675" marR="66675" marT="66675" marB="66675">
                    <a:lnL>
                      <a:noFill/>
                    </a:lnL>
                    <a:lnR>
                      <a:noFill/>
                    </a:lnR>
                    <a:lnT>
                      <a:noFill/>
                    </a:lnT>
                    <a:lnB>
                      <a:noFill/>
                    </a:lnB>
                  </a:tcPr>
                </a:tc>
                <a:tc>
                  <a:txBody>
                    <a:bodyPr/>
                    <a:lstStyle/>
                    <a:p>
                      <a:pPr algn="ctr" rtl="0"/>
                      <a:r>
                        <a:rPr lang="ru-RU">
                          <a:effectLst/>
                        </a:rPr>
                        <a:t>0,47</a:t>
                      </a:r>
                    </a:p>
                  </a:txBody>
                  <a:tcPr marL="66675" marR="66675" marT="66675" marB="66675">
                    <a:lnL>
                      <a:noFill/>
                    </a:lnL>
                    <a:lnR>
                      <a:noFill/>
                    </a:lnR>
                    <a:lnT>
                      <a:noFill/>
                    </a:lnT>
                    <a:lnB>
                      <a:noFill/>
                    </a:lnB>
                  </a:tcPr>
                </a:tc>
                <a:tc>
                  <a:txBody>
                    <a:bodyPr/>
                    <a:lstStyle/>
                    <a:p>
                      <a:pPr algn="ctr" rtl="0"/>
                      <a:r>
                        <a:rPr lang="ru-RU">
                          <a:effectLst/>
                        </a:rPr>
                        <a:t>0,32</a:t>
                      </a:r>
                    </a:p>
                  </a:txBody>
                  <a:tcPr marL="66675" marR="66675" marT="66675" marB="66675">
                    <a:lnL>
                      <a:noFill/>
                    </a:lnL>
                    <a:lnR>
                      <a:noFill/>
                    </a:lnR>
                    <a:lnT>
                      <a:noFill/>
                    </a:lnT>
                    <a:lnB>
                      <a:noFill/>
                    </a:lnB>
                  </a:tcPr>
                </a:tc>
                <a:tc>
                  <a:txBody>
                    <a:bodyPr/>
                    <a:lstStyle/>
                    <a:p>
                      <a:pPr algn="ctr" rtl="0"/>
                      <a:r>
                        <a:rPr lang="ru-RU">
                          <a:effectLst/>
                        </a:rPr>
                        <a:t>0,32</a:t>
                      </a:r>
                    </a:p>
                  </a:txBody>
                  <a:tcPr marL="66675" marR="66675" marT="66675" marB="66675">
                    <a:lnL>
                      <a:noFill/>
                    </a:lnL>
                    <a:lnR>
                      <a:noFill/>
                    </a:lnR>
                    <a:lnT>
                      <a:noFill/>
                    </a:lnT>
                    <a:lnB>
                      <a:noFill/>
                    </a:lnB>
                  </a:tcPr>
                </a:tc>
                <a:tc>
                  <a:txBody>
                    <a:bodyPr/>
                    <a:lstStyle/>
                    <a:p>
                      <a:pPr algn="ctr" rtl="0"/>
                      <a:r>
                        <a:rPr lang="ru-RU">
                          <a:effectLst/>
                        </a:rPr>
                        <a:t>0,29</a:t>
                      </a:r>
                    </a:p>
                  </a:txBody>
                  <a:tcPr marL="66675" marR="66675" marT="66675" marB="66675">
                    <a:lnL>
                      <a:noFill/>
                    </a:lnL>
                    <a:lnR>
                      <a:noFill/>
                    </a:lnR>
                    <a:lnT>
                      <a:noFill/>
                    </a:lnT>
                    <a:lnB>
                      <a:noFill/>
                    </a:lnB>
                  </a:tcPr>
                </a:tc>
                <a:tc>
                  <a:txBody>
                    <a:bodyPr/>
                    <a:lstStyle/>
                    <a:p>
                      <a:pPr algn="ctr" rtl="0"/>
                      <a:r>
                        <a:rPr lang="ru-RU">
                          <a:effectLst/>
                        </a:rPr>
                        <a:t>0,29</a:t>
                      </a:r>
                    </a:p>
                  </a:txBody>
                  <a:tcPr marL="66675" marR="66675" marT="66675" marB="66675">
                    <a:lnL>
                      <a:noFill/>
                    </a:lnL>
                    <a:lnR>
                      <a:noFill/>
                    </a:lnR>
                    <a:lnT>
                      <a:noFill/>
                    </a:lnT>
                    <a:lnB>
                      <a:noFill/>
                    </a:lnB>
                  </a:tcPr>
                </a:tc>
                <a:extLst>
                  <a:ext uri="{0D108BD9-81ED-4DB2-BD59-A6C34878D82A}">
                    <a16:rowId xmlns:a16="http://schemas.microsoft.com/office/drawing/2014/main" val="4035212730"/>
                  </a:ext>
                </a:extLst>
              </a:tr>
              <a:tr h="0">
                <a:tc>
                  <a:txBody>
                    <a:bodyPr/>
                    <a:lstStyle/>
                    <a:p>
                      <a:pPr rtl="0"/>
                      <a:r>
                        <a:rPr lang="ru-RU">
                          <a:effectLst/>
                        </a:rPr>
                        <a:t>Рівень віброприскорення, м / с</a:t>
                      </a:r>
                      <a:r>
                        <a:rPr lang="ru-RU" baseline="30000">
                          <a:effectLst/>
                        </a:rPr>
                        <a:t>2</a:t>
                      </a:r>
                      <a:endParaRPr lang="ru-RU">
                        <a:effectLst/>
                      </a:endParaRPr>
                    </a:p>
                  </a:txBody>
                  <a:tcPr marL="66675" marR="66675" marT="66675" marB="66675">
                    <a:lnL>
                      <a:noFill/>
                    </a:lnL>
                    <a:lnR>
                      <a:noFill/>
                    </a:lnR>
                    <a:lnT>
                      <a:noFill/>
                    </a:lnT>
                    <a:lnB>
                      <a:noFill/>
                    </a:lnB>
                  </a:tcPr>
                </a:tc>
                <a:tc>
                  <a:txBody>
                    <a:bodyPr/>
                    <a:lstStyle/>
                    <a:p>
                      <a:pPr algn="ctr" rtl="0"/>
                      <a:r>
                        <a:rPr lang="ru-RU">
                          <a:effectLst/>
                        </a:rPr>
                        <a:t>0,16</a:t>
                      </a:r>
                    </a:p>
                  </a:txBody>
                  <a:tcPr marL="66675" marR="66675" marT="66675" marB="66675">
                    <a:lnL>
                      <a:noFill/>
                    </a:lnL>
                    <a:lnR>
                      <a:noFill/>
                    </a:lnR>
                    <a:lnT>
                      <a:noFill/>
                    </a:lnT>
                    <a:lnB>
                      <a:noFill/>
                    </a:lnB>
                  </a:tcPr>
                </a:tc>
                <a:tc>
                  <a:txBody>
                    <a:bodyPr/>
                    <a:lstStyle/>
                    <a:p>
                      <a:pPr algn="ctr" rtl="0"/>
                      <a:r>
                        <a:rPr lang="ru-RU">
                          <a:effectLst/>
                        </a:rPr>
                        <a:t>0,16</a:t>
                      </a:r>
                    </a:p>
                  </a:txBody>
                  <a:tcPr marL="66675" marR="66675" marT="66675" marB="66675">
                    <a:lnL>
                      <a:noFill/>
                    </a:lnL>
                    <a:lnR>
                      <a:noFill/>
                    </a:lnR>
                    <a:lnT>
                      <a:noFill/>
                    </a:lnT>
                    <a:lnB>
                      <a:noFill/>
                    </a:lnB>
                  </a:tcPr>
                </a:tc>
                <a:tc>
                  <a:txBody>
                    <a:bodyPr/>
                    <a:lstStyle/>
                    <a:p>
                      <a:pPr algn="ctr" rtl="0"/>
                      <a:r>
                        <a:rPr lang="ru-RU">
                          <a:effectLst/>
                        </a:rPr>
                        <a:t>0,16</a:t>
                      </a:r>
                    </a:p>
                  </a:txBody>
                  <a:tcPr marL="66675" marR="66675" marT="66675" marB="66675">
                    <a:lnL>
                      <a:noFill/>
                    </a:lnL>
                    <a:lnR>
                      <a:noFill/>
                    </a:lnR>
                    <a:lnT>
                      <a:noFill/>
                    </a:lnT>
                    <a:lnB>
                      <a:noFill/>
                    </a:lnB>
                  </a:tcPr>
                </a:tc>
                <a:tc>
                  <a:txBody>
                    <a:bodyPr/>
                    <a:lstStyle/>
                    <a:p>
                      <a:pPr algn="ctr" rtl="0"/>
                      <a:r>
                        <a:rPr lang="ru-RU">
                          <a:effectLst/>
                        </a:rPr>
                        <a:t>0,29</a:t>
                      </a:r>
                    </a:p>
                  </a:txBody>
                  <a:tcPr marL="66675" marR="66675" marT="66675" marB="66675">
                    <a:lnL>
                      <a:noFill/>
                    </a:lnL>
                    <a:lnR>
                      <a:noFill/>
                    </a:lnR>
                    <a:lnT>
                      <a:noFill/>
                    </a:lnT>
                    <a:lnB>
                      <a:noFill/>
                    </a:lnB>
                  </a:tcPr>
                </a:tc>
                <a:tc>
                  <a:txBody>
                    <a:bodyPr/>
                    <a:lstStyle/>
                    <a:p>
                      <a:pPr algn="ctr" rtl="0"/>
                      <a:r>
                        <a:rPr lang="ru-RU">
                          <a:effectLst/>
                        </a:rPr>
                        <a:t>0,62</a:t>
                      </a:r>
                    </a:p>
                  </a:txBody>
                  <a:tcPr marL="66675" marR="66675" marT="66675" marB="66675">
                    <a:lnL>
                      <a:noFill/>
                    </a:lnL>
                    <a:lnR>
                      <a:noFill/>
                    </a:lnR>
                    <a:lnT>
                      <a:noFill/>
                    </a:lnT>
                    <a:lnB>
                      <a:noFill/>
                    </a:lnB>
                  </a:tcPr>
                </a:tc>
                <a:tc>
                  <a:txBody>
                    <a:bodyPr/>
                    <a:lstStyle/>
                    <a:p>
                      <a:pPr algn="ctr" rtl="0"/>
                      <a:r>
                        <a:rPr lang="ru-RU" dirty="0">
                          <a:effectLst/>
                        </a:rPr>
                        <a:t>1,02</a:t>
                      </a:r>
                    </a:p>
                  </a:txBody>
                  <a:tcPr marL="66675" marR="66675" marT="66675" marB="66675">
                    <a:lnL>
                      <a:noFill/>
                    </a:lnL>
                    <a:lnR>
                      <a:noFill/>
                    </a:lnR>
                    <a:lnT>
                      <a:noFill/>
                    </a:lnT>
                    <a:lnB>
                      <a:noFill/>
                    </a:lnB>
                  </a:tcPr>
                </a:tc>
                <a:extLst>
                  <a:ext uri="{0D108BD9-81ED-4DB2-BD59-A6C34878D82A}">
                    <a16:rowId xmlns:a16="http://schemas.microsoft.com/office/drawing/2014/main" val="3326517952"/>
                  </a:ext>
                </a:extLst>
              </a:tr>
            </a:tbl>
          </a:graphicData>
        </a:graphic>
      </p:graphicFrame>
      <p:sp>
        <p:nvSpPr>
          <p:cNvPr id="4" name="Прямоугольник 3"/>
          <p:cNvSpPr/>
          <p:nvPr/>
        </p:nvSpPr>
        <p:spPr>
          <a:xfrm>
            <a:off x="0" y="5747325"/>
            <a:ext cx="12192000" cy="646331"/>
          </a:xfrm>
          <a:prstGeom prst="rect">
            <a:avLst/>
          </a:prstGeom>
        </p:spPr>
        <p:txBody>
          <a:bodyPr wrap="square">
            <a:spAutoFit/>
          </a:bodyPr>
          <a:lstStyle/>
          <a:p>
            <a:r>
              <a:rPr lang="ru-RU" dirty="0" smtClean="0">
                <a:effectLst/>
              </a:rPr>
              <a:t>Складіть спектрограму. Дайте гігієнічну оцінку отриманим результатам. При вирішенні завдань скористайтеся додатками до теми заняття.</a:t>
            </a:r>
            <a:endParaRPr lang="ru-RU" dirty="0">
              <a:effectLst/>
            </a:endParaRPr>
          </a:p>
        </p:txBody>
      </p:sp>
    </p:spTree>
    <p:extLst>
      <p:ext uri="{BB962C8B-B14F-4D97-AF65-F5344CB8AC3E}">
        <p14:creationId xmlns:p14="http://schemas.microsoft.com/office/powerpoint/2010/main" val="2649053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87359"/>
            <a:ext cx="12192000" cy="4801314"/>
          </a:xfrm>
          <a:prstGeom prst="rect">
            <a:avLst/>
          </a:prstGeom>
        </p:spPr>
        <p:txBody>
          <a:bodyPr wrap="square">
            <a:spAutoFit/>
          </a:bodyPr>
          <a:lstStyle/>
          <a:p>
            <a:pPr algn="ctr"/>
            <a:r>
              <a:rPr lang="ru-RU" b="1" dirty="0" smtClean="0">
                <a:effectLst/>
              </a:rPr>
              <a:t>Фізичні характеристики та класифікації шуму</a:t>
            </a:r>
            <a:endParaRPr lang="ru-RU" dirty="0" smtClean="0">
              <a:effectLst/>
            </a:endParaRPr>
          </a:p>
          <a:p>
            <a:pPr algn="ctr"/>
            <a:r>
              <a:rPr lang="ru-RU" dirty="0" smtClean="0">
                <a:effectLst/>
              </a:rPr>
              <a:t/>
            </a:r>
            <a:br>
              <a:rPr lang="ru-RU" dirty="0" smtClean="0">
                <a:effectLst/>
              </a:rPr>
            </a:br>
            <a:endParaRPr lang="ru-RU" dirty="0" smtClean="0">
              <a:effectLst/>
            </a:endParaRPr>
          </a:p>
          <a:p>
            <a:pPr algn="just"/>
            <a:r>
              <a:rPr lang="ru-RU" dirty="0" smtClean="0">
                <a:effectLst/>
              </a:rPr>
              <a:t>З фізичної точки зору шум - хаотичні пружні коливання повітряного середовища різної частоти, сили, ритму. (Музика - гармонійні пружні коливання повітря).</a:t>
            </a:r>
          </a:p>
          <a:p>
            <a:pPr algn="just"/>
            <a:r>
              <a:rPr lang="ru-RU" dirty="0" smtClean="0">
                <a:effectLst/>
              </a:rPr>
              <a:t>З гігієнічної точки зору шум - всякі звуки, що заважають людині працювати, відпочивати, спати, викликають негативне подразнюючу дію.</a:t>
            </a:r>
          </a:p>
          <a:p>
            <a:pPr algn="just"/>
            <a:r>
              <a:rPr lang="ru-RU" dirty="0" smtClean="0">
                <a:effectLst/>
              </a:rPr>
              <a:t>Частота звуку або шуму виражається в герцах і октавах. Герц (Гц) - кількість коливань в секунду. Октава - діапазон звуків, верхня межа якого в 2 рази більше нижньої (16-32 Гц; 100-200 Гц і т.д.). Людським вухом сприймаються частоти 16-20000 Гц, які укладаються в 10 октав.</a:t>
            </a:r>
          </a:p>
          <a:p>
            <a:pPr algn="just"/>
            <a:r>
              <a:rPr lang="ru-RU" dirty="0" smtClean="0">
                <a:effectLst/>
              </a:rPr>
              <a:t>За характером спектрального складу шум класифікується на: низькочастотний, среднечастотний, високочастотний; тональний (коли виражено звучить одна частота) вузькосмуговий (звучать 1-3 октави), широкосмуговий (4-6 октав), "білий" (звучать все частоти).</a:t>
            </a:r>
          </a:p>
          <a:p>
            <a:pPr algn="just"/>
            <a:r>
              <a:rPr lang="ru-RU" dirty="0" smtClean="0">
                <a:effectLst/>
              </a:rPr>
              <a:t>Сила звуку залежить від амплітуди коливань повітря і виражається в одиницях енергії - в звуковому тиску і вимірюється в ньютонах на метр квадратний (Н / м</a:t>
            </a:r>
            <a:r>
              <a:rPr lang="ru-RU" baseline="30000" dirty="0" smtClean="0">
                <a:effectLst/>
              </a:rPr>
              <a:t>2</a:t>
            </a:r>
            <a:r>
              <a:rPr lang="ru-RU" dirty="0" smtClean="0">
                <a:effectLst/>
              </a:rPr>
              <a:t>). Людським вухом звуковий тиск сприймається в межах 2</a:t>
            </a:r>
            <a:r>
              <a:rPr lang="ru-RU" baseline="30000" dirty="0" smtClean="0">
                <a:effectLst/>
              </a:rPr>
              <a:t>х</a:t>
            </a:r>
            <a:r>
              <a:rPr lang="ru-RU" dirty="0" smtClean="0">
                <a:effectLst/>
              </a:rPr>
              <a:t>10</a:t>
            </a:r>
            <a:r>
              <a:rPr lang="ru-RU" baseline="30000" dirty="0" smtClean="0">
                <a:effectLst/>
              </a:rPr>
              <a:t>-5</a:t>
            </a:r>
            <a:r>
              <a:rPr lang="ru-RU" dirty="0" smtClean="0">
                <a:effectLst/>
              </a:rPr>
              <a:t> - 2</a:t>
            </a:r>
            <a:r>
              <a:rPr lang="ru-RU" baseline="30000" dirty="0" smtClean="0">
                <a:effectLst/>
              </a:rPr>
              <a:t>х</a:t>
            </a:r>
            <a:r>
              <a:rPr lang="ru-RU" dirty="0" smtClean="0">
                <a:effectLst/>
              </a:rPr>
              <a:t>10</a:t>
            </a:r>
            <a:r>
              <a:rPr lang="ru-RU" baseline="30000" dirty="0" smtClean="0">
                <a:effectLst/>
              </a:rPr>
              <a:t>1,5</a:t>
            </a:r>
            <a:r>
              <a:rPr lang="ru-RU" dirty="0" smtClean="0">
                <a:effectLst/>
              </a:rPr>
              <a:t> Н / м</a:t>
            </a:r>
            <a:r>
              <a:rPr lang="ru-RU" baseline="30000" dirty="0" smtClean="0">
                <a:effectLst/>
              </a:rPr>
              <a:t>2</a:t>
            </a:r>
            <a:r>
              <a:rPr lang="ru-RU" dirty="0" smtClean="0">
                <a:effectLst/>
              </a:rPr>
              <a:t>, Охоплює близько 1 млн. Цих одиниць і унеможливлює їх використання для вимірювання сили шуму на практиці.</a:t>
            </a:r>
            <a:endParaRPr lang="ru-RU" dirty="0">
              <a:effectLst/>
            </a:endParaRPr>
          </a:p>
        </p:txBody>
      </p:sp>
    </p:spTree>
    <p:extLst>
      <p:ext uri="{BB962C8B-B14F-4D97-AF65-F5344CB8AC3E}">
        <p14:creationId xmlns:p14="http://schemas.microsoft.com/office/powerpoint/2010/main" val="35649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77422"/>
            <a:ext cx="10222173" cy="436728"/>
          </a:xfrm>
        </p:spPr>
        <p:txBody>
          <a:bodyPr>
            <a:normAutofit fontScale="90000"/>
          </a:bodyPr>
          <a:lstStyle/>
          <a:p>
            <a:endParaRPr lang="ru-RU" dirty="0"/>
          </a:p>
        </p:txBody>
      </p:sp>
      <p:sp>
        <p:nvSpPr>
          <p:cNvPr id="3" name="Объект 2"/>
          <p:cNvSpPr>
            <a:spLocks noGrp="1"/>
          </p:cNvSpPr>
          <p:nvPr>
            <p:ph idx="1"/>
          </p:nvPr>
        </p:nvSpPr>
        <p:spPr>
          <a:xfrm>
            <a:off x="1097280" y="614151"/>
            <a:ext cx="10058400" cy="5636524"/>
          </a:xfrm>
        </p:spPr>
        <p:txBody>
          <a:bodyPr>
            <a:normAutofit/>
          </a:bodyPr>
          <a:lstStyle/>
          <a:p>
            <a:endParaRPr lang="ru-RU" dirty="0"/>
          </a:p>
          <a:p>
            <a:r>
              <a:rPr lang="ru-RU" dirty="0" err="1"/>
              <a:t>Найменша</a:t>
            </a:r>
            <a:r>
              <a:rPr lang="ru-RU" dirty="0"/>
              <a:t> сила звуку, яка </a:t>
            </a:r>
            <a:r>
              <a:rPr lang="ru-RU" dirty="0" err="1"/>
              <a:t>сприймається</a:t>
            </a:r>
            <a:r>
              <a:rPr lang="ru-RU" dirty="0"/>
              <a:t> </a:t>
            </a:r>
            <a:r>
              <a:rPr lang="ru-RU" dirty="0" err="1"/>
              <a:t>людиною</a:t>
            </a:r>
            <a:r>
              <a:rPr lang="ru-RU" dirty="0"/>
              <a:t>, </a:t>
            </a:r>
            <a:r>
              <a:rPr lang="ru-RU" dirty="0" err="1"/>
              <a:t>називається</a:t>
            </a:r>
            <a:r>
              <a:rPr lang="ru-RU" dirty="0"/>
              <a:t> </a:t>
            </a:r>
            <a:r>
              <a:rPr lang="ru-RU" b="1" dirty="0">
                <a:solidFill>
                  <a:srgbClr val="FF0000"/>
                </a:solidFill>
              </a:rPr>
              <a:t>порогом </a:t>
            </a:r>
            <a:r>
              <a:rPr lang="ru-RU" b="1" dirty="0" err="1">
                <a:solidFill>
                  <a:srgbClr val="FF0000"/>
                </a:solidFill>
              </a:rPr>
              <a:t>чутності</a:t>
            </a:r>
            <a:r>
              <a:rPr lang="ru-RU" b="1" dirty="0">
                <a:solidFill>
                  <a:srgbClr val="FF0000"/>
                </a:solidFill>
              </a:rPr>
              <a:t> </a:t>
            </a:r>
            <a:r>
              <a:rPr lang="ru-RU" dirty="0" err="1"/>
              <a:t>даного</a:t>
            </a:r>
            <a:r>
              <a:rPr lang="ru-RU" dirty="0"/>
              <a:t> звуку.</a:t>
            </a:r>
          </a:p>
          <a:p>
            <a:r>
              <a:rPr lang="ru-RU" dirty="0"/>
              <a:t>Пороги </a:t>
            </a:r>
            <a:r>
              <a:rPr lang="ru-RU" dirty="0" err="1"/>
              <a:t>чутності</a:t>
            </a:r>
            <a:r>
              <a:rPr lang="ru-RU" dirty="0"/>
              <a:t> для </a:t>
            </a:r>
            <a:r>
              <a:rPr lang="ru-RU" dirty="0" err="1"/>
              <a:t>звуків</a:t>
            </a:r>
            <a:r>
              <a:rPr lang="ru-RU" dirty="0"/>
              <a:t> з </a:t>
            </a:r>
            <a:r>
              <a:rPr lang="ru-RU" dirty="0" err="1"/>
              <a:t>різною</a:t>
            </a:r>
            <a:r>
              <a:rPr lang="ru-RU" dirty="0"/>
              <a:t> частотою </a:t>
            </a:r>
            <a:r>
              <a:rPr lang="ru-RU" dirty="0" err="1"/>
              <a:t>неоднакові</a:t>
            </a:r>
            <a:r>
              <a:rPr lang="ru-RU" dirty="0"/>
              <a:t>. </a:t>
            </a:r>
            <a:r>
              <a:rPr lang="ru-RU" dirty="0" err="1"/>
              <a:t>Найменші</a:t>
            </a:r>
            <a:r>
              <a:rPr lang="ru-RU" dirty="0"/>
              <a:t> пороги </a:t>
            </a:r>
            <a:r>
              <a:rPr lang="ru-RU" dirty="0" err="1"/>
              <a:t>мають</a:t>
            </a:r>
            <a:r>
              <a:rPr lang="ru-RU" dirty="0"/>
              <a:t> звуки з частотою </a:t>
            </a:r>
            <a:r>
              <a:rPr lang="ru-RU" dirty="0" err="1"/>
              <a:t>від</a:t>
            </a:r>
            <a:r>
              <a:rPr lang="ru-RU" dirty="0"/>
              <a:t> 500 до 4000 Гц. За межами </a:t>
            </a:r>
            <a:r>
              <a:rPr lang="ru-RU" dirty="0" err="1"/>
              <a:t>цього</a:t>
            </a:r>
            <a:r>
              <a:rPr lang="ru-RU" dirty="0"/>
              <a:t> </a:t>
            </a:r>
            <a:r>
              <a:rPr lang="ru-RU" dirty="0" err="1"/>
              <a:t>діапазону</a:t>
            </a:r>
            <a:r>
              <a:rPr lang="ru-RU" dirty="0"/>
              <a:t> пороги </a:t>
            </a:r>
            <a:r>
              <a:rPr lang="ru-RU" dirty="0" err="1"/>
              <a:t>чутності</a:t>
            </a:r>
            <a:r>
              <a:rPr lang="ru-RU" dirty="0"/>
              <a:t> </a:t>
            </a:r>
            <a:r>
              <a:rPr lang="ru-RU" dirty="0" err="1"/>
              <a:t>підвищуються</a:t>
            </a:r>
            <a:r>
              <a:rPr lang="ru-RU" dirty="0"/>
              <a:t>, </a:t>
            </a:r>
            <a:r>
              <a:rPr lang="ru-RU" dirty="0" err="1"/>
              <a:t>що</a:t>
            </a:r>
            <a:r>
              <a:rPr lang="ru-RU" dirty="0"/>
              <a:t> </a:t>
            </a:r>
            <a:r>
              <a:rPr lang="ru-RU" dirty="0" err="1"/>
              <a:t>свідчить</a:t>
            </a:r>
            <a:r>
              <a:rPr lang="ru-RU" dirty="0"/>
              <a:t> про </a:t>
            </a:r>
            <a:r>
              <a:rPr lang="ru-RU" dirty="0" err="1"/>
              <a:t>зниження</a:t>
            </a:r>
            <a:r>
              <a:rPr lang="ru-RU" dirty="0"/>
              <a:t> </a:t>
            </a:r>
            <a:r>
              <a:rPr lang="ru-RU" dirty="0" err="1"/>
              <a:t>чутливості</a:t>
            </a:r>
            <a:r>
              <a:rPr lang="ru-RU" dirty="0" smtClean="0"/>
              <a:t>.</a:t>
            </a:r>
          </a:p>
          <a:p>
            <a:endParaRPr lang="ru-RU" dirty="0"/>
          </a:p>
          <a:p>
            <a:r>
              <a:rPr lang="ru-RU" dirty="0" err="1"/>
              <a:t>Збільшення</a:t>
            </a:r>
            <a:r>
              <a:rPr lang="ru-RU" dirty="0"/>
              <a:t> </a:t>
            </a:r>
            <a:r>
              <a:rPr lang="ru-RU" dirty="0" err="1"/>
              <a:t>фізичної</a:t>
            </a:r>
            <a:r>
              <a:rPr lang="ru-RU" dirty="0"/>
              <a:t> </a:t>
            </a:r>
            <a:r>
              <a:rPr lang="ru-RU" dirty="0" err="1"/>
              <a:t>сили</a:t>
            </a:r>
            <a:r>
              <a:rPr lang="ru-RU" dirty="0"/>
              <a:t> звуку </a:t>
            </a:r>
            <a:r>
              <a:rPr lang="ru-RU" dirty="0" err="1"/>
              <a:t>суб'єктивно</a:t>
            </a:r>
            <a:r>
              <a:rPr lang="ru-RU" dirty="0"/>
              <a:t> </a:t>
            </a:r>
            <a:r>
              <a:rPr lang="ru-RU" dirty="0" err="1"/>
              <a:t>сприймається</a:t>
            </a:r>
            <a:r>
              <a:rPr lang="ru-RU" dirty="0"/>
              <a:t> як </a:t>
            </a:r>
            <a:r>
              <a:rPr lang="ru-RU" dirty="0" err="1"/>
              <a:t>підвищення</a:t>
            </a:r>
            <a:r>
              <a:rPr lang="ru-RU" dirty="0"/>
              <a:t> </a:t>
            </a:r>
            <a:r>
              <a:rPr lang="ru-RU" dirty="0" err="1"/>
              <a:t>гучності</a:t>
            </a:r>
            <a:r>
              <a:rPr lang="ru-RU" dirty="0"/>
              <a:t>, </a:t>
            </a:r>
            <a:r>
              <a:rPr lang="ru-RU" dirty="0" err="1"/>
              <a:t>проте</a:t>
            </a:r>
            <a:r>
              <a:rPr lang="ru-RU" dirty="0"/>
              <a:t> </a:t>
            </a:r>
            <a:r>
              <a:rPr lang="ru-RU" dirty="0" err="1"/>
              <a:t>це</a:t>
            </a:r>
            <a:r>
              <a:rPr lang="ru-RU" dirty="0"/>
              <a:t> </a:t>
            </a:r>
            <a:r>
              <a:rPr lang="ru-RU" dirty="0" err="1"/>
              <a:t>відбувається</a:t>
            </a:r>
            <a:r>
              <a:rPr lang="ru-RU" dirty="0"/>
              <a:t> до </a:t>
            </a:r>
            <a:r>
              <a:rPr lang="ru-RU" dirty="0" err="1"/>
              <a:t>певної</a:t>
            </a:r>
            <a:r>
              <a:rPr lang="ru-RU" dirty="0"/>
              <a:t> </a:t>
            </a:r>
            <a:r>
              <a:rPr lang="ru-RU" dirty="0" err="1"/>
              <a:t>межі</a:t>
            </a:r>
            <a:r>
              <a:rPr lang="ru-RU" dirty="0"/>
              <a:t>, </a:t>
            </a:r>
            <a:r>
              <a:rPr lang="ru-RU" dirty="0" err="1"/>
              <a:t>вище</a:t>
            </a:r>
            <a:r>
              <a:rPr lang="ru-RU" dirty="0"/>
              <a:t> </a:t>
            </a:r>
            <a:r>
              <a:rPr lang="ru-RU" dirty="0" smtClean="0"/>
              <a:t>яко</a:t>
            </a:r>
            <a:r>
              <a:rPr lang="uk-UA" dirty="0" smtClean="0"/>
              <a:t>ї</a:t>
            </a:r>
            <a:r>
              <a:rPr lang="ru-RU" dirty="0" smtClean="0"/>
              <a:t> </a:t>
            </a:r>
            <a:r>
              <a:rPr lang="ru-RU" dirty="0" err="1"/>
              <a:t>відчувається</a:t>
            </a:r>
            <a:r>
              <a:rPr lang="ru-RU" dirty="0"/>
              <a:t> </a:t>
            </a:r>
            <a:r>
              <a:rPr lang="ru-RU" dirty="0" err="1" smtClean="0"/>
              <a:t>хворобливий</a:t>
            </a:r>
            <a:r>
              <a:rPr lang="ru-RU" dirty="0" smtClean="0"/>
              <a:t> </a:t>
            </a:r>
            <a:r>
              <a:rPr lang="ru-RU" dirty="0" err="1"/>
              <a:t>тиск</a:t>
            </a:r>
            <a:r>
              <a:rPr lang="ru-RU" dirty="0"/>
              <a:t> в </a:t>
            </a:r>
            <a:r>
              <a:rPr lang="ru-RU" dirty="0" err="1"/>
              <a:t>вухах</a:t>
            </a:r>
            <a:r>
              <a:rPr lang="ru-RU" dirty="0"/>
              <a:t> - </a:t>
            </a:r>
            <a:r>
              <a:rPr lang="ru-RU" b="1" dirty="0" err="1">
                <a:solidFill>
                  <a:srgbClr val="FF0000"/>
                </a:solidFill>
              </a:rPr>
              <a:t>поріг</a:t>
            </a:r>
            <a:r>
              <a:rPr lang="ru-RU" b="1" dirty="0">
                <a:solidFill>
                  <a:srgbClr val="FF0000"/>
                </a:solidFill>
              </a:rPr>
              <a:t> </a:t>
            </a:r>
            <a:r>
              <a:rPr lang="ru-RU" b="1" dirty="0" err="1">
                <a:solidFill>
                  <a:srgbClr val="FF0000"/>
                </a:solidFill>
              </a:rPr>
              <a:t>больового</a:t>
            </a:r>
            <a:r>
              <a:rPr lang="ru-RU" b="1" dirty="0">
                <a:solidFill>
                  <a:srgbClr val="FF0000"/>
                </a:solidFill>
              </a:rPr>
              <a:t> </a:t>
            </a:r>
            <a:r>
              <a:rPr lang="ru-RU" b="1" dirty="0" err="1">
                <a:solidFill>
                  <a:srgbClr val="FF0000"/>
                </a:solidFill>
              </a:rPr>
              <a:t>відчуття</a:t>
            </a:r>
            <a:r>
              <a:rPr lang="ru-RU" dirty="0"/>
              <a:t>, </a:t>
            </a:r>
            <a:r>
              <a:rPr lang="ru-RU" dirty="0" err="1"/>
              <a:t>або</a:t>
            </a:r>
            <a:r>
              <a:rPr lang="ru-RU" dirty="0"/>
              <a:t> </a:t>
            </a:r>
            <a:r>
              <a:rPr lang="ru-RU" b="1" dirty="0" err="1">
                <a:solidFill>
                  <a:srgbClr val="FF0000"/>
                </a:solidFill>
              </a:rPr>
              <a:t>поріг</a:t>
            </a:r>
            <a:r>
              <a:rPr lang="ru-RU" b="1" dirty="0">
                <a:solidFill>
                  <a:srgbClr val="FF0000"/>
                </a:solidFill>
              </a:rPr>
              <a:t> </a:t>
            </a:r>
            <a:r>
              <a:rPr lang="ru-RU" b="1" dirty="0" err="1">
                <a:solidFill>
                  <a:srgbClr val="FF0000"/>
                </a:solidFill>
              </a:rPr>
              <a:t>дотику</a:t>
            </a:r>
            <a:r>
              <a:rPr lang="ru-RU" dirty="0"/>
              <a:t>. При </a:t>
            </a:r>
            <a:r>
              <a:rPr lang="ru-RU" dirty="0" err="1"/>
              <a:t>поступовому</a:t>
            </a:r>
            <a:r>
              <a:rPr lang="ru-RU" dirty="0"/>
              <a:t> </a:t>
            </a:r>
            <a:r>
              <a:rPr lang="ru-RU" dirty="0" err="1"/>
              <a:t>посиленні</a:t>
            </a:r>
            <a:r>
              <a:rPr lang="ru-RU" dirty="0"/>
              <a:t> </a:t>
            </a:r>
            <a:r>
              <a:rPr lang="ru-RU" dirty="0" err="1"/>
              <a:t>енергії</a:t>
            </a:r>
            <a:r>
              <a:rPr lang="ru-RU" dirty="0"/>
              <a:t> звуку </a:t>
            </a:r>
            <a:r>
              <a:rPr lang="ru-RU" dirty="0" err="1"/>
              <a:t>від</a:t>
            </a:r>
            <a:r>
              <a:rPr lang="ru-RU" dirty="0"/>
              <a:t> порога </a:t>
            </a:r>
            <a:r>
              <a:rPr lang="ru-RU" dirty="0" err="1"/>
              <a:t>чутності</a:t>
            </a:r>
            <a:r>
              <a:rPr lang="ru-RU" dirty="0"/>
              <a:t> до </a:t>
            </a:r>
            <a:r>
              <a:rPr lang="ru-RU" dirty="0" err="1"/>
              <a:t>больового</a:t>
            </a:r>
            <a:r>
              <a:rPr lang="ru-RU" dirty="0"/>
              <a:t> порогу </a:t>
            </a:r>
            <a:r>
              <a:rPr lang="ru-RU" dirty="0" err="1"/>
              <a:t>виявляються</a:t>
            </a:r>
            <a:r>
              <a:rPr lang="ru-RU" dirty="0"/>
              <a:t> </a:t>
            </a:r>
            <a:r>
              <a:rPr lang="ru-RU" dirty="0" err="1"/>
              <a:t>особливості</a:t>
            </a:r>
            <a:r>
              <a:rPr lang="ru-RU" dirty="0"/>
              <a:t> слухового </a:t>
            </a:r>
            <a:r>
              <a:rPr lang="ru-RU" dirty="0" err="1"/>
              <a:t>сприйняття</a:t>
            </a:r>
            <a:r>
              <a:rPr lang="ru-RU" dirty="0"/>
              <a:t>: </a:t>
            </a:r>
            <a:r>
              <a:rPr lang="ru-RU" dirty="0" err="1"/>
              <a:t>відчуття</a:t>
            </a:r>
            <a:r>
              <a:rPr lang="ru-RU" dirty="0"/>
              <a:t> </a:t>
            </a:r>
            <a:r>
              <a:rPr lang="ru-RU" dirty="0" err="1"/>
              <a:t>гучності</a:t>
            </a:r>
            <a:r>
              <a:rPr lang="ru-RU" dirty="0"/>
              <a:t> звуку </a:t>
            </a:r>
            <a:r>
              <a:rPr lang="ru-RU" dirty="0" err="1"/>
              <a:t>збільшується</a:t>
            </a:r>
            <a:r>
              <a:rPr lang="ru-RU" dirty="0"/>
              <a:t> не </a:t>
            </a:r>
            <a:r>
              <a:rPr lang="ru-RU" dirty="0" err="1"/>
              <a:t>пропорційно</a:t>
            </a:r>
            <a:r>
              <a:rPr lang="ru-RU" dirty="0"/>
              <a:t> </a:t>
            </a:r>
            <a:r>
              <a:rPr lang="ru-RU" dirty="0" err="1"/>
              <a:t>зростанню</a:t>
            </a:r>
            <a:r>
              <a:rPr lang="ru-RU" dirty="0"/>
              <a:t> </a:t>
            </a:r>
            <a:r>
              <a:rPr lang="ru-RU" dirty="0" err="1"/>
              <a:t>його</a:t>
            </a:r>
            <a:r>
              <a:rPr lang="ru-RU" dirty="0"/>
              <a:t> </a:t>
            </a:r>
            <a:r>
              <a:rPr lang="ru-RU" dirty="0" err="1"/>
              <a:t>звукової</a:t>
            </a:r>
            <a:r>
              <a:rPr lang="ru-RU" dirty="0"/>
              <a:t> </a:t>
            </a:r>
            <a:r>
              <a:rPr lang="ru-RU" dirty="0" err="1"/>
              <a:t>енергії</a:t>
            </a:r>
            <a:r>
              <a:rPr lang="ru-RU" dirty="0"/>
              <a:t>, а </a:t>
            </a:r>
            <a:r>
              <a:rPr lang="ru-RU" dirty="0" err="1"/>
              <a:t>значно</a:t>
            </a:r>
            <a:r>
              <a:rPr lang="ru-RU" dirty="0"/>
              <a:t> </a:t>
            </a:r>
            <a:r>
              <a:rPr lang="ru-RU" dirty="0" err="1"/>
              <a:t>повільніше</a:t>
            </a:r>
            <a:r>
              <a:rPr lang="ru-RU" dirty="0"/>
              <a:t>.</a:t>
            </a:r>
          </a:p>
        </p:txBody>
      </p:sp>
    </p:spTree>
    <p:extLst>
      <p:ext uri="{BB962C8B-B14F-4D97-AF65-F5344CB8AC3E}">
        <p14:creationId xmlns:p14="http://schemas.microsoft.com/office/powerpoint/2010/main" val="819941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400" cy="232012"/>
          </a:xfrm>
        </p:spPr>
        <p:txBody>
          <a:bodyPr>
            <a:normAutofit fontScale="90000"/>
          </a:bodyPr>
          <a:lstStyle/>
          <a:p>
            <a:endParaRPr lang="ru-RU" dirty="0"/>
          </a:p>
        </p:txBody>
      </p:sp>
      <p:sp>
        <p:nvSpPr>
          <p:cNvPr id="3" name="Объект 2"/>
          <p:cNvSpPr>
            <a:spLocks noGrp="1"/>
          </p:cNvSpPr>
          <p:nvPr>
            <p:ph idx="1"/>
          </p:nvPr>
        </p:nvSpPr>
        <p:spPr>
          <a:xfrm>
            <a:off x="1097279" y="696036"/>
            <a:ext cx="10115721" cy="5636525"/>
          </a:xfrm>
        </p:spPr>
        <p:txBody>
          <a:bodyPr/>
          <a:lstStyle/>
          <a:p>
            <a:endParaRPr lang="ru-RU" dirty="0"/>
          </a:p>
          <a:p>
            <a:r>
              <a:rPr lang="ru-RU" dirty="0"/>
              <a:t>Для </a:t>
            </a:r>
            <a:r>
              <a:rPr lang="ru-RU" dirty="0" err="1"/>
              <a:t>кількісної</a:t>
            </a:r>
            <a:r>
              <a:rPr lang="ru-RU" dirty="0"/>
              <a:t> </a:t>
            </a:r>
            <a:r>
              <a:rPr lang="ru-RU" dirty="0" err="1"/>
              <a:t>оцінки</a:t>
            </a:r>
            <a:r>
              <a:rPr lang="ru-RU" dirty="0"/>
              <a:t> </a:t>
            </a:r>
            <a:r>
              <a:rPr lang="ru-RU" dirty="0" err="1"/>
              <a:t>звукової</a:t>
            </a:r>
            <a:r>
              <a:rPr lang="ru-RU" dirty="0"/>
              <a:t> </a:t>
            </a:r>
            <a:r>
              <a:rPr lang="ru-RU" dirty="0" err="1"/>
              <a:t>енергії</a:t>
            </a:r>
            <a:r>
              <a:rPr lang="ru-RU" dirty="0"/>
              <a:t> </a:t>
            </a:r>
            <a:r>
              <a:rPr lang="ru-RU" dirty="0" err="1"/>
              <a:t>запропонована</a:t>
            </a:r>
            <a:r>
              <a:rPr lang="ru-RU" dirty="0"/>
              <a:t> </a:t>
            </a:r>
            <a:r>
              <a:rPr lang="ru-RU" dirty="0" err="1"/>
              <a:t>особлива</a:t>
            </a:r>
            <a:r>
              <a:rPr lang="ru-RU" dirty="0"/>
              <a:t> </a:t>
            </a:r>
            <a:r>
              <a:rPr lang="ru-RU" b="1" dirty="0" err="1"/>
              <a:t>логарифмічна</a:t>
            </a:r>
            <a:r>
              <a:rPr lang="ru-RU" b="1" dirty="0"/>
              <a:t> шкала </a:t>
            </a:r>
            <a:r>
              <a:rPr lang="ru-RU" b="1" dirty="0" err="1"/>
              <a:t>рівнів</a:t>
            </a:r>
            <a:r>
              <a:rPr lang="ru-RU" b="1" dirty="0"/>
              <a:t> </a:t>
            </a:r>
            <a:r>
              <a:rPr lang="ru-RU" b="1" dirty="0" err="1"/>
              <a:t>сили</a:t>
            </a:r>
            <a:r>
              <a:rPr lang="ru-RU" b="1" dirty="0"/>
              <a:t> звуку</a:t>
            </a:r>
            <a:r>
              <a:rPr lang="ru-RU" dirty="0"/>
              <a:t> в белах </a:t>
            </a:r>
            <a:r>
              <a:rPr lang="ru-RU" dirty="0" err="1"/>
              <a:t>або</a:t>
            </a:r>
            <a:r>
              <a:rPr lang="ru-RU" dirty="0"/>
              <a:t> децибелах. У </a:t>
            </a:r>
            <a:r>
              <a:rPr lang="ru-RU" dirty="0" err="1"/>
              <a:t>цій</a:t>
            </a:r>
            <a:r>
              <a:rPr lang="ru-RU" dirty="0"/>
              <a:t> </a:t>
            </a:r>
            <a:r>
              <a:rPr lang="ru-RU" dirty="0" err="1"/>
              <a:t>шкалі</a:t>
            </a:r>
            <a:r>
              <a:rPr lang="ru-RU" dirty="0"/>
              <a:t> за нуль, </a:t>
            </a:r>
            <a:r>
              <a:rPr lang="ru-RU" dirty="0" err="1"/>
              <a:t>або</a:t>
            </a:r>
            <a:r>
              <a:rPr lang="ru-RU" dirty="0"/>
              <a:t> </a:t>
            </a:r>
            <a:r>
              <a:rPr lang="ru-RU" dirty="0" err="1"/>
              <a:t>вихідний</a:t>
            </a:r>
            <a:r>
              <a:rPr lang="ru-RU" dirty="0"/>
              <a:t> </a:t>
            </a:r>
            <a:r>
              <a:rPr lang="ru-RU" dirty="0" err="1"/>
              <a:t>рівень</a:t>
            </a:r>
            <a:r>
              <a:rPr lang="ru-RU" dirty="0"/>
              <a:t>, </a:t>
            </a:r>
            <a:r>
              <a:rPr lang="ru-RU" dirty="0" err="1"/>
              <a:t>умовно</a:t>
            </a:r>
            <a:r>
              <a:rPr lang="ru-RU" dirty="0"/>
              <a:t> </a:t>
            </a:r>
            <a:r>
              <a:rPr lang="ru-RU" dirty="0" err="1"/>
              <a:t>прийнята</a:t>
            </a:r>
            <a:r>
              <a:rPr lang="ru-RU" dirty="0"/>
              <a:t> сила (10-9 </a:t>
            </a:r>
            <a:r>
              <a:rPr lang="ru-RU" dirty="0" err="1"/>
              <a:t>ерг</a:t>
            </a:r>
            <a:r>
              <a:rPr lang="ru-RU" dirty="0"/>
              <a:t> / см2 ч </a:t>
            </a:r>
            <a:r>
              <a:rPr lang="ru-RU" dirty="0" err="1"/>
              <a:t>ч</a:t>
            </a:r>
            <a:r>
              <a:rPr lang="ru-RU" dirty="0"/>
              <a:t> сек </a:t>
            </a:r>
            <a:r>
              <a:rPr lang="ru-RU" dirty="0" err="1"/>
              <a:t>або</a:t>
            </a:r>
            <a:r>
              <a:rPr lang="ru-RU" dirty="0"/>
              <a:t> 2 ч 10-5 Вт / см2 / с), </a:t>
            </a:r>
            <a:r>
              <a:rPr lang="ru-RU" dirty="0" err="1"/>
              <a:t>приблизно</a:t>
            </a:r>
            <a:r>
              <a:rPr lang="ru-RU" dirty="0"/>
              <a:t> </a:t>
            </a:r>
            <a:r>
              <a:rPr lang="ru-RU" dirty="0" err="1"/>
              <a:t>рівна</a:t>
            </a:r>
            <a:r>
              <a:rPr lang="ru-RU" dirty="0"/>
              <a:t> порогу </a:t>
            </a:r>
            <a:r>
              <a:rPr lang="ru-RU" dirty="0" err="1"/>
              <a:t>чутності</a:t>
            </a:r>
            <a:r>
              <a:rPr lang="ru-RU" dirty="0"/>
              <a:t> звуку з частотою 1000 Гц, </a:t>
            </a:r>
            <a:r>
              <a:rPr lang="ru-RU" dirty="0" err="1"/>
              <a:t>який</a:t>
            </a:r>
            <a:r>
              <a:rPr lang="ru-RU" dirty="0"/>
              <a:t> в </a:t>
            </a:r>
            <a:r>
              <a:rPr lang="ru-RU" dirty="0" err="1"/>
              <a:t>акустиці</a:t>
            </a:r>
            <a:r>
              <a:rPr lang="ru-RU" dirty="0"/>
              <a:t> </a:t>
            </a:r>
            <a:r>
              <a:rPr lang="ru-RU" dirty="0" err="1"/>
              <a:t>приймається</a:t>
            </a:r>
            <a:r>
              <a:rPr lang="ru-RU" dirty="0"/>
              <a:t> за </a:t>
            </a:r>
            <a:r>
              <a:rPr lang="ru-RU" dirty="0" err="1"/>
              <a:t>стандартний</a:t>
            </a:r>
            <a:r>
              <a:rPr lang="ru-RU" dirty="0"/>
              <a:t> звук. </a:t>
            </a:r>
            <a:r>
              <a:rPr lang="ru-RU" dirty="0" err="1" smtClean="0"/>
              <a:t>Кожен</a:t>
            </a:r>
            <a:r>
              <a:rPr lang="ru-RU" dirty="0" smtClean="0"/>
              <a:t> </a:t>
            </a:r>
            <a:r>
              <a:rPr lang="ru-RU" dirty="0" err="1"/>
              <a:t>ступінь</a:t>
            </a:r>
            <a:r>
              <a:rPr lang="ru-RU" dirty="0"/>
              <a:t> </a:t>
            </a:r>
            <a:r>
              <a:rPr lang="ru-RU" dirty="0" err="1"/>
              <a:t>такої</a:t>
            </a:r>
            <a:r>
              <a:rPr lang="ru-RU" dirty="0"/>
              <a:t> </a:t>
            </a:r>
            <a:r>
              <a:rPr lang="ru-RU" dirty="0" err="1"/>
              <a:t>шкали</a:t>
            </a:r>
            <a:r>
              <a:rPr lang="ru-RU" dirty="0"/>
              <a:t>, </a:t>
            </a:r>
            <a:r>
              <a:rPr lang="ru-RU" dirty="0" err="1"/>
              <a:t>що</a:t>
            </a:r>
            <a:r>
              <a:rPr lang="ru-RU" dirty="0"/>
              <a:t> </a:t>
            </a:r>
            <a:r>
              <a:rPr lang="ru-RU" dirty="0" err="1" smtClean="0"/>
              <a:t>отримав</a:t>
            </a:r>
            <a:r>
              <a:rPr lang="ru-RU" dirty="0" smtClean="0"/>
              <a:t> </a:t>
            </a:r>
            <a:r>
              <a:rPr lang="ru-RU" dirty="0" err="1"/>
              <a:t>назву</a:t>
            </a:r>
            <a:r>
              <a:rPr lang="ru-RU" dirty="0"/>
              <a:t> бел, </a:t>
            </a:r>
            <a:r>
              <a:rPr lang="ru-RU" dirty="0" err="1"/>
              <a:t>відповідає</a:t>
            </a:r>
            <a:r>
              <a:rPr lang="ru-RU" dirty="0"/>
              <a:t> </a:t>
            </a:r>
            <a:r>
              <a:rPr lang="ru-RU" dirty="0" err="1"/>
              <a:t>зміні</a:t>
            </a:r>
            <a:r>
              <a:rPr lang="ru-RU" dirty="0"/>
              <a:t> </a:t>
            </a:r>
            <a:r>
              <a:rPr lang="ru-RU" dirty="0" err="1"/>
              <a:t>сили</a:t>
            </a:r>
            <a:r>
              <a:rPr lang="ru-RU" dirty="0"/>
              <a:t> звуку в 10 </a:t>
            </a:r>
            <a:r>
              <a:rPr lang="ru-RU" dirty="0" err="1"/>
              <a:t>разів</a:t>
            </a:r>
            <a:r>
              <a:rPr lang="ru-RU" dirty="0" smtClean="0"/>
              <a:t>.</a:t>
            </a:r>
          </a:p>
          <a:p>
            <a:r>
              <a:rPr lang="ru-RU" dirty="0" err="1"/>
              <a:t>Якщо</a:t>
            </a:r>
            <a:r>
              <a:rPr lang="ru-RU" dirty="0"/>
              <a:t> </a:t>
            </a:r>
            <a:r>
              <a:rPr lang="ru-RU" dirty="0" err="1"/>
              <a:t>виразити</a:t>
            </a:r>
            <a:r>
              <a:rPr lang="ru-RU" dirty="0"/>
              <a:t> в белах </a:t>
            </a:r>
            <a:r>
              <a:rPr lang="ru-RU" dirty="0" err="1"/>
              <a:t>діапазон</a:t>
            </a:r>
            <a:r>
              <a:rPr lang="ru-RU" dirty="0"/>
              <a:t> </a:t>
            </a:r>
            <a:r>
              <a:rPr lang="ru-RU" dirty="0" err="1"/>
              <a:t>сили</a:t>
            </a:r>
            <a:r>
              <a:rPr lang="ru-RU" dirty="0"/>
              <a:t> звуку з частотою 1000 Гц </a:t>
            </a:r>
            <a:r>
              <a:rPr lang="ru-RU" dirty="0" err="1"/>
              <a:t>від</a:t>
            </a:r>
            <a:r>
              <a:rPr lang="ru-RU" dirty="0"/>
              <a:t> порога </a:t>
            </a:r>
            <a:r>
              <a:rPr lang="ru-RU" dirty="0" err="1"/>
              <a:t>чутності</a:t>
            </a:r>
            <a:r>
              <a:rPr lang="ru-RU" dirty="0"/>
              <a:t> до </a:t>
            </a:r>
            <a:r>
              <a:rPr lang="ru-RU" dirty="0" err="1"/>
              <a:t>больового</a:t>
            </a:r>
            <a:r>
              <a:rPr lang="ru-RU" dirty="0"/>
              <a:t> порогу, то весь </a:t>
            </a:r>
            <a:r>
              <a:rPr lang="ru-RU" dirty="0" err="1"/>
              <a:t>діапазон</a:t>
            </a:r>
            <a:r>
              <a:rPr lang="ru-RU" dirty="0"/>
              <a:t> за </a:t>
            </a:r>
            <a:r>
              <a:rPr lang="ru-RU" dirty="0" err="1"/>
              <a:t>логарифмічною</a:t>
            </a:r>
            <a:r>
              <a:rPr lang="ru-RU" dirty="0"/>
              <a:t> шкалою складе 14 </a:t>
            </a:r>
            <a:r>
              <a:rPr lang="ru-RU" dirty="0" smtClean="0"/>
              <a:t>бел.</a:t>
            </a:r>
          </a:p>
          <a:p>
            <a:r>
              <a:rPr lang="ru-RU" b="1" dirty="0" smtClean="0"/>
              <a:t>За </a:t>
            </a:r>
            <a:r>
              <a:rPr lang="ru-RU" b="1" dirty="0" err="1" smtClean="0"/>
              <a:t>спектральним</a:t>
            </a:r>
            <a:r>
              <a:rPr lang="ru-RU" b="1" dirty="0" smtClean="0"/>
              <a:t> складом </a:t>
            </a:r>
            <a:r>
              <a:rPr lang="ru-RU" dirty="0" err="1" smtClean="0"/>
              <a:t>усі</a:t>
            </a:r>
            <a:r>
              <a:rPr lang="ru-RU" dirty="0" smtClean="0"/>
              <a:t> </a:t>
            </a:r>
            <a:r>
              <a:rPr lang="ru-RU" dirty="0"/>
              <a:t>шуми </a:t>
            </a:r>
            <a:r>
              <a:rPr lang="ru-RU" dirty="0" err="1" smtClean="0"/>
              <a:t>поділяють</a:t>
            </a:r>
            <a:r>
              <a:rPr lang="ru-RU" dirty="0" smtClean="0"/>
              <a:t> </a:t>
            </a:r>
            <a:r>
              <a:rPr lang="ru-RU" dirty="0"/>
              <a:t>на </a:t>
            </a:r>
            <a:r>
              <a:rPr lang="ru-RU" b="1" dirty="0"/>
              <a:t>3 </a:t>
            </a:r>
            <a:r>
              <a:rPr lang="ru-RU" b="1" dirty="0" err="1" smtClean="0"/>
              <a:t>класи</a:t>
            </a:r>
            <a:r>
              <a:rPr lang="ru-RU" dirty="0" smtClean="0"/>
              <a:t>.</a:t>
            </a:r>
            <a:endParaRPr lang="ru-RU" dirty="0"/>
          </a:p>
          <a:p>
            <a:r>
              <a:rPr lang="ru-RU" b="1" i="1" u="sng" dirty="0" err="1"/>
              <a:t>Клас</a:t>
            </a:r>
            <a:r>
              <a:rPr lang="ru-RU" b="1" i="1" u="sng" dirty="0"/>
              <a:t> 1</a:t>
            </a:r>
            <a:r>
              <a:rPr lang="ru-RU" dirty="0"/>
              <a:t>. </a:t>
            </a:r>
            <a:r>
              <a:rPr lang="ru-RU" b="1" dirty="0" err="1">
                <a:solidFill>
                  <a:srgbClr val="FF0000"/>
                </a:solidFill>
              </a:rPr>
              <a:t>Низькочастотні</a:t>
            </a:r>
            <a:r>
              <a:rPr lang="ru-RU" dirty="0"/>
              <a:t> (шуми </a:t>
            </a:r>
            <a:r>
              <a:rPr lang="ru-RU" dirty="0" err="1"/>
              <a:t>тихохідних</a:t>
            </a:r>
            <a:r>
              <a:rPr lang="ru-RU" dirty="0"/>
              <a:t> </a:t>
            </a:r>
            <a:r>
              <a:rPr lang="ru-RU" dirty="0" err="1"/>
              <a:t>агрегатів</a:t>
            </a:r>
            <a:r>
              <a:rPr lang="ru-RU" dirty="0"/>
              <a:t> </a:t>
            </a:r>
            <a:r>
              <a:rPr lang="ru-RU" dirty="0" err="1"/>
              <a:t>неударні</a:t>
            </a:r>
            <a:r>
              <a:rPr lang="ru-RU" dirty="0"/>
              <a:t> </a:t>
            </a:r>
            <a:r>
              <a:rPr lang="ru-RU" dirty="0" err="1"/>
              <a:t>дії</a:t>
            </a:r>
            <a:r>
              <a:rPr lang="ru-RU" dirty="0"/>
              <a:t>, шуми, </a:t>
            </a:r>
            <a:r>
              <a:rPr lang="ru-RU" dirty="0" err="1"/>
              <a:t>що</a:t>
            </a:r>
            <a:r>
              <a:rPr lang="ru-RU" dirty="0"/>
              <a:t> </a:t>
            </a:r>
            <a:r>
              <a:rPr lang="ru-RU" dirty="0" err="1"/>
              <a:t>проникають</a:t>
            </a:r>
            <a:r>
              <a:rPr lang="ru-RU" dirty="0"/>
              <a:t> </a:t>
            </a:r>
            <a:r>
              <a:rPr lang="ru-RU" dirty="0" err="1"/>
              <a:t>крізь</a:t>
            </a:r>
            <a:r>
              <a:rPr lang="ru-RU" dirty="0"/>
              <a:t> </a:t>
            </a:r>
            <a:r>
              <a:rPr lang="ru-RU" dirty="0" err="1"/>
              <a:t>звукоізолюючі</a:t>
            </a:r>
            <a:r>
              <a:rPr lang="ru-RU" dirty="0"/>
              <a:t> </a:t>
            </a:r>
            <a:r>
              <a:rPr lang="ru-RU" dirty="0" err="1"/>
              <a:t>перепони</a:t>
            </a:r>
            <a:r>
              <a:rPr lang="ru-RU" dirty="0"/>
              <a:t>).</a:t>
            </a:r>
          </a:p>
          <a:p>
            <a:r>
              <a:rPr lang="ru-RU" b="1" i="1" u="sng" dirty="0" err="1"/>
              <a:t>Клас</a:t>
            </a:r>
            <a:r>
              <a:rPr lang="ru-RU" b="1" i="1" u="sng" dirty="0"/>
              <a:t> 2</a:t>
            </a:r>
            <a:r>
              <a:rPr lang="ru-RU" b="1" dirty="0">
                <a:solidFill>
                  <a:srgbClr val="FF0000"/>
                </a:solidFill>
              </a:rPr>
              <a:t>. </a:t>
            </a:r>
            <a:r>
              <a:rPr lang="ru-RU" b="1" dirty="0" err="1">
                <a:solidFill>
                  <a:srgbClr val="FF0000"/>
                </a:solidFill>
              </a:rPr>
              <a:t>Середньочастотні</a:t>
            </a:r>
            <a:r>
              <a:rPr lang="ru-RU" b="1" dirty="0">
                <a:solidFill>
                  <a:srgbClr val="FF0000"/>
                </a:solidFill>
              </a:rPr>
              <a:t> </a:t>
            </a:r>
            <a:r>
              <a:rPr lang="ru-RU" dirty="0"/>
              <a:t>шуми (шуми </a:t>
            </a:r>
            <a:r>
              <a:rPr lang="ru-RU" dirty="0" err="1"/>
              <a:t>більшості</a:t>
            </a:r>
            <a:r>
              <a:rPr lang="ru-RU" dirty="0"/>
              <a:t> машин, </a:t>
            </a:r>
            <a:r>
              <a:rPr lang="ru-RU" dirty="0" err="1"/>
              <a:t>верстатів</a:t>
            </a:r>
            <a:r>
              <a:rPr lang="ru-RU" dirty="0"/>
              <a:t> і </a:t>
            </a:r>
            <a:r>
              <a:rPr lang="ru-RU" dirty="0" err="1"/>
              <a:t>агрегатів</a:t>
            </a:r>
            <a:r>
              <a:rPr lang="ru-RU" dirty="0"/>
              <a:t> </a:t>
            </a:r>
            <a:r>
              <a:rPr lang="ru-RU" dirty="0" err="1"/>
              <a:t>неударні</a:t>
            </a:r>
            <a:r>
              <a:rPr lang="ru-RU" dirty="0"/>
              <a:t> </a:t>
            </a:r>
            <a:r>
              <a:rPr lang="ru-RU" dirty="0" err="1"/>
              <a:t>дії</a:t>
            </a:r>
            <a:r>
              <a:rPr lang="ru-RU" dirty="0"/>
              <a:t>).</a:t>
            </a:r>
          </a:p>
          <a:p>
            <a:r>
              <a:rPr lang="ru-RU" b="1" i="1" u="sng" dirty="0" err="1"/>
              <a:t>Клас</a:t>
            </a:r>
            <a:r>
              <a:rPr lang="ru-RU" b="1" i="1" u="sng" dirty="0"/>
              <a:t> 3.</a:t>
            </a:r>
            <a:r>
              <a:rPr lang="ru-RU" dirty="0"/>
              <a:t> </a:t>
            </a:r>
            <a:r>
              <a:rPr lang="ru-RU" b="1" dirty="0" err="1">
                <a:solidFill>
                  <a:srgbClr val="FF0000"/>
                </a:solidFill>
              </a:rPr>
              <a:t>Високочастотні</a:t>
            </a:r>
            <a:r>
              <a:rPr lang="ru-RU" b="1" dirty="0">
                <a:solidFill>
                  <a:srgbClr val="FF0000"/>
                </a:solidFill>
              </a:rPr>
              <a:t> шуми </a:t>
            </a:r>
            <a:r>
              <a:rPr lang="ru-RU" dirty="0"/>
              <a:t>(</a:t>
            </a:r>
            <a:r>
              <a:rPr lang="ru-RU" dirty="0" err="1"/>
              <a:t>дзвінкі</a:t>
            </a:r>
            <a:r>
              <a:rPr lang="ru-RU" dirty="0"/>
              <a:t>, </a:t>
            </a:r>
            <a:r>
              <a:rPr lang="ru-RU" dirty="0" err="1"/>
              <a:t>шиплячі</a:t>
            </a:r>
            <a:r>
              <a:rPr lang="ru-RU" dirty="0"/>
              <a:t>, </a:t>
            </a:r>
            <a:r>
              <a:rPr lang="ru-RU" dirty="0" err="1"/>
              <a:t>свистячі</a:t>
            </a:r>
            <a:r>
              <a:rPr lang="ru-RU" dirty="0"/>
              <a:t> шуми, </a:t>
            </a:r>
            <a:r>
              <a:rPr lang="ru-RU" dirty="0" err="1"/>
              <a:t>характерні</a:t>
            </a:r>
            <a:r>
              <a:rPr lang="ru-RU" dirty="0"/>
              <a:t> для </a:t>
            </a:r>
            <a:r>
              <a:rPr lang="ru-RU" dirty="0" err="1"/>
              <a:t>агрегатів</a:t>
            </a:r>
            <a:r>
              <a:rPr lang="ru-RU" dirty="0"/>
              <a:t> </a:t>
            </a:r>
            <a:r>
              <a:rPr lang="ru-RU" dirty="0" err="1"/>
              <a:t>ударної</a:t>
            </a:r>
            <a:r>
              <a:rPr lang="ru-RU" dirty="0"/>
              <a:t> </a:t>
            </a:r>
            <a:r>
              <a:rPr lang="ru-RU" dirty="0" err="1"/>
              <a:t>дії</a:t>
            </a:r>
            <a:r>
              <a:rPr lang="ru-RU" dirty="0"/>
              <a:t>, </a:t>
            </a:r>
            <a:r>
              <a:rPr lang="ru-RU" dirty="0" err="1"/>
              <a:t>потоків</a:t>
            </a:r>
            <a:r>
              <a:rPr lang="ru-RU" dirty="0"/>
              <a:t> </a:t>
            </a:r>
            <a:r>
              <a:rPr lang="ru-RU" dirty="0" err="1"/>
              <a:t>повітря</a:t>
            </a:r>
            <a:r>
              <a:rPr lang="ru-RU" dirty="0"/>
              <a:t> і газу, </a:t>
            </a:r>
            <a:r>
              <a:rPr lang="ru-RU" dirty="0" err="1"/>
              <a:t>агрегатів</a:t>
            </a:r>
            <a:r>
              <a:rPr lang="ru-RU" dirty="0"/>
              <a:t>, </a:t>
            </a:r>
            <a:r>
              <a:rPr lang="ru-RU" dirty="0" err="1"/>
              <a:t>що</a:t>
            </a:r>
            <a:r>
              <a:rPr lang="ru-RU" dirty="0"/>
              <a:t> </a:t>
            </a:r>
            <a:r>
              <a:rPr lang="ru-RU" dirty="0" err="1"/>
              <a:t>діють</a:t>
            </a:r>
            <a:r>
              <a:rPr lang="ru-RU" dirty="0"/>
              <a:t> з великими </a:t>
            </a:r>
            <a:r>
              <a:rPr lang="ru-RU" dirty="0" err="1"/>
              <a:t>швидкостями</a:t>
            </a:r>
            <a:r>
              <a:rPr lang="ru-RU" dirty="0"/>
              <a:t>).</a:t>
            </a:r>
          </a:p>
        </p:txBody>
      </p:sp>
    </p:spTree>
    <p:extLst>
      <p:ext uri="{BB962C8B-B14F-4D97-AF65-F5344CB8AC3E}">
        <p14:creationId xmlns:p14="http://schemas.microsoft.com/office/powerpoint/2010/main" val="1583199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400" cy="354842"/>
          </a:xfrm>
        </p:spPr>
        <p:txBody>
          <a:bodyPr>
            <a:normAutofit fontScale="90000"/>
          </a:bodyPr>
          <a:lstStyle/>
          <a:p>
            <a:endParaRPr lang="ru-RU" dirty="0"/>
          </a:p>
        </p:txBody>
      </p:sp>
      <p:sp>
        <p:nvSpPr>
          <p:cNvPr id="3" name="Объект 2"/>
          <p:cNvSpPr>
            <a:spLocks noGrp="1"/>
          </p:cNvSpPr>
          <p:nvPr>
            <p:ph idx="1"/>
          </p:nvPr>
        </p:nvSpPr>
        <p:spPr>
          <a:xfrm>
            <a:off x="1097280" y="928048"/>
            <a:ext cx="10058400" cy="5240739"/>
          </a:xfrm>
        </p:spPr>
        <p:txBody>
          <a:bodyPr/>
          <a:lstStyle/>
          <a:p>
            <a:endParaRPr lang="ru-RU" dirty="0"/>
          </a:p>
          <a:p>
            <a:r>
              <a:rPr lang="ru-RU" sz="2800" dirty="0" err="1"/>
              <a:t>Розрізняють</a:t>
            </a:r>
            <a:r>
              <a:rPr lang="ru-RU" sz="2800" dirty="0"/>
              <a:t> шуми:</a:t>
            </a:r>
          </a:p>
          <a:p>
            <a:r>
              <a:rPr lang="ru-RU" sz="2800" dirty="0"/>
              <a:t>1) </a:t>
            </a:r>
            <a:r>
              <a:rPr lang="ru-RU" sz="2800" b="1" dirty="0" err="1">
                <a:solidFill>
                  <a:srgbClr val="FF0000"/>
                </a:solidFill>
              </a:rPr>
              <a:t>широкосмугові</a:t>
            </a:r>
            <a:r>
              <a:rPr lang="ru-RU" sz="2800" dirty="0"/>
              <a:t> з </a:t>
            </a:r>
            <a:r>
              <a:rPr lang="ru-RU" sz="2800" dirty="0" err="1"/>
              <a:t>безперервним</a:t>
            </a:r>
            <a:r>
              <a:rPr lang="ru-RU" sz="2800" dirty="0"/>
              <a:t> спектром </a:t>
            </a:r>
            <a:r>
              <a:rPr lang="ru-RU" sz="2800" dirty="0" err="1"/>
              <a:t>більш</a:t>
            </a:r>
            <a:r>
              <a:rPr lang="ru-RU" sz="2800" dirty="0"/>
              <a:t> 1 </a:t>
            </a:r>
            <a:r>
              <a:rPr lang="ru-RU" sz="2800" dirty="0" err="1"/>
              <a:t>октави</a:t>
            </a:r>
            <a:r>
              <a:rPr lang="ru-RU" sz="2800" dirty="0"/>
              <a:t>;</a:t>
            </a:r>
          </a:p>
          <a:p>
            <a:r>
              <a:rPr lang="ru-RU" sz="2800" dirty="0"/>
              <a:t>2) </a:t>
            </a:r>
            <a:r>
              <a:rPr lang="ru-RU" sz="2800" b="1" dirty="0" err="1">
                <a:solidFill>
                  <a:srgbClr val="FF0000"/>
                </a:solidFill>
              </a:rPr>
              <a:t>тональні</a:t>
            </a:r>
            <a:r>
              <a:rPr lang="ru-RU" sz="2800" dirty="0"/>
              <a:t>, коли </a:t>
            </a:r>
            <a:r>
              <a:rPr lang="ru-RU" sz="2800" dirty="0" err="1"/>
              <a:t>інтенсивність</a:t>
            </a:r>
            <a:r>
              <a:rPr lang="ru-RU" sz="2800" dirty="0"/>
              <a:t> шуму у </a:t>
            </a:r>
            <a:r>
              <a:rPr lang="ru-RU" sz="2800" dirty="0" err="1"/>
              <a:t>вузькому</a:t>
            </a:r>
            <a:r>
              <a:rPr lang="ru-RU" sz="2800" dirty="0"/>
              <a:t> </a:t>
            </a:r>
            <a:r>
              <a:rPr lang="ru-RU" sz="2800" dirty="0" err="1"/>
              <a:t>діапазоні</a:t>
            </a:r>
            <a:r>
              <a:rPr lang="ru-RU" sz="2800" dirty="0"/>
              <a:t> частот </a:t>
            </a:r>
            <a:r>
              <a:rPr lang="ru-RU" sz="2800" dirty="0" err="1"/>
              <a:t>різко</a:t>
            </a:r>
            <a:r>
              <a:rPr lang="ru-RU" sz="2800" dirty="0"/>
              <a:t> </a:t>
            </a:r>
            <a:r>
              <a:rPr lang="ru-RU" sz="2800" dirty="0" err="1"/>
              <a:t>переважає</a:t>
            </a:r>
            <a:r>
              <a:rPr lang="ru-RU" sz="2800" dirty="0"/>
              <a:t> над </a:t>
            </a:r>
            <a:r>
              <a:rPr lang="ru-RU" sz="2800" dirty="0" err="1"/>
              <a:t>іншими</a:t>
            </a:r>
            <a:r>
              <a:rPr lang="ru-RU" sz="2800" dirty="0"/>
              <a:t> частотами.</a:t>
            </a:r>
          </a:p>
          <a:p>
            <a:r>
              <a:rPr lang="ru-RU" sz="2800" b="1" dirty="0"/>
              <a:t>За </a:t>
            </a:r>
            <a:r>
              <a:rPr lang="ru-RU" sz="2800" b="1" dirty="0" err="1"/>
              <a:t>розподілом</a:t>
            </a:r>
            <a:r>
              <a:rPr lang="ru-RU" sz="2800" b="1" dirty="0"/>
              <a:t> </a:t>
            </a:r>
            <a:r>
              <a:rPr lang="ru-RU" sz="2800" b="1" dirty="0" err="1" smtClean="0"/>
              <a:t>звукової</a:t>
            </a:r>
            <a:r>
              <a:rPr lang="ru-RU" sz="2800" b="1" dirty="0" smtClean="0"/>
              <a:t> </a:t>
            </a:r>
            <a:r>
              <a:rPr lang="ru-RU" sz="2800" b="1" dirty="0" err="1"/>
              <a:t>енергії</a:t>
            </a:r>
            <a:r>
              <a:rPr lang="ru-RU" sz="2800" b="1" dirty="0"/>
              <a:t> в </a:t>
            </a:r>
            <a:r>
              <a:rPr lang="ru-RU" sz="2800" b="1" dirty="0" err="1"/>
              <a:t>часі</a:t>
            </a:r>
            <a:r>
              <a:rPr lang="ru-RU" sz="2800" b="1" dirty="0"/>
              <a:t> </a:t>
            </a:r>
            <a:r>
              <a:rPr lang="ru-RU" sz="2800" dirty="0"/>
              <a:t>шуми </a:t>
            </a:r>
            <a:r>
              <a:rPr lang="ru-RU" sz="2800" dirty="0" err="1"/>
              <a:t>підрозділяються</a:t>
            </a:r>
            <a:r>
              <a:rPr lang="ru-RU" sz="2800" dirty="0"/>
              <a:t> на:</a:t>
            </a:r>
          </a:p>
          <a:p>
            <a:r>
              <a:rPr lang="ru-RU" sz="2800" dirty="0"/>
              <a:t>1) </a:t>
            </a:r>
            <a:r>
              <a:rPr lang="ru-RU" sz="2800" b="1" dirty="0" err="1">
                <a:solidFill>
                  <a:srgbClr val="FF0000"/>
                </a:solidFill>
              </a:rPr>
              <a:t>постійні</a:t>
            </a:r>
            <a:r>
              <a:rPr lang="ru-RU" sz="2800" dirty="0"/>
              <a:t>, </a:t>
            </a:r>
            <a:r>
              <a:rPr lang="ru-RU" sz="2800" dirty="0" err="1"/>
              <a:t>рівень</a:t>
            </a:r>
            <a:r>
              <a:rPr lang="ru-RU" sz="2800" dirty="0"/>
              <a:t> звуку </a:t>
            </a:r>
            <a:r>
              <a:rPr lang="ru-RU" sz="2800" dirty="0" err="1"/>
              <a:t>яких</a:t>
            </a:r>
            <a:r>
              <a:rPr lang="ru-RU" sz="2800" dirty="0"/>
              <a:t> за 8-годинний </a:t>
            </a:r>
            <a:r>
              <a:rPr lang="ru-RU" sz="2800" dirty="0" err="1"/>
              <a:t>робочий</a:t>
            </a:r>
            <a:r>
              <a:rPr lang="ru-RU" sz="2800" dirty="0"/>
              <a:t> день </a:t>
            </a:r>
            <a:r>
              <a:rPr lang="ru-RU" sz="2800" dirty="0" err="1"/>
              <a:t>змінюється</a:t>
            </a:r>
            <a:r>
              <a:rPr lang="ru-RU" sz="2800" dirty="0"/>
              <a:t> в </a:t>
            </a:r>
            <a:r>
              <a:rPr lang="ru-RU" sz="2800" dirty="0" err="1"/>
              <a:t>часі</a:t>
            </a:r>
            <a:r>
              <a:rPr lang="ru-RU" sz="2800" dirty="0"/>
              <a:t> не </a:t>
            </a:r>
            <a:r>
              <a:rPr lang="ru-RU" sz="2800" dirty="0" err="1"/>
              <a:t>більше</a:t>
            </a:r>
            <a:r>
              <a:rPr lang="ru-RU" sz="2800" dirty="0"/>
              <a:t> </a:t>
            </a:r>
            <a:r>
              <a:rPr lang="ru-RU" sz="2800" dirty="0" err="1"/>
              <a:t>ніж</a:t>
            </a:r>
            <a:r>
              <a:rPr lang="ru-RU" sz="2800" dirty="0"/>
              <a:t> на 5 дБ;</a:t>
            </a:r>
          </a:p>
          <a:p>
            <a:r>
              <a:rPr lang="ru-RU" sz="2800" dirty="0"/>
              <a:t>2) </a:t>
            </a:r>
            <a:r>
              <a:rPr lang="ru-RU" sz="2800" b="1" dirty="0" err="1">
                <a:solidFill>
                  <a:srgbClr val="FF0000"/>
                </a:solidFill>
              </a:rPr>
              <a:t>непостійні</a:t>
            </a:r>
            <a:r>
              <a:rPr lang="ru-RU" sz="2800" dirty="0"/>
              <a:t>, </a:t>
            </a:r>
            <a:r>
              <a:rPr lang="ru-RU" sz="2800" dirty="0" err="1"/>
              <a:t>рівень</a:t>
            </a:r>
            <a:r>
              <a:rPr lang="ru-RU" sz="2800" dirty="0"/>
              <a:t> звуку </a:t>
            </a:r>
            <a:r>
              <a:rPr lang="ru-RU" sz="2800" dirty="0" err="1"/>
              <a:t>яких</a:t>
            </a:r>
            <a:r>
              <a:rPr lang="ru-RU" sz="2800" dirty="0"/>
              <a:t> за 8-годинний </a:t>
            </a:r>
            <a:r>
              <a:rPr lang="ru-RU" sz="2800" dirty="0" err="1"/>
              <a:t>робочий</a:t>
            </a:r>
            <a:r>
              <a:rPr lang="ru-RU" sz="2800" dirty="0"/>
              <a:t> день </a:t>
            </a:r>
            <a:r>
              <a:rPr lang="ru-RU" sz="2800" dirty="0" err="1"/>
              <a:t>змінюється</a:t>
            </a:r>
            <a:r>
              <a:rPr lang="ru-RU" sz="2800" dirty="0"/>
              <a:t> </a:t>
            </a:r>
            <a:r>
              <a:rPr lang="ru-RU" sz="2800" dirty="0" err="1"/>
              <a:t>більш</a:t>
            </a:r>
            <a:r>
              <a:rPr lang="ru-RU" sz="2800" dirty="0"/>
              <a:t> </a:t>
            </a:r>
            <a:r>
              <a:rPr lang="ru-RU" sz="2800" dirty="0" err="1"/>
              <a:t>ніж</a:t>
            </a:r>
            <a:r>
              <a:rPr lang="ru-RU" sz="2800" dirty="0"/>
              <a:t> на 5 дБ.</a:t>
            </a:r>
          </a:p>
        </p:txBody>
      </p:sp>
    </p:spTree>
    <p:extLst>
      <p:ext uri="{BB962C8B-B14F-4D97-AF65-F5344CB8AC3E}">
        <p14:creationId xmlns:p14="http://schemas.microsoft.com/office/powerpoint/2010/main" val="3479241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400" cy="204716"/>
          </a:xfrm>
        </p:spPr>
        <p:txBody>
          <a:bodyPr>
            <a:normAutofit fontScale="90000"/>
          </a:bodyPr>
          <a:lstStyle/>
          <a:p>
            <a:endParaRPr lang="ru-RU" dirty="0"/>
          </a:p>
        </p:txBody>
      </p:sp>
      <p:sp>
        <p:nvSpPr>
          <p:cNvPr id="3" name="Объект 2"/>
          <p:cNvSpPr>
            <a:spLocks noGrp="1"/>
          </p:cNvSpPr>
          <p:nvPr>
            <p:ph idx="1"/>
          </p:nvPr>
        </p:nvSpPr>
        <p:spPr>
          <a:xfrm>
            <a:off x="1097280" y="941696"/>
            <a:ext cx="10058400" cy="4927398"/>
          </a:xfrm>
        </p:spPr>
        <p:txBody>
          <a:bodyPr/>
          <a:lstStyle/>
          <a:p>
            <a:endParaRPr lang="ru-RU" dirty="0"/>
          </a:p>
          <a:p>
            <a:r>
              <a:rPr lang="ru-RU" sz="2800" b="1" dirty="0" err="1"/>
              <a:t>Непостійні</a:t>
            </a:r>
            <a:r>
              <a:rPr lang="ru-RU" sz="2800" b="1" dirty="0"/>
              <a:t> шуми </a:t>
            </a:r>
            <a:r>
              <a:rPr lang="ru-RU" sz="2800" dirty="0" err="1"/>
              <a:t>поділяються</a:t>
            </a:r>
            <a:r>
              <a:rPr lang="ru-RU" sz="2800" dirty="0"/>
              <a:t> на:</a:t>
            </a:r>
          </a:p>
          <a:p>
            <a:r>
              <a:rPr lang="ru-RU" sz="2800" dirty="0"/>
              <a:t>1) </a:t>
            </a:r>
            <a:r>
              <a:rPr lang="ru-RU" sz="2800" b="1" dirty="0" err="1" smtClean="0">
                <a:solidFill>
                  <a:srgbClr val="FF0000"/>
                </a:solidFill>
              </a:rPr>
              <a:t>ті</a:t>
            </a:r>
            <a:r>
              <a:rPr lang="ru-RU" sz="2800" b="1" dirty="0" smtClean="0">
                <a:solidFill>
                  <a:srgbClr val="FF0000"/>
                </a:solidFill>
              </a:rPr>
              <a:t>, </a:t>
            </a:r>
            <a:r>
              <a:rPr lang="ru-RU" sz="2800" b="1" dirty="0" err="1" smtClean="0">
                <a:solidFill>
                  <a:srgbClr val="FF0000"/>
                </a:solidFill>
              </a:rPr>
              <a:t>що</a:t>
            </a:r>
            <a:r>
              <a:rPr lang="ru-RU" sz="2800" b="1" dirty="0" smtClean="0">
                <a:solidFill>
                  <a:srgbClr val="FF0000"/>
                </a:solidFill>
              </a:rPr>
              <a:t> </a:t>
            </a:r>
            <a:r>
              <a:rPr lang="ru-RU" sz="2800" b="1" dirty="0" err="1" smtClean="0">
                <a:solidFill>
                  <a:srgbClr val="FF0000"/>
                </a:solidFill>
              </a:rPr>
              <a:t>коливаються</a:t>
            </a:r>
            <a:r>
              <a:rPr lang="ru-RU" sz="2800" b="1" dirty="0" smtClean="0">
                <a:solidFill>
                  <a:srgbClr val="FF0000"/>
                </a:solidFill>
              </a:rPr>
              <a:t> </a:t>
            </a:r>
            <a:r>
              <a:rPr lang="ru-RU" sz="2800" b="1" dirty="0">
                <a:solidFill>
                  <a:srgbClr val="FF0000"/>
                </a:solidFill>
              </a:rPr>
              <a:t>в </a:t>
            </a:r>
            <a:r>
              <a:rPr lang="ru-RU" sz="2800" b="1" dirty="0" err="1">
                <a:solidFill>
                  <a:srgbClr val="FF0000"/>
                </a:solidFill>
              </a:rPr>
              <a:t>часі</a:t>
            </a:r>
            <a:r>
              <a:rPr lang="ru-RU" sz="2800" dirty="0"/>
              <a:t>, </a:t>
            </a:r>
            <a:r>
              <a:rPr lang="ru-RU" sz="2800" dirty="0" err="1"/>
              <a:t>рівень</a:t>
            </a:r>
            <a:r>
              <a:rPr lang="ru-RU" sz="2800" dirty="0"/>
              <a:t> звуку </a:t>
            </a:r>
            <a:r>
              <a:rPr lang="ru-RU" sz="2800" dirty="0" err="1"/>
              <a:t>яких</a:t>
            </a:r>
            <a:r>
              <a:rPr lang="ru-RU" sz="2800" dirty="0"/>
              <a:t> </a:t>
            </a:r>
            <a:r>
              <a:rPr lang="ru-RU" sz="2800" dirty="0" err="1"/>
              <a:t>безперервно</a:t>
            </a:r>
            <a:r>
              <a:rPr lang="ru-RU" sz="2800" dirty="0"/>
              <a:t> </a:t>
            </a:r>
            <a:r>
              <a:rPr lang="ru-RU" sz="2800" dirty="0" err="1"/>
              <a:t>змінюється</a:t>
            </a:r>
            <a:r>
              <a:rPr lang="ru-RU" sz="2800" dirty="0"/>
              <a:t> у </a:t>
            </a:r>
            <a:r>
              <a:rPr lang="ru-RU" sz="2800" dirty="0" err="1"/>
              <a:t>часі</a:t>
            </a:r>
            <a:r>
              <a:rPr lang="ru-RU" sz="2800" dirty="0"/>
              <a:t>;</a:t>
            </a:r>
          </a:p>
          <a:p>
            <a:r>
              <a:rPr lang="ru-RU" sz="2800" dirty="0" smtClean="0"/>
              <a:t>2) </a:t>
            </a:r>
            <a:r>
              <a:rPr lang="ru-RU" sz="2800" b="1" dirty="0" err="1" smtClean="0">
                <a:solidFill>
                  <a:srgbClr val="FF0000"/>
                </a:solidFill>
              </a:rPr>
              <a:t>переривчасті</a:t>
            </a:r>
            <a:r>
              <a:rPr lang="ru-RU" sz="2800" dirty="0" smtClean="0"/>
              <a:t>, </a:t>
            </a:r>
            <a:r>
              <a:rPr lang="ru-RU" sz="2800" dirty="0" err="1"/>
              <a:t>рівень</a:t>
            </a:r>
            <a:r>
              <a:rPr lang="ru-RU" sz="2800" dirty="0"/>
              <a:t> звуку </a:t>
            </a:r>
            <a:r>
              <a:rPr lang="ru-RU" sz="2800" dirty="0" err="1"/>
              <a:t>яких</a:t>
            </a:r>
            <a:r>
              <a:rPr lang="ru-RU" sz="2800" dirty="0"/>
              <a:t> </a:t>
            </a:r>
            <a:r>
              <a:rPr lang="ru-RU" sz="2800" dirty="0" err="1"/>
              <a:t>поступово</a:t>
            </a:r>
            <a:r>
              <a:rPr lang="ru-RU" sz="2800" dirty="0"/>
              <a:t> </a:t>
            </a:r>
            <a:r>
              <a:rPr lang="ru-RU" sz="2800" dirty="0" err="1"/>
              <a:t>змінюється</a:t>
            </a:r>
            <a:r>
              <a:rPr lang="ru-RU" sz="2800" dirty="0"/>
              <a:t> (на 5 дБ і </a:t>
            </a:r>
            <a:r>
              <a:rPr lang="ru-RU" sz="2800" dirty="0" err="1"/>
              <a:t>більше</a:t>
            </a:r>
            <a:r>
              <a:rPr lang="ru-RU" sz="2800" dirty="0"/>
              <a:t>), </a:t>
            </a:r>
            <a:r>
              <a:rPr lang="ru-RU" sz="2800" dirty="0" err="1"/>
              <a:t>причому</a:t>
            </a:r>
            <a:r>
              <a:rPr lang="ru-RU" sz="2800" dirty="0"/>
              <a:t> </a:t>
            </a:r>
            <a:r>
              <a:rPr lang="ru-RU" sz="2800" dirty="0" err="1" smtClean="0"/>
              <a:t>тривалість</a:t>
            </a:r>
            <a:r>
              <a:rPr lang="ru-RU" sz="2800" dirty="0" smtClean="0"/>
              <a:t> </a:t>
            </a:r>
            <a:r>
              <a:rPr lang="ru-RU" sz="2800" dirty="0" err="1"/>
              <a:t>інтервалів</a:t>
            </a:r>
            <a:r>
              <a:rPr lang="ru-RU" sz="2800" dirty="0"/>
              <a:t> </a:t>
            </a:r>
            <a:r>
              <a:rPr lang="ru-RU" sz="2800" dirty="0" smtClean="0"/>
              <a:t>з </a:t>
            </a:r>
            <a:r>
              <a:rPr lang="ru-RU" sz="2800" dirty="0" err="1" smtClean="0"/>
              <a:t>постійним</a:t>
            </a:r>
            <a:r>
              <a:rPr lang="ru-RU" sz="2800" dirty="0" smtClean="0"/>
              <a:t> </a:t>
            </a:r>
            <a:r>
              <a:rPr lang="ru-RU" sz="2800" dirty="0" err="1"/>
              <a:t>рівнем</a:t>
            </a:r>
            <a:r>
              <a:rPr lang="ru-RU" sz="2800" dirty="0"/>
              <a:t> становить 1 с і </a:t>
            </a:r>
            <a:r>
              <a:rPr lang="ru-RU" sz="2800" dirty="0" err="1"/>
              <a:t>більше</a:t>
            </a:r>
            <a:r>
              <a:rPr lang="ru-RU" sz="2800" dirty="0"/>
              <a:t>;</a:t>
            </a:r>
          </a:p>
          <a:p>
            <a:r>
              <a:rPr lang="ru-RU" sz="2800" dirty="0"/>
              <a:t>3)</a:t>
            </a:r>
            <a:r>
              <a:rPr lang="ru-RU" sz="2800" b="1" dirty="0">
                <a:solidFill>
                  <a:srgbClr val="FF0000"/>
                </a:solidFill>
              </a:rPr>
              <a:t> </a:t>
            </a:r>
            <a:r>
              <a:rPr lang="ru-RU" sz="2800" b="1" dirty="0" err="1">
                <a:solidFill>
                  <a:srgbClr val="FF0000"/>
                </a:solidFill>
              </a:rPr>
              <a:t>імпульсні</a:t>
            </a:r>
            <a:r>
              <a:rPr lang="ru-RU" sz="2800" dirty="0"/>
              <a:t>, </a:t>
            </a:r>
            <a:r>
              <a:rPr lang="ru-RU" sz="2800" dirty="0" err="1"/>
              <a:t>що</a:t>
            </a:r>
            <a:r>
              <a:rPr lang="ru-RU" sz="2800" dirty="0"/>
              <a:t> </a:t>
            </a:r>
            <a:r>
              <a:rPr lang="ru-RU" sz="2800" dirty="0" err="1"/>
              <a:t>складаються</a:t>
            </a:r>
            <a:r>
              <a:rPr lang="ru-RU" sz="2800" dirty="0"/>
              <a:t> з одного </a:t>
            </a:r>
            <a:r>
              <a:rPr lang="ru-RU" sz="2800" dirty="0" err="1"/>
              <a:t>або</a:t>
            </a:r>
            <a:r>
              <a:rPr lang="ru-RU" sz="2800" dirty="0"/>
              <a:t> </a:t>
            </a:r>
            <a:r>
              <a:rPr lang="ru-RU" sz="2800" dirty="0" err="1"/>
              <a:t>декількох</a:t>
            </a:r>
            <a:r>
              <a:rPr lang="ru-RU" sz="2800" dirty="0"/>
              <a:t> </a:t>
            </a:r>
            <a:r>
              <a:rPr lang="ru-RU" sz="2800" dirty="0" err="1"/>
              <a:t>сигналів</a:t>
            </a:r>
            <a:r>
              <a:rPr lang="ru-RU" sz="2800" dirty="0"/>
              <a:t> </a:t>
            </a:r>
            <a:r>
              <a:rPr lang="ru-RU" sz="2800" dirty="0" err="1"/>
              <a:t>тривалістю</a:t>
            </a:r>
            <a:r>
              <a:rPr lang="ru-RU" sz="2800" dirty="0"/>
              <a:t> </a:t>
            </a:r>
            <a:r>
              <a:rPr lang="ru-RU" sz="2800" dirty="0" err="1"/>
              <a:t>менше</a:t>
            </a:r>
            <a:r>
              <a:rPr lang="ru-RU" sz="2800" dirty="0"/>
              <a:t> 1 с </a:t>
            </a:r>
            <a:r>
              <a:rPr lang="ru-RU" sz="2800" dirty="0" err="1"/>
              <a:t>кожний</a:t>
            </a:r>
            <a:r>
              <a:rPr lang="ru-RU" sz="2800" dirty="0"/>
              <a:t>, при </a:t>
            </a:r>
            <a:r>
              <a:rPr lang="ru-RU" sz="2800" dirty="0" err="1"/>
              <a:t>цьому</a:t>
            </a:r>
            <a:r>
              <a:rPr lang="ru-RU" sz="2800" dirty="0"/>
              <a:t> </a:t>
            </a:r>
            <a:r>
              <a:rPr lang="ru-RU" sz="2800" dirty="0" err="1"/>
              <a:t>рівень</a:t>
            </a:r>
            <a:r>
              <a:rPr lang="ru-RU" sz="2800" dirty="0"/>
              <a:t> звуку </a:t>
            </a:r>
            <a:r>
              <a:rPr lang="ru-RU" sz="2800" dirty="0" err="1"/>
              <a:t>змінюється</a:t>
            </a:r>
            <a:r>
              <a:rPr lang="ru-RU" sz="2800" dirty="0"/>
              <a:t> не </a:t>
            </a:r>
            <a:r>
              <a:rPr lang="ru-RU" sz="2800" dirty="0" err="1"/>
              <a:t>менше</a:t>
            </a:r>
            <a:r>
              <a:rPr lang="ru-RU" sz="2800" dirty="0"/>
              <a:t> </a:t>
            </a:r>
            <a:r>
              <a:rPr lang="ru-RU" sz="2800" dirty="0" err="1"/>
              <a:t>ніж</a:t>
            </a:r>
            <a:r>
              <a:rPr lang="ru-RU" sz="2800" dirty="0"/>
              <a:t> на 7 дБ.</a:t>
            </a:r>
          </a:p>
        </p:txBody>
      </p:sp>
    </p:spTree>
    <p:extLst>
      <p:ext uri="{BB962C8B-B14F-4D97-AF65-F5344CB8AC3E}">
        <p14:creationId xmlns:p14="http://schemas.microsoft.com/office/powerpoint/2010/main" val="546479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327546"/>
          </a:xfrm>
        </p:spPr>
        <p:txBody>
          <a:bodyPr>
            <a:normAutofit fontScale="90000"/>
          </a:bodyPr>
          <a:lstStyle/>
          <a:p>
            <a:endParaRPr lang="ru-RU" dirty="0"/>
          </a:p>
        </p:txBody>
      </p:sp>
      <p:sp>
        <p:nvSpPr>
          <p:cNvPr id="3" name="Объект 2"/>
          <p:cNvSpPr>
            <a:spLocks noGrp="1"/>
          </p:cNvSpPr>
          <p:nvPr>
            <p:ph idx="1"/>
          </p:nvPr>
        </p:nvSpPr>
        <p:spPr>
          <a:xfrm>
            <a:off x="1097280" y="286603"/>
            <a:ext cx="10058400" cy="5582491"/>
          </a:xfrm>
        </p:spPr>
        <p:txBody>
          <a:bodyPr/>
          <a:lstStyle/>
          <a:p>
            <a:endParaRPr lang="ru-RU" dirty="0"/>
          </a:p>
          <a:p>
            <a:r>
              <a:rPr lang="ru-RU" dirty="0"/>
              <a:t>В </a:t>
            </a:r>
            <a:r>
              <a:rPr lang="ru-RU" dirty="0" err="1"/>
              <a:t>окремих</a:t>
            </a:r>
            <a:r>
              <a:rPr lang="ru-RU" dirty="0"/>
              <a:t> </a:t>
            </a:r>
            <a:r>
              <a:rPr lang="ru-RU" dirty="0" err="1"/>
              <a:t>галузях</a:t>
            </a:r>
            <a:r>
              <a:rPr lang="ru-RU" dirty="0"/>
              <a:t> </a:t>
            </a:r>
            <a:r>
              <a:rPr lang="ru-RU" dirty="0" err="1"/>
              <a:t>виробництва</a:t>
            </a:r>
            <a:r>
              <a:rPr lang="ru-RU" dirty="0"/>
              <a:t> </a:t>
            </a:r>
            <a:r>
              <a:rPr lang="ru-RU" dirty="0" err="1"/>
              <a:t>стосовно</a:t>
            </a:r>
            <a:r>
              <a:rPr lang="ru-RU" dirty="0"/>
              <a:t> до </a:t>
            </a:r>
            <a:r>
              <a:rPr lang="ru-RU" dirty="0" err="1"/>
              <a:t>професій</a:t>
            </a:r>
            <a:r>
              <a:rPr lang="ru-RU" dirty="0"/>
              <a:t> </a:t>
            </a:r>
            <a:r>
              <a:rPr lang="ru-RU" dirty="0" err="1"/>
              <a:t>нормування</a:t>
            </a:r>
            <a:r>
              <a:rPr lang="ru-RU" dirty="0"/>
              <a:t> </a:t>
            </a:r>
            <a:r>
              <a:rPr lang="ru-RU" dirty="0" err="1"/>
              <a:t>ведеться</a:t>
            </a:r>
            <a:r>
              <a:rPr lang="ru-RU" dirty="0"/>
              <a:t> з </a:t>
            </a:r>
            <a:r>
              <a:rPr lang="ru-RU" dirty="0" err="1"/>
              <a:t>урахуванням</a:t>
            </a:r>
            <a:r>
              <a:rPr lang="ru-RU" dirty="0"/>
              <a:t> </a:t>
            </a:r>
            <a:r>
              <a:rPr lang="ru-RU" dirty="0" err="1"/>
              <a:t>категорії</a:t>
            </a:r>
            <a:r>
              <a:rPr lang="ru-RU" dirty="0"/>
              <a:t> </a:t>
            </a:r>
            <a:r>
              <a:rPr lang="ru-RU" dirty="0" err="1"/>
              <a:t>важкості</a:t>
            </a:r>
            <a:r>
              <a:rPr lang="ru-RU" dirty="0"/>
              <a:t> і </a:t>
            </a:r>
            <a:r>
              <a:rPr lang="ru-RU" dirty="0" err="1"/>
              <a:t>напруженості</a:t>
            </a:r>
            <a:r>
              <a:rPr lang="ru-RU" dirty="0"/>
              <a:t>. При </a:t>
            </a:r>
            <a:r>
              <a:rPr lang="ru-RU" dirty="0" err="1"/>
              <a:t>цьому</a:t>
            </a:r>
            <a:r>
              <a:rPr lang="ru-RU" dirty="0"/>
              <a:t> </a:t>
            </a:r>
            <a:r>
              <a:rPr lang="ru-RU" dirty="0" err="1"/>
              <a:t>виділяють</a:t>
            </a:r>
            <a:r>
              <a:rPr lang="ru-RU" dirty="0"/>
              <a:t> </a:t>
            </a:r>
            <a:r>
              <a:rPr lang="ru-RU" b="1" dirty="0">
                <a:solidFill>
                  <a:srgbClr val="FF0000"/>
                </a:solidFill>
              </a:rPr>
              <a:t>4 </a:t>
            </a:r>
            <a:r>
              <a:rPr lang="ru-RU" b="1" dirty="0" err="1">
                <a:solidFill>
                  <a:srgbClr val="FF0000"/>
                </a:solidFill>
              </a:rPr>
              <a:t>ступеня</a:t>
            </a:r>
            <a:r>
              <a:rPr lang="ru-RU" b="1" dirty="0">
                <a:solidFill>
                  <a:srgbClr val="FF0000"/>
                </a:solidFill>
              </a:rPr>
              <a:t> </a:t>
            </a:r>
            <a:r>
              <a:rPr lang="ru-RU" b="1" dirty="0" err="1">
                <a:solidFill>
                  <a:srgbClr val="FF0000"/>
                </a:solidFill>
              </a:rPr>
              <a:t>тяжкості</a:t>
            </a:r>
            <a:r>
              <a:rPr lang="ru-RU" b="1" dirty="0">
                <a:solidFill>
                  <a:srgbClr val="FF0000"/>
                </a:solidFill>
              </a:rPr>
              <a:t> і </a:t>
            </a:r>
            <a:r>
              <a:rPr lang="ru-RU" b="1" dirty="0" err="1">
                <a:solidFill>
                  <a:srgbClr val="FF0000"/>
                </a:solidFill>
              </a:rPr>
              <a:t>напруженості</a:t>
            </a:r>
            <a:r>
              <a:rPr lang="ru-RU" dirty="0"/>
              <a:t>, </a:t>
            </a:r>
            <a:r>
              <a:rPr lang="ru-RU" dirty="0" err="1"/>
              <a:t>враховуючи</a:t>
            </a:r>
            <a:r>
              <a:rPr lang="ru-RU" dirty="0"/>
              <a:t> </a:t>
            </a:r>
            <a:r>
              <a:rPr lang="ru-RU" dirty="0" err="1"/>
              <a:t>ергономічні</a:t>
            </a:r>
            <a:r>
              <a:rPr lang="ru-RU" dirty="0"/>
              <a:t> </a:t>
            </a:r>
            <a:r>
              <a:rPr lang="ru-RU" dirty="0" err="1"/>
              <a:t>критерії</a:t>
            </a:r>
            <a:r>
              <a:rPr lang="ru-RU" dirty="0"/>
              <a:t>:</a:t>
            </a:r>
          </a:p>
          <a:p>
            <a:r>
              <a:rPr lang="ru-RU" dirty="0"/>
              <a:t>1</a:t>
            </a:r>
            <a:r>
              <a:rPr lang="ru-RU" b="1" dirty="0"/>
              <a:t>) </a:t>
            </a:r>
            <a:r>
              <a:rPr lang="ru-RU" b="1" dirty="0" err="1" smtClean="0"/>
              <a:t>динамічне</a:t>
            </a:r>
            <a:r>
              <a:rPr lang="ru-RU" b="1" dirty="0" smtClean="0"/>
              <a:t> </a:t>
            </a:r>
            <a:r>
              <a:rPr lang="ru-RU" b="1" dirty="0"/>
              <a:t>і </a:t>
            </a:r>
            <a:r>
              <a:rPr lang="ru-RU" b="1" dirty="0" err="1" smtClean="0"/>
              <a:t>статичне</a:t>
            </a:r>
            <a:r>
              <a:rPr lang="ru-RU" b="1" dirty="0" smtClean="0"/>
              <a:t> </a:t>
            </a:r>
            <a:r>
              <a:rPr lang="ru-RU" b="1" dirty="0" err="1" smtClean="0"/>
              <a:t>м'язове</a:t>
            </a:r>
            <a:r>
              <a:rPr lang="ru-RU" b="1" dirty="0" smtClean="0"/>
              <a:t> </a:t>
            </a:r>
            <a:r>
              <a:rPr lang="ru-RU" b="1" dirty="0" err="1"/>
              <a:t>навантаження</a:t>
            </a:r>
            <a:r>
              <a:rPr lang="ru-RU" dirty="0"/>
              <a:t>;</a:t>
            </a:r>
          </a:p>
          <a:p>
            <a:r>
              <a:rPr lang="ru-RU" dirty="0"/>
              <a:t>2</a:t>
            </a:r>
            <a:r>
              <a:rPr lang="ru-RU" b="1" dirty="0"/>
              <a:t>) </a:t>
            </a:r>
            <a:r>
              <a:rPr lang="ru-RU" b="1" dirty="0" err="1"/>
              <a:t>нервове</a:t>
            </a:r>
            <a:r>
              <a:rPr lang="ru-RU" b="1" dirty="0"/>
              <a:t> </a:t>
            </a:r>
            <a:r>
              <a:rPr lang="ru-RU" b="1" dirty="0" err="1"/>
              <a:t>навантаження</a:t>
            </a:r>
            <a:r>
              <a:rPr lang="ru-RU" b="1" dirty="0"/>
              <a:t> </a:t>
            </a:r>
            <a:r>
              <a:rPr lang="ru-RU" dirty="0"/>
              <a:t>- </a:t>
            </a:r>
            <a:r>
              <a:rPr lang="ru-RU" dirty="0" err="1"/>
              <a:t>напруга</a:t>
            </a:r>
            <a:r>
              <a:rPr lang="ru-RU" dirty="0"/>
              <a:t> </a:t>
            </a:r>
            <a:r>
              <a:rPr lang="ru-RU" dirty="0" err="1"/>
              <a:t>уваги</a:t>
            </a:r>
            <a:r>
              <a:rPr lang="ru-RU" dirty="0"/>
              <a:t>, </a:t>
            </a:r>
            <a:r>
              <a:rPr lang="ru-RU" dirty="0" err="1"/>
              <a:t>щільність</a:t>
            </a:r>
            <a:r>
              <a:rPr lang="ru-RU" dirty="0"/>
              <a:t> </a:t>
            </a:r>
            <a:r>
              <a:rPr lang="ru-RU" dirty="0" err="1"/>
              <a:t>сигналів</a:t>
            </a:r>
            <a:r>
              <a:rPr lang="ru-RU" dirty="0"/>
              <a:t> </a:t>
            </a:r>
            <a:r>
              <a:rPr lang="ru-RU" dirty="0" err="1"/>
              <a:t>або</a:t>
            </a:r>
            <a:r>
              <a:rPr lang="ru-RU" dirty="0"/>
              <a:t> </a:t>
            </a:r>
            <a:r>
              <a:rPr lang="ru-RU" dirty="0" err="1"/>
              <a:t>повідомлень</a:t>
            </a:r>
            <a:r>
              <a:rPr lang="ru-RU" dirty="0"/>
              <a:t> </a:t>
            </a:r>
            <a:r>
              <a:rPr lang="ru-RU" dirty="0" err="1"/>
              <a:t>протягом</a:t>
            </a:r>
            <a:r>
              <a:rPr lang="ru-RU" dirty="0"/>
              <a:t> 1 год, </a:t>
            </a:r>
            <a:r>
              <a:rPr lang="ru-RU" dirty="0" err="1"/>
              <a:t>емоційне</a:t>
            </a:r>
            <a:r>
              <a:rPr lang="ru-RU" dirty="0"/>
              <a:t> </a:t>
            </a:r>
            <a:r>
              <a:rPr lang="ru-RU" dirty="0" err="1"/>
              <a:t>напруження</a:t>
            </a:r>
            <a:r>
              <a:rPr lang="ru-RU" dirty="0"/>
              <a:t>, </a:t>
            </a:r>
            <a:r>
              <a:rPr lang="ru-RU" dirty="0" err="1"/>
              <a:t>змінність</a:t>
            </a:r>
            <a:r>
              <a:rPr lang="ru-RU" dirty="0"/>
              <a:t>;</a:t>
            </a:r>
          </a:p>
          <a:p>
            <a:r>
              <a:rPr lang="ru-RU" dirty="0"/>
              <a:t>3) </a:t>
            </a:r>
            <a:r>
              <a:rPr lang="ru-RU" b="1" dirty="0" err="1"/>
              <a:t>напруга</a:t>
            </a:r>
            <a:r>
              <a:rPr lang="ru-RU" b="1" dirty="0"/>
              <a:t> </a:t>
            </a:r>
            <a:r>
              <a:rPr lang="ru-RU" b="1" dirty="0" err="1" smtClean="0"/>
              <a:t>аналізаторної</a:t>
            </a:r>
            <a:r>
              <a:rPr lang="ru-RU" b="1" dirty="0" smtClean="0"/>
              <a:t> </a:t>
            </a:r>
            <a:r>
              <a:rPr lang="ru-RU" b="1" dirty="0" err="1"/>
              <a:t>функції</a:t>
            </a:r>
            <a:r>
              <a:rPr lang="ru-RU" b="1" dirty="0"/>
              <a:t> </a:t>
            </a:r>
            <a:r>
              <a:rPr lang="ru-RU" dirty="0"/>
              <a:t>- </a:t>
            </a:r>
            <a:r>
              <a:rPr lang="ru-RU" dirty="0" err="1"/>
              <a:t>зір</a:t>
            </a:r>
            <a:r>
              <a:rPr lang="ru-RU" dirty="0"/>
              <a:t>, </a:t>
            </a:r>
            <a:r>
              <a:rPr lang="ru-RU" dirty="0" err="1"/>
              <a:t>обсяг</a:t>
            </a:r>
            <a:r>
              <a:rPr lang="ru-RU" dirty="0"/>
              <a:t> </a:t>
            </a:r>
            <a:r>
              <a:rPr lang="ru-RU" dirty="0" err="1"/>
              <a:t>оперативної</a:t>
            </a:r>
            <a:r>
              <a:rPr lang="ru-RU" dirty="0"/>
              <a:t> </a:t>
            </a:r>
            <a:r>
              <a:rPr lang="ru-RU" dirty="0" err="1"/>
              <a:t>пам'яті</a:t>
            </a:r>
            <a:r>
              <a:rPr lang="ru-RU" dirty="0"/>
              <a:t>, </a:t>
            </a:r>
            <a:r>
              <a:rPr lang="ru-RU" dirty="0" err="1" smtClean="0"/>
              <a:t>тобто</a:t>
            </a:r>
            <a:r>
              <a:rPr lang="ru-RU" dirty="0" smtClean="0"/>
              <a:t> число </a:t>
            </a:r>
            <a:r>
              <a:rPr lang="ru-RU" dirty="0" err="1"/>
              <a:t>елементів</a:t>
            </a:r>
            <a:r>
              <a:rPr lang="ru-RU" dirty="0"/>
              <a:t>, </a:t>
            </a:r>
            <a:r>
              <a:rPr lang="ru-RU" dirty="0" err="1"/>
              <a:t>що</a:t>
            </a:r>
            <a:r>
              <a:rPr lang="ru-RU" dirty="0"/>
              <a:t> </a:t>
            </a:r>
            <a:r>
              <a:rPr lang="ru-RU" dirty="0" err="1"/>
              <a:t>підлягають</a:t>
            </a:r>
            <a:r>
              <a:rPr lang="ru-RU" dirty="0"/>
              <a:t> </a:t>
            </a:r>
            <a:r>
              <a:rPr lang="ru-RU" dirty="0" err="1"/>
              <a:t>запам'ятовуванню</a:t>
            </a:r>
            <a:r>
              <a:rPr lang="ru-RU" dirty="0"/>
              <a:t> </a:t>
            </a:r>
            <a:r>
              <a:rPr lang="ru-RU" dirty="0" err="1"/>
              <a:t>протягом</a:t>
            </a:r>
            <a:r>
              <a:rPr lang="ru-RU" dirty="0"/>
              <a:t> 2 год і </a:t>
            </a:r>
            <a:r>
              <a:rPr lang="ru-RU" dirty="0" err="1"/>
              <a:t>більше</a:t>
            </a:r>
            <a:r>
              <a:rPr lang="ru-RU" dirty="0"/>
              <a:t>, </a:t>
            </a:r>
            <a:r>
              <a:rPr lang="ru-RU" dirty="0" err="1"/>
              <a:t>інтелектуальна</a:t>
            </a:r>
            <a:r>
              <a:rPr lang="ru-RU" dirty="0"/>
              <a:t> </a:t>
            </a:r>
            <a:r>
              <a:rPr lang="ru-RU" dirty="0" err="1"/>
              <a:t>напруга</a:t>
            </a:r>
            <a:r>
              <a:rPr lang="ru-RU" dirty="0"/>
              <a:t>, </a:t>
            </a:r>
            <a:r>
              <a:rPr lang="ru-RU" dirty="0" err="1"/>
              <a:t>монотонність</a:t>
            </a:r>
            <a:r>
              <a:rPr lang="ru-RU" dirty="0"/>
              <a:t> </a:t>
            </a:r>
            <a:r>
              <a:rPr lang="ru-RU" dirty="0" err="1"/>
              <a:t>роботи</a:t>
            </a:r>
            <a:r>
              <a:rPr lang="ru-RU" dirty="0"/>
              <a:t>.</a:t>
            </a:r>
          </a:p>
        </p:txBody>
      </p:sp>
    </p:spTree>
    <p:extLst>
      <p:ext uri="{BB962C8B-B14F-4D97-AF65-F5344CB8AC3E}">
        <p14:creationId xmlns:p14="http://schemas.microsoft.com/office/powerpoint/2010/main" val="2388700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191069"/>
          </a:xfrm>
        </p:spPr>
        <p:txBody>
          <a:bodyPr>
            <a:normAutofit fontScale="90000"/>
          </a:bodyPr>
          <a:lstStyle/>
          <a:p>
            <a:endParaRPr lang="ru-RU" dirty="0"/>
          </a:p>
        </p:txBody>
      </p:sp>
      <p:sp>
        <p:nvSpPr>
          <p:cNvPr id="3" name="Объект 2"/>
          <p:cNvSpPr>
            <a:spLocks noGrp="1"/>
          </p:cNvSpPr>
          <p:nvPr>
            <p:ph idx="1"/>
          </p:nvPr>
        </p:nvSpPr>
        <p:spPr>
          <a:xfrm>
            <a:off x="1097280" y="600501"/>
            <a:ext cx="10058400" cy="5268593"/>
          </a:xfrm>
        </p:spPr>
        <p:txBody>
          <a:bodyPr>
            <a:normAutofit/>
          </a:bodyPr>
          <a:lstStyle/>
          <a:p>
            <a:r>
              <a:rPr lang="ru-RU" sz="3200" dirty="0"/>
              <a:t>При </a:t>
            </a:r>
            <a:r>
              <a:rPr lang="ru-RU" sz="3200" dirty="0" err="1"/>
              <a:t>цьому</a:t>
            </a:r>
            <a:r>
              <a:rPr lang="ru-RU" sz="3200" dirty="0"/>
              <a:t> </a:t>
            </a:r>
            <a:r>
              <a:rPr lang="ru-RU" sz="3200" dirty="0" err="1"/>
              <a:t>виділяють</a:t>
            </a:r>
            <a:r>
              <a:rPr lang="ru-RU" sz="3200" dirty="0"/>
              <a:t> </a:t>
            </a:r>
            <a:r>
              <a:rPr lang="ru-RU" sz="3200" b="1" dirty="0"/>
              <a:t>3 </a:t>
            </a:r>
            <a:r>
              <a:rPr lang="ru-RU" sz="3200" b="1" dirty="0" err="1"/>
              <a:t>ступеня</a:t>
            </a:r>
            <a:r>
              <a:rPr lang="ru-RU" sz="3200" b="1" dirty="0"/>
              <a:t> </a:t>
            </a:r>
            <a:r>
              <a:rPr lang="ru-RU" sz="3200" b="1" dirty="0" err="1"/>
              <a:t>зниження</a:t>
            </a:r>
            <a:r>
              <a:rPr lang="ru-RU" sz="3200" b="1" dirty="0"/>
              <a:t> слуху</a:t>
            </a:r>
            <a:r>
              <a:rPr lang="ru-RU" sz="3200" dirty="0"/>
              <a:t>:</a:t>
            </a:r>
          </a:p>
          <a:p>
            <a:r>
              <a:rPr lang="ru-RU" sz="3200" dirty="0"/>
              <a:t>1) </a:t>
            </a:r>
            <a:r>
              <a:rPr lang="ru-RU" sz="3200" b="1" dirty="0" err="1">
                <a:solidFill>
                  <a:srgbClr val="FF0000"/>
                </a:solidFill>
              </a:rPr>
              <a:t>легке</a:t>
            </a:r>
            <a:r>
              <a:rPr lang="ru-RU" sz="3200" b="1" dirty="0">
                <a:solidFill>
                  <a:srgbClr val="FF0000"/>
                </a:solidFill>
              </a:rPr>
              <a:t> </a:t>
            </a:r>
            <a:r>
              <a:rPr lang="ru-RU" sz="3200" b="1" dirty="0" err="1">
                <a:solidFill>
                  <a:srgbClr val="FF0000"/>
                </a:solidFill>
              </a:rPr>
              <a:t>зниження</a:t>
            </a:r>
            <a:r>
              <a:rPr lang="ru-RU" sz="3200" b="1" dirty="0">
                <a:solidFill>
                  <a:srgbClr val="FF0000"/>
                </a:solidFill>
              </a:rPr>
              <a:t> </a:t>
            </a:r>
            <a:r>
              <a:rPr lang="ru-RU" sz="3200" dirty="0"/>
              <a:t>- на </a:t>
            </a:r>
            <a:r>
              <a:rPr lang="ru-RU" sz="3200" dirty="0" err="1"/>
              <a:t>мовних</a:t>
            </a:r>
            <a:r>
              <a:rPr lang="ru-RU" sz="3200" dirty="0"/>
              <a:t> частотах </a:t>
            </a:r>
            <a:r>
              <a:rPr lang="ru-RU" sz="3200" dirty="0" err="1"/>
              <a:t>зниження</a:t>
            </a:r>
            <a:r>
              <a:rPr lang="ru-RU" sz="3200" dirty="0"/>
              <a:t> слуху </a:t>
            </a:r>
            <a:r>
              <a:rPr lang="ru-RU" sz="3200" dirty="0" err="1"/>
              <a:t>відбувається</a:t>
            </a:r>
            <a:r>
              <a:rPr lang="ru-RU" sz="3200" dirty="0"/>
              <a:t> на 10-20 дБ, а на </a:t>
            </a:r>
            <a:r>
              <a:rPr lang="ru-RU" sz="3200" dirty="0" err="1"/>
              <a:t>професійних</a:t>
            </a:r>
            <a:r>
              <a:rPr lang="ru-RU" sz="3200" dirty="0"/>
              <a:t> - на 60 ± 20 дБ;</a:t>
            </a:r>
          </a:p>
          <a:p>
            <a:r>
              <a:rPr lang="ru-RU" sz="3200" dirty="0"/>
              <a:t>2) </a:t>
            </a:r>
            <a:r>
              <a:rPr lang="ru-RU" sz="3200" b="1" dirty="0" err="1">
                <a:solidFill>
                  <a:srgbClr val="FF0000"/>
                </a:solidFill>
              </a:rPr>
              <a:t>помірне</a:t>
            </a:r>
            <a:r>
              <a:rPr lang="ru-RU" sz="3200" b="1" dirty="0">
                <a:solidFill>
                  <a:srgbClr val="FF0000"/>
                </a:solidFill>
              </a:rPr>
              <a:t> </a:t>
            </a:r>
            <a:r>
              <a:rPr lang="ru-RU" sz="3200" b="1" dirty="0" err="1">
                <a:solidFill>
                  <a:srgbClr val="FF0000"/>
                </a:solidFill>
              </a:rPr>
              <a:t>зниження</a:t>
            </a:r>
            <a:r>
              <a:rPr lang="ru-RU" sz="3200" b="1" dirty="0">
                <a:solidFill>
                  <a:srgbClr val="FF0000"/>
                </a:solidFill>
              </a:rPr>
              <a:t> </a:t>
            </a:r>
            <a:r>
              <a:rPr lang="ru-RU" sz="3200" dirty="0"/>
              <a:t>- на </a:t>
            </a:r>
            <a:r>
              <a:rPr lang="ru-RU" sz="3200" dirty="0" err="1"/>
              <a:t>мовних</a:t>
            </a:r>
            <a:r>
              <a:rPr lang="ru-RU" sz="3200" dirty="0"/>
              <a:t> частотах </a:t>
            </a:r>
            <a:r>
              <a:rPr lang="ru-RU" sz="3200" dirty="0" err="1"/>
              <a:t>зниження</a:t>
            </a:r>
            <a:r>
              <a:rPr lang="ru-RU" sz="3200" dirty="0"/>
              <a:t> слуху на 21-30 дБ, а на </a:t>
            </a:r>
            <a:r>
              <a:rPr lang="ru-RU" sz="3200" dirty="0" err="1"/>
              <a:t>професійних</a:t>
            </a:r>
            <a:r>
              <a:rPr lang="ru-RU" sz="3200" dirty="0"/>
              <a:t> - на 65 ± 20 дБ;</a:t>
            </a:r>
          </a:p>
          <a:p>
            <a:r>
              <a:rPr lang="ru-RU" sz="3200" dirty="0"/>
              <a:t>3) </a:t>
            </a:r>
            <a:r>
              <a:rPr lang="ru-RU" sz="3200" b="1" dirty="0" err="1">
                <a:solidFill>
                  <a:srgbClr val="FF0000"/>
                </a:solidFill>
              </a:rPr>
              <a:t>значне</a:t>
            </a:r>
            <a:r>
              <a:rPr lang="ru-RU" sz="3200" b="1" dirty="0">
                <a:solidFill>
                  <a:srgbClr val="FF0000"/>
                </a:solidFill>
              </a:rPr>
              <a:t> </a:t>
            </a:r>
            <a:r>
              <a:rPr lang="ru-RU" sz="3200" b="1" dirty="0" err="1">
                <a:solidFill>
                  <a:srgbClr val="FF0000"/>
                </a:solidFill>
              </a:rPr>
              <a:t>зниження</a:t>
            </a:r>
            <a:r>
              <a:rPr lang="ru-RU" sz="3200" b="1" dirty="0">
                <a:solidFill>
                  <a:srgbClr val="FF0000"/>
                </a:solidFill>
              </a:rPr>
              <a:t> </a:t>
            </a:r>
            <a:r>
              <a:rPr lang="ru-RU" sz="3200" dirty="0"/>
              <a:t>- </a:t>
            </a:r>
            <a:r>
              <a:rPr lang="ru-RU" sz="3200" dirty="0" err="1"/>
              <a:t>відповідно</a:t>
            </a:r>
            <a:r>
              <a:rPr lang="ru-RU" sz="3200" dirty="0"/>
              <a:t> на 31 дБ і </a:t>
            </a:r>
            <a:r>
              <a:rPr lang="ru-RU" sz="3200" dirty="0" err="1"/>
              <a:t>більше</a:t>
            </a:r>
            <a:r>
              <a:rPr lang="ru-RU" sz="3200" dirty="0"/>
              <a:t>, а на </a:t>
            </a:r>
            <a:r>
              <a:rPr lang="ru-RU" sz="3200" dirty="0" err="1"/>
              <a:t>професійних</a:t>
            </a:r>
            <a:r>
              <a:rPr lang="ru-RU" sz="3200" dirty="0"/>
              <a:t> частотах на 70 ±</a:t>
            </a:r>
          </a:p>
          <a:p>
            <a:r>
              <a:rPr lang="ru-RU" sz="3200" dirty="0"/>
              <a:t>± 20 дБ.</a:t>
            </a:r>
          </a:p>
        </p:txBody>
      </p:sp>
    </p:spTree>
    <p:extLst>
      <p:ext uri="{BB962C8B-B14F-4D97-AF65-F5344CB8AC3E}">
        <p14:creationId xmlns:p14="http://schemas.microsoft.com/office/powerpoint/2010/main" val="1351821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400" cy="109182"/>
          </a:xfrm>
        </p:spPr>
        <p:txBody>
          <a:bodyPr>
            <a:normAutofit fontScale="90000"/>
          </a:bodyPr>
          <a:lstStyle/>
          <a:p>
            <a:endParaRPr lang="ru-RU" dirty="0"/>
          </a:p>
        </p:txBody>
      </p:sp>
      <p:sp>
        <p:nvSpPr>
          <p:cNvPr id="3" name="Объект 2"/>
          <p:cNvSpPr>
            <a:spLocks noGrp="1"/>
          </p:cNvSpPr>
          <p:nvPr>
            <p:ph idx="1"/>
          </p:nvPr>
        </p:nvSpPr>
        <p:spPr>
          <a:xfrm>
            <a:off x="1097280" y="723331"/>
            <a:ext cx="10058400" cy="5145763"/>
          </a:xfrm>
        </p:spPr>
        <p:txBody>
          <a:bodyPr>
            <a:normAutofit fontScale="62500" lnSpcReduction="20000"/>
          </a:bodyPr>
          <a:lstStyle/>
          <a:p>
            <a:endParaRPr lang="ru-RU" dirty="0"/>
          </a:p>
          <a:p>
            <a:r>
              <a:rPr lang="ru-RU" sz="2900" dirty="0" err="1"/>
              <a:t>Виробничий</a:t>
            </a:r>
            <a:r>
              <a:rPr lang="ru-RU" sz="2900" dirty="0"/>
              <a:t> шум </a:t>
            </a:r>
            <a:r>
              <a:rPr lang="ru-RU" sz="2900" dirty="0" err="1"/>
              <a:t>викликає</a:t>
            </a:r>
            <a:r>
              <a:rPr lang="ru-RU" sz="2900" dirty="0"/>
              <a:t> </a:t>
            </a:r>
            <a:r>
              <a:rPr lang="ru-RU" sz="2900" b="1" dirty="0" err="1" smtClean="0">
                <a:solidFill>
                  <a:srgbClr val="FF0000"/>
                </a:solidFill>
              </a:rPr>
              <a:t>професійну</a:t>
            </a:r>
            <a:r>
              <a:rPr lang="ru-RU" sz="2900" b="1" dirty="0" smtClean="0">
                <a:solidFill>
                  <a:srgbClr val="FF0000"/>
                </a:solidFill>
              </a:rPr>
              <a:t> </a:t>
            </a:r>
            <a:r>
              <a:rPr lang="ru-RU" sz="2900" b="1" dirty="0" err="1" smtClean="0">
                <a:solidFill>
                  <a:srgbClr val="FF0000"/>
                </a:solidFill>
              </a:rPr>
              <a:t>туговухість</a:t>
            </a:r>
            <a:r>
              <a:rPr lang="ru-RU" sz="2900" dirty="0" smtClean="0"/>
              <a:t>, </a:t>
            </a:r>
            <a:r>
              <a:rPr lang="ru-RU" sz="2900" dirty="0"/>
              <a:t>глухоту. </a:t>
            </a:r>
            <a:r>
              <a:rPr lang="ru-RU" sz="2900" dirty="0" err="1"/>
              <a:t>Найчастіше</a:t>
            </a:r>
            <a:r>
              <a:rPr lang="ru-RU" sz="2900" dirty="0"/>
              <a:t> слух </a:t>
            </a:r>
            <a:r>
              <a:rPr lang="ru-RU" sz="2900" dirty="0" err="1"/>
              <a:t>змінюється</a:t>
            </a:r>
            <a:r>
              <a:rPr lang="ru-RU" sz="2900" dirty="0"/>
              <a:t> </a:t>
            </a:r>
            <a:r>
              <a:rPr lang="ru-RU" sz="2900" dirty="0" err="1"/>
              <a:t>під</a:t>
            </a:r>
            <a:r>
              <a:rPr lang="ru-RU" sz="2900" dirty="0"/>
              <a:t> </a:t>
            </a:r>
            <a:r>
              <a:rPr lang="ru-RU" sz="2900" dirty="0" err="1"/>
              <a:t>дією</a:t>
            </a:r>
            <a:r>
              <a:rPr lang="ru-RU" sz="2900" dirty="0"/>
              <a:t> </a:t>
            </a:r>
            <a:r>
              <a:rPr lang="ru-RU" sz="2900" dirty="0" err="1"/>
              <a:t>високочастотного</a:t>
            </a:r>
            <a:r>
              <a:rPr lang="ru-RU" sz="2900" dirty="0"/>
              <a:t> шуму. </a:t>
            </a:r>
            <a:r>
              <a:rPr lang="ru-RU" sz="2900" dirty="0" err="1"/>
              <a:t>Механізм</a:t>
            </a:r>
            <a:r>
              <a:rPr lang="ru-RU" sz="2900" dirty="0"/>
              <a:t> </a:t>
            </a:r>
            <a:r>
              <a:rPr lang="ru-RU" sz="2900" dirty="0" err="1"/>
              <a:t>порушення</a:t>
            </a:r>
            <a:r>
              <a:rPr lang="ru-RU" sz="2900" dirty="0"/>
              <a:t> слуху </a:t>
            </a:r>
            <a:r>
              <a:rPr lang="ru-RU" sz="2900" dirty="0" err="1"/>
              <a:t>полягає</a:t>
            </a:r>
            <a:r>
              <a:rPr lang="ru-RU" sz="2900" dirty="0"/>
              <a:t> в </a:t>
            </a:r>
            <a:r>
              <a:rPr lang="ru-RU" sz="2900" dirty="0" err="1"/>
              <a:t>розвитку</a:t>
            </a:r>
            <a:r>
              <a:rPr lang="ru-RU" sz="2900" dirty="0"/>
              <a:t> </a:t>
            </a:r>
            <a:r>
              <a:rPr lang="ru-RU" sz="2900" dirty="0" err="1"/>
              <a:t>атрофічних</a:t>
            </a:r>
            <a:r>
              <a:rPr lang="ru-RU" sz="2900" dirty="0"/>
              <a:t> </a:t>
            </a:r>
            <a:r>
              <a:rPr lang="ru-RU" sz="2900" dirty="0" err="1"/>
              <a:t>процесів</a:t>
            </a:r>
            <a:r>
              <a:rPr lang="ru-RU" sz="2900" dirty="0"/>
              <a:t> в </a:t>
            </a:r>
            <a:r>
              <a:rPr lang="ru-RU" sz="2900" dirty="0" err="1"/>
              <a:t>нервових</a:t>
            </a:r>
            <a:r>
              <a:rPr lang="ru-RU" sz="2900" dirty="0"/>
              <a:t> </a:t>
            </a:r>
            <a:r>
              <a:rPr lang="ru-RU" sz="2900" dirty="0" err="1"/>
              <a:t>закінченнях</a:t>
            </a:r>
            <a:r>
              <a:rPr lang="ru-RU" sz="2900" dirty="0"/>
              <a:t> </a:t>
            </a:r>
            <a:r>
              <a:rPr lang="ru-RU" sz="2900" dirty="0" err="1" smtClean="0"/>
              <a:t>кортієва</a:t>
            </a:r>
            <a:r>
              <a:rPr lang="ru-RU" sz="2900" dirty="0" smtClean="0"/>
              <a:t> </a:t>
            </a:r>
            <a:r>
              <a:rPr lang="ru-RU" sz="2900" dirty="0"/>
              <a:t>органу</a:t>
            </a:r>
            <a:r>
              <a:rPr lang="ru-RU" sz="2900" dirty="0" smtClean="0"/>
              <a:t>.</a:t>
            </a:r>
          </a:p>
          <a:p>
            <a:pPr marL="0" indent="0">
              <a:buNone/>
            </a:pPr>
            <a:r>
              <a:rPr lang="ru-RU" sz="2900" dirty="0" smtClean="0"/>
              <a:t>  </a:t>
            </a:r>
            <a:r>
              <a:rPr lang="ru-RU" sz="2900" dirty="0" err="1" smtClean="0"/>
              <a:t>Спочатку</a:t>
            </a:r>
            <a:r>
              <a:rPr lang="ru-RU" sz="2900" dirty="0" smtClean="0"/>
              <a:t> </a:t>
            </a:r>
            <a:r>
              <a:rPr lang="ru-RU" sz="2900" dirty="0" err="1"/>
              <a:t>під</a:t>
            </a:r>
            <a:r>
              <a:rPr lang="ru-RU" sz="2900" dirty="0"/>
              <a:t> </a:t>
            </a:r>
            <a:r>
              <a:rPr lang="ru-RU" sz="2900" dirty="0" err="1"/>
              <a:t>впливом</a:t>
            </a:r>
            <a:r>
              <a:rPr lang="ru-RU" sz="2900" dirty="0"/>
              <a:t> шумового </a:t>
            </a:r>
            <a:r>
              <a:rPr lang="ru-RU" sz="2900" dirty="0" err="1"/>
              <a:t>впливу</a:t>
            </a:r>
            <a:r>
              <a:rPr lang="ru-RU" sz="2900" dirty="0"/>
              <a:t> </a:t>
            </a:r>
            <a:r>
              <a:rPr lang="ru-RU" sz="2900" dirty="0" err="1"/>
              <a:t>знижується</a:t>
            </a:r>
            <a:r>
              <a:rPr lang="ru-RU" sz="2900" dirty="0"/>
              <a:t> </a:t>
            </a:r>
            <a:r>
              <a:rPr lang="ru-RU" sz="2900" dirty="0" err="1" smtClean="0"/>
              <a:t>слухова</a:t>
            </a:r>
            <a:r>
              <a:rPr lang="ru-RU" sz="2900" dirty="0" smtClean="0"/>
              <a:t> </a:t>
            </a:r>
            <a:r>
              <a:rPr lang="ru-RU" sz="2900" dirty="0" err="1" smtClean="0"/>
              <a:t>чутливість</a:t>
            </a:r>
            <a:r>
              <a:rPr lang="ru-RU" sz="2900" dirty="0"/>
              <a:t>. </a:t>
            </a:r>
            <a:r>
              <a:rPr lang="ru-RU" sz="2900" dirty="0" err="1"/>
              <a:t>Якщо</a:t>
            </a:r>
            <a:r>
              <a:rPr lang="ru-RU" sz="2900" dirty="0"/>
              <a:t> </a:t>
            </a:r>
            <a:r>
              <a:rPr lang="ru-RU" sz="2900" dirty="0" err="1"/>
              <a:t>після</a:t>
            </a:r>
            <a:r>
              <a:rPr lang="ru-RU" sz="2900" dirty="0"/>
              <a:t> </a:t>
            </a:r>
            <a:r>
              <a:rPr lang="ru-RU" sz="2900" dirty="0" err="1"/>
              <a:t>впливу</a:t>
            </a:r>
            <a:r>
              <a:rPr lang="ru-RU" sz="2900" dirty="0"/>
              <a:t> шуму </a:t>
            </a:r>
            <a:r>
              <a:rPr lang="ru-RU" sz="2900" dirty="0" err="1"/>
              <a:t>чутливість</a:t>
            </a:r>
            <a:r>
              <a:rPr lang="ru-RU" sz="2900" dirty="0"/>
              <a:t> </a:t>
            </a:r>
            <a:r>
              <a:rPr lang="ru-RU" sz="2900" dirty="0" smtClean="0"/>
              <a:t>  до </a:t>
            </a:r>
            <a:r>
              <a:rPr lang="ru-RU" sz="2900" dirty="0" err="1"/>
              <a:t>нього</a:t>
            </a:r>
            <a:r>
              <a:rPr lang="ru-RU" sz="2900" dirty="0"/>
              <a:t> </a:t>
            </a:r>
            <a:r>
              <a:rPr lang="ru-RU" sz="2900" dirty="0" err="1"/>
              <a:t>знижується</a:t>
            </a:r>
            <a:r>
              <a:rPr lang="ru-RU" sz="2900" dirty="0"/>
              <a:t> не </a:t>
            </a:r>
            <a:r>
              <a:rPr lang="ru-RU" sz="2900" dirty="0" err="1"/>
              <a:t>більше</a:t>
            </a:r>
            <a:r>
              <a:rPr lang="ru-RU" sz="2900" dirty="0"/>
              <a:t> </a:t>
            </a:r>
            <a:r>
              <a:rPr lang="ru-RU" sz="2900" dirty="0" err="1"/>
              <a:t>ніж</a:t>
            </a:r>
            <a:r>
              <a:rPr lang="ru-RU" sz="2900" dirty="0"/>
              <a:t> на 10-15 дБ, а </a:t>
            </a:r>
            <a:r>
              <a:rPr lang="ru-RU" sz="2900" dirty="0" err="1" smtClean="0"/>
              <a:t>відновлювається</a:t>
            </a:r>
            <a:r>
              <a:rPr lang="ru-RU" sz="2900" dirty="0" smtClean="0"/>
              <a:t> </a:t>
            </a:r>
            <a:r>
              <a:rPr lang="ru-RU" sz="2900" dirty="0"/>
              <a:t>за 2-3 </a:t>
            </a:r>
            <a:r>
              <a:rPr lang="ru-RU" sz="2900" dirty="0" err="1"/>
              <a:t>хв</a:t>
            </a:r>
            <a:r>
              <a:rPr lang="ru-RU" sz="2900" dirty="0"/>
              <a:t>, то </a:t>
            </a:r>
            <a:r>
              <a:rPr lang="ru-RU" sz="2900" dirty="0" err="1"/>
              <a:t>це</a:t>
            </a:r>
            <a:r>
              <a:rPr lang="ru-RU" sz="2900" dirty="0"/>
              <a:t> </a:t>
            </a:r>
            <a:r>
              <a:rPr lang="ru-RU" sz="2900" b="1" i="1" u="sng" dirty="0" err="1"/>
              <a:t>тимчасове</a:t>
            </a:r>
            <a:r>
              <a:rPr lang="ru-RU" sz="2900" b="1" i="1" u="sng" dirty="0"/>
              <a:t> </a:t>
            </a:r>
            <a:r>
              <a:rPr lang="ru-RU" sz="2900" b="1" i="1" u="sng" dirty="0" err="1"/>
              <a:t>фізіологічне</a:t>
            </a:r>
            <a:r>
              <a:rPr lang="ru-RU" sz="2900" b="1" i="1" u="sng" dirty="0"/>
              <a:t> </a:t>
            </a:r>
            <a:r>
              <a:rPr lang="ru-RU" sz="2900" b="1" i="1" u="sng" dirty="0" err="1"/>
              <a:t>пристосування</a:t>
            </a:r>
            <a:r>
              <a:rPr lang="ru-RU" sz="2900" dirty="0"/>
              <a:t>, яке носить </a:t>
            </a:r>
            <a:r>
              <a:rPr lang="ru-RU" sz="2900" dirty="0" err="1"/>
              <a:t>назву</a:t>
            </a:r>
            <a:r>
              <a:rPr lang="ru-RU" sz="2900" dirty="0"/>
              <a:t> </a:t>
            </a:r>
            <a:r>
              <a:rPr lang="ru-RU" sz="2900" b="1" i="1" u="sng" dirty="0" err="1" smtClean="0"/>
              <a:t>слухової</a:t>
            </a:r>
            <a:r>
              <a:rPr lang="ru-RU" sz="2900" b="1" i="1" u="sng" dirty="0" smtClean="0"/>
              <a:t> </a:t>
            </a:r>
            <a:r>
              <a:rPr lang="ru-RU" sz="2900" b="1" i="1" u="sng" dirty="0" err="1"/>
              <a:t>адаптації</a:t>
            </a:r>
            <a:r>
              <a:rPr lang="ru-RU" sz="2900" dirty="0"/>
              <a:t>. </a:t>
            </a:r>
            <a:r>
              <a:rPr lang="ru-RU" sz="2900" dirty="0" err="1"/>
              <a:t>Однак</a:t>
            </a:r>
            <a:r>
              <a:rPr lang="ru-RU" sz="2900" dirty="0"/>
              <a:t> при </a:t>
            </a:r>
            <a:r>
              <a:rPr lang="ru-RU" sz="2900" dirty="0" err="1"/>
              <a:t>тривалому</a:t>
            </a:r>
            <a:r>
              <a:rPr lang="ru-RU" sz="2900" dirty="0"/>
              <a:t> </a:t>
            </a:r>
            <a:r>
              <a:rPr lang="ru-RU" sz="2900" dirty="0" err="1"/>
              <a:t>впливі</a:t>
            </a:r>
            <a:r>
              <a:rPr lang="ru-RU" sz="2900" dirty="0"/>
              <a:t> шуму </a:t>
            </a:r>
            <a:r>
              <a:rPr lang="ru-RU" sz="2900" dirty="0" err="1"/>
              <a:t>адаптаційна</a:t>
            </a:r>
            <a:r>
              <a:rPr lang="ru-RU" sz="2900" dirty="0"/>
              <a:t> </a:t>
            </a:r>
            <a:r>
              <a:rPr lang="ru-RU" sz="2900" dirty="0" err="1"/>
              <a:t>здатність</a:t>
            </a:r>
            <a:r>
              <a:rPr lang="ru-RU" sz="2900" dirty="0"/>
              <a:t> </a:t>
            </a:r>
            <a:r>
              <a:rPr lang="ru-RU" sz="2900" dirty="0" err="1"/>
              <a:t>виснажується</a:t>
            </a:r>
            <a:r>
              <a:rPr lang="ru-RU" sz="2900" dirty="0"/>
              <a:t>. </a:t>
            </a:r>
            <a:r>
              <a:rPr lang="ru-RU" sz="2900" dirty="0" err="1"/>
              <a:t>Період</a:t>
            </a:r>
            <a:r>
              <a:rPr lang="ru-RU" sz="2900" dirty="0"/>
              <a:t> </a:t>
            </a:r>
            <a:r>
              <a:rPr lang="ru-RU" sz="2900" dirty="0" err="1"/>
              <a:t>відновлення</a:t>
            </a:r>
            <a:r>
              <a:rPr lang="ru-RU" sz="2900" dirty="0"/>
              <a:t> </a:t>
            </a:r>
            <a:r>
              <a:rPr lang="ru-RU" sz="2900" dirty="0" err="1"/>
              <a:t>затягується</a:t>
            </a:r>
            <a:r>
              <a:rPr lang="ru-RU" sz="2900" dirty="0"/>
              <a:t>, </a:t>
            </a:r>
            <a:r>
              <a:rPr lang="ru-RU" sz="2900" dirty="0" err="1"/>
              <a:t>поріг</a:t>
            </a:r>
            <a:r>
              <a:rPr lang="ru-RU" sz="2900" dirty="0"/>
              <a:t> </a:t>
            </a:r>
            <a:r>
              <a:rPr lang="ru-RU" sz="2900" dirty="0" err="1"/>
              <a:t>чутливості</a:t>
            </a:r>
            <a:r>
              <a:rPr lang="ru-RU" sz="2900" dirty="0"/>
              <a:t> </a:t>
            </a:r>
            <a:r>
              <a:rPr lang="ru-RU" sz="2900" dirty="0" err="1"/>
              <a:t>підвищується</a:t>
            </a:r>
            <a:r>
              <a:rPr lang="ru-RU" sz="2900" dirty="0"/>
              <a:t> </a:t>
            </a:r>
            <a:r>
              <a:rPr lang="ru-RU" sz="2900" dirty="0" err="1"/>
              <a:t>більш</a:t>
            </a:r>
            <a:r>
              <a:rPr lang="ru-RU" sz="2900" dirty="0"/>
              <a:t> </a:t>
            </a:r>
            <a:r>
              <a:rPr lang="ru-RU" sz="2900" dirty="0" err="1"/>
              <a:t>значно</a:t>
            </a:r>
            <a:r>
              <a:rPr lang="ru-RU" sz="2900" dirty="0"/>
              <a:t>, </a:t>
            </a:r>
            <a:r>
              <a:rPr lang="ru-RU" sz="2900" dirty="0" err="1"/>
              <a:t>що</a:t>
            </a:r>
            <a:r>
              <a:rPr lang="ru-RU" sz="2900" dirty="0"/>
              <a:t> </a:t>
            </a:r>
            <a:r>
              <a:rPr lang="ru-RU" sz="2900" dirty="0" err="1"/>
              <a:t>свідчить</a:t>
            </a:r>
            <a:r>
              <a:rPr lang="ru-RU" sz="2900" dirty="0"/>
              <a:t> про </a:t>
            </a:r>
            <a:r>
              <a:rPr lang="ru-RU" sz="2900" dirty="0" err="1" smtClean="0"/>
              <a:t>втому</a:t>
            </a:r>
            <a:r>
              <a:rPr lang="ru-RU" sz="2900" dirty="0" smtClean="0"/>
              <a:t> слуху</a:t>
            </a:r>
            <a:r>
              <a:rPr lang="ru-RU" sz="2900" dirty="0"/>
              <a:t>. </a:t>
            </a:r>
            <a:r>
              <a:rPr lang="ru-RU" sz="2900" dirty="0" err="1"/>
              <a:t>Хронічне</a:t>
            </a:r>
            <a:r>
              <a:rPr lang="ru-RU" sz="2900" dirty="0"/>
              <a:t> </a:t>
            </a:r>
            <a:r>
              <a:rPr lang="ru-RU" sz="2900" dirty="0" err="1"/>
              <a:t>стомлення</a:t>
            </a:r>
            <a:r>
              <a:rPr lang="ru-RU" sz="2900" dirty="0"/>
              <a:t> слуху переходить в </a:t>
            </a:r>
            <a:r>
              <a:rPr lang="ru-RU" sz="2900" dirty="0" err="1"/>
              <a:t>професійну</a:t>
            </a:r>
            <a:r>
              <a:rPr lang="ru-RU" sz="2900" dirty="0"/>
              <a:t> </a:t>
            </a:r>
            <a:r>
              <a:rPr lang="ru-RU" sz="2900" dirty="0" err="1"/>
              <a:t>туговухість</a:t>
            </a:r>
            <a:r>
              <a:rPr lang="ru-RU" sz="2900" dirty="0"/>
              <a:t> та глухоту.</a:t>
            </a:r>
            <a:endParaRPr lang="ru-RU" sz="2900" dirty="0" smtClean="0"/>
          </a:p>
          <a:p>
            <a:endParaRPr lang="ru-RU" sz="2900" dirty="0"/>
          </a:p>
          <a:p>
            <a:r>
              <a:rPr lang="ru-RU" sz="2900" dirty="0" err="1" smtClean="0"/>
              <a:t>Ще</a:t>
            </a:r>
            <a:r>
              <a:rPr lang="ru-RU" sz="2900" dirty="0" smtClean="0"/>
              <a:t> </a:t>
            </a:r>
            <a:r>
              <a:rPr lang="ru-RU" sz="2900" dirty="0" err="1"/>
              <a:t>однією</a:t>
            </a:r>
            <a:r>
              <a:rPr lang="ru-RU" sz="2900" dirty="0"/>
              <a:t> </a:t>
            </a:r>
            <a:r>
              <a:rPr lang="ru-RU" sz="2900" dirty="0" err="1"/>
              <a:t>професійною</a:t>
            </a:r>
            <a:r>
              <a:rPr lang="ru-RU" sz="2900" dirty="0"/>
              <a:t> </a:t>
            </a:r>
            <a:r>
              <a:rPr lang="ru-RU" sz="2900" dirty="0" err="1"/>
              <a:t>патологією</a:t>
            </a:r>
            <a:r>
              <a:rPr lang="ru-RU" sz="2900" dirty="0"/>
              <a:t> органу слуху </a:t>
            </a:r>
            <a:r>
              <a:rPr lang="ru-RU" sz="2900" dirty="0" err="1"/>
              <a:t>може</a:t>
            </a:r>
            <a:r>
              <a:rPr lang="ru-RU" sz="2900" dirty="0"/>
              <a:t> бути </a:t>
            </a:r>
            <a:r>
              <a:rPr lang="ru-RU" sz="2900" b="1" dirty="0" err="1">
                <a:solidFill>
                  <a:srgbClr val="FF0000"/>
                </a:solidFill>
              </a:rPr>
              <a:t>звукова</a:t>
            </a:r>
            <a:r>
              <a:rPr lang="ru-RU" sz="2900" b="1" dirty="0">
                <a:solidFill>
                  <a:srgbClr val="FF0000"/>
                </a:solidFill>
              </a:rPr>
              <a:t> травма</a:t>
            </a:r>
            <a:r>
              <a:rPr lang="ru-RU" sz="2900" dirty="0"/>
              <a:t>. Вона </a:t>
            </a:r>
            <a:r>
              <a:rPr lang="ru-RU" sz="2900" dirty="0" err="1"/>
              <a:t>частіше</a:t>
            </a:r>
            <a:r>
              <a:rPr lang="ru-RU" sz="2900" dirty="0"/>
              <a:t> </a:t>
            </a:r>
            <a:r>
              <a:rPr lang="ru-RU" sz="2900" dirty="0" err="1"/>
              <a:t>обумовлена</a:t>
            </a:r>
            <a:r>
              <a:rPr lang="ru-RU" sz="2900" dirty="0"/>
              <a:t> ​​</a:t>
            </a:r>
            <a:r>
              <a:rPr lang="ru-RU" sz="2900" dirty="0" err="1"/>
              <a:t>впливом</a:t>
            </a:r>
            <a:r>
              <a:rPr lang="ru-RU" sz="2900" dirty="0"/>
              <a:t> </a:t>
            </a:r>
            <a:r>
              <a:rPr lang="ru-RU" sz="2900" dirty="0" err="1"/>
              <a:t>інтенсивного</a:t>
            </a:r>
            <a:r>
              <a:rPr lang="ru-RU" sz="2900" dirty="0"/>
              <a:t> </a:t>
            </a:r>
            <a:r>
              <a:rPr lang="ru-RU" sz="2900" dirty="0" err="1"/>
              <a:t>імпульсного</a:t>
            </a:r>
            <a:r>
              <a:rPr lang="ru-RU" sz="2900" dirty="0"/>
              <a:t> шуму і </a:t>
            </a:r>
            <a:r>
              <a:rPr lang="ru-RU" sz="2900" dirty="0" err="1"/>
              <a:t>полягає</a:t>
            </a:r>
            <a:r>
              <a:rPr lang="ru-RU" sz="2900" dirty="0"/>
              <a:t> в </a:t>
            </a:r>
            <a:r>
              <a:rPr lang="ru-RU" sz="2900" dirty="0" err="1"/>
              <a:t>механічному</a:t>
            </a:r>
            <a:r>
              <a:rPr lang="ru-RU" sz="2900" dirty="0"/>
              <a:t> </a:t>
            </a:r>
            <a:r>
              <a:rPr lang="ru-RU" sz="2900" dirty="0" err="1"/>
              <a:t>пошкодженні</a:t>
            </a:r>
            <a:r>
              <a:rPr lang="ru-RU" sz="2900" dirty="0"/>
              <a:t> </a:t>
            </a:r>
            <a:r>
              <a:rPr lang="ru-RU" sz="2900" dirty="0" err="1"/>
              <a:t>барабанної</a:t>
            </a:r>
            <a:r>
              <a:rPr lang="ru-RU" sz="2900" dirty="0"/>
              <a:t> </a:t>
            </a:r>
            <a:r>
              <a:rPr lang="ru-RU" sz="2900" dirty="0" err="1"/>
              <a:t>перетинки</a:t>
            </a:r>
            <a:r>
              <a:rPr lang="ru-RU" sz="2900" dirty="0"/>
              <a:t> і </a:t>
            </a:r>
            <a:r>
              <a:rPr lang="ru-RU" sz="2900" dirty="0" err="1"/>
              <a:t>середнього</a:t>
            </a:r>
            <a:r>
              <a:rPr lang="ru-RU" sz="2900" dirty="0"/>
              <a:t> </a:t>
            </a:r>
            <a:r>
              <a:rPr lang="ru-RU" sz="2900" dirty="0" err="1"/>
              <a:t>вуха</a:t>
            </a:r>
            <a:r>
              <a:rPr lang="ru-RU" sz="2900" dirty="0"/>
              <a:t>. Шум </a:t>
            </a:r>
            <a:r>
              <a:rPr lang="ru-RU" sz="2900" dirty="0" err="1"/>
              <a:t>також</a:t>
            </a:r>
            <a:r>
              <a:rPr lang="ru-RU" sz="2900" dirty="0"/>
              <a:t> </a:t>
            </a:r>
            <a:r>
              <a:rPr lang="ru-RU" sz="2900" dirty="0" err="1"/>
              <a:t>впливає</a:t>
            </a:r>
            <a:r>
              <a:rPr lang="ru-RU" sz="2900" dirty="0"/>
              <a:t> на </a:t>
            </a:r>
            <a:r>
              <a:rPr lang="ru-RU" sz="2900" dirty="0" err="1"/>
              <a:t>нервову</a:t>
            </a:r>
            <a:r>
              <a:rPr lang="ru-RU" sz="2900" dirty="0"/>
              <a:t> і СС </a:t>
            </a:r>
            <a:r>
              <a:rPr lang="ru-RU" sz="2900" dirty="0" err="1"/>
              <a:t>системи</a:t>
            </a:r>
            <a:r>
              <a:rPr lang="ru-RU" sz="2900" dirty="0"/>
              <a:t>. </a:t>
            </a:r>
          </a:p>
          <a:p>
            <a:r>
              <a:rPr lang="ru-RU" sz="2900" dirty="0" err="1"/>
              <a:t>Відзначаються</a:t>
            </a:r>
            <a:r>
              <a:rPr lang="ru-RU" sz="2900" dirty="0"/>
              <a:t> </a:t>
            </a:r>
            <a:r>
              <a:rPr lang="ru-RU" sz="2900" dirty="0" err="1"/>
              <a:t>скарги</a:t>
            </a:r>
            <a:r>
              <a:rPr lang="ru-RU" sz="2900" dirty="0"/>
              <a:t> на </a:t>
            </a:r>
            <a:r>
              <a:rPr lang="ru-RU" sz="2900" dirty="0" err="1"/>
              <a:t>головний</a:t>
            </a:r>
            <a:r>
              <a:rPr lang="ru-RU" sz="2900" dirty="0"/>
              <a:t> </a:t>
            </a:r>
            <a:r>
              <a:rPr lang="ru-RU" sz="2900" dirty="0" err="1"/>
              <a:t>біль</a:t>
            </a:r>
            <a:r>
              <a:rPr lang="ru-RU" sz="2900" dirty="0"/>
              <a:t>, </a:t>
            </a:r>
            <a:r>
              <a:rPr lang="ru-RU" sz="2900" dirty="0" err="1"/>
              <a:t>підвищену</a:t>
            </a:r>
            <a:r>
              <a:rPr lang="ru-RU" sz="2900" dirty="0"/>
              <a:t> </a:t>
            </a:r>
            <a:r>
              <a:rPr lang="ru-RU" sz="2900" dirty="0" err="1"/>
              <a:t>стомлюваність</a:t>
            </a:r>
            <a:r>
              <a:rPr lang="ru-RU" sz="2900" dirty="0"/>
              <a:t>, </a:t>
            </a:r>
            <a:r>
              <a:rPr lang="ru-RU" sz="2900" dirty="0" err="1"/>
              <a:t>порушення</a:t>
            </a:r>
            <a:r>
              <a:rPr lang="ru-RU" sz="2900" dirty="0"/>
              <a:t> сну, </a:t>
            </a:r>
            <a:r>
              <a:rPr lang="ru-RU" sz="2900" dirty="0" err="1"/>
              <a:t>зниження</a:t>
            </a:r>
            <a:r>
              <a:rPr lang="ru-RU" sz="2900" dirty="0"/>
              <a:t> </a:t>
            </a:r>
            <a:r>
              <a:rPr lang="ru-RU" sz="2900" dirty="0" err="1"/>
              <a:t>пам'яті</a:t>
            </a:r>
            <a:r>
              <a:rPr lang="ru-RU" sz="2900" dirty="0"/>
              <a:t>, </a:t>
            </a:r>
            <a:r>
              <a:rPr lang="ru-RU" sz="2900" dirty="0" err="1"/>
              <a:t>дратівливість</a:t>
            </a:r>
            <a:r>
              <a:rPr lang="ru-RU" sz="2900" dirty="0"/>
              <a:t>, </a:t>
            </a:r>
            <a:r>
              <a:rPr lang="ru-RU" sz="2900" dirty="0" err="1"/>
              <a:t>серцебиття</a:t>
            </a:r>
            <a:r>
              <a:rPr lang="ru-RU" sz="2900" dirty="0"/>
              <a:t>; </a:t>
            </a:r>
            <a:r>
              <a:rPr lang="ru-RU" sz="2900" dirty="0" err="1"/>
              <a:t>порушення</a:t>
            </a:r>
            <a:r>
              <a:rPr lang="ru-RU" sz="2900" dirty="0"/>
              <a:t> </a:t>
            </a:r>
            <a:r>
              <a:rPr lang="ru-RU" sz="2900" dirty="0" err="1"/>
              <a:t>функцій</a:t>
            </a:r>
            <a:r>
              <a:rPr lang="ru-RU" sz="2900" dirty="0"/>
              <a:t> </a:t>
            </a:r>
            <a:r>
              <a:rPr lang="ru-RU" sz="2900" dirty="0" err="1"/>
              <a:t>органів</a:t>
            </a:r>
            <a:r>
              <a:rPr lang="ru-RU" sz="2900" dirty="0"/>
              <a:t> </a:t>
            </a:r>
            <a:r>
              <a:rPr lang="ru-RU" sz="2900" dirty="0" err="1"/>
              <a:t>дихання</a:t>
            </a:r>
            <a:r>
              <a:rPr lang="ru-RU" sz="2900" dirty="0"/>
              <a:t> (</a:t>
            </a:r>
            <a:r>
              <a:rPr lang="ru-RU" sz="2900" dirty="0" err="1"/>
              <a:t>пригнічення</a:t>
            </a:r>
            <a:r>
              <a:rPr lang="ru-RU" sz="2900" dirty="0"/>
              <a:t> </a:t>
            </a:r>
            <a:r>
              <a:rPr lang="ru-RU" sz="2900" dirty="0" err="1"/>
              <a:t>дихання</a:t>
            </a:r>
            <a:r>
              <a:rPr lang="ru-RU" sz="2900" dirty="0"/>
              <a:t>), </a:t>
            </a:r>
            <a:r>
              <a:rPr lang="ru-RU" sz="2900" dirty="0" err="1"/>
              <a:t>зорового</a:t>
            </a:r>
            <a:r>
              <a:rPr lang="ru-RU" sz="2900" dirty="0"/>
              <a:t> </a:t>
            </a:r>
            <a:r>
              <a:rPr lang="ru-RU" sz="2900" dirty="0" err="1"/>
              <a:t>аналізатора</a:t>
            </a:r>
            <a:r>
              <a:rPr lang="ru-RU" sz="2900" dirty="0"/>
              <a:t> (</a:t>
            </a:r>
            <a:r>
              <a:rPr lang="ru-RU" sz="2900" dirty="0" err="1"/>
              <a:t>зниження</a:t>
            </a:r>
            <a:r>
              <a:rPr lang="ru-RU" sz="2900" dirty="0"/>
              <a:t> </a:t>
            </a:r>
            <a:r>
              <a:rPr lang="ru-RU" sz="2900" dirty="0" err="1"/>
              <a:t>чутливості</a:t>
            </a:r>
            <a:r>
              <a:rPr lang="ru-RU" sz="2900" dirty="0"/>
              <a:t> </a:t>
            </a:r>
            <a:r>
              <a:rPr lang="ru-RU" sz="2900" dirty="0" err="1"/>
              <a:t>рогівки</a:t>
            </a:r>
            <a:r>
              <a:rPr lang="ru-RU" sz="2900" dirty="0"/>
              <a:t>, </a:t>
            </a:r>
            <a:r>
              <a:rPr lang="ru-RU" sz="2900" dirty="0" err="1"/>
              <a:t>зменшення</a:t>
            </a:r>
            <a:r>
              <a:rPr lang="ru-RU" sz="2900" dirty="0"/>
              <a:t> </a:t>
            </a:r>
            <a:r>
              <a:rPr lang="ru-RU" sz="2900" dirty="0" smtClean="0"/>
              <a:t>часу </a:t>
            </a:r>
            <a:r>
              <a:rPr lang="ru-RU" sz="2900" dirty="0"/>
              <a:t>ясного </a:t>
            </a:r>
            <a:r>
              <a:rPr lang="ru-RU" sz="2900" dirty="0" err="1"/>
              <a:t>бачення</a:t>
            </a:r>
            <a:r>
              <a:rPr lang="ru-RU" sz="2900" dirty="0"/>
              <a:t>), вестибулярного </a:t>
            </a:r>
            <a:r>
              <a:rPr lang="ru-RU" sz="2900" dirty="0" err="1"/>
              <a:t>апарату</a:t>
            </a:r>
            <a:r>
              <a:rPr lang="ru-RU" sz="2900" dirty="0"/>
              <a:t> (</a:t>
            </a:r>
            <a:r>
              <a:rPr lang="ru-RU" sz="2900" dirty="0" err="1"/>
              <a:t>запаморочення</a:t>
            </a:r>
            <a:r>
              <a:rPr lang="ru-RU" sz="2900" dirty="0"/>
              <a:t>), </a:t>
            </a:r>
            <a:r>
              <a:rPr lang="ru-RU" sz="2900" dirty="0" err="1"/>
              <a:t>шлунково-кишкового</a:t>
            </a:r>
            <a:r>
              <a:rPr lang="ru-RU" sz="2900" dirty="0"/>
              <a:t> тракту (</a:t>
            </a:r>
            <a:r>
              <a:rPr lang="ru-RU" sz="2900" dirty="0" err="1"/>
              <a:t>порушення</a:t>
            </a:r>
            <a:r>
              <a:rPr lang="ru-RU" sz="2900" dirty="0"/>
              <a:t> </a:t>
            </a:r>
            <a:r>
              <a:rPr lang="ru-RU" sz="2900" dirty="0" err="1"/>
              <a:t>моторної</a:t>
            </a:r>
            <a:r>
              <a:rPr lang="ru-RU" sz="2900" dirty="0"/>
              <a:t> і </a:t>
            </a:r>
            <a:r>
              <a:rPr lang="ru-RU" sz="2900" dirty="0" err="1"/>
              <a:t>секреторної</a:t>
            </a:r>
            <a:r>
              <a:rPr lang="ru-RU" sz="2900" dirty="0"/>
              <a:t> </a:t>
            </a:r>
            <a:r>
              <a:rPr lang="ru-RU" sz="2900" dirty="0" err="1"/>
              <a:t>функції</a:t>
            </a:r>
            <a:r>
              <a:rPr lang="ru-RU" sz="2900" dirty="0"/>
              <a:t>), </a:t>
            </a:r>
            <a:r>
              <a:rPr lang="ru-RU" sz="2900" dirty="0" err="1"/>
              <a:t>системи</a:t>
            </a:r>
            <a:r>
              <a:rPr lang="ru-RU" sz="2900" dirty="0"/>
              <a:t> </a:t>
            </a:r>
            <a:r>
              <a:rPr lang="ru-RU" sz="2900" dirty="0" err="1"/>
              <a:t>крові</a:t>
            </a:r>
            <a:r>
              <a:rPr lang="ru-RU" sz="2900" dirty="0"/>
              <a:t> і </a:t>
            </a:r>
            <a:r>
              <a:rPr lang="ru-RU" sz="2900" dirty="0" err="1"/>
              <a:t>тд</a:t>
            </a:r>
            <a:r>
              <a:rPr lang="ru-RU" sz="2900" dirty="0"/>
              <a:t>. Даний </a:t>
            </a:r>
            <a:r>
              <a:rPr lang="ru-RU" sz="2900" dirty="0" err="1"/>
              <a:t>симптомокомплекс</a:t>
            </a:r>
            <a:r>
              <a:rPr lang="ru-RU" sz="2900" dirty="0"/>
              <a:t> </a:t>
            </a:r>
            <a:r>
              <a:rPr lang="ru-RU" sz="2900" dirty="0" err="1"/>
              <a:t>позначають</a:t>
            </a:r>
            <a:r>
              <a:rPr lang="ru-RU" sz="2900" dirty="0"/>
              <a:t> як </a:t>
            </a:r>
            <a:r>
              <a:rPr lang="ru-RU" sz="2900" b="1" dirty="0">
                <a:solidFill>
                  <a:srgbClr val="FF0000"/>
                </a:solidFill>
              </a:rPr>
              <a:t>«</a:t>
            </a:r>
            <a:r>
              <a:rPr lang="ru-RU" sz="2900" b="1" dirty="0" err="1">
                <a:solidFill>
                  <a:srgbClr val="FF0000"/>
                </a:solidFill>
              </a:rPr>
              <a:t>шумова</a:t>
            </a:r>
            <a:r>
              <a:rPr lang="ru-RU" sz="2900" b="1" dirty="0">
                <a:solidFill>
                  <a:srgbClr val="FF0000"/>
                </a:solidFill>
              </a:rPr>
              <a:t> хвороба</a:t>
            </a:r>
            <a:r>
              <a:rPr lang="ru-RU" sz="2900" b="1" dirty="0" smtClean="0">
                <a:solidFill>
                  <a:srgbClr val="FF0000"/>
                </a:solidFill>
              </a:rPr>
              <a:t>». </a:t>
            </a:r>
            <a:endParaRPr lang="ru-RU" sz="2900" b="1" dirty="0">
              <a:solidFill>
                <a:srgbClr val="FF0000"/>
              </a:solidFill>
            </a:endParaRPr>
          </a:p>
        </p:txBody>
      </p:sp>
    </p:spTree>
    <p:extLst>
      <p:ext uri="{BB962C8B-B14F-4D97-AF65-F5344CB8AC3E}">
        <p14:creationId xmlns:p14="http://schemas.microsoft.com/office/powerpoint/2010/main" val="273225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887103"/>
          </a:xfrm>
        </p:spPr>
        <p:txBody>
          <a:bodyPr>
            <a:normAutofit/>
          </a:bodyPr>
          <a:lstStyle/>
          <a:p>
            <a:r>
              <a:rPr lang="uk-UA" dirty="0" smtClean="0"/>
              <a:t>Зверніть увагу!</a:t>
            </a:r>
            <a:endParaRPr lang="ru-RU" dirty="0"/>
          </a:p>
        </p:txBody>
      </p:sp>
      <p:sp>
        <p:nvSpPr>
          <p:cNvPr id="3" name="Объект 2"/>
          <p:cNvSpPr>
            <a:spLocks noGrp="1"/>
          </p:cNvSpPr>
          <p:nvPr>
            <p:ph idx="1"/>
          </p:nvPr>
        </p:nvSpPr>
        <p:spPr>
          <a:xfrm>
            <a:off x="1097280" y="1173706"/>
            <a:ext cx="10058400" cy="4695388"/>
          </a:xfrm>
        </p:spPr>
        <p:txBody>
          <a:bodyPr/>
          <a:lstStyle/>
          <a:p>
            <a:endParaRPr lang="ru-RU" dirty="0"/>
          </a:p>
          <a:p>
            <a:r>
              <a:rPr lang="ru-RU" sz="2800" dirty="0"/>
              <a:t>Характерною </a:t>
            </a:r>
            <a:r>
              <a:rPr lang="ru-RU" sz="2800" dirty="0" err="1"/>
              <a:t>особливістю</a:t>
            </a:r>
            <a:r>
              <a:rPr lang="ru-RU" sz="2800" dirty="0"/>
              <a:t> </a:t>
            </a:r>
            <a:r>
              <a:rPr lang="ru-RU" sz="2800" dirty="0" err="1" smtClean="0"/>
              <a:t>шумової</a:t>
            </a:r>
            <a:r>
              <a:rPr lang="ru-RU" sz="2800" dirty="0" smtClean="0"/>
              <a:t> </a:t>
            </a:r>
            <a:r>
              <a:rPr lang="ru-RU" sz="2800" dirty="0" err="1"/>
              <a:t>хвороби</a:t>
            </a:r>
            <a:r>
              <a:rPr lang="ru-RU" sz="2800" dirty="0"/>
              <a:t> є </a:t>
            </a:r>
            <a:r>
              <a:rPr lang="ru-RU" sz="2800" dirty="0" err="1"/>
              <a:t>порушення</a:t>
            </a:r>
            <a:r>
              <a:rPr lang="ru-RU" sz="2800" dirty="0"/>
              <a:t> по типу </a:t>
            </a:r>
            <a:r>
              <a:rPr lang="ru-RU" sz="2800" b="1" i="1" u="sng" dirty="0"/>
              <a:t>астеновегетативного і </a:t>
            </a:r>
            <a:r>
              <a:rPr lang="ru-RU" sz="2800" b="1" i="1" u="sng" dirty="0" err="1"/>
              <a:t>астеноневротичного</a:t>
            </a:r>
            <a:r>
              <a:rPr lang="ru-RU" sz="2800" b="1" i="1" u="sng" dirty="0"/>
              <a:t> </a:t>
            </a:r>
            <a:r>
              <a:rPr lang="ru-RU" sz="2800" b="1" i="1" u="sng" dirty="0" err="1"/>
              <a:t>синдромів</a:t>
            </a:r>
            <a:r>
              <a:rPr lang="ru-RU" sz="2800" dirty="0"/>
              <a:t>, </a:t>
            </a:r>
            <a:r>
              <a:rPr lang="ru-RU" sz="2800" dirty="0" err="1"/>
              <a:t>розвиток</a:t>
            </a:r>
            <a:r>
              <a:rPr lang="ru-RU" sz="2800" dirty="0"/>
              <a:t> </a:t>
            </a:r>
            <a:r>
              <a:rPr lang="ru-RU" sz="2800" dirty="0" err="1"/>
              <a:t>яких</a:t>
            </a:r>
            <a:r>
              <a:rPr lang="ru-RU" sz="2800" dirty="0"/>
              <a:t> </a:t>
            </a:r>
            <a:r>
              <a:rPr lang="ru-RU" sz="2800" dirty="0" err="1"/>
              <a:t>значно</a:t>
            </a:r>
            <a:r>
              <a:rPr lang="ru-RU" sz="2800" dirty="0"/>
              <a:t> </a:t>
            </a:r>
            <a:r>
              <a:rPr lang="ru-RU" sz="2800" dirty="0" err="1"/>
              <a:t>випереджає</a:t>
            </a:r>
            <a:endParaRPr lang="ru-RU" sz="2800" dirty="0"/>
          </a:p>
          <a:p>
            <a:r>
              <a:rPr lang="ru-RU" sz="2800" dirty="0" err="1"/>
              <a:t>ураження</a:t>
            </a:r>
            <a:r>
              <a:rPr lang="ru-RU" sz="2800" dirty="0"/>
              <a:t> </a:t>
            </a:r>
            <a:r>
              <a:rPr lang="ru-RU" sz="2800" dirty="0" err="1"/>
              <a:t>слухової</a:t>
            </a:r>
            <a:r>
              <a:rPr lang="ru-RU" sz="2800" dirty="0"/>
              <a:t> </a:t>
            </a:r>
            <a:r>
              <a:rPr lang="ru-RU" sz="2800" dirty="0" err="1" smtClean="0"/>
              <a:t>функції</a:t>
            </a:r>
            <a:r>
              <a:rPr lang="ru-RU" sz="2800" dirty="0" smtClean="0"/>
              <a:t>.</a:t>
            </a:r>
            <a:endParaRPr lang="ru-RU" sz="28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5516" y="2450911"/>
            <a:ext cx="3550905" cy="3550905"/>
          </a:xfrm>
          <a:prstGeom prst="rect">
            <a:avLst/>
          </a:prstGeom>
        </p:spPr>
      </p:pic>
    </p:spTree>
    <p:extLst>
      <p:ext uri="{BB962C8B-B14F-4D97-AF65-F5344CB8AC3E}">
        <p14:creationId xmlns:p14="http://schemas.microsoft.com/office/powerpoint/2010/main" val="1854185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
            </a:r>
            <a:br>
              <a:rPr lang="ru-RU" dirty="0"/>
            </a:br>
            <a:r>
              <a:rPr lang="ru-RU" b="1" dirty="0"/>
              <a:t>Заходи </a:t>
            </a:r>
            <a:r>
              <a:rPr lang="ru-RU" b="1" dirty="0" err="1"/>
              <a:t>щодо</a:t>
            </a:r>
            <a:r>
              <a:rPr lang="ru-RU" b="1" dirty="0"/>
              <a:t> </a:t>
            </a:r>
            <a:r>
              <a:rPr lang="ru-RU" b="1" dirty="0" err="1"/>
              <a:t>попередження</a:t>
            </a:r>
            <a:r>
              <a:rPr lang="ru-RU" b="1" dirty="0"/>
              <a:t> </a:t>
            </a:r>
            <a:r>
              <a:rPr lang="ru-RU" b="1" dirty="0" err="1"/>
              <a:t>шкідливої</a:t>
            </a:r>
            <a:r>
              <a:rPr lang="ru-RU" b="1" dirty="0"/>
              <a:t> ​​</a:t>
            </a:r>
            <a:r>
              <a:rPr lang="ru-RU" b="1" dirty="0" err="1"/>
              <a:t>дії</a:t>
            </a:r>
            <a:r>
              <a:rPr lang="ru-RU" b="1" dirty="0"/>
              <a:t> шуму</a:t>
            </a:r>
          </a:p>
        </p:txBody>
      </p:sp>
      <p:sp>
        <p:nvSpPr>
          <p:cNvPr id="3" name="Объект 2"/>
          <p:cNvSpPr>
            <a:spLocks noGrp="1"/>
          </p:cNvSpPr>
          <p:nvPr>
            <p:ph idx="1"/>
          </p:nvPr>
        </p:nvSpPr>
        <p:spPr/>
        <p:txBody>
          <a:bodyPr>
            <a:normAutofit fontScale="92500"/>
          </a:bodyPr>
          <a:lstStyle/>
          <a:p>
            <a:r>
              <a:rPr lang="ru-RU" b="1" i="1" u="sng" dirty="0" err="1" smtClean="0">
                <a:solidFill>
                  <a:srgbClr val="FF0000"/>
                </a:solidFill>
              </a:rPr>
              <a:t>Технічні</a:t>
            </a:r>
            <a:r>
              <a:rPr lang="ru-RU" b="1" i="1" u="sng" dirty="0" smtClean="0">
                <a:solidFill>
                  <a:srgbClr val="FF0000"/>
                </a:solidFill>
              </a:rPr>
              <a:t> заходи </a:t>
            </a:r>
            <a:r>
              <a:rPr lang="ru-RU" b="1" i="1" u="sng" dirty="0" err="1" smtClean="0">
                <a:solidFill>
                  <a:srgbClr val="FF0000"/>
                </a:solidFill>
              </a:rPr>
              <a:t>боротьби</a:t>
            </a:r>
            <a:r>
              <a:rPr lang="ru-RU" b="1" i="1" u="sng" dirty="0" smtClean="0">
                <a:solidFill>
                  <a:srgbClr val="FF0000"/>
                </a:solidFill>
              </a:rPr>
              <a:t> з шумом </a:t>
            </a:r>
            <a:r>
              <a:rPr lang="ru-RU" dirty="0" err="1" smtClean="0"/>
              <a:t>різноманітні</a:t>
            </a:r>
            <a:r>
              <a:rPr lang="ru-RU" dirty="0" smtClean="0"/>
              <a:t>:</a:t>
            </a:r>
          </a:p>
          <a:p>
            <a:r>
              <a:rPr lang="ru-RU" dirty="0" smtClean="0"/>
              <a:t>1</a:t>
            </a:r>
            <a:r>
              <a:rPr lang="ru-RU" b="1" dirty="0" smtClean="0"/>
              <a:t>) </a:t>
            </a:r>
            <a:r>
              <a:rPr lang="ru-RU" b="1" dirty="0" err="1" smtClean="0"/>
              <a:t>заміна</a:t>
            </a:r>
            <a:r>
              <a:rPr lang="ru-RU" b="1" dirty="0" smtClean="0"/>
              <a:t> </a:t>
            </a:r>
            <a:r>
              <a:rPr lang="ru-RU" b="1" dirty="0" err="1" smtClean="0"/>
              <a:t>гучних</a:t>
            </a:r>
            <a:r>
              <a:rPr lang="ru-RU" b="1" dirty="0" smtClean="0"/>
              <a:t> </a:t>
            </a:r>
            <a:r>
              <a:rPr lang="ru-RU" b="1" dirty="0" err="1" smtClean="0"/>
              <a:t>процесів</a:t>
            </a:r>
            <a:r>
              <a:rPr lang="ru-RU" b="1" dirty="0" smtClean="0"/>
              <a:t> </a:t>
            </a:r>
            <a:r>
              <a:rPr lang="ru-RU" b="1" dirty="0" err="1" smtClean="0"/>
              <a:t>безшумними</a:t>
            </a:r>
            <a:r>
              <a:rPr lang="ru-RU" dirty="0" smtClean="0"/>
              <a:t>: клепки - </a:t>
            </a:r>
            <a:r>
              <a:rPr lang="ru-RU" dirty="0" err="1" smtClean="0"/>
              <a:t>зварюванням</a:t>
            </a:r>
            <a:r>
              <a:rPr lang="ru-RU" dirty="0" smtClean="0"/>
              <a:t>, </a:t>
            </a:r>
            <a:r>
              <a:rPr lang="ru-RU" dirty="0" err="1" smtClean="0"/>
              <a:t>кування</a:t>
            </a:r>
            <a:r>
              <a:rPr lang="ru-RU" dirty="0" smtClean="0"/>
              <a:t> і </a:t>
            </a:r>
            <a:r>
              <a:rPr lang="ru-RU" dirty="0" err="1" smtClean="0"/>
              <a:t>штампування</a:t>
            </a:r>
            <a:r>
              <a:rPr lang="ru-RU" dirty="0" smtClean="0"/>
              <a:t> - </a:t>
            </a:r>
            <a:r>
              <a:rPr lang="ru-RU" dirty="0" err="1" smtClean="0"/>
              <a:t>обробкою</a:t>
            </a:r>
            <a:r>
              <a:rPr lang="ru-RU" dirty="0" smtClean="0"/>
              <a:t> </a:t>
            </a:r>
            <a:r>
              <a:rPr lang="ru-RU" dirty="0" err="1" smtClean="0"/>
              <a:t>тиском</a:t>
            </a:r>
            <a:r>
              <a:rPr lang="ru-RU" dirty="0" smtClean="0"/>
              <a:t>;</a:t>
            </a:r>
          </a:p>
          <a:p>
            <a:r>
              <a:rPr lang="ru-RU" dirty="0" smtClean="0"/>
              <a:t>2</a:t>
            </a:r>
            <a:r>
              <a:rPr lang="ru-RU" dirty="0"/>
              <a:t>) </a:t>
            </a:r>
            <a:r>
              <a:rPr lang="ru-RU" b="1" dirty="0" err="1" smtClean="0"/>
              <a:t>ретельний</a:t>
            </a:r>
            <a:r>
              <a:rPr lang="ru-RU" b="1" dirty="0" smtClean="0"/>
              <a:t> </a:t>
            </a:r>
            <a:r>
              <a:rPr lang="ru-RU" b="1" dirty="0" err="1"/>
              <a:t>пригін</a:t>
            </a:r>
            <a:r>
              <a:rPr lang="ru-RU" b="1" dirty="0"/>
              <a:t> деталей, </a:t>
            </a:r>
            <a:r>
              <a:rPr lang="ru-RU" b="1" dirty="0" err="1"/>
              <a:t>змащення</a:t>
            </a:r>
            <a:r>
              <a:rPr lang="ru-RU" b="1" dirty="0"/>
              <a:t>, </a:t>
            </a:r>
            <a:r>
              <a:rPr lang="ru-RU" b="1" dirty="0" err="1"/>
              <a:t>заміна</a:t>
            </a:r>
            <a:r>
              <a:rPr lang="ru-RU" b="1" dirty="0"/>
              <a:t> </a:t>
            </a:r>
            <a:r>
              <a:rPr lang="ru-RU" b="1" dirty="0" err="1"/>
              <a:t>металевих</a:t>
            </a:r>
            <a:r>
              <a:rPr lang="ru-RU" b="1" dirty="0"/>
              <a:t> деталей </a:t>
            </a:r>
            <a:r>
              <a:rPr lang="ru-RU" b="1" dirty="0" err="1" smtClean="0"/>
              <a:t>незвучними</a:t>
            </a:r>
            <a:r>
              <a:rPr lang="ru-RU" b="1" dirty="0" smtClean="0"/>
              <a:t> </a:t>
            </a:r>
            <a:r>
              <a:rPr lang="ru-RU" b="1" dirty="0" err="1"/>
              <a:t>матеріалами</a:t>
            </a:r>
            <a:r>
              <a:rPr lang="ru-RU" dirty="0"/>
              <a:t>;</a:t>
            </a:r>
          </a:p>
          <a:p>
            <a:r>
              <a:rPr lang="ru-RU" dirty="0"/>
              <a:t>3) </a:t>
            </a:r>
            <a:r>
              <a:rPr lang="ru-RU" b="1" dirty="0" err="1"/>
              <a:t>поглинання</a:t>
            </a:r>
            <a:r>
              <a:rPr lang="ru-RU" b="1" dirty="0"/>
              <a:t> </a:t>
            </a:r>
            <a:r>
              <a:rPr lang="ru-RU" b="1" dirty="0" err="1"/>
              <a:t>вібрації</a:t>
            </a:r>
            <a:r>
              <a:rPr lang="ru-RU" b="1" dirty="0"/>
              <a:t> деталей, </a:t>
            </a:r>
            <a:r>
              <a:rPr lang="ru-RU" b="1" dirty="0" err="1"/>
              <a:t>застосування</a:t>
            </a:r>
            <a:r>
              <a:rPr lang="ru-RU" b="1" dirty="0"/>
              <a:t> </a:t>
            </a:r>
            <a:r>
              <a:rPr lang="ru-RU" b="1" dirty="0" err="1"/>
              <a:t>звукопоглинальних</a:t>
            </a:r>
            <a:r>
              <a:rPr lang="ru-RU" b="1" dirty="0"/>
              <a:t> прокладок, </a:t>
            </a:r>
            <a:r>
              <a:rPr lang="ru-RU" b="1" dirty="0" err="1" smtClean="0"/>
              <a:t>якісна</a:t>
            </a:r>
            <a:r>
              <a:rPr lang="ru-RU" b="1" dirty="0" smtClean="0"/>
              <a:t> </a:t>
            </a:r>
            <a:r>
              <a:rPr lang="ru-RU" b="1" dirty="0" err="1"/>
              <a:t>ізоляція</a:t>
            </a:r>
            <a:r>
              <a:rPr lang="ru-RU" b="1" dirty="0"/>
              <a:t> при </a:t>
            </a:r>
            <a:r>
              <a:rPr lang="ru-RU" b="1" dirty="0" err="1"/>
              <a:t>установці</a:t>
            </a:r>
            <a:r>
              <a:rPr lang="ru-RU" b="1" dirty="0"/>
              <a:t> машин на </a:t>
            </a:r>
            <a:r>
              <a:rPr lang="ru-RU" b="1" dirty="0" err="1"/>
              <a:t>фундаменти</a:t>
            </a:r>
            <a:r>
              <a:rPr lang="ru-RU" b="1" dirty="0"/>
              <a:t>;</a:t>
            </a:r>
          </a:p>
          <a:p>
            <a:r>
              <a:rPr lang="ru-RU" dirty="0"/>
              <a:t>4</a:t>
            </a:r>
            <a:r>
              <a:rPr lang="ru-RU" b="1" dirty="0"/>
              <a:t>) установка </a:t>
            </a:r>
            <a:r>
              <a:rPr lang="ru-RU" b="1" dirty="0" err="1"/>
              <a:t>глушників</a:t>
            </a:r>
            <a:r>
              <a:rPr lang="ru-RU" b="1" dirty="0"/>
              <a:t> для </a:t>
            </a:r>
            <a:r>
              <a:rPr lang="ru-RU" b="1" dirty="0" err="1"/>
              <a:t>поглинання</a:t>
            </a:r>
            <a:r>
              <a:rPr lang="ru-RU" b="1" dirty="0"/>
              <a:t> шуму </a:t>
            </a:r>
            <a:r>
              <a:rPr lang="ru-RU" b="1" dirty="0" err="1"/>
              <a:t>вихлопу</a:t>
            </a:r>
            <a:r>
              <a:rPr lang="ru-RU" b="1" dirty="0"/>
              <a:t> </a:t>
            </a:r>
            <a:r>
              <a:rPr lang="ru-RU" b="1" dirty="0" err="1"/>
              <a:t>повітря</a:t>
            </a:r>
            <a:r>
              <a:rPr lang="ru-RU" b="1" dirty="0"/>
              <a:t>, газу </a:t>
            </a:r>
            <a:r>
              <a:rPr lang="ru-RU" b="1" dirty="0" err="1"/>
              <a:t>або</a:t>
            </a:r>
            <a:r>
              <a:rPr lang="ru-RU" b="1" dirty="0"/>
              <a:t> пари</a:t>
            </a:r>
            <a:r>
              <a:rPr lang="ru-RU" dirty="0"/>
              <a:t>;</a:t>
            </a:r>
          </a:p>
          <a:p>
            <a:r>
              <a:rPr lang="ru-RU" dirty="0"/>
              <a:t>5) </a:t>
            </a:r>
            <a:r>
              <a:rPr lang="ru-RU" b="1" dirty="0" err="1"/>
              <a:t>звукоізоляція</a:t>
            </a:r>
            <a:r>
              <a:rPr lang="ru-RU" b="1" dirty="0"/>
              <a:t> </a:t>
            </a:r>
            <a:r>
              <a:rPr lang="ru-RU" dirty="0"/>
              <a:t>(</a:t>
            </a:r>
            <a:r>
              <a:rPr lang="ru-RU" dirty="0" err="1"/>
              <a:t>шумоізолірованіе</a:t>
            </a:r>
            <a:r>
              <a:rPr lang="ru-RU" dirty="0"/>
              <a:t> </a:t>
            </a:r>
            <a:r>
              <a:rPr lang="ru-RU" dirty="0" err="1"/>
              <a:t>кабін</a:t>
            </a:r>
            <a:r>
              <a:rPr lang="ru-RU" dirty="0"/>
              <a:t>, </a:t>
            </a:r>
            <a:r>
              <a:rPr lang="ru-RU" dirty="0" err="1"/>
              <a:t>використання</a:t>
            </a:r>
            <a:r>
              <a:rPr lang="ru-RU" dirty="0"/>
              <a:t> </a:t>
            </a:r>
            <a:r>
              <a:rPr lang="ru-RU" dirty="0" err="1"/>
              <a:t>кожухів</a:t>
            </a:r>
            <a:r>
              <a:rPr lang="ru-RU" dirty="0"/>
              <a:t>, </a:t>
            </a:r>
            <a:r>
              <a:rPr lang="ru-RU" dirty="0" err="1"/>
              <a:t>дистанційного</a:t>
            </a:r>
            <a:r>
              <a:rPr lang="ru-RU" dirty="0"/>
              <a:t> </a:t>
            </a:r>
            <a:r>
              <a:rPr lang="ru-RU" dirty="0" err="1"/>
              <a:t>керування</a:t>
            </a:r>
            <a:r>
              <a:rPr lang="ru-RU" dirty="0" smtClean="0"/>
              <a:t>)</a:t>
            </a:r>
          </a:p>
          <a:p>
            <a:pPr marL="0" indent="0">
              <a:buNone/>
            </a:pPr>
            <a:r>
              <a:rPr lang="uk-UA" dirty="0" smtClean="0"/>
              <a:t>  </a:t>
            </a:r>
            <a:r>
              <a:rPr lang="ru-RU" dirty="0" err="1" smtClean="0"/>
              <a:t>Навушники</a:t>
            </a:r>
            <a:r>
              <a:rPr lang="ru-RU" dirty="0"/>
              <a:t>, </a:t>
            </a:r>
            <a:r>
              <a:rPr lang="ru-RU" dirty="0" err="1"/>
              <a:t>вкладиші</a:t>
            </a:r>
            <a:r>
              <a:rPr lang="ru-RU" dirty="0"/>
              <a:t>, </a:t>
            </a:r>
            <a:r>
              <a:rPr lang="ru-RU" dirty="0" err="1"/>
              <a:t>антифони</a:t>
            </a:r>
            <a:r>
              <a:rPr lang="ru-RU" dirty="0"/>
              <a:t> </a:t>
            </a:r>
            <a:r>
              <a:rPr lang="ru-RU" dirty="0" err="1"/>
              <a:t>знижують</a:t>
            </a:r>
            <a:r>
              <a:rPr lang="ru-RU" dirty="0"/>
              <a:t> </a:t>
            </a:r>
            <a:r>
              <a:rPr lang="ru-RU" dirty="0" err="1"/>
              <a:t>проникнення</a:t>
            </a:r>
            <a:r>
              <a:rPr lang="ru-RU" dirty="0"/>
              <a:t> шуму </a:t>
            </a:r>
            <a:r>
              <a:rPr lang="ru-RU" dirty="0" smtClean="0"/>
              <a:t>у </a:t>
            </a:r>
            <a:r>
              <a:rPr lang="ru-RU" dirty="0" err="1" smtClean="0"/>
              <a:t>вухо</a:t>
            </a:r>
            <a:r>
              <a:rPr lang="ru-RU" dirty="0" smtClean="0"/>
              <a:t> </a:t>
            </a:r>
            <a:r>
              <a:rPr lang="ru-RU" dirty="0"/>
              <a:t>на 10-50 дБ. </a:t>
            </a:r>
            <a:r>
              <a:rPr lang="ru-RU" dirty="0" err="1"/>
              <a:t>Необхідні</a:t>
            </a:r>
            <a:r>
              <a:rPr lang="ru-RU" dirty="0"/>
              <a:t> </a:t>
            </a:r>
            <a:r>
              <a:rPr lang="ru-RU" dirty="0" err="1"/>
              <a:t>попередні</a:t>
            </a:r>
            <a:r>
              <a:rPr lang="ru-RU" dirty="0"/>
              <a:t> та </a:t>
            </a:r>
            <a:r>
              <a:rPr lang="ru-RU" dirty="0" err="1"/>
              <a:t>періодичні</a:t>
            </a:r>
            <a:r>
              <a:rPr lang="ru-RU" dirty="0"/>
              <a:t> </a:t>
            </a:r>
            <a:r>
              <a:rPr lang="ru-RU" b="1" dirty="0" err="1"/>
              <a:t>медогляди</a:t>
            </a:r>
            <a:r>
              <a:rPr lang="ru-RU" dirty="0"/>
              <a:t>. </a:t>
            </a:r>
            <a:r>
              <a:rPr lang="ru-RU" dirty="0" err="1"/>
              <a:t>Обов'язкові</a:t>
            </a:r>
            <a:r>
              <a:rPr lang="ru-RU" dirty="0"/>
              <a:t> </a:t>
            </a:r>
            <a:r>
              <a:rPr lang="ru-RU" b="1" dirty="0" err="1"/>
              <a:t>аудіометричні</a:t>
            </a:r>
            <a:r>
              <a:rPr lang="ru-RU" b="1" dirty="0"/>
              <a:t> </a:t>
            </a:r>
            <a:r>
              <a:rPr lang="ru-RU" b="1" dirty="0" err="1"/>
              <a:t>дослідження</a:t>
            </a:r>
            <a:r>
              <a:rPr lang="ru-RU" b="1" dirty="0"/>
              <a:t> і контроль за АТ</a:t>
            </a:r>
            <a:r>
              <a:rPr lang="ru-RU" dirty="0"/>
              <a:t>.</a:t>
            </a:r>
          </a:p>
        </p:txBody>
      </p:sp>
    </p:spTree>
    <p:extLst>
      <p:ext uri="{BB962C8B-B14F-4D97-AF65-F5344CB8AC3E}">
        <p14:creationId xmlns:p14="http://schemas.microsoft.com/office/powerpoint/2010/main" val="3238562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1015663"/>
          </a:xfrm>
          <a:prstGeom prst="rect">
            <a:avLst/>
          </a:prstGeom>
        </p:spPr>
        <p:txBody>
          <a:bodyPr wrap="square">
            <a:spAutoFit/>
          </a:bodyPr>
          <a:lstStyle/>
          <a:p>
            <a:pPr algn="just"/>
            <a:r>
              <a:rPr lang="ru-RU" sz="2000" dirty="0" smtClean="0">
                <a:effectLst/>
              </a:rPr>
              <a:t> </a:t>
            </a:r>
            <a:r>
              <a:rPr lang="ru-RU" sz="2000" dirty="0" err="1"/>
              <a:t>В</a:t>
            </a:r>
            <a:r>
              <a:rPr lang="ru-RU" sz="2000" dirty="0" err="1" smtClean="0">
                <a:effectLst/>
              </a:rPr>
              <a:t>икористовують</a:t>
            </a:r>
            <a:r>
              <a:rPr lang="ru-RU" sz="2000" dirty="0" smtClean="0">
                <a:effectLst/>
              </a:rPr>
              <a:t> рівень інтенсивності, або сили звукового тиску - відношення сили даного звуку в Н / м</a:t>
            </a:r>
            <a:r>
              <a:rPr lang="ru-RU" sz="2000" baseline="30000" dirty="0" smtClean="0">
                <a:effectLst/>
              </a:rPr>
              <a:t>2</a:t>
            </a:r>
            <a:r>
              <a:rPr lang="ru-RU" sz="2000" dirty="0" smtClean="0">
                <a:effectLst/>
              </a:rPr>
              <a:t> (Р) до її граничного значення </a:t>
            </a:r>
            <a:r>
              <a:rPr lang="ru-RU" sz="2000" dirty="0" err="1" smtClean="0">
                <a:effectLst/>
              </a:rPr>
              <a:t>Р</a:t>
            </a:r>
            <a:r>
              <a:rPr lang="ru-RU" sz="2000" baseline="-25000" dirty="0" err="1" smtClean="0">
                <a:effectLst/>
              </a:rPr>
              <a:t>про</a:t>
            </a:r>
            <a:r>
              <a:rPr lang="ru-RU" sz="2000" dirty="0" smtClean="0">
                <a:effectLst/>
              </a:rPr>
              <a:t>, Рівному 2</a:t>
            </a:r>
            <a:r>
              <a:rPr lang="ru-RU" sz="2000" baseline="30000" dirty="0" smtClean="0">
                <a:effectLst/>
              </a:rPr>
              <a:t>х</a:t>
            </a:r>
            <a:r>
              <a:rPr lang="ru-RU" sz="2000" dirty="0" smtClean="0">
                <a:effectLst/>
              </a:rPr>
              <a:t>10</a:t>
            </a:r>
            <a:r>
              <a:rPr lang="ru-RU" sz="2000" baseline="30000" dirty="0" smtClean="0">
                <a:effectLst/>
              </a:rPr>
              <a:t>-5</a:t>
            </a:r>
            <a:r>
              <a:rPr lang="ru-RU" sz="2000" dirty="0" smtClean="0">
                <a:effectLst/>
              </a:rPr>
              <a:t>і висловлюють в децибелах (дБ) - десятої частини логарифма (показника ступеня) звукового тиску. Так, рівень верхнього (больового) порога звукового тиску (L) складе:</a:t>
            </a:r>
            <a:endParaRPr lang="ru-RU" sz="2000" dirty="0">
              <a:effectLst/>
            </a:endParaRPr>
          </a:p>
        </p:txBody>
      </p:sp>
      <p:sp>
        <p:nvSpPr>
          <p:cNvPr id="3" name="Прямоугольник 2"/>
          <p:cNvSpPr/>
          <p:nvPr/>
        </p:nvSpPr>
        <p:spPr>
          <a:xfrm>
            <a:off x="3031086" y="1323439"/>
            <a:ext cx="5250155" cy="400110"/>
          </a:xfrm>
          <a:prstGeom prst="rect">
            <a:avLst/>
          </a:prstGeom>
        </p:spPr>
        <p:txBody>
          <a:bodyPr wrap="none">
            <a:spAutoFit/>
          </a:bodyPr>
          <a:lstStyle/>
          <a:p>
            <a:pPr algn="just"/>
            <a:r>
              <a:rPr lang="ru-RU" sz="2000" dirty="0" smtClean="0">
                <a:effectLst/>
              </a:rPr>
              <a:t>L = 20 </a:t>
            </a:r>
            <a:r>
              <a:rPr lang="ru-RU" sz="2000" dirty="0" err="1" smtClean="0">
                <a:effectLst/>
              </a:rPr>
              <a:t>lg</a:t>
            </a:r>
            <a:r>
              <a:rPr lang="ru-RU" sz="2000" dirty="0" smtClean="0">
                <a:effectLst/>
              </a:rPr>
              <a:t>                   = 20 lg</a:t>
            </a:r>
            <a:r>
              <a:rPr lang="ru-RU" sz="2000" baseline="30000" dirty="0" smtClean="0">
                <a:effectLst/>
              </a:rPr>
              <a:t>6,5</a:t>
            </a:r>
            <a:r>
              <a:rPr lang="ru-RU" sz="2000" dirty="0" smtClean="0">
                <a:effectLst/>
              </a:rPr>
              <a:t> = 20 </a:t>
            </a:r>
            <a:r>
              <a:rPr lang="ru-RU" sz="2000" dirty="0" smtClean="0">
                <a:effectLst/>
                <a:latin typeface="Symbol, serif"/>
              </a:rPr>
              <a:t></a:t>
            </a:r>
            <a:r>
              <a:rPr lang="ru-RU" sz="2000" dirty="0" smtClean="0">
                <a:effectLst/>
              </a:rPr>
              <a:t> 6,5 = 130 дБ</a:t>
            </a:r>
            <a:endParaRPr lang="ru-RU" sz="2000" dirty="0">
              <a:effectLst/>
            </a:endParaRPr>
          </a:p>
        </p:txBody>
      </p:sp>
      <p:pic>
        <p:nvPicPr>
          <p:cNvPr id="4" name="Рисунок 3"/>
          <p:cNvPicPr>
            <a:picLocks noChangeAspect="1"/>
          </p:cNvPicPr>
          <p:nvPr/>
        </p:nvPicPr>
        <p:blipFill>
          <a:blip r:embed="rId2"/>
          <a:stretch>
            <a:fillRect/>
          </a:stretch>
        </p:blipFill>
        <p:spPr>
          <a:xfrm>
            <a:off x="4036006" y="1072372"/>
            <a:ext cx="1039510" cy="902243"/>
          </a:xfrm>
          <a:prstGeom prst="rect">
            <a:avLst/>
          </a:prstGeom>
        </p:spPr>
      </p:pic>
      <p:sp>
        <p:nvSpPr>
          <p:cNvPr id="5" name="Прямоугольник 4"/>
          <p:cNvSpPr/>
          <p:nvPr/>
        </p:nvSpPr>
        <p:spPr>
          <a:xfrm>
            <a:off x="0" y="2395811"/>
            <a:ext cx="12192000" cy="3477875"/>
          </a:xfrm>
          <a:prstGeom prst="rect">
            <a:avLst/>
          </a:prstGeom>
        </p:spPr>
        <p:txBody>
          <a:bodyPr wrap="square">
            <a:spAutoFit/>
          </a:bodyPr>
          <a:lstStyle/>
          <a:p>
            <a:pPr algn="just"/>
            <a:r>
              <a:rPr lang="ru-RU" sz="2000" dirty="0" smtClean="0">
                <a:effectLst/>
              </a:rPr>
              <a:t>Звідси, при збільшенні рівня звукового тиску на 2 дБ звуковий тиск в Н / м</a:t>
            </a:r>
            <a:r>
              <a:rPr lang="ru-RU" sz="2000" baseline="30000" dirty="0" smtClean="0">
                <a:effectLst/>
              </a:rPr>
              <a:t>2 </a:t>
            </a:r>
            <a:r>
              <a:rPr lang="ru-RU" sz="2000" dirty="0" smtClean="0">
                <a:effectLst/>
              </a:rPr>
              <a:t>збільшується в 2 рази, на 3 дБ - в 3 рази, на 7 дБ - в 7 разів і т.д.</a:t>
            </a:r>
          </a:p>
          <a:p>
            <a:pPr algn="just"/>
            <a:r>
              <a:rPr lang="ru-RU" sz="2000" dirty="0" smtClean="0">
                <a:effectLst/>
              </a:rPr>
              <a:t>Звуки різної частоти сприймаються вухом неоднаково: низькочастотні при одному і тому ж рівні звукового тиску тихіші, а високочастотні гучніші. Тому використовується фізіологічна величина сприйняття звуків - гучність, одиницею виміру якої є фони (децибели гучності). Для перекладу децибел в фони і навпаки користуються спеціальними графіками Робінсона і</a:t>
            </a:r>
            <a:r>
              <a:rPr lang="ru-RU" sz="2000" dirty="0" err="1" smtClean="0">
                <a:effectLst/>
              </a:rPr>
              <a:t>Датсон</a:t>
            </a:r>
            <a:r>
              <a:rPr lang="ru-RU" sz="2000" dirty="0" smtClean="0">
                <a:effectLst/>
              </a:rPr>
              <a:t>, Наведеними у відповідних підручниках (рис. 33.1).</a:t>
            </a:r>
          </a:p>
          <a:p>
            <a:pPr algn="just"/>
            <a:r>
              <a:rPr lang="ru-RU" sz="2000" dirty="0" smtClean="0">
                <a:effectLst/>
              </a:rPr>
              <a:t>Для порівняння: якщо поріг гучності при 1000 Гц прийняти за 0 дБ то при 30 Гц він на 63 дБ вище, а при 4000 Гц - на 10 дБ нижче.</a:t>
            </a:r>
          </a:p>
          <a:p>
            <a:pPr algn="just"/>
            <a:r>
              <a:rPr lang="ru-RU" sz="2000" dirty="0" smtClean="0">
                <a:effectLst/>
              </a:rPr>
              <a:t>Існує також тимчасова класифікація шуму, згідно з якою він ділиться на: безперервний (постійний), переривчастий (ритмічний і аритмічний) і імпульсний (ударний).</a:t>
            </a:r>
            <a:endParaRPr lang="ru-RU" sz="2000" dirty="0">
              <a:effectLst/>
            </a:endParaRPr>
          </a:p>
        </p:txBody>
      </p:sp>
    </p:spTree>
    <p:extLst>
      <p:ext uri="{BB962C8B-B14F-4D97-AF65-F5344CB8AC3E}">
        <p14:creationId xmlns:p14="http://schemas.microsoft.com/office/powerpoint/2010/main" val="1924562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67452"/>
            <a:ext cx="12192000" cy="1323439"/>
          </a:xfrm>
          <a:prstGeom prst="rect">
            <a:avLst/>
          </a:prstGeom>
        </p:spPr>
        <p:txBody>
          <a:bodyPr wrap="square">
            <a:spAutoFit/>
          </a:bodyPr>
          <a:lstStyle/>
          <a:p>
            <a:pPr algn="just"/>
            <a:r>
              <a:rPr lang="ru-RU" sz="2000" dirty="0" smtClean="0">
                <a:effectLst/>
              </a:rPr>
              <a:t>Звуки однієї і тієї ж гучності залежно від частоти: низькочастотні значно менш шкідливі діють на організм неоднаково, а високочастотні - шкідливіші, ніж середньо частотні (стандартні, 1000 Гц). Так, нижній поріг шкідливої ​​дії звуку при 1000 Гц складає 30 дБ, а при 60 Гц - 65 дБ, при 8000 Гц - 23 дБ.</a:t>
            </a:r>
            <a:endParaRPr lang="ru-RU" sz="2000" dirty="0">
              <a:effectLst/>
            </a:endParaRPr>
          </a:p>
        </p:txBody>
      </p:sp>
      <p:pic>
        <p:nvPicPr>
          <p:cNvPr id="3" name="Рисунок 2"/>
          <p:cNvPicPr>
            <a:picLocks noChangeAspect="1"/>
          </p:cNvPicPr>
          <p:nvPr/>
        </p:nvPicPr>
        <p:blipFill>
          <a:blip r:embed="rId2"/>
          <a:stretch>
            <a:fillRect/>
          </a:stretch>
        </p:blipFill>
        <p:spPr>
          <a:xfrm>
            <a:off x="0" y="1490891"/>
            <a:ext cx="6236699" cy="4817312"/>
          </a:xfrm>
          <a:prstGeom prst="rect">
            <a:avLst/>
          </a:prstGeom>
        </p:spPr>
      </p:pic>
      <p:sp>
        <p:nvSpPr>
          <p:cNvPr id="4" name="Прямоугольник 3"/>
          <p:cNvSpPr/>
          <p:nvPr/>
        </p:nvSpPr>
        <p:spPr>
          <a:xfrm>
            <a:off x="6166350" y="3462513"/>
            <a:ext cx="6096000" cy="1477328"/>
          </a:xfrm>
          <a:prstGeom prst="rect">
            <a:avLst/>
          </a:prstGeom>
        </p:spPr>
        <p:txBody>
          <a:bodyPr>
            <a:spAutoFit/>
          </a:bodyPr>
          <a:lstStyle/>
          <a:p>
            <a:r>
              <a:rPr lang="ru-RU" dirty="0" smtClean="0">
                <a:effectLst/>
              </a:rPr>
              <a:t>Мал. 33.1 Графік Робінзона і</a:t>
            </a:r>
            <a:r>
              <a:rPr lang="ru-RU" dirty="0" err="1" smtClean="0">
                <a:effectLst/>
              </a:rPr>
              <a:t>Датсон</a:t>
            </a:r>
            <a:r>
              <a:rPr lang="ru-RU" dirty="0" smtClean="0">
                <a:effectLst/>
              </a:rPr>
              <a:t>.</a:t>
            </a:r>
          </a:p>
          <a:p>
            <a:r>
              <a:rPr lang="ru-RU" dirty="0" smtClean="0">
                <a:effectLst/>
              </a:rPr>
              <a:t>(Горизонтальні лінії - рівень сили звуку в дБ; </a:t>
            </a:r>
          </a:p>
          <a:p>
            <a:r>
              <a:rPr lang="ru-RU" dirty="0" smtClean="0">
                <a:effectLst/>
              </a:rPr>
              <a:t>криві лінії - гучність звуку в фонах)</a:t>
            </a:r>
          </a:p>
          <a:p>
            <a:r>
              <a:rPr lang="ru-RU" dirty="0" smtClean="0">
                <a:effectLst/>
              </a:rPr>
              <a:t/>
            </a:r>
            <a:br>
              <a:rPr lang="ru-RU" dirty="0" smtClean="0">
                <a:effectLst/>
              </a:rPr>
            </a:br>
            <a:endParaRPr lang="ru-RU" dirty="0">
              <a:effectLst/>
            </a:endParaRPr>
          </a:p>
        </p:txBody>
      </p:sp>
    </p:spTree>
    <p:extLst>
      <p:ext uri="{BB962C8B-B14F-4D97-AF65-F5344CB8AC3E}">
        <p14:creationId xmlns:p14="http://schemas.microsoft.com/office/powerpoint/2010/main" val="1630496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12192000" cy="6278642"/>
          </a:xfrm>
          <a:prstGeom prst="rect">
            <a:avLst/>
          </a:prstGeom>
        </p:spPr>
        <p:txBody>
          <a:bodyPr wrap="square">
            <a:spAutoFit/>
          </a:bodyPr>
          <a:lstStyle/>
          <a:p>
            <a:pPr algn="ctr"/>
            <a:r>
              <a:rPr lang="ru-RU" b="1" dirty="0" smtClean="0">
                <a:effectLst/>
              </a:rPr>
              <a:t>НАВЧАЛЬНА ІНСТРУКЦІЯ</a:t>
            </a:r>
            <a:endParaRPr lang="ru-RU" dirty="0" smtClean="0">
              <a:effectLst/>
            </a:endParaRPr>
          </a:p>
          <a:p>
            <a:pPr algn="ctr"/>
            <a:r>
              <a:rPr lang="ru-RU" b="1" dirty="0" smtClean="0">
                <a:effectLst/>
              </a:rPr>
              <a:t>до методики розрахунків сумарних рівнів шуму</a:t>
            </a:r>
            <a:endParaRPr lang="ru-RU" dirty="0" smtClean="0">
              <a:effectLst/>
            </a:endParaRPr>
          </a:p>
          <a:p>
            <a:r>
              <a:rPr lang="ru-RU" dirty="0" smtClean="0">
                <a:effectLst/>
              </a:rPr>
              <a:t/>
            </a:r>
            <a:br>
              <a:rPr lang="ru-RU" dirty="0" smtClean="0">
                <a:effectLst/>
              </a:rPr>
            </a:br>
            <a:endParaRPr lang="ru-RU" dirty="0" smtClean="0">
              <a:effectLst/>
            </a:endParaRPr>
          </a:p>
          <a:p>
            <a:r>
              <a:rPr lang="ru-RU" dirty="0" smtClean="0">
                <a:effectLst/>
              </a:rPr>
              <a:t>1. Суммация шумів однакових рівнів здійснюється за формулою:</a:t>
            </a:r>
          </a:p>
          <a:p>
            <a:pPr algn="ctr"/>
            <a:r>
              <a:rPr lang="ru-RU" b="1" dirty="0" err="1" smtClean="0">
                <a:effectLst/>
              </a:rPr>
              <a:t>І</a:t>
            </a:r>
            <a:r>
              <a:rPr lang="ru-RU" b="1" baseline="-25000" dirty="0" err="1" smtClean="0">
                <a:effectLst/>
              </a:rPr>
              <a:t>сум</a:t>
            </a:r>
            <a:r>
              <a:rPr lang="ru-RU" b="1" baseline="-25000" dirty="0" smtClean="0">
                <a:effectLst/>
              </a:rPr>
              <a:t> </a:t>
            </a:r>
            <a:r>
              <a:rPr lang="ru-RU" b="1" dirty="0" smtClean="0">
                <a:effectLst/>
              </a:rPr>
              <a:t>= І</a:t>
            </a:r>
            <a:r>
              <a:rPr lang="ru-RU" b="1" baseline="-25000" dirty="0" smtClean="0">
                <a:effectLst/>
              </a:rPr>
              <a:t>0</a:t>
            </a:r>
            <a:r>
              <a:rPr lang="ru-RU" b="1" dirty="0" smtClean="0">
                <a:effectLst/>
              </a:rPr>
              <a:t> + 10 </a:t>
            </a:r>
            <a:r>
              <a:rPr lang="ru-RU" b="1" dirty="0" err="1" smtClean="0">
                <a:effectLst/>
              </a:rPr>
              <a:t>lg</a:t>
            </a:r>
            <a:r>
              <a:rPr lang="ru-RU" b="1" dirty="0" smtClean="0">
                <a:effectLst/>
              </a:rPr>
              <a:t> n</a:t>
            </a:r>
            <a:r>
              <a:rPr lang="ru-RU" dirty="0" smtClean="0">
                <a:effectLst/>
              </a:rPr>
              <a:t> (1.1.)</a:t>
            </a:r>
          </a:p>
          <a:p>
            <a:r>
              <a:rPr lang="ru-RU" dirty="0" smtClean="0">
                <a:effectLst/>
              </a:rPr>
              <a:t>де: </a:t>
            </a:r>
            <a:r>
              <a:rPr lang="ru-RU" dirty="0" err="1" smtClean="0">
                <a:effectLst/>
              </a:rPr>
              <a:t>І</a:t>
            </a:r>
            <a:r>
              <a:rPr lang="ru-RU" baseline="-25000" dirty="0" err="1" smtClean="0">
                <a:effectLst/>
              </a:rPr>
              <a:t>сум</a:t>
            </a:r>
            <a:r>
              <a:rPr lang="ru-RU" dirty="0" smtClean="0">
                <a:effectLst/>
              </a:rPr>
              <a:t> - сумарний рівень шуму</a:t>
            </a:r>
          </a:p>
          <a:p>
            <a:r>
              <a:rPr lang="ru-RU" dirty="0" smtClean="0">
                <a:effectLst/>
              </a:rPr>
              <a:t>І</a:t>
            </a:r>
            <a:r>
              <a:rPr lang="ru-RU" baseline="-25000" dirty="0" smtClean="0">
                <a:effectLst/>
              </a:rPr>
              <a:t>0</a:t>
            </a:r>
            <a:r>
              <a:rPr lang="ru-RU" dirty="0" smtClean="0">
                <a:effectLst/>
              </a:rPr>
              <a:t> - рівень шуму одного джерела </a:t>
            </a:r>
          </a:p>
          <a:p>
            <a:r>
              <a:rPr lang="ru-RU" dirty="0" smtClean="0">
                <a:effectLst/>
              </a:rPr>
              <a:t>n - кількість джерел</a:t>
            </a:r>
          </a:p>
          <a:p>
            <a:r>
              <a:rPr lang="ru-RU" dirty="0" err="1" smtClean="0">
                <a:effectLst/>
              </a:rPr>
              <a:t>lg</a:t>
            </a:r>
            <a:r>
              <a:rPr lang="ru-RU" dirty="0" smtClean="0">
                <a:effectLst/>
              </a:rPr>
              <a:t> 2 = 0,3 </a:t>
            </a:r>
            <a:r>
              <a:rPr lang="ru-RU" dirty="0" err="1" smtClean="0">
                <a:effectLst/>
              </a:rPr>
              <a:t>lg</a:t>
            </a:r>
            <a:r>
              <a:rPr lang="ru-RU" dirty="0" smtClean="0">
                <a:effectLst/>
              </a:rPr>
              <a:t> 5 = 0,7</a:t>
            </a:r>
          </a:p>
          <a:p>
            <a:r>
              <a:rPr lang="ru-RU" dirty="0" err="1" smtClean="0">
                <a:effectLst/>
              </a:rPr>
              <a:t>lg</a:t>
            </a:r>
            <a:r>
              <a:rPr lang="ru-RU" dirty="0" smtClean="0">
                <a:effectLst/>
              </a:rPr>
              <a:t> 3 = 0,5 </a:t>
            </a:r>
            <a:r>
              <a:rPr lang="ru-RU" dirty="0" err="1" smtClean="0">
                <a:effectLst/>
              </a:rPr>
              <a:t>lg</a:t>
            </a:r>
            <a:r>
              <a:rPr lang="ru-RU" dirty="0" smtClean="0">
                <a:effectLst/>
              </a:rPr>
              <a:t> 6 = 0,8</a:t>
            </a:r>
          </a:p>
          <a:p>
            <a:r>
              <a:rPr lang="ru-RU" dirty="0" err="1" smtClean="0">
                <a:effectLst/>
              </a:rPr>
              <a:t>lg</a:t>
            </a:r>
            <a:r>
              <a:rPr lang="ru-RU" dirty="0" smtClean="0">
                <a:effectLst/>
              </a:rPr>
              <a:t> 4 = 0,6 </a:t>
            </a:r>
            <a:r>
              <a:rPr lang="ru-RU" dirty="0" err="1" smtClean="0">
                <a:effectLst/>
              </a:rPr>
              <a:t>lg</a:t>
            </a:r>
            <a:r>
              <a:rPr lang="ru-RU" dirty="0" smtClean="0">
                <a:effectLst/>
              </a:rPr>
              <a:t> 7 = 0,85</a:t>
            </a:r>
          </a:p>
          <a:p>
            <a:r>
              <a:rPr lang="ru-RU" i="1" dirty="0" smtClean="0">
                <a:effectLst/>
              </a:rPr>
              <a:t>приклад: </a:t>
            </a:r>
            <a:r>
              <a:rPr lang="ru-RU" dirty="0" smtClean="0">
                <a:effectLst/>
              </a:rPr>
              <a:t>працює три двигуни з рівнем шуму кожного по 70 дБ. </a:t>
            </a:r>
          </a:p>
          <a:p>
            <a:r>
              <a:rPr lang="ru-RU" dirty="0" err="1" smtClean="0">
                <a:effectLst/>
              </a:rPr>
              <a:t>І</a:t>
            </a:r>
            <a:r>
              <a:rPr lang="ru-RU" baseline="-25000" dirty="0" err="1" smtClean="0">
                <a:effectLst/>
              </a:rPr>
              <a:t>сум</a:t>
            </a:r>
            <a:r>
              <a:rPr lang="ru-RU" dirty="0" smtClean="0">
                <a:effectLst/>
              </a:rPr>
              <a:t>= І</a:t>
            </a:r>
            <a:r>
              <a:rPr lang="ru-RU" baseline="-25000" dirty="0" smtClean="0">
                <a:effectLst/>
              </a:rPr>
              <a:t>0</a:t>
            </a:r>
            <a:r>
              <a:rPr lang="ru-RU" dirty="0" smtClean="0">
                <a:effectLst/>
              </a:rPr>
              <a:t>+10 </a:t>
            </a:r>
            <a:r>
              <a:rPr lang="ru-RU" dirty="0" err="1" smtClean="0">
                <a:effectLst/>
              </a:rPr>
              <a:t>lg</a:t>
            </a:r>
            <a:r>
              <a:rPr lang="ru-RU" dirty="0" smtClean="0">
                <a:effectLst/>
              </a:rPr>
              <a:t> n = 70 + l0lg 3</a:t>
            </a:r>
            <a:r>
              <a:rPr lang="ru-RU" i="1" dirty="0" smtClean="0">
                <a:effectLst/>
              </a:rPr>
              <a:t> = </a:t>
            </a:r>
            <a:r>
              <a:rPr lang="ru-RU" dirty="0" smtClean="0">
                <a:effectLst/>
              </a:rPr>
              <a:t>70 + 10 </a:t>
            </a:r>
            <a:r>
              <a:rPr lang="ru-RU" sz="2400" dirty="0"/>
              <a:t>⋅</a:t>
            </a:r>
            <a:r>
              <a:rPr lang="ru-RU" dirty="0" smtClean="0">
                <a:effectLst/>
              </a:rPr>
              <a:t> 0,5 = 75 дБ </a:t>
            </a:r>
          </a:p>
          <a:p>
            <a:r>
              <a:rPr lang="ru-RU" dirty="0" smtClean="0">
                <a:effectLst/>
              </a:rPr>
              <a:t/>
            </a:r>
            <a:br>
              <a:rPr lang="ru-RU" dirty="0" smtClean="0">
                <a:effectLst/>
              </a:rPr>
            </a:br>
            <a:endParaRPr lang="ru-RU" dirty="0" smtClean="0">
              <a:effectLst/>
            </a:endParaRPr>
          </a:p>
          <a:p>
            <a:r>
              <a:rPr lang="ru-RU" dirty="0" smtClean="0">
                <a:effectLst/>
              </a:rPr>
              <a:t>2. Суммация шумів різних рівнів шуму здійснюється за формулою:</a:t>
            </a:r>
          </a:p>
          <a:p>
            <a:pPr algn="ctr"/>
            <a:r>
              <a:rPr lang="ru-RU" dirty="0" err="1" smtClean="0">
                <a:effectLst/>
              </a:rPr>
              <a:t>I</a:t>
            </a:r>
            <a:r>
              <a:rPr lang="ru-RU" baseline="-25000" dirty="0" err="1" smtClean="0">
                <a:effectLst/>
              </a:rPr>
              <a:t>сум</a:t>
            </a:r>
            <a:r>
              <a:rPr lang="ru-RU" dirty="0" smtClean="0">
                <a:effectLst/>
              </a:rPr>
              <a:t> = </a:t>
            </a:r>
            <a:r>
              <a:rPr lang="ru-RU" dirty="0" err="1" smtClean="0">
                <a:effectLst/>
              </a:rPr>
              <a:t>І</a:t>
            </a:r>
            <a:r>
              <a:rPr lang="ru-RU" baseline="-25000" dirty="0" err="1" smtClean="0">
                <a:effectLst/>
              </a:rPr>
              <a:t>max</a:t>
            </a:r>
            <a:r>
              <a:rPr lang="ru-RU" dirty="0" smtClean="0">
                <a:effectLst/>
              </a:rPr>
              <a:t> + </a:t>
            </a:r>
            <a:r>
              <a:rPr lang="el-GR" dirty="0"/>
              <a:t>Δ</a:t>
            </a:r>
            <a:r>
              <a:rPr lang="ru-RU" dirty="0" smtClean="0">
                <a:effectLst/>
              </a:rPr>
              <a:t>L</a:t>
            </a:r>
            <a:r>
              <a:rPr lang="ru-RU" baseline="-25000" dirty="0" smtClean="0">
                <a:effectLst/>
              </a:rPr>
              <a:t>1</a:t>
            </a:r>
            <a:r>
              <a:rPr lang="ru-RU" dirty="0" smtClean="0">
                <a:effectLst/>
              </a:rPr>
              <a:t> + </a:t>
            </a:r>
            <a:r>
              <a:rPr lang="el-GR" dirty="0"/>
              <a:t>Δ</a:t>
            </a:r>
            <a:r>
              <a:rPr lang="ru-RU" dirty="0" smtClean="0">
                <a:effectLst/>
              </a:rPr>
              <a:t>L</a:t>
            </a:r>
            <a:r>
              <a:rPr lang="ru-RU" baseline="-25000" dirty="0" smtClean="0">
                <a:effectLst/>
              </a:rPr>
              <a:t>2</a:t>
            </a:r>
            <a:r>
              <a:rPr lang="ru-RU" dirty="0" smtClean="0">
                <a:effectLst/>
              </a:rPr>
              <a:t> + ... </a:t>
            </a:r>
            <a:r>
              <a:rPr lang="el-GR" dirty="0"/>
              <a:t>Δ</a:t>
            </a:r>
            <a:r>
              <a:rPr lang="ru-RU" dirty="0" err="1" smtClean="0">
                <a:effectLst/>
              </a:rPr>
              <a:t>L</a:t>
            </a:r>
            <a:r>
              <a:rPr lang="ru-RU" baseline="-25000" dirty="0" err="1" smtClean="0">
                <a:effectLst/>
              </a:rPr>
              <a:t>n</a:t>
            </a:r>
            <a:r>
              <a:rPr lang="ru-RU" dirty="0" smtClean="0">
                <a:effectLst/>
              </a:rPr>
              <a:t> (2.1.)</a:t>
            </a:r>
          </a:p>
          <a:p>
            <a:r>
              <a:rPr lang="ru-RU" dirty="0" smtClean="0">
                <a:effectLst/>
              </a:rPr>
              <a:t>де: </a:t>
            </a:r>
            <a:r>
              <a:rPr lang="ru-RU" dirty="0" err="1" smtClean="0">
                <a:effectLst/>
              </a:rPr>
              <a:t>І</a:t>
            </a:r>
            <a:r>
              <a:rPr lang="ru-RU" baseline="-25000" dirty="0" err="1" smtClean="0">
                <a:effectLst/>
              </a:rPr>
              <a:t>сум</a:t>
            </a:r>
            <a:r>
              <a:rPr lang="ru-RU" dirty="0" smtClean="0">
                <a:effectLst/>
              </a:rPr>
              <a:t> - сумарний рівень шуму;</a:t>
            </a:r>
          </a:p>
          <a:p>
            <a:r>
              <a:rPr lang="ru-RU" dirty="0" err="1" smtClean="0">
                <a:effectLst/>
              </a:rPr>
              <a:t>І</a:t>
            </a:r>
            <a:r>
              <a:rPr lang="ru-RU" baseline="-25000" dirty="0" err="1" smtClean="0">
                <a:effectLst/>
              </a:rPr>
              <a:t>max</a:t>
            </a:r>
            <a:r>
              <a:rPr lang="ru-RU" dirty="0" smtClean="0">
                <a:effectLst/>
              </a:rPr>
              <a:t> - максимальний рівень шуму одного джерела;</a:t>
            </a:r>
          </a:p>
          <a:p>
            <a:r>
              <a:rPr lang="ru-RU" dirty="0" smtClean="0">
                <a:effectLst/>
              </a:rPr>
              <a:t>АL</a:t>
            </a:r>
            <a:r>
              <a:rPr lang="ru-RU" baseline="-25000" dirty="0" smtClean="0">
                <a:effectLst/>
              </a:rPr>
              <a:t>1,2 ... n</a:t>
            </a:r>
            <a:r>
              <a:rPr lang="ru-RU" dirty="0" smtClean="0">
                <a:effectLst/>
              </a:rPr>
              <a:t> - величина поправки до максимального рівня, знаходиться в таблиці на підставі різниці між максимальним рівнем шуму і шуму від даного джерела </a:t>
            </a:r>
            <a:r>
              <a:rPr lang="ru-RU" dirty="0" err="1" smtClean="0">
                <a:effectLst/>
              </a:rPr>
              <a:t>L</a:t>
            </a:r>
            <a:r>
              <a:rPr lang="ru-RU" baseline="-25000" dirty="0" err="1" smtClean="0">
                <a:effectLst/>
              </a:rPr>
              <a:t>n</a:t>
            </a:r>
            <a:r>
              <a:rPr lang="ru-RU" dirty="0" smtClean="0">
                <a:effectLst/>
              </a:rPr>
              <a:t>:</a:t>
            </a:r>
            <a:endParaRPr lang="ru-RU" dirty="0">
              <a:effectLst/>
            </a:endParaRPr>
          </a:p>
        </p:txBody>
      </p:sp>
    </p:spTree>
    <p:extLst>
      <p:ext uri="{BB962C8B-B14F-4D97-AF65-F5344CB8AC3E}">
        <p14:creationId xmlns:p14="http://schemas.microsoft.com/office/powerpoint/2010/main" val="288962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478141699"/>
              </p:ext>
            </p:extLst>
          </p:nvPr>
        </p:nvGraphicFramePr>
        <p:xfrm>
          <a:off x="0" y="124139"/>
          <a:ext cx="12191996" cy="1209675"/>
        </p:xfrm>
        <a:graphic>
          <a:graphicData uri="http://schemas.openxmlformats.org/drawingml/2006/table">
            <a:tbl>
              <a:tblPr/>
              <a:tblGrid>
                <a:gridCol w="1045627">
                  <a:extLst>
                    <a:ext uri="{9D8B030D-6E8A-4147-A177-3AD203B41FA5}">
                      <a16:colId xmlns:a16="http://schemas.microsoft.com/office/drawing/2014/main" val="3579810489"/>
                    </a:ext>
                  </a:extLst>
                </a:gridCol>
                <a:gridCol w="857413">
                  <a:extLst>
                    <a:ext uri="{9D8B030D-6E8A-4147-A177-3AD203B41FA5}">
                      <a16:colId xmlns:a16="http://schemas.microsoft.com/office/drawing/2014/main" val="2182111950"/>
                    </a:ext>
                  </a:extLst>
                </a:gridCol>
                <a:gridCol w="857413">
                  <a:extLst>
                    <a:ext uri="{9D8B030D-6E8A-4147-A177-3AD203B41FA5}">
                      <a16:colId xmlns:a16="http://schemas.microsoft.com/office/drawing/2014/main" val="3783175323"/>
                    </a:ext>
                  </a:extLst>
                </a:gridCol>
                <a:gridCol w="857413">
                  <a:extLst>
                    <a:ext uri="{9D8B030D-6E8A-4147-A177-3AD203B41FA5}">
                      <a16:colId xmlns:a16="http://schemas.microsoft.com/office/drawing/2014/main" val="3166377034"/>
                    </a:ext>
                  </a:extLst>
                </a:gridCol>
                <a:gridCol w="857413">
                  <a:extLst>
                    <a:ext uri="{9D8B030D-6E8A-4147-A177-3AD203B41FA5}">
                      <a16:colId xmlns:a16="http://schemas.microsoft.com/office/drawing/2014/main" val="2516397521"/>
                    </a:ext>
                  </a:extLst>
                </a:gridCol>
                <a:gridCol w="857413">
                  <a:extLst>
                    <a:ext uri="{9D8B030D-6E8A-4147-A177-3AD203B41FA5}">
                      <a16:colId xmlns:a16="http://schemas.microsoft.com/office/drawing/2014/main" val="2064143254"/>
                    </a:ext>
                  </a:extLst>
                </a:gridCol>
                <a:gridCol w="857413">
                  <a:extLst>
                    <a:ext uri="{9D8B030D-6E8A-4147-A177-3AD203B41FA5}">
                      <a16:colId xmlns:a16="http://schemas.microsoft.com/office/drawing/2014/main" val="2500476167"/>
                    </a:ext>
                  </a:extLst>
                </a:gridCol>
                <a:gridCol w="857413">
                  <a:extLst>
                    <a:ext uri="{9D8B030D-6E8A-4147-A177-3AD203B41FA5}">
                      <a16:colId xmlns:a16="http://schemas.microsoft.com/office/drawing/2014/main" val="932522684"/>
                    </a:ext>
                  </a:extLst>
                </a:gridCol>
                <a:gridCol w="857413">
                  <a:extLst>
                    <a:ext uri="{9D8B030D-6E8A-4147-A177-3AD203B41FA5}">
                      <a16:colId xmlns:a16="http://schemas.microsoft.com/office/drawing/2014/main" val="2700768392"/>
                    </a:ext>
                  </a:extLst>
                </a:gridCol>
                <a:gridCol w="857413">
                  <a:extLst>
                    <a:ext uri="{9D8B030D-6E8A-4147-A177-3AD203B41FA5}">
                      <a16:colId xmlns:a16="http://schemas.microsoft.com/office/drawing/2014/main" val="1058690666"/>
                    </a:ext>
                  </a:extLst>
                </a:gridCol>
                <a:gridCol w="857413">
                  <a:extLst>
                    <a:ext uri="{9D8B030D-6E8A-4147-A177-3AD203B41FA5}">
                      <a16:colId xmlns:a16="http://schemas.microsoft.com/office/drawing/2014/main" val="1266337078"/>
                    </a:ext>
                  </a:extLst>
                </a:gridCol>
                <a:gridCol w="857413">
                  <a:extLst>
                    <a:ext uri="{9D8B030D-6E8A-4147-A177-3AD203B41FA5}">
                      <a16:colId xmlns:a16="http://schemas.microsoft.com/office/drawing/2014/main" val="2683576786"/>
                    </a:ext>
                  </a:extLst>
                </a:gridCol>
                <a:gridCol w="857413">
                  <a:extLst>
                    <a:ext uri="{9D8B030D-6E8A-4147-A177-3AD203B41FA5}">
                      <a16:colId xmlns:a16="http://schemas.microsoft.com/office/drawing/2014/main" val="3845295014"/>
                    </a:ext>
                  </a:extLst>
                </a:gridCol>
                <a:gridCol w="857413">
                  <a:extLst>
                    <a:ext uri="{9D8B030D-6E8A-4147-A177-3AD203B41FA5}">
                      <a16:colId xmlns:a16="http://schemas.microsoft.com/office/drawing/2014/main" val="313717979"/>
                    </a:ext>
                  </a:extLst>
                </a:gridCol>
              </a:tblGrid>
              <a:tr h="638175">
                <a:tc>
                  <a:txBody>
                    <a:bodyPr/>
                    <a:lstStyle/>
                    <a:p>
                      <a:pPr algn="ctr" rtl="0"/>
                      <a:r>
                        <a:rPr lang="en-US">
                          <a:effectLst/>
                        </a:rPr>
                        <a:t>I</a:t>
                      </a:r>
                      <a:r>
                        <a:rPr lang="en-US" baseline="-25000">
                          <a:effectLst/>
                        </a:rPr>
                        <a:t>max</a:t>
                      </a:r>
                      <a:r>
                        <a:rPr lang="en-US">
                          <a:effectLst/>
                        </a:rPr>
                        <a:t>-A</a:t>
                      </a:r>
                      <a:r>
                        <a:rPr lang="en-US" baseline="-25000">
                          <a:effectLst/>
                        </a:rPr>
                        <a:t>n</a:t>
                      </a:r>
                      <a:r>
                        <a:rPr lang="en-US">
                          <a:effectLst/>
                        </a:rPr>
                        <a:t> </a:t>
                      </a:r>
                      <a:r>
                        <a:rPr lang="ru-RU">
                          <a:effectLst/>
                        </a:rPr>
                        <a:t>або І</a:t>
                      </a:r>
                      <a:r>
                        <a:rPr lang="ru-RU" baseline="-25000">
                          <a:effectLst/>
                        </a:rPr>
                        <a:t>1</a:t>
                      </a:r>
                      <a:r>
                        <a:rPr lang="ru-RU">
                          <a:effectLst/>
                        </a:rPr>
                        <a:t>- </a:t>
                      </a:r>
                      <a:r>
                        <a:rPr lang="en-US">
                          <a:effectLst/>
                        </a:rPr>
                        <a:t>I</a:t>
                      </a:r>
                      <a:r>
                        <a:rPr lang="en-US" baseline="-25000">
                          <a:effectLst/>
                        </a:rPr>
                        <a:t>n</a:t>
                      </a:r>
                      <a:endParaRPr lang="en-US">
                        <a:effectLst/>
                      </a:endParaRPr>
                    </a:p>
                  </a:txBody>
                  <a:tcPr marL="28575" marR="28575" marT="28575" marB="28575" anchor="ctr">
                    <a:lnL>
                      <a:noFill/>
                    </a:lnL>
                    <a:lnR>
                      <a:noFill/>
                    </a:lnR>
                    <a:lnT>
                      <a:noFill/>
                    </a:lnT>
                    <a:lnB>
                      <a:noFill/>
                    </a:lnB>
                  </a:tcPr>
                </a:tc>
                <a:tc>
                  <a:txBody>
                    <a:bodyPr/>
                    <a:lstStyle/>
                    <a:p>
                      <a:pPr algn="ctr" rtl="0"/>
                      <a:r>
                        <a:rPr lang="ru-RU">
                          <a:effectLst/>
                        </a:rPr>
                        <a:t>0</a:t>
                      </a:r>
                    </a:p>
                  </a:txBody>
                  <a:tcPr marL="28575" marR="28575" marT="28575" marB="28575" anchor="ctr">
                    <a:lnL>
                      <a:noFill/>
                    </a:lnL>
                    <a:lnR>
                      <a:noFill/>
                    </a:lnR>
                    <a:lnT>
                      <a:noFill/>
                    </a:lnT>
                    <a:lnB>
                      <a:noFill/>
                    </a:lnB>
                  </a:tcPr>
                </a:tc>
                <a:tc>
                  <a:txBody>
                    <a:bodyPr/>
                    <a:lstStyle/>
                    <a:p>
                      <a:pPr algn="ctr" rtl="0"/>
                      <a:r>
                        <a:rPr lang="ru-RU">
                          <a:effectLst/>
                        </a:rPr>
                        <a:t>1</a:t>
                      </a:r>
                    </a:p>
                  </a:txBody>
                  <a:tcPr marL="28575" marR="28575" marT="28575" marB="28575" anchor="ctr">
                    <a:lnL>
                      <a:noFill/>
                    </a:lnL>
                    <a:lnR>
                      <a:noFill/>
                    </a:lnR>
                    <a:lnT>
                      <a:noFill/>
                    </a:lnT>
                    <a:lnB>
                      <a:noFill/>
                    </a:lnB>
                  </a:tcPr>
                </a:tc>
                <a:tc>
                  <a:txBody>
                    <a:bodyPr/>
                    <a:lstStyle/>
                    <a:p>
                      <a:pPr algn="ctr" rtl="0"/>
                      <a:r>
                        <a:rPr lang="ru-RU">
                          <a:effectLst/>
                        </a:rPr>
                        <a:t>2</a:t>
                      </a:r>
                    </a:p>
                  </a:txBody>
                  <a:tcPr marL="28575" marR="28575" marT="28575" marB="28575" anchor="ctr">
                    <a:lnL>
                      <a:noFill/>
                    </a:lnL>
                    <a:lnR>
                      <a:noFill/>
                    </a:lnR>
                    <a:lnT>
                      <a:noFill/>
                    </a:lnT>
                    <a:lnB>
                      <a:noFill/>
                    </a:lnB>
                  </a:tcPr>
                </a:tc>
                <a:tc>
                  <a:txBody>
                    <a:bodyPr/>
                    <a:lstStyle/>
                    <a:p>
                      <a:pPr algn="ctr" rtl="0"/>
                      <a:r>
                        <a:rPr lang="ru-RU">
                          <a:effectLst/>
                        </a:rPr>
                        <a:t>3</a:t>
                      </a:r>
                    </a:p>
                  </a:txBody>
                  <a:tcPr marL="28575" marR="28575" marT="28575" marB="28575" anchor="ctr">
                    <a:lnL>
                      <a:noFill/>
                    </a:lnL>
                    <a:lnR>
                      <a:noFill/>
                    </a:lnR>
                    <a:lnT>
                      <a:noFill/>
                    </a:lnT>
                    <a:lnB>
                      <a:noFill/>
                    </a:lnB>
                  </a:tcPr>
                </a:tc>
                <a:tc>
                  <a:txBody>
                    <a:bodyPr/>
                    <a:lstStyle/>
                    <a:p>
                      <a:pPr algn="ctr" rtl="0"/>
                      <a:r>
                        <a:rPr lang="ru-RU">
                          <a:effectLst/>
                        </a:rPr>
                        <a:t>4</a:t>
                      </a:r>
                    </a:p>
                  </a:txBody>
                  <a:tcPr marL="28575" marR="28575" marT="28575" marB="28575" anchor="ctr">
                    <a:lnL>
                      <a:noFill/>
                    </a:lnL>
                    <a:lnR>
                      <a:noFill/>
                    </a:lnR>
                    <a:lnT>
                      <a:noFill/>
                    </a:lnT>
                    <a:lnB>
                      <a:noFill/>
                    </a:lnB>
                  </a:tcPr>
                </a:tc>
                <a:tc>
                  <a:txBody>
                    <a:bodyPr/>
                    <a:lstStyle/>
                    <a:p>
                      <a:pPr algn="ctr" rtl="0"/>
                      <a:r>
                        <a:rPr lang="ru-RU">
                          <a:effectLst/>
                        </a:rPr>
                        <a:t>5</a:t>
                      </a:r>
                    </a:p>
                  </a:txBody>
                  <a:tcPr marL="28575" marR="28575" marT="28575" marB="28575" anchor="ctr">
                    <a:lnL>
                      <a:noFill/>
                    </a:lnL>
                    <a:lnR>
                      <a:noFill/>
                    </a:lnR>
                    <a:lnT>
                      <a:noFill/>
                    </a:lnT>
                    <a:lnB>
                      <a:noFill/>
                    </a:lnB>
                  </a:tcPr>
                </a:tc>
                <a:tc>
                  <a:txBody>
                    <a:bodyPr/>
                    <a:lstStyle/>
                    <a:p>
                      <a:pPr algn="ctr" rtl="0"/>
                      <a:r>
                        <a:rPr lang="ru-RU">
                          <a:effectLst/>
                        </a:rPr>
                        <a:t>6</a:t>
                      </a:r>
                    </a:p>
                  </a:txBody>
                  <a:tcPr marL="28575" marR="28575" marT="28575" marB="28575" anchor="ctr">
                    <a:lnL>
                      <a:noFill/>
                    </a:lnL>
                    <a:lnR>
                      <a:noFill/>
                    </a:lnR>
                    <a:lnT>
                      <a:noFill/>
                    </a:lnT>
                    <a:lnB>
                      <a:noFill/>
                    </a:lnB>
                  </a:tcPr>
                </a:tc>
                <a:tc>
                  <a:txBody>
                    <a:bodyPr/>
                    <a:lstStyle/>
                    <a:p>
                      <a:pPr algn="ctr" rtl="0"/>
                      <a:r>
                        <a:rPr lang="ru-RU">
                          <a:effectLst/>
                        </a:rPr>
                        <a:t>7</a:t>
                      </a:r>
                    </a:p>
                  </a:txBody>
                  <a:tcPr marL="28575" marR="28575" marT="28575" marB="28575" anchor="ctr">
                    <a:lnL>
                      <a:noFill/>
                    </a:lnL>
                    <a:lnR>
                      <a:noFill/>
                    </a:lnR>
                    <a:lnT>
                      <a:noFill/>
                    </a:lnT>
                    <a:lnB>
                      <a:noFill/>
                    </a:lnB>
                  </a:tcPr>
                </a:tc>
                <a:tc>
                  <a:txBody>
                    <a:bodyPr/>
                    <a:lstStyle/>
                    <a:p>
                      <a:pPr algn="ctr" rtl="0"/>
                      <a:r>
                        <a:rPr lang="ru-RU">
                          <a:effectLst/>
                        </a:rPr>
                        <a:t>8</a:t>
                      </a:r>
                    </a:p>
                  </a:txBody>
                  <a:tcPr marL="28575" marR="28575" marT="28575" marB="28575" anchor="ctr">
                    <a:lnL>
                      <a:noFill/>
                    </a:lnL>
                    <a:lnR>
                      <a:noFill/>
                    </a:lnR>
                    <a:lnT>
                      <a:noFill/>
                    </a:lnT>
                    <a:lnB>
                      <a:noFill/>
                    </a:lnB>
                  </a:tcPr>
                </a:tc>
                <a:tc>
                  <a:txBody>
                    <a:bodyPr/>
                    <a:lstStyle/>
                    <a:p>
                      <a:pPr algn="ctr" rtl="0"/>
                      <a:r>
                        <a:rPr lang="ru-RU">
                          <a:effectLst/>
                        </a:rPr>
                        <a:t>9</a:t>
                      </a:r>
                    </a:p>
                  </a:txBody>
                  <a:tcPr marL="28575" marR="28575" marT="28575" marB="28575" anchor="ctr">
                    <a:lnL>
                      <a:noFill/>
                    </a:lnL>
                    <a:lnR>
                      <a:noFill/>
                    </a:lnR>
                    <a:lnT>
                      <a:noFill/>
                    </a:lnT>
                    <a:lnB>
                      <a:noFill/>
                    </a:lnB>
                  </a:tcPr>
                </a:tc>
                <a:tc>
                  <a:txBody>
                    <a:bodyPr/>
                    <a:lstStyle/>
                    <a:p>
                      <a:pPr algn="ctr" rtl="0"/>
                      <a:r>
                        <a:rPr lang="ru-RU">
                          <a:effectLst/>
                        </a:rPr>
                        <a:t>10</a:t>
                      </a:r>
                    </a:p>
                  </a:txBody>
                  <a:tcPr marL="28575" marR="28575" marT="28575" marB="28575" anchor="ctr">
                    <a:lnL>
                      <a:noFill/>
                    </a:lnL>
                    <a:lnR>
                      <a:noFill/>
                    </a:lnR>
                    <a:lnT>
                      <a:noFill/>
                    </a:lnT>
                    <a:lnB>
                      <a:noFill/>
                    </a:lnB>
                  </a:tcPr>
                </a:tc>
                <a:tc>
                  <a:txBody>
                    <a:bodyPr/>
                    <a:lstStyle/>
                    <a:p>
                      <a:pPr algn="ctr" rtl="0"/>
                      <a:r>
                        <a:rPr lang="ru-RU">
                          <a:effectLst/>
                        </a:rPr>
                        <a:t>11</a:t>
                      </a:r>
                    </a:p>
                  </a:txBody>
                  <a:tcPr marL="28575" marR="28575" marT="28575" marB="28575" anchor="ctr">
                    <a:lnL>
                      <a:noFill/>
                    </a:lnL>
                    <a:lnR>
                      <a:noFill/>
                    </a:lnR>
                    <a:lnT>
                      <a:noFill/>
                    </a:lnT>
                    <a:lnB>
                      <a:noFill/>
                    </a:lnB>
                  </a:tcPr>
                </a:tc>
                <a:tc>
                  <a:txBody>
                    <a:bodyPr/>
                    <a:lstStyle/>
                    <a:p>
                      <a:pPr algn="ctr" rtl="0"/>
                      <a:r>
                        <a:rPr lang="ru-RU">
                          <a:effectLst/>
                        </a:rPr>
                        <a:t>12</a:t>
                      </a:r>
                    </a:p>
                  </a:txBody>
                  <a:tcPr marL="28575" marR="28575" marT="28575" marB="28575" anchor="ctr">
                    <a:lnL>
                      <a:noFill/>
                    </a:lnL>
                    <a:lnR>
                      <a:noFill/>
                    </a:lnR>
                    <a:lnT>
                      <a:noFill/>
                    </a:lnT>
                    <a:lnB>
                      <a:noFill/>
                    </a:lnB>
                  </a:tcPr>
                </a:tc>
                <a:extLst>
                  <a:ext uri="{0D108BD9-81ED-4DB2-BD59-A6C34878D82A}">
                    <a16:rowId xmlns:a16="http://schemas.microsoft.com/office/drawing/2014/main" val="4099477029"/>
                  </a:ext>
                </a:extLst>
              </a:tr>
              <a:tr h="571500">
                <a:tc>
                  <a:txBody>
                    <a:bodyPr/>
                    <a:lstStyle/>
                    <a:p>
                      <a:pPr algn="ctr" rtl="0"/>
                      <a:r>
                        <a:rPr lang="el-GR" dirty="0" smtClean="0"/>
                        <a:t>Δ</a:t>
                      </a:r>
                      <a:r>
                        <a:rPr lang="en-US" dirty="0" smtClean="0">
                          <a:effectLst/>
                        </a:rPr>
                        <a:t>L </a:t>
                      </a:r>
                      <a:endParaRPr lang="en-US" dirty="0">
                        <a:effectLst/>
                      </a:endParaRPr>
                    </a:p>
                  </a:txBody>
                  <a:tcPr marL="28575" marR="28575" marT="28575" marB="28575" anchor="ctr">
                    <a:lnL>
                      <a:noFill/>
                    </a:lnL>
                    <a:lnR>
                      <a:noFill/>
                    </a:lnR>
                    <a:lnT>
                      <a:noFill/>
                    </a:lnT>
                    <a:lnB>
                      <a:noFill/>
                    </a:lnB>
                  </a:tcPr>
                </a:tc>
                <a:tc>
                  <a:txBody>
                    <a:bodyPr/>
                    <a:lstStyle/>
                    <a:p>
                      <a:pPr algn="ctr" rtl="0"/>
                      <a:r>
                        <a:rPr lang="ru-RU">
                          <a:effectLst/>
                        </a:rPr>
                        <a:t>3</a:t>
                      </a:r>
                    </a:p>
                  </a:txBody>
                  <a:tcPr marL="28575" marR="28575" marT="28575" marB="28575" anchor="ctr">
                    <a:lnL>
                      <a:noFill/>
                    </a:lnL>
                    <a:lnR>
                      <a:noFill/>
                    </a:lnR>
                    <a:lnT>
                      <a:noFill/>
                    </a:lnT>
                    <a:lnB>
                      <a:noFill/>
                    </a:lnB>
                  </a:tcPr>
                </a:tc>
                <a:tc>
                  <a:txBody>
                    <a:bodyPr/>
                    <a:lstStyle/>
                    <a:p>
                      <a:pPr algn="ctr" rtl="0"/>
                      <a:r>
                        <a:rPr lang="ru-RU">
                          <a:effectLst/>
                        </a:rPr>
                        <a:t>2,5</a:t>
                      </a:r>
                    </a:p>
                  </a:txBody>
                  <a:tcPr marL="28575" marR="28575" marT="28575" marB="28575" anchor="ctr">
                    <a:lnL>
                      <a:noFill/>
                    </a:lnL>
                    <a:lnR>
                      <a:noFill/>
                    </a:lnR>
                    <a:lnT>
                      <a:noFill/>
                    </a:lnT>
                    <a:lnB>
                      <a:noFill/>
                    </a:lnB>
                  </a:tcPr>
                </a:tc>
                <a:tc>
                  <a:txBody>
                    <a:bodyPr/>
                    <a:lstStyle/>
                    <a:p>
                      <a:pPr algn="ctr" rtl="0"/>
                      <a:r>
                        <a:rPr lang="ru-RU">
                          <a:effectLst/>
                        </a:rPr>
                        <a:t>2,1</a:t>
                      </a:r>
                    </a:p>
                  </a:txBody>
                  <a:tcPr marL="28575" marR="28575" marT="28575" marB="28575" anchor="ctr">
                    <a:lnL>
                      <a:noFill/>
                    </a:lnL>
                    <a:lnR>
                      <a:noFill/>
                    </a:lnR>
                    <a:lnT>
                      <a:noFill/>
                    </a:lnT>
                    <a:lnB>
                      <a:noFill/>
                    </a:lnB>
                  </a:tcPr>
                </a:tc>
                <a:tc>
                  <a:txBody>
                    <a:bodyPr/>
                    <a:lstStyle/>
                    <a:p>
                      <a:pPr algn="ctr" rtl="0"/>
                      <a:r>
                        <a:rPr lang="ru-RU">
                          <a:effectLst/>
                        </a:rPr>
                        <a:t>1,8</a:t>
                      </a:r>
                    </a:p>
                  </a:txBody>
                  <a:tcPr marL="28575" marR="28575" marT="28575" marB="28575" anchor="ctr">
                    <a:lnL>
                      <a:noFill/>
                    </a:lnL>
                    <a:lnR>
                      <a:noFill/>
                    </a:lnR>
                    <a:lnT>
                      <a:noFill/>
                    </a:lnT>
                    <a:lnB>
                      <a:noFill/>
                    </a:lnB>
                  </a:tcPr>
                </a:tc>
                <a:tc>
                  <a:txBody>
                    <a:bodyPr/>
                    <a:lstStyle/>
                    <a:p>
                      <a:pPr algn="ctr" rtl="0"/>
                      <a:r>
                        <a:rPr lang="ru-RU">
                          <a:effectLst/>
                        </a:rPr>
                        <a:t>1,5</a:t>
                      </a:r>
                    </a:p>
                  </a:txBody>
                  <a:tcPr marL="28575" marR="28575" marT="28575" marB="28575" anchor="ctr">
                    <a:lnL>
                      <a:noFill/>
                    </a:lnL>
                    <a:lnR>
                      <a:noFill/>
                    </a:lnR>
                    <a:lnT>
                      <a:noFill/>
                    </a:lnT>
                    <a:lnB>
                      <a:noFill/>
                    </a:lnB>
                  </a:tcPr>
                </a:tc>
                <a:tc>
                  <a:txBody>
                    <a:bodyPr/>
                    <a:lstStyle/>
                    <a:p>
                      <a:pPr algn="ctr" rtl="0"/>
                      <a:r>
                        <a:rPr lang="ru-RU">
                          <a:effectLst/>
                        </a:rPr>
                        <a:t>1,2</a:t>
                      </a:r>
                    </a:p>
                  </a:txBody>
                  <a:tcPr marL="28575" marR="28575" marT="28575" marB="28575" anchor="ctr">
                    <a:lnL>
                      <a:noFill/>
                    </a:lnL>
                    <a:lnR>
                      <a:noFill/>
                    </a:lnR>
                    <a:lnT>
                      <a:noFill/>
                    </a:lnT>
                    <a:lnB>
                      <a:noFill/>
                    </a:lnB>
                  </a:tcPr>
                </a:tc>
                <a:tc>
                  <a:txBody>
                    <a:bodyPr/>
                    <a:lstStyle/>
                    <a:p>
                      <a:pPr algn="ctr" rtl="0"/>
                      <a:r>
                        <a:rPr lang="ru-RU">
                          <a:effectLst/>
                        </a:rPr>
                        <a:t>1</a:t>
                      </a:r>
                    </a:p>
                  </a:txBody>
                  <a:tcPr marL="28575" marR="28575" marT="28575" marB="28575" anchor="ctr">
                    <a:lnL>
                      <a:noFill/>
                    </a:lnL>
                    <a:lnR>
                      <a:noFill/>
                    </a:lnR>
                    <a:lnT>
                      <a:noFill/>
                    </a:lnT>
                    <a:lnB>
                      <a:noFill/>
                    </a:lnB>
                  </a:tcPr>
                </a:tc>
                <a:tc>
                  <a:txBody>
                    <a:bodyPr/>
                    <a:lstStyle/>
                    <a:p>
                      <a:pPr algn="ctr" rtl="0"/>
                      <a:r>
                        <a:rPr lang="ru-RU">
                          <a:effectLst/>
                        </a:rPr>
                        <a:t>0,8</a:t>
                      </a:r>
                    </a:p>
                  </a:txBody>
                  <a:tcPr marL="28575" marR="28575" marT="28575" marB="28575" anchor="ctr">
                    <a:lnL>
                      <a:noFill/>
                    </a:lnL>
                    <a:lnR>
                      <a:noFill/>
                    </a:lnR>
                    <a:lnT>
                      <a:noFill/>
                    </a:lnT>
                    <a:lnB>
                      <a:noFill/>
                    </a:lnB>
                  </a:tcPr>
                </a:tc>
                <a:tc>
                  <a:txBody>
                    <a:bodyPr/>
                    <a:lstStyle/>
                    <a:p>
                      <a:pPr algn="ctr" rtl="0"/>
                      <a:r>
                        <a:rPr lang="ru-RU">
                          <a:effectLst/>
                        </a:rPr>
                        <a:t>0,6</a:t>
                      </a:r>
                    </a:p>
                  </a:txBody>
                  <a:tcPr marL="28575" marR="28575" marT="28575" marB="28575" anchor="ctr">
                    <a:lnL>
                      <a:noFill/>
                    </a:lnL>
                    <a:lnR>
                      <a:noFill/>
                    </a:lnR>
                    <a:lnT>
                      <a:noFill/>
                    </a:lnT>
                    <a:lnB>
                      <a:noFill/>
                    </a:lnB>
                  </a:tcPr>
                </a:tc>
                <a:tc>
                  <a:txBody>
                    <a:bodyPr/>
                    <a:lstStyle/>
                    <a:p>
                      <a:pPr algn="ctr" rtl="0"/>
                      <a:r>
                        <a:rPr lang="ru-RU">
                          <a:effectLst/>
                        </a:rPr>
                        <a:t>0,5</a:t>
                      </a:r>
                    </a:p>
                  </a:txBody>
                  <a:tcPr marL="28575" marR="28575" marT="28575" marB="28575" anchor="ctr">
                    <a:lnL>
                      <a:noFill/>
                    </a:lnL>
                    <a:lnR>
                      <a:noFill/>
                    </a:lnR>
                    <a:lnT>
                      <a:noFill/>
                    </a:lnT>
                    <a:lnB>
                      <a:noFill/>
                    </a:lnB>
                  </a:tcPr>
                </a:tc>
                <a:tc>
                  <a:txBody>
                    <a:bodyPr/>
                    <a:lstStyle/>
                    <a:p>
                      <a:pPr algn="ctr" rtl="0"/>
                      <a:r>
                        <a:rPr lang="ru-RU">
                          <a:effectLst/>
                        </a:rPr>
                        <a:t>0,4</a:t>
                      </a:r>
                    </a:p>
                  </a:txBody>
                  <a:tcPr marL="28575" marR="28575" marT="28575" marB="28575" anchor="ctr">
                    <a:lnL>
                      <a:noFill/>
                    </a:lnL>
                    <a:lnR>
                      <a:noFill/>
                    </a:lnR>
                    <a:lnT>
                      <a:noFill/>
                    </a:lnT>
                    <a:lnB>
                      <a:noFill/>
                    </a:lnB>
                  </a:tcPr>
                </a:tc>
                <a:tc>
                  <a:txBody>
                    <a:bodyPr/>
                    <a:lstStyle/>
                    <a:p>
                      <a:pPr algn="ctr" rtl="0"/>
                      <a:r>
                        <a:rPr lang="ru-RU">
                          <a:effectLst/>
                        </a:rPr>
                        <a:t>0,2</a:t>
                      </a:r>
                    </a:p>
                  </a:txBody>
                  <a:tcPr marL="28575" marR="28575" marT="28575" marB="28575" anchor="ctr">
                    <a:lnL>
                      <a:noFill/>
                    </a:lnL>
                    <a:lnR>
                      <a:noFill/>
                    </a:lnR>
                    <a:lnT>
                      <a:noFill/>
                    </a:lnT>
                    <a:lnB>
                      <a:noFill/>
                    </a:lnB>
                  </a:tcPr>
                </a:tc>
                <a:tc>
                  <a:txBody>
                    <a:bodyPr/>
                    <a:lstStyle/>
                    <a:p>
                      <a:pPr algn="ctr" rtl="0"/>
                      <a:r>
                        <a:rPr lang="ru-RU" dirty="0">
                          <a:effectLst/>
                        </a:rPr>
                        <a:t>0</a:t>
                      </a:r>
                    </a:p>
                  </a:txBody>
                  <a:tcPr marL="28575" marR="28575" marT="28575" marB="28575" anchor="ctr">
                    <a:lnL>
                      <a:noFill/>
                    </a:lnL>
                    <a:lnR>
                      <a:noFill/>
                    </a:lnR>
                    <a:lnT>
                      <a:noFill/>
                    </a:lnT>
                    <a:lnB>
                      <a:noFill/>
                    </a:lnB>
                  </a:tcPr>
                </a:tc>
                <a:extLst>
                  <a:ext uri="{0D108BD9-81ED-4DB2-BD59-A6C34878D82A}">
                    <a16:rowId xmlns:a16="http://schemas.microsoft.com/office/drawing/2014/main" val="738695863"/>
                  </a:ext>
                </a:extLst>
              </a:tr>
            </a:tbl>
          </a:graphicData>
        </a:graphic>
      </p:graphicFrame>
      <p:sp>
        <p:nvSpPr>
          <p:cNvPr id="3" name="Прямоугольник 2"/>
          <p:cNvSpPr/>
          <p:nvPr/>
        </p:nvSpPr>
        <p:spPr>
          <a:xfrm>
            <a:off x="0" y="2300765"/>
            <a:ext cx="12191996" cy="3416320"/>
          </a:xfrm>
          <a:prstGeom prst="rect">
            <a:avLst/>
          </a:prstGeom>
        </p:spPr>
        <p:txBody>
          <a:bodyPr wrap="square">
            <a:spAutoFit/>
          </a:bodyPr>
          <a:lstStyle/>
          <a:p>
            <a:r>
              <a:rPr lang="ru-RU" i="1" dirty="0" smtClean="0">
                <a:effectLst/>
              </a:rPr>
              <a:t>приклад: </a:t>
            </a:r>
            <a:r>
              <a:rPr lang="ru-RU" dirty="0" smtClean="0">
                <a:effectLst/>
              </a:rPr>
              <a:t>працює 4 верстати з відповідним рівнем шуму 1-й -94 дБ; 2-й - 86 дБ; 3-й - 84 дБ; 4-й -70 дБ.</a:t>
            </a:r>
          </a:p>
          <a:p>
            <a:r>
              <a:rPr lang="ru-RU" dirty="0" err="1" smtClean="0">
                <a:effectLst/>
              </a:rPr>
              <a:t>I</a:t>
            </a:r>
            <a:r>
              <a:rPr lang="ru-RU" baseline="-25000" dirty="0" err="1" smtClean="0">
                <a:effectLst/>
              </a:rPr>
              <a:t>сум</a:t>
            </a:r>
            <a:r>
              <a:rPr lang="ru-RU" dirty="0" smtClean="0">
                <a:effectLst/>
              </a:rPr>
              <a:t> = </a:t>
            </a:r>
            <a:r>
              <a:rPr lang="ru-RU" dirty="0" err="1" smtClean="0">
                <a:effectLst/>
              </a:rPr>
              <a:t>І</a:t>
            </a:r>
            <a:r>
              <a:rPr lang="ru-RU" baseline="-25000" dirty="0" err="1" smtClean="0">
                <a:effectLst/>
              </a:rPr>
              <a:t>max</a:t>
            </a:r>
            <a:r>
              <a:rPr lang="ru-RU" dirty="0" smtClean="0">
                <a:effectLst/>
              </a:rPr>
              <a:t> + </a:t>
            </a:r>
            <a:r>
              <a:rPr lang="el-GR" dirty="0" smtClean="0"/>
              <a:t>Δ </a:t>
            </a:r>
            <a:r>
              <a:rPr lang="ru-RU" dirty="0" smtClean="0">
                <a:effectLst/>
              </a:rPr>
              <a:t>L</a:t>
            </a:r>
            <a:r>
              <a:rPr lang="ru-RU" baseline="-25000" dirty="0" smtClean="0">
                <a:effectLst/>
              </a:rPr>
              <a:t>1</a:t>
            </a:r>
            <a:r>
              <a:rPr lang="ru-RU" dirty="0" smtClean="0">
                <a:effectLst/>
              </a:rPr>
              <a:t> + </a:t>
            </a:r>
            <a:r>
              <a:rPr lang="el-GR" dirty="0" smtClean="0"/>
              <a:t>Δ </a:t>
            </a:r>
            <a:r>
              <a:rPr lang="ru-RU" dirty="0" smtClean="0">
                <a:effectLst/>
              </a:rPr>
              <a:t>L</a:t>
            </a:r>
            <a:r>
              <a:rPr lang="ru-RU" baseline="-25000" dirty="0" smtClean="0">
                <a:effectLst/>
              </a:rPr>
              <a:t>2</a:t>
            </a:r>
            <a:r>
              <a:rPr lang="ru-RU" dirty="0" smtClean="0">
                <a:effectLst/>
              </a:rPr>
              <a:t> + ... </a:t>
            </a:r>
            <a:r>
              <a:rPr lang="el-GR" dirty="0" smtClean="0"/>
              <a:t>Δ </a:t>
            </a:r>
            <a:r>
              <a:rPr lang="ru-RU" dirty="0" err="1" smtClean="0">
                <a:effectLst/>
              </a:rPr>
              <a:t>L</a:t>
            </a:r>
            <a:r>
              <a:rPr lang="ru-RU" baseline="-25000" dirty="0" err="1" smtClean="0">
                <a:effectLst/>
              </a:rPr>
              <a:t>n</a:t>
            </a:r>
            <a:r>
              <a:rPr lang="ru-RU" dirty="0" smtClean="0">
                <a:effectLst/>
              </a:rPr>
              <a:t> </a:t>
            </a:r>
          </a:p>
          <a:p>
            <a:r>
              <a:rPr lang="ru-RU" dirty="0" smtClean="0">
                <a:effectLst/>
              </a:rPr>
              <a:t>1. 94 - 86 = 8 (дБ) по таблиці </a:t>
            </a:r>
            <a:r>
              <a:rPr lang="el-GR" dirty="0" smtClean="0"/>
              <a:t>Δ </a:t>
            </a:r>
            <a:r>
              <a:rPr lang="ru-RU" dirty="0" smtClean="0">
                <a:effectLst/>
              </a:rPr>
              <a:t>L</a:t>
            </a:r>
            <a:r>
              <a:rPr lang="ru-RU" baseline="-25000" dirty="0" smtClean="0">
                <a:effectLst/>
              </a:rPr>
              <a:t>1</a:t>
            </a:r>
            <a:r>
              <a:rPr lang="ru-RU" dirty="0" smtClean="0">
                <a:effectLst/>
              </a:rPr>
              <a:t> = 0,6 </a:t>
            </a:r>
            <a:r>
              <a:rPr lang="ru-RU" dirty="0" err="1" smtClean="0">
                <a:effectLst/>
              </a:rPr>
              <a:t>І</a:t>
            </a:r>
            <a:r>
              <a:rPr lang="ru-RU" baseline="-25000" dirty="0" err="1" smtClean="0">
                <a:effectLst/>
              </a:rPr>
              <a:t>сум</a:t>
            </a:r>
            <a:r>
              <a:rPr lang="ru-RU" dirty="0" smtClean="0">
                <a:effectLst/>
              </a:rPr>
              <a:t> 1 = 94,6 дБ</a:t>
            </a:r>
          </a:p>
          <a:p>
            <a:r>
              <a:rPr lang="ru-RU" dirty="0" smtClean="0">
                <a:effectLst/>
              </a:rPr>
              <a:t>2. 94,6-84 = 10,6 (дБ) по таблиці </a:t>
            </a:r>
            <a:r>
              <a:rPr lang="el-GR" dirty="0" smtClean="0"/>
              <a:t>Δ </a:t>
            </a:r>
            <a:r>
              <a:rPr lang="ru-RU" dirty="0" smtClean="0">
                <a:effectLst/>
              </a:rPr>
              <a:t>L</a:t>
            </a:r>
            <a:r>
              <a:rPr lang="ru-RU" baseline="-25000" dirty="0" smtClean="0">
                <a:effectLst/>
              </a:rPr>
              <a:t>2</a:t>
            </a:r>
            <a:r>
              <a:rPr lang="ru-RU" dirty="0" smtClean="0">
                <a:effectLst/>
              </a:rPr>
              <a:t> = 0,4 </a:t>
            </a:r>
            <a:r>
              <a:rPr lang="ru-RU" dirty="0" err="1" smtClean="0">
                <a:effectLst/>
              </a:rPr>
              <a:t>І</a:t>
            </a:r>
            <a:r>
              <a:rPr lang="ru-RU" baseline="-25000" dirty="0" err="1" smtClean="0">
                <a:effectLst/>
              </a:rPr>
              <a:t>сум</a:t>
            </a:r>
            <a:r>
              <a:rPr lang="ru-RU" dirty="0" smtClean="0">
                <a:effectLst/>
              </a:rPr>
              <a:t> 2 = 95,0 дБ </a:t>
            </a:r>
          </a:p>
          <a:p>
            <a:r>
              <a:rPr lang="ru-RU" dirty="0" smtClean="0">
                <a:effectLst/>
              </a:rPr>
              <a:t>3. 95 - 70 = 25 (дБ) по таблиці </a:t>
            </a:r>
            <a:r>
              <a:rPr lang="el-GR" dirty="0" smtClean="0"/>
              <a:t>Δ </a:t>
            </a:r>
            <a:r>
              <a:rPr lang="ru-RU" dirty="0" smtClean="0">
                <a:effectLst/>
              </a:rPr>
              <a:t>L</a:t>
            </a:r>
            <a:r>
              <a:rPr lang="ru-RU" baseline="-25000" dirty="0" smtClean="0">
                <a:effectLst/>
              </a:rPr>
              <a:t>3 </a:t>
            </a:r>
            <a:r>
              <a:rPr lang="ru-RU" dirty="0" smtClean="0">
                <a:effectLst/>
              </a:rPr>
              <a:t>= 0,0 </a:t>
            </a:r>
            <a:r>
              <a:rPr lang="ru-RU" dirty="0" err="1" smtClean="0">
                <a:effectLst/>
              </a:rPr>
              <a:t>І</a:t>
            </a:r>
            <a:r>
              <a:rPr lang="ru-RU" baseline="-25000" dirty="0" err="1" smtClean="0">
                <a:effectLst/>
              </a:rPr>
              <a:t>сум</a:t>
            </a:r>
            <a:r>
              <a:rPr lang="ru-RU" dirty="0" smtClean="0">
                <a:effectLst/>
              </a:rPr>
              <a:t> 3 = 95,0 дБ</a:t>
            </a:r>
          </a:p>
          <a:p>
            <a:r>
              <a:rPr lang="ru-RU" dirty="0" smtClean="0">
                <a:effectLst/>
              </a:rPr>
              <a:t>результат: </a:t>
            </a:r>
            <a:r>
              <a:rPr lang="ru-RU" dirty="0" err="1" smtClean="0">
                <a:effectLst/>
              </a:rPr>
              <a:t>І</a:t>
            </a:r>
            <a:r>
              <a:rPr lang="ru-RU" baseline="-25000" dirty="0" err="1" smtClean="0">
                <a:effectLst/>
              </a:rPr>
              <a:t>сум</a:t>
            </a:r>
            <a:r>
              <a:rPr lang="ru-RU" baseline="-25000" dirty="0" smtClean="0">
                <a:effectLst/>
              </a:rPr>
              <a:t> </a:t>
            </a:r>
            <a:r>
              <a:rPr lang="ru-RU" dirty="0" smtClean="0">
                <a:effectLst/>
              </a:rPr>
              <a:t>= 95,0 дБ</a:t>
            </a:r>
          </a:p>
          <a:p>
            <a:r>
              <a:rPr lang="ru-RU" dirty="0" smtClean="0">
                <a:effectLst/>
              </a:rPr>
              <a:t/>
            </a:r>
            <a:br>
              <a:rPr lang="ru-RU" dirty="0" smtClean="0">
                <a:effectLst/>
              </a:rPr>
            </a:br>
            <a:endParaRPr lang="ru-RU" dirty="0" smtClean="0">
              <a:effectLst/>
            </a:endParaRPr>
          </a:p>
          <a:p>
            <a:r>
              <a:rPr lang="ru-RU" dirty="0" smtClean="0">
                <a:effectLst/>
              </a:rPr>
              <a:t>3. Ослаблення шуму відстанню розраховується за формулою:</a:t>
            </a:r>
          </a:p>
          <a:p>
            <a:pPr algn="ctr"/>
            <a:r>
              <a:rPr lang="ru-RU" dirty="0" smtClean="0">
                <a:effectLst/>
              </a:rPr>
              <a:t>І</a:t>
            </a:r>
            <a:r>
              <a:rPr lang="ru-RU" baseline="-25000" dirty="0" smtClean="0">
                <a:effectLst/>
              </a:rPr>
              <a:t>1</a:t>
            </a:r>
            <a:r>
              <a:rPr lang="ru-RU" dirty="0" smtClean="0">
                <a:effectLst/>
              </a:rPr>
              <a:t> = І</a:t>
            </a:r>
            <a:r>
              <a:rPr lang="ru-RU" baseline="-25000" dirty="0" smtClean="0">
                <a:effectLst/>
              </a:rPr>
              <a:t>0 </a:t>
            </a:r>
            <a:r>
              <a:rPr lang="ru-RU" dirty="0" smtClean="0">
                <a:effectLst/>
              </a:rPr>
              <a:t>- 20 </a:t>
            </a:r>
            <a:r>
              <a:rPr lang="ru-RU" dirty="0" err="1" smtClean="0">
                <a:effectLst/>
              </a:rPr>
              <a:t>lg</a:t>
            </a:r>
            <a:r>
              <a:rPr lang="ru-RU" dirty="0" smtClean="0">
                <a:effectLst/>
              </a:rPr>
              <a:t> N / n,</a:t>
            </a:r>
          </a:p>
          <a:p>
            <a:r>
              <a:rPr lang="ru-RU" dirty="0" smtClean="0">
                <a:effectLst/>
              </a:rPr>
              <a:t>де: І</a:t>
            </a:r>
            <a:r>
              <a:rPr lang="ru-RU" baseline="-25000" dirty="0" smtClean="0">
                <a:effectLst/>
              </a:rPr>
              <a:t>1</a:t>
            </a:r>
            <a:r>
              <a:rPr lang="ru-RU" dirty="0" smtClean="0">
                <a:effectLst/>
              </a:rPr>
              <a:t> -рівень шуму на відстані N метрів, який необхідно встановити; </a:t>
            </a:r>
          </a:p>
          <a:p>
            <a:r>
              <a:rPr lang="ru-RU" dirty="0" smtClean="0">
                <a:effectLst/>
              </a:rPr>
              <a:t>І</a:t>
            </a:r>
            <a:r>
              <a:rPr lang="ru-RU" baseline="-25000" dirty="0" smtClean="0">
                <a:effectLst/>
              </a:rPr>
              <a:t>0</a:t>
            </a:r>
            <a:r>
              <a:rPr lang="ru-RU" dirty="0" smtClean="0">
                <a:effectLst/>
              </a:rPr>
              <a:t> - відомий рівень шуму на відстані n метрів.</a:t>
            </a:r>
            <a:endParaRPr lang="ru-RU" dirty="0">
              <a:effectLst/>
            </a:endParaRPr>
          </a:p>
        </p:txBody>
      </p:sp>
    </p:spTree>
    <p:extLst>
      <p:ext uri="{BB962C8B-B14F-4D97-AF65-F5344CB8AC3E}">
        <p14:creationId xmlns:p14="http://schemas.microsoft.com/office/powerpoint/2010/main" val="1894996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15338"/>
            <a:ext cx="12192000" cy="2308324"/>
          </a:xfrm>
          <a:prstGeom prst="rect">
            <a:avLst/>
          </a:prstGeom>
        </p:spPr>
        <p:txBody>
          <a:bodyPr wrap="square">
            <a:spAutoFit/>
          </a:bodyPr>
          <a:lstStyle/>
          <a:p>
            <a:pPr algn="just"/>
            <a:r>
              <a:rPr lang="ru-RU" sz="2000" i="1" dirty="0" smtClean="0">
                <a:effectLst/>
              </a:rPr>
              <a:t>приклад: </a:t>
            </a:r>
            <a:r>
              <a:rPr lang="ru-RU" sz="2000" dirty="0" smtClean="0">
                <a:effectLst/>
              </a:rPr>
              <a:t>рівень шуму працюючого компресора на відстані 5 метрів дорівнює 92 </a:t>
            </a:r>
            <a:r>
              <a:rPr lang="ru-RU" sz="2000" dirty="0" err="1" smtClean="0">
                <a:effectLst/>
              </a:rPr>
              <a:t>дБА</a:t>
            </a:r>
            <a:r>
              <a:rPr lang="ru-RU" sz="2000" dirty="0" smtClean="0">
                <a:effectLst/>
              </a:rPr>
              <a:t>. </a:t>
            </a:r>
          </a:p>
          <a:p>
            <a:pPr algn="just"/>
            <a:r>
              <a:rPr lang="ru-RU" sz="2000" dirty="0" smtClean="0">
                <a:effectLst/>
              </a:rPr>
              <a:t>Яким буде рівень шуму на відстані 50 метрів при тих же умовах (без перешкод для поширення звукових хвиль)?</a:t>
            </a:r>
          </a:p>
          <a:p>
            <a:r>
              <a:rPr lang="ru-RU" sz="2000" dirty="0" smtClean="0">
                <a:effectLst/>
              </a:rPr>
              <a:t>І</a:t>
            </a:r>
            <a:r>
              <a:rPr lang="ru-RU" sz="2000" baseline="-25000" dirty="0" smtClean="0">
                <a:effectLst/>
              </a:rPr>
              <a:t>1</a:t>
            </a:r>
            <a:r>
              <a:rPr lang="ru-RU" sz="2000" dirty="0" smtClean="0">
                <a:effectLst/>
              </a:rPr>
              <a:t> = 92-20 </a:t>
            </a:r>
            <a:r>
              <a:rPr lang="ru-RU" sz="2000" dirty="0" err="1" smtClean="0">
                <a:effectLst/>
              </a:rPr>
              <a:t>lg</a:t>
            </a:r>
            <a:r>
              <a:rPr lang="ru-RU" sz="2000" dirty="0" smtClean="0">
                <a:effectLst/>
              </a:rPr>
              <a:t> 50/5 = 92-20 </a:t>
            </a:r>
            <a:r>
              <a:rPr lang="ru-RU" sz="2000" dirty="0" smtClean="0"/>
              <a:t>⋅</a:t>
            </a:r>
            <a:r>
              <a:rPr lang="ru-RU" sz="2000" dirty="0" smtClean="0">
                <a:effectLst/>
              </a:rPr>
              <a:t> </a:t>
            </a:r>
            <a:r>
              <a:rPr lang="ru-RU" sz="2000" dirty="0" err="1" smtClean="0">
                <a:effectLst/>
              </a:rPr>
              <a:t>lg</a:t>
            </a:r>
            <a:r>
              <a:rPr lang="ru-RU" sz="2000" dirty="0" smtClean="0">
                <a:effectLst/>
              </a:rPr>
              <a:t> 10 = 92-20 </a:t>
            </a:r>
            <a:r>
              <a:rPr lang="ru-RU" sz="2000" dirty="0" smtClean="0"/>
              <a:t>⋅</a:t>
            </a:r>
            <a:r>
              <a:rPr lang="ru-RU" sz="2000" dirty="0" smtClean="0">
                <a:effectLst/>
              </a:rPr>
              <a:t> 1 = 72 </a:t>
            </a:r>
            <a:r>
              <a:rPr lang="ru-RU" sz="2000" dirty="0" err="1" smtClean="0">
                <a:effectLst/>
              </a:rPr>
              <a:t>дБА</a:t>
            </a:r>
            <a:r>
              <a:rPr lang="ru-RU" sz="2000" dirty="0" smtClean="0">
                <a:effectLst/>
              </a:rPr>
              <a:t> (Lg10 = l).</a:t>
            </a:r>
          </a:p>
          <a:p>
            <a:r>
              <a:rPr lang="ru-RU" sz="2000" dirty="0" smtClean="0">
                <a:effectLst/>
              </a:rPr>
              <a:t/>
            </a:r>
            <a:br>
              <a:rPr lang="ru-RU" sz="2000" dirty="0" smtClean="0">
                <a:effectLst/>
              </a:rPr>
            </a:br>
            <a:endParaRPr lang="ru-RU" sz="2000" dirty="0" smtClean="0">
              <a:effectLst/>
            </a:endParaRPr>
          </a:p>
          <a:p>
            <a:r>
              <a:rPr lang="ru-RU" sz="2000" dirty="0" smtClean="0">
                <a:effectLst/>
              </a:rPr>
              <a:t>4. Залежність між інтенсивністю і силою звуку:</a:t>
            </a:r>
            <a:endParaRPr lang="ru-RU" sz="2000" dirty="0">
              <a:effectLst/>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117520062"/>
              </p:ext>
            </p:extLst>
          </p:nvPr>
        </p:nvGraphicFramePr>
        <p:xfrm>
          <a:off x="228600" y="2979655"/>
          <a:ext cx="22543376" cy="4022724"/>
        </p:xfrm>
        <a:graphic>
          <a:graphicData uri="http://schemas.openxmlformats.org/drawingml/2006/table">
            <a:tbl>
              <a:tblPr/>
              <a:tblGrid>
                <a:gridCol w="957773">
                  <a:extLst>
                    <a:ext uri="{9D8B030D-6E8A-4147-A177-3AD203B41FA5}">
                      <a16:colId xmlns:a16="http://schemas.microsoft.com/office/drawing/2014/main" val="185002596"/>
                    </a:ext>
                  </a:extLst>
                </a:gridCol>
                <a:gridCol w="477397">
                  <a:extLst>
                    <a:ext uri="{9D8B030D-6E8A-4147-A177-3AD203B41FA5}">
                      <a16:colId xmlns:a16="http://schemas.microsoft.com/office/drawing/2014/main" val="2984489642"/>
                    </a:ext>
                  </a:extLst>
                </a:gridCol>
                <a:gridCol w="477397">
                  <a:extLst>
                    <a:ext uri="{9D8B030D-6E8A-4147-A177-3AD203B41FA5}">
                      <a16:colId xmlns:a16="http://schemas.microsoft.com/office/drawing/2014/main" val="3524017133"/>
                    </a:ext>
                  </a:extLst>
                </a:gridCol>
                <a:gridCol w="477397">
                  <a:extLst>
                    <a:ext uri="{9D8B030D-6E8A-4147-A177-3AD203B41FA5}">
                      <a16:colId xmlns:a16="http://schemas.microsoft.com/office/drawing/2014/main" val="3029847878"/>
                    </a:ext>
                  </a:extLst>
                </a:gridCol>
                <a:gridCol w="477397">
                  <a:extLst>
                    <a:ext uri="{9D8B030D-6E8A-4147-A177-3AD203B41FA5}">
                      <a16:colId xmlns:a16="http://schemas.microsoft.com/office/drawing/2014/main" val="934432736"/>
                    </a:ext>
                  </a:extLst>
                </a:gridCol>
                <a:gridCol w="477397">
                  <a:extLst>
                    <a:ext uri="{9D8B030D-6E8A-4147-A177-3AD203B41FA5}">
                      <a16:colId xmlns:a16="http://schemas.microsoft.com/office/drawing/2014/main" val="3087923181"/>
                    </a:ext>
                  </a:extLst>
                </a:gridCol>
                <a:gridCol w="477397">
                  <a:extLst>
                    <a:ext uri="{9D8B030D-6E8A-4147-A177-3AD203B41FA5}">
                      <a16:colId xmlns:a16="http://schemas.microsoft.com/office/drawing/2014/main" val="2107003068"/>
                    </a:ext>
                  </a:extLst>
                </a:gridCol>
                <a:gridCol w="477397">
                  <a:extLst>
                    <a:ext uri="{9D8B030D-6E8A-4147-A177-3AD203B41FA5}">
                      <a16:colId xmlns:a16="http://schemas.microsoft.com/office/drawing/2014/main" val="3619536089"/>
                    </a:ext>
                  </a:extLst>
                </a:gridCol>
                <a:gridCol w="18243824">
                  <a:extLst>
                    <a:ext uri="{9D8B030D-6E8A-4147-A177-3AD203B41FA5}">
                      <a16:colId xmlns:a16="http://schemas.microsoft.com/office/drawing/2014/main" val="994119404"/>
                    </a:ext>
                  </a:extLst>
                </a:gridCol>
              </a:tblGrid>
              <a:tr h="1474146">
                <a:tc>
                  <a:txBody>
                    <a:bodyPr/>
                    <a:lstStyle/>
                    <a:p>
                      <a:pPr rtl="0"/>
                      <a:r>
                        <a:rPr lang="ru-RU" sz="1050">
                          <a:effectLst/>
                        </a:rPr>
                        <a:t>Різниця між інтенсивностями (дБ) </a:t>
                      </a:r>
                    </a:p>
                  </a:txBody>
                  <a:tcPr marL="7994" marR="7994" marT="7994" marB="7994">
                    <a:lnL>
                      <a:noFill/>
                    </a:lnL>
                    <a:lnR>
                      <a:noFill/>
                    </a:lnR>
                    <a:lnT>
                      <a:noFill/>
                    </a:lnT>
                    <a:lnB>
                      <a:noFill/>
                    </a:lnB>
                  </a:tcPr>
                </a:tc>
                <a:tc>
                  <a:txBody>
                    <a:bodyPr/>
                    <a:lstStyle/>
                    <a:p>
                      <a:pPr algn="ctr" rtl="0"/>
                      <a:r>
                        <a:rPr lang="ru-RU" sz="1050">
                          <a:effectLst/>
                        </a:rPr>
                        <a:t>3</a:t>
                      </a:r>
                    </a:p>
                  </a:txBody>
                  <a:tcPr marL="7994" marR="7994" marT="7994" marB="7994" anchor="ctr">
                    <a:lnL>
                      <a:noFill/>
                    </a:lnL>
                    <a:lnR>
                      <a:noFill/>
                    </a:lnR>
                    <a:lnT>
                      <a:noFill/>
                    </a:lnT>
                    <a:lnB>
                      <a:noFill/>
                    </a:lnB>
                  </a:tcPr>
                </a:tc>
                <a:tc>
                  <a:txBody>
                    <a:bodyPr/>
                    <a:lstStyle/>
                    <a:p>
                      <a:pPr algn="ctr" rtl="0"/>
                      <a:r>
                        <a:rPr lang="ru-RU" sz="1050">
                          <a:effectLst/>
                        </a:rPr>
                        <a:t>6</a:t>
                      </a:r>
                    </a:p>
                  </a:txBody>
                  <a:tcPr marL="7994" marR="7994" marT="7994" marB="7994" anchor="ctr">
                    <a:lnL>
                      <a:noFill/>
                    </a:lnL>
                    <a:lnR>
                      <a:noFill/>
                    </a:lnR>
                    <a:lnT>
                      <a:noFill/>
                    </a:lnT>
                    <a:lnB>
                      <a:noFill/>
                    </a:lnB>
                  </a:tcPr>
                </a:tc>
                <a:tc>
                  <a:txBody>
                    <a:bodyPr/>
                    <a:lstStyle/>
                    <a:p>
                      <a:pPr algn="ctr" rtl="0"/>
                      <a:r>
                        <a:rPr lang="ru-RU" sz="1050">
                          <a:effectLst/>
                        </a:rPr>
                        <a:t>9</a:t>
                      </a:r>
                    </a:p>
                  </a:txBody>
                  <a:tcPr marL="7994" marR="7994" marT="7994" marB="7994" anchor="ctr">
                    <a:lnL>
                      <a:noFill/>
                    </a:lnL>
                    <a:lnR>
                      <a:noFill/>
                    </a:lnR>
                    <a:lnT>
                      <a:noFill/>
                    </a:lnT>
                    <a:lnB>
                      <a:noFill/>
                    </a:lnB>
                  </a:tcPr>
                </a:tc>
                <a:tc>
                  <a:txBody>
                    <a:bodyPr/>
                    <a:lstStyle/>
                    <a:p>
                      <a:pPr algn="ctr" rtl="0"/>
                      <a:r>
                        <a:rPr lang="ru-RU" sz="1050">
                          <a:effectLst/>
                        </a:rPr>
                        <a:t>20</a:t>
                      </a:r>
                    </a:p>
                  </a:txBody>
                  <a:tcPr marL="7994" marR="7994" marT="7994" marB="7994" anchor="ctr">
                    <a:lnL>
                      <a:noFill/>
                    </a:lnL>
                    <a:lnR>
                      <a:noFill/>
                    </a:lnR>
                    <a:lnT>
                      <a:noFill/>
                    </a:lnT>
                    <a:lnB>
                      <a:noFill/>
                    </a:lnB>
                  </a:tcPr>
                </a:tc>
                <a:tc>
                  <a:txBody>
                    <a:bodyPr/>
                    <a:lstStyle/>
                    <a:p>
                      <a:pPr algn="ctr" rtl="0"/>
                      <a:r>
                        <a:rPr lang="ru-RU" sz="1050">
                          <a:effectLst/>
                        </a:rPr>
                        <a:t>40</a:t>
                      </a:r>
                    </a:p>
                  </a:txBody>
                  <a:tcPr marL="7994" marR="7994" marT="7994" marB="7994" anchor="ctr">
                    <a:lnL>
                      <a:noFill/>
                    </a:lnL>
                    <a:lnR>
                      <a:noFill/>
                    </a:lnR>
                    <a:lnT>
                      <a:noFill/>
                    </a:lnT>
                    <a:lnB>
                      <a:noFill/>
                    </a:lnB>
                  </a:tcPr>
                </a:tc>
                <a:tc>
                  <a:txBody>
                    <a:bodyPr/>
                    <a:lstStyle/>
                    <a:p>
                      <a:pPr algn="ctr" rtl="0"/>
                      <a:r>
                        <a:rPr lang="ru-RU" sz="1050">
                          <a:effectLst/>
                        </a:rPr>
                        <a:t>60</a:t>
                      </a:r>
                    </a:p>
                  </a:txBody>
                  <a:tcPr marL="7994" marR="7994" marT="7994" marB="7994" anchor="ctr">
                    <a:lnL>
                      <a:noFill/>
                    </a:lnL>
                    <a:lnR>
                      <a:noFill/>
                    </a:lnR>
                    <a:lnT>
                      <a:noFill/>
                    </a:lnT>
                    <a:lnB>
                      <a:noFill/>
                    </a:lnB>
                  </a:tcPr>
                </a:tc>
                <a:tc>
                  <a:txBody>
                    <a:bodyPr/>
                    <a:lstStyle/>
                    <a:p>
                      <a:pPr algn="ctr" rtl="0"/>
                      <a:r>
                        <a:rPr lang="ru-RU" sz="1050">
                          <a:effectLst/>
                        </a:rPr>
                        <a:t>80</a:t>
                      </a:r>
                    </a:p>
                  </a:txBody>
                  <a:tcPr marL="7994" marR="7994" marT="7994" marB="7994" anchor="ctr">
                    <a:lnL>
                      <a:noFill/>
                    </a:lnL>
                    <a:lnR>
                      <a:noFill/>
                    </a:lnR>
                    <a:lnT>
                      <a:noFill/>
                    </a:lnT>
                    <a:lnB>
                      <a:noFill/>
                    </a:lnB>
                  </a:tcPr>
                </a:tc>
                <a:tc>
                  <a:txBody>
                    <a:bodyPr/>
                    <a:lstStyle/>
                    <a:p>
                      <a:pPr rtl="0"/>
                      <a:r>
                        <a:rPr lang="ru-RU" sz="1050">
                          <a:effectLst/>
                        </a:rPr>
                        <a:t/>
                      </a:r>
                      <a:br>
                        <a:rPr lang="ru-RU" sz="1050">
                          <a:effectLst/>
                        </a:rPr>
                      </a:br>
                      <a:endParaRPr lang="ru-RU" sz="1050">
                        <a:effectLst/>
                      </a:endParaRPr>
                    </a:p>
                  </a:txBody>
                  <a:tcPr marL="7994" marR="7994" marT="7994" marB="7994" anchor="ctr">
                    <a:lnL>
                      <a:noFill/>
                    </a:lnL>
                    <a:lnR>
                      <a:noFill/>
                    </a:lnR>
                    <a:lnT>
                      <a:noFill/>
                    </a:lnT>
                    <a:lnB>
                      <a:noFill/>
                    </a:lnB>
                  </a:tcPr>
                </a:tc>
                <a:extLst>
                  <a:ext uri="{0D108BD9-81ED-4DB2-BD59-A6C34878D82A}">
                    <a16:rowId xmlns:a16="http://schemas.microsoft.com/office/drawing/2014/main" val="2661276242"/>
                  </a:ext>
                </a:extLst>
              </a:tr>
              <a:tr h="2548578">
                <a:tc>
                  <a:txBody>
                    <a:bodyPr/>
                    <a:lstStyle/>
                    <a:p>
                      <a:pPr rtl="0"/>
                      <a:r>
                        <a:rPr lang="ru-RU" sz="1050" dirty="0">
                          <a:effectLst/>
                        </a:rPr>
                        <a:t>Відповідна різниця між силою звуків (о котрій то раз) </a:t>
                      </a:r>
                    </a:p>
                  </a:txBody>
                  <a:tcPr marL="7994" marR="7994" marT="7994" marB="7994">
                    <a:lnL>
                      <a:noFill/>
                    </a:lnL>
                    <a:lnR>
                      <a:noFill/>
                    </a:lnR>
                    <a:lnT>
                      <a:noFill/>
                    </a:lnT>
                    <a:lnB>
                      <a:noFill/>
                    </a:lnB>
                  </a:tcPr>
                </a:tc>
                <a:tc>
                  <a:txBody>
                    <a:bodyPr/>
                    <a:lstStyle/>
                    <a:p>
                      <a:pPr algn="ctr" rtl="0"/>
                      <a:r>
                        <a:rPr lang="ru-RU" sz="1050">
                          <a:effectLst/>
                        </a:rPr>
                        <a:t>2</a:t>
                      </a:r>
                    </a:p>
                  </a:txBody>
                  <a:tcPr marL="7994" marR="7994" marT="7994" marB="7994" anchor="ctr">
                    <a:lnL>
                      <a:noFill/>
                    </a:lnL>
                    <a:lnR>
                      <a:noFill/>
                    </a:lnR>
                    <a:lnT>
                      <a:noFill/>
                    </a:lnT>
                    <a:lnB>
                      <a:noFill/>
                    </a:lnB>
                  </a:tcPr>
                </a:tc>
                <a:tc>
                  <a:txBody>
                    <a:bodyPr/>
                    <a:lstStyle/>
                    <a:p>
                      <a:pPr algn="ctr" rtl="0"/>
                      <a:r>
                        <a:rPr lang="ru-RU" sz="1050">
                          <a:effectLst/>
                        </a:rPr>
                        <a:t>4</a:t>
                      </a:r>
                    </a:p>
                  </a:txBody>
                  <a:tcPr marL="7994" marR="7994" marT="7994" marB="7994" anchor="ctr">
                    <a:lnL>
                      <a:noFill/>
                    </a:lnL>
                    <a:lnR>
                      <a:noFill/>
                    </a:lnR>
                    <a:lnT>
                      <a:noFill/>
                    </a:lnT>
                    <a:lnB>
                      <a:noFill/>
                    </a:lnB>
                  </a:tcPr>
                </a:tc>
                <a:tc>
                  <a:txBody>
                    <a:bodyPr/>
                    <a:lstStyle/>
                    <a:p>
                      <a:pPr algn="ctr" rtl="0"/>
                      <a:r>
                        <a:rPr lang="ru-RU" sz="1050">
                          <a:effectLst/>
                        </a:rPr>
                        <a:t>8</a:t>
                      </a:r>
                    </a:p>
                  </a:txBody>
                  <a:tcPr marL="7994" marR="7994" marT="7994" marB="7994" anchor="ctr">
                    <a:lnL>
                      <a:noFill/>
                    </a:lnL>
                    <a:lnR>
                      <a:noFill/>
                    </a:lnR>
                    <a:lnT>
                      <a:noFill/>
                    </a:lnT>
                    <a:lnB>
                      <a:noFill/>
                    </a:lnB>
                  </a:tcPr>
                </a:tc>
                <a:tc>
                  <a:txBody>
                    <a:bodyPr/>
                    <a:lstStyle/>
                    <a:p>
                      <a:pPr algn="ctr" rtl="0"/>
                      <a:r>
                        <a:rPr lang="ru-RU" sz="1050">
                          <a:effectLst/>
                        </a:rPr>
                        <a:t>10</a:t>
                      </a:r>
                    </a:p>
                  </a:txBody>
                  <a:tcPr marL="7994" marR="7994" marT="7994" marB="7994" anchor="ctr">
                    <a:lnL>
                      <a:noFill/>
                    </a:lnL>
                    <a:lnR>
                      <a:noFill/>
                    </a:lnR>
                    <a:lnT>
                      <a:noFill/>
                    </a:lnT>
                    <a:lnB>
                      <a:noFill/>
                    </a:lnB>
                  </a:tcPr>
                </a:tc>
                <a:tc>
                  <a:txBody>
                    <a:bodyPr/>
                    <a:lstStyle/>
                    <a:p>
                      <a:pPr algn="ctr" rtl="0"/>
                      <a:r>
                        <a:rPr lang="ru-RU" sz="1050">
                          <a:effectLst/>
                        </a:rPr>
                        <a:t>100</a:t>
                      </a:r>
                    </a:p>
                  </a:txBody>
                  <a:tcPr marL="7994" marR="7994" marT="7994" marB="7994" anchor="ctr">
                    <a:lnL>
                      <a:noFill/>
                    </a:lnL>
                    <a:lnR>
                      <a:noFill/>
                    </a:lnR>
                    <a:lnT>
                      <a:noFill/>
                    </a:lnT>
                    <a:lnB>
                      <a:noFill/>
                    </a:lnB>
                  </a:tcPr>
                </a:tc>
                <a:tc>
                  <a:txBody>
                    <a:bodyPr/>
                    <a:lstStyle/>
                    <a:p>
                      <a:pPr algn="ctr" rtl="0"/>
                      <a:r>
                        <a:rPr lang="ru-RU" sz="1050" dirty="0">
                          <a:effectLst/>
                        </a:rPr>
                        <a:t>1000</a:t>
                      </a:r>
                    </a:p>
                  </a:txBody>
                  <a:tcPr marL="7994" marR="7994" marT="7994" marB="7994" anchor="ctr">
                    <a:lnL>
                      <a:noFill/>
                    </a:lnL>
                    <a:lnR>
                      <a:noFill/>
                    </a:lnR>
                    <a:lnT>
                      <a:noFill/>
                    </a:lnT>
                    <a:lnB>
                      <a:noFill/>
                    </a:lnB>
                  </a:tcPr>
                </a:tc>
                <a:tc>
                  <a:txBody>
                    <a:bodyPr/>
                    <a:lstStyle/>
                    <a:p>
                      <a:pPr algn="ctr" rtl="0"/>
                      <a:r>
                        <a:rPr lang="ru-RU" sz="1050">
                          <a:effectLst/>
                        </a:rPr>
                        <a:t>10000</a:t>
                      </a:r>
                    </a:p>
                  </a:txBody>
                  <a:tcPr marL="7994" marR="7994" marT="7994" marB="7994" anchor="ctr">
                    <a:lnL>
                      <a:noFill/>
                    </a:lnL>
                    <a:lnR>
                      <a:noFill/>
                    </a:lnR>
                    <a:lnT>
                      <a:noFill/>
                    </a:lnT>
                    <a:lnB>
                      <a:noFill/>
                    </a:lnB>
                  </a:tcPr>
                </a:tc>
                <a:tc>
                  <a:txBody>
                    <a:bodyPr/>
                    <a:lstStyle/>
                    <a:p>
                      <a:endParaRPr lang="ru-RU" sz="1050" dirty="0"/>
                    </a:p>
                  </a:txBody>
                  <a:tcPr marL="25582" marR="25582" marT="12791" marB="12791">
                    <a:lnL>
                      <a:noFill/>
                    </a:lnL>
                    <a:lnT>
                      <a:noFill/>
                    </a:lnT>
                  </a:tcPr>
                </a:tc>
                <a:extLst>
                  <a:ext uri="{0D108BD9-81ED-4DB2-BD59-A6C34878D82A}">
                    <a16:rowId xmlns:a16="http://schemas.microsoft.com/office/drawing/2014/main" val="3375967114"/>
                  </a:ext>
                </a:extLst>
              </a:tr>
            </a:tbl>
          </a:graphicData>
        </a:graphic>
      </p:graphicFrame>
    </p:spTree>
    <p:extLst>
      <p:ext uri="{BB962C8B-B14F-4D97-AF65-F5344CB8AC3E}">
        <p14:creationId xmlns:p14="http://schemas.microsoft.com/office/powerpoint/2010/main" val="4038858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32253" y="0"/>
            <a:ext cx="6096000" cy="923330"/>
          </a:xfrm>
          <a:prstGeom prst="rect">
            <a:avLst/>
          </a:prstGeom>
        </p:spPr>
        <p:txBody>
          <a:bodyPr>
            <a:spAutoFit/>
          </a:bodyPr>
          <a:lstStyle/>
          <a:p>
            <a:pPr algn="ctr"/>
            <a:r>
              <a:rPr lang="ru-RU" b="1" dirty="0" smtClean="0">
                <a:effectLst/>
              </a:rPr>
              <a:t>НАВЧАЛЬНА ІНСТРУКЦІЯ</a:t>
            </a:r>
            <a:endParaRPr lang="ru-RU" dirty="0" smtClean="0">
              <a:effectLst/>
            </a:endParaRPr>
          </a:p>
          <a:p>
            <a:pPr algn="ctr"/>
            <a:r>
              <a:rPr lang="ru-RU" b="1" dirty="0" smtClean="0">
                <a:effectLst/>
              </a:rPr>
              <a:t>до методики вимірювання шуму </a:t>
            </a:r>
            <a:r>
              <a:rPr lang="ru-RU" b="1" dirty="0" err="1" smtClean="0">
                <a:effectLst/>
              </a:rPr>
              <a:t>шумоміром</a:t>
            </a:r>
            <a:r>
              <a:rPr lang="ru-RU" b="1" dirty="0" smtClean="0">
                <a:effectLst/>
              </a:rPr>
              <a:t> ШУМ-1-М </a:t>
            </a:r>
          </a:p>
          <a:p>
            <a:pPr algn="ctr"/>
            <a:r>
              <a:rPr lang="ru-RU" dirty="0" smtClean="0">
                <a:effectLst/>
              </a:rPr>
              <a:t>(Рис. 33.3)</a:t>
            </a:r>
            <a:endParaRPr lang="ru-RU" dirty="0">
              <a:effectLst/>
            </a:endParaRPr>
          </a:p>
        </p:txBody>
      </p:sp>
      <p:pic>
        <p:nvPicPr>
          <p:cNvPr id="3" name="Рисунок 2"/>
          <p:cNvPicPr>
            <a:picLocks noChangeAspect="1"/>
          </p:cNvPicPr>
          <p:nvPr/>
        </p:nvPicPr>
        <p:blipFill>
          <a:blip r:embed="rId2"/>
          <a:stretch>
            <a:fillRect/>
          </a:stretch>
        </p:blipFill>
        <p:spPr>
          <a:xfrm>
            <a:off x="0" y="0"/>
            <a:ext cx="2357227" cy="6341423"/>
          </a:xfrm>
          <a:prstGeom prst="rect">
            <a:avLst/>
          </a:prstGeom>
        </p:spPr>
      </p:pic>
      <p:sp>
        <p:nvSpPr>
          <p:cNvPr id="4" name="Прямоугольник 3"/>
          <p:cNvSpPr/>
          <p:nvPr/>
        </p:nvSpPr>
        <p:spPr>
          <a:xfrm>
            <a:off x="2357227" y="4004354"/>
            <a:ext cx="4171335" cy="400110"/>
          </a:xfrm>
          <a:prstGeom prst="rect">
            <a:avLst/>
          </a:prstGeom>
        </p:spPr>
        <p:txBody>
          <a:bodyPr wrap="none">
            <a:spAutoFit/>
          </a:bodyPr>
          <a:lstStyle/>
          <a:p>
            <a:pPr algn="ctr"/>
            <a:r>
              <a:rPr lang="ru-RU" sz="2000" dirty="0" smtClean="0">
                <a:effectLst/>
              </a:rPr>
              <a:t>Мал. </a:t>
            </a:r>
            <a:r>
              <a:rPr lang="ru-RU" sz="2000" dirty="0" smtClean="0">
                <a:effectLst/>
              </a:rPr>
              <a:t>33.3.Шумомір </a:t>
            </a:r>
            <a:r>
              <a:rPr lang="ru-RU" sz="2000" dirty="0" smtClean="0">
                <a:effectLst/>
              </a:rPr>
              <a:t>типу "ШУМ-1М"</a:t>
            </a:r>
            <a:endParaRPr lang="ru-RU" sz="2000" dirty="0">
              <a:effectLst/>
            </a:endParaRPr>
          </a:p>
        </p:txBody>
      </p:sp>
    </p:spTree>
    <p:extLst>
      <p:ext uri="{BB962C8B-B14F-4D97-AF65-F5344CB8AC3E}">
        <p14:creationId xmlns:p14="http://schemas.microsoft.com/office/powerpoint/2010/main" val="31226164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16376"/>
            <a:ext cx="12192000" cy="5909310"/>
          </a:xfrm>
          <a:prstGeom prst="rect">
            <a:avLst/>
          </a:prstGeom>
        </p:spPr>
        <p:txBody>
          <a:bodyPr wrap="square">
            <a:spAutoFit/>
          </a:bodyPr>
          <a:lstStyle/>
          <a:p>
            <a:pPr algn="ctr"/>
            <a:r>
              <a:rPr lang="ru-RU" sz="2000" b="1" dirty="0" smtClean="0">
                <a:effectLst/>
              </a:rPr>
              <a:t>Підготовка приладу до роботи</a:t>
            </a:r>
            <a:endParaRPr lang="ru-RU" sz="2000" dirty="0" smtClean="0">
              <a:effectLst/>
            </a:endParaRPr>
          </a:p>
          <a:p>
            <a:r>
              <a:rPr lang="ru-RU" sz="2000" dirty="0" smtClean="0">
                <a:effectLst/>
              </a:rPr>
              <a:t>1. Прилад розташовують поблизу джерела шуму.</a:t>
            </a:r>
          </a:p>
          <a:p>
            <a:r>
              <a:rPr lang="ru-RU" sz="2000" dirty="0" smtClean="0">
                <a:effectLst/>
              </a:rPr>
              <a:t>2. Капсуль мікрофона нагвинчують на електронний блок.</a:t>
            </a:r>
          </a:p>
          <a:p>
            <a:r>
              <a:rPr lang="ru-RU" sz="2000" dirty="0" smtClean="0">
                <a:effectLst/>
              </a:rPr>
              <a:t>3. Перемикач "Швидко - Повільно" встановлюють у положення "Швидко".</a:t>
            </a:r>
          </a:p>
          <a:p>
            <a:r>
              <a:rPr lang="ru-RU" sz="2000" dirty="0" smtClean="0">
                <a:effectLst/>
              </a:rPr>
              <a:t>4. Перемикач "Діапазон" підбирається очікуваний рівень звуку.</a:t>
            </a:r>
          </a:p>
          <a:p>
            <a:pPr algn="just"/>
            <a:r>
              <a:rPr lang="ru-RU" sz="2000" dirty="0" smtClean="0">
                <a:effectLst/>
              </a:rPr>
              <a:t>5. Перемикач "Рід роботи" переводять в положення "Бат" (стрілка повинна знаходитися в лівій частині чорного сектора, в іншому випадку потрібно замінити батарею).</a:t>
            </a:r>
          </a:p>
          <a:p>
            <a:pPr algn="just"/>
            <a:r>
              <a:rPr lang="ru-RU" sz="2000" dirty="0" smtClean="0">
                <a:effectLst/>
              </a:rPr>
              <a:t>6. Перемикач "Рід роботи" переводять в положення "Калібр." і за допомогою ручки "Калібр." встановлюють стрілку на установчий рівень капсуля мікрофону.</a:t>
            </a:r>
          </a:p>
          <a:p>
            <a:pPr algn="ctr"/>
            <a:r>
              <a:rPr lang="ru-RU" sz="2000" dirty="0" smtClean="0">
                <a:effectLst/>
              </a:rPr>
              <a:t>проведення вимірювань</a:t>
            </a:r>
          </a:p>
          <a:p>
            <a:pPr algn="just"/>
            <a:r>
              <a:rPr lang="ru-RU" sz="2000" dirty="0" smtClean="0">
                <a:effectLst/>
              </a:rPr>
              <a:t>7. Перемикач "Рід роботи" встановлюють на характеристику А (а коли потрібно - на характеристику В або С).</a:t>
            </a:r>
          </a:p>
          <a:p>
            <a:pPr algn="just"/>
            <a:r>
              <a:rPr lang="ru-RU" sz="2000" dirty="0" smtClean="0">
                <a:effectLst/>
              </a:rPr>
              <a:t>8. Перемикач "Діапазон" обертають в ліву сторону або в праву сторону до тих пір, поки стрілка встановиться в межах від 0 до 10 дБ.</a:t>
            </a:r>
          </a:p>
          <a:p>
            <a:pPr algn="just"/>
            <a:r>
              <a:rPr lang="ru-RU" sz="2000" dirty="0" smtClean="0">
                <a:effectLst/>
              </a:rPr>
              <a:t>9. Знімають результат вимірювання: до значення дБ перемикача "Діапазон" додають (якщо стрілка шкали приладу знаходиться по праву сторону від нуля) або віднімають (якщо стрілка приладу знаходиться по ліву сторону від нуля) показання стрілки шкали приладу, також дБ. Наприклад, 60 дБ перемикача "Діапазон" + 3,5 дБ шкали = 63,5 дБ.</a:t>
            </a:r>
          </a:p>
          <a:p>
            <a:pPr algn="just"/>
            <a:r>
              <a:rPr lang="ru-RU" sz="2000" dirty="0" smtClean="0">
                <a:effectLst/>
              </a:rPr>
              <a:t>10. Після закінчення вимірювань перемикач "Рід роботи" встановлюють в положення "Виключено". </a:t>
            </a:r>
            <a:endParaRPr lang="ru-RU" sz="2000" dirty="0">
              <a:effectLst/>
            </a:endParaRPr>
          </a:p>
        </p:txBody>
      </p:sp>
    </p:spTree>
    <p:extLst>
      <p:ext uri="{BB962C8B-B14F-4D97-AF65-F5344CB8AC3E}">
        <p14:creationId xmlns:p14="http://schemas.microsoft.com/office/powerpoint/2010/main" val="1643440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76748" y="0"/>
            <a:ext cx="6096000" cy="646331"/>
          </a:xfrm>
          <a:prstGeom prst="rect">
            <a:avLst/>
          </a:prstGeom>
        </p:spPr>
        <p:txBody>
          <a:bodyPr>
            <a:spAutoFit/>
          </a:bodyPr>
          <a:lstStyle/>
          <a:p>
            <a:pPr algn="ctr"/>
            <a:r>
              <a:rPr lang="ru-RU" b="1" dirty="0" smtClean="0">
                <a:effectLst/>
              </a:rPr>
              <a:t>НАВЧАЛЬНА ІНСТРУКЦІЯ </a:t>
            </a:r>
            <a:endParaRPr lang="ru-RU" dirty="0" smtClean="0">
              <a:effectLst/>
            </a:endParaRPr>
          </a:p>
          <a:p>
            <a:pPr algn="ctr"/>
            <a:r>
              <a:rPr lang="ru-RU" b="1" dirty="0" smtClean="0">
                <a:effectLst/>
              </a:rPr>
              <a:t>для роботи з вимірювачем шуму і вібрації ВШВ-003 </a:t>
            </a:r>
            <a:endParaRPr lang="ru-RU" dirty="0">
              <a:effectLst/>
            </a:endParaRPr>
          </a:p>
        </p:txBody>
      </p:sp>
      <p:pic>
        <p:nvPicPr>
          <p:cNvPr id="3" name="Рисунок 2"/>
          <p:cNvPicPr>
            <a:picLocks noChangeAspect="1"/>
          </p:cNvPicPr>
          <p:nvPr/>
        </p:nvPicPr>
        <p:blipFill>
          <a:blip r:embed="rId2"/>
          <a:stretch>
            <a:fillRect/>
          </a:stretch>
        </p:blipFill>
        <p:spPr>
          <a:xfrm>
            <a:off x="95868" y="646331"/>
            <a:ext cx="5675540" cy="5675540"/>
          </a:xfrm>
          <a:prstGeom prst="rect">
            <a:avLst/>
          </a:prstGeom>
        </p:spPr>
      </p:pic>
      <p:sp>
        <p:nvSpPr>
          <p:cNvPr id="4" name="Прямоугольник 3"/>
          <p:cNvSpPr/>
          <p:nvPr/>
        </p:nvSpPr>
        <p:spPr>
          <a:xfrm>
            <a:off x="5499250" y="3968729"/>
            <a:ext cx="5673284" cy="400110"/>
          </a:xfrm>
          <a:prstGeom prst="rect">
            <a:avLst/>
          </a:prstGeom>
        </p:spPr>
        <p:txBody>
          <a:bodyPr wrap="none">
            <a:spAutoFit/>
          </a:bodyPr>
          <a:lstStyle/>
          <a:p>
            <a:pPr algn="ctr"/>
            <a:r>
              <a:rPr lang="ru-RU" sz="2000" dirty="0" smtClean="0">
                <a:effectLst/>
              </a:rPr>
              <a:t>Мал. 33.4. Вимірювач шуму, вібрації "ВШВ-003"</a:t>
            </a:r>
            <a:endParaRPr lang="ru-RU" sz="2000" dirty="0">
              <a:effectLst/>
            </a:endParaRPr>
          </a:p>
        </p:txBody>
      </p:sp>
    </p:spTree>
    <p:extLst>
      <p:ext uri="{BB962C8B-B14F-4D97-AF65-F5344CB8AC3E}">
        <p14:creationId xmlns:p14="http://schemas.microsoft.com/office/powerpoint/2010/main" val="900813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93480"/>
            <a:ext cx="12192000" cy="4093428"/>
          </a:xfrm>
          <a:prstGeom prst="rect">
            <a:avLst/>
          </a:prstGeom>
        </p:spPr>
        <p:txBody>
          <a:bodyPr wrap="square">
            <a:spAutoFit/>
          </a:bodyPr>
          <a:lstStyle/>
          <a:p>
            <a:pPr algn="just"/>
            <a:r>
              <a:rPr lang="ru-RU" sz="2000" b="1" dirty="0" smtClean="0">
                <a:effectLst/>
              </a:rPr>
              <a:t>призначення приладу </a:t>
            </a:r>
            <a:r>
              <a:rPr lang="ru-RU" sz="2000" dirty="0" smtClean="0">
                <a:effectLst/>
              </a:rPr>
              <a:t>- для вимірювання і частотного аналізу параметрів шуму і вібрації при виконанні наукових робіт і для боротьби з постійним шумом і вібрацією в виробничих приміщеннях.</a:t>
            </a:r>
          </a:p>
          <a:p>
            <a:pPr algn="just"/>
            <a:r>
              <a:rPr lang="ru-RU" sz="2000" b="1" dirty="0" smtClean="0">
                <a:effectLst/>
              </a:rPr>
              <a:t>Принцип роботи приладу. </a:t>
            </a:r>
            <a:r>
              <a:rPr lang="ru-RU" sz="2000" dirty="0" smtClean="0">
                <a:effectLst/>
              </a:rPr>
              <a:t>Вимірювач ВШВ-003 побудований на принципі перетворення звукових і механічних коливань досліджуваних об'єктів в пропорційні їм електричні сигнали, які потім посилюються і вимірюються за допомогою вимірювального приладу.</a:t>
            </a:r>
          </a:p>
          <a:p>
            <a:pPr algn="just"/>
            <a:r>
              <a:rPr lang="ru-RU" sz="2000" b="1" dirty="0" smtClean="0">
                <a:effectLst/>
              </a:rPr>
              <a:t>Підготовка приладу для вимірювання шуму і його спектрального складу. </a:t>
            </a:r>
            <a:r>
              <a:rPr lang="ru-RU" sz="2000" dirty="0" smtClean="0">
                <a:effectLst/>
              </a:rPr>
              <a:t>Прилад ВШВ-003 може працювати від елементів 373 або від електричної мережі з напругою 220 В. У цьому випадку прилад заземляють через гніздо 1. Механічним коректором (при необхідності) встановлюють стрілку приладу на нуль шкали.</a:t>
            </a:r>
          </a:p>
          <a:p>
            <a:pPr algn="just"/>
            <a:r>
              <a:rPr lang="ru-RU" sz="2000" dirty="0" smtClean="0">
                <a:effectLst/>
              </a:rPr>
              <a:t>Перемикач "Рід роботи" встановлюють в позицію - || - для контролю напруги елементів живлення. При достатньому напруженні стрілка приладу повинна знаходитися в межах від 7 до 10 ділення шкали -</a:t>
            </a:r>
            <a:r>
              <a:rPr lang="ru-RU" sz="2000" i="1" dirty="0" smtClean="0">
                <a:effectLst/>
              </a:rPr>
              <a:t>+ </a:t>
            </a:r>
            <a:r>
              <a:rPr lang="ru-RU" sz="2000" dirty="0" smtClean="0">
                <a:effectLst/>
              </a:rPr>
              <a:t>10 дБ (нижня шкала, кордони позначені зеленою рискою). Про наявність харчування свідчить також світіння одного з світлодіодів перемикача "Дільник - дБ 1, 2". Перемикач "Рід роботи" переводять в положення F або S. Прилад готовий до роботи.</a:t>
            </a:r>
            <a:endParaRPr lang="ru-RU" sz="2000" dirty="0">
              <a:effectLst/>
            </a:endParaRPr>
          </a:p>
        </p:txBody>
      </p:sp>
    </p:spTree>
    <p:extLst>
      <p:ext uri="{BB962C8B-B14F-4D97-AF65-F5344CB8AC3E}">
        <p14:creationId xmlns:p14="http://schemas.microsoft.com/office/powerpoint/2010/main" val="14288903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247864"/>
          </a:xfrm>
          <a:prstGeom prst="rect">
            <a:avLst/>
          </a:prstGeom>
        </p:spPr>
        <p:txBody>
          <a:bodyPr wrap="square">
            <a:spAutoFit/>
          </a:bodyPr>
          <a:lstStyle/>
          <a:p>
            <a:pPr algn="just"/>
            <a:r>
              <a:rPr lang="ru-RU" sz="2000" b="1" dirty="0" smtClean="0">
                <a:effectLst/>
              </a:rPr>
              <a:t>Порядок роботи. </a:t>
            </a:r>
            <a:r>
              <a:rPr lang="ru-RU" sz="2000" dirty="0" smtClean="0">
                <a:effectLst/>
              </a:rPr>
              <a:t>Перед початком вимірювання рівнів звуку (а також періодично в процесі вимірювання) проводять електричну калібрування вимірювача ВШВ-003 (за спеціальною методикою).</a:t>
            </a:r>
          </a:p>
          <a:p>
            <a:r>
              <a:rPr lang="ru-RU" sz="2000" dirty="0" smtClean="0">
                <a:effectLst/>
              </a:rPr>
              <a:t>Вимірювання рівнів звукового тиску на частотних характеристиках "Лін", С. В. А:</a:t>
            </a:r>
          </a:p>
          <a:p>
            <a:r>
              <a:rPr lang="ru-RU" sz="2000" i="1" dirty="0" smtClean="0">
                <a:effectLst/>
              </a:rPr>
              <a:t>- </a:t>
            </a:r>
            <a:r>
              <a:rPr lang="ru-RU" sz="2000" dirty="0" smtClean="0">
                <a:effectLst/>
              </a:rPr>
              <a:t>кнопки "V", "І </a:t>
            </a:r>
            <a:r>
              <a:rPr lang="ru-RU" sz="2000" dirty="0" err="1" smtClean="0">
                <a:effectLst/>
              </a:rPr>
              <a:t>kHz</a:t>
            </a:r>
            <a:r>
              <a:rPr lang="ru-RU" sz="2000" dirty="0" smtClean="0">
                <a:effectLst/>
              </a:rPr>
              <a:t>"," Фільтри октавні "," Н "повинні бути відключені (НЕ втоплені). Перемикач" Рід роботи "відключений.</a:t>
            </a:r>
          </a:p>
          <a:p>
            <a:r>
              <a:rPr lang="ru-RU" sz="2000" dirty="0" smtClean="0">
                <a:effectLst/>
              </a:rPr>
              <a:t>- перемикачі вимірювального приладу встановлюють у положення "Дільник дБ I" - 80, "Дільник дБ 2" - 50. Фільтри - на "Лін", "Рід роботи" - на F.</a:t>
            </a:r>
          </a:p>
          <a:p>
            <a:pPr algn="just"/>
            <a:r>
              <a:rPr lang="ru-RU" sz="2000" dirty="0" smtClean="0">
                <a:effectLst/>
              </a:rPr>
              <a:t>При цьому загоряється світлодіод крайній праворуч, що відповідає значенню шкали 130 дБ М101 (верхня на панелі). Прилад прогрівається протягом двох хвилин.</a:t>
            </a:r>
          </a:p>
          <a:p>
            <a:pPr algn="just"/>
            <a:r>
              <a:rPr lang="ru-RU" sz="2000" dirty="0" smtClean="0">
                <a:effectLst/>
              </a:rPr>
              <a:t>При вимірах передпідсилювач МП-3 (мікрофон) слід тримати у витягнутій руці в напрямку джерела звуку. Якщо стрілка приладу знаходиться на початку шкали (нижньої), то вона виводиться в сектор - 10 шкали децибел спочатку перемикачем "Дільник дБ I", а потім перемикачем "Дільник дБ II". Якщо періодично спалахує індикатор "</a:t>
            </a:r>
            <a:r>
              <a:rPr lang="ru-RU" sz="2000" dirty="0" err="1" smtClean="0">
                <a:effectLst/>
              </a:rPr>
              <a:t>перегр</a:t>
            </a:r>
            <a:r>
              <a:rPr lang="ru-RU" sz="2000" dirty="0" smtClean="0">
                <a:effectLst/>
              </a:rPr>
              <a:t>. ", То" Дільник дБ I "слід переключити на більш високий рівень.</a:t>
            </a:r>
          </a:p>
          <a:p>
            <a:pPr algn="just"/>
            <a:r>
              <a:rPr lang="ru-RU" sz="2000" dirty="0" smtClean="0">
                <a:effectLst/>
              </a:rPr>
              <a:t>При вимірі низькочастотних складових звуків можуть виникнути коливання стрілки приладу. У цьому випадку перемикач "Рід роботи" слід перевести з положення F в положення S.</a:t>
            </a:r>
          </a:p>
          <a:p>
            <a:pPr algn="just"/>
            <a:r>
              <a:rPr lang="ru-RU" sz="2000" dirty="0" smtClean="0">
                <a:effectLst/>
              </a:rPr>
              <a:t>Для визначення результатів вимірювання потрібно скласти значення світлодіода за шкалою дБ М101 на передній панелі приладу і показання за шкалою децибел.</a:t>
            </a:r>
          </a:p>
          <a:p>
            <a:pPr algn="just"/>
            <a:r>
              <a:rPr lang="ru-RU" sz="2000" dirty="0" smtClean="0">
                <a:effectLst/>
              </a:rPr>
              <a:t>Вимірювання рівнів звукового тиску в октавних смугах частот проводиться лише в частотній характеристиці "Лін" (тобто, при положенні перемикача "Фільтри" на "Лін").</a:t>
            </a:r>
            <a:endParaRPr lang="ru-RU" sz="2000" dirty="0">
              <a:effectLst/>
            </a:endParaRPr>
          </a:p>
        </p:txBody>
      </p:sp>
    </p:spTree>
    <p:extLst>
      <p:ext uri="{BB962C8B-B14F-4D97-AF65-F5344CB8AC3E}">
        <p14:creationId xmlns:p14="http://schemas.microsoft.com/office/powerpoint/2010/main" val="19442961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426568"/>
            <a:ext cx="12192000" cy="3170099"/>
          </a:xfrm>
          <a:prstGeom prst="rect">
            <a:avLst/>
          </a:prstGeom>
        </p:spPr>
        <p:txBody>
          <a:bodyPr wrap="square">
            <a:spAutoFit/>
          </a:bodyPr>
          <a:lstStyle/>
          <a:p>
            <a:pPr algn="just"/>
            <a:r>
              <a:rPr lang="ru-RU" sz="2000" dirty="0" smtClean="0">
                <a:effectLst/>
              </a:rPr>
              <a:t>Натискають кнопку "Фільтри октавні". Перемикачем "Фільтри октавні" включають необхідні октавні фільтри, кожен раз встановлюючи перемикачем "Дільник дБ II" стрілку шкали децибел в рамках 0-10 дБ.</a:t>
            </a:r>
          </a:p>
          <a:p>
            <a:pPr algn="just"/>
            <a:r>
              <a:rPr lang="ru-RU" sz="2000" dirty="0" smtClean="0">
                <a:effectLst/>
              </a:rPr>
              <a:t>Перемикач "Дільник дБ I" повинен залишатися в тому положенні, яке він займав при вимірюванні загальних рівнів звуку (при характеристиці "Лін").</a:t>
            </a:r>
          </a:p>
          <a:p>
            <a:pPr algn="just"/>
            <a:r>
              <a:rPr lang="ru-RU" sz="2000" dirty="0" smtClean="0">
                <a:effectLst/>
              </a:rPr>
              <a:t>При звуковому тиску в умовах вітру, коли швидкість його перевищує 1м / с, слід користуватися екраном П-ІІ (для захисту капсуля Ml01 від вітру). Вимірювання звукового тиску виконується, як було сказано вище.</a:t>
            </a:r>
          </a:p>
          <a:p>
            <a:pPr algn="just"/>
            <a:r>
              <a:rPr lang="ru-RU" sz="2000" dirty="0" smtClean="0">
                <a:effectLst/>
              </a:rPr>
              <a:t>За результатами вимірювання креслять спектрограму (або використовують готовий бланк з нормативної кривої), наносять фактичні результати і дають оцінку частотах, які перевищують нормативні (рис. 33.2).</a:t>
            </a:r>
            <a:endParaRPr lang="ru-RU" sz="2000" dirty="0">
              <a:effectLst/>
            </a:endParaRPr>
          </a:p>
        </p:txBody>
      </p:sp>
    </p:spTree>
    <p:extLst>
      <p:ext uri="{BB962C8B-B14F-4D97-AF65-F5344CB8AC3E}">
        <p14:creationId xmlns:p14="http://schemas.microsoft.com/office/powerpoint/2010/main" val="4022430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90154"/>
            <a:ext cx="12192000" cy="5632311"/>
          </a:xfrm>
          <a:prstGeom prst="rect">
            <a:avLst/>
          </a:prstGeom>
        </p:spPr>
        <p:txBody>
          <a:bodyPr wrap="square">
            <a:spAutoFit/>
          </a:bodyPr>
          <a:lstStyle/>
          <a:p>
            <a:pPr algn="r"/>
            <a:r>
              <a:rPr lang="ru-RU" sz="2000" dirty="0" smtClean="0">
                <a:effectLst/>
              </a:rPr>
              <a:t/>
            </a:r>
            <a:br>
              <a:rPr lang="ru-RU" sz="2000" dirty="0" smtClean="0">
                <a:effectLst/>
              </a:rPr>
            </a:br>
            <a:endParaRPr lang="ru-RU" sz="2000" dirty="0" smtClean="0">
              <a:effectLst/>
            </a:endParaRPr>
          </a:p>
          <a:p>
            <a:pPr algn="ctr"/>
            <a:r>
              <a:rPr lang="ru-RU" sz="2000" b="1" dirty="0" smtClean="0">
                <a:effectLst/>
              </a:rPr>
              <a:t>НАВЧАЛЬНА ІНСТРУКЦІЯ </a:t>
            </a:r>
            <a:endParaRPr lang="ru-RU" sz="2000" dirty="0" smtClean="0">
              <a:effectLst/>
            </a:endParaRPr>
          </a:p>
          <a:p>
            <a:pPr algn="ctr"/>
            <a:r>
              <a:rPr lang="ru-RU" sz="2000" b="1" dirty="0" smtClean="0">
                <a:effectLst/>
              </a:rPr>
              <a:t>для визначення тональної аудіометрії, </a:t>
            </a:r>
            <a:endParaRPr lang="ru-RU" sz="2000" dirty="0" smtClean="0">
              <a:effectLst/>
            </a:endParaRPr>
          </a:p>
          <a:p>
            <a:pPr algn="ctr"/>
            <a:r>
              <a:rPr lang="ru-RU" sz="2000" b="1" dirty="0" smtClean="0">
                <a:effectLst/>
              </a:rPr>
              <a:t>аудіометром поліклінічним </a:t>
            </a:r>
            <a:r>
              <a:rPr lang="ru-RU" sz="2000" dirty="0" smtClean="0">
                <a:effectLst/>
              </a:rPr>
              <a:t>(АП) (рис. 33.5)</a:t>
            </a:r>
          </a:p>
          <a:p>
            <a:r>
              <a:rPr lang="ru-RU" sz="2000" dirty="0" smtClean="0">
                <a:effectLst/>
              </a:rPr>
              <a:t/>
            </a:r>
            <a:br>
              <a:rPr lang="ru-RU" sz="2000" dirty="0" smtClean="0">
                <a:effectLst/>
              </a:rPr>
            </a:br>
            <a:endParaRPr lang="ru-RU" sz="2000" dirty="0" smtClean="0">
              <a:effectLst/>
            </a:endParaRPr>
          </a:p>
          <a:p>
            <a:pPr algn="just"/>
            <a:r>
              <a:rPr lang="ru-RU" sz="2000" dirty="0" smtClean="0">
                <a:effectLst/>
              </a:rPr>
              <a:t>Втрата слуху під впливом виробничого шуму в залежності від її ступеня визначається як слухове стомлення, слухова адаптація, </a:t>
            </a:r>
            <a:r>
              <a:rPr lang="ru-RU" sz="2000" dirty="0" err="1" smtClean="0">
                <a:effectLst/>
              </a:rPr>
              <a:t>кохлеарний</a:t>
            </a:r>
            <a:r>
              <a:rPr lang="ru-RU" sz="2000" dirty="0" smtClean="0">
                <a:effectLst/>
              </a:rPr>
              <a:t> неврит (шумова хвороба), професійна глухота.</a:t>
            </a:r>
          </a:p>
          <a:p>
            <a:pPr algn="just"/>
            <a:r>
              <a:rPr lang="ru-RU" sz="2000" dirty="0" smtClean="0">
                <a:effectLst/>
              </a:rPr>
              <a:t>Визначення втрати слуху під впливом виробничого шуму в працюючих проводиться методом аудіометрії згідно ГОСТ 12.0.067-78 "ССВТ. Шум. Методи визначення втрати слуху людини".</a:t>
            </a:r>
          </a:p>
          <a:p>
            <a:pPr algn="just"/>
            <a:r>
              <a:rPr lang="ru-RU" sz="2000" dirty="0" smtClean="0">
                <a:effectLst/>
              </a:rPr>
              <a:t>Для оцінки стану слухового аналізатора найчастіше використовують метод визначення тимчасового і постійного зміщення порогу чутливості (ВСПЧ і ПСПЧ відповідно).</a:t>
            </a:r>
          </a:p>
          <a:p>
            <a:pPr algn="just"/>
            <a:r>
              <a:rPr lang="ru-RU" sz="2000" dirty="0" smtClean="0">
                <a:effectLst/>
              </a:rPr>
              <a:t>Для оцінки функціонального стану слухового аналізатора використовують аудіометри: клінічний (АК), призначений для детального клінічного обстеження; поліклінічний (АП) - для обстеження слухової функції людини в поліклініці; масовий (AM) - для масової орієнтовної оцінки слухової функції. Крім цього, використовують аудіометри зарубіжного виробництва: "Ельза", "АУ-5", "МА-31", аудіометр - "ПМ-31" та інші.</a:t>
            </a:r>
            <a:endParaRPr lang="ru-RU" sz="2000" dirty="0">
              <a:effectLst/>
            </a:endParaRPr>
          </a:p>
        </p:txBody>
      </p:sp>
    </p:spTree>
    <p:extLst>
      <p:ext uri="{BB962C8B-B14F-4D97-AF65-F5344CB8AC3E}">
        <p14:creationId xmlns:p14="http://schemas.microsoft.com/office/powerpoint/2010/main" val="20237005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019298" y="0"/>
            <a:ext cx="10153403" cy="4272798"/>
          </a:xfrm>
          <a:prstGeom prst="rect">
            <a:avLst/>
          </a:prstGeom>
        </p:spPr>
      </p:pic>
      <p:sp>
        <p:nvSpPr>
          <p:cNvPr id="3" name="Прямоугольник 2"/>
          <p:cNvSpPr/>
          <p:nvPr/>
        </p:nvSpPr>
        <p:spPr>
          <a:xfrm>
            <a:off x="-1" y="3805673"/>
            <a:ext cx="12192000" cy="2554545"/>
          </a:xfrm>
          <a:prstGeom prst="rect">
            <a:avLst/>
          </a:prstGeom>
        </p:spPr>
        <p:txBody>
          <a:bodyPr wrap="square">
            <a:spAutoFit/>
          </a:bodyPr>
          <a:lstStyle/>
          <a:p>
            <a:pPr algn="ctr"/>
            <a:r>
              <a:rPr lang="ru-RU" sz="1600" dirty="0" smtClean="0">
                <a:effectLst/>
              </a:rPr>
              <a:t>Мал. 33.5. Аудіометр типу АП-02</a:t>
            </a:r>
          </a:p>
          <a:p>
            <a:pPr algn="ctr"/>
            <a:r>
              <a:rPr lang="ru-RU" sz="1600" dirty="0" smtClean="0">
                <a:effectLst/>
              </a:rPr>
              <a:t>а - вид спереду;</a:t>
            </a:r>
          </a:p>
          <a:p>
            <a:pPr algn="just"/>
            <a:r>
              <a:rPr lang="ru-RU" sz="1600" dirty="0" smtClean="0">
                <a:effectLst/>
              </a:rPr>
              <a:t>(1 - кнопка включення в мережу; 2 - індикаторна лампа; 3 - перемикач режиму роботи; 4 - перемикач телефонів повітряної провідності; 5 - перемикач інтенсивності маскуючого шуму; 6 - перемикач інтенсивності тону; 7 - перемикач частот; 8 - кнопка для фіксації аудіограми ; 9 - лампа відповідей пацієнта; 10 - перемикач "переговори"; 11 - перемикач переривання подачі тону; 12 - кнопка переривання подачі тону);</a:t>
            </a:r>
          </a:p>
          <a:p>
            <a:pPr algn="ctr"/>
            <a:r>
              <a:rPr lang="ru-RU" sz="1600" dirty="0" smtClean="0">
                <a:effectLst/>
              </a:rPr>
              <a:t>б - вигляд ззаду;</a:t>
            </a:r>
          </a:p>
          <a:p>
            <a:pPr algn="just"/>
            <a:r>
              <a:rPr lang="ru-RU" sz="1600" dirty="0" smtClean="0">
                <a:effectLst/>
              </a:rPr>
              <a:t>(1 - вилка для включення живлення; 2 - запобіжник; 3 - клема для заземлення приладу; 4 - розетка для підключення кнопки пацієнта; 5 - розетка для телефону кісткової провідності; 6 - розетка для телефону повітряної провідності; 7 - розетка для мікрофона).</a:t>
            </a:r>
            <a:endParaRPr lang="ru-RU" sz="1600" dirty="0">
              <a:effectLst/>
            </a:endParaRPr>
          </a:p>
        </p:txBody>
      </p:sp>
    </p:spTree>
    <p:extLst>
      <p:ext uri="{BB962C8B-B14F-4D97-AF65-F5344CB8AC3E}">
        <p14:creationId xmlns:p14="http://schemas.microsoft.com/office/powerpoint/2010/main" val="3617990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186309"/>
          </a:xfrm>
          <a:prstGeom prst="rect">
            <a:avLst/>
          </a:prstGeom>
        </p:spPr>
        <p:txBody>
          <a:bodyPr wrap="square">
            <a:spAutoFit/>
          </a:bodyPr>
          <a:lstStyle/>
          <a:p>
            <a:pPr algn="ctr"/>
            <a:r>
              <a:rPr lang="ru-RU" b="1" dirty="0" smtClean="0">
                <a:effectLst/>
              </a:rPr>
              <a:t>Порядок проведення тональної аудіометрії </a:t>
            </a:r>
            <a:endParaRPr lang="ru-RU" dirty="0" smtClean="0">
              <a:effectLst/>
            </a:endParaRPr>
          </a:p>
          <a:p>
            <a:pPr algn="ctr"/>
            <a:r>
              <a:rPr lang="ru-RU" b="1" dirty="0" smtClean="0">
                <a:effectLst/>
              </a:rPr>
              <a:t>аудіометром поліклінічним (АП)</a:t>
            </a:r>
            <a:endParaRPr lang="ru-RU" dirty="0" smtClean="0">
              <a:effectLst/>
            </a:endParaRPr>
          </a:p>
          <a:p>
            <a:pPr algn="just"/>
            <a:endParaRPr lang="ru-RU" dirty="0" smtClean="0">
              <a:effectLst/>
            </a:endParaRPr>
          </a:p>
          <a:p>
            <a:pPr algn="just"/>
            <a:r>
              <a:rPr lang="ru-RU" dirty="0" smtClean="0">
                <a:effectLst/>
              </a:rPr>
              <a:t>В першу чергу слід відзначити, що аудіометрія повинна проводитися в сурдокамері (приміщення, де забезпечена повна тиша). Порядок проведення тональної аудіометрії наступний.</a:t>
            </a:r>
          </a:p>
          <a:p>
            <a:pPr algn="just"/>
            <a:r>
              <a:rPr lang="ru-RU" dirty="0" smtClean="0">
                <a:effectLst/>
              </a:rPr>
              <a:t>При вивченні повітряної провідності до вуха піддослідного через повітряний телефон подають звуки різних рівнів. Дослідження починається з подачі звуку (тону) частотою 1000 Гц і інтенсивністю значно вище порогової.</a:t>
            </a:r>
          </a:p>
          <a:p>
            <a:pPr algn="just"/>
            <a:r>
              <a:rPr lang="ru-RU" dirty="0" smtClean="0">
                <a:effectLst/>
              </a:rPr>
              <a:t>Тривалість звучання подається тони близько 1-2 сек. Рівень звуку поступово знижують до тих пір, поки він перестає бути чутним, а потім посилюють до рівня ледь чутного. Таким же чином слухову чутливість визначають на частотах 500, 200, 125, а потім - 2000, 4000, 8000 Гц.</a:t>
            </a:r>
          </a:p>
          <a:p>
            <a:pPr algn="just"/>
            <a:r>
              <a:rPr lang="ru-RU" dirty="0" smtClean="0">
                <a:effectLst/>
              </a:rPr>
              <a:t>Для визначення кісткової звукопровідності користуються "кістковим телефоном-вібратором", який притискають до соскоподібного відростка. При цьому, щоб запобігти прослуховування другим (НЕ досліджуваним) вухом, за допомогою спеціального пристрою на останній подають маскує</a:t>
            </a:r>
            <a:r>
              <a:rPr lang="ru-RU" dirty="0" err="1" smtClean="0">
                <a:effectLst/>
              </a:rPr>
              <a:t>шірокочастотний</a:t>
            </a:r>
            <a:r>
              <a:rPr lang="ru-RU" dirty="0" smtClean="0">
                <a:effectLst/>
              </a:rPr>
              <a:t> (білий шум.</a:t>
            </a:r>
          </a:p>
          <a:p>
            <a:pPr algn="just"/>
            <a:r>
              <a:rPr lang="ru-RU" dirty="0" smtClean="0">
                <a:effectLst/>
              </a:rPr>
              <a:t>Послідовність визначення порогової слуховий чутливості при кісткової провідності така ж, як при повітряному.</a:t>
            </a:r>
          </a:p>
          <a:p>
            <a:pPr algn="just"/>
            <a:r>
              <a:rPr lang="ru-RU" dirty="0" smtClean="0">
                <a:effectLst/>
              </a:rPr>
              <a:t>Для визначення міцності органу слуху при роботі в умовах інтенсивного виробничого шуму користуються пробою </a:t>
            </a:r>
            <a:r>
              <a:rPr lang="ru-RU" dirty="0" err="1" smtClean="0">
                <a:effectLst/>
              </a:rPr>
              <a:t>Пейзера</a:t>
            </a:r>
            <a:r>
              <a:rPr lang="ru-RU" dirty="0" smtClean="0">
                <a:effectLst/>
              </a:rPr>
              <a:t>. При цьому, після визначення порогу чутливості через повітряну і кісткову провідність тони в 1000 Гц, через повітряний телефон посилають в вухо протягом трьох хвилин той самий тон 1000 Гц інтенсивністю 100 дБ. Через 15 сек. після звукового навантаження знову визначають поріг чутливості на тій частоті. Після годинного відпочинку досвід повторюють, але звукова навантаження тієї ж інтенсивності і тривалості подається через "кістковий" телефон. Через 15 сек. після подачі звуку визначають поріг чутливості через кісткову провідність для тону частотою 1000 Гц. Результати проби оцінюють згідно з даними таблиці 2.</a:t>
            </a:r>
            <a:endParaRPr lang="ru-RU" dirty="0">
              <a:effectLst/>
            </a:endParaRPr>
          </a:p>
        </p:txBody>
      </p:sp>
    </p:spTree>
    <p:extLst>
      <p:ext uri="{BB962C8B-B14F-4D97-AF65-F5344CB8AC3E}">
        <p14:creationId xmlns:p14="http://schemas.microsoft.com/office/powerpoint/2010/main" val="11697284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4218978480"/>
              </p:ext>
            </p:extLst>
          </p:nvPr>
        </p:nvGraphicFramePr>
        <p:xfrm>
          <a:off x="-23750" y="1000051"/>
          <a:ext cx="5771613" cy="3028950"/>
        </p:xfrm>
        <a:graphic>
          <a:graphicData uri="http://schemas.openxmlformats.org/drawingml/2006/table">
            <a:tbl>
              <a:tblPr/>
              <a:tblGrid>
                <a:gridCol w="1768285">
                  <a:extLst>
                    <a:ext uri="{9D8B030D-6E8A-4147-A177-3AD203B41FA5}">
                      <a16:colId xmlns:a16="http://schemas.microsoft.com/office/drawing/2014/main" val="1054233483"/>
                    </a:ext>
                  </a:extLst>
                </a:gridCol>
                <a:gridCol w="1561836">
                  <a:extLst>
                    <a:ext uri="{9D8B030D-6E8A-4147-A177-3AD203B41FA5}">
                      <a16:colId xmlns:a16="http://schemas.microsoft.com/office/drawing/2014/main" val="829360089"/>
                    </a:ext>
                  </a:extLst>
                </a:gridCol>
                <a:gridCol w="2441492">
                  <a:extLst>
                    <a:ext uri="{9D8B030D-6E8A-4147-A177-3AD203B41FA5}">
                      <a16:colId xmlns:a16="http://schemas.microsoft.com/office/drawing/2014/main" val="95748824"/>
                    </a:ext>
                  </a:extLst>
                </a:gridCol>
              </a:tblGrid>
              <a:tr h="0">
                <a:tc gridSpan="2">
                  <a:txBody>
                    <a:bodyPr/>
                    <a:lstStyle/>
                    <a:p>
                      <a:pPr algn="ctr" rtl="0"/>
                      <a:r>
                        <a:rPr lang="ru-RU" dirty="0">
                          <a:effectLst/>
                        </a:rPr>
                        <a:t>Підвищення порогу чутливості </a:t>
                      </a:r>
                    </a:p>
                    <a:p>
                      <a:pPr algn="ctr" rtl="0"/>
                      <a:r>
                        <a:rPr lang="ru-RU" dirty="0">
                          <a:effectLst/>
                        </a:rPr>
                        <a:t>(ДБ після навантаження по провідності)</a:t>
                      </a:r>
                    </a:p>
                  </a:txBody>
                  <a:tcPr marL="28575" marR="28575" marT="28575" marB="28575">
                    <a:lnL>
                      <a:noFill/>
                    </a:lnL>
                    <a:lnR>
                      <a:noFill/>
                    </a:lnR>
                    <a:lnT>
                      <a:noFill/>
                    </a:lnT>
                    <a:lnB>
                      <a:noFill/>
                    </a:lnB>
                  </a:tcPr>
                </a:tc>
                <a:tc hMerge="1">
                  <a:txBody>
                    <a:bodyPr/>
                    <a:lstStyle/>
                    <a:p>
                      <a:endParaRPr lang="ru-RU"/>
                    </a:p>
                  </a:txBody>
                  <a:tcPr/>
                </a:tc>
                <a:tc>
                  <a:txBody>
                    <a:bodyPr/>
                    <a:lstStyle/>
                    <a:p>
                      <a:pPr algn="ctr" rtl="0"/>
                      <a:r>
                        <a:rPr lang="ru-RU">
                          <a:effectLst/>
                        </a:rPr>
                        <a:t>оцінка</a:t>
                      </a:r>
                    </a:p>
                  </a:txBody>
                  <a:tcPr marL="28575" marR="28575" marT="28575" marB="28575">
                    <a:lnL>
                      <a:noFill/>
                    </a:lnL>
                    <a:lnR>
                      <a:noFill/>
                    </a:lnR>
                    <a:lnT>
                      <a:noFill/>
                    </a:lnT>
                    <a:lnB>
                      <a:noFill/>
                    </a:lnB>
                  </a:tcPr>
                </a:tc>
                <a:extLst>
                  <a:ext uri="{0D108BD9-81ED-4DB2-BD59-A6C34878D82A}">
                    <a16:rowId xmlns:a16="http://schemas.microsoft.com/office/drawing/2014/main" val="2650092195"/>
                  </a:ext>
                </a:extLst>
              </a:tr>
              <a:tr h="0">
                <a:tc>
                  <a:txBody>
                    <a:bodyPr/>
                    <a:lstStyle/>
                    <a:p>
                      <a:pPr algn="ctr" rtl="0"/>
                      <a:r>
                        <a:rPr lang="ru-RU">
                          <a:effectLst/>
                        </a:rPr>
                        <a:t>повітряної</a:t>
                      </a:r>
                    </a:p>
                  </a:txBody>
                  <a:tcPr marL="28575" marR="28575" marT="28575" marB="28575">
                    <a:lnL>
                      <a:noFill/>
                    </a:lnL>
                    <a:lnR>
                      <a:noFill/>
                    </a:lnR>
                    <a:lnT>
                      <a:noFill/>
                    </a:lnT>
                    <a:lnB>
                      <a:noFill/>
                    </a:lnB>
                  </a:tcPr>
                </a:tc>
                <a:tc>
                  <a:txBody>
                    <a:bodyPr/>
                    <a:lstStyle/>
                    <a:p>
                      <a:pPr algn="ctr" rtl="0"/>
                      <a:r>
                        <a:rPr lang="ru-RU">
                          <a:effectLst/>
                        </a:rPr>
                        <a:t>кісткової</a:t>
                      </a:r>
                    </a:p>
                  </a:txBody>
                  <a:tcPr marL="28575" marR="28575" marT="28575" marB="28575">
                    <a:lnL>
                      <a:noFill/>
                    </a:lnL>
                    <a:lnR>
                      <a:noFill/>
                    </a:lnR>
                    <a:lnT>
                      <a:noFill/>
                    </a:lnT>
                    <a:lnB>
                      <a:noFill/>
                    </a:lnB>
                  </a:tcPr>
                </a:tc>
                <a:tc>
                  <a:txBody>
                    <a:bodyPr/>
                    <a:lstStyle/>
                    <a:p>
                      <a:pPr algn="ctr" rtl="0"/>
                      <a:r>
                        <a:rPr lang="ru-RU">
                          <a:effectLst/>
                        </a:rPr>
                        <a:t/>
                      </a:r>
                      <a:br>
                        <a:rPr lang="ru-RU">
                          <a:effectLst/>
                        </a:rPr>
                      </a:br>
                      <a:endParaRPr lang="ru-RU">
                        <a:effectLst/>
                      </a:endParaRPr>
                    </a:p>
                  </a:txBody>
                  <a:tcPr marL="28575" marR="28575" marT="28575" marB="28575">
                    <a:lnL>
                      <a:noFill/>
                    </a:lnL>
                    <a:lnR>
                      <a:noFill/>
                    </a:lnR>
                    <a:lnT>
                      <a:noFill/>
                    </a:lnT>
                    <a:lnB>
                      <a:noFill/>
                    </a:lnB>
                  </a:tcPr>
                </a:tc>
                <a:extLst>
                  <a:ext uri="{0D108BD9-81ED-4DB2-BD59-A6C34878D82A}">
                    <a16:rowId xmlns:a16="http://schemas.microsoft.com/office/drawing/2014/main" val="677637191"/>
                  </a:ext>
                </a:extLst>
              </a:tr>
              <a:tr h="0">
                <a:tc>
                  <a:txBody>
                    <a:bodyPr/>
                    <a:lstStyle/>
                    <a:p>
                      <a:pPr algn="ctr" rtl="0"/>
                      <a:r>
                        <a:rPr lang="ru-RU">
                          <a:effectLst/>
                        </a:rPr>
                        <a:t>5</a:t>
                      </a:r>
                    </a:p>
                  </a:txBody>
                  <a:tcPr marL="28575" marR="28575" marT="28575" marB="28575">
                    <a:lnL>
                      <a:noFill/>
                    </a:lnL>
                    <a:lnR>
                      <a:noFill/>
                    </a:lnR>
                    <a:lnT>
                      <a:noFill/>
                    </a:lnT>
                    <a:lnB>
                      <a:noFill/>
                    </a:lnB>
                  </a:tcPr>
                </a:tc>
                <a:tc>
                  <a:txBody>
                    <a:bodyPr/>
                    <a:lstStyle/>
                    <a:p>
                      <a:pPr algn="ctr" rtl="0"/>
                      <a:r>
                        <a:rPr lang="ru-RU">
                          <a:effectLst/>
                        </a:rPr>
                        <a:t>0</a:t>
                      </a:r>
                    </a:p>
                  </a:txBody>
                  <a:tcPr marL="28575" marR="28575" marT="28575" marB="28575">
                    <a:lnL>
                      <a:noFill/>
                    </a:lnL>
                    <a:lnR>
                      <a:noFill/>
                    </a:lnR>
                    <a:lnT>
                      <a:noFill/>
                    </a:lnT>
                    <a:lnB>
                      <a:noFill/>
                    </a:lnB>
                  </a:tcPr>
                </a:tc>
                <a:tc>
                  <a:txBody>
                    <a:bodyPr/>
                    <a:lstStyle/>
                    <a:p>
                      <a:pPr algn="ctr" rtl="0"/>
                      <a:r>
                        <a:rPr lang="ru-RU">
                          <a:effectLst/>
                        </a:rPr>
                        <a:t>Стійкий до шумового впливу</a:t>
                      </a:r>
                    </a:p>
                  </a:txBody>
                  <a:tcPr marL="28575" marR="28575" marT="28575" marB="28575">
                    <a:lnL>
                      <a:noFill/>
                    </a:lnL>
                    <a:lnR>
                      <a:noFill/>
                    </a:lnR>
                    <a:lnT>
                      <a:noFill/>
                    </a:lnT>
                    <a:lnB>
                      <a:noFill/>
                    </a:lnB>
                  </a:tcPr>
                </a:tc>
                <a:extLst>
                  <a:ext uri="{0D108BD9-81ED-4DB2-BD59-A6C34878D82A}">
                    <a16:rowId xmlns:a16="http://schemas.microsoft.com/office/drawing/2014/main" val="4141925165"/>
                  </a:ext>
                </a:extLst>
              </a:tr>
              <a:tr h="0">
                <a:tc>
                  <a:txBody>
                    <a:bodyPr/>
                    <a:lstStyle/>
                    <a:p>
                      <a:pPr algn="ctr" rtl="0"/>
                      <a:r>
                        <a:rPr lang="ru-RU">
                          <a:effectLst/>
                        </a:rPr>
                        <a:t>6-10</a:t>
                      </a:r>
                    </a:p>
                  </a:txBody>
                  <a:tcPr marL="28575" marR="28575" marT="28575" marB="28575">
                    <a:lnL>
                      <a:noFill/>
                    </a:lnL>
                    <a:lnR>
                      <a:noFill/>
                    </a:lnR>
                    <a:lnT>
                      <a:noFill/>
                    </a:lnT>
                    <a:lnB>
                      <a:noFill/>
                    </a:lnB>
                  </a:tcPr>
                </a:tc>
                <a:tc>
                  <a:txBody>
                    <a:bodyPr/>
                    <a:lstStyle/>
                    <a:p>
                      <a:pPr algn="ctr" rtl="0"/>
                      <a:r>
                        <a:rPr lang="ru-RU">
                          <a:effectLst/>
                        </a:rPr>
                        <a:t>0</a:t>
                      </a:r>
                    </a:p>
                  </a:txBody>
                  <a:tcPr marL="28575" marR="28575" marT="28575" marB="28575">
                    <a:lnL>
                      <a:noFill/>
                    </a:lnL>
                    <a:lnR>
                      <a:noFill/>
                    </a:lnR>
                    <a:lnT>
                      <a:noFill/>
                    </a:lnT>
                    <a:lnB>
                      <a:noFill/>
                    </a:lnB>
                  </a:tcPr>
                </a:tc>
                <a:tc>
                  <a:txBody>
                    <a:bodyPr/>
                    <a:lstStyle/>
                    <a:p>
                      <a:pPr algn="ctr" rtl="0"/>
                      <a:r>
                        <a:rPr lang="ru-RU">
                          <a:effectLst/>
                        </a:rPr>
                        <a:t>Схильний до шумового впливу</a:t>
                      </a:r>
                    </a:p>
                  </a:txBody>
                  <a:tcPr marL="28575" marR="28575" marT="28575" marB="28575">
                    <a:lnL>
                      <a:noFill/>
                    </a:lnL>
                    <a:lnR>
                      <a:noFill/>
                    </a:lnR>
                    <a:lnT>
                      <a:noFill/>
                    </a:lnT>
                    <a:lnB>
                      <a:noFill/>
                    </a:lnB>
                  </a:tcPr>
                </a:tc>
                <a:extLst>
                  <a:ext uri="{0D108BD9-81ED-4DB2-BD59-A6C34878D82A}">
                    <a16:rowId xmlns:a16="http://schemas.microsoft.com/office/drawing/2014/main" val="1414934168"/>
                  </a:ext>
                </a:extLst>
              </a:tr>
              <a:tr h="0">
                <a:tc>
                  <a:txBody>
                    <a:bodyPr/>
                    <a:lstStyle/>
                    <a:p>
                      <a:pPr algn="ctr" rtl="0"/>
                      <a:r>
                        <a:rPr lang="ru-RU">
                          <a:effectLst/>
                        </a:rPr>
                        <a:t>10</a:t>
                      </a:r>
                    </a:p>
                  </a:txBody>
                  <a:tcPr marL="28575" marR="28575" marT="28575" marB="28575">
                    <a:lnL>
                      <a:noFill/>
                    </a:lnL>
                    <a:lnR>
                      <a:noFill/>
                    </a:lnR>
                    <a:lnT>
                      <a:noFill/>
                    </a:lnT>
                    <a:lnB>
                      <a:noFill/>
                    </a:lnB>
                  </a:tcPr>
                </a:tc>
                <a:tc>
                  <a:txBody>
                    <a:bodyPr/>
                    <a:lstStyle/>
                    <a:p>
                      <a:pPr algn="ctr" rtl="0"/>
                      <a:r>
                        <a:rPr lang="ru-RU">
                          <a:effectLst/>
                        </a:rPr>
                        <a:t>5</a:t>
                      </a:r>
                    </a:p>
                  </a:txBody>
                  <a:tcPr marL="28575" marR="28575" marT="28575" marB="28575">
                    <a:lnL>
                      <a:noFill/>
                    </a:lnL>
                    <a:lnR>
                      <a:noFill/>
                    </a:lnR>
                    <a:lnT>
                      <a:noFill/>
                    </a:lnT>
                    <a:lnB>
                      <a:noFill/>
                    </a:lnB>
                  </a:tcPr>
                </a:tc>
                <a:tc>
                  <a:txBody>
                    <a:bodyPr/>
                    <a:lstStyle/>
                    <a:p>
                      <a:pPr algn="ctr" rtl="0"/>
                      <a:r>
                        <a:rPr lang="ru-RU" dirty="0">
                          <a:effectLst/>
                        </a:rPr>
                        <a:t>Надчутливий до шуму</a:t>
                      </a:r>
                    </a:p>
                  </a:txBody>
                  <a:tcPr marL="28575" marR="28575" marT="28575" marB="28575">
                    <a:lnL>
                      <a:noFill/>
                    </a:lnL>
                    <a:lnR>
                      <a:noFill/>
                    </a:lnR>
                    <a:lnT>
                      <a:noFill/>
                    </a:lnT>
                    <a:lnB>
                      <a:noFill/>
                    </a:lnB>
                  </a:tcPr>
                </a:tc>
                <a:extLst>
                  <a:ext uri="{0D108BD9-81ED-4DB2-BD59-A6C34878D82A}">
                    <a16:rowId xmlns:a16="http://schemas.microsoft.com/office/drawing/2014/main" val="453905285"/>
                  </a:ext>
                </a:extLst>
              </a:tr>
            </a:tbl>
          </a:graphicData>
        </a:graphic>
      </p:graphicFrame>
      <p:sp>
        <p:nvSpPr>
          <p:cNvPr id="3" name="Rectangle 1"/>
          <p:cNvSpPr>
            <a:spLocks noChangeArrowheads="1"/>
          </p:cNvSpPr>
          <p:nvPr/>
        </p:nvSpPr>
        <p:spPr bwMode="auto">
          <a:xfrm>
            <a:off x="1003464" y="-100526"/>
            <a:ext cx="3717183"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24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ru-RU" altLang="ru-RU" b="1" i="0" u="none" strike="noStrike" cap="none" normalizeH="0" baseline="0" dirty="0" smtClean="0">
                <a:ln>
                  <a:noFill/>
                </a:ln>
                <a:solidFill>
                  <a:schemeClr val="tx1"/>
                </a:solidFill>
                <a:effectLst/>
                <a:latin typeface="Arial" panose="020B0604020202020204" pitchFamily="34" charset="0"/>
              </a:rPr>
              <a:t>Оцінка стійкості органу слуху</a:t>
            </a:r>
            <a:endParaRPr kumimoji="0" lang="ru-RU" altLang="ru-RU" sz="105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Arial" panose="020B0604020202020204" pitchFamily="34" charset="0"/>
              </a:rPr>
              <a:t/>
            </a:r>
            <a:br>
              <a:rPr kumimoji="0" lang="ru-RU" altLang="ru-RU" sz="2400" b="0" i="0" u="none" strike="noStrike" cap="none" normalizeH="0" baseline="0" dirty="0" smtClean="0">
                <a:ln>
                  <a:noFill/>
                </a:ln>
                <a:solidFill>
                  <a:schemeClr val="tx1"/>
                </a:solidFill>
                <a:effectLst/>
                <a:latin typeface="Arial" panose="020B0604020202020204" pitchFamily="34" charset="0"/>
              </a:rPr>
            </a:br>
            <a:endParaRPr kumimoji="0" lang="ru-RU" altLang="ru-RU" sz="24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Arial" panose="020B0604020202020204" pitchFamily="34" charset="0"/>
              </a:rPr>
              <a:t/>
            </a:r>
            <a:br>
              <a:rPr kumimoji="0" lang="ru-RU" altLang="ru-RU" sz="2400" b="0" i="0" u="none" strike="noStrike" cap="none" normalizeH="0" baseline="0" dirty="0" smtClean="0">
                <a:ln>
                  <a:noFill/>
                </a:ln>
                <a:solidFill>
                  <a:schemeClr val="tx1"/>
                </a:solidFill>
                <a:effectLst/>
                <a:latin typeface="Arial" panose="020B0604020202020204" pitchFamily="34" charset="0"/>
              </a:rPr>
            </a:br>
            <a:endParaRPr kumimoji="0" lang="ru-RU" altLang="ru-RU" sz="2400" b="0" i="0" u="none" strike="noStrike" cap="none" normalizeH="0" baseline="0" dirty="0" smtClean="0">
              <a:ln>
                <a:noFill/>
              </a:ln>
              <a:solidFill>
                <a:schemeClr val="tx1"/>
              </a:solidFill>
              <a:effectLst/>
              <a:latin typeface="Arial" panose="020B0604020202020204" pitchFamily="34" charset="0"/>
            </a:endParaRPr>
          </a:p>
        </p:txBody>
      </p:sp>
      <p:sp>
        <p:nvSpPr>
          <p:cNvPr id="4" name="Прямоугольник 3"/>
          <p:cNvSpPr/>
          <p:nvPr/>
        </p:nvSpPr>
        <p:spPr>
          <a:xfrm>
            <a:off x="8089301" y="0"/>
            <a:ext cx="2521075" cy="369332"/>
          </a:xfrm>
          <a:prstGeom prst="rect">
            <a:avLst/>
          </a:prstGeom>
        </p:spPr>
        <p:txBody>
          <a:bodyPr wrap="none">
            <a:spAutoFit/>
          </a:bodyPr>
          <a:lstStyle/>
          <a:p>
            <a:pPr algn="ctr">
              <a:buFont typeface="+mj-lt"/>
              <a:buAutoNum type="arabicPeriod"/>
            </a:pPr>
            <a:r>
              <a:rPr lang="ru-RU" b="1" dirty="0" smtClean="0">
                <a:effectLst/>
              </a:rPr>
              <a:t>Ступінь втрати слуху</a:t>
            </a:r>
            <a:endParaRPr lang="ru-RU" dirty="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308097253"/>
              </p:ext>
            </p:extLst>
          </p:nvPr>
        </p:nvGraphicFramePr>
        <p:xfrm>
          <a:off x="6460179" y="692374"/>
          <a:ext cx="5573905" cy="4097196"/>
        </p:xfrm>
        <a:graphic>
          <a:graphicData uri="http://schemas.openxmlformats.org/drawingml/2006/table">
            <a:tbl>
              <a:tblPr/>
              <a:tblGrid>
                <a:gridCol w="1901379">
                  <a:extLst>
                    <a:ext uri="{9D8B030D-6E8A-4147-A177-3AD203B41FA5}">
                      <a16:colId xmlns:a16="http://schemas.microsoft.com/office/drawing/2014/main" val="3584671472"/>
                    </a:ext>
                  </a:extLst>
                </a:gridCol>
                <a:gridCol w="1901379">
                  <a:extLst>
                    <a:ext uri="{9D8B030D-6E8A-4147-A177-3AD203B41FA5}">
                      <a16:colId xmlns:a16="http://schemas.microsoft.com/office/drawing/2014/main" val="522559456"/>
                    </a:ext>
                  </a:extLst>
                </a:gridCol>
                <a:gridCol w="1771147">
                  <a:extLst>
                    <a:ext uri="{9D8B030D-6E8A-4147-A177-3AD203B41FA5}">
                      <a16:colId xmlns:a16="http://schemas.microsoft.com/office/drawing/2014/main" val="4014581760"/>
                    </a:ext>
                  </a:extLst>
                </a:gridCol>
              </a:tblGrid>
              <a:tr h="281785">
                <a:tc rowSpan="2">
                  <a:txBody>
                    <a:bodyPr/>
                    <a:lstStyle/>
                    <a:p>
                      <a:pPr algn="ctr" rtl="0"/>
                      <a:r>
                        <a:rPr lang="ru-RU" sz="1600">
                          <a:effectLst/>
                        </a:rPr>
                        <a:t>Ступінь втрати слуху</a:t>
                      </a:r>
                    </a:p>
                  </a:txBody>
                  <a:tcPr marL="24292" marR="24292" marT="24292" marB="24292" anchor="ctr">
                    <a:lnL>
                      <a:noFill/>
                    </a:lnL>
                    <a:lnR>
                      <a:noFill/>
                    </a:lnR>
                    <a:lnT>
                      <a:noFill/>
                    </a:lnT>
                    <a:lnB>
                      <a:noFill/>
                    </a:lnB>
                  </a:tcPr>
                </a:tc>
                <a:tc gridSpan="2">
                  <a:txBody>
                    <a:bodyPr/>
                    <a:lstStyle/>
                    <a:p>
                      <a:pPr algn="ctr" rtl="0"/>
                      <a:r>
                        <a:rPr lang="ru-RU" sz="1600">
                          <a:effectLst/>
                        </a:rPr>
                        <a:t>Значення втрати слуху, дБ</a:t>
                      </a:r>
                    </a:p>
                  </a:txBody>
                  <a:tcPr marL="24292" marR="24292" marT="24292" marB="24292" anchor="ctr">
                    <a:lnL>
                      <a:noFill/>
                    </a:lnL>
                    <a:lnR>
                      <a:noFill/>
                    </a:lnR>
                    <a:lnT>
                      <a:noFill/>
                    </a:lnT>
                    <a:lnB>
                      <a:noFill/>
                    </a:lnB>
                  </a:tcPr>
                </a:tc>
                <a:tc hMerge="1">
                  <a:txBody>
                    <a:bodyPr/>
                    <a:lstStyle/>
                    <a:p>
                      <a:endParaRPr lang="ru-RU"/>
                    </a:p>
                  </a:txBody>
                  <a:tcPr/>
                </a:tc>
                <a:extLst>
                  <a:ext uri="{0D108BD9-81ED-4DB2-BD59-A6C34878D82A}">
                    <a16:rowId xmlns:a16="http://schemas.microsoft.com/office/drawing/2014/main" val="488580803"/>
                  </a:ext>
                </a:extLst>
              </a:tr>
              <a:tr h="748188">
                <a:tc vMerge="1">
                  <a:txBody>
                    <a:bodyPr/>
                    <a:lstStyle/>
                    <a:p>
                      <a:endParaRPr lang="ru-RU"/>
                    </a:p>
                  </a:txBody>
                  <a:tcPr/>
                </a:tc>
                <a:tc>
                  <a:txBody>
                    <a:bodyPr/>
                    <a:lstStyle/>
                    <a:p>
                      <a:pPr algn="ctr" rtl="0"/>
                      <a:r>
                        <a:rPr lang="ru-RU" sz="1600">
                          <a:effectLst/>
                        </a:rPr>
                        <a:t>на розмовних частотах (500,1000,2000 Гц)</a:t>
                      </a:r>
                    </a:p>
                  </a:txBody>
                  <a:tcPr marL="24292" marR="24292" marT="24292" marB="24292" anchor="ctr">
                    <a:lnL>
                      <a:noFill/>
                    </a:lnL>
                    <a:lnR>
                      <a:noFill/>
                    </a:lnR>
                    <a:lnT>
                      <a:noFill/>
                    </a:lnT>
                    <a:lnB>
                      <a:noFill/>
                    </a:lnB>
                  </a:tcPr>
                </a:tc>
                <a:tc>
                  <a:txBody>
                    <a:bodyPr/>
                    <a:lstStyle/>
                    <a:p>
                      <a:pPr algn="ctr" rtl="0"/>
                      <a:r>
                        <a:rPr lang="ru-RU" sz="1600">
                          <a:effectLst/>
                        </a:rPr>
                        <a:t>на частоті 4000 Гц</a:t>
                      </a:r>
                    </a:p>
                  </a:txBody>
                  <a:tcPr marL="24292" marR="24292" marT="24292" marB="24292" anchor="ctr">
                    <a:lnL>
                      <a:noFill/>
                    </a:lnL>
                    <a:lnR>
                      <a:noFill/>
                    </a:lnR>
                    <a:lnT>
                      <a:noFill/>
                    </a:lnT>
                    <a:lnB>
                      <a:noFill/>
                    </a:lnB>
                  </a:tcPr>
                </a:tc>
                <a:extLst>
                  <a:ext uri="{0D108BD9-81ED-4DB2-BD59-A6C34878D82A}">
                    <a16:rowId xmlns:a16="http://schemas.microsoft.com/office/drawing/2014/main" val="418224384"/>
                  </a:ext>
                </a:extLst>
              </a:tr>
              <a:tr h="748188">
                <a:tc>
                  <a:txBody>
                    <a:bodyPr/>
                    <a:lstStyle/>
                    <a:p>
                      <a:pPr rtl="0"/>
                      <a:r>
                        <a:rPr lang="ru-RU" sz="1600">
                          <a:effectLst/>
                        </a:rPr>
                        <a:t>Ознаки дії шуму на орган слуху</a:t>
                      </a:r>
                    </a:p>
                  </a:txBody>
                  <a:tcPr marL="24292" marR="24292" marT="24292" marB="24292">
                    <a:lnL>
                      <a:noFill/>
                    </a:lnL>
                    <a:lnR>
                      <a:noFill/>
                    </a:lnR>
                    <a:lnT>
                      <a:noFill/>
                    </a:lnT>
                    <a:lnB>
                      <a:noFill/>
                    </a:lnB>
                  </a:tcPr>
                </a:tc>
                <a:tc>
                  <a:txBody>
                    <a:bodyPr/>
                    <a:lstStyle/>
                    <a:p>
                      <a:pPr algn="ctr" rtl="0"/>
                      <a:r>
                        <a:rPr lang="ru-RU" sz="1600">
                          <a:effectLst/>
                        </a:rPr>
                        <a:t>менше 10 (500 Гц-5; 1000 Гц -10; 2000 Гц-10 дБ)</a:t>
                      </a:r>
                    </a:p>
                  </a:txBody>
                  <a:tcPr marL="24292" marR="24292" marT="24292" marB="24292" anchor="ctr">
                    <a:lnL>
                      <a:noFill/>
                    </a:lnL>
                    <a:lnR>
                      <a:noFill/>
                    </a:lnR>
                    <a:lnT>
                      <a:noFill/>
                    </a:lnT>
                    <a:lnB>
                      <a:noFill/>
                    </a:lnB>
                  </a:tcPr>
                </a:tc>
                <a:tc>
                  <a:txBody>
                    <a:bodyPr/>
                    <a:lstStyle/>
                    <a:p>
                      <a:pPr algn="ctr" rtl="0"/>
                      <a:r>
                        <a:rPr lang="ru-RU" sz="1600">
                          <a:effectLst/>
                        </a:rPr>
                        <a:t>менше 40</a:t>
                      </a:r>
                    </a:p>
                  </a:txBody>
                  <a:tcPr marL="24292" marR="24292" marT="24292" marB="24292" anchor="ctr">
                    <a:lnL>
                      <a:noFill/>
                    </a:lnL>
                    <a:lnR>
                      <a:noFill/>
                    </a:lnR>
                    <a:lnT>
                      <a:noFill/>
                    </a:lnT>
                    <a:lnB>
                      <a:noFill/>
                    </a:lnB>
                  </a:tcPr>
                </a:tc>
                <a:extLst>
                  <a:ext uri="{0D108BD9-81ED-4DB2-BD59-A6C34878D82A}">
                    <a16:rowId xmlns:a16="http://schemas.microsoft.com/office/drawing/2014/main" val="857037935"/>
                  </a:ext>
                </a:extLst>
              </a:tr>
              <a:tr h="748188">
                <a:tc>
                  <a:txBody>
                    <a:bodyPr/>
                    <a:lstStyle/>
                    <a:p>
                      <a:pPr rtl="0"/>
                      <a:r>
                        <a:rPr lang="ru-RU" sz="1600">
                          <a:effectLst/>
                        </a:rPr>
                        <a:t>Перша ступінь (легке зниження слуху)</a:t>
                      </a:r>
                    </a:p>
                  </a:txBody>
                  <a:tcPr marL="24292" marR="24292" marT="24292" marB="24292">
                    <a:lnL>
                      <a:noFill/>
                    </a:lnL>
                    <a:lnR>
                      <a:noFill/>
                    </a:lnR>
                    <a:lnT>
                      <a:noFill/>
                    </a:lnT>
                    <a:lnB>
                      <a:noFill/>
                    </a:lnB>
                  </a:tcPr>
                </a:tc>
                <a:tc>
                  <a:txBody>
                    <a:bodyPr/>
                    <a:lstStyle/>
                    <a:p>
                      <a:pPr algn="ctr" rtl="0"/>
                      <a:r>
                        <a:rPr lang="ru-RU" sz="1600">
                          <a:effectLst/>
                        </a:rPr>
                        <a:t>10-20</a:t>
                      </a:r>
                    </a:p>
                  </a:txBody>
                  <a:tcPr marL="24292" marR="24292" marT="24292" marB="24292" anchor="ctr">
                    <a:lnL>
                      <a:noFill/>
                    </a:lnL>
                    <a:lnR>
                      <a:noFill/>
                    </a:lnR>
                    <a:lnT>
                      <a:noFill/>
                    </a:lnT>
                    <a:lnB>
                      <a:noFill/>
                    </a:lnB>
                  </a:tcPr>
                </a:tc>
                <a:tc>
                  <a:txBody>
                    <a:bodyPr/>
                    <a:lstStyle/>
                    <a:p>
                      <a:pPr algn="ctr" rtl="0"/>
                      <a:r>
                        <a:rPr lang="ru-RU" sz="1600">
                          <a:effectLst/>
                        </a:rPr>
                        <a:t>60 ± 20</a:t>
                      </a:r>
                    </a:p>
                  </a:txBody>
                  <a:tcPr marL="24292" marR="24292" marT="24292" marB="24292" anchor="ctr">
                    <a:lnL>
                      <a:noFill/>
                    </a:lnL>
                    <a:lnR>
                      <a:noFill/>
                    </a:lnR>
                    <a:lnT>
                      <a:noFill/>
                    </a:lnT>
                    <a:lnB>
                      <a:noFill/>
                    </a:lnB>
                  </a:tcPr>
                </a:tc>
                <a:extLst>
                  <a:ext uri="{0D108BD9-81ED-4DB2-BD59-A6C34878D82A}">
                    <a16:rowId xmlns:a16="http://schemas.microsoft.com/office/drawing/2014/main" val="804804312"/>
                  </a:ext>
                </a:extLst>
              </a:tr>
              <a:tr h="748188">
                <a:tc>
                  <a:txBody>
                    <a:bodyPr/>
                    <a:lstStyle/>
                    <a:p>
                      <a:pPr rtl="0"/>
                      <a:r>
                        <a:rPr lang="ru-RU" sz="1600">
                          <a:effectLst/>
                        </a:rPr>
                        <a:t>Друга ступінь (стійке зниження слуху)</a:t>
                      </a:r>
                    </a:p>
                  </a:txBody>
                  <a:tcPr marL="24292" marR="24292" marT="24292" marB="24292">
                    <a:lnL>
                      <a:noFill/>
                    </a:lnL>
                    <a:lnR>
                      <a:noFill/>
                    </a:lnR>
                    <a:lnT>
                      <a:noFill/>
                    </a:lnT>
                    <a:lnB>
                      <a:noFill/>
                    </a:lnB>
                  </a:tcPr>
                </a:tc>
                <a:tc>
                  <a:txBody>
                    <a:bodyPr/>
                    <a:lstStyle/>
                    <a:p>
                      <a:pPr algn="ctr" rtl="0"/>
                      <a:r>
                        <a:rPr lang="ru-RU" sz="1600">
                          <a:effectLst/>
                        </a:rPr>
                        <a:t>21-30</a:t>
                      </a:r>
                    </a:p>
                  </a:txBody>
                  <a:tcPr marL="24292" marR="24292" marT="24292" marB="24292" anchor="ctr">
                    <a:lnL>
                      <a:noFill/>
                    </a:lnL>
                    <a:lnR>
                      <a:noFill/>
                    </a:lnR>
                    <a:lnT>
                      <a:noFill/>
                    </a:lnT>
                    <a:lnB>
                      <a:noFill/>
                    </a:lnB>
                  </a:tcPr>
                </a:tc>
                <a:tc>
                  <a:txBody>
                    <a:bodyPr/>
                    <a:lstStyle/>
                    <a:p>
                      <a:pPr algn="ctr" rtl="0"/>
                      <a:r>
                        <a:rPr lang="ru-RU" sz="1600">
                          <a:effectLst/>
                        </a:rPr>
                        <a:t>65 ± 20</a:t>
                      </a:r>
                    </a:p>
                  </a:txBody>
                  <a:tcPr marL="24292" marR="24292" marT="24292" marB="24292" anchor="ctr">
                    <a:lnL>
                      <a:noFill/>
                    </a:lnL>
                    <a:lnR>
                      <a:noFill/>
                    </a:lnR>
                    <a:lnT>
                      <a:noFill/>
                    </a:lnT>
                    <a:lnB>
                      <a:noFill/>
                    </a:lnB>
                  </a:tcPr>
                </a:tc>
                <a:extLst>
                  <a:ext uri="{0D108BD9-81ED-4DB2-BD59-A6C34878D82A}">
                    <a16:rowId xmlns:a16="http://schemas.microsoft.com/office/drawing/2014/main" val="3833439638"/>
                  </a:ext>
                </a:extLst>
              </a:tr>
              <a:tr h="748188">
                <a:tc>
                  <a:txBody>
                    <a:bodyPr/>
                    <a:lstStyle/>
                    <a:p>
                      <a:pPr rtl="0"/>
                      <a:r>
                        <a:rPr lang="ru-RU" sz="1600">
                          <a:effectLst/>
                        </a:rPr>
                        <a:t>Третя ступінь (значне зниження слуху)</a:t>
                      </a:r>
                    </a:p>
                  </a:txBody>
                  <a:tcPr marL="24292" marR="24292" marT="24292" marB="24292">
                    <a:lnL>
                      <a:noFill/>
                    </a:lnL>
                    <a:lnR>
                      <a:noFill/>
                    </a:lnR>
                    <a:lnT>
                      <a:noFill/>
                    </a:lnT>
                    <a:lnB>
                      <a:noFill/>
                    </a:lnB>
                  </a:tcPr>
                </a:tc>
                <a:tc>
                  <a:txBody>
                    <a:bodyPr/>
                    <a:lstStyle/>
                    <a:p>
                      <a:pPr algn="ctr" rtl="0"/>
                      <a:r>
                        <a:rPr lang="ru-RU" sz="1600">
                          <a:effectLst/>
                        </a:rPr>
                        <a:t>31 і вище</a:t>
                      </a:r>
                    </a:p>
                  </a:txBody>
                  <a:tcPr marL="24292" marR="24292" marT="24292" marB="24292" anchor="ctr">
                    <a:lnL>
                      <a:noFill/>
                    </a:lnL>
                    <a:lnR>
                      <a:noFill/>
                    </a:lnR>
                    <a:lnT>
                      <a:noFill/>
                    </a:lnT>
                    <a:lnB>
                      <a:noFill/>
                    </a:lnB>
                  </a:tcPr>
                </a:tc>
                <a:tc>
                  <a:txBody>
                    <a:bodyPr/>
                    <a:lstStyle/>
                    <a:p>
                      <a:pPr algn="ctr" rtl="0"/>
                      <a:r>
                        <a:rPr lang="ru-RU" sz="1600" dirty="0">
                          <a:effectLst/>
                        </a:rPr>
                        <a:t>70 ± 20</a:t>
                      </a:r>
                    </a:p>
                  </a:txBody>
                  <a:tcPr marL="24292" marR="24292" marT="24292" marB="24292" anchor="ctr">
                    <a:lnL>
                      <a:noFill/>
                    </a:lnL>
                    <a:lnR>
                      <a:noFill/>
                    </a:lnR>
                    <a:lnT>
                      <a:noFill/>
                    </a:lnT>
                    <a:lnB>
                      <a:noFill/>
                    </a:lnB>
                  </a:tcPr>
                </a:tc>
                <a:extLst>
                  <a:ext uri="{0D108BD9-81ED-4DB2-BD59-A6C34878D82A}">
                    <a16:rowId xmlns:a16="http://schemas.microsoft.com/office/drawing/2014/main" val="2974963329"/>
                  </a:ext>
                </a:extLst>
              </a:tr>
            </a:tbl>
          </a:graphicData>
        </a:graphic>
      </p:graphicFrame>
    </p:spTree>
    <p:extLst>
      <p:ext uri="{BB962C8B-B14F-4D97-AF65-F5344CB8AC3E}">
        <p14:creationId xmlns:p14="http://schemas.microsoft.com/office/powerpoint/2010/main" val="29073291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127" y="0"/>
            <a:ext cx="12192000" cy="5324535"/>
          </a:xfrm>
          <a:prstGeom prst="rect">
            <a:avLst/>
          </a:prstGeom>
        </p:spPr>
        <p:txBody>
          <a:bodyPr wrap="square">
            <a:spAutoFit/>
          </a:bodyPr>
          <a:lstStyle/>
          <a:p>
            <a:pPr algn="ctr"/>
            <a:r>
              <a:rPr lang="ru-RU" sz="2000" b="1" dirty="0" smtClean="0">
                <a:effectLst/>
              </a:rPr>
              <a:t>Фізичні характеристики та класифікація вібрацій.</a:t>
            </a:r>
            <a:endParaRPr lang="ru-RU" sz="2000" dirty="0" smtClean="0">
              <a:effectLst/>
            </a:endParaRPr>
          </a:p>
          <a:p>
            <a:pPr algn="just"/>
            <a:r>
              <a:rPr lang="ru-RU" sz="2000" dirty="0" smtClean="0">
                <a:effectLst/>
              </a:rPr>
              <a:t/>
            </a:r>
            <a:br>
              <a:rPr lang="ru-RU" sz="2000" dirty="0" smtClean="0">
                <a:effectLst/>
              </a:rPr>
            </a:br>
            <a:endParaRPr lang="ru-RU" sz="2000" dirty="0" smtClean="0">
              <a:effectLst/>
            </a:endParaRPr>
          </a:p>
          <a:p>
            <a:pPr algn="just"/>
            <a:r>
              <a:rPr lang="ru-RU" sz="2000" dirty="0" smtClean="0">
                <a:effectLst/>
              </a:rPr>
              <a:t>Вібрація - ритмічні коливання твердих тіл різної частоти і сили, при яких відбувається почергове збільшення або зменшення в часі характеризують її величин.</a:t>
            </a:r>
          </a:p>
          <a:p>
            <a:pPr algn="just"/>
            <a:r>
              <a:rPr lang="ru-RU" sz="2000" dirty="0" smtClean="0">
                <a:effectLst/>
              </a:rPr>
              <a:t>Вібрація характеризується амплітудою коливань, </a:t>
            </a:r>
            <a:r>
              <a:rPr lang="ru-RU" sz="2000" dirty="0" err="1" smtClean="0">
                <a:effectLst/>
              </a:rPr>
              <a:t>віброшвидкостей</a:t>
            </a:r>
            <a:r>
              <a:rPr lang="ru-RU" sz="2000" dirty="0" smtClean="0">
                <a:effectLst/>
              </a:rPr>
              <a:t> в м / с, </a:t>
            </a:r>
            <a:r>
              <a:rPr lang="ru-RU" sz="2000" dirty="0" err="1" smtClean="0">
                <a:effectLst/>
              </a:rPr>
              <a:t>віброприскорення</a:t>
            </a:r>
            <a:r>
              <a:rPr lang="ru-RU" sz="2000" dirty="0" smtClean="0">
                <a:effectLst/>
              </a:rPr>
              <a:t> в м / с</a:t>
            </a:r>
            <a:r>
              <a:rPr lang="ru-RU" sz="2000" baseline="30000" dirty="0" smtClean="0">
                <a:effectLst/>
              </a:rPr>
              <a:t>2</a:t>
            </a:r>
            <a:r>
              <a:rPr lang="ru-RU" sz="2000" dirty="0" smtClean="0">
                <a:effectLst/>
              </a:rPr>
              <a:t>.</a:t>
            </a:r>
          </a:p>
          <a:p>
            <a:r>
              <a:rPr lang="ru-RU" sz="2000" dirty="0" smtClean="0">
                <a:effectLst/>
              </a:rPr>
              <a:t>Розрізняють вібрацію:</a:t>
            </a:r>
          </a:p>
          <a:p>
            <a:pPr algn="just"/>
            <a:r>
              <a:rPr lang="ru-RU" sz="2000" dirty="0" smtClean="0">
                <a:effectLst/>
              </a:rPr>
              <a:t>- транспортну, що діє на операторів рухомих машин і засобів пересування по дорогах, місцевості;</a:t>
            </a:r>
          </a:p>
          <a:p>
            <a:pPr algn="just"/>
            <a:r>
              <a:rPr lang="ru-RU" sz="2000" dirty="0" smtClean="0">
                <a:effectLst/>
              </a:rPr>
              <a:t>- транспортно-технологічну, що діє на операторів машин з обмеженим переміщенням в цеху, гірських виробках і т.п .;</a:t>
            </a:r>
          </a:p>
          <a:p>
            <a:r>
              <a:rPr lang="ru-RU" sz="2000" dirty="0" smtClean="0">
                <a:effectLst/>
              </a:rPr>
              <a:t>- технологічну, що діє на операторів стаціонарних машин і на інших робочих через підлогу, яка в свою чергу ділиться на вібрацію:</a:t>
            </a:r>
          </a:p>
          <a:p>
            <a:r>
              <a:rPr lang="ru-RU" sz="2000" dirty="0" smtClean="0">
                <a:effectLst/>
              </a:rPr>
              <a:t>а) на постійних робочих місцях виробничих приміщень;</a:t>
            </a:r>
          </a:p>
          <a:p>
            <a:r>
              <a:rPr lang="ru-RU" sz="2000" dirty="0" smtClean="0">
                <a:effectLst/>
              </a:rPr>
              <a:t>б) на робочих місцях складів, їдалень, побутових та інших приміщень, де немає джерел вібрації;</a:t>
            </a:r>
          </a:p>
          <a:p>
            <a:r>
              <a:rPr lang="ru-RU" sz="2000" dirty="0" smtClean="0">
                <a:effectLst/>
              </a:rPr>
              <a:t>в) на робочих місцях заводоуправлінь, медпунктів .... та інших приміщень для працівників розумової праці.</a:t>
            </a:r>
          </a:p>
        </p:txBody>
      </p:sp>
    </p:spTree>
    <p:extLst>
      <p:ext uri="{BB962C8B-B14F-4D97-AF65-F5344CB8AC3E}">
        <p14:creationId xmlns:p14="http://schemas.microsoft.com/office/powerpoint/2010/main" val="22908607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276745"/>
            <a:ext cx="12192001" cy="5016758"/>
          </a:xfrm>
          <a:prstGeom prst="rect">
            <a:avLst/>
          </a:prstGeom>
        </p:spPr>
        <p:txBody>
          <a:bodyPr wrap="square">
            <a:spAutoFit/>
          </a:bodyPr>
          <a:lstStyle/>
          <a:p>
            <a:r>
              <a:rPr lang="ru-RU" sz="2000" dirty="0" smtClean="0">
                <a:effectLst/>
              </a:rPr>
              <a:t>За механізмом дії на організм розрізняють:</a:t>
            </a:r>
          </a:p>
          <a:p>
            <a:pPr algn="just"/>
            <a:r>
              <a:rPr lang="ru-RU" sz="2000" dirty="0" smtClean="0">
                <a:effectLst/>
              </a:rPr>
              <a:t>- загальну вібрацію робочого місця (статі, сидіння), яка буває вертикальної ( "вниз") і горизонтальної ( "Переднезадняя", "бічна");</a:t>
            </a:r>
          </a:p>
          <a:p>
            <a:pPr algn="just"/>
            <a:r>
              <a:rPr lang="ru-RU" sz="2000" dirty="0" smtClean="0">
                <a:effectLst/>
              </a:rPr>
              <a:t>- локальну вібрацію механізмів управління (важелів, рукояток інструментів), що діє на руки і ноги, а часто і на груди при необхідності натиску на руки з інструментом.</a:t>
            </a:r>
          </a:p>
          <a:p>
            <a:pPr algn="just"/>
            <a:r>
              <a:rPr lang="ru-RU" sz="2000" dirty="0" smtClean="0">
                <a:effectLst/>
              </a:rPr>
              <a:t>Вертикальна вібрація діє уздовж осі тіла, яка позначається буквою Z, а горизонтальна, передньозадній і бічна - буквами X і У.</a:t>
            </a:r>
          </a:p>
          <a:p>
            <a:pPr algn="just"/>
            <a:r>
              <a:rPr lang="ru-RU" sz="2000" dirty="0" smtClean="0">
                <a:effectLst/>
              </a:rPr>
              <a:t>Локальна вібрація позначається буквами </a:t>
            </a:r>
            <a:r>
              <a:rPr lang="ru-RU" sz="2000" dirty="0" err="1" smtClean="0">
                <a:effectLst/>
              </a:rPr>
              <a:t>Х</a:t>
            </a:r>
            <a:r>
              <a:rPr lang="ru-RU" sz="2000" baseline="-25000" dirty="0" err="1" smtClean="0">
                <a:effectLst/>
              </a:rPr>
              <a:t>л</a:t>
            </a:r>
            <a:r>
              <a:rPr lang="ru-RU" sz="2000" dirty="0" smtClean="0">
                <a:effectLst/>
              </a:rPr>
              <a:t>, Яка збігається з віссю, що проходить через місце охоплення рукою керма, інструменту, а осі </a:t>
            </a:r>
            <a:r>
              <a:rPr lang="ru-RU" sz="2000" dirty="0" err="1" smtClean="0">
                <a:effectLst/>
              </a:rPr>
              <a:t>Z</a:t>
            </a:r>
            <a:r>
              <a:rPr lang="ru-RU" sz="2000" baseline="-25000" dirty="0" err="1" smtClean="0">
                <a:effectLst/>
              </a:rPr>
              <a:t>л</a:t>
            </a:r>
            <a:r>
              <a:rPr lang="ru-RU" sz="2000" i="1" dirty="0" smtClean="0">
                <a:effectLst/>
              </a:rPr>
              <a:t>, </a:t>
            </a:r>
            <a:r>
              <a:rPr lang="ru-RU" sz="2000" dirty="0" err="1" smtClean="0">
                <a:effectLst/>
              </a:rPr>
              <a:t>У</a:t>
            </a:r>
            <a:r>
              <a:rPr lang="ru-RU" sz="2000" baseline="-25000" dirty="0" err="1" smtClean="0">
                <a:effectLst/>
              </a:rPr>
              <a:t>л</a:t>
            </a:r>
            <a:r>
              <a:rPr lang="ru-RU" sz="2000" dirty="0" smtClean="0">
                <a:effectLst/>
              </a:rPr>
              <a:t> - в напрямку прикладання сили руки.</a:t>
            </a:r>
          </a:p>
          <a:p>
            <a:pPr algn="just"/>
            <a:r>
              <a:rPr lang="ru-RU" sz="2000" dirty="0" smtClean="0">
                <a:effectLst/>
              </a:rPr>
              <a:t>За частотному складу вібрацію поділяють на низькочастотну (в межах октав 2, 4, 8, 16 Гц), среднечастотную (8, 16, 31,5, 63 Гц) і високочастотну (31,5, 63, 125,250, 500, 1000 Гц) .</a:t>
            </a:r>
          </a:p>
          <a:p>
            <a:pPr algn="just"/>
            <a:r>
              <a:rPr lang="ru-RU" sz="2000" dirty="0" smtClean="0">
                <a:effectLst/>
              </a:rPr>
              <a:t>Вимірювання вібрації проводять в трьох </a:t>
            </a:r>
            <a:r>
              <a:rPr lang="ru-RU" sz="2000" dirty="0" err="1" smtClean="0">
                <a:effectLst/>
              </a:rPr>
              <a:t>взаімоперпендікулярних</a:t>
            </a:r>
            <a:r>
              <a:rPr lang="ru-RU" sz="2000" dirty="0" smtClean="0">
                <a:effectLst/>
              </a:rPr>
              <a:t> напрямках (по трьох осях) за допомогою того ж приладу ИШВ-003 (рис. 33.4) відповідно до інструкції - додаток 7.</a:t>
            </a:r>
          </a:p>
          <a:p>
            <a:pPr algn="just"/>
            <a:r>
              <a:rPr lang="ru-RU" sz="2000" dirty="0" smtClean="0">
                <a:effectLst/>
              </a:rPr>
              <a:t>Гігієнічна оцінка локальної вібрації дається в октавних смугах середньо-геометричних частот 8, 16, 31,5, 63, 125, 250, 500 і 1000 Гц, а загальної вібрації - в октавних смугах з частотами 1, 2, 4, 8, 16, 31,5, 63 Гц або в </a:t>
            </a:r>
            <a:r>
              <a:rPr lang="ru-RU" sz="2000" dirty="0" err="1" smtClean="0">
                <a:effectLst/>
              </a:rPr>
              <a:t>трехоктавних</a:t>
            </a:r>
            <a:r>
              <a:rPr lang="ru-RU" sz="2000" dirty="0" smtClean="0">
                <a:effectLst/>
              </a:rPr>
              <a:t>смугах від 0,8-80 Гц. (Табл. 3).</a:t>
            </a:r>
            <a:endParaRPr lang="ru-RU" sz="2000" dirty="0">
              <a:effectLst/>
            </a:endParaRPr>
          </a:p>
        </p:txBody>
      </p:sp>
    </p:spTree>
    <p:extLst>
      <p:ext uri="{BB962C8B-B14F-4D97-AF65-F5344CB8AC3E}">
        <p14:creationId xmlns:p14="http://schemas.microsoft.com/office/powerpoint/2010/main" val="27917250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36125" y="0"/>
            <a:ext cx="6096000" cy="1323439"/>
          </a:xfrm>
          <a:prstGeom prst="rect">
            <a:avLst/>
          </a:prstGeom>
        </p:spPr>
        <p:txBody>
          <a:bodyPr>
            <a:spAutoFit/>
          </a:bodyPr>
          <a:lstStyle/>
          <a:p>
            <a:pPr algn="r"/>
            <a:r>
              <a:rPr lang="ru-RU" sz="2000" dirty="0" smtClean="0">
                <a:effectLst/>
              </a:rPr>
              <a:t>Таблиця 3</a:t>
            </a:r>
          </a:p>
          <a:p>
            <a:pPr algn="r"/>
            <a:endParaRPr lang="ru-RU" sz="2000" dirty="0" smtClean="0">
              <a:effectLst/>
            </a:endParaRPr>
          </a:p>
          <a:p>
            <a:pPr algn="ctr"/>
            <a:r>
              <a:rPr lang="ru-RU" sz="2000" b="1" dirty="0" smtClean="0">
                <a:effectLst/>
              </a:rPr>
              <a:t>Гранично допустимі рівні вібрації</a:t>
            </a:r>
            <a:endParaRPr lang="ru-RU" sz="2000" dirty="0" smtClean="0">
              <a:effectLst/>
            </a:endParaRPr>
          </a:p>
          <a:p>
            <a:pPr algn="ctr"/>
            <a:r>
              <a:rPr lang="ru-RU" sz="2000" dirty="0" smtClean="0">
                <a:effectLst/>
              </a:rPr>
              <a:t>(Витяг з ДСН 3.3.6.039-99)</a:t>
            </a:r>
            <a:endParaRPr lang="ru-RU" sz="2000" dirty="0">
              <a:effectLst/>
            </a:endParaRPr>
          </a:p>
        </p:txBody>
      </p:sp>
      <p:graphicFrame>
        <p:nvGraphicFramePr>
          <p:cNvPr id="3" name="Таблица 2"/>
          <p:cNvGraphicFramePr>
            <a:graphicFrameLocks noGrp="1"/>
          </p:cNvGraphicFramePr>
          <p:nvPr>
            <p:extLst>
              <p:ext uri="{D42A27DB-BD31-4B8C-83A1-F6EECF244321}">
                <p14:modId xmlns:p14="http://schemas.microsoft.com/office/powerpoint/2010/main" val="3828683715"/>
              </p:ext>
            </p:extLst>
          </p:nvPr>
        </p:nvGraphicFramePr>
        <p:xfrm>
          <a:off x="2052451" y="1794464"/>
          <a:ext cx="8063345" cy="4036588"/>
        </p:xfrm>
        <a:graphic>
          <a:graphicData uri="http://schemas.openxmlformats.org/drawingml/2006/table">
            <a:tbl>
              <a:tblPr/>
              <a:tblGrid>
                <a:gridCol w="1379257">
                  <a:extLst>
                    <a:ext uri="{9D8B030D-6E8A-4147-A177-3AD203B41FA5}">
                      <a16:colId xmlns:a16="http://schemas.microsoft.com/office/drawing/2014/main" val="2886161242"/>
                    </a:ext>
                  </a:extLst>
                </a:gridCol>
                <a:gridCol w="835511">
                  <a:extLst>
                    <a:ext uri="{9D8B030D-6E8A-4147-A177-3AD203B41FA5}">
                      <a16:colId xmlns:a16="http://schemas.microsoft.com/office/drawing/2014/main" val="2857177896"/>
                    </a:ext>
                  </a:extLst>
                </a:gridCol>
                <a:gridCol w="835511">
                  <a:extLst>
                    <a:ext uri="{9D8B030D-6E8A-4147-A177-3AD203B41FA5}">
                      <a16:colId xmlns:a16="http://schemas.microsoft.com/office/drawing/2014/main" val="3004452615"/>
                    </a:ext>
                  </a:extLst>
                </a:gridCol>
                <a:gridCol w="835511">
                  <a:extLst>
                    <a:ext uri="{9D8B030D-6E8A-4147-A177-3AD203B41FA5}">
                      <a16:colId xmlns:a16="http://schemas.microsoft.com/office/drawing/2014/main" val="2015434997"/>
                    </a:ext>
                  </a:extLst>
                </a:gridCol>
                <a:gridCol w="835511">
                  <a:extLst>
                    <a:ext uri="{9D8B030D-6E8A-4147-A177-3AD203B41FA5}">
                      <a16:colId xmlns:a16="http://schemas.microsoft.com/office/drawing/2014/main" val="1156955252"/>
                    </a:ext>
                  </a:extLst>
                </a:gridCol>
                <a:gridCol w="835511">
                  <a:extLst>
                    <a:ext uri="{9D8B030D-6E8A-4147-A177-3AD203B41FA5}">
                      <a16:colId xmlns:a16="http://schemas.microsoft.com/office/drawing/2014/main" val="3050435671"/>
                    </a:ext>
                  </a:extLst>
                </a:gridCol>
                <a:gridCol w="835511">
                  <a:extLst>
                    <a:ext uri="{9D8B030D-6E8A-4147-A177-3AD203B41FA5}">
                      <a16:colId xmlns:a16="http://schemas.microsoft.com/office/drawing/2014/main" val="1532937271"/>
                    </a:ext>
                  </a:extLst>
                </a:gridCol>
                <a:gridCol w="835511">
                  <a:extLst>
                    <a:ext uri="{9D8B030D-6E8A-4147-A177-3AD203B41FA5}">
                      <a16:colId xmlns:a16="http://schemas.microsoft.com/office/drawing/2014/main" val="1734207863"/>
                    </a:ext>
                  </a:extLst>
                </a:gridCol>
                <a:gridCol w="835511">
                  <a:extLst>
                    <a:ext uri="{9D8B030D-6E8A-4147-A177-3AD203B41FA5}">
                      <a16:colId xmlns:a16="http://schemas.microsoft.com/office/drawing/2014/main" val="1074422818"/>
                    </a:ext>
                  </a:extLst>
                </a:gridCol>
              </a:tblGrid>
              <a:tr h="1080572">
                <a:tc rowSpan="2">
                  <a:txBody>
                    <a:bodyPr/>
                    <a:lstStyle/>
                    <a:p>
                      <a:pPr algn="ctr" rtl="0"/>
                      <a:r>
                        <a:rPr lang="ru-RU" sz="1700">
                          <a:effectLst/>
                        </a:rPr>
                        <a:t>Віброско-кість</a:t>
                      </a:r>
                    </a:p>
                  </a:txBody>
                  <a:tcPr marL="26747" marR="26747" marT="26747" marB="26747">
                    <a:lnL>
                      <a:noFill/>
                    </a:lnL>
                    <a:lnR>
                      <a:noFill/>
                    </a:lnR>
                    <a:lnT>
                      <a:noFill/>
                    </a:lnT>
                    <a:lnB>
                      <a:noFill/>
                    </a:lnB>
                  </a:tcPr>
                </a:tc>
                <a:tc gridSpan="8">
                  <a:txBody>
                    <a:bodyPr/>
                    <a:lstStyle/>
                    <a:p>
                      <a:pPr algn="ctr" rtl="0"/>
                      <a:r>
                        <a:rPr lang="ru-RU" sz="1700">
                          <a:effectLst/>
                        </a:rPr>
                        <a:t>Октавні смуги з середньогеометричними частотами, Гц</a:t>
                      </a:r>
                    </a:p>
                    <a:p>
                      <a:pPr algn="ctr" rtl="0"/>
                      <a:r>
                        <a:rPr lang="ru-RU" sz="1700">
                          <a:effectLst/>
                        </a:rPr>
                        <a:t/>
                      </a:r>
                      <a:br>
                        <a:rPr lang="ru-RU" sz="1700">
                          <a:effectLst/>
                        </a:rPr>
                      </a:br>
                      <a:endParaRPr lang="ru-RU" sz="1700">
                        <a:effectLst/>
                      </a:endParaRPr>
                    </a:p>
                  </a:txBody>
                  <a:tcPr marL="26747" marR="26747" marT="26747" marB="26747">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571138881"/>
                  </a:ext>
                </a:extLst>
              </a:tr>
              <a:tr h="310263">
                <a:tc vMerge="1">
                  <a:txBody>
                    <a:bodyPr/>
                    <a:lstStyle/>
                    <a:p>
                      <a:endParaRPr lang="ru-RU"/>
                    </a:p>
                  </a:txBody>
                  <a:tcPr/>
                </a:tc>
                <a:tc>
                  <a:txBody>
                    <a:bodyPr/>
                    <a:lstStyle/>
                    <a:p>
                      <a:pPr algn="ctr" rtl="0"/>
                      <a:r>
                        <a:rPr lang="ru-RU" sz="1700">
                          <a:effectLst/>
                        </a:rPr>
                        <a:t>8</a:t>
                      </a:r>
                    </a:p>
                  </a:txBody>
                  <a:tcPr marL="26747" marR="26747" marT="26747" marB="26747">
                    <a:lnL>
                      <a:noFill/>
                    </a:lnL>
                    <a:lnR>
                      <a:noFill/>
                    </a:lnR>
                    <a:lnT>
                      <a:noFill/>
                    </a:lnT>
                    <a:lnB>
                      <a:noFill/>
                    </a:lnB>
                  </a:tcPr>
                </a:tc>
                <a:tc>
                  <a:txBody>
                    <a:bodyPr/>
                    <a:lstStyle/>
                    <a:p>
                      <a:pPr algn="ctr" rtl="0"/>
                      <a:r>
                        <a:rPr lang="ru-RU" sz="1700">
                          <a:effectLst/>
                        </a:rPr>
                        <a:t>16</a:t>
                      </a:r>
                    </a:p>
                  </a:txBody>
                  <a:tcPr marL="26747" marR="26747" marT="26747" marB="26747">
                    <a:lnL>
                      <a:noFill/>
                    </a:lnL>
                    <a:lnR>
                      <a:noFill/>
                    </a:lnR>
                    <a:lnT>
                      <a:noFill/>
                    </a:lnT>
                    <a:lnB>
                      <a:noFill/>
                    </a:lnB>
                  </a:tcPr>
                </a:tc>
                <a:tc>
                  <a:txBody>
                    <a:bodyPr/>
                    <a:lstStyle/>
                    <a:p>
                      <a:pPr algn="ctr" rtl="0"/>
                      <a:r>
                        <a:rPr lang="ru-RU" sz="1700">
                          <a:effectLst/>
                        </a:rPr>
                        <a:t>31,5</a:t>
                      </a:r>
                    </a:p>
                  </a:txBody>
                  <a:tcPr marL="26747" marR="26747" marT="26747" marB="26747">
                    <a:lnL>
                      <a:noFill/>
                    </a:lnL>
                    <a:lnR>
                      <a:noFill/>
                    </a:lnR>
                    <a:lnT>
                      <a:noFill/>
                    </a:lnT>
                    <a:lnB>
                      <a:noFill/>
                    </a:lnB>
                  </a:tcPr>
                </a:tc>
                <a:tc>
                  <a:txBody>
                    <a:bodyPr/>
                    <a:lstStyle/>
                    <a:p>
                      <a:pPr algn="ctr" rtl="0"/>
                      <a:r>
                        <a:rPr lang="ru-RU" sz="1700">
                          <a:effectLst/>
                        </a:rPr>
                        <a:t>63</a:t>
                      </a:r>
                    </a:p>
                  </a:txBody>
                  <a:tcPr marL="26747" marR="26747" marT="26747" marB="26747">
                    <a:lnL>
                      <a:noFill/>
                    </a:lnL>
                    <a:lnR>
                      <a:noFill/>
                    </a:lnR>
                    <a:lnT>
                      <a:noFill/>
                    </a:lnT>
                    <a:lnB>
                      <a:noFill/>
                    </a:lnB>
                  </a:tcPr>
                </a:tc>
                <a:tc>
                  <a:txBody>
                    <a:bodyPr/>
                    <a:lstStyle/>
                    <a:p>
                      <a:pPr algn="ctr" rtl="0"/>
                      <a:r>
                        <a:rPr lang="ru-RU" sz="1700">
                          <a:effectLst/>
                        </a:rPr>
                        <a:t>125</a:t>
                      </a:r>
                    </a:p>
                  </a:txBody>
                  <a:tcPr marL="26747" marR="26747" marT="26747" marB="26747">
                    <a:lnL>
                      <a:noFill/>
                    </a:lnL>
                    <a:lnR>
                      <a:noFill/>
                    </a:lnR>
                    <a:lnT>
                      <a:noFill/>
                    </a:lnT>
                    <a:lnB>
                      <a:noFill/>
                    </a:lnB>
                  </a:tcPr>
                </a:tc>
                <a:tc>
                  <a:txBody>
                    <a:bodyPr/>
                    <a:lstStyle/>
                    <a:p>
                      <a:pPr algn="ctr" rtl="0"/>
                      <a:r>
                        <a:rPr lang="ru-RU" sz="1700">
                          <a:effectLst/>
                        </a:rPr>
                        <a:t>250</a:t>
                      </a:r>
                    </a:p>
                  </a:txBody>
                  <a:tcPr marL="26747" marR="26747" marT="26747" marB="26747">
                    <a:lnL>
                      <a:noFill/>
                    </a:lnL>
                    <a:lnR>
                      <a:noFill/>
                    </a:lnR>
                    <a:lnT>
                      <a:noFill/>
                    </a:lnT>
                    <a:lnB>
                      <a:noFill/>
                    </a:lnB>
                  </a:tcPr>
                </a:tc>
                <a:tc>
                  <a:txBody>
                    <a:bodyPr/>
                    <a:lstStyle/>
                    <a:p>
                      <a:pPr algn="ctr" rtl="0"/>
                      <a:r>
                        <a:rPr lang="ru-RU" sz="1700">
                          <a:effectLst/>
                        </a:rPr>
                        <a:t>500</a:t>
                      </a:r>
                    </a:p>
                  </a:txBody>
                  <a:tcPr marL="26747" marR="26747" marT="26747" marB="26747">
                    <a:lnL>
                      <a:noFill/>
                    </a:lnL>
                    <a:lnR>
                      <a:noFill/>
                    </a:lnR>
                    <a:lnT>
                      <a:noFill/>
                    </a:lnT>
                    <a:lnB>
                      <a:noFill/>
                    </a:lnB>
                  </a:tcPr>
                </a:tc>
                <a:tc>
                  <a:txBody>
                    <a:bodyPr/>
                    <a:lstStyle/>
                    <a:p>
                      <a:pPr algn="ctr" rtl="0"/>
                      <a:r>
                        <a:rPr lang="ru-RU" sz="1700">
                          <a:effectLst/>
                        </a:rPr>
                        <a:t>1000</a:t>
                      </a:r>
                    </a:p>
                  </a:txBody>
                  <a:tcPr marL="26747" marR="26747" marT="26747" marB="26747">
                    <a:lnL>
                      <a:noFill/>
                    </a:lnL>
                    <a:lnR>
                      <a:noFill/>
                    </a:lnR>
                    <a:lnT>
                      <a:noFill/>
                    </a:lnT>
                    <a:lnB>
                      <a:noFill/>
                    </a:lnB>
                  </a:tcPr>
                </a:tc>
                <a:extLst>
                  <a:ext uri="{0D108BD9-81ED-4DB2-BD59-A6C34878D82A}">
                    <a16:rowId xmlns:a16="http://schemas.microsoft.com/office/drawing/2014/main" val="2844715229"/>
                  </a:ext>
                </a:extLst>
              </a:tr>
              <a:tr h="310263">
                <a:tc>
                  <a:txBody>
                    <a:bodyPr/>
                    <a:lstStyle/>
                    <a:p>
                      <a:pPr algn="ctr" rtl="0"/>
                      <a:r>
                        <a:rPr lang="ru-RU" sz="1700">
                          <a:effectLst/>
                        </a:rPr>
                        <a:t>м / с</a:t>
                      </a:r>
                      <a:r>
                        <a:rPr lang="ru-RU" sz="1700">
                          <a:effectLst/>
                          <a:latin typeface="Symbol, serif"/>
                        </a:rPr>
                        <a:t></a:t>
                      </a:r>
                      <a:r>
                        <a:rPr lang="ru-RU" sz="1700">
                          <a:effectLst/>
                        </a:rPr>
                        <a:t>10</a:t>
                      </a:r>
                      <a:r>
                        <a:rPr lang="ru-RU" sz="1700" baseline="30000">
                          <a:effectLst/>
                        </a:rPr>
                        <a:t>-2</a:t>
                      </a:r>
                      <a:endParaRPr lang="ru-RU" sz="1700">
                        <a:effectLst/>
                      </a:endParaRPr>
                    </a:p>
                  </a:txBody>
                  <a:tcPr marL="26747" marR="26747" marT="26747" marB="26747">
                    <a:lnL>
                      <a:noFill/>
                    </a:lnL>
                    <a:lnR>
                      <a:noFill/>
                    </a:lnR>
                    <a:lnT>
                      <a:noFill/>
                    </a:lnT>
                    <a:lnB>
                      <a:noFill/>
                    </a:lnB>
                  </a:tcPr>
                </a:tc>
                <a:tc>
                  <a:txBody>
                    <a:bodyPr/>
                    <a:lstStyle/>
                    <a:p>
                      <a:pPr algn="ctr" rtl="0"/>
                      <a:r>
                        <a:rPr lang="ru-RU" sz="1700">
                          <a:effectLst/>
                        </a:rPr>
                        <a:t>2,8</a:t>
                      </a:r>
                    </a:p>
                  </a:txBody>
                  <a:tcPr marL="26747" marR="26747" marT="26747" marB="26747">
                    <a:lnL>
                      <a:noFill/>
                    </a:lnL>
                    <a:lnR>
                      <a:noFill/>
                    </a:lnR>
                    <a:lnT>
                      <a:noFill/>
                    </a:lnT>
                    <a:lnB>
                      <a:noFill/>
                    </a:lnB>
                  </a:tcPr>
                </a:tc>
                <a:tc>
                  <a:txBody>
                    <a:bodyPr/>
                    <a:lstStyle/>
                    <a:p>
                      <a:pPr algn="ctr" rtl="0"/>
                      <a:r>
                        <a:rPr lang="ru-RU" sz="1700">
                          <a:effectLst/>
                        </a:rPr>
                        <a:t>1,4</a:t>
                      </a:r>
                    </a:p>
                  </a:txBody>
                  <a:tcPr marL="26747" marR="26747" marT="26747" marB="26747">
                    <a:lnL>
                      <a:noFill/>
                    </a:lnL>
                    <a:lnR>
                      <a:noFill/>
                    </a:lnR>
                    <a:lnT>
                      <a:noFill/>
                    </a:lnT>
                    <a:lnB>
                      <a:noFill/>
                    </a:lnB>
                  </a:tcPr>
                </a:tc>
                <a:tc>
                  <a:txBody>
                    <a:bodyPr/>
                    <a:lstStyle/>
                    <a:p>
                      <a:pPr algn="ctr" rtl="0"/>
                      <a:r>
                        <a:rPr lang="ru-RU" sz="1700">
                          <a:effectLst/>
                        </a:rPr>
                        <a:t>1,4</a:t>
                      </a:r>
                    </a:p>
                  </a:txBody>
                  <a:tcPr marL="26747" marR="26747" marT="26747" marB="26747">
                    <a:lnL>
                      <a:noFill/>
                    </a:lnL>
                    <a:lnR>
                      <a:noFill/>
                    </a:lnR>
                    <a:lnT>
                      <a:noFill/>
                    </a:lnT>
                    <a:lnB>
                      <a:noFill/>
                    </a:lnB>
                  </a:tcPr>
                </a:tc>
                <a:tc>
                  <a:txBody>
                    <a:bodyPr/>
                    <a:lstStyle/>
                    <a:p>
                      <a:pPr algn="ctr" rtl="0"/>
                      <a:r>
                        <a:rPr lang="ru-RU" sz="1700">
                          <a:effectLst/>
                        </a:rPr>
                        <a:t>1,4</a:t>
                      </a:r>
                    </a:p>
                  </a:txBody>
                  <a:tcPr marL="26747" marR="26747" marT="26747" marB="26747">
                    <a:lnL>
                      <a:noFill/>
                    </a:lnL>
                    <a:lnR>
                      <a:noFill/>
                    </a:lnR>
                    <a:lnT>
                      <a:noFill/>
                    </a:lnT>
                    <a:lnB>
                      <a:noFill/>
                    </a:lnB>
                  </a:tcPr>
                </a:tc>
                <a:tc>
                  <a:txBody>
                    <a:bodyPr/>
                    <a:lstStyle/>
                    <a:p>
                      <a:pPr algn="ctr" rtl="0"/>
                      <a:r>
                        <a:rPr lang="ru-RU" sz="1700">
                          <a:effectLst/>
                        </a:rPr>
                        <a:t>1,4</a:t>
                      </a:r>
                    </a:p>
                  </a:txBody>
                  <a:tcPr marL="26747" marR="26747" marT="26747" marB="26747">
                    <a:lnL>
                      <a:noFill/>
                    </a:lnL>
                    <a:lnR>
                      <a:noFill/>
                    </a:lnR>
                    <a:lnT>
                      <a:noFill/>
                    </a:lnT>
                    <a:lnB>
                      <a:noFill/>
                    </a:lnB>
                  </a:tcPr>
                </a:tc>
                <a:tc>
                  <a:txBody>
                    <a:bodyPr/>
                    <a:lstStyle/>
                    <a:p>
                      <a:pPr algn="ctr" rtl="0"/>
                      <a:r>
                        <a:rPr lang="ru-RU" sz="1700">
                          <a:effectLst/>
                        </a:rPr>
                        <a:t>1,4</a:t>
                      </a:r>
                    </a:p>
                  </a:txBody>
                  <a:tcPr marL="26747" marR="26747" marT="26747" marB="26747">
                    <a:lnL>
                      <a:noFill/>
                    </a:lnL>
                    <a:lnR>
                      <a:noFill/>
                    </a:lnR>
                    <a:lnT>
                      <a:noFill/>
                    </a:lnT>
                    <a:lnB>
                      <a:noFill/>
                    </a:lnB>
                  </a:tcPr>
                </a:tc>
                <a:tc>
                  <a:txBody>
                    <a:bodyPr/>
                    <a:lstStyle/>
                    <a:p>
                      <a:pPr algn="ctr" rtl="0"/>
                      <a:r>
                        <a:rPr lang="ru-RU" sz="1700">
                          <a:effectLst/>
                        </a:rPr>
                        <a:t>1,4</a:t>
                      </a:r>
                    </a:p>
                  </a:txBody>
                  <a:tcPr marL="26747" marR="26747" marT="26747" marB="26747">
                    <a:lnL>
                      <a:noFill/>
                    </a:lnL>
                    <a:lnR>
                      <a:noFill/>
                    </a:lnR>
                    <a:lnT>
                      <a:noFill/>
                    </a:lnT>
                    <a:lnB>
                      <a:noFill/>
                    </a:lnB>
                  </a:tcPr>
                </a:tc>
                <a:tc>
                  <a:txBody>
                    <a:bodyPr/>
                    <a:lstStyle/>
                    <a:p>
                      <a:pPr algn="ctr" rtl="0"/>
                      <a:r>
                        <a:rPr lang="ru-RU" sz="1700">
                          <a:effectLst/>
                        </a:rPr>
                        <a:t>1,4</a:t>
                      </a:r>
                    </a:p>
                  </a:txBody>
                  <a:tcPr marL="26747" marR="26747" marT="26747" marB="26747">
                    <a:lnL>
                      <a:noFill/>
                    </a:lnL>
                    <a:lnR>
                      <a:noFill/>
                    </a:lnR>
                    <a:lnT>
                      <a:noFill/>
                    </a:lnT>
                    <a:lnB>
                      <a:noFill/>
                    </a:lnB>
                  </a:tcPr>
                </a:tc>
                <a:extLst>
                  <a:ext uri="{0D108BD9-81ED-4DB2-BD59-A6C34878D82A}">
                    <a16:rowId xmlns:a16="http://schemas.microsoft.com/office/drawing/2014/main" val="1239676844"/>
                  </a:ext>
                </a:extLst>
              </a:tr>
              <a:tr h="310263">
                <a:tc>
                  <a:txBody>
                    <a:bodyPr/>
                    <a:lstStyle/>
                    <a:p>
                      <a:pPr algn="ctr" rtl="0"/>
                      <a:r>
                        <a:rPr lang="ru-RU" sz="1700">
                          <a:effectLst/>
                        </a:rPr>
                        <a:t>дБ</a:t>
                      </a:r>
                    </a:p>
                  </a:txBody>
                  <a:tcPr marL="26747" marR="26747" marT="26747" marB="26747">
                    <a:lnL>
                      <a:noFill/>
                    </a:lnL>
                    <a:lnR>
                      <a:noFill/>
                    </a:lnR>
                    <a:lnT>
                      <a:noFill/>
                    </a:lnT>
                    <a:lnB>
                      <a:noFill/>
                    </a:lnB>
                  </a:tcPr>
                </a:tc>
                <a:tc>
                  <a:txBody>
                    <a:bodyPr/>
                    <a:lstStyle/>
                    <a:p>
                      <a:pPr algn="ctr" rtl="0"/>
                      <a:r>
                        <a:rPr lang="ru-RU" sz="1700">
                          <a:effectLst/>
                        </a:rPr>
                        <a:t>115</a:t>
                      </a:r>
                    </a:p>
                  </a:txBody>
                  <a:tcPr marL="26747" marR="26747" marT="26747" marB="26747">
                    <a:lnL>
                      <a:noFill/>
                    </a:lnL>
                    <a:lnR>
                      <a:noFill/>
                    </a:lnR>
                    <a:lnT>
                      <a:noFill/>
                    </a:lnT>
                    <a:lnB>
                      <a:noFill/>
                    </a:lnB>
                  </a:tcPr>
                </a:tc>
                <a:tc>
                  <a:txBody>
                    <a:bodyPr/>
                    <a:lstStyle/>
                    <a:p>
                      <a:pPr algn="ctr" rtl="0"/>
                      <a:r>
                        <a:rPr lang="ru-RU" sz="1700">
                          <a:effectLst/>
                        </a:rPr>
                        <a:t>109</a:t>
                      </a:r>
                    </a:p>
                  </a:txBody>
                  <a:tcPr marL="26747" marR="26747" marT="26747" marB="26747">
                    <a:lnL>
                      <a:noFill/>
                    </a:lnL>
                    <a:lnR>
                      <a:noFill/>
                    </a:lnR>
                    <a:lnT>
                      <a:noFill/>
                    </a:lnT>
                    <a:lnB>
                      <a:noFill/>
                    </a:lnB>
                  </a:tcPr>
                </a:tc>
                <a:tc>
                  <a:txBody>
                    <a:bodyPr/>
                    <a:lstStyle/>
                    <a:p>
                      <a:pPr algn="ctr" rtl="0"/>
                      <a:r>
                        <a:rPr lang="ru-RU" sz="1700">
                          <a:effectLst/>
                        </a:rPr>
                        <a:t>109</a:t>
                      </a:r>
                    </a:p>
                  </a:txBody>
                  <a:tcPr marL="26747" marR="26747" marT="26747" marB="26747">
                    <a:lnL>
                      <a:noFill/>
                    </a:lnL>
                    <a:lnR>
                      <a:noFill/>
                    </a:lnR>
                    <a:lnT>
                      <a:noFill/>
                    </a:lnT>
                    <a:lnB>
                      <a:noFill/>
                    </a:lnB>
                  </a:tcPr>
                </a:tc>
                <a:tc>
                  <a:txBody>
                    <a:bodyPr/>
                    <a:lstStyle/>
                    <a:p>
                      <a:pPr algn="ctr" rtl="0"/>
                      <a:r>
                        <a:rPr lang="ru-RU" sz="1700">
                          <a:effectLst/>
                        </a:rPr>
                        <a:t>109</a:t>
                      </a:r>
                    </a:p>
                  </a:txBody>
                  <a:tcPr marL="26747" marR="26747" marT="26747" marB="26747">
                    <a:lnL>
                      <a:noFill/>
                    </a:lnL>
                    <a:lnR>
                      <a:noFill/>
                    </a:lnR>
                    <a:lnT>
                      <a:noFill/>
                    </a:lnT>
                    <a:lnB>
                      <a:noFill/>
                    </a:lnB>
                  </a:tcPr>
                </a:tc>
                <a:tc>
                  <a:txBody>
                    <a:bodyPr/>
                    <a:lstStyle/>
                    <a:p>
                      <a:pPr algn="ctr" rtl="0"/>
                      <a:r>
                        <a:rPr lang="ru-RU" sz="1700">
                          <a:effectLst/>
                        </a:rPr>
                        <a:t>109</a:t>
                      </a:r>
                    </a:p>
                  </a:txBody>
                  <a:tcPr marL="26747" marR="26747" marT="26747" marB="26747">
                    <a:lnL>
                      <a:noFill/>
                    </a:lnL>
                    <a:lnR>
                      <a:noFill/>
                    </a:lnR>
                    <a:lnT>
                      <a:noFill/>
                    </a:lnT>
                    <a:lnB>
                      <a:noFill/>
                    </a:lnB>
                  </a:tcPr>
                </a:tc>
                <a:tc>
                  <a:txBody>
                    <a:bodyPr/>
                    <a:lstStyle/>
                    <a:p>
                      <a:pPr algn="ctr" rtl="0"/>
                      <a:r>
                        <a:rPr lang="ru-RU" sz="1700">
                          <a:effectLst/>
                        </a:rPr>
                        <a:t>109</a:t>
                      </a:r>
                    </a:p>
                  </a:txBody>
                  <a:tcPr marL="26747" marR="26747" marT="26747" marB="26747">
                    <a:lnL>
                      <a:noFill/>
                    </a:lnL>
                    <a:lnR>
                      <a:noFill/>
                    </a:lnR>
                    <a:lnT>
                      <a:noFill/>
                    </a:lnT>
                    <a:lnB>
                      <a:noFill/>
                    </a:lnB>
                  </a:tcPr>
                </a:tc>
                <a:tc>
                  <a:txBody>
                    <a:bodyPr/>
                    <a:lstStyle/>
                    <a:p>
                      <a:pPr algn="ctr" rtl="0"/>
                      <a:r>
                        <a:rPr lang="ru-RU" sz="1700">
                          <a:effectLst/>
                        </a:rPr>
                        <a:t>109</a:t>
                      </a:r>
                    </a:p>
                  </a:txBody>
                  <a:tcPr marL="26747" marR="26747" marT="26747" marB="26747">
                    <a:lnL>
                      <a:noFill/>
                    </a:lnL>
                    <a:lnR>
                      <a:noFill/>
                    </a:lnR>
                    <a:lnT>
                      <a:noFill/>
                    </a:lnT>
                    <a:lnB>
                      <a:noFill/>
                    </a:lnB>
                  </a:tcPr>
                </a:tc>
                <a:tc>
                  <a:txBody>
                    <a:bodyPr/>
                    <a:lstStyle/>
                    <a:p>
                      <a:pPr algn="ctr" rtl="0"/>
                      <a:r>
                        <a:rPr lang="ru-RU" sz="1700" dirty="0">
                          <a:effectLst/>
                        </a:rPr>
                        <a:t>109</a:t>
                      </a:r>
                    </a:p>
                  </a:txBody>
                  <a:tcPr marL="26747" marR="26747" marT="26747" marB="26747">
                    <a:lnL>
                      <a:noFill/>
                    </a:lnL>
                    <a:lnR>
                      <a:noFill/>
                    </a:lnR>
                    <a:lnT>
                      <a:noFill/>
                    </a:lnT>
                    <a:lnB>
                      <a:noFill/>
                    </a:lnB>
                  </a:tcPr>
                </a:tc>
                <a:extLst>
                  <a:ext uri="{0D108BD9-81ED-4DB2-BD59-A6C34878D82A}">
                    <a16:rowId xmlns:a16="http://schemas.microsoft.com/office/drawing/2014/main" val="1871182481"/>
                  </a:ext>
                </a:extLst>
              </a:tr>
              <a:tr h="1080572">
                <a:tc rowSpan="2">
                  <a:txBody>
                    <a:bodyPr/>
                    <a:lstStyle/>
                    <a:p>
                      <a:pPr algn="ctr" rtl="0"/>
                      <a:r>
                        <a:rPr lang="ru-RU" sz="1700">
                          <a:effectLst/>
                        </a:rPr>
                        <a:t>Вібро-прискорення </a:t>
                      </a:r>
                    </a:p>
                  </a:txBody>
                  <a:tcPr marL="26747" marR="26747" marT="26747" marB="26747">
                    <a:lnL>
                      <a:noFill/>
                    </a:lnL>
                    <a:lnR>
                      <a:noFill/>
                    </a:lnR>
                    <a:lnT>
                      <a:noFill/>
                    </a:lnT>
                    <a:lnB>
                      <a:noFill/>
                    </a:lnB>
                  </a:tcPr>
                </a:tc>
                <a:tc gridSpan="8">
                  <a:txBody>
                    <a:bodyPr/>
                    <a:lstStyle/>
                    <a:p>
                      <a:pPr algn="ctr" rtl="0"/>
                      <a:r>
                        <a:rPr lang="ru-RU" sz="1700">
                          <a:effectLst/>
                        </a:rPr>
                        <a:t>Октавні смуги з середньогеометричними частотами, Гц</a:t>
                      </a:r>
                    </a:p>
                    <a:p>
                      <a:pPr algn="ctr" rtl="0"/>
                      <a:r>
                        <a:rPr lang="ru-RU" sz="1700">
                          <a:effectLst/>
                        </a:rPr>
                        <a:t/>
                      </a:r>
                      <a:br>
                        <a:rPr lang="ru-RU" sz="1700">
                          <a:effectLst/>
                        </a:rPr>
                      </a:br>
                      <a:endParaRPr lang="ru-RU" sz="1700">
                        <a:effectLst/>
                      </a:endParaRPr>
                    </a:p>
                  </a:txBody>
                  <a:tcPr marL="26747" marR="26747" marT="26747" marB="26747">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530363455"/>
                  </a:ext>
                </a:extLst>
              </a:tr>
              <a:tr h="310263">
                <a:tc vMerge="1">
                  <a:txBody>
                    <a:bodyPr/>
                    <a:lstStyle/>
                    <a:p>
                      <a:endParaRPr lang="ru-RU"/>
                    </a:p>
                  </a:txBody>
                  <a:tcPr/>
                </a:tc>
                <a:tc>
                  <a:txBody>
                    <a:bodyPr/>
                    <a:lstStyle/>
                    <a:p>
                      <a:pPr algn="ctr" rtl="0"/>
                      <a:r>
                        <a:rPr lang="ru-RU" sz="1700">
                          <a:effectLst/>
                        </a:rPr>
                        <a:t>8</a:t>
                      </a:r>
                    </a:p>
                  </a:txBody>
                  <a:tcPr marL="26747" marR="26747" marT="26747" marB="26747">
                    <a:lnL>
                      <a:noFill/>
                    </a:lnL>
                    <a:lnR>
                      <a:noFill/>
                    </a:lnR>
                    <a:lnT>
                      <a:noFill/>
                    </a:lnT>
                    <a:lnB>
                      <a:noFill/>
                    </a:lnB>
                  </a:tcPr>
                </a:tc>
                <a:tc>
                  <a:txBody>
                    <a:bodyPr/>
                    <a:lstStyle/>
                    <a:p>
                      <a:pPr algn="ctr" rtl="0"/>
                      <a:r>
                        <a:rPr lang="ru-RU" sz="1700">
                          <a:effectLst/>
                        </a:rPr>
                        <a:t>16</a:t>
                      </a:r>
                    </a:p>
                  </a:txBody>
                  <a:tcPr marL="26747" marR="26747" marT="26747" marB="26747">
                    <a:lnL>
                      <a:noFill/>
                    </a:lnL>
                    <a:lnR>
                      <a:noFill/>
                    </a:lnR>
                    <a:lnT>
                      <a:noFill/>
                    </a:lnT>
                    <a:lnB>
                      <a:noFill/>
                    </a:lnB>
                  </a:tcPr>
                </a:tc>
                <a:tc>
                  <a:txBody>
                    <a:bodyPr/>
                    <a:lstStyle/>
                    <a:p>
                      <a:pPr algn="ctr" rtl="0"/>
                      <a:r>
                        <a:rPr lang="ru-RU" sz="1700">
                          <a:effectLst/>
                        </a:rPr>
                        <a:t>31,5</a:t>
                      </a:r>
                    </a:p>
                  </a:txBody>
                  <a:tcPr marL="26747" marR="26747" marT="26747" marB="26747">
                    <a:lnL>
                      <a:noFill/>
                    </a:lnL>
                    <a:lnR>
                      <a:noFill/>
                    </a:lnR>
                    <a:lnT>
                      <a:noFill/>
                    </a:lnT>
                    <a:lnB>
                      <a:noFill/>
                    </a:lnB>
                  </a:tcPr>
                </a:tc>
                <a:tc>
                  <a:txBody>
                    <a:bodyPr/>
                    <a:lstStyle/>
                    <a:p>
                      <a:pPr algn="ctr" rtl="0"/>
                      <a:r>
                        <a:rPr lang="ru-RU" sz="1700">
                          <a:effectLst/>
                        </a:rPr>
                        <a:t>63</a:t>
                      </a:r>
                    </a:p>
                  </a:txBody>
                  <a:tcPr marL="26747" marR="26747" marT="26747" marB="26747">
                    <a:lnL>
                      <a:noFill/>
                    </a:lnL>
                    <a:lnR>
                      <a:noFill/>
                    </a:lnR>
                    <a:lnT>
                      <a:noFill/>
                    </a:lnT>
                    <a:lnB>
                      <a:noFill/>
                    </a:lnB>
                  </a:tcPr>
                </a:tc>
                <a:tc>
                  <a:txBody>
                    <a:bodyPr/>
                    <a:lstStyle/>
                    <a:p>
                      <a:pPr algn="ctr" rtl="0"/>
                      <a:r>
                        <a:rPr lang="ru-RU" sz="1700">
                          <a:effectLst/>
                        </a:rPr>
                        <a:t>125</a:t>
                      </a:r>
                    </a:p>
                  </a:txBody>
                  <a:tcPr marL="26747" marR="26747" marT="26747" marB="26747">
                    <a:lnL>
                      <a:noFill/>
                    </a:lnL>
                    <a:lnR>
                      <a:noFill/>
                    </a:lnR>
                    <a:lnT>
                      <a:noFill/>
                    </a:lnT>
                    <a:lnB>
                      <a:noFill/>
                    </a:lnB>
                  </a:tcPr>
                </a:tc>
                <a:tc>
                  <a:txBody>
                    <a:bodyPr/>
                    <a:lstStyle/>
                    <a:p>
                      <a:pPr algn="ctr" rtl="0"/>
                      <a:r>
                        <a:rPr lang="ru-RU" sz="1700">
                          <a:effectLst/>
                        </a:rPr>
                        <a:t>250</a:t>
                      </a:r>
                    </a:p>
                  </a:txBody>
                  <a:tcPr marL="26747" marR="26747" marT="26747" marB="26747">
                    <a:lnL>
                      <a:noFill/>
                    </a:lnL>
                    <a:lnR>
                      <a:noFill/>
                    </a:lnR>
                    <a:lnT>
                      <a:noFill/>
                    </a:lnT>
                    <a:lnB>
                      <a:noFill/>
                    </a:lnB>
                  </a:tcPr>
                </a:tc>
                <a:tc>
                  <a:txBody>
                    <a:bodyPr/>
                    <a:lstStyle/>
                    <a:p>
                      <a:pPr algn="ctr" rtl="0"/>
                      <a:r>
                        <a:rPr lang="ru-RU" sz="1700">
                          <a:effectLst/>
                        </a:rPr>
                        <a:t>500</a:t>
                      </a:r>
                    </a:p>
                  </a:txBody>
                  <a:tcPr marL="26747" marR="26747" marT="26747" marB="26747">
                    <a:lnL>
                      <a:noFill/>
                    </a:lnL>
                    <a:lnR>
                      <a:noFill/>
                    </a:lnR>
                    <a:lnT>
                      <a:noFill/>
                    </a:lnT>
                    <a:lnB>
                      <a:noFill/>
                    </a:lnB>
                  </a:tcPr>
                </a:tc>
                <a:tc>
                  <a:txBody>
                    <a:bodyPr/>
                    <a:lstStyle/>
                    <a:p>
                      <a:pPr algn="ctr" rtl="0"/>
                      <a:r>
                        <a:rPr lang="ru-RU" sz="1700">
                          <a:effectLst/>
                        </a:rPr>
                        <a:t>1000</a:t>
                      </a:r>
                    </a:p>
                  </a:txBody>
                  <a:tcPr marL="26747" marR="26747" marT="26747" marB="26747">
                    <a:lnL>
                      <a:noFill/>
                    </a:lnL>
                    <a:lnR>
                      <a:noFill/>
                    </a:lnR>
                    <a:lnT>
                      <a:noFill/>
                    </a:lnT>
                    <a:lnB>
                      <a:noFill/>
                    </a:lnB>
                  </a:tcPr>
                </a:tc>
                <a:extLst>
                  <a:ext uri="{0D108BD9-81ED-4DB2-BD59-A6C34878D82A}">
                    <a16:rowId xmlns:a16="http://schemas.microsoft.com/office/drawing/2014/main" val="2612154566"/>
                  </a:ext>
                </a:extLst>
              </a:tr>
              <a:tr h="310263">
                <a:tc>
                  <a:txBody>
                    <a:bodyPr/>
                    <a:lstStyle/>
                    <a:p>
                      <a:pPr algn="ctr" rtl="0"/>
                      <a:r>
                        <a:rPr lang="ru-RU" sz="1700">
                          <a:effectLst/>
                        </a:rPr>
                        <a:t>м / с</a:t>
                      </a:r>
                      <a:r>
                        <a:rPr lang="ru-RU" sz="1700" baseline="30000">
                          <a:effectLst/>
                        </a:rPr>
                        <a:t>2</a:t>
                      </a:r>
                      <a:endParaRPr lang="ru-RU" sz="1700">
                        <a:effectLst/>
                      </a:endParaRPr>
                    </a:p>
                  </a:txBody>
                  <a:tcPr marL="26747" marR="26747" marT="26747" marB="26747">
                    <a:lnL>
                      <a:noFill/>
                    </a:lnL>
                    <a:lnR>
                      <a:noFill/>
                    </a:lnR>
                    <a:lnT>
                      <a:noFill/>
                    </a:lnT>
                    <a:lnB>
                      <a:noFill/>
                    </a:lnB>
                  </a:tcPr>
                </a:tc>
                <a:tc>
                  <a:txBody>
                    <a:bodyPr/>
                    <a:lstStyle/>
                    <a:p>
                      <a:pPr algn="ctr" rtl="0"/>
                      <a:r>
                        <a:rPr lang="ru-RU" sz="1700">
                          <a:effectLst/>
                        </a:rPr>
                        <a:t>1,4</a:t>
                      </a:r>
                    </a:p>
                  </a:txBody>
                  <a:tcPr marL="26747" marR="26747" marT="26747" marB="26747">
                    <a:lnL>
                      <a:noFill/>
                    </a:lnL>
                    <a:lnR>
                      <a:noFill/>
                    </a:lnR>
                    <a:lnT>
                      <a:noFill/>
                    </a:lnT>
                    <a:lnB>
                      <a:noFill/>
                    </a:lnB>
                  </a:tcPr>
                </a:tc>
                <a:tc>
                  <a:txBody>
                    <a:bodyPr/>
                    <a:lstStyle/>
                    <a:p>
                      <a:pPr algn="ctr" rtl="0"/>
                      <a:r>
                        <a:rPr lang="ru-RU" sz="1700">
                          <a:effectLst/>
                        </a:rPr>
                        <a:t>1,4</a:t>
                      </a:r>
                    </a:p>
                  </a:txBody>
                  <a:tcPr marL="26747" marR="26747" marT="26747" marB="26747">
                    <a:lnL>
                      <a:noFill/>
                    </a:lnL>
                    <a:lnR>
                      <a:noFill/>
                    </a:lnR>
                    <a:lnT>
                      <a:noFill/>
                    </a:lnT>
                    <a:lnB>
                      <a:noFill/>
                    </a:lnB>
                  </a:tcPr>
                </a:tc>
                <a:tc>
                  <a:txBody>
                    <a:bodyPr/>
                    <a:lstStyle/>
                    <a:p>
                      <a:pPr algn="ctr" rtl="0"/>
                      <a:r>
                        <a:rPr lang="ru-RU" sz="1700">
                          <a:effectLst/>
                        </a:rPr>
                        <a:t>2,7</a:t>
                      </a:r>
                    </a:p>
                  </a:txBody>
                  <a:tcPr marL="26747" marR="26747" marT="26747" marB="26747">
                    <a:lnL>
                      <a:noFill/>
                    </a:lnL>
                    <a:lnR>
                      <a:noFill/>
                    </a:lnR>
                    <a:lnT>
                      <a:noFill/>
                    </a:lnT>
                    <a:lnB>
                      <a:noFill/>
                    </a:lnB>
                  </a:tcPr>
                </a:tc>
                <a:tc>
                  <a:txBody>
                    <a:bodyPr/>
                    <a:lstStyle/>
                    <a:p>
                      <a:pPr algn="ctr" rtl="0"/>
                      <a:r>
                        <a:rPr lang="ru-RU" sz="1700">
                          <a:effectLst/>
                        </a:rPr>
                        <a:t>5,4</a:t>
                      </a:r>
                    </a:p>
                  </a:txBody>
                  <a:tcPr marL="26747" marR="26747" marT="26747" marB="26747">
                    <a:lnL>
                      <a:noFill/>
                    </a:lnL>
                    <a:lnR>
                      <a:noFill/>
                    </a:lnR>
                    <a:lnT>
                      <a:noFill/>
                    </a:lnT>
                    <a:lnB>
                      <a:noFill/>
                    </a:lnB>
                  </a:tcPr>
                </a:tc>
                <a:tc>
                  <a:txBody>
                    <a:bodyPr/>
                    <a:lstStyle/>
                    <a:p>
                      <a:pPr algn="ctr" rtl="0"/>
                      <a:r>
                        <a:rPr lang="ru-RU" sz="1700">
                          <a:effectLst/>
                        </a:rPr>
                        <a:t>10,7</a:t>
                      </a:r>
                    </a:p>
                  </a:txBody>
                  <a:tcPr marL="26747" marR="26747" marT="26747" marB="26747">
                    <a:lnL>
                      <a:noFill/>
                    </a:lnL>
                    <a:lnR>
                      <a:noFill/>
                    </a:lnR>
                    <a:lnT>
                      <a:noFill/>
                    </a:lnT>
                    <a:lnB>
                      <a:noFill/>
                    </a:lnB>
                  </a:tcPr>
                </a:tc>
                <a:tc>
                  <a:txBody>
                    <a:bodyPr/>
                    <a:lstStyle/>
                    <a:p>
                      <a:pPr algn="ctr" rtl="0"/>
                      <a:r>
                        <a:rPr lang="ru-RU" sz="1700">
                          <a:effectLst/>
                        </a:rPr>
                        <a:t>21,3</a:t>
                      </a:r>
                    </a:p>
                  </a:txBody>
                  <a:tcPr marL="26747" marR="26747" marT="26747" marB="26747">
                    <a:lnL>
                      <a:noFill/>
                    </a:lnL>
                    <a:lnR>
                      <a:noFill/>
                    </a:lnR>
                    <a:lnT>
                      <a:noFill/>
                    </a:lnT>
                    <a:lnB>
                      <a:noFill/>
                    </a:lnB>
                  </a:tcPr>
                </a:tc>
                <a:tc>
                  <a:txBody>
                    <a:bodyPr/>
                    <a:lstStyle/>
                    <a:p>
                      <a:pPr algn="ctr" rtl="0"/>
                      <a:r>
                        <a:rPr lang="ru-RU" sz="1700">
                          <a:effectLst/>
                        </a:rPr>
                        <a:t>4,2</a:t>
                      </a:r>
                    </a:p>
                  </a:txBody>
                  <a:tcPr marL="26747" marR="26747" marT="26747" marB="26747">
                    <a:lnL>
                      <a:noFill/>
                    </a:lnL>
                    <a:lnR>
                      <a:noFill/>
                    </a:lnR>
                    <a:lnT>
                      <a:noFill/>
                    </a:lnT>
                    <a:lnB>
                      <a:noFill/>
                    </a:lnB>
                  </a:tcPr>
                </a:tc>
                <a:tc>
                  <a:txBody>
                    <a:bodyPr/>
                    <a:lstStyle/>
                    <a:p>
                      <a:pPr algn="ctr" rtl="0"/>
                      <a:r>
                        <a:rPr lang="ru-RU" sz="1700">
                          <a:effectLst/>
                        </a:rPr>
                        <a:t>85,0</a:t>
                      </a:r>
                    </a:p>
                  </a:txBody>
                  <a:tcPr marL="26747" marR="26747" marT="26747" marB="26747">
                    <a:lnL>
                      <a:noFill/>
                    </a:lnL>
                    <a:lnR>
                      <a:noFill/>
                    </a:lnR>
                    <a:lnT>
                      <a:noFill/>
                    </a:lnT>
                    <a:lnB>
                      <a:noFill/>
                    </a:lnB>
                  </a:tcPr>
                </a:tc>
                <a:extLst>
                  <a:ext uri="{0D108BD9-81ED-4DB2-BD59-A6C34878D82A}">
                    <a16:rowId xmlns:a16="http://schemas.microsoft.com/office/drawing/2014/main" val="1124953137"/>
                  </a:ext>
                </a:extLst>
              </a:tr>
              <a:tr h="310263">
                <a:tc>
                  <a:txBody>
                    <a:bodyPr/>
                    <a:lstStyle/>
                    <a:p>
                      <a:pPr algn="ctr" rtl="0"/>
                      <a:r>
                        <a:rPr lang="ru-RU" sz="1700">
                          <a:effectLst/>
                        </a:rPr>
                        <a:t>дБ</a:t>
                      </a:r>
                    </a:p>
                  </a:txBody>
                  <a:tcPr marL="26747" marR="26747" marT="26747" marB="26747">
                    <a:lnL>
                      <a:noFill/>
                    </a:lnL>
                    <a:lnR>
                      <a:noFill/>
                    </a:lnR>
                    <a:lnT>
                      <a:noFill/>
                    </a:lnT>
                    <a:lnB>
                      <a:noFill/>
                    </a:lnB>
                  </a:tcPr>
                </a:tc>
                <a:tc>
                  <a:txBody>
                    <a:bodyPr/>
                    <a:lstStyle/>
                    <a:p>
                      <a:pPr algn="ctr" rtl="0"/>
                      <a:r>
                        <a:rPr lang="ru-RU" sz="1700">
                          <a:effectLst/>
                        </a:rPr>
                        <a:t>73</a:t>
                      </a:r>
                    </a:p>
                  </a:txBody>
                  <a:tcPr marL="26747" marR="26747" marT="26747" marB="26747">
                    <a:lnL>
                      <a:noFill/>
                    </a:lnL>
                    <a:lnR>
                      <a:noFill/>
                    </a:lnR>
                    <a:lnT>
                      <a:noFill/>
                    </a:lnT>
                    <a:lnB>
                      <a:noFill/>
                    </a:lnB>
                  </a:tcPr>
                </a:tc>
                <a:tc>
                  <a:txBody>
                    <a:bodyPr/>
                    <a:lstStyle/>
                    <a:p>
                      <a:pPr algn="ctr" rtl="0"/>
                      <a:r>
                        <a:rPr lang="ru-RU" sz="1700">
                          <a:effectLst/>
                        </a:rPr>
                        <a:t>73</a:t>
                      </a:r>
                    </a:p>
                  </a:txBody>
                  <a:tcPr marL="26747" marR="26747" marT="26747" marB="26747">
                    <a:lnL>
                      <a:noFill/>
                    </a:lnL>
                    <a:lnR>
                      <a:noFill/>
                    </a:lnR>
                    <a:lnT>
                      <a:noFill/>
                    </a:lnT>
                    <a:lnB>
                      <a:noFill/>
                    </a:lnB>
                  </a:tcPr>
                </a:tc>
                <a:tc>
                  <a:txBody>
                    <a:bodyPr/>
                    <a:lstStyle/>
                    <a:p>
                      <a:pPr algn="ctr" rtl="0"/>
                      <a:r>
                        <a:rPr lang="ru-RU" sz="1700">
                          <a:effectLst/>
                        </a:rPr>
                        <a:t>79</a:t>
                      </a:r>
                    </a:p>
                  </a:txBody>
                  <a:tcPr marL="26747" marR="26747" marT="26747" marB="26747">
                    <a:lnL>
                      <a:noFill/>
                    </a:lnL>
                    <a:lnR>
                      <a:noFill/>
                    </a:lnR>
                    <a:lnT>
                      <a:noFill/>
                    </a:lnT>
                    <a:lnB>
                      <a:noFill/>
                    </a:lnB>
                  </a:tcPr>
                </a:tc>
                <a:tc>
                  <a:txBody>
                    <a:bodyPr/>
                    <a:lstStyle/>
                    <a:p>
                      <a:pPr algn="ctr" rtl="0"/>
                      <a:r>
                        <a:rPr lang="ru-RU" sz="1700">
                          <a:effectLst/>
                        </a:rPr>
                        <a:t>85</a:t>
                      </a:r>
                    </a:p>
                  </a:txBody>
                  <a:tcPr marL="26747" marR="26747" marT="26747" marB="26747">
                    <a:lnL>
                      <a:noFill/>
                    </a:lnL>
                    <a:lnR>
                      <a:noFill/>
                    </a:lnR>
                    <a:lnT>
                      <a:noFill/>
                    </a:lnT>
                    <a:lnB>
                      <a:noFill/>
                    </a:lnB>
                  </a:tcPr>
                </a:tc>
                <a:tc>
                  <a:txBody>
                    <a:bodyPr/>
                    <a:lstStyle/>
                    <a:p>
                      <a:pPr algn="ctr" rtl="0"/>
                      <a:r>
                        <a:rPr lang="ru-RU" sz="1700">
                          <a:effectLst/>
                        </a:rPr>
                        <a:t>91</a:t>
                      </a:r>
                    </a:p>
                  </a:txBody>
                  <a:tcPr marL="26747" marR="26747" marT="26747" marB="26747">
                    <a:lnL>
                      <a:noFill/>
                    </a:lnL>
                    <a:lnR>
                      <a:noFill/>
                    </a:lnR>
                    <a:lnT>
                      <a:noFill/>
                    </a:lnT>
                    <a:lnB>
                      <a:noFill/>
                    </a:lnB>
                  </a:tcPr>
                </a:tc>
                <a:tc>
                  <a:txBody>
                    <a:bodyPr/>
                    <a:lstStyle/>
                    <a:p>
                      <a:pPr algn="ctr" rtl="0"/>
                      <a:r>
                        <a:rPr lang="ru-RU" sz="1700">
                          <a:effectLst/>
                        </a:rPr>
                        <a:t>97</a:t>
                      </a:r>
                    </a:p>
                  </a:txBody>
                  <a:tcPr marL="26747" marR="26747" marT="26747" marB="26747">
                    <a:lnL>
                      <a:noFill/>
                    </a:lnL>
                    <a:lnR>
                      <a:noFill/>
                    </a:lnR>
                    <a:lnT>
                      <a:noFill/>
                    </a:lnT>
                    <a:lnB>
                      <a:noFill/>
                    </a:lnB>
                  </a:tcPr>
                </a:tc>
                <a:tc>
                  <a:txBody>
                    <a:bodyPr/>
                    <a:lstStyle/>
                    <a:p>
                      <a:pPr algn="ctr" rtl="0"/>
                      <a:r>
                        <a:rPr lang="ru-RU" sz="1700">
                          <a:effectLst/>
                        </a:rPr>
                        <a:t>103</a:t>
                      </a:r>
                    </a:p>
                  </a:txBody>
                  <a:tcPr marL="26747" marR="26747" marT="26747" marB="26747">
                    <a:lnL>
                      <a:noFill/>
                    </a:lnL>
                    <a:lnR>
                      <a:noFill/>
                    </a:lnR>
                    <a:lnT>
                      <a:noFill/>
                    </a:lnT>
                    <a:lnB>
                      <a:noFill/>
                    </a:lnB>
                  </a:tcPr>
                </a:tc>
                <a:tc>
                  <a:txBody>
                    <a:bodyPr/>
                    <a:lstStyle/>
                    <a:p>
                      <a:pPr algn="ctr" rtl="0"/>
                      <a:r>
                        <a:rPr lang="ru-RU" sz="1700" dirty="0">
                          <a:effectLst/>
                        </a:rPr>
                        <a:t>109</a:t>
                      </a:r>
                    </a:p>
                  </a:txBody>
                  <a:tcPr marL="26747" marR="26747" marT="26747" marB="26747">
                    <a:lnL>
                      <a:noFill/>
                    </a:lnL>
                    <a:lnR>
                      <a:noFill/>
                    </a:lnR>
                    <a:lnT>
                      <a:noFill/>
                    </a:lnT>
                    <a:lnB>
                      <a:noFill/>
                    </a:lnB>
                  </a:tcPr>
                </a:tc>
                <a:extLst>
                  <a:ext uri="{0D108BD9-81ED-4DB2-BD59-A6C34878D82A}">
                    <a16:rowId xmlns:a16="http://schemas.microsoft.com/office/drawing/2014/main" val="3199262031"/>
                  </a:ext>
                </a:extLst>
              </a:tr>
            </a:tbl>
          </a:graphicData>
        </a:graphic>
      </p:graphicFrame>
      <p:sp>
        <p:nvSpPr>
          <p:cNvPr id="4" name="Rectangle 1"/>
          <p:cNvSpPr>
            <a:spLocks noChangeArrowheads="1"/>
          </p:cNvSpPr>
          <p:nvPr/>
        </p:nvSpPr>
        <p:spPr bwMode="auto">
          <a:xfrm>
            <a:off x="2790438" y="959216"/>
            <a:ext cx="6587373"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smtClean="0">
                <a:ln>
                  <a:noFill/>
                </a:ln>
                <a:solidFill>
                  <a:schemeClr val="tx1"/>
                </a:solidFill>
                <a:effectLst/>
                <a:latin typeface="Arial" panose="020B0604020202020204" pitchFamily="34" charset="0"/>
              </a:rPr>
              <a:t/>
            </a:r>
            <a:br>
              <a:rPr kumimoji="0" lang="ru-RU" altLang="ru-RU" sz="1800" b="0" i="0" u="none" strike="noStrike" cap="none" normalizeH="0" baseline="0" dirty="0" smtClean="0">
                <a:ln>
                  <a:noFill/>
                </a:ln>
                <a:solidFill>
                  <a:schemeClr val="tx1"/>
                </a:solidFill>
                <a:effectLst/>
                <a:latin typeface="Arial" panose="020B0604020202020204" pitchFamily="34" charset="0"/>
              </a:rPr>
            </a:br>
            <a:endParaRPr kumimoji="0" lang="ru-RU" altLang="ru-RU" sz="1800" b="0" i="0" u="none" strike="noStrike" cap="none" normalizeH="0" baseline="0" dirty="0" smtClean="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AutoNum type="arabicPeriod"/>
              <a:tabLst/>
            </a:pPr>
            <a:r>
              <a:rPr kumimoji="0" lang="ru-RU" altLang="ru-RU" sz="1400" b="1" i="0" u="none" strike="noStrike" cap="none" normalizeH="0" baseline="0" dirty="0" smtClean="0">
                <a:ln>
                  <a:noFill/>
                </a:ln>
                <a:solidFill>
                  <a:schemeClr val="tx1"/>
                </a:solidFill>
                <a:effectLst/>
                <a:latin typeface="Arial" panose="020B0604020202020204" pitchFamily="34" charset="0"/>
              </a:rPr>
              <a:t>Норми локальної вібрації</a:t>
            </a:r>
            <a:endParaRPr kumimoji="0" lang="ru-RU" altLang="ru-RU" sz="900" b="0" i="0" u="none" strike="noStrike" cap="none" normalizeH="0" baseline="0" dirty="0" smtClean="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smtClean="0">
                <a:ln>
                  <a:noFill/>
                </a:ln>
                <a:solidFill>
                  <a:schemeClr val="tx1"/>
                </a:solidFill>
                <a:effectLst/>
                <a:latin typeface="Arial" panose="020B0604020202020204" pitchFamily="34" charset="0"/>
              </a:rPr>
              <a:t/>
            </a:r>
            <a:br>
              <a:rPr kumimoji="0" lang="ru-RU" altLang="ru-RU" sz="1800" b="0" i="0" u="none" strike="noStrike" cap="none" normalizeH="0" baseline="0" dirty="0" smtClean="0">
                <a:ln>
                  <a:noFill/>
                </a:ln>
                <a:solidFill>
                  <a:schemeClr val="tx1"/>
                </a:solidFill>
                <a:effectLst/>
                <a:latin typeface="Arial" panose="020B0604020202020204" pitchFamily="34" charset="0"/>
              </a:rPr>
            </a:b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74681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516147680"/>
              </p:ext>
            </p:extLst>
          </p:nvPr>
        </p:nvGraphicFramePr>
        <p:xfrm>
          <a:off x="0" y="203943"/>
          <a:ext cx="12192001" cy="4419323"/>
        </p:xfrm>
        <a:graphic>
          <a:graphicData uri="http://schemas.openxmlformats.org/drawingml/2006/table">
            <a:tbl>
              <a:tblPr/>
              <a:tblGrid>
                <a:gridCol w="2207687">
                  <a:extLst>
                    <a:ext uri="{9D8B030D-6E8A-4147-A177-3AD203B41FA5}">
                      <a16:colId xmlns:a16="http://schemas.microsoft.com/office/drawing/2014/main" val="1917920593"/>
                    </a:ext>
                  </a:extLst>
                </a:gridCol>
                <a:gridCol w="1412124">
                  <a:extLst>
                    <a:ext uri="{9D8B030D-6E8A-4147-A177-3AD203B41FA5}">
                      <a16:colId xmlns:a16="http://schemas.microsoft.com/office/drawing/2014/main" val="658773217"/>
                    </a:ext>
                  </a:extLst>
                </a:gridCol>
                <a:gridCol w="1412124">
                  <a:extLst>
                    <a:ext uri="{9D8B030D-6E8A-4147-A177-3AD203B41FA5}">
                      <a16:colId xmlns:a16="http://schemas.microsoft.com/office/drawing/2014/main" val="39923539"/>
                    </a:ext>
                  </a:extLst>
                </a:gridCol>
                <a:gridCol w="1332568">
                  <a:extLst>
                    <a:ext uri="{9D8B030D-6E8A-4147-A177-3AD203B41FA5}">
                      <a16:colId xmlns:a16="http://schemas.microsoft.com/office/drawing/2014/main" val="2174324510"/>
                    </a:ext>
                  </a:extLst>
                </a:gridCol>
                <a:gridCol w="1193344">
                  <a:extLst>
                    <a:ext uri="{9D8B030D-6E8A-4147-A177-3AD203B41FA5}">
                      <a16:colId xmlns:a16="http://schemas.microsoft.com/office/drawing/2014/main" val="3979280074"/>
                    </a:ext>
                  </a:extLst>
                </a:gridCol>
                <a:gridCol w="1173457">
                  <a:extLst>
                    <a:ext uri="{9D8B030D-6E8A-4147-A177-3AD203B41FA5}">
                      <a16:colId xmlns:a16="http://schemas.microsoft.com/office/drawing/2014/main" val="4277432386"/>
                    </a:ext>
                  </a:extLst>
                </a:gridCol>
                <a:gridCol w="1193344">
                  <a:extLst>
                    <a:ext uri="{9D8B030D-6E8A-4147-A177-3AD203B41FA5}">
                      <a16:colId xmlns:a16="http://schemas.microsoft.com/office/drawing/2014/main" val="1831660633"/>
                    </a:ext>
                  </a:extLst>
                </a:gridCol>
                <a:gridCol w="1193344">
                  <a:extLst>
                    <a:ext uri="{9D8B030D-6E8A-4147-A177-3AD203B41FA5}">
                      <a16:colId xmlns:a16="http://schemas.microsoft.com/office/drawing/2014/main" val="2342981185"/>
                    </a:ext>
                  </a:extLst>
                </a:gridCol>
                <a:gridCol w="1074009">
                  <a:extLst>
                    <a:ext uri="{9D8B030D-6E8A-4147-A177-3AD203B41FA5}">
                      <a16:colId xmlns:a16="http://schemas.microsoft.com/office/drawing/2014/main" val="3980591504"/>
                    </a:ext>
                  </a:extLst>
                </a:gridCol>
              </a:tblGrid>
              <a:tr h="153904">
                <a:tc rowSpan="2" gridSpan="2">
                  <a:txBody>
                    <a:bodyPr/>
                    <a:lstStyle/>
                    <a:p>
                      <a:pPr algn="ctr" rtl="0"/>
                      <a:r>
                        <a:rPr lang="ru-RU" sz="1000">
                          <a:effectLst/>
                        </a:rPr>
                        <a:t/>
                      </a:r>
                      <a:br>
                        <a:rPr lang="ru-RU" sz="1000">
                          <a:effectLst/>
                        </a:rPr>
                      </a:br>
                      <a:endParaRPr lang="ru-RU" sz="1000">
                        <a:effectLst/>
                      </a:endParaRPr>
                    </a:p>
                  </a:txBody>
                  <a:tcPr marL="13268" marR="13268" marT="13268" marB="13268" anchor="ctr">
                    <a:lnL>
                      <a:noFill/>
                    </a:lnL>
                    <a:lnR>
                      <a:noFill/>
                    </a:lnR>
                    <a:lnT>
                      <a:noFill/>
                    </a:lnT>
                    <a:lnB>
                      <a:noFill/>
                    </a:lnB>
                  </a:tcPr>
                </a:tc>
                <a:tc rowSpan="2" hMerge="1">
                  <a:txBody>
                    <a:bodyPr/>
                    <a:lstStyle/>
                    <a:p>
                      <a:endParaRPr lang="ru-RU"/>
                    </a:p>
                  </a:txBody>
                  <a:tcPr/>
                </a:tc>
                <a:tc gridSpan="7">
                  <a:txBody>
                    <a:bodyPr/>
                    <a:lstStyle/>
                    <a:p>
                      <a:pPr algn="ctr" rtl="0"/>
                      <a:r>
                        <a:rPr lang="ru-RU" sz="1000">
                          <a:effectLst/>
                        </a:rPr>
                        <a:t>Среднегеометрические частоти, Гц</a:t>
                      </a:r>
                    </a:p>
                  </a:txBody>
                  <a:tcPr marL="13268" marR="13268" marT="13268" marB="13268"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692799773"/>
                  </a:ext>
                </a:extLst>
              </a:tr>
              <a:tr h="153904">
                <a:tc gridSpan="2" vMerge="1">
                  <a:txBody>
                    <a:bodyPr/>
                    <a:lstStyle/>
                    <a:p>
                      <a:endParaRPr lang="ru-RU"/>
                    </a:p>
                  </a:txBody>
                  <a:tcPr/>
                </a:tc>
                <a:tc hMerge="1" vMerge="1">
                  <a:txBody>
                    <a:bodyPr/>
                    <a:lstStyle/>
                    <a:p>
                      <a:endParaRPr lang="ru-RU"/>
                    </a:p>
                  </a:txBody>
                  <a:tcPr/>
                </a:tc>
                <a:tc>
                  <a:txBody>
                    <a:bodyPr/>
                    <a:lstStyle/>
                    <a:p>
                      <a:pPr algn="ctr" rtl="0"/>
                      <a:r>
                        <a:rPr lang="ru-RU" sz="1000">
                          <a:effectLst/>
                        </a:rPr>
                        <a:t>1</a:t>
                      </a:r>
                    </a:p>
                  </a:txBody>
                  <a:tcPr marL="13268" marR="13268" marT="13268" marB="13268" anchor="ctr">
                    <a:lnL>
                      <a:noFill/>
                    </a:lnL>
                    <a:lnR>
                      <a:noFill/>
                    </a:lnR>
                    <a:lnT>
                      <a:noFill/>
                    </a:lnT>
                    <a:lnB>
                      <a:noFill/>
                    </a:lnB>
                  </a:tcPr>
                </a:tc>
                <a:tc>
                  <a:txBody>
                    <a:bodyPr/>
                    <a:lstStyle/>
                    <a:p>
                      <a:pPr algn="ctr" rtl="0"/>
                      <a:r>
                        <a:rPr lang="ru-RU" sz="1000">
                          <a:effectLst/>
                        </a:rPr>
                        <a:t>2</a:t>
                      </a:r>
                    </a:p>
                  </a:txBody>
                  <a:tcPr marL="13268" marR="13268" marT="13268" marB="13268" anchor="ctr">
                    <a:lnL>
                      <a:noFill/>
                    </a:lnL>
                    <a:lnR>
                      <a:noFill/>
                    </a:lnR>
                    <a:lnT>
                      <a:noFill/>
                    </a:lnT>
                    <a:lnB>
                      <a:noFill/>
                    </a:lnB>
                  </a:tcPr>
                </a:tc>
                <a:tc>
                  <a:txBody>
                    <a:bodyPr/>
                    <a:lstStyle/>
                    <a:p>
                      <a:pPr algn="ctr" rtl="0"/>
                      <a:r>
                        <a:rPr lang="ru-RU" sz="1000">
                          <a:effectLst/>
                        </a:rPr>
                        <a:t>4</a:t>
                      </a:r>
                    </a:p>
                  </a:txBody>
                  <a:tcPr marL="13268" marR="13268" marT="13268" marB="13268" anchor="ctr">
                    <a:lnL>
                      <a:noFill/>
                    </a:lnL>
                    <a:lnR>
                      <a:noFill/>
                    </a:lnR>
                    <a:lnT>
                      <a:noFill/>
                    </a:lnT>
                    <a:lnB>
                      <a:noFill/>
                    </a:lnB>
                  </a:tcPr>
                </a:tc>
                <a:tc>
                  <a:txBody>
                    <a:bodyPr/>
                    <a:lstStyle/>
                    <a:p>
                      <a:pPr algn="ctr" rtl="0"/>
                      <a:r>
                        <a:rPr lang="ru-RU" sz="1000">
                          <a:effectLst/>
                        </a:rPr>
                        <a:t>8</a:t>
                      </a:r>
                    </a:p>
                  </a:txBody>
                  <a:tcPr marL="13268" marR="13268" marT="13268" marB="13268" anchor="ctr">
                    <a:lnL>
                      <a:noFill/>
                    </a:lnL>
                    <a:lnR>
                      <a:noFill/>
                    </a:lnR>
                    <a:lnT>
                      <a:noFill/>
                    </a:lnT>
                    <a:lnB>
                      <a:noFill/>
                    </a:lnB>
                  </a:tcPr>
                </a:tc>
                <a:tc>
                  <a:txBody>
                    <a:bodyPr/>
                    <a:lstStyle/>
                    <a:p>
                      <a:pPr algn="ctr" rtl="0"/>
                      <a:r>
                        <a:rPr lang="ru-RU" sz="1000">
                          <a:effectLst/>
                        </a:rPr>
                        <a:t>16</a:t>
                      </a:r>
                    </a:p>
                  </a:txBody>
                  <a:tcPr marL="13268" marR="13268" marT="13268" marB="13268" anchor="ctr">
                    <a:lnL>
                      <a:noFill/>
                    </a:lnL>
                    <a:lnR>
                      <a:noFill/>
                    </a:lnR>
                    <a:lnT>
                      <a:noFill/>
                    </a:lnT>
                    <a:lnB>
                      <a:noFill/>
                    </a:lnB>
                  </a:tcPr>
                </a:tc>
                <a:tc>
                  <a:txBody>
                    <a:bodyPr/>
                    <a:lstStyle/>
                    <a:p>
                      <a:pPr algn="ctr" rtl="0"/>
                      <a:r>
                        <a:rPr lang="ru-RU" sz="1000">
                          <a:effectLst/>
                        </a:rPr>
                        <a:t>31,5</a:t>
                      </a:r>
                    </a:p>
                  </a:txBody>
                  <a:tcPr marL="13268" marR="13268" marT="13268" marB="13268" anchor="ctr">
                    <a:lnL>
                      <a:noFill/>
                    </a:lnL>
                    <a:lnR>
                      <a:noFill/>
                    </a:lnR>
                    <a:lnT>
                      <a:noFill/>
                    </a:lnT>
                    <a:lnB>
                      <a:noFill/>
                    </a:lnB>
                  </a:tcPr>
                </a:tc>
                <a:tc>
                  <a:txBody>
                    <a:bodyPr/>
                    <a:lstStyle/>
                    <a:p>
                      <a:pPr algn="ctr" rtl="0"/>
                      <a:r>
                        <a:rPr lang="ru-RU" sz="1000">
                          <a:effectLst/>
                        </a:rPr>
                        <a:t>63</a:t>
                      </a:r>
                    </a:p>
                  </a:txBody>
                  <a:tcPr marL="13268" marR="13268" marT="13268" marB="13268" anchor="ctr">
                    <a:lnL>
                      <a:noFill/>
                    </a:lnL>
                    <a:lnR>
                      <a:noFill/>
                    </a:lnR>
                    <a:lnT>
                      <a:noFill/>
                    </a:lnT>
                    <a:lnB>
                      <a:noFill/>
                    </a:lnB>
                  </a:tcPr>
                </a:tc>
                <a:extLst>
                  <a:ext uri="{0D108BD9-81ED-4DB2-BD59-A6C34878D82A}">
                    <a16:rowId xmlns:a16="http://schemas.microsoft.com/office/drawing/2014/main" val="2250471306"/>
                  </a:ext>
                </a:extLst>
              </a:tr>
              <a:tr h="153904">
                <a:tc gridSpan="9">
                  <a:txBody>
                    <a:bodyPr/>
                    <a:lstStyle/>
                    <a:p>
                      <a:pPr algn="ctr" rtl="0"/>
                      <a:r>
                        <a:rPr lang="ru-RU" sz="1000" b="1" i="1">
                          <a:effectLst/>
                        </a:rPr>
                        <a:t>транспортна вібрація</a:t>
                      </a:r>
                      <a:endParaRPr lang="ru-RU" sz="1000">
                        <a:effectLst/>
                      </a:endParaRPr>
                    </a:p>
                  </a:txBody>
                  <a:tcPr marL="13268" marR="13268" marT="13268" marB="13268"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632160439"/>
                  </a:ext>
                </a:extLst>
              </a:tr>
              <a:tr h="281272">
                <a:tc rowSpan="2">
                  <a:txBody>
                    <a:bodyPr/>
                    <a:lstStyle/>
                    <a:p>
                      <a:pPr algn="ctr" rtl="0"/>
                      <a:r>
                        <a:rPr lang="ru-RU" sz="1000">
                          <a:effectLst/>
                        </a:rPr>
                        <a:t>Вібро-швидкість</a:t>
                      </a:r>
                    </a:p>
                  </a:txBody>
                  <a:tcPr marL="13268" marR="13268" marT="13268" marB="13268" anchor="ctr">
                    <a:lnL>
                      <a:noFill/>
                    </a:lnL>
                    <a:lnR>
                      <a:noFill/>
                    </a:lnR>
                    <a:lnT>
                      <a:noFill/>
                    </a:lnT>
                    <a:lnB>
                      <a:noFill/>
                    </a:lnB>
                  </a:tcPr>
                </a:tc>
                <a:tc>
                  <a:txBody>
                    <a:bodyPr/>
                    <a:lstStyle/>
                    <a:p>
                      <a:pPr algn="ctr" rtl="0"/>
                      <a:r>
                        <a:rPr lang="ru-RU" sz="1000">
                          <a:effectLst/>
                        </a:rPr>
                        <a:t>м / с ∙ 10</a:t>
                      </a:r>
                      <a:r>
                        <a:rPr lang="ru-RU" sz="1000" baseline="30000">
                          <a:effectLst/>
                        </a:rPr>
                        <a:t>-2</a:t>
                      </a:r>
                      <a:endParaRPr lang="ru-RU" sz="1000">
                        <a:effectLst/>
                      </a:endParaRPr>
                    </a:p>
                  </a:txBody>
                  <a:tcPr marL="13268" marR="13268" marT="13268" marB="13268" anchor="ctr">
                    <a:lnL>
                      <a:noFill/>
                    </a:lnL>
                    <a:lnR>
                      <a:noFill/>
                    </a:lnR>
                    <a:lnT>
                      <a:noFill/>
                    </a:lnT>
                    <a:lnB>
                      <a:noFill/>
                    </a:lnB>
                  </a:tcPr>
                </a:tc>
                <a:tc>
                  <a:txBody>
                    <a:bodyPr/>
                    <a:lstStyle/>
                    <a:p>
                      <a:pPr algn="ctr" rtl="0"/>
                      <a:r>
                        <a:rPr lang="ru-RU" sz="1000">
                          <a:effectLst/>
                        </a:rPr>
                        <a:t>20,0</a:t>
                      </a:r>
                    </a:p>
                  </a:txBody>
                  <a:tcPr marL="13268" marR="13268" marT="13268" marB="13268" anchor="ctr">
                    <a:lnL>
                      <a:noFill/>
                    </a:lnL>
                    <a:lnR>
                      <a:noFill/>
                    </a:lnR>
                    <a:lnT>
                      <a:noFill/>
                    </a:lnT>
                    <a:lnB>
                      <a:noFill/>
                    </a:lnB>
                  </a:tcPr>
                </a:tc>
                <a:tc>
                  <a:txBody>
                    <a:bodyPr/>
                    <a:lstStyle/>
                    <a:p>
                      <a:pPr algn="ctr" rtl="0"/>
                      <a:r>
                        <a:rPr lang="ru-RU" sz="1000">
                          <a:effectLst/>
                        </a:rPr>
                        <a:t>7,1</a:t>
                      </a:r>
                    </a:p>
                  </a:txBody>
                  <a:tcPr marL="13268" marR="13268" marT="13268" marB="13268" anchor="ctr">
                    <a:lnL>
                      <a:noFill/>
                    </a:lnL>
                    <a:lnR>
                      <a:noFill/>
                    </a:lnR>
                    <a:lnT>
                      <a:noFill/>
                    </a:lnT>
                    <a:lnB>
                      <a:noFill/>
                    </a:lnB>
                  </a:tcPr>
                </a:tc>
                <a:tc>
                  <a:txBody>
                    <a:bodyPr/>
                    <a:lstStyle/>
                    <a:p>
                      <a:pPr algn="ctr" rtl="0"/>
                      <a:r>
                        <a:rPr lang="ru-RU" sz="1000">
                          <a:effectLst/>
                        </a:rPr>
                        <a:t>2,5</a:t>
                      </a:r>
                    </a:p>
                  </a:txBody>
                  <a:tcPr marL="13268" marR="13268" marT="13268" marB="13268" anchor="ctr">
                    <a:lnL>
                      <a:noFill/>
                    </a:lnL>
                    <a:lnR>
                      <a:noFill/>
                    </a:lnR>
                    <a:lnT>
                      <a:noFill/>
                    </a:lnT>
                    <a:lnB>
                      <a:noFill/>
                    </a:lnB>
                  </a:tcPr>
                </a:tc>
                <a:tc>
                  <a:txBody>
                    <a:bodyPr/>
                    <a:lstStyle/>
                    <a:p>
                      <a:pPr algn="ctr" rtl="0"/>
                      <a:r>
                        <a:rPr lang="ru-RU" sz="1000">
                          <a:effectLst/>
                        </a:rPr>
                        <a:t>1,3</a:t>
                      </a:r>
                    </a:p>
                  </a:txBody>
                  <a:tcPr marL="13268" marR="13268" marT="13268" marB="13268" anchor="ctr">
                    <a:lnL>
                      <a:noFill/>
                    </a:lnL>
                    <a:lnR>
                      <a:noFill/>
                    </a:lnR>
                    <a:lnT>
                      <a:noFill/>
                    </a:lnT>
                    <a:lnB>
                      <a:noFill/>
                    </a:lnB>
                  </a:tcPr>
                </a:tc>
                <a:tc>
                  <a:txBody>
                    <a:bodyPr/>
                    <a:lstStyle/>
                    <a:p>
                      <a:pPr algn="ctr" rtl="0"/>
                      <a:r>
                        <a:rPr lang="ru-RU" sz="1000">
                          <a:effectLst/>
                        </a:rPr>
                        <a:t>1,1</a:t>
                      </a:r>
                    </a:p>
                  </a:txBody>
                  <a:tcPr marL="13268" marR="13268" marT="13268" marB="13268" anchor="ctr">
                    <a:lnL>
                      <a:noFill/>
                    </a:lnL>
                    <a:lnR>
                      <a:noFill/>
                    </a:lnR>
                    <a:lnT>
                      <a:noFill/>
                    </a:lnT>
                    <a:lnB>
                      <a:noFill/>
                    </a:lnB>
                  </a:tcPr>
                </a:tc>
                <a:tc>
                  <a:txBody>
                    <a:bodyPr/>
                    <a:lstStyle/>
                    <a:p>
                      <a:pPr algn="ctr" rtl="0"/>
                      <a:r>
                        <a:rPr lang="ru-RU" sz="1000">
                          <a:effectLst/>
                        </a:rPr>
                        <a:t>1,1</a:t>
                      </a:r>
                    </a:p>
                  </a:txBody>
                  <a:tcPr marL="13268" marR="13268" marT="13268" marB="13268" anchor="ctr">
                    <a:lnL>
                      <a:noFill/>
                    </a:lnL>
                    <a:lnR>
                      <a:noFill/>
                    </a:lnR>
                    <a:lnT>
                      <a:noFill/>
                    </a:lnT>
                    <a:lnB>
                      <a:noFill/>
                    </a:lnB>
                  </a:tcPr>
                </a:tc>
                <a:tc>
                  <a:txBody>
                    <a:bodyPr/>
                    <a:lstStyle/>
                    <a:p>
                      <a:pPr algn="ctr" rtl="0"/>
                      <a:r>
                        <a:rPr lang="ru-RU" sz="1000">
                          <a:effectLst/>
                        </a:rPr>
                        <a:t>1,1</a:t>
                      </a:r>
                    </a:p>
                  </a:txBody>
                  <a:tcPr marL="13268" marR="13268" marT="13268" marB="13268" anchor="ctr">
                    <a:lnL>
                      <a:noFill/>
                    </a:lnL>
                    <a:lnR>
                      <a:noFill/>
                    </a:lnR>
                    <a:lnT>
                      <a:noFill/>
                    </a:lnT>
                    <a:lnB>
                      <a:noFill/>
                    </a:lnB>
                  </a:tcPr>
                </a:tc>
                <a:extLst>
                  <a:ext uri="{0D108BD9-81ED-4DB2-BD59-A6C34878D82A}">
                    <a16:rowId xmlns:a16="http://schemas.microsoft.com/office/drawing/2014/main" val="467997688"/>
                  </a:ext>
                </a:extLst>
              </a:tr>
              <a:tr h="153904">
                <a:tc vMerge="1">
                  <a:txBody>
                    <a:bodyPr/>
                    <a:lstStyle/>
                    <a:p>
                      <a:endParaRPr lang="ru-RU"/>
                    </a:p>
                  </a:txBody>
                  <a:tcPr/>
                </a:tc>
                <a:tc>
                  <a:txBody>
                    <a:bodyPr/>
                    <a:lstStyle/>
                    <a:p>
                      <a:pPr algn="ctr" rtl="0"/>
                      <a:r>
                        <a:rPr lang="ru-RU" sz="1000">
                          <a:effectLst/>
                        </a:rPr>
                        <a:t>дБ</a:t>
                      </a:r>
                    </a:p>
                  </a:txBody>
                  <a:tcPr marL="13268" marR="13268" marT="13268" marB="13268" anchor="ctr">
                    <a:lnL>
                      <a:noFill/>
                    </a:lnL>
                    <a:lnR>
                      <a:noFill/>
                    </a:lnR>
                    <a:lnT>
                      <a:noFill/>
                    </a:lnT>
                    <a:lnB>
                      <a:noFill/>
                    </a:lnB>
                  </a:tcPr>
                </a:tc>
                <a:tc>
                  <a:txBody>
                    <a:bodyPr/>
                    <a:lstStyle/>
                    <a:p>
                      <a:pPr algn="ctr" rtl="0"/>
                      <a:r>
                        <a:rPr lang="ru-RU" sz="1000">
                          <a:effectLst/>
                        </a:rPr>
                        <a:t>132</a:t>
                      </a:r>
                    </a:p>
                  </a:txBody>
                  <a:tcPr marL="13268" marR="13268" marT="13268" marB="13268" anchor="ctr">
                    <a:lnL>
                      <a:noFill/>
                    </a:lnL>
                    <a:lnR>
                      <a:noFill/>
                    </a:lnR>
                    <a:lnT>
                      <a:noFill/>
                    </a:lnT>
                    <a:lnB>
                      <a:noFill/>
                    </a:lnB>
                  </a:tcPr>
                </a:tc>
                <a:tc>
                  <a:txBody>
                    <a:bodyPr/>
                    <a:lstStyle/>
                    <a:p>
                      <a:pPr algn="ctr" rtl="0"/>
                      <a:r>
                        <a:rPr lang="ru-RU" sz="1000">
                          <a:effectLst/>
                        </a:rPr>
                        <a:t>123</a:t>
                      </a:r>
                    </a:p>
                  </a:txBody>
                  <a:tcPr marL="13268" marR="13268" marT="13268" marB="13268" anchor="ctr">
                    <a:lnL>
                      <a:noFill/>
                    </a:lnL>
                    <a:lnR>
                      <a:noFill/>
                    </a:lnR>
                    <a:lnT>
                      <a:noFill/>
                    </a:lnT>
                    <a:lnB>
                      <a:noFill/>
                    </a:lnB>
                  </a:tcPr>
                </a:tc>
                <a:tc>
                  <a:txBody>
                    <a:bodyPr/>
                    <a:lstStyle/>
                    <a:p>
                      <a:pPr algn="ctr" rtl="0"/>
                      <a:r>
                        <a:rPr lang="ru-RU" sz="1000">
                          <a:effectLst/>
                        </a:rPr>
                        <a:t>114</a:t>
                      </a:r>
                    </a:p>
                  </a:txBody>
                  <a:tcPr marL="13268" marR="13268" marT="13268" marB="13268" anchor="ctr">
                    <a:lnL>
                      <a:noFill/>
                    </a:lnL>
                    <a:lnR>
                      <a:noFill/>
                    </a:lnR>
                    <a:lnT>
                      <a:noFill/>
                    </a:lnT>
                    <a:lnB>
                      <a:noFill/>
                    </a:lnB>
                  </a:tcPr>
                </a:tc>
                <a:tc>
                  <a:txBody>
                    <a:bodyPr/>
                    <a:lstStyle/>
                    <a:p>
                      <a:pPr algn="ctr" rtl="0"/>
                      <a:r>
                        <a:rPr lang="ru-RU" sz="1000">
                          <a:effectLst/>
                        </a:rPr>
                        <a:t>108</a:t>
                      </a:r>
                    </a:p>
                  </a:txBody>
                  <a:tcPr marL="13268" marR="13268" marT="13268" marB="13268" anchor="ctr">
                    <a:lnL>
                      <a:noFill/>
                    </a:lnL>
                    <a:lnR>
                      <a:noFill/>
                    </a:lnR>
                    <a:lnT>
                      <a:noFill/>
                    </a:lnT>
                    <a:lnB>
                      <a:noFill/>
                    </a:lnB>
                  </a:tcPr>
                </a:tc>
                <a:tc>
                  <a:txBody>
                    <a:bodyPr/>
                    <a:lstStyle/>
                    <a:p>
                      <a:pPr algn="ctr" rtl="0"/>
                      <a:r>
                        <a:rPr lang="ru-RU" sz="1000">
                          <a:effectLst/>
                        </a:rPr>
                        <a:t>107</a:t>
                      </a:r>
                    </a:p>
                  </a:txBody>
                  <a:tcPr marL="13268" marR="13268" marT="13268" marB="13268" anchor="ctr">
                    <a:lnL>
                      <a:noFill/>
                    </a:lnL>
                    <a:lnR>
                      <a:noFill/>
                    </a:lnR>
                    <a:lnT>
                      <a:noFill/>
                    </a:lnT>
                    <a:lnB>
                      <a:noFill/>
                    </a:lnB>
                  </a:tcPr>
                </a:tc>
                <a:tc>
                  <a:txBody>
                    <a:bodyPr/>
                    <a:lstStyle/>
                    <a:p>
                      <a:pPr algn="ctr" rtl="0"/>
                      <a:r>
                        <a:rPr lang="ru-RU" sz="1000">
                          <a:effectLst/>
                        </a:rPr>
                        <a:t>107</a:t>
                      </a:r>
                    </a:p>
                  </a:txBody>
                  <a:tcPr marL="13268" marR="13268" marT="13268" marB="13268" anchor="ctr">
                    <a:lnL>
                      <a:noFill/>
                    </a:lnL>
                    <a:lnR>
                      <a:noFill/>
                    </a:lnR>
                    <a:lnT>
                      <a:noFill/>
                    </a:lnT>
                    <a:lnB>
                      <a:noFill/>
                    </a:lnB>
                  </a:tcPr>
                </a:tc>
                <a:tc>
                  <a:txBody>
                    <a:bodyPr/>
                    <a:lstStyle/>
                    <a:p>
                      <a:pPr algn="ctr" rtl="0"/>
                      <a:r>
                        <a:rPr lang="ru-RU" sz="1000">
                          <a:effectLst/>
                        </a:rPr>
                        <a:t>107</a:t>
                      </a:r>
                    </a:p>
                  </a:txBody>
                  <a:tcPr marL="13268" marR="13268" marT="13268" marB="13268" anchor="ctr">
                    <a:lnL>
                      <a:noFill/>
                    </a:lnL>
                    <a:lnR>
                      <a:noFill/>
                    </a:lnR>
                    <a:lnT>
                      <a:noFill/>
                    </a:lnT>
                    <a:lnB>
                      <a:noFill/>
                    </a:lnB>
                  </a:tcPr>
                </a:tc>
                <a:extLst>
                  <a:ext uri="{0D108BD9-81ED-4DB2-BD59-A6C34878D82A}">
                    <a16:rowId xmlns:a16="http://schemas.microsoft.com/office/drawing/2014/main" val="3574561935"/>
                  </a:ext>
                </a:extLst>
              </a:tr>
              <a:tr h="153904">
                <a:tc rowSpan="2">
                  <a:txBody>
                    <a:bodyPr/>
                    <a:lstStyle/>
                    <a:p>
                      <a:pPr algn="ctr" rtl="0"/>
                      <a:r>
                        <a:rPr lang="ru-RU" sz="1000">
                          <a:effectLst/>
                        </a:rPr>
                        <a:t>Вібро-прискорення</a:t>
                      </a:r>
                    </a:p>
                  </a:txBody>
                  <a:tcPr marL="13268" marR="13268" marT="13268" marB="13268" anchor="ctr">
                    <a:lnL>
                      <a:noFill/>
                    </a:lnL>
                    <a:lnR>
                      <a:noFill/>
                    </a:lnR>
                    <a:lnT>
                      <a:noFill/>
                    </a:lnT>
                    <a:lnB>
                      <a:noFill/>
                    </a:lnB>
                  </a:tcPr>
                </a:tc>
                <a:tc>
                  <a:txBody>
                    <a:bodyPr/>
                    <a:lstStyle/>
                    <a:p>
                      <a:pPr algn="ctr" rtl="0"/>
                      <a:r>
                        <a:rPr lang="ru-RU" sz="1000">
                          <a:effectLst/>
                        </a:rPr>
                        <a:t>м / с</a:t>
                      </a:r>
                      <a:r>
                        <a:rPr lang="ru-RU" sz="1000" baseline="30000">
                          <a:effectLst/>
                        </a:rPr>
                        <a:t>2</a:t>
                      </a:r>
                      <a:endParaRPr lang="ru-RU" sz="1000">
                        <a:effectLst/>
                      </a:endParaRPr>
                    </a:p>
                  </a:txBody>
                  <a:tcPr marL="13268" marR="13268" marT="13268" marB="13268" anchor="ctr">
                    <a:lnL>
                      <a:noFill/>
                    </a:lnL>
                    <a:lnR>
                      <a:noFill/>
                    </a:lnR>
                    <a:lnT>
                      <a:noFill/>
                    </a:lnT>
                    <a:lnB>
                      <a:noFill/>
                    </a:lnB>
                  </a:tcPr>
                </a:tc>
                <a:tc>
                  <a:txBody>
                    <a:bodyPr/>
                    <a:lstStyle/>
                    <a:p>
                      <a:pPr algn="ctr" rtl="0"/>
                      <a:r>
                        <a:rPr lang="ru-RU" sz="1000">
                          <a:effectLst/>
                        </a:rPr>
                        <a:t>1,12</a:t>
                      </a:r>
                    </a:p>
                  </a:txBody>
                  <a:tcPr marL="13268" marR="13268" marT="13268" marB="13268" anchor="ctr">
                    <a:lnL>
                      <a:noFill/>
                    </a:lnL>
                    <a:lnR>
                      <a:noFill/>
                    </a:lnR>
                    <a:lnT>
                      <a:noFill/>
                    </a:lnT>
                    <a:lnB>
                      <a:noFill/>
                    </a:lnB>
                  </a:tcPr>
                </a:tc>
                <a:tc>
                  <a:txBody>
                    <a:bodyPr/>
                    <a:lstStyle/>
                    <a:p>
                      <a:pPr algn="ctr" rtl="0"/>
                      <a:r>
                        <a:rPr lang="ru-RU" sz="1000">
                          <a:effectLst/>
                        </a:rPr>
                        <a:t>0,8</a:t>
                      </a:r>
                    </a:p>
                  </a:txBody>
                  <a:tcPr marL="13268" marR="13268" marT="13268" marB="13268" anchor="ctr">
                    <a:lnL>
                      <a:noFill/>
                    </a:lnL>
                    <a:lnR>
                      <a:noFill/>
                    </a:lnR>
                    <a:lnT>
                      <a:noFill/>
                    </a:lnT>
                    <a:lnB>
                      <a:noFill/>
                    </a:lnB>
                  </a:tcPr>
                </a:tc>
                <a:tc>
                  <a:txBody>
                    <a:bodyPr/>
                    <a:lstStyle/>
                    <a:p>
                      <a:pPr algn="ctr" rtl="0"/>
                      <a:r>
                        <a:rPr lang="ru-RU" sz="1000">
                          <a:effectLst/>
                        </a:rPr>
                        <a:t>0,56</a:t>
                      </a:r>
                    </a:p>
                  </a:txBody>
                  <a:tcPr marL="13268" marR="13268" marT="13268" marB="13268" anchor="ctr">
                    <a:lnL>
                      <a:noFill/>
                    </a:lnL>
                    <a:lnR>
                      <a:noFill/>
                    </a:lnR>
                    <a:lnT>
                      <a:noFill/>
                    </a:lnT>
                    <a:lnB>
                      <a:noFill/>
                    </a:lnB>
                  </a:tcPr>
                </a:tc>
                <a:tc>
                  <a:txBody>
                    <a:bodyPr/>
                    <a:lstStyle/>
                    <a:p>
                      <a:pPr algn="ctr" rtl="0"/>
                      <a:r>
                        <a:rPr lang="ru-RU" sz="1000">
                          <a:effectLst/>
                        </a:rPr>
                        <a:t>0,56</a:t>
                      </a:r>
                    </a:p>
                  </a:txBody>
                  <a:tcPr marL="13268" marR="13268" marT="13268" marB="13268" anchor="ctr">
                    <a:lnL>
                      <a:noFill/>
                    </a:lnL>
                    <a:lnR>
                      <a:noFill/>
                    </a:lnR>
                    <a:lnT>
                      <a:noFill/>
                    </a:lnT>
                    <a:lnB>
                      <a:noFill/>
                    </a:lnB>
                  </a:tcPr>
                </a:tc>
                <a:tc>
                  <a:txBody>
                    <a:bodyPr/>
                    <a:lstStyle/>
                    <a:p>
                      <a:pPr algn="ctr" rtl="0"/>
                      <a:r>
                        <a:rPr lang="ru-RU" sz="1000">
                          <a:effectLst/>
                        </a:rPr>
                        <a:t>1,12</a:t>
                      </a:r>
                    </a:p>
                  </a:txBody>
                  <a:tcPr marL="13268" marR="13268" marT="13268" marB="13268" anchor="ctr">
                    <a:lnL>
                      <a:noFill/>
                    </a:lnL>
                    <a:lnR>
                      <a:noFill/>
                    </a:lnR>
                    <a:lnT>
                      <a:noFill/>
                    </a:lnT>
                    <a:lnB>
                      <a:noFill/>
                    </a:lnB>
                  </a:tcPr>
                </a:tc>
                <a:tc>
                  <a:txBody>
                    <a:bodyPr/>
                    <a:lstStyle/>
                    <a:p>
                      <a:pPr algn="ctr" rtl="0"/>
                      <a:r>
                        <a:rPr lang="ru-RU" sz="1000">
                          <a:effectLst/>
                        </a:rPr>
                        <a:t>2,24</a:t>
                      </a:r>
                    </a:p>
                  </a:txBody>
                  <a:tcPr marL="13268" marR="13268" marT="13268" marB="13268" anchor="ctr">
                    <a:lnL>
                      <a:noFill/>
                    </a:lnL>
                    <a:lnR>
                      <a:noFill/>
                    </a:lnR>
                    <a:lnT>
                      <a:noFill/>
                    </a:lnT>
                    <a:lnB>
                      <a:noFill/>
                    </a:lnB>
                  </a:tcPr>
                </a:tc>
                <a:tc>
                  <a:txBody>
                    <a:bodyPr/>
                    <a:lstStyle/>
                    <a:p>
                      <a:pPr algn="ctr" rtl="0"/>
                      <a:r>
                        <a:rPr lang="ru-RU" sz="1000">
                          <a:effectLst/>
                        </a:rPr>
                        <a:t>4,50</a:t>
                      </a:r>
                    </a:p>
                  </a:txBody>
                  <a:tcPr marL="13268" marR="13268" marT="13268" marB="13268" anchor="ctr">
                    <a:lnL>
                      <a:noFill/>
                    </a:lnL>
                    <a:lnR>
                      <a:noFill/>
                    </a:lnR>
                    <a:lnT>
                      <a:noFill/>
                    </a:lnT>
                    <a:lnB>
                      <a:noFill/>
                    </a:lnB>
                  </a:tcPr>
                </a:tc>
                <a:extLst>
                  <a:ext uri="{0D108BD9-81ED-4DB2-BD59-A6C34878D82A}">
                    <a16:rowId xmlns:a16="http://schemas.microsoft.com/office/drawing/2014/main" val="975342760"/>
                  </a:ext>
                </a:extLst>
              </a:tr>
              <a:tr h="153904">
                <a:tc vMerge="1">
                  <a:txBody>
                    <a:bodyPr/>
                    <a:lstStyle/>
                    <a:p>
                      <a:endParaRPr lang="ru-RU"/>
                    </a:p>
                  </a:txBody>
                  <a:tcPr/>
                </a:tc>
                <a:tc>
                  <a:txBody>
                    <a:bodyPr/>
                    <a:lstStyle/>
                    <a:p>
                      <a:pPr algn="ctr" rtl="0"/>
                      <a:r>
                        <a:rPr lang="ru-RU" sz="1000">
                          <a:effectLst/>
                        </a:rPr>
                        <a:t>дБ</a:t>
                      </a:r>
                    </a:p>
                  </a:txBody>
                  <a:tcPr marL="13268" marR="13268" marT="13268" marB="13268" anchor="ctr">
                    <a:lnL>
                      <a:noFill/>
                    </a:lnL>
                    <a:lnR>
                      <a:noFill/>
                    </a:lnR>
                    <a:lnT>
                      <a:noFill/>
                    </a:lnT>
                    <a:lnB>
                      <a:noFill/>
                    </a:lnB>
                  </a:tcPr>
                </a:tc>
                <a:tc>
                  <a:txBody>
                    <a:bodyPr/>
                    <a:lstStyle/>
                    <a:p>
                      <a:pPr algn="ctr" rtl="0"/>
                      <a:r>
                        <a:rPr lang="ru-RU" sz="1000">
                          <a:effectLst/>
                        </a:rPr>
                        <a:t>71</a:t>
                      </a:r>
                    </a:p>
                  </a:txBody>
                  <a:tcPr marL="13268" marR="13268" marT="13268" marB="13268" anchor="ctr">
                    <a:lnL>
                      <a:noFill/>
                    </a:lnL>
                    <a:lnR>
                      <a:noFill/>
                    </a:lnR>
                    <a:lnT>
                      <a:noFill/>
                    </a:lnT>
                    <a:lnB>
                      <a:noFill/>
                    </a:lnB>
                  </a:tcPr>
                </a:tc>
                <a:tc>
                  <a:txBody>
                    <a:bodyPr/>
                    <a:lstStyle/>
                    <a:p>
                      <a:pPr algn="ctr" rtl="0"/>
                      <a:r>
                        <a:rPr lang="ru-RU" sz="1000">
                          <a:effectLst/>
                        </a:rPr>
                        <a:t>68</a:t>
                      </a:r>
                    </a:p>
                  </a:txBody>
                  <a:tcPr marL="13268" marR="13268" marT="13268" marB="13268" anchor="ctr">
                    <a:lnL>
                      <a:noFill/>
                    </a:lnL>
                    <a:lnR>
                      <a:noFill/>
                    </a:lnR>
                    <a:lnT>
                      <a:noFill/>
                    </a:lnT>
                    <a:lnB>
                      <a:noFill/>
                    </a:lnB>
                  </a:tcPr>
                </a:tc>
                <a:tc>
                  <a:txBody>
                    <a:bodyPr/>
                    <a:lstStyle/>
                    <a:p>
                      <a:pPr algn="ctr" rtl="0"/>
                      <a:r>
                        <a:rPr lang="ru-RU" sz="1000">
                          <a:effectLst/>
                        </a:rPr>
                        <a:t>65</a:t>
                      </a:r>
                    </a:p>
                  </a:txBody>
                  <a:tcPr marL="13268" marR="13268" marT="13268" marB="13268" anchor="ctr">
                    <a:lnL>
                      <a:noFill/>
                    </a:lnL>
                    <a:lnR>
                      <a:noFill/>
                    </a:lnR>
                    <a:lnT>
                      <a:noFill/>
                    </a:lnT>
                    <a:lnB>
                      <a:noFill/>
                    </a:lnB>
                  </a:tcPr>
                </a:tc>
                <a:tc>
                  <a:txBody>
                    <a:bodyPr/>
                    <a:lstStyle/>
                    <a:p>
                      <a:pPr algn="ctr" rtl="0"/>
                      <a:r>
                        <a:rPr lang="ru-RU" sz="1000">
                          <a:effectLst/>
                        </a:rPr>
                        <a:t>65</a:t>
                      </a:r>
                    </a:p>
                  </a:txBody>
                  <a:tcPr marL="13268" marR="13268" marT="13268" marB="13268" anchor="ctr">
                    <a:lnL>
                      <a:noFill/>
                    </a:lnL>
                    <a:lnR>
                      <a:noFill/>
                    </a:lnR>
                    <a:lnT>
                      <a:noFill/>
                    </a:lnT>
                    <a:lnB>
                      <a:noFill/>
                    </a:lnB>
                  </a:tcPr>
                </a:tc>
                <a:tc>
                  <a:txBody>
                    <a:bodyPr/>
                    <a:lstStyle/>
                    <a:p>
                      <a:pPr algn="ctr" rtl="0"/>
                      <a:r>
                        <a:rPr lang="ru-RU" sz="1000">
                          <a:effectLst/>
                        </a:rPr>
                        <a:t>71</a:t>
                      </a:r>
                    </a:p>
                  </a:txBody>
                  <a:tcPr marL="13268" marR="13268" marT="13268" marB="13268" anchor="ctr">
                    <a:lnL>
                      <a:noFill/>
                    </a:lnL>
                    <a:lnR>
                      <a:noFill/>
                    </a:lnR>
                    <a:lnT>
                      <a:noFill/>
                    </a:lnT>
                    <a:lnB>
                      <a:noFill/>
                    </a:lnB>
                  </a:tcPr>
                </a:tc>
                <a:tc>
                  <a:txBody>
                    <a:bodyPr/>
                    <a:lstStyle/>
                    <a:p>
                      <a:pPr algn="ctr" rtl="0"/>
                      <a:r>
                        <a:rPr lang="ru-RU" sz="1000">
                          <a:effectLst/>
                        </a:rPr>
                        <a:t>77</a:t>
                      </a:r>
                    </a:p>
                  </a:txBody>
                  <a:tcPr marL="13268" marR="13268" marT="13268" marB="13268" anchor="ctr">
                    <a:lnL>
                      <a:noFill/>
                    </a:lnL>
                    <a:lnR>
                      <a:noFill/>
                    </a:lnR>
                    <a:lnT>
                      <a:noFill/>
                    </a:lnT>
                    <a:lnB>
                      <a:noFill/>
                    </a:lnB>
                  </a:tcPr>
                </a:tc>
                <a:tc>
                  <a:txBody>
                    <a:bodyPr/>
                    <a:lstStyle/>
                    <a:p>
                      <a:pPr algn="ctr" rtl="0"/>
                      <a:r>
                        <a:rPr lang="ru-RU" sz="1000">
                          <a:effectLst/>
                        </a:rPr>
                        <a:t>83</a:t>
                      </a:r>
                    </a:p>
                  </a:txBody>
                  <a:tcPr marL="13268" marR="13268" marT="13268" marB="13268" anchor="ctr">
                    <a:lnL>
                      <a:noFill/>
                    </a:lnL>
                    <a:lnR>
                      <a:noFill/>
                    </a:lnR>
                    <a:lnT>
                      <a:noFill/>
                    </a:lnT>
                    <a:lnB>
                      <a:noFill/>
                    </a:lnB>
                  </a:tcPr>
                </a:tc>
                <a:extLst>
                  <a:ext uri="{0D108BD9-81ED-4DB2-BD59-A6C34878D82A}">
                    <a16:rowId xmlns:a16="http://schemas.microsoft.com/office/drawing/2014/main" val="1892739881"/>
                  </a:ext>
                </a:extLst>
              </a:tr>
              <a:tr h="153904">
                <a:tc gridSpan="9">
                  <a:txBody>
                    <a:bodyPr/>
                    <a:lstStyle/>
                    <a:p>
                      <a:pPr algn="ctr" rtl="0"/>
                      <a:r>
                        <a:rPr lang="ru-RU" sz="1000" b="1" i="1">
                          <a:effectLst/>
                        </a:rPr>
                        <a:t>Транспортно-технологічна вібрація</a:t>
                      </a:r>
                      <a:endParaRPr lang="ru-RU" sz="1000">
                        <a:effectLst/>
                      </a:endParaRPr>
                    </a:p>
                  </a:txBody>
                  <a:tcPr marL="13268" marR="13268" marT="13268" marB="13268"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790417257"/>
                  </a:ext>
                </a:extLst>
              </a:tr>
              <a:tr h="281272">
                <a:tc rowSpan="2">
                  <a:txBody>
                    <a:bodyPr/>
                    <a:lstStyle/>
                    <a:p>
                      <a:pPr algn="ctr" rtl="0"/>
                      <a:r>
                        <a:rPr lang="ru-RU" sz="1000">
                          <a:effectLst/>
                        </a:rPr>
                        <a:t>Вібро-швидкість</a:t>
                      </a:r>
                    </a:p>
                  </a:txBody>
                  <a:tcPr marL="13268" marR="13268" marT="13268" marB="13268" anchor="ctr">
                    <a:lnL>
                      <a:noFill/>
                    </a:lnL>
                    <a:lnR>
                      <a:noFill/>
                    </a:lnR>
                    <a:lnT>
                      <a:noFill/>
                    </a:lnT>
                    <a:lnB>
                      <a:noFill/>
                    </a:lnB>
                  </a:tcPr>
                </a:tc>
                <a:tc>
                  <a:txBody>
                    <a:bodyPr/>
                    <a:lstStyle/>
                    <a:p>
                      <a:pPr algn="ctr" rtl="0"/>
                      <a:r>
                        <a:rPr lang="ru-RU" sz="1000">
                          <a:effectLst/>
                        </a:rPr>
                        <a:t>м / с ∙ 10</a:t>
                      </a:r>
                      <a:r>
                        <a:rPr lang="ru-RU" sz="1000" baseline="30000">
                          <a:effectLst/>
                        </a:rPr>
                        <a:t>-2</a:t>
                      </a:r>
                      <a:endParaRPr lang="ru-RU" sz="1000">
                        <a:effectLst/>
                      </a:endParaRPr>
                    </a:p>
                  </a:txBody>
                  <a:tcPr marL="13268" marR="13268" marT="13268" marB="13268" anchor="ctr">
                    <a:lnL>
                      <a:noFill/>
                    </a:lnL>
                    <a:lnR>
                      <a:noFill/>
                    </a:lnR>
                    <a:lnT>
                      <a:noFill/>
                    </a:lnT>
                    <a:lnB>
                      <a:noFill/>
                    </a:lnB>
                  </a:tcPr>
                </a:tc>
                <a:tc>
                  <a:txBody>
                    <a:bodyPr/>
                    <a:lstStyle/>
                    <a:p>
                      <a:pPr algn="ctr" rtl="0"/>
                      <a:r>
                        <a:rPr lang="ru-RU" sz="1000" dirty="0">
                          <a:effectLst/>
                        </a:rPr>
                        <a:t>-</a:t>
                      </a:r>
                    </a:p>
                  </a:txBody>
                  <a:tcPr marL="13268" marR="13268" marT="13268" marB="13268" anchor="ctr">
                    <a:lnL>
                      <a:noFill/>
                    </a:lnL>
                    <a:lnR>
                      <a:noFill/>
                    </a:lnR>
                    <a:lnT>
                      <a:noFill/>
                    </a:lnT>
                    <a:lnB>
                      <a:noFill/>
                    </a:lnB>
                  </a:tcPr>
                </a:tc>
                <a:tc>
                  <a:txBody>
                    <a:bodyPr/>
                    <a:lstStyle/>
                    <a:p>
                      <a:pPr algn="ctr" rtl="0"/>
                      <a:r>
                        <a:rPr lang="ru-RU" sz="1000" dirty="0">
                          <a:effectLst/>
                        </a:rPr>
                        <a:t>3,5</a:t>
                      </a:r>
                    </a:p>
                  </a:txBody>
                  <a:tcPr marL="13268" marR="13268" marT="13268" marB="13268" anchor="ctr">
                    <a:lnL>
                      <a:noFill/>
                    </a:lnL>
                    <a:lnR>
                      <a:noFill/>
                    </a:lnR>
                    <a:lnT>
                      <a:noFill/>
                    </a:lnT>
                    <a:lnB>
                      <a:noFill/>
                    </a:lnB>
                  </a:tcPr>
                </a:tc>
                <a:tc>
                  <a:txBody>
                    <a:bodyPr/>
                    <a:lstStyle/>
                    <a:p>
                      <a:pPr algn="ctr" rtl="0"/>
                      <a:r>
                        <a:rPr lang="ru-RU" sz="1000">
                          <a:effectLst/>
                        </a:rPr>
                        <a:t>1,3</a:t>
                      </a:r>
                    </a:p>
                  </a:txBody>
                  <a:tcPr marL="13268" marR="13268" marT="13268" marB="13268" anchor="ctr">
                    <a:lnL>
                      <a:noFill/>
                    </a:lnL>
                    <a:lnR>
                      <a:noFill/>
                    </a:lnR>
                    <a:lnT>
                      <a:noFill/>
                    </a:lnT>
                    <a:lnB>
                      <a:noFill/>
                    </a:lnB>
                  </a:tcPr>
                </a:tc>
                <a:tc>
                  <a:txBody>
                    <a:bodyPr/>
                    <a:lstStyle/>
                    <a:p>
                      <a:pPr algn="ctr" rtl="0"/>
                      <a:r>
                        <a:rPr lang="ru-RU" sz="1000">
                          <a:effectLst/>
                        </a:rPr>
                        <a:t>0,63</a:t>
                      </a:r>
                    </a:p>
                  </a:txBody>
                  <a:tcPr marL="13268" marR="13268" marT="13268" marB="13268" anchor="ctr">
                    <a:lnL>
                      <a:noFill/>
                    </a:lnL>
                    <a:lnR>
                      <a:noFill/>
                    </a:lnR>
                    <a:lnT>
                      <a:noFill/>
                    </a:lnT>
                    <a:lnB>
                      <a:noFill/>
                    </a:lnB>
                  </a:tcPr>
                </a:tc>
                <a:tc>
                  <a:txBody>
                    <a:bodyPr/>
                    <a:lstStyle/>
                    <a:p>
                      <a:pPr algn="ctr" rtl="0"/>
                      <a:r>
                        <a:rPr lang="ru-RU" sz="1000" dirty="0">
                          <a:effectLst/>
                        </a:rPr>
                        <a:t>0,56</a:t>
                      </a:r>
                    </a:p>
                  </a:txBody>
                  <a:tcPr marL="13268" marR="13268" marT="13268" marB="13268" anchor="ctr">
                    <a:lnL>
                      <a:noFill/>
                    </a:lnL>
                    <a:lnR>
                      <a:noFill/>
                    </a:lnR>
                    <a:lnT>
                      <a:noFill/>
                    </a:lnT>
                    <a:lnB>
                      <a:noFill/>
                    </a:lnB>
                  </a:tcPr>
                </a:tc>
                <a:tc>
                  <a:txBody>
                    <a:bodyPr/>
                    <a:lstStyle/>
                    <a:p>
                      <a:pPr algn="ctr" rtl="0"/>
                      <a:r>
                        <a:rPr lang="ru-RU" sz="1000">
                          <a:effectLst/>
                        </a:rPr>
                        <a:t>0,56</a:t>
                      </a:r>
                    </a:p>
                  </a:txBody>
                  <a:tcPr marL="13268" marR="13268" marT="13268" marB="13268" anchor="ctr">
                    <a:lnL>
                      <a:noFill/>
                    </a:lnL>
                    <a:lnR>
                      <a:noFill/>
                    </a:lnR>
                    <a:lnT>
                      <a:noFill/>
                    </a:lnT>
                    <a:lnB>
                      <a:noFill/>
                    </a:lnB>
                  </a:tcPr>
                </a:tc>
                <a:tc>
                  <a:txBody>
                    <a:bodyPr/>
                    <a:lstStyle/>
                    <a:p>
                      <a:pPr algn="ctr" rtl="0"/>
                      <a:r>
                        <a:rPr lang="ru-RU" sz="1000">
                          <a:effectLst/>
                        </a:rPr>
                        <a:t>0,56</a:t>
                      </a:r>
                    </a:p>
                  </a:txBody>
                  <a:tcPr marL="13268" marR="13268" marT="13268" marB="13268" anchor="ctr">
                    <a:lnL>
                      <a:noFill/>
                    </a:lnL>
                    <a:lnR>
                      <a:noFill/>
                    </a:lnR>
                    <a:lnT>
                      <a:noFill/>
                    </a:lnT>
                    <a:lnB>
                      <a:noFill/>
                    </a:lnB>
                  </a:tcPr>
                </a:tc>
                <a:extLst>
                  <a:ext uri="{0D108BD9-81ED-4DB2-BD59-A6C34878D82A}">
                    <a16:rowId xmlns:a16="http://schemas.microsoft.com/office/drawing/2014/main" val="571105539"/>
                  </a:ext>
                </a:extLst>
              </a:tr>
              <a:tr h="153904">
                <a:tc vMerge="1">
                  <a:txBody>
                    <a:bodyPr/>
                    <a:lstStyle/>
                    <a:p>
                      <a:endParaRPr lang="ru-RU"/>
                    </a:p>
                  </a:txBody>
                  <a:tcPr/>
                </a:tc>
                <a:tc>
                  <a:txBody>
                    <a:bodyPr/>
                    <a:lstStyle/>
                    <a:p>
                      <a:pPr algn="ctr" rtl="0"/>
                      <a:r>
                        <a:rPr lang="ru-RU" sz="1000">
                          <a:effectLst/>
                        </a:rPr>
                        <a:t>дБ</a:t>
                      </a: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117</a:t>
                      </a:r>
                    </a:p>
                  </a:txBody>
                  <a:tcPr marL="13268" marR="13268" marT="13268" marB="13268" anchor="ctr">
                    <a:lnL>
                      <a:noFill/>
                    </a:lnL>
                    <a:lnR>
                      <a:noFill/>
                    </a:lnR>
                    <a:lnT>
                      <a:noFill/>
                    </a:lnT>
                    <a:lnB>
                      <a:noFill/>
                    </a:lnB>
                  </a:tcPr>
                </a:tc>
                <a:tc>
                  <a:txBody>
                    <a:bodyPr/>
                    <a:lstStyle/>
                    <a:p>
                      <a:pPr algn="ctr" rtl="0"/>
                      <a:r>
                        <a:rPr lang="ru-RU" sz="1000">
                          <a:effectLst/>
                        </a:rPr>
                        <a:t>108</a:t>
                      </a:r>
                    </a:p>
                  </a:txBody>
                  <a:tcPr marL="13268" marR="13268" marT="13268" marB="13268" anchor="ctr">
                    <a:lnL>
                      <a:noFill/>
                    </a:lnL>
                    <a:lnR>
                      <a:noFill/>
                    </a:lnR>
                    <a:lnT>
                      <a:noFill/>
                    </a:lnT>
                    <a:lnB>
                      <a:noFill/>
                    </a:lnB>
                  </a:tcPr>
                </a:tc>
                <a:tc>
                  <a:txBody>
                    <a:bodyPr/>
                    <a:lstStyle/>
                    <a:p>
                      <a:pPr algn="ctr" rtl="0"/>
                      <a:r>
                        <a:rPr lang="ru-RU" sz="1000">
                          <a:effectLst/>
                        </a:rPr>
                        <a:t>102</a:t>
                      </a:r>
                    </a:p>
                  </a:txBody>
                  <a:tcPr marL="13268" marR="13268" marT="13268" marB="13268" anchor="ctr">
                    <a:lnL>
                      <a:noFill/>
                    </a:lnL>
                    <a:lnR>
                      <a:noFill/>
                    </a:lnR>
                    <a:lnT>
                      <a:noFill/>
                    </a:lnT>
                    <a:lnB>
                      <a:noFill/>
                    </a:lnB>
                  </a:tcPr>
                </a:tc>
                <a:tc>
                  <a:txBody>
                    <a:bodyPr/>
                    <a:lstStyle/>
                    <a:p>
                      <a:pPr algn="ctr" rtl="0"/>
                      <a:r>
                        <a:rPr lang="ru-RU" sz="1000">
                          <a:effectLst/>
                        </a:rPr>
                        <a:t>101</a:t>
                      </a:r>
                    </a:p>
                  </a:txBody>
                  <a:tcPr marL="13268" marR="13268" marT="13268" marB="13268" anchor="ctr">
                    <a:lnL>
                      <a:noFill/>
                    </a:lnL>
                    <a:lnR>
                      <a:noFill/>
                    </a:lnR>
                    <a:lnT>
                      <a:noFill/>
                    </a:lnT>
                    <a:lnB>
                      <a:noFill/>
                    </a:lnB>
                  </a:tcPr>
                </a:tc>
                <a:tc>
                  <a:txBody>
                    <a:bodyPr/>
                    <a:lstStyle/>
                    <a:p>
                      <a:pPr algn="ctr" rtl="0"/>
                      <a:r>
                        <a:rPr lang="ru-RU" sz="1000">
                          <a:effectLst/>
                        </a:rPr>
                        <a:t>101</a:t>
                      </a:r>
                    </a:p>
                  </a:txBody>
                  <a:tcPr marL="13268" marR="13268" marT="13268" marB="13268" anchor="ctr">
                    <a:lnL>
                      <a:noFill/>
                    </a:lnL>
                    <a:lnR>
                      <a:noFill/>
                    </a:lnR>
                    <a:lnT>
                      <a:noFill/>
                    </a:lnT>
                    <a:lnB>
                      <a:noFill/>
                    </a:lnB>
                  </a:tcPr>
                </a:tc>
                <a:tc>
                  <a:txBody>
                    <a:bodyPr/>
                    <a:lstStyle/>
                    <a:p>
                      <a:pPr algn="ctr" rtl="0"/>
                      <a:r>
                        <a:rPr lang="ru-RU" sz="1000">
                          <a:effectLst/>
                        </a:rPr>
                        <a:t>101</a:t>
                      </a:r>
                    </a:p>
                  </a:txBody>
                  <a:tcPr marL="13268" marR="13268" marT="13268" marB="13268" anchor="ctr">
                    <a:lnL>
                      <a:noFill/>
                    </a:lnL>
                    <a:lnR>
                      <a:noFill/>
                    </a:lnR>
                    <a:lnT>
                      <a:noFill/>
                    </a:lnT>
                    <a:lnB>
                      <a:noFill/>
                    </a:lnB>
                  </a:tcPr>
                </a:tc>
                <a:extLst>
                  <a:ext uri="{0D108BD9-81ED-4DB2-BD59-A6C34878D82A}">
                    <a16:rowId xmlns:a16="http://schemas.microsoft.com/office/drawing/2014/main" val="4273892782"/>
                  </a:ext>
                </a:extLst>
              </a:tr>
              <a:tr h="209945">
                <a:tc rowSpan="2">
                  <a:txBody>
                    <a:bodyPr/>
                    <a:lstStyle/>
                    <a:p>
                      <a:pPr algn="ctr" rtl="0"/>
                      <a:r>
                        <a:rPr lang="ru-RU" sz="1000">
                          <a:effectLst/>
                        </a:rPr>
                        <a:t>Вібро-прискорення</a:t>
                      </a:r>
                    </a:p>
                  </a:txBody>
                  <a:tcPr marL="13268" marR="13268" marT="13268" marB="13268" anchor="ctr">
                    <a:lnL>
                      <a:noFill/>
                    </a:lnL>
                    <a:lnR>
                      <a:noFill/>
                    </a:lnR>
                    <a:lnT>
                      <a:noFill/>
                    </a:lnT>
                    <a:lnB>
                      <a:noFill/>
                    </a:lnB>
                  </a:tcPr>
                </a:tc>
                <a:tc>
                  <a:txBody>
                    <a:bodyPr/>
                    <a:lstStyle/>
                    <a:p>
                      <a:pPr algn="ctr" rtl="0"/>
                      <a:r>
                        <a:rPr lang="ru-RU" sz="1000">
                          <a:effectLst/>
                        </a:rPr>
                        <a:t>м / с</a:t>
                      </a:r>
                      <a:r>
                        <a:rPr lang="ru-RU" sz="1000" baseline="30000">
                          <a:effectLst/>
                        </a:rPr>
                        <a:t>2</a:t>
                      </a:r>
                      <a:endParaRPr lang="ru-RU" sz="1000">
                        <a:effectLst/>
                      </a:endParaRP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0,4</a:t>
                      </a:r>
                    </a:p>
                  </a:txBody>
                  <a:tcPr marL="13268" marR="13268" marT="13268" marB="13268" anchor="ctr">
                    <a:lnL>
                      <a:noFill/>
                    </a:lnL>
                    <a:lnR>
                      <a:noFill/>
                    </a:lnR>
                    <a:lnT>
                      <a:noFill/>
                    </a:lnT>
                    <a:lnB>
                      <a:noFill/>
                    </a:lnB>
                  </a:tcPr>
                </a:tc>
                <a:tc>
                  <a:txBody>
                    <a:bodyPr/>
                    <a:lstStyle/>
                    <a:p>
                      <a:pPr algn="ctr" rtl="0"/>
                      <a:r>
                        <a:rPr lang="ru-RU" sz="1000">
                          <a:effectLst/>
                        </a:rPr>
                        <a:t>0,28</a:t>
                      </a:r>
                    </a:p>
                  </a:txBody>
                  <a:tcPr marL="13268" marR="13268" marT="13268" marB="13268" anchor="ctr">
                    <a:lnL>
                      <a:noFill/>
                    </a:lnL>
                    <a:lnR>
                      <a:noFill/>
                    </a:lnR>
                    <a:lnT>
                      <a:noFill/>
                    </a:lnT>
                    <a:lnB>
                      <a:noFill/>
                    </a:lnB>
                  </a:tcPr>
                </a:tc>
                <a:tc>
                  <a:txBody>
                    <a:bodyPr/>
                    <a:lstStyle/>
                    <a:p>
                      <a:pPr algn="ctr" rtl="0"/>
                      <a:r>
                        <a:rPr lang="ru-RU" sz="1000">
                          <a:effectLst/>
                        </a:rPr>
                        <a:t>0,28</a:t>
                      </a:r>
                    </a:p>
                  </a:txBody>
                  <a:tcPr marL="13268" marR="13268" marT="13268" marB="13268" anchor="ctr">
                    <a:lnL>
                      <a:noFill/>
                    </a:lnL>
                    <a:lnR>
                      <a:noFill/>
                    </a:lnR>
                    <a:lnT>
                      <a:noFill/>
                    </a:lnT>
                    <a:lnB>
                      <a:noFill/>
                    </a:lnB>
                  </a:tcPr>
                </a:tc>
                <a:tc>
                  <a:txBody>
                    <a:bodyPr/>
                    <a:lstStyle/>
                    <a:p>
                      <a:pPr algn="ctr" rtl="0"/>
                      <a:r>
                        <a:rPr lang="ru-RU" sz="1000">
                          <a:effectLst/>
                        </a:rPr>
                        <a:t>0,56</a:t>
                      </a:r>
                    </a:p>
                  </a:txBody>
                  <a:tcPr marL="13268" marR="13268" marT="13268" marB="13268" anchor="ctr">
                    <a:lnL>
                      <a:noFill/>
                    </a:lnL>
                    <a:lnR>
                      <a:noFill/>
                    </a:lnR>
                    <a:lnT>
                      <a:noFill/>
                    </a:lnT>
                    <a:lnB>
                      <a:noFill/>
                    </a:lnB>
                  </a:tcPr>
                </a:tc>
                <a:tc>
                  <a:txBody>
                    <a:bodyPr/>
                    <a:lstStyle/>
                    <a:p>
                      <a:pPr algn="ctr" rtl="0"/>
                      <a:r>
                        <a:rPr lang="ru-RU" sz="1000">
                          <a:effectLst/>
                        </a:rPr>
                        <a:t>1,12</a:t>
                      </a:r>
                    </a:p>
                  </a:txBody>
                  <a:tcPr marL="13268" marR="13268" marT="13268" marB="13268" anchor="ctr">
                    <a:lnL>
                      <a:noFill/>
                    </a:lnL>
                    <a:lnR>
                      <a:noFill/>
                    </a:lnR>
                    <a:lnT>
                      <a:noFill/>
                    </a:lnT>
                    <a:lnB>
                      <a:noFill/>
                    </a:lnB>
                  </a:tcPr>
                </a:tc>
                <a:tc>
                  <a:txBody>
                    <a:bodyPr/>
                    <a:lstStyle/>
                    <a:p>
                      <a:pPr algn="ctr" rtl="0"/>
                      <a:r>
                        <a:rPr lang="ru-RU" sz="1000">
                          <a:effectLst/>
                        </a:rPr>
                        <a:t>2,25</a:t>
                      </a:r>
                    </a:p>
                  </a:txBody>
                  <a:tcPr marL="13268" marR="13268" marT="13268" marB="13268" anchor="ctr">
                    <a:lnL>
                      <a:noFill/>
                    </a:lnL>
                    <a:lnR>
                      <a:noFill/>
                    </a:lnR>
                    <a:lnT>
                      <a:noFill/>
                    </a:lnT>
                    <a:lnB>
                      <a:noFill/>
                    </a:lnB>
                  </a:tcPr>
                </a:tc>
                <a:extLst>
                  <a:ext uri="{0D108BD9-81ED-4DB2-BD59-A6C34878D82A}">
                    <a16:rowId xmlns:a16="http://schemas.microsoft.com/office/drawing/2014/main" val="3454313850"/>
                  </a:ext>
                </a:extLst>
              </a:tr>
              <a:tr h="153904">
                <a:tc vMerge="1">
                  <a:txBody>
                    <a:bodyPr/>
                    <a:lstStyle/>
                    <a:p>
                      <a:endParaRPr lang="ru-RU"/>
                    </a:p>
                  </a:txBody>
                  <a:tcPr/>
                </a:tc>
                <a:tc>
                  <a:txBody>
                    <a:bodyPr/>
                    <a:lstStyle/>
                    <a:p>
                      <a:pPr algn="ctr" rtl="0"/>
                      <a:r>
                        <a:rPr lang="ru-RU" sz="1000">
                          <a:effectLst/>
                        </a:rPr>
                        <a:t>дБ</a:t>
                      </a: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62</a:t>
                      </a:r>
                    </a:p>
                  </a:txBody>
                  <a:tcPr marL="13268" marR="13268" marT="13268" marB="13268" anchor="ctr">
                    <a:lnL>
                      <a:noFill/>
                    </a:lnL>
                    <a:lnR>
                      <a:noFill/>
                    </a:lnR>
                    <a:lnT>
                      <a:noFill/>
                    </a:lnT>
                    <a:lnB>
                      <a:noFill/>
                    </a:lnB>
                  </a:tcPr>
                </a:tc>
                <a:tc>
                  <a:txBody>
                    <a:bodyPr/>
                    <a:lstStyle/>
                    <a:p>
                      <a:pPr algn="ctr" rtl="0"/>
                      <a:r>
                        <a:rPr lang="ru-RU" sz="1000">
                          <a:effectLst/>
                        </a:rPr>
                        <a:t>59</a:t>
                      </a:r>
                    </a:p>
                  </a:txBody>
                  <a:tcPr marL="13268" marR="13268" marT="13268" marB="13268" anchor="ctr">
                    <a:lnL>
                      <a:noFill/>
                    </a:lnL>
                    <a:lnR>
                      <a:noFill/>
                    </a:lnR>
                    <a:lnT>
                      <a:noFill/>
                    </a:lnT>
                    <a:lnB>
                      <a:noFill/>
                    </a:lnB>
                  </a:tcPr>
                </a:tc>
                <a:tc>
                  <a:txBody>
                    <a:bodyPr/>
                    <a:lstStyle/>
                    <a:p>
                      <a:pPr algn="ctr" rtl="0"/>
                      <a:r>
                        <a:rPr lang="ru-RU" sz="1000">
                          <a:effectLst/>
                        </a:rPr>
                        <a:t>59</a:t>
                      </a:r>
                    </a:p>
                  </a:txBody>
                  <a:tcPr marL="13268" marR="13268" marT="13268" marB="13268" anchor="ctr">
                    <a:lnL>
                      <a:noFill/>
                    </a:lnL>
                    <a:lnR>
                      <a:noFill/>
                    </a:lnR>
                    <a:lnT>
                      <a:noFill/>
                    </a:lnT>
                    <a:lnB>
                      <a:noFill/>
                    </a:lnB>
                  </a:tcPr>
                </a:tc>
                <a:tc>
                  <a:txBody>
                    <a:bodyPr/>
                    <a:lstStyle/>
                    <a:p>
                      <a:pPr algn="ctr" rtl="0"/>
                      <a:r>
                        <a:rPr lang="ru-RU" sz="1000">
                          <a:effectLst/>
                        </a:rPr>
                        <a:t>65</a:t>
                      </a:r>
                    </a:p>
                  </a:txBody>
                  <a:tcPr marL="13268" marR="13268" marT="13268" marB="13268" anchor="ctr">
                    <a:lnL>
                      <a:noFill/>
                    </a:lnL>
                    <a:lnR>
                      <a:noFill/>
                    </a:lnR>
                    <a:lnT>
                      <a:noFill/>
                    </a:lnT>
                    <a:lnB>
                      <a:noFill/>
                    </a:lnB>
                  </a:tcPr>
                </a:tc>
                <a:tc>
                  <a:txBody>
                    <a:bodyPr/>
                    <a:lstStyle/>
                    <a:p>
                      <a:pPr algn="ctr" rtl="0"/>
                      <a:r>
                        <a:rPr lang="ru-RU" sz="1000">
                          <a:effectLst/>
                        </a:rPr>
                        <a:t>71</a:t>
                      </a:r>
                    </a:p>
                  </a:txBody>
                  <a:tcPr marL="13268" marR="13268" marT="13268" marB="13268" anchor="ctr">
                    <a:lnL>
                      <a:noFill/>
                    </a:lnL>
                    <a:lnR>
                      <a:noFill/>
                    </a:lnR>
                    <a:lnT>
                      <a:noFill/>
                    </a:lnT>
                    <a:lnB>
                      <a:noFill/>
                    </a:lnB>
                  </a:tcPr>
                </a:tc>
                <a:tc>
                  <a:txBody>
                    <a:bodyPr/>
                    <a:lstStyle/>
                    <a:p>
                      <a:pPr algn="ctr" rtl="0"/>
                      <a:r>
                        <a:rPr lang="ru-RU" sz="1000">
                          <a:effectLst/>
                        </a:rPr>
                        <a:t>77</a:t>
                      </a:r>
                    </a:p>
                  </a:txBody>
                  <a:tcPr marL="13268" marR="13268" marT="13268" marB="13268" anchor="ctr">
                    <a:lnL>
                      <a:noFill/>
                    </a:lnL>
                    <a:lnR>
                      <a:noFill/>
                    </a:lnR>
                    <a:lnT>
                      <a:noFill/>
                    </a:lnT>
                    <a:lnB>
                      <a:noFill/>
                    </a:lnB>
                  </a:tcPr>
                </a:tc>
                <a:extLst>
                  <a:ext uri="{0D108BD9-81ED-4DB2-BD59-A6C34878D82A}">
                    <a16:rowId xmlns:a16="http://schemas.microsoft.com/office/drawing/2014/main" val="37160109"/>
                  </a:ext>
                </a:extLst>
              </a:tr>
              <a:tr h="221314">
                <a:tc gridSpan="9">
                  <a:txBody>
                    <a:bodyPr/>
                    <a:lstStyle/>
                    <a:p>
                      <a:pPr algn="ctr" rtl="0"/>
                      <a:r>
                        <a:rPr lang="ru-RU" sz="1000" b="1" i="1">
                          <a:effectLst/>
                        </a:rPr>
                        <a:t>Технологічна вібрація а) на постійних робочих місцях у виробничих приміщеннях підприємств</a:t>
                      </a:r>
                      <a:endParaRPr lang="ru-RU" sz="1000">
                        <a:effectLst/>
                      </a:endParaRPr>
                    </a:p>
                  </a:txBody>
                  <a:tcPr marL="13268" marR="13268" marT="13268" marB="13268"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748676646"/>
                  </a:ext>
                </a:extLst>
              </a:tr>
              <a:tr h="281272">
                <a:tc rowSpan="2">
                  <a:txBody>
                    <a:bodyPr/>
                    <a:lstStyle/>
                    <a:p>
                      <a:pPr algn="ctr" rtl="0"/>
                      <a:r>
                        <a:rPr lang="ru-RU" sz="1000">
                          <a:effectLst/>
                        </a:rPr>
                        <a:t>Вібро-швидкість</a:t>
                      </a:r>
                    </a:p>
                  </a:txBody>
                  <a:tcPr marL="13268" marR="13268" marT="13268" marB="13268" anchor="ctr">
                    <a:lnL>
                      <a:noFill/>
                    </a:lnL>
                    <a:lnR>
                      <a:noFill/>
                    </a:lnR>
                    <a:lnT>
                      <a:noFill/>
                    </a:lnT>
                    <a:lnB>
                      <a:noFill/>
                    </a:lnB>
                  </a:tcPr>
                </a:tc>
                <a:tc>
                  <a:txBody>
                    <a:bodyPr/>
                    <a:lstStyle/>
                    <a:p>
                      <a:pPr algn="ctr" rtl="0"/>
                      <a:r>
                        <a:rPr lang="ru-RU" sz="1000">
                          <a:effectLst/>
                        </a:rPr>
                        <a:t>м / с ∙ 10</a:t>
                      </a:r>
                      <a:r>
                        <a:rPr lang="ru-RU" sz="1000" baseline="30000">
                          <a:effectLst/>
                        </a:rPr>
                        <a:t>-2</a:t>
                      </a:r>
                      <a:endParaRPr lang="ru-RU" sz="1000">
                        <a:effectLst/>
                      </a:endParaRP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1,3</a:t>
                      </a:r>
                    </a:p>
                  </a:txBody>
                  <a:tcPr marL="13268" marR="13268" marT="13268" marB="13268" anchor="ctr">
                    <a:lnL>
                      <a:noFill/>
                    </a:lnL>
                    <a:lnR>
                      <a:noFill/>
                    </a:lnR>
                    <a:lnT>
                      <a:noFill/>
                    </a:lnT>
                    <a:lnB>
                      <a:noFill/>
                    </a:lnB>
                  </a:tcPr>
                </a:tc>
                <a:tc>
                  <a:txBody>
                    <a:bodyPr/>
                    <a:lstStyle/>
                    <a:p>
                      <a:pPr algn="ctr" rtl="0"/>
                      <a:r>
                        <a:rPr lang="ru-RU" sz="1000">
                          <a:effectLst/>
                        </a:rPr>
                        <a:t>0,45</a:t>
                      </a:r>
                    </a:p>
                  </a:txBody>
                  <a:tcPr marL="13268" marR="13268" marT="13268" marB="13268" anchor="ctr">
                    <a:lnL>
                      <a:noFill/>
                    </a:lnL>
                    <a:lnR>
                      <a:noFill/>
                    </a:lnR>
                    <a:lnT>
                      <a:noFill/>
                    </a:lnT>
                    <a:lnB>
                      <a:noFill/>
                    </a:lnB>
                  </a:tcPr>
                </a:tc>
                <a:tc>
                  <a:txBody>
                    <a:bodyPr/>
                    <a:lstStyle/>
                    <a:p>
                      <a:pPr algn="ctr" rtl="0"/>
                      <a:r>
                        <a:rPr lang="ru-RU" sz="1000">
                          <a:effectLst/>
                        </a:rPr>
                        <a:t>0,22</a:t>
                      </a:r>
                    </a:p>
                  </a:txBody>
                  <a:tcPr marL="13268" marR="13268" marT="13268" marB="13268" anchor="ctr">
                    <a:lnL>
                      <a:noFill/>
                    </a:lnL>
                    <a:lnR>
                      <a:noFill/>
                    </a:lnR>
                    <a:lnT>
                      <a:noFill/>
                    </a:lnT>
                    <a:lnB>
                      <a:noFill/>
                    </a:lnB>
                  </a:tcPr>
                </a:tc>
                <a:tc>
                  <a:txBody>
                    <a:bodyPr/>
                    <a:lstStyle/>
                    <a:p>
                      <a:pPr algn="ctr" rtl="0"/>
                      <a:r>
                        <a:rPr lang="ru-RU" sz="1000">
                          <a:effectLst/>
                        </a:rPr>
                        <a:t>0,20</a:t>
                      </a:r>
                    </a:p>
                  </a:txBody>
                  <a:tcPr marL="13268" marR="13268" marT="13268" marB="13268" anchor="ctr">
                    <a:lnL>
                      <a:noFill/>
                    </a:lnL>
                    <a:lnR>
                      <a:noFill/>
                    </a:lnR>
                    <a:lnT>
                      <a:noFill/>
                    </a:lnT>
                    <a:lnB>
                      <a:noFill/>
                    </a:lnB>
                  </a:tcPr>
                </a:tc>
                <a:tc>
                  <a:txBody>
                    <a:bodyPr/>
                    <a:lstStyle/>
                    <a:p>
                      <a:pPr algn="ctr" rtl="0"/>
                      <a:r>
                        <a:rPr lang="ru-RU" sz="1000">
                          <a:effectLst/>
                        </a:rPr>
                        <a:t>0,20</a:t>
                      </a:r>
                    </a:p>
                  </a:txBody>
                  <a:tcPr marL="13268" marR="13268" marT="13268" marB="13268" anchor="ctr">
                    <a:lnL>
                      <a:noFill/>
                    </a:lnL>
                    <a:lnR>
                      <a:noFill/>
                    </a:lnR>
                    <a:lnT>
                      <a:noFill/>
                    </a:lnT>
                    <a:lnB>
                      <a:noFill/>
                    </a:lnB>
                  </a:tcPr>
                </a:tc>
                <a:tc>
                  <a:txBody>
                    <a:bodyPr/>
                    <a:lstStyle/>
                    <a:p>
                      <a:pPr algn="ctr" rtl="0"/>
                      <a:r>
                        <a:rPr lang="ru-RU" sz="1000">
                          <a:effectLst/>
                        </a:rPr>
                        <a:t>0,20</a:t>
                      </a:r>
                    </a:p>
                  </a:txBody>
                  <a:tcPr marL="13268" marR="13268" marT="13268" marB="13268" anchor="ctr">
                    <a:lnL>
                      <a:noFill/>
                    </a:lnL>
                    <a:lnR>
                      <a:noFill/>
                    </a:lnR>
                    <a:lnT>
                      <a:noFill/>
                    </a:lnT>
                    <a:lnB>
                      <a:noFill/>
                    </a:lnB>
                  </a:tcPr>
                </a:tc>
                <a:extLst>
                  <a:ext uri="{0D108BD9-81ED-4DB2-BD59-A6C34878D82A}">
                    <a16:rowId xmlns:a16="http://schemas.microsoft.com/office/drawing/2014/main" val="2737481365"/>
                  </a:ext>
                </a:extLst>
              </a:tr>
              <a:tr h="153904">
                <a:tc vMerge="1">
                  <a:txBody>
                    <a:bodyPr/>
                    <a:lstStyle/>
                    <a:p>
                      <a:endParaRPr lang="ru-RU"/>
                    </a:p>
                  </a:txBody>
                  <a:tcPr/>
                </a:tc>
                <a:tc>
                  <a:txBody>
                    <a:bodyPr/>
                    <a:lstStyle/>
                    <a:p>
                      <a:pPr algn="ctr" rtl="0"/>
                      <a:r>
                        <a:rPr lang="ru-RU" sz="1000">
                          <a:effectLst/>
                        </a:rPr>
                        <a:t>дБ</a:t>
                      </a: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108</a:t>
                      </a:r>
                    </a:p>
                  </a:txBody>
                  <a:tcPr marL="13268" marR="13268" marT="13268" marB="13268" anchor="ctr">
                    <a:lnL>
                      <a:noFill/>
                    </a:lnL>
                    <a:lnR>
                      <a:noFill/>
                    </a:lnR>
                    <a:lnT>
                      <a:noFill/>
                    </a:lnT>
                    <a:lnB>
                      <a:noFill/>
                    </a:lnB>
                  </a:tcPr>
                </a:tc>
                <a:tc>
                  <a:txBody>
                    <a:bodyPr/>
                    <a:lstStyle/>
                    <a:p>
                      <a:pPr algn="ctr" rtl="0"/>
                      <a:r>
                        <a:rPr lang="ru-RU" sz="1000">
                          <a:effectLst/>
                        </a:rPr>
                        <a:t>99</a:t>
                      </a:r>
                    </a:p>
                  </a:txBody>
                  <a:tcPr marL="13268" marR="13268" marT="13268" marB="13268" anchor="ctr">
                    <a:lnL>
                      <a:noFill/>
                    </a:lnL>
                    <a:lnR>
                      <a:noFill/>
                    </a:lnR>
                    <a:lnT>
                      <a:noFill/>
                    </a:lnT>
                    <a:lnB>
                      <a:noFill/>
                    </a:lnB>
                  </a:tcPr>
                </a:tc>
                <a:tc>
                  <a:txBody>
                    <a:bodyPr/>
                    <a:lstStyle/>
                    <a:p>
                      <a:pPr algn="ctr" rtl="0"/>
                      <a:r>
                        <a:rPr lang="ru-RU" sz="1000">
                          <a:effectLst/>
                        </a:rPr>
                        <a:t>93</a:t>
                      </a:r>
                    </a:p>
                  </a:txBody>
                  <a:tcPr marL="13268" marR="13268" marT="13268" marB="13268" anchor="ctr">
                    <a:lnL>
                      <a:noFill/>
                    </a:lnL>
                    <a:lnR>
                      <a:noFill/>
                    </a:lnR>
                    <a:lnT>
                      <a:noFill/>
                    </a:lnT>
                    <a:lnB>
                      <a:noFill/>
                    </a:lnB>
                  </a:tcPr>
                </a:tc>
                <a:tc>
                  <a:txBody>
                    <a:bodyPr/>
                    <a:lstStyle/>
                    <a:p>
                      <a:pPr algn="ctr" rtl="0"/>
                      <a:r>
                        <a:rPr lang="ru-RU" sz="1000">
                          <a:effectLst/>
                        </a:rPr>
                        <a:t>92</a:t>
                      </a:r>
                    </a:p>
                  </a:txBody>
                  <a:tcPr marL="13268" marR="13268" marT="13268" marB="13268" anchor="ctr">
                    <a:lnL>
                      <a:noFill/>
                    </a:lnL>
                    <a:lnR>
                      <a:noFill/>
                    </a:lnR>
                    <a:lnT>
                      <a:noFill/>
                    </a:lnT>
                    <a:lnB>
                      <a:noFill/>
                    </a:lnB>
                  </a:tcPr>
                </a:tc>
                <a:tc>
                  <a:txBody>
                    <a:bodyPr/>
                    <a:lstStyle/>
                    <a:p>
                      <a:pPr algn="ctr" rtl="0"/>
                      <a:r>
                        <a:rPr lang="ru-RU" sz="1000">
                          <a:effectLst/>
                        </a:rPr>
                        <a:t>92</a:t>
                      </a:r>
                    </a:p>
                  </a:txBody>
                  <a:tcPr marL="13268" marR="13268" marT="13268" marB="13268" anchor="ctr">
                    <a:lnL>
                      <a:noFill/>
                    </a:lnL>
                    <a:lnR>
                      <a:noFill/>
                    </a:lnR>
                    <a:lnT>
                      <a:noFill/>
                    </a:lnT>
                    <a:lnB>
                      <a:noFill/>
                    </a:lnB>
                  </a:tcPr>
                </a:tc>
                <a:tc>
                  <a:txBody>
                    <a:bodyPr/>
                    <a:lstStyle/>
                    <a:p>
                      <a:pPr algn="ctr" rtl="0"/>
                      <a:r>
                        <a:rPr lang="ru-RU" sz="1000">
                          <a:effectLst/>
                        </a:rPr>
                        <a:t>92</a:t>
                      </a:r>
                    </a:p>
                  </a:txBody>
                  <a:tcPr marL="13268" marR="13268" marT="13268" marB="13268" anchor="ctr">
                    <a:lnL>
                      <a:noFill/>
                    </a:lnL>
                    <a:lnR>
                      <a:noFill/>
                    </a:lnR>
                    <a:lnT>
                      <a:noFill/>
                    </a:lnT>
                    <a:lnB>
                      <a:noFill/>
                    </a:lnB>
                  </a:tcPr>
                </a:tc>
                <a:extLst>
                  <a:ext uri="{0D108BD9-81ED-4DB2-BD59-A6C34878D82A}">
                    <a16:rowId xmlns:a16="http://schemas.microsoft.com/office/drawing/2014/main" val="3556668731"/>
                  </a:ext>
                </a:extLst>
              </a:tr>
              <a:tr h="153904">
                <a:tc rowSpan="2">
                  <a:txBody>
                    <a:bodyPr/>
                    <a:lstStyle/>
                    <a:p>
                      <a:pPr algn="ctr" rtl="0"/>
                      <a:r>
                        <a:rPr lang="ru-RU" sz="1000">
                          <a:effectLst/>
                        </a:rPr>
                        <a:t>Вібро-прискорення</a:t>
                      </a:r>
                    </a:p>
                  </a:txBody>
                  <a:tcPr marL="13268" marR="13268" marT="13268" marB="13268" anchor="ctr">
                    <a:lnL>
                      <a:noFill/>
                    </a:lnL>
                    <a:lnR>
                      <a:noFill/>
                    </a:lnR>
                    <a:lnT>
                      <a:noFill/>
                    </a:lnT>
                    <a:lnB>
                      <a:noFill/>
                    </a:lnB>
                  </a:tcPr>
                </a:tc>
                <a:tc>
                  <a:txBody>
                    <a:bodyPr/>
                    <a:lstStyle/>
                    <a:p>
                      <a:pPr algn="ctr" rtl="0"/>
                      <a:r>
                        <a:rPr lang="ru-RU" sz="1000">
                          <a:effectLst/>
                        </a:rPr>
                        <a:t>м / с</a:t>
                      </a:r>
                      <a:r>
                        <a:rPr lang="ru-RU" sz="1000" baseline="30000">
                          <a:effectLst/>
                        </a:rPr>
                        <a:t>2</a:t>
                      </a:r>
                      <a:endParaRPr lang="ru-RU" sz="1000">
                        <a:effectLst/>
                      </a:endParaRP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0,14</a:t>
                      </a:r>
                    </a:p>
                  </a:txBody>
                  <a:tcPr marL="13268" marR="13268" marT="13268" marB="13268" anchor="ctr">
                    <a:lnL>
                      <a:noFill/>
                    </a:lnL>
                    <a:lnR>
                      <a:noFill/>
                    </a:lnR>
                    <a:lnT>
                      <a:noFill/>
                    </a:lnT>
                    <a:lnB>
                      <a:noFill/>
                    </a:lnB>
                  </a:tcPr>
                </a:tc>
                <a:tc>
                  <a:txBody>
                    <a:bodyPr/>
                    <a:lstStyle/>
                    <a:p>
                      <a:pPr algn="ctr" rtl="0"/>
                      <a:r>
                        <a:rPr lang="ru-RU" sz="1000">
                          <a:effectLst/>
                        </a:rPr>
                        <a:t>0,1</a:t>
                      </a:r>
                    </a:p>
                  </a:txBody>
                  <a:tcPr marL="13268" marR="13268" marT="13268" marB="13268" anchor="ctr">
                    <a:lnL>
                      <a:noFill/>
                    </a:lnL>
                    <a:lnR>
                      <a:noFill/>
                    </a:lnR>
                    <a:lnT>
                      <a:noFill/>
                    </a:lnT>
                    <a:lnB>
                      <a:noFill/>
                    </a:lnB>
                  </a:tcPr>
                </a:tc>
                <a:tc>
                  <a:txBody>
                    <a:bodyPr/>
                    <a:lstStyle/>
                    <a:p>
                      <a:pPr algn="ctr" rtl="0"/>
                      <a:r>
                        <a:rPr lang="ru-RU" sz="1000">
                          <a:effectLst/>
                        </a:rPr>
                        <a:t>0,1</a:t>
                      </a:r>
                    </a:p>
                  </a:txBody>
                  <a:tcPr marL="13268" marR="13268" marT="13268" marB="13268" anchor="ctr">
                    <a:lnL>
                      <a:noFill/>
                    </a:lnL>
                    <a:lnR>
                      <a:noFill/>
                    </a:lnR>
                    <a:lnT>
                      <a:noFill/>
                    </a:lnT>
                    <a:lnB>
                      <a:noFill/>
                    </a:lnB>
                  </a:tcPr>
                </a:tc>
                <a:tc>
                  <a:txBody>
                    <a:bodyPr/>
                    <a:lstStyle/>
                    <a:p>
                      <a:pPr algn="ctr" rtl="0"/>
                      <a:r>
                        <a:rPr lang="ru-RU" sz="1000">
                          <a:effectLst/>
                        </a:rPr>
                        <a:t>0,20</a:t>
                      </a:r>
                    </a:p>
                  </a:txBody>
                  <a:tcPr marL="13268" marR="13268" marT="13268" marB="13268" anchor="ctr">
                    <a:lnL>
                      <a:noFill/>
                    </a:lnL>
                    <a:lnR>
                      <a:noFill/>
                    </a:lnR>
                    <a:lnT>
                      <a:noFill/>
                    </a:lnT>
                    <a:lnB>
                      <a:noFill/>
                    </a:lnB>
                  </a:tcPr>
                </a:tc>
                <a:tc>
                  <a:txBody>
                    <a:bodyPr/>
                    <a:lstStyle/>
                    <a:p>
                      <a:pPr algn="ctr" rtl="0"/>
                      <a:r>
                        <a:rPr lang="ru-RU" sz="1000">
                          <a:effectLst/>
                        </a:rPr>
                        <a:t>0,40</a:t>
                      </a:r>
                    </a:p>
                  </a:txBody>
                  <a:tcPr marL="13268" marR="13268" marT="13268" marB="13268" anchor="ctr">
                    <a:lnL>
                      <a:noFill/>
                    </a:lnL>
                    <a:lnR>
                      <a:noFill/>
                    </a:lnR>
                    <a:lnT>
                      <a:noFill/>
                    </a:lnT>
                    <a:lnB>
                      <a:noFill/>
                    </a:lnB>
                  </a:tcPr>
                </a:tc>
                <a:tc>
                  <a:txBody>
                    <a:bodyPr/>
                    <a:lstStyle/>
                    <a:p>
                      <a:pPr algn="ctr" rtl="0"/>
                      <a:r>
                        <a:rPr lang="ru-RU" sz="1000">
                          <a:effectLst/>
                        </a:rPr>
                        <a:t>0,80</a:t>
                      </a:r>
                    </a:p>
                  </a:txBody>
                  <a:tcPr marL="13268" marR="13268" marT="13268" marB="13268" anchor="ctr">
                    <a:lnL>
                      <a:noFill/>
                    </a:lnL>
                    <a:lnR>
                      <a:noFill/>
                    </a:lnR>
                    <a:lnT>
                      <a:noFill/>
                    </a:lnT>
                    <a:lnB>
                      <a:noFill/>
                    </a:lnB>
                  </a:tcPr>
                </a:tc>
                <a:extLst>
                  <a:ext uri="{0D108BD9-81ED-4DB2-BD59-A6C34878D82A}">
                    <a16:rowId xmlns:a16="http://schemas.microsoft.com/office/drawing/2014/main" val="1727292911"/>
                  </a:ext>
                </a:extLst>
              </a:tr>
              <a:tr h="153904">
                <a:tc vMerge="1">
                  <a:txBody>
                    <a:bodyPr/>
                    <a:lstStyle/>
                    <a:p>
                      <a:endParaRPr lang="ru-RU"/>
                    </a:p>
                  </a:txBody>
                  <a:tcPr/>
                </a:tc>
                <a:tc>
                  <a:txBody>
                    <a:bodyPr/>
                    <a:lstStyle/>
                    <a:p>
                      <a:pPr algn="ctr" rtl="0"/>
                      <a:r>
                        <a:rPr lang="ru-RU" sz="1000">
                          <a:effectLst/>
                        </a:rPr>
                        <a:t>дБ</a:t>
                      </a: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53</a:t>
                      </a:r>
                    </a:p>
                  </a:txBody>
                  <a:tcPr marL="13268" marR="13268" marT="13268" marB="13268" anchor="ctr">
                    <a:lnL>
                      <a:noFill/>
                    </a:lnL>
                    <a:lnR>
                      <a:noFill/>
                    </a:lnR>
                    <a:lnT>
                      <a:noFill/>
                    </a:lnT>
                    <a:lnB>
                      <a:noFill/>
                    </a:lnB>
                  </a:tcPr>
                </a:tc>
                <a:tc>
                  <a:txBody>
                    <a:bodyPr/>
                    <a:lstStyle/>
                    <a:p>
                      <a:pPr algn="ctr" rtl="0"/>
                      <a:r>
                        <a:rPr lang="ru-RU" sz="1000">
                          <a:effectLst/>
                        </a:rPr>
                        <a:t>50</a:t>
                      </a:r>
                    </a:p>
                  </a:txBody>
                  <a:tcPr marL="13268" marR="13268" marT="13268" marB="13268" anchor="ctr">
                    <a:lnL>
                      <a:noFill/>
                    </a:lnL>
                    <a:lnR>
                      <a:noFill/>
                    </a:lnR>
                    <a:lnT>
                      <a:noFill/>
                    </a:lnT>
                    <a:lnB>
                      <a:noFill/>
                    </a:lnB>
                  </a:tcPr>
                </a:tc>
                <a:tc>
                  <a:txBody>
                    <a:bodyPr/>
                    <a:lstStyle/>
                    <a:p>
                      <a:pPr algn="ctr" rtl="0"/>
                      <a:r>
                        <a:rPr lang="ru-RU" sz="1000">
                          <a:effectLst/>
                        </a:rPr>
                        <a:t>50</a:t>
                      </a:r>
                    </a:p>
                  </a:txBody>
                  <a:tcPr marL="13268" marR="13268" marT="13268" marB="13268" anchor="ctr">
                    <a:lnL>
                      <a:noFill/>
                    </a:lnL>
                    <a:lnR>
                      <a:noFill/>
                    </a:lnR>
                    <a:lnT>
                      <a:noFill/>
                    </a:lnT>
                    <a:lnB>
                      <a:noFill/>
                    </a:lnB>
                  </a:tcPr>
                </a:tc>
                <a:tc>
                  <a:txBody>
                    <a:bodyPr/>
                    <a:lstStyle/>
                    <a:p>
                      <a:pPr algn="ctr" rtl="0"/>
                      <a:r>
                        <a:rPr lang="ru-RU" sz="1000">
                          <a:effectLst/>
                        </a:rPr>
                        <a:t>56</a:t>
                      </a:r>
                    </a:p>
                  </a:txBody>
                  <a:tcPr marL="13268" marR="13268" marT="13268" marB="13268" anchor="ctr">
                    <a:lnL>
                      <a:noFill/>
                    </a:lnL>
                    <a:lnR>
                      <a:noFill/>
                    </a:lnR>
                    <a:lnT>
                      <a:noFill/>
                    </a:lnT>
                    <a:lnB>
                      <a:noFill/>
                    </a:lnB>
                  </a:tcPr>
                </a:tc>
                <a:tc>
                  <a:txBody>
                    <a:bodyPr/>
                    <a:lstStyle/>
                    <a:p>
                      <a:pPr algn="ctr" rtl="0"/>
                      <a:r>
                        <a:rPr lang="ru-RU" sz="1000">
                          <a:effectLst/>
                        </a:rPr>
                        <a:t>62</a:t>
                      </a:r>
                    </a:p>
                  </a:txBody>
                  <a:tcPr marL="13268" marR="13268" marT="13268" marB="13268" anchor="ctr">
                    <a:lnL>
                      <a:noFill/>
                    </a:lnL>
                    <a:lnR>
                      <a:noFill/>
                    </a:lnR>
                    <a:lnT>
                      <a:noFill/>
                    </a:lnT>
                    <a:lnB>
                      <a:noFill/>
                    </a:lnB>
                  </a:tcPr>
                </a:tc>
                <a:tc>
                  <a:txBody>
                    <a:bodyPr/>
                    <a:lstStyle/>
                    <a:p>
                      <a:pPr algn="ctr" rtl="0"/>
                      <a:r>
                        <a:rPr lang="ru-RU" sz="1000">
                          <a:effectLst/>
                        </a:rPr>
                        <a:t>68</a:t>
                      </a:r>
                    </a:p>
                  </a:txBody>
                  <a:tcPr marL="13268" marR="13268" marT="13268" marB="13268" anchor="ctr">
                    <a:lnL>
                      <a:noFill/>
                    </a:lnL>
                    <a:lnR>
                      <a:noFill/>
                    </a:lnR>
                    <a:lnT>
                      <a:noFill/>
                    </a:lnT>
                    <a:lnB>
                      <a:noFill/>
                    </a:lnB>
                  </a:tcPr>
                </a:tc>
                <a:extLst>
                  <a:ext uri="{0D108BD9-81ED-4DB2-BD59-A6C34878D82A}">
                    <a16:rowId xmlns:a16="http://schemas.microsoft.com/office/drawing/2014/main" val="1962889094"/>
                  </a:ext>
                </a:extLst>
              </a:tr>
              <a:tr h="153904">
                <a:tc gridSpan="9">
                  <a:txBody>
                    <a:bodyPr/>
                    <a:lstStyle/>
                    <a:p>
                      <a:pPr algn="ctr" rtl="0"/>
                      <a:r>
                        <a:rPr lang="ru-RU" sz="1000" b="1" i="1" dirty="0">
                          <a:effectLst/>
                        </a:rPr>
                        <a:t>б) на складах, їдалень, побутових та інших приміщеннях</a:t>
                      </a:r>
                      <a:endParaRPr lang="ru-RU" sz="1000" dirty="0">
                        <a:effectLst/>
                      </a:endParaRPr>
                    </a:p>
                  </a:txBody>
                  <a:tcPr marL="13268" marR="13268" marT="13268" marB="13268"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94220593"/>
                  </a:ext>
                </a:extLst>
              </a:tr>
              <a:tr h="281272">
                <a:tc rowSpan="2">
                  <a:txBody>
                    <a:bodyPr/>
                    <a:lstStyle/>
                    <a:p>
                      <a:pPr algn="ctr" rtl="0"/>
                      <a:r>
                        <a:rPr lang="ru-RU" sz="1000">
                          <a:effectLst/>
                        </a:rPr>
                        <a:t>Вібро-швидкість</a:t>
                      </a:r>
                    </a:p>
                  </a:txBody>
                  <a:tcPr marL="13268" marR="13268" marT="13268" marB="13268" anchor="ctr">
                    <a:lnL>
                      <a:noFill/>
                    </a:lnL>
                    <a:lnR>
                      <a:noFill/>
                    </a:lnR>
                    <a:lnT>
                      <a:noFill/>
                    </a:lnT>
                    <a:lnB>
                      <a:noFill/>
                    </a:lnB>
                  </a:tcPr>
                </a:tc>
                <a:tc>
                  <a:txBody>
                    <a:bodyPr/>
                    <a:lstStyle/>
                    <a:p>
                      <a:pPr algn="ctr" rtl="0"/>
                      <a:r>
                        <a:rPr lang="ru-RU" sz="1000">
                          <a:effectLst/>
                        </a:rPr>
                        <a:t>м / с ∙ 10</a:t>
                      </a:r>
                      <a:r>
                        <a:rPr lang="ru-RU" sz="1000" baseline="30000">
                          <a:effectLst/>
                        </a:rPr>
                        <a:t>-2</a:t>
                      </a:r>
                      <a:endParaRPr lang="ru-RU" sz="1000">
                        <a:effectLst/>
                      </a:endParaRP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0,50</a:t>
                      </a:r>
                    </a:p>
                  </a:txBody>
                  <a:tcPr marL="13268" marR="13268" marT="13268" marB="13268" anchor="ctr">
                    <a:lnL>
                      <a:noFill/>
                    </a:lnL>
                    <a:lnR>
                      <a:noFill/>
                    </a:lnR>
                    <a:lnT>
                      <a:noFill/>
                    </a:lnT>
                    <a:lnB>
                      <a:noFill/>
                    </a:lnB>
                  </a:tcPr>
                </a:tc>
                <a:tc>
                  <a:txBody>
                    <a:bodyPr/>
                    <a:lstStyle/>
                    <a:p>
                      <a:pPr algn="ctr" rtl="0"/>
                      <a:r>
                        <a:rPr lang="ru-RU" sz="1000">
                          <a:effectLst/>
                        </a:rPr>
                        <a:t>0,18</a:t>
                      </a:r>
                    </a:p>
                  </a:txBody>
                  <a:tcPr marL="13268" marR="13268" marT="13268" marB="13268" anchor="ctr">
                    <a:lnL>
                      <a:noFill/>
                    </a:lnL>
                    <a:lnR>
                      <a:noFill/>
                    </a:lnR>
                    <a:lnT>
                      <a:noFill/>
                    </a:lnT>
                    <a:lnB>
                      <a:noFill/>
                    </a:lnB>
                  </a:tcPr>
                </a:tc>
                <a:tc>
                  <a:txBody>
                    <a:bodyPr/>
                    <a:lstStyle/>
                    <a:p>
                      <a:pPr algn="ctr" rtl="0"/>
                      <a:r>
                        <a:rPr lang="ru-RU" sz="1000">
                          <a:effectLst/>
                        </a:rPr>
                        <a:t>0,089</a:t>
                      </a:r>
                    </a:p>
                  </a:txBody>
                  <a:tcPr marL="13268" marR="13268" marT="13268" marB="13268" anchor="ctr">
                    <a:lnL>
                      <a:noFill/>
                    </a:lnL>
                    <a:lnR>
                      <a:noFill/>
                    </a:lnR>
                    <a:lnT>
                      <a:noFill/>
                    </a:lnT>
                    <a:lnB>
                      <a:noFill/>
                    </a:lnB>
                  </a:tcPr>
                </a:tc>
                <a:tc>
                  <a:txBody>
                    <a:bodyPr/>
                    <a:lstStyle/>
                    <a:p>
                      <a:pPr algn="ctr" rtl="0"/>
                      <a:r>
                        <a:rPr lang="ru-RU" sz="1000">
                          <a:effectLst/>
                        </a:rPr>
                        <a:t>0,079</a:t>
                      </a:r>
                    </a:p>
                  </a:txBody>
                  <a:tcPr marL="13268" marR="13268" marT="13268" marB="13268" anchor="ctr">
                    <a:lnL>
                      <a:noFill/>
                    </a:lnL>
                    <a:lnR>
                      <a:noFill/>
                    </a:lnR>
                    <a:lnT>
                      <a:noFill/>
                    </a:lnT>
                    <a:lnB>
                      <a:noFill/>
                    </a:lnB>
                  </a:tcPr>
                </a:tc>
                <a:tc>
                  <a:txBody>
                    <a:bodyPr/>
                    <a:lstStyle/>
                    <a:p>
                      <a:pPr algn="ctr" rtl="0"/>
                      <a:r>
                        <a:rPr lang="ru-RU" sz="1000">
                          <a:effectLst/>
                        </a:rPr>
                        <a:t>0,079</a:t>
                      </a:r>
                    </a:p>
                  </a:txBody>
                  <a:tcPr marL="13268" marR="13268" marT="13268" marB="13268" anchor="ctr">
                    <a:lnL>
                      <a:noFill/>
                    </a:lnL>
                    <a:lnR>
                      <a:noFill/>
                    </a:lnR>
                    <a:lnT>
                      <a:noFill/>
                    </a:lnT>
                    <a:lnB>
                      <a:noFill/>
                    </a:lnB>
                  </a:tcPr>
                </a:tc>
                <a:tc>
                  <a:txBody>
                    <a:bodyPr/>
                    <a:lstStyle/>
                    <a:p>
                      <a:pPr algn="ctr" rtl="0"/>
                      <a:r>
                        <a:rPr lang="ru-RU" sz="1000">
                          <a:effectLst/>
                        </a:rPr>
                        <a:t>0,079</a:t>
                      </a:r>
                    </a:p>
                  </a:txBody>
                  <a:tcPr marL="13268" marR="13268" marT="13268" marB="13268" anchor="ctr">
                    <a:lnL>
                      <a:noFill/>
                    </a:lnL>
                    <a:lnR>
                      <a:noFill/>
                    </a:lnR>
                    <a:lnT>
                      <a:noFill/>
                    </a:lnT>
                    <a:lnB>
                      <a:noFill/>
                    </a:lnB>
                  </a:tcPr>
                </a:tc>
                <a:extLst>
                  <a:ext uri="{0D108BD9-81ED-4DB2-BD59-A6C34878D82A}">
                    <a16:rowId xmlns:a16="http://schemas.microsoft.com/office/drawing/2014/main" val="215540271"/>
                  </a:ext>
                </a:extLst>
              </a:tr>
              <a:tr h="153904">
                <a:tc vMerge="1">
                  <a:txBody>
                    <a:bodyPr/>
                    <a:lstStyle/>
                    <a:p>
                      <a:endParaRPr lang="ru-RU"/>
                    </a:p>
                  </a:txBody>
                  <a:tcPr/>
                </a:tc>
                <a:tc>
                  <a:txBody>
                    <a:bodyPr/>
                    <a:lstStyle/>
                    <a:p>
                      <a:pPr algn="ctr" rtl="0"/>
                      <a:r>
                        <a:rPr lang="ru-RU" sz="1000">
                          <a:effectLst/>
                        </a:rPr>
                        <a:t>дБ</a:t>
                      </a: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100</a:t>
                      </a:r>
                    </a:p>
                  </a:txBody>
                  <a:tcPr marL="13268" marR="13268" marT="13268" marB="13268" anchor="ctr">
                    <a:lnL>
                      <a:noFill/>
                    </a:lnL>
                    <a:lnR>
                      <a:noFill/>
                    </a:lnR>
                    <a:lnT>
                      <a:noFill/>
                    </a:lnT>
                    <a:lnB>
                      <a:noFill/>
                    </a:lnB>
                  </a:tcPr>
                </a:tc>
                <a:tc>
                  <a:txBody>
                    <a:bodyPr/>
                    <a:lstStyle/>
                    <a:p>
                      <a:pPr algn="ctr" rtl="0"/>
                      <a:r>
                        <a:rPr lang="ru-RU" sz="1000">
                          <a:effectLst/>
                        </a:rPr>
                        <a:t>91</a:t>
                      </a:r>
                    </a:p>
                  </a:txBody>
                  <a:tcPr marL="13268" marR="13268" marT="13268" marB="13268" anchor="ctr">
                    <a:lnL>
                      <a:noFill/>
                    </a:lnL>
                    <a:lnR>
                      <a:noFill/>
                    </a:lnR>
                    <a:lnT>
                      <a:noFill/>
                    </a:lnT>
                    <a:lnB>
                      <a:noFill/>
                    </a:lnB>
                  </a:tcPr>
                </a:tc>
                <a:tc>
                  <a:txBody>
                    <a:bodyPr/>
                    <a:lstStyle/>
                    <a:p>
                      <a:pPr algn="ctr" rtl="0"/>
                      <a:r>
                        <a:rPr lang="ru-RU" sz="1000">
                          <a:effectLst/>
                        </a:rPr>
                        <a:t>85</a:t>
                      </a:r>
                    </a:p>
                  </a:txBody>
                  <a:tcPr marL="13268" marR="13268" marT="13268" marB="13268" anchor="ctr">
                    <a:lnL>
                      <a:noFill/>
                    </a:lnL>
                    <a:lnR>
                      <a:noFill/>
                    </a:lnR>
                    <a:lnT>
                      <a:noFill/>
                    </a:lnT>
                    <a:lnB>
                      <a:noFill/>
                    </a:lnB>
                  </a:tcPr>
                </a:tc>
                <a:tc>
                  <a:txBody>
                    <a:bodyPr/>
                    <a:lstStyle/>
                    <a:p>
                      <a:pPr algn="ctr" rtl="0"/>
                      <a:r>
                        <a:rPr lang="ru-RU" sz="1000">
                          <a:effectLst/>
                        </a:rPr>
                        <a:t>84</a:t>
                      </a:r>
                    </a:p>
                  </a:txBody>
                  <a:tcPr marL="13268" marR="13268" marT="13268" marB="13268" anchor="ctr">
                    <a:lnL>
                      <a:noFill/>
                    </a:lnL>
                    <a:lnR>
                      <a:noFill/>
                    </a:lnR>
                    <a:lnT>
                      <a:noFill/>
                    </a:lnT>
                    <a:lnB>
                      <a:noFill/>
                    </a:lnB>
                  </a:tcPr>
                </a:tc>
                <a:tc>
                  <a:txBody>
                    <a:bodyPr/>
                    <a:lstStyle/>
                    <a:p>
                      <a:pPr algn="ctr" rtl="0"/>
                      <a:r>
                        <a:rPr lang="ru-RU" sz="1000">
                          <a:effectLst/>
                        </a:rPr>
                        <a:t>84</a:t>
                      </a:r>
                    </a:p>
                  </a:txBody>
                  <a:tcPr marL="13268" marR="13268" marT="13268" marB="13268" anchor="ctr">
                    <a:lnL>
                      <a:noFill/>
                    </a:lnL>
                    <a:lnR>
                      <a:noFill/>
                    </a:lnR>
                    <a:lnT>
                      <a:noFill/>
                    </a:lnT>
                    <a:lnB>
                      <a:noFill/>
                    </a:lnB>
                  </a:tcPr>
                </a:tc>
                <a:tc>
                  <a:txBody>
                    <a:bodyPr/>
                    <a:lstStyle/>
                    <a:p>
                      <a:pPr algn="ctr" rtl="0"/>
                      <a:r>
                        <a:rPr lang="ru-RU" sz="1000">
                          <a:effectLst/>
                        </a:rPr>
                        <a:t>84</a:t>
                      </a:r>
                    </a:p>
                  </a:txBody>
                  <a:tcPr marL="13268" marR="13268" marT="13268" marB="13268" anchor="ctr">
                    <a:lnL>
                      <a:noFill/>
                    </a:lnL>
                    <a:lnR>
                      <a:noFill/>
                    </a:lnR>
                    <a:lnT>
                      <a:noFill/>
                    </a:lnT>
                    <a:lnB>
                      <a:noFill/>
                    </a:lnB>
                  </a:tcPr>
                </a:tc>
                <a:extLst>
                  <a:ext uri="{0D108BD9-81ED-4DB2-BD59-A6C34878D82A}">
                    <a16:rowId xmlns:a16="http://schemas.microsoft.com/office/drawing/2014/main" val="3434445659"/>
                  </a:ext>
                </a:extLst>
              </a:tr>
              <a:tr h="153904">
                <a:tc rowSpan="2">
                  <a:txBody>
                    <a:bodyPr/>
                    <a:lstStyle/>
                    <a:p>
                      <a:pPr algn="ctr" rtl="0"/>
                      <a:r>
                        <a:rPr lang="ru-RU" sz="1000">
                          <a:effectLst/>
                        </a:rPr>
                        <a:t>Вібро-прискорення</a:t>
                      </a:r>
                    </a:p>
                  </a:txBody>
                  <a:tcPr marL="13268" marR="13268" marT="13268" marB="13268" anchor="ctr">
                    <a:lnL>
                      <a:noFill/>
                    </a:lnL>
                    <a:lnR>
                      <a:noFill/>
                    </a:lnR>
                    <a:lnT>
                      <a:noFill/>
                    </a:lnT>
                    <a:lnB>
                      <a:noFill/>
                    </a:lnB>
                  </a:tcPr>
                </a:tc>
                <a:tc>
                  <a:txBody>
                    <a:bodyPr/>
                    <a:lstStyle/>
                    <a:p>
                      <a:pPr algn="ctr" rtl="0"/>
                      <a:r>
                        <a:rPr lang="ru-RU" sz="1000">
                          <a:effectLst/>
                        </a:rPr>
                        <a:t>м / с</a:t>
                      </a:r>
                      <a:r>
                        <a:rPr lang="ru-RU" sz="1000" baseline="30000">
                          <a:effectLst/>
                        </a:rPr>
                        <a:t>2</a:t>
                      </a:r>
                      <a:endParaRPr lang="ru-RU" sz="1000">
                        <a:effectLst/>
                      </a:endParaRP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0,056</a:t>
                      </a:r>
                    </a:p>
                  </a:txBody>
                  <a:tcPr marL="13268" marR="13268" marT="13268" marB="13268" anchor="ctr">
                    <a:lnL>
                      <a:noFill/>
                    </a:lnL>
                    <a:lnR>
                      <a:noFill/>
                    </a:lnR>
                    <a:lnT>
                      <a:noFill/>
                    </a:lnT>
                    <a:lnB>
                      <a:noFill/>
                    </a:lnB>
                  </a:tcPr>
                </a:tc>
                <a:tc>
                  <a:txBody>
                    <a:bodyPr/>
                    <a:lstStyle/>
                    <a:p>
                      <a:pPr algn="ctr" rtl="0"/>
                      <a:r>
                        <a:rPr lang="ru-RU" sz="1000">
                          <a:effectLst/>
                        </a:rPr>
                        <a:t>0,04</a:t>
                      </a:r>
                    </a:p>
                  </a:txBody>
                  <a:tcPr marL="13268" marR="13268" marT="13268" marB="13268" anchor="ctr">
                    <a:lnL>
                      <a:noFill/>
                    </a:lnL>
                    <a:lnR>
                      <a:noFill/>
                    </a:lnR>
                    <a:lnT>
                      <a:noFill/>
                    </a:lnT>
                    <a:lnB>
                      <a:noFill/>
                    </a:lnB>
                  </a:tcPr>
                </a:tc>
                <a:tc>
                  <a:txBody>
                    <a:bodyPr/>
                    <a:lstStyle/>
                    <a:p>
                      <a:pPr algn="ctr" rtl="0"/>
                      <a:r>
                        <a:rPr lang="ru-RU" sz="1000">
                          <a:effectLst/>
                        </a:rPr>
                        <a:t>0,04</a:t>
                      </a:r>
                    </a:p>
                  </a:txBody>
                  <a:tcPr marL="13268" marR="13268" marT="13268" marB="13268" anchor="ctr">
                    <a:lnL>
                      <a:noFill/>
                    </a:lnL>
                    <a:lnR>
                      <a:noFill/>
                    </a:lnR>
                    <a:lnT>
                      <a:noFill/>
                    </a:lnT>
                    <a:lnB>
                      <a:noFill/>
                    </a:lnB>
                  </a:tcPr>
                </a:tc>
                <a:tc>
                  <a:txBody>
                    <a:bodyPr/>
                    <a:lstStyle/>
                    <a:p>
                      <a:pPr algn="ctr" rtl="0"/>
                      <a:r>
                        <a:rPr lang="ru-RU" sz="1000">
                          <a:effectLst/>
                        </a:rPr>
                        <a:t>0,08</a:t>
                      </a:r>
                    </a:p>
                  </a:txBody>
                  <a:tcPr marL="13268" marR="13268" marT="13268" marB="13268" anchor="ctr">
                    <a:lnL>
                      <a:noFill/>
                    </a:lnL>
                    <a:lnR>
                      <a:noFill/>
                    </a:lnR>
                    <a:lnT>
                      <a:noFill/>
                    </a:lnT>
                    <a:lnB>
                      <a:noFill/>
                    </a:lnB>
                  </a:tcPr>
                </a:tc>
                <a:tc>
                  <a:txBody>
                    <a:bodyPr/>
                    <a:lstStyle/>
                    <a:p>
                      <a:pPr algn="ctr" rtl="0"/>
                      <a:r>
                        <a:rPr lang="ru-RU" sz="1000">
                          <a:effectLst/>
                        </a:rPr>
                        <a:t>0,16</a:t>
                      </a:r>
                    </a:p>
                  </a:txBody>
                  <a:tcPr marL="13268" marR="13268" marT="13268" marB="13268" anchor="ctr">
                    <a:lnL>
                      <a:noFill/>
                    </a:lnL>
                    <a:lnR>
                      <a:noFill/>
                    </a:lnR>
                    <a:lnT>
                      <a:noFill/>
                    </a:lnT>
                    <a:lnB>
                      <a:noFill/>
                    </a:lnB>
                  </a:tcPr>
                </a:tc>
                <a:tc>
                  <a:txBody>
                    <a:bodyPr/>
                    <a:lstStyle/>
                    <a:p>
                      <a:pPr algn="ctr" rtl="0"/>
                      <a:r>
                        <a:rPr lang="ru-RU" sz="1000">
                          <a:effectLst/>
                        </a:rPr>
                        <a:t>0,32</a:t>
                      </a:r>
                    </a:p>
                  </a:txBody>
                  <a:tcPr marL="13268" marR="13268" marT="13268" marB="13268" anchor="ctr">
                    <a:lnL>
                      <a:noFill/>
                    </a:lnL>
                    <a:lnR>
                      <a:noFill/>
                    </a:lnR>
                    <a:lnT>
                      <a:noFill/>
                    </a:lnT>
                    <a:lnB>
                      <a:noFill/>
                    </a:lnB>
                  </a:tcPr>
                </a:tc>
                <a:extLst>
                  <a:ext uri="{0D108BD9-81ED-4DB2-BD59-A6C34878D82A}">
                    <a16:rowId xmlns:a16="http://schemas.microsoft.com/office/drawing/2014/main" val="2212550240"/>
                  </a:ext>
                </a:extLst>
              </a:tr>
              <a:tr h="153904">
                <a:tc vMerge="1">
                  <a:txBody>
                    <a:bodyPr/>
                    <a:lstStyle/>
                    <a:p>
                      <a:endParaRPr lang="ru-RU"/>
                    </a:p>
                  </a:txBody>
                  <a:tcPr/>
                </a:tc>
                <a:tc>
                  <a:txBody>
                    <a:bodyPr/>
                    <a:lstStyle/>
                    <a:p>
                      <a:pPr algn="ctr" rtl="0"/>
                      <a:r>
                        <a:rPr lang="ru-RU" sz="1000">
                          <a:effectLst/>
                        </a:rPr>
                        <a:t>дБ</a:t>
                      </a:r>
                    </a:p>
                  </a:txBody>
                  <a:tcPr marL="13268" marR="13268" marT="13268" marB="13268" anchor="ctr">
                    <a:lnL>
                      <a:noFill/>
                    </a:lnL>
                    <a:lnR>
                      <a:noFill/>
                    </a:lnR>
                    <a:lnT>
                      <a:noFill/>
                    </a:lnT>
                    <a:lnB>
                      <a:noFill/>
                    </a:lnB>
                  </a:tcPr>
                </a:tc>
                <a:tc>
                  <a:txBody>
                    <a:bodyPr/>
                    <a:lstStyle/>
                    <a:p>
                      <a:pPr algn="ctr" rtl="0"/>
                      <a:r>
                        <a:rPr lang="ru-RU" sz="1000">
                          <a:effectLst/>
                        </a:rPr>
                        <a:t>-</a:t>
                      </a:r>
                    </a:p>
                  </a:txBody>
                  <a:tcPr marL="13268" marR="13268" marT="13268" marB="13268" anchor="ctr">
                    <a:lnL>
                      <a:noFill/>
                    </a:lnL>
                    <a:lnR>
                      <a:noFill/>
                    </a:lnR>
                    <a:lnT>
                      <a:noFill/>
                    </a:lnT>
                    <a:lnB>
                      <a:noFill/>
                    </a:lnB>
                  </a:tcPr>
                </a:tc>
                <a:tc>
                  <a:txBody>
                    <a:bodyPr/>
                    <a:lstStyle/>
                    <a:p>
                      <a:pPr algn="ctr" rtl="0"/>
                      <a:r>
                        <a:rPr lang="ru-RU" sz="1000">
                          <a:effectLst/>
                        </a:rPr>
                        <a:t>45</a:t>
                      </a:r>
                    </a:p>
                  </a:txBody>
                  <a:tcPr marL="13268" marR="13268" marT="13268" marB="13268" anchor="ctr">
                    <a:lnL>
                      <a:noFill/>
                    </a:lnL>
                    <a:lnR>
                      <a:noFill/>
                    </a:lnR>
                    <a:lnT>
                      <a:noFill/>
                    </a:lnT>
                    <a:lnB>
                      <a:noFill/>
                    </a:lnB>
                  </a:tcPr>
                </a:tc>
                <a:tc>
                  <a:txBody>
                    <a:bodyPr/>
                    <a:lstStyle/>
                    <a:p>
                      <a:pPr algn="ctr" rtl="0"/>
                      <a:r>
                        <a:rPr lang="ru-RU" sz="1000">
                          <a:effectLst/>
                        </a:rPr>
                        <a:t>42</a:t>
                      </a:r>
                    </a:p>
                  </a:txBody>
                  <a:tcPr marL="13268" marR="13268" marT="13268" marB="13268" anchor="ctr">
                    <a:lnL>
                      <a:noFill/>
                    </a:lnL>
                    <a:lnR>
                      <a:noFill/>
                    </a:lnR>
                    <a:lnT>
                      <a:noFill/>
                    </a:lnT>
                    <a:lnB>
                      <a:noFill/>
                    </a:lnB>
                  </a:tcPr>
                </a:tc>
                <a:tc>
                  <a:txBody>
                    <a:bodyPr/>
                    <a:lstStyle/>
                    <a:p>
                      <a:pPr algn="ctr" rtl="0"/>
                      <a:r>
                        <a:rPr lang="ru-RU" sz="1000">
                          <a:effectLst/>
                        </a:rPr>
                        <a:t>42</a:t>
                      </a:r>
                    </a:p>
                  </a:txBody>
                  <a:tcPr marL="13268" marR="13268" marT="13268" marB="13268" anchor="ctr">
                    <a:lnL>
                      <a:noFill/>
                    </a:lnL>
                    <a:lnR>
                      <a:noFill/>
                    </a:lnR>
                    <a:lnT>
                      <a:noFill/>
                    </a:lnT>
                    <a:lnB>
                      <a:noFill/>
                    </a:lnB>
                  </a:tcPr>
                </a:tc>
                <a:tc>
                  <a:txBody>
                    <a:bodyPr/>
                    <a:lstStyle/>
                    <a:p>
                      <a:pPr algn="ctr" rtl="0"/>
                      <a:r>
                        <a:rPr lang="ru-RU" sz="1000">
                          <a:effectLst/>
                        </a:rPr>
                        <a:t>48</a:t>
                      </a:r>
                    </a:p>
                  </a:txBody>
                  <a:tcPr marL="13268" marR="13268" marT="13268" marB="13268" anchor="ctr">
                    <a:lnL>
                      <a:noFill/>
                    </a:lnL>
                    <a:lnR>
                      <a:noFill/>
                    </a:lnR>
                    <a:lnT>
                      <a:noFill/>
                    </a:lnT>
                    <a:lnB>
                      <a:noFill/>
                    </a:lnB>
                  </a:tcPr>
                </a:tc>
                <a:tc>
                  <a:txBody>
                    <a:bodyPr/>
                    <a:lstStyle/>
                    <a:p>
                      <a:pPr algn="ctr" rtl="0"/>
                      <a:r>
                        <a:rPr lang="ru-RU" sz="1000">
                          <a:effectLst/>
                        </a:rPr>
                        <a:t>54</a:t>
                      </a:r>
                    </a:p>
                  </a:txBody>
                  <a:tcPr marL="13268" marR="13268" marT="13268" marB="13268" anchor="ctr">
                    <a:lnL>
                      <a:noFill/>
                    </a:lnL>
                    <a:lnR>
                      <a:noFill/>
                    </a:lnR>
                    <a:lnT>
                      <a:noFill/>
                    </a:lnT>
                    <a:lnB>
                      <a:noFill/>
                    </a:lnB>
                  </a:tcPr>
                </a:tc>
                <a:tc>
                  <a:txBody>
                    <a:bodyPr/>
                    <a:lstStyle/>
                    <a:p>
                      <a:pPr algn="ctr" rtl="0"/>
                      <a:r>
                        <a:rPr lang="ru-RU" sz="1000" dirty="0">
                          <a:effectLst/>
                        </a:rPr>
                        <a:t>60</a:t>
                      </a:r>
                    </a:p>
                  </a:txBody>
                  <a:tcPr marL="13268" marR="13268" marT="13268" marB="13268" anchor="ctr">
                    <a:lnL>
                      <a:noFill/>
                    </a:lnL>
                    <a:lnR>
                      <a:noFill/>
                    </a:lnR>
                    <a:lnT>
                      <a:noFill/>
                    </a:lnT>
                    <a:lnB>
                      <a:noFill/>
                    </a:lnB>
                  </a:tcPr>
                </a:tc>
                <a:extLst>
                  <a:ext uri="{0D108BD9-81ED-4DB2-BD59-A6C34878D82A}">
                    <a16:rowId xmlns:a16="http://schemas.microsoft.com/office/drawing/2014/main" val="2080341672"/>
                  </a:ext>
                </a:extLst>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648862921"/>
              </p:ext>
            </p:extLst>
          </p:nvPr>
        </p:nvGraphicFramePr>
        <p:xfrm>
          <a:off x="0" y="4499742"/>
          <a:ext cx="11593835" cy="1352550"/>
        </p:xfrm>
        <a:graphic>
          <a:graphicData uri="http://schemas.openxmlformats.org/drawingml/2006/table">
            <a:tbl>
              <a:tblPr/>
              <a:tblGrid>
                <a:gridCol w="2099372">
                  <a:extLst>
                    <a:ext uri="{9D8B030D-6E8A-4147-A177-3AD203B41FA5}">
                      <a16:colId xmlns:a16="http://schemas.microsoft.com/office/drawing/2014/main" val="1379392347"/>
                    </a:ext>
                  </a:extLst>
                </a:gridCol>
                <a:gridCol w="1342842">
                  <a:extLst>
                    <a:ext uri="{9D8B030D-6E8A-4147-A177-3AD203B41FA5}">
                      <a16:colId xmlns:a16="http://schemas.microsoft.com/office/drawing/2014/main" val="2129648462"/>
                    </a:ext>
                  </a:extLst>
                </a:gridCol>
                <a:gridCol w="1342842">
                  <a:extLst>
                    <a:ext uri="{9D8B030D-6E8A-4147-A177-3AD203B41FA5}">
                      <a16:colId xmlns:a16="http://schemas.microsoft.com/office/drawing/2014/main" val="1403951195"/>
                    </a:ext>
                  </a:extLst>
                </a:gridCol>
                <a:gridCol w="1267190">
                  <a:extLst>
                    <a:ext uri="{9D8B030D-6E8A-4147-A177-3AD203B41FA5}">
                      <a16:colId xmlns:a16="http://schemas.microsoft.com/office/drawing/2014/main" val="3419993069"/>
                    </a:ext>
                  </a:extLst>
                </a:gridCol>
                <a:gridCol w="1134796">
                  <a:extLst>
                    <a:ext uri="{9D8B030D-6E8A-4147-A177-3AD203B41FA5}">
                      <a16:colId xmlns:a16="http://schemas.microsoft.com/office/drawing/2014/main" val="397647757"/>
                    </a:ext>
                  </a:extLst>
                </a:gridCol>
                <a:gridCol w="1115884">
                  <a:extLst>
                    <a:ext uri="{9D8B030D-6E8A-4147-A177-3AD203B41FA5}">
                      <a16:colId xmlns:a16="http://schemas.microsoft.com/office/drawing/2014/main" val="2845436721"/>
                    </a:ext>
                  </a:extLst>
                </a:gridCol>
                <a:gridCol w="1134796">
                  <a:extLst>
                    <a:ext uri="{9D8B030D-6E8A-4147-A177-3AD203B41FA5}">
                      <a16:colId xmlns:a16="http://schemas.microsoft.com/office/drawing/2014/main" val="3233693350"/>
                    </a:ext>
                  </a:extLst>
                </a:gridCol>
                <a:gridCol w="1134796">
                  <a:extLst>
                    <a:ext uri="{9D8B030D-6E8A-4147-A177-3AD203B41FA5}">
                      <a16:colId xmlns:a16="http://schemas.microsoft.com/office/drawing/2014/main" val="3229662938"/>
                    </a:ext>
                  </a:extLst>
                </a:gridCol>
                <a:gridCol w="1021317">
                  <a:extLst>
                    <a:ext uri="{9D8B030D-6E8A-4147-A177-3AD203B41FA5}">
                      <a16:colId xmlns:a16="http://schemas.microsoft.com/office/drawing/2014/main" val="36938797"/>
                    </a:ext>
                  </a:extLst>
                </a:gridCol>
              </a:tblGrid>
              <a:tr h="0">
                <a:tc gridSpan="9">
                  <a:txBody>
                    <a:bodyPr/>
                    <a:lstStyle/>
                    <a:p>
                      <a:pPr algn="ctr" rtl="0"/>
                      <a:r>
                        <a:rPr lang="ru-RU" sz="1400" b="1" i="1" dirty="0">
                          <a:effectLst/>
                        </a:rPr>
                        <a:t>в) на робочих місцях заводоуправлінь, медпунктів .... та інших приміщень для працівників розумової праці</a:t>
                      </a:r>
                      <a:endParaRPr lang="ru-RU" sz="1400" dirty="0">
                        <a:effectLst/>
                      </a:endParaRPr>
                    </a:p>
                  </a:txBody>
                  <a:tcPr marL="28575" marR="28575" marT="28575" marB="28575"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422160598"/>
                  </a:ext>
                </a:extLst>
              </a:tr>
              <a:tr h="0">
                <a:tc rowSpan="2">
                  <a:txBody>
                    <a:bodyPr/>
                    <a:lstStyle/>
                    <a:p>
                      <a:pPr algn="ctr" rtl="0"/>
                      <a:r>
                        <a:rPr lang="ru-RU" sz="1400">
                          <a:effectLst/>
                        </a:rPr>
                        <a:t>Вібро-швидкість</a:t>
                      </a:r>
                    </a:p>
                  </a:txBody>
                  <a:tcPr marL="28575" marR="28575" marT="28575" marB="28575" anchor="ctr">
                    <a:lnL>
                      <a:noFill/>
                    </a:lnL>
                    <a:lnR>
                      <a:noFill/>
                    </a:lnR>
                    <a:lnT>
                      <a:noFill/>
                    </a:lnT>
                    <a:lnB>
                      <a:noFill/>
                    </a:lnB>
                  </a:tcPr>
                </a:tc>
                <a:tc>
                  <a:txBody>
                    <a:bodyPr/>
                    <a:lstStyle/>
                    <a:p>
                      <a:pPr algn="ctr" rtl="0"/>
                      <a:r>
                        <a:rPr lang="ru-RU" sz="1400">
                          <a:effectLst/>
                        </a:rPr>
                        <a:t>м / с ∙ 10</a:t>
                      </a:r>
                      <a:r>
                        <a:rPr lang="ru-RU" sz="1400" baseline="30000">
                          <a:effectLst/>
                        </a:rPr>
                        <a:t>-2</a:t>
                      </a:r>
                      <a:endParaRPr lang="ru-RU" sz="1400">
                        <a:effectLst/>
                      </a:endParaRPr>
                    </a:p>
                  </a:txBody>
                  <a:tcPr marL="28575" marR="28575" marT="28575" marB="28575" anchor="ctr">
                    <a:lnL>
                      <a:noFill/>
                    </a:lnL>
                    <a:lnR>
                      <a:noFill/>
                    </a:lnR>
                    <a:lnT>
                      <a:noFill/>
                    </a:lnT>
                    <a:lnB>
                      <a:noFill/>
                    </a:lnB>
                  </a:tcPr>
                </a:tc>
                <a:tc>
                  <a:txBody>
                    <a:bodyPr/>
                    <a:lstStyle/>
                    <a:p>
                      <a:pPr algn="ctr" rtl="0"/>
                      <a:r>
                        <a:rPr lang="ru-RU" sz="1400">
                          <a:effectLst/>
                        </a:rPr>
                        <a:t>-</a:t>
                      </a:r>
                    </a:p>
                  </a:txBody>
                  <a:tcPr marL="28575" marR="28575" marT="28575" marB="28575" anchor="ctr">
                    <a:lnL>
                      <a:noFill/>
                    </a:lnL>
                    <a:lnR>
                      <a:noFill/>
                    </a:lnR>
                    <a:lnT>
                      <a:noFill/>
                    </a:lnT>
                    <a:lnB>
                      <a:noFill/>
                    </a:lnB>
                  </a:tcPr>
                </a:tc>
                <a:tc>
                  <a:txBody>
                    <a:bodyPr/>
                    <a:lstStyle/>
                    <a:p>
                      <a:pPr algn="ctr" rtl="0"/>
                      <a:r>
                        <a:rPr lang="ru-RU" sz="1400">
                          <a:effectLst/>
                        </a:rPr>
                        <a:t>0,18</a:t>
                      </a:r>
                    </a:p>
                  </a:txBody>
                  <a:tcPr marL="28575" marR="28575" marT="28575" marB="28575" anchor="ctr">
                    <a:lnL>
                      <a:noFill/>
                    </a:lnL>
                    <a:lnR>
                      <a:noFill/>
                    </a:lnR>
                    <a:lnT>
                      <a:noFill/>
                    </a:lnT>
                    <a:lnB>
                      <a:noFill/>
                    </a:lnB>
                  </a:tcPr>
                </a:tc>
                <a:tc>
                  <a:txBody>
                    <a:bodyPr/>
                    <a:lstStyle/>
                    <a:p>
                      <a:pPr algn="ctr" rtl="0"/>
                      <a:r>
                        <a:rPr lang="ru-RU" sz="1400">
                          <a:effectLst/>
                        </a:rPr>
                        <a:t>0,063</a:t>
                      </a:r>
                    </a:p>
                  </a:txBody>
                  <a:tcPr marL="28575" marR="28575" marT="28575" marB="28575" anchor="ctr">
                    <a:lnL>
                      <a:noFill/>
                    </a:lnL>
                    <a:lnR>
                      <a:noFill/>
                    </a:lnR>
                    <a:lnT>
                      <a:noFill/>
                    </a:lnT>
                    <a:lnB>
                      <a:noFill/>
                    </a:lnB>
                  </a:tcPr>
                </a:tc>
                <a:tc>
                  <a:txBody>
                    <a:bodyPr/>
                    <a:lstStyle/>
                    <a:p>
                      <a:pPr algn="ctr" rtl="0"/>
                      <a:r>
                        <a:rPr lang="ru-RU" sz="1400">
                          <a:effectLst/>
                        </a:rPr>
                        <a:t>0,032</a:t>
                      </a:r>
                    </a:p>
                  </a:txBody>
                  <a:tcPr marL="28575" marR="28575" marT="28575" marB="28575" anchor="ctr">
                    <a:lnL>
                      <a:noFill/>
                    </a:lnL>
                    <a:lnR>
                      <a:noFill/>
                    </a:lnR>
                    <a:lnT>
                      <a:noFill/>
                    </a:lnT>
                    <a:lnB>
                      <a:noFill/>
                    </a:lnB>
                  </a:tcPr>
                </a:tc>
                <a:tc>
                  <a:txBody>
                    <a:bodyPr/>
                    <a:lstStyle/>
                    <a:p>
                      <a:pPr algn="ctr" rtl="0"/>
                      <a:r>
                        <a:rPr lang="ru-RU" sz="1400">
                          <a:effectLst/>
                        </a:rPr>
                        <a:t>0,028</a:t>
                      </a:r>
                    </a:p>
                  </a:txBody>
                  <a:tcPr marL="28575" marR="28575" marT="28575" marB="28575" anchor="ctr">
                    <a:lnL>
                      <a:noFill/>
                    </a:lnL>
                    <a:lnR>
                      <a:noFill/>
                    </a:lnR>
                    <a:lnT>
                      <a:noFill/>
                    </a:lnT>
                    <a:lnB>
                      <a:noFill/>
                    </a:lnB>
                  </a:tcPr>
                </a:tc>
                <a:tc>
                  <a:txBody>
                    <a:bodyPr/>
                    <a:lstStyle/>
                    <a:p>
                      <a:pPr algn="ctr" rtl="0"/>
                      <a:r>
                        <a:rPr lang="ru-RU" sz="1400">
                          <a:effectLst/>
                        </a:rPr>
                        <a:t>0,028</a:t>
                      </a:r>
                    </a:p>
                  </a:txBody>
                  <a:tcPr marL="28575" marR="28575" marT="28575" marB="28575" anchor="ctr">
                    <a:lnL>
                      <a:noFill/>
                    </a:lnL>
                    <a:lnR>
                      <a:noFill/>
                    </a:lnR>
                    <a:lnT>
                      <a:noFill/>
                    </a:lnT>
                    <a:lnB>
                      <a:noFill/>
                    </a:lnB>
                  </a:tcPr>
                </a:tc>
                <a:tc>
                  <a:txBody>
                    <a:bodyPr/>
                    <a:lstStyle/>
                    <a:p>
                      <a:pPr algn="ctr" rtl="0"/>
                      <a:r>
                        <a:rPr lang="ru-RU" sz="1400">
                          <a:effectLst/>
                        </a:rPr>
                        <a:t>0,028</a:t>
                      </a:r>
                    </a:p>
                  </a:txBody>
                  <a:tcPr marL="28575" marR="28575" marT="28575" marB="28575" anchor="ctr">
                    <a:lnL>
                      <a:noFill/>
                    </a:lnL>
                    <a:lnR>
                      <a:noFill/>
                    </a:lnR>
                    <a:lnT>
                      <a:noFill/>
                    </a:lnT>
                    <a:lnB>
                      <a:noFill/>
                    </a:lnB>
                  </a:tcPr>
                </a:tc>
                <a:extLst>
                  <a:ext uri="{0D108BD9-81ED-4DB2-BD59-A6C34878D82A}">
                    <a16:rowId xmlns:a16="http://schemas.microsoft.com/office/drawing/2014/main" val="1124113370"/>
                  </a:ext>
                </a:extLst>
              </a:tr>
              <a:tr h="0">
                <a:tc vMerge="1">
                  <a:txBody>
                    <a:bodyPr/>
                    <a:lstStyle/>
                    <a:p>
                      <a:endParaRPr lang="ru-RU"/>
                    </a:p>
                  </a:txBody>
                  <a:tcPr/>
                </a:tc>
                <a:tc>
                  <a:txBody>
                    <a:bodyPr/>
                    <a:lstStyle/>
                    <a:p>
                      <a:pPr algn="ctr" rtl="0"/>
                      <a:r>
                        <a:rPr lang="ru-RU" sz="1400">
                          <a:effectLst/>
                        </a:rPr>
                        <a:t>дБ</a:t>
                      </a:r>
                    </a:p>
                  </a:txBody>
                  <a:tcPr marL="28575" marR="28575" marT="28575" marB="28575" anchor="ctr">
                    <a:lnL>
                      <a:noFill/>
                    </a:lnL>
                    <a:lnR>
                      <a:noFill/>
                    </a:lnR>
                    <a:lnT>
                      <a:noFill/>
                    </a:lnT>
                    <a:lnB>
                      <a:noFill/>
                    </a:lnB>
                  </a:tcPr>
                </a:tc>
                <a:tc>
                  <a:txBody>
                    <a:bodyPr/>
                    <a:lstStyle/>
                    <a:p>
                      <a:pPr algn="ctr" rtl="0"/>
                      <a:r>
                        <a:rPr lang="ru-RU" sz="1400">
                          <a:effectLst/>
                        </a:rPr>
                        <a:t>-</a:t>
                      </a:r>
                    </a:p>
                  </a:txBody>
                  <a:tcPr marL="28575" marR="28575" marT="28575" marB="28575" anchor="ctr">
                    <a:lnL>
                      <a:noFill/>
                    </a:lnL>
                    <a:lnR>
                      <a:noFill/>
                    </a:lnR>
                    <a:lnT>
                      <a:noFill/>
                    </a:lnT>
                    <a:lnB>
                      <a:noFill/>
                    </a:lnB>
                  </a:tcPr>
                </a:tc>
                <a:tc>
                  <a:txBody>
                    <a:bodyPr/>
                    <a:lstStyle/>
                    <a:p>
                      <a:pPr algn="ctr" rtl="0"/>
                      <a:r>
                        <a:rPr lang="ru-RU" sz="1400">
                          <a:effectLst/>
                        </a:rPr>
                        <a:t>91</a:t>
                      </a:r>
                    </a:p>
                  </a:txBody>
                  <a:tcPr marL="28575" marR="28575" marT="28575" marB="28575" anchor="ctr">
                    <a:lnL>
                      <a:noFill/>
                    </a:lnL>
                    <a:lnR>
                      <a:noFill/>
                    </a:lnR>
                    <a:lnT>
                      <a:noFill/>
                    </a:lnT>
                    <a:lnB>
                      <a:noFill/>
                    </a:lnB>
                  </a:tcPr>
                </a:tc>
                <a:tc>
                  <a:txBody>
                    <a:bodyPr/>
                    <a:lstStyle/>
                    <a:p>
                      <a:pPr algn="ctr" rtl="0"/>
                      <a:r>
                        <a:rPr lang="ru-RU" sz="1400">
                          <a:effectLst/>
                        </a:rPr>
                        <a:t>82</a:t>
                      </a:r>
                    </a:p>
                  </a:txBody>
                  <a:tcPr marL="28575" marR="28575" marT="28575" marB="28575" anchor="ctr">
                    <a:lnL>
                      <a:noFill/>
                    </a:lnL>
                    <a:lnR>
                      <a:noFill/>
                    </a:lnR>
                    <a:lnT>
                      <a:noFill/>
                    </a:lnT>
                    <a:lnB>
                      <a:noFill/>
                    </a:lnB>
                  </a:tcPr>
                </a:tc>
                <a:tc>
                  <a:txBody>
                    <a:bodyPr/>
                    <a:lstStyle/>
                    <a:p>
                      <a:pPr algn="ctr" rtl="0"/>
                      <a:r>
                        <a:rPr lang="ru-RU" sz="1400" dirty="0">
                          <a:effectLst/>
                        </a:rPr>
                        <a:t>76</a:t>
                      </a:r>
                    </a:p>
                  </a:txBody>
                  <a:tcPr marL="28575" marR="28575" marT="28575" marB="28575" anchor="ctr">
                    <a:lnL>
                      <a:noFill/>
                    </a:lnL>
                    <a:lnR>
                      <a:noFill/>
                    </a:lnR>
                    <a:lnT>
                      <a:noFill/>
                    </a:lnT>
                    <a:lnB>
                      <a:noFill/>
                    </a:lnB>
                  </a:tcPr>
                </a:tc>
                <a:tc>
                  <a:txBody>
                    <a:bodyPr/>
                    <a:lstStyle/>
                    <a:p>
                      <a:pPr algn="ctr" rtl="0"/>
                      <a:r>
                        <a:rPr lang="ru-RU" sz="1400" dirty="0">
                          <a:effectLst/>
                        </a:rPr>
                        <a:t>75</a:t>
                      </a:r>
                    </a:p>
                  </a:txBody>
                  <a:tcPr marL="28575" marR="28575" marT="28575" marB="28575" anchor="ctr">
                    <a:lnL>
                      <a:noFill/>
                    </a:lnL>
                    <a:lnR>
                      <a:noFill/>
                    </a:lnR>
                    <a:lnT>
                      <a:noFill/>
                    </a:lnT>
                    <a:lnB>
                      <a:noFill/>
                    </a:lnB>
                  </a:tcPr>
                </a:tc>
                <a:tc>
                  <a:txBody>
                    <a:bodyPr/>
                    <a:lstStyle/>
                    <a:p>
                      <a:pPr algn="ctr" rtl="0"/>
                      <a:r>
                        <a:rPr lang="ru-RU" sz="1400">
                          <a:effectLst/>
                        </a:rPr>
                        <a:t>75</a:t>
                      </a:r>
                    </a:p>
                  </a:txBody>
                  <a:tcPr marL="28575" marR="28575" marT="28575" marB="28575" anchor="ctr">
                    <a:lnL>
                      <a:noFill/>
                    </a:lnL>
                    <a:lnR>
                      <a:noFill/>
                    </a:lnR>
                    <a:lnT>
                      <a:noFill/>
                    </a:lnT>
                    <a:lnB>
                      <a:noFill/>
                    </a:lnB>
                  </a:tcPr>
                </a:tc>
                <a:tc>
                  <a:txBody>
                    <a:bodyPr/>
                    <a:lstStyle/>
                    <a:p>
                      <a:pPr algn="ctr" rtl="0"/>
                      <a:r>
                        <a:rPr lang="ru-RU" sz="1400">
                          <a:effectLst/>
                        </a:rPr>
                        <a:t>75</a:t>
                      </a:r>
                    </a:p>
                  </a:txBody>
                  <a:tcPr marL="28575" marR="28575" marT="28575" marB="28575" anchor="ctr">
                    <a:lnL>
                      <a:noFill/>
                    </a:lnL>
                    <a:lnR>
                      <a:noFill/>
                    </a:lnR>
                    <a:lnT>
                      <a:noFill/>
                    </a:lnT>
                    <a:lnB>
                      <a:noFill/>
                    </a:lnB>
                  </a:tcPr>
                </a:tc>
                <a:extLst>
                  <a:ext uri="{0D108BD9-81ED-4DB2-BD59-A6C34878D82A}">
                    <a16:rowId xmlns:a16="http://schemas.microsoft.com/office/drawing/2014/main" val="1356871440"/>
                  </a:ext>
                </a:extLst>
              </a:tr>
              <a:tr h="0">
                <a:tc rowSpan="2">
                  <a:txBody>
                    <a:bodyPr/>
                    <a:lstStyle/>
                    <a:p>
                      <a:pPr algn="ctr" rtl="0"/>
                      <a:r>
                        <a:rPr lang="ru-RU" sz="1400">
                          <a:effectLst/>
                        </a:rPr>
                        <a:t>Вібро-прискорення</a:t>
                      </a:r>
                    </a:p>
                  </a:txBody>
                  <a:tcPr marL="28575" marR="28575" marT="28575" marB="28575" anchor="ctr">
                    <a:lnL>
                      <a:noFill/>
                    </a:lnL>
                    <a:lnR>
                      <a:noFill/>
                    </a:lnR>
                    <a:lnT>
                      <a:noFill/>
                    </a:lnT>
                    <a:lnB>
                      <a:noFill/>
                    </a:lnB>
                  </a:tcPr>
                </a:tc>
                <a:tc>
                  <a:txBody>
                    <a:bodyPr/>
                    <a:lstStyle/>
                    <a:p>
                      <a:pPr algn="ctr" rtl="0"/>
                      <a:r>
                        <a:rPr lang="ru-RU" sz="1400">
                          <a:effectLst/>
                        </a:rPr>
                        <a:t>м / с</a:t>
                      </a:r>
                      <a:r>
                        <a:rPr lang="ru-RU" sz="1400" baseline="30000">
                          <a:effectLst/>
                        </a:rPr>
                        <a:t>2</a:t>
                      </a:r>
                      <a:endParaRPr lang="ru-RU" sz="1400">
                        <a:effectLst/>
                      </a:endParaRPr>
                    </a:p>
                  </a:txBody>
                  <a:tcPr marL="28575" marR="28575" marT="28575" marB="28575" anchor="ctr">
                    <a:lnL>
                      <a:noFill/>
                    </a:lnL>
                    <a:lnR>
                      <a:noFill/>
                    </a:lnR>
                    <a:lnT>
                      <a:noFill/>
                    </a:lnT>
                    <a:lnB>
                      <a:noFill/>
                    </a:lnB>
                  </a:tcPr>
                </a:tc>
                <a:tc>
                  <a:txBody>
                    <a:bodyPr/>
                    <a:lstStyle/>
                    <a:p>
                      <a:pPr algn="ctr" rtl="0"/>
                      <a:r>
                        <a:rPr lang="ru-RU" sz="1400">
                          <a:effectLst/>
                        </a:rPr>
                        <a:t>-</a:t>
                      </a:r>
                    </a:p>
                  </a:txBody>
                  <a:tcPr marL="28575" marR="28575" marT="28575" marB="28575" anchor="ctr">
                    <a:lnL>
                      <a:noFill/>
                    </a:lnL>
                    <a:lnR>
                      <a:noFill/>
                    </a:lnR>
                    <a:lnT>
                      <a:noFill/>
                    </a:lnT>
                    <a:lnB>
                      <a:noFill/>
                    </a:lnB>
                  </a:tcPr>
                </a:tc>
                <a:tc>
                  <a:txBody>
                    <a:bodyPr/>
                    <a:lstStyle/>
                    <a:p>
                      <a:pPr algn="ctr" rtl="0"/>
                      <a:r>
                        <a:rPr lang="ru-RU" sz="1400">
                          <a:effectLst/>
                        </a:rPr>
                        <a:t>0,02</a:t>
                      </a:r>
                    </a:p>
                  </a:txBody>
                  <a:tcPr marL="28575" marR="28575" marT="28575" marB="28575" anchor="ctr">
                    <a:lnL>
                      <a:noFill/>
                    </a:lnL>
                    <a:lnR>
                      <a:noFill/>
                    </a:lnR>
                    <a:lnT>
                      <a:noFill/>
                    </a:lnT>
                    <a:lnB>
                      <a:noFill/>
                    </a:lnB>
                  </a:tcPr>
                </a:tc>
                <a:tc>
                  <a:txBody>
                    <a:bodyPr/>
                    <a:lstStyle/>
                    <a:p>
                      <a:pPr algn="ctr" rtl="0"/>
                      <a:r>
                        <a:rPr lang="ru-RU" sz="1400">
                          <a:effectLst/>
                        </a:rPr>
                        <a:t>0,014</a:t>
                      </a:r>
                    </a:p>
                  </a:txBody>
                  <a:tcPr marL="28575" marR="28575" marT="28575" marB="28575" anchor="ctr">
                    <a:lnL>
                      <a:noFill/>
                    </a:lnL>
                    <a:lnR>
                      <a:noFill/>
                    </a:lnR>
                    <a:lnT>
                      <a:noFill/>
                    </a:lnT>
                    <a:lnB>
                      <a:noFill/>
                    </a:lnB>
                  </a:tcPr>
                </a:tc>
                <a:tc>
                  <a:txBody>
                    <a:bodyPr/>
                    <a:lstStyle/>
                    <a:p>
                      <a:pPr algn="ctr" rtl="0"/>
                      <a:r>
                        <a:rPr lang="ru-RU" sz="1400">
                          <a:effectLst/>
                        </a:rPr>
                        <a:t>0,014</a:t>
                      </a:r>
                    </a:p>
                  </a:txBody>
                  <a:tcPr marL="28575" marR="28575" marT="28575" marB="28575" anchor="ctr">
                    <a:lnL>
                      <a:noFill/>
                    </a:lnL>
                    <a:lnR>
                      <a:noFill/>
                    </a:lnR>
                    <a:lnT>
                      <a:noFill/>
                    </a:lnT>
                    <a:lnB>
                      <a:noFill/>
                    </a:lnB>
                  </a:tcPr>
                </a:tc>
                <a:tc>
                  <a:txBody>
                    <a:bodyPr/>
                    <a:lstStyle/>
                    <a:p>
                      <a:pPr algn="ctr" rtl="0"/>
                      <a:r>
                        <a:rPr lang="ru-RU" sz="1400">
                          <a:effectLst/>
                        </a:rPr>
                        <a:t>0,028</a:t>
                      </a:r>
                    </a:p>
                  </a:txBody>
                  <a:tcPr marL="28575" marR="28575" marT="28575" marB="28575" anchor="ctr">
                    <a:lnL>
                      <a:noFill/>
                    </a:lnL>
                    <a:lnR>
                      <a:noFill/>
                    </a:lnR>
                    <a:lnT>
                      <a:noFill/>
                    </a:lnT>
                    <a:lnB>
                      <a:noFill/>
                    </a:lnB>
                  </a:tcPr>
                </a:tc>
                <a:tc>
                  <a:txBody>
                    <a:bodyPr/>
                    <a:lstStyle/>
                    <a:p>
                      <a:pPr algn="ctr" rtl="0"/>
                      <a:r>
                        <a:rPr lang="ru-RU" sz="1400">
                          <a:effectLst/>
                        </a:rPr>
                        <a:t>0,056</a:t>
                      </a:r>
                    </a:p>
                  </a:txBody>
                  <a:tcPr marL="28575" marR="28575" marT="28575" marB="28575" anchor="ctr">
                    <a:lnL>
                      <a:noFill/>
                    </a:lnL>
                    <a:lnR>
                      <a:noFill/>
                    </a:lnR>
                    <a:lnT>
                      <a:noFill/>
                    </a:lnT>
                    <a:lnB>
                      <a:noFill/>
                    </a:lnB>
                  </a:tcPr>
                </a:tc>
                <a:tc>
                  <a:txBody>
                    <a:bodyPr/>
                    <a:lstStyle/>
                    <a:p>
                      <a:pPr algn="ctr" rtl="0"/>
                      <a:r>
                        <a:rPr lang="ru-RU" sz="1400">
                          <a:effectLst/>
                        </a:rPr>
                        <a:t>0,112</a:t>
                      </a:r>
                    </a:p>
                  </a:txBody>
                  <a:tcPr marL="28575" marR="28575" marT="28575" marB="28575" anchor="ctr">
                    <a:lnL>
                      <a:noFill/>
                    </a:lnL>
                    <a:lnR>
                      <a:noFill/>
                    </a:lnR>
                    <a:lnT>
                      <a:noFill/>
                    </a:lnT>
                    <a:lnB>
                      <a:noFill/>
                    </a:lnB>
                  </a:tcPr>
                </a:tc>
                <a:extLst>
                  <a:ext uri="{0D108BD9-81ED-4DB2-BD59-A6C34878D82A}">
                    <a16:rowId xmlns:a16="http://schemas.microsoft.com/office/drawing/2014/main" val="4141256286"/>
                  </a:ext>
                </a:extLst>
              </a:tr>
              <a:tr h="0">
                <a:tc vMerge="1">
                  <a:txBody>
                    <a:bodyPr/>
                    <a:lstStyle/>
                    <a:p>
                      <a:endParaRPr lang="ru-RU"/>
                    </a:p>
                  </a:txBody>
                  <a:tcPr/>
                </a:tc>
                <a:tc>
                  <a:txBody>
                    <a:bodyPr/>
                    <a:lstStyle/>
                    <a:p>
                      <a:pPr algn="ctr" rtl="0"/>
                      <a:r>
                        <a:rPr lang="ru-RU" sz="1400">
                          <a:effectLst/>
                        </a:rPr>
                        <a:t>дБ</a:t>
                      </a:r>
                    </a:p>
                  </a:txBody>
                  <a:tcPr marL="28575" marR="28575" marT="28575" marB="28575" anchor="ctr">
                    <a:lnL>
                      <a:noFill/>
                    </a:lnL>
                    <a:lnR>
                      <a:noFill/>
                    </a:lnR>
                    <a:lnT>
                      <a:noFill/>
                    </a:lnT>
                    <a:lnB>
                      <a:noFill/>
                    </a:lnB>
                  </a:tcPr>
                </a:tc>
                <a:tc>
                  <a:txBody>
                    <a:bodyPr/>
                    <a:lstStyle/>
                    <a:p>
                      <a:pPr algn="ctr" rtl="0"/>
                      <a:r>
                        <a:rPr lang="ru-RU" sz="1400">
                          <a:effectLst/>
                        </a:rPr>
                        <a:t>-</a:t>
                      </a:r>
                    </a:p>
                  </a:txBody>
                  <a:tcPr marL="28575" marR="28575" marT="28575" marB="28575" anchor="ctr">
                    <a:lnL>
                      <a:noFill/>
                    </a:lnL>
                    <a:lnR>
                      <a:noFill/>
                    </a:lnR>
                    <a:lnT>
                      <a:noFill/>
                    </a:lnT>
                    <a:lnB>
                      <a:noFill/>
                    </a:lnB>
                  </a:tcPr>
                </a:tc>
                <a:tc>
                  <a:txBody>
                    <a:bodyPr/>
                    <a:lstStyle/>
                    <a:p>
                      <a:pPr algn="ctr" rtl="0"/>
                      <a:r>
                        <a:rPr lang="ru-RU" sz="1400">
                          <a:effectLst/>
                        </a:rPr>
                        <a:t>36</a:t>
                      </a:r>
                    </a:p>
                  </a:txBody>
                  <a:tcPr marL="28575" marR="28575" marT="28575" marB="28575" anchor="ctr">
                    <a:lnL>
                      <a:noFill/>
                    </a:lnL>
                    <a:lnR>
                      <a:noFill/>
                    </a:lnR>
                    <a:lnT>
                      <a:noFill/>
                    </a:lnT>
                    <a:lnB>
                      <a:noFill/>
                    </a:lnB>
                  </a:tcPr>
                </a:tc>
                <a:tc>
                  <a:txBody>
                    <a:bodyPr/>
                    <a:lstStyle/>
                    <a:p>
                      <a:pPr algn="ctr" rtl="0"/>
                      <a:r>
                        <a:rPr lang="ru-RU" sz="1400">
                          <a:effectLst/>
                        </a:rPr>
                        <a:t>33</a:t>
                      </a:r>
                    </a:p>
                  </a:txBody>
                  <a:tcPr marL="28575" marR="28575" marT="28575" marB="28575" anchor="ctr">
                    <a:lnL>
                      <a:noFill/>
                    </a:lnL>
                    <a:lnR>
                      <a:noFill/>
                    </a:lnR>
                    <a:lnT>
                      <a:noFill/>
                    </a:lnT>
                    <a:lnB>
                      <a:noFill/>
                    </a:lnB>
                  </a:tcPr>
                </a:tc>
                <a:tc>
                  <a:txBody>
                    <a:bodyPr/>
                    <a:lstStyle/>
                    <a:p>
                      <a:pPr algn="ctr" rtl="0"/>
                      <a:r>
                        <a:rPr lang="ru-RU" sz="1400">
                          <a:effectLst/>
                        </a:rPr>
                        <a:t>33</a:t>
                      </a:r>
                    </a:p>
                  </a:txBody>
                  <a:tcPr marL="28575" marR="28575" marT="28575" marB="28575" anchor="ctr">
                    <a:lnL>
                      <a:noFill/>
                    </a:lnL>
                    <a:lnR>
                      <a:noFill/>
                    </a:lnR>
                    <a:lnT>
                      <a:noFill/>
                    </a:lnT>
                    <a:lnB>
                      <a:noFill/>
                    </a:lnB>
                  </a:tcPr>
                </a:tc>
                <a:tc>
                  <a:txBody>
                    <a:bodyPr/>
                    <a:lstStyle/>
                    <a:p>
                      <a:pPr algn="ctr" rtl="0"/>
                      <a:r>
                        <a:rPr lang="ru-RU" sz="1400">
                          <a:effectLst/>
                        </a:rPr>
                        <a:t>39</a:t>
                      </a:r>
                    </a:p>
                  </a:txBody>
                  <a:tcPr marL="28575" marR="28575" marT="28575" marB="28575" anchor="ctr">
                    <a:lnL>
                      <a:noFill/>
                    </a:lnL>
                    <a:lnR>
                      <a:noFill/>
                    </a:lnR>
                    <a:lnT>
                      <a:noFill/>
                    </a:lnT>
                    <a:lnB>
                      <a:noFill/>
                    </a:lnB>
                  </a:tcPr>
                </a:tc>
                <a:tc>
                  <a:txBody>
                    <a:bodyPr/>
                    <a:lstStyle/>
                    <a:p>
                      <a:pPr algn="ctr" rtl="0"/>
                      <a:r>
                        <a:rPr lang="ru-RU" sz="1400">
                          <a:effectLst/>
                        </a:rPr>
                        <a:t>45</a:t>
                      </a:r>
                    </a:p>
                  </a:txBody>
                  <a:tcPr marL="28575" marR="28575" marT="28575" marB="28575" anchor="ctr">
                    <a:lnL>
                      <a:noFill/>
                    </a:lnL>
                    <a:lnR>
                      <a:noFill/>
                    </a:lnR>
                    <a:lnT>
                      <a:noFill/>
                    </a:lnT>
                    <a:lnB>
                      <a:noFill/>
                    </a:lnB>
                  </a:tcPr>
                </a:tc>
                <a:tc>
                  <a:txBody>
                    <a:bodyPr/>
                    <a:lstStyle/>
                    <a:p>
                      <a:pPr algn="ctr" rtl="0"/>
                      <a:r>
                        <a:rPr lang="ru-RU" sz="1400" dirty="0">
                          <a:effectLst/>
                        </a:rPr>
                        <a:t>51</a:t>
                      </a:r>
                    </a:p>
                  </a:txBody>
                  <a:tcPr marL="28575" marR="28575" marT="28575" marB="28575" anchor="ctr">
                    <a:lnL>
                      <a:noFill/>
                    </a:lnL>
                    <a:lnR>
                      <a:noFill/>
                    </a:lnR>
                    <a:lnT>
                      <a:noFill/>
                    </a:lnT>
                    <a:lnB>
                      <a:noFill/>
                    </a:lnB>
                  </a:tcPr>
                </a:tc>
                <a:extLst>
                  <a:ext uri="{0D108BD9-81ED-4DB2-BD59-A6C34878D82A}">
                    <a16:rowId xmlns:a16="http://schemas.microsoft.com/office/drawing/2014/main" val="848479993"/>
                  </a:ext>
                </a:extLst>
              </a:tr>
            </a:tbl>
          </a:graphicData>
        </a:graphic>
      </p:graphicFrame>
      <p:sp>
        <p:nvSpPr>
          <p:cNvPr id="4" name="Rectangle 1"/>
          <p:cNvSpPr>
            <a:spLocks noChangeArrowheads="1"/>
          </p:cNvSpPr>
          <p:nvPr/>
        </p:nvSpPr>
        <p:spPr bwMode="auto">
          <a:xfrm>
            <a:off x="4664520" y="-62095"/>
            <a:ext cx="7874334"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panose="020B0604020202020204" pitchFamily="34" charset="0"/>
              </a:rPr>
              <a:t>2. Норми загальної вібрації</a:t>
            </a:r>
            <a:endParaRPr kumimoji="0" lang="ru-RU" altLang="ru-RU" sz="105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Arial" panose="020B0604020202020204" pitchFamily="34" charset="0"/>
              </a:rPr>
              <a:t/>
            </a:r>
            <a:br>
              <a:rPr kumimoji="0" lang="ru-RU" altLang="ru-RU" sz="2400" b="0" i="0" u="none" strike="noStrike" cap="none" normalizeH="0" baseline="0" dirty="0" smtClean="0">
                <a:ln>
                  <a:noFill/>
                </a:ln>
                <a:solidFill>
                  <a:schemeClr val="tx1"/>
                </a:solidFill>
                <a:effectLst/>
                <a:latin typeface="Arial" panose="020B0604020202020204" pitchFamily="34" charset="0"/>
              </a:rPr>
            </a:br>
            <a:endParaRPr kumimoji="0" lang="ru-RU" altLang="ru-RU" sz="24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Arial" panose="020B0604020202020204" pitchFamily="34" charset="0"/>
              </a:rPr>
              <a:t/>
            </a:r>
            <a:br>
              <a:rPr kumimoji="0" lang="ru-RU" altLang="ru-RU" sz="2400" b="0" i="0" u="none" strike="noStrike" cap="none" normalizeH="0" baseline="0" dirty="0" smtClean="0">
                <a:ln>
                  <a:noFill/>
                </a:ln>
                <a:solidFill>
                  <a:schemeClr val="tx1"/>
                </a:solidFill>
                <a:effectLst/>
                <a:latin typeface="Arial" panose="020B0604020202020204" pitchFamily="34" charset="0"/>
              </a:rPr>
            </a:br>
            <a:endParaRPr kumimoji="0" lang="ru-RU" altLang="ru-RU" sz="24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Arial" panose="020B0604020202020204" pitchFamily="34" charset="0"/>
              </a:rPr>
              <a:t/>
            </a:r>
            <a:br>
              <a:rPr kumimoji="0" lang="ru-RU" altLang="ru-RU" sz="2400" b="0" i="0" u="none" strike="noStrike" cap="none" normalizeH="0" baseline="0" dirty="0" smtClean="0">
                <a:ln>
                  <a:noFill/>
                </a:ln>
                <a:solidFill>
                  <a:schemeClr val="tx1"/>
                </a:solidFill>
                <a:effectLst/>
                <a:latin typeface="Arial" panose="020B0604020202020204" pitchFamily="34" charset="0"/>
              </a:rPr>
            </a:br>
            <a:endParaRPr kumimoji="0" lang="ru-RU" altLang="ru-RU" sz="2400" b="0" i="0" u="none" strike="noStrike" cap="none" normalizeH="0" baseline="0" dirty="0" smtClean="0">
              <a:ln>
                <a:noFill/>
              </a:ln>
              <a:solidFill>
                <a:schemeClr val="tx1"/>
              </a:solidFill>
              <a:effectLst/>
              <a:latin typeface="Arial" panose="020B0604020202020204" pitchFamily="34" charset="0"/>
            </a:endParaRPr>
          </a:p>
        </p:txBody>
      </p:sp>
      <p:sp>
        <p:nvSpPr>
          <p:cNvPr id="5" name="Прямоугольник 4"/>
          <p:cNvSpPr/>
          <p:nvPr/>
        </p:nvSpPr>
        <p:spPr>
          <a:xfrm>
            <a:off x="-1" y="5984640"/>
            <a:ext cx="12192001" cy="369332"/>
          </a:xfrm>
          <a:prstGeom prst="rect">
            <a:avLst/>
          </a:prstGeom>
        </p:spPr>
        <p:txBody>
          <a:bodyPr wrap="square">
            <a:spAutoFit/>
          </a:bodyPr>
          <a:lstStyle/>
          <a:p>
            <a:pPr lvl="0" eaLnBrk="0" fontAlgn="base" hangingPunct="0">
              <a:spcBef>
                <a:spcPct val="0"/>
              </a:spcBef>
              <a:spcAft>
                <a:spcPct val="0"/>
              </a:spcAft>
            </a:pPr>
            <a:r>
              <a:rPr lang="ru-RU" altLang="ru-RU" dirty="0">
                <a:latin typeface="Arial" panose="020B0604020202020204" pitchFamily="34" charset="0"/>
              </a:rPr>
              <a:t>Примітка: Норми встановлені для тривалості робочої зміни 8 годин.</a:t>
            </a:r>
            <a:endParaRPr kumimoji="0" lang="ru-RU" altLang="ru-RU" sz="24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929623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799517627"/>
              </p:ext>
            </p:extLst>
          </p:nvPr>
        </p:nvGraphicFramePr>
        <p:xfrm>
          <a:off x="3253633" y="1378743"/>
          <a:ext cx="6315074" cy="2754630"/>
        </p:xfrm>
        <a:graphic>
          <a:graphicData uri="http://schemas.openxmlformats.org/drawingml/2006/table">
            <a:tbl>
              <a:tblPr/>
              <a:tblGrid>
                <a:gridCol w="1738934">
                  <a:extLst>
                    <a:ext uri="{9D8B030D-6E8A-4147-A177-3AD203B41FA5}">
                      <a16:colId xmlns:a16="http://schemas.microsoft.com/office/drawing/2014/main" val="1039542807"/>
                    </a:ext>
                  </a:extLst>
                </a:gridCol>
                <a:gridCol w="762690">
                  <a:extLst>
                    <a:ext uri="{9D8B030D-6E8A-4147-A177-3AD203B41FA5}">
                      <a16:colId xmlns:a16="http://schemas.microsoft.com/office/drawing/2014/main" val="3362376516"/>
                    </a:ext>
                  </a:extLst>
                </a:gridCol>
                <a:gridCol w="762690">
                  <a:extLst>
                    <a:ext uri="{9D8B030D-6E8A-4147-A177-3AD203B41FA5}">
                      <a16:colId xmlns:a16="http://schemas.microsoft.com/office/drawing/2014/main" val="2787651731"/>
                    </a:ext>
                  </a:extLst>
                </a:gridCol>
                <a:gridCol w="762690">
                  <a:extLst>
                    <a:ext uri="{9D8B030D-6E8A-4147-A177-3AD203B41FA5}">
                      <a16:colId xmlns:a16="http://schemas.microsoft.com/office/drawing/2014/main" val="303267456"/>
                    </a:ext>
                  </a:extLst>
                </a:gridCol>
                <a:gridCol w="762690">
                  <a:extLst>
                    <a:ext uri="{9D8B030D-6E8A-4147-A177-3AD203B41FA5}">
                      <a16:colId xmlns:a16="http://schemas.microsoft.com/office/drawing/2014/main" val="93534556"/>
                    </a:ext>
                  </a:extLst>
                </a:gridCol>
                <a:gridCol w="762690">
                  <a:extLst>
                    <a:ext uri="{9D8B030D-6E8A-4147-A177-3AD203B41FA5}">
                      <a16:colId xmlns:a16="http://schemas.microsoft.com/office/drawing/2014/main" val="1842155037"/>
                    </a:ext>
                  </a:extLst>
                </a:gridCol>
                <a:gridCol w="762690">
                  <a:extLst>
                    <a:ext uri="{9D8B030D-6E8A-4147-A177-3AD203B41FA5}">
                      <a16:colId xmlns:a16="http://schemas.microsoft.com/office/drawing/2014/main" val="1873827146"/>
                    </a:ext>
                  </a:extLst>
                </a:gridCol>
              </a:tblGrid>
              <a:tr h="0">
                <a:tc rowSpan="2">
                  <a:txBody>
                    <a:bodyPr/>
                    <a:lstStyle/>
                    <a:p>
                      <a:pPr algn="ctr" rtl="0"/>
                      <a:r>
                        <a:rPr lang="ru-RU">
                          <a:effectLst/>
                        </a:rPr>
                        <a:t/>
                      </a:r>
                      <a:br>
                        <a:rPr lang="ru-RU">
                          <a:effectLst/>
                        </a:rPr>
                      </a:br>
                      <a:endParaRPr lang="ru-RU">
                        <a:effectLst/>
                      </a:endParaRPr>
                    </a:p>
                  </a:txBody>
                  <a:tcPr marL="28575" marR="28575" marT="28575" marB="28575">
                    <a:lnL>
                      <a:noFill/>
                    </a:lnL>
                    <a:lnR>
                      <a:noFill/>
                    </a:lnR>
                    <a:lnT>
                      <a:noFill/>
                    </a:lnT>
                    <a:lnB>
                      <a:noFill/>
                    </a:lnB>
                  </a:tcPr>
                </a:tc>
                <a:tc gridSpan="6">
                  <a:txBody>
                    <a:bodyPr/>
                    <a:lstStyle/>
                    <a:p>
                      <a:pPr algn="ctr" rtl="0"/>
                      <a:r>
                        <a:rPr lang="ru-RU">
                          <a:effectLst/>
                        </a:rPr>
                        <a:t>Среднегеометрические частоти октавних смуг, Гц</a:t>
                      </a:r>
                    </a:p>
                  </a:txBody>
                  <a:tcPr marL="28575" marR="28575" marT="28575" marB="28575">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475258755"/>
                  </a:ext>
                </a:extLst>
              </a:tr>
              <a:tr h="0">
                <a:tc vMerge="1">
                  <a:txBody>
                    <a:bodyPr/>
                    <a:lstStyle/>
                    <a:p>
                      <a:endParaRPr lang="ru-RU"/>
                    </a:p>
                  </a:txBody>
                  <a:tcPr/>
                </a:tc>
                <a:tc>
                  <a:txBody>
                    <a:bodyPr/>
                    <a:lstStyle/>
                    <a:p>
                      <a:pPr algn="ctr" rtl="0"/>
                      <a:r>
                        <a:rPr lang="ru-RU">
                          <a:effectLst/>
                        </a:rPr>
                        <a:t>2</a:t>
                      </a:r>
                    </a:p>
                  </a:txBody>
                  <a:tcPr marL="28575" marR="28575" marT="28575" marB="28575">
                    <a:lnL>
                      <a:noFill/>
                    </a:lnL>
                    <a:lnR>
                      <a:noFill/>
                    </a:lnR>
                    <a:lnT>
                      <a:noFill/>
                    </a:lnT>
                    <a:lnB>
                      <a:noFill/>
                    </a:lnB>
                  </a:tcPr>
                </a:tc>
                <a:tc>
                  <a:txBody>
                    <a:bodyPr/>
                    <a:lstStyle/>
                    <a:p>
                      <a:pPr algn="ctr" rtl="0"/>
                      <a:r>
                        <a:rPr lang="ru-RU">
                          <a:effectLst/>
                        </a:rPr>
                        <a:t>4</a:t>
                      </a:r>
                    </a:p>
                  </a:txBody>
                  <a:tcPr marL="28575" marR="28575" marT="28575" marB="28575">
                    <a:lnL>
                      <a:noFill/>
                    </a:lnL>
                    <a:lnR>
                      <a:noFill/>
                    </a:lnR>
                    <a:lnT>
                      <a:noFill/>
                    </a:lnT>
                    <a:lnB>
                      <a:noFill/>
                    </a:lnB>
                  </a:tcPr>
                </a:tc>
                <a:tc>
                  <a:txBody>
                    <a:bodyPr/>
                    <a:lstStyle/>
                    <a:p>
                      <a:pPr algn="ctr" rtl="0"/>
                      <a:r>
                        <a:rPr lang="ru-RU">
                          <a:effectLst/>
                        </a:rPr>
                        <a:t>8</a:t>
                      </a:r>
                    </a:p>
                  </a:txBody>
                  <a:tcPr marL="28575" marR="28575" marT="28575" marB="28575">
                    <a:lnL>
                      <a:noFill/>
                    </a:lnL>
                    <a:lnR>
                      <a:noFill/>
                    </a:lnR>
                    <a:lnT>
                      <a:noFill/>
                    </a:lnT>
                    <a:lnB>
                      <a:noFill/>
                    </a:lnB>
                  </a:tcPr>
                </a:tc>
                <a:tc>
                  <a:txBody>
                    <a:bodyPr/>
                    <a:lstStyle/>
                    <a:p>
                      <a:pPr algn="ctr" rtl="0"/>
                      <a:r>
                        <a:rPr lang="ru-RU">
                          <a:effectLst/>
                        </a:rPr>
                        <a:t>16</a:t>
                      </a:r>
                    </a:p>
                  </a:txBody>
                  <a:tcPr marL="28575" marR="28575" marT="28575" marB="28575">
                    <a:lnL>
                      <a:noFill/>
                    </a:lnL>
                    <a:lnR>
                      <a:noFill/>
                    </a:lnR>
                    <a:lnT>
                      <a:noFill/>
                    </a:lnT>
                    <a:lnB>
                      <a:noFill/>
                    </a:lnB>
                  </a:tcPr>
                </a:tc>
                <a:tc>
                  <a:txBody>
                    <a:bodyPr/>
                    <a:lstStyle/>
                    <a:p>
                      <a:pPr algn="ctr" rtl="0"/>
                      <a:r>
                        <a:rPr lang="ru-RU">
                          <a:effectLst/>
                        </a:rPr>
                        <a:t>31,5</a:t>
                      </a:r>
                    </a:p>
                  </a:txBody>
                  <a:tcPr marL="28575" marR="28575" marT="28575" marB="28575">
                    <a:lnL>
                      <a:noFill/>
                    </a:lnL>
                    <a:lnR>
                      <a:noFill/>
                    </a:lnR>
                    <a:lnT>
                      <a:noFill/>
                    </a:lnT>
                    <a:lnB>
                      <a:noFill/>
                    </a:lnB>
                  </a:tcPr>
                </a:tc>
                <a:tc>
                  <a:txBody>
                    <a:bodyPr/>
                    <a:lstStyle/>
                    <a:p>
                      <a:pPr algn="ctr" rtl="0"/>
                      <a:r>
                        <a:rPr lang="ru-RU">
                          <a:effectLst/>
                        </a:rPr>
                        <a:t>63</a:t>
                      </a:r>
                    </a:p>
                  </a:txBody>
                  <a:tcPr marL="28575" marR="28575" marT="28575" marB="28575">
                    <a:lnL>
                      <a:noFill/>
                    </a:lnL>
                    <a:lnR>
                      <a:noFill/>
                    </a:lnR>
                    <a:lnT>
                      <a:noFill/>
                    </a:lnT>
                    <a:lnB>
                      <a:noFill/>
                    </a:lnB>
                  </a:tcPr>
                </a:tc>
                <a:extLst>
                  <a:ext uri="{0D108BD9-81ED-4DB2-BD59-A6C34878D82A}">
                    <a16:rowId xmlns:a16="http://schemas.microsoft.com/office/drawing/2014/main" val="2649942714"/>
                  </a:ext>
                </a:extLst>
              </a:tr>
              <a:tr h="152400">
                <a:tc>
                  <a:txBody>
                    <a:bodyPr/>
                    <a:lstStyle/>
                    <a:p>
                      <a:pPr rtl="0"/>
                      <a:r>
                        <a:rPr lang="ru-RU">
                          <a:effectLst/>
                        </a:rPr>
                        <a:t>Віброшвидкість, дБ</a:t>
                      </a:r>
                    </a:p>
                  </a:txBody>
                  <a:tcPr marL="28575" marR="28575" marT="28575" marB="28575">
                    <a:lnL>
                      <a:noFill/>
                    </a:lnL>
                    <a:lnR>
                      <a:noFill/>
                    </a:lnR>
                    <a:lnT>
                      <a:noFill/>
                    </a:lnT>
                    <a:lnB>
                      <a:noFill/>
                    </a:lnB>
                  </a:tcPr>
                </a:tc>
                <a:tc>
                  <a:txBody>
                    <a:bodyPr/>
                    <a:lstStyle/>
                    <a:p>
                      <a:pPr algn="ctr" rtl="0"/>
                      <a:r>
                        <a:rPr lang="ru-RU">
                          <a:effectLst/>
                        </a:rPr>
                        <a:t>79</a:t>
                      </a:r>
                    </a:p>
                  </a:txBody>
                  <a:tcPr marL="28575" marR="28575" marT="28575" marB="28575">
                    <a:lnL>
                      <a:noFill/>
                    </a:lnL>
                    <a:lnR>
                      <a:noFill/>
                    </a:lnR>
                    <a:lnT>
                      <a:noFill/>
                    </a:lnT>
                    <a:lnB>
                      <a:noFill/>
                    </a:lnB>
                  </a:tcPr>
                </a:tc>
                <a:tc>
                  <a:txBody>
                    <a:bodyPr/>
                    <a:lstStyle/>
                    <a:p>
                      <a:pPr algn="ctr" rtl="0"/>
                      <a:r>
                        <a:rPr lang="ru-RU">
                          <a:effectLst/>
                        </a:rPr>
                        <a:t>73</a:t>
                      </a:r>
                    </a:p>
                  </a:txBody>
                  <a:tcPr marL="28575" marR="28575" marT="28575" marB="28575">
                    <a:lnL>
                      <a:noFill/>
                    </a:lnL>
                    <a:lnR>
                      <a:noFill/>
                    </a:lnR>
                    <a:lnT>
                      <a:noFill/>
                    </a:lnT>
                    <a:lnB>
                      <a:noFill/>
                    </a:lnB>
                  </a:tcPr>
                </a:tc>
                <a:tc>
                  <a:txBody>
                    <a:bodyPr/>
                    <a:lstStyle/>
                    <a:p>
                      <a:pPr algn="ctr" rtl="0"/>
                      <a:r>
                        <a:rPr lang="ru-RU">
                          <a:effectLst/>
                        </a:rPr>
                        <a:t>67</a:t>
                      </a:r>
                    </a:p>
                  </a:txBody>
                  <a:tcPr marL="28575" marR="28575" marT="28575" marB="28575">
                    <a:lnL>
                      <a:noFill/>
                    </a:lnL>
                    <a:lnR>
                      <a:noFill/>
                    </a:lnR>
                    <a:lnT>
                      <a:noFill/>
                    </a:lnT>
                    <a:lnB>
                      <a:noFill/>
                    </a:lnB>
                  </a:tcPr>
                </a:tc>
                <a:tc>
                  <a:txBody>
                    <a:bodyPr/>
                    <a:lstStyle/>
                    <a:p>
                      <a:pPr algn="ctr" rtl="0"/>
                      <a:r>
                        <a:rPr lang="ru-RU">
                          <a:effectLst/>
                        </a:rPr>
                        <a:t>67</a:t>
                      </a:r>
                    </a:p>
                  </a:txBody>
                  <a:tcPr marL="28575" marR="28575" marT="28575" marB="28575">
                    <a:lnL>
                      <a:noFill/>
                    </a:lnL>
                    <a:lnR>
                      <a:noFill/>
                    </a:lnR>
                    <a:lnT>
                      <a:noFill/>
                    </a:lnT>
                    <a:lnB>
                      <a:noFill/>
                    </a:lnB>
                  </a:tcPr>
                </a:tc>
                <a:tc>
                  <a:txBody>
                    <a:bodyPr/>
                    <a:lstStyle/>
                    <a:p>
                      <a:pPr algn="ctr" rtl="0"/>
                      <a:r>
                        <a:rPr lang="ru-RU">
                          <a:effectLst/>
                        </a:rPr>
                        <a:t>67</a:t>
                      </a:r>
                    </a:p>
                  </a:txBody>
                  <a:tcPr marL="28575" marR="28575" marT="28575" marB="28575">
                    <a:lnL>
                      <a:noFill/>
                    </a:lnL>
                    <a:lnR>
                      <a:noFill/>
                    </a:lnR>
                    <a:lnT>
                      <a:noFill/>
                    </a:lnT>
                    <a:lnB>
                      <a:noFill/>
                    </a:lnB>
                  </a:tcPr>
                </a:tc>
                <a:tc>
                  <a:txBody>
                    <a:bodyPr/>
                    <a:lstStyle/>
                    <a:p>
                      <a:pPr algn="ctr" rtl="0"/>
                      <a:r>
                        <a:rPr lang="ru-RU" dirty="0">
                          <a:effectLst/>
                        </a:rPr>
                        <a:t>67</a:t>
                      </a:r>
                    </a:p>
                  </a:txBody>
                  <a:tcPr marL="28575" marR="28575" marT="28575" marB="28575">
                    <a:lnL>
                      <a:noFill/>
                    </a:lnL>
                    <a:lnR>
                      <a:noFill/>
                    </a:lnR>
                    <a:lnT>
                      <a:noFill/>
                    </a:lnT>
                    <a:lnB>
                      <a:noFill/>
                    </a:lnB>
                  </a:tcPr>
                </a:tc>
                <a:extLst>
                  <a:ext uri="{0D108BD9-81ED-4DB2-BD59-A6C34878D82A}">
                    <a16:rowId xmlns:a16="http://schemas.microsoft.com/office/drawing/2014/main" val="2660827340"/>
                  </a:ext>
                </a:extLst>
              </a:tr>
              <a:tr h="152400">
                <a:tc>
                  <a:txBody>
                    <a:bodyPr/>
                    <a:lstStyle/>
                    <a:p>
                      <a:pPr rtl="0"/>
                      <a:r>
                        <a:rPr lang="ru-RU">
                          <a:effectLst/>
                        </a:rPr>
                        <a:t>Віброприскорення, дБ</a:t>
                      </a:r>
                    </a:p>
                  </a:txBody>
                  <a:tcPr marL="28575" marR="28575" marT="28575" marB="28575">
                    <a:lnL>
                      <a:noFill/>
                    </a:lnL>
                    <a:lnR>
                      <a:noFill/>
                    </a:lnR>
                    <a:lnT>
                      <a:noFill/>
                    </a:lnT>
                    <a:lnB>
                      <a:noFill/>
                    </a:lnB>
                  </a:tcPr>
                </a:tc>
                <a:tc>
                  <a:txBody>
                    <a:bodyPr/>
                    <a:lstStyle/>
                    <a:p>
                      <a:pPr algn="ctr" rtl="0"/>
                      <a:r>
                        <a:rPr lang="ru-RU">
                          <a:effectLst/>
                        </a:rPr>
                        <a:t>25</a:t>
                      </a:r>
                    </a:p>
                  </a:txBody>
                  <a:tcPr marL="28575" marR="28575" marT="28575" marB="28575">
                    <a:lnL>
                      <a:noFill/>
                    </a:lnL>
                    <a:lnR>
                      <a:noFill/>
                    </a:lnR>
                    <a:lnT>
                      <a:noFill/>
                    </a:lnT>
                    <a:lnB>
                      <a:noFill/>
                    </a:lnB>
                  </a:tcPr>
                </a:tc>
                <a:tc>
                  <a:txBody>
                    <a:bodyPr/>
                    <a:lstStyle/>
                    <a:p>
                      <a:pPr algn="ctr" rtl="0"/>
                      <a:r>
                        <a:rPr lang="ru-RU">
                          <a:effectLst/>
                        </a:rPr>
                        <a:t>25</a:t>
                      </a:r>
                    </a:p>
                  </a:txBody>
                  <a:tcPr marL="28575" marR="28575" marT="28575" marB="28575">
                    <a:lnL>
                      <a:noFill/>
                    </a:lnL>
                    <a:lnR>
                      <a:noFill/>
                    </a:lnR>
                    <a:lnT>
                      <a:noFill/>
                    </a:lnT>
                    <a:lnB>
                      <a:noFill/>
                    </a:lnB>
                  </a:tcPr>
                </a:tc>
                <a:tc>
                  <a:txBody>
                    <a:bodyPr/>
                    <a:lstStyle/>
                    <a:p>
                      <a:pPr algn="ctr" rtl="0"/>
                      <a:r>
                        <a:rPr lang="ru-RU">
                          <a:effectLst/>
                        </a:rPr>
                        <a:t>25</a:t>
                      </a:r>
                    </a:p>
                  </a:txBody>
                  <a:tcPr marL="28575" marR="28575" marT="28575" marB="28575">
                    <a:lnL>
                      <a:noFill/>
                    </a:lnL>
                    <a:lnR>
                      <a:noFill/>
                    </a:lnR>
                    <a:lnT>
                      <a:noFill/>
                    </a:lnT>
                    <a:lnB>
                      <a:noFill/>
                    </a:lnB>
                  </a:tcPr>
                </a:tc>
                <a:tc>
                  <a:txBody>
                    <a:bodyPr/>
                    <a:lstStyle/>
                    <a:p>
                      <a:pPr algn="ctr" rtl="0"/>
                      <a:r>
                        <a:rPr lang="ru-RU">
                          <a:effectLst/>
                        </a:rPr>
                        <a:t>31</a:t>
                      </a:r>
                    </a:p>
                  </a:txBody>
                  <a:tcPr marL="28575" marR="28575" marT="28575" marB="28575">
                    <a:lnL>
                      <a:noFill/>
                    </a:lnL>
                    <a:lnR>
                      <a:noFill/>
                    </a:lnR>
                    <a:lnT>
                      <a:noFill/>
                    </a:lnT>
                    <a:lnB>
                      <a:noFill/>
                    </a:lnB>
                  </a:tcPr>
                </a:tc>
                <a:tc>
                  <a:txBody>
                    <a:bodyPr/>
                    <a:lstStyle/>
                    <a:p>
                      <a:pPr algn="ctr" rtl="0"/>
                      <a:r>
                        <a:rPr lang="ru-RU">
                          <a:effectLst/>
                        </a:rPr>
                        <a:t>37</a:t>
                      </a:r>
                    </a:p>
                  </a:txBody>
                  <a:tcPr marL="28575" marR="28575" marT="28575" marB="28575">
                    <a:lnL>
                      <a:noFill/>
                    </a:lnL>
                    <a:lnR>
                      <a:noFill/>
                    </a:lnR>
                    <a:lnT>
                      <a:noFill/>
                    </a:lnT>
                    <a:lnB>
                      <a:noFill/>
                    </a:lnB>
                  </a:tcPr>
                </a:tc>
                <a:tc>
                  <a:txBody>
                    <a:bodyPr/>
                    <a:lstStyle/>
                    <a:p>
                      <a:pPr algn="ctr" rtl="0"/>
                      <a:r>
                        <a:rPr lang="ru-RU">
                          <a:effectLst/>
                        </a:rPr>
                        <a:t>43</a:t>
                      </a:r>
                    </a:p>
                  </a:txBody>
                  <a:tcPr marL="28575" marR="28575" marT="28575" marB="28575">
                    <a:lnL>
                      <a:noFill/>
                    </a:lnL>
                    <a:lnR>
                      <a:noFill/>
                    </a:lnR>
                    <a:lnT>
                      <a:noFill/>
                    </a:lnT>
                    <a:lnB>
                      <a:noFill/>
                    </a:lnB>
                  </a:tcPr>
                </a:tc>
                <a:extLst>
                  <a:ext uri="{0D108BD9-81ED-4DB2-BD59-A6C34878D82A}">
                    <a16:rowId xmlns:a16="http://schemas.microsoft.com/office/drawing/2014/main" val="886139207"/>
                  </a:ext>
                </a:extLst>
              </a:tr>
              <a:tr h="152400">
                <a:tc>
                  <a:txBody>
                    <a:bodyPr/>
                    <a:lstStyle/>
                    <a:p>
                      <a:pPr rtl="0"/>
                      <a:r>
                        <a:rPr lang="ru-RU">
                          <a:effectLst/>
                        </a:rPr>
                        <a:t>Віброзміщення, дБ</a:t>
                      </a:r>
                    </a:p>
                  </a:txBody>
                  <a:tcPr marL="28575" marR="28575" marT="28575" marB="28575">
                    <a:lnL>
                      <a:noFill/>
                    </a:lnL>
                    <a:lnR>
                      <a:noFill/>
                    </a:lnR>
                    <a:lnT>
                      <a:noFill/>
                    </a:lnT>
                    <a:lnB>
                      <a:noFill/>
                    </a:lnB>
                  </a:tcPr>
                </a:tc>
                <a:tc>
                  <a:txBody>
                    <a:bodyPr/>
                    <a:lstStyle/>
                    <a:p>
                      <a:pPr algn="ctr" rtl="0"/>
                      <a:r>
                        <a:rPr lang="ru-RU">
                          <a:effectLst/>
                        </a:rPr>
                        <a:t>133</a:t>
                      </a:r>
                    </a:p>
                  </a:txBody>
                  <a:tcPr marL="28575" marR="28575" marT="28575" marB="28575">
                    <a:lnL>
                      <a:noFill/>
                    </a:lnL>
                    <a:lnR>
                      <a:noFill/>
                    </a:lnR>
                    <a:lnT>
                      <a:noFill/>
                    </a:lnT>
                    <a:lnB>
                      <a:noFill/>
                    </a:lnB>
                  </a:tcPr>
                </a:tc>
                <a:tc>
                  <a:txBody>
                    <a:bodyPr/>
                    <a:lstStyle/>
                    <a:p>
                      <a:pPr algn="ctr" rtl="0"/>
                      <a:r>
                        <a:rPr lang="ru-RU">
                          <a:effectLst/>
                        </a:rPr>
                        <a:t>121</a:t>
                      </a:r>
                    </a:p>
                  </a:txBody>
                  <a:tcPr marL="28575" marR="28575" marT="28575" marB="28575">
                    <a:lnL>
                      <a:noFill/>
                    </a:lnL>
                    <a:lnR>
                      <a:noFill/>
                    </a:lnR>
                    <a:lnT>
                      <a:noFill/>
                    </a:lnT>
                    <a:lnB>
                      <a:noFill/>
                    </a:lnB>
                  </a:tcPr>
                </a:tc>
                <a:tc>
                  <a:txBody>
                    <a:bodyPr/>
                    <a:lstStyle/>
                    <a:p>
                      <a:pPr algn="ctr" rtl="0"/>
                      <a:r>
                        <a:rPr lang="ru-RU">
                          <a:effectLst/>
                        </a:rPr>
                        <a:t>109</a:t>
                      </a:r>
                    </a:p>
                  </a:txBody>
                  <a:tcPr marL="28575" marR="28575" marT="28575" marB="28575">
                    <a:lnL>
                      <a:noFill/>
                    </a:lnL>
                    <a:lnR>
                      <a:noFill/>
                    </a:lnR>
                    <a:lnT>
                      <a:noFill/>
                    </a:lnT>
                    <a:lnB>
                      <a:noFill/>
                    </a:lnB>
                  </a:tcPr>
                </a:tc>
                <a:tc>
                  <a:txBody>
                    <a:bodyPr/>
                    <a:lstStyle/>
                    <a:p>
                      <a:pPr algn="ctr" rtl="0"/>
                      <a:r>
                        <a:rPr lang="ru-RU">
                          <a:effectLst/>
                        </a:rPr>
                        <a:t>103</a:t>
                      </a:r>
                    </a:p>
                  </a:txBody>
                  <a:tcPr marL="28575" marR="28575" marT="28575" marB="28575">
                    <a:lnL>
                      <a:noFill/>
                    </a:lnL>
                    <a:lnR>
                      <a:noFill/>
                    </a:lnR>
                    <a:lnT>
                      <a:noFill/>
                    </a:lnT>
                    <a:lnB>
                      <a:noFill/>
                    </a:lnB>
                  </a:tcPr>
                </a:tc>
                <a:tc>
                  <a:txBody>
                    <a:bodyPr/>
                    <a:lstStyle/>
                    <a:p>
                      <a:pPr algn="ctr" rtl="0"/>
                      <a:r>
                        <a:rPr lang="ru-RU">
                          <a:effectLst/>
                        </a:rPr>
                        <a:t>97</a:t>
                      </a:r>
                    </a:p>
                  </a:txBody>
                  <a:tcPr marL="28575" marR="28575" marT="28575" marB="28575">
                    <a:lnL>
                      <a:noFill/>
                    </a:lnL>
                    <a:lnR>
                      <a:noFill/>
                    </a:lnR>
                    <a:lnT>
                      <a:noFill/>
                    </a:lnT>
                    <a:lnB>
                      <a:noFill/>
                    </a:lnB>
                  </a:tcPr>
                </a:tc>
                <a:tc>
                  <a:txBody>
                    <a:bodyPr/>
                    <a:lstStyle/>
                    <a:p>
                      <a:pPr algn="ctr" rtl="0"/>
                      <a:r>
                        <a:rPr lang="ru-RU" dirty="0">
                          <a:effectLst/>
                        </a:rPr>
                        <a:t>97</a:t>
                      </a:r>
                    </a:p>
                  </a:txBody>
                  <a:tcPr marL="28575" marR="28575" marT="28575" marB="28575">
                    <a:lnL>
                      <a:noFill/>
                    </a:lnL>
                    <a:lnR>
                      <a:noFill/>
                    </a:lnR>
                    <a:lnT>
                      <a:noFill/>
                    </a:lnT>
                    <a:lnB>
                      <a:noFill/>
                    </a:lnB>
                  </a:tcPr>
                </a:tc>
                <a:extLst>
                  <a:ext uri="{0D108BD9-81ED-4DB2-BD59-A6C34878D82A}">
                    <a16:rowId xmlns:a16="http://schemas.microsoft.com/office/drawing/2014/main" val="3121877453"/>
                  </a:ext>
                </a:extLst>
              </a:tr>
            </a:tbl>
          </a:graphicData>
        </a:graphic>
      </p:graphicFrame>
      <p:sp>
        <p:nvSpPr>
          <p:cNvPr id="3" name="Rectangle 1"/>
          <p:cNvSpPr>
            <a:spLocks noChangeArrowheads="1"/>
          </p:cNvSpPr>
          <p:nvPr/>
        </p:nvSpPr>
        <p:spPr bwMode="auto">
          <a:xfrm>
            <a:off x="225631" y="-96023"/>
            <a:ext cx="8752113" cy="6432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Таблиця 4</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4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smtClean="0">
                <a:ln>
                  <a:noFill/>
                </a:ln>
                <a:solidFill>
                  <a:schemeClr val="tx1"/>
                </a:solidFill>
                <a:effectLst/>
                <a:latin typeface="Arial" panose="020B0604020202020204" pitchFamily="34" charset="0"/>
              </a:rPr>
              <a:t>Нормативні рівні вібрації в житлових приміщеннях </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rPr>
              <a:t>(Витяг з МР 2957-84)</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ru-RU" altLang="ru-RU" sz="2000" dirty="0">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ru-RU" altLang="ru-RU" sz="2000" dirty="0">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ru-RU" altLang="ru-RU" sz="2000" dirty="0">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ru-RU" altLang="ru-RU" sz="2000" dirty="0">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ru-RU" altLang="ru-RU" sz="2000" dirty="0">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ru-RU" altLang="ru-RU" sz="2000" dirty="0">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ru-RU" altLang="ru-RU" sz="2000" dirty="0">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ru-RU" altLang="ru-RU" sz="2000" dirty="0">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Arial" panose="020B0604020202020204" pitchFamily="34" charset="0"/>
            </a:endParaRPr>
          </a:p>
        </p:txBody>
      </p:sp>
      <p:sp>
        <p:nvSpPr>
          <p:cNvPr id="4" name="Прямоугольник 3"/>
          <p:cNvSpPr/>
          <p:nvPr/>
        </p:nvSpPr>
        <p:spPr>
          <a:xfrm>
            <a:off x="0" y="4496276"/>
            <a:ext cx="12192000" cy="1477328"/>
          </a:xfrm>
          <a:prstGeom prst="rect">
            <a:avLst/>
          </a:prstGeom>
        </p:spPr>
        <p:txBody>
          <a:bodyPr wrap="square">
            <a:spAutoFit/>
          </a:bodyPr>
          <a:lstStyle/>
          <a:p>
            <a:pPr lvl="0" algn="just" eaLnBrk="0" fontAlgn="base" hangingPunct="0">
              <a:spcBef>
                <a:spcPct val="0"/>
              </a:spcBef>
              <a:spcAft>
                <a:spcPct val="0"/>
              </a:spcAft>
            </a:pPr>
            <a:r>
              <a:rPr lang="ru-RU" altLang="ru-RU" dirty="0">
                <a:latin typeface="Arial" panose="020B0604020202020204" pitchFamily="34" charset="0"/>
              </a:rPr>
              <a:t>Тривала дія вібрації на організм призводить до розвитку вібраційної хвороби, основними проявами якої є спазми судин кінців пальців рук (при локальної вібрації) або ніг (при загальній вібрації), зниження їх температури, відчуття оніміння, втрата тактильної і температурної чутливості. Спазми судин супроводжуються сильними болями. Надалі розвиваються атрофія м'язів, контрактури, деформації пальців і інше.</a:t>
            </a:r>
            <a:endParaRPr kumimoji="0" lang="ru-RU" altLang="ru-RU" sz="24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304990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Вібраційна хвороба</a:t>
            </a:r>
            <a:endParaRPr lang="ru-RU" dirty="0"/>
          </a:p>
        </p:txBody>
      </p:sp>
      <p:sp>
        <p:nvSpPr>
          <p:cNvPr id="3" name="Объект 2"/>
          <p:cNvSpPr>
            <a:spLocks noGrp="1"/>
          </p:cNvSpPr>
          <p:nvPr>
            <p:ph idx="1"/>
          </p:nvPr>
        </p:nvSpPr>
        <p:spPr/>
        <p:txBody>
          <a:bodyPr/>
          <a:lstStyle/>
          <a:p>
            <a:endParaRPr lang="ru-RU" dirty="0"/>
          </a:p>
          <a:p>
            <a:r>
              <a:rPr lang="ru-RU" dirty="0" err="1"/>
              <a:t>Розрізняють</a:t>
            </a:r>
            <a:r>
              <a:rPr lang="ru-RU" dirty="0"/>
              <a:t> </a:t>
            </a:r>
            <a:r>
              <a:rPr lang="ru-RU" b="1" dirty="0"/>
              <a:t>3 </a:t>
            </a:r>
            <a:r>
              <a:rPr lang="ru-RU" b="1" dirty="0" err="1"/>
              <a:t>форми</a:t>
            </a:r>
            <a:r>
              <a:rPr lang="ru-RU" b="1" dirty="0"/>
              <a:t> </a:t>
            </a:r>
            <a:r>
              <a:rPr lang="ru-RU" b="1" dirty="0" err="1"/>
              <a:t>вібраційної</a:t>
            </a:r>
            <a:r>
              <a:rPr lang="ru-RU" b="1" dirty="0"/>
              <a:t> </a:t>
            </a:r>
            <a:r>
              <a:rPr lang="ru-RU" b="1" dirty="0" err="1"/>
              <a:t>хвороби</a:t>
            </a:r>
            <a:r>
              <a:rPr lang="ru-RU" dirty="0"/>
              <a:t>:</a:t>
            </a:r>
          </a:p>
          <a:p>
            <a:r>
              <a:rPr lang="ru-RU" dirty="0"/>
              <a:t>1) </a:t>
            </a:r>
            <a:r>
              <a:rPr lang="ru-RU" b="1" dirty="0" err="1">
                <a:solidFill>
                  <a:srgbClr val="FF0000"/>
                </a:solidFill>
              </a:rPr>
              <a:t>периферична</a:t>
            </a:r>
            <a:r>
              <a:rPr lang="ru-RU" dirty="0"/>
              <a:t>, </a:t>
            </a:r>
            <a:r>
              <a:rPr lang="ru-RU" dirty="0" err="1"/>
              <a:t>обумовлена</a:t>
            </a:r>
            <a:r>
              <a:rPr lang="ru-RU" dirty="0"/>
              <a:t> ​​</a:t>
            </a:r>
            <a:r>
              <a:rPr lang="ru-RU" dirty="0" err="1"/>
              <a:t>впливом</a:t>
            </a:r>
            <a:r>
              <a:rPr lang="ru-RU" dirty="0"/>
              <a:t> </a:t>
            </a:r>
            <a:r>
              <a:rPr lang="ru-RU" dirty="0" err="1"/>
              <a:t>вібрації</a:t>
            </a:r>
            <a:r>
              <a:rPr lang="ru-RU" dirty="0"/>
              <a:t> на руки </a:t>
            </a:r>
            <a:r>
              <a:rPr lang="ru-RU" dirty="0" err="1"/>
              <a:t>робітників</a:t>
            </a:r>
            <a:r>
              <a:rPr lang="ru-RU" dirty="0"/>
              <a:t>;</a:t>
            </a:r>
          </a:p>
          <a:p>
            <a:r>
              <a:rPr lang="ru-RU" dirty="0"/>
              <a:t>2) </a:t>
            </a:r>
            <a:r>
              <a:rPr lang="ru-RU" b="1" dirty="0" err="1">
                <a:solidFill>
                  <a:srgbClr val="FF0000"/>
                </a:solidFill>
              </a:rPr>
              <a:t>церебральна</a:t>
            </a:r>
            <a:r>
              <a:rPr lang="ru-RU" b="1" dirty="0">
                <a:solidFill>
                  <a:srgbClr val="FF0000"/>
                </a:solidFill>
              </a:rPr>
              <a:t> форма</a:t>
            </a:r>
            <a:r>
              <a:rPr lang="ru-RU" dirty="0"/>
              <a:t>, </a:t>
            </a:r>
            <a:r>
              <a:rPr lang="ru-RU" dirty="0" err="1"/>
              <a:t>або</a:t>
            </a:r>
            <a:r>
              <a:rPr lang="ru-RU" dirty="0"/>
              <a:t> </a:t>
            </a:r>
            <a:r>
              <a:rPr lang="ru-RU" dirty="0" err="1"/>
              <a:t>загальна</a:t>
            </a:r>
            <a:r>
              <a:rPr lang="ru-RU" dirty="0"/>
              <a:t> </a:t>
            </a:r>
            <a:r>
              <a:rPr lang="ru-RU" dirty="0" err="1"/>
              <a:t>вібрація</a:t>
            </a:r>
            <a:r>
              <a:rPr lang="ru-RU" dirty="0"/>
              <a:t>, </a:t>
            </a:r>
            <a:r>
              <a:rPr lang="ru-RU" dirty="0" err="1"/>
              <a:t>викликана</a:t>
            </a:r>
            <a:r>
              <a:rPr lang="ru-RU" dirty="0"/>
              <a:t> </a:t>
            </a:r>
            <a:r>
              <a:rPr lang="ru-RU" dirty="0" err="1"/>
              <a:t>переважним</a:t>
            </a:r>
            <a:r>
              <a:rPr lang="ru-RU" dirty="0"/>
              <a:t> </a:t>
            </a:r>
            <a:r>
              <a:rPr lang="ru-RU" dirty="0" err="1"/>
              <a:t>впливом</a:t>
            </a:r>
            <a:r>
              <a:rPr lang="ru-RU" dirty="0"/>
              <a:t> </a:t>
            </a:r>
            <a:r>
              <a:rPr lang="ru-RU" dirty="0" err="1"/>
              <a:t>загальної</a:t>
            </a:r>
            <a:r>
              <a:rPr lang="ru-RU" dirty="0"/>
              <a:t> </a:t>
            </a:r>
            <a:r>
              <a:rPr lang="ru-RU" dirty="0" err="1"/>
              <a:t>вібрації</a:t>
            </a:r>
            <a:r>
              <a:rPr lang="ru-RU" dirty="0"/>
              <a:t>;</a:t>
            </a:r>
          </a:p>
          <a:p>
            <a:r>
              <a:rPr lang="ru-RU" dirty="0"/>
              <a:t>3) </a:t>
            </a:r>
            <a:r>
              <a:rPr lang="ru-RU" b="1" dirty="0">
                <a:solidFill>
                  <a:srgbClr val="FF0000"/>
                </a:solidFill>
              </a:rPr>
              <a:t>церебрально-</a:t>
            </a:r>
            <a:r>
              <a:rPr lang="ru-RU" b="1" dirty="0" err="1">
                <a:solidFill>
                  <a:srgbClr val="FF0000"/>
                </a:solidFill>
              </a:rPr>
              <a:t>периферична</a:t>
            </a:r>
            <a:r>
              <a:rPr lang="ru-RU" dirty="0"/>
              <a:t>, </a:t>
            </a:r>
            <a:r>
              <a:rPr lang="ru-RU" dirty="0" err="1"/>
              <a:t>або</a:t>
            </a:r>
            <a:r>
              <a:rPr lang="ru-RU" dirty="0"/>
              <a:t> </a:t>
            </a:r>
            <a:r>
              <a:rPr lang="ru-RU" b="1" dirty="0" err="1">
                <a:solidFill>
                  <a:srgbClr val="FF0000"/>
                </a:solidFill>
              </a:rPr>
              <a:t>проміжна</a:t>
            </a:r>
            <a:r>
              <a:rPr lang="ru-RU" dirty="0"/>
              <a:t>, форма, яка </a:t>
            </a:r>
            <a:r>
              <a:rPr lang="ru-RU" dirty="0" err="1"/>
              <a:t>породжується</a:t>
            </a:r>
            <a:r>
              <a:rPr lang="ru-RU" dirty="0"/>
              <a:t> </a:t>
            </a:r>
            <a:r>
              <a:rPr lang="ru-RU" dirty="0" err="1"/>
              <a:t>комбінованою</a:t>
            </a:r>
            <a:r>
              <a:rPr lang="ru-RU" dirty="0"/>
              <a:t> </a:t>
            </a:r>
            <a:r>
              <a:rPr lang="ru-RU" dirty="0" err="1"/>
              <a:t>дією</a:t>
            </a:r>
            <a:r>
              <a:rPr lang="ru-RU" dirty="0"/>
              <a:t> </a:t>
            </a:r>
            <a:r>
              <a:rPr lang="ru-RU" dirty="0" err="1"/>
              <a:t>загальної</a:t>
            </a:r>
            <a:r>
              <a:rPr lang="ru-RU" dirty="0"/>
              <a:t> та </a:t>
            </a:r>
            <a:r>
              <a:rPr lang="ru-RU" dirty="0" err="1"/>
              <a:t>локальної</a:t>
            </a:r>
            <a:r>
              <a:rPr lang="ru-RU" dirty="0"/>
              <a:t> </a:t>
            </a:r>
            <a:r>
              <a:rPr lang="ru-RU" dirty="0" err="1"/>
              <a:t>вібрації</a:t>
            </a:r>
            <a:r>
              <a:rPr lang="ru-RU" dirty="0"/>
              <a:t>.</a:t>
            </a:r>
          </a:p>
        </p:txBody>
      </p:sp>
    </p:spTree>
    <p:extLst>
      <p:ext uri="{BB962C8B-B14F-4D97-AF65-F5344CB8AC3E}">
        <p14:creationId xmlns:p14="http://schemas.microsoft.com/office/powerpoint/2010/main" val="39345010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400" cy="300250"/>
          </a:xfrm>
        </p:spPr>
        <p:txBody>
          <a:bodyPr>
            <a:normAutofit fontScale="90000"/>
          </a:bodyPr>
          <a:lstStyle/>
          <a:p>
            <a:endParaRPr lang="ru-RU" dirty="0"/>
          </a:p>
        </p:txBody>
      </p:sp>
      <p:sp>
        <p:nvSpPr>
          <p:cNvPr id="3" name="Объект 2"/>
          <p:cNvSpPr>
            <a:spLocks noGrp="1"/>
          </p:cNvSpPr>
          <p:nvPr>
            <p:ph idx="1"/>
          </p:nvPr>
        </p:nvSpPr>
        <p:spPr>
          <a:xfrm>
            <a:off x="1097280" y="586855"/>
            <a:ext cx="10058400" cy="5282240"/>
          </a:xfrm>
        </p:spPr>
        <p:txBody>
          <a:bodyPr>
            <a:normAutofit/>
          </a:bodyPr>
          <a:lstStyle/>
          <a:p>
            <a:r>
              <a:rPr lang="ru-RU" sz="2400" dirty="0" err="1"/>
              <a:t>Розрізняють</a:t>
            </a:r>
            <a:r>
              <a:rPr lang="ru-RU" sz="2400" dirty="0"/>
              <a:t> </a:t>
            </a:r>
            <a:r>
              <a:rPr lang="ru-RU" sz="2400" b="1" dirty="0"/>
              <a:t>4 </a:t>
            </a:r>
            <a:r>
              <a:rPr lang="ru-RU" sz="2400" b="1" dirty="0" err="1"/>
              <a:t>стадії</a:t>
            </a:r>
            <a:r>
              <a:rPr lang="ru-RU" sz="2400" b="1" dirty="0"/>
              <a:t> </a:t>
            </a:r>
            <a:r>
              <a:rPr lang="ru-RU" sz="2400" b="1" dirty="0" err="1"/>
              <a:t>вібраційної</a:t>
            </a:r>
            <a:r>
              <a:rPr lang="ru-RU" sz="2400" b="1" dirty="0"/>
              <a:t> </a:t>
            </a:r>
            <a:r>
              <a:rPr lang="ru-RU" sz="2400" b="1" dirty="0" err="1"/>
              <a:t>хвороби</a:t>
            </a:r>
            <a:r>
              <a:rPr lang="ru-RU" sz="2400" dirty="0"/>
              <a:t>.</a:t>
            </a:r>
          </a:p>
          <a:p>
            <a:r>
              <a:rPr lang="ru-RU" sz="2400" b="1" i="1" dirty="0" smtClean="0"/>
              <a:t>1-ша </a:t>
            </a:r>
            <a:r>
              <a:rPr lang="ru-RU" sz="2400" b="1" i="1" dirty="0" err="1"/>
              <a:t>стадія</a:t>
            </a:r>
            <a:r>
              <a:rPr lang="ru-RU" sz="2400" b="1" i="1" dirty="0"/>
              <a:t> </a:t>
            </a:r>
            <a:r>
              <a:rPr lang="ru-RU" sz="2400" dirty="0" err="1"/>
              <a:t>характеризується</a:t>
            </a:r>
            <a:r>
              <a:rPr lang="ru-RU" sz="2400" dirty="0"/>
              <a:t> </a:t>
            </a:r>
            <a:r>
              <a:rPr lang="ru-RU" sz="2400" b="1" dirty="0" err="1">
                <a:solidFill>
                  <a:srgbClr val="FF0000"/>
                </a:solidFill>
              </a:rPr>
              <a:t>суб'єктивними</a:t>
            </a:r>
            <a:r>
              <a:rPr lang="ru-RU" sz="2400" b="1" dirty="0">
                <a:solidFill>
                  <a:srgbClr val="FF0000"/>
                </a:solidFill>
              </a:rPr>
              <a:t> </a:t>
            </a:r>
            <a:r>
              <a:rPr lang="ru-RU" sz="2400" b="1" dirty="0" err="1">
                <a:solidFill>
                  <a:srgbClr val="FF0000"/>
                </a:solidFill>
              </a:rPr>
              <a:t>явищами</a:t>
            </a:r>
            <a:r>
              <a:rPr lang="ru-RU" sz="2400" b="1" dirty="0">
                <a:solidFill>
                  <a:srgbClr val="FF0000"/>
                </a:solidFill>
              </a:rPr>
              <a:t> </a:t>
            </a:r>
            <a:r>
              <a:rPr lang="ru-RU" sz="2400" dirty="0"/>
              <a:t>(</a:t>
            </a:r>
            <a:r>
              <a:rPr lang="ru-RU" sz="2400" dirty="0" err="1"/>
              <a:t>нічними</a:t>
            </a:r>
            <a:r>
              <a:rPr lang="ru-RU" sz="2400" dirty="0"/>
              <a:t> </a:t>
            </a:r>
            <a:r>
              <a:rPr lang="ru-RU" sz="2400" dirty="0" err="1"/>
              <a:t>нетривалими</a:t>
            </a:r>
            <a:r>
              <a:rPr lang="ru-RU" sz="2400" dirty="0"/>
              <a:t> болями в </a:t>
            </a:r>
            <a:r>
              <a:rPr lang="ru-RU" sz="2400" dirty="0" err="1"/>
              <a:t>кінцівках</a:t>
            </a:r>
            <a:r>
              <a:rPr lang="ru-RU" sz="2400" dirty="0"/>
              <a:t>, </a:t>
            </a:r>
            <a:r>
              <a:rPr lang="ru-RU" sz="2400" dirty="0" err="1"/>
              <a:t>парестезією</a:t>
            </a:r>
            <a:r>
              <a:rPr lang="ru-RU" sz="2400" dirty="0"/>
              <a:t>, </a:t>
            </a:r>
            <a:r>
              <a:rPr lang="ru-RU" sz="2400" dirty="0" err="1"/>
              <a:t>гіпотермією</a:t>
            </a:r>
            <a:r>
              <a:rPr lang="ru-RU" sz="2400" dirty="0"/>
              <a:t>, </a:t>
            </a:r>
            <a:r>
              <a:rPr lang="ru-RU" sz="2400" dirty="0" err="1"/>
              <a:t>помірним</a:t>
            </a:r>
            <a:r>
              <a:rPr lang="ru-RU" sz="2400" dirty="0"/>
              <a:t> </a:t>
            </a:r>
            <a:r>
              <a:rPr lang="ru-RU" sz="2400" dirty="0" err="1"/>
              <a:t>акроцианозом</a:t>
            </a:r>
            <a:r>
              <a:rPr lang="ru-RU" sz="2400" dirty="0"/>
              <a:t>).</a:t>
            </a:r>
          </a:p>
          <a:p>
            <a:r>
              <a:rPr lang="ru-RU" sz="2400" b="1" i="1" dirty="0" smtClean="0"/>
              <a:t>2-га </a:t>
            </a:r>
            <a:r>
              <a:rPr lang="ru-RU" sz="2400" b="1" i="1" dirty="0" err="1"/>
              <a:t>стадія</a:t>
            </a:r>
            <a:r>
              <a:rPr lang="ru-RU" sz="2400" b="1" i="1" dirty="0"/>
              <a:t> </a:t>
            </a:r>
            <a:r>
              <a:rPr lang="ru-RU" sz="2400" dirty="0" err="1"/>
              <a:t>характеризується</a:t>
            </a:r>
            <a:r>
              <a:rPr lang="ru-RU" sz="2400" dirty="0"/>
              <a:t> </a:t>
            </a:r>
            <a:r>
              <a:rPr lang="ru-RU" sz="2400" b="1" dirty="0" err="1">
                <a:solidFill>
                  <a:srgbClr val="FF0000"/>
                </a:solidFill>
              </a:rPr>
              <a:t>посиленням</a:t>
            </a:r>
            <a:r>
              <a:rPr lang="ru-RU" sz="2400" b="1" dirty="0">
                <a:solidFill>
                  <a:srgbClr val="FF0000"/>
                </a:solidFill>
              </a:rPr>
              <a:t> болю, </a:t>
            </a:r>
            <a:r>
              <a:rPr lang="ru-RU" sz="2400" b="1" dirty="0" err="1">
                <a:solidFill>
                  <a:srgbClr val="FF0000"/>
                </a:solidFill>
              </a:rPr>
              <a:t>стійкими</a:t>
            </a:r>
            <a:r>
              <a:rPr lang="ru-RU" sz="2400" b="1" dirty="0">
                <a:solidFill>
                  <a:srgbClr val="FF0000"/>
                </a:solidFill>
              </a:rPr>
              <a:t> </a:t>
            </a:r>
            <a:r>
              <a:rPr lang="ru-RU" sz="2400" b="1" dirty="0" err="1">
                <a:solidFill>
                  <a:srgbClr val="FF0000"/>
                </a:solidFill>
              </a:rPr>
              <a:t>порушеннями</a:t>
            </a:r>
            <a:r>
              <a:rPr lang="ru-RU" sz="2400" b="1" dirty="0">
                <a:solidFill>
                  <a:srgbClr val="FF0000"/>
                </a:solidFill>
              </a:rPr>
              <a:t> </a:t>
            </a:r>
            <a:r>
              <a:rPr lang="ru-RU" sz="2400" b="1" dirty="0" err="1">
                <a:solidFill>
                  <a:srgbClr val="FF0000"/>
                </a:solidFill>
              </a:rPr>
              <a:t>чутливості</a:t>
            </a:r>
            <a:r>
              <a:rPr lang="ru-RU" sz="2400" b="1" dirty="0">
                <a:solidFill>
                  <a:srgbClr val="FF0000"/>
                </a:solidFill>
              </a:rPr>
              <a:t> </a:t>
            </a:r>
            <a:r>
              <a:rPr lang="ru-RU" sz="2400" b="1" dirty="0" err="1">
                <a:solidFill>
                  <a:srgbClr val="FF0000"/>
                </a:solidFill>
              </a:rPr>
              <a:t>шкіри</a:t>
            </a:r>
            <a:r>
              <a:rPr lang="ru-RU" sz="2400" b="1" dirty="0">
                <a:solidFill>
                  <a:srgbClr val="FF0000"/>
                </a:solidFill>
              </a:rPr>
              <a:t> на </a:t>
            </a:r>
            <a:r>
              <a:rPr lang="ru-RU" sz="2400" b="1" dirty="0" err="1">
                <a:solidFill>
                  <a:srgbClr val="FF0000"/>
                </a:solidFill>
              </a:rPr>
              <a:t>всіх</a:t>
            </a:r>
            <a:r>
              <a:rPr lang="ru-RU" sz="2400" b="1" dirty="0">
                <a:solidFill>
                  <a:srgbClr val="FF0000"/>
                </a:solidFill>
              </a:rPr>
              <a:t> </a:t>
            </a:r>
            <a:r>
              <a:rPr lang="ru-RU" sz="2400" b="1" dirty="0" err="1">
                <a:solidFill>
                  <a:srgbClr val="FF0000"/>
                </a:solidFill>
              </a:rPr>
              <a:t>пальцях</a:t>
            </a:r>
            <a:r>
              <a:rPr lang="ru-RU" sz="2400" b="1" dirty="0">
                <a:solidFill>
                  <a:srgbClr val="FF0000"/>
                </a:solidFill>
              </a:rPr>
              <a:t> і </a:t>
            </a:r>
            <a:r>
              <a:rPr lang="ru-RU" sz="2400" b="1" dirty="0" err="1">
                <a:solidFill>
                  <a:srgbClr val="FF0000"/>
                </a:solidFill>
              </a:rPr>
              <a:t>передпліччя</a:t>
            </a:r>
            <a:r>
              <a:rPr lang="ru-RU" sz="2400" b="1" dirty="0">
                <a:solidFill>
                  <a:srgbClr val="FF0000"/>
                </a:solidFill>
              </a:rPr>
              <a:t>, </a:t>
            </a:r>
            <a:r>
              <a:rPr lang="ru-RU" sz="2400" b="1" dirty="0" err="1">
                <a:solidFill>
                  <a:srgbClr val="FF0000"/>
                </a:solidFill>
              </a:rPr>
              <a:t>різким</a:t>
            </a:r>
            <a:r>
              <a:rPr lang="ru-RU" sz="2400" b="1" dirty="0">
                <a:solidFill>
                  <a:srgbClr val="FF0000"/>
                </a:solidFill>
              </a:rPr>
              <a:t> спазмом </a:t>
            </a:r>
            <a:r>
              <a:rPr lang="ru-RU" sz="2400" b="1" dirty="0" err="1">
                <a:solidFill>
                  <a:srgbClr val="FF0000"/>
                </a:solidFill>
              </a:rPr>
              <a:t>судин</a:t>
            </a:r>
            <a:r>
              <a:rPr lang="ru-RU" sz="2400" b="1" dirty="0">
                <a:solidFill>
                  <a:srgbClr val="FF0000"/>
                </a:solidFill>
              </a:rPr>
              <a:t>, </a:t>
            </a:r>
            <a:r>
              <a:rPr lang="ru-RU" sz="2400" b="1" dirty="0" err="1">
                <a:solidFill>
                  <a:srgbClr val="FF0000"/>
                </a:solidFill>
              </a:rPr>
              <a:t>гіпергідрозом</a:t>
            </a:r>
            <a:r>
              <a:rPr lang="ru-RU" sz="2400" dirty="0"/>
              <a:t>.</a:t>
            </a:r>
          </a:p>
          <a:p>
            <a:r>
              <a:rPr lang="ru-RU" sz="2400" b="1" i="1" dirty="0" smtClean="0"/>
              <a:t>3-тя </a:t>
            </a:r>
            <a:r>
              <a:rPr lang="ru-RU" sz="2400" b="1" i="1" dirty="0" err="1"/>
              <a:t>стадія</a:t>
            </a:r>
            <a:r>
              <a:rPr lang="ru-RU" sz="2400" dirty="0"/>
              <a:t>: </a:t>
            </a:r>
            <a:r>
              <a:rPr lang="ru-RU" sz="2400" b="1" dirty="0" err="1">
                <a:solidFill>
                  <a:srgbClr val="FF0000"/>
                </a:solidFill>
              </a:rPr>
              <a:t>втрата</a:t>
            </a:r>
            <a:r>
              <a:rPr lang="ru-RU" sz="2400" b="1" dirty="0">
                <a:solidFill>
                  <a:srgbClr val="FF0000"/>
                </a:solidFill>
              </a:rPr>
              <a:t> </a:t>
            </a:r>
            <a:r>
              <a:rPr lang="ru-RU" sz="2400" b="1" dirty="0" err="1">
                <a:solidFill>
                  <a:srgbClr val="FF0000"/>
                </a:solidFill>
              </a:rPr>
              <a:t>всіх</a:t>
            </a:r>
            <a:r>
              <a:rPr lang="ru-RU" sz="2400" b="1" dirty="0">
                <a:solidFill>
                  <a:srgbClr val="FF0000"/>
                </a:solidFill>
              </a:rPr>
              <a:t> </a:t>
            </a:r>
            <a:r>
              <a:rPr lang="ru-RU" sz="2400" b="1" dirty="0" err="1">
                <a:solidFill>
                  <a:srgbClr val="FF0000"/>
                </a:solidFill>
              </a:rPr>
              <a:t>видів</a:t>
            </a:r>
            <a:r>
              <a:rPr lang="ru-RU" sz="2400" b="1" dirty="0">
                <a:solidFill>
                  <a:srgbClr val="FF0000"/>
                </a:solidFill>
              </a:rPr>
              <a:t> </a:t>
            </a:r>
            <a:r>
              <a:rPr lang="ru-RU" sz="2400" b="1" dirty="0" err="1">
                <a:solidFill>
                  <a:srgbClr val="FF0000"/>
                </a:solidFill>
              </a:rPr>
              <a:t>чутливості</a:t>
            </a:r>
            <a:r>
              <a:rPr lang="ru-RU" sz="2400" dirty="0"/>
              <a:t>, симптом «мертвого </a:t>
            </a:r>
            <a:r>
              <a:rPr lang="ru-RU" sz="2400" dirty="0" err="1"/>
              <a:t>пальця</a:t>
            </a:r>
            <a:r>
              <a:rPr lang="ru-RU" sz="2400" dirty="0"/>
              <a:t>», </a:t>
            </a:r>
            <a:r>
              <a:rPr lang="ru-RU" sz="2400" dirty="0" err="1"/>
              <a:t>зниження</a:t>
            </a:r>
            <a:r>
              <a:rPr lang="ru-RU" sz="2400" dirty="0"/>
              <a:t> </a:t>
            </a:r>
            <a:r>
              <a:rPr lang="ru-RU" sz="2400" dirty="0" err="1"/>
              <a:t>м'язової</a:t>
            </a:r>
            <a:r>
              <a:rPr lang="ru-RU" sz="2400" dirty="0"/>
              <a:t> </a:t>
            </a:r>
            <a:r>
              <a:rPr lang="ru-RU" sz="2400" dirty="0" err="1"/>
              <a:t>сили</a:t>
            </a:r>
            <a:r>
              <a:rPr lang="ru-RU" sz="2400" dirty="0"/>
              <a:t>, </a:t>
            </a:r>
            <a:r>
              <a:rPr lang="ru-RU" sz="2400" dirty="0" err="1"/>
              <a:t>розвиток</a:t>
            </a:r>
            <a:r>
              <a:rPr lang="ru-RU" sz="2400" dirty="0"/>
              <a:t> </a:t>
            </a:r>
            <a:r>
              <a:rPr lang="ru-RU" sz="2400" dirty="0" err="1"/>
              <a:t>кістково-суглобових</a:t>
            </a:r>
            <a:r>
              <a:rPr lang="ru-RU" sz="2400" dirty="0"/>
              <a:t> </a:t>
            </a:r>
            <a:r>
              <a:rPr lang="ru-RU" sz="2400" dirty="0" err="1"/>
              <a:t>уражень</a:t>
            </a:r>
            <a:r>
              <a:rPr lang="ru-RU" sz="2400" dirty="0"/>
              <a:t>, </a:t>
            </a:r>
            <a:r>
              <a:rPr lang="ru-RU" sz="2400" dirty="0" err="1"/>
              <a:t>функціональні</a:t>
            </a:r>
            <a:r>
              <a:rPr lang="ru-RU" sz="2400" dirty="0"/>
              <a:t> </a:t>
            </a:r>
            <a:r>
              <a:rPr lang="ru-RU" sz="2400" dirty="0" err="1"/>
              <a:t>розлади</a:t>
            </a:r>
            <a:r>
              <a:rPr lang="ru-RU" sz="2400" dirty="0"/>
              <a:t> </a:t>
            </a:r>
            <a:r>
              <a:rPr lang="ru-RU" sz="2400" dirty="0" err="1"/>
              <a:t>центральної</a:t>
            </a:r>
            <a:r>
              <a:rPr lang="ru-RU" sz="2400" dirty="0"/>
              <a:t> </a:t>
            </a:r>
            <a:r>
              <a:rPr lang="ru-RU" sz="2400" dirty="0" err="1"/>
              <a:t>нервової</a:t>
            </a:r>
            <a:r>
              <a:rPr lang="ru-RU" sz="2400" dirty="0"/>
              <a:t> </a:t>
            </a:r>
            <a:r>
              <a:rPr lang="ru-RU" sz="2400" dirty="0" err="1"/>
              <a:t>системи</a:t>
            </a:r>
            <a:r>
              <a:rPr lang="ru-RU" sz="2400" dirty="0"/>
              <a:t> </a:t>
            </a:r>
            <a:r>
              <a:rPr lang="ru-RU" sz="2400" dirty="0" err="1"/>
              <a:t>астенічного</a:t>
            </a:r>
            <a:r>
              <a:rPr lang="ru-RU" sz="2400" dirty="0"/>
              <a:t> і </a:t>
            </a:r>
            <a:r>
              <a:rPr lang="ru-RU" sz="2400" dirty="0" err="1"/>
              <a:t>астено</a:t>
            </a:r>
            <a:r>
              <a:rPr lang="ru-RU" sz="2400" dirty="0"/>
              <a:t>-невротичного характеру.</a:t>
            </a:r>
          </a:p>
          <a:p>
            <a:r>
              <a:rPr lang="ru-RU" sz="2400" b="1" i="1" dirty="0" smtClean="0"/>
              <a:t>4-та </a:t>
            </a:r>
            <a:r>
              <a:rPr lang="ru-RU" sz="2400" b="1" i="1" dirty="0" err="1"/>
              <a:t>стадія</a:t>
            </a:r>
            <a:r>
              <a:rPr lang="ru-RU" sz="2400" dirty="0"/>
              <a:t>: </a:t>
            </a:r>
            <a:r>
              <a:rPr lang="ru-RU" sz="2400" b="1" dirty="0" err="1">
                <a:solidFill>
                  <a:srgbClr val="FF0000"/>
                </a:solidFill>
              </a:rPr>
              <a:t>зміни</a:t>
            </a:r>
            <a:r>
              <a:rPr lang="ru-RU" sz="2400" b="1" dirty="0">
                <a:solidFill>
                  <a:srgbClr val="FF0000"/>
                </a:solidFill>
              </a:rPr>
              <a:t> в великих </a:t>
            </a:r>
            <a:r>
              <a:rPr lang="ru-RU" sz="2400" b="1" dirty="0" err="1">
                <a:solidFill>
                  <a:srgbClr val="FF0000"/>
                </a:solidFill>
              </a:rPr>
              <a:t>коронарних</a:t>
            </a:r>
            <a:r>
              <a:rPr lang="ru-RU" sz="2400" b="1" dirty="0">
                <a:solidFill>
                  <a:srgbClr val="FF0000"/>
                </a:solidFill>
              </a:rPr>
              <a:t> і </a:t>
            </a:r>
            <a:r>
              <a:rPr lang="ru-RU" sz="2400" b="1" dirty="0" err="1">
                <a:solidFill>
                  <a:srgbClr val="FF0000"/>
                </a:solidFill>
              </a:rPr>
              <a:t>мозкових</a:t>
            </a:r>
            <a:r>
              <a:rPr lang="ru-RU" sz="2400" b="1" dirty="0">
                <a:solidFill>
                  <a:srgbClr val="FF0000"/>
                </a:solidFill>
              </a:rPr>
              <a:t> </a:t>
            </a:r>
            <a:r>
              <a:rPr lang="ru-RU" sz="2400" b="1" dirty="0" err="1">
                <a:solidFill>
                  <a:srgbClr val="FF0000"/>
                </a:solidFill>
              </a:rPr>
              <a:t>судинах</a:t>
            </a:r>
            <a:r>
              <a:rPr lang="ru-RU" sz="2400" dirty="0"/>
              <a:t>.</a:t>
            </a:r>
          </a:p>
        </p:txBody>
      </p:sp>
    </p:spTree>
    <p:extLst>
      <p:ext uri="{BB962C8B-B14F-4D97-AF65-F5344CB8AC3E}">
        <p14:creationId xmlns:p14="http://schemas.microsoft.com/office/powerpoint/2010/main" val="29446738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382138"/>
          </a:xfrm>
        </p:spPr>
        <p:txBody>
          <a:bodyPr>
            <a:normAutofit fontScale="90000"/>
          </a:bodyPr>
          <a:lstStyle/>
          <a:p>
            <a:endParaRPr lang="ru-RU" dirty="0"/>
          </a:p>
        </p:txBody>
      </p:sp>
      <p:sp>
        <p:nvSpPr>
          <p:cNvPr id="3" name="Объект 2"/>
          <p:cNvSpPr>
            <a:spLocks noGrp="1"/>
          </p:cNvSpPr>
          <p:nvPr>
            <p:ph idx="1"/>
          </p:nvPr>
        </p:nvSpPr>
        <p:spPr>
          <a:xfrm>
            <a:off x="1097280" y="887103"/>
            <a:ext cx="10058400" cy="4981991"/>
          </a:xfrm>
        </p:spPr>
        <p:txBody>
          <a:bodyPr/>
          <a:lstStyle/>
          <a:p>
            <a:endParaRPr lang="ru-RU" dirty="0"/>
          </a:p>
          <a:p>
            <a:r>
              <a:rPr lang="ru-RU" sz="2800" b="1" dirty="0" smtClean="0">
                <a:solidFill>
                  <a:srgbClr val="FF0000"/>
                </a:solidFill>
              </a:rPr>
              <a:t>ПРОФІЛАКТИКА ВІБРАЦІЙНОЇ ХВОРОБИ</a:t>
            </a:r>
            <a:r>
              <a:rPr lang="ru-RU" sz="2800" dirty="0" smtClean="0"/>
              <a:t>: </a:t>
            </a:r>
            <a:r>
              <a:rPr lang="ru-RU" sz="2800" dirty="0" err="1"/>
              <a:t>впровадження</a:t>
            </a:r>
            <a:r>
              <a:rPr lang="ru-RU" sz="2800" dirty="0"/>
              <a:t> </a:t>
            </a:r>
            <a:r>
              <a:rPr lang="ru-RU" sz="2800" dirty="0" err="1"/>
              <a:t>дистанційного</a:t>
            </a:r>
            <a:r>
              <a:rPr lang="ru-RU" sz="2800" dirty="0"/>
              <a:t> </a:t>
            </a:r>
            <a:r>
              <a:rPr lang="ru-RU" sz="2800" dirty="0" err="1"/>
              <a:t>керування</a:t>
            </a:r>
            <a:r>
              <a:rPr lang="ru-RU" sz="2800" dirty="0"/>
              <a:t> </a:t>
            </a:r>
            <a:r>
              <a:rPr lang="ru-RU" sz="2800" dirty="0" err="1"/>
              <a:t>вібронебезпечним</a:t>
            </a:r>
            <a:r>
              <a:rPr lang="ru-RU" sz="2800" dirty="0"/>
              <a:t> </a:t>
            </a:r>
            <a:r>
              <a:rPr lang="ru-RU" sz="2800" dirty="0" err="1"/>
              <a:t>процесами</a:t>
            </a:r>
            <a:r>
              <a:rPr lang="ru-RU" sz="2800" dirty="0"/>
              <a:t>, </a:t>
            </a:r>
            <a:r>
              <a:rPr lang="ru-RU" sz="2800" dirty="0" err="1"/>
              <a:t>удосконалення</a:t>
            </a:r>
            <a:r>
              <a:rPr lang="ru-RU" sz="2800" dirty="0"/>
              <a:t> </a:t>
            </a:r>
            <a:r>
              <a:rPr lang="ru-RU" sz="2800" dirty="0" err="1"/>
              <a:t>ручних</a:t>
            </a:r>
            <a:r>
              <a:rPr lang="ru-RU" sz="2800" dirty="0"/>
              <a:t> </a:t>
            </a:r>
            <a:r>
              <a:rPr lang="ru-RU" sz="2800" dirty="0" err="1"/>
              <a:t>інструментів</a:t>
            </a:r>
            <a:r>
              <a:rPr lang="ru-RU" sz="2800" dirty="0"/>
              <a:t> шляхом </a:t>
            </a:r>
            <a:r>
              <a:rPr lang="ru-RU" sz="2800" dirty="0" err="1"/>
              <a:t>зменшення</a:t>
            </a:r>
            <a:r>
              <a:rPr lang="ru-RU" sz="2800" dirty="0"/>
              <a:t> </a:t>
            </a:r>
            <a:r>
              <a:rPr lang="ru-RU" sz="2800" dirty="0" err="1"/>
              <a:t>вібрації</a:t>
            </a:r>
            <a:r>
              <a:rPr lang="ru-RU" sz="2800" dirty="0"/>
              <a:t> у</a:t>
            </a:r>
            <a:r>
              <a:rPr lang="ru-RU" sz="2800" dirty="0" smtClean="0"/>
              <a:t> </a:t>
            </a:r>
            <a:r>
              <a:rPr lang="ru-RU" sz="2800" dirty="0" err="1"/>
              <a:t>джерелі</a:t>
            </a:r>
            <a:r>
              <a:rPr lang="ru-RU" sz="2800" dirty="0"/>
              <a:t> </a:t>
            </a:r>
            <a:r>
              <a:rPr lang="ru-RU" sz="2800" dirty="0" err="1"/>
              <a:t>її</a:t>
            </a:r>
            <a:r>
              <a:rPr lang="ru-RU" sz="2800" dirty="0"/>
              <a:t> </a:t>
            </a:r>
            <a:r>
              <a:rPr lang="ru-RU" sz="2800" dirty="0" err="1"/>
              <a:t>утворення</a:t>
            </a:r>
            <a:r>
              <a:rPr lang="ru-RU" sz="2800" dirty="0"/>
              <a:t> і по шляху </a:t>
            </a:r>
            <a:r>
              <a:rPr lang="ru-RU" sz="2800" dirty="0" err="1"/>
              <a:t>поширення</a:t>
            </a:r>
            <a:r>
              <a:rPr lang="ru-RU" sz="2800" dirty="0"/>
              <a:t>. </a:t>
            </a:r>
            <a:r>
              <a:rPr lang="ru-RU" sz="2800" dirty="0" err="1" smtClean="0"/>
              <a:t>Із</a:t>
            </a:r>
            <a:r>
              <a:rPr lang="ru-RU" sz="2800" dirty="0" smtClean="0"/>
              <a:t> </a:t>
            </a:r>
            <a:r>
              <a:rPr lang="ru-RU" sz="2800" dirty="0" err="1" smtClean="0"/>
              <a:t>засобів</a:t>
            </a:r>
            <a:r>
              <a:rPr lang="ru-RU" sz="2800" dirty="0" smtClean="0"/>
              <a:t> </a:t>
            </a:r>
            <a:r>
              <a:rPr lang="ru-RU" sz="2800" dirty="0" err="1" smtClean="0"/>
              <a:t>інд</a:t>
            </a:r>
            <a:r>
              <a:rPr lang="ru-RU" sz="2800" dirty="0" smtClean="0"/>
              <a:t>. </a:t>
            </a:r>
            <a:r>
              <a:rPr lang="ru-RU" sz="2800" dirty="0" err="1" smtClean="0"/>
              <a:t>захисту</a:t>
            </a:r>
            <a:r>
              <a:rPr lang="ru-RU" sz="2800" dirty="0" smtClean="0"/>
              <a:t> </a:t>
            </a:r>
            <a:r>
              <a:rPr lang="ru-RU" sz="2800" dirty="0" err="1"/>
              <a:t>рекомендуються</a:t>
            </a:r>
            <a:r>
              <a:rPr lang="ru-RU" sz="2800" dirty="0"/>
              <a:t> </a:t>
            </a:r>
            <a:r>
              <a:rPr lang="ru-RU" sz="2800" dirty="0" err="1"/>
              <a:t>рукавиці</a:t>
            </a:r>
            <a:r>
              <a:rPr lang="ru-RU" sz="2800" dirty="0"/>
              <a:t> з </a:t>
            </a:r>
            <a:r>
              <a:rPr lang="ru-RU" sz="2800" dirty="0" smtClean="0"/>
              <a:t>пробковою </a:t>
            </a:r>
            <a:r>
              <a:rPr lang="ru-RU" sz="2800" dirty="0" err="1" smtClean="0"/>
              <a:t>прокладкою</a:t>
            </a:r>
            <a:r>
              <a:rPr lang="ru-RU" sz="2800" dirty="0" smtClean="0"/>
              <a:t> </a:t>
            </a:r>
            <a:r>
              <a:rPr lang="ru-RU" sz="2800" dirty="0"/>
              <a:t>на </a:t>
            </a:r>
            <a:r>
              <a:rPr lang="ru-RU" sz="2800" dirty="0" err="1"/>
              <a:t>долонях</a:t>
            </a:r>
            <a:r>
              <a:rPr lang="ru-RU" sz="2800" dirty="0"/>
              <a:t> при </a:t>
            </a:r>
            <a:r>
              <a:rPr lang="ru-RU" sz="2800" dirty="0" err="1" smtClean="0"/>
              <a:t>локальній</a:t>
            </a:r>
            <a:r>
              <a:rPr lang="ru-RU" sz="2800" dirty="0" smtClean="0"/>
              <a:t> </a:t>
            </a:r>
            <a:r>
              <a:rPr lang="ru-RU" sz="2800" dirty="0" err="1"/>
              <a:t>вібрації</a:t>
            </a:r>
            <a:r>
              <a:rPr lang="ru-RU" sz="2800" dirty="0"/>
              <a:t> і </a:t>
            </a:r>
            <a:r>
              <a:rPr lang="ru-RU" sz="2800" dirty="0" err="1"/>
              <a:t>спеціальне</a:t>
            </a:r>
            <a:r>
              <a:rPr lang="ru-RU" sz="2800" dirty="0"/>
              <a:t> </a:t>
            </a:r>
            <a:r>
              <a:rPr lang="ru-RU" sz="2800" dirty="0" err="1"/>
              <a:t>взуття</a:t>
            </a:r>
            <a:r>
              <a:rPr lang="ru-RU" sz="2800" dirty="0"/>
              <a:t> на </a:t>
            </a:r>
            <a:r>
              <a:rPr lang="ru-RU" sz="2800" dirty="0" err="1"/>
              <a:t>товстій</a:t>
            </a:r>
            <a:r>
              <a:rPr lang="ru-RU" sz="2800" dirty="0"/>
              <a:t> </a:t>
            </a:r>
            <a:r>
              <a:rPr lang="ru-RU" sz="2800" dirty="0" err="1" smtClean="0"/>
              <a:t>еластичній</a:t>
            </a:r>
            <a:r>
              <a:rPr lang="ru-RU" sz="2800" dirty="0" smtClean="0"/>
              <a:t> </a:t>
            </a:r>
            <a:r>
              <a:rPr lang="ru-RU" sz="2800" dirty="0" err="1"/>
              <a:t>підошві</a:t>
            </a:r>
            <a:r>
              <a:rPr lang="ru-RU" sz="2800" dirty="0"/>
              <a:t>. </a:t>
            </a:r>
            <a:r>
              <a:rPr lang="ru-RU" sz="2800" dirty="0" err="1"/>
              <a:t>Необхідні</a:t>
            </a:r>
            <a:r>
              <a:rPr lang="ru-RU" sz="2800" dirty="0"/>
              <a:t> </a:t>
            </a:r>
            <a:r>
              <a:rPr lang="ru-RU" sz="2800" dirty="0" err="1"/>
              <a:t>фізіотерапевтичні</a:t>
            </a:r>
            <a:r>
              <a:rPr lang="ru-RU" sz="2800" dirty="0"/>
              <a:t> </a:t>
            </a:r>
            <a:r>
              <a:rPr lang="ru-RU" sz="2800" dirty="0" err="1"/>
              <a:t>процедури</a:t>
            </a:r>
            <a:r>
              <a:rPr lang="ru-RU" sz="2800" dirty="0"/>
              <a:t>.</a:t>
            </a:r>
          </a:p>
        </p:txBody>
      </p:sp>
    </p:spTree>
    <p:extLst>
      <p:ext uri="{BB962C8B-B14F-4D97-AF65-F5344CB8AC3E}">
        <p14:creationId xmlns:p14="http://schemas.microsoft.com/office/powerpoint/2010/main" val="28335501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8847"/>
            <a:ext cx="12192000" cy="5016758"/>
          </a:xfrm>
          <a:prstGeom prst="rect">
            <a:avLst/>
          </a:prstGeom>
        </p:spPr>
        <p:txBody>
          <a:bodyPr wrap="square">
            <a:spAutoFit/>
          </a:bodyPr>
          <a:lstStyle/>
          <a:p>
            <a:pPr algn="ctr"/>
            <a:r>
              <a:rPr lang="ru-RU" sz="2000" b="1" dirty="0" smtClean="0">
                <a:effectLst/>
              </a:rPr>
              <a:t>ІНСТРУКЦІЯ</a:t>
            </a:r>
            <a:endParaRPr lang="ru-RU" sz="2000" dirty="0" smtClean="0">
              <a:effectLst/>
            </a:endParaRPr>
          </a:p>
          <a:p>
            <a:pPr algn="ctr"/>
            <a:r>
              <a:rPr lang="ru-RU" sz="2000" b="1" dirty="0" smtClean="0">
                <a:effectLst/>
              </a:rPr>
              <a:t>для роботи з вимірювачем шуму і вібрації ВШВ-003 </a:t>
            </a:r>
            <a:endParaRPr lang="ru-RU" sz="2000" dirty="0" smtClean="0">
              <a:effectLst/>
            </a:endParaRPr>
          </a:p>
          <a:p>
            <a:pPr algn="ctr"/>
            <a:r>
              <a:rPr lang="ru-RU" sz="2000" b="1" dirty="0" smtClean="0">
                <a:effectLst/>
              </a:rPr>
              <a:t>при вимір вібрації</a:t>
            </a:r>
            <a:endParaRPr lang="ru-RU" sz="2000" dirty="0" smtClean="0">
              <a:effectLst/>
            </a:endParaRPr>
          </a:p>
          <a:p>
            <a:r>
              <a:rPr lang="ru-RU" sz="2000" dirty="0" smtClean="0">
                <a:effectLst/>
              </a:rPr>
              <a:t/>
            </a:r>
            <a:br>
              <a:rPr lang="ru-RU" sz="2000" dirty="0" smtClean="0">
                <a:effectLst/>
              </a:rPr>
            </a:br>
            <a:endParaRPr lang="ru-RU" sz="2000" dirty="0" smtClean="0">
              <a:effectLst/>
            </a:endParaRPr>
          </a:p>
          <a:p>
            <a:pPr algn="ctr"/>
            <a:r>
              <a:rPr lang="ru-RU" sz="2000" b="1" dirty="0" smtClean="0">
                <a:effectLst/>
              </a:rPr>
              <a:t>1. Підготовка приладу.</a:t>
            </a:r>
            <a:endParaRPr lang="ru-RU" sz="2000" dirty="0" smtClean="0">
              <a:effectLst/>
            </a:endParaRPr>
          </a:p>
          <a:p>
            <a:pPr algn="just"/>
            <a:r>
              <a:rPr lang="ru-RU" sz="2000" dirty="0" smtClean="0">
                <a:effectLst/>
              </a:rPr>
              <a:t>Перед початком вимірювань проводять електричну калібрування приладу. Вибирають тип детектора </a:t>
            </a:r>
            <a:r>
              <a:rPr lang="ru-RU" sz="2000" dirty="0" err="1" smtClean="0">
                <a:effectLst/>
              </a:rPr>
              <a:t>п'єзоелектричного</a:t>
            </a:r>
            <a:r>
              <a:rPr lang="ru-RU" sz="2000" dirty="0" smtClean="0">
                <a:effectLst/>
              </a:rPr>
              <a:t> </a:t>
            </a:r>
            <a:r>
              <a:rPr lang="ru-RU" sz="2000" dirty="0" err="1" smtClean="0">
                <a:effectLst/>
              </a:rPr>
              <a:t>віброперетворювача</a:t>
            </a:r>
            <a:r>
              <a:rPr lang="ru-RU" sz="2000" dirty="0" smtClean="0">
                <a:effectLst/>
              </a:rPr>
              <a:t> ДН-3 (при частотах 10-4000 Гц і динамічному діапазоні 5-10</a:t>
            </a:r>
            <a:r>
              <a:rPr lang="ru-RU" sz="2000" baseline="30000" dirty="0" smtClean="0">
                <a:effectLst/>
              </a:rPr>
              <a:t>-3</a:t>
            </a:r>
            <a:r>
              <a:rPr lang="ru-RU" sz="2000" dirty="0" smtClean="0">
                <a:effectLst/>
              </a:rPr>
              <a:t> - 10</a:t>
            </a:r>
            <a:r>
              <a:rPr lang="ru-RU" sz="2000" baseline="30000" dirty="0" smtClean="0">
                <a:effectLst/>
              </a:rPr>
              <a:t>3</a:t>
            </a:r>
            <a:r>
              <a:rPr lang="ru-RU" sz="2000" dirty="0" smtClean="0">
                <a:effectLst/>
              </a:rPr>
              <a:t> м / с), або ДН-4 (при частотах 10-10 000 Гц і динамічному діапазоні 5-10</a:t>
            </a:r>
            <a:r>
              <a:rPr lang="ru-RU" sz="2000" baseline="30000" dirty="0" smtClean="0">
                <a:effectLst/>
              </a:rPr>
              <a:t>-2</a:t>
            </a:r>
            <a:r>
              <a:rPr lang="ru-RU" sz="2000" dirty="0" smtClean="0">
                <a:effectLst/>
              </a:rPr>
              <a:t> -10</a:t>
            </a:r>
            <a:r>
              <a:rPr lang="ru-RU" sz="2000" baseline="30000" dirty="0" smtClean="0">
                <a:effectLst/>
              </a:rPr>
              <a:t>3</a:t>
            </a:r>
            <a:r>
              <a:rPr lang="ru-RU" sz="2000" dirty="0" smtClean="0">
                <a:effectLst/>
              </a:rPr>
              <a:t> м / с</a:t>
            </a:r>
            <a:r>
              <a:rPr lang="ru-RU" sz="2000" baseline="30000" dirty="0" smtClean="0">
                <a:effectLst/>
              </a:rPr>
              <a:t>2</a:t>
            </a:r>
            <a:r>
              <a:rPr lang="ru-RU" sz="2000" dirty="0" smtClean="0">
                <a:effectLst/>
              </a:rPr>
              <a:t>).</a:t>
            </a:r>
          </a:p>
          <a:p>
            <a:pPr algn="just"/>
            <a:r>
              <a:rPr lang="ru-RU" sz="2000" dirty="0" smtClean="0">
                <a:effectLst/>
              </a:rPr>
              <a:t>Перехідником і кабелем (5 м) підсилювач ПМ-3 з'єднують з приладом. Вхід перехідника з'єднують кабелем (0,5 м) з гніздом 50 м вимірювального приладу.</a:t>
            </a:r>
          </a:p>
          <a:p>
            <a:pPr algn="just"/>
            <a:r>
              <a:rPr lang="ru-RU" sz="2000" dirty="0" smtClean="0">
                <a:effectLst/>
              </a:rPr>
              <a:t>При електричної калібрування перемикачі приладу встановлюють у положення: - "Дільник І" - 40; "Дільник П" - 5; "Фільтри" - "Лін"; "Рід роботи" - F (швидко) або S (повільно).</a:t>
            </a:r>
          </a:p>
          <a:p>
            <a:pPr algn="just"/>
            <a:r>
              <a:rPr lang="ru-RU" sz="2000" dirty="0" smtClean="0">
                <a:effectLst/>
              </a:rPr>
              <a:t>При натиску кнопки "Калібр." через 2 хв. після встановлення робочого режиму, потенціометром (виводять стрілку приладу, що показує на позначку шкали 0-10 відповідно до таблиці 7.2, яка приведена в паспорті приладу.</a:t>
            </a:r>
            <a:endParaRPr lang="ru-RU" sz="2000" dirty="0">
              <a:effectLst/>
            </a:endParaRPr>
          </a:p>
        </p:txBody>
      </p:sp>
    </p:spTree>
    <p:extLst>
      <p:ext uri="{BB962C8B-B14F-4D97-AF65-F5344CB8AC3E}">
        <p14:creationId xmlns:p14="http://schemas.microsoft.com/office/powerpoint/2010/main" val="14610916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94898"/>
            <a:ext cx="12192000" cy="7171194"/>
          </a:xfrm>
          <a:prstGeom prst="rect">
            <a:avLst/>
          </a:prstGeom>
        </p:spPr>
        <p:txBody>
          <a:bodyPr wrap="square">
            <a:spAutoFit/>
          </a:bodyPr>
          <a:lstStyle/>
          <a:p>
            <a:r>
              <a:rPr lang="ru-RU" sz="2000" dirty="0" smtClean="0">
                <a:effectLst/>
              </a:rPr>
              <a:t/>
            </a:r>
            <a:br>
              <a:rPr lang="ru-RU" sz="2000" dirty="0" smtClean="0">
                <a:effectLst/>
              </a:rPr>
            </a:br>
            <a:endParaRPr lang="ru-RU" sz="2000" dirty="0" smtClean="0">
              <a:effectLst/>
            </a:endParaRPr>
          </a:p>
          <a:p>
            <a:pPr algn="ctr">
              <a:buFont typeface="+mj-lt"/>
              <a:buAutoNum type="arabicPeriod"/>
            </a:pPr>
            <a:r>
              <a:rPr lang="ru-RU" sz="2000" b="1" dirty="0" smtClean="0">
                <a:effectLst/>
              </a:rPr>
              <a:t>Вимірювання </a:t>
            </a:r>
            <a:r>
              <a:rPr lang="ru-RU" sz="2000" b="1" dirty="0" err="1" smtClean="0">
                <a:effectLst/>
              </a:rPr>
              <a:t>віброприскорення</a:t>
            </a:r>
            <a:endParaRPr lang="ru-RU" sz="2000" dirty="0" smtClean="0">
              <a:effectLst/>
            </a:endParaRPr>
          </a:p>
          <a:p>
            <a:pPr algn="just"/>
            <a:r>
              <a:rPr lang="ru-RU" sz="2000" dirty="0" smtClean="0">
                <a:effectLst/>
              </a:rPr>
              <a:t>Вимірювання </a:t>
            </a:r>
            <a:r>
              <a:rPr lang="ru-RU" sz="2000" dirty="0" err="1" smtClean="0">
                <a:effectLst/>
              </a:rPr>
              <a:t>віброприскорення</a:t>
            </a:r>
            <a:r>
              <a:rPr lang="ru-RU" sz="2000" dirty="0" smtClean="0">
                <a:effectLst/>
              </a:rPr>
              <a:t>в октавних смугах частот спочатку проводиться за загальним рівнем на характеристиці "Лін". При цьому кнопки "V" і "І</a:t>
            </a:r>
            <a:r>
              <a:rPr lang="ru-RU" sz="2000" dirty="0" err="1" smtClean="0">
                <a:effectLst/>
              </a:rPr>
              <a:t>kHz</a:t>
            </a:r>
            <a:r>
              <a:rPr lang="ru-RU" sz="2000" dirty="0" smtClean="0">
                <a:effectLst/>
              </a:rPr>
              <a:t>"Відключені.</a:t>
            </a:r>
          </a:p>
          <a:p>
            <a:pPr algn="just"/>
            <a:r>
              <a:rPr lang="ru-RU" sz="2000" dirty="0" smtClean="0">
                <a:effectLst/>
              </a:rPr>
              <a:t>детектор - </a:t>
            </a:r>
            <a:r>
              <a:rPr lang="ru-RU" sz="2000" dirty="0" err="1" smtClean="0">
                <a:effectLst/>
              </a:rPr>
              <a:t>віброперетворювач</a:t>
            </a:r>
            <a:r>
              <a:rPr lang="ru-RU" sz="2000" dirty="0" smtClean="0">
                <a:effectLst/>
              </a:rPr>
              <a:t> ДН-3 або ДН-4, встановлений і закріплений воском на виміряну поверхню, з'єднують з перехідником і підсилювачем ПМ-3.</a:t>
            </a:r>
          </a:p>
          <a:p>
            <a:pPr algn="just"/>
            <a:r>
              <a:rPr lang="ru-RU" sz="2000" dirty="0" smtClean="0">
                <a:effectLst/>
              </a:rPr>
              <a:t>Перемикач приладу встановлюють у положення: - "Дільник І" - 80; "Дільник ІІ" - 50; "Фільтри" - "Лін"; "Рід роботи" - F або S.</a:t>
            </a:r>
          </a:p>
          <a:p>
            <a:pPr algn="just"/>
            <a:r>
              <a:rPr lang="ru-RU" sz="2000" dirty="0" smtClean="0">
                <a:effectLst/>
              </a:rPr>
              <a:t>У такому положенні перемикача загоряється світлодіод проти цифри 10 м / с</a:t>
            </a:r>
            <a:r>
              <a:rPr lang="ru-RU" sz="2000" baseline="30000" dirty="0" smtClean="0">
                <a:effectLst/>
              </a:rPr>
              <a:t>2</a:t>
            </a:r>
            <a:r>
              <a:rPr lang="ru-RU" sz="2000" dirty="0" smtClean="0">
                <a:effectLst/>
              </a:rPr>
              <a:t> для </a:t>
            </a:r>
            <a:r>
              <a:rPr lang="ru-RU" sz="2000" dirty="0" err="1" smtClean="0">
                <a:effectLst/>
              </a:rPr>
              <a:t>віброперетворювача</a:t>
            </a:r>
            <a:r>
              <a:rPr lang="ru-RU" sz="2000" dirty="0" smtClean="0">
                <a:effectLst/>
              </a:rPr>
              <a:t>ДН-3. Це означає, що при вимірюванні</a:t>
            </a:r>
            <a:r>
              <a:rPr lang="ru-RU" sz="2000" dirty="0" err="1" smtClean="0">
                <a:effectLst/>
              </a:rPr>
              <a:t>віброприскорення</a:t>
            </a:r>
            <a:r>
              <a:rPr lang="ru-RU" sz="2000" dirty="0" smtClean="0">
                <a:effectLst/>
              </a:rPr>
              <a:t>відлік необхідно проводити за шкалою 0-10 з урахуванням даного масштабу виміру, тобто 0-100 м / с</a:t>
            </a:r>
            <a:r>
              <a:rPr lang="ru-RU" sz="2000" baseline="30000" dirty="0" smtClean="0">
                <a:effectLst/>
              </a:rPr>
              <a:t>2</a:t>
            </a:r>
            <a:r>
              <a:rPr lang="ru-RU" sz="2000" dirty="0" smtClean="0">
                <a:effectLst/>
              </a:rPr>
              <a:t>. При положенні стрілки приладу, що показує, наприклад, на цифрі 8 прискорення дорівнюватиме 800 м / с</a:t>
            </a:r>
            <a:r>
              <a:rPr lang="ru-RU" sz="2000" baseline="30000" dirty="0" smtClean="0">
                <a:effectLst/>
              </a:rPr>
              <a:t>2</a:t>
            </a:r>
            <a:r>
              <a:rPr lang="ru-RU" sz="2000" dirty="0" smtClean="0">
                <a:effectLst/>
              </a:rPr>
              <a:t>. При роботі необхідно користуватися спочатку перемикачем "Дільник І", а потім "Дільник II".</a:t>
            </a:r>
          </a:p>
          <a:p>
            <a:pPr algn="just"/>
            <a:r>
              <a:rPr lang="ru-RU" sz="2000" dirty="0" smtClean="0">
                <a:effectLst/>
              </a:rPr>
              <a:t>Для зручності відліку значень </a:t>
            </a:r>
            <a:r>
              <a:rPr lang="ru-RU" sz="2000" dirty="0" err="1" smtClean="0">
                <a:effectLst/>
              </a:rPr>
              <a:t>віброприскорення</a:t>
            </a:r>
            <a:r>
              <a:rPr lang="ru-RU" sz="2000" dirty="0" smtClean="0">
                <a:effectLst/>
              </a:rPr>
              <a:t> користуються світловою індикацією положення перемикачів "Дільник І", "Дільник II", яка одночасно показує масштаб і вимір шкали 0-10 або 0-31,6.</a:t>
            </a:r>
          </a:p>
          <a:p>
            <a:pPr algn="just"/>
            <a:r>
              <a:rPr lang="ru-RU" sz="2000" dirty="0" smtClean="0">
                <a:effectLst/>
              </a:rPr>
              <a:t>При роботі з </a:t>
            </a:r>
            <a:r>
              <a:rPr lang="ru-RU" sz="2000" dirty="0" err="1" smtClean="0">
                <a:effectLst/>
              </a:rPr>
              <a:t>віброускорітелем</a:t>
            </a:r>
            <a:r>
              <a:rPr lang="ru-RU" sz="2000" dirty="0" smtClean="0">
                <a:effectLst/>
              </a:rPr>
              <a:t> ДН-4 методика відліку значень </a:t>
            </a:r>
            <a:r>
              <a:rPr lang="ru-RU" sz="2000" dirty="0" err="1" smtClean="0">
                <a:effectLst/>
              </a:rPr>
              <a:t>віброприскорення</a:t>
            </a:r>
            <a:r>
              <a:rPr lang="ru-RU" sz="2000" dirty="0" smtClean="0">
                <a:effectLst/>
              </a:rPr>
              <a:t>аналогічна описаної. При цьому ціна поділок шкали множиться на 10.</a:t>
            </a:r>
          </a:p>
          <a:p>
            <a:pPr algn="just"/>
            <a:r>
              <a:rPr lang="ru-RU" sz="2000" dirty="0" smtClean="0">
                <a:effectLst/>
              </a:rPr>
              <a:t>При роботі з </a:t>
            </a:r>
            <a:r>
              <a:rPr lang="ru-RU" sz="2000" dirty="0" err="1" smtClean="0">
                <a:effectLst/>
              </a:rPr>
              <a:t>віброускорітем</a:t>
            </a:r>
            <a:r>
              <a:rPr lang="ru-RU" sz="2000" dirty="0" smtClean="0">
                <a:effectLst/>
              </a:rPr>
              <a:t> ДН-4 і ДН-3 для індикації за допомогою щупа натискають кнопку "1 кГц". </a:t>
            </a:r>
          </a:p>
          <a:p>
            <a:pPr algn="just"/>
            <a:r>
              <a:rPr lang="ru-RU" sz="2000" dirty="0" smtClean="0">
                <a:effectLst/>
              </a:rPr>
              <a:t>при вимірі </a:t>
            </a:r>
            <a:r>
              <a:rPr lang="ru-RU" sz="2000" dirty="0" err="1" smtClean="0">
                <a:effectLst/>
              </a:rPr>
              <a:t>віброприскорення</a:t>
            </a:r>
            <a:r>
              <a:rPr lang="ru-RU" sz="2000" dirty="0" smtClean="0">
                <a:effectLst/>
              </a:rPr>
              <a:t>за октавними смугах встановлюють перемикач "Фільтри октавні" на необхідний октавний фільтр натисканням кнопки "Гц". При роботі з октавними фільтрами користуються лише перемикачем "Дільник II", тоді як "Дільник І" залишається в положенні, вибраного за загальним рівнем.</a:t>
            </a:r>
            <a:endParaRPr lang="ru-RU" sz="2000" dirty="0">
              <a:effectLst/>
            </a:endParaRPr>
          </a:p>
        </p:txBody>
      </p:sp>
    </p:spTree>
    <p:extLst>
      <p:ext uri="{BB962C8B-B14F-4D97-AF65-F5344CB8AC3E}">
        <p14:creationId xmlns:p14="http://schemas.microsoft.com/office/powerpoint/2010/main" val="34654536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16238"/>
            <a:ext cx="12192000" cy="4708981"/>
          </a:xfrm>
          <a:prstGeom prst="rect">
            <a:avLst/>
          </a:prstGeom>
        </p:spPr>
        <p:txBody>
          <a:bodyPr wrap="square">
            <a:spAutoFit/>
          </a:bodyPr>
          <a:lstStyle/>
          <a:p>
            <a:pPr algn="ctr"/>
            <a:r>
              <a:rPr lang="ru-RU" sz="2000" b="1" dirty="0" smtClean="0">
                <a:effectLst/>
              </a:rPr>
              <a:t>3. Вимірювання </a:t>
            </a:r>
            <a:r>
              <a:rPr lang="ru-RU" sz="2000" b="1" dirty="0" err="1" smtClean="0">
                <a:effectLst/>
              </a:rPr>
              <a:t>виброскорости</a:t>
            </a:r>
            <a:endParaRPr lang="ru-RU" sz="2000" dirty="0" smtClean="0">
              <a:effectLst/>
            </a:endParaRPr>
          </a:p>
          <a:p>
            <a:pPr algn="just"/>
            <a:r>
              <a:rPr lang="ru-RU" sz="2000" dirty="0" smtClean="0">
                <a:effectLst/>
              </a:rPr>
              <a:t>перед вимірюванням </a:t>
            </a:r>
            <a:r>
              <a:rPr lang="ru-RU" sz="2000" dirty="0" err="1" smtClean="0">
                <a:effectLst/>
              </a:rPr>
              <a:t>виброскорости</a:t>
            </a:r>
            <a:r>
              <a:rPr lang="ru-RU" sz="2000" dirty="0" smtClean="0">
                <a:effectLst/>
              </a:rPr>
              <a:t>калібрують прилад. Обраний</a:t>
            </a:r>
            <a:r>
              <a:rPr lang="ru-RU" sz="2000" dirty="0" err="1" smtClean="0">
                <a:effectLst/>
              </a:rPr>
              <a:t>віброперетворювач</a:t>
            </a:r>
            <a:r>
              <a:rPr lang="ru-RU" sz="2000" dirty="0" smtClean="0">
                <a:effectLst/>
              </a:rPr>
              <a:t> ДН-3 (при частоті 10-2800 Гц і динамічному діапазоні 0,05 мм / с, а при 10-16 Гц - 0,05-10 000 мм / с), або ДН-4 (при частоті 10-2800 Гц і динамічному діапазоні 0,5-57мм / с, а при 10-16 Гц 0,5-10 000 мм / с), встановлюють і закріплюють воском на досліджуваному об'єкті, з'єднують перехідником "5Ф5.282.167" з підсилювачем ПМ-3.</a:t>
            </a:r>
          </a:p>
          <a:p>
            <a:pPr algn="just"/>
            <a:r>
              <a:rPr lang="ru-RU" sz="2000" dirty="0" smtClean="0">
                <a:effectLst/>
              </a:rPr>
              <a:t>Перемикачі приладу встановлюють у положення: "Дільник І" - 80; "Дільник II" - 50; "Фільтри" - "Лін"; "Рід роботи" - S. Через 2 хв. після встановлення робочого режиму спочатку проводять вимір</a:t>
            </a:r>
            <a:r>
              <a:rPr lang="ru-RU" sz="2000" dirty="0" err="1" smtClean="0">
                <a:effectLst/>
              </a:rPr>
              <a:t>виброскорости</a:t>
            </a:r>
            <a:r>
              <a:rPr lang="ru-RU" sz="2000" dirty="0" smtClean="0">
                <a:effectLst/>
              </a:rPr>
              <a:t>за загальним рівнем з натиском кнопки "V". Потім за допомогою перемикача "Дільник II" досягають відхилення стрілки приладу в сектор 0-10 шкали, а "Дільник 1" залишають в положенні, обраному при вимірюванні</a:t>
            </a:r>
            <a:r>
              <a:rPr lang="ru-RU" sz="2000" dirty="0" err="1" smtClean="0">
                <a:effectLst/>
              </a:rPr>
              <a:t>віброприскорення</a:t>
            </a:r>
            <a:r>
              <a:rPr lang="ru-RU" sz="2000" dirty="0" smtClean="0">
                <a:effectLst/>
              </a:rPr>
              <a:t> за загальним рівнем.</a:t>
            </a:r>
          </a:p>
          <a:p>
            <a:pPr algn="just"/>
            <a:r>
              <a:rPr lang="ru-RU" sz="2000" dirty="0" smtClean="0">
                <a:effectLst/>
              </a:rPr>
              <a:t>Для відліку показань приладу в одиницях швидкості мм / с по засвічених светодиоду визначають шкалу відліку </a:t>
            </a:r>
            <a:r>
              <a:rPr lang="ru-RU" sz="2000" dirty="0" err="1" smtClean="0">
                <a:effectLst/>
              </a:rPr>
              <a:t>виброскорости</a:t>
            </a:r>
            <a:r>
              <a:rPr lang="ru-RU" sz="2000" dirty="0" smtClean="0">
                <a:effectLst/>
              </a:rPr>
              <a:t>.</a:t>
            </a:r>
          </a:p>
          <a:p>
            <a:pPr algn="just"/>
            <a:r>
              <a:rPr lang="ru-RU" sz="2000" dirty="0" smtClean="0">
                <a:effectLst/>
              </a:rPr>
              <a:t>Наприклад, для використання </a:t>
            </a:r>
            <a:r>
              <a:rPr lang="ru-RU" sz="2000" dirty="0" err="1" smtClean="0">
                <a:effectLst/>
              </a:rPr>
              <a:t>віброперетворювача</a:t>
            </a:r>
            <a:r>
              <a:rPr lang="ru-RU" sz="2000" dirty="0" smtClean="0">
                <a:effectLst/>
              </a:rPr>
              <a:t> ДН-3 </a:t>
            </a:r>
            <a:r>
              <a:rPr lang="ru-RU" sz="2000" dirty="0" err="1" smtClean="0">
                <a:effectLst/>
              </a:rPr>
              <a:t>загорян</a:t>
            </a:r>
            <a:r>
              <a:rPr lang="ru-RU" sz="2000" dirty="0" smtClean="0">
                <a:effectLst/>
              </a:rPr>
              <a:t>світлодіод перед цифрою 0,3 на шкалі мм / с. Це означає, що при положенні стрілки приладу, що показує на позначці 2 нижньої шкали 0-31,6 значення</a:t>
            </a:r>
            <a:r>
              <a:rPr lang="ru-RU" sz="2000" dirty="0" err="1" smtClean="0">
                <a:effectLst/>
              </a:rPr>
              <a:t>виброскорости</a:t>
            </a:r>
            <a:r>
              <a:rPr lang="ru-RU" sz="2000" dirty="0" smtClean="0">
                <a:effectLst/>
              </a:rPr>
              <a:t> дорівнюватиме 0,2 мм / с.</a:t>
            </a:r>
            <a:endParaRPr lang="ru-RU" sz="2000" dirty="0">
              <a:effectLst/>
            </a:endParaRPr>
          </a:p>
        </p:txBody>
      </p:sp>
    </p:spTree>
    <p:extLst>
      <p:ext uri="{BB962C8B-B14F-4D97-AF65-F5344CB8AC3E}">
        <p14:creationId xmlns:p14="http://schemas.microsoft.com/office/powerpoint/2010/main" val="16959748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49707"/>
            <a:ext cx="12192000" cy="3785652"/>
          </a:xfrm>
          <a:prstGeom prst="rect">
            <a:avLst/>
          </a:prstGeom>
        </p:spPr>
        <p:txBody>
          <a:bodyPr wrap="square">
            <a:spAutoFit/>
          </a:bodyPr>
          <a:lstStyle/>
          <a:p>
            <a:pPr algn="just"/>
            <a:r>
              <a:rPr lang="ru-RU" sz="2000" dirty="0" smtClean="0">
                <a:effectLst/>
              </a:rPr>
              <a:t>При роботі з </a:t>
            </a:r>
            <a:r>
              <a:rPr lang="ru-RU" sz="2000" dirty="0" err="1" smtClean="0">
                <a:effectLst/>
              </a:rPr>
              <a:t>віброперетворювачем</a:t>
            </a:r>
            <a:r>
              <a:rPr lang="ru-RU" sz="2000" dirty="0" smtClean="0">
                <a:effectLst/>
              </a:rPr>
              <a:t> ДН-4 методика відліку значення </a:t>
            </a:r>
            <a:r>
              <a:rPr lang="ru-RU" sz="2000" dirty="0" err="1" smtClean="0">
                <a:effectLst/>
              </a:rPr>
              <a:t>виброскорости</a:t>
            </a:r>
            <a:r>
              <a:rPr lang="ru-RU" sz="2000" dirty="0" smtClean="0">
                <a:effectLst/>
              </a:rPr>
              <a:t>аналогічна. При цьому ціна поділок множиться на 10.</a:t>
            </a:r>
          </a:p>
          <a:p>
            <a:pPr algn="just"/>
            <a:r>
              <a:rPr lang="ru-RU" sz="2000" dirty="0" smtClean="0">
                <a:effectLst/>
              </a:rPr>
              <a:t>Вимірювання </a:t>
            </a:r>
            <a:r>
              <a:rPr lang="ru-RU" sz="2000" dirty="0" err="1" smtClean="0">
                <a:effectLst/>
              </a:rPr>
              <a:t>виброскорости</a:t>
            </a:r>
            <a:r>
              <a:rPr lang="ru-RU" sz="2000" dirty="0" smtClean="0">
                <a:effectLst/>
              </a:rPr>
              <a:t> в октавних смугах частот виконується аналогічно вимірюванню </a:t>
            </a:r>
            <a:r>
              <a:rPr lang="ru-RU" sz="2000" dirty="0" err="1" smtClean="0">
                <a:effectLst/>
              </a:rPr>
              <a:t>віброприскорення</a:t>
            </a:r>
            <a:r>
              <a:rPr lang="ru-RU" sz="2000" dirty="0" smtClean="0">
                <a:effectLst/>
              </a:rPr>
              <a:t>.</a:t>
            </a:r>
          </a:p>
          <a:p>
            <a:pPr algn="just"/>
            <a:r>
              <a:rPr lang="ru-RU" sz="2000" dirty="0" smtClean="0">
                <a:effectLst/>
              </a:rPr>
              <a:t>при вимірі </a:t>
            </a:r>
            <a:r>
              <a:rPr lang="ru-RU" sz="2000" dirty="0" err="1" smtClean="0">
                <a:effectLst/>
              </a:rPr>
              <a:t>виброскорости</a:t>
            </a:r>
            <a:r>
              <a:rPr lang="ru-RU" sz="2000" dirty="0" smtClean="0">
                <a:effectLst/>
              </a:rPr>
              <a:t> або </a:t>
            </a:r>
            <a:r>
              <a:rPr lang="ru-RU" sz="2000" dirty="0" err="1" smtClean="0">
                <a:effectLst/>
              </a:rPr>
              <a:t>віброприскорення</a:t>
            </a:r>
            <a:r>
              <a:rPr lang="ru-RU" sz="2000" dirty="0" smtClean="0">
                <a:effectLst/>
              </a:rPr>
              <a:t> в децибелах необхідно скласти показання світлодіода на шкалі дБ і МІ01 з показаннями приладу на шкалі - </a:t>
            </a:r>
            <a:r>
              <a:rPr lang="ru-RU" sz="2000" i="1" dirty="0" smtClean="0">
                <a:effectLst/>
              </a:rPr>
              <a:t>+ </a:t>
            </a:r>
            <a:r>
              <a:rPr lang="ru-RU" sz="2000" dirty="0" smtClean="0">
                <a:effectLst/>
              </a:rPr>
              <a:t>дБ, а потім до отриманого результату додають або віднімають такі величини в децибелах:</a:t>
            </a:r>
          </a:p>
          <a:p>
            <a:pPr algn="just"/>
            <a:r>
              <a:rPr lang="ru-RU" sz="2000" dirty="0" smtClean="0">
                <a:effectLst/>
              </a:rPr>
              <a:t>- при вимірюванні </a:t>
            </a:r>
            <a:r>
              <a:rPr lang="ru-RU" sz="2000" dirty="0" err="1" smtClean="0">
                <a:effectLst/>
              </a:rPr>
              <a:t>віброприскорення</a:t>
            </a:r>
            <a:r>
              <a:rPr lang="ru-RU" sz="2000" dirty="0" smtClean="0">
                <a:effectLst/>
              </a:rPr>
              <a:t> з </a:t>
            </a:r>
            <a:r>
              <a:rPr lang="ru-RU" sz="2000" dirty="0" err="1" smtClean="0">
                <a:effectLst/>
              </a:rPr>
              <a:t>віброперетворювачем</a:t>
            </a:r>
            <a:r>
              <a:rPr lang="ru-RU" sz="2000" dirty="0" smtClean="0">
                <a:effectLst/>
              </a:rPr>
              <a:t> ДН-3 віднімають 10 дБ;</a:t>
            </a:r>
          </a:p>
          <a:p>
            <a:pPr algn="just"/>
            <a:r>
              <a:rPr lang="ru-RU" sz="2000" dirty="0" smtClean="0">
                <a:effectLst/>
              </a:rPr>
              <a:t>- при вимірюванні </a:t>
            </a:r>
            <a:r>
              <a:rPr lang="ru-RU" sz="2000" dirty="0" err="1" smtClean="0">
                <a:effectLst/>
              </a:rPr>
              <a:t>віброприскорення</a:t>
            </a:r>
            <a:r>
              <a:rPr lang="ru-RU" sz="2000" dirty="0" smtClean="0">
                <a:effectLst/>
              </a:rPr>
              <a:t> з </a:t>
            </a:r>
            <a:r>
              <a:rPr lang="ru-RU" sz="2000" dirty="0" err="1" smtClean="0">
                <a:effectLst/>
              </a:rPr>
              <a:t>віброперетворювачем</a:t>
            </a:r>
            <a:r>
              <a:rPr lang="ru-RU" sz="2000" dirty="0" smtClean="0">
                <a:effectLst/>
              </a:rPr>
              <a:t> ДН-4 додають 10 дБ;</a:t>
            </a:r>
          </a:p>
          <a:p>
            <a:pPr algn="just"/>
            <a:r>
              <a:rPr lang="ru-RU" sz="2000" dirty="0" smtClean="0">
                <a:effectLst/>
              </a:rPr>
              <a:t>- при вимірюванні </a:t>
            </a:r>
            <a:r>
              <a:rPr lang="ru-RU" sz="2000" dirty="0" err="1" smtClean="0">
                <a:effectLst/>
              </a:rPr>
              <a:t>виброскорости</a:t>
            </a:r>
            <a:r>
              <a:rPr lang="ru-RU" sz="2000" dirty="0" smtClean="0">
                <a:effectLst/>
              </a:rPr>
              <a:t> з </a:t>
            </a:r>
            <a:r>
              <a:rPr lang="ru-RU" sz="2000" dirty="0" err="1" smtClean="0">
                <a:effectLst/>
              </a:rPr>
              <a:t>віброперетворювачем</a:t>
            </a:r>
            <a:r>
              <a:rPr lang="ru-RU" sz="2000" dirty="0" smtClean="0">
                <a:effectLst/>
              </a:rPr>
              <a:t> ДН-3 додають 26 дБ;</a:t>
            </a:r>
          </a:p>
          <a:p>
            <a:pPr algn="just"/>
            <a:r>
              <a:rPr lang="ru-RU" sz="2000" dirty="0" smtClean="0">
                <a:effectLst/>
              </a:rPr>
              <a:t>- при вимірюванні </a:t>
            </a:r>
            <a:r>
              <a:rPr lang="ru-RU" sz="2000" dirty="0" err="1" smtClean="0">
                <a:effectLst/>
              </a:rPr>
              <a:t>виброскорости</a:t>
            </a:r>
            <a:r>
              <a:rPr lang="ru-RU" sz="2000" dirty="0" smtClean="0">
                <a:effectLst/>
              </a:rPr>
              <a:t> з </a:t>
            </a:r>
            <a:r>
              <a:rPr lang="ru-RU" sz="2000" dirty="0" err="1" smtClean="0">
                <a:effectLst/>
              </a:rPr>
              <a:t>віброперетворювачем</a:t>
            </a:r>
            <a:r>
              <a:rPr lang="ru-RU" sz="2000" dirty="0" smtClean="0">
                <a:effectLst/>
              </a:rPr>
              <a:t> ДН-4 додають 46 дБ.</a:t>
            </a:r>
          </a:p>
          <a:p>
            <a:pPr algn="just"/>
            <a:r>
              <a:rPr lang="ru-RU" sz="2000" dirty="0" smtClean="0">
                <a:effectLst/>
              </a:rPr>
              <a:t/>
            </a:r>
            <a:br>
              <a:rPr lang="ru-RU" sz="2000" dirty="0" smtClean="0">
                <a:effectLst/>
              </a:rPr>
            </a:br>
            <a:endParaRPr lang="ru-RU" sz="2000" dirty="0">
              <a:effectLst/>
            </a:endParaRPr>
          </a:p>
        </p:txBody>
      </p:sp>
    </p:spTree>
    <p:extLst>
      <p:ext uri="{BB962C8B-B14F-4D97-AF65-F5344CB8AC3E}">
        <p14:creationId xmlns:p14="http://schemas.microsoft.com/office/powerpoint/2010/main" val="36446497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3477875"/>
          </a:xfrm>
          <a:prstGeom prst="rect">
            <a:avLst/>
          </a:prstGeom>
        </p:spPr>
        <p:txBody>
          <a:bodyPr wrap="square">
            <a:spAutoFit/>
          </a:bodyPr>
          <a:lstStyle/>
          <a:p>
            <a:pPr algn="just"/>
            <a:r>
              <a:rPr lang="ru-RU" sz="2000" dirty="0" smtClean="0">
                <a:effectLst/>
              </a:rPr>
              <a:t/>
            </a:r>
            <a:br>
              <a:rPr lang="ru-RU" sz="2000" dirty="0" smtClean="0">
                <a:effectLst/>
              </a:rPr>
            </a:br>
            <a:endParaRPr lang="ru-RU" sz="2000" dirty="0" smtClean="0">
              <a:effectLst/>
            </a:endParaRPr>
          </a:p>
          <a:p>
            <a:pPr algn="ctr"/>
            <a:r>
              <a:rPr lang="ru-RU" sz="2000" b="1" dirty="0" smtClean="0">
                <a:effectLst/>
              </a:rPr>
              <a:t>4. Гігієнічна оцінка вібрації</a:t>
            </a:r>
            <a:endParaRPr lang="ru-RU" sz="2000" dirty="0" smtClean="0">
              <a:effectLst/>
            </a:endParaRPr>
          </a:p>
          <a:p>
            <a:pPr algn="just"/>
            <a:r>
              <a:rPr lang="ru-RU" sz="2000" dirty="0" smtClean="0">
                <a:effectLst/>
              </a:rPr>
              <a:t>Вимірювання і гігієнічна оцінка вібрації проводиться на підставі ДСН 3.3.6.039-99 «Державні санітарні норми виробничої загальної та локальної вібрації». Відповідно до цього документу вібрація нормується окремо для кожного напряму по вертикалі і по горизонталі в кожній октавной смузі.</a:t>
            </a:r>
          </a:p>
          <a:p>
            <a:pPr algn="just"/>
            <a:r>
              <a:rPr lang="ru-RU" sz="2000" dirty="0" smtClean="0">
                <a:effectLst/>
              </a:rPr>
              <a:t>Базова частота граничного спектра для загальної вібрації дорівнює 63 Гц, для локальної - 125 Гц.</a:t>
            </a:r>
          </a:p>
          <a:p>
            <a:pPr algn="just"/>
            <a:r>
              <a:rPr lang="ru-RU" sz="2000" dirty="0" smtClean="0">
                <a:effectLst/>
              </a:rPr>
              <a:t>Гігієнічні норми вібрації, встановлені для робочої зміни о 8 годині, для загальної транспортної, транспортно-технічної та різних видів технологічних вібрацій, а також для локальної вібрації (табл. 3).</a:t>
            </a:r>
            <a:endParaRPr lang="ru-RU" sz="2000" dirty="0">
              <a:effectLst/>
            </a:endParaRPr>
          </a:p>
        </p:txBody>
      </p:sp>
    </p:spTree>
    <p:extLst>
      <p:ext uri="{BB962C8B-B14F-4D97-AF65-F5344CB8AC3E}">
        <p14:creationId xmlns:p14="http://schemas.microsoft.com/office/powerpoint/2010/main" val="1381172030"/>
      </p:ext>
    </p:extLst>
  </p:cSld>
  <p:clrMapOvr>
    <a:masterClrMapping/>
  </p:clrMapOvr>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172</TotalTime>
  <Words>4366</Words>
  <Application>Microsoft Office PowerPoint</Application>
  <PresentationFormat>Широкоэкранный</PresentationFormat>
  <Paragraphs>679</Paragraphs>
  <Slides>43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43</vt:i4>
      </vt:variant>
    </vt:vector>
  </HeadingPairs>
  <TitlesOfParts>
    <vt:vector size="48" baseType="lpstr">
      <vt:lpstr>Arial</vt:lpstr>
      <vt:lpstr>Calibri</vt:lpstr>
      <vt:lpstr>Calibri Light</vt:lpstr>
      <vt:lpstr>Symbol, serif</vt:lpstr>
      <vt:lpstr>Ретро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Зверніть увагу!</vt:lpstr>
      <vt:lpstr> Заходи щодо попередження шкідливої ​​дії шуму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Вібраційна хвороба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Александр</dc:creator>
  <cp:lastModifiedBy>Пользователь</cp:lastModifiedBy>
  <cp:revision>19</cp:revision>
  <dcterms:created xsi:type="dcterms:W3CDTF">2017-08-02T12:43:27Z</dcterms:created>
  <dcterms:modified xsi:type="dcterms:W3CDTF">2023-02-22T16:27:36Z</dcterms:modified>
</cp:coreProperties>
</file>