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66"/>
    <a:srgbClr val="33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94660"/>
  </p:normalViewPr>
  <p:slideViewPr>
    <p:cSldViewPr>
      <p:cViewPr varScale="1">
        <p:scale>
          <a:sx n="69" d="100"/>
          <a:sy n="69" d="100"/>
        </p:scale>
        <p:origin x="13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6C8A17-94E9-418F-9888-5B6EBEB029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89BF70-AA1E-4A4A-8C5B-98A1B4832A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244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615849-60C0-4287-8BD4-9E88C8A914D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90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0E4FE-142E-4ED5-8D13-EC2502B345A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84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3A4F5-D828-4B30-9DA3-E443E20DEAB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71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5A085-50DD-476E-AF1E-75539EA3CE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2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697AC-FE75-48B0-A458-F3673C1BF3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9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2E6A33-D6E7-4879-A4D9-663F41866F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47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C65AA-FE23-41B7-9A44-A972EF1EF3D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8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08F3A0-1280-40C7-8F71-5F6DC71AE5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25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1BECC9-27E5-4E98-BA3E-CFAF4651D76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41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99FF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BD64CCA-D0EA-4649-AA69-20C765B90D5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0" y="4437112"/>
            <a:ext cx="511333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66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Лектор: </a:t>
            </a:r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ЗАВІДУВАЧ КАФЕДРОЮ ГІГІЄНИ ТА МЕДИЧНОЇ ЕКОЛОГІЇ ПРОФЕСОР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ДОКТОР МЕДИЧНИХ НАУК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000" b="1" i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БАБІЄНКО ВОЛОДИМИР ВОЛОДИМИРОВИЧ</a:t>
            </a:r>
          </a:p>
        </p:txBody>
      </p:sp>
      <p:sp>
        <p:nvSpPr>
          <p:cNvPr id="2051" name="Заголовок 7"/>
          <p:cNvSpPr>
            <a:spLocks noGrp="1"/>
          </p:cNvSpPr>
          <p:nvPr>
            <p:ph type="title"/>
          </p:nvPr>
        </p:nvSpPr>
        <p:spPr>
          <a:xfrm>
            <a:off x="395288" y="981075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</a:rPr>
              <a:t>ГІГІЄНА ПРАЦІ</a:t>
            </a:r>
            <a:b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</a:rPr>
            </a:b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08" y="2124075"/>
            <a:ext cx="4176992" cy="4733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813" y="285750"/>
            <a:ext cx="7772400" cy="1470025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 smtClean="0">
                <a:solidFill>
                  <a:srgbClr val="000066"/>
                </a:solidFill>
              </a:rPr>
              <a:t>Гігієна</a:t>
            </a:r>
            <a:r>
              <a:rPr lang="ru-RU" sz="4000" b="1" dirty="0" smtClean="0">
                <a:solidFill>
                  <a:srgbClr val="000066"/>
                </a:solidFill>
              </a:rPr>
              <a:t> </a:t>
            </a:r>
            <a:r>
              <a:rPr lang="ru-RU" sz="4000" b="1" dirty="0" err="1" smtClean="0">
                <a:solidFill>
                  <a:srgbClr val="000066"/>
                </a:solidFill>
              </a:rPr>
              <a:t>праці</a:t>
            </a:r>
            <a:endParaRPr lang="ru-RU" sz="4000" b="1" dirty="0" smtClean="0">
              <a:solidFill>
                <a:srgbClr val="000066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2708275"/>
            <a:ext cx="6911975" cy="1752600"/>
          </a:xfrm>
          <a:effectLst>
            <a:outerShdw dist="12700" dir="162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400" dirty="0" err="1" smtClean="0">
                <a:solidFill>
                  <a:srgbClr val="FF6600"/>
                </a:solidFill>
              </a:rPr>
              <a:t>Гігієна</a:t>
            </a:r>
            <a:r>
              <a:rPr lang="ru-RU" sz="4400" dirty="0" smtClean="0">
                <a:solidFill>
                  <a:srgbClr val="FF6600"/>
                </a:solidFill>
              </a:rPr>
              <a:t> </a:t>
            </a:r>
            <a:r>
              <a:rPr lang="ru-RU" sz="4400" dirty="0" err="1" smtClean="0">
                <a:solidFill>
                  <a:srgbClr val="FF6600"/>
                </a:solidFill>
              </a:rPr>
              <a:t>праці</a:t>
            </a:r>
            <a:r>
              <a:rPr lang="ru-RU" sz="2400" dirty="0"/>
              <a:t> -</a:t>
            </a:r>
            <a:r>
              <a:rPr lang="ru-RU" sz="2400" dirty="0" err="1"/>
              <a:t>профілактична</a:t>
            </a:r>
            <a:r>
              <a:rPr lang="ru-RU" sz="2400" dirty="0"/>
              <a:t> </a:t>
            </a:r>
            <a:r>
              <a:rPr lang="ru-RU" sz="2400" dirty="0" err="1"/>
              <a:t>дисципліна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і характер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здоров'я</a:t>
            </a:r>
            <a:r>
              <a:rPr lang="ru-RU" sz="2400" dirty="0"/>
              <a:t> і </a:t>
            </a:r>
            <a:r>
              <a:rPr lang="ru-RU" sz="2400" dirty="0" err="1"/>
              <a:t>функціональний</a:t>
            </a:r>
            <a:r>
              <a:rPr lang="ru-RU" sz="2400" dirty="0"/>
              <a:t> стан </a:t>
            </a:r>
            <a:r>
              <a:rPr lang="ru-RU" sz="2400" dirty="0" err="1"/>
              <a:t>людини</a:t>
            </a:r>
            <a:endParaRPr lang="ru-RU" sz="24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66"/>
                </a:solidFill>
              </a:rPr>
              <a:t>ГІГІЄНА ПРАЦІ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33600"/>
            <a:ext cx="8229600" cy="24479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dirty="0" err="1"/>
              <a:t>Розробляє</a:t>
            </a:r>
            <a:r>
              <a:rPr lang="ru-RU" sz="2800" dirty="0"/>
              <a:t> </a:t>
            </a:r>
            <a:r>
              <a:rPr lang="ru-RU" sz="2800" dirty="0" err="1"/>
              <a:t>наукові</a:t>
            </a:r>
            <a:r>
              <a:rPr lang="ru-RU" sz="2800" dirty="0"/>
              <a:t> </a:t>
            </a:r>
            <a:r>
              <a:rPr lang="ru-RU" sz="2800" dirty="0" err="1"/>
              <a:t>основи</a:t>
            </a:r>
            <a:r>
              <a:rPr lang="ru-RU" sz="2800" dirty="0"/>
              <a:t> і </a:t>
            </a:r>
            <a:r>
              <a:rPr lang="ru-RU" sz="2800" dirty="0" err="1"/>
              <a:t>практичні</a:t>
            </a:r>
            <a:r>
              <a:rPr lang="ru-RU" sz="2800" dirty="0"/>
              <a:t> заходи, </a:t>
            </a:r>
            <a:r>
              <a:rPr lang="ru-RU" sz="2800" dirty="0" err="1"/>
              <a:t>спрямовані</a:t>
            </a:r>
            <a:r>
              <a:rPr lang="ru-RU" sz="2800" dirty="0"/>
              <a:t> на </a:t>
            </a:r>
            <a:r>
              <a:rPr lang="ru-RU" sz="2800" dirty="0" err="1"/>
              <a:t>профілактику</a:t>
            </a:r>
            <a:r>
              <a:rPr lang="ru-RU" sz="2800" dirty="0"/>
              <a:t> </a:t>
            </a:r>
            <a:r>
              <a:rPr lang="ru-RU" sz="2800" dirty="0" err="1"/>
              <a:t>шкідливої</a:t>
            </a:r>
            <a:r>
              <a:rPr lang="ru-RU" sz="2800" dirty="0"/>
              <a:t> ​​і </a:t>
            </a:r>
            <a:r>
              <a:rPr lang="ru-RU" sz="2800" dirty="0" err="1"/>
              <a:t>небезпечної</a:t>
            </a:r>
            <a:r>
              <a:rPr lang="ru-RU" sz="2800" dirty="0"/>
              <a:t> </a:t>
            </a:r>
            <a:r>
              <a:rPr lang="ru-RU" sz="2800" dirty="0" err="1"/>
              <a:t>дії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 </a:t>
            </a:r>
            <a:r>
              <a:rPr lang="ru-RU" sz="2800" dirty="0" err="1"/>
              <a:t>виробничого</a:t>
            </a:r>
            <a:r>
              <a:rPr lang="ru-RU" sz="2800" dirty="0"/>
              <a:t> </a:t>
            </a:r>
            <a:r>
              <a:rPr lang="ru-RU" sz="2800" dirty="0" err="1"/>
              <a:t>середовища</a:t>
            </a:r>
            <a:r>
              <a:rPr lang="ru-RU" sz="2800" dirty="0"/>
              <a:t> і трудового </a:t>
            </a:r>
            <a:r>
              <a:rPr lang="ru-RU" sz="2800" dirty="0" err="1"/>
              <a:t>процесу</a:t>
            </a:r>
            <a:r>
              <a:rPr lang="ru-RU" sz="2800" dirty="0"/>
              <a:t> на </a:t>
            </a:r>
            <a:r>
              <a:rPr lang="ru-RU" sz="2800" dirty="0" err="1"/>
              <a:t>працюючих</a:t>
            </a:r>
            <a:r>
              <a:rPr lang="ru-RU" sz="2800" dirty="0"/>
              <a:t>   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9046"/>
            <a:ext cx="8229600" cy="1136609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66"/>
                </a:solidFill>
              </a:rPr>
              <a:t>МЕТОДИ ГІГІЄНИ ПРАЦІ</a:t>
            </a:r>
            <a:endParaRPr lang="ru-RU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2060575"/>
            <a:ext cx="4619625" cy="29813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фізичні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хімічні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Фізико-хімічні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фізіологічні</a:t>
            </a:r>
            <a:endParaRPr lang="ru-RU" b="1" dirty="0">
              <a:solidFill>
                <a:srgbClr val="FF6600"/>
              </a:solidFill>
              <a:latin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ru-RU" b="1" dirty="0" err="1">
                <a:solidFill>
                  <a:srgbClr val="FF6600"/>
                </a:solidFill>
                <a:latin typeface="Times New Roman" pitchFamily="18" charset="0"/>
              </a:rPr>
              <a:t>Статистичні</a:t>
            </a:r>
            <a:endParaRPr lang="ru-RU" b="1" dirty="0" smtClean="0">
              <a:solidFill>
                <a:srgbClr val="FF66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507412" cy="1143000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>
                <a:latin typeface="Times New Roman" pitchFamily="18" charset="0"/>
              </a:rPr>
              <a:t>ВИРОБНИЧА </a:t>
            </a:r>
            <a:r>
              <a:rPr lang="ru-RU" b="1" dirty="0" smtClean="0">
                <a:latin typeface="Times New Roman" pitchFamily="18" charset="0"/>
              </a:rPr>
              <a:t>САНІТАРІЯ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49500"/>
            <a:ext cx="8229600" cy="2765425"/>
          </a:xfrm>
          <a:effectLst>
            <a:outerShdw dist="28398" dir="1593903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Система </a:t>
            </a:r>
            <a:r>
              <a:rPr lang="ru-RU" dirty="0" err="1">
                <a:solidFill>
                  <a:srgbClr val="FF6600"/>
                </a:solidFill>
              </a:rPr>
              <a:t>організаційних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гігієнічних</a:t>
            </a:r>
            <a:r>
              <a:rPr lang="ru-RU" dirty="0">
                <a:solidFill>
                  <a:srgbClr val="FF6600"/>
                </a:solidFill>
              </a:rPr>
              <a:t> та </a:t>
            </a:r>
            <a:r>
              <a:rPr lang="ru-RU" dirty="0" err="1">
                <a:solidFill>
                  <a:srgbClr val="FF6600"/>
                </a:solidFill>
              </a:rPr>
              <a:t>санітарно-технічних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заходів</a:t>
            </a:r>
            <a:r>
              <a:rPr lang="ru-RU" dirty="0">
                <a:solidFill>
                  <a:srgbClr val="FF6600"/>
                </a:solidFill>
              </a:rPr>
              <a:t> і </a:t>
            </a:r>
            <a:r>
              <a:rPr lang="ru-RU" dirty="0" err="1">
                <a:solidFill>
                  <a:srgbClr val="FF6600"/>
                </a:solidFill>
              </a:rPr>
              <a:t>засобів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запобігають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 smtClean="0">
                <a:solidFill>
                  <a:srgbClr val="FF6600"/>
                </a:solidFill>
              </a:rPr>
              <a:t>впливу</a:t>
            </a:r>
            <a:r>
              <a:rPr lang="ru-RU" dirty="0" smtClean="0">
                <a:solidFill>
                  <a:srgbClr val="FF6600"/>
                </a:solidFill>
              </a:rPr>
              <a:t> </a:t>
            </a:r>
            <a:r>
              <a:rPr lang="ru-RU" dirty="0">
                <a:solidFill>
                  <a:srgbClr val="FF6600"/>
                </a:solidFill>
              </a:rPr>
              <a:t>на </a:t>
            </a:r>
            <a:r>
              <a:rPr lang="ru-RU" dirty="0" err="1">
                <a:solidFill>
                  <a:srgbClr val="FF6600"/>
                </a:solidFill>
              </a:rPr>
              <a:t>працюючих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шкідливих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виробничих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факторів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964612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latin typeface="Times New Roman" pitchFamily="18" charset="0"/>
              </a:rPr>
              <a:t>ШКІДЛИВІ </a:t>
            </a:r>
            <a:r>
              <a:rPr lang="ru-RU" sz="4000" b="1" dirty="0">
                <a:latin typeface="Times New Roman" pitchFamily="18" charset="0"/>
              </a:rPr>
              <a:t>І НЕБЕЗПЕЧНІ ВИРОБНИЧІ ФАКТОРИ</a:t>
            </a:r>
            <a:endParaRPr lang="ru-RU" sz="4000" b="1" dirty="0" smtClean="0">
              <a:latin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3544887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Шкідливий</a:t>
            </a:r>
            <a:r>
              <a:rPr lang="ru-RU" dirty="0">
                <a:solidFill>
                  <a:srgbClr val="FF6600"/>
                </a:solidFill>
              </a:rPr>
              <a:t> фактор </a:t>
            </a:r>
            <a:r>
              <a:rPr lang="ru-RU" dirty="0" err="1">
                <a:solidFill>
                  <a:srgbClr val="FF6600"/>
                </a:solidFill>
              </a:rPr>
              <a:t>робочого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 - фактор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 і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вплив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якого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працівника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може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викликати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професійне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захворювання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інше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порушення</a:t>
            </a:r>
            <a:r>
              <a:rPr lang="ru-RU" dirty="0">
                <a:solidFill>
                  <a:srgbClr val="FF6600"/>
                </a:solidFill>
              </a:rPr>
              <a:t> стану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ушкодження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потомства.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5888"/>
            <a:ext cx="822960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latin typeface="Times New Roman" pitchFamily="18" charset="0"/>
              </a:rPr>
              <a:t>ШКІДЛИВІ ФАКТОРИ</a:t>
            </a:r>
            <a:endParaRPr lang="ru-RU" dirty="0" smtClean="0">
              <a:latin typeface="Times New Roman" pitchFamily="18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44868" y="1258888"/>
            <a:ext cx="7848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Фізичні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фактори</a:t>
            </a:r>
            <a:r>
              <a:rPr lang="ru-RU" sz="2800" b="1" dirty="0">
                <a:solidFill>
                  <a:srgbClr val="FF6600"/>
                </a:solidFill>
              </a:rPr>
              <a:t> - температура, </a:t>
            </a:r>
            <a:r>
              <a:rPr lang="ru-RU" sz="2800" b="1" dirty="0" err="1">
                <a:solidFill>
                  <a:srgbClr val="FF6600"/>
                </a:solidFill>
              </a:rPr>
              <a:t>вологість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швидкість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руху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повітря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теплове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випромінювання</a:t>
            </a:r>
            <a:r>
              <a:rPr lang="ru-RU" sz="2800" b="1" dirty="0">
                <a:solidFill>
                  <a:srgbClr val="FF6600"/>
                </a:solidFill>
              </a:rPr>
              <a:t>, ЕМП та </a:t>
            </a:r>
            <a:r>
              <a:rPr lang="ru-RU" sz="2800" b="1" dirty="0" err="1">
                <a:solidFill>
                  <a:srgbClr val="FF6600"/>
                </a:solidFill>
              </a:rPr>
              <a:t>випромінювання</a:t>
            </a:r>
            <a:endParaRPr lang="ru-RU" sz="2800" b="1" dirty="0">
              <a:solidFill>
                <a:srgbClr val="FF6600"/>
              </a:solidFill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44868" y="2772471"/>
            <a:ext cx="617505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6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Хімічні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фактори</a:t>
            </a:r>
            <a:r>
              <a:rPr lang="ru-RU" sz="2800" b="1" dirty="0">
                <a:solidFill>
                  <a:srgbClr val="FF6600"/>
                </a:solidFill>
              </a:rPr>
              <a:t> - </a:t>
            </a:r>
            <a:r>
              <a:rPr lang="ru-RU" sz="2800" b="1" dirty="0" err="1">
                <a:solidFill>
                  <a:srgbClr val="FF6600"/>
                </a:solidFill>
              </a:rPr>
              <a:t>хімічні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речовини</a:t>
            </a:r>
            <a:r>
              <a:rPr lang="ru-RU" sz="2800" b="1" dirty="0">
                <a:solidFill>
                  <a:srgbClr val="FF6600"/>
                </a:solidFill>
              </a:rPr>
              <a:t> і </a:t>
            </a:r>
            <a:r>
              <a:rPr lang="ru-RU" sz="2800" b="1" dirty="0" err="1">
                <a:solidFill>
                  <a:srgbClr val="FF6600"/>
                </a:solidFill>
              </a:rPr>
              <a:t>суміші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речовин</a:t>
            </a:r>
            <a:endParaRPr lang="ru-RU" sz="2800" b="1" dirty="0">
              <a:solidFill>
                <a:srgbClr val="FF66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900113" y="3933056"/>
            <a:ext cx="5040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err="1" smtClean="0">
                <a:solidFill>
                  <a:srgbClr val="FF6600"/>
                </a:solidFill>
              </a:rPr>
              <a:t>Біологічні</a:t>
            </a:r>
            <a:r>
              <a:rPr lang="ru-RU" sz="2800" b="1" dirty="0" smtClean="0">
                <a:solidFill>
                  <a:srgbClr val="FF6600"/>
                </a:solidFill>
              </a:rPr>
              <a:t> </a:t>
            </a:r>
            <a:r>
              <a:rPr lang="ru-RU" sz="2800" b="1" dirty="0" err="1" smtClean="0">
                <a:solidFill>
                  <a:srgbClr val="FF6600"/>
                </a:solidFill>
              </a:rPr>
              <a:t>фактори</a:t>
            </a:r>
            <a:endParaRPr lang="ru-RU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900113" y="4581525"/>
            <a:ext cx="7416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2800" b="1">
                <a:solidFill>
                  <a:srgbClr val="FF6600"/>
                </a:solidFill>
              </a:rPr>
              <a:t>Фактори трудового процесу (тяжкість праці та напруженість праці)</a:t>
            </a:r>
            <a:endParaRPr lang="ru-RU" sz="2800" b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22960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ТЯЖКІСТЬ ПРАЦІ</a:t>
            </a:r>
            <a:endParaRPr lang="ru-RU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133600"/>
            <a:ext cx="8229600" cy="3124200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Характеристика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відображає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переважне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 на опорно-</a:t>
            </a:r>
            <a:r>
              <a:rPr lang="ru-RU" dirty="0" err="1">
                <a:solidFill>
                  <a:srgbClr val="FF6600"/>
                </a:solidFill>
              </a:rPr>
              <a:t>руховий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апарат</a:t>
            </a:r>
            <a:r>
              <a:rPr lang="ru-RU" dirty="0">
                <a:solidFill>
                  <a:srgbClr val="FF6600"/>
                </a:solidFill>
              </a:rPr>
              <a:t> і </a:t>
            </a:r>
            <a:r>
              <a:rPr lang="ru-RU" dirty="0" err="1">
                <a:solidFill>
                  <a:srgbClr val="FF6600"/>
                </a:solidFill>
              </a:rPr>
              <a:t>функціональні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системи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організму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забезпечують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його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діяльність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b="1" dirty="0" smtClean="0">
                <a:solidFill>
                  <a:srgbClr val="000066"/>
                </a:solidFill>
                <a:latin typeface="Times New Roman" pitchFamily="18" charset="0"/>
              </a:rPr>
              <a:t>ТЯЖКІСТЬ ПРАЦІ</a:t>
            </a:r>
            <a:endParaRPr lang="ru-RU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Характеризується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фізичним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динамічним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навантаженням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масою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переміщуваного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вантажу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загальним</a:t>
            </a:r>
            <a:r>
              <a:rPr lang="ru-RU" dirty="0">
                <a:solidFill>
                  <a:srgbClr val="FF6600"/>
                </a:solidFill>
              </a:rPr>
              <a:t> числом </a:t>
            </a:r>
            <a:r>
              <a:rPr lang="ru-RU" dirty="0" err="1">
                <a:solidFill>
                  <a:srgbClr val="FF6600"/>
                </a:solidFill>
              </a:rPr>
              <a:t>стереотипних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робочих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рухів</a:t>
            </a:r>
            <a:r>
              <a:rPr lang="ru-RU" dirty="0">
                <a:solidFill>
                  <a:srgbClr val="FF6600"/>
                </a:solidFill>
              </a:rPr>
              <a:t>, величиною статичного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, характером </a:t>
            </a:r>
            <a:r>
              <a:rPr lang="ru-RU" dirty="0" err="1">
                <a:solidFill>
                  <a:srgbClr val="FF6600"/>
                </a:solidFill>
              </a:rPr>
              <a:t>робочої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пози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глибиною</a:t>
            </a:r>
            <a:r>
              <a:rPr lang="ru-RU" dirty="0">
                <a:solidFill>
                  <a:srgbClr val="FF6600"/>
                </a:solidFill>
              </a:rPr>
              <a:t> і частотою </a:t>
            </a:r>
            <a:r>
              <a:rPr lang="ru-RU" dirty="0" err="1">
                <a:solidFill>
                  <a:srgbClr val="FF6600"/>
                </a:solidFill>
              </a:rPr>
              <a:t>нахилу</a:t>
            </a:r>
            <a:r>
              <a:rPr lang="ru-RU" dirty="0">
                <a:solidFill>
                  <a:srgbClr val="FF6600"/>
                </a:solidFill>
              </a:rPr>
              <a:t> корпусу, </a:t>
            </a:r>
            <a:r>
              <a:rPr lang="ru-RU" dirty="0" err="1">
                <a:solidFill>
                  <a:srgbClr val="FF6600"/>
                </a:solidFill>
              </a:rPr>
              <a:t>переміщеннями</a:t>
            </a:r>
            <a:r>
              <a:rPr lang="ru-RU" dirty="0">
                <a:solidFill>
                  <a:srgbClr val="FF6600"/>
                </a:solidFill>
              </a:rPr>
              <a:t> в </a:t>
            </a:r>
            <a:r>
              <a:rPr lang="ru-RU" dirty="0" err="1" smtClean="0">
                <a:solidFill>
                  <a:srgbClr val="FF6600"/>
                </a:solidFill>
              </a:rPr>
              <a:t>просторі</a:t>
            </a:r>
            <a:r>
              <a:rPr lang="ru-RU" dirty="0" smtClean="0">
                <a:solidFill>
                  <a:srgbClr val="FF66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НАПРУЖЕНІСТЬ ПРАЦІ</a:t>
            </a:r>
            <a:endParaRPr lang="ru-RU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Характеристика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що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відображає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переважно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центральну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нервову</a:t>
            </a:r>
            <a:r>
              <a:rPr lang="ru-RU" dirty="0">
                <a:solidFill>
                  <a:srgbClr val="FF6600"/>
                </a:solidFill>
              </a:rPr>
              <a:t> систему, </a:t>
            </a:r>
            <a:r>
              <a:rPr lang="ru-RU" dirty="0" err="1">
                <a:solidFill>
                  <a:srgbClr val="FF6600"/>
                </a:solidFill>
              </a:rPr>
              <a:t>органи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чуття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емоційну</a:t>
            </a:r>
            <a:r>
              <a:rPr lang="ru-RU" dirty="0">
                <a:solidFill>
                  <a:srgbClr val="FF6600"/>
                </a:solidFill>
              </a:rPr>
              <a:t> сферу </a:t>
            </a:r>
            <a:r>
              <a:rPr lang="ru-RU" dirty="0" err="1">
                <a:solidFill>
                  <a:srgbClr val="FF6600"/>
                </a:solidFill>
              </a:rPr>
              <a:t>працівника</a:t>
            </a:r>
            <a:r>
              <a:rPr lang="ru-RU" dirty="0">
                <a:solidFill>
                  <a:srgbClr val="FF6600"/>
                </a:solidFill>
              </a:rPr>
              <a:t>. До </a:t>
            </a:r>
            <a:r>
              <a:rPr lang="ru-RU" dirty="0" err="1">
                <a:solidFill>
                  <a:srgbClr val="FF6600"/>
                </a:solidFill>
              </a:rPr>
              <a:t>цих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факторів</a:t>
            </a:r>
            <a:r>
              <a:rPr lang="ru-RU" dirty="0">
                <a:solidFill>
                  <a:srgbClr val="FF6600"/>
                </a:solidFill>
              </a:rPr>
              <a:t> належать </a:t>
            </a:r>
            <a:r>
              <a:rPr lang="ru-RU" dirty="0" err="1">
                <a:solidFill>
                  <a:srgbClr val="FF6600"/>
                </a:solidFill>
              </a:rPr>
              <a:t>інтелектуальні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сенсорні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емоційні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навантаження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ступінь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монотонності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навантажень</a:t>
            </a:r>
            <a:r>
              <a:rPr lang="ru-RU" dirty="0">
                <a:solidFill>
                  <a:srgbClr val="FF6600"/>
                </a:solidFill>
              </a:rPr>
              <a:t>, режим </a:t>
            </a:r>
            <a:r>
              <a:rPr lang="ru-RU" dirty="0" err="1">
                <a:solidFill>
                  <a:srgbClr val="FF6600"/>
                </a:solidFill>
              </a:rPr>
              <a:t>роботи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2700" algn="ctr" rotWithShape="0">
              <a:srgbClr val="FF66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НЕБЕЗПЕЧНИЙ ЧИННИК </a:t>
            </a:r>
            <a:r>
              <a:rPr lang="ru-RU" sz="4000" dirty="0" smtClean="0"/>
              <a:t>РОБОЧОГО </a:t>
            </a:r>
            <a:r>
              <a:rPr lang="ru-RU" sz="4000" dirty="0"/>
              <a:t>СЕРЕДОВИЩА</a:t>
            </a:r>
            <a:endParaRPr lang="ru-RU" sz="40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565400"/>
            <a:ext cx="8229600" cy="240506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Фактор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 і трудового </a:t>
            </a:r>
            <a:r>
              <a:rPr lang="ru-RU" dirty="0" err="1">
                <a:solidFill>
                  <a:srgbClr val="FF6600"/>
                </a:solidFill>
              </a:rPr>
              <a:t>процесу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який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може</a:t>
            </a:r>
            <a:r>
              <a:rPr lang="ru-RU" dirty="0">
                <a:solidFill>
                  <a:srgbClr val="FF6600"/>
                </a:solidFill>
              </a:rPr>
              <a:t> бути причиною </a:t>
            </a:r>
            <a:r>
              <a:rPr lang="ru-RU" dirty="0" err="1">
                <a:solidFill>
                  <a:srgbClr val="FF6600"/>
                </a:solidFill>
              </a:rPr>
              <a:t>гострого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захворювання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раптового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різкого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погіршення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смерті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ГІГІЄНІЧНІ НОРМАТИВИ УМОВ ПРАЦІ(ПДК,ПДУ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dirty="0" err="1">
                <a:solidFill>
                  <a:srgbClr val="FF6600"/>
                </a:solidFill>
              </a:rPr>
              <a:t>Рівні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чинників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робочого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середовища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при </a:t>
            </a:r>
            <a:r>
              <a:rPr lang="ru-RU" sz="2800" dirty="0" err="1">
                <a:solidFill>
                  <a:srgbClr val="FF6600"/>
                </a:solidFill>
              </a:rPr>
              <a:t>щоденній</a:t>
            </a:r>
            <a:r>
              <a:rPr lang="ru-RU" sz="2800" dirty="0">
                <a:solidFill>
                  <a:srgbClr val="FF6600"/>
                </a:solidFill>
              </a:rPr>
              <a:t> (</a:t>
            </a:r>
            <a:r>
              <a:rPr lang="ru-RU" sz="2800" dirty="0" err="1">
                <a:solidFill>
                  <a:srgbClr val="FF6600"/>
                </a:solidFill>
              </a:rPr>
              <a:t>крім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вихідних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днів</a:t>
            </a:r>
            <a:r>
              <a:rPr lang="ru-RU" sz="2800" dirty="0">
                <a:solidFill>
                  <a:srgbClr val="FF6600"/>
                </a:solidFill>
              </a:rPr>
              <a:t>) </a:t>
            </a:r>
            <a:r>
              <a:rPr lang="ru-RU" sz="2800" dirty="0" err="1">
                <a:solidFill>
                  <a:srgbClr val="FF6600"/>
                </a:solidFill>
              </a:rPr>
              <a:t>роботі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протягом</a:t>
            </a:r>
            <a:r>
              <a:rPr lang="ru-RU" sz="2800" dirty="0">
                <a:solidFill>
                  <a:srgbClr val="FF6600"/>
                </a:solidFill>
              </a:rPr>
              <a:t> 8год, але не </a:t>
            </a:r>
            <a:r>
              <a:rPr lang="ru-RU" sz="2800" dirty="0" err="1">
                <a:solidFill>
                  <a:srgbClr val="FF6600"/>
                </a:solidFill>
              </a:rPr>
              <a:t>більше</a:t>
            </a:r>
            <a:r>
              <a:rPr lang="ru-RU" sz="2800" dirty="0">
                <a:solidFill>
                  <a:srgbClr val="FF6600"/>
                </a:solidFill>
              </a:rPr>
              <a:t> 40ч на </a:t>
            </a:r>
            <a:r>
              <a:rPr lang="ru-RU" sz="2800" dirty="0" err="1">
                <a:solidFill>
                  <a:srgbClr val="FF6600"/>
                </a:solidFill>
              </a:rPr>
              <a:t>тиждень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протягом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усього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робочого</a:t>
            </a:r>
            <a:r>
              <a:rPr lang="ru-RU" sz="2800" dirty="0">
                <a:solidFill>
                  <a:srgbClr val="FF6600"/>
                </a:solidFill>
              </a:rPr>
              <a:t> стажу не </a:t>
            </a:r>
            <a:r>
              <a:rPr lang="ru-RU" sz="2800" dirty="0" err="1">
                <a:solidFill>
                  <a:srgbClr val="FF6600"/>
                </a:solidFill>
              </a:rPr>
              <a:t>повинні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викликати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захворювань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відхилень</a:t>
            </a:r>
            <a:r>
              <a:rPr lang="ru-RU" sz="2800" dirty="0">
                <a:solidFill>
                  <a:srgbClr val="FF6600"/>
                </a:solidFill>
              </a:rPr>
              <a:t> у </a:t>
            </a:r>
            <a:r>
              <a:rPr lang="ru-RU" sz="2800" dirty="0" err="1">
                <a:solidFill>
                  <a:srgbClr val="FF6600"/>
                </a:solidFill>
              </a:rPr>
              <a:t>стані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здоров'я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виявляються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сучасними</a:t>
            </a:r>
            <a:r>
              <a:rPr lang="ru-RU" sz="2800" dirty="0">
                <a:solidFill>
                  <a:srgbClr val="FF6600"/>
                </a:solidFill>
              </a:rPr>
              <a:t> методами </a:t>
            </a:r>
            <a:r>
              <a:rPr lang="ru-RU" sz="2800" dirty="0" err="1">
                <a:solidFill>
                  <a:srgbClr val="FF6600"/>
                </a:solidFill>
              </a:rPr>
              <a:t>досліджень</a:t>
            </a:r>
            <a:r>
              <a:rPr lang="ru-RU" sz="2800" dirty="0">
                <a:solidFill>
                  <a:srgbClr val="FF6600"/>
                </a:solidFill>
              </a:rPr>
              <a:t>, в </a:t>
            </a:r>
            <a:r>
              <a:rPr lang="ru-RU" sz="2800" dirty="0" err="1">
                <a:solidFill>
                  <a:srgbClr val="FF6600"/>
                </a:solidFill>
              </a:rPr>
              <a:t>процесі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роботи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у </a:t>
            </a:r>
            <a:r>
              <a:rPr lang="ru-RU" sz="2800" dirty="0" err="1">
                <a:solidFill>
                  <a:srgbClr val="FF6600"/>
                </a:solidFill>
              </a:rPr>
              <a:t>віддалені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терміни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життя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теперішнього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наступного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поколінь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КЛАСИФІКАЦІЯ УМОВ ПРАЦІ</a:t>
            </a:r>
            <a:endParaRPr lang="ru-RU" sz="4000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Оптимальні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(1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Допустимі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(2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Шкідливі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(3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1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(3.1)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 2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(3.2)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 3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(3.3)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>
                <a:solidFill>
                  <a:srgbClr val="FF6600"/>
                </a:solidFill>
              </a:rPr>
              <a:t>    4 </a:t>
            </a:r>
            <a:r>
              <a:rPr lang="ru-RU" sz="2800" dirty="0" err="1">
                <a:solidFill>
                  <a:srgbClr val="FF6600"/>
                </a:solidFill>
              </a:rPr>
              <a:t>ступінь</a:t>
            </a:r>
            <a:r>
              <a:rPr lang="ru-RU" sz="2800" dirty="0">
                <a:solidFill>
                  <a:srgbClr val="FF6600"/>
                </a:solidFill>
              </a:rPr>
              <a:t> 3 </a:t>
            </a:r>
            <a:r>
              <a:rPr lang="ru-RU" sz="2800" dirty="0" err="1">
                <a:solidFill>
                  <a:srgbClr val="FF6600"/>
                </a:solidFill>
              </a:rPr>
              <a:t>класу</a:t>
            </a:r>
            <a:r>
              <a:rPr lang="ru-RU" sz="2800" dirty="0">
                <a:solidFill>
                  <a:srgbClr val="FF6600"/>
                </a:solidFill>
              </a:rPr>
              <a:t> (3.4)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>
                <a:solidFill>
                  <a:srgbClr val="FF6600"/>
                </a:solidFill>
              </a:rPr>
              <a:t>Небезпечні</a:t>
            </a:r>
            <a:r>
              <a:rPr lang="ru-RU" sz="2800" dirty="0">
                <a:solidFill>
                  <a:srgbClr val="FF6600"/>
                </a:solidFill>
              </a:rPr>
              <a:t> (</a:t>
            </a:r>
            <a:r>
              <a:rPr lang="ru-RU" sz="2800" dirty="0" err="1">
                <a:solidFill>
                  <a:srgbClr val="FF6600"/>
                </a:solidFill>
              </a:rPr>
              <a:t>екстремальні</a:t>
            </a:r>
            <a:r>
              <a:rPr lang="ru-RU" sz="2800" dirty="0">
                <a:solidFill>
                  <a:srgbClr val="FF6600"/>
                </a:solidFill>
              </a:rPr>
              <a:t>)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(4 </a:t>
            </a:r>
            <a:r>
              <a:rPr lang="ru-RU" sz="2800" dirty="0" err="1">
                <a:solidFill>
                  <a:srgbClr val="FF6600"/>
                </a:solidFill>
              </a:rPr>
              <a:t>клас</a:t>
            </a:r>
            <a:r>
              <a:rPr lang="ru-RU" sz="2800" dirty="0">
                <a:solidFill>
                  <a:srgbClr val="FF6600"/>
                </a:solidFill>
              </a:rPr>
              <a:t>)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 </a:t>
            </a:r>
            <a:r>
              <a:rPr lang="ru-RU" sz="4000" dirty="0"/>
              <a:t>ОПТИМАЛЬНІ(1-ий КЛАС) УМОВИ ПРАЦІ</a:t>
            </a:r>
            <a:endParaRPr lang="ru-RU" sz="40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32038"/>
            <a:ext cx="8229600" cy="2465387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/>
              <a:t>умови</a:t>
            </a:r>
            <a:r>
              <a:rPr lang="ru-RU" dirty="0"/>
              <a:t>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зберігається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 і </a:t>
            </a:r>
            <a:r>
              <a:rPr lang="ru-RU" dirty="0" err="1"/>
              <a:t>створюються</a:t>
            </a:r>
            <a:r>
              <a:rPr lang="ru-RU" dirty="0"/>
              <a:t> </a:t>
            </a:r>
            <a:r>
              <a:rPr lang="ru-RU" dirty="0" err="1"/>
              <a:t>передумови</a:t>
            </a:r>
            <a:r>
              <a:rPr lang="ru-RU" dirty="0"/>
              <a:t> для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високого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ДОПУСТИМІ УМОВИ 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ПРАЦІ(2</a:t>
            </a:r>
            <a:r>
              <a:rPr lang="ru-RU" sz="4000" b="1" u="sng" baseline="30000" dirty="0">
                <a:solidFill>
                  <a:srgbClr val="000066"/>
                </a:solidFill>
                <a:latin typeface="Times New Roman" pitchFamily="18" charset="0"/>
              </a:rPr>
              <a:t>и</a:t>
            </a:r>
            <a:r>
              <a:rPr lang="ru-RU" sz="4000" b="1" u="sng" baseline="30000" dirty="0" smtClean="0">
                <a:solidFill>
                  <a:srgbClr val="000066"/>
                </a:solidFill>
                <a:latin typeface="Times New Roman" pitchFamily="18" charset="0"/>
              </a:rPr>
              <a:t>й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 КЛАС)</a:t>
            </a:r>
            <a:endParaRPr lang="ru-RU" sz="40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Встановлені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гігієнічні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нормативи</a:t>
            </a:r>
            <a:r>
              <a:rPr lang="ru-RU" dirty="0">
                <a:solidFill>
                  <a:srgbClr val="FF6600"/>
                </a:solidFill>
              </a:rPr>
              <a:t> не </a:t>
            </a:r>
            <a:r>
              <a:rPr lang="ru-RU" dirty="0" err="1">
                <a:solidFill>
                  <a:srgbClr val="FF6600"/>
                </a:solidFill>
              </a:rPr>
              <a:t>перевищує</a:t>
            </a:r>
            <a:r>
              <a:rPr lang="ru-RU" dirty="0">
                <a:solidFill>
                  <a:srgbClr val="FF6600"/>
                </a:solidFill>
              </a:rPr>
              <a:t>, а </a:t>
            </a:r>
            <a:r>
              <a:rPr lang="ru-RU" dirty="0" err="1">
                <a:solidFill>
                  <a:srgbClr val="FF6600"/>
                </a:solidFill>
              </a:rPr>
              <a:t>можливі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зміни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функціонального</a:t>
            </a:r>
            <a:r>
              <a:rPr lang="ru-RU" dirty="0">
                <a:solidFill>
                  <a:srgbClr val="FF6600"/>
                </a:solidFill>
              </a:rPr>
              <a:t> стану </a:t>
            </a:r>
            <a:r>
              <a:rPr lang="ru-RU" dirty="0" err="1">
                <a:solidFill>
                  <a:srgbClr val="FF6600"/>
                </a:solidFill>
              </a:rPr>
              <a:t>організму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відновлюються</a:t>
            </a:r>
            <a:r>
              <a:rPr lang="ru-RU" dirty="0">
                <a:solidFill>
                  <a:srgbClr val="FF6600"/>
                </a:solidFill>
              </a:rPr>
              <a:t> за час </a:t>
            </a:r>
            <a:r>
              <a:rPr lang="ru-RU" dirty="0" err="1">
                <a:solidFill>
                  <a:srgbClr val="FF6600"/>
                </a:solidFill>
              </a:rPr>
              <a:t>регламентованого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відпочинку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до початку </a:t>
            </a:r>
            <a:r>
              <a:rPr lang="ru-RU" dirty="0" err="1">
                <a:solidFill>
                  <a:srgbClr val="FF6600"/>
                </a:solidFill>
              </a:rPr>
              <a:t>наступної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зміни</a:t>
            </a:r>
            <a:r>
              <a:rPr lang="ru-RU" dirty="0">
                <a:solidFill>
                  <a:srgbClr val="FF6600"/>
                </a:solidFill>
              </a:rPr>
              <a:t> та не </a:t>
            </a:r>
            <a:r>
              <a:rPr lang="ru-RU" dirty="0" err="1">
                <a:solidFill>
                  <a:srgbClr val="FF6600"/>
                </a:solidFill>
              </a:rPr>
              <a:t>чинять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несприятливого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впливу</a:t>
            </a:r>
            <a:r>
              <a:rPr lang="ru-RU" dirty="0">
                <a:solidFill>
                  <a:srgbClr val="FF6600"/>
                </a:solidFill>
              </a:rPr>
              <a:t> в </a:t>
            </a:r>
            <a:r>
              <a:rPr lang="ru-RU" dirty="0" err="1">
                <a:solidFill>
                  <a:srgbClr val="FF6600"/>
                </a:solidFill>
              </a:rPr>
              <a:t>найближчому</a:t>
            </a:r>
            <a:r>
              <a:rPr lang="ru-RU" dirty="0">
                <a:solidFill>
                  <a:srgbClr val="FF6600"/>
                </a:solidFill>
              </a:rPr>
              <a:t> і </a:t>
            </a:r>
            <a:r>
              <a:rPr lang="ru-RU" dirty="0" err="1">
                <a:solidFill>
                  <a:srgbClr val="FF6600"/>
                </a:solidFill>
              </a:rPr>
              <a:t>віддаленому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періоді</a:t>
            </a:r>
            <a:r>
              <a:rPr lang="ru-RU" dirty="0">
                <a:solidFill>
                  <a:srgbClr val="FF6600"/>
                </a:solidFill>
              </a:rPr>
              <a:t> на стан </a:t>
            </a:r>
            <a:r>
              <a:rPr lang="ru-RU" dirty="0" err="1">
                <a:solidFill>
                  <a:srgbClr val="FF6600"/>
                </a:solidFill>
              </a:rPr>
              <a:t>здоров'я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працівників</a:t>
            </a:r>
            <a:r>
              <a:rPr lang="ru-RU" dirty="0">
                <a:solidFill>
                  <a:srgbClr val="FF6600"/>
                </a:solidFill>
              </a:rPr>
              <a:t> та </a:t>
            </a:r>
            <a:r>
              <a:rPr lang="ru-RU" dirty="0" err="1">
                <a:solidFill>
                  <a:srgbClr val="FF6600"/>
                </a:solidFill>
              </a:rPr>
              <a:t>їх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потомство.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000066"/>
                </a:solidFill>
                <a:latin typeface="Times New Roman" pitchFamily="18" charset="0"/>
              </a:rPr>
              <a:t>Шкідливі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0066"/>
                </a:solidFill>
                <a:latin typeface="Times New Roman" pitchFamily="18" charset="0"/>
              </a:rPr>
              <a:t>умови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0066"/>
                </a:solidFill>
                <a:latin typeface="Times New Roman" pitchFamily="18" charset="0"/>
              </a:rPr>
              <a:t>праці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(3</a:t>
            </a:r>
            <a:r>
              <a:rPr lang="ru-RU" sz="4000" b="1" u="sng" baseline="30000" dirty="0" smtClean="0">
                <a:solidFill>
                  <a:srgbClr val="000066"/>
                </a:solidFill>
                <a:latin typeface="Times New Roman" pitchFamily="18" charset="0"/>
              </a:rPr>
              <a:t>ий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 КЛАС)</a:t>
            </a:r>
            <a:endParaRPr lang="ru-RU" sz="400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17961" dir="2700000" algn="ctr" rotWithShape="0">
              <a:srgbClr val="000066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Характеризуються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наявністю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факторів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рівні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яких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перевищують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гігієнічні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нормативи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надають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несприятливу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дію</a:t>
            </a:r>
            <a:r>
              <a:rPr lang="ru-RU" sz="2800" dirty="0">
                <a:solidFill>
                  <a:srgbClr val="FF6600"/>
                </a:solidFill>
              </a:rPr>
              <a:t> на </a:t>
            </a:r>
            <a:r>
              <a:rPr lang="ru-RU" sz="2800" dirty="0" err="1">
                <a:solidFill>
                  <a:srgbClr val="FF6600"/>
                </a:solidFill>
              </a:rPr>
              <a:t>організм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працівника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його</a:t>
            </a:r>
            <a:r>
              <a:rPr lang="ru-RU" sz="2800" dirty="0">
                <a:solidFill>
                  <a:srgbClr val="FF6600"/>
                </a:solidFill>
              </a:rPr>
              <a:t> потомство</a:t>
            </a: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Шкідливі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</a:t>
            </a:r>
            <a:r>
              <a:rPr lang="ru-RU" sz="2800" dirty="0">
                <a:solidFill>
                  <a:srgbClr val="FF6600"/>
                </a:solidFill>
              </a:rPr>
              <a:t> за </a:t>
            </a:r>
            <a:r>
              <a:rPr lang="ru-RU" sz="2800" dirty="0" err="1">
                <a:solidFill>
                  <a:srgbClr val="FF6600"/>
                </a:solidFill>
              </a:rPr>
              <a:t>ступенем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перевищення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гігієнічних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нормативів</a:t>
            </a:r>
            <a:r>
              <a:rPr lang="ru-RU" sz="2800" dirty="0">
                <a:solidFill>
                  <a:srgbClr val="FF6600"/>
                </a:solidFill>
              </a:rPr>
              <a:t> та </a:t>
            </a:r>
            <a:r>
              <a:rPr lang="ru-RU" sz="2800" dirty="0" err="1">
                <a:solidFill>
                  <a:srgbClr val="FF6600"/>
                </a:solidFill>
              </a:rPr>
              <a:t>вираженості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змін</a:t>
            </a:r>
            <a:r>
              <a:rPr lang="ru-RU" sz="2800" dirty="0">
                <a:solidFill>
                  <a:srgbClr val="FF6600"/>
                </a:solidFill>
              </a:rPr>
              <a:t> в </a:t>
            </a:r>
            <a:r>
              <a:rPr lang="ru-RU" sz="2800" dirty="0" err="1">
                <a:solidFill>
                  <a:srgbClr val="FF6600"/>
                </a:solidFill>
              </a:rPr>
              <a:t>організмі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працівників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умовно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поділяють</a:t>
            </a:r>
            <a:r>
              <a:rPr lang="ru-RU" sz="2800" dirty="0">
                <a:solidFill>
                  <a:srgbClr val="FF6600"/>
                </a:solidFill>
              </a:rPr>
              <a:t> 4 </a:t>
            </a:r>
            <a:r>
              <a:rPr lang="ru-RU" sz="2800" dirty="0" err="1" smtClean="0">
                <a:solidFill>
                  <a:srgbClr val="FF6600"/>
                </a:solidFill>
              </a:rPr>
              <a:t>ступені</a:t>
            </a:r>
            <a:r>
              <a:rPr lang="ru-RU" sz="2800" dirty="0" smtClean="0">
                <a:solidFill>
                  <a:srgbClr val="FF66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НЕБЕЗПЕЧНІ УМОВИ ПРАЦІ (4</a:t>
            </a:r>
            <a:r>
              <a:rPr lang="ru-RU" sz="4000" b="1" u="sng" baseline="30000" dirty="0">
                <a:solidFill>
                  <a:srgbClr val="000066"/>
                </a:solidFill>
                <a:latin typeface="Times New Roman" pitchFamily="18" charset="0"/>
              </a:rPr>
              <a:t>и</a:t>
            </a:r>
            <a:r>
              <a:rPr lang="ru-RU" sz="4000" b="1" u="sng" baseline="30000" dirty="0" smtClean="0">
                <a:solidFill>
                  <a:srgbClr val="000066"/>
                </a:solidFill>
                <a:latin typeface="Times New Roman" pitchFamily="18" charset="0"/>
              </a:rPr>
              <a:t>й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 КЛАС)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89138"/>
            <a:ext cx="8229600" cy="31670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dirty="0" err="1">
                <a:solidFill>
                  <a:srgbClr val="FF6600"/>
                </a:solidFill>
              </a:rPr>
              <a:t>Характеризуються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рівнями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факторів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робочого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середовища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вплив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яких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протягом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робочої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зміни</a:t>
            </a:r>
            <a:r>
              <a:rPr lang="ru-RU" dirty="0">
                <a:solidFill>
                  <a:srgbClr val="FF6600"/>
                </a:solidFill>
              </a:rPr>
              <a:t> (</a:t>
            </a:r>
            <a:r>
              <a:rPr lang="ru-RU" dirty="0" err="1">
                <a:solidFill>
                  <a:srgbClr val="FF6600"/>
                </a:solidFill>
              </a:rPr>
              <a:t>або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її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частини</a:t>
            </a:r>
            <a:r>
              <a:rPr lang="ru-RU" dirty="0">
                <a:solidFill>
                  <a:srgbClr val="FF6600"/>
                </a:solidFill>
              </a:rPr>
              <a:t>) </a:t>
            </a:r>
            <a:r>
              <a:rPr lang="ru-RU" dirty="0" err="1">
                <a:solidFill>
                  <a:srgbClr val="FF6600"/>
                </a:solidFill>
              </a:rPr>
              <a:t>створює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загрозу</a:t>
            </a:r>
            <a:r>
              <a:rPr lang="ru-RU" dirty="0">
                <a:solidFill>
                  <a:srgbClr val="FF6600"/>
                </a:solidFill>
              </a:rPr>
              <a:t> для </a:t>
            </a:r>
            <a:r>
              <a:rPr lang="ru-RU" dirty="0" err="1">
                <a:solidFill>
                  <a:srgbClr val="FF6600"/>
                </a:solidFill>
              </a:rPr>
              <a:t>життя</a:t>
            </a:r>
            <a:r>
              <a:rPr lang="ru-RU" dirty="0">
                <a:solidFill>
                  <a:srgbClr val="FF6600"/>
                </a:solidFill>
              </a:rPr>
              <a:t>, </a:t>
            </a:r>
            <a:r>
              <a:rPr lang="ru-RU" dirty="0" err="1">
                <a:solidFill>
                  <a:srgbClr val="FF6600"/>
                </a:solidFill>
              </a:rPr>
              <a:t>високий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ризик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розвитку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гострих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професійних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уражень</a:t>
            </a:r>
            <a:r>
              <a:rPr lang="ru-RU" dirty="0">
                <a:solidFill>
                  <a:srgbClr val="FF6600"/>
                </a:solidFill>
              </a:rPr>
              <a:t>, і </a:t>
            </a:r>
            <a:r>
              <a:rPr lang="ru-RU" dirty="0" err="1">
                <a:solidFill>
                  <a:srgbClr val="FF6600"/>
                </a:solidFill>
              </a:rPr>
              <a:t>т.ч</a:t>
            </a:r>
            <a:r>
              <a:rPr lang="ru-RU" dirty="0">
                <a:solidFill>
                  <a:srgbClr val="FF6600"/>
                </a:solidFill>
              </a:rPr>
              <a:t>. і </a:t>
            </a:r>
            <a:r>
              <a:rPr lang="ru-RU" dirty="0" err="1">
                <a:solidFill>
                  <a:srgbClr val="FF6600"/>
                </a:solidFill>
              </a:rPr>
              <a:t>важких</a:t>
            </a:r>
            <a:r>
              <a:rPr lang="ru-RU" dirty="0">
                <a:solidFill>
                  <a:srgbClr val="FF6600"/>
                </a:solidFill>
              </a:rPr>
              <a:t> форм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ШКІДЛИВІ ХІМІЧНІ РЕЧОВИНИ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dirty="0" err="1">
                <a:solidFill>
                  <a:srgbClr val="FF6600"/>
                </a:solidFill>
              </a:rPr>
              <a:t>Це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речовини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при </a:t>
            </a:r>
            <a:r>
              <a:rPr lang="ru-RU" sz="2800" dirty="0" err="1">
                <a:solidFill>
                  <a:srgbClr val="FF6600"/>
                </a:solidFill>
              </a:rPr>
              <a:t>контакті</a:t>
            </a:r>
            <a:r>
              <a:rPr lang="ru-RU" sz="2800" dirty="0">
                <a:solidFill>
                  <a:srgbClr val="FF6600"/>
                </a:solidFill>
              </a:rPr>
              <a:t> з </a:t>
            </a:r>
            <a:r>
              <a:rPr lang="ru-RU" sz="2800" dirty="0" err="1">
                <a:solidFill>
                  <a:srgbClr val="FF6600"/>
                </a:solidFill>
              </a:rPr>
              <a:t>організмом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людини</a:t>
            </a:r>
            <a:r>
              <a:rPr lang="ru-RU" sz="2800" dirty="0">
                <a:solidFill>
                  <a:srgbClr val="FF6600"/>
                </a:solidFill>
              </a:rPr>
              <a:t> в </a:t>
            </a:r>
            <a:r>
              <a:rPr lang="ru-RU" sz="2800" dirty="0" err="1">
                <a:solidFill>
                  <a:srgbClr val="FF6600"/>
                </a:solidFill>
              </a:rPr>
              <a:t>разі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порушення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вимог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безпеки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можуть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викликати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виробничу</a:t>
            </a:r>
            <a:r>
              <a:rPr lang="ru-RU" sz="2800" dirty="0">
                <a:solidFill>
                  <a:srgbClr val="FF6600"/>
                </a:solidFill>
              </a:rPr>
              <a:t> травму, </a:t>
            </a:r>
            <a:r>
              <a:rPr lang="ru-RU" sz="2800" dirty="0" err="1">
                <a:solidFill>
                  <a:srgbClr val="FF6600"/>
                </a:solidFill>
              </a:rPr>
              <a:t>професійне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захворювання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або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відхилення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від</a:t>
            </a:r>
            <a:r>
              <a:rPr lang="ru-RU" sz="2800" dirty="0">
                <a:solidFill>
                  <a:srgbClr val="FF6600"/>
                </a:solidFill>
              </a:rPr>
              <a:t> нормального стану </a:t>
            </a:r>
            <a:r>
              <a:rPr lang="ru-RU" sz="2800" dirty="0" err="1">
                <a:solidFill>
                  <a:srgbClr val="FF6600"/>
                </a:solidFill>
              </a:rPr>
              <a:t>здоров'я</a:t>
            </a:r>
            <a:r>
              <a:rPr lang="ru-RU" sz="2800" dirty="0">
                <a:solidFill>
                  <a:srgbClr val="FF6600"/>
                </a:solidFill>
              </a:rPr>
              <a:t>, </a:t>
            </a:r>
            <a:r>
              <a:rPr lang="ru-RU" sz="2800" dirty="0" err="1">
                <a:solidFill>
                  <a:srgbClr val="FF6600"/>
                </a:solidFill>
              </a:rPr>
              <a:t>які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виявляються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сучасними</a:t>
            </a:r>
            <a:r>
              <a:rPr lang="ru-RU" sz="2800" dirty="0">
                <a:solidFill>
                  <a:srgbClr val="FF6600"/>
                </a:solidFill>
              </a:rPr>
              <a:t> методами </a:t>
            </a:r>
            <a:r>
              <a:rPr lang="ru-RU" sz="2800" dirty="0" err="1">
                <a:solidFill>
                  <a:srgbClr val="FF6600"/>
                </a:solidFill>
              </a:rPr>
              <a:t>досліджень</a:t>
            </a:r>
            <a:r>
              <a:rPr lang="ru-RU" sz="2800" dirty="0">
                <a:solidFill>
                  <a:srgbClr val="FF6600"/>
                </a:solidFill>
              </a:rPr>
              <a:t> як в </a:t>
            </a:r>
            <a:r>
              <a:rPr lang="ru-RU" sz="2800" dirty="0" err="1">
                <a:solidFill>
                  <a:srgbClr val="FF6600"/>
                </a:solidFill>
              </a:rPr>
              <a:t>процесі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роботи</a:t>
            </a:r>
            <a:r>
              <a:rPr lang="ru-RU" sz="2800" dirty="0">
                <a:solidFill>
                  <a:srgbClr val="FF6600"/>
                </a:solidFill>
              </a:rPr>
              <a:t>, так і у </a:t>
            </a:r>
            <a:r>
              <a:rPr lang="ru-RU" sz="2800" dirty="0" err="1">
                <a:solidFill>
                  <a:srgbClr val="FF6600"/>
                </a:solidFill>
              </a:rPr>
              <a:t>віддалені</a:t>
            </a:r>
            <a:r>
              <a:rPr lang="ru-RU" sz="2800" dirty="0">
                <a:solidFill>
                  <a:srgbClr val="FF6600"/>
                </a:solidFill>
              </a:rPr>
              <a:t> строки </a:t>
            </a:r>
            <a:r>
              <a:rPr lang="ru-RU" sz="2800" dirty="0" err="1">
                <a:solidFill>
                  <a:srgbClr val="FF6600"/>
                </a:solidFill>
              </a:rPr>
              <a:t>життя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теперішнього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наступного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 smtClean="0">
                <a:solidFill>
                  <a:srgbClr val="FF6600"/>
                </a:solidFill>
              </a:rPr>
              <a:t>поколінь</a:t>
            </a:r>
            <a:r>
              <a:rPr lang="ru-RU" sz="2800" dirty="0" smtClean="0">
                <a:solidFill>
                  <a:srgbClr val="FF66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КЛАСИФІКАЦІЯ ШКІДЛИВИХ РЕЧОВИН</a:t>
            </a:r>
            <a:endParaRPr lang="ru-RU" sz="4000" b="1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417638"/>
            <a:ext cx="8229600" cy="3600450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Шкідливі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речовини</a:t>
            </a:r>
            <a:r>
              <a:rPr lang="ru-RU" dirty="0">
                <a:solidFill>
                  <a:srgbClr val="FF6600"/>
                </a:solidFill>
              </a:rPr>
              <a:t> за характером </a:t>
            </a:r>
            <a:r>
              <a:rPr lang="ru-RU" dirty="0" err="1" smtClean="0">
                <a:solidFill>
                  <a:srgbClr val="FF6600"/>
                </a:solidFill>
              </a:rPr>
              <a:t>впливу</a:t>
            </a:r>
            <a:r>
              <a:rPr lang="ru-RU" dirty="0" smtClean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організм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поділяються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підгрупи</a:t>
            </a:r>
            <a:r>
              <a:rPr lang="ru-RU" dirty="0" smtClean="0">
                <a:solidFill>
                  <a:srgbClr val="FF6600"/>
                </a:solidFill>
              </a:rPr>
              <a:t>:</a:t>
            </a:r>
          </a:p>
          <a:p>
            <a:pPr eaLnBrk="1" hangingPunct="1">
              <a:defRPr/>
            </a:pPr>
            <a:r>
              <a:rPr lang="ru-RU" dirty="0" err="1" smtClean="0">
                <a:solidFill>
                  <a:srgbClr val="FF6600"/>
                </a:solidFill>
              </a:rPr>
              <a:t>Загальнотоксично</a:t>
            </a:r>
            <a:r>
              <a:rPr lang="ru-RU" dirty="0" smtClean="0">
                <a:solidFill>
                  <a:srgbClr val="FF6600"/>
                </a:solidFill>
              </a:rPr>
              <a:t>- </a:t>
            </a:r>
            <a:r>
              <a:rPr lang="ru-RU" dirty="0" err="1" smtClean="0">
                <a:solidFill>
                  <a:srgbClr val="FF6600"/>
                </a:solidFill>
              </a:rPr>
              <a:t>дратівливі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uk-UA" dirty="0" smtClean="0">
                <a:solidFill>
                  <a:srgbClr val="FF6600"/>
                </a:solidFill>
              </a:rPr>
              <a:t>Сенсибілізуючі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dirty="0" err="1" smtClean="0">
                <a:solidFill>
                  <a:srgbClr val="FF6600"/>
                </a:solidFill>
              </a:rPr>
              <a:t>Канцерогенні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dirty="0" err="1" smtClean="0">
                <a:solidFill>
                  <a:srgbClr val="FF6600"/>
                </a:solidFill>
              </a:rPr>
              <a:t>Мутагенні</a:t>
            </a:r>
            <a:r>
              <a:rPr lang="ru-RU" dirty="0">
                <a:solidFill>
                  <a:srgbClr val="FF6600"/>
                </a:solidFill>
              </a:rPr>
              <a:t>,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Впливають</a:t>
            </a:r>
            <a:r>
              <a:rPr lang="ru-RU" dirty="0">
                <a:solidFill>
                  <a:srgbClr val="FF6600"/>
                </a:solidFill>
              </a:rPr>
              <a:t> на </a:t>
            </a:r>
            <a:r>
              <a:rPr lang="ru-RU" dirty="0" err="1">
                <a:solidFill>
                  <a:srgbClr val="FF6600"/>
                </a:solidFill>
              </a:rPr>
              <a:t>репродуктивну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функцію</a:t>
            </a: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679700" y="6113463"/>
            <a:ext cx="49164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964612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КЛАСИФІКАЦІЯ ЗА СТУПЕНЕМ </a:t>
            </a:r>
            <a:r>
              <a:rPr lang="ru-RU" sz="4000" dirty="0"/>
              <a:t>ВПЛИВУ НА ОРГАНІЗМ</a:t>
            </a:r>
            <a:endParaRPr lang="ru-RU" sz="40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60425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1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надзвичайно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(ЧОВ)</a:t>
            </a:r>
          </a:p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2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високонебезпечні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(ВВВ)</a:t>
            </a:r>
          </a:p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3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помірно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(УОВ)</a:t>
            </a:r>
          </a:p>
          <a:p>
            <a:pPr eaLnBrk="1" hangingPunct="1">
              <a:defRPr/>
            </a:pPr>
            <a:r>
              <a:rPr lang="ru-RU" b="1" dirty="0">
                <a:solidFill>
                  <a:srgbClr val="FF6600"/>
                </a:solidFill>
              </a:rPr>
              <a:t>4 </a:t>
            </a:r>
            <a:r>
              <a:rPr lang="ru-RU" b="1" dirty="0" err="1">
                <a:solidFill>
                  <a:srgbClr val="FF6600"/>
                </a:solidFill>
              </a:rPr>
              <a:t>клас</a:t>
            </a:r>
            <a:r>
              <a:rPr lang="ru-RU" b="1" dirty="0">
                <a:solidFill>
                  <a:srgbClr val="FF6600"/>
                </a:solidFill>
              </a:rPr>
              <a:t> - </a:t>
            </a:r>
            <a:r>
              <a:rPr lang="ru-RU" b="1" dirty="0" err="1">
                <a:solidFill>
                  <a:srgbClr val="FF6600"/>
                </a:solidFill>
              </a:rPr>
              <a:t>малонебезпечні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 (МОВ)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solidFill>
                  <a:srgbClr val="000066"/>
                </a:solidFill>
              </a:rPr>
              <a:t>ШЛЯХИ НАДХОДЖЕННЯ В ОРГАНІЗМ ЛЮДИНИ</a:t>
            </a:r>
            <a:endParaRPr lang="ru-RU" sz="4000" dirty="0" smtClean="0">
              <a:solidFill>
                <a:srgbClr val="000066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420938"/>
            <a:ext cx="8229600" cy="2590800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6600"/>
                </a:solidFill>
              </a:rPr>
              <a:t>легені</a:t>
            </a:r>
            <a:endParaRPr lang="ru-RU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шлунково-кишковий</a:t>
            </a:r>
            <a:r>
              <a:rPr lang="ru-RU" b="1" dirty="0">
                <a:solidFill>
                  <a:srgbClr val="FF6600"/>
                </a:solidFill>
              </a:rPr>
              <a:t> тракт</a:t>
            </a: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неушкоджена</a:t>
            </a:r>
            <a:r>
              <a:rPr lang="ru-RU" b="1" dirty="0">
                <a:solidFill>
                  <a:srgbClr val="FF6600"/>
                </a:solidFill>
              </a:rPr>
              <a:t> і </a:t>
            </a:r>
            <a:r>
              <a:rPr lang="ru-RU" b="1" dirty="0" err="1">
                <a:solidFill>
                  <a:srgbClr val="FF6600"/>
                </a:solidFill>
              </a:rPr>
              <a:t>пошкоджена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шкіра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ШЛЯХИ ВИВЕДЕННЯ З ОРГАНІЗМУ ЛЮДИНИ</a:t>
            </a:r>
            <a:endParaRPr lang="ru-RU" sz="40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205038"/>
            <a:ext cx="7416800" cy="28797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6600"/>
                </a:solidFill>
              </a:rPr>
              <a:t>легені</a:t>
            </a:r>
            <a:endParaRPr lang="ru-RU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нирки</a:t>
            </a:r>
            <a:endParaRPr lang="ru-RU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шлунково-кишковий</a:t>
            </a:r>
            <a:r>
              <a:rPr lang="ru-RU" b="1" dirty="0">
                <a:solidFill>
                  <a:srgbClr val="FF6600"/>
                </a:solidFill>
              </a:rPr>
              <a:t> тракт</a:t>
            </a:r>
          </a:p>
          <a:p>
            <a:pPr eaLnBrk="1" hangingPunct="1">
              <a:defRPr/>
            </a:pPr>
            <a:r>
              <a:rPr lang="ru-RU" b="1" dirty="0" err="1">
                <a:solidFill>
                  <a:srgbClr val="FF6600"/>
                </a:solidFill>
              </a:rPr>
              <a:t>шкіра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r>
              <a:rPr lang="ru-RU" b="1" dirty="0" err="1">
                <a:solidFill>
                  <a:srgbClr val="FF6600"/>
                </a:solidFill>
              </a:rPr>
              <a:t>сальні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r>
              <a:rPr lang="ru-RU" b="1" dirty="0" err="1">
                <a:solidFill>
                  <a:srgbClr val="FF6600"/>
                </a:solidFill>
              </a:rPr>
              <a:t>потові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залози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" y="260350"/>
            <a:ext cx="857885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dirty="0"/>
              <a:t>ЗАХОДИ ПОПЕРЕДЖЕННЯ ЗАХВОРЮВАНЬ ВІД ВПЛИВУ ШКІДЛИВИХ РЕЧОВИН</a:t>
            </a:r>
            <a:endParaRPr lang="ru-RU" sz="3600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772816"/>
            <a:ext cx="8229674" cy="4669259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заміна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речовин</a:t>
            </a:r>
            <a:r>
              <a:rPr lang="ru-RU" sz="2800" dirty="0">
                <a:solidFill>
                  <a:srgbClr val="FF6600"/>
                </a:solidFill>
              </a:rPr>
              <a:t> на </a:t>
            </a:r>
            <a:r>
              <a:rPr lang="ru-RU" sz="2800" dirty="0" err="1">
                <a:solidFill>
                  <a:srgbClr val="FF6600"/>
                </a:solidFill>
              </a:rPr>
              <a:t>нешкідливі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менш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шкідливі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обмеження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концентрацій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дотримання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вимог</a:t>
            </a:r>
            <a:r>
              <a:rPr lang="ru-RU" sz="2800" dirty="0">
                <a:solidFill>
                  <a:srgbClr val="FF6600"/>
                </a:solidFill>
              </a:rPr>
              <a:t> до </a:t>
            </a:r>
            <a:r>
              <a:rPr lang="ru-RU" sz="2800" dirty="0" err="1">
                <a:solidFill>
                  <a:srgbClr val="FF6600"/>
                </a:solidFill>
              </a:rPr>
              <a:t>технологічного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процесу</a:t>
            </a:r>
            <a:r>
              <a:rPr lang="ru-RU" sz="2800" dirty="0">
                <a:solidFill>
                  <a:srgbClr val="FF6600"/>
                </a:solidFill>
              </a:rPr>
              <a:t> і </a:t>
            </a:r>
            <a:r>
              <a:rPr lang="ru-RU" sz="2800" dirty="0" err="1">
                <a:solidFill>
                  <a:srgbClr val="FF6600"/>
                </a:solidFill>
              </a:rPr>
              <a:t>обладнання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>
                <a:solidFill>
                  <a:srgbClr val="FF6600"/>
                </a:solidFill>
              </a:rPr>
              <a:t>правильна </a:t>
            </a:r>
            <a:r>
              <a:rPr lang="ru-RU" sz="2800" dirty="0" err="1">
                <a:solidFill>
                  <a:srgbClr val="FF6600"/>
                </a:solidFill>
              </a:rPr>
              <a:t>організація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ремонтних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робіт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ізоляція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шкідливих</a:t>
            </a:r>
            <a:r>
              <a:rPr lang="ru-RU" sz="2800" dirty="0">
                <a:solidFill>
                  <a:srgbClr val="FF6600"/>
                </a:solidFill>
              </a:rPr>
              <a:t> </a:t>
            </a:r>
            <a:r>
              <a:rPr lang="ru-RU" sz="2800" dirty="0" err="1">
                <a:solidFill>
                  <a:srgbClr val="FF6600"/>
                </a:solidFill>
              </a:rPr>
              <a:t>цехів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 err="1">
                <a:solidFill>
                  <a:srgbClr val="FF6600"/>
                </a:solidFill>
              </a:rPr>
              <a:t>вентиляція</a:t>
            </a:r>
            <a:endParaRPr lang="ru-RU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dirty="0">
                <a:solidFill>
                  <a:srgbClr val="FF6600"/>
                </a:solidFill>
              </a:rPr>
              <a:t>медико-</a:t>
            </a:r>
            <a:r>
              <a:rPr lang="ru-RU" sz="2800" dirty="0" err="1">
                <a:solidFill>
                  <a:srgbClr val="FF6600"/>
                </a:solidFill>
              </a:rPr>
              <a:t>профілактичні</a:t>
            </a:r>
            <a:r>
              <a:rPr lang="ru-RU" sz="2800" dirty="0">
                <a:solidFill>
                  <a:srgbClr val="FF6600"/>
                </a:solidFill>
              </a:rPr>
              <a:t> заходи</a:t>
            </a:r>
            <a:endParaRPr lang="ru-RU" sz="28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sz="4000" dirty="0" smtClean="0"/>
              <a:t>ВИРОБНИЧИЙ ПИЛ</a:t>
            </a:r>
            <a:endParaRPr lang="ru-RU" sz="4000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276475"/>
            <a:ext cx="8229600" cy="2333625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b="1" dirty="0">
                <a:solidFill>
                  <a:srgbClr val="FF6600"/>
                </a:solidFill>
              </a:rPr>
              <a:t>Пил-</a:t>
            </a:r>
            <a:r>
              <a:rPr lang="ru-RU" b="1" dirty="0" err="1">
                <a:solidFill>
                  <a:srgbClr val="FF6600"/>
                </a:solidFill>
              </a:rPr>
              <a:t>поняття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r>
              <a:rPr lang="ru-RU" b="1" dirty="0" err="1">
                <a:solidFill>
                  <a:srgbClr val="FF6600"/>
                </a:solidFill>
              </a:rPr>
              <a:t>що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характеризує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фізичний</a:t>
            </a:r>
            <a:r>
              <a:rPr lang="ru-RU" b="1" dirty="0">
                <a:solidFill>
                  <a:srgbClr val="FF6600"/>
                </a:solidFill>
              </a:rPr>
              <a:t> стан </a:t>
            </a:r>
            <a:r>
              <a:rPr lang="ru-RU" b="1" dirty="0" err="1">
                <a:solidFill>
                  <a:srgbClr val="FF6600"/>
                </a:solidFill>
              </a:rPr>
              <a:t>твердої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речовини</a:t>
            </a:r>
            <a:r>
              <a:rPr lang="ru-RU" b="1" dirty="0">
                <a:solidFill>
                  <a:srgbClr val="FF6600"/>
                </a:solidFill>
              </a:rPr>
              <a:t>, а </a:t>
            </a:r>
            <a:r>
              <a:rPr lang="ru-RU" b="1" dirty="0" err="1">
                <a:solidFill>
                  <a:srgbClr val="FF6600"/>
                </a:solidFill>
              </a:rPr>
              <a:t>саме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роздробленість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її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>
                <a:solidFill>
                  <a:srgbClr val="FF6600"/>
                </a:solidFill>
              </a:rPr>
              <a:t>на </a:t>
            </a:r>
            <a:r>
              <a:rPr lang="ru-RU" b="1" dirty="0" err="1">
                <a:solidFill>
                  <a:srgbClr val="FF6600"/>
                </a:solidFill>
              </a:rPr>
              <a:t>дрібні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 err="1">
                <a:solidFill>
                  <a:srgbClr val="FF6600"/>
                </a:solidFill>
              </a:rPr>
              <a:t>частки</a:t>
            </a:r>
            <a:endParaRPr lang="ru-RU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КЛАСИФІКАЦІЯ ПИЛУ ЗА ЙОГО ПОХОДЖЕННЯМ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1413" y="2349500"/>
            <a:ext cx="4968875" cy="217646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dirty="0" err="1" smtClean="0">
                <a:solidFill>
                  <a:srgbClr val="FF6600"/>
                </a:solidFill>
              </a:rPr>
              <a:t>органічний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 err="1" smtClean="0">
                <a:solidFill>
                  <a:srgbClr val="FF6600"/>
                </a:solidFill>
              </a:rPr>
              <a:t>неорганічний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 err="1" smtClean="0">
                <a:solidFill>
                  <a:srgbClr val="FF6600"/>
                </a:solidFill>
              </a:rPr>
              <a:t>змішаний</a:t>
            </a:r>
            <a:endParaRPr lang="ru-RU" sz="36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КЛАСИФІКАЦІЯ ПИЛУ ЗА СПОСОБОМ УТВОРЕННЯ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721" y="2132856"/>
            <a:ext cx="4882480" cy="2043857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b="1" dirty="0" err="1">
                <a:solidFill>
                  <a:srgbClr val="FF6600"/>
                </a:solidFill>
              </a:rPr>
              <a:t>дезінтеграції</a:t>
            </a:r>
            <a:endParaRPr lang="ru-RU" sz="36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b="1" dirty="0" err="1">
                <a:solidFill>
                  <a:srgbClr val="FF6600"/>
                </a:solidFill>
              </a:rPr>
              <a:t>конденсації</a:t>
            </a:r>
            <a:endParaRPr lang="ru-RU" sz="3600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507413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uk-UA" sz="4000" dirty="0" smtClean="0"/>
              <a:t>ФІЗИЧНІ І ХІМІЧНІ ВЛАСТИВОСТІ ПИЛУ</a:t>
            </a:r>
            <a:endParaRPr lang="ru-RU" sz="4000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16113"/>
            <a:ext cx="8229600" cy="4525962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Дисперсність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частинок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</a:p>
          <a:p>
            <a:pPr eaLnBrk="1" hangingPunct="1">
              <a:defRPr/>
            </a:pPr>
            <a:r>
              <a:rPr lang="ru-RU" dirty="0">
                <a:solidFill>
                  <a:srgbClr val="FF6600"/>
                </a:solidFill>
              </a:rPr>
              <a:t>Форма </a:t>
            </a:r>
            <a:r>
              <a:rPr lang="ru-RU" dirty="0" err="1">
                <a:solidFill>
                  <a:srgbClr val="FF6600"/>
                </a:solidFill>
              </a:rPr>
              <a:t>пилових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частинок</a:t>
            </a:r>
            <a:endParaRPr lang="ru-RU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Електричні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властивості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Хімічний</a:t>
            </a:r>
            <a:r>
              <a:rPr lang="ru-RU" dirty="0">
                <a:solidFill>
                  <a:srgbClr val="FF6600"/>
                </a:solidFill>
              </a:rPr>
              <a:t> склад пилу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розчинність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</a:p>
          <a:p>
            <a:pPr eaLnBrk="1" hangingPunct="1">
              <a:defRPr/>
            </a:pPr>
            <a:r>
              <a:rPr lang="ru-RU" dirty="0" err="1">
                <a:solidFill>
                  <a:srgbClr val="FF6600"/>
                </a:solidFill>
              </a:rPr>
              <a:t>Питома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поверхня</a:t>
            </a:r>
            <a:r>
              <a:rPr lang="ru-RU" dirty="0">
                <a:solidFill>
                  <a:srgbClr val="FF6600"/>
                </a:solidFill>
              </a:rPr>
              <a:t> пилу</a:t>
            </a:r>
            <a:endParaRPr lang="ru-RU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</a:rPr>
              <a:t>ЗАХВОРЮВАННЯ ВІД 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</a:rPr>
              <a:t>ВПЛИВУ ПИЛУ</a:t>
            </a:r>
            <a:endParaRPr lang="ru-RU" sz="40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383588" cy="3528293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Пневмоконіоз</a:t>
            </a:r>
            <a:r>
              <a:rPr lang="ru-RU" sz="2800" b="1" dirty="0">
                <a:solidFill>
                  <a:srgbClr val="FF6600"/>
                </a:solidFill>
              </a:rPr>
              <a:t> (антракоз, </a:t>
            </a:r>
            <a:r>
              <a:rPr lang="ru-RU" sz="2800" b="1" dirty="0" err="1">
                <a:solidFill>
                  <a:srgbClr val="FF6600"/>
                </a:solidFill>
              </a:rPr>
              <a:t>силікоз</a:t>
            </a:r>
            <a:r>
              <a:rPr lang="ru-RU" sz="2800" b="1" dirty="0">
                <a:solidFill>
                  <a:srgbClr val="FF6600"/>
                </a:solidFill>
              </a:rPr>
              <a:t> та </a:t>
            </a:r>
            <a:r>
              <a:rPr lang="ru-RU" sz="2800" b="1" dirty="0" err="1">
                <a:solidFill>
                  <a:srgbClr val="FF6600"/>
                </a:solidFill>
              </a:rPr>
              <a:t>ін</a:t>
            </a:r>
            <a:r>
              <a:rPr lang="ru-RU" sz="2800" b="1" dirty="0">
                <a:solidFill>
                  <a:srgbClr val="FF6600"/>
                </a:solidFill>
              </a:rPr>
              <a:t>.)</a:t>
            </a: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Ларингіт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запалення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легенів</a:t>
            </a:r>
            <a:endParaRPr lang="ru-RU" sz="28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Прорив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носової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 smtClean="0">
                <a:solidFill>
                  <a:srgbClr val="FF6600"/>
                </a:solidFill>
              </a:rPr>
              <a:t>перетинки</a:t>
            </a:r>
            <a:endParaRPr lang="ru-RU" sz="28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Кон'юнктивіти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помутніння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кришталика</a:t>
            </a:r>
            <a:endParaRPr lang="ru-RU" sz="2800" b="1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F6600"/>
                </a:solidFill>
              </a:rPr>
              <a:t>Лущення</a:t>
            </a:r>
            <a:r>
              <a:rPr lang="ru-RU" sz="2800" b="1" dirty="0">
                <a:solidFill>
                  <a:srgbClr val="FF6600"/>
                </a:solidFill>
              </a:rPr>
              <a:t> </a:t>
            </a:r>
            <a:r>
              <a:rPr lang="ru-RU" sz="2800" b="1" dirty="0" err="1">
                <a:solidFill>
                  <a:srgbClr val="FF6600"/>
                </a:solidFill>
              </a:rPr>
              <a:t>шкіри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фурункульоз</a:t>
            </a:r>
            <a:r>
              <a:rPr lang="ru-RU" sz="2800" b="1" dirty="0">
                <a:solidFill>
                  <a:srgbClr val="FF6600"/>
                </a:solidFill>
              </a:rPr>
              <a:t>, </a:t>
            </a:r>
            <a:r>
              <a:rPr lang="ru-RU" sz="2800" b="1" dirty="0" err="1">
                <a:solidFill>
                  <a:srgbClr val="FF6600"/>
                </a:solidFill>
              </a:rPr>
              <a:t>екземи</a:t>
            </a:r>
            <a:r>
              <a:rPr lang="ru-RU" sz="2800" b="1" dirty="0">
                <a:solidFill>
                  <a:srgbClr val="FF6600"/>
                </a:solidFill>
              </a:rPr>
              <a:t> та </a:t>
            </a:r>
            <a:r>
              <a:rPr lang="ru-RU" sz="2800" b="1" dirty="0" err="1">
                <a:solidFill>
                  <a:srgbClr val="FF6600"/>
                </a:solidFill>
              </a:rPr>
              <a:t>ін</a:t>
            </a:r>
            <a:endParaRPr lang="ru-RU" sz="2800" b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9036050" cy="114300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4000" dirty="0"/>
              <a:t>ПРОФІЛАКТИКА ЗАХВОРЮВАНЬ ВІД ВПЛИВУ ПИЛУ</a:t>
            </a:r>
            <a:endParaRPr lang="ru-RU" sz="4000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49500"/>
            <a:ext cx="8229600" cy="2160588"/>
          </a:xfrm>
          <a:effectLst>
            <a:outerShdw dist="17961" dir="2700000" algn="ctr" rotWithShape="0">
              <a:srgbClr val="000066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dirty="0" err="1">
                <a:solidFill>
                  <a:srgbClr val="FF6600"/>
                </a:solidFill>
              </a:rPr>
              <a:t>технологічні</a:t>
            </a:r>
            <a:r>
              <a:rPr lang="ru-RU" sz="3600" dirty="0">
                <a:solidFill>
                  <a:srgbClr val="FF6600"/>
                </a:solidFill>
              </a:rPr>
              <a:t> і </a:t>
            </a:r>
            <a:r>
              <a:rPr lang="ru-RU" sz="3600" dirty="0" err="1">
                <a:solidFill>
                  <a:srgbClr val="FF6600"/>
                </a:solidFill>
              </a:rPr>
              <a:t>технічні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 err="1">
                <a:solidFill>
                  <a:srgbClr val="FF6600"/>
                </a:solidFill>
              </a:rPr>
              <a:t>санітарно-технічні</a:t>
            </a:r>
            <a:endParaRPr lang="ru-RU" sz="36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ru-RU" sz="3600" dirty="0">
                <a:solidFill>
                  <a:srgbClr val="FF6600"/>
                </a:solidFill>
              </a:rPr>
              <a:t>медико-</a:t>
            </a:r>
            <a:r>
              <a:rPr lang="ru-RU" sz="3600" dirty="0" err="1">
                <a:solidFill>
                  <a:srgbClr val="FF6600"/>
                </a:solidFill>
              </a:rPr>
              <a:t>профілактичні</a:t>
            </a:r>
            <a:endParaRPr lang="ru-RU" sz="3600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Служба </a:t>
            </a:r>
            <a:r>
              <a:rPr lang="ru-RU" sz="4000" b="1" dirty="0" err="1" smtClean="0"/>
              <a:t>охорони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праці</a:t>
            </a:r>
            <a:r>
              <a:rPr lang="ru-RU" sz="4000" b="1" dirty="0" smtClean="0"/>
              <a:t> на </a:t>
            </a:r>
            <a:r>
              <a:rPr lang="ru-RU" sz="4000" b="1" dirty="0" err="1" smtClean="0"/>
              <a:t>підприємстві</a:t>
            </a:r>
            <a:endParaRPr lang="ru-RU" sz="4000" b="1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 smtClean="0"/>
              <a:t>Служба </a:t>
            </a:r>
            <a:r>
              <a:rPr lang="ru-RU" sz="2800" dirty="0" err="1" smtClean="0"/>
              <a:t>охорони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праці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підприємстві</a:t>
            </a:r>
            <a:r>
              <a:rPr lang="ru-RU" sz="2800" dirty="0" smtClean="0"/>
              <a:t> - </a:t>
            </a:r>
            <a:r>
              <a:rPr lang="ru-RU" sz="2800" dirty="0" err="1" smtClean="0"/>
              <a:t>самостійний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структурний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підрозділ</a:t>
            </a:r>
            <a:r>
              <a:rPr lang="ru-RU" sz="2800" dirty="0" smtClean="0"/>
              <a:t>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підпорядковується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безпосередньо</a:t>
            </a:r>
            <a:r>
              <a:rPr lang="ru-RU" sz="2800" dirty="0" smtClean="0"/>
              <a:t> </a:t>
            </a:r>
            <a:r>
              <a:rPr lang="ru-RU" sz="2800" dirty="0" err="1" smtClean="0"/>
              <a:t>керівнику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головному </a:t>
            </a:r>
            <a:r>
              <a:rPr lang="ru-RU" sz="2800" dirty="0" err="1" smtClean="0"/>
              <a:t>інженеру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підприємства</a:t>
            </a:r>
            <a:r>
              <a:rPr lang="ru-RU" sz="2800" dirty="0" smtClean="0"/>
              <a:t> і </a:t>
            </a:r>
            <a:r>
              <a:rPr lang="ru-RU" sz="2800" dirty="0" err="1" smtClean="0"/>
              <a:t>несе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відповідальність</a:t>
            </a:r>
            <a:r>
              <a:rPr lang="ru-RU" sz="2800" dirty="0" smtClean="0"/>
              <a:t> за </a:t>
            </a:r>
            <a:r>
              <a:rPr lang="ru-RU" sz="2800" dirty="0" err="1" smtClean="0"/>
              <a:t>організацію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роботи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підприємстві</a:t>
            </a:r>
            <a:r>
              <a:rPr lang="ru-RU" sz="2800" dirty="0" smtClean="0"/>
              <a:t> по </a:t>
            </a:r>
            <a:r>
              <a:rPr lang="ru-RU" sz="2800" dirty="0" err="1" smtClean="0"/>
              <a:t>створенню</a:t>
            </a:r>
            <a:r>
              <a:rPr lang="ru-RU" sz="2800" dirty="0" smtClean="0"/>
              <a:t> </a:t>
            </a:r>
            <a:r>
              <a:rPr lang="ru-RU" sz="2800" dirty="0" err="1" smtClean="0"/>
              <a:t>здорових</a:t>
            </a:r>
            <a:r>
              <a:rPr lang="ru-RU" sz="2800" dirty="0" smtClean="0"/>
              <a:t> і </a:t>
            </a:r>
            <a:r>
              <a:rPr lang="ru-RU" sz="2800" dirty="0" err="1" smtClean="0"/>
              <a:t>безпечних</a:t>
            </a:r>
            <a:r>
              <a:rPr lang="ru-RU" sz="2800" dirty="0" smtClean="0"/>
              <a:t> умов </a:t>
            </a:r>
            <a:r>
              <a:rPr lang="ru-RU" sz="2800" dirty="0" err="1" smtClean="0"/>
              <a:t>праці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працюючих</a:t>
            </a:r>
            <a:r>
              <a:rPr lang="ru-RU" sz="2800" dirty="0" smtClean="0"/>
              <a:t>, </a:t>
            </a:r>
            <a:r>
              <a:rPr lang="ru-RU" sz="2800" dirty="0" err="1" smtClean="0"/>
              <a:t>попередження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нещасних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випадків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виробництві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професійних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u="sng" dirty="0" err="1" smtClean="0"/>
              <a:t>Основи</a:t>
            </a:r>
            <a:r>
              <a:rPr lang="ru-RU" sz="4000" b="1" u="sng" dirty="0" smtClean="0"/>
              <a:t> </a:t>
            </a:r>
            <a:r>
              <a:rPr lang="ru-RU" sz="4000" b="1" u="sng" dirty="0" err="1" smtClean="0"/>
              <a:t>гігієни</a:t>
            </a:r>
            <a:r>
              <a:rPr lang="ru-RU" sz="4000" b="1" u="sng" dirty="0" smtClean="0"/>
              <a:t> </a:t>
            </a:r>
            <a:r>
              <a:rPr lang="ru-RU" sz="4000" b="1" u="sng" dirty="0" err="1" smtClean="0"/>
              <a:t>праці</a:t>
            </a:r>
            <a:r>
              <a:rPr lang="ru-RU" sz="4000" b="1" u="sng" dirty="0" smtClean="0"/>
              <a:t> та </a:t>
            </a:r>
            <a:r>
              <a:rPr lang="ru-RU" sz="4000" b="1" u="sng" dirty="0" err="1" smtClean="0"/>
              <a:t>виробничої</a:t>
            </a:r>
            <a:r>
              <a:rPr lang="ru-RU" sz="4000" b="1" u="sng" dirty="0" smtClean="0"/>
              <a:t> </a:t>
            </a:r>
            <a:r>
              <a:rPr lang="ru-RU" sz="4000" b="1" u="sng" dirty="0" err="1" smtClean="0"/>
              <a:t>санітарії</a:t>
            </a:r>
            <a:endParaRPr lang="ru-RU" sz="4000" b="1" u="sng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dirty="0" err="1" smtClean="0"/>
              <a:t>Мікроклімат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endParaRPr lang="ru-RU" dirty="0" smtClean="0"/>
          </a:p>
          <a:p>
            <a:pPr marL="609600" indent="-609600"/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endParaRPr lang="ru-RU" dirty="0" smtClean="0"/>
          </a:p>
          <a:p>
            <a:pPr marL="609600" indent="-609600"/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опалення</a:t>
            </a:r>
            <a:endParaRPr lang="ru-RU" dirty="0" smtClean="0"/>
          </a:p>
          <a:p>
            <a:pPr marL="609600" indent="-609600"/>
            <a:r>
              <a:rPr lang="ru-RU" dirty="0" err="1" smtClean="0"/>
              <a:t>Освітлення</a:t>
            </a:r>
            <a:r>
              <a:rPr lang="ru-RU" dirty="0" smtClean="0"/>
              <a:t>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endParaRPr lang="ru-RU" dirty="0" smtClean="0"/>
          </a:p>
        </p:txBody>
      </p:sp>
      <p:pic>
        <p:nvPicPr>
          <p:cNvPr id="32772" name="Picture 4" descr="2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530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Мікроклімат</a:t>
            </a:r>
            <a:r>
              <a:rPr lang="ru-RU" sz="4000" dirty="0" smtClean="0"/>
              <a:t> </a:t>
            </a:r>
            <a:r>
              <a:rPr lang="ru-RU" sz="4000" dirty="0" err="1" smtClean="0"/>
              <a:t>виробничих</a:t>
            </a:r>
            <a:r>
              <a:rPr lang="ru-RU" sz="4000" dirty="0" smtClean="0"/>
              <a:t> </a:t>
            </a:r>
            <a:r>
              <a:rPr lang="ru-RU" sz="4000" dirty="0" err="1" smtClean="0"/>
              <a:t>приміщень</a:t>
            </a:r>
            <a:endParaRPr lang="ru-RU" sz="40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визначається</a:t>
            </a:r>
            <a:r>
              <a:rPr lang="ru-RU" dirty="0" smtClean="0"/>
              <a:t> </a:t>
            </a:r>
            <a:r>
              <a:rPr lang="ru-RU" dirty="0" err="1" smtClean="0"/>
              <a:t>діючими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поєднаннями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, </a:t>
            </a:r>
            <a:r>
              <a:rPr lang="ru-RU" dirty="0" err="1" smtClean="0"/>
              <a:t>вологості</a:t>
            </a:r>
            <a:r>
              <a:rPr lang="ru-RU" dirty="0" smtClean="0"/>
              <a:t> і </a:t>
            </a:r>
            <a:r>
              <a:rPr lang="ru-RU" dirty="0" err="1" smtClean="0"/>
              <a:t>швидкості</a:t>
            </a:r>
            <a:r>
              <a:rPr lang="ru-RU" dirty="0" smtClean="0"/>
              <a:t> </a:t>
            </a:r>
            <a:r>
              <a:rPr lang="ru-RU" dirty="0" err="1" smtClean="0"/>
              <a:t>руху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температурою </a:t>
            </a:r>
            <a:r>
              <a:rPr lang="ru-RU" dirty="0" err="1" smtClean="0"/>
              <a:t>навколишніх</a:t>
            </a:r>
            <a:r>
              <a:rPr lang="ru-RU" dirty="0" smtClean="0"/>
              <a:t> </a:t>
            </a:r>
            <a:r>
              <a:rPr lang="ru-RU" dirty="0" err="1" smtClean="0"/>
              <a:t>поверхонь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/>
              <a:t>Основні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шкідливі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виробничі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фактори</a:t>
            </a:r>
            <a:endParaRPr lang="ru-RU" sz="4000" b="1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smtClean="0"/>
              <a:t>При </a:t>
            </a:r>
            <a:r>
              <a:rPr lang="ru-RU" sz="2800" dirty="0" err="1" smtClean="0"/>
              <a:t>контакті</a:t>
            </a:r>
            <a:r>
              <a:rPr lang="ru-RU" sz="2800" dirty="0" smtClean="0"/>
              <a:t> з </a:t>
            </a:r>
            <a:r>
              <a:rPr lang="ru-RU" sz="2800" dirty="0" err="1" smtClean="0"/>
              <a:t>організмом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людини</a:t>
            </a:r>
            <a:r>
              <a:rPr lang="ru-RU" sz="2800" dirty="0" smtClean="0"/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smtClean="0"/>
              <a:t>пари,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smtClean="0"/>
              <a:t>гази,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рідини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аерозолі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хімічні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сполуки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суміші</a:t>
            </a:r>
            <a:r>
              <a:rPr lang="ru-RU" sz="2800" dirty="0" smtClean="0"/>
              <a:t>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dirty="0" err="1" smtClean="0"/>
              <a:t>можуть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викликати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зміни</a:t>
            </a:r>
            <a:r>
              <a:rPr lang="ru-RU" sz="2800" dirty="0" smtClean="0"/>
              <a:t> в </a:t>
            </a:r>
            <a:r>
              <a:rPr lang="ru-RU" sz="2800" dirty="0" err="1" smtClean="0"/>
              <a:t>стані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здоров'я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.</a:t>
            </a:r>
          </a:p>
        </p:txBody>
      </p:sp>
      <p:pic>
        <p:nvPicPr>
          <p:cNvPr id="34820" name="Picture 4" descr="12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00200"/>
            <a:ext cx="17145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endParaRPr lang="ru-RU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Виробничі</a:t>
            </a:r>
            <a:r>
              <a:rPr lang="ru-RU" dirty="0" smtClean="0"/>
              <a:t> </a:t>
            </a:r>
            <a:r>
              <a:rPr lang="ru-RU" dirty="0" err="1" smtClean="0"/>
              <a:t>приміщення</a:t>
            </a:r>
            <a:r>
              <a:rPr lang="ru-RU" dirty="0" smtClean="0"/>
              <a:t> </a:t>
            </a:r>
            <a:r>
              <a:rPr lang="ru-RU" dirty="0" err="1" smtClean="0"/>
              <a:t>різного</a:t>
            </a:r>
            <a:r>
              <a:rPr lang="ru-RU" dirty="0" smtClean="0"/>
              <a:t> </a:t>
            </a:r>
            <a:r>
              <a:rPr lang="ru-RU" dirty="0" err="1" smtClean="0"/>
              <a:t>призначення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вентиляційні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- як </a:t>
            </a:r>
            <a:r>
              <a:rPr lang="ru-RU" dirty="0" err="1" smtClean="0"/>
              <a:t>припливні</a:t>
            </a:r>
            <a:r>
              <a:rPr lang="ru-RU" dirty="0" smtClean="0"/>
              <a:t>, так і </a:t>
            </a:r>
            <a:r>
              <a:rPr lang="ru-RU" dirty="0" err="1" smtClean="0"/>
              <a:t>витяжні</a:t>
            </a:r>
            <a:r>
              <a:rPr lang="ru-RU" dirty="0" smtClean="0"/>
              <a:t>. Але не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припливна</a:t>
            </a:r>
            <a:r>
              <a:rPr lang="ru-RU" dirty="0" smtClean="0"/>
              <a:t> </a:t>
            </a:r>
            <a:r>
              <a:rPr lang="ru-RU" dirty="0" err="1" smtClean="0"/>
              <a:t>вентиляція</a:t>
            </a:r>
            <a:r>
              <a:rPr lang="ru-RU" dirty="0" smtClean="0"/>
              <a:t> </a:t>
            </a:r>
            <a:r>
              <a:rPr lang="ru-RU" dirty="0" err="1" smtClean="0"/>
              <a:t>покращує</a:t>
            </a:r>
            <a:r>
              <a:rPr lang="ru-RU" dirty="0" smtClean="0"/>
              <a:t>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в </a:t>
            </a:r>
            <a:r>
              <a:rPr lang="ru-RU" dirty="0" err="1" smtClean="0"/>
              <a:t>приміщенні</a:t>
            </a:r>
            <a:r>
              <a:rPr lang="ru-RU" dirty="0" smtClean="0"/>
              <a:t> - </a:t>
            </a:r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зовнішнього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часто </a:t>
            </a:r>
            <a:r>
              <a:rPr lang="ru-RU" dirty="0" err="1" smtClean="0"/>
              <a:t>більші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у </a:t>
            </a:r>
            <a:r>
              <a:rPr lang="ru-RU" dirty="0" err="1" smtClean="0"/>
              <a:t>виробничій</a:t>
            </a:r>
            <a:r>
              <a:rPr lang="ru-RU" dirty="0" smtClean="0"/>
              <a:t> </a:t>
            </a:r>
            <a:r>
              <a:rPr lang="ru-RU" dirty="0" err="1" smtClean="0"/>
              <a:t>атмосфері</a:t>
            </a:r>
            <a:r>
              <a:rPr lang="ru-RU" dirty="0" smtClean="0"/>
              <a:t>.</a:t>
            </a:r>
          </a:p>
        </p:txBody>
      </p:sp>
      <p:pic>
        <p:nvPicPr>
          <p:cNvPr id="35844" name="Picture 4" descr="gras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54102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err="1" smtClean="0"/>
              <a:t>Кондиціювання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endParaRPr lang="ru-RU" dirty="0" smtClean="0"/>
          </a:p>
        </p:txBody>
      </p:sp>
      <p:pic>
        <p:nvPicPr>
          <p:cNvPr id="36867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40086"/>
            <a:ext cx="3005138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Забруднення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endParaRPr lang="ru-RU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sz="2400" dirty="0" err="1" smtClean="0"/>
              <a:t>Велике</a:t>
            </a:r>
            <a:r>
              <a:rPr lang="ru-RU" sz="2400" dirty="0" smtClean="0"/>
              <a:t> число </a:t>
            </a:r>
            <a:r>
              <a:rPr lang="ru-RU" sz="2400" dirty="0" err="1" smtClean="0"/>
              <a:t>виробництв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розміщується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старих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будівлях</a:t>
            </a:r>
            <a:r>
              <a:rPr lang="ru-RU" sz="2400" dirty="0" smtClean="0"/>
              <a:t> з </a:t>
            </a:r>
            <a:r>
              <a:rPr lang="ru-RU" sz="2400" dirty="0" err="1" smtClean="0"/>
              <a:t>неефективною</a:t>
            </a:r>
            <a:r>
              <a:rPr lang="ru-RU" sz="2400" dirty="0" smtClean="0"/>
              <a:t> </a:t>
            </a:r>
            <a:r>
              <a:rPr lang="ru-RU" sz="2400" dirty="0" err="1" smtClean="0"/>
              <a:t>вентиляцією</a:t>
            </a:r>
            <a:r>
              <a:rPr lang="ru-RU" sz="2400" dirty="0" smtClean="0"/>
              <a:t>. </a:t>
            </a:r>
            <a:r>
              <a:rPr lang="ru-RU" sz="2400" dirty="0" err="1" smtClean="0"/>
              <a:t>Відсутність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вентиляції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призводить</a:t>
            </a:r>
            <a:r>
              <a:rPr lang="ru-RU" sz="2400" dirty="0" smtClean="0"/>
              <a:t> до застою </a:t>
            </a:r>
            <a:r>
              <a:rPr lang="ru-RU" sz="2400" dirty="0" err="1" smtClean="0"/>
              <a:t>повітря</a:t>
            </a:r>
            <a:r>
              <a:rPr lang="ru-RU" sz="2400" dirty="0" smtClean="0"/>
              <a:t> в </a:t>
            </a:r>
            <a:r>
              <a:rPr lang="ru-RU" sz="2400" dirty="0" err="1" smtClean="0"/>
              <a:t>приміщеннях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концентрації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запахів</a:t>
            </a:r>
            <a:r>
              <a:rPr lang="ru-RU" sz="2400" dirty="0" smtClean="0"/>
              <a:t> </a:t>
            </a:r>
            <a:r>
              <a:rPr lang="ru-RU" sz="2400" dirty="0" err="1" smtClean="0"/>
              <a:t>виробництва</a:t>
            </a:r>
            <a:r>
              <a:rPr lang="ru-RU" sz="2400" dirty="0" smtClean="0"/>
              <a:t> і </a:t>
            </a:r>
            <a:r>
              <a:rPr lang="ru-RU" sz="2400" dirty="0" err="1" smtClean="0"/>
              <a:t>шкідливих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дихання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. В </a:t>
            </a:r>
            <a:r>
              <a:rPr lang="ru-RU" sz="2400" dirty="0" err="1" smtClean="0"/>
              <a:t>результаті</a:t>
            </a:r>
            <a:r>
              <a:rPr lang="ru-RU" sz="2400" dirty="0" smtClean="0"/>
              <a:t> </a:t>
            </a:r>
            <a:r>
              <a:rPr lang="ru-RU" sz="2400" dirty="0" err="1" smtClean="0"/>
              <a:t>цього</a:t>
            </a:r>
            <a:r>
              <a:rPr lang="ru-RU" sz="2400" dirty="0" smtClean="0"/>
              <a:t> - </a:t>
            </a:r>
            <a:r>
              <a:rPr lang="ru-RU" sz="2400" dirty="0" err="1" smtClean="0"/>
              <a:t>швидка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стомлюваність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головні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болі</a:t>
            </a:r>
            <a:r>
              <a:rPr lang="ru-RU" sz="2400" dirty="0" smtClean="0"/>
              <a:t>, </a:t>
            </a:r>
            <a:r>
              <a:rPr lang="ru-RU" sz="2400" dirty="0" err="1" smtClean="0"/>
              <a:t>схильність</a:t>
            </a:r>
            <a:r>
              <a:rPr lang="ru-RU" sz="2400" dirty="0" smtClean="0"/>
              <a:t> до </a:t>
            </a:r>
            <a:r>
              <a:rPr lang="ru-RU" sz="2400" dirty="0" err="1" smtClean="0"/>
              <a:t>вірусних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простудних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, а </a:t>
            </a:r>
            <a:r>
              <a:rPr lang="ru-RU" sz="2400" dirty="0" err="1" smtClean="0"/>
              <a:t>це</a:t>
            </a:r>
            <a:r>
              <a:rPr lang="ru-RU" sz="2400" dirty="0" smtClean="0"/>
              <a:t> - 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продуктивності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</a:t>
            </a:r>
            <a:r>
              <a:rPr lang="ru-RU" sz="2400" dirty="0" smtClean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smtClean="0"/>
              <a:t>В </a:t>
            </a:r>
            <a:r>
              <a:rPr lang="ru-RU" sz="2400" dirty="0" err="1" smtClean="0"/>
              <a:t>цілому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ряді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виробництв</a:t>
            </a:r>
            <a:r>
              <a:rPr lang="ru-RU" sz="2400" dirty="0" smtClean="0"/>
              <a:t> з </a:t>
            </a:r>
            <a:r>
              <a:rPr lang="ru-RU" sz="2400" dirty="0" err="1" smtClean="0"/>
              <a:t>робочих</a:t>
            </a:r>
            <a:r>
              <a:rPr lang="ru-RU" sz="2400" dirty="0" smtClean="0"/>
              <a:t> зон </a:t>
            </a:r>
            <a:r>
              <a:rPr lang="ru-RU" sz="2400" dirty="0" err="1" smtClean="0"/>
              <a:t>видаляється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забруднене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маюче</a:t>
            </a:r>
            <a:r>
              <a:rPr lang="ru-RU" sz="2400" dirty="0" smtClean="0"/>
              <a:t> запах </a:t>
            </a:r>
            <a:r>
              <a:rPr lang="ru-RU" sz="2400" dirty="0" err="1" smtClean="0"/>
              <a:t>повітря</a:t>
            </a:r>
            <a:r>
              <a:rPr lang="ru-RU" sz="2400" dirty="0" smtClean="0"/>
              <a:t>. Для </a:t>
            </a:r>
            <a:r>
              <a:rPr lang="ru-RU" sz="2400" dirty="0" err="1" smtClean="0"/>
              <a:t>цього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створюються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потужні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витяжні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споживають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колосальну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електроенергії</a:t>
            </a:r>
            <a:r>
              <a:rPr lang="ru-RU" sz="2400" dirty="0" smtClean="0"/>
              <a:t>. При </a:t>
            </a:r>
            <a:r>
              <a:rPr lang="ru-RU" sz="2400" dirty="0" err="1" smtClean="0"/>
              <a:t>цьому</a:t>
            </a:r>
            <a:r>
              <a:rPr lang="ru-RU" sz="2400" dirty="0" smtClean="0"/>
              <a:t> запахи і </a:t>
            </a:r>
            <a:r>
              <a:rPr lang="ru-RU" sz="2400" dirty="0" err="1" smtClean="0"/>
              <a:t>забруднення</a:t>
            </a:r>
            <a:r>
              <a:rPr lang="ru-RU" sz="2400" dirty="0" smtClean="0"/>
              <a:t> не </a:t>
            </a:r>
            <a:r>
              <a:rPr lang="ru-RU" sz="2400" dirty="0" err="1" smtClean="0"/>
              <a:t>знищуються</a:t>
            </a:r>
            <a:r>
              <a:rPr lang="ru-RU" sz="2400" dirty="0" smtClean="0"/>
              <a:t>, а </a:t>
            </a:r>
            <a:r>
              <a:rPr lang="ru-RU" sz="2400" dirty="0" err="1" smtClean="0"/>
              <a:t>тільки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викидаються</a:t>
            </a:r>
            <a:r>
              <a:rPr lang="ru-RU" sz="2400" dirty="0" smtClean="0"/>
              <a:t> і </a:t>
            </a:r>
            <a:r>
              <a:rPr lang="ru-RU" sz="2400" dirty="0" err="1" smtClean="0"/>
              <a:t>розпорошуються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атмосфері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Прибирання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виробничих</a:t>
            </a:r>
            <a:r>
              <a:rPr lang="ru-RU" sz="4000" dirty="0" smtClean="0"/>
              <a:t> </a:t>
            </a:r>
            <a:r>
              <a:rPr lang="ru-RU" sz="4000" dirty="0" err="1" smtClean="0"/>
              <a:t>приміщень</a:t>
            </a:r>
            <a:endParaRPr lang="ru-RU" sz="4000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 smtClean="0"/>
              <a:t>повинна бути регулярною, </a:t>
            </a:r>
            <a:r>
              <a:rPr lang="ru-RU" sz="2000" dirty="0" err="1" smtClean="0"/>
              <a:t>раціональною</a:t>
            </a:r>
            <a:r>
              <a:rPr lang="ru-RU" sz="2000" dirty="0" smtClean="0"/>
              <a:t> ( "</a:t>
            </a:r>
            <a:r>
              <a:rPr lang="ru-RU" sz="2000" dirty="0" err="1" smtClean="0"/>
              <a:t>вологе</a:t>
            </a:r>
            <a:r>
              <a:rPr lang="ru-RU" sz="2000" dirty="0" smtClean="0"/>
              <a:t>" </a:t>
            </a:r>
            <a:r>
              <a:rPr lang="ru-RU" sz="2000" dirty="0" err="1" smtClean="0"/>
              <a:t>прибирання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пилососів</a:t>
            </a:r>
            <a:r>
              <a:rPr lang="ru-RU" sz="2000" dirty="0" smtClean="0"/>
              <a:t>).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Прибирання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приміщень</a:t>
            </a:r>
            <a:r>
              <a:rPr lang="ru-RU" sz="2000" dirty="0" smtClean="0"/>
              <a:t> проводиться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дезінфекції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 </a:t>
            </a:r>
            <a:r>
              <a:rPr lang="ru-RU" sz="2000" dirty="0" err="1" smtClean="0"/>
              <a:t>Воно</a:t>
            </a:r>
            <a:r>
              <a:rPr lang="ru-RU" sz="2000" dirty="0" smtClean="0"/>
              <a:t> повинна </a:t>
            </a:r>
            <a:r>
              <a:rPr lang="ru-RU" sz="2000" dirty="0" err="1" smtClean="0"/>
              <a:t>включати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обмітання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витирання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вологою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матерією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миття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стін</a:t>
            </a:r>
            <a:r>
              <a:rPr lang="ru-RU" sz="2000" dirty="0" smtClean="0"/>
              <a:t>, </a:t>
            </a:r>
            <a:r>
              <a:rPr lang="ru-RU" sz="2000" dirty="0" err="1" smtClean="0"/>
              <a:t>підлог</a:t>
            </a:r>
            <a:r>
              <a:rPr lang="ru-RU" sz="2000" dirty="0" smtClean="0"/>
              <a:t>, панелей, </a:t>
            </a:r>
            <a:r>
              <a:rPr lang="ru-RU" sz="2000" dirty="0" err="1" smtClean="0"/>
              <a:t>радіаторів</a:t>
            </a:r>
            <a:r>
              <a:rPr lang="ru-RU" sz="2000" dirty="0" smtClean="0"/>
              <a:t>, </a:t>
            </a:r>
            <a:r>
              <a:rPr lang="ru-RU" sz="2000" dirty="0" err="1" smtClean="0"/>
              <a:t>вікон</a:t>
            </a:r>
            <a:r>
              <a:rPr lang="ru-RU" sz="2000" dirty="0" smtClean="0"/>
              <a:t>, дверей і </a:t>
            </a:r>
            <a:r>
              <a:rPr lang="ru-RU" sz="2000" dirty="0" err="1" smtClean="0"/>
              <a:t>меблів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Підлоги</a:t>
            </a:r>
            <a:r>
              <a:rPr lang="ru-RU" sz="2000" dirty="0" smtClean="0"/>
              <a:t> </a:t>
            </a:r>
            <a:r>
              <a:rPr lang="ru-RU" sz="2000" dirty="0" err="1" smtClean="0"/>
              <a:t>бажано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натирати</a:t>
            </a:r>
            <a:r>
              <a:rPr lang="ru-RU" sz="2000" dirty="0" smtClean="0"/>
              <a:t> мастикою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пилезв’язуючими</a:t>
            </a:r>
            <a:r>
              <a:rPr lang="ru-RU" sz="2000" dirty="0" smtClean="0"/>
              <a:t> складами,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дають</a:t>
            </a:r>
            <a:r>
              <a:rPr lang="ru-RU" sz="2000" dirty="0" smtClean="0"/>
              <a:t> пилу </a:t>
            </a:r>
            <a:r>
              <a:rPr lang="ru-RU" sz="2000" dirty="0" err="1" smtClean="0"/>
              <a:t>підніматися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Необхідно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частіше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провітрювати</a:t>
            </a:r>
            <a:r>
              <a:rPr lang="ru-RU" sz="2000" dirty="0" smtClean="0"/>
              <a:t> і </a:t>
            </a:r>
            <a:r>
              <a:rPr lang="ru-RU" sz="2000" dirty="0" err="1" smtClean="0"/>
              <a:t>чистити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одяг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відкритому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повітрі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прибирання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приміщень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збирання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бажано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провітрити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приміщення</a:t>
            </a:r>
            <a:r>
              <a:rPr lang="ru-RU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 </a:t>
            </a:r>
            <a:r>
              <a:rPr lang="ru-RU" sz="2000" dirty="0" err="1" smtClean="0"/>
              <a:t>Адже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впливає</a:t>
            </a:r>
            <a:r>
              <a:rPr lang="ru-RU" sz="2000" dirty="0" smtClean="0"/>
              <a:t> негативно на </a:t>
            </a:r>
            <a:r>
              <a:rPr lang="ru-RU" sz="2000" dirty="0" err="1" smtClean="0"/>
              <a:t>організм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людини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провітрювання</a:t>
            </a:r>
            <a:endParaRPr lang="ru-RU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err="1" smtClean="0"/>
              <a:t>Важливим</a:t>
            </a:r>
            <a:r>
              <a:rPr lang="ru-RU" sz="2800" dirty="0" smtClean="0"/>
              <a:t> заходом по </a:t>
            </a:r>
            <a:r>
              <a:rPr lang="ru-RU" sz="2800" dirty="0" err="1" smtClean="0"/>
              <a:t>боротьбі</a:t>
            </a:r>
            <a:r>
              <a:rPr lang="ru-RU" sz="2800" dirty="0" smtClean="0"/>
              <a:t> з </a:t>
            </a:r>
            <a:r>
              <a:rPr lang="ru-RU" sz="2800" dirty="0" err="1" smtClean="0"/>
              <a:t>забрудненням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повітря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приміщення</a:t>
            </a:r>
            <a:r>
              <a:rPr lang="ru-RU" sz="2800" dirty="0" smtClean="0"/>
              <a:t> є </a:t>
            </a:r>
            <a:r>
              <a:rPr lang="ru-RU" sz="2800" dirty="0" err="1" smtClean="0"/>
              <a:t>вентиляція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тобто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повітря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закритих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приміщень</a:t>
            </a:r>
            <a:r>
              <a:rPr lang="ru-RU" sz="2800" dirty="0" smtClean="0"/>
              <a:t> чистим. </a:t>
            </a:r>
            <a:r>
              <a:rPr lang="ru-RU" sz="2800" dirty="0" err="1" smtClean="0"/>
              <a:t>Вентиляція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крім</a:t>
            </a:r>
            <a:r>
              <a:rPr lang="ru-RU" sz="2800" dirty="0" smtClean="0"/>
              <a:t> того, позитивно </a:t>
            </a:r>
            <a:r>
              <a:rPr lang="ru-RU" sz="2800" dirty="0" err="1" smtClean="0"/>
              <a:t>впливає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мікроклімат</a:t>
            </a:r>
            <a:r>
              <a:rPr lang="ru-RU" sz="2800" dirty="0" smtClean="0"/>
              <a:t> і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протиепідемічні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значення</a:t>
            </a:r>
            <a:r>
              <a:rPr lang="ru-RU" sz="2800" dirty="0" smtClean="0"/>
              <a:t>. Через </a:t>
            </a:r>
            <a:r>
              <a:rPr lang="ru-RU" sz="2800" dirty="0" err="1" smtClean="0"/>
              <a:t>повітря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закритих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приміщень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туберкульоз</a:t>
            </a:r>
            <a:r>
              <a:rPr lang="ru-RU" sz="2800" dirty="0" smtClean="0"/>
              <a:t>, </a:t>
            </a:r>
            <a:r>
              <a:rPr lang="ru-RU" sz="2800" dirty="0" err="1" smtClean="0"/>
              <a:t>грип</a:t>
            </a:r>
            <a:r>
              <a:rPr lang="ru-RU" sz="2800" dirty="0" smtClean="0"/>
              <a:t>, </a:t>
            </a:r>
            <a:r>
              <a:rPr lang="ru-RU" sz="2800" dirty="0" err="1" smtClean="0"/>
              <a:t>сезонні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катари</a:t>
            </a:r>
            <a:r>
              <a:rPr lang="ru-RU" sz="2800" dirty="0" smtClean="0"/>
              <a:t> </a:t>
            </a:r>
            <a:r>
              <a:rPr lang="ru-RU" sz="2800" dirty="0" err="1" smtClean="0"/>
              <a:t>верхніх</a:t>
            </a:r>
            <a:r>
              <a:rPr lang="ru-RU" sz="2800" dirty="0" smtClean="0"/>
              <a:t> </a:t>
            </a:r>
            <a:r>
              <a:rPr lang="ru-RU" sz="2800" dirty="0" err="1" smtClean="0"/>
              <a:t>дихальних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, скарлатина, </a:t>
            </a:r>
            <a:r>
              <a:rPr lang="ru-RU" sz="2800" dirty="0" err="1" smtClean="0"/>
              <a:t>кір</a:t>
            </a:r>
            <a:r>
              <a:rPr lang="ru-RU" sz="2800" dirty="0" smtClean="0"/>
              <a:t>, коклюш, </a:t>
            </a:r>
            <a:r>
              <a:rPr lang="ru-RU" sz="2800" dirty="0" err="1" smtClean="0"/>
              <a:t>дифтерія</a:t>
            </a:r>
            <a:r>
              <a:rPr lang="ru-RU" sz="2800" dirty="0" smtClean="0"/>
              <a:t>, </a:t>
            </a:r>
            <a:r>
              <a:rPr lang="ru-RU" sz="2800" dirty="0" err="1" smtClean="0"/>
              <a:t>вітряна</a:t>
            </a:r>
            <a:r>
              <a:rPr lang="ru-RU" sz="2800" dirty="0" smtClean="0"/>
              <a:t> </a:t>
            </a:r>
            <a:r>
              <a:rPr lang="ru-RU" sz="2800" dirty="0" err="1" smtClean="0"/>
              <a:t>віспа</a:t>
            </a:r>
            <a:r>
              <a:rPr lang="ru-RU" sz="2800" dirty="0" smtClean="0"/>
              <a:t>, </a:t>
            </a:r>
            <a:r>
              <a:rPr lang="ru-RU" sz="2800" dirty="0" err="1" smtClean="0"/>
              <a:t>цереброспінальний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епідемічний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менінгіт</a:t>
            </a:r>
            <a:r>
              <a:rPr lang="ru-RU" sz="2800" dirty="0" smtClean="0"/>
              <a:t> і ряд </a:t>
            </a:r>
            <a:r>
              <a:rPr lang="ru-RU" sz="2800" dirty="0" err="1" smtClean="0"/>
              <a:t>інших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ru-RU" sz="2800" b="1" dirty="0" err="1" smtClean="0"/>
              <a:t>Існують</a:t>
            </a:r>
            <a:r>
              <a:rPr lang="ru-RU" sz="2800" b="1" dirty="0" smtClean="0"/>
              <a:t> 3 </a:t>
            </a:r>
            <a:r>
              <a:rPr lang="ru-RU" sz="2800" b="1" dirty="0" err="1" smtClean="0"/>
              <a:t>групи</a:t>
            </a:r>
            <a:r>
              <a:rPr lang="ru-RU" sz="2800" b="1" dirty="0" smtClean="0"/>
              <a:t> методу контролю </a:t>
            </a:r>
            <a:r>
              <a:rPr lang="ru-RU" sz="2800" b="1" dirty="0" err="1" smtClean="0"/>
              <a:t>якості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повітряного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середовища</a:t>
            </a:r>
            <a:r>
              <a:rPr lang="ru-RU" sz="2800" b="1" dirty="0" smtClean="0"/>
              <a:t>: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err="1" smtClean="0"/>
              <a:t>Лабораторний</a:t>
            </a:r>
            <a:r>
              <a:rPr lang="ru-RU" b="1" dirty="0" smtClean="0"/>
              <a:t> метод;</a:t>
            </a:r>
          </a:p>
          <a:p>
            <a:r>
              <a:rPr lang="ru-RU" b="1" dirty="0" err="1" smtClean="0"/>
              <a:t>Експрес</a:t>
            </a:r>
            <a:r>
              <a:rPr lang="ru-RU" b="1" dirty="0" smtClean="0"/>
              <a:t> - метод;</a:t>
            </a:r>
          </a:p>
          <a:p>
            <a:r>
              <a:rPr lang="ru-RU" b="1" dirty="0" err="1" smtClean="0"/>
              <a:t>Індикаторний</a:t>
            </a:r>
            <a:r>
              <a:rPr lang="ru-RU" b="1" dirty="0" smtClean="0"/>
              <a:t> метод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dirty="0" err="1" smtClean="0"/>
              <a:t>лабораторний</a:t>
            </a:r>
            <a:r>
              <a:rPr lang="ru-RU" dirty="0" smtClean="0"/>
              <a:t> метод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забираються</a:t>
            </a:r>
            <a:r>
              <a:rPr lang="ru-RU" dirty="0" smtClean="0"/>
              <a:t> </a:t>
            </a:r>
            <a:r>
              <a:rPr lang="ru-RU" dirty="0" err="1" smtClean="0"/>
              <a:t>проби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в будь-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на </a:t>
            </a:r>
            <a:r>
              <a:rPr lang="ru-RU" dirty="0" err="1" smtClean="0"/>
              <a:t>стаціонарному</a:t>
            </a:r>
            <a:r>
              <a:rPr lang="ru-RU" dirty="0" smtClean="0"/>
              <a:t> лабораторному </a:t>
            </a:r>
            <a:r>
              <a:rPr lang="ru-RU" dirty="0" err="1" smtClean="0"/>
              <a:t>устаткуванні</a:t>
            </a:r>
            <a:r>
              <a:rPr lang="ru-RU" dirty="0" smtClean="0"/>
              <a:t> проводиться </a:t>
            </a:r>
            <a:r>
              <a:rPr lang="ru-RU" dirty="0" err="1" smtClean="0"/>
              <a:t>аналіз</a:t>
            </a:r>
            <a:r>
              <a:rPr lang="ru-RU" dirty="0" smtClean="0"/>
              <a:t> проб.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точний</a:t>
            </a:r>
            <a:r>
              <a:rPr lang="ru-RU" dirty="0" smtClean="0"/>
              <a:t> метод.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ЕКСПРЕС-МЕТОДИ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 smtClean="0"/>
              <a:t>оцінка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відбувається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відразу</a:t>
            </a:r>
            <a:r>
              <a:rPr lang="ru-RU" sz="2400" dirty="0" smtClean="0"/>
              <a:t> на </a:t>
            </a:r>
            <a:r>
              <a:rPr lang="ru-RU" sz="2400" dirty="0" err="1" smtClean="0"/>
              <a:t>місці</a:t>
            </a:r>
            <a:r>
              <a:rPr lang="ru-RU" sz="2400" dirty="0" smtClean="0"/>
              <a:t>, </a:t>
            </a:r>
            <a:r>
              <a:rPr lang="ru-RU" sz="2400" dirty="0" err="1" smtClean="0"/>
              <a:t>використовується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необхідного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швидкого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рішення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ступінь</a:t>
            </a:r>
            <a:r>
              <a:rPr lang="ru-RU" sz="2400" dirty="0" smtClean="0"/>
              <a:t> </a:t>
            </a:r>
            <a:r>
              <a:rPr lang="ru-RU" sz="2400" dirty="0" err="1" smtClean="0"/>
              <a:t>забруднення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середовища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 Для </a:t>
            </a:r>
            <a:r>
              <a:rPr lang="ru-RU" sz="2400" dirty="0" err="1" smtClean="0"/>
              <a:t>цього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УГ (</a:t>
            </a:r>
            <a:r>
              <a:rPr lang="ru-RU" sz="2400" dirty="0" err="1" smtClean="0"/>
              <a:t>універсальні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газолізатори</a:t>
            </a:r>
            <a:r>
              <a:rPr lang="ru-RU" sz="2400" dirty="0" smtClean="0"/>
              <a:t>).</a:t>
            </a:r>
          </a:p>
          <a:p>
            <a:pPr>
              <a:lnSpc>
                <a:spcPct val="80000"/>
              </a:lnSpc>
            </a:pP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дія</a:t>
            </a:r>
            <a:r>
              <a:rPr lang="ru-RU" sz="2400" dirty="0" smtClean="0"/>
              <a:t> заснована на </a:t>
            </a:r>
            <a:r>
              <a:rPr lang="ru-RU" sz="2400" dirty="0" err="1" smtClean="0"/>
              <a:t>кольорових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реакціях</a:t>
            </a:r>
            <a:r>
              <a:rPr lang="ru-RU" sz="2400" dirty="0" smtClean="0"/>
              <a:t>, в невеликих </a:t>
            </a:r>
            <a:r>
              <a:rPr lang="ru-RU" sz="2400" dirty="0" err="1" smtClean="0"/>
              <a:t>обсягах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високочутливої</a:t>
            </a:r>
            <a:r>
              <a:rPr lang="ru-RU" sz="2400" dirty="0" smtClean="0"/>
              <a:t> ​​</a:t>
            </a:r>
            <a:r>
              <a:rPr lang="ru-RU" sz="2400" dirty="0" err="1" smtClean="0"/>
              <a:t>рідини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ж твердого </a:t>
            </a:r>
            <a:r>
              <a:rPr lang="ru-RU" sz="2400" dirty="0" err="1" smtClean="0"/>
              <a:t>речовини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частіше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силикогель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просоченого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чутливими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індикаторами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err="1" smtClean="0"/>
              <a:t>Повітря</a:t>
            </a:r>
            <a:r>
              <a:rPr lang="ru-RU" sz="2400" dirty="0" smtClean="0"/>
              <a:t> через насос </a:t>
            </a:r>
            <a:r>
              <a:rPr lang="ru-RU" sz="2400" dirty="0" err="1" smtClean="0"/>
              <a:t>забирається</a:t>
            </a:r>
            <a:r>
              <a:rPr lang="ru-RU" sz="2400" dirty="0" smtClean="0"/>
              <a:t>, через трубочку </a:t>
            </a:r>
            <a:r>
              <a:rPr lang="ru-RU" sz="2400" dirty="0" err="1" smtClean="0"/>
              <a:t>просасивается</a:t>
            </a:r>
            <a:r>
              <a:rPr lang="ru-RU" sz="2400" dirty="0" smtClean="0"/>
              <a:t> і за </a:t>
            </a:r>
            <a:r>
              <a:rPr lang="ru-RU" sz="2400" dirty="0" err="1" smtClean="0"/>
              <a:t>кольором</a:t>
            </a:r>
            <a:r>
              <a:rPr lang="ru-RU" sz="2400" dirty="0" smtClean="0"/>
              <a:t> </a:t>
            </a:r>
            <a:r>
              <a:rPr lang="ru-RU" sz="2400" dirty="0" err="1" smtClean="0"/>
              <a:t>судять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присутність</a:t>
            </a:r>
            <a:r>
              <a:rPr lang="ru-RU" sz="2400" dirty="0" smtClean="0"/>
              <a:t> того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іншого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забруднювача</a:t>
            </a:r>
            <a:r>
              <a:rPr lang="ru-RU" sz="2400" dirty="0" smtClean="0"/>
              <a:t>, а про </a:t>
            </a:r>
            <a:r>
              <a:rPr lang="ru-RU" sz="2400" dirty="0" err="1" smtClean="0"/>
              <a:t>якість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судять</a:t>
            </a:r>
            <a:r>
              <a:rPr lang="ru-RU" sz="2400" dirty="0" smtClean="0"/>
              <a:t> по </a:t>
            </a:r>
            <a:r>
              <a:rPr lang="ru-RU" sz="2400" dirty="0" err="1" smtClean="0"/>
              <a:t>довжині</a:t>
            </a:r>
            <a:r>
              <a:rPr lang="ru-RU" sz="2400" dirty="0" smtClean="0"/>
              <a:t> </a:t>
            </a:r>
            <a:r>
              <a:rPr lang="ru-RU" sz="2400" dirty="0" err="1" smtClean="0"/>
              <a:t>пофарбованого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стовпчика</a:t>
            </a:r>
            <a:r>
              <a:rPr lang="ru-RU" sz="2400" dirty="0" smtClean="0"/>
              <a:t>, </a:t>
            </a:r>
            <a:r>
              <a:rPr lang="ru-RU" sz="2400" dirty="0" err="1" smtClean="0"/>
              <a:t>порівнюючи</a:t>
            </a:r>
            <a:r>
              <a:rPr lang="ru-RU" sz="2400" dirty="0" smtClean="0"/>
              <a:t> з </a:t>
            </a:r>
            <a:r>
              <a:rPr lang="ru-RU" sz="2400" dirty="0" err="1" smtClean="0"/>
              <a:t>градуйованою</a:t>
            </a:r>
            <a:r>
              <a:rPr lang="ru-RU" sz="2400" dirty="0" smtClean="0"/>
              <a:t> шкалою.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Для кожного </a:t>
            </a:r>
            <a:r>
              <a:rPr lang="ru-RU" sz="2400" dirty="0" err="1" smtClean="0"/>
              <a:t>шкідливої</a:t>
            </a:r>
            <a:r>
              <a:rPr lang="ru-RU" sz="2400" dirty="0" smtClean="0"/>
              <a:t> ​​</a:t>
            </a:r>
            <a:r>
              <a:rPr lang="ru-RU" sz="2400" dirty="0" err="1" smtClean="0"/>
              <a:t>речовини</a:t>
            </a:r>
            <a:r>
              <a:rPr lang="ru-RU" sz="2400" dirty="0" smtClean="0"/>
              <a:t> </a:t>
            </a:r>
            <a:r>
              <a:rPr lang="ru-RU" sz="2400" dirty="0" err="1" smtClean="0"/>
              <a:t>свій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колір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ІНДИКАТОРНИЙ МЕТОД</a:t>
            </a:r>
            <a:endParaRPr lang="ru-RU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різновид</a:t>
            </a:r>
            <a:r>
              <a:rPr lang="ru-RU" dirty="0" smtClean="0"/>
              <a:t> </a:t>
            </a:r>
            <a:r>
              <a:rPr lang="ru-RU" dirty="0" err="1" smtClean="0"/>
              <a:t>експрес</a:t>
            </a:r>
            <a:r>
              <a:rPr lang="ru-RU" dirty="0" smtClean="0"/>
              <a:t>-методу, але тут не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судити</a:t>
            </a:r>
            <a:r>
              <a:rPr lang="ru-RU" dirty="0" smtClean="0"/>
              <a:t> про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швидкий</a:t>
            </a:r>
            <a:r>
              <a:rPr lang="ru-RU" dirty="0" smtClean="0"/>
              <a:t>, </a:t>
            </a:r>
            <a:r>
              <a:rPr lang="ru-RU" dirty="0" err="1" smtClean="0"/>
              <a:t>якісний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присутності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/>
              <a:t>Освітлення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робочих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місць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види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освітлення</a:t>
            </a:r>
            <a:endParaRPr lang="ru-RU" sz="4000" b="1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 err="1" smtClean="0"/>
              <a:t>Освітлення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відіграє</a:t>
            </a:r>
            <a:r>
              <a:rPr lang="ru-RU" sz="2800" dirty="0" smtClean="0"/>
              <a:t> </a:t>
            </a:r>
            <a:r>
              <a:rPr lang="ru-RU" sz="2800" dirty="0" err="1" smtClean="0"/>
              <a:t>важливу</a:t>
            </a:r>
            <a:r>
              <a:rPr lang="ru-RU" sz="2800" dirty="0" smtClean="0"/>
              <a:t> роль у </a:t>
            </a:r>
            <a:r>
              <a:rPr lang="ru-RU" sz="2800" dirty="0" err="1" smtClean="0"/>
              <a:t>створенні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комфортних</a:t>
            </a:r>
            <a:r>
              <a:rPr lang="ru-RU" sz="2800" dirty="0" smtClean="0"/>
              <a:t> умов і </a:t>
            </a:r>
            <a:r>
              <a:rPr lang="ru-RU" sz="2800" dirty="0" err="1" smtClean="0"/>
              <a:t>підтримці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працездатності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людини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Неправильно </a:t>
            </a:r>
            <a:r>
              <a:rPr lang="ru-RU" sz="2800" dirty="0" err="1" smtClean="0"/>
              <a:t>організоване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місць</a:t>
            </a:r>
            <a:r>
              <a:rPr lang="ru-RU" sz="2800" dirty="0" smtClean="0"/>
              <a:t> </a:t>
            </a:r>
            <a:r>
              <a:rPr lang="ru-RU" sz="2800" dirty="0" err="1" smtClean="0"/>
              <a:t>погіршує</a:t>
            </a:r>
            <a:r>
              <a:rPr lang="ru-RU" sz="2800" dirty="0" smtClean="0"/>
              <a:t> </a:t>
            </a:r>
            <a:r>
              <a:rPr lang="ru-RU" sz="2800" dirty="0" err="1" smtClean="0"/>
              <a:t>бачення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стомлює</a:t>
            </a:r>
            <a:r>
              <a:rPr lang="ru-RU" sz="2800" dirty="0" smtClean="0"/>
              <a:t> </a:t>
            </a:r>
            <a:r>
              <a:rPr lang="ru-RU" sz="2800" dirty="0" err="1" smtClean="0"/>
              <a:t>зоровий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апарат</a:t>
            </a:r>
            <a:r>
              <a:rPr lang="ru-RU" sz="2800" dirty="0" smtClean="0"/>
              <a:t>, </a:t>
            </a:r>
            <a:r>
              <a:rPr lang="ru-RU" sz="2800" dirty="0" err="1" smtClean="0"/>
              <a:t>викликає</a:t>
            </a:r>
            <a:r>
              <a:rPr lang="ru-RU" sz="2800" dirty="0" smtClean="0"/>
              <a:t> </a:t>
            </a:r>
            <a:r>
              <a:rPr lang="ru-RU" sz="2800" dirty="0" err="1" smtClean="0"/>
              <a:t>зниження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гостроти</a:t>
            </a:r>
            <a:r>
              <a:rPr lang="ru-RU" sz="2800" dirty="0" smtClean="0"/>
              <a:t> </a:t>
            </a:r>
            <a:r>
              <a:rPr lang="ru-RU" sz="2800" dirty="0" err="1" smtClean="0"/>
              <a:t>зору</a:t>
            </a:r>
            <a:r>
              <a:rPr lang="ru-RU" sz="2800" dirty="0" smtClean="0"/>
              <a:t>, негативно </a:t>
            </a:r>
            <a:r>
              <a:rPr lang="ru-RU" sz="2800" dirty="0" err="1" smtClean="0"/>
              <a:t>впливає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нервову</a:t>
            </a:r>
            <a:r>
              <a:rPr lang="ru-RU" sz="2800" dirty="0" smtClean="0"/>
              <a:t> систему,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причиною травматизму.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Нормування</a:t>
            </a:r>
            <a:r>
              <a:rPr lang="ru-RU" sz="4000" dirty="0" smtClean="0"/>
              <a:t> штучного </a:t>
            </a:r>
            <a:r>
              <a:rPr lang="ru-RU" sz="4000" dirty="0" err="1" smtClean="0"/>
              <a:t>освітлення</a:t>
            </a:r>
            <a:endParaRPr lang="ru-RU" sz="4000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здійснюється</a:t>
            </a:r>
            <a:r>
              <a:rPr lang="ru-RU" dirty="0" smtClean="0"/>
              <a:t> </a:t>
            </a:r>
            <a:r>
              <a:rPr lang="ru-RU" dirty="0" err="1" smtClean="0"/>
              <a:t>відповідно</a:t>
            </a:r>
            <a:r>
              <a:rPr lang="ru-RU" dirty="0" smtClean="0"/>
              <a:t> до СНБ 2.04.05-98 і </a:t>
            </a:r>
            <a:r>
              <a:rPr lang="ru-RU" dirty="0" err="1" smtClean="0"/>
              <a:t>оцінюється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по </a:t>
            </a:r>
            <a:r>
              <a:rPr lang="ru-RU" dirty="0" err="1" smtClean="0"/>
              <a:t>освітленості</a:t>
            </a:r>
            <a:r>
              <a:rPr lang="ru-RU" dirty="0" smtClean="0"/>
              <a:t> </a:t>
            </a:r>
            <a:r>
              <a:rPr lang="ru-RU" dirty="0" err="1" smtClean="0"/>
              <a:t>робочої</a:t>
            </a:r>
            <a:r>
              <a:rPr lang="ru-RU" dirty="0" smtClean="0"/>
              <a:t> </a:t>
            </a:r>
            <a:r>
              <a:rPr lang="ru-RU" dirty="0" err="1" smtClean="0"/>
              <a:t>поверхні</a:t>
            </a:r>
            <a:r>
              <a:rPr lang="ru-RU" dirty="0" smtClean="0"/>
              <a:t> Е, </a:t>
            </a:r>
            <a:r>
              <a:rPr lang="ru-RU" dirty="0" err="1" smtClean="0"/>
              <a:t>лк</a:t>
            </a:r>
            <a:r>
              <a:rPr lang="ru-RU" dirty="0" smtClean="0"/>
              <a:t>.</a:t>
            </a:r>
          </a:p>
        </p:txBody>
      </p:sp>
      <p:pic>
        <p:nvPicPr>
          <p:cNvPr id="46084" name="Picture 4" descr="erg0102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10000"/>
            <a:ext cx="2271713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2656"/>
            <a:ext cx="8686800" cy="1143000"/>
          </a:xfrm>
        </p:spPr>
        <p:txBody>
          <a:bodyPr/>
          <a:lstStyle/>
          <a:p>
            <a:r>
              <a:rPr lang="ru-RU" sz="4000" dirty="0" smtClean="0"/>
              <a:t>Для штучного </a:t>
            </a:r>
            <a:r>
              <a:rPr lang="ru-RU" sz="4000" dirty="0" err="1" smtClean="0"/>
              <a:t>освітлення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застосовують</a:t>
            </a:r>
            <a:r>
              <a:rPr lang="ru-RU" sz="4000" dirty="0" smtClean="0"/>
              <a:t> </a:t>
            </a:r>
            <a:r>
              <a:rPr lang="ru-RU" sz="4000" dirty="0" err="1" smtClean="0"/>
              <a:t>електричні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лампи</a:t>
            </a:r>
            <a:r>
              <a:rPr lang="ru-RU" sz="4000" dirty="0" smtClean="0"/>
              <a:t> </a:t>
            </a:r>
            <a:r>
              <a:rPr lang="ru-RU" sz="4000" dirty="0" err="1" smtClean="0"/>
              <a:t>двох</a:t>
            </a:r>
            <a:r>
              <a:rPr lang="ru-RU" sz="4000" dirty="0" smtClean="0"/>
              <a:t> </a:t>
            </a:r>
            <a:r>
              <a:rPr lang="ru-RU" sz="4000" dirty="0" err="1" smtClean="0"/>
              <a:t>типів</a:t>
            </a:r>
            <a:r>
              <a:rPr lang="ru-RU" sz="4000" dirty="0" smtClean="0"/>
              <a:t>: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772816"/>
            <a:ext cx="8229600" cy="4525963"/>
          </a:xfrm>
        </p:spPr>
        <p:txBody>
          <a:bodyPr/>
          <a:lstStyle/>
          <a:p>
            <a:r>
              <a:rPr lang="ru-RU" dirty="0" err="1" smtClean="0"/>
              <a:t>лампи</a:t>
            </a:r>
            <a:r>
              <a:rPr lang="ru-RU" dirty="0" smtClean="0"/>
              <a:t> </a:t>
            </a:r>
            <a:r>
              <a:rPr lang="ru-RU" dirty="0" err="1" smtClean="0"/>
              <a:t>розжарювання</a:t>
            </a:r>
            <a:r>
              <a:rPr lang="ru-RU" dirty="0" smtClean="0"/>
              <a:t> (ЛН) і </a:t>
            </a:r>
            <a:r>
              <a:rPr lang="ru-RU" dirty="0" err="1" smtClean="0"/>
              <a:t>газорозрядні</a:t>
            </a:r>
            <a:r>
              <a:rPr lang="ru-RU" dirty="0" smtClean="0"/>
              <a:t> </a:t>
            </a:r>
            <a:r>
              <a:rPr lang="ru-RU" dirty="0" err="1" smtClean="0"/>
              <a:t>лампи</a:t>
            </a:r>
            <a:r>
              <a:rPr lang="ru-RU" dirty="0" smtClean="0"/>
              <a:t> (ГЛ).</a:t>
            </a:r>
          </a:p>
        </p:txBody>
      </p:sp>
      <p:pic>
        <p:nvPicPr>
          <p:cNvPr id="47108" name="Picture 5" descr="img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31750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ШТУЧНЕ ОСВІТЛЕННЯ</a:t>
            </a:r>
            <a:endParaRPr lang="ru-RU" b="1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b="1" dirty="0" err="1" smtClean="0"/>
              <a:t>здійснюється</a:t>
            </a:r>
            <a:r>
              <a:rPr lang="ru-RU" b="1" dirty="0" smtClean="0"/>
              <a:t> </a:t>
            </a:r>
            <a:r>
              <a:rPr lang="ru-RU" b="1" dirty="0" err="1" smtClean="0"/>
              <a:t>світильниками</a:t>
            </a:r>
            <a:r>
              <a:rPr lang="ru-RU" b="1" dirty="0" smtClean="0"/>
              <a:t> </a:t>
            </a:r>
            <a:r>
              <a:rPr lang="ru-RU" b="1" dirty="0" err="1" smtClean="0"/>
              <a:t>загального</a:t>
            </a:r>
            <a:r>
              <a:rPr lang="ru-RU" b="1" dirty="0" smtClean="0"/>
              <a:t> і </a:t>
            </a:r>
            <a:r>
              <a:rPr lang="ru-RU" b="1" dirty="0" err="1" smtClean="0"/>
              <a:t>місцевого</a:t>
            </a:r>
            <a:r>
              <a:rPr lang="ru-RU" b="1" dirty="0" smtClean="0"/>
              <a:t>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.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</a:t>
            </a:r>
            <a:r>
              <a:rPr lang="ru-RU" b="1" dirty="0" err="1" smtClean="0"/>
              <a:t>складається</a:t>
            </a:r>
            <a:r>
              <a:rPr lang="ru-RU" b="1" dirty="0" smtClean="0"/>
              <a:t> з </a:t>
            </a:r>
            <a:r>
              <a:rPr lang="ru-RU" b="1" dirty="0" err="1" smtClean="0"/>
              <a:t>джерела</a:t>
            </a:r>
            <a:r>
              <a:rPr lang="ru-RU" b="1" dirty="0" smtClean="0"/>
              <a:t> штучного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 (</a:t>
            </a:r>
            <a:r>
              <a:rPr lang="ru-RU" b="1" dirty="0" err="1" smtClean="0"/>
              <a:t>лампи</a:t>
            </a:r>
            <a:r>
              <a:rPr lang="ru-RU" b="1" dirty="0" smtClean="0"/>
              <a:t>) та </a:t>
            </a:r>
            <a:r>
              <a:rPr lang="ru-RU" b="1" dirty="0" err="1" smtClean="0"/>
              <a:t>освітлювальної</a:t>
            </a:r>
            <a:r>
              <a:rPr lang="ru-RU" b="1" dirty="0" smtClean="0"/>
              <a:t> </a:t>
            </a:r>
            <a:r>
              <a:rPr lang="ru-RU" b="1" dirty="0" err="1" smtClean="0"/>
              <a:t>арматури</a:t>
            </a:r>
            <a:r>
              <a:rPr lang="ru-RU" b="1" dirty="0" smtClean="0"/>
              <a:t>. </a:t>
            </a:r>
            <a:r>
              <a:rPr lang="ru-RU" b="1" dirty="0" err="1" smtClean="0"/>
              <a:t>Основними</a:t>
            </a:r>
            <a:r>
              <a:rPr lang="ru-RU" b="1" dirty="0" smtClean="0"/>
              <a:t> </a:t>
            </a:r>
            <a:r>
              <a:rPr lang="ru-RU" b="1" dirty="0" err="1" smtClean="0"/>
              <a:t>джерелами</a:t>
            </a:r>
            <a:r>
              <a:rPr lang="ru-RU" b="1" dirty="0" smtClean="0"/>
              <a:t> штучного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 є </a:t>
            </a:r>
            <a:r>
              <a:rPr lang="ru-RU" b="1" dirty="0" err="1" smtClean="0"/>
              <a:t>лампи</a:t>
            </a:r>
            <a:r>
              <a:rPr lang="ru-RU" b="1" dirty="0" smtClean="0"/>
              <a:t> </a:t>
            </a:r>
            <a:r>
              <a:rPr lang="ru-RU" b="1" dirty="0" err="1" smtClean="0"/>
              <a:t>розжарювання</a:t>
            </a:r>
            <a:r>
              <a:rPr lang="ru-RU" b="1" dirty="0" smtClean="0"/>
              <a:t> і </a:t>
            </a:r>
            <a:r>
              <a:rPr lang="ru-RU" b="1" dirty="0" err="1" smtClean="0"/>
              <a:t>люмінесцентні</a:t>
            </a:r>
            <a:r>
              <a:rPr lang="ru-RU" b="1" dirty="0" smtClean="0"/>
              <a:t> </a:t>
            </a:r>
            <a:r>
              <a:rPr lang="ru-RU" b="1" dirty="0" err="1" smtClean="0"/>
              <a:t>лампи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Люмінісцентні</a:t>
            </a:r>
            <a:r>
              <a:rPr lang="ru-RU" b="1" dirty="0" smtClean="0"/>
              <a:t> </a:t>
            </a:r>
            <a:r>
              <a:rPr lang="ru-RU" b="1" dirty="0" err="1" smtClean="0"/>
              <a:t>лампи</a:t>
            </a:r>
            <a:endParaRPr lang="ru-RU" b="1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 err="1" smtClean="0"/>
              <a:t>мають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різні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спектри</a:t>
            </a:r>
            <a:r>
              <a:rPr lang="ru-RU" sz="2400" b="1" dirty="0" smtClean="0"/>
              <a:t> видимого </a:t>
            </a:r>
            <a:r>
              <a:rPr lang="ru-RU" sz="2400" b="1" dirty="0" err="1" smtClean="0"/>
              <a:t>випромінювання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денного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(ЛД) </a:t>
            </a:r>
            <a:r>
              <a:rPr lang="ru-RU" sz="2400" b="1" dirty="0" err="1" smtClean="0"/>
              <a:t>мають</a:t>
            </a:r>
            <a:r>
              <a:rPr lang="ru-RU" sz="2400" b="1" dirty="0" smtClean="0"/>
              <a:t> спектр,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наближається</a:t>
            </a:r>
            <a:r>
              <a:rPr lang="ru-RU" sz="2400" b="1" dirty="0" smtClean="0"/>
              <a:t> до спектру природного </a:t>
            </a:r>
            <a:r>
              <a:rPr lang="ru-RU" sz="2400" b="1" dirty="0" err="1" smtClean="0"/>
              <a:t>освітлення</a:t>
            </a:r>
            <a:r>
              <a:rPr lang="ru-RU" sz="2400" b="1" dirty="0" smtClean="0"/>
              <a:t>, тому </a:t>
            </a:r>
            <a:r>
              <a:rPr lang="ru-RU" sz="2400" b="1" dirty="0" err="1" smtClean="0"/>
              <a:t>очі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втомлюються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менше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всього</a:t>
            </a:r>
            <a:r>
              <a:rPr lang="ru-RU" sz="2400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b="1" dirty="0" err="1" smtClean="0"/>
              <a:t>Недоліком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є те,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шкіра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обличчя</a:t>
            </a:r>
            <a:r>
              <a:rPr lang="ru-RU" sz="2400" b="1" dirty="0" smtClean="0"/>
              <a:t> людей </a:t>
            </a:r>
            <a:r>
              <a:rPr lang="ru-RU" sz="2400" b="1" dirty="0" err="1" smtClean="0"/>
              <a:t>виглядає</a:t>
            </a:r>
            <a:r>
              <a:rPr lang="ru-RU" sz="2400" b="1" dirty="0" smtClean="0"/>
              <a:t> при </a:t>
            </a:r>
            <a:r>
              <a:rPr lang="ru-RU" sz="2400" b="1" dirty="0" err="1" smtClean="0"/>
              <a:t>цьому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багатому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блакитними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променями</a:t>
            </a:r>
            <a:r>
              <a:rPr lang="ru-RU" sz="2400" b="1" dirty="0" smtClean="0"/>
              <a:t>, нездоровою.</a:t>
            </a:r>
          </a:p>
          <a:p>
            <a:pPr>
              <a:lnSpc>
                <a:spcPct val="80000"/>
              </a:lnSpc>
            </a:pPr>
            <a:r>
              <a:rPr lang="ru-RU" sz="2400" b="1" dirty="0" smtClean="0"/>
              <a:t>У </a:t>
            </a:r>
            <a:r>
              <a:rPr lang="ru-RU" sz="2400" b="1" dirty="0" err="1" smtClean="0"/>
              <a:t>порівнянні</a:t>
            </a:r>
            <a:r>
              <a:rPr lang="ru-RU" sz="2400" b="1" dirty="0" smtClean="0"/>
              <a:t> з ЛД спектр ламп </a:t>
            </a:r>
            <a:r>
              <a:rPr lang="ru-RU" sz="2400" b="1" dirty="0" err="1" smtClean="0"/>
              <a:t>білого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(ЛБ) </a:t>
            </a:r>
            <a:r>
              <a:rPr lang="ru-RU" sz="2400" b="1" dirty="0" err="1" smtClean="0"/>
              <a:t>багатше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жовтими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променями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тепло-</a:t>
            </a:r>
            <a:r>
              <a:rPr lang="ru-RU" sz="2400" b="1" dirty="0" err="1" smtClean="0"/>
              <a:t>білого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(ЛТБ) </a:t>
            </a:r>
            <a:r>
              <a:rPr lang="ru-RU" sz="2400" b="1" dirty="0" err="1" smtClean="0"/>
              <a:t>більш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насичені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передають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жовті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рожеві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кольори</a:t>
            </a:r>
            <a:r>
              <a:rPr lang="ru-RU" sz="2400" b="1" dirty="0" smtClean="0"/>
              <a:t>, а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холодно-</a:t>
            </a:r>
            <a:r>
              <a:rPr lang="ru-RU" sz="2400" b="1" dirty="0" err="1" smtClean="0"/>
              <a:t>білого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світла</a:t>
            </a:r>
            <a:r>
              <a:rPr lang="ru-RU" sz="2400" b="1" dirty="0" smtClean="0"/>
              <a:t> (ЛХБ) </a:t>
            </a:r>
            <a:r>
              <a:rPr lang="ru-RU" sz="2400" b="1" dirty="0" err="1" smtClean="0"/>
              <a:t>застосовують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якщо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слід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підкреслити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виразність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холодних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тонів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блакитного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синього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фіолетового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кольорів</a:t>
            </a:r>
            <a:r>
              <a:rPr lang="ru-RU" sz="2400" b="1" dirty="0" smtClean="0"/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Люмінесцентні</a:t>
            </a:r>
            <a:r>
              <a:rPr lang="ru-RU" b="1" dirty="0" smtClean="0"/>
              <a:t> </a:t>
            </a:r>
            <a:r>
              <a:rPr lang="ru-RU" b="1" dirty="0" err="1" smtClean="0"/>
              <a:t>лампи</a:t>
            </a:r>
            <a:endParaRPr lang="ru-RU" b="1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5211762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dirty="0" err="1" smtClean="0"/>
              <a:t>створюють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рівномірне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розсіяне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малої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яскравості</a:t>
            </a:r>
            <a:r>
              <a:rPr lang="ru-RU" sz="2400" b="1" dirty="0" smtClean="0"/>
              <a:t> без </a:t>
            </a:r>
            <a:r>
              <a:rPr lang="ru-RU" sz="2400" b="1" dirty="0" err="1" smtClean="0"/>
              <a:t>контрастних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тіней</a:t>
            </a:r>
            <a:r>
              <a:rPr lang="ru-RU" sz="24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Вони </a:t>
            </a:r>
            <a:r>
              <a:rPr lang="ru-RU" sz="2400" b="1" dirty="0" err="1" smtClean="0"/>
              <a:t>володіють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високою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світловою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віддачею</a:t>
            </a:r>
            <a:r>
              <a:rPr lang="ru-RU" sz="2400" b="1" dirty="0" smtClean="0"/>
              <a:t>: при </a:t>
            </a:r>
            <a:r>
              <a:rPr lang="ru-RU" sz="2400" b="1" dirty="0" err="1" smtClean="0"/>
              <a:t>одній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тій</a:t>
            </a:r>
            <a:r>
              <a:rPr lang="ru-RU" sz="2400" b="1" dirty="0" smtClean="0"/>
              <a:t> же </a:t>
            </a:r>
            <a:r>
              <a:rPr lang="ru-RU" sz="2400" b="1" dirty="0" err="1" smtClean="0"/>
              <a:t>загальній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потужності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освітленість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робочих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місцях</a:t>
            </a:r>
            <a:r>
              <a:rPr lang="ru-RU" sz="2400" b="1" dirty="0" smtClean="0"/>
              <a:t> при </a:t>
            </a:r>
            <a:r>
              <a:rPr lang="ru-RU" sz="2400" b="1" dirty="0" err="1" smtClean="0"/>
              <a:t>люмінесцентних</a:t>
            </a:r>
            <a:r>
              <a:rPr lang="ru-RU" sz="2400" b="1" dirty="0" smtClean="0"/>
              <a:t> лампах в 2 рази </a:t>
            </a:r>
            <a:r>
              <a:rPr lang="ru-RU" sz="2400" b="1" dirty="0" err="1" smtClean="0"/>
              <a:t>вище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ніж</a:t>
            </a:r>
            <a:r>
              <a:rPr lang="ru-RU" sz="2400" b="1" dirty="0" smtClean="0"/>
              <a:t> при лампах </a:t>
            </a:r>
            <a:r>
              <a:rPr lang="ru-RU" sz="2400" b="1" dirty="0" err="1" smtClean="0"/>
              <a:t>розжарювання</a:t>
            </a:r>
            <a:r>
              <a:rPr lang="ru-RU" sz="2400" b="1" dirty="0" smtClean="0"/>
              <a:t>, тому </a:t>
            </a:r>
            <a:r>
              <a:rPr lang="ru-RU" sz="2400" b="1" dirty="0" err="1" smtClean="0"/>
              <a:t>їх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вважають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економічно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вигідними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однак</a:t>
            </a:r>
            <a:r>
              <a:rPr lang="ru-RU" sz="2400" b="1" dirty="0" smtClean="0"/>
              <a:t>, при </a:t>
            </a:r>
            <a:r>
              <a:rPr lang="ru-RU" sz="2400" b="1" dirty="0" err="1" smtClean="0"/>
              <a:t>освітленості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нижче</a:t>
            </a:r>
            <a:r>
              <a:rPr lang="ru-RU" sz="2400" b="1" dirty="0" smtClean="0"/>
              <a:t> 75-150 люкс </a:t>
            </a:r>
            <a:r>
              <a:rPr lang="ru-RU" sz="2400" b="1" dirty="0" err="1" smtClean="0"/>
              <a:t>спостерігається</a:t>
            </a:r>
            <a:r>
              <a:rPr lang="ru-RU" sz="2400" b="1" dirty="0" smtClean="0"/>
              <a:t> «</a:t>
            </a:r>
            <a:r>
              <a:rPr lang="ru-RU" sz="2400" b="1" dirty="0" err="1" smtClean="0"/>
              <a:t>сутінковий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ефект</a:t>
            </a:r>
            <a:r>
              <a:rPr lang="ru-RU" sz="2400" b="1" dirty="0" smtClean="0"/>
              <a:t>» , </a:t>
            </a:r>
            <a:r>
              <a:rPr lang="ru-RU" sz="2400" b="1" dirty="0" err="1" smtClean="0"/>
              <a:t>тобто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освітленість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сприймається</a:t>
            </a:r>
            <a:r>
              <a:rPr lang="ru-RU" sz="2400" b="1" dirty="0" smtClean="0"/>
              <a:t> як </a:t>
            </a:r>
            <a:r>
              <a:rPr lang="ru-RU" sz="2400" b="1" dirty="0" err="1" smtClean="0"/>
              <a:t>недостатня</a:t>
            </a:r>
            <a:r>
              <a:rPr lang="ru-RU" sz="24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При </a:t>
            </a:r>
            <a:r>
              <a:rPr lang="ru-RU" sz="2400" b="1" dirty="0" err="1" smtClean="0"/>
              <a:t>несправності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дроселів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люмінесцентні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лампи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випромінюють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пульсуюче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світло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шумлять</a:t>
            </a:r>
            <a:r>
              <a:rPr lang="ru-RU" sz="2400" b="1" dirty="0" smtClean="0"/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ЛАМПИ РОЗЖАРЮВАННЯ</a:t>
            </a:r>
            <a:endParaRPr lang="ru-RU" b="1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7638"/>
            <a:ext cx="8291264" cy="4708525"/>
          </a:xfrm>
          <a:solidFill>
            <a:schemeClr val="accent1"/>
          </a:solidFill>
        </p:spPr>
        <p:txBody>
          <a:bodyPr/>
          <a:lstStyle/>
          <a:p>
            <a:r>
              <a:rPr lang="ru-RU" sz="2800" b="1" dirty="0" err="1" smtClean="0"/>
              <a:t>мають</a:t>
            </a:r>
            <a:r>
              <a:rPr lang="ru-RU" sz="2800" b="1" dirty="0" smtClean="0"/>
              <a:t> спектр з </a:t>
            </a:r>
            <a:r>
              <a:rPr lang="ru-RU" sz="2800" b="1" dirty="0" err="1" smtClean="0"/>
              <a:t>меншим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вмістом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синього</a:t>
            </a:r>
            <a:r>
              <a:rPr lang="ru-RU" sz="2800" b="1" dirty="0" smtClean="0"/>
              <a:t> і </a:t>
            </a:r>
            <a:r>
              <a:rPr lang="ru-RU" sz="2800" b="1" dirty="0" err="1" smtClean="0"/>
              <a:t>фіолетового</a:t>
            </a:r>
            <a:r>
              <a:rPr lang="ru-RU" sz="2800" b="1" dirty="0" smtClean="0"/>
              <a:t> і великим - </a:t>
            </a:r>
            <a:r>
              <a:rPr lang="ru-RU" sz="2800" b="1" dirty="0" err="1" smtClean="0"/>
              <a:t>червоного</a:t>
            </a:r>
            <a:r>
              <a:rPr lang="ru-RU" sz="2800" b="1" dirty="0" smtClean="0"/>
              <a:t> і </a:t>
            </a:r>
            <a:r>
              <a:rPr lang="ru-RU" sz="2800" b="1" dirty="0" err="1" smtClean="0"/>
              <a:t>жовтого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випромінювання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/>
              <a:t>У </a:t>
            </a:r>
            <a:r>
              <a:rPr lang="ru-RU" sz="2800" b="1" dirty="0" err="1" smtClean="0"/>
              <a:t>психофізичному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відношенні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їх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випромінювання</a:t>
            </a:r>
            <a:r>
              <a:rPr lang="ru-RU" sz="2800" b="1" dirty="0" smtClean="0"/>
              <a:t> тепле і </a:t>
            </a:r>
            <a:r>
              <a:rPr lang="ru-RU" sz="2800" b="1" dirty="0" err="1" smtClean="0"/>
              <a:t>приємне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/>
              <a:t>У </a:t>
            </a:r>
            <a:r>
              <a:rPr lang="ru-RU" sz="2800" b="1" dirty="0" err="1" smtClean="0"/>
              <a:t>зв'язку</a:t>
            </a:r>
            <a:r>
              <a:rPr lang="ru-RU" sz="2800" b="1" dirty="0" smtClean="0"/>
              <a:t> з </a:t>
            </a:r>
            <a:r>
              <a:rPr lang="ru-RU" sz="2800" b="1" dirty="0" err="1" smtClean="0"/>
              <a:t>тим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поверхня</a:t>
            </a:r>
            <a:r>
              <a:rPr lang="ru-RU" sz="2800" b="1" dirty="0" smtClean="0"/>
              <a:t> нитки </a:t>
            </a:r>
            <a:r>
              <a:rPr lang="ru-RU" sz="2800" b="1" dirty="0" err="1" smtClean="0"/>
              <a:t>напруження</a:t>
            </a:r>
            <a:r>
              <a:rPr lang="ru-RU" sz="2800" b="1" dirty="0" smtClean="0"/>
              <a:t> мала, </a:t>
            </a:r>
            <a:r>
              <a:rPr lang="ru-RU" sz="2800" b="1" dirty="0" err="1" smtClean="0"/>
              <a:t>яскравість</a:t>
            </a:r>
            <a:r>
              <a:rPr lang="ru-RU" sz="2800" b="1" dirty="0" smtClean="0"/>
              <a:t> ламп </a:t>
            </a:r>
            <a:r>
              <a:rPr lang="ru-RU" sz="2800" b="1" dirty="0" err="1" smtClean="0"/>
              <a:t>розжарювання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значно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перевищує</a:t>
            </a:r>
            <a:r>
              <a:rPr lang="ru-RU" sz="2800" b="1" dirty="0" smtClean="0"/>
              <a:t> ту, яка </a:t>
            </a:r>
            <a:r>
              <a:rPr lang="ru-RU" sz="2800" b="1" dirty="0" err="1" smtClean="0"/>
              <a:t>сліпить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очі</a:t>
            </a:r>
            <a:r>
              <a:rPr lang="ru-RU" sz="2800" b="1" dirty="0" smtClean="0"/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3CC33"/>
          </a:solidFill>
        </p:spPr>
        <p:txBody>
          <a:bodyPr/>
          <a:lstStyle/>
          <a:p>
            <a:r>
              <a:rPr lang="ru-RU" dirty="0" err="1" smtClean="0"/>
              <a:t>освітлювальна</a:t>
            </a:r>
            <a:r>
              <a:rPr lang="ru-RU" dirty="0" smtClean="0"/>
              <a:t> арматура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smtClean="0"/>
              <a:t>Для </a:t>
            </a:r>
            <a:r>
              <a:rPr lang="ru-RU" sz="2800" b="1" dirty="0" err="1" smtClean="0"/>
              <a:t>боротьби</a:t>
            </a:r>
            <a:r>
              <a:rPr lang="ru-RU" sz="2800" b="1" dirty="0" smtClean="0"/>
              <a:t> з </a:t>
            </a:r>
            <a:r>
              <a:rPr lang="ru-RU" sz="2800" b="1" dirty="0" err="1" smtClean="0"/>
              <a:t>яскравістю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застосовують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освітлювальну</a:t>
            </a:r>
            <a:r>
              <a:rPr lang="ru-RU" sz="2800" b="1" dirty="0" smtClean="0"/>
              <a:t> арматуру,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захищає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сліпучого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прямих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променів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. </a:t>
            </a:r>
            <a:r>
              <a:rPr lang="ru-RU" sz="2800" b="1" dirty="0" err="1" smtClean="0"/>
              <a:t>Розрізняють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освітлювальну</a:t>
            </a:r>
            <a:r>
              <a:rPr lang="ru-RU" sz="2800" b="1" dirty="0" smtClean="0"/>
              <a:t> арматуру прямого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, коли для </a:t>
            </a:r>
            <a:r>
              <a:rPr lang="ru-RU" sz="2800" b="1" dirty="0" err="1" smtClean="0"/>
              <a:t>забезпечення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високої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освітленості</a:t>
            </a:r>
            <a:r>
              <a:rPr lang="ru-RU" sz="2800" b="1" dirty="0" smtClean="0"/>
              <a:t> 90% </a:t>
            </a:r>
            <a:r>
              <a:rPr lang="ru-RU" sz="2800" b="1" dirty="0" err="1" smtClean="0"/>
              <a:t>світлового</a:t>
            </a:r>
            <a:r>
              <a:rPr lang="ru-RU" sz="2800" b="1" dirty="0" smtClean="0"/>
              <a:t> потоку направлено вниз на </a:t>
            </a:r>
            <a:r>
              <a:rPr lang="ru-RU" sz="2800" b="1" dirty="0" err="1" smtClean="0"/>
              <a:t>горизонтальну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поверхню</a:t>
            </a:r>
            <a:r>
              <a:rPr lang="ru-RU" sz="2800" b="1" dirty="0" smtClean="0"/>
              <a:t>. </a:t>
            </a:r>
            <a:r>
              <a:rPr lang="ru-RU" sz="2800" b="1" dirty="0" err="1" smtClean="0"/>
              <a:t>Ця</a:t>
            </a:r>
            <a:r>
              <a:rPr lang="ru-RU" sz="2800" b="1" dirty="0" smtClean="0"/>
              <a:t> арматура </a:t>
            </a:r>
            <a:r>
              <a:rPr lang="ru-RU" sz="2800" b="1" dirty="0" err="1" smtClean="0"/>
              <a:t>застосовується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освітлення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віталень</a:t>
            </a:r>
            <a:r>
              <a:rPr lang="ru-RU" sz="2800" b="1" dirty="0" smtClean="0"/>
              <a:t>, кухонь, </a:t>
            </a:r>
            <a:r>
              <a:rPr lang="ru-RU" sz="2800" b="1" dirty="0" err="1" smtClean="0"/>
              <a:t>санітарних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вузлів</a:t>
            </a:r>
            <a:r>
              <a:rPr lang="ru-RU" sz="2800" b="1" dirty="0" smtClean="0"/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3CC33"/>
          </a:solidFill>
        </p:spPr>
        <p:txBody>
          <a:bodyPr/>
          <a:lstStyle/>
          <a:p>
            <a:r>
              <a:rPr lang="ru-RU" dirty="0" err="1" smtClean="0"/>
              <a:t>освітлювальна</a:t>
            </a:r>
            <a:r>
              <a:rPr lang="ru-RU" dirty="0" smtClean="0"/>
              <a:t> арматура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smtClean="0"/>
              <a:t>Арматура </a:t>
            </a:r>
            <a:r>
              <a:rPr lang="ru-RU" sz="2800" b="1" dirty="0" err="1" smtClean="0"/>
              <a:t>відбитого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характеризується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тим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90% </a:t>
            </a:r>
            <a:r>
              <a:rPr lang="ru-RU" sz="2800" b="1" dirty="0" err="1" smtClean="0"/>
              <a:t>світлового</a:t>
            </a:r>
            <a:r>
              <a:rPr lang="ru-RU" sz="2800" b="1" dirty="0" smtClean="0"/>
              <a:t> потоку направлено на стелю і </a:t>
            </a:r>
            <a:r>
              <a:rPr lang="ru-RU" sz="2800" b="1" dirty="0" err="1" smtClean="0"/>
              <a:t>верхню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частину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стін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від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яких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відбивається</a:t>
            </a:r>
            <a:r>
              <a:rPr lang="ru-RU" sz="2800" b="1" dirty="0" smtClean="0"/>
              <a:t> і </a:t>
            </a:r>
            <a:r>
              <a:rPr lang="ru-RU" sz="2800" b="1" dirty="0" err="1" smtClean="0"/>
              <a:t>рівномірно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розподіляється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висвітлюючи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приміщення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розсіяним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світлом</a:t>
            </a:r>
            <a:r>
              <a:rPr lang="ru-RU" sz="2800" b="1" dirty="0" smtClean="0"/>
              <a:t>.</a:t>
            </a:r>
          </a:p>
          <a:p>
            <a:r>
              <a:rPr lang="ru-RU" sz="2800" b="1" dirty="0" err="1" smtClean="0"/>
              <a:t>Цей</a:t>
            </a:r>
            <a:r>
              <a:rPr lang="ru-RU" sz="2800" b="1" dirty="0" smtClean="0"/>
              <a:t> вид </a:t>
            </a:r>
            <a:r>
              <a:rPr lang="ru-RU" sz="2800" b="1" dirty="0" err="1" smtClean="0"/>
              <a:t>арматури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створює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раціональне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освітлення</a:t>
            </a:r>
            <a:r>
              <a:rPr lang="ru-RU" sz="2800" b="1" dirty="0" smtClean="0"/>
              <a:t>, але </a:t>
            </a:r>
            <a:r>
              <a:rPr lang="ru-RU" sz="2800" b="1" dirty="0" err="1" smtClean="0"/>
              <a:t>воно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економічно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вигідно</a:t>
            </a:r>
            <a:r>
              <a:rPr lang="ru-RU" sz="2800" b="1" dirty="0" smtClean="0"/>
              <a:t>, так як при </a:t>
            </a:r>
            <a:r>
              <a:rPr lang="ru-RU" sz="2800" b="1" dirty="0" err="1" smtClean="0"/>
              <a:t>цьому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втрачається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понад</a:t>
            </a:r>
            <a:r>
              <a:rPr lang="ru-RU" sz="2800" b="1" dirty="0" smtClean="0"/>
              <a:t> 50% </a:t>
            </a:r>
            <a:r>
              <a:rPr lang="ru-RU" sz="2800" b="1" dirty="0" err="1" smtClean="0"/>
              <a:t>світла</a:t>
            </a:r>
            <a:r>
              <a:rPr lang="ru-RU" sz="2800" b="1" dirty="0" smtClean="0"/>
              <a:t>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світильники</a:t>
            </a:r>
            <a:r>
              <a:rPr lang="ru-RU" dirty="0" smtClean="0"/>
              <a:t>: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1. </a:t>
            </a:r>
            <a:r>
              <a:rPr lang="ru-RU" b="1" dirty="0" err="1" smtClean="0"/>
              <a:t>Молочна</a:t>
            </a:r>
            <a:r>
              <a:rPr lang="ru-RU" b="1" dirty="0" smtClean="0"/>
              <a:t> куля -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</a:t>
            </a:r>
            <a:r>
              <a:rPr lang="ru-RU" b="1" dirty="0" err="1" smtClean="0"/>
              <a:t>рівномірно</a:t>
            </a:r>
            <a:r>
              <a:rPr lang="ru-RU" b="1" dirty="0" smtClean="0"/>
              <a:t> </a:t>
            </a:r>
            <a:r>
              <a:rPr lang="ru-RU" b="1" dirty="0" err="1" smtClean="0"/>
              <a:t>розсіяного</a:t>
            </a:r>
            <a:r>
              <a:rPr lang="ru-RU" b="1" dirty="0" smtClean="0"/>
              <a:t> </a:t>
            </a:r>
            <a:r>
              <a:rPr lang="ru-RU" b="1" dirty="0" err="1" smtClean="0"/>
              <a:t>світла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2.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</a:t>
            </a:r>
            <a:r>
              <a:rPr lang="ru-RU" b="1" dirty="0" err="1" smtClean="0"/>
              <a:t>відбитого</a:t>
            </a:r>
            <a:r>
              <a:rPr lang="ru-RU" b="1" dirty="0" smtClean="0"/>
              <a:t> </a:t>
            </a:r>
            <a:r>
              <a:rPr lang="ru-RU" b="1" dirty="0" err="1" smtClean="0"/>
              <a:t>світла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3. </a:t>
            </a:r>
            <a:r>
              <a:rPr lang="ru-RU" b="1" dirty="0" err="1" smtClean="0"/>
              <a:t>Світильник</a:t>
            </a:r>
            <a:r>
              <a:rPr lang="ru-RU" b="1" dirty="0" smtClean="0"/>
              <a:t> прямого </a:t>
            </a:r>
            <a:r>
              <a:rPr lang="ru-RU" b="1" dirty="0" err="1" smtClean="0"/>
              <a:t>світла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5" y="260648"/>
            <a:ext cx="8229600" cy="1143000"/>
          </a:xfrm>
        </p:spPr>
        <p:txBody>
          <a:bodyPr/>
          <a:lstStyle/>
          <a:p>
            <a:r>
              <a:rPr lang="ru-RU" sz="4000" b="1" dirty="0" err="1" smtClean="0"/>
              <a:t>Вплив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лазерних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випромінювань</a:t>
            </a:r>
            <a:r>
              <a:rPr lang="ru-RU" sz="4000" b="1" dirty="0" smtClean="0"/>
              <a:t> на </a:t>
            </a:r>
            <a:r>
              <a:rPr lang="ru-RU" sz="4000" b="1" dirty="0" err="1" smtClean="0"/>
              <a:t>організм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людини</a:t>
            </a:r>
            <a:r>
              <a:rPr lang="ru-RU" sz="4000" b="1" dirty="0" smtClean="0"/>
              <a:t> і </a:t>
            </a:r>
            <a:r>
              <a:rPr lang="ru-RU" sz="4000" b="1" dirty="0" err="1" smtClean="0"/>
              <a:t>захист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від</a:t>
            </a:r>
            <a:r>
              <a:rPr lang="ru-RU" sz="4000" b="1" dirty="0" smtClean="0"/>
              <a:t> них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1772817"/>
            <a:ext cx="8188325" cy="436128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 smtClean="0"/>
              <a:t>Для </a:t>
            </a:r>
            <a:r>
              <a:rPr lang="ru-RU" sz="2000" dirty="0" err="1" smtClean="0"/>
              <a:t>вибору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слід</a:t>
            </a:r>
            <a:r>
              <a:rPr lang="ru-RU" sz="2000" dirty="0" smtClean="0"/>
              <a:t> </a:t>
            </a:r>
            <a:r>
              <a:rPr lang="ru-RU" sz="2000" dirty="0" err="1" smtClean="0"/>
              <a:t>враховувати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небезпеки</a:t>
            </a:r>
            <a:r>
              <a:rPr lang="ru-RU" sz="2000" dirty="0" smtClean="0"/>
              <a:t> лазера: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(</a:t>
            </a:r>
            <a:r>
              <a:rPr lang="ru-RU" sz="2000" dirty="0" err="1" smtClean="0"/>
              <a:t>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вихідне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не становить </a:t>
            </a:r>
            <a:r>
              <a:rPr lang="ru-RU" sz="2000" dirty="0" err="1" smtClean="0"/>
              <a:t>небезпеку</a:t>
            </a:r>
            <a:r>
              <a:rPr lang="ru-RU" sz="2000" dirty="0" smtClean="0"/>
              <a:t> для очей і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smtClean="0"/>
              <a:t>ii (</a:t>
            </a:r>
            <a:r>
              <a:rPr lang="ru-RU" sz="2000" dirty="0" err="1" smtClean="0"/>
              <a:t>малонебезпечні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вихідний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становить </a:t>
            </a:r>
            <a:r>
              <a:rPr lang="ru-RU" sz="2000" dirty="0" err="1" smtClean="0"/>
              <a:t>небезпеку</a:t>
            </a:r>
            <a:r>
              <a:rPr lang="ru-RU" sz="2000" dirty="0" smtClean="0"/>
              <a:t> для очей прямим і </a:t>
            </a:r>
            <a:r>
              <a:rPr lang="ru-RU" sz="2000" dirty="0" err="1" smtClean="0"/>
              <a:t>дзеркально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відбитим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випромінюванням</a:t>
            </a:r>
            <a:r>
              <a:rPr lang="ru-RU" sz="2000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smtClean="0"/>
              <a:t>iii (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небезпечно</a:t>
            </a:r>
            <a:r>
              <a:rPr lang="ru-RU" sz="2000" dirty="0" smtClean="0"/>
              <a:t> для очей </a:t>
            </a:r>
            <a:r>
              <a:rPr lang="ru-RU" sz="2000" dirty="0" err="1" smtClean="0"/>
              <a:t>пряме</a:t>
            </a:r>
            <a:r>
              <a:rPr lang="ru-RU" sz="2000" dirty="0" smtClean="0"/>
              <a:t>, </a:t>
            </a:r>
            <a:r>
              <a:rPr lang="ru-RU" sz="2000" dirty="0" err="1" smtClean="0"/>
              <a:t>дзеркальне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дифузно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відстані</a:t>
            </a:r>
            <a:r>
              <a:rPr lang="ru-RU" sz="2000" dirty="0" smtClean="0"/>
              <a:t> 10 см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дифузно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відбиваючої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поверхні</a:t>
            </a:r>
            <a:r>
              <a:rPr lang="ru-RU" sz="2000" dirty="0" smtClean="0"/>
              <a:t> і для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 </a:t>
            </a:r>
            <a:r>
              <a:rPr lang="ru-RU" sz="2000" dirty="0" err="1" smtClean="0"/>
              <a:t>пряме</a:t>
            </a:r>
            <a:r>
              <a:rPr lang="ru-RU" sz="2000" dirty="0" smtClean="0"/>
              <a:t> і </a:t>
            </a:r>
            <a:r>
              <a:rPr lang="ru-RU" sz="2000" dirty="0" err="1" smtClean="0"/>
              <a:t>дзеркально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відбите</a:t>
            </a:r>
            <a:r>
              <a:rPr lang="ru-RU" sz="2000" dirty="0" smtClean="0"/>
              <a:t> </a:t>
            </a:r>
            <a:r>
              <a:rPr lang="ru-RU" sz="2000" dirty="0" err="1" smtClean="0"/>
              <a:t>опромінення</a:t>
            </a:r>
            <a:r>
              <a:rPr lang="ru-RU" sz="2000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/>
              <a:t>Клас</a:t>
            </a:r>
            <a:r>
              <a:rPr lang="ru-RU" sz="2000" dirty="0" smtClean="0"/>
              <a:t> </a:t>
            </a:r>
            <a:r>
              <a:rPr lang="en-US" sz="2000" dirty="0" smtClean="0"/>
              <a:t>iv (</a:t>
            </a:r>
            <a:r>
              <a:rPr lang="ru-RU" sz="2000" dirty="0" err="1" smtClean="0"/>
              <a:t>високонебезпечні</a:t>
            </a:r>
            <a:r>
              <a:rPr lang="ru-RU" sz="2000" dirty="0" smtClean="0"/>
              <a:t>) - </a:t>
            </a:r>
            <a:r>
              <a:rPr lang="ru-RU" sz="2000" dirty="0" err="1" smtClean="0"/>
              <a:t>небезпечно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 </a:t>
            </a:r>
            <a:r>
              <a:rPr lang="ru-RU" sz="2000" dirty="0" err="1" smtClean="0"/>
              <a:t>дифузно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відбите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відстані</a:t>
            </a:r>
            <a:r>
              <a:rPr lang="ru-RU" sz="2000" dirty="0" smtClean="0"/>
              <a:t> 10 см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поверхні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відбиває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/>
              <a:t>Захист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від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інфрачервоного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випромінювання</a:t>
            </a:r>
            <a:endParaRPr lang="ru-RU" sz="4000" b="1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 smtClean="0"/>
              <a:t>Для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теплового </a:t>
            </a:r>
            <a:r>
              <a:rPr lang="ru-RU" sz="2800" dirty="0" err="1" smtClean="0"/>
              <a:t>випромінювання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застосовуються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 </a:t>
            </a:r>
            <a:r>
              <a:rPr lang="ru-RU" sz="2800" dirty="0" err="1" smtClean="0"/>
              <a:t>колективного</a:t>
            </a:r>
            <a:r>
              <a:rPr lang="ru-RU" sz="2800" dirty="0" smtClean="0"/>
              <a:t> та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err="1" smtClean="0"/>
              <a:t>Основними</a:t>
            </a:r>
            <a:r>
              <a:rPr lang="ru-RU" sz="2800" dirty="0" smtClean="0"/>
              <a:t> методами </a:t>
            </a:r>
            <a:r>
              <a:rPr lang="ru-RU" sz="2800" dirty="0" err="1" smtClean="0"/>
              <a:t>колективного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 є: </a:t>
            </a:r>
            <a:r>
              <a:rPr lang="ru-RU" sz="2800" dirty="0" err="1" smtClean="0"/>
              <a:t>теплоізоляція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поверхонь</a:t>
            </a:r>
            <a:r>
              <a:rPr lang="ru-RU" sz="2800" dirty="0" smtClean="0"/>
              <a:t> </a:t>
            </a:r>
            <a:r>
              <a:rPr lang="ru-RU" sz="2800" dirty="0" err="1" smtClean="0"/>
              <a:t>джерел</a:t>
            </a:r>
            <a:r>
              <a:rPr lang="ru-RU" sz="2800" dirty="0" smtClean="0"/>
              <a:t> </a:t>
            </a:r>
            <a:r>
              <a:rPr lang="ru-RU" sz="2800" dirty="0" err="1" smtClean="0"/>
              <a:t>випромінювання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теплоти</a:t>
            </a:r>
            <a:r>
              <a:rPr lang="ru-RU" sz="2800" dirty="0" smtClean="0"/>
              <a:t>, </a:t>
            </a:r>
            <a:r>
              <a:rPr lang="ru-RU" sz="2800" dirty="0" err="1" smtClean="0"/>
              <a:t>екранування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джерел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місць</a:t>
            </a:r>
            <a:r>
              <a:rPr lang="ru-RU" sz="2800" dirty="0" smtClean="0"/>
              <a:t>, </a:t>
            </a:r>
            <a:r>
              <a:rPr lang="ru-RU" sz="2800" dirty="0" err="1" smtClean="0"/>
              <a:t>повітряне</a:t>
            </a:r>
            <a:r>
              <a:rPr lang="ru-RU" sz="2800" dirty="0" smtClean="0"/>
              <a:t> </a:t>
            </a:r>
            <a:r>
              <a:rPr lang="ru-RU" sz="2800" dirty="0" err="1" smtClean="0"/>
              <a:t>душировання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робочих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місць</a:t>
            </a:r>
            <a:r>
              <a:rPr lang="ru-RU" sz="2800" dirty="0" smtClean="0"/>
              <a:t>, </a:t>
            </a:r>
            <a:r>
              <a:rPr lang="ru-RU" sz="2800" dirty="0" err="1" smtClean="0"/>
              <a:t>малодисперсне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розпилення</a:t>
            </a:r>
            <a:r>
              <a:rPr lang="ru-RU" sz="2800" dirty="0" smtClean="0"/>
              <a:t> води </a:t>
            </a:r>
            <a:r>
              <a:rPr lang="ru-RU" sz="2800" dirty="0" err="1" smtClean="0"/>
              <a:t>зі</a:t>
            </a:r>
            <a:r>
              <a:rPr lang="ru-RU" sz="2800" dirty="0" smtClean="0"/>
              <a:t> </a:t>
            </a:r>
            <a:r>
              <a:rPr lang="ru-RU" sz="2800" dirty="0" err="1" smtClean="0"/>
              <a:t>створенням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водяних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завіс</a:t>
            </a:r>
            <a:r>
              <a:rPr lang="ru-RU" sz="2800" dirty="0" smtClean="0"/>
              <a:t>, </a:t>
            </a:r>
            <a:r>
              <a:rPr lang="ru-RU" sz="2800" dirty="0" err="1" smtClean="0"/>
              <a:t>загально</a:t>
            </a:r>
            <a:r>
              <a:rPr lang="ru-RU" sz="2800" dirty="0" smtClean="0"/>
              <a:t> </a:t>
            </a:r>
            <a:r>
              <a:rPr lang="ru-RU" sz="2800" dirty="0" err="1" smtClean="0"/>
              <a:t>обмінна</a:t>
            </a:r>
            <a:r>
              <a:rPr lang="ru-RU" sz="2800" dirty="0" smtClean="0"/>
              <a:t> </a:t>
            </a:r>
            <a:r>
              <a:rPr lang="ru-RU" sz="2800" dirty="0" err="1" smtClean="0"/>
              <a:t>вентиляція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кондиціонування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ctrTitle"/>
          </p:nvPr>
        </p:nvSpPr>
        <p:spPr>
          <a:xfrm>
            <a:off x="0" y="2060575"/>
            <a:ext cx="9144000" cy="1470025"/>
          </a:xfrm>
        </p:spPr>
        <p:txBody>
          <a:bodyPr/>
          <a:lstStyle/>
          <a:p>
            <a:r>
              <a:rPr lang="ru-RU" sz="60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5837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8372" name="Рисунок 3" descr="1584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844824"/>
            <a:ext cx="5580112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2072</Words>
  <Application>Microsoft Office PowerPoint</Application>
  <PresentationFormat>Экран (4:3)</PresentationFormat>
  <Paragraphs>198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9" baseType="lpstr">
      <vt:lpstr>Arial</vt:lpstr>
      <vt:lpstr>Times New Roman</vt:lpstr>
      <vt:lpstr>Wingdings</vt:lpstr>
      <vt:lpstr>Оформление по умолчанию</vt:lpstr>
      <vt:lpstr>ГІГІЄНА ПРАЦІ </vt:lpstr>
      <vt:lpstr>Гігієна праці</vt:lpstr>
      <vt:lpstr>ГІГІЄНА ПРАЦІ</vt:lpstr>
      <vt:lpstr>МЕТОДИ ГІГІЄНИ ПРАЦІ</vt:lpstr>
      <vt:lpstr>ВИРОБНИЧА САНІТАРІЯ</vt:lpstr>
      <vt:lpstr>ШКІДЛИВІ І НЕБЕЗПЕЧНІ ВИРОБНИЧІ ФАКТОРИ</vt:lpstr>
      <vt:lpstr>ШКІДЛИВІ ФАКТОРИ</vt:lpstr>
      <vt:lpstr>ТЯЖКІСТЬ ПРАЦІ</vt:lpstr>
      <vt:lpstr>ТЯЖКІСТЬ ПРАЦІ</vt:lpstr>
      <vt:lpstr>НАПРУЖЕНІСТЬ ПРАЦІ</vt:lpstr>
      <vt:lpstr>НЕБЕЗПЕЧНИЙ ЧИННИК РОБОЧОГО СЕРЕДОВИЩА</vt:lpstr>
      <vt:lpstr>ГІГІЄНІЧНІ НОРМАТИВИ УМОВ ПРАЦІ(ПДК,ПДУ)</vt:lpstr>
      <vt:lpstr>КЛАСИФІКАЦІЯ УМОВ ПРАЦІ</vt:lpstr>
      <vt:lpstr> ОПТИМАЛЬНІ(1-ий КЛАС) УМОВИ ПРАЦІ</vt:lpstr>
      <vt:lpstr>ДОПУСТИМІ УМОВИ ПРАЦІ(2ий КЛАС)</vt:lpstr>
      <vt:lpstr>Шкідливі умови праці(3ий КЛАС)</vt:lpstr>
      <vt:lpstr>НЕБЕЗПЕЧНІ УМОВИ ПРАЦІ (4ий КЛАС)</vt:lpstr>
      <vt:lpstr>ШКІДЛИВІ ХІМІЧНІ РЕЧОВИНИ</vt:lpstr>
      <vt:lpstr>КЛАСИФІКАЦІЯ ШКІДЛИВИХ РЕЧОВИН</vt:lpstr>
      <vt:lpstr> КЛАСИФІКАЦІЯ ЗА СТУПЕНЕМ ВПЛИВУ НА ОРГАНІЗМ</vt:lpstr>
      <vt:lpstr>ШЛЯХИ НАДХОДЖЕННЯ В ОРГАНІЗМ ЛЮДИНИ</vt:lpstr>
      <vt:lpstr>ШЛЯХИ ВИВЕДЕННЯ З ОРГАНІЗМУ ЛЮДИНИ</vt:lpstr>
      <vt:lpstr>ЗАХОДИ ПОПЕРЕДЖЕННЯ ЗАХВОРЮВАНЬ ВІД ВПЛИВУ ШКІДЛИВИХ РЕЧОВИН</vt:lpstr>
      <vt:lpstr>ВИРОБНИЧИЙ ПИЛ</vt:lpstr>
      <vt:lpstr>КЛАСИФІКАЦІЯ ПИЛУ ЗА ЙОГО ПОХОДЖЕННЯМ</vt:lpstr>
      <vt:lpstr>КЛАСИФІКАЦІЯ ПИЛУ ЗА СПОСОБОМ УТВОРЕННЯ</vt:lpstr>
      <vt:lpstr>ФІЗИЧНІ І ХІМІЧНІ ВЛАСТИВОСТІ ПИЛУ</vt:lpstr>
      <vt:lpstr>ЗАХВОРЮВАННЯ ВІД ВПЛИВУ ПИЛУ</vt:lpstr>
      <vt:lpstr>ПРОФІЛАКТИКА ЗАХВОРЮВАНЬ ВІД ВПЛИВУ ПИЛУ</vt:lpstr>
      <vt:lpstr>Служба охорони праці на підприємстві</vt:lpstr>
      <vt:lpstr>Основи гігієни праці та виробничої санітарії</vt:lpstr>
      <vt:lpstr>Мікроклімат виробничих приміщень</vt:lpstr>
      <vt:lpstr>Основні шкідливі виробничі фактори</vt:lpstr>
      <vt:lpstr>Забруднення повітря</vt:lpstr>
      <vt:lpstr>Кондиціювання повітря</vt:lpstr>
      <vt:lpstr>Забруднення повітря</vt:lpstr>
      <vt:lpstr>Прибирання виробничих приміщень</vt:lpstr>
      <vt:lpstr>провітрювання</vt:lpstr>
      <vt:lpstr>Існують 3 групи методу контролю якості повітряного середовища:</vt:lpstr>
      <vt:lpstr>лабораторний метод</vt:lpstr>
      <vt:lpstr>ЕКСПРЕС-МЕТОДИ</vt:lpstr>
      <vt:lpstr>ІНДИКАТОРНИЙ МЕТОД</vt:lpstr>
      <vt:lpstr>Освітлення робочих місць, види освітлення</vt:lpstr>
      <vt:lpstr>Нормування штучного освітлення</vt:lpstr>
      <vt:lpstr>Для штучного освітлення застосовують електричні лампи двох типів:</vt:lpstr>
      <vt:lpstr>ШТУЧНЕ ОСВІТЛЕННЯ</vt:lpstr>
      <vt:lpstr>Люмінісцентні лампи</vt:lpstr>
      <vt:lpstr>Люмінесцентні лампи</vt:lpstr>
      <vt:lpstr>ЛАМПИ РОЗЖАРЮВАННЯ</vt:lpstr>
      <vt:lpstr>освітлювальна арматура</vt:lpstr>
      <vt:lpstr>освітлювальна арматура</vt:lpstr>
      <vt:lpstr>світильники:</vt:lpstr>
      <vt:lpstr>Вплив лазерних випромінювань на організм людини і захист від них</vt:lpstr>
      <vt:lpstr>Захист від інфрачервоного випромінювання</vt:lpstr>
      <vt:lpstr>Спасибо за внимание</vt:lpstr>
    </vt:vector>
  </TitlesOfParts>
  <Company>ИОТиЭ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Tyurasova</dc:creator>
  <cp:lastModifiedBy>Пользователь</cp:lastModifiedBy>
  <cp:revision>67</cp:revision>
  <dcterms:created xsi:type="dcterms:W3CDTF">2006-07-20T11:39:25Z</dcterms:created>
  <dcterms:modified xsi:type="dcterms:W3CDTF">2023-02-22T16:29:19Z</dcterms:modified>
</cp:coreProperties>
</file>