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entury Gothic"/>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entury Gothic"/>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entury Gothic"/>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entury Gothic"/>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entury Gothic"/>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entury Gothic"/>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entury Gothic"/>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entury Gothic"/>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entury Gothic"/>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3CACA"/>
          </a:solidFill>
        </a:fill>
      </a:tcStyle>
    </a:wholeTbl>
    <a:band2H>
      <a:tcTxStyle/>
      <a:tcStyle>
        <a:tcBdr/>
        <a:fill>
          <a:solidFill>
            <a:srgbClr val="F2E7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5E5CB"/>
          </a:solidFill>
        </a:fill>
      </a:tcStyle>
    </a:wholeTbl>
    <a:band2H>
      <a:tcTxStyle/>
      <a:tcStyle>
        <a:tcBdr/>
        <a:fill>
          <a:solidFill>
            <a:srgbClr val="FAF3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D1DE"/>
          </a:solidFill>
        </a:fill>
      </a:tcStyle>
    </a:wholeTbl>
    <a:band2H>
      <a:tcTxStyle/>
      <a:tcStyle>
        <a:tcBdr/>
        <a:fill>
          <a:solidFill>
            <a:srgbClr val="EFE9E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6" name="Shape 256"/>
          <p:cNvSpPr>
            <a:spLocks noGrp="1" noRot="1" noChangeAspect="1"/>
          </p:cNvSpPr>
          <p:nvPr>
            <p:ph type="sldImg"/>
          </p:nvPr>
        </p:nvSpPr>
        <p:spPr>
          <a:xfrm>
            <a:off x="1143000" y="685800"/>
            <a:ext cx="4572000" cy="3429000"/>
          </a:xfrm>
          <a:prstGeom prst="rect">
            <a:avLst/>
          </a:prstGeom>
        </p:spPr>
        <p:txBody>
          <a:bodyPr/>
          <a:lstStyle/>
          <a:p>
            <a:endParaRPr/>
          </a:p>
        </p:txBody>
      </p:sp>
      <p:sp>
        <p:nvSpPr>
          <p:cNvPr id="257" name="Shape 257"/>
          <p:cNvSpPr>
            <a:spLocks noGrp="1"/>
          </p:cNvSpPr>
          <p:nvPr>
            <p:ph type="body" sz="quarter" idx="1"/>
          </p:nvPr>
        </p:nvSpPr>
        <p:spPr>
          <a:xfrm>
            <a:off x="914400" y="4343400"/>
            <a:ext cx="5029200" cy="4114800"/>
          </a:xfrm>
          <a:prstGeom prst="rect">
            <a:avLst/>
          </a:prstGeom>
        </p:spPr>
        <p:txBody>
          <a:bodyPr/>
          <a:lstStyle/>
          <a:p>
            <a:endParaRPr/>
          </a:p>
        </p:txBody>
      </p:sp>
    </p:spTree>
  </p:cSld>
  <p:clrMap bg1="dk1" tx1="lt1" bg2="dk2" tx2="lt2" accent1="accent1" accent2="accent2" accent3="accent3" accent4="accent4" accent5="accent5" accent6="accent6" hlink="hlink" folHlink="folHlink"/>
  <p:notesStyle>
    <a:lvl1pPr latinLnBrk="0">
      <a:defRPr sz="1200">
        <a:solidFill>
          <a:srgbClr val="FFFFFF"/>
        </a:solidFill>
        <a:latin typeface="+mj-lt"/>
        <a:ea typeface="+mj-ea"/>
        <a:cs typeface="+mj-cs"/>
        <a:sym typeface="Century Gothic"/>
      </a:defRPr>
    </a:lvl1pPr>
    <a:lvl2pPr indent="228600" latinLnBrk="0">
      <a:defRPr sz="1200">
        <a:solidFill>
          <a:srgbClr val="FFFFFF"/>
        </a:solidFill>
        <a:latin typeface="+mj-lt"/>
        <a:ea typeface="+mj-ea"/>
        <a:cs typeface="+mj-cs"/>
        <a:sym typeface="Century Gothic"/>
      </a:defRPr>
    </a:lvl2pPr>
    <a:lvl3pPr indent="457200" latinLnBrk="0">
      <a:defRPr sz="1200">
        <a:solidFill>
          <a:srgbClr val="FFFFFF"/>
        </a:solidFill>
        <a:latin typeface="+mj-lt"/>
        <a:ea typeface="+mj-ea"/>
        <a:cs typeface="+mj-cs"/>
        <a:sym typeface="Century Gothic"/>
      </a:defRPr>
    </a:lvl3pPr>
    <a:lvl4pPr indent="685800" latinLnBrk="0">
      <a:defRPr sz="1200">
        <a:solidFill>
          <a:srgbClr val="FFFFFF"/>
        </a:solidFill>
        <a:latin typeface="+mj-lt"/>
        <a:ea typeface="+mj-ea"/>
        <a:cs typeface="+mj-cs"/>
        <a:sym typeface="Century Gothic"/>
      </a:defRPr>
    </a:lvl4pPr>
    <a:lvl5pPr indent="914400" latinLnBrk="0">
      <a:defRPr sz="1200">
        <a:solidFill>
          <a:srgbClr val="FFFFFF"/>
        </a:solidFill>
        <a:latin typeface="+mj-lt"/>
        <a:ea typeface="+mj-ea"/>
        <a:cs typeface="+mj-cs"/>
        <a:sym typeface="Century Gothic"/>
      </a:defRPr>
    </a:lvl5pPr>
    <a:lvl6pPr indent="1143000" latinLnBrk="0">
      <a:defRPr sz="1200">
        <a:solidFill>
          <a:srgbClr val="FFFFFF"/>
        </a:solidFill>
        <a:latin typeface="+mj-lt"/>
        <a:ea typeface="+mj-ea"/>
        <a:cs typeface="+mj-cs"/>
        <a:sym typeface="Century Gothic"/>
      </a:defRPr>
    </a:lvl6pPr>
    <a:lvl7pPr indent="1371600" latinLnBrk="0">
      <a:defRPr sz="1200">
        <a:solidFill>
          <a:srgbClr val="FFFFFF"/>
        </a:solidFill>
        <a:latin typeface="+mj-lt"/>
        <a:ea typeface="+mj-ea"/>
        <a:cs typeface="+mj-cs"/>
        <a:sym typeface="Century Gothic"/>
      </a:defRPr>
    </a:lvl7pPr>
    <a:lvl8pPr indent="1600200" latinLnBrk="0">
      <a:defRPr sz="1200">
        <a:solidFill>
          <a:srgbClr val="FFFFFF"/>
        </a:solidFill>
        <a:latin typeface="+mj-lt"/>
        <a:ea typeface="+mj-ea"/>
        <a:cs typeface="+mj-cs"/>
        <a:sym typeface="Century Gothic"/>
      </a:defRPr>
    </a:lvl8pPr>
    <a:lvl9pPr indent="1828800" latinLnBrk="0">
      <a:defRPr sz="1200">
        <a:solidFill>
          <a:srgbClr val="FFFFFF"/>
        </a:solidFill>
        <a:latin typeface="+mj-lt"/>
        <a:ea typeface="+mj-ea"/>
        <a:cs typeface="+mj-cs"/>
        <a:sym typeface="Century Gothic"/>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Титульный слайд">
    <p:spTree>
      <p:nvGrpSpPr>
        <p:cNvPr id="1" name=""/>
        <p:cNvGrpSpPr/>
        <p:nvPr/>
      </p:nvGrpSpPr>
      <p:grpSpPr>
        <a:xfrm>
          <a:off x="0" y="0"/>
          <a:ext cx="0" cy="0"/>
          <a:chOff x="0" y="0"/>
          <a:chExt cx="0" cy="0"/>
        </a:xfrm>
      </p:grpSpPr>
      <p:pic>
        <p:nvPicPr>
          <p:cNvPr id="17" name="Picture 7" descr="Picture 7"/>
          <p:cNvPicPr>
            <a:picLocks noChangeAspect="1"/>
          </p:cNvPicPr>
          <p:nvPr/>
        </p:nvPicPr>
        <p:blipFill>
          <a:blip r:embed="rId2">
            <a:extLst/>
          </a:blip>
          <a:srcRect l="3613"/>
          <a:stretch>
            <a:fillRect/>
          </a:stretch>
        </p:blipFill>
        <p:spPr>
          <a:xfrm>
            <a:off x="0" y="2669684"/>
            <a:ext cx="4037013" cy="4188316"/>
          </a:xfrm>
          <a:prstGeom prst="rect">
            <a:avLst/>
          </a:prstGeom>
          <a:ln w="12700">
            <a:miter lim="400000"/>
          </a:ln>
        </p:spPr>
      </p:pic>
      <p:pic>
        <p:nvPicPr>
          <p:cNvPr id="18" name="Picture 6" descr="Picture 6"/>
          <p:cNvPicPr>
            <a:picLocks noChangeAspect="1"/>
          </p:cNvPicPr>
          <p:nvPr/>
        </p:nvPicPr>
        <p:blipFill>
          <a:blip r:embed="rId3">
            <a:extLst/>
          </a:blip>
          <a:srcRect l="35640"/>
          <a:stretch>
            <a:fillRect/>
          </a:stretch>
        </p:blipFill>
        <p:spPr>
          <a:xfrm>
            <a:off x="-1" y="2892346"/>
            <a:ext cx="1522414" cy="2365454"/>
          </a:xfrm>
          <a:prstGeom prst="rect">
            <a:avLst/>
          </a:prstGeom>
          <a:ln w="12700">
            <a:miter lim="400000"/>
          </a:ln>
        </p:spPr>
      </p:pic>
      <p:sp>
        <p:nvSpPr>
          <p:cNvPr id="19" name="Oval 15"/>
          <p:cNvSpPr/>
          <p:nvPr/>
        </p:nvSpPr>
        <p:spPr>
          <a:xfrm>
            <a:off x="8609011" y="1676400"/>
            <a:ext cx="2819401" cy="2819400"/>
          </a:xfrm>
          <a:prstGeom prst="ellipse">
            <a:avLst/>
          </a:prstGeom>
          <a:gradFill>
            <a:gsLst>
              <a:gs pos="0">
                <a:srgbClr val="50B9C1">
                  <a:alpha val="7000"/>
                </a:srgbClr>
              </a:gs>
              <a:gs pos="36000">
                <a:srgbClr val="50B9C1">
                  <a:alpha val="6000"/>
                </a:srgbClr>
              </a:gs>
              <a:gs pos="69000">
                <a:srgbClr val="50B9C1">
                  <a:alpha val="0"/>
                </a:srgbClr>
              </a:gs>
            </a:gsLst>
            <a:path path="circle">
              <a:fillToRect l="37721" t="-19636" r="62278" b="119636"/>
            </a:path>
          </a:gradFill>
          <a:ln w="12700">
            <a:miter lim="400000"/>
          </a:ln>
        </p:spPr>
        <p:txBody>
          <a:bodyPr lIns="45719" rIns="45719"/>
          <a:lstStyle/>
          <a:p>
            <a:pPr>
              <a:defRPr>
                <a:solidFill>
                  <a:srgbClr val="FFFFFF"/>
                </a:solidFill>
              </a:defRPr>
            </a:pPr>
            <a:endParaRPr/>
          </a:p>
        </p:txBody>
      </p:sp>
      <p:pic>
        <p:nvPicPr>
          <p:cNvPr id="20" name="Picture 8" descr="Picture 8"/>
          <p:cNvPicPr>
            <a:picLocks noChangeAspect="1"/>
          </p:cNvPicPr>
          <p:nvPr/>
        </p:nvPicPr>
        <p:blipFill>
          <a:blip r:embed="rId4">
            <a:extLst/>
          </a:blip>
          <a:srcRect t="28812"/>
          <a:stretch>
            <a:fillRect/>
          </a:stretch>
        </p:blipFill>
        <p:spPr>
          <a:xfrm>
            <a:off x="7999411" y="-1"/>
            <a:ext cx="1603388" cy="1141408"/>
          </a:xfrm>
          <a:prstGeom prst="rect">
            <a:avLst/>
          </a:prstGeom>
          <a:ln w="12700">
            <a:miter lim="400000"/>
          </a:ln>
        </p:spPr>
      </p:pic>
      <p:pic>
        <p:nvPicPr>
          <p:cNvPr id="21" name="Picture 9" descr="Picture 9"/>
          <p:cNvPicPr>
            <a:picLocks noChangeAspect="1"/>
          </p:cNvPicPr>
          <p:nvPr/>
        </p:nvPicPr>
        <p:blipFill>
          <a:blip r:embed="rId5">
            <a:extLst/>
          </a:blip>
          <a:srcRect b="23320"/>
          <a:stretch>
            <a:fillRect/>
          </a:stretch>
        </p:blipFill>
        <p:spPr>
          <a:xfrm>
            <a:off x="8605877" y="6096000"/>
            <a:ext cx="993735" cy="762000"/>
          </a:xfrm>
          <a:prstGeom prst="rect">
            <a:avLst/>
          </a:prstGeom>
          <a:ln w="12700">
            <a:miter lim="400000"/>
          </a:ln>
        </p:spPr>
      </p:pic>
      <p:sp>
        <p:nvSpPr>
          <p:cNvPr id="22" name="Rectangle 13"/>
          <p:cNvSpPr/>
          <p:nvPr/>
        </p:nvSpPr>
        <p:spPr>
          <a:xfrm>
            <a:off x="10437811" y="0"/>
            <a:ext cx="68580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pPr>
              <a:defRPr>
                <a:solidFill>
                  <a:srgbClr val="FFFFFF"/>
                </a:solidFill>
              </a:defRPr>
            </a:pPr>
            <a:endParaRPr/>
          </a:p>
        </p:txBody>
      </p:sp>
      <p:sp>
        <p:nvSpPr>
          <p:cNvPr id="23" name="Текст заголовка"/>
          <p:cNvSpPr txBox="1">
            <a:spLocks noGrp="1"/>
          </p:cNvSpPr>
          <p:nvPr>
            <p:ph type="title"/>
          </p:nvPr>
        </p:nvSpPr>
        <p:spPr>
          <a:xfrm>
            <a:off x="1154954" y="1447800"/>
            <a:ext cx="8825660" cy="3329581"/>
          </a:xfrm>
          <a:prstGeom prst="rect">
            <a:avLst/>
          </a:prstGeom>
        </p:spPr>
        <p:txBody>
          <a:bodyPr anchor="b">
            <a:normAutofit/>
          </a:bodyPr>
          <a:lstStyle>
            <a:lvl1pPr>
              <a:defRPr sz="7200"/>
            </a:lvl1pPr>
          </a:lstStyle>
          <a:p>
            <a:r>
              <a:t>Текст заголовка</a:t>
            </a:r>
          </a:p>
        </p:txBody>
      </p:sp>
      <p:sp>
        <p:nvSpPr>
          <p:cNvPr id="24" name="Уровень текста 1…"/>
          <p:cNvSpPr txBox="1">
            <a:spLocks noGrp="1"/>
          </p:cNvSpPr>
          <p:nvPr>
            <p:ph type="body" sz="quarter" idx="1"/>
          </p:nvPr>
        </p:nvSpPr>
        <p:spPr>
          <a:xfrm>
            <a:off x="1154954" y="4777380"/>
            <a:ext cx="8825660" cy="861421"/>
          </a:xfrm>
          <a:prstGeom prst="rect">
            <a:avLst/>
          </a:prstGeom>
        </p:spPr>
        <p:txBody>
          <a:bodyPr/>
          <a:lstStyle>
            <a:lvl1pPr marL="0" indent="0">
              <a:buClrTx/>
              <a:buSzTx/>
              <a:buNone/>
              <a:defRPr cap="all">
                <a:solidFill>
                  <a:srgbClr val="8AD0D6"/>
                </a:solidFill>
              </a:defRPr>
            </a:lvl1pPr>
            <a:lvl2pPr marL="0" indent="457200">
              <a:buClrTx/>
              <a:buSzTx/>
              <a:buNone/>
              <a:defRPr cap="all">
                <a:solidFill>
                  <a:srgbClr val="8AD0D6"/>
                </a:solidFill>
              </a:defRPr>
            </a:lvl2pPr>
            <a:lvl3pPr marL="0" indent="914400">
              <a:buClrTx/>
              <a:buSzTx/>
              <a:buNone/>
              <a:defRPr cap="all">
                <a:solidFill>
                  <a:srgbClr val="8AD0D6"/>
                </a:solidFill>
              </a:defRPr>
            </a:lvl3pPr>
            <a:lvl4pPr marL="0" indent="1371600">
              <a:buClrTx/>
              <a:buSzTx/>
              <a:buNone/>
              <a:defRPr cap="all">
                <a:solidFill>
                  <a:srgbClr val="8AD0D6"/>
                </a:solidFill>
              </a:defRPr>
            </a:lvl4pPr>
            <a:lvl5pPr marL="0" indent="1828800">
              <a:buClrTx/>
              <a:buSzTx/>
              <a:buNone/>
              <a:defRPr cap="all">
                <a:solidFill>
                  <a:srgbClr val="8AD0D6"/>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5"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Заголовок и объект">
    <p:spTree>
      <p:nvGrpSpPr>
        <p:cNvPr id="1" name=""/>
        <p:cNvGrpSpPr/>
        <p:nvPr/>
      </p:nvGrpSpPr>
      <p:grpSpPr>
        <a:xfrm>
          <a:off x="0" y="0"/>
          <a:ext cx="0" cy="0"/>
          <a:chOff x="0" y="0"/>
          <a:chExt cx="0" cy="0"/>
        </a:xfrm>
      </p:grpSpPr>
      <p:pic>
        <p:nvPicPr>
          <p:cNvPr id="32" name="Picture 7" descr="Picture 7"/>
          <p:cNvPicPr>
            <a:picLocks noChangeAspect="1"/>
          </p:cNvPicPr>
          <p:nvPr/>
        </p:nvPicPr>
        <p:blipFill>
          <a:blip r:embed="rId2">
            <a:extLst/>
          </a:blip>
          <a:srcRect l="3613"/>
          <a:stretch>
            <a:fillRect/>
          </a:stretch>
        </p:blipFill>
        <p:spPr>
          <a:xfrm>
            <a:off x="0" y="2669684"/>
            <a:ext cx="4037013" cy="4188316"/>
          </a:xfrm>
          <a:prstGeom prst="rect">
            <a:avLst/>
          </a:prstGeom>
          <a:ln w="12700">
            <a:miter lim="400000"/>
          </a:ln>
        </p:spPr>
      </p:pic>
      <p:pic>
        <p:nvPicPr>
          <p:cNvPr id="33" name="Picture 6" descr="Picture 6"/>
          <p:cNvPicPr>
            <a:picLocks noChangeAspect="1"/>
          </p:cNvPicPr>
          <p:nvPr/>
        </p:nvPicPr>
        <p:blipFill>
          <a:blip r:embed="rId3">
            <a:extLst/>
          </a:blip>
          <a:srcRect l="35640"/>
          <a:stretch>
            <a:fillRect/>
          </a:stretch>
        </p:blipFill>
        <p:spPr>
          <a:xfrm>
            <a:off x="-1" y="2892346"/>
            <a:ext cx="1522414" cy="2365454"/>
          </a:xfrm>
          <a:prstGeom prst="rect">
            <a:avLst/>
          </a:prstGeom>
          <a:ln w="12700">
            <a:miter lim="400000"/>
          </a:ln>
        </p:spPr>
      </p:pic>
      <p:sp>
        <p:nvSpPr>
          <p:cNvPr id="34" name="Oval 15"/>
          <p:cNvSpPr/>
          <p:nvPr/>
        </p:nvSpPr>
        <p:spPr>
          <a:xfrm>
            <a:off x="8609011" y="1676400"/>
            <a:ext cx="2819401" cy="2819400"/>
          </a:xfrm>
          <a:prstGeom prst="ellipse">
            <a:avLst/>
          </a:prstGeom>
          <a:gradFill>
            <a:gsLst>
              <a:gs pos="0">
                <a:srgbClr val="50B9C1">
                  <a:alpha val="7000"/>
                </a:srgbClr>
              </a:gs>
              <a:gs pos="36000">
                <a:srgbClr val="50B9C1">
                  <a:alpha val="6000"/>
                </a:srgbClr>
              </a:gs>
              <a:gs pos="69000">
                <a:srgbClr val="50B9C1">
                  <a:alpha val="0"/>
                </a:srgbClr>
              </a:gs>
            </a:gsLst>
            <a:path path="circle">
              <a:fillToRect l="37721" t="-19636" r="62278" b="119636"/>
            </a:path>
          </a:gradFill>
          <a:ln w="12700">
            <a:miter lim="400000"/>
          </a:ln>
        </p:spPr>
        <p:txBody>
          <a:bodyPr lIns="45719" rIns="45719"/>
          <a:lstStyle/>
          <a:p>
            <a:pPr>
              <a:defRPr>
                <a:solidFill>
                  <a:srgbClr val="FFFFFF"/>
                </a:solidFill>
              </a:defRPr>
            </a:pPr>
            <a:endParaRPr/>
          </a:p>
        </p:txBody>
      </p:sp>
      <p:pic>
        <p:nvPicPr>
          <p:cNvPr id="35" name="Picture 8" descr="Picture 8"/>
          <p:cNvPicPr>
            <a:picLocks noChangeAspect="1"/>
          </p:cNvPicPr>
          <p:nvPr/>
        </p:nvPicPr>
        <p:blipFill>
          <a:blip r:embed="rId4">
            <a:extLst/>
          </a:blip>
          <a:srcRect t="28812"/>
          <a:stretch>
            <a:fillRect/>
          </a:stretch>
        </p:blipFill>
        <p:spPr>
          <a:xfrm>
            <a:off x="7999411" y="-1"/>
            <a:ext cx="1603388" cy="1141408"/>
          </a:xfrm>
          <a:prstGeom prst="rect">
            <a:avLst/>
          </a:prstGeom>
          <a:ln w="12700">
            <a:miter lim="400000"/>
          </a:ln>
        </p:spPr>
      </p:pic>
      <p:pic>
        <p:nvPicPr>
          <p:cNvPr id="36" name="Picture 9" descr="Picture 9"/>
          <p:cNvPicPr>
            <a:picLocks noChangeAspect="1"/>
          </p:cNvPicPr>
          <p:nvPr/>
        </p:nvPicPr>
        <p:blipFill>
          <a:blip r:embed="rId5">
            <a:extLst/>
          </a:blip>
          <a:srcRect b="23320"/>
          <a:stretch>
            <a:fillRect/>
          </a:stretch>
        </p:blipFill>
        <p:spPr>
          <a:xfrm>
            <a:off x="8605877" y="6096000"/>
            <a:ext cx="993735" cy="762000"/>
          </a:xfrm>
          <a:prstGeom prst="rect">
            <a:avLst/>
          </a:prstGeom>
          <a:ln w="12700">
            <a:miter lim="400000"/>
          </a:ln>
        </p:spPr>
      </p:pic>
      <p:sp>
        <p:nvSpPr>
          <p:cNvPr id="37" name="Rectangle 13"/>
          <p:cNvSpPr/>
          <p:nvPr/>
        </p:nvSpPr>
        <p:spPr>
          <a:xfrm>
            <a:off x="10437811" y="0"/>
            <a:ext cx="68580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pPr>
              <a:defRPr>
                <a:solidFill>
                  <a:srgbClr val="FFFFFF"/>
                </a:solidFill>
              </a:defRPr>
            </a:pPr>
            <a:endParaRPr/>
          </a:p>
        </p:txBody>
      </p:sp>
      <p:sp>
        <p:nvSpPr>
          <p:cNvPr id="38" name="Текст заголовка"/>
          <p:cNvSpPr txBox="1">
            <a:spLocks noGrp="1"/>
          </p:cNvSpPr>
          <p:nvPr>
            <p:ph type="title"/>
          </p:nvPr>
        </p:nvSpPr>
        <p:spPr>
          <a:xfrm>
            <a:off x="646110" y="452718"/>
            <a:ext cx="9404724" cy="1400531"/>
          </a:xfrm>
          <a:prstGeom prst="rect">
            <a:avLst/>
          </a:prstGeom>
        </p:spPr>
        <p:txBody>
          <a:bodyPr>
            <a:normAutofit/>
          </a:bodyPr>
          <a:lstStyle/>
          <a:p>
            <a:r>
              <a:t>Текст заголовка</a:t>
            </a:r>
          </a:p>
        </p:txBody>
      </p:sp>
      <p:sp>
        <p:nvSpPr>
          <p:cNvPr id="39" name="Уровень текста 1…"/>
          <p:cNvSpPr txBox="1">
            <a:spLocks noGrp="1"/>
          </p:cNvSpPr>
          <p:nvPr>
            <p:ph type="body" idx="1"/>
          </p:nvPr>
        </p:nvSpPr>
        <p:spPr>
          <a:xfrm>
            <a:off x="1103312" y="2052917"/>
            <a:ext cx="8946541" cy="4195483"/>
          </a:xfrm>
          <a:prstGeom prst="rect">
            <a:avLst/>
          </a:prstGeom>
        </p:spPr>
        <p:txBody>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0"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Заголовок раздела">
    <p:spTree>
      <p:nvGrpSpPr>
        <p:cNvPr id="1" name=""/>
        <p:cNvGrpSpPr/>
        <p:nvPr/>
      </p:nvGrpSpPr>
      <p:grpSpPr>
        <a:xfrm>
          <a:off x="0" y="0"/>
          <a:ext cx="0" cy="0"/>
          <a:chOff x="0" y="0"/>
          <a:chExt cx="0" cy="0"/>
        </a:xfrm>
      </p:grpSpPr>
      <p:pic>
        <p:nvPicPr>
          <p:cNvPr id="47" name="Picture 7" descr="Picture 7"/>
          <p:cNvPicPr>
            <a:picLocks noChangeAspect="1"/>
          </p:cNvPicPr>
          <p:nvPr/>
        </p:nvPicPr>
        <p:blipFill>
          <a:blip r:embed="rId2">
            <a:extLst/>
          </a:blip>
          <a:srcRect l="3613"/>
          <a:stretch>
            <a:fillRect/>
          </a:stretch>
        </p:blipFill>
        <p:spPr>
          <a:xfrm>
            <a:off x="0" y="2669684"/>
            <a:ext cx="4037013" cy="4188316"/>
          </a:xfrm>
          <a:prstGeom prst="rect">
            <a:avLst/>
          </a:prstGeom>
          <a:ln w="12700">
            <a:miter lim="400000"/>
          </a:ln>
        </p:spPr>
      </p:pic>
      <p:pic>
        <p:nvPicPr>
          <p:cNvPr id="48" name="Picture 6" descr="Picture 6"/>
          <p:cNvPicPr>
            <a:picLocks noChangeAspect="1"/>
          </p:cNvPicPr>
          <p:nvPr/>
        </p:nvPicPr>
        <p:blipFill>
          <a:blip r:embed="rId3">
            <a:extLst/>
          </a:blip>
          <a:srcRect l="35640"/>
          <a:stretch>
            <a:fillRect/>
          </a:stretch>
        </p:blipFill>
        <p:spPr>
          <a:xfrm>
            <a:off x="-1" y="2892346"/>
            <a:ext cx="1522414" cy="2365454"/>
          </a:xfrm>
          <a:prstGeom prst="rect">
            <a:avLst/>
          </a:prstGeom>
          <a:ln w="12700">
            <a:miter lim="400000"/>
          </a:ln>
        </p:spPr>
      </p:pic>
      <p:sp>
        <p:nvSpPr>
          <p:cNvPr id="49" name="Oval 15"/>
          <p:cNvSpPr/>
          <p:nvPr/>
        </p:nvSpPr>
        <p:spPr>
          <a:xfrm>
            <a:off x="8609011" y="1676400"/>
            <a:ext cx="2819401" cy="2819400"/>
          </a:xfrm>
          <a:prstGeom prst="ellipse">
            <a:avLst/>
          </a:prstGeom>
          <a:gradFill>
            <a:gsLst>
              <a:gs pos="0">
                <a:srgbClr val="50B9C1">
                  <a:alpha val="7000"/>
                </a:srgbClr>
              </a:gs>
              <a:gs pos="36000">
                <a:srgbClr val="50B9C1">
                  <a:alpha val="6000"/>
                </a:srgbClr>
              </a:gs>
              <a:gs pos="69000">
                <a:srgbClr val="50B9C1">
                  <a:alpha val="0"/>
                </a:srgbClr>
              </a:gs>
            </a:gsLst>
            <a:path path="circle">
              <a:fillToRect l="37721" t="-19636" r="62278" b="119636"/>
            </a:path>
          </a:gradFill>
          <a:ln w="12700">
            <a:miter lim="400000"/>
          </a:ln>
        </p:spPr>
        <p:txBody>
          <a:bodyPr lIns="45719" rIns="45719"/>
          <a:lstStyle/>
          <a:p>
            <a:pPr>
              <a:defRPr>
                <a:solidFill>
                  <a:srgbClr val="FFFFFF"/>
                </a:solidFill>
              </a:defRPr>
            </a:pPr>
            <a:endParaRPr/>
          </a:p>
        </p:txBody>
      </p:sp>
      <p:pic>
        <p:nvPicPr>
          <p:cNvPr id="50" name="Picture 8" descr="Picture 8"/>
          <p:cNvPicPr>
            <a:picLocks noChangeAspect="1"/>
          </p:cNvPicPr>
          <p:nvPr/>
        </p:nvPicPr>
        <p:blipFill>
          <a:blip r:embed="rId4">
            <a:extLst/>
          </a:blip>
          <a:srcRect t="28812"/>
          <a:stretch>
            <a:fillRect/>
          </a:stretch>
        </p:blipFill>
        <p:spPr>
          <a:xfrm>
            <a:off x="7999411" y="-1"/>
            <a:ext cx="1603388" cy="1141408"/>
          </a:xfrm>
          <a:prstGeom prst="rect">
            <a:avLst/>
          </a:prstGeom>
          <a:ln w="12700">
            <a:miter lim="400000"/>
          </a:ln>
        </p:spPr>
      </p:pic>
      <p:pic>
        <p:nvPicPr>
          <p:cNvPr id="51" name="Picture 9" descr="Picture 9"/>
          <p:cNvPicPr>
            <a:picLocks noChangeAspect="1"/>
          </p:cNvPicPr>
          <p:nvPr/>
        </p:nvPicPr>
        <p:blipFill>
          <a:blip r:embed="rId5">
            <a:extLst/>
          </a:blip>
          <a:srcRect b="23320"/>
          <a:stretch>
            <a:fillRect/>
          </a:stretch>
        </p:blipFill>
        <p:spPr>
          <a:xfrm>
            <a:off x="8605877" y="6096000"/>
            <a:ext cx="993735" cy="762000"/>
          </a:xfrm>
          <a:prstGeom prst="rect">
            <a:avLst/>
          </a:prstGeom>
          <a:ln w="12700">
            <a:miter lim="400000"/>
          </a:ln>
        </p:spPr>
      </p:pic>
      <p:sp>
        <p:nvSpPr>
          <p:cNvPr id="52" name="Rectangle 13"/>
          <p:cNvSpPr/>
          <p:nvPr/>
        </p:nvSpPr>
        <p:spPr>
          <a:xfrm>
            <a:off x="10437811" y="0"/>
            <a:ext cx="68580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pPr>
              <a:defRPr>
                <a:solidFill>
                  <a:srgbClr val="FFFFFF"/>
                </a:solidFill>
              </a:defRPr>
            </a:pPr>
            <a:endParaRPr/>
          </a:p>
        </p:txBody>
      </p:sp>
      <p:sp>
        <p:nvSpPr>
          <p:cNvPr id="53" name="Текст заголовка"/>
          <p:cNvSpPr txBox="1">
            <a:spLocks noGrp="1"/>
          </p:cNvSpPr>
          <p:nvPr>
            <p:ph type="title"/>
          </p:nvPr>
        </p:nvSpPr>
        <p:spPr>
          <a:xfrm>
            <a:off x="1154955" y="2861733"/>
            <a:ext cx="8825658" cy="1915648"/>
          </a:xfrm>
          <a:prstGeom prst="rect">
            <a:avLst/>
          </a:prstGeom>
        </p:spPr>
        <p:txBody>
          <a:bodyPr anchor="b">
            <a:normAutofit/>
          </a:bodyPr>
          <a:lstStyle>
            <a:lvl1pPr>
              <a:defRPr sz="4000"/>
            </a:lvl1pPr>
          </a:lstStyle>
          <a:p>
            <a:r>
              <a:t>Текст заголовка</a:t>
            </a:r>
          </a:p>
        </p:txBody>
      </p:sp>
      <p:sp>
        <p:nvSpPr>
          <p:cNvPr id="54" name="Уровень текста 1…"/>
          <p:cNvSpPr txBox="1">
            <a:spLocks noGrp="1"/>
          </p:cNvSpPr>
          <p:nvPr>
            <p:ph type="body" sz="quarter" idx="1"/>
          </p:nvPr>
        </p:nvSpPr>
        <p:spPr>
          <a:xfrm>
            <a:off x="1154954" y="4777380"/>
            <a:ext cx="8825660" cy="860401"/>
          </a:xfrm>
          <a:prstGeom prst="rect">
            <a:avLst/>
          </a:prstGeom>
        </p:spPr>
        <p:txBody>
          <a:bodyPr/>
          <a:lstStyle>
            <a:lvl1pPr marL="0" indent="0">
              <a:buClrTx/>
              <a:buSzTx/>
              <a:buNone/>
              <a:defRPr cap="all">
                <a:solidFill>
                  <a:srgbClr val="8AD0D6"/>
                </a:solidFill>
              </a:defRPr>
            </a:lvl1pPr>
            <a:lvl2pPr marL="0" indent="457200">
              <a:buClrTx/>
              <a:buSzTx/>
              <a:buNone/>
              <a:defRPr cap="all">
                <a:solidFill>
                  <a:srgbClr val="8AD0D6"/>
                </a:solidFill>
              </a:defRPr>
            </a:lvl2pPr>
            <a:lvl3pPr marL="0" indent="914400">
              <a:buClrTx/>
              <a:buSzTx/>
              <a:buNone/>
              <a:defRPr cap="all">
                <a:solidFill>
                  <a:srgbClr val="8AD0D6"/>
                </a:solidFill>
              </a:defRPr>
            </a:lvl3pPr>
            <a:lvl4pPr marL="0" indent="1371600">
              <a:buClrTx/>
              <a:buSzTx/>
              <a:buNone/>
              <a:defRPr cap="all">
                <a:solidFill>
                  <a:srgbClr val="8AD0D6"/>
                </a:solidFill>
              </a:defRPr>
            </a:lvl4pPr>
            <a:lvl5pPr marL="0" indent="1828800">
              <a:buClrTx/>
              <a:buSzTx/>
              <a:buNone/>
              <a:defRPr cap="all">
                <a:solidFill>
                  <a:srgbClr val="8AD0D6"/>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55"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Два объекта">
    <p:spTree>
      <p:nvGrpSpPr>
        <p:cNvPr id="1" name=""/>
        <p:cNvGrpSpPr/>
        <p:nvPr/>
      </p:nvGrpSpPr>
      <p:grpSpPr>
        <a:xfrm>
          <a:off x="0" y="0"/>
          <a:ext cx="0" cy="0"/>
          <a:chOff x="0" y="0"/>
          <a:chExt cx="0" cy="0"/>
        </a:xfrm>
      </p:grpSpPr>
      <p:pic>
        <p:nvPicPr>
          <p:cNvPr id="62" name="Picture 7" descr="Picture 7"/>
          <p:cNvPicPr>
            <a:picLocks noChangeAspect="1"/>
          </p:cNvPicPr>
          <p:nvPr/>
        </p:nvPicPr>
        <p:blipFill>
          <a:blip r:embed="rId2">
            <a:extLst/>
          </a:blip>
          <a:srcRect l="3613"/>
          <a:stretch>
            <a:fillRect/>
          </a:stretch>
        </p:blipFill>
        <p:spPr>
          <a:xfrm>
            <a:off x="0" y="2669684"/>
            <a:ext cx="4037013" cy="4188316"/>
          </a:xfrm>
          <a:prstGeom prst="rect">
            <a:avLst/>
          </a:prstGeom>
          <a:ln w="12700">
            <a:miter lim="400000"/>
          </a:ln>
        </p:spPr>
      </p:pic>
      <p:pic>
        <p:nvPicPr>
          <p:cNvPr id="63" name="Picture 6" descr="Picture 6"/>
          <p:cNvPicPr>
            <a:picLocks noChangeAspect="1"/>
          </p:cNvPicPr>
          <p:nvPr/>
        </p:nvPicPr>
        <p:blipFill>
          <a:blip r:embed="rId3">
            <a:extLst/>
          </a:blip>
          <a:srcRect l="35640"/>
          <a:stretch>
            <a:fillRect/>
          </a:stretch>
        </p:blipFill>
        <p:spPr>
          <a:xfrm>
            <a:off x="-1" y="2892346"/>
            <a:ext cx="1522414" cy="2365454"/>
          </a:xfrm>
          <a:prstGeom prst="rect">
            <a:avLst/>
          </a:prstGeom>
          <a:ln w="12700">
            <a:miter lim="400000"/>
          </a:ln>
        </p:spPr>
      </p:pic>
      <p:sp>
        <p:nvSpPr>
          <p:cNvPr id="64" name="Oval 15"/>
          <p:cNvSpPr/>
          <p:nvPr/>
        </p:nvSpPr>
        <p:spPr>
          <a:xfrm>
            <a:off x="8609011" y="1676400"/>
            <a:ext cx="2819401" cy="2819400"/>
          </a:xfrm>
          <a:prstGeom prst="ellipse">
            <a:avLst/>
          </a:prstGeom>
          <a:gradFill>
            <a:gsLst>
              <a:gs pos="0">
                <a:srgbClr val="50B9C1">
                  <a:alpha val="7000"/>
                </a:srgbClr>
              </a:gs>
              <a:gs pos="36000">
                <a:srgbClr val="50B9C1">
                  <a:alpha val="6000"/>
                </a:srgbClr>
              </a:gs>
              <a:gs pos="69000">
                <a:srgbClr val="50B9C1">
                  <a:alpha val="0"/>
                </a:srgbClr>
              </a:gs>
            </a:gsLst>
            <a:path path="circle">
              <a:fillToRect l="37721" t="-19636" r="62278" b="119636"/>
            </a:path>
          </a:gradFill>
          <a:ln w="12700">
            <a:miter lim="400000"/>
          </a:ln>
        </p:spPr>
        <p:txBody>
          <a:bodyPr lIns="45719" rIns="45719"/>
          <a:lstStyle/>
          <a:p>
            <a:pPr>
              <a:defRPr>
                <a:solidFill>
                  <a:srgbClr val="FFFFFF"/>
                </a:solidFill>
              </a:defRPr>
            </a:pPr>
            <a:endParaRPr/>
          </a:p>
        </p:txBody>
      </p:sp>
      <p:pic>
        <p:nvPicPr>
          <p:cNvPr id="65" name="Picture 8" descr="Picture 8"/>
          <p:cNvPicPr>
            <a:picLocks noChangeAspect="1"/>
          </p:cNvPicPr>
          <p:nvPr/>
        </p:nvPicPr>
        <p:blipFill>
          <a:blip r:embed="rId4">
            <a:extLst/>
          </a:blip>
          <a:srcRect t="28812"/>
          <a:stretch>
            <a:fillRect/>
          </a:stretch>
        </p:blipFill>
        <p:spPr>
          <a:xfrm>
            <a:off x="7999411" y="-1"/>
            <a:ext cx="1603388" cy="1141408"/>
          </a:xfrm>
          <a:prstGeom prst="rect">
            <a:avLst/>
          </a:prstGeom>
          <a:ln w="12700">
            <a:miter lim="400000"/>
          </a:ln>
        </p:spPr>
      </p:pic>
      <p:pic>
        <p:nvPicPr>
          <p:cNvPr id="66" name="Picture 9" descr="Picture 9"/>
          <p:cNvPicPr>
            <a:picLocks noChangeAspect="1"/>
          </p:cNvPicPr>
          <p:nvPr/>
        </p:nvPicPr>
        <p:blipFill>
          <a:blip r:embed="rId5">
            <a:extLst/>
          </a:blip>
          <a:srcRect b="23320"/>
          <a:stretch>
            <a:fillRect/>
          </a:stretch>
        </p:blipFill>
        <p:spPr>
          <a:xfrm>
            <a:off x="8605877" y="6096000"/>
            <a:ext cx="993735" cy="762000"/>
          </a:xfrm>
          <a:prstGeom prst="rect">
            <a:avLst/>
          </a:prstGeom>
          <a:ln w="12700">
            <a:miter lim="400000"/>
          </a:ln>
        </p:spPr>
      </p:pic>
      <p:sp>
        <p:nvSpPr>
          <p:cNvPr id="67" name="Rectangle 13"/>
          <p:cNvSpPr/>
          <p:nvPr/>
        </p:nvSpPr>
        <p:spPr>
          <a:xfrm>
            <a:off x="10437811" y="0"/>
            <a:ext cx="68580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pPr>
              <a:defRPr>
                <a:solidFill>
                  <a:srgbClr val="FFFFFF"/>
                </a:solidFill>
              </a:defRPr>
            </a:pPr>
            <a:endParaRPr/>
          </a:p>
        </p:txBody>
      </p:sp>
      <p:sp>
        <p:nvSpPr>
          <p:cNvPr id="68" name="Текст заголовка"/>
          <p:cNvSpPr txBox="1">
            <a:spLocks noGrp="1"/>
          </p:cNvSpPr>
          <p:nvPr>
            <p:ph type="title"/>
          </p:nvPr>
        </p:nvSpPr>
        <p:spPr>
          <a:xfrm>
            <a:off x="646110" y="452718"/>
            <a:ext cx="9404724" cy="1400531"/>
          </a:xfrm>
          <a:prstGeom prst="rect">
            <a:avLst/>
          </a:prstGeom>
        </p:spPr>
        <p:txBody>
          <a:bodyPr>
            <a:normAutofit/>
          </a:bodyPr>
          <a:lstStyle/>
          <a:p>
            <a:r>
              <a:t>Текст заголовка</a:t>
            </a:r>
          </a:p>
        </p:txBody>
      </p:sp>
      <p:sp>
        <p:nvSpPr>
          <p:cNvPr id="69" name="Уровень текста 1…"/>
          <p:cNvSpPr txBox="1">
            <a:spLocks noGrp="1"/>
          </p:cNvSpPr>
          <p:nvPr>
            <p:ph type="body" sz="half" idx="1"/>
          </p:nvPr>
        </p:nvSpPr>
        <p:spPr>
          <a:xfrm>
            <a:off x="1103312" y="2060575"/>
            <a:ext cx="4396340" cy="4195763"/>
          </a:xfrm>
          <a:prstGeom prst="rect">
            <a:avLst/>
          </a:prstGeom>
        </p:spPr>
        <p:txBody>
          <a:bodyPr/>
          <a:lstStyle>
            <a:lvl1pPr>
              <a:defRPr sz="1800"/>
            </a:lvl1pPr>
            <a:lvl2pPr marL="778668" indent="-321468">
              <a:defRPr sz="1800"/>
            </a:lvl2pPr>
            <a:lvl3pPr marL="1208314" indent="-293914">
              <a:defRPr sz="1800"/>
            </a:lvl3pPr>
            <a:lvl4pPr marL="1714500" indent="-342900">
              <a:defRPr sz="1800"/>
            </a:lvl4pPr>
            <a:lvl5pPr marL="2171700" indent="-342900">
              <a:defRPr sz="18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0"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Сравнение">
    <p:spTree>
      <p:nvGrpSpPr>
        <p:cNvPr id="1" name=""/>
        <p:cNvGrpSpPr/>
        <p:nvPr/>
      </p:nvGrpSpPr>
      <p:grpSpPr>
        <a:xfrm>
          <a:off x="0" y="0"/>
          <a:ext cx="0" cy="0"/>
          <a:chOff x="0" y="0"/>
          <a:chExt cx="0" cy="0"/>
        </a:xfrm>
      </p:grpSpPr>
      <p:pic>
        <p:nvPicPr>
          <p:cNvPr id="77" name="Picture 7" descr="Picture 7"/>
          <p:cNvPicPr>
            <a:picLocks noChangeAspect="1"/>
          </p:cNvPicPr>
          <p:nvPr/>
        </p:nvPicPr>
        <p:blipFill>
          <a:blip r:embed="rId2">
            <a:extLst/>
          </a:blip>
          <a:srcRect l="3613"/>
          <a:stretch>
            <a:fillRect/>
          </a:stretch>
        </p:blipFill>
        <p:spPr>
          <a:xfrm>
            <a:off x="0" y="2669684"/>
            <a:ext cx="4037013" cy="4188316"/>
          </a:xfrm>
          <a:prstGeom prst="rect">
            <a:avLst/>
          </a:prstGeom>
          <a:ln w="12700">
            <a:miter lim="400000"/>
          </a:ln>
        </p:spPr>
      </p:pic>
      <p:pic>
        <p:nvPicPr>
          <p:cNvPr id="78" name="Picture 6" descr="Picture 6"/>
          <p:cNvPicPr>
            <a:picLocks noChangeAspect="1"/>
          </p:cNvPicPr>
          <p:nvPr/>
        </p:nvPicPr>
        <p:blipFill>
          <a:blip r:embed="rId3">
            <a:extLst/>
          </a:blip>
          <a:srcRect l="35640"/>
          <a:stretch>
            <a:fillRect/>
          </a:stretch>
        </p:blipFill>
        <p:spPr>
          <a:xfrm>
            <a:off x="-1" y="2892346"/>
            <a:ext cx="1522414" cy="2365454"/>
          </a:xfrm>
          <a:prstGeom prst="rect">
            <a:avLst/>
          </a:prstGeom>
          <a:ln w="12700">
            <a:miter lim="400000"/>
          </a:ln>
        </p:spPr>
      </p:pic>
      <p:sp>
        <p:nvSpPr>
          <p:cNvPr id="79" name="Oval 15"/>
          <p:cNvSpPr/>
          <p:nvPr/>
        </p:nvSpPr>
        <p:spPr>
          <a:xfrm>
            <a:off x="8609011" y="1676400"/>
            <a:ext cx="2819401" cy="2819400"/>
          </a:xfrm>
          <a:prstGeom prst="ellipse">
            <a:avLst/>
          </a:prstGeom>
          <a:gradFill>
            <a:gsLst>
              <a:gs pos="0">
                <a:srgbClr val="50B9C1">
                  <a:alpha val="7000"/>
                </a:srgbClr>
              </a:gs>
              <a:gs pos="36000">
                <a:srgbClr val="50B9C1">
                  <a:alpha val="6000"/>
                </a:srgbClr>
              </a:gs>
              <a:gs pos="69000">
                <a:srgbClr val="50B9C1">
                  <a:alpha val="0"/>
                </a:srgbClr>
              </a:gs>
            </a:gsLst>
            <a:path path="circle">
              <a:fillToRect l="37721" t="-19636" r="62278" b="119636"/>
            </a:path>
          </a:gradFill>
          <a:ln w="12700">
            <a:miter lim="400000"/>
          </a:ln>
        </p:spPr>
        <p:txBody>
          <a:bodyPr lIns="45719" rIns="45719"/>
          <a:lstStyle/>
          <a:p>
            <a:pPr>
              <a:defRPr>
                <a:solidFill>
                  <a:srgbClr val="FFFFFF"/>
                </a:solidFill>
              </a:defRPr>
            </a:pPr>
            <a:endParaRPr/>
          </a:p>
        </p:txBody>
      </p:sp>
      <p:pic>
        <p:nvPicPr>
          <p:cNvPr id="80" name="Picture 8" descr="Picture 8"/>
          <p:cNvPicPr>
            <a:picLocks noChangeAspect="1"/>
          </p:cNvPicPr>
          <p:nvPr/>
        </p:nvPicPr>
        <p:blipFill>
          <a:blip r:embed="rId4">
            <a:extLst/>
          </a:blip>
          <a:srcRect t="28812"/>
          <a:stretch>
            <a:fillRect/>
          </a:stretch>
        </p:blipFill>
        <p:spPr>
          <a:xfrm>
            <a:off x="7999411" y="-1"/>
            <a:ext cx="1603388" cy="1141408"/>
          </a:xfrm>
          <a:prstGeom prst="rect">
            <a:avLst/>
          </a:prstGeom>
          <a:ln w="12700">
            <a:miter lim="400000"/>
          </a:ln>
        </p:spPr>
      </p:pic>
      <p:pic>
        <p:nvPicPr>
          <p:cNvPr id="81" name="Picture 9" descr="Picture 9"/>
          <p:cNvPicPr>
            <a:picLocks noChangeAspect="1"/>
          </p:cNvPicPr>
          <p:nvPr/>
        </p:nvPicPr>
        <p:blipFill>
          <a:blip r:embed="rId5">
            <a:extLst/>
          </a:blip>
          <a:srcRect b="23320"/>
          <a:stretch>
            <a:fillRect/>
          </a:stretch>
        </p:blipFill>
        <p:spPr>
          <a:xfrm>
            <a:off x="8605877" y="6096000"/>
            <a:ext cx="993735" cy="762000"/>
          </a:xfrm>
          <a:prstGeom prst="rect">
            <a:avLst/>
          </a:prstGeom>
          <a:ln w="12700">
            <a:miter lim="400000"/>
          </a:ln>
        </p:spPr>
      </p:pic>
      <p:sp>
        <p:nvSpPr>
          <p:cNvPr id="82" name="Rectangle 13"/>
          <p:cNvSpPr/>
          <p:nvPr/>
        </p:nvSpPr>
        <p:spPr>
          <a:xfrm>
            <a:off x="10437811" y="0"/>
            <a:ext cx="68580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pPr>
              <a:defRPr>
                <a:solidFill>
                  <a:srgbClr val="FFFFFF"/>
                </a:solidFill>
              </a:defRPr>
            </a:pPr>
            <a:endParaRPr/>
          </a:p>
        </p:txBody>
      </p:sp>
      <p:sp>
        <p:nvSpPr>
          <p:cNvPr id="83" name="Текст заголовка"/>
          <p:cNvSpPr txBox="1">
            <a:spLocks noGrp="1"/>
          </p:cNvSpPr>
          <p:nvPr>
            <p:ph type="title"/>
          </p:nvPr>
        </p:nvSpPr>
        <p:spPr>
          <a:xfrm>
            <a:off x="646110" y="452718"/>
            <a:ext cx="9404724" cy="1400531"/>
          </a:xfrm>
          <a:prstGeom prst="rect">
            <a:avLst/>
          </a:prstGeom>
        </p:spPr>
        <p:txBody>
          <a:bodyPr>
            <a:normAutofit/>
          </a:bodyPr>
          <a:lstStyle/>
          <a:p>
            <a:r>
              <a:t>Текст заголовка</a:t>
            </a:r>
          </a:p>
        </p:txBody>
      </p:sp>
      <p:sp>
        <p:nvSpPr>
          <p:cNvPr id="84" name="Уровень текста 1…"/>
          <p:cNvSpPr txBox="1">
            <a:spLocks noGrp="1"/>
          </p:cNvSpPr>
          <p:nvPr>
            <p:ph type="body" sz="quarter" idx="1"/>
          </p:nvPr>
        </p:nvSpPr>
        <p:spPr>
          <a:xfrm>
            <a:off x="1103312" y="1905000"/>
            <a:ext cx="4396339" cy="576263"/>
          </a:xfrm>
          <a:prstGeom prst="rect">
            <a:avLst/>
          </a:prstGeom>
        </p:spPr>
        <p:txBody>
          <a:bodyPr anchor="b"/>
          <a:lstStyle>
            <a:lvl1pPr marL="0" indent="0">
              <a:buClrTx/>
              <a:buSzTx/>
              <a:buNone/>
              <a:defRPr sz="2400">
                <a:solidFill>
                  <a:srgbClr val="8AD0D6"/>
                </a:solidFill>
              </a:defRPr>
            </a:lvl1pPr>
            <a:lvl2pPr marL="0" indent="457200">
              <a:buClrTx/>
              <a:buSzTx/>
              <a:buNone/>
              <a:defRPr sz="2400">
                <a:solidFill>
                  <a:srgbClr val="8AD0D6"/>
                </a:solidFill>
              </a:defRPr>
            </a:lvl2pPr>
            <a:lvl3pPr marL="0" indent="914400">
              <a:buClrTx/>
              <a:buSzTx/>
              <a:buNone/>
              <a:defRPr sz="2400">
                <a:solidFill>
                  <a:srgbClr val="8AD0D6"/>
                </a:solidFill>
              </a:defRPr>
            </a:lvl3pPr>
            <a:lvl4pPr marL="0" indent="1371600">
              <a:buClrTx/>
              <a:buSzTx/>
              <a:buNone/>
              <a:defRPr sz="2400">
                <a:solidFill>
                  <a:srgbClr val="8AD0D6"/>
                </a:solidFill>
              </a:defRPr>
            </a:lvl4pPr>
            <a:lvl5pPr marL="0" indent="1828800">
              <a:buClrTx/>
              <a:buSzTx/>
              <a:buNone/>
              <a:defRPr sz="2400">
                <a:solidFill>
                  <a:srgbClr val="8AD0D6"/>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5" name="Text Placeholder 4"/>
          <p:cNvSpPr>
            <a:spLocks noGrp="1"/>
          </p:cNvSpPr>
          <p:nvPr>
            <p:ph type="body" sz="quarter" idx="21"/>
          </p:nvPr>
        </p:nvSpPr>
        <p:spPr>
          <a:xfrm>
            <a:off x="5654495" y="1904999"/>
            <a:ext cx="4396340" cy="576264"/>
          </a:xfrm>
          <a:prstGeom prst="rect">
            <a:avLst/>
          </a:prstGeom>
        </p:spPr>
        <p:txBody>
          <a:bodyPr anchor="b"/>
          <a:lstStyle/>
          <a:p>
            <a:pPr marL="0" indent="0">
              <a:buClrTx/>
              <a:buSzTx/>
              <a:buNone/>
              <a:defRPr sz="2400">
                <a:solidFill>
                  <a:srgbClr val="8AD0D6"/>
                </a:solidFill>
              </a:defRPr>
            </a:pPr>
            <a:endParaRPr/>
          </a:p>
        </p:txBody>
      </p:sp>
      <p:sp>
        <p:nvSpPr>
          <p:cNvPr id="86"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Только заголовок">
    <p:spTree>
      <p:nvGrpSpPr>
        <p:cNvPr id="1" name=""/>
        <p:cNvGrpSpPr/>
        <p:nvPr/>
      </p:nvGrpSpPr>
      <p:grpSpPr>
        <a:xfrm>
          <a:off x="0" y="0"/>
          <a:ext cx="0" cy="0"/>
          <a:chOff x="0" y="0"/>
          <a:chExt cx="0" cy="0"/>
        </a:xfrm>
      </p:grpSpPr>
      <p:pic>
        <p:nvPicPr>
          <p:cNvPr id="93" name="Picture 7" descr="Picture 7"/>
          <p:cNvPicPr>
            <a:picLocks noChangeAspect="1"/>
          </p:cNvPicPr>
          <p:nvPr/>
        </p:nvPicPr>
        <p:blipFill>
          <a:blip r:embed="rId2">
            <a:extLst/>
          </a:blip>
          <a:srcRect l="3613"/>
          <a:stretch>
            <a:fillRect/>
          </a:stretch>
        </p:blipFill>
        <p:spPr>
          <a:xfrm>
            <a:off x="0" y="2669684"/>
            <a:ext cx="4037013" cy="4188316"/>
          </a:xfrm>
          <a:prstGeom prst="rect">
            <a:avLst/>
          </a:prstGeom>
          <a:ln w="12700">
            <a:miter lim="400000"/>
          </a:ln>
        </p:spPr>
      </p:pic>
      <p:pic>
        <p:nvPicPr>
          <p:cNvPr id="94" name="Picture 6" descr="Picture 6"/>
          <p:cNvPicPr>
            <a:picLocks noChangeAspect="1"/>
          </p:cNvPicPr>
          <p:nvPr/>
        </p:nvPicPr>
        <p:blipFill>
          <a:blip r:embed="rId3">
            <a:extLst/>
          </a:blip>
          <a:srcRect l="35640"/>
          <a:stretch>
            <a:fillRect/>
          </a:stretch>
        </p:blipFill>
        <p:spPr>
          <a:xfrm>
            <a:off x="-1" y="2892346"/>
            <a:ext cx="1522414" cy="2365454"/>
          </a:xfrm>
          <a:prstGeom prst="rect">
            <a:avLst/>
          </a:prstGeom>
          <a:ln w="12700">
            <a:miter lim="400000"/>
          </a:ln>
        </p:spPr>
      </p:pic>
      <p:sp>
        <p:nvSpPr>
          <p:cNvPr id="95" name="Oval 15"/>
          <p:cNvSpPr/>
          <p:nvPr/>
        </p:nvSpPr>
        <p:spPr>
          <a:xfrm>
            <a:off x="8609011" y="1676400"/>
            <a:ext cx="2819401" cy="2819400"/>
          </a:xfrm>
          <a:prstGeom prst="ellipse">
            <a:avLst/>
          </a:prstGeom>
          <a:gradFill>
            <a:gsLst>
              <a:gs pos="0">
                <a:srgbClr val="50B9C1">
                  <a:alpha val="7000"/>
                </a:srgbClr>
              </a:gs>
              <a:gs pos="36000">
                <a:srgbClr val="50B9C1">
                  <a:alpha val="6000"/>
                </a:srgbClr>
              </a:gs>
              <a:gs pos="69000">
                <a:srgbClr val="50B9C1">
                  <a:alpha val="0"/>
                </a:srgbClr>
              </a:gs>
            </a:gsLst>
            <a:path path="circle">
              <a:fillToRect l="37721" t="-19636" r="62278" b="119636"/>
            </a:path>
          </a:gradFill>
          <a:ln w="12700">
            <a:miter lim="400000"/>
          </a:ln>
        </p:spPr>
        <p:txBody>
          <a:bodyPr lIns="45719" rIns="45719"/>
          <a:lstStyle/>
          <a:p>
            <a:pPr>
              <a:defRPr>
                <a:solidFill>
                  <a:srgbClr val="FFFFFF"/>
                </a:solidFill>
              </a:defRPr>
            </a:pPr>
            <a:endParaRPr/>
          </a:p>
        </p:txBody>
      </p:sp>
      <p:pic>
        <p:nvPicPr>
          <p:cNvPr id="96" name="Picture 8" descr="Picture 8"/>
          <p:cNvPicPr>
            <a:picLocks noChangeAspect="1"/>
          </p:cNvPicPr>
          <p:nvPr/>
        </p:nvPicPr>
        <p:blipFill>
          <a:blip r:embed="rId4">
            <a:extLst/>
          </a:blip>
          <a:srcRect t="28812"/>
          <a:stretch>
            <a:fillRect/>
          </a:stretch>
        </p:blipFill>
        <p:spPr>
          <a:xfrm>
            <a:off x="7999411" y="-1"/>
            <a:ext cx="1603388" cy="1141408"/>
          </a:xfrm>
          <a:prstGeom prst="rect">
            <a:avLst/>
          </a:prstGeom>
          <a:ln w="12700">
            <a:miter lim="400000"/>
          </a:ln>
        </p:spPr>
      </p:pic>
      <p:pic>
        <p:nvPicPr>
          <p:cNvPr id="97" name="Picture 9" descr="Picture 9"/>
          <p:cNvPicPr>
            <a:picLocks noChangeAspect="1"/>
          </p:cNvPicPr>
          <p:nvPr/>
        </p:nvPicPr>
        <p:blipFill>
          <a:blip r:embed="rId5">
            <a:extLst/>
          </a:blip>
          <a:srcRect b="23320"/>
          <a:stretch>
            <a:fillRect/>
          </a:stretch>
        </p:blipFill>
        <p:spPr>
          <a:xfrm>
            <a:off x="8605877" y="6096000"/>
            <a:ext cx="993735" cy="762000"/>
          </a:xfrm>
          <a:prstGeom prst="rect">
            <a:avLst/>
          </a:prstGeom>
          <a:ln w="12700">
            <a:miter lim="400000"/>
          </a:ln>
        </p:spPr>
      </p:pic>
      <p:sp>
        <p:nvSpPr>
          <p:cNvPr id="98" name="Rectangle 13"/>
          <p:cNvSpPr/>
          <p:nvPr/>
        </p:nvSpPr>
        <p:spPr>
          <a:xfrm>
            <a:off x="10437811" y="0"/>
            <a:ext cx="68580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pPr>
              <a:defRPr>
                <a:solidFill>
                  <a:srgbClr val="FFFFFF"/>
                </a:solidFill>
              </a:defRPr>
            </a:pPr>
            <a:endParaRPr/>
          </a:p>
        </p:txBody>
      </p:sp>
      <p:sp>
        <p:nvSpPr>
          <p:cNvPr id="99" name="Текст заголовка"/>
          <p:cNvSpPr txBox="1">
            <a:spLocks noGrp="1"/>
          </p:cNvSpPr>
          <p:nvPr>
            <p:ph type="title"/>
          </p:nvPr>
        </p:nvSpPr>
        <p:spPr>
          <a:xfrm>
            <a:off x="646110" y="452718"/>
            <a:ext cx="9404724" cy="1400531"/>
          </a:xfrm>
          <a:prstGeom prst="rect">
            <a:avLst/>
          </a:prstGeom>
        </p:spPr>
        <p:txBody>
          <a:bodyPr>
            <a:normAutofit/>
          </a:bodyPr>
          <a:lstStyle/>
          <a:p>
            <a:r>
              <a:t>Текст заголовка</a:t>
            </a:r>
          </a:p>
        </p:txBody>
      </p:sp>
      <p:sp>
        <p:nvSpPr>
          <p:cNvPr id="100"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Пустой слайд">
    <p:spTree>
      <p:nvGrpSpPr>
        <p:cNvPr id="1" name=""/>
        <p:cNvGrpSpPr/>
        <p:nvPr/>
      </p:nvGrpSpPr>
      <p:grpSpPr>
        <a:xfrm>
          <a:off x="0" y="0"/>
          <a:ext cx="0" cy="0"/>
          <a:chOff x="0" y="0"/>
          <a:chExt cx="0" cy="0"/>
        </a:xfrm>
      </p:grpSpPr>
      <p:sp>
        <p:nvSpPr>
          <p:cNvPr id="107"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Объект с подписью">
    <p:spTree>
      <p:nvGrpSpPr>
        <p:cNvPr id="1" name=""/>
        <p:cNvGrpSpPr/>
        <p:nvPr/>
      </p:nvGrpSpPr>
      <p:grpSpPr>
        <a:xfrm>
          <a:off x="0" y="0"/>
          <a:ext cx="0" cy="0"/>
          <a:chOff x="0" y="0"/>
          <a:chExt cx="0" cy="0"/>
        </a:xfrm>
      </p:grpSpPr>
      <p:pic>
        <p:nvPicPr>
          <p:cNvPr id="114" name="Picture 7" descr="Picture 7"/>
          <p:cNvPicPr>
            <a:picLocks noChangeAspect="1"/>
          </p:cNvPicPr>
          <p:nvPr/>
        </p:nvPicPr>
        <p:blipFill>
          <a:blip r:embed="rId2">
            <a:extLst/>
          </a:blip>
          <a:srcRect l="3613"/>
          <a:stretch>
            <a:fillRect/>
          </a:stretch>
        </p:blipFill>
        <p:spPr>
          <a:xfrm>
            <a:off x="0" y="2669684"/>
            <a:ext cx="4037013" cy="4188316"/>
          </a:xfrm>
          <a:prstGeom prst="rect">
            <a:avLst/>
          </a:prstGeom>
          <a:ln w="12700">
            <a:miter lim="400000"/>
          </a:ln>
        </p:spPr>
      </p:pic>
      <p:pic>
        <p:nvPicPr>
          <p:cNvPr id="115" name="Picture 6" descr="Picture 6"/>
          <p:cNvPicPr>
            <a:picLocks noChangeAspect="1"/>
          </p:cNvPicPr>
          <p:nvPr/>
        </p:nvPicPr>
        <p:blipFill>
          <a:blip r:embed="rId3">
            <a:extLst/>
          </a:blip>
          <a:srcRect l="35640"/>
          <a:stretch>
            <a:fillRect/>
          </a:stretch>
        </p:blipFill>
        <p:spPr>
          <a:xfrm>
            <a:off x="-1" y="2892346"/>
            <a:ext cx="1522414" cy="2365454"/>
          </a:xfrm>
          <a:prstGeom prst="rect">
            <a:avLst/>
          </a:prstGeom>
          <a:ln w="12700">
            <a:miter lim="400000"/>
          </a:ln>
        </p:spPr>
      </p:pic>
      <p:sp>
        <p:nvSpPr>
          <p:cNvPr id="116" name="Oval 15"/>
          <p:cNvSpPr/>
          <p:nvPr/>
        </p:nvSpPr>
        <p:spPr>
          <a:xfrm>
            <a:off x="8609011" y="1676400"/>
            <a:ext cx="2819401" cy="2819400"/>
          </a:xfrm>
          <a:prstGeom prst="ellipse">
            <a:avLst/>
          </a:prstGeom>
          <a:gradFill>
            <a:gsLst>
              <a:gs pos="0">
                <a:srgbClr val="50B9C1">
                  <a:alpha val="7000"/>
                </a:srgbClr>
              </a:gs>
              <a:gs pos="36000">
                <a:srgbClr val="50B9C1">
                  <a:alpha val="6000"/>
                </a:srgbClr>
              </a:gs>
              <a:gs pos="69000">
                <a:srgbClr val="50B9C1">
                  <a:alpha val="0"/>
                </a:srgbClr>
              </a:gs>
            </a:gsLst>
            <a:path path="circle">
              <a:fillToRect l="37721" t="-19636" r="62278" b="119636"/>
            </a:path>
          </a:gradFill>
          <a:ln w="12700">
            <a:miter lim="400000"/>
          </a:ln>
        </p:spPr>
        <p:txBody>
          <a:bodyPr lIns="45719" rIns="45719"/>
          <a:lstStyle/>
          <a:p>
            <a:pPr>
              <a:defRPr>
                <a:solidFill>
                  <a:srgbClr val="FFFFFF"/>
                </a:solidFill>
              </a:defRPr>
            </a:pPr>
            <a:endParaRPr/>
          </a:p>
        </p:txBody>
      </p:sp>
      <p:pic>
        <p:nvPicPr>
          <p:cNvPr id="117" name="Picture 8" descr="Picture 8"/>
          <p:cNvPicPr>
            <a:picLocks noChangeAspect="1"/>
          </p:cNvPicPr>
          <p:nvPr/>
        </p:nvPicPr>
        <p:blipFill>
          <a:blip r:embed="rId4">
            <a:extLst/>
          </a:blip>
          <a:srcRect t="28812"/>
          <a:stretch>
            <a:fillRect/>
          </a:stretch>
        </p:blipFill>
        <p:spPr>
          <a:xfrm>
            <a:off x="7999411" y="-1"/>
            <a:ext cx="1603388" cy="1141408"/>
          </a:xfrm>
          <a:prstGeom prst="rect">
            <a:avLst/>
          </a:prstGeom>
          <a:ln w="12700">
            <a:miter lim="400000"/>
          </a:ln>
        </p:spPr>
      </p:pic>
      <p:pic>
        <p:nvPicPr>
          <p:cNvPr id="118" name="Picture 9" descr="Picture 9"/>
          <p:cNvPicPr>
            <a:picLocks noChangeAspect="1"/>
          </p:cNvPicPr>
          <p:nvPr/>
        </p:nvPicPr>
        <p:blipFill>
          <a:blip r:embed="rId5">
            <a:extLst/>
          </a:blip>
          <a:srcRect b="23320"/>
          <a:stretch>
            <a:fillRect/>
          </a:stretch>
        </p:blipFill>
        <p:spPr>
          <a:xfrm>
            <a:off x="8605877" y="6096000"/>
            <a:ext cx="993735" cy="762000"/>
          </a:xfrm>
          <a:prstGeom prst="rect">
            <a:avLst/>
          </a:prstGeom>
          <a:ln w="12700">
            <a:miter lim="400000"/>
          </a:ln>
        </p:spPr>
      </p:pic>
      <p:sp>
        <p:nvSpPr>
          <p:cNvPr id="119" name="Rectangle 13"/>
          <p:cNvSpPr/>
          <p:nvPr/>
        </p:nvSpPr>
        <p:spPr>
          <a:xfrm>
            <a:off x="10437811" y="0"/>
            <a:ext cx="68580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pPr>
              <a:defRPr>
                <a:solidFill>
                  <a:srgbClr val="FFFFFF"/>
                </a:solidFill>
              </a:defRPr>
            </a:pPr>
            <a:endParaRPr/>
          </a:p>
        </p:txBody>
      </p:sp>
      <p:sp>
        <p:nvSpPr>
          <p:cNvPr id="120" name="Текст заголовка"/>
          <p:cNvSpPr txBox="1">
            <a:spLocks noGrp="1"/>
          </p:cNvSpPr>
          <p:nvPr>
            <p:ph type="title"/>
          </p:nvPr>
        </p:nvSpPr>
        <p:spPr>
          <a:xfrm>
            <a:off x="1154952" y="1447800"/>
            <a:ext cx="3401066" cy="1447800"/>
          </a:xfrm>
          <a:prstGeom prst="rect">
            <a:avLst/>
          </a:prstGeom>
        </p:spPr>
        <p:txBody>
          <a:bodyPr anchor="b">
            <a:normAutofit/>
          </a:bodyPr>
          <a:lstStyle>
            <a:lvl1pPr>
              <a:defRPr sz="2400"/>
            </a:lvl1pPr>
          </a:lstStyle>
          <a:p>
            <a:r>
              <a:t>Текст заголовка</a:t>
            </a:r>
          </a:p>
        </p:txBody>
      </p:sp>
      <p:sp>
        <p:nvSpPr>
          <p:cNvPr id="121" name="Уровень текста 1…"/>
          <p:cNvSpPr txBox="1">
            <a:spLocks noGrp="1"/>
          </p:cNvSpPr>
          <p:nvPr>
            <p:ph type="body" sz="half" idx="1"/>
          </p:nvPr>
        </p:nvSpPr>
        <p:spPr>
          <a:xfrm>
            <a:off x="4784616" y="1447800"/>
            <a:ext cx="5195998" cy="4572000"/>
          </a:xfrm>
          <a:prstGeom prst="rect">
            <a:avLst/>
          </a:prstGeom>
        </p:spPr>
        <p:txBody>
          <a:bodyPr anchor="ct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22" name="Text Placeholder 3"/>
          <p:cNvSpPr>
            <a:spLocks noGrp="1"/>
          </p:cNvSpPr>
          <p:nvPr>
            <p:ph type="body" sz="quarter" idx="21"/>
          </p:nvPr>
        </p:nvSpPr>
        <p:spPr>
          <a:xfrm>
            <a:off x="1154952" y="3129279"/>
            <a:ext cx="3401064" cy="2895600"/>
          </a:xfrm>
          <a:prstGeom prst="rect">
            <a:avLst/>
          </a:prstGeom>
        </p:spPr>
        <p:txBody>
          <a:bodyPr/>
          <a:lstStyle/>
          <a:p>
            <a:pPr marL="0" indent="0">
              <a:buClrTx/>
              <a:buSzTx/>
              <a:buNone/>
              <a:defRPr sz="1400"/>
            </a:pPr>
            <a:endParaRPr/>
          </a:p>
        </p:txBody>
      </p:sp>
      <p:sp>
        <p:nvSpPr>
          <p:cNvPr id="123"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Рисунок с подписью">
    <p:spTree>
      <p:nvGrpSpPr>
        <p:cNvPr id="1" name=""/>
        <p:cNvGrpSpPr/>
        <p:nvPr/>
      </p:nvGrpSpPr>
      <p:grpSpPr>
        <a:xfrm>
          <a:off x="0" y="0"/>
          <a:ext cx="0" cy="0"/>
          <a:chOff x="0" y="0"/>
          <a:chExt cx="0" cy="0"/>
        </a:xfrm>
      </p:grpSpPr>
      <p:pic>
        <p:nvPicPr>
          <p:cNvPr id="130" name="Picture 7" descr="Picture 7"/>
          <p:cNvPicPr>
            <a:picLocks noChangeAspect="1"/>
          </p:cNvPicPr>
          <p:nvPr/>
        </p:nvPicPr>
        <p:blipFill>
          <a:blip r:embed="rId2">
            <a:extLst/>
          </a:blip>
          <a:srcRect l="3613"/>
          <a:stretch>
            <a:fillRect/>
          </a:stretch>
        </p:blipFill>
        <p:spPr>
          <a:xfrm>
            <a:off x="0" y="2669684"/>
            <a:ext cx="4037013" cy="4188316"/>
          </a:xfrm>
          <a:prstGeom prst="rect">
            <a:avLst/>
          </a:prstGeom>
          <a:ln w="12700">
            <a:miter lim="400000"/>
          </a:ln>
        </p:spPr>
      </p:pic>
      <p:pic>
        <p:nvPicPr>
          <p:cNvPr id="131" name="Picture 6" descr="Picture 6"/>
          <p:cNvPicPr>
            <a:picLocks noChangeAspect="1"/>
          </p:cNvPicPr>
          <p:nvPr/>
        </p:nvPicPr>
        <p:blipFill>
          <a:blip r:embed="rId3">
            <a:extLst/>
          </a:blip>
          <a:srcRect l="35640"/>
          <a:stretch>
            <a:fillRect/>
          </a:stretch>
        </p:blipFill>
        <p:spPr>
          <a:xfrm>
            <a:off x="-1" y="2892346"/>
            <a:ext cx="1522414" cy="2365454"/>
          </a:xfrm>
          <a:prstGeom prst="rect">
            <a:avLst/>
          </a:prstGeom>
          <a:ln w="12700">
            <a:miter lim="400000"/>
          </a:ln>
        </p:spPr>
      </p:pic>
      <p:sp>
        <p:nvSpPr>
          <p:cNvPr id="132" name="Oval 15"/>
          <p:cNvSpPr/>
          <p:nvPr/>
        </p:nvSpPr>
        <p:spPr>
          <a:xfrm>
            <a:off x="8609011" y="1676400"/>
            <a:ext cx="2819401" cy="2819400"/>
          </a:xfrm>
          <a:prstGeom prst="ellipse">
            <a:avLst/>
          </a:prstGeom>
          <a:gradFill>
            <a:gsLst>
              <a:gs pos="0">
                <a:srgbClr val="50B9C1">
                  <a:alpha val="7000"/>
                </a:srgbClr>
              </a:gs>
              <a:gs pos="36000">
                <a:srgbClr val="50B9C1">
                  <a:alpha val="6000"/>
                </a:srgbClr>
              </a:gs>
              <a:gs pos="69000">
                <a:srgbClr val="50B9C1">
                  <a:alpha val="0"/>
                </a:srgbClr>
              </a:gs>
            </a:gsLst>
            <a:path path="circle">
              <a:fillToRect l="37721" t="-19636" r="62278" b="119636"/>
            </a:path>
          </a:gradFill>
          <a:ln w="12700">
            <a:miter lim="400000"/>
          </a:ln>
        </p:spPr>
        <p:txBody>
          <a:bodyPr lIns="45719" rIns="45719"/>
          <a:lstStyle/>
          <a:p>
            <a:pPr>
              <a:defRPr>
                <a:solidFill>
                  <a:srgbClr val="FFFFFF"/>
                </a:solidFill>
              </a:defRPr>
            </a:pPr>
            <a:endParaRPr/>
          </a:p>
        </p:txBody>
      </p:sp>
      <p:pic>
        <p:nvPicPr>
          <p:cNvPr id="133" name="Picture 8" descr="Picture 8"/>
          <p:cNvPicPr>
            <a:picLocks noChangeAspect="1"/>
          </p:cNvPicPr>
          <p:nvPr/>
        </p:nvPicPr>
        <p:blipFill>
          <a:blip r:embed="rId4">
            <a:extLst/>
          </a:blip>
          <a:srcRect t="28812"/>
          <a:stretch>
            <a:fillRect/>
          </a:stretch>
        </p:blipFill>
        <p:spPr>
          <a:xfrm>
            <a:off x="7999411" y="-1"/>
            <a:ext cx="1603388" cy="1141408"/>
          </a:xfrm>
          <a:prstGeom prst="rect">
            <a:avLst/>
          </a:prstGeom>
          <a:ln w="12700">
            <a:miter lim="400000"/>
          </a:ln>
        </p:spPr>
      </p:pic>
      <p:pic>
        <p:nvPicPr>
          <p:cNvPr id="134" name="Picture 9" descr="Picture 9"/>
          <p:cNvPicPr>
            <a:picLocks noChangeAspect="1"/>
          </p:cNvPicPr>
          <p:nvPr/>
        </p:nvPicPr>
        <p:blipFill>
          <a:blip r:embed="rId5">
            <a:extLst/>
          </a:blip>
          <a:srcRect b="23320"/>
          <a:stretch>
            <a:fillRect/>
          </a:stretch>
        </p:blipFill>
        <p:spPr>
          <a:xfrm>
            <a:off x="8605877" y="6096000"/>
            <a:ext cx="993735" cy="762000"/>
          </a:xfrm>
          <a:prstGeom prst="rect">
            <a:avLst/>
          </a:prstGeom>
          <a:ln w="12700">
            <a:miter lim="400000"/>
          </a:ln>
        </p:spPr>
      </p:pic>
      <p:sp>
        <p:nvSpPr>
          <p:cNvPr id="135" name="Rectangle 13"/>
          <p:cNvSpPr/>
          <p:nvPr/>
        </p:nvSpPr>
        <p:spPr>
          <a:xfrm>
            <a:off x="10437811" y="0"/>
            <a:ext cx="68580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pPr>
              <a:defRPr>
                <a:solidFill>
                  <a:srgbClr val="FFFFFF"/>
                </a:solidFill>
              </a:defRPr>
            </a:pPr>
            <a:endParaRPr/>
          </a:p>
        </p:txBody>
      </p:sp>
      <p:sp>
        <p:nvSpPr>
          <p:cNvPr id="136" name="Текст заголовка"/>
          <p:cNvSpPr txBox="1">
            <a:spLocks noGrp="1"/>
          </p:cNvSpPr>
          <p:nvPr>
            <p:ph type="title"/>
          </p:nvPr>
        </p:nvSpPr>
        <p:spPr>
          <a:xfrm>
            <a:off x="1153906" y="1854192"/>
            <a:ext cx="5092908" cy="1574809"/>
          </a:xfrm>
          <a:prstGeom prst="rect">
            <a:avLst/>
          </a:prstGeom>
        </p:spPr>
        <p:txBody>
          <a:bodyPr anchor="b">
            <a:normAutofit/>
          </a:bodyPr>
          <a:lstStyle>
            <a:lvl1pPr>
              <a:defRPr sz="3600"/>
            </a:lvl1pPr>
          </a:lstStyle>
          <a:p>
            <a:r>
              <a:t>Текст заголовка</a:t>
            </a:r>
          </a:p>
        </p:txBody>
      </p:sp>
      <p:sp>
        <p:nvSpPr>
          <p:cNvPr id="137" name="Picture Placeholder 2"/>
          <p:cNvSpPr>
            <a:spLocks noGrp="1"/>
          </p:cNvSpPr>
          <p:nvPr>
            <p:ph type="pic" sz="quarter" idx="21"/>
          </p:nvPr>
        </p:nvSpPr>
        <p:spPr>
          <a:xfrm>
            <a:off x="6949546" y="1143000"/>
            <a:ext cx="3200401" cy="4572000"/>
          </a:xfrm>
          <a:prstGeom prst="rect">
            <a:avLst/>
          </a:prstGeom>
          <a:effectLst>
            <a:outerShdw blurRad="50800" dist="50800" dir="5400000" rotWithShape="0">
              <a:srgbClr val="000000">
                <a:alpha val="43000"/>
              </a:srgbClr>
            </a:outerShdw>
          </a:effectLst>
        </p:spPr>
        <p:txBody>
          <a:bodyPr lIns="91439" rIns="91439">
            <a:noAutofit/>
          </a:bodyPr>
          <a:lstStyle/>
          <a:p>
            <a:endParaRPr/>
          </a:p>
        </p:txBody>
      </p:sp>
      <p:sp>
        <p:nvSpPr>
          <p:cNvPr id="138" name="Уровень текста 1…"/>
          <p:cNvSpPr txBox="1">
            <a:spLocks noGrp="1"/>
          </p:cNvSpPr>
          <p:nvPr>
            <p:ph type="body" sz="quarter" idx="1"/>
          </p:nvPr>
        </p:nvSpPr>
        <p:spPr>
          <a:xfrm>
            <a:off x="1154954" y="3657600"/>
            <a:ext cx="5084980" cy="1371600"/>
          </a:xfrm>
          <a:prstGeom prst="rect">
            <a:avLst/>
          </a:prstGeom>
        </p:spPr>
        <p:txBody>
          <a:bodyPr/>
          <a:lstStyle>
            <a:lvl1pPr marL="0" indent="0">
              <a:buClrTx/>
              <a:buSzTx/>
              <a:buNone/>
              <a:defRPr sz="1400"/>
            </a:lvl1pPr>
            <a:lvl2pPr marL="0" indent="457200">
              <a:buClrTx/>
              <a:buSzTx/>
              <a:buNone/>
              <a:defRPr sz="1400"/>
            </a:lvl2pPr>
            <a:lvl3pPr marL="0" indent="914400">
              <a:buClrTx/>
              <a:buSzTx/>
              <a:buNone/>
              <a:defRPr sz="1400"/>
            </a:lvl3pPr>
            <a:lvl4pPr marL="0" indent="1371600">
              <a:buClrTx/>
              <a:buSzTx/>
              <a:buNone/>
              <a:defRPr sz="1400"/>
            </a:lvl4pPr>
            <a:lvl5pPr marL="0" indent="1828800">
              <a:buClrTx/>
              <a:buSzTx/>
              <a:buNone/>
              <a:defRPr sz="14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9"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Панорамная фотография с подписью">
    <p:spTree>
      <p:nvGrpSpPr>
        <p:cNvPr id="1" name=""/>
        <p:cNvGrpSpPr/>
        <p:nvPr/>
      </p:nvGrpSpPr>
      <p:grpSpPr>
        <a:xfrm>
          <a:off x="0" y="0"/>
          <a:ext cx="0" cy="0"/>
          <a:chOff x="0" y="0"/>
          <a:chExt cx="0" cy="0"/>
        </a:xfrm>
      </p:grpSpPr>
      <p:pic>
        <p:nvPicPr>
          <p:cNvPr id="146" name="Picture 7" descr="Picture 7"/>
          <p:cNvPicPr>
            <a:picLocks noChangeAspect="1"/>
          </p:cNvPicPr>
          <p:nvPr/>
        </p:nvPicPr>
        <p:blipFill>
          <a:blip r:embed="rId2">
            <a:extLst/>
          </a:blip>
          <a:srcRect l="3613"/>
          <a:stretch>
            <a:fillRect/>
          </a:stretch>
        </p:blipFill>
        <p:spPr>
          <a:xfrm>
            <a:off x="0" y="2669684"/>
            <a:ext cx="4037013" cy="4188316"/>
          </a:xfrm>
          <a:prstGeom prst="rect">
            <a:avLst/>
          </a:prstGeom>
          <a:ln w="12700">
            <a:miter lim="400000"/>
          </a:ln>
        </p:spPr>
      </p:pic>
      <p:pic>
        <p:nvPicPr>
          <p:cNvPr id="147" name="Picture 6" descr="Picture 6"/>
          <p:cNvPicPr>
            <a:picLocks noChangeAspect="1"/>
          </p:cNvPicPr>
          <p:nvPr/>
        </p:nvPicPr>
        <p:blipFill>
          <a:blip r:embed="rId3">
            <a:extLst/>
          </a:blip>
          <a:srcRect l="35640"/>
          <a:stretch>
            <a:fillRect/>
          </a:stretch>
        </p:blipFill>
        <p:spPr>
          <a:xfrm>
            <a:off x="-1" y="2892346"/>
            <a:ext cx="1522414" cy="2365454"/>
          </a:xfrm>
          <a:prstGeom prst="rect">
            <a:avLst/>
          </a:prstGeom>
          <a:ln w="12700">
            <a:miter lim="400000"/>
          </a:ln>
        </p:spPr>
      </p:pic>
      <p:sp>
        <p:nvSpPr>
          <p:cNvPr id="148" name="Oval 15"/>
          <p:cNvSpPr/>
          <p:nvPr/>
        </p:nvSpPr>
        <p:spPr>
          <a:xfrm>
            <a:off x="8609011" y="1676400"/>
            <a:ext cx="2819401" cy="2819400"/>
          </a:xfrm>
          <a:prstGeom prst="ellipse">
            <a:avLst/>
          </a:prstGeom>
          <a:gradFill>
            <a:gsLst>
              <a:gs pos="0">
                <a:srgbClr val="50B9C1">
                  <a:alpha val="7000"/>
                </a:srgbClr>
              </a:gs>
              <a:gs pos="36000">
                <a:srgbClr val="50B9C1">
                  <a:alpha val="6000"/>
                </a:srgbClr>
              </a:gs>
              <a:gs pos="69000">
                <a:srgbClr val="50B9C1">
                  <a:alpha val="0"/>
                </a:srgbClr>
              </a:gs>
            </a:gsLst>
            <a:path path="circle">
              <a:fillToRect l="37721" t="-19636" r="62278" b="119636"/>
            </a:path>
          </a:gradFill>
          <a:ln w="12700">
            <a:miter lim="400000"/>
          </a:ln>
        </p:spPr>
        <p:txBody>
          <a:bodyPr lIns="45719" rIns="45719"/>
          <a:lstStyle/>
          <a:p>
            <a:pPr>
              <a:defRPr>
                <a:solidFill>
                  <a:srgbClr val="FFFFFF"/>
                </a:solidFill>
              </a:defRPr>
            </a:pPr>
            <a:endParaRPr/>
          </a:p>
        </p:txBody>
      </p:sp>
      <p:pic>
        <p:nvPicPr>
          <p:cNvPr id="149" name="Picture 8" descr="Picture 8"/>
          <p:cNvPicPr>
            <a:picLocks noChangeAspect="1"/>
          </p:cNvPicPr>
          <p:nvPr/>
        </p:nvPicPr>
        <p:blipFill>
          <a:blip r:embed="rId4">
            <a:extLst/>
          </a:blip>
          <a:srcRect t="28812"/>
          <a:stretch>
            <a:fillRect/>
          </a:stretch>
        </p:blipFill>
        <p:spPr>
          <a:xfrm>
            <a:off x="7999411" y="-1"/>
            <a:ext cx="1603388" cy="1141408"/>
          </a:xfrm>
          <a:prstGeom prst="rect">
            <a:avLst/>
          </a:prstGeom>
          <a:ln w="12700">
            <a:miter lim="400000"/>
          </a:ln>
        </p:spPr>
      </p:pic>
      <p:pic>
        <p:nvPicPr>
          <p:cNvPr id="150" name="Picture 9" descr="Picture 9"/>
          <p:cNvPicPr>
            <a:picLocks noChangeAspect="1"/>
          </p:cNvPicPr>
          <p:nvPr/>
        </p:nvPicPr>
        <p:blipFill>
          <a:blip r:embed="rId5">
            <a:extLst/>
          </a:blip>
          <a:srcRect b="23320"/>
          <a:stretch>
            <a:fillRect/>
          </a:stretch>
        </p:blipFill>
        <p:spPr>
          <a:xfrm>
            <a:off x="8605877" y="6096000"/>
            <a:ext cx="993735" cy="762000"/>
          </a:xfrm>
          <a:prstGeom prst="rect">
            <a:avLst/>
          </a:prstGeom>
          <a:ln w="12700">
            <a:miter lim="400000"/>
          </a:ln>
        </p:spPr>
      </p:pic>
      <p:sp>
        <p:nvSpPr>
          <p:cNvPr id="151" name="Rectangle 13"/>
          <p:cNvSpPr/>
          <p:nvPr/>
        </p:nvSpPr>
        <p:spPr>
          <a:xfrm>
            <a:off x="10437811" y="0"/>
            <a:ext cx="68580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pPr>
              <a:defRPr>
                <a:solidFill>
                  <a:srgbClr val="FFFFFF"/>
                </a:solidFill>
              </a:defRPr>
            </a:pPr>
            <a:endParaRPr/>
          </a:p>
        </p:txBody>
      </p:sp>
      <p:sp>
        <p:nvSpPr>
          <p:cNvPr id="152" name="Текст заголовка"/>
          <p:cNvSpPr txBox="1">
            <a:spLocks noGrp="1"/>
          </p:cNvSpPr>
          <p:nvPr>
            <p:ph type="title"/>
          </p:nvPr>
        </p:nvSpPr>
        <p:spPr>
          <a:xfrm>
            <a:off x="1154955" y="4800586"/>
            <a:ext cx="8825658" cy="566739"/>
          </a:xfrm>
          <a:prstGeom prst="rect">
            <a:avLst/>
          </a:prstGeom>
        </p:spPr>
        <p:txBody>
          <a:bodyPr anchor="b">
            <a:normAutofit/>
          </a:bodyPr>
          <a:lstStyle>
            <a:lvl1pPr>
              <a:defRPr sz="2400"/>
            </a:lvl1pPr>
          </a:lstStyle>
          <a:p>
            <a:r>
              <a:t>Текст заголовка</a:t>
            </a:r>
          </a:p>
        </p:txBody>
      </p:sp>
      <p:sp>
        <p:nvSpPr>
          <p:cNvPr id="153" name="Picture Placeholder 2"/>
          <p:cNvSpPr>
            <a:spLocks noGrp="1"/>
          </p:cNvSpPr>
          <p:nvPr>
            <p:ph type="pic" sz="half" idx="21"/>
          </p:nvPr>
        </p:nvSpPr>
        <p:spPr>
          <a:xfrm>
            <a:off x="1154954" y="685799"/>
            <a:ext cx="8825660" cy="3640668"/>
          </a:xfrm>
          <a:prstGeom prst="rect">
            <a:avLst/>
          </a:prstGeom>
          <a:effectLst>
            <a:outerShdw blurRad="50800" dist="50800" dir="5400000" rotWithShape="0">
              <a:srgbClr val="000000">
                <a:alpha val="43000"/>
              </a:srgbClr>
            </a:outerShdw>
          </a:effectLst>
        </p:spPr>
        <p:txBody>
          <a:bodyPr lIns="91439" rIns="91439">
            <a:noAutofit/>
          </a:bodyPr>
          <a:lstStyle/>
          <a:p>
            <a:endParaRPr/>
          </a:p>
        </p:txBody>
      </p:sp>
      <p:sp>
        <p:nvSpPr>
          <p:cNvPr id="154" name="Уровень текста 1…"/>
          <p:cNvSpPr txBox="1">
            <a:spLocks noGrp="1"/>
          </p:cNvSpPr>
          <p:nvPr>
            <p:ph type="body" sz="quarter" idx="1"/>
          </p:nvPr>
        </p:nvSpPr>
        <p:spPr>
          <a:xfrm>
            <a:off x="1154955" y="5367325"/>
            <a:ext cx="8825657" cy="493713"/>
          </a:xfrm>
          <a:prstGeom prst="rect">
            <a:avLst/>
          </a:prstGeom>
        </p:spPr>
        <p:txBody>
          <a:bodyPr/>
          <a:lstStyle>
            <a:lvl1pPr marL="0" indent="0">
              <a:buClrTx/>
              <a:buSzTx/>
              <a:buNone/>
              <a:defRPr sz="1200"/>
            </a:lvl1pPr>
            <a:lvl2pPr marL="0" indent="457200">
              <a:buClrTx/>
              <a:buSzTx/>
              <a:buNone/>
              <a:defRPr sz="1200"/>
            </a:lvl2pPr>
            <a:lvl3pPr marL="0" indent="914400">
              <a:buClrTx/>
              <a:buSzTx/>
              <a:buNone/>
              <a:defRPr sz="1200"/>
            </a:lvl3pPr>
            <a:lvl4pPr marL="0" indent="1371600">
              <a:buClrTx/>
              <a:buSzTx/>
              <a:buNone/>
              <a:defRPr sz="1200"/>
            </a:lvl4pPr>
            <a:lvl5pPr marL="0" indent="1828800">
              <a:buClrTx/>
              <a:buSzTx/>
              <a:buNone/>
              <a:defRPr sz="12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55"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Заголовок и подпись">
    <p:spTree>
      <p:nvGrpSpPr>
        <p:cNvPr id="1" name=""/>
        <p:cNvGrpSpPr/>
        <p:nvPr/>
      </p:nvGrpSpPr>
      <p:grpSpPr>
        <a:xfrm>
          <a:off x="0" y="0"/>
          <a:ext cx="0" cy="0"/>
          <a:chOff x="0" y="0"/>
          <a:chExt cx="0" cy="0"/>
        </a:xfrm>
      </p:grpSpPr>
      <p:pic>
        <p:nvPicPr>
          <p:cNvPr id="162" name="Picture 7" descr="Picture 7"/>
          <p:cNvPicPr>
            <a:picLocks noChangeAspect="1"/>
          </p:cNvPicPr>
          <p:nvPr/>
        </p:nvPicPr>
        <p:blipFill>
          <a:blip r:embed="rId2">
            <a:extLst/>
          </a:blip>
          <a:srcRect l="3613"/>
          <a:stretch>
            <a:fillRect/>
          </a:stretch>
        </p:blipFill>
        <p:spPr>
          <a:xfrm>
            <a:off x="0" y="2669684"/>
            <a:ext cx="4037013" cy="4188316"/>
          </a:xfrm>
          <a:prstGeom prst="rect">
            <a:avLst/>
          </a:prstGeom>
          <a:ln w="12700">
            <a:miter lim="400000"/>
          </a:ln>
        </p:spPr>
      </p:pic>
      <p:pic>
        <p:nvPicPr>
          <p:cNvPr id="163" name="Picture 6" descr="Picture 6"/>
          <p:cNvPicPr>
            <a:picLocks noChangeAspect="1"/>
          </p:cNvPicPr>
          <p:nvPr/>
        </p:nvPicPr>
        <p:blipFill>
          <a:blip r:embed="rId3">
            <a:extLst/>
          </a:blip>
          <a:srcRect l="35640"/>
          <a:stretch>
            <a:fillRect/>
          </a:stretch>
        </p:blipFill>
        <p:spPr>
          <a:xfrm>
            <a:off x="-1" y="2892346"/>
            <a:ext cx="1522414" cy="2365454"/>
          </a:xfrm>
          <a:prstGeom prst="rect">
            <a:avLst/>
          </a:prstGeom>
          <a:ln w="12700">
            <a:miter lim="400000"/>
          </a:ln>
        </p:spPr>
      </p:pic>
      <p:sp>
        <p:nvSpPr>
          <p:cNvPr id="164" name="Oval 15"/>
          <p:cNvSpPr/>
          <p:nvPr/>
        </p:nvSpPr>
        <p:spPr>
          <a:xfrm>
            <a:off x="8609011" y="1676400"/>
            <a:ext cx="2819401" cy="2819400"/>
          </a:xfrm>
          <a:prstGeom prst="ellipse">
            <a:avLst/>
          </a:prstGeom>
          <a:gradFill>
            <a:gsLst>
              <a:gs pos="0">
                <a:srgbClr val="50B9C1">
                  <a:alpha val="7000"/>
                </a:srgbClr>
              </a:gs>
              <a:gs pos="36000">
                <a:srgbClr val="50B9C1">
                  <a:alpha val="6000"/>
                </a:srgbClr>
              </a:gs>
              <a:gs pos="69000">
                <a:srgbClr val="50B9C1">
                  <a:alpha val="0"/>
                </a:srgbClr>
              </a:gs>
            </a:gsLst>
            <a:path path="circle">
              <a:fillToRect l="37721" t="-19636" r="62278" b="119636"/>
            </a:path>
          </a:gradFill>
          <a:ln w="12700">
            <a:miter lim="400000"/>
          </a:ln>
        </p:spPr>
        <p:txBody>
          <a:bodyPr lIns="45719" rIns="45719"/>
          <a:lstStyle/>
          <a:p>
            <a:pPr>
              <a:defRPr>
                <a:solidFill>
                  <a:srgbClr val="FFFFFF"/>
                </a:solidFill>
              </a:defRPr>
            </a:pPr>
            <a:endParaRPr/>
          </a:p>
        </p:txBody>
      </p:sp>
      <p:pic>
        <p:nvPicPr>
          <p:cNvPr id="165" name="Picture 8" descr="Picture 8"/>
          <p:cNvPicPr>
            <a:picLocks noChangeAspect="1"/>
          </p:cNvPicPr>
          <p:nvPr/>
        </p:nvPicPr>
        <p:blipFill>
          <a:blip r:embed="rId4">
            <a:extLst/>
          </a:blip>
          <a:srcRect t="28812"/>
          <a:stretch>
            <a:fillRect/>
          </a:stretch>
        </p:blipFill>
        <p:spPr>
          <a:xfrm>
            <a:off x="7999411" y="-1"/>
            <a:ext cx="1603388" cy="1141408"/>
          </a:xfrm>
          <a:prstGeom prst="rect">
            <a:avLst/>
          </a:prstGeom>
          <a:ln w="12700">
            <a:miter lim="400000"/>
          </a:ln>
        </p:spPr>
      </p:pic>
      <p:pic>
        <p:nvPicPr>
          <p:cNvPr id="166" name="Picture 9" descr="Picture 9"/>
          <p:cNvPicPr>
            <a:picLocks noChangeAspect="1"/>
          </p:cNvPicPr>
          <p:nvPr/>
        </p:nvPicPr>
        <p:blipFill>
          <a:blip r:embed="rId5">
            <a:extLst/>
          </a:blip>
          <a:srcRect b="23320"/>
          <a:stretch>
            <a:fillRect/>
          </a:stretch>
        </p:blipFill>
        <p:spPr>
          <a:xfrm>
            <a:off x="8605877" y="6096000"/>
            <a:ext cx="993735" cy="762000"/>
          </a:xfrm>
          <a:prstGeom prst="rect">
            <a:avLst/>
          </a:prstGeom>
          <a:ln w="12700">
            <a:miter lim="400000"/>
          </a:ln>
        </p:spPr>
      </p:pic>
      <p:sp>
        <p:nvSpPr>
          <p:cNvPr id="167" name="Rectangle 13"/>
          <p:cNvSpPr/>
          <p:nvPr/>
        </p:nvSpPr>
        <p:spPr>
          <a:xfrm>
            <a:off x="10437811" y="0"/>
            <a:ext cx="68580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pPr>
              <a:defRPr>
                <a:solidFill>
                  <a:srgbClr val="FFFFFF"/>
                </a:solidFill>
              </a:defRPr>
            </a:pPr>
            <a:endParaRPr/>
          </a:p>
        </p:txBody>
      </p:sp>
      <p:sp>
        <p:nvSpPr>
          <p:cNvPr id="168" name="Текст заголовка"/>
          <p:cNvSpPr txBox="1">
            <a:spLocks noGrp="1"/>
          </p:cNvSpPr>
          <p:nvPr>
            <p:ph type="title"/>
          </p:nvPr>
        </p:nvSpPr>
        <p:spPr>
          <a:xfrm>
            <a:off x="1154954" y="1447800"/>
            <a:ext cx="8825659" cy="1981200"/>
          </a:xfrm>
          <a:prstGeom prst="rect">
            <a:avLst/>
          </a:prstGeom>
        </p:spPr>
        <p:txBody>
          <a:bodyPr>
            <a:normAutofit/>
          </a:bodyPr>
          <a:lstStyle>
            <a:lvl1pPr>
              <a:defRPr sz="4800"/>
            </a:lvl1pPr>
          </a:lstStyle>
          <a:p>
            <a:r>
              <a:t>Текст заголовка</a:t>
            </a:r>
          </a:p>
        </p:txBody>
      </p:sp>
      <p:sp>
        <p:nvSpPr>
          <p:cNvPr id="169" name="Уровень текста 1…"/>
          <p:cNvSpPr txBox="1">
            <a:spLocks noGrp="1"/>
          </p:cNvSpPr>
          <p:nvPr>
            <p:ph type="body" sz="half" idx="1"/>
          </p:nvPr>
        </p:nvSpPr>
        <p:spPr>
          <a:xfrm>
            <a:off x="1154954" y="3657600"/>
            <a:ext cx="8825659" cy="2362200"/>
          </a:xfrm>
          <a:prstGeom prst="rect">
            <a:avLst/>
          </a:prstGeom>
        </p:spPr>
        <p:txBody>
          <a:bodyPr anchor="ctr"/>
          <a:lstStyle>
            <a:lvl1pPr marL="0" indent="0">
              <a:buClrTx/>
              <a:buSzTx/>
              <a:buNone/>
              <a:defRPr sz="1800"/>
            </a:lvl1pPr>
            <a:lvl2pPr marL="0" indent="457200">
              <a:buClrTx/>
              <a:buSzTx/>
              <a:buNone/>
              <a:defRPr sz="1800"/>
            </a:lvl2pPr>
            <a:lvl3pPr marL="0" indent="914400">
              <a:buClrTx/>
              <a:buSzTx/>
              <a:buNone/>
              <a:defRPr sz="1800"/>
            </a:lvl3pPr>
            <a:lvl4pPr marL="0" indent="1371600">
              <a:buClrTx/>
              <a:buSzTx/>
              <a:buNone/>
              <a:defRPr sz="1800"/>
            </a:lvl4pPr>
            <a:lvl5pPr marL="0" indent="1828800">
              <a:buClrTx/>
              <a:buSzTx/>
              <a:buNone/>
              <a:defRPr sz="18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70"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Цитата с подписью">
    <p:spTree>
      <p:nvGrpSpPr>
        <p:cNvPr id="1" name=""/>
        <p:cNvGrpSpPr/>
        <p:nvPr/>
      </p:nvGrpSpPr>
      <p:grpSpPr>
        <a:xfrm>
          <a:off x="0" y="0"/>
          <a:ext cx="0" cy="0"/>
          <a:chOff x="0" y="0"/>
          <a:chExt cx="0" cy="0"/>
        </a:xfrm>
      </p:grpSpPr>
      <p:pic>
        <p:nvPicPr>
          <p:cNvPr id="177" name="Picture 7" descr="Picture 7"/>
          <p:cNvPicPr>
            <a:picLocks noChangeAspect="1"/>
          </p:cNvPicPr>
          <p:nvPr/>
        </p:nvPicPr>
        <p:blipFill>
          <a:blip r:embed="rId2">
            <a:extLst/>
          </a:blip>
          <a:srcRect l="3613"/>
          <a:stretch>
            <a:fillRect/>
          </a:stretch>
        </p:blipFill>
        <p:spPr>
          <a:xfrm>
            <a:off x="0" y="2669684"/>
            <a:ext cx="4037013" cy="4188316"/>
          </a:xfrm>
          <a:prstGeom prst="rect">
            <a:avLst/>
          </a:prstGeom>
          <a:ln w="12700">
            <a:miter lim="400000"/>
          </a:ln>
        </p:spPr>
      </p:pic>
      <p:pic>
        <p:nvPicPr>
          <p:cNvPr id="178" name="Picture 6" descr="Picture 6"/>
          <p:cNvPicPr>
            <a:picLocks noChangeAspect="1"/>
          </p:cNvPicPr>
          <p:nvPr/>
        </p:nvPicPr>
        <p:blipFill>
          <a:blip r:embed="rId3">
            <a:extLst/>
          </a:blip>
          <a:srcRect l="35640"/>
          <a:stretch>
            <a:fillRect/>
          </a:stretch>
        </p:blipFill>
        <p:spPr>
          <a:xfrm>
            <a:off x="-1" y="2892346"/>
            <a:ext cx="1522414" cy="2365454"/>
          </a:xfrm>
          <a:prstGeom prst="rect">
            <a:avLst/>
          </a:prstGeom>
          <a:ln w="12700">
            <a:miter lim="400000"/>
          </a:ln>
        </p:spPr>
      </p:pic>
      <p:sp>
        <p:nvSpPr>
          <p:cNvPr id="179" name="Oval 15"/>
          <p:cNvSpPr/>
          <p:nvPr/>
        </p:nvSpPr>
        <p:spPr>
          <a:xfrm>
            <a:off x="8609011" y="1676400"/>
            <a:ext cx="2819401" cy="2819400"/>
          </a:xfrm>
          <a:prstGeom prst="ellipse">
            <a:avLst/>
          </a:prstGeom>
          <a:gradFill>
            <a:gsLst>
              <a:gs pos="0">
                <a:srgbClr val="50B9C1">
                  <a:alpha val="7000"/>
                </a:srgbClr>
              </a:gs>
              <a:gs pos="36000">
                <a:srgbClr val="50B9C1">
                  <a:alpha val="6000"/>
                </a:srgbClr>
              </a:gs>
              <a:gs pos="69000">
                <a:srgbClr val="50B9C1">
                  <a:alpha val="0"/>
                </a:srgbClr>
              </a:gs>
            </a:gsLst>
            <a:path path="circle">
              <a:fillToRect l="37721" t="-19636" r="62278" b="119636"/>
            </a:path>
          </a:gradFill>
          <a:ln w="12700">
            <a:miter lim="400000"/>
          </a:ln>
        </p:spPr>
        <p:txBody>
          <a:bodyPr lIns="45719" rIns="45719"/>
          <a:lstStyle/>
          <a:p>
            <a:pPr>
              <a:defRPr>
                <a:solidFill>
                  <a:srgbClr val="FFFFFF"/>
                </a:solidFill>
              </a:defRPr>
            </a:pPr>
            <a:endParaRPr/>
          </a:p>
        </p:txBody>
      </p:sp>
      <p:pic>
        <p:nvPicPr>
          <p:cNvPr id="180" name="Picture 8" descr="Picture 8"/>
          <p:cNvPicPr>
            <a:picLocks noChangeAspect="1"/>
          </p:cNvPicPr>
          <p:nvPr/>
        </p:nvPicPr>
        <p:blipFill>
          <a:blip r:embed="rId4">
            <a:extLst/>
          </a:blip>
          <a:srcRect t="28812"/>
          <a:stretch>
            <a:fillRect/>
          </a:stretch>
        </p:blipFill>
        <p:spPr>
          <a:xfrm>
            <a:off x="7999411" y="-1"/>
            <a:ext cx="1603388" cy="1141408"/>
          </a:xfrm>
          <a:prstGeom prst="rect">
            <a:avLst/>
          </a:prstGeom>
          <a:ln w="12700">
            <a:miter lim="400000"/>
          </a:ln>
        </p:spPr>
      </p:pic>
      <p:pic>
        <p:nvPicPr>
          <p:cNvPr id="181" name="Picture 9" descr="Picture 9"/>
          <p:cNvPicPr>
            <a:picLocks noChangeAspect="1"/>
          </p:cNvPicPr>
          <p:nvPr/>
        </p:nvPicPr>
        <p:blipFill>
          <a:blip r:embed="rId5">
            <a:extLst/>
          </a:blip>
          <a:srcRect b="23320"/>
          <a:stretch>
            <a:fillRect/>
          </a:stretch>
        </p:blipFill>
        <p:spPr>
          <a:xfrm>
            <a:off x="8605877" y="6096000"/>
            <a:ext cx="993735" cy="762000"/>
          </a:xfrm>
          <a:prstGeom prst="rect">
            <a:avLst/>
          </a:prstGeom>
          <a:ln w="12700">
            <a:miter lim="400000"/>
          </a:ln>
        </p:spPr>
      </p:pic>
      <p:sp>
        <p:nvSpPr>
          <p:cNvPr id="182" name="Rectangle 13"/>
          <p:cNvSpPr/>
          <p:nvPr/>
        </p:nvSpPr>
        <p:spPr>
          <a:xfrm>
            <a:off x="10437811" y="0"/>
            <a:ext cx="68580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pPr>
              <a:defRPr>
                <a:solidFill>
                  <a:srgbClr val="FFFFFF"/>
                </a:solidFill>
              </a:defRPr>
            </a:pPr>
            <a:endParaRPr/>
          </a:p>
        </p:txBody>
      </p:sp>
      <p:sp>
        <p:nvSpPr>
          <p:cNvPr id="183" name="Текст заголовка"/>
          <p:cNvSpPr txBox="1">
            <a:spLocks noGrp="1"/>
          </p:cNvSpPr>
          <p:nvPr>
            <p:ph type="title"/>
          </p:nvPr>
        </p:nvSpPr>
        <p:spPr>
          <a:xfrm>
            <a:off x="1574800" y="1447800"/>
            <a:ext cx="7999316" cy="2323375"/>
          </a:xfrm>
          <a:prstGeom prst="rect">
            <a:avLst/>
          </a:prstGeom>
        </p:spPr>
        <p:txBody>
          <a:bodyPr>
            <a:normAutofit/>
          </a:bodyPr>
          <a:lstStyle>
            <a:lvl1pPr>
              <a:defRPr sz="4800"/>
            </a:lvl1pPr>
          </a:lstStyle>
          <a:p>
            <a:r>
              <a:t>Текст заголовка</a:t>
            </a:r>
          </a:p>
        </p:txBody>
      </p:sp>
      <p:sp>
        <p:nvSpPr>
          <p:cNvPr id="184" name="Уровень текста 1…"/>
          <p:cNvSpPr txBox="1">
            <a:spLocks noGrp="1"/>
          </p:cNvSpPr>
          <p:nvPr>
            <p:ph type="body" sz="quarter" idx="1"/>
          </p:nvPr>
        </p:nvSpPr>
        <p:spPr>
          <a:xfrm>
            <a:off x="1930400" y="3771174"/>
            <a:ext cx="7279649" cy="342175"/>
          </a:xfrm>
          <a:prstGeom prst="rect">
            <a:avLst/>
          </a:prstGeom>
        </p:spPr>
        <p:txBody>
          <a:bodyPr/>
          <a:lstStyle>
            <a:lvl1pPr marL="0" indent="0">
              <a:buClrTx/>
              <a:buSzTx/>
              <a:buNone/>
              <a:defRPr sz="1400" cap="small">
                <a:solidFill>
                  <a:srgbClr val="8AD0D6"/>
                </a:solidFill>
              </a:defRPr>
            </a:lvl1pPr>
            <a:lvl2pPr marL="0" indent="457200">
              <a:buClrTx/>
              <a:buSzTx/>
              <a:buNone/>
              <a:defRPr sz="1400" cap="small">
                <a:solidFill>
                  <a:srgbClr val="8AD0D6"/>
                </a:solidFill>
              </a:defRPr>
            </a:lvl2pPr>
            <a:lvl3pPr marL="0" indent="914400">
              <a:buClrTx/>
              <a:buSzTx/>
              <a:buNone/>
              <a:defRPr sz="1400" cap="small">
                <a:solidFill>
                  <a:srgbClr val="8AD0D6"/>
                </a:solidFill>
              </a:defRPr>
            </a:lvl3pPr>
            <a:lvl4pPr marL="0" indent="1371600">
              <a:buClrTx/>
              <a:buSzTx/>
              <a:buNone/>
              <a:defRPr sz="1400" cap="small">
                <a:solidFill>
                  <a:srgbClr val="8AD0D6"/>
                </a:solidFill>
              </a:defRPr>
            </a:lvl4pPr>
            <a:lvl5pPr marL="0" indent="1828800">
              <a:buClrTx/>
              <a:buSzTx/>
              <a:buNone/>
              <a:defRPr sz="1400" cap="small">
                <a:solidFill>
                  <a:srgbClr val="8AD0D6"/>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85" name="Text Placeholder 3"/>
          <p:cNvSpPr>
            <a:spLocks noGrp="1"/>
          </p:cNvSpPr>
          <p:nvPr>
            <p:ph type="body" sz="quarter" idx="21"/>
          </p:nvPr>
        </p:nvSpPr>
        <p:spPr>
          <a:xfrm>
            <a:off x="1154954" y="4350656"/>
            <a:ext cx="8825660" cy="1676401"/>
          </a:xfrm>
          <a:prstGeom prst="rect">
            <a:avLst/>
          </a:prstGeom>
        </p:spPr>
        <p:txBody>
          <a:bodyPr anchor="ctr"/>
          <a:lstStyle/>
          <a:p>
            <a:pPr marL="0" indent="0">
              <a:buClrTx/>
              <a:buSzTx/>
              <a:buNone/>
              <a:defRPr sz="1800"/>
            </a:pPr>
            <a:endParaRPr/>
          </a:p>
        </p:txBody>
      </p:sp>
      <p:sp>
        <p:nvSpPr>
          <p:cNvPr id="186" name="TextBox 11"/>
          <p:cNvSpPr txBox="1"/>
          <p:nvPr/>
        </p:nvSpPr>
        <p:spPr>
          <a:xfrm>
            <a:off x="944014" y="971252"/>
            <a:ext cx="710473" cy="18187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r">
              <a:defRPr sz="12200">
                <a:solidFill>
                  <a:srgbClr val="8AD0D6"/>
                </a:solidFill>
                <a:latin typeface="Arial"/>
                <a:ea typeface="Arial"/>
                <a:cs typeface="Arial"/>
                <a:sym typeface="Arial"/>
              </a:defRPr>
            </a:lvl1pPr>
          </a:lstStyle>
          <a:p>
            <a:r>
              <a:t>“</a:t>
            </a:r>
          </a:p>
        </p:txBody>
      </p:sp>
      <p:sp>
        <p:nvSpPr>
          <p:cNvPr id="187" name="TextBox 14"/>
          <p:cNvSpPr txBox="1"/>
          <p:nvPr/>
        </p:nvSpPr>
        <p:spPr>
          <a:xfrm>
            <a:off x="9376210" y="2613786"/>
            <a:ext cx="710473" cy="18187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r">
              <a:defRPr sz="12200">
                <a:solidFill>
                  <a:srgbClr val="8AD0D6"/>
                </a:solidFill>
                <a:latin typeface="Arial"/>
                <a:ea typeface="Arial"/>
                <a:cs typeface="Arial"/>
                <a:sym typeface="Arial"/>
              </a:defRPr>
            </a:lvl1pPr>
          </a:lstStyle>
          <a:p>
            <a:r>
              <a:t>”</a:t>
            </a:r>
          </a:p>
        </p:txBody>
      </p:sp>
      <p:sp>
        <p:nvSpPr>
          <p:cNvPr id="188"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Карточка имени">
    <p:spTree>
      <p:nvGrpSpPr>
        <p:cNvPr id="1" name=""/>
        <p:cNvGrpSpPr/>
        <p:nvPr/>
      </p:nvGrpSpPr>
      <p:grpSpPr>
        <a:xfrm>
          <a:off x="0" y="0"/>
          <a:ext cx="0" cy="0"/>
          <a:chOff x="0" y="0"/>
          <a:chExt cx="0" cy="0"/>
        </a:xfrm>
      </p:grpSpPr>
      <p:pic>
        <p:nvPicPr>
          <p:cNvPr id="195" name="Picture 7" descr="Picture 7"/>
          <p:cNvPicPr>
            <a:picLocks noChangeAspect="1"/>
          </p:cNvPicPr>
          <p:nvPr/>
        </p:nvPicPr>
        <p:blipFill>
          <a:blip r:embed="rId2">
            <a:extLst/>
          </a:blip>
          <a:srcRect l="3613"/>
          <a:stretch>
            <a:fillRect/>
          </a:stretch>
        </p:blipFill>
        <p:spPr>
          <a:xfrm>
            <a:off x="0" y="2669684"/>
            <a:ext cx="4037013" cy="4188316"/>
          </a:xfrm>
          <a:prstGeom prst="rect">
            <a:avLst/>
          </a:prstGeom>
          <a:ln w="12700">
            <a:miter lim="400000"/>
          </a:ln>
        </p:spPr>
      </p:pic>
      <p:pic>
        <p:nvPicPr>
          <p:cNvPr id="196" name="Picture 6" descr="Picture 6"/>
          <p:cNvPicPr>
            <a:picLocks noChangeAspect="1"/>
          </p:cNvPicPr>
          <p:nvPr/>
        </p:nvPicPr>
        <p:blipFill>
          <a:blip r:embed="rId3">
            <a:extLst/>
          </a:blip>
          <a:srcRect l="35640"/>
          <a:stretch>
            <a:fillRect/>
          </a:stretch>
        </p:blipFill>
        <p:spPr>
          <a:xfrm>
            <a:off x="-1" y="2892346"/>
            <a:ext cx="1522414" cy="2365454"/>
          </a:xfrm>
          <a:prstGeom prst="rect">
            <a:avLst/>
          </a:prstGeom>
          <a:ln w="12700">
            <a:miter lim="400000"/>
          </a:ln>
        </p:spPr>
      </p:pic>
      <p:sp>
        <p:nvSpPr>
          <p:cNvPr id="197" name="Oval 15"/>
          <p:cNvSpPr/>
          <p:nvPr/>
        </p:nvSpPr>
        <p:spPr>
          <a:xfrm>
            <a:off x="8609011" y="1676400"/>
            <a:ext cx="2819401" cy="2819400"/>
          </a:xfrm>
          <a:prstGeom prst="ellipse">
            <a:avLst/>
          </a:prstGeom>
          <a:gradFill>
            <a:gsLst>
              <a:gs pos="0">
                <a:srgbClr val="50B9C1">
                  <a:alpha val="7000"/>
                </a:srgbClr>
              </a:gs>
              <a:gs pos="36000">
                <a:srgbClr val="50B9C1">
                  <a:alpha val="6000"/>
                </a:srgbClr>
              </a:gs>
              <a:gs pos="69000">
                <a:srgbClr val="50B9C1">
                  <a:alpha val="0"/>
                </a:srgbClr>
              </a:gs>
            </a:gsLst>
            <a:path path="circle">
              <a:fillToRect l="37721" t="-19636" r="62278" b="119636"/>
            </a:path>
          </a:gradFill>
          <a:ln w="12700">
            <a:miter lim="400000"/>
          </a:ln>
        </p:spPr>
        <p:txBody>
          <a:bodyPr lIns="45719" rIns="45719"/>
          <a:lstStyle/>
          <a:p>
            <a:pPr>
              <a:defRPr>
                <a:solidFill>
                  <a:srgbClr val="FFFFFF"/>
                </a:solidFill>
              </a:defRPr>
            </a:pPr>
            <a:endParaRPr/>
          </a:p>
        </p:txBody>
      </p:sp>
      <p:pic>
        <p:nvPicPr>
          <p:cNvPr id="198" name="Picture 8" descr="Picture 8"/>
          <p:cNvPicPr>
            <a:picLocks noChangeAspect="1"/>
          </p:cNvPicPr>
          <p:nvPr/>
        </p:nvPicPr>
        <p:blipFill>
          <a:blip r:embed="rId4">
            <a:extLst/>
          </a:blip>
          <a:srcRect t="28812"/>
          <a:stretch>
            <a:fillRect/>
          </a:stretch>
        </p:blipFill>
        <p:spPr>
          <a:xfrm>
            <a:off x="7999411" y="-1"/>
            <a:ext cx="1603388" cy="1141408"/>
          </a:xfrm>
          <a:prstGeom prst="rect">
            <a:avLst/>
          </a:prstGeom>
          <a:ln w="12700">
            <a:miter lim="400000"/>
          </a:ln>
        </p:spPr>
      </p:pic>
      <p:pic>
        <p:nvPicPr>
          <p:cNvPr id="199" name="Picture 9" descr="Picture 9"/>
          <p:cNvPicPr>
            <a:picLocks noChangeAspect="1"/>
          </p:cNvPicPr>
          <p:nvPr/>
        </p:nvPicPr>
        <p:blipFill>
          <a:blip r:embed="rId5">
            <a:extLst/>
          </a:blip>
          <a:srcRect b="23320"/>
          <a:stretch>
            <a:fillRect/>
          </a:stretch>
        </p:blipFill>
        <p:spPr>
          <a:xfrm>
            <a:off x="8605877" y="6096000"/>
            <a:ext cx="993735" cy="762000"/>
          </a:xfrm>
          <a:prstGeom prst="rect">
            <a:avLst/>
          </a:prstGeom>
          <a:ln w="12700">
            <a:miter lim="400000"/>
          </a:ln>
        </p:spPr>
      </p:pic>
      <p:sp>
        <p:nvSpPr>
          <p:cNvPr id="200" name="Rectangle 13"/>
          <p:cNvSpPr/>
          <p:nvPr/>
        </p:nvSpPr>
        <p:spPr>
          <a:xfrm>
            <a:off x="10437811" y="0"/>
            <a:ext cx="68580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pPr>
              <a:defRPr>
                <a:solidFill>
                  <a:srgbClr val="FFFFFF"/>
                </a:solidFill>
              </a:defRPr>
            </a:pPr>
            <a:endParaRPr/>
          </a:p>
        </p:txBody>
      </p:sp>
      <p:sp>
        <p:nvSpPr>
          <p:cNvPr id="201" name="Текст заголовка"/>
          <p:cNvSpPr txBox="1">
            <a:spLocks noGrp="1"/>
          </p:cNvSpPr>
          <p:nvPr>
            <p:ph type="title"/>
          </p:nvPr>
        </p:nvSpPr>
        <p:spPr>
          <a:xfrm>
            <a:off x="1154954" y="3124200"/>
            <a:ext cx="8825660" cy="1653181"/>
          </a:xfrm>
          <a:prstGeom prst="rect">
            <a:avLst/>
          </a:prstGeom>
        </p:spPr>
        <p:txBody>
          <a:bodyPr anchor="b">
            <a:normAutofit/>
          </a:bodyPr>
          <a:lstStyle>
            <a:lvl1pPr>
              <a:defRPr sz="4000"/>
            </a:lvl1pPr>
          </a:lstStyle>
          <a:p>
            <a:r>
              <a:t>Текст заголовка</a:t>
            </a:r>
          </a:p>
        </p:txBody>
      </p:sp>
      <p:sp>
        <p:nvSpPr>
          <p:cNvPr id="202" name="Уровень текста 1…"/>
          <p:cNvSpPr txBox="1">
            <a:spLocks noGrp="1"/>
          </p:cNvSpPr>
          <p:nvPr>
            <p:ph type="body" sz="quarter" idx="1"/>
          </p:nvPr>
        </p:nvSpPr>
        <p:spPr>
          <a:xfrm>
            <a:off x="1154954" y="4777380"/>
            <a:ext cx="8825659" cy="860401"/>
          </a:xfrm>
          <a:prstGeom prst="rect">
            <a:avLst/>
          </a:prstGeom>
        </p:spPr>
        <p:txBody>
          <a:bodyPr/>
          <a:lstStyle>
            <a:lvl1pPr marL="0" indent="0">
              <a:buClrTx/>
              <a:buSzTx/>
              <a:buNone/>
              <a:defRPr>
                <a:solidFill>
                  <a:srgbClr val="8AD0D6"/>
                </a:solidFill>
              </a:defRPr>
            </a:lvl1pPr>
            <a:lvl2pPr marL="0" indent="457200">
              <a:buClrTx/>
              <a:buSzTx/>
              <a:buNone/>
              <a:defRPr>
                <a:solidFill>
                  <a:srgbClr val="8AD0D6"/>
                </a:solidFill>
              </a:defRPr>
            </a:lvl2pPr>
            <a:lvl3pPr marL="0" indent="914400">
              <a:buClrTx/>
              <a:buSzTx/>
              <a:buNone/>
              <a:defRPr>
                <a:solidFill>
                  <a:srgbClr val="8AD0D6"/>
                </a:solidFill>
              </a:defRPr>
            </a:lvl3pPr>
            <a:lvl4pPr marL="0" indent="1371600">
              <a:buClrTx/>
              <a:buSzTx/>
              <a:buNone/>
              <a:defRPr>
                <a:solidFill>
                  <a:srgbClr val="8AD0D6"/>
                </a:solidFill>
              </a:defRPr>
            </a:lvl4pPr>
            <a:lvl5pPr marL="0" indent="1828800">
              <a:buClrTx/>
              <a:buSzTx/>
              <a:buNone/>
              <a:defRPr>
                <a:solidFill>
                  <a:srgbClr val="8AD0D6"/>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03"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Три колонки">
    <p:spTree>
      <p:nvGrpSpPr>
        <p:cNvPr id="1" name=""/>
        <p:cNvGrpSpPr/>
        <p:nvPr/>
      </p:nvGrpSpPr>
      <p:grpSpPr>
        <a:xfrm>
          <a:off x="0" y="0"/>
          <a:ext cx="0" cy="0"/>
          <a:chOff x="0" y="0"/>
          <a:chExt cx="0" cy="0"/>
        </a:xfrm>
      </p:grpSpPr>
      <p:pic>
        <p:nvPicPr>
          <p:cNvPr id="210" name="Picture 7" descr="Picture 7"/>
          <p:cNvPicPr>
            <a:picLocks noChangeAspect="1"/>
          </p:cNvPicPr>
          <p:nvPr/>
        </p:nvPicPr>
        <p:blipFill>
          <a:blip r:embed="rId2">
            <a:extLst/>
          </a:blip>
          <a:srcRect l="3613"/>
          <a:stretch>
            <a:fillRect/>
          </a:stretch>
        </p:blipFill>
        <p:spPr>
          <a:xfrm>
            <a:off x="0" y="2669684"/>
            <a:ext cx="4037013" cy="4188316"/>
          </a:xfrm>
          <a:prstGeom prst="rect">
            <a:avLst/>
          </a:prstGeom>
          <a:ln w="12700">
            <a:miter lim="400000"/>
          </a:ln>
        </p:spPr>
      </p:pic>
      <p:pic>
        <p:nvPicPr>
          <p:cNvPr id="211" name="Picture 6" descr="Picture 6"/>
          <p:cNvPicPr>
            <a:picLocks noChangeAspect="1"/>
          </p:cNvPicPr>
          <p:nvPr/>
        </p:nvPicPr>
        <p:blipFill>
          <a:blip r:embed="rId3">
            <a:extLst/>
          </a:blip>
          <a:srcRect l="35640"/>
          <a:stretch>
            <a:fillRect/>
          </a:stretch>
        </p:blipFill>
        <p:spPr>
          <a:xfrm>
            <a:off x="-1" y="2892346"/>
            <a:ext cx="1522414" cy="2365454"/>
          </a:xfrm>
          <a:prstGeom prst="rect">
            <a:avLst/>
          </a:prstGeom>
          <a:ln w="12700">
            <a:miter lim="400000"/>
          </a:ln>
        </p:spPr>
      </p:pic>
      <p:sp>
        <p:nvSpPr>
          <p:cNvPr id="212" name="Oval 15"/>
          <p:cNvSpPr/>
          <p:nvPr/>
        </p:nvSpPr>
        <p:spPr>
          <a:xfrm>
            <a:off x="8609011" y="1676400"/>
            <a:ext cx="2819401" cy="2819400"/>
          </a:xfrm>
          <a:prstGeom prst="ellipse">
            <a:avLst/>
          </a:prstGeom>
          <a:gradFill>
            <a:gsLst>
              <a:gs pos="0">
                <a:srgbClr val="50B9C1">
                  <a:alpha val="7000"/>
                </a:srgbClr>
              </a:gs>
              <a:gs pos="36000">
                <a:srgbClr val="50B9C1">
                  <a:alpha val="6000"/>
                </a:srgbClr>
              </a:gs>
              <a:gs pos="69000">
                <a:srgbClr val="50B9C1">
                  <a:alpha val="0"/>
                </a:srgbClr>
              </a:gs>
            </a:gsLst>
            <a:path path="circle">
              <a:fillToRect l="37721" t="-19636" r="62278" b="119636"/>
            </a:path>
          </a:gradFill>
          <a:ln w="12700">
            <a:miter lim="400000"/>
          </a:ln>
        </p:spPr>
        <p:txBody>
          <a:bodyPr lIns="45719" rIns="45719"/>
          <a:lstStyle/>
          <a:p>
            <a:pPr>
              <a:defRPr>
                <a:solidFill>
                  <a:srgbClr val="FFFFFF"/>
                </a:solidFill>
              </a:defRPr>
            </a:pPr>
            <a:endParaRPr/>
          </a:p>
        </p:txBody>
      </p:sp>
      <p:pic>
        <p:nvPicPr>
          <p:cNvPr id="213" name="Picture 8" descr="Picture 8"/>
          <p:cNvPicPr>
            <a:picLocks noChangeAspect="1"/>
          </p:cNvPicPr>
          <p:nvPr/>
        </p:nvPicPr>
        <p:blipFill>
          <a:blip r:embed="rId4">
            <a:extLst/>
          </a:blip>
          <a:srcRect t="28812"/>
          <a:stretch>
            <a:fillRect/>
          </a:stretch>
        </p:blipFill>
        <p:spPr>
          <a:xfrm>
            <a:off x="7999411" y="-1"/>
            <a:ext cx="1603388" cy="1141408"/>
          </a:xfrm>
          <a:prstGeom prst="rect">
            <a:avLst/>
          </a:prstGeom>
          <a:ln w="12700">
            <a:miter lim="400000"/>
          </a:ln>
        </p:spPr>
      </p:pic>
      <p:pic>
        <p:nvPicPr>
          <p:cNvPr id="214" name="Picture 9" descr="Picture 9"/>
          <p:cNvPicPr>
            <a:picLocks noChangeAspect="1"/>
          </p:cNvPicPr>
          <p:nvPr/>
        </p:nvPicPr>
        <p:blipFill>
          <a:blip r:embed="rId5">
            <a:extLst/>
          </a:blip>
          <a:srcRect b="23320"/>
          <a:stretch>
            <a:fillRect/>
          </a:stretch>
        </p:blipFill>
        <p:spPr>
          <a:xfrm>
            <a:off x="8605877" y="6096000"/>
            <a:ext cx="993735" cy="762000"/>
          </a:xfrm>
          <a:prstGeom prst="rect">
            <a:avLst/>
          </a:prstGeom>
          <a:ln w="12700">
            <a:miter lim="400000"/>
          </a:ln>
        </p:spPr>
      </p:pic>
      <p:sp>
        <p:nvSpPr>
          <p:cNvPr id="215" name="Rectangle 13"/>
          <p:cNvSpPr/>
          <p:nvPr/>
        </p:nvSpPr>
        <p:spPr>
          <a:xfrm>
            <a:off x="10437811" y="0"/>
            <a:ext cx="68580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pPr>
              <a:defRPr>
                <a:solidFill>
                  <a:srgbClr val="FFFFFF"/>
                </a:solidFill>
              </a:defRPr>
            </a:pPr>
            <a:endParaRPr/>
          </a:p>
        </p:txBody>
      </p:sp>
      <p:sp>
        <p:nvSpPr>
          <p:cNvPr id="216" name="Текст заголовка"/>
          <p:cNvSpPr txBox="1">
            <a:spLocks noGrp="1"/>
          </p:cNvSpPr>
          <p:nvPr>
            <p:ph type="title"/>
          </p:nvPr>
        </p:nvSpPr>
        <p:spPr>
          <a:xfrm>
            <a:off x="646110" y="452718"/>
            <a:ext cx="9404724" cy="1400531"/>
          </a:xfrm>
          <a:prstGeom prst="rect">
            <a:avLst/>
          </a:prstGeom>
        </p:spPr>
        <p:txBody>
          <a:bodyPr>
            <a:normAutofit/>
          </a:bodyPr>
          <a:lstStyle/>
          <a:p>
            <a:r>
              <a:t>Текст заголовка</a:t>
            </a:r>
          </a:p>
        </p:txBody>
      </p:sp>
      <p:sp>
        <p:nvSpPr>
          <p:cNvPr id="217" name="Уровень текста 1…"/>
          <p:cNvSpPr txBox="1">
            <a:spLocks noGrp="1"/>
          </p:cNvSpPr>
          <p:nvPr>
            <p:ph type="body" sz="quarter" idx="1"/>
          </p:nvPr>
        </p:nvSpPr>
        <p:spPr>
          <a:xfrm>
            <a:off x="632946" y="1981200"/>
            <a:ext cx="2946868" cy="576263"/>
          </a:xfrm>
          <a:prstGeom prst="rect">
            <a:avLst/>
          </a:prstGeom>
        </p:spPr>
        <p:txBody>
          <a:bodyPr anchor="b"/>
          <a:lstStyle>
            <a:lvl1pPr marL="0" indent="0">
              <a:buClrTx/>
              <a:buSzTx/>
              <a:buNone/>
              <a:defRPr sz="2400">
                <a:solidFill>
                  <a:srgbClr val="8AD0D6"/>
                </a:solidFill>
              </a:defRPr>
            </a:lvl1pPr>
            <a:lvl2pPr marL="0" indent="457200">
              <a:buClrTx/>
              <a:buSzTx/>
              <a:buNone/>
              <a:defRPr sz="2400">
                <a:solidFill>
                  <a:srgbClr val="8AD0D6"/>
                </a:solidFill>
              </a:defRPr>
            </a:lvl2pPr>
            <a:lvl3pPr marL="0" indent="914400">
              <a:buClrTx/>
              <a:buSzTx/>
              <a:buNone/>
              <a:defRPr sz="2400">
                <a:solidFill>
                  <a:srgbClr val="8AD0D6"/>
                </a:solidFill>
              </a:defRPr>
            </a:lvl3pPr>
            <a:lvl4pPr marL="0" indent="1371600">
              <a:buClrTx/>
              <a:buSzTx/>
              <a:buNone/>
              <a:defRPr sz="2400">
                <a:solidFill>
                  <a:srgbClr val="8AD0D6"/>
                </a:solidFill>
              </a:defRPr>
            </a:lvl4pPr>
            <a:lvl5pPr marL="0" indent="1828800">
              <a:buClrTx/>
              <a:buSzTx/>
              <a:buNone/>
              <a:defRPr sz="2400">
                <a:solidFill>
                  <a:srgbClr val="8AD0D6"/>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18" name="Text Placeholder 3"/>
          <p:cNvSpPr>
            <a:spLocks noGrp="1"/>
          </p:cNvSpPr>
          <p:nvPr>
            <p:ph type="body" sz="quarter" idx="21"/>
          </p:nvPr>
        </p:nvSpPr>
        <p:spPr>
          <a:xfrm>
            <a:off x="652462" y="2667000"/>
            <a:ext cx="2927351" cy="3589338"/>
          </a:xfrm>
          <a:prstGeom prst="rect">
            <a:avLst/>
          </a:prstGeom>
        </p:spPr>
        <p:txBody>
          <a:bodyPr/>
          <a:lstStyle/>
          <a:p>
            <a:pPr marL="0" indent="0">
              <a:buClrTx/>
              <a:buSzTx/>
              <a:buNone/>
              <a:defRPr sz="1400"/>
            </a:pPr>
            <a:endParaRPr/>
          </a:p>
        </p:txBody>
      </p:sp>
      <p:sp>
        <p:nvSpPr>
          <p:cNvPr id="219" name="Text Placeholder 4"/>
          <p:cNvSpPr>
            <a:spLocks noGrp="1"/>
          </p:cNvSpPr>
          <p:nvPr>
            <p:ph type="body" sz="quarter" idx="22"/>
          </p:nvPr>
        </p:nvSpPr>
        <p:spPr>
          <a:xfrm>
            <a:off x="3883659" y="1981199"/>
            <a:ext cx="2936242" cy="576264"/>
          </a:xfrm>
          <a:prstGeom prst="rect">
            <a:avLst/>
          </a:prstGeom>
        </p:spPr>
        <p:txBody>
          <a:bodyPr anchor="b"/>
          <a:lstStyle/>
          <a:p>
            <a:pPr marL="0" indent="0">
              <a:buClrTx/>
              <a:buSzTx/>
              <a:buNone/>
              <a:defRPr sz="2400">
                <a:solidFill>
                  <a:srgbClr val="8AD0D6"/>
                </a:solidFill>
              </a:defRPr>
            </a:pPr>
            <a:endParaRPr/>
          </a:p>
        </p:txBody>
      </p:sp>
      <p:sp>
        <p:nvSpPr>
          <p:cNvPr id="220" name="Text Placeholder 3"/>
          <p:cNvSpPr>
            <a:spLocks noGrp="1"/>
          </p:cNvSpPr>
          <p:nvPr>
            <p:ph type="body" sz="quarter" idx="23"/>
          </p:nvPr>
        </p:nvSpPr>
        <p:spPr>
          <a:xfrm>
            <a:off x="3873105" y="2667000"/>
            <a:ext cx="2946795" cy="3589338"/>
          </a:xfrm>
          <a:prstGeom prst="rect">
            <a:avLst/>
          </a:prstGeom>
        </p:spPr>
        <p:txBody>
          <a:bodyPr/>
          <a:lstStyle/>
          <a:p>
            <a:pPr marL="0" indent="0">
              <a:buClrTx/>
              <a:buSzTx/>
              <a:buNone/>
              <a:defRPr sz="1400"/>
            </a:pPr>
            <a:endParaRPr/>
          </a:p>
        </p:txBody>
      </p:sp>
      <p:sp>
        <p:nvSpPr>
          <p:cNvPr id="221" name="Text Placeholder 4"/>
          <p:cNvSpPr>
            <a:spLocks noGrp="1"/>
          </p:cNvSpPr>
          <p:nvPr>
            <p:ph type="body" sz="quarter" idx="24"/>
          </p:nvPr>
        </p:nvSpPr>
        <p:spPr>
          <a:xfrm>
            <a:off x="7124699" y="1981199"/>
            <a:ext cx="2932115" cy="576264"/>
          </a:xfrm>
          <a:prstGeom prst="rect">
            <a:avLst/>
          </a:prstGeom>
        </p:spPr>
        <p:txBody>
          <a:bodyPr anchor="b"/>
          <a:lstStyle/>
          <a:p>
            <a:pPr marL="0" indent="0">
              <a:buClrTx/>
              <a:buSzTx/>
              <a:buNone/>
              <a:defRPr sz="2400">
                <a:solidFill>
                  <a:srgbClr val="8AD0D6"/>
                </a:solidFill>
              </a:defRPr>
            </a:pPr>
            <a:endParaRPr/>
          </a:p>
        </p:txBody>
      </p:sp>
      <p:sp>
        <p:nvSpPr>
          <p:cNvPr id="222" name="Text Placeholder 3"/>
          <p:cNvSpPr>
            <a:spLocks noGrp="1"/>
          </p:cNvSpPr>
          <p:nvPr>
            <p:ph type="body" sz="quarter" idx="25"/>
          </p:nvPr>
        </p:nvSpPr>
        <p:spPr>
          <a:xfrm>
            <a:off x="7124699" y="2667000"/>
            <a:ext cx="2932115" cy="3589338"/>
          </a:xfrm>
          <a:prstGeom prst="rect">
            <a:avLst/>
          </a:prstGeom>
        </p:spPr>
        <p:txBody>
          <a:bodyPr/>
          <a:lstStyle/>
          <a:p>
            <a:pPr marL="0" indent="0">
              <a:buClrTx/>
              <a:buSzTx/>
              <a:buNone/>
              <a:defRPr sz="1400"/>
            </a:pPr>
            <a:endParaRPr/>
          </a:p>
        </p:txBody>
      </p:sp>
      <p:sp>
        <p:nvSpPr>
          <p:cNvPr id="223" name="Straight Connector 16"/>
          <p:cNvSpPr/>
          <p:nvPr/>
        </p:nvSpPr>
        <p:spPr>
          <a:xfrm flipH="1">
            <a:off x="3726141" y="2133600"/>
            <a:ext cx="1" cy="3962401"/>
          </a:xfrm>
          <a:prstGeom prst="line">
            <a:avLst/>
          </a:prstGeom>
          <a:ln w="12700" cap="rnd">
            <a:solidFill>
              <a:srgbClr val="8AD0D6">
                <a:alpha val="40000"/>
              </a:srgbClr>
            </a:solidFill>
          </a:ln>
        </p:spPr>
        <p:txBody>
          <a:bodyPr lIns="45719" rIns="45719"/>
          <a:lstStyle/>
          <a:p>
            <a:pPr>
              <a:defRPr>
                <a:solidFill>
                  <a:srgbClr val="FFFFFF"/>
                </a:solidFill>
              </a:defRPr>
            </a:pPr>
            <a:endParaRPr/>
          </a:p>
        </p:txBody>
      </p:sp>
      <p:sp>
        <p:nvSpPr>
          <p:cNvPr id="224" name="Straight Connector 17"/>
          <p:cNvSpPr/>
          <p:nvPr/>
        </p:nvSpPr>
        <p:spPr>
          <a:xfrm flipH="1">
            <a:off x="6962226" y="2133600"/>
            <a:ext cx="1" cy="3966883"/>
          </a:xfrm>
          <a:prstGeom prst="line">
            <a:avLst/>
          </a:prstGeom>
          <a:ln w="12700" cap="rnd">
            <a:solidFill>
              <a:srgbClr val="8AD0D6">
                <a:alpha val="40000"/>
              </a:srgbClr>
            </a:solidFill>
          </a:ln>
        </p:spPr>
        <p:txBody>
          <a:bodyPr lIns="45719" rIns="45719"/>
          <a:lstStyle/>
          <a:p>
            <a:pPr>
              <a:defRPr>
                <a:solidFill>
                  <a:srgbClr val="FFFFFF"/>
                </a:solidFill>
              </a:defRPr>
            </a:pPr>
            <a:endParaRPr/>
          </a:p>
        </p:txBody>
      </p:sp>
      <p:sp>
        <p:nvSpPr>
          <p:cNvPr id="225"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Столбец с тремя рисунками">
    <p:spTree>
      <p:nvGrpSpPr>
        <p:cNvPr id="1" name=""/>
        <p:cNvGrpSpPr/>
        <p:nvPr/>
      </p:nvGrpSpPr>
      <p:grpSpPr>
        <a:xfrm>
          <a:off x="0" y="0"/>
          <a:ext cx="0" cy="0"/>
          <a:chOff x="0" y="0"/>
          <a:chExt cx="0" cy="0"/>
        </a:xfrm>
      </p:grpSpPr>
      <p:pic>
        <p:nvPicPr>
          <p:cNvPr id="232" name="Picture 7" descr="Picture 7"/>
          <p:cNvPicPr>
            <a:picLocks noChangeAspect="1"/>
          </p:cNvPicPr>
          <p:nvPr/>
        </p:nvPicPr>
        <p:blipFill>
          <a:blip r:embed="rId2">
            <a:extLst/>
          </a:blip>
          <a:srcRect l="3613"/>
          <a:stretch>
            <a:fillRect/>
          </a:stretch>
        </p:blipFill>
        <p:spPr>
          <a:xfrm>
            <a:off x="0" y="2669684"/>
            <a:ext cx="4037013" cy="4188316"/>
          </a:xfrm>
          <a:prstGeom prst="rect">
            <a:avLst/>
          </a:prstGeom>
          <a:ln w="12700">
            <a:miter lim="400000"/>
          </a:ln>
        </p:spPr>
      </p:pic>
      <p:pic>
        <p:nvPicPr>
          <p:cNvPr id="233" name="Picture 6" descr="Picture 6"/>
          <p:cNvPicPr>
            <a:picLocks noChangeAspect="1"/>
          </p:cNvPicPr>
          <p:nvPr/>
        </p:nvPicPr>
        <p:blipFill>
          <a:blip r:embed="rId3">
            <a:extLst/>
          </a:blip>
          <a:srcRect l="35640"/>
          <a:stretch>
            <a:fillRect/>
          </a:stretch>
        </p:blipFill>
        <p:spPr>
          <a:xfrm>
            <a:off x="-1" y="2892346"/>
            <a:ext cx="1522414" cy="2365454"/>
          </a:xfrm>
          <a:prstGeom prst="rect">
            <a:avLst/>
          </a:prstGeom>
          <a:ln w="12700">
            <a:miter lim="400000"/>
          </a:ln>
        </p:spPr>
      </p:pic>
      <p:sp>
        <p:nvSpPr>
          <p:cNvPr id="234" name="Oval 15"/>
          <p:cNvSpPr/>
          <p:nvPr/>
        </p:nvSpPr>
        <p:spPr>
          <a:xfrm>
            <a:off x="8609011" y="1676400"/>
            <a:ext cx="2819401" cy="2819400"/>
          </a:xfrm>
          <a:prstGeom prst="ellipse">
            <a:avLst/>
          </a:prstGeom>
          <a:gradFill>
            <a:gsLst>
              <a:gs pos="0">
                <a:srgbClr val="50B9C1">
                  <a:alpha val="7000"/>
                </a:srgbClr>
              </a:gs>
              <a:gs pos="36000">
                <a:srgbClr val="50B9C1">
                  <a:alpha val="6000"/>
                </a:srgbClr>
              </a:gs>
              <a:gs pos="69000">
                <a:srgbClr val="50B9C1">
                  <a:alpha val="0"/>
                </a:srgbClr>
              </a:gs>
            </a:gsLst>
            <a:path path="circle">
              <a:fillToRect l="37721" t="-19636" r="62278" b="119636"/>
            </a:path>
          </a:gradFill>
          <a:ln w="12700">
            <a:miter lim="400000"/>
          </a:ln>
        </p:spPr>
        <p:txBody>
          <a:bodyPr lIns="45719" rIns="45719"/>
          <a:lstStyle/>
          <a:p>
            <a:pPr>
              <a:defRPr>
                <a:solidFill>
                  <a:srgbClr val="FFFFFF"/>
                </a:solidFill>
              </a:defRPr>
            </a:pPr>
            <a:endParaRPr/>
          </a:p>
        </p:txBody>
      </p:sp>
      <p:pic>
        <p:nvPicPr>
          <p:cNvPr id="235" name="Picture 8" descr="Picture 8"/>
          <p:cNvPicPr>
            <a:picLocks noChangeAspect="1"/>
          </p:cNvPicPr>
          <p:nvPr/>
        </p:nvPicPr>
        <p:blipFill>
          <a:blip r:embed="rId4">
            <a:extLst/>
          </a:blip>
          <a:srcRect t="28812"/>
          <a:stretch>
            <a:fillRect/>
          </a:stretch>
        </p:blipFill>
        <p:spPr>
          <a:xfrm>
            <a:off x="7999411" y="-1"/>
            <a:ext cx="1603388" cy="1141408"/>
          </a:xfrm>
          <a:prstGeom prst="rect">
            <a:avLst/>
          </a:prstGeom>
          <a:ln w="12700">
            <a:miter lim="400000"/>
          </a:ln>
        </p:spPr>
      </p:pic>
      <p:pic>
        <p:nvPicPr>
          <p:cNvPr id="236" name="Picture 9" descr="Picture 9"/>
          <p:cNvPicPr>
            <a:picLocks noChangeAspect="1"/>
          </p:cNvPicPr>
          <p:nvPr/>
        </p:nvPicPr>
        <p:blipFill>
          <a:blip r:embed="rId5">
            <a:extLst/>
          </a:blip>
          <a:srcRect b="23320"/>
          <a:stretch>
            <a:fillRect/>
          </a:stretch>
        </p:blipFill>
        <p:spPr>
          <a:xfrm>
            <a:off x="8605877" y="6096000"/>
            <a:ext cx="993735" cy="762000"/>
          </a:xfrm>
          <a:prstGeom prst="rect">
            <a:avLst/>
          </a:prstGeom>
          <a:ln w="12700">
            <a:miter lim="400000"/>
          </a:ln>
        </p:spPr>
      </p:pic>
      <p:sp>
        <p:nvSpPr>
          <p:cNvPr id="237" name="Rectangle 13"/>
          <p:cNvSpPr/>
          <p:nvPr/>
        </p:nvSpPr>
        <p:spPr>
          <a:xfrm>
            <a:off x="10437811" y="0"/>
            <a:ext cx="68580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pPr>
              <a:defRPr>
                <a:solidFill>
                  <a:srgbClr val="FFFFFF"/>
                </a:solidFill>
              </a:defRPr>
            </a:pPr>
            <a:endParaRPr/>
          </a:p>
        </p:txBody>
      </p:sp>
      <p:sp>
        <p:nvSpPr>
          <p:cNvPr id="238" name="Текст заголовка"/>
          <p:cNvSpPr txBox="1">
            <a:spLocks noGrp="1"/>
          </p:cNvSpPr>
          <p:nvPr>
            <p:ph type="title"/>
          </p:nvPr>
        </p:nvSpPr>
        <p:spPr>
          <a:xfrm>
            <a:off x="646110" y="452718"/>
            <a:ext cx="9404724" cy="1400531"/>
          </a:xfrm>
          <a:prstGeom prst="rect">
            <a:avLst/>
          </a:prstGeom>
        </p:spPr>
        <p:txBody>
          <a:bodyPr>
            <a:normAutofit/>
          </a:bodyPr>
          <a:lstStyle/>
          <a:p>
            <a:r>
              <a:t>Текст заголовка</a:t>
            </a:r>
          </a:p>
        </p:txBody>
      </p:sp>
      <p:sp>
        <p:nvSpPr>
          <p:cNvPr id="239" name="Уровень текста 1…"/>
          <p:cNvSpPr txBox="1">
            <a:spLocks noGrp="1"/>
          </p:cNvSpPr>
          <p:nvPr>
            <p:ph type="body" sz="quarter" idx="1"/>
          </p:nvPr>
        </p:nvSpPr>
        <p:spPr>
          <a:xfrm>
            <a:off x="652462" y="4250949"/>
            <a:ext cx="2940051" cy="576263"/>
          </a:xfrm>
          <a:prstGeom prst="rect">
            <a:avLst/>
          </a:prstGeom>
        </p:spPr>
        <p:txBody>
          <a:bodyPr anchor="b"/>
          <a:lstStyle>
            <a:lvl1pPr marL="0" indent="0">
              <a:buClrTx/>
              <a:buSzTx/>
              <a:buNone/>
              <a:defRPr sz="2400">
                <a:solidFill>
                  <a:srgbClr val="8AD0D6"/>
                </a:solidFill>
              </a:defRPr>
            </a:lvl1pPr>
            <a:lvl2pPr marL="0" indent="457200">
              <a:buClrTx/>
              <a:buSzTx/>
              <a:buNone/>
              <a:defRPr sz="2400">
                <a:solidFill>
                  <a:srgbClr val="8AD0D6"/>
                </a:solidFill>
              </a:defRPr>
            </a:lvl2pPr>
            <a:lvl3pPr marL="0" indent="914400">
              <a:buClrTx/>
              <a:buSzTx/>
              <a:buNone/>
              <a:defRPr sz="2400">
                <a:solidFill>
                  <a:srgbClr val="8AD0D6"/>
                </a:solidFill>
              </a:defRPr>
            </a:lvl3pPr>
            <a:lvl4pPr marL="0" indent="1371600">
              <a:buClrTx/>
              <a:buSzTx/>
              <a:buNone/>
              <a:defRPr sz="2400">
                <a:solidFill>
                  <a:srgbClr val="8AD0D6"/>
                </a:solidFill>
              </a:defRPr>
            </a:lvl4pPr>
            <a:lvl5pPr marL="0" indent="1828800">
              <a:buClrTx/>
              <a:buSzTx/>
              <a:buNone/>
              <a:defRPr sz="2400">
                <a:solidFill>
                  <a:srgbClr val="8AD0D6"/>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40" name="Picture Placeholder 2"/>
          <p:cNvSpPr>
            <a:spLocks noGrp="1"/>
          </p:cNvSpPr>
          <p:nvPr>
            <p:ph type="pic" sz="quarter" idx="21"/>
          </p:nvPr>
        </p:nvSpPr>
        <p:spPr>
          <a:xfrm>
            <a:off x="652462" y="2209800"/>
            <a:ext cx="2940051" cy="1524000"/>
          </a:xfrm>
          <a:prstGeom prst="rect">
            <a:avLst/>
          </a:prstGeom>
          <a:effectLst>
            <a:outerShdw blurRad="50800" dist="50800" dir="5400000" rotWithShape="0">
              <a:srgbClr val="000000">
                <a:alpha val="43000"/>
              </a:srgbClr>
            </a:outerShdw>
          </a:effectLst>
        </p:spPr>
        <p:txBody>
          <a:bodyPr lIns="91439" rIns="91439">
            <a:noAutofit/>
          </a:bodyPr>
          <a:lstStyle/>
          <a:p>
            <a:endParaRPr/>
          </a:p>
        </p:txBody>
      </p:sp>
      <p:sp>
        <p:nvSpPr>
          <p:cNvPr id="241" name="Text Placeholder 3"/>
          <p:cNvSpPr>
            <a:spLocks noGrp="1"/>
          </p:cNvSpPr>
          <p:nvPr>
            <p:ph type="body" sz="quarter" idx="22"/>
          </p:nvPr>
        </p:nvSpPr>
        <p:spPr>
          <a:xfrm>
            <a:off x="652462" y="4827211"/>
            <a:ext cx="2940051" cy="659190"/>
          </a:xfrm>
          <a:prstGeom prst="rect">
            <a:avLst/>
          </a:prstGeom>
        </p:spPr>
        <p:txBody>
          <a:bodyPr/>
          <a:lstStyle/>
          <a:p>
            <a:pPr marL="0" indent="0">
              <a:buClrTx/>
              <a:buSzTx/>
              <a:buNone/>
              <a:defRPr sz="1400"/>
            </a:pPr>
            <a:endParaRPr/>
          </a:p>
        </p:txBody>
      </p:sp>
      <p:sp>
        <p:nvSpPr>
          <p:cNvPr id="242" name="Text Placeholder 4"/>
          <p:cNvSpPr>
            <a:spLocks noGrp="1"/>
          </p:cNvSpPr>
          <p:nvPr>
            <p:ph type="body" sz="quarter" idx="23"/>
          </p:nvPr>
        </p:nvSpPr>
        <p:spPr>
          <a:xfrm>
            <a:off x="3889375" y="4250949"/>
            <a:ext cx="2930525" cy="576263"/>
          </a:xfrm>
          <a:prstGeom prst="rect">
            <a:avLst/>
          </a:prstGeom>
        </p:spPr>
        <p:txBody>
          <a:bodyPr anchor="b"/>
          <a:lstStyle/>
          <a:p>
            <a:pPr marL="0" indent="0">
              <a:buClrTx/>
              <a:buSzTx/>
              <a:buNone/>
              <a:defRPr sz="2400">
                <a:solidFill>
                  <a:srgbClr val="8AD0D6"/>
                </a:solidFill>
              </a:defRPr>
            </a:pPr>
            <a:endParaRPr/>
          </a:p>
        </p:txBody>
      </p:sp>
      <p:sp>
        <p:nvSpPr>
          <p:cNvPr id="243" name="Picture Placeholder 2"/>
          <p:cNvSpPr>
            <a:spLocks noGrp="1"/>
          </p:cNvSpPr>
          <p:nvPr>
            <p:ph type="pic" sz="quarter" idx="24"/>
          </p:nvPr>
        </p:nvSpPr>
        <p:spPr>
          <a:xfrm>
            <a:off x="3889373" y="2209800"/>
            <a:ext cx="2930526" cy="1524000"/>
          </a:xfrm>
          <a:prstGeom prst="rect">
            <a:avLst/>
          </a:prstGeom>
          <a:effectLst>
            <a:outerShdw blurRad="50800" dist="50800" dir="5400000" rotWithShape="0">
              <a:srgbClr val="000000">
                <a:alpha val="43000"/>
              </a:srgbClr>
            </a:outerShdw>
          </a:effectLst>
        </p:spPr>
        <p:txBody>
          <a:bodyPr lIns="91439" rIns="91439">
            <a:noAutofit/>
          </a:bodyPr>
          <a:lstStyle/>
          <a:p>
            <a:endParaRPr/>
          </a:p>
        </p:txBody>
      </p:sp>
      <p:sp>
        <p:nvSpPr>
          <p:cNvPr id="244" name="Text Placeholder 3"/>
          <p:cNvSpPr>
            <a:spLocks noGrp="1"/>
          </p:cNvSpPr>
          <p:nvPr>
            <p:ph type="body" sz="quarter" idx="25"/>
          </p:nvPr>
        </p:nvSpPr>
        <p:spPr>
          <a:xfrm>
            <a:off x="3888021" y="4827210"/>
            <a:ext cx="2934407" cy="659189"/>
          </a:xfrm>
          <a:prstGeom prst="rect">
            <a:avLst/>
          </a:prstGeom>
        </p:spPr>
        <p:txBody>
          <a:bodyPr/>
          <a:lstStyle/>
          <a:p>
            <a:pPr marL="0" indent="0">
              <a:buClrTx/>
              <a:buSzTx/>
              <a:buNone/>
              <a:defRPr sz="1400"/>
            </a:pPr>
            <a:endParaRPr/>
          </a:p>
        </p:txBody>
      </p:sp>
      <p:sp>
        <p:nvSpPr>
          <p:cNvPr id="245" name="Text Placeholder 4"/>
          <p:cNvSpPr>
            <a:spLocks noGrp="1"/>
          </p:cNvSpPr>
          <p:nvPr>
            <p:ph type="body" sz="quarter" idx="26"/>
          </p:nvPr>
        </p:nvSpPr>
        <p:spPr>
          <a:xfrm>
            <a:off x="7124699" y="4250949"/>
            <a:ext cx="2932115" cy="576263"/>
          </a:xfrm>
          <a:prstGeom prst="rect">
            <a:avLst/>
          </a:prstGeom>
        </p:spPr>
        <p:txBody>
          <a:bodyPr anchor="b"/>
          <a:lstStyle/>
          <a:p>
            <a:pPr marL="0" indent="0">
              <a:buClrTx/>
              <a:buSzTx/>
              <a:buNone/>
              <a:defRPr sz="2400">
                <a:solidFill>
                  <a:srgbClr val="8AD0D6"/>
                </a:solidFill>
              </a:defRPr>
            </a:pPr>
            <a:endParaRPr/>
          </a:p>
        </p:txBody>
      </p:sp>
      <p:sp>
        <p:nvSpPr>
          <p:cNvPr id="246" name="Picture Placeholder 2"/>
          <p:cNvSpPr>
            <a:spLocks noGrp="1"/>
          </p:cNvSpPr>
          <p:nvPr>
            <p:ph type="pic" sz="quarter" idx="27"/>
          </p:nvPr>
        </p:nvSpPr>
        <p:spPr>
          <a:xfrm>
            <a:off x="7124699" y="2209800"/>
            <a:ext cx="2932114" cy="1524000"/>
          </a:xfrm>
          <a:prstGeom prst="rect">
            <a:avLst/>
          </a:prstGeom>
          <a:effectLst>
            <a:outerShdw blurRad="50800" dist="50800" dir="5400000" rotWithShape="0">
              <a:srgbClr val="000000">
                <a:alpha val="43000"/>
              </a:srgbClr>
            </a:outerShdw>
          </a:effectLst>
        </p:spPr>
        <p:txBody>
          <a:bodyPr lIns="91439" rIns="91439">
            <a:noAutofit/>
          </a:bodyPr>
          <a:lstStyle/>
          <a:p>
            <a:endParaRPr/>
          </a:p>
        </p:txBody>
      </p:sp>
      <p:sp>
        <p:nvSpPr>
          <p:cNvPr id="247" name="Text Placeholder 3"/>
          <p:cNvSpPr>
            <a:spLocks noGrp="1"/>
          </p:cNvSpPr>
          <p:nvPr>
            <p:ph type="body" sz="quarter" idx="28"/>
          </p:nvPr>
        </p:nvSpPr>
        <p:spPr>
          <a:xfrm>
            <a:off x="7124575" y="4827208"/>
            <a:ext cx="2935998" cy="659190"/>
          </a:xfrm>
          <a:prstGeom prst="rect">
            <a:avLst/>
          </a:prstGeom>
        </p:spPr>
        <p:txBody>
          <a:bodyPr/>
          <a:lstStyle/>
          <a:p>
            <a:pPr marL="0" indent="0">
              <a:buClrTx/>
              <a:buSzTx/>
              <a:buNone/>
              <a:defRPr sz="1400"/>
            </a:pPr>
            <a:endParaRPr/>
          </a:p>
        </p:txBody>
      </p:sp>
      <p:sp>
        <p:nvSpPr>
          <p:cNvPr id="248" name="Straight Connector 18"/>
          <p:cNvSpPr/>
          <p:nvPr/>
        </p:nvSpPr>
        <p:spPr>
          <a:xfrm flipH="1">
            <a:off x="3726141" y="2133600"/>
            <a:ext cx="1" cy="3962401"/>
          </a:xfrm>
          <a:prstGeom prst="line">
            <a:avLst/>
          </a:prstGeom>
          <a:ln w="12700" cap="rnd">
            <a:solidFill>
              <a:srgbClr val="8AD0D6">
                <a:alpha val="40000"/>
              </a:srgbClr>
            </a:solidFill>
          </a:ln>
        </p:spPr>
        <p:txBody>
          <a:bodyPr lIns="45719" rIns="45719"/>
          <a:lstStyle/>
          <a:p>
            <a:pPr>
              <a:defRPr>
                <a:solidFill>
                  <a:srgbClr val="FFFFFF"/>
                </a:solidFill>
              </a:defRPr>
            </a:pPr>
            <a:endParaRPr/>
          </a:p>
        </p:txBody>
      </p:sp>
      <p:sp>
        <p:nvSpPr>
          <p:cNvPr id="249" name="Straight Connector 19"/>
          <p:cNvSpPr/>
          <p:nvPr/>
        </p:nvSpPr>
        <p:spPr>
          <a:xfrm flipH="1">
            <a:off x="6962226" y="2133600"/>
            <a:ext cx="1" cy="3966883"/>
          </a:xfrm>
          <a:prstGeom prst="line">
            <a:avLst/>
          </a:prstGeom>
          <a:ln w="12700" cap="rnd">
            <a:solidFill>
              <a:srgbClr val="8AD0D6">
                <a:alpha val="40000"/>
              </a:srgbClr>
            </a:solidFill>
          </a:ln>
        </p:spPr>
        <p:txBody>
          <a:bodyPr lIns="45719" rIns="45719"/>
          <a:lstStyle/>
          <a:p>
            <a:pPr>
              <a:defRPr>
                <a:solidFill>
                  <a:srgbClr val="FFFFFF"/>
                </a:solidFill>
              </a:defRPr>
            </a:pPr>
            <a:endParaRPr/>
          </a:p>
        </p:txBody>
      </p:sp>
      <p:sp>
        <p:nvSpPr>
          <p:cNvPr id="250"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image" Target="../media/image5.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7"/>
          <a:srcRect/>
          <a:stretch>
            <a:fillRect/>
          </a:stretch>
        </a:blipFill>
        <a:effectLst/>
      </p:bgPr>
    </p:bg>
    <p:spTree>
      <p:nvGrpSpPr>
        <p:cNvPr id="1" name=""/>
        <p:cNvGrpSpPr/>
        <p:nvPr/>
      </p:nvGrpSpPr>
      <p:grpSpPr>
        <a:xfrm>
          <a:off x="0" y="0"/>
          <a:ext cx="0" cy="0"/>
          <a:chOff x="0" y="0"/>
          <a:chExt cx="0" cy="0"/>
        </a:xfrm>
      </p:grpSpPr>
      <p:pic>
        <p:nvPicPr>
          <p:cNvPr id="2" name="Picture 7" descr="Picture 7"/>
          <p:cNvPicPr>
            <a:picLocks noChangeAspect="1"/>
          </p:cNvPicPr>
          <p:nvPr/>
        </p:nvPicPr>
        <p:blipFill>
          <a:blip r:embed="rId18">
            <a:extLst/>
          </a:blip>
          <a:srcRect l="3613"/>
          <a:stretch>
            <a:fillRect/>
          </a:stretch>
        </p:blipFill>
        <p:spPr>
          <a:xfrm>
            <a:off x="0" y="2669684"/>
            <a:ext cx="4037013" cy="4188316"/>
          </a:xfrm>
          <a:prstGeom prst="rect">
            <a:avLst/>
          </a:prstGeom>
          <a:ln w="12700">
            <a:miter lim="400000"/>
          </a:ln>
        </p:spPr>
      </p:pic>
      <p:pic>
        <p:nvPicPr>
          <p:cNvPr id="3" name="Picture 6" descr="Picture 6"/>
          <p:cNvPicPr>
            <a:picLocks noChangeAspect="1"/>
          </p:cNvPicPr>
          <p:nvPr/>
        </p:nvPicPr>
        <p:blipFill>
          <a:blip r:embed="rId19">
            <a:extLst/>
          </a:blip>
          <a:srcRect l="35640"/>
          <a:stretch>
            <a:fillRect/>
          </a:stretch>
        </p:blipFill>
        <p:spPr>
          <a:xfrm>
            <a:off x="-1" y="2892346"/>
            <a:ext cx="1522414" cy="2365454"/>
          </a:xfrm>
          <a:prstGeom prst="rect">
            <a:avLst/>
          </a:prstGeom>
          <a:ln w="12700">
            <a:miter lim="400000"/>
          </a:ln>
        </p:spPr>
      </p:pic>
      <p:sp>
        <p:nvSpPr>
          <p:cNvPr id="4" name="Oval 15"/>
          <p:cNvSpPr/>
          <p:nvPr/>
        </p:nvSpPr>
        <p:spPr>
          <a:xfrm>
            <a:off x="8609011" y="1676400"/>
            <a:ext cx="2819401" cy="2819400"/>
          </a:xfrm>
          <a:prstGeom prst="ellipse">
            <a:avLst/>
          </a:prstGeom>
          <a:gradFill>
            <a:gsLst>
              <a:gs pos="0">
                <a:srgbClr val="50B9C1">
                  <a:alpha val="7000"/>
                </a:srgbClr>
              </a:gs>
              <a:gs pos="36000">
                <a:srgbClr val="50B9C1">
                  <a:alpha val="6000"/>
                </a:srgbClr>
              </a:gs>
              <a:gs pos="69000">
                <a:srgbClr val="50B9C1">
                  <a:alpha val="0"/>
                </a:srgbClr>
              </a:gs>
            </a:gsLst>
            <a:path path="circle">
              <a:fillToRect l="37721" t="-19636" r="62278" b="119636"/>
            </a:path>
          </a:gradFill>
          <a:ln w="12700">
            <a:miter lim="400000"/>
          </a:ln>
        </p:spPr>
        <p:txBody>
          <a:bodyPr lIns="45719" rIns="45719"/>
          <a:lstStyle/>
          <a:p>
            <a:pPr>
              <a:defRPr>
                <a:solidFill>
                  <a:srgbClr val="FFFFFF"/>
                </a:solidFill>
              </a:defRPr>
            </a:pPr>
            <a:endParaRPr/>
          </a:p>
        </p:txBody>
      </p:sp>
      <p:pic>
        <p:nvPicPr>
          <p:cNvPr id="5" name="Picture 8" descr="Picture 8"/>
          <p:cNvPicPr>
            <a:picLocks noChangeAspect="1"/>
          </p:cNvPicPr>
          <p:nvPr/>
        </p:nvPicPr>
        <p:blipFill>
          <a:blip r:embed="rId20">
            <a:extLst/>
          </a:blip>
          <a:srcRect t="28812"/>
          <a:stretch>
            <a:fillRect/>
          </a:stretch>
        </p:blipFill>
        <p:spPr>
          <a:xfrm>
            <a:off x="7999411" y="-1"/>
            <a:ext cx="1603388" cy="1141408"/>
          </a:xfrm>
          <a:prstGeom prst="rect">
            <a:avLst/>
          </a:prstGeom>
          <a:ln w="12700">
            <a:miter lim="400000"/>
          </a:ln>
        </p:spPr>
      </p:pic>
      <p:pic>
        <p:nvPicPr>
          <p:cNvPr id="6" name="Picture 9" descr="Picture 9"/>
          <p:cNvPicPr>
            <a:picLocks noChangeAspect="1"/>
          </p:cNvPicPr>
          <p:nvPr/>
        </p:nvPicPr>
        <p:blipFill>
          <a:blip r:embed="rId21">
            <a:extLst/>
          </a:blip>
          <a:srcRect b="23320"/>
          <a:stretch>
            <a:fillRect/>
          </a:stretch>
        </p:blipFill>
        <p:spPr>
          <a:xfrm>
            <a:off x="8605877" y="6096000"/>
            <a:ext cx="993735" cy="762000"/>
          </a:xfrm>
          <a:prstGeom prst="rect">
            <a:avLst/>
          </a:prstGeom>
          <a:ln w="12700">
            <a:miter lim="400000"/>
          </a:ln>
        </p:spPr>
      </p:pic>
      <p:sp>
        <p:nvSpPr>
          <p:cNvPr id="7" name="Rectangle 13"/>
          <p:cNvSpPr/>
          <p:nvPr/>
        </p:nvSpPr>
        <p:spPr>
          <a:xfrm>
            <a:off x="10437811" y="0"/>
            <a:ext cx="68580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pPr>
              <a:defRPr>
                <a:solidFill>
                  <a:srgbClr val="FFFFFF"/>
                </a:solidFill>
              </a:defRPr>
            </a:pPr>
            <a:endParaRPr/>
          </a:p>
        </p:txBody>
      </p:sp>
      <p:sp>
        <p:nvSpPr>
          <p:cNvPr id="8" name="Текст заголовка"/>
          <p:cNvSpPr txBox="1">
            <a:spLocks noGrp="1"/>
          </p:cNvSpPr>
          <p:nvPr>
            <p:ph type="title"/>
          </p:nvPr>
        </p:nvSpPr>
        <p:spPr>
          <a:xfrm>
            <a:off x="609600" y="274637"/>
            <a:ext cx="1097280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p>
            <a:r>
              <a:t>Текст заголовка</a:t>
            </a:r>
          </a:p>
        </p:txBody>
      </p:sp>
      <p:sp>
        <p:nvSpPr>
          <p:cNvPr id="9" name="Уровень текста 1…"/>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0" name="Номер слайда"/>
          <p:cNvSpPr txBox="1">
            <a:spLocks noGrp="1"/>
          </p:cNvSpPr>
          <p:nvPr>
            <p:ph type="sldNum" sz="quarter" idx="2"/>
          </p:nvPr>
        </p:nvSpPr>
        <p:spPr>
          <a:xfrm>
            <a:off x="10522496" y="540176"/>
            <a:ext cx="498287" cy="523240"/>
          </a:xfrm>
          <a:prstGeom prst="rect">
            <a:avLst/>
          </a:prstGeom>
          <a:ln w="12700">
            <a:miter lim="400000"/>
          </a:ln>
        </p:spPr>
        <p:txBody>
          <a:bodyPr wrap="none" lIns="45719" rIns="45719" anchor="b">
            <a:spAutoFit/>
          </a:bodyPr>
          <a:lstStyle>
            <a:lvl1pPr algn="ctr">
              <a:defRPr sz="2800">
                <a:solidFill>
                  <a:srgbClr val="FFFFFF"/>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457200" rtl="0" latinLnBrk="0">
        <a:lnSpc>
          <a:spcPct val="100000"/>
        </a:lnSpc>
        <a:spcBef>
          <a:spcPts val="0"/>
        </a:spcBef>
        <a:spcAft>
          <a:spcPts val="0"/>
        </a:spcAft>
        <a:buClrTx/>
        <a:buSzTx/>
        <a:buFontTx/>
        <a:buNone/>
        <a:tabLst/>
        <a:defRPr sz="4200" b="0" i="0" u="none" strike="noStrike" cap="none" spc="0" baseline="0">
          <a:solidFill>
            <a:srgbClr val="EBEBEB"/>
          </a:solidFill>
          <a:uFillTx/>
          <a:latin typeface="+mj-lt"/>
          <a:ea typeface="+mj-ea"/>
          <a:cs typeface="+mj-cs"/>
          <a:sym typeface="Century Gothic"/>
        </a:defRPr>
      </a:lvl1pPr>
      <a:lvl2pPr marL="0" marR="0" indent="0" algn="l" defTabSz="457200" rtl="0" latinLnBrk="0">
        <a:lnSpc>
          <a:spcPct val="100000"/>
        </a:lnSpc>
        <a:spcBef>
          <a:spcPts val="0"/>
        </a:spcBef>
        <a:spcAft>
          <a:spcPts val="0"/>
        </a:spcAft>
        <a:buClrTx/>
        <a:buSzTx/>
        <a:buFontTx/>
        <a:buNone/>
        <a:tabLst/>
        <a:defRPr sz="4200" b="0" i="0" u="none" strike="noStrike" cap="none" spc="0" baseline="0">
          <a:solidFill>
            <a:srgbClr val="EBEBEB"/>
          </a:solidFill>
          <a:uFillTx/>
          <a:latin typeface="+mj-lt"/>
          <a:ea typeface="+mj-ea"/>
          <a:cs typeface="+mj-cs"/>
          <a:sym typeface="Century Gothic"/>
        </a:defRPr>
      </a:lvl2pPr>
      <a:lvl3pPr marL="0" marR="0" indent="0" algn="l" defTabSz="457200" rtl="0" latinLnBrk="0">
        <a:lnSpc>
          <a:spcPct val="100000"/>
        </a:lnSpc>
        <a:spcBef>
          <a:spcPts val="0"/>
        </a:spcBef>
        <a:spcAft>
          <a:spcPts val="0"/>
        </a:spcAft>
        <a:buClrTx/>
        <a:buSzTx/>
        <a:buFontTx/>
        <a:buNone/>
        <a:tabLst/>
        <a:defRPr sz="4200" b="0" i="0" u="none" strike="noStrike" cap="none" spc="0" baseline="0">
          <a:solidFill>
            <a:srgbClr val="EBEBEB"/>
          </a:solidFill>
          <a:uFillTx/>
          <a:latin typeface="+mj-lt"/>
          <a:ea typeface="+mj-ea"/>
          <a:cs typeface="+mj-cs"/>
          <a:sym typeface="Century Gothic"/>
        </a:defRPr>
      </a:lvl3pPr>
      <a:lvl4pPr marL="0" marR="0" indent="0" algn="l" defTabSz="457200" rtl="0" latinLnBrk="0">
        <a:lnSpc>
          <a:spcPct val="100000"/>
        </a:lnSpc>
        <a:spcBef>
          <a:spcPts val="0"/>
        </a:spcBef>
        <a:spcAft>
          <a:spcPts val="0"/>
        </a:spcAft>
        <a:buClrTx/>
        <a:buSzTx/>
        <a:buFontTx/>
        <a:buNone/>
        <a:tabLst/>
        <a:defRPr sz="4200" b="0" i="0" u="none" strike="noStrike" cap="none" spc="0" baseline="0">
          <a:solidFill>
            <a:srgbClr val="EBEBEB"/>
          </a:solidFill>
          <a:uFillTx/>
          <a:latin typeface="+mj-lt"/>
          <a:ea typeface="+mj-ea"/>
          <a:cs typeface="+mj-cs"/>
          <a:sym typeface="Century Gothic"/>
        </a:defRPr>
      </a:lvl4pPr>
      <a:lvl5pPr marL="0" marR="0" indent="0" algn="l" defTabSz="457200" rtl="0" latinLnBrk="0">
        <a:lnSpc>
          <a:spcPct val="100000"/>
        </a:lnSpc>
        <a:spcBef>
          <a:spcPts val="0"/>
        </a:spcBef>
        <a:spcAft>
          <a:spcPts val="0"/>
        </a:spcAft>
        <a:buClrTx/>
        <a:buSzTx/>
        <a:buFontTx/>
        <a:buNone/>
        <a:tabLst/>
        <a:defRPr sz="4200" b="0" i="0" u="none" strike="noStrike" cap="none" spc="0" baseline="0">
          <a:solidFill>
            <a:srgbClr val="EBEBEB"/>
          </a:solidFill>
          <a:uFillTx/>
          <a:latin typeface="+mj-lt"/>
          <a:ea typeface="+mj-ea"/>
          <a:cs typeface="+mj-cs"/>
          <a:sym typeface="Century Gothic"/>
        </a:defRPr>
      </a:lvl5pPr>
      <a:lvl6pPr marL="0" marR="0" indent="0" algn="l" defTabSz="457200" rtl="0" latinLnBrk="0">
        <a:lnSpc>
          <a:spcPct val="100000"/>
        </a:lnSpc>
        <a:spcBef>
          <a:spcPts val="0"/>
        </a:spcBef>
        <a:spcAft>
          <a:spcPts val="0"/>
        </a:spcAft>
        <a:buClrTx/>
        <a:buSzTx/>
        <a:buFontTx/>
        <a:buNone/>
        <a:tabLst/>
        <a:defRPr sz="4200" b="0" i="0" u="none" strike="noStrike" cap="none" spc="0" baseline="0">
          <a:solidFill>
            <a:srgbClr val="EBEBEB"/>
          </a:solidFill>
          <a:uFillTx/>
          <a:latin typeface="+mj-lt"/>
          <a:ea typeface="+mj-ea"/>
          <a:cs typeface="+mj-cs"/>
          <a:sym typeface="Century Gothic"/>
        </a:defRPr>
      </a:lvl6pPr>
      <a:lvl7pPr marL="0" marR="0" indent="0" algn="l" defTabSz="457200" rtl="0" latinLnBrk="0">
        <a:lnSpc>
          <a:spcPct val="100000"/>
        </a:lnSpc>
        <a:spcBef>
          <a:spcPts val="0"/>
        </a:spcBef>
        <a:spcAft>
          <a:spcPts val="0"/>
        </a:spcAft>
        <a:buClrTx/>
        <a:buSzTx/>
        <a:buFontTx/>
        <a:buNone/>
        <a:tabLst/>
        <a:defRPr sz="4200" b="0" i="0" u="none" strike="noStrike" cap="none" spc="0" baseline="0">
          <a:solidFill>
            <a:srgbClr val="EBEBEB"/>
          </a:solidFill>
          <a:uFillTx/>
          <a:latin typeface="+mj-lt"/>
          <a:ea typeface="+mj-ea"/>
          <a:cs typeface="+mj-cs"/>
          <a:sym typeface="Century Gothic"/>
        </a:defRPr>
      </a:lvl7pPr>
      <a:lvl8pPr marL="0" marR="0" indent="0" algn="l" defTabSz="457200" rtl="0" latinLnBrk="0">
        <a:lnSpc>
          <a:spcPct val="100000"/>
        </a:lnSpc>
        <a:spcBef>
          <a:spcPts val="0"/>
        </a:spcBef>
        <a:spcAft>
          <a:spcPts val="0"/>
        </a:spcAft>
        <a:buClrTx/>
        <a:buSzTx/>
        <a:buFontTx/>
        <a:buNone/>
        <a:tabLst/>
        <a:defRPr sz="4200" b="0" i="0" u="none" strike="noStrike" cap="none" spc="0" baseline="0">
          <a:solidFill>
            <a:srgbClr val="EBEBEB"/>
          </a:solidFill>
          <a:uFillTx/>
          <a:latin typeface="+mj-lt"/>
          <a:ea typeface="+mj-ea"/>
          <a:cs typeface="+mj-cs"/>
          <a:sym typeface="Century Gothic"/>
        </a:defRPr>
      </a:lvl8pPr>
      <a:lvl9pPr marL="0" marR="0" indent="0" algn="l" defTabSz="457200" rtl="0" latinLnBrk="0">
        <a:lnSpc>
          <a:spcPct val="100000"/>
        </a:lnSpc>
        <a:spcBef>
          <a:spcPts val="0"/>
        </a:spcBef>
        <a:spcAft>
          <a:spcPts val="0"/>
        </a:spcAft>
        <a:buClrTx/>
        <a:buSzTx/>
        <a:buFontTx/>
        <a:buNone/>
        <a:tabLst/>
        <a:defRPr sz="4200" b="0" i="0" u="none" strike="noStrike" cap="none" spc="0" baseline="0">
          <a:solidFill>
            <a:srgbClr val="EBEBEB"/>
          </a:solidFill>
          <a:uFillTx/>
          <a:latin typeface="+mj-lt"/>
          <a:ea typeface="+mj-ea"/>
          <a:cs typeface="+mj-cs"/>
          <a:sym typeface="Century Gothic"/>
        </a:defRPr>
      </a:lvl9pPr>
    </p:titleStyle>
    <p:bodyStyle>
      <a:lvl1pPr marL="342900" marR="0" indent="-342900" algn="l" defTabSz="457200" rtl="0" latinLnBrk="0">
        <a:lnSpc>
          <a:spcPct val="100000"/>
        </a:lnSpc>
        <a:spcBef>
          <a:spcPts val="1000"/>
        </a:spcBef>
        <a:spcAft>
          <a:spcPts val="0"/>
        </a:spcAft>
        <a:buClr>
          <a:srgbClr val="8AD0D6"/>
        </a:buClr>
        <a:buSzPct val="80000"/>
        <a:buFontTx/>
        <a:buChar char=""/>
        <a:tabLst/>
        <a:defRPr sz="2000" b="0" i="0" u="none" strike="noStrike" cap="none" spc="0" baseline="0">
          <a:solidFill>
            <a:srgbClr val="FFFFFF"/>
          </a:solidFill>
          <a:uFillTx/>
          <a:latin typeface="+mj-lt"/>
          <a:ea typeface="+mj-ea"/>
          <a:cs typeface="+mj-cs"/>
          <a:sym typeface="Century Gothic"/>
        </a:defRPr>
      </a:lvl1pPr>
      <a:lvl2pPr marL="774700" marR="0" indent="-317500" algn="l" defTabSz="457200" rtl="0" latinLnBrk="0">
        <a:lnSpc>
          <a:spcPct val="100000"/>
        </a:lnSpc>
        <a:spcBef>
          <a:spcPts val="1000"/>
        </a:spcBef>
        <a:spcAft>
          <a:spcPts val="0"/>
        </a:spcAft>
        <a:buClr>
          <a:srgbClr val="8AD0D6"/>
        </a:buClr>
        <a:buSzPct val="80000"/>
        <a:buFontTx/>
        <a:buChar char=""/>
        <a:tabLst/>
        <a:defRPr sz="2000" b="0" i="0" u="none" strike="noStrike" cap="none" spc="0" baseline="0">
          <a:solidFill>
            <a:srgbClr val="FFFFFF"/>
          </a:solidFill>
          <a:uFillTx/>
          <a:latin typeface="+mj-lt"/>
          <a:ea typeface="+mj-ea"/>
          <a:cs typeface="+mj-cs"/>
          <a:sym typeface="Century Gothic"/>
        </a:defRPr>
      </a:lvl2pPr>
      <a:lvl3pPr marL="1200150" marR="0" indent="-285750" algn="l" defTabSz="457200" rtl="0" latinLnBrk="0">
        <a:lnSpc>
          <a:spcPct val="100000"/>
        </a:lnSpc>
        <a:spcBef>
          <a:spcPts val="1000"/>
        </a:spcBef>
        <a:spcAft>
          <a:spcPts val="0"/>
        </a:spcAft>
        <a:buClr>
          <a:srgbClr val="8AD0D6"/>
        </a:buClr>
        <a:buSzPct val="80000"/>
        <a:buFontTx/>
        <a:buChar char=""/>
        <a:tabLst/>
        <a:defRPr sz="2000" b="0" i="0" u="none" strike="noStrike" cap="none" spc="0" baseline="0">
          <a:solidFill>
            <a:srgbClr val="FFFFFF"/>
          </a:solidFill>
          <a:uFillTx/>
          <a:latin typeface="+mj-lt"/>
          <a:ea typeface="+mj-ea"/>
          <a:cs typeface="+mj-cs"/>
          <a:sym typeface="Century Gothic"/>
        </a:defRPr>
      </a:lvl3pPr>
      <a:lvl4pPr marL="1698171" marR="0" indent="-326571" algn="l" defTabSz="457200" rtl="0" latinLnBrk="0">
        <a:lnSpc>
          <a:spcPct val="100000"/>
        </a:lnSpc>
        <a:spcBef>
          <a:spcPts val="1000"/>
        </a:spcBef>
        <a:spcAft>
          <a:spcPts val="0"/>
        </a:spcAft>
        <a:buClr>
          <a:srgbClr val="8AD0D6"/>
        </a:buClr>
        <a:buSzPct val="80000"/>
        <a:buFontTx/>
        <a:buChar char=""/>
        <a:tabLst/>
        <a:defRPr sz="2000" b="0" i="0" u="none" strike="noStrike" cap="none" spc="0" baseline="0">
          <a:solidFill>
            <a:srgbClr val="FFFFFF"/>
          </a:solidFill>
          <a:uFillTx/>
          <a:latin typeface="+mj-lt"/>
          <a:ea typeface="+mj-ea"/>
          <a:cs typeface="+mj-cs"/>
          <a:sym typeface="Century Gothic"/>
        </a:defRPr>
      </a:lvl4pPr>
      <a:lvl5pPr marL="2155371" marR="0" indent="-326571" algn="l" defTabSz="457200" rtl="0" latinLnBrk="0">
        <a:lnSpc>
          <a:spcPct val="100000"/>
        </a:lnSpc>
        <a:spcBef>
          <a:spcPts val="1000"/>
        </a:spcBef>
        <a:spcAft>
          <a:spcPts val="0"/>
        </a:spcAft>
        <a:buClr>
          <a:srgbClr val="8AD0D6"/>
        </a:buClr>
        <a:buSzPct val="80000"/>
        <a:buFontTx/>
        <a:buChar char=""/>
        <a:tabLst/>
        <a:defRPr sz="2000" b="0" i="0" u="none" strike="noStrike" cap="none" spc="0" baseline="0">
          <a:solidFill>
            <a:srgbClr val="FFFFFF"/>
          </a:solidFill>
          <a:uFillTx/>
          <a:latin typeface="+mj-lt"/>
          <a:ea typeface="+mj-ea"/>
          <a:cs typeface="+mj-cs"/>
          <a:sym typeface="Century Gothic"/>
        </a:defRPr>
      </a:lvl5pPr>
      <a:lvl6pPr marL="2603971" marR="0" indent="-326571" algn="l" defTabSz="457200" rtl="0" latinLnBrk="0">
        <a:lnSpc>
          <a:spcPct val="100000"/>
        </a:lnSpc>
        <a:spcBef>
          <a:spcPts val="1000"/>
        </a:spcBef>
        <a:spcAft>
          <a:spcPts val="0"/>
        </a:spcAft>
        <a:buClr>
          <a:srgbClr val="8AD0D6"/>
        </a:buClr>
        <a:buSzPct val="80000"/>
        <a:buFontTx/>
        <a:buChar char=""/>
        <a:tabLst/>
        <a:defRPr sz="2000" b="0" i="0" u="none" strike="noStrike" cap="none" spc="0" baseline="0">
          <a:solidFill>
            <a:srgbClr val="FFFFFF"/>
          </a:solidFill>
          <a:uFillTx/>
          <a:latin typeface="+mj-lt"/>
          <a:ea typeface="+mj-ea"/>
          <a:cs typeface="+mj-cs"/>
          <a:sym typeface="Century Gothic"/>
        </a:defRPr>
      </a:lvl6pPr>
      <a:lvl7pPr marL="3069771" marR="0" indent="-326571" algn="l" defTabSz="457200" rtl="0" latinLnBrk="0">
        <a:lnSpc>
          <a:spcPct val="100000"/>
        </a:lnSpc>
        <a:spcBef>
          <a:spcPts val="1000"/>
        </a:spcBef>
        <a:spcAft>
          <a:spcPts val="0"/>
        </a:spcAft>
        <a:buClr>
          <a:srgbClr val="8AD0D6"/>
        </a:buClr>
        <a:buSzPct val="80000"/>
        <a:buFontTx/>
        <a:buChar char=""/>
        <a:tabLst/>
        <a:defRPr sz="2000" b="0" i="0" u="none" strike="noStrike" cap="none" spc="0" baseline="0">
          <a:solidFill>
            <a:srgbClr val="FFFFFF"/>
          </a:solidFill>
          <a:uFillTx/>
          <a:latin typeface="+mj-lt"/>
          <a:ea typeface="+mj-ea"/>
          <a:cs typeface="+mj-cs"/>
          <a:sym typeface="Century Gothic"/>
        </a:defRPr>
      </a:lvl7pPr>
      <a:lvl8pPr marL="3526971" marR="0" indent="-326571" algn="l" defTabSz="457200" rtl="0" latinLnBrk="0">
        <a:lnSpc>
          <a:spcPct val="100000"/>
        </a:lnSpc>
        <a:spcBef>
          <a:spcPts val="1000"/>
        </a:spcBef>
        <a:spcAft>
          <a:spcPts val="0"/>
        </a:spcAft>
        <a:buClr>
          <a:srgbClr val="8AD0D6"/>
        </a:buClr>
        <a:buSzPct val="80000"/>
        <a:buFontTx/>
        <a:buChar char=""/>
        <a:tabLst/>
        <a:defRPr sz="2000" b="0" i="0" u="none" strike="noStrike" cap="none" spc="0" baseline="0">
          <a:solidFill>
            <a:srgbClr val="FFFFFF"/>
          </a:solidFill>
          <a:uFillTx/>
          <a:latin typeface="+mj-lt"/>
          <a:ea typeface="+mj-ea"/>
          <a:cs typeface="+mj-cs"/>
          <a:sym typeface="Century Gothic"/>
        </a:defRPr>
      </a:lvl8pPr>
      <a:lvl9pPr marL="3984171" marR="0" indent="-326571" algn="l" defTabSz="457200" rtl="0" latinLnBrk="0">
        <a:lnSpc>
          <a:spcPct val="100000"/>
        </a:lnSpc>
        <a:spcBef>
          <a:spcPts val="1000"/>
        </a:spcBef>
        <a:spcAft>
          <a:spcPts val="0"/>
        </a:spcAft>
        <a:buClr>
          <a:srgbClr val="8AD0D6"/>
        </a:buClr>
        <a:buSzPct val="80000"/>
        <a:buFontTx/>
        <a:buChar char=""/>
        <a:tabLst/>
        <a:defRPr sz="2000" b="0" i="0" u="none" strike="noStrike" cap="none" spc="0" baseline="0">
          <a:solidFill>
            <a:srgbClr val="FFFFFF"/>
          </a:solidFill>
          <a:uFillTx/>
          <a:latin typeface="+mj-lt"/>
          <a:ea typeface="+mj-ea"/>
          <a:cs typeface="+mj-cs"/>
          <a:sym typeface="Century Gothic"/>
        </a:defRPr>
      </a:lvl9pPr>
    </p:bodyStyle>
    <p:otherStyle>
      <a:lvl1pPr marL="0" marR="0" indent="0" algn="ctr" defTabSz="9144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Century Gothic"/>
        </a:defRPr>
      </a:lvl1pPr>
      <a:lvl2pPr marL="0" marR="0" indent="457200" algn="ctr" defTabSz="9144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Century Gothic"/>
        </a:defRPr>
      </a:lvl2pPr>
      <a:lvl3pPr marL="0" marR="0" indent="914400" algn="ctr" defTabSz="9144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Century Gothic"/>
        </a:defRPr>
      </a:lvl3pPr>
      <a:lvl4pPr marL="0" marR="0" indent="1371600" algn="ctr" defTabSz="9144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Century Gothic"/>
        </a:defRPr>
      </a:lvl4pPr>
      <a:lvl5pPr marL="0" marR="0" indent="1828800" algn="ctr" defTabSz="9144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Century Gothic"/>
        </a:defRPr>
      </a:lvl5pPr>
      <a:lvl6pPr marL="0" marR="0" indent="2286000" algn="ctr" defTabSz="9144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Century Gothic"/>
        </a:defRPr>
      </a:lvl6pPr>
      <a:lvl7pPr marL="0" marR="0" indent="2743200" algn="ctr" defTabSz="9144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Century Gothic"/>
        </a:defRPr>
      </a:lvl7pPr>
      <a:lvl8pPr marL="0" marR="0" indent="3200400" algn="ctr" defTabSz="9144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Century Gothic"/>
        </a:defRPr>
      </a:lvl8pPr>
      <a:lvl9pPr marL="0" marR="0" indent="3657600" algn="ctr" defTabSz="9144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Century Gothic"/>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Прямоугольник 3"/>
          <p:cNvSpPr txBox="1"/>
          <p:nvPr/>
        </p:nvSpPr>
        <p:spPr>
          <a:xfrm>
            <a:off x="3348362" y="1637040"/>
            <a:ext cx="6004561" cy="4358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000" b="1">
                <a:solidFill>
                  <a:srgbClr val="FFFFFF"/>
                </a:solidFill>
              </a:defRPr>
            </a:pPr>
            <a:r>
              <a:t>Тема № 19</a:t>
            </a:r>
          </a:p>
          <a:p>
            <a:pPr algn="ctr">
              <a:defRPr sz="2000">
                <a:solidFill>
                  <a:srgbClr val="FFFFFF"/>
                </a:solidFill>
              </a:defRPr>
            </a:pPr>
            <a:endParaRPr/>
          </a:p>
          <a:p>
            <a:pPr algn="ctr">
              <a:defRPr sz="2000" b="1">
                <a:solidFill>
                  <a:srgbClr val="FFFFFF"/>
                </a:solidFill>
              </a:defRPr>
            </a:pPr>
            <a:r>
              <a:t>МЕТОДИКА ВИВЧЕННЯ І ОЦІНКИ ХАРЧОВОГО СТАТУСУ ЛЮДИНИ. МЕТОДИКА РОЗРАХУНКУ ЕНЕРГОВИТРАТ ЛЮДИНИ І ЇЇ ПОТРЕБ У ХАРЧОВИХ РЕЧОВИНАХ</a:t>
            </a:r>
          </a:p>
          <a:p>
            <a:pPr algn="ctr">
              <a:defRPr sz="2000">
                <a:solidFill>
                  <a:srgbClr val="FFFFFF"/>
                </a:solidFill>
              </a:defRPr>
            </a:pPr>
            <a:endParaRPr/>
          </a:p>
          <a:p>
            <a:pPr algn="ctr">
              <a:defRPr sz="2000">
                <a:solidFill>
                  <a:srgbClr val="FFFFFF"/>
                </a:solidFill>
              </a:defRPr>
            </a:pPr>
            <a:endParaRPr/>
          </a:p>
          <a:p>
            <a:pPr algn="ctr">
              <a:defRPr sz="2000">
                <a:solidFill>
                  <a:srgbClr val="FFFFFF"/>
                </a:solidFill>
              </a:defRPr>
            </a:pPr>
            <a:endParaRPr/>
          </a:p>
          <a:p>
            <a:pPr algn="ctr">
              <a:defRPr sz="2000">
                <a:solidFill>
                  <a:srgbClr val="FFFFFF"/>
                </a:solidFill>
              </a:defRPr>
            </a:pPr>
            <a:endParaRPr/>
          </a:p>
          <a:p>
            <a:pPr algn="ctr">
              <a:defRPr sz="2000">
                <a:solidFill>
                  <a:srgbClr val="FFFFFF"/>
                </a:solidFill>
              </a:defRPr>
            </a:pPr>
            <a:endParaRPr/>
          </a:p>
          <a:p>
            <a:pPr algn="ctr">
              <a:defRPr sz="2000">
                <a:solidFill>
                  <a:srgbClr val="FFFFFF"/>
                </a:solidFill>
              </a:defRPr>
            </a:pPr>
            <a:endParaRPr/>
          </a:p>
          <a:p>
            <a:pPr algn="ctr">
              <a:defRPr sz="2000">
                <a:solidFill>
                  <a:srgbClr val="FFFFFF"/>
                </a:solidFill>
              </a:defRPr>
            </a:pPr>
            <a:endParaRPr/>
          </a:p>
        </p:txBody>
      </p:sp>
      <p:pic>
        <p:nvPicPr>
          <p:cNvPr id="260" name="Рисунок 1" descr="Рисунок 1"/>
          <p:cNvPicPr>
            <a:picLocks noChangeAspect="1"/>
          </p:cNvPicPr>
          <p:nvPr/>
        </p:nvPicPr>
        <p:blipFill>
          <a:blip r:embed="rId2">
            <a:extLst/>
          </a:blip>
          <a:stretch>
            <a:fillRect/>
          </a:stretch>
        </p:blipFill>
        <p:spPr>
          <a:xfrm>
            <a:off x="4040871" y="3638489"/>
            <a:ext cx="4619544" cy="2591451"/>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Прямоугольник 1"/>
          <p:cNvSpPr txBox="1"/>
          <p:nvPr/>
        </p:nvSpPr>
        <p:spPr>
          <a:xfrm>
            <a:off x="45719" y="1371614"/>
            <a:ext cx="12100562" cy="2529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000" b="1">
                <a:solidFill>
                  <a:srgbClr val="FFFFFF"/>
                </a:solidFill>
              </a:defRPr>
            </a:pPr>
            <a:r>
              <a:t>1. Навчальна мета</a:t>
            </a:r>
          </a:p>
          <a:p>
            <a:pPr algn="just">
              <a:defRPr sz="2000">
                <a:solidFill>
                  <a:srgbClr val="FFFFFF"/>
                </a:solidFill>
              </a:defRPr>
            </a:pPr>
            <a:r>
              <a:t/>
            </a:r>
            <a:br/>
            <a:endParaRPr/>
          </a:p>
          <a:p>
            <a:pPr marL="342900" indent="-342900" algn="just">
              <a:buSzPct val="100000"/>
              <a:buAutoNum type="arabicPeriod"/>
              <a:defRPr sz="2000">
                <a:solidFill>
                  <a:srgbClr val="FFFFFF"/>
                </a:solidFill>
              </a:defRPr>
            </a:pPr>
            <a:r>
              <a:t>Оволодіти методикою вивчення і оцінки харчового статусу людини як засобу виявлення та профілактики порушень здоров'я аліментарного походження.</a:t>
            </a:r>
          </a:p>
          <a:p>
            <a:pPr marL="342900" indent="-342900" algn="just">
              <a:buSzPct val="100000"/>
              <a:buAutoNum type="arabicPeriod"/>
              <a:defRPr sz="2000">
                <a:solidFill>
                  <a:srgbClr val="FFFFFF"/>
                </a:solidFill>
              </a:defRPr>
            </a:pPr>
            <a:r>
              <a:t>Оволодіти методами медичного контролю за енерговитратами різних соціально-професійних і статево-вікових груп населення та їх харчуванням.</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Прямоугольник 1"/>
          <p:cNvSpPr txBox="1"/>
          <p:nvPr/>
        </p:nvSpPr>
        <p:spPr>
          <a:xfrm>
            <a:off x="45719" y="856527"/>
            <a:ext cx="12100562" cy="4587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000" b="1">
                <a:solidFill>
                  <a:srgbClr val="FFFFFF"/>
                </a:solidFill>
              </a:defRPr>
            </a:pPr>
            <a:r>
              <a:t>2. Вихідні знання та вміння</a:t>
            </a:r>
          </a:p>
          <a:p>
            <a:pPr algn="just">
              <a:defRPr u="sng">
                <a:solidFill>
                  <a:srgbClr val="FFFFFF"/>
                </a:solidFill>
              </a:defRPr>
            </a:pPr>
            <a:r>
              <a:t>2.1. знати:</a:t>
            </a:r>
          </a:p>
          <a:p>
            <a:pPr>
              <a:defRPr>
                <a:solidFill>
                  <a:srgbClr val="FFFFFF"/>
                </a:solidFill>
              </a:defRPr>
            </a:pPr>
            <a:r>
              <a:t>2.1.1. Принципи та умови раціонального харчування.</a:t>
            </a:r>
          </a:p>
          <a:p>
            <a:pPr algn="just">
              <a:defRPr>
                <a:solidFill>
                  <a:srgbClr val="FFFFFF"/>
                </a:solidFill>
              </a:defRPr>
            </a:pPr>
            <a:r>
              <a:t>2.1.2. Методи оцінки фактичного харчування різних соціально-професійних і вікових і статевих груп населення.</a:t>
            </a:r>
          </a:p>
          <a:p>
            <a:pPr algn="just">
              <a:defRPr>
                <a:solidFill>
                  <a:srgbClr val="FFFFFF"/>
                </a:solidFill>
              </a:defRPr>
            </a:pPr>
            <a:r>
              <a:t>2.1.3. Методику вивчення і оцінки харчового статусу як комплексного медичного контролю за харчуванням організованих колективів і окремих особистостей.</a:t>
            </a:r>
          </a:p>
          <a:p>
            <a:pPr>
              <a:defRPr>
                <a:solidFill>
                  <a:srgbClr val="FFFFFF"/>
                </a:solidFill>
              </a:defRPr>
            </a:pPr>
            <a:r>
              <a:t>2.1.4. Фізіологічні основи обміну речовин в організмі.</a:t>
            </a:r>
          </a:p>
          <a:p>
            <a:pPr>
              <a:defRPr>
                <a:solidFill>
                  <a:srgbClr val="FFFFFF"/>
                </a:solidFill>
              </a:defRPr>
            </a:pPr>
            <a:r>
              <a:t>2.1.5. Енергетичний обмін та його регуляцію. Складові частини добових енерговитрат.</a:t>
            </a:r>
          </a:p>
          <a:p>
            <a:pPr>
              <a:defRPr>
                <a:solidFill>
                  <a:srgbClr val="FFFFFF"/>
                </a:solidFill>
              </a:defRPr>
            </a:pPr>
            <a:r>
              <a:t>2.1.6. Фізіолого-гігієнічну характеристику основного обміну і специфічно-динамічної дії їжі.</a:t>
            </a:r>
          </a:p>
          <a:p>
            <a:pPr>
              <a:defRPr>
                <a:solidFill>
                  <a:srgbClr val="FFFFFF"/>
                </a:solidFill>
              </a:defRPr>
            </a:pPr>
            <a:r>
              <a:t>2.1.7. Залежність енергетичного обміну організму від клімато-погодних умов, мікроклімату, емоційного і фізичного навантаження людини.</a:t>
            </a:r>
          </a:p>
          <a:p>
            <a:pPr>
              <a:defRPr>
                <a:solidFill>
                  <a:srgbClr val="FFFFFF"/>
                </a:solidFill>
              </a:defRPr>
            </a:pPr>
            <a:r>
              <a:t>2.1.8. Раціональне харчування як основа забезпечення енергетичних потреб організму людини.</a:t>
            </a:r>
          </a:p>
          <a:p>
            <a:pPr>
              <a:defRPr>
                <a:solidFill>
                  <a:srgbClr val="FFFFFF"/>
                </a:solidFill>
              </a:defRPr>
            </a:pPr>
            <a:r>
              <a:t/>
            </a:r>
            <a:br/>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Прямоугольник 1"/>
          <p:cNvSpPr txBox="1"/>
          <p:nvPr/>
        </p:nvSpPr>
        <p:spPr>
          <a:xfrm>
            <a:off x="45719" y="1166843"/>
            <a:ext cx="12100562" cy="2606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u="sng">
                <a:solidFill>
                  <a:srgbClr val="FFFFFF"/>
                </a:solidFill>
              </a:defRPr>
            </a:pPr>
            <a:r>
              <a:t>2.2. вміти:</a:t>
            </a:r>
          </a:p>
          <a:p>
            <a:pPr algn="just">
              <a:defRPr>
                <a:solidFill>
                  <a:srgbClr val="FFFFFF"/>
                </a:solidFill>
              </a:defRPr>
            </a:pPr>
            <a:r>
              <a:t>2.2.1. Виявляти і оцінювати ознаки неадекватності харчування індивіда і однорідних за режимом дня і харчуванням організованих колективів за Соматоскопічними, соматометричними, фізіометрічними, Клінічними і біохімічними показниками.</a:t>
            </a:r>
          </a:p>
          <a:p>
            <a:pPr algn="just">
              <a:defRPr>
                <a:solidFill>
                  <a:srgbClr val="FFFFFF"/>
                </a:solidFill>
              </a:defRPr>
            </a:pPr>
            <a:r>
              <a:t>2.2.2. Розпізнавати порушення здоров'я і захворювання аліментарного походження.</a:t>
            </a:r>
          </a:p>
          <a:p>
            <a:pPr>
              <a:defRPr>
                <a:solidFill>
                  <a:srgbClr val="FFFFFF"/>
                </a:solidFill>
              </a:defRPr>
            </a:pPr>
            <a:r>
              <a:t>2.2.3. Проводити хронометраж добової діяльності індивіда і однорідного колективу із загальним розпорядком дня і харчуванням. </a:t>
            </a:r>
          </a:p>
          <a:p>
            <a:pPr>
              <a:defRPr>
                <a:solidFill>
                  <a:srgbClr val="FFFFFF"/>
                </a:solidFill>
              </a:defRPr>
            </a:pPr>
            <a:r>
              <a:t>2.2.4. Користуватися інструктивними, довідковими матеріалами, формулами, таблицями, номограмами, проводити відповідні розрахунки.</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Прямоугольник 1"/>
          <p:cNvSpPr txBox="1"/>
          <p:nvPr/>
        </p:nvSpPr>
        <p:spPr>
          <a:xfrm>
            <a:off x="45719" y="1088019"/>
            <a:ext cx="12100562" cy="3723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b="1">
                <a:solidFill>
                  <a:srgbClr val="FFFFFF"/>
                </a:solidFill>
              </a:defRPr>
            </a:pPr>
            <a:r>
              <a:t>3. Питання для самопідготовки</a:t>
            </a:r>
          </a:p>
          <a:p>
            <a:pPr algn="ctr">
              <a:defRPr>
                <a:solidFill>
                  <a:srgbClr val="FFFFFF"/>
                </a:solidFill>
              </a:defRPr>
            </a:pPr>
            <a:endParaRPr/>
          </a:p>
          <a:p>
            <a:pPr algn="ctr">
              <a:defRPr>
                <a:solidFill>
                  <a:srgbClr val="FFFFFF"/>
                </a:solidFill>
              </a:defRPr>
            </a:pPr>
            <a:endParaRPr/>
          </a:p>
          <a:p>
            <a:pPr algn="just">
              <a:defRPr>
                <a:solidFill>
                  <a:srgbClr val="FFFFFF"/>
                </a:solidFill>
              </a:defRPr>
            </a:pPr>
            <a:r>
              <a:t>3.1. Поняття, принципи і умови раціонального харчування.</a:t>
            </a:r>
          </a:p>
          <a:p>
            <a:pPr algn="just">
              <a:defRPr>
                <a:solidFill>
                  <a:srgbClr val="FFFFFF"/>
                </a:solidFill>
              </a:defRPr>
            </a:pPr>
            <a:r>
              <a:t>3.2. Визначення та показники харчового статусу організму.</a:t>
            </a:r>
          </a:p>
          <a:p>
            <a:pPr algn="just">
              <a:defRPr>
                <a:solidFill>
                  <a:srgbClr val="FFFFFF"/>
                </a:solidFill>
              </a:defRPr>
            </a:pPr>
            <a:r>
              <a:t>3.3. Показники енергетичної та пластичної адекватності харчового статусу</a:t>
            </a:r>
          </a:p>
          <a:p>
            <a:pPr algn="just">
              <a:defRPr>
                <a:solidFill>
                  <a:srgbClr val="FFFFFF"/>
                </a:solidFill>
              </a:defRPr>
            </a:pPr>
            <a:r>
              <a:t> 3.4. Показники білкової адекватності харчового статусу організму.</a:t>
            </a:r>
          </a:p>
          <a:p>
            <a:pPr algn="just">
              <a:defRPr>
                <a:solidFill>
                  <a:srgbClr val="FFFFFF"/>
                </a:solidFill>
              </a:defRPr>
            </a:pPr>
            <a:r>
              <a:t>3.5. Показники жирової, вуглеводної адекватності харчового статусу організму. Ознаки забезпечення організму нехарчовими вуглеводами.</a:t>
            </a:r>
          </a:p>
          <a:p>
            <a:pPr algn="just">
              <a:defRPr>
                <a:solidFill>
                  <a:srgbClr val="FFFFFF"/>
                </a:solidFill>
              </a:defRPr>
            </a:pPr>
            <a:r>
              <a:t>3.6. Ознаки та показники забезпечення організму макроелементами, Мікроелементами і вітамінами.</a:t>
            </a:r>
          </a:p>
          <a:p>
            <a:pPr algn="just">
              <a:defRPr>
                <a:solidFill>
                  <a:srgbClr val="FFFFFF"/>
                </a:solidFill>
              </a:defRPr>
            </a:pPr>
            <a:r>
              <a:t>3.7. Біохімічні показники харчового статусу організму.</a:t>
            </a:r>
          </a:p>
          <a:p>
            <a:pPr algn="just">
              <a:defRPr>
                <a:solidFill>
                  <a:srgbClr val="FFFFFF"/>
                </a:solidFill>
              </a:defRPr>
            </a:pPr>
            <a:r>
              <a:t>3.8. Методика медичної оцінки харчового статусу людини.</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Прямоугольник 1"/>
          <p:cNvSpPr txBox="1"/>
          <p:nvPr/>
        </p:nvSpPr>
        <p:spPr>
          <a:xfrm>
            <a:off x="45719" y="1265788"/>
            <a:ext cx="12100562" cy="4561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a:solidFill>
                  <a:srgbClr val="FFFFFF"/>
                </a:solidFill>
              </a:defRPr>
            </a:pPr>
            <a:r>
              <a:t>3.9. Фізіологічні основи енергетичного і пластичного обміну речовин в організмі.</a:t>
            </a:r>
          </a:p>
          <a:p>
            <a:pPr algn="just">
              <a:defRPr>
                <a:solidFill>
                  <a:srgbClr val="FFFFFF"/>
                </a:solidFill>
              </a:defRPr>
            </a:pPr>
            <a:r>
              <a:t>3.10. Фізіологічне значення та основні функції харчування.</a:t>
            </a:r>
          </a:p>
          <a:p>
            <a:pPr algn="just">
              <a:defRPr>
                <a:solidFill>
                  <a:srgbClr val="FFFFFF"/>
                </a:solidFill>
              </a:defRPr>
            </a:pPr>
            <a:r>
              <a:t>3.11. Поняття про раціональне харчування як основі енергетичного і пластичного обміну речовин в організмі.</a:t>
            </a:r>
          </a:p>
          <a:p>
            <a:pPr algn="just">
              <a:defRPr>
                <a:solidFill>
                  <a:srgbClr val="FFFFFF"/>
                </a:solidFill>
              </a:defRPr>
            </a:pPr>
            <a:r>
              <a:t>3.12. Характеристика груп населення в залежності від енерговитрат. Наукове обгрунтування фізіологічних норм харчування статево-вікових і професійних груп населення.</a:t>
            </a:r>
          </a:p>
          <a:p>
            <a:pPr algn="just">
              <a:defRPr>
                <a:solidFill>
                  <a:srgbClr val="FFFFFF"/>
                </a:solidFill>
              </a:defRPr>
            </a:pPr>
            <a:r>
              <a:t>3.13. добові енерговитрати людини, їх основні складові частини. </a:t>
            </a:r>
          </a:p>
          <a:p>
            <a:pPr algn="just">
              <a:defRPr>
                <a:solidFill>
                  <a:srgbClr val="FFFFFF"/>
                </a:solidFill>
              </a:defRPr>
            </a:pPr>
            <a:r>
              <a:t>3.14. Обов'язки лікаря з медичного контролю за енерговитратами і харчуванням різних груп населення, організованих колективів.</a:t>
            </a:r>
          </a:p>
          <a:p>
            <a:pPr algn="just">
              <a:defRPr>
                <a:solidFill>
                  <a:srgbClr val="FFFFFF"/>
                </a:solidFill>
              </a:defRPr>
            </a:pPr>
            <a:r>
              <a:t>3.15. Значення раціонального харчування для збереження і зміцнення здоров'я.</a:t>
            </a:r>
          </a:p>
          <a:p>
            <a:pPr algn="just">
              <a:defRPr>
                <a:solidFill>
                  <a:srgbClr val="FFFFFF"/>
                </a:solidFill>
              </a:defRPr>
            </a:pPr>
            <a:r>
              <a:t>3.16. Класифікація нутрієнтів (харчових речовин) і їх функції в організмі (енергетична, пластична, каталітична, захисна).</a:t>
            </a:r>
          </a:p>
          <a:p>
            <a:pPr algn="just">
              <a:defRPr>
                <a:solidFill>
                  <a:srgbClr val="FFFFFF"/>
                </a:solidFill>
              </a:defRPr>
            </a:pPr>
            <a:r>
              <a:t>3.17. методи визначення енерговитрат людини (пряма і непряма калориметрія, аліментарної енергометрії, пульсометрії, Розрахункові методи).</a:t>
            </a:r>
          </a:p>
          <a:p>
            <a:pPr algn="just">
              <a:defRPr>
                <a:solidFill>
                  <a:srgbClr val="FFFFFF"/>
                </a:solidFill>
              </a:defRPr>
            </a:pPr>
            <a:r>
              <a:t>3.18. Методика розрахунку енерговитрат людини за антропометричними і хронометражними даними.</a:t>
            </a:r>
          </a:p>
          <a:p>
            <a:pPr algn="just">
              <a:defRPr>
                <a:solidFill>
                  <a:srgbClr val="FFFFFF"/>
                </a:solidFill>
              </a:defRPr>
            </a:pPr>
            <a:r>
              <a:t>3.19. Методика розрахунку потреб людини в харчових речовинах.</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Прямоугольник 1"/>
          <p:cNvSpPr txBox="1"/>
          <p:nvPr/>
        </p:nvSpPr>
        <p:spPr>
          <a:xfrm>
            <a:off x="45719" y="286700"/>
            <a:ext cx="12100562" cy="6517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b="1">
                <a:solidFill>
                  <a:srgbClr val="FFFFFF"/>
                </a:solidFill>
              </a:defRPr>
            </a:pPr>
            <a:r>
              <a:t>4. Завдання для самопідготовки</a:t>
            </a:r>
          </a:p>
          <a:p>
            <a:pPr algn="just">
              <a:defRPr>
                <a:solidFill>
                  <a:srgbClr val="FFFFFF"/>
                </a:solidFill>
              </a:defRPr>
            </a:pPr>
            <a:r>
              <a:t/>
            </a:r>
            <a:br/>
            <a:endParaRPr/>
          </a:p>
          <a:p>
            <a:pPr algn="just">
              <a:defRPr>
                <a:solidFill>
                  <a:srgbClr val="FFFFFF"/>
                </a:solidFill>
              </a:defRPr>
            </a:pPr>
            <a:r>
              <a:t>4.1. Жінка 35 років - шеф-кухар харчоблоку районної лікарні. Зростання 160 см, маса тіла 88 кг, окружність грудної клітини 118 см, окружність попереку 130 см, окружність таза 168 см, окружність середній частині стегна 85 см. Товщина шкірно-жирової складки: біля низу лопатки - 3,4 см, на задній частині середини плеча - 4,3 см, на бічній поверхні живота - 5,1 см. За словами кухаря, вона страждає задишкою, намагається мало їсти, проте змушена часто пробувати продукти, які вона готує. Фізичними вправами не займається ( "Я і так цілий день на ногах"). Страждає варикозним розширенням вен на нижніх кінцівках.</a:t>
            </a:r>
          </a:p>
          <a:p>
            <a:pPr algn="just">
              <a:defRPr>
                <a:solidFill>
                  <a:srgbClr val="FFFFFF"/>
                </a:solidFill>
              </a:defRPr>
            </a:pPr>
            <a:r>
              <a:t>Розрахуйте масо-зростові і інші показники, дайте обгрунтовану оцінку харчового статусу кухаря, запропонуйте оздоровчі рекомендації. </a:t>
            </a:r>
          </a:p>
          <a:p>
            <a:pPr algn="just">
              <a:defRPr>
                <a:solidFill>
                  <a:srgbClr val="FFFFFF"/>
                </a:solidFill>
              </a:defRPr>
            </a:pPr>
            <a:r>
              <a:t>4.2. Студентка 2 курсу медичного вузу, 21 рік, зріст 170 см, маса тіла 55 кг, окружність грудної клітини 81 см, окружність тазу 97 см, окружність попереку, окружність середній частині стегна 48 см, товщина шкірно-жирової складки: біля низу лопатки - 1,3 см, посередині задньої поверхні плеча - 1,1 см, бічній поверхні живота - 2,2 см, бічній поверхні грудної клітини - 1,0 см.</a:t>
            </a:r>
          </a:p>
          <a:p>
            <a:pPr algn="just">
              <a:defRPr>
                <a:solidFill>
                  <a:srgbClr val="FFFFFF"/>
                </a:solidFill>
              </a:defRPr>
            </a:pPr>
            <a:r>
              <a:t>При огляді тіла студентки виявлені: блідість і сухість шкіри, кон'юнктиви, губ, синюшність нігтів, їх ложкоподібна форма, ламкість, загальне схуднення, зморшки на обличчі, ламкість і випадання волосся. Відзначається наростання слабкості, зниження працездатності, швидка стомлюваність, сонливість, головний біль, відчуття оніміння кінцівок.</a:t>
            </a:r>
          </a:p>
          <a:p>
            <a:pPr algn="just">
              <a:defRPr>
                <a:solidFill>
                  <a:srgbClr val="FFFFFF"/>
                </a:solidFill>
              </a:defRPr>
            </a:pPr>
            <a:r>
              <a:t>Розрахуйте необхідні показники, складіть оцінку харчового статусу студентки, запропонуйте ваші рекомендації.</a:t>
            </a:r>
          </a:p>
          <a:p>
            <a:pPr algn="just">
              <a:defRPr>
                <a:solidFill>
                  <a:srgbClr val="FFFFFF"/>
                </a:solidFill>
              </a:defRPr>
            </a:pPr>
            <a:r>
              <a:t>При вирішенні задачі скористайтеся додатками до теми і рекомендованою літературою.</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Прямоугольник 1"/>
          <p:cNvSpPr txBox="1"/>
          <p:nvPr/>
        </p:nvSpPr>
        <p:spPr>
          <a:xfrm>
            <a:off x="45719" y="1575526"/>
            <a:ext cx="12100562" cy="3164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a:solidFill>
                  <a:srgbClr val="FFFFFF"/>
                </a:solidFill>
              </a:defRPr>
            </a:pPr>
            <a:r>
              <a:t>4.3. Викладач гуманітарного вузу, жінка, 40 років. Визначте групу інтенсивності праці, коефіцієнт фізичної активності (КФА), добові енерговитрати, Потреба в основних харчових речовинах (білки, жири, вуглеводи, вітаміни В, С і А, мінерали / залізо, кальцій, фосфор /), оптимальний режим харчування.</a:t>
            </a:r>
          </a:p>
          <a:p>
            <a:pPr algn="just">
              <a:defRPr>
                <a:solidFill>
                  <a:srgbClr val="FFFFFF"/>
                </a:solidFill>
              </a:defRPr>
            </a:pPr>
            <a:r>
              <a:t>4.4. Лікар-хірург, чоловік, 30 років, зріст 175 см, маса тіла 70 кг. Хронограма дня: професійна діяльність (операції) - 4 години, підготовка до операцій - 1,5 години, підготовка і проведення лікарської конференції 2,5 години, ходьба - 1 година, активні фізичні вправи - 30 хв., Самообслуговування - 2,5 години , читання - 1,5 години, громадська робота - 1 година, відпочинок сидячи - 2 години, лежачи - 1 година, сон - 8 годин. Розрахуйте фактичний основний обмін за рівняннями, добові енерговитрати (За відносним основному обміну (ТОВ), тривалості виду діяльності та коефіцієнту фізичної активності (КФА), потребу в нутрієнтах (зазначені в п. 4.1.1.).</a:t>
            </a:r>
          </a:p>
          <a:p>
            <a:pPr algn="just">
              <a:defRPr>
                <a:solidFill>
                  <a:srgbClr val="FFFFFF"/>
                </a:solidFill>
              </a:defRPr>
            </a:pPr>
            <a:r>
              <a:t>Для вирішення завдань детально ознайомтеся з додатками і рекомендованою літературою.</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Прямоугольник 1"/>
          <p:cNvSpPr txBox="1"/>
          <p:nvPr/>
        </p:nvSpPr>
        <p:spPr>
          <a:xfrm>
            <a:off x="45719" y="339813"/>
            <a:ext cx="12100562" cy="4561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b="1">
                <a:solidFill>
                  <a:srgbClr val="FFFFFF"/>
                </a:solidFill>
              </a:defRPr>
            </a:pPr>
            <a:r>
              <a:t>5. Структура і зміст заняття</a:t>
            </a:r>
          </a:p>
          <a:p>
            <a:pPr algn="just">
              <a:defRPr>
                <a:solidFill>
                  <a:srgbClr val="FFFFFF"/>
                </a:solidFill>
              </a:defRPr>
            </a:pPr>
            <a:r>
              <a:t/>
            </a:r>
            <a:br/>
            <a:endParaRPr/>
          </a:p>
          <a:p>
            <a:pPr algn="just">
              <a:defRPr>
                <a:solidFill>
                  <a:srgbClr val="FFFFFF"/>
                </a:solidFill>
              </a:defRPr>
            </a:pPr>
            <a:r>
              <a:t>Заняття лабораторне. На першій половині заняття (протягом 45 хв.), Після перевірки виконання студентами завдань для самопідготовки шляхом опитування студентів і пояснень викладача розглядаються теоретичні питання теми (методи і показники медичної оцінки харчового статусу індивіда або харчуванням колективу з однаковим режимом дня). На другій половині заняття кожен студент проводить оцінку харчового статусу за комплексом показників (соматоскопічних, соматометричних, фізіологічних, клінічних, біохімічних), які наведені в ситуаційних завданнях кафедри або визначають їх один на одному.</a:t>
            </a:r>
          </a:p>
          <a:p>
            <a:pPr algn="just">
              <a:defRPr>
                <a:solidFill>
                  <a:srgbClr val="FFFFFF"/>
                </a:solidFill>
              </a:defRPr>
            </a:pPr>
            <a:r>
              <a:t>На підставі цих показників кожний студент проводить оцінку харчового статусу і становить відповідні оздоровчі рекомендації. На заключному етапі заняття 3-4 студента доповідають результати виконаної роботи.</a:t>
            </a:r>
          </a:p>
          <a:p>
            <a:pPr algn="just">
              <a:defRPr>
                <a:solidFill>
                  <a:srgbClr val="FFFFFF"/>
                </a:solidFill>
              </a:defRPr>
            </a:pPr>
            <a:r>
              <a:t>Для закріплення отриманих знань доцільно доручити кожному студенту обстежити і оцінити харчовий статус одного з хворих його особистої курації (На кафедрі терапії, хірургії або інший). Студент надає викладачеві опис харчового статусу хворого, за що отримує оцінку.</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Прямоугольник 1"/>
          <p:cNvSpPr txBox="1"/>
          <p:nvPr/>
        </p:nvSpPr>
        <p:spPr>
          <a:xfrm>
            <a:off x="45719" y="923329"/>
            <a:ext cx="6004562" cy="3444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buSzPct val="100000"/>
              <a:buAutoNum type="arabicPeriod"/>
              <a:defRPr>
                <a:solidFill>
                  <a:srgbClr val="FFFFFF"/>
                </a:solidFill>
              </a:defRPr>
            </a:pPr>
            <a:r>
              <a:t>Сантиметрова стрічка.</a:t>
            </a:r>
          </a:p>
          <a:p>
            <a:pPr algn="just">
              <a:buSzPct val="100000"/>
              <a:buAutoNum type="arabicPeriod"/>
              <a:defRPr>
                <a:solidFill>
                  <a:srgbClr val="FFFFFF"/>
                </a:solidFill>
              </a:defRPr>
            </a:pPr>
            <a:r>
              <a:t>Ваги для вимірювання маси тіла.</a:t>
            </a:r>
          </a:p>
          <a:p>
            <a:pPr algn="just">
              <a:buSzPct val="100000"/>
              <a:buAutoNum type="arabicPeriod"/>
              <a:defRPr>
                <a:solidFill>
                  <a:srgbClr val="FFFFFF"/>
                </a:solidFill>
              </a:defRPr>
            </a:pPr>
            <a:r>
              <a:t>номограма В.І.Воробйова для визначення зросто-Масового показника.</a:t>
            </a:r>
          </a:p>
          <a:p>
            <a:pPr algn="just">
              <a:buSzPct val="100000"/>
              <a:buAutoNum type="arabicPeriod"/>
              <a:defRPr>
                <a:solidFill>
                  <a:srgbClr val="FFFFFF"/>
                </a:solidFill>
              </a:defRPr>
            </a:pPr>
            <a:r>
              <a:t>Ручний і становий динамометри.</a:t>
            </a:r>
          </a:p>
          <a:p>
            <a:pPr algn="just">
              <a:buSzPct val="100000"/>
              <a:buAutoNum type="arabicPeriod"/>
              <a:defRPr>
                <a:solidFill>
                  <a:srgbClr val="FFFFFF"/>
                </a:solidFill>
              </a:defRPr>
            </a:pPr>
            <a:r>
              <a:t>Антропометр.</a:t>
            </a:r>
          </a:p>
          <a:p>
            <a:pPr algn="just">
              <a:buSzPct val="100000"/>
              <a:buAutoNum type="arabicPeriod"/>
              <a:defRPr>
                <a:solidFill>
                  <a:srgbClr val="FFFFFF"/>
                </a:solidFill>
              </a:defRPr>
            </a:pPr>
            <a:r>
              <a:t>Толстотний або ковзний циркуль.</a:t>
            </a:r>
          </a:p>
          <a:p>
            <a:pPr algn="just">
              <a:buSzPct val="100000"/>
              <a:buAutoNum type="arabicPeriod"/>
              <a:defRPr>
                <a:solidFill>
                  <a:srgbClr val="FFFFFF"/>
                </a:solidFill>
              </a:defRPr>
            </a:pPr>
            <a:r>
              <a:t>Таблиця: Клінічні ознаки нутріентной недостатності.</a:t>
            </a:r>
          </a:p>
          <a:p>
            <a:pPr algn="just">
              <a:buSzPct val="100000"/>
              <a:buAutoNum type="arabicPeriod"/>
              <a:defRPr>
                <a:solidFill>
                  <a:srgbClr val="FFFFFF"/>
                </a:solidFill>
              </a:defRPr>
            </a:pPr>
            <a:r>
              <a:t>Завдання студентам для самостійної роботи (визначення і оцінка харчового статусу один на одному).</a:t>
            </a:r>
          </a:p>
        </p:txBody>
      </p:sp>
      <p:sp>
        <p:nvSpPr>
          <p:cNvPr id="279" name="Прямоугольник 2"/>
          <p:cNvSpPr txBox="1"/>
          <p:nvPr/>
        </p:nvSpPr>
        <p:spPr>
          <a:xfrm>
            <a:off x="3244191" y="0"/>
            <a:ext cx="6004561" cy="929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b="1">
                <a:solidFill>
                  <a:srgbClr val="FFFFFF"/>
                </a:solidFill>
              </a:defRPr>
            </a:pPr>
            <a:r>
              <a:t>7. Оснащення заняття</a:t>
            </a:r>
          </a:p>
          <a:p>
            <a:pPr algn="just">
              <a:defRPr>
                <a:solidFill>
                  <a:srgbClr val="FFFFFF"/>
                </a:solidFill>
              </a:defRPr>
            </a:pPr>
            <a:r>
              <a:t/>
            </a:r>
            <a:br/>
            <a:endParaRPr/>
          </a:p>
        </p:txBody>
      </p:sp>
      <p:sp>
        <p:nvSpPr>
          <p:cNvPr id="280" name="Прямоугольник 3"/>
          <p:cNvSpPr txBox="1"/>
          <p:nvPr/>
        </p:nvSpPr>
        <p:spPr>
          <a:xfrm>
            <a:off x="6056839" y="923330"/>
            <a:ext cx="6089442" cy="4561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a:solidFill>
                  <a:srgbClr val="FFFFFF"/>
                </a:solidFill>
              </a:defRPr>
            </a:pPr>
            <a:r>
              <a:t>9. Таблиця: Коефіцієнти фізичної активності при різних видах діяльності.</a:t>
            </a:r>
          </a:p>
          <a:p>
            <a:pPr algn="just">
              <a:defRPr>
                <a:solidFill>
                  <a:srgbClr val="FFFFFF"/>
                </a:solidFill>
              </a:defRPr>
            </a:pPr>
            <a:r>
              <a:t>10. Таблиця: Добові енерговитрати дорослого населення без фізичної активності (основний обмін).</a:t>
            </a:r>
          </a:p>
          <a:p>
            <a:pPr algn="just">
              <a:defRPr>
                <a:solidFill>
                  <a:srgbClr val="FFFFFF"/>
                </a:solidFill>
              </a:defRPr>
            </a:pPr>
            <a:r>
              <a:t>11. Таблиця: Групи працездатного населення в залежності від фізичної активності.</a:t>
            </a:r>
          </a:p>
          <a:p>
            <a:pPr algn="just">
              <a:defRPr>
                <a:solidFill>
                  <a:srgbClr val="FFFFFF"/>
                </a:solidFill>
              </a:defRPr>
            </a:pPr>
            <a:r>
              <a:t>12. Таблиця Гарріса і Бенедикта для визначення основного обміну за антропометричними показниками.</a:t>
            </a:r>
          </a:p>
          <a:p>
            <a:pPr algn="just">
              <a:defRPr>
                <a:solidFill>
                  <a:srgbClr val="FFFFFF"/>
                </a:solidFill>
              </a:defRPr>
            </a:pPr>
            <a:r>
              <a:t>13. Таблиця: енерговитрати на окремі види навантаження.</a:t>
            </a:r>
          </a:p>
          <a:p>
            <a:pPr algn="just">
              <a:defRPr>
                <a:solidFill>
                  <a:srgbClr val="FFFFFF"/>
                </a:solidFill>
              </a:defRPr>
            </a:pPr>
            <a:r>
              <a:t>14. Мікрокалькулятори.</a:t>
            </a:r>
          </a:p>
          <a:p>
            <a:pPr algn="just">
              <a:defRPr>
                <a:solidFill>
                  <a:srgbClr val="FFFFFF"/>
                </a:solidFill>
              </a:defRPr>
            </a:pPr>
            <a:r>
              <a:t>15. Завдання студенту для самостійної роботи по визначенню енерговитрат і розрахунку потреб в харчових речовинах і енергії.</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Прямоугольник 1"/>
          <p:cNvSpPr txBox="1"/>
          <p:nvPr/>
        </p:nvSpPr>
        <p:spPr>
          <a:xfrm>
            <a:off x="3174742" y="2388204"/>
            <a:ext cx="6004561" cy="701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000" b="1">
                <a:solidFill>
                  <a:srgbClr val="FFFFFF"/>
                </a:solidFill>
              </a:defRPr>
            </a:lvl1pPr>
          </a:lstStyle>
          <a:p>
            <a:r>
              <a:t>МЕТОДИКА ВИВЧЕННЯ І ОЦІНКИ ХАРЧОВОГО СТАТУСУ ЛЮДИНИ. </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Прямоугольник 1"/>
          <p:cNvSpPr txBox="1"/>
          <p:nvPr/>
        </p:nvSpPr>
        <p:spPr>
          <a:xfrm>
            <a:off x="45719" y="274728"/>
            <a:ext cx="12100562" cy="6238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b="1">
                <a:solidFill>
                  <a:srgbClr val="FFFFFF"/>
                </a:solidFill>
              </a:defRPr>
            </a:pPr>
            <a:r>
              <a:t>Раціональне (повноцінне) харчування та умови його забезпечення</a:t>
            </a:r>
          </a:p>
          <a:p>
            <a:pPr algn="just">
              <a:defRPr>
                <a:solidFill>
                  <a:srgbClr val="FFFFFF"/>
                </a:solidFill>
              </a:defRPr>
            </a:pPr>
            <a:r>
              <a:t/>
            </a:r>
            <a:br/>
            <a:endParaRPr/>
          </a:p>
          <a:p>
            <a:pPr algn="just">
              <a:defRPr b="1">
                <a:solidFill>
                  <a:srgbClr val="FFFFFF"/>
                </a:solidFill>
              </a:defRPr>
            </a:pPr>
            <a:r>
              <a:t>Раціональне харчування </a:t>
            </a:r>
            <a:r>
              <a:rPr b="0"/>
              <a:t>- це повноцінне в кількісному і збалансоване в якісному відношенні харчування, яке забезпечує нормальний ріст, фізичний і психофізіологічний розвиток організму, його високу працездатність, активне довголіття і стійкість до несприятливих природних, техногенних, соціальних факторів навколишнього середовища.</a:t>
            </a:r>
          </a:p>
          <a:p>
            <a:pPr algn="just">
              <a:defRPr>
                <a:solidFill>
                  <a:srgbClr val="FFFFFF"/>
                </a:solidFill>
              </a:defRPr>
            </a:pPr>
            <a:r>
              <a:t>Раціональне харчування повинно відповідати таким основним принципам:</a:t>
            </a:r>
          </a:p>
          <a:p>
            <a:pPr algn="just">
              <a:buSzPct val="100000"/>
              <a:buAutoNum type="arabicPeriod"/>
              <a:defRPr>
                <a:solidFill>
                  <a:srgbClr val="FFFFFF"/>
                </a:solidFill>
              </a:defRPr>
            </a:pPr>
            <a:r>
              <a:t>Бути повноцінним у кількісному відношенні, тобто за енергетичною цінністю (калорійності) добового раціону відповідати енергетичним витратам організму з урахуванням частини раціону, який не засвоюється.</a:t>
            </a:r>
          </a:p>
          <a:p>
            <a:pPr algn="just">
              <a:buSzPct val="100000"/>
              <a:buAutoNum type="arabicPeriod"/>
              <a:defRPr>
                <a:solidFill>
                  <a:srgbClr val="FFFFFF"/>
                </a:solidFill>
              </a:defRPr>
            </a:pPr>
            <a:r>
              <a:t>Забезпечувати якісну повноцінність (збалансованість) раціону, тобто оптимальний вміст в ньому всіх харчових речовин в оптимальних кількостях і співвідношенні - білків, жирів (в тому числі тварин), вуглеводів (в тому числі цукрів, клітковини, харчових волокон), вітамінів, макро-, мікроелементів, смакових речовин.</a:t>
            </a:r>
          </a:p>
          <a:p>
            <a:pPr algn="just">
              <a:buSzPct val="100000"/>
              <a:buAutoNum type="arabicPeriod"/>
              <a:defRPr>
                <a:solidFill>
                  <a:srgbClr val="FFFFFF"/>
                </a:solidFill>
              </a:defRPr>
            </a:pPr>
            <a:r>
              <a:t>Дотримуватися раціонального режиму харчування: годинник прийняття їжі повинні відповідати біологічним ритмам організму; кількість прийомів їжі повинно бути 3-4 рази для дорослих, 5-6 разів для дітей в залежності від віку; інтервали між прийомами їжі повинні бути відповідно 5-6 годин для дорослих і 3-4 години для дітей. Розподіл добового раціону по окремим прийомам їжі повинен відповідати фізіологічним потребам організму: в ранкову, обідню пору (період фізичної активності організму) енергетична цінність повинна бути відповідно 30-35% і 45-50%, після закінчення активного періоду доби ввечері - 20-25% .</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Прямоугольник 1"/>
          <p:cNvSpPr txBox="1"/>
          <p:nvPr/>
        </p:nvSpPr>
        <p:spPr>
          <a:xfrm>
            <a:off x="45719" y="1308118"/>
            <a:ext cx="12100562" cy="3164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buSzPct val="100000"/>
              <a:buAutoNum type="arabicPeriod"/>
              <a:defRPr>
                <a:solidFill>
                  <a:srgbClr val="FFFFFF"/>
                </a:solidFill>
              </a:defRPr>
            </a:pPr>
            <a:endParaRPr/>
          </a:p>
          <a:p>
            <a:pPr algn="just">
              <a:defRPr>
                <a:solidFill>
                  <a:srgbClr val="FFFFFF"/>
                </a:solidFill>
              </a:defRPr>
            </a:pPr>
            <a:r>
              <a:t>4. Готова їжа повинна відповідати ферментним можливостям травної системи. З цією метою підготовка продуктів і їх кулінарна обробка повинні забезпечувати хороші смакові якості, високу поживність, більш-менш прийнятний і високу засвоюваність їжі.</a:t>
            </a:r>
          </a:p>
          <a:p>
            <a:pPr algn="just">
              <a:defRPr>
                <a:solidFill>
                  <a:srgbClr val="FFFFFF"/>
                </a:solidFill>
              </a:defRPr>
            </a:pPr>
            <a:r>
              <a:t>5. Їжа повинна бути нешкідливою в токсичному відношенні, тобто в продуктах, готових стравах не повинно бути токсичних речовин у шкідливих для організму концентраціях.</a:t>
            </a:r>
          </a:p>
          <a:p>
            <a:pPr algn="just">
              <a:defRPr>
                <a:solidFill>
                  <a:srgbClr val="FFFFFF"/>
                </a:solidFill>
              </a:defRPr>
            </a:pPr>
            <a:r>
              <a:t>6. Їжа повинна бути безпечною в епідемічному відношенні: в ній мають бути відсутні збудники інфекційних захворювань з аліментарним механізмом передачі - бактерії, віруси, грибки, найпростіші, зародки гео- і біогельмінтів.</a:t>
            </a:r>
          </a:p>
          <a:p>
            <a:pPr algn="just">
              <a:defRPr>
                <a:solidFill>
                  <a:srgbClr val="FFFFFF"/>
                </a:solidFill>
              </a:defRPr>
            </a:pPr>
            <a:r>
              <a:t>Порушення кожного з цих принципів може привести до зниження рівня здоров'я окремої людини або організованого колективу, виникненню захворювань аліментарного походження.</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Прямоугольник 1"/>
          <p:cNvSpPr txBox="1"/>
          <p:nvPr/>
        </p:nvSpPr>
        <p:spPr>
          <a:xfrm>
            <a:off x="45719" y="505032"/>
            <a:ext cx="12100562" cy="5958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a:solidFill>
                  <a:srgbClr val="FFFFFF"/>
                </a:solidFill>
              </a:defRPr>
            </a:pPr>
            <a:r>
              <a:t>Серед цих захворювань виділяють наступні:</a:t>
            </a:r>
          </a:p>
          <a:p>
            <a:pPr algn="just">
              <a:defRPr>
                <a:solidFill>
                  <a:srgbClr val="FFFFFF"/>
                </a:solidFill>
              </a:defRPr>
            </a:pPr>
            <a:r>
              <a:t>- захворювання, пов'язані з голодуванням, кількісним та якісним недоїданням (маразм, квашиоркор, гіповітамінози, авітамінози та інші);</a:t>
            </a:r>
          </a:p>
          <a:p>
            <a:pPr algn="just">
              <a:defRPr>
                <a:solidFill>
                  <a:srgbClr val="FFFFFF"/>
                </a:solidFill>
              </a:defRPr>
            </a:pPr>
            <a:r>
              <a:t>- захворювання, пов'язані з переїданням (ожиріння, подагра, гепатити, холецистити, панкреатити, жовчно-кам'яна хвороба та інші);</a:t>
            </a:r>
          </a:p>
          <a:p>
            <a:pPr algn="just">
              <a:defRPr>
                <a:solidFill>
                  <a:srgbClr val="FFFFFF"/>
                </a:solidFill>
              </a:defRPr>
            </a:pPr>
            <a:r>
              <a:t>- захворювання, пов'язані з порушенням режиму харчування (гастрити, виразки шлунка, 12-палої кишки, копростаз та інші);</a:t>
            </a:r>
          </a:p>
          <a:p>
            <a:pPr algn="just">
              <a:defRPr>
                <a:solidFill>
                  <a:srgbClr val="FFFFFF"/>
                </a:solidFill>
              </a:defRPr>
            </a:pPr>
            <a:r>
              <a:t>- захворювання, пов'язані з порушенням кулінарної обробки продуктів (гастрити, виразкова хвороба, гіповітамінози та інші);</a:t>
            </a:r>
          </a:p>
          <a:p>
            <a:pPr algn="just">
              <a:defRPr>
                <a:solidFill>
                  <a:srgbClr val="FFFFFF"/>
                </a:solidFill>
              </a:defRPr>
            </a:pPr>
            <a:r>
              <a:t>- харчові отруєння: мікробної природи (токсикоінфекції, Бактеріальні токсикози, мікотоксикозів), Немикробной етіології (продуктами, отруйними за своєю природою; продуктами, які стали отруйними в результаті порушення правил зберігання; продуктами, забрудненими отруйними речовинами (пестицидами, солями важких металів та іншими);</a:t>
            </a:r>
          </a:p>
          <a:p>
            <a:pPr algn="just">
              <a:defRPr>
                <a:solidFill>
                  <a:srgbClr val="FFFFFF"/>
                </a:solidFill>
              </a:defRPr>
            </a:pPr>
            <a:r>
              <a:t>- кишкові бактерійні, вірусні, зоонозних інфекції (черевний тиф, паратифи А, В, дизентерія; гепатит А, поліомієліт, ентеровіруси; бруцельоз, ящур, туберкульоз та інші);гео- і біогельмінтози (Аскариди, власоглав, бичачий, свинячий солітер, трихінели, риб'ячий солітер, сосальщики і інші);</a:t>
            </a:r>
          </a:p>
          <a:p>
            <a:pPr algn="just">
              <a:defRPr>
                <a:solidFill>
                  <a:srgbClr val="FFFFFF"/>
                </a:solidFill>
              </a:defRPr>
            </a:pPr>
            <a:r>
              <a:t>- ураження продуктами, забрудненими засобами масового ураження в сучасній війні - радіоактивними продуктами ядерних вибухів (РВ), бойовими отруйними речовинами (ОР), особливо небезпечними бактерійними засобами (БС).</a:t>
            </a:r>
          </a:p>
          <a:p>
            <a:pPr algn="just">
              <a:defRPr>
                <a:solidFill>
                  <a:srgbClr val="FFFFFF"/>
                </a:solidFill>
              </a:defRPr>
            </a:pPr>
            <a:r>
              <a:t>Звідси зрозуміла необхідність постійного медичного контролю за повноцінністю і безпечністю харчування як окремої людини, так і організованих колективів.</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Объект 2"/>
          <p:cNvSpPr txBox="1">
            <a:spLocks noGrp="1"/>
          </p:cNvSpPr>
          <p:nvPr>
            <p:ph type="body" idx="1"/>
          </p:nvPr>
        </p:nvSpPr>
        <p:spPr>
          <a:xfrm>
            <a:off x="914400" y="491318"/>
            <a:ext cx="10399594" cy="5950425"/>
          </a:xfrm>
          <a:prstGeom prst="rect">
            <a:avLst/>
          </a:prstGeom>
        </p:spPr>
        <p:txBody>
          <a:bodyPr/>
          <a:lstStyle/>
          <a:p>
            <a:pPr marL="0" indent="0" algn="just">
              <a:lnSpc>
                <a:spcPct val="90000"/>
              </a:lnSpc>
              <a:buSzTx/>
              <a:buFont typeface="Wingdings 3"/>
              <a:buNone/>
              <a:defRPr sz="1700"/>
            </a:pPr>
            <a:r>
              <a:t>Кожному етапу розвитку людського суспільства вiдповiдали свої уявлення про рацiональне харчування.</a:t>
            </a:r>
          </a:p>
          <a:p>
            <a:pPr algn="just">
              <a:lnSpc>
                <a:spcPct val="90000"/>
              </a:lnSpc>
              <a:defRPr sz="1700"/>
            </a:pPr>
            <a:endParaRPr/>
          </a:p>
          <a:p>
            <a:pPr marL="0" indent="0" algn="just">
              <a:lnSpc>
                <a:spcPct val="90000"/>
              </a:lnSpc>
              <a:buSzTx/>
              <a:buFont typeface="Wingdings 3"/>
              <a:buNone/>
              <a:defRPr sz="1700"/>
            </a:pPr>
            <a:r>
              <a:t>У стародавніх римлян воно формулювалось приблизно так: “Вiд яєць до яблук”, передусім тому, що в той час серед патрицiїв головним правилом щодо харчування було таке: починати свою тривалу та розкішну трапезу з курячих яєць i закiнчувати її яблуками.</a:t>
            </a:r>
          </a:p>
          <a:p>
            <a:pPr algn="just">
              <a:lnSpc>
                <a:spcPct val="90000"/>
              </a:lnSpc>
              <a:defRPr sz="1700"/>
            </a:pPr>
            <a:endParaRPr/>
          </a:p>
          <a:p>
            <a:pPr marL="0" indent="0" algn="just">
              <a:lnSpc>
                <a:spcPct val="90000"/>
              </a:lnSpc>
              <a:buSzTx/>
              <a:buFont typeface="Wingdings 3"/>
              <a:buNone/>
              <a:defRPr sz="1700"/>
            </a:pPr>
            <a:r>
              <a:t>В Росiї i, особливо, в Україні, що пережили жорстокi неврожаї та вiйни i, отже,  пов’язанi з ними голоднi роки, розкiшна їжа з стародавніх часiв розцiнювалась як один з найголовніших показникiв благополуччя та добробуту людини.</a:t>
            </a:r>
          </a:p>
          <a:p>
            <a:pPr algn="just">
              <a:lnSpc>
                <a:spcPct val="90000"/>
              </a:lnSpc>
              <a:defRPr sz="1700"/>
            </a:pPr>
            <a:endParaRPr/>
          </a:p>
          <a:p>
            <a:pPr marL="0" indent="0" algn="just">
              <a:lnSpc>
                <a:spcPct val="90000"/>
              </a:lnSpc>
              <a:buSzTx/>
              <a:buFont typeface="Wingdings 3"/>
              <a:buNone/>
              <a:defRPr sz="1700"/>
            </a:pPr>
            <a:r>
              <a:t>В Пiвнічних країнах (Iсландiя, Hорвегiя, Гренландiя та iн.) також вважається, що їсти потрiбно багато. “Порожнiй шлунок — холоду не суперник i аж нiяк не помiчник у довгiй дорозi снiгом” — говорять, зокрема, норвежцi.</a:t>
            </a:r>
          </a:p>
          <a:p>
            <a:pPr algn="just">
              <a:lnSpc>
                <a:spcPct val="90000"/>
              </a:lnSpc>
              <a:defRPr sz="1700"/>
            </a:pPr>
            <a:endParaRPr/>
          </a:p>
          <a:p>
            <a:pPr marL="0" indent="0" algn="just">
              <a:lnSpc>
                <a:spcPct val="90000"/>
              </a:lnSpc>
              <a:buSzTx/>
              <a:buFont typeface="Wingdings 3"/>
              <a:buNone/>
              <a:defRPr sz="1700"/>
            </a:pPr>
            <a:r>
              <a:t>Водночас в Республиці Чад, що розташована на африканському континенті в самому центрi пустелi Сахара живе кочове плем’я тубу, денний рацiон представникiв якого складається з густого чаю, що настояний на травах — на сніданок, декiлькох фiнiкiв — на обiд та жменi проса, змоченого пальмовим маслом — на вечерю.</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Объект 2"/>
          <p:cNvSpPr txBox="1">
            <a:spLocks noGrp="1"/>
          </p:cNvSpPr>
          <p:nvPr>
            <p:ph type="body" idx="1"/>
          </p:nvPr>
        </p:nvSpPr>
        <p:spPr>
          <a:xfrm>
            <a:off x="857955" y="541867"/>
            <a:ext cx="10541566" cy="5785782"/>
          </a:xfrm>
          <a:prstGeom prst="rect">
            <a:avLst/>
          </a:prstGeom>
        </p:spPr>
        <p:txBody>
          <a:bodyPr/>
          <a:lstStyle/>
          <a:p>
            <a:pPr marL="0" indent="0" algn="just">
              <a:lnSpc>
                <a:spcPct val="90000"/>
              </a:lnSpc>
              <a:buSzTx/>
              <a:buFont typeface="Wingdings 3"/>
              <a:buNone/>
            </a:pPr>
            <a:r>
              <a:t>Необхідно відзначити, що в різні роки існували і різні теоретичні підходи щодо визначення ролі та місця харчування у життєдіяльності організму людини.</a:t>
            </a:r>
          </a:p>
          <a:p>
            <a:pPr algn="just">
              <a:lnSpc>
                <a:spcPct val="90000"/>
              </a:lnSpc>
            </a:pPr>
            <a:endParaRPr/>
          </a:p>
          <a:p>
            <a:pPr marL="0" indent="0" algn="just">
              <a:lnSpc>
                <a:spcPct val="90000"/>
              </a:lnSpc>
              <a:buSzTx/>
              <a:buFont typeface="Wingdings 3"/>
              <a:buNone/>
            </a:pPr>
            <a:r>
              <a:t>Однією з перших була так звана кровотвірна теорія харчування, основоположниками якої стали видатні стародавні античні вчені Арістотель та Гален, котрі вважали, що їжа потрапивши у шлунково—кишковий тракт, піддається інтенсивним процесам бродіння і з їх допомогою перетворюється у кров — “кров є матерія для всього тіла, адже їжа є  матерія, а кров — це останній вид їжі”.</a:t>
            </a:r>
          </a:p>
          <a:p>
            <a:pPr algn="just">
              <a:lnSpc>
                <a:spcPct val="90000"/>
              </a:lnSpc>
            </a:pPr>
            <a:endParaRPr/>
          </a:p>
          <a:p>
            <a:pPr marL="0" indent="0" algn="just">
              <a:lnSpc>
                <a:spcPct val="90000"/>
              </a:lnSpc>
              <a:buSzTx/>
              <a:buFont typeface="Wingdings 3"/>
              <a:buNone/>
            </a:pPr>
            <a:r>
              <a:t>Слід підкреслити, що кровотвірна теорія панувала у медичній науці протягом багатьох століть. Лише в середині XIX століття були закладені основи іншої теорії, яка найбільш повно була розроблена в середині 60 років ХХ століття російським вченим О.О.Покровським і отримала назву теорія збалансованого харчування. Згідно з теорією збалансованого харчування, яку, до речі, вважають класичною, забезпечення нормальної життєдіяльності людини можливе тільки в разі забезпечення організму потрібною кількістю енергії в умовах дотримання достатньо суворих співідношень між численними чинниками харчування.</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Объект 2"/>
          <p:cNvSpPr txBox="1">
            <a:spLocks noGrp="1"/>
          </p:cNvSpPr>
          <p:nvPr>
            <p:ph type="body" idx="1"/>
          </p:nvPr>
        </p:nvSpPr>
        <p:spPr>
          <a:xfrm>
            <a:off x="1146048" y="451103"/>
            <a:ext cx="10119360" cy="5864354"/>
          </a:xfrm>
          <a:prstGeom prst="rect">
            <a:avLst/>
          </a:prstGeom>
        </p:spPr>
        <p:txBody>
          <a:bodyPr/>
          <a:lstStyle/>
          <a:p>
            <a:pPr marL="0" indent="0">
              <a:buSzTx/>
              <a:buFont typeface="Wingdings 3"/>
              <a:buNone/>
            </a:pPr>
            <a:r>
              <a:t>До найбільш важливих положень цієї теорії слід віднести такі:</a:t>
            </a:r>
          </a:p>
          <a:p>
            <a:pPr marL="0" indent="0" algn="just">
              <a:buSzTx/>
              <a:buFont typeface="Wingdings 3"/>
              <a:buNone/>
            </a:pPr>
            <a:r>
              <a:t>· ідеальним є харчування, при якому надходження харчових речовин відповідає їх витратам;</a:t>
            </a:r>
          </a:p>
          <a:p>
            <a:pPr marL="0" indent="0" algn="just">
              <a:buSzTx/>
              <a:buFont typeface="Wingdings 3"/>
              <a:buNone/>
            </a:pPr>
            <a:r>
              <a:t>· надхождення харчових речовин в організм забезпечується внаслідок руйнування харчових структур і всмоктування корисних речовин, які потрібні для здійснення метаболізму, пластичних та енергетичних процесів;</a:t>
            </a:r>
          </a:p>
          <a:p>
            <a:pPr marL="0" indent="0" algn="just">
              <a:buSzTx/>
              <a:buFont typeface="Wingdings 3"/>
              <a:buNone/>
            </a:pPr>
            <a:r>
              <a:t>·  утилізація їжі здійснюється самим організмом;</a:t>
            </a:r>
          </a:p>
          <a:p>
            <a:pPr marL="0" indent="0" algn="just">
              <a:buSzTx/>
              <a:buFont typeface="Wingdings 3"/>
              <a:buNone/>
            </a:pPr>
            <a:r>
              <a:t>· їжа складається з різних у фізіологічному відношенні компонентів: поживних та баластових, нешкідливих та шкідливих або токсичних;</a:t>
            </a:r>
          </a:p>
          <a:p>
            <a:pPr marL="0" indent="0" algn="just">
              <a:buSzTx/>
              <a:buFont typeface="Wingdings 3"/>
              <a:buNone/>
            </a:pPr>
            <a:r>
              <a:t>·   метаболізм організму визначається вмістом амінокислот, моносахаридів, жирових кислот, вітамінів та деяких мінеральних солей;</a:t>
            </a:r>
          </a:p>
          <a:p>
            <a:pPr marL="0" indent="0" algn="just">
              <a:buSzTx/>
              <a:buFont typeface="Wingdings 3"/>
              <a:buNone/>
            </a:pPr>
            <a:r>
              <a:t>· харчові речовини, здатні до всмоктування та асиміляції, утворюються внаслідок ферментативного гідролізу складних органічних продуктів під час позаклітинного (порожнинного) та внутрішньоклітинного травлення.</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Объект 2"/>
          <p:cNvSpPr txBox="1">
            <a:spLocks noGrp="1"/>
          </p:cNvSpPr>
          <p:nvPr>
            <p:ph type="body" idx="1"/>
          </p:nvPr>
        </p:nvSpPr>
        <p:spPr>
          <a:xfrm>
            <a:off x="1158239" y="536447"/>
            <a:ext cx="10192513" cy="5742434"/>
          </a:xfrm>
          <a:prstGeom prst="rect">
            <a:avLst/>
          </a:prstGeom>
        </p:spPr>
        <p:txBody>
          <a:bodyPr/>
          <a:lstStyle/>
          <a:p>
            <a:pPr marL="0" indent="0" algn="just">
              <a:lnSpc>
                <a:spcPct val="80000"/>
              </a:lnSpc>
              <a:buSzTx/>
              <a:buFont typeface="Wingdings 3"/>
              <a:buNone/>
              <a:defRPr sz="1700"/>
            </a:pPr>
            <a:r>
              <a:t>Подальший розвиток медичної науки, зокрема відкриття мембранного (пристінного) травлення, дозволило О.М.Уголєву протягом 70 років ХХ століття сформулювати ще одну теорію харчування, що отримала назву теорія адекватного харчування. Відповідно до її основних положень необхідно відзначити, що харчовий раціон повинен бути не лише збалансованим, але й оптимально ураховувати характер обміну речовин, відповідати механізмам процесу травлення, що еволюційно вироблений, тобто харчовий раціон повинен відповідати не лише потребам організму в енергії та харчових речовинах, а й відповідати природній технології асиміляції їжі.</a:t>
            </a:r>
          </a:p>
          <a:p>
            <a:pPr marL="0" indent="0" algn="just">
              <a:lnSpc>
                <a:spcPct val="80000"/>
              </a:lnSpc>
              <a:buSzTx/>
              <a:buFont typeface="Wingdings 3"/>
              <a:buNone/>
              <a:defRPr sz="1700" b="1">
                <a:solidFill>
                  <a:srgbClr val="00B0F0"/>
                </a:solidFill>
              </a:defRPr>
            </a:pPr>
            <a:r>
              <a:t>                     Фізіолого—гігієнічними основами теорії адекватного харчування є такі:</a:t>
            </a:r>
          </a:p>
          <a:p>
            <a:pPr marL="0" indent="0" algn="just">
              <a:lnSpc>
                <a:spcPct val="80000"/>
              </a:lnSpc>
              <a:buSzTx/>
              <a:buFont typeface="Wingdings 3"/>
              <a:buNone/>
              <a:defRPr sz="1700"/>
            </a:pPr>
            <a:r>
              <a:t>·     харчування має підтримувати молекулярний склад і відшкодовувати енергетичні і пластичні витрати організму на основний обмін, зовнішню роботу і ріст;</a:t>
            </a:r>
          </a:p>
          <a:p>
            <a:pPr marL="0" indent="0" algn="just">
              <a:lnSpc>
                <a:spcPct val="80000"/>
              </a:lnSpc>
              <a:buSzTx/>
              <a:buFont typeface="Wingdings 3"/>
              <a:buNone/>
              <a:defRPr sz="1700"/>
            </a:pPr>
            <a:r>
              <a:t>·     обов’язковими компонентами їжі є не тільки харчові речовини, але й баластові, передусім харчові волокна;</a:t>
            </a:r>
          </a:p>
          <a:p>
            <a:pPr marL="0" indent="0" algn="just">
              <a:lnSpc>
                <a:spcPct val="80000"/>
              </a:lnSpc>
              <a:buSzTx/>
              <a:buFont typeface="Wingdings 3"/>
              <a:buNone/>
              <a:defRPr sz="1700"/>
            </a:pPr>
            <a:r>
              <a:t>·        нормальне харчування зумовлене не лише надходження харчових речовин з травного каналу, а й надходженням інших речовин, насамперед регуляторного значення;</a:t>
            </a:r>
          </a:p>
          <a:p>
            <a:pPr marL="0" indent="0" algn="just">
              <a:lnSpc>
                <a:spcPct val="80000"/>
              </a:lnSpc>
              <a:buSzTx/>
              <a:buFont typeface="Wingdings 3"/>
              <a:buNone/>
              <a:defRPr sz="1700"/>
            </a:pPr>
            <a:r>
              <a:t>·   організм, що асимілює, у метаболічному і особливо трофічному відношенні розглядається як надорганізм;</a:t>
            </a:r>
          </a:p>
          <a:p>
            <a:pPr marL="0" indent="0" algn="just">
              <a:lnSpc>
                <a:spcPct val="80000"/>
              </a:lnSpc>
              <a:buSzTx/>
              <a:buFont typeface="Wingdings 3"/>
              <a:buNone/>
              <a:defRPr sz="1700"/>
            </a:pPr>
            <a:r>
              <a:t>·        існує ендоекологія організму—господаря, яка утворена мікрофлорою його кишок;</a:t>
            </a:r>
          </a:p>
          <a:p>
            <a:pPr marL="0" indent="0" algn="just">
              <a:lnSpc>
                <a:spcPct val="80000"/>
              </a:lnSpc>
              <a:buSzTx/>
              <a:buFont typeface="Wingdings 3"/>
              <a:buNone/>
              <a:defRPr sz="1700"/>
            </a:pPr>
            <a:r>
              <a:t>·        баланс харчових речовин досягається завдяки звільненню харчових речовин і структур їжі при ферментативному розщепленні їх макромолекул за рахунок порожнинного і мембранного травлення, а також внаслідок синтезу нових речовин, в тому числі незамінних.</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Объект 2"/>
          <p:cNvSpPr txBox="1">
            <a:spLocks noGrp="1"/>
          </p:cNvSpPr>
          <p:nvPr>
            <p:ph type="body" idx="1"/>
          </p:nvPr>
        </p:nvSpPr>
        <p:spPr>
          <a:xfrm>
            <a:off x="1085087" y="707135"/>
            <a:ext cx="10338818" cy="5693666"/>
          </a:xfrm>
          <a:prstGeom prst="rect">
            <a:avLst/>
          </a:prstGeom>
        </p:spPr>
        <p:txBody>
          <a:bodyPr/>
          <a:lstStyle/>
          <a:p>
            <a:pPr marL="0" indent="0" algn="just">
              <a:lnSpc>
                <a:spcPct val="80000"/>
              </a:lnSpc>
              <a:buSzTx/>
              <a:buFont typeface="Wingdings 3"/>
              <a:buNone/>
              <a:defRPr sz="1700"/>
            </a:pPr>
            <a:r>
              <a:t>Розглядаючи фізіологічні аспекти проблеми раціонального харчування слід  підкреслити, що найважливішими функціями їжі є:</a:t>
            </a:r>
          </a:p>
          <a:p>
            <a:pPr marL="0" indent="0" algn="just">
              <a:lnSpc>
                <a:spcPct val="80000"/>
              </a:lnSpc>
              <a:buSzTx/>
              <a:buFont typeface="Wingdings 3"/>
              <a:buNone/>
              <a:defRPr sz="1700"/>
            </a:pPr>
            <a:r>
              <a:t>·  енергетична функція, тобто забезпечення організму енергією (вуглеводи, жири, білки, органічні кислоти, алкоголь);</a:t>
            </a:r>
          </a:p>
          <a:p>
            <a:pPr marL="0" indent="0" algn="just">
              <a:lnSpc>
                <a:spcPct val="80000"/>
              </a:lnSpc>
              <a:buSzTx/>
              <a:buFont typeface="Wingdings 3"/>
              <a:buNone/>
              <a:defRPr sz="1700"/>
            </a:pPr>
            <a:r>
              <a:t>·  пластична функція, тобто забезпечення організму пластичними речовинами (білки, мінеральні речовини, жири, вуглеводи);</a:t>
            </a:r>
          </a:p>
          <a:p>
            <a:pPr marL="0" indent="0" algn="just">
              <a:lnSpc>
                <a:spcPct val="80000"/>
              </a:lnSpc>
              <a:buSzTx/>
              <a:buFont typeface="Wingdings 3"/>
              <a:buNone/>
              <a:defRPr sz="1700"/>
            </a:pPr>
            <a:r>
              <a:t>·  біорегуляторна функція, тобто забезпечення надходження в організм речовин, з яких утворюються біологічні регулятори обміну речовин у тканинах (білки, вітаміни, мікроелементи, поліненасичені жирні кислоти);</a:t>
            </a:r>
          </a:p>
          <a:p>
            <a:pPr marL="0" indent="0" algn="just">
              <a:lnSpc>
                <a:spcPct val="80000"/>
              </a:lnSpc>
              <a:buSzTx/>
              <a:buFont typeface="Wingdings 3"/>
              <a:buNone/>
              <a:defRPr sz="1700"/>
            </a:pPr>
            <a:r>
              <a:t>·    пристосувально—регуляторна функція, тобто забезпечення організму речовинами, які мають виняткове, специфічне значення з точки зору адаптації різних органів та систем до різних умов перебування людини (харчові волокна, вода);</a:t>
            </a:r>
          </a:p>
          <a:p>
            <a:pPr marL="0" indent="0" algn="just">
              <a:lnSpc>
                <a:spcPct val="80000"/>
              </a:lnSpc>
              <a:buSzTx/>
              <a:buFont typeface="Wingdings 3"/>
              <a:buNone/>
              <a:defRPr sz="1700"/>
            </a:pPr>
            <a:r>
              <a:t>·   імуно—регуляторна функція, тобто забезпечення організму речовинами, завдяки яким він може протистояти впливу різноманітних чинників, що ушкоджують (білки, вітаміни, мінеральні речовини);</a:t>
            </a:r>
          </a:p>
          <a:p>
            <a:pPr marL="0" indent="0" algn="just">
              <a:lnSpc>
                <a:spcPct val="80000"/>
              </a:lnSpc>
              <a:buSzTx/>
              <a:buFont typeface="Wingdings 3"/>
              <a:buNone/>
              <a:defRPr sz="1700"/>
            </a:pPr>
            <a:r>
              <a:t>· реабілітаційна функція, тобто забезпечення організму речовинами, які сприяють відновленню здоров’я хворих (дієтичні продукти, фармакологічні властивості речовин при їх зменшенні в раціоні або кулінарній обробці)</a:t>
            </a:r>
          </a:p>
          <a:p>
            <a:pPr marL="0" indent="0" algn="just">
              <a:lnSpc>
                <a:spcPct val="80000"/>
              </a:lnSpc>
              <a:buSzTx/>
              <a:buFont typeface="Wingdings 3"/>
              <a:buNone/>
              <a:defRPr sz="1700"/>
            </a:pPr>
            <a:r>
              <a:t>· сигнально—мотиваційна функція, тобто забезпечення організму смаковими речовинами, які сприяють підтриманню на певному рівні харчової мотивації (смакові та екстрактивні речовини).</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Объект 2"/>
          <p:cNvSpPr txBox="1">
            <a:spLocks noGrp="1"/>
          </p:cNvSpPr>
          <p:nvPr>
            <p:ph type="body" idx="1"/>
          </p:nvPr>
        </p:nvSpPr>
        <p:spPr>
          <a:xfrm>
            <a:off x="1109471" y="597407"/>
            <a:ext cx="10277858" cy="5815586"/>
          </a:xfrm>
          <a:prstGeom prst="rect">
            <a:avLst/>
          </a:prstGeom>
        </p:spPr>
        <p:txBody>
          <a:bodyPr/>
          <a:lstStyle/>
          <a:p>
            <a:pPr marL="0" indent="0" algn="just">
              <a:lnSpc>
                <a:spcPct val="80000"/>
              </a:lnSpc>
              <a:buSzTx/>
              <a:buFont typeface="Wingdings 3"/>
              <a:buNone/>
              <a:defRPr sz="1800"/>
            </a:pPr>
            <a:r>
              <a:t>                     </a:t>
            </a:r>
          </a:p>
          <a:p>
            <a:pPr marL="0" indent="0" algn="just">
              <a:lnSpc>
                <a:spcPct val="80000"/>
              </a:lnSpc>
              <a:buSzTx/>
              <a:buFont typeface="Wingdings 3"/>
              <a:buNone/>
              <a:defRPr sz="1800" b="1" i="1">
                <a:solidFill>
                  <a:srgbClr val="00B0F0"/>
                </a:solidFill>
              </a:defRPr>
            </a:pPr>
            <a:r>
              <a:t>                      До числа основних видів харчування слід віднести:</a:t>
            </a:r>
          </a:p>
          <a:p>
            <a:pPr marL="0" indent="0" algn="just">
              <a:lnSpc>
                <a:spcPct val="80000"/>
              </a:lnSpc>
              <a:buSzTx/>
              <a:buFont typeface="Wingdings 3"/>
              <a:buNone/>
              <a:defRPr sz="1800" b="1" i="1">
                <a:solidFill>
                  <a:srgbClr val="92D050"/>
                </a:solidFill>
              </a:defRPr>
            </a:pPr>
            <a:r>
              <a:t>Раціональне харчування</a:t>
            </a:r>
            <a:r>
              <a:rPr b="0" i="0">
                <a:solidFill>
                  <a:srgbClr val="FFFFFF"/>
                </a:solidFill>
              </a:rPr>
              <a:t>, що переважно забезпечує специфічну дію і являє собою фізіологічно—повноцінне харчування здорової людини.</a:t>
            </a:r>
          </a:p>
          <a:p>
            <a:pPr marL="0" indent="0" algn="just">
              <a:lnSpc>
                <a:spcPct val="80000"/>
              </a:lnSpc>
              <a:buSzTx/>
              <a:buFont typeface="Wingdings 3"/>
              <a:buNone/>
              <a:defRPr sz="1800"/>
            </a:pPr>
            <a:r>
              <a:t> </a:t>
            </a:r>
            <a:r>
              <a:rPr b="1" i="1">
                <a:solidFill>
                  <a:srgbClr val="92D050"/>
                </a:solidFill>
              </a:rPr>
              <a:t>Преветивне харчування</a:t>
            </a:r>
            <a:r>
              <a:t>, що переважно забезпечує неспецифічну дію і являє собою раціональне харчування запобіжного характеру, яке відкоректоване з урахуванням впливу на організм факторів ризику розвитку неінфекційних захворювань та притаманних кожній людині фізіологічних та біохімічних властивостей.</a:t>
            </a:r>
          </a:p>
          <a:p>
            <a:pPr marL="0" indent="0" algn="just">
              <a:lnSpc>
                <a:spcPct val="80000"/>
              </a:lnSpc>
              <a:buSzTx/>
              <a:buFont typeface="Wingdings 3"/>
              <a:buNone/>
              <a:defRPr sz="1800" b="1" i="1">
                <a:solidFill>
                  <a:srgbClr val="92D050"/>
                </a:solidFill>
              </a:defRPr>
            </a:pPr>
            <a:r>
              <a:t>Лікувально—профілактичне харчування</a:t>
            </a:r>
            <a:r>
              <a:rPr b="0" i="0">
                <a:solidFill>
                  <a:srgbClr val="FFFFFF"/>
                </a:solidFill>
              </a:rPr>
              <a:t>, яке переважно забезпечує захисну дію і максимально наближене до раціонального, проте, відрізняється тим, що у ньому підсилені певні функції їжі з урахуванням особливостей несприятливого впливу виробничих чинників.</a:t>
            </a:r>
          </a:p>
          <a:p>
            <a:pPr marL="0" indent="0" algn="just">
              <a:lnSpc>
                <a:spcPct val="80000"/>
              </a:lnSpc>
              <a:buSzTx/>
              <a:buFont typeface="Wingdings 3"/>
              <a:buNone/>
              <a:defRPr sz="1800" b="1" i="1">
                <a:solidFill>
                  <a:srgbClr val="92D050"/>
                </a:solidFill>
              </a:defRPr>
            </a:pPr>
            <a:r>
              <a:t>Лікувально—дієтичне харчування</a:t>
            </a:r>
            <a:r>
              <a:rPr b="0" i="0">
                <a:solidFill>
                  <a:srgbClr val="FFFFFF"/>
                </a:solidFill>
              </a:rPr>
              <a:t>, яке переважно забезпечує фармакологічну  дію і є невід’ємною частиною комплексного лікування з приводу різних захворювань у лікувально—профілактичних закладах та установах.</a:t>
            </a:r>
          </a:p>
          <a:p>
            <a:pPr marL="0" indent="0" algn="just">
              <a:lnSpc>
                <a:spcPct val="80000"/>
              </a:lnSpc>
              <a:buSzTx/>
              <a:buFont typeface="Wingdings 3"/>
              <a:buNone/>
              <a:defRPr sz="1800"/>
            </a:pPr>
            <a:r>
              <a:t>Таким чином, раціональне харчування являє собою харчування, яке забезпечує постiйнiсть внутрiшнього середовища органiзму (гомеостаз) i пiдтримує його основнi життєво—важливi функцiї (рiст, розвиток, дiяльнiсть рiзних органiв i систем) на високому рiвнi в умовах впливу різноманітних чинників навколишнього середовища.</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Объект 2"/>
          <p:cNvSpPr txBox="1">
            <a:spLocks noGrp="1"/>
          </p:cNvSpPr>
          <p:nvPr>
            <p:ph type="body" idx="1"/>
          </p:nvPr>
        </p:nvSpPr>
        <p:spPr>
          <a:xfrm>
            <a:off x="1133856" y="658367"/>
            <a:ext cx="10155936" cy="5657090"/>
          </a:xfrm>
          <a:prstGeom prst="rect">
            <a:avLst/>
          </a:prstGeom>
        </p:spPr>
        <p:txBody>
          <a:bodyPr/>
          <a:lstStyle/>
          <a:p>
            <a:pPr marL="0" indent="0">
              <a:lnSpc>
                <a:spcPct val="80000"/>
              </a:lnSpc>
              <a:buSzTx/>
              <a:buFont typeface="Wingdings 3"/>
              <a:buNone/>
              <a:defRPr sz="1800"/>
            </a:pPr>
            <a:endParaRPr/>
          </a:p>
          <a:p>
            <a:pPr marL="0" indent="0">
              <a:lnSpc>
                <a:spcPct val="80000"/>
              </a:lnSpc>
              <a:buSzTx/>
              <a:buFont typeface="Wingdings 3"/>
              <a:buNone/>
              <a:defRPr sz="1800" b="1" i="1">
                <a:solidFill>
                  <a:srgbClr val="92D050"/>
                </a:solidFill>
              </a:defRPr>
            </a:pPr>
            <a:r>
              <a:t>                          Гігієнічні принципи раціонального харчування:</a:t>
            </a:r>
          </a:p>
          <a:p>
            <a:pPr marL="0" indent="0">
              <a:lnSpc>
                <a:spcPct val="80000"/>
              </a:lnSpc>
              <a:buSzTx/>
              <a:buFont typeface="Wingdings 3"/>
              <a:buNone/>
              <a:defRPr sz="1800"/>
            </a:pPr>
            <a:r>
              <a:t>1) енергетична цiннiсть харчового рацiону повинна вiдповiдати величинi добових енерговитрат людини (у дiтей енергетичну цінність слід збільшити на 10—15%), тобто харчування повинно бути адекватним;</a:t>
            </a:r>
          </a:p>
          <a:p>
            <a:pPr marL="0" indent="0">
              <a:lnSpc>
                <a:spcPct val="80000"/>
              </a:lnSpc>
              <a:buSzTx/>
              <a:buFont typeface="Wingdings 3"/>
              <a:buNone/>
              <a:defRPr sz="1800"/>
            </a:pPr>
            <a:r>
              <a:t>2) харчовий рацiон повинен вмiщувати всi необхiднi харчовi речовини у вiдповiдних кiлькостях та у вiдповiдних спiввiдношеннях, харчування повинно бути збалансованим;</a:t>
            </a:r>
          </a:p>
          <a:p>
            <a:pPr marL="0" indent="0">
              <a:lnSpc>
                <a:spcPct val="80000"/>
              </a:lnSpc>
              <a:buSzTx/>
              <a:buFont typeface="Wingdings 3"/>
              <a:buNone/>
              <a:defRPr sz="1800"/>
            </a:pPr>
            <a:r>
              <a:t>3) слід дотримуватися правильного режиму харчування (час і тривалiсть прийомів їжi, кратнiсть i iнтервали мiж ними, черговiсть прийому страв, розподiл рацiону за прийомам тощо);</a:t>
            </a:r>
          </a:p>
          <a:p>
            <a:pPr marL="0" indent="0">
              <a:lnSpc>
                <a:spcPct val="80000"/>
              </a:lnSpc>
              <a:buSzTx/>
              <a:buFont typeface="Wingdings 3"/>
              <a:buNone/>
              <a:defRPr sz="1800"/>
            </a:pPr>
            <a:r>
              <a:t>4) їжа повинна готуватися з , доброякiсних, свiжих та рiзноманiтних продуктiв;</a:t>
            </a:r>
          </a:p>
          <a:p>
            <a:pPr marL="0" indent="0">
              <a:lnSpc>
                <a:spcPct val="80000"/>
              </a:lnSpc>
              <a:buSzTx/>
              <a:buFont typeface="Wingdings 3"/>
              <a:buNone/>
              <a:defRPr sz="1800"/>
            </a:pPr>
            <a:r>
              <a:t>5) їжа повинна бути бездоганною у санiтарно—епiдемiологічному вiдношеннi і, отже, не вмiщувати патогенних речовин;</a:t>
            </a:r>
          </a:p>
          <a:p>
            <a:pPr marL="0" indent="0">
              <a:lnSpc>
                <a:spcPct val="80000"/>
              </a:lnSpc>
              <a:buSzTx/>
              <a:buFont typeface="Wingdings 3"/>
              <a:buNone/>
              <a:defRPr sz="1800"/>
            </a:pPr>
            <a:r>
              <a:t>6) слід проводити правильну кулiнарну обробку;</a:t>
            </a:r>
          </a:p>
          <a:p>
            <a:pPr marL="0" indent="0">
              <a:lnSpc>
                <a:spcPct val="80000"/>
              </a:lnSpc>
              <a:buSzTx/>
              <a:buFont typeface="Wingdings 3"/>
              <a:buNone/>
              <a:defRPr sz="1800"/>
            </a:pPr>
            <a:r>
              <a:t>7) слід забезпечити оптимальні умови для прийому їжі (оптимальні органолептичнi властивості страв, сервiровка столу, iнтер’єр їдальнi, мiкроклiматичний комфорт, вiдповiдний об’єм їжi, що надає почуття насичення тощо).</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Прямоугольник 3"/>
          <p:cNvSpPr txBox="1"/>
          <p:nvPr/>
        </p:nvSpPr>
        <p:spPr>
          <a:xfrm>
            <a:off x="45719" y="344177"/>
            <a:ext cx="12100562" cy="5679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b="1">
                <a:solidFill>
                  <a:srgbClr val="FFFFFF"/>
                </a:solidFill>
              </a:defRPr>
            </a:pPr>
            <a:r>
              <a:t>Харчовий статус організму і методика його вивчення</a:t>
            </a:r>
          </a:p>
          <a:p>
            <a:pPr algn="just">
              <a:defRPr>
                <a:solidFill>
                  <a:srgbClr val="FFFFFF"/>
                </a:solidFill>
              </a:defRPr>
            </a:pPr>
            <a:r>
              <a:t/>
            </a:r>
            <a:br/>
            <a:endParaRPr/>
          </a:p>
          <a:p>
            <a:pPr algn="just">
              <a:defRPr>
                <a:solidFill>
                  <a:srgbClr val="FFFFFF"/>
                </a:solidFill>
              </a:defRPr>
            </a:pPr>
            <a:r>
              <a:t>під </a:t>
            </a:r>
            <a:r>
              <a:rPr b="1"/>
              <a:t>харчовим статусом </a:t>
            </a:r>
            <a:r>
              <a:t>розуміють фізіологічний стан організму, обумовлене його харчуванням. Харчовий статус визначають: співвідношенням маси тіла з віком, статтю, конституцією людини, біохімічними показниками обміну речовин, наявністю ознак аліментарних і аліментарно-зумовлених розладів і захворювань.</a:t>
            </a:r>
          </a:p>
          <a:p>
            <a:pPr algn="just">
              <a:defRPr>
                <a:solidFill>
                  <a:srgbClr val="FFFFFF"/>
                </a:solidFill>
              </a:defRPr>
            </a:pPr>
            <a:r>
              <a:t>Вивчення харчового статусу людини або організованого колективу з однаковою фізичної, емоційним навантаженням і однаковим харчуванням дозволяє об'єктивно оцінити це харчування і своєчасно виявити аліментарно-обумовлені порушення здоров'я і захворювання (енергетично-білкову, вітамінну, макро-, мікроелементну недостатність і ін.). Тому поряд з визначенням енергетичних витрат і повноцінності добового раціону оцінка харчового статусу є одним з перших і основних методів медичного контролю за харчуванням різнихстатево-вікова і соціально-професійних груп населення.</a:t>
            </a:r>
          </a:p>
          <a:p>
            <a:pPr algn="just">
              <a:defRPr>
                <a:solidFill>
                  <a:srgbClr val="FFFFFF"/>
                </a:solidFill>
              </a:defRPr>
            </a:pPr>
            <a:r>
              <a:t>У класифікації харчового статусу виділяють кілька категорій:</a:t>
            </a:r>
          </a:p>
          <a:p>
            <a:pPr algn="just">
              <a:buSzPct val="100000"/>
              <a:buAutoNum type="arabicPeriod"/>
              <a:defRPr>
                <a:solidFill>
                  <a:srgbClr val="FFFFFF"/>
                </a:solidFill>
              </a:defRPr>
            </a:pPr>
            <a:r>
              <a:t>Оптимальний, при якому фізіологічний стан організму і маса тіла людини відповідають його росту, віком, статтю, тяжкості, інтенсивності та напруженості виконуваної роботи.</a:t>
            </a:r>
          </a:p>
          <a:p>
            <a:pPr algn="just">
              <a:buSzPct val="100000"/>
              <a:buAutoNum type="arabicPeriod"/>
              <a:defRPr>
                <a:solidFill>
                  <a:srgbClr val="FFFFFF"/>
                </a:solidFill>
              </a:defRPr>
            </a:pPr>
            <a:r>
              <a:t>Надмірний, обумовлений спадковою схильністю, недостатніми фізичними навантаженнями, переїданням. Він характеризується збільшенням маси тіла, ожиріння, яке буває чотирьох ступенів (I- маса тіла за рахунок жировідкладення більше на 15-20% нормальної маси тіла; ІІ - на 30-49%; ІІІ - на 50-99%; ІV - на 100% і більше); </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Прямоугольник 1"/>
          <p:cNvSpPr txBox="1"/>
          <p:nvPr/>
        </p:nvSpPr>
        <p:spPr>
          <a:xfrm>
            <a:off x="45719" y="988969"/>
            <a:ext cx="12100562" cy="4841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buSzPct val="100000"/>
              <a:buAutoNum type="arabicPeriod"/>
              <a:defRPr>
                <a:solidFill>
                  <a:srgbClr val="FFFFFF"/>
                </a:solidFill>
              </a:defRPr>
            </a:pPr>
            <a:endParaRPr/>
          </a:p>
          <a:p>
            <a:pPr algn="just">
              <a:defRPr>
                <a:solidFill>
                  <a:srgbClr val="FFFFFF"/>
                </a:solidFill>
              </a:defRPr>
            </a:pPr>
            <a:r>
              <a:t>3. Недостатній, коли маса тіла відстає від віку і зростання, обумовлений недоїданням (кількісним і якісним), важким і інтенсивним фізичним працею, психоемоційним напруженням тощо.</a:t>
            </a:r>
          </a:p>
          <a:p>
            <a:pPr algn="just">
              <a:defRPr>
                <a:solidFill>
                  <a:srgbClr val="FFFFFF"/>
                </a:solidFill>
              </a:defRPr>
            </a:pPr>
            <a:r>
              <a:t>Крім наведених вище професор П.Є. Калмиков (С.птб., РФ) виділяє додатково такі категорії харчового статусу:</a:t>
            </a:r>
          </a:p>
          <a:p>
            <a:pPr algn="just">
              <a:defRPr>
                <a:solidFill>
                  <a:srgbClr val="FFFFFF"/>
                </a:solidFill>
              </a:defRPr>
            </a:pPr>
            <a:r>
              <a:t>4. Передхворобливий (преморбідний), Обумовлений, крім названого вище, тими чи іншими порушеннями фізіологічного стану організму, або вираженими дефектами в раціоні (енергетична, білкова, жирова, вітамінна, макро-, мікроелементного недостатність);</a:t>
            </a:r>
          </a:p>
          <a:p>
            <a:pPr algn="just">
              <a:defRPr>
                <a:solidFill>
                  <a:srgbClr val="FFFFFF"/>
                </a:solidFill>
              </a:defRPr>
            </a:pPr>
            <a:r>
              <a:t>5. Болючий - схуднення, обумовлене хворобою, голодуванням (значними дефектами в раціоні - кількісними і якісними). Голодування може проявлятися в двох формах - кахексії (сильне схуднення, маразм) і набряку (квашиоркор), Обумовленого в першу чергу відсутністю в раціоні білків. Вітамінне голодування - в авітамінозах (цинга, бери-бери, рахіт та інших), дефіцити інших нутрієнтів - у відповідних видах патології.</a:t>
            </a:r>
          </a:p>
          <a:p>
            <a:pPr algn="just">
              <a:defRPr>
                <a:solidFill>
                  <a:srgbClr val="FFFFFF"/>
                </a:solidFill>
              </a:defRPr>
            </a:pPr>
            <a:r>
              <a:t>Вивчення харчового статусу людини або колективу, що характеризується однорідним харчуванням і режимом праці, проводиться по цілому комплексу показників - суб'єктивних (анкети, опитування) і об'єктивних.</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Прямоугольник 1"/>
          <p:cNvSpPr txBox="1"/>
          <p:nvPr/>
        </p:nvSpPr>
        <p:spPr>
          <a:xfrm>
            <a:off x="45719" y="1249054"/>
            <a:ext cx="12100562" cy="3444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000">
                <a:solidFill>
                  <a:srgbClr val="FFFFFF"/>
                </a:solidFill>
              </a:defRPr>
            </a:pPr>
            <a:r>
              <a:t>анкетно-опитувальні дані повинні включати наступну інформацію:</a:t>
            </a:r>
          </a:p>
          <a:p>
            <a:pPr algn="just">
              <a:defRPr sz="2000">
                <a:solidFill>
                  <a:srgbClr val="FFFFFF"/>
                </a:solidFill>
              </a:defRPr>
            </a:pPr>
            <a:r>
              <a:t>- паспортні дані, стать, вік, професію;</a:t>
            </a:r>
          </a:p>
          <a:p>
            <a:pPr algn="just">
              <a:defRPr sz="2000">
                <a:solidFill>
                  <a:srgbClr val="FFFFFF"/>
                </a:solidFill>
              </a:defRPr>
            </a:pPr>
            <a:r>
              <a:t>- шкідливі звички (куріння, вживання алкоголю, наркотиків);</a:t>
            </a:r>
          </a:p>
          <a:p>
            <a:pPr algn="just">
              <a:defRPr sz="2000">
                <a:solidFill>
                  <a:srgbClr val="FFFFFF"/>
                </a:solidFill>
              </a:defRPr>
            </a:pPr>
            <a:r>
              <a:t>- умови праці (вид трудової діяльності, тяжкість і напруженість праці, характер і вираженість професійних шкідливостей - фізичних, хімічних, біологічних, перенапруження окремих органів і систем);</a:t>
            </a:r>
          </a:p>
          <a:p>
            <a:pPr algn="just">
              <a:defRPr sz="2000">
                <a:solidFill>
                  <a:srgbClr val="FFFFFF"/>
                </a:solidFill>
              </a:defRPr>
            </a:pPr>
            <a:r>
              <a:t>- умови побуту, ступінь і якість комунального обслуговування, заняття фізичною культурою, спортом (вид, регулярність занять), економічні можливості родини або організованого колективу;</a:t>
            </a:r>
          </a:p>
          <a:p>
            <a:pPr algn="just">
              <a:defRPr sz="2000">
                <a:solidFill>
                  <a:srgbClr val="FFFFFF"/>
                </a:solidFill>
              </a:defRPr>
            </a:pPr>
            <a:r>
              <a:t>- характер харчування за один - три дні: кількість прийомів їжі, час і місце прийому, перелік страв, продуктів, їх маса, якість кулінарної обробки.</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Объект 2"/>
          <p:cNvSpPr txBox="1">
            <a:spLocks noGrp="1"/>
          </p:cNvSpPr>
          <p:nvPr>
            <p:ph type="body" idx="1"/>
          </p:nvPr>
        </p:nvSpPr>
        <p:spPr>
          <a:xfrm>
            <a:off x="1316735" y="548639"/>
            <a:ext cx="9729218" cy="5815586"/>
          </a:xfrm>
          <a:prstGeom prst="rect">
            <a:avLst/>
          </a:prstGeom>
        </p:spPr>
        <p:txBody>
          <a:bodyPr/>
          <a:lstStyle/>
          <a:p>
            <a:endParaRPr/>
          </a:p>
          <a:p>
            <a:pPr marL="0" indent="0">
              <a:buSzTx/>
              <a:buFont typeface="Wingdings 3"/>
              <a:buNone/>
              <a:defRPr b="1" i="1">
                <a:solidFill>
                  <a:srgbClr val="92D050"/>
                </a:solidFill>
              </a:defRPr>
            </a:pPr>
            <a:r>
              <a:t>Основними критерiями оцiнки енергетичної адекватності харчування є:</a:t>
            </a:r>
          </a:p>
          <a:p>
            <a:pPr marL="0" indent="0">
              <a:buSzTx/>
              <a:buFont typeface="Wingdings 3"/>
              <a:buNone/>
            </a:pPr>
            <a:r>
              <a:t>·        маса тiла;</a:t>
            </a:r>
          </a:p>
          <a:p>
            <a:pPr marL="0" indent="0">
              <a:buSzTx/>
              <a:buFont typeface="Wingdings 3"/>
              <a:buNone/>
            </a:pPr>
            <a:r>
              <a:t>·        масо—ростовий показник;</a:t>
            </a:r>
          </a:p>
          <a:p>
            <a:pPr marL="0" indent="0">
              <a:buSzTx/>
              <a:buFont typeface="Wingdings 3"/>
              <a:buNone/>
            </a:pPr>
            <a:r>
              <a:t>·        товщина підшкiрно—жирової складки.</a:t>
            </a:r>
          </a:p>
          <a:p>
            <a:pPr marL="0" indent="0">
              <a:buSzTx/>
              <a:buFont typeface="Wingdings 3"/>
              <a:buNone/>
            </a:pPr>
            <a:r>
              <a:t>  </a:t>
            </a:r>
            <a:r>
              <a:rPr b="1" i="1">
                <a:solidFill>
                  <a:srgbClr val="92D050"/>
                </a:solidFill>
              </a:rPr>
              <a:t>Основними критерiями оцiнки вітамінної адекватності харчування є:</a:t>
            </a:r>
          </a:p>
          <a:p>
            <a:pPr marL="0" indent="0">
              <a:buSzTx/>
              <a:buFont typeface="Wingdings 3"/>
              <a:buNone/>
            </a:pPr>
            <a:r>
              <a:t>·        резистентнiсть капiлярiв;</a:t>
            </a:r>
          </a:p>
          <a:p>
            <a:pPr marL="0" indent="0">
              <a:buSzTx/>
              <a:buFont typeface="Wingdings 3"/>
              <a:buNone/>
            </a:pPr>
            <a:r>
              <a:t>·        кiлькiсть аскорбінової кислоти, що виводиться з сечею;</a:t>
            </a:r>
          </a:p>
          <a:p>
            <a:pPr marL="0" indent="0">
              <a:buSzTx/>
              <a:buFont typeface="Wingdings 3"/>
              <a:buNone/>
            </a:pPr>
            <a:r>
              <a:t>·        симптоми часткової вiтамiнної недостатності (насамперед, набряклiсть, розпушування та кровоточивiсть ясен, фолiкулярний гiперкератоз або симптом “гусячої шкiри”, сухiсть шкiри, жирна себорея, хейлоз, зайда тощо)</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Объект 2"/>
          <p:cNvSpPr txBox="1">
            <a:spLocks noGrp="1"/>
          </p:cNvSpPr>
          <p:nvPr>
            <p:ph type="body" idx="1"/>
          </p:nvPr>
        </p:nvSpPr>
        <p:spPr>
          <a:xfrm>
            <a:off x="1214846" y="744582"/>
            <a:ext cx="9980023" cy="5577840"/>
          </a:xfrm>
          <a:prstGeom prst="rect">
            <a:avLst/>
          </a:prstGeom>
        </p:spPr>
        <p:txBody>
          <a:bodyPr/>
          <a:lstStyle/>
          <a:p>
            <a:pPr marL="0" indent="0" algn="ctr">
              <a:lnSpc>
                <a:spcPct val="90000"/>
              </a:lnSpc>
              <a:buSzTx/>
              <a:buFont typeface="Wingdings 3"/>
              <a:buNone/>
            </a:pPr>
            <a:r>
              <a:t>В ході оцiнки адекватностi харчування велике значення має визначення та обгрунтування фізіолого—гігієнічних норм харчування.</a:t>
            </a:r>
          </a:p>
          <a:p>
            <a:pPr>
              <a:lnSpc>
                <a:spcPct val="90000"/>
              </a:lnSpc>
            </a:pPr>
            <a:endParaRPr/>
          </a:p>
          <a:p>
            <a:pPr marL="0" indent="0">
              <a:lnSpc>
                <a:spcPct val="90000"/>
              </a:lnSpc>
              <a:buSzTx/>
              <a:buFont typeface="Wingdings 3"/>
              <a:buNone/>
            </a:pPr>
            <a:r>
              <a:t>Виділяють:</a:t>
            </a:r>
          </a:p>
          <a:p>
            <a:pPr>
              <a:lnSpc>
                <a:spcPct val="90000"/>
              </a:lnSpc>
            </a:pPr>
            <a:endParaRPr/>
          </a:p>
          <a:p>
            <a:pPr marL="0" indent="0">
              <a:lnSpc>
                <a:spcPct val="90000"/>
              </a:lnSpc>
              <a:buSzTx/>
              <a:buFont typeface="Wingdings 3"/>
              <a:buNone/>
            </a:pPr>
            <a:r>
              <a:t>                        </a:t>
            </a:r>
            <a:r>
              <a:rPr b="1" i="1">
                <a:solidFill>
                  <a:srgbClr val="FFFF00"/>
                </a:solidFill>
              </a:rPr>
              <a:t>1. Дитячi диференцiйовані вiковi нормативи:</a:t>
            </a:r>
          </a:p>
          <a:p>
            <a:pPr>
              <a:lnSpc>
                <a:spcPct val="90000"/>
              </a:lnSpc>
            </a:pPr>
            <a:endParaRPr b="1" i="1">
              <a:solidFill>
                <a:srgbClr val="FFFF00"/>
              </a:solidFill>
            </a:endParaRPr>
          </a:p>
          <a:p>
            <a:pPr marL="0" indent="0">
              <a:lnSpc>
                <a:spcPct val="90000"/>
              </a:lnSpc>
              <a:buSzTx/>
              <a:buFont typeface="Wingdings 3"/>
              <a:buNone/>
            </a:pPr>
            <a:r>
              <a:t>                        6 мiсяців — 1 рік;                               1 — 1,5 років;</a:t>
            </a:r>
          </a:p>
          <a:p>
            <a:pPr>
              <a:lnSpc>
                <a:spcPct val="90000"/>
              </a:lnSpc>
            </a:pPr>
            <a:endParaRPr/>
          </a:p>
          <a:p>
            <a:pPr marL="0" indent="0">
              <a:lnSpc>
                <a:spcPct val="90000"/>
              </a:lnSpc>
              <a:buSzTx/>
              <a:buFont typeface="Wingdings 3"/>
              <a:buNone/>
            </a:pPr>
            <a:r>
              <a:t>                        1,5 — 2 років;                                     3 — 4 років;</a:t>
            </a:r>
          </a:p>
          <a:p>
            <a:pPr>
              <a:lnSpc>
                <a:spcPct val="90000"/>
              </a:lnSpc>
            </a:pPr>
            <a:endParaRPr/>
          </a:p>
          <a:p>
            <a:pPr marL="0" indent="0">
              <a:lnSpc>
                <a:spcPct val="90000"/>
              </a:lnSpc>
              <a:buSzTx/>
              <a:buFont typeface="Wingdings 3"/>
              <a:buNone/>
            </a:pPr>
            <a:r>
              <a:t>                        5 — 6 років;                                        7 — 10 років;</a:t>
            </a:r>
          </a:p>
          <a:p>
            <a:pPr>
              <a:lnSpc>
                <a:spcPct val="90000"/>
              </a:lnSpc>
            </a:pPr>
            <a:endParaRPr/>
          </a:p>
          <a:p>
            <a:pPr marL="0" indent="0">
              <a:lnSpc>
                <a:spcPct val="90000"/>
              </a:lnSpc>
              <a:buSzTx/>
              <a:buFont typeface="Wingdings 3"/>
              <a:buNone/>
            </a:pPr>
            <a:r>
              <a:t>                        11 — 13 років;                                    14 — 17 років.</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Объект 2"/>
          <p:cNvSpPr txBox="1">
            <a:spLocks noGrp="1"/>
          </p:cNvSpPr>
          <p:nvPr>
            <p:ph type="body" idx="1"/>
          </p:nvPr>
        </p:nvSpPr>
        <p:spPr>
          <a:xfrm>
            <a:off x="1149530" y="561703"/>
            <a:ext cx="9927774" cy="5917473"/>
          </a:xfrm>
          <a:prstGeom prst="rect">
            <a:avLst/>
          </a:prstGeom>
        </p:spPr>
        <p:txBody>
          <a:bodyPr/>
          <a:lstStyle/>
          <a:p>
            <a:pPr marL="0" indent="0" algn="ctr">
              <a:buSzTx/>
              <a:buFont typeface="Wingdings 3"/>
              <a:buNone/>
              <a:defRPr b="1" i="1">
                <a:solidFill>
                  <a:srgbClr val="FFFF00"/>
                </a:solidFill>
              </a:defRPr>
            </a:pPr>
            <a:r>
              <a:t>2. Hормативи для дорослого населення:</a:t>
            </a:r>
          </a:p>
          <a:p>
            <a:pPr marL="0" indent="0" algn="ctr">
              <a:buSzTx/>
              <a:buFont typeface="Wingdings 3"/>
              <a:buNone/>
              <a:defRPr b="1" i="1">
                <a:solidFill>
                  <a:srgbClr val="00B0F0"/>
                </a:solidFill>
              </a:defRPr>
            </a:pPr>
            <a:r>
              <a:t>а) для цивiльного населення:</a:t>
            </a:r>
          </a:p>
          <a:p>
            <a:pPr marL="0" indent="0">
              <a:buSzTx/>
              <a:buFont typeface="Wingdings 3"/>
              <a:buNone/>
              <a:defRPr b="1" i="1">
                <a:solidFill>
                  <a:srgbClr val="C59EC3"/>
                </a:solidFill>
              </a:defRPr>
            </a:pPr>
            <a:r>
              <a:t>А. для здорових працюючих:</a:t>
            </a:r>
          </a:p>
          <a:p>
            <a:pPr marL="0" indent="0">
              <a:buSzTx/>
              <a:buFont typeface="Wingdings 3"/>
              <a:buNone/>
            </a:pPr>
            <a:r>
              <a:t>1) за iнтенсивністю працi на підставі визначення величин коефіцієнта фізичної активності (4 групи);</a:t>
            </a:r>
          </a:p>
          <a:p>
            <a:pPr marL="0" indent="0">
              <a:buSzTx/>
              <a:buFont typeface="Wingdings 3"/>
              <a:buNone/>
            </a:pPr>
            <a:r>
              <a:t>2) спецiальнi (у залежностi вiд фiзiологiчного стану органiзму):</a:t>
            </a:r>
          </a:p>
          <a:p>
            <a:pPr marL="0" indent="0">
              <a:buSzTx/>
              <a:buFont typeface="Wingdings 3"/>
              <a:buNone/>
            </a:pPr>
            <a:r>
              <a:t>·        вагiтнi жiнки;</a:t>
            </a:r>
          </a:p>
          <a:p>
            <a:pPr marL="0" indent="0">
              <a:buSzTx/>
              <a:buFont typeface="Wingdings 3"/>
              <a:buNone/>
            </a:pPr>
            <a:r>
              <a:t>·        жінки, що годують;</a:t>
            </a:r>
          </a:p>
          <a:p>
            <a:pPr marL="0" indent="0">
              <a:buSzTx/>
              <a:buFont typeface="Wingdings 3"/>
              <a:buNone/>
            </a:pPr>
            <a:r>
              <a:t>·        спортсмени;</a:t>
            </a:r>
          </a:p>
          <a:p>
            <a:pPr marL="0" indent="0">
              <a:buSzTx/>
              <a:buFont typeface="Wingdings 3"/>
              <a:buNone/>
            </a:pPr>
            <a:r>
              <a:t>·        студенти.</a:t>
            </a:r>
          </a:p>
          <a:p>
            <a:pPr marL="0" indent="0">
              <a:buSzTx/>
              <a:buFont typeface="Wingdings 3"/>
              <a:buNone/>
            </a:pPr>
            <a:r>
              <a:t>3) на шкiдливих пiдприємствах (лiкувально— профiлактичне харчування)</a:t>
            </a:r>
          </a:p>
          <a:p>
            <a:pPr marL="0" indent="0">
              <a:buSzTx/>
              <a:buFont typeface="Wingdings 3"/>
              <a:buNone/>
              <a:defRPr b="1" i="1">
                <a:solidFill>
                  <a:srgbClr val="C59EC3"/>
                </a:solidFill>
              </a:defRPr>
            </a:pPr>
            <a:r>
              <a:t>Б. для хворих (лiкувально—дiєтичне харчування)</a:t>
            </a:r>
          </a:p>
          <a:p>
            <a:pPr marL="0" indent="0" algn="ctr">
              <a:buSzTx/>
              <a:buFont typeface="Wingdings 3"/>
              <a:buNone/>
              <a:defRPr b="1" i="1">
                <a:solidFill>
                  <a:srgbClr val="00B0F0"/>
                </a:solidFill>
              </a:defRPr>
            </a:pPr>
            <a:r>
              <a:t>б) для вiйськовослужбовцiв</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Объект 2"/>
          <p:cNvSpPr txBox="1">
            <a:spLocks noGrp="1"/>
          </p:cNvSpPr>
          <p:nvPr>
            <p:ph type="body" idx="1"/>
          </p:nvPr>
        </p:nvSpPr>
        <p:spPr>
          <a:xfrm>
            <a:off x="1175657" y="705393"/>
            <a:ext cx="10228217" cy="5617031"/>
          </a:xfrm>
          <a:prstGeom prst="rect">
            <a:avLst/>
          </a:prstGeom>
        </p:spPr>
        <p:txBody>
          <a:bodyPr/>
          <a:lstStyle/>
          <a:p>
            <a:pPr marL="0" indent="0">
              <a:buSzTx/>
              <a:buFont typeface="Wingdings 3"/>
              <a:buNone/>
            </a:pPr>
            <a:r>
              <a:t> До основних показникiв збалансованості харчування, а це другий принцип  раціонального харчування, прийнято вiдносити:</a:t>
            </a:r>
          </a:p>
          <a:p>
            <a:pPr marL="0" indent="0">
              <a:buSzTx/>
              <a:buFont typeface="Wingdings 3"/>
              <a:buNone/>
            </a:pPr>
            <a:r>
              <a:t>1. Вiдповiднiсть вiково—статевих потреб у харчових речовинах їх фактичному споживанню;</a:t>
            </a:r>
          </a:p>
          <a:p>
            <a:pPr marL="0" indent="0">
              <a:buSzTx/>
              <a:buFont typeface="Wingdings 3"/>
              <a:buNone/>
            </a:pPr>
            <a:r>
              <a:t>2. Hаявнiсть у харчовому рацiонi оптимальних спiввiдношень мiж:</a:t>
            </a:r>
          </a:p>
          <a:p>
            <a:pPr marL="0" indent="0">
              <a:buSzTx/>
              <a:buFont typeface="Wingdings 3"/>
              <a:buNone/>
            </a:pPr>
            <a:r>
              <a:t>а) загальною кiлькiстю бiлкiв, жирiв та вуглеводiв — 1 : 1 : 4;</a:t>
            </a:r>
          </a:p>
          <a:p>
            <a:pPr marL="0" indent="0">
              <a:buSzTx/>
              <a:buFont typeface="Wingdings 3"/>
              <a:buNone/>
            </a:pPr>
            <a:r>
              <a:t>б) тваринними та рослинними бiлками — 50% : 50% (згідно з тимчасовими нормами харчування для населення України 45% : 55%);</a:t>
            </a:r>
          </a:p>
          <a:p>
            <a:pPr marL="0" indent="0">
              <a:buSzTx/>
              <a:buFont typeface="Wingdings 3"/>
              <a:buNone/>
            </a:pPr>
            <a:r>
              <a:t>в) тваринними та рослинними жирами — 70% : 30% (10% за рахунок поліненасичених жирних кислот);</a:t>
            </a:r>
          </a:p>
          <a:p>
            <a:pPr marL="0" indent="0">
              <a:buSzTx/>
              <a:buFont typeface="Wingdings 3"/>
              <a:buNone/>
            </a:pPr>
            <a:r>
              <a:t>г) вуглеводiв цукру та крохмалю, тобто, фактично, між моно— та полiцукрами — 20% : 80% (10% за рахунок цукру та 5% за рахунок харчових волокон);</a:t>
            </a:r>
          </a:p>
          <a:p>
            <a:pPr marL="0" indent="0">
              <a:buSzTx/>
              <a:buFont typeface="Wingdings 3"/>
              <a:buNone/>
            </a:pPr>
            <a:r>
              <a:t>д) загальною кiлькiстю Ca та P — 1 : 1,5;</a:t>
            </a:r>
          </a:p>
          <a:p>
            <a:pPr marL="0" indent="0">
              <a:buSzTx/>
              <a:buFont typeface="Wingdings 3"/>
              <a:buNone/>
            </a:pPr>
            <a:r>
              <a:t>е) окремими прийомами їжi.</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Объект 2"/>
          <p:cNvSpPr txBox="1">
            <a:spLocks noGrp="1"/>
          </p:cNvSpPr>
          <p:nvPr>
            <p:ph type="body" idx="1"/>
          </p:nvPr>
        </p:nvSpPr>
        <p:spPr>
          <a:xfrm>
            <a:off x="1201781" y="705394"/>
            <a:ext cx="10045339" cy="5865224"/>
          </a:xfrm>
          <a:prstGeom prst="rect">
            <a:avLst/>
          </a:prstGeom>
        </p:spPr>
        <p:txBody>
          <a:bodyPr/>
          <a:lstStyle/>
          <a:p>
            <a:pPr marL="0" indent="0" algn="just">
              <a:buSzTx/>
              <a:buFont typeface="Wingdings 3"/>
              <a:buNone/>
            </a:pPr>
            <a:r>
              <a:t>Ще один принцип рацiонального харчування — дотримання режиму харчування.</a:t>
            </a:r>
          </a:p>
          <a:p>
            <a:pPr marL="0" indent="0" algn="just">
              <a:buSzTx/>
              <a:buFont typeface="Wingdings 3"/>
              <a:buNone/>
            </a:pPr>
            <a:r>
              <a:t>Пiд </a:t>
            </a:r>
            <a:r>
              <a:rPr b="1" i="1">
                <a:solidFill>
                  <a:srgbClr val="00B0F0"/>
                </a:solidFill>
              </a:rPr>
              <a:t>режимом харчування </a:t>
            </a:r>
            <a:r>
              <a:t>розумiють прийом їжi у певний час, а також найбiльш рацiональний розподiл добового рацiону за прийомами.</a:t>
            </a:r>
          </a:p>
          <a:p>
            <a:pPr marL="0" indent="0" algn="just">
              <a:buSzTx/>
              <a:buFont typeface="Wingdings 3"/>
              <a:buNone/>
            </a:pPr>
            <a:r>
              <a:t>В ході розробки раціонального режиму харчування ураховують:</a:t>
            </a:r>
          </a:p>
          <a:p>
            <a:pPr marL="0" indent="0" algn="just">
              <a:buSzTx/>
              <a:buFont typeface="Wingdings 3"/>
              <a:buNone/>
            </a:pPr>
            <a:r>
              <a:t>·        характер трудової дiяльностi;</a:t>
            </a:r>
          </a:p>
          <a:p>
            <a:pPr marL="0" indent="0" algn="just">
              <a:buSzTx/>
              <a:buFont typeface="Wingdings 3"/>
              <a:buNone/>
            </a:pPr>
            <a:r>
              <a:t>·        особливості режиму дня;</a:t>
            </a:r>
          </a:p>
          <a:p>
            <a:pPr marL="0" indent="0" algn="just">
              <a:buSzTx/>
              <a:buFont typeface="Wingdings 3"/>
              <a:buNone/>
            </a:pPr>
            <a:r>
              <a:t>·        вiково—статеві особливості;</a:t>
            </a:r>
          </a:p>
          <a:p>
            <a:pPr marL="0" indent="0" algn="just">
              <a:buSzTx/>
              <a:buFont typeface="Wingdings 3"/>
              <a:buNone/>
            </a:pPr>
            <a:r>
              <a:t>·        мiсцевi звички;</a:t>
            </a:r>
          </a:p>
          <a:p>
            <a:pPr marL="0" indent="0" algn="just">
              <a:buSzTx/>
              <a:buFont typeface="Wingdings 3"/>
              <a:buNone/>
            </a:pPr>
            <a:r>
              <a:t>·        iндивiдуальнi особливостi органiзму;</a:t>
            </a:r>
          </a:p>
          <a:p>
            <a:pPr marL="0" indent="0" algn="just">
              <a:buSzTx/>
              <a:buFont typeface="Wingdings 3"/>
              <a:buNone/>
            </a:pPr>
            <a:r>
              <a:t>·  психологічні особливості (тип денної працездатності, властивості темпераменту і характеру, проблема нервової анорексії тощо).</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Объект 2"/>
          <p:cNvSpPr txBox="1">
            <a:spLocks noGrp="1"/>
          </p:cNvSpPr>
          <p:nvPr>
            <p:ph type="body" idx="1"/>
          </p:nvPr>
        </p:nvSpPr>
        <p:spPr>
          <a:xfrm>
            <a:off x="1201782" y="744583"/>
            <a:ext cx="10032276" cy="5590904"/>
          </a:xfrm>
          <a:prstGeom prst="rect">
            <a:avLst/>
          </a:prstGeom>
        </p:spPr>
        <p:txBody>
          <a:bodyPr/>
          <a:lstStyle/>
          <a:p>
            <a:pPr marL="0" indent="0" algn="just">
              <a:lnSpc>
                <a:spcPct val="90000"/>
              </a:lnSpc>
              <a:buSzTx/>
              <a:buFont typeface="Wingdings 3"/>
              <a:buNone/>
            </a:pPr>
            <a:r>
              <a:t>В цiлому найбiльш рацiональним слід вважати 3—х або 4—х разове харчування.</a:t>
            </a:r>
          </a:p>
          <a:p>
            <a:pPr marL="0" indent="0">
              <a:lnSpc>
                <a:spcPct val="90000"/>
              </a:lnSpc>
              <a:buSzTx/>
              <a:buFont typeface="Wingdings 3"/>
              <a:buNone/>
            </a:pPr>
            <a:r>
              <a:t>При цьому:</a:t>
            </a:r>
          </a:p>
          <a:p>
            <a:pPr marL="0" indent="0">
              <a:lnSpc>
                <a:spcPct val="90000"/>
              </a:lnSpc>
              <a:buSzTx/>
              <a:buFont typeface="Wingdings 3"/>
              <a:buNone/>
              <a:defRPr b="1" i="1">
                <a:solidFill>
                  <a:srgbClr val="00B0F0"/>
                </a:solidFill>
              </a:defRPr>
            </a:pPr>
            <a:r>
              <a:t>Сніданок </a:t>
            </a:r>
            <a:r>
              <a:rPr b="0" i="0">
                <a:solidFill>
                  <a:srgbClr val="FFFFFF"/>
                </a:solidFill>
              </a:rPr>
              <a:t>повинен забезпечувати в органiзмi запас речовин, що необхiдний для здiйснення майбутньої трудової дiяльностi і, як правило, складає вiд 20 до 30% від величин добової енергетичної цiнностi їжi.</a:t>
            </a:r>
          </a:p>
          <a:p>
            <a:pPr marL="0" indent="0">
              <a:lnSpc>
                <a:spcPct val="90000"/>
              </a:lnSpc>
              <a:buSzTx/>
              <a:buFont typeface="Wingdings 3"/>
              <a:buNone/>
              <a:defRPr b="1" i="1">
                <a:solidFill>
                  <a:srgbClr val="00B0F0"/>
                </a:solidFill>
              </a:defRPr>
            </a:pPr>
            <a:r>
              <a:t>Другий сніданок </a:t>
            </a:r>
            <a:r>
              <a:rPr b="0" i="0">
                <a:solidFill>
                  <a:srgbClr val="FFFFFF"/>
                </a:solidFill>
              </a:rPr>
              <a:t>при організації 4—х разового харчування може складати у залежностi вiд ступеня важкостi роботи, яка виконується, вiд 10 до 25% добового рацiону.</a:t>
            </a:r>
          </a:p>
          <a:p>
            <a:pPr marL="0" indent="0">
              <a:lnSpc>
                <a:spcPct val="90000"/>
              </a:lnSpc>
              <a:buSzTx/>
              <a:buFont typeface="Wingdings 3"/>
              <a:buNone/>
              <a:defRPr b="1" i="1">
                <a:solidFill>
                  <a:srgbClr val="00B0F0"/>
                </a:solidFill>
              </a:defRPr>
            </a:pPr>
            <a:r>
              <a:t>Обід</a:t>
            </a:r>
            <a:r>
              <a:rPr b="0" i="0">
                <a:solidFill>
                  <a:srgbClr val="FFFFFF"/>
                </a:solidFill>
              </a:rPr>
              <a:t>, звичайно, вмiщує вiд 30 до 50% добового рацiону. При цьому найбiльш фiзiологiчним слід вважати такий порядок прийому страв: холодна закуска, рiдка (перша) гаряча страва, друга гаряча страва та солодке.</a:t>
            </a:r>
          </a:p>
          <a:p>
            <a:pPr marL="0" indent="0">
              <a:lnSpc>
                <a:spcPct val="90000"/>
              </a:lnSpc>
              <a:buSzTx/>
              <a:buFont typeface="Wingdings 3"/>
              <a:buNone/>
              <a:defRPr b="1" i="1">
                <a:solidFill>
                  <a:srgbClr val="00B0F0"/>
                </a:solidFill>
              </a:defRPr>
            </a:pPr>
            <a:r>
              <a:t>Вечеря </a:t>
            </a:r>
            <a:r>
              <a:rPr b="0" i="0">
                <a:solidFill>
                  <a:srgbClr val="FFFFFF"/>
                </a:solidFill>
              </a:rPr>
              <a:t>повинна бути легкою i вмiщувати не бiльш, ніж 15—20% добового рацiону.</a:t>
            </a:r>
          </a:p>
          <a:p>
            <a:pPr marL="0" indent="0">
              <a:lnSpc>
                <a:spcPct val="90000"/>
              </a:lnSpc>
              <a:buSzTx/>
              <a:buFont typeface="Wingdings 3"/>
              <a:buNone/>
            </a:pPr>
            <a:r>
              <a:t>Крiм того, необхiдно пiдкреслити, що промiжки мiж прийомами їжi не повиннi перевищувати 4—5 годин.</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Объект 2"/>
          <p:cNvSpPr txBox="1">
            <a:spLocks noGrp="1"/>
          </p:cNvSpPr>
          <p:nvPr>
            <p:ph type="body" idx="1"/>
          </p:nvPr>
        </p:nvSpPr>
        <p:spPr>
          <a:xfrm>
            <a:off x="1214845" y="627017"/>
            <a:ext cx="10045339" cy="5734594"/>
          </a:xfrm>
          <a:prstGeom prst="rect">
            <a:avLst/>
          </a:prstGeom>
        </p:spPr>
        <p:txBody>
          <a:bodyPr/>
          <a:lstStyle/>
          <a:p>
            <a:pPr marL="0" indent="0" algn="just">
              <a:buSzTx/>
              <a:buFont typeface="Wingdings 3"/>
              <a:buNone/>
            </a:pPr>
            <a:r>
              <a:t>Ще одним надзвичайно важливим принципом рацiонального харчування є забезпечення споживання доброякісних, свіжих та різноманітних продуктів.</a:t>
            </a:r>
          </a:p>
          <a:p>
            <a:pPr marL="0" indent="0" algn="ctr">
              <a:buSzTx/>
              <a:buFont typeface="Wingdings 3"/>
              <a:buNone/>
            </a:pPr>
            <a:r>
              <a:t>У зв’язку з цим, слід вiдмiтити, що iснують </a:t>
            </a:r>
          </a:p>
          <a:p>
            <a:pPr marL="0" indent="0" algn="ctr">
              <a:buSzTx/>
              <a:buFont typeface="Wingdings 3"/>
              <a:buNone/>
              <a:defRPr b="1" i="1">
                <a:solidFill>
                  <a:srgbClr val="FFFF00"/>
                </a:solidFill>
              </a:defRPr>
            </a:pPr>
            <a:r>
              <a:t>4 ступеня якостi харчових продуктiв</a:t>
            </a:r>
            <a:r>
              <a:rPr b="0" i="0">
                <a:solidFill>
                  <a:srgbClr val="FFFFFF"/>
                </a:solidFill>
              </a:rPr>
              <a:t>:</a:t>
            </a:r>
          </a:p>
          <a:p>
            <a:pPr marL="0" indent="0" algn="just">
              <a:buSzTx/>
              <a:buFont typeface="Wingdings 3"/>
              <a:buNone/>
            </a:pPr>
            <a:r>
              <a:t>1. Продукт доброякісний — всi характеристики i данi об’єктивних дослiджень в повній мірі вiдповiдають вимогам ДСТу на цей продукт.</a:t>
            </a:r>
          </a:p>
          <a:p>
            <a:pPr marL="0" indent="0" algn="just">
              <a:buSzTx/>
              <a:buFont typeface="Wingdings 3"/>
              <a:buNone/>
            </a:pPr>
            <a:r>
              <a:t>2. Продукт зниженої якості — має вiдхилення вiд ДСТу, які не викликають ані скарг, ані будь—яких вiдхилень у станi здоров’я споживача.</a:t>
            </a:r>
          </a:p>
          <a:p>
            <a:pPr marL="0" indent="0" algn="just">
              <a:buSzTx/>
              <a:buFont typeface="Wingdings 3"/>
              <a:buNone/>
            </a:pPr>
            <a:r>
              <a:t>3. Умовно—придатний продукт — має вiдхилення вiд ДСТу, якi можуть викликати скарги або вiдхилення у станi здоров’я  споживача i, разом з тим, можуть бути усуненi завдяки використанню спеціальних заходiв кулінарної обробки (додаткова термiчна обробка, додавання спецiй i т.д.).</a:t>
            </a:r>
          </a:p>
          <a:p>
            <a:pPr marL="0" indent="0" algn="just">
              <a:buSzTx/>
              <a:buFont typeface="Wingdings 3"/>
              <a:buNone/>
            </a:pPr>
            <a:r>
              <a:t>4. Продукт недоброякісний — продукт, який має суттєвi вiдхилення вiд ДСТу, що можуть викликати скарги та вiдхилення у станi здоров’я споживача i не можуть бути усуненi за допомогою засобів спецiальної кулінарної обробки.</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Объект 2"/>
          <p:cNvSpPr txBox="1">
            <a:spLocks noGrp="1"/>
          </p:cNvSpPr>
          <p:nvPr>
            <p:ph type="body" idx="1"/>
          </p:nvPr>
        </p:nvSpPr>
        <p:spPr>
          <a:xfrm>
            <a:off x="1240970" y="692332"/>
            <a:ext cx="9784082" cy="5799909"/>
          </a:xfrm>
          <a:prstGeom prst="rect">
            <a:avLst/>
          </a:prstGeom>
        </p:spPr>
        <p:txBody>
          <a:bodyPr/>
          <a:lstStyle/>
          <a:p>
            <a:pPr marL="0" indent="0" algn="just">
              <a:buSzTx/>
              <a:buFont typeface="Wingdings 3"/>
              <a:buNone/>
            </a:pPr>
            <a:r>
              <a:t>Крiм того, видiляють фальсіфіковані продукти, натуральнi властивостi яких змiненi з метою обману споживача (наприклад, розбавлення молока і додавання до нього крохмалю або додавання до молока, яке є прокислим, соди), рафіновані продукти, що являють собою продукти, які звільнені від баластних речовин (рафінована олія, цукор—рафінад тощо) та продукти—сурогати або ерзац—продукти, тобто харчовi продукти, якi виробляються з метою  замiни натуральних (ячмінна кава, соєвий шоколад тощо).</a:t>
            </a:r>
          </a:p>
          <a:p>
            <a:pPr marL="0" indent="0" algn="just">
              <a:buSzTx/>
              <a:buFont typeface="Wingdings 3"/>
              <a:buNone/>
            </a:pPr>
            <a:r>
              <a:t>Такий принцип раціонального харчування, як положення про те, що їжа повинна бути бездоганною у санiтарно—епiдемiологічному вiдношеннi і, отже, не вмiщувати патогенних речовин, надзвичайно важливий з точки зору запобігання, попередження та профілактики різноманітних аліментарно—зумовлених захворювань та харчових отруєнь (про це мова буде йти в окремій лекції);</a:t>
            </a:r>
          </a:p>
          <a:p>
            <a:pPr marL="0" indent="0" algn="just">
              <a:buSzTx/>
              <a:buFont typeface="Wingdings 3"/>
              <a:buNone/>
            </a:pPr>
            <a:r>
              <a:t>Важливим елементом організації раціонального харчування є проведення вірної як з дієтологічної, та і з гігієнічної точки зору кулiнарної обробки.</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Объект 2"/>
          <p:cNvSpPr txBox="1">
            <a:spLocks noGrp="1"/>
          </p:cNvSpPr>
          <p:nvPr>
            <p:ph type="body" idx="1"/>
          </p:nvPr>
        </p:nvSpPr>
        <p:spPr>
          <a:xfrm>
            <a:off x="1240970" y="731519"/>
            <a:ext cx="9980023" cy="5773785"/>
          </a:xfrm>
          <a:prstGeom prst="rect">
            <a:avLst/>
          </a:prstGeom>
        </p:spPr>
        <p:txBody>
          <a:bodyPr/>
          <a:lstStyle/>
          <a:p>
            <a:pPr algn="ctr">
              <a:lnSpc>
                <a:spcPct val="90000"/>
              </a:lnSpc>
              <a:defRPr b="1" i="1">
                <a:solidFill>
                  <a:srgbClr val="FF0000"/>
                </a:solidFill>
              </a:defRPr>
            </a:pPr>
            <a:r>
              <a:t>Енергетичні витрати людини та їх складові</a:t>
            </a:r>
          </a:p>
          <a:p>
            <a:pPr marL="0" indent="0" algn="ctr">
              <a:lnSpc>
                <a:spcPct val="90000"/>
              </a:lnSpc>
              <a:buSzTx/>
              <a:buFont typeface="Wingdings 3"/>
              <a:buNone/>
              <a:defRPr b="1" i="1">
                <a:solidFill>
                  <a:srgbClr val="FFFF00"/>
                </a:solidFill>
              </a:defRPr>
            </a:pPr>
            <a:r>
              <a:t>Енергетичні витрати людини складаються із витрат на: </a:t>
            </a:r>
          </a:p>
          <a:p>
            <a:pPr marL="0" indent="0">
              <a:lnSpc>
                <a:spcPct val="90000"/>
              </a:lnSpc>
              <a:buSzTx/>
              <a:buFont typeface="Wingdings 3"/>
              <a:buNone/>
            </a:pPr>
            <a:r>
              <a:t>- основний обмін;</a:t>
            </a:r>
          </a:p>
          <a:p>
            <a:pPr marL="0" indent="0">
              <a:lnSpc>
                <a:spcPct val="90000"/>
              </a:lnSpc>
              <a:buSzTx/>
              <a:buFont typeface="Wingdings 3"/>
              <a:buNone/>
            </a:pPr>
            <a:r>
              <a:t>- фізичну і розумову діяльність;</a:t>
            </a:r>
          </a:p>
          <a:p>
            <a:pPr marL="0" indent="0">
              <a:lnSpc>
                <a:spcPct val="90000"/>
              </a:lnSpc>
              <a:buSzTx/>
              <a:buFont typeface="Wingdings 3"/>
              <a:buNone/>
            </a:pPr>
            <a:r>
              <a:t>- процеси травлення та засвоєння їжі (специфічно-динамічну дію їжі).</a:t>
            </a:r>
          </a:p>
          <a:p>
            <a:pPr marL="0" indent="0">
              <a:lnSpc>
                <a:spcPct val="90000"/>
              </a:lnSpc>
              <a:buSzTx/>
              <a:buFont typeface="Wingdings 3"/>
              <a:buNone/>
              <a:defRPr b="1" i="1">
                <a:solidFill>
                  <a:srgbClr val="8AD0D6"/>
                </a:solidFill>
              </a:defRPr>
            </a:pPr>
            <a:r>
              <a:t>Основний обмін </a:t>
            </a:r>
            <a:r>
              <a:rPr b="0" i="0">
                <a:solidFill>
                  <a:srgbClr val="FFFFFF"/>
                </a:solidFill>
              </a:rPr>
              <a:t>(ОО) - кількість енергії, яка необхідна організму для його функціонування у стані спокою:</a:t>
            </a:r>
          </a:p>
          <a:p>
            <a:pPr marL="0" indent="0">
              <a:lnSpc>
                <a:spcPct val="90000"/>
              </a:lnSpc>
              <a:buSzTx/>
              <a:buFont typeface="Wingdings 3"/>
              <a:buNone/>
            </a:pPr>
            <a:r>
              <a:t>- на роботу серця і кровозабезпечення, легенів, нирок, ендокринних залоз;</a:t>
            </a:r>
          </a:p>
          <a:p>
            <a:pPr marL="0" indent="0">
              <a:lnSpc>
                <a:spcPct val="90000"/>
              </a:lnSpc>
              <a:buSzTx/>
              <a:buFont typeface="Wingdings 3"/>
              <a:buNone/>
            </a:pPr>
            <a:r>
              <a:t>- підтримання сталості температури тіла, м'язового тонусу та інших постійних функцій.</a:t>
            </a:r>
          </a:p>
          <a:p>
            <a:pPr marL="0" indent="0">
              <a:lnSpc>
                <a:spcPct val="90000"/>
              </a:lnSpc>
              <a:buSzTx/>
              <a:buFont typeface="Wingdings 3"/>
              <a:buNone/>
            </a:pPr>
            <a:r>
              <a:t>Основний обмін визначається спеціальним дослідженням у стані м'язового та нервового спокою за комфортної температури повітря (через 14-16 годин після прийому їжі, лежачи, при 20° С) або за спеціальними формулами та таблицями.</a:t>
            </a:r>
          </a:p>
          <a:p>
            <a:pPr marL="0" indent="0">
              <a:lnSpc>
                <a:spcPct val="90000"/>
              </a:lnSpc>
              <a:buSzTx/>
              <a:buFont typeface="Wingdings 3"/>
              <a:buNone/>
            </a:pPr>
            <a:r>
              <a:t>Основний обмін залежить від віку, статі, росту, маси тіла, умов проживання та індивідуальних особливостей.</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Объект 2"/>
          <p:cNvSpPr txBox="1">
            <a:spLocks noGrp="1"/>
          </p:cNvSpPr>
          <p:nvPr>
            <p:ph type="body" idx="1"/>
          </p:nvPr>
        </p:nvSpPr>
        <p:spPr>
          <a:xfrm>
            <a:off x="1240969" y="653142"/>
            <a:ext cx="9640391" cy="5852161"/>
          </a:xfrm>
          <a:prstGeom prst="rect">
            <a:avLst/>
          </a:prstGeom>
        </p:spPr>
        <p:txBody>
          <a:bodyPr/>
          <a:lstStyle/>
          <a:p>
            <a:pPr algn="ctr">
              <a:defRPr b="1" i="1">
                <a:solidFill>
                  <a:srgbClr val="FF0000"/>
                </a:solidFill>
              </a:defRPr>
            </a:pPr>
            <a:r>
              <a:t>Основний обмін збільшується при:</a:t>
            </a:r>
          </a:p>
          <a:p>
            <a:pPr algn="ctr"/>
            <a:endParaRPr/>
          </a:p>
          <a:p>
            <a:r>
              <a:t>·                   збільшенні мускулатури;</a:t>
            </a:r>
          </a:p>
          <a:p>
            <a:r>
              <a:t>·                   підвищенні температури тіла;</a:t>
            </a:r>
          </a:p>
          <a:p>
            <a:r>
              <a:t>·                   зростанні функцій щитоподібної залози;</a:t>
            </a:r>
          </a:p>
          <a:p>
            <a:r>
              <a:t>·                   секреції адреналіну.</a:t>
            </a:r>
          </a:p>
          <a:p>
            <a:endParaRPr/>
          </a:p>
          <a:p>
            <a:pPr algn="ctr">
              <a:defRPr b="1" i="1">
                <a:solidFill>
                  <a:srgbClr val="FF0000"/>
                </a:solidFill>
              </a:defRPr>
            </a:pPr>
            <a:r>
              <a:t>Основний обмін зменшується при:</a:t>
            </a:r>
          </a:p>
          <a:p>
            <a:endParaRPr/>
          </a:p>
          <a:p>
            <a:r>
              <a:t>·       старінні організму;</a:t>
            </a:r>
          </a:p>
          <a:p>
            <a:r>
              <a:t>·       накопиченні жиру;</a:t>
            </a:r>
          </a:p>
          <a:p>
            <a:r>
              <a:t>·       при ослабленні функцій щитоподібної залози;</a:t>
            </a:r>
          </a:p>
          <a:p>
            <a:r>
              <a:t>·       при недоїданні та виснаженні організму.</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Объект 2"/>
          <p:cNvSpPr txBox="1">
            <a:spLocks noGrp="1"/>
          </p:cNvSpPr>
          <p:nvPr>
            <p:ph type="body" idx="1"/>
          </p:nvPr>
        </p:nvSpPr>
        <p:spPr>
          <a:xfrm>
            <a:off x="1371600" y="613953"/>
            <a:ext cx="9823269" cy="5878288"/>
          </a:xfrm>
          <a:prstGeom prst="rect">
            <a:avLst/>
          </a:prstGeom>
        </p:spPr>
        <p:txBody>
          <a:bodyPr/>
          <a:lstStyle/>
          <a:p>
            <a:pPr marL="0" indent="0" algn="just">
              <a:buSzTx/>
              <a:buFont typeface="Wingdings 3"/>
              <a:buNone/>
            </a:pPr>
            <a:r>
              <a:t>Специфічно-динамічна дія їжі (СДД) - витрати енергії на процеси перетравлення та засвоєння їжі і залежить від нутрієнтного складу їжі.</a:t>
            </a:r>
          </a:p>
          <a:p>
            <a:pPr algn="just"/>
            <a:endParaRPr/>
          </a:p>
          <a:p>
            <a:pPr marL="0" indent="0" algn="just">
              <a:buSzTx/>
              <a:buFont typeface="Wingdings 3"/>
              <a:buNone/>
            </a:pPr>
            <a:r>
              <a:t>Білки, жири і вуглеводи мають неоднакову здатність стимулювати основний обмін організму, його інтенсивність. Найбільших витрат енергії потребують білки, менших - вуглеводи та жири. Встановлено, що при змішаному харчуванні та оптимальному співвідношенні білків, жирів та вуглеводів затрати становлять 10-15 % від основного обміну. Прийом білків підвищує основний обмін на 30-40 %, прийом жирів - на 4-14 %, а вуглеводів - на 4-7 %. Прийом жирів до початку їжі не тільки не підвищує швидкості основного обміну, але навіть знижує її.</a:t>
            </a:r>
          </a:p>
          <a:p>
            <a:pPr algn="just"/>
            <a:endParaRPr/>
          </a:p>
          <a:p>
            <a:pPr marL="0" indent="0" algn="just">
              <a:buSzTx/>
              <a:buFont typeface="Wingdings 3"/>
              <a:buNone/>
            </a:pPr>
            <a:r>
              <a:t>Енергія на трудову діяльність - затрати енергії на виконання фізичної та розумової праці і залежить від її інтенсивності.</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Прямоугольник 1"/>
          <p:cNvSpPr txBox="1"/>
          <p:nvPr/>
        </p:nvSpPr>
        <p:spPr>
          <a:xfrm>
            <a:off x="45719" y="948689"/>
            <a:ext cx="12100562" cy="5400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a:solidFill>
                  <a:srgbClr val="FFFFFF"/>
                </a:solidFill>
              </a:defRPr>
            </a:pPr>
            <a:r>
              <a:t>Серед об'єктивних показників найбільш інформативними і важливими є:</a:t>
            </a:r>
          </a:p>
          <a:p>
            <a:pPr algn="just">
              <a:defRPr b="1">
                <a:solidFill>
                  <a:srgbClr val="FFFFFF"/>
                </a:solidFill>
              </a:defRPr>
            </a:pPr>
            <a:r>
              <a:t>1. Соматоскопічні</a:t>
            </a:r>
            <a:r>
              <a:rPr b="0"/>
              <a:t>: Огляд тіла людини або (вибірково) групи людей досліджуваного колективу дозволяє виявити цілий ряд ознак, які кількісно та якісно характеризують їх харчування. </a:t>
            </a:r>
          </a:p>
          <a:p>
            <a:pPr algn="just">
              <a:defRPr>
                <a:solidFill>
                  <a:srgbClr val="FFFFFF"/>
                </a:solidFill>
              </a:defRPr>
            </a:pPr>
            <a:r>
              <a:t>При загальному огляді тіла визначають конституційний тип (нормо, гіпо-, гіперстенік), Гармонійність статури, деформації скелета, ребер, плоскостопіе, Викривлення ніг (як ознаки перенесеного рахіту), вгодованість (норма, схуднення, ожиріння), блідість, синюшністьшкіри, слизових оболонок, нігтів, їх деформації, ламкість як ознаки білкової, вітамінної, мікроелементної недостатності в харчуванні. При огляді слизових оболонок очей можна виявитиксероз, кератомаляції, Блефарит, кон'юнктиви, Світлобоязнь як ознаки гіповітамінозу А та інші.</a:t>
            </a:r>
          </a:p>
          <a:p>
            <a:pPr algn="just">
              <a:defRPr b="1">
                <a:solidFill>
                  <a:srgbClr val="FFFFFF"/>
                </a:solidFill>
              </a:defRPr>
            </a:pPr>
            <a:r>
              <a:t>2. Соматометричні: </a:t>
            </a:r>
            <a:r>
              <a:rPr b="0"/>
              <a:t>вимірювання довжини (ріс.23.5), маси тіла, окружності грудної клітки, плеча, попереку, таза, Стегна, товщина шкірно-жирової складки (ріс.23.3) - під нижнім кутом лопатки, на задній стороні середини плеча, на бічній поверхні грудної клітини, живота. </a:t>
            </a:r>
          </a:p>
          <a:p>
            <a:pPr algn="just">
              <a:defRPr>
                <a:solidFill>
                  <a:srgbClr val="FFFFFF"/>
                </a:solidFill>
              </a:defRPr>
            </a:pPr>
            <a:r>
              <a:t>На підставі цих вимірювань розраховують масо-зростові показники:</a:t>
            </a:r>
          </a:p>
          <a:p>
            <a:pPr algn="just">
              <a:defRPr>
                <a:solidFill>
                  <a:srgbClr val="FFFFFF"/>
                </a:solidFill>
              </a:defRPr>
            </a:pPr>
            <a:r>
              <a:t>2.1. індекс Брока - нормальна маса тіла (МТ) в кг повинна відповідати зросту (Р) в см мінус 100 (105 або 110):</a:t>
            </a:r>
          </a:p>
          <a:p>
            <a:pPr algn="just">
              <a:defRPr>
                <a:solidFill>
                  <a:srgbClr val="FFFFFF"/>
                </a:solidFill>
              </a:defRPr>
            </a:pPr>
            <a:r>
              <a:t>у чоловіків: при зростанні 155-165 см МТ = Р - 100</a:t>
            </a:r>
          </a:p>
          <a:p>
            <a:pPr algn="just">
              <a:defRPr>
                <a:solidFill>
                  <a:srgbClr val="FFFFFF"/>
                </a:solidFill>
              </a:defRPr>
            </a:pPr>
            <a:r>
              <a:t>при зростанні 166-175 см МТ = Р - 105</a:t>
            </a:r>
          </a:p>
          <a:p>
            <a:pPr algn="just">
              <a:defRPr>
                <a:solidFill>
                  <a:srgbClr val="FFFFFF"/>
                </a:solidFill>
              </a:defRPr>
            </a:pPr>
            <a:r>
              <a:t>при зростанні більше 175 см МТ = Р - 110</a:t>
            </a:r>
          </a:p>
          <a:p>
            <a:pPr algn="just">
              <a:defRPr>
                <a:solidFill>
                  <a:srgbClr val="FFFFFF"/>
                </a:solidFill>
              </a:defRPr>
            </a:pPr>
            <a:r>
              <a:t>У жінок у всіх випадках маса тіла повинна бути менше на 5%, ніж у чоловіків.</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Прямоугольник 1"/>
          <p:cNvSpPr txBox="1"/>
          <p:nvPr/>
        </p:nvSpPr>
        <p:spPr>
          <a:xfrm>
            <a:off x="45719" y="1199978"/>
            <a:ext cx="12100562" cy="18547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a:solidFill>
                  <a:srgbClr val="FFFFFF"/>
                </a:solidFill>
              </a:defRPr>
            </a:pPr>
            <a:r>
              <a:t>2.2. Нормальна маса тіла також може бути визначена спеціальною номографією(Рис. 23.1) і по номограмі В.І. Воробйова (рис. 23.2).</a:t>
            </a:r>
          </a:p>
          <a:p>
            <a:pPr algn="just">
              <a:defRPr>
                <a:solidFill>
                  <a:srgbClr val="FFFFFF"/>
                </a:solidFill>
              </a:defRPr>
            </a:pPr>
            <a:r>
              <a:t>На лівій шкалі "Н" знаходять точку, яка відповідає зростанню (см), а на правій шкалі "В" окружність грудної клітини (см). Ці точки з'єднують прямою лінією, а на середній шкалі "Р" знаходять масу тіла Р</a:t>
            </a:r>
            <a:r>
              <a:rPr baseline="-25000"/>
              <a:t>1</a:t>
            </a:r>
            <a:r>
              <a:t>(В кг). Далі, проводять від точки зростання на шкалі "Н" горизонтальну риску до шкали Р і визначають "ідеальну" масу тіла. Нормальна маса тіла Р</a:t>
            </a:r>
            <a:r>
              <a:rPr baseline="-25000"/>
              <a:t>н</a:t>
            </a:r>
            <a:r>
              <a:t> визначається як середнє арифметичне Р</a:t>
            </a:r>
            <a:r>
              <a:rPr baseline="-25000"/>
              <a:t>1 </a:t>
            </a:r>
            <a:r>
              <a:t>і Р</a:t>
            </a:r>
            <a:r>
              <a:rPr baseline="-25000"/>
              <a:t>2</a:t>
            </a:r>
            <a:r>
              <a:t>:</a:t>
            </a:r>
          </a:p>
        </p:txBody>
      </p:sp>
      <p:pic>
        <p:nvPicPr>
          <p:cNvPr id="335" name="Рисунок 2" descr="Рисунок 2"/>
          <p:cNvPicPr>
            <a:picLocks noChangeAspect="1"/>
          </p:cNvPicPr>
          <p:nvPr/>
        </p:nvPicPr>
        <p:blipFill>
          <a:blip r:embed="rId2">
            <a:extLst/>
          </a:blip>
          <a:stretch>
            <a:fillRect/>
          </a:stretch>
        </p:blipFill>
        <p:spPr>
          <a:xfrm>
            <a:off x="4470081" y="3231303"/>
            <a:ext cx="2497828" cy="1174138"/>
          </a:xfrm>
          <a:prstGeom prst="rect">
            <a:avLst/>
          </a:prstGeom>
          <a:ln w="12700">
            <a:miter lim="400000"/>
          </a:ln>
        </p:spPr>
      </p:pic>
      <p:sp>
        <p:nvSpPr>
          <p:cNvPr id="336" name="Прямоугольник 4"/>
          <p:cNvSpPr txBox="1"/>
          <p:nvPr/>
        </p:nvSpPr>
        <p:spPr>
          <a:xfrm>
            <a:off x="45719" y="4405441"/>
            <a:ext cx="12100562" cy="929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a:solidFill>
                  <a:srgbClr val="FFFFFF"/>
                </a:solidFill>
              </a:defRPr>
            </a:pPr>
            <a:r>
              <a:t>2.3. Ідеальна (нормальна, рекомендована) маса тіла для чоловіків і жінок 25-30 років може бути визначена також за таблицею 1.</a:t>
            </a:r>
          </a:p>
          <a:p>
            <a:pPr algn="just">
              <a:defRPr>
                <a:solidFill>
                  <a:srgbClr val="FFFFFF"/>
                </a:solidFill>
              </a:defRPr>
            </a:pPr>
            <a:r>
              <a:t>2.4. масо-зростовий індекс Кетле - біомасис-індекс (БМІ) розраховують за формулою: </a:t>
            </a:r>
          </a:p>
        </p:txBody>
      </p:sp>
      <p:sp>
        <p:nvSpPr>
          <p:cNvPr id="337" name="Прямоугольник 5"/>
          <p:cNvSpPr txBox="1"/>
          <p:nvPr/>
        </p:nvSpPr>
        <p:spPr>
          <a:xfrm>
            <a:off x="3838621" y="5619960"/>
            <a:ext cx="960792" cy="396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just">
              <a:defRPr sz="2000">
                <a:solidFill>
                  <a:srgbClr val="FFFFFF"/>
                </a:solidFill>
              </a:defRPr>
            </a:lvl1pPr>
          </a:lstStyle>
          <a:p>
            <a:r>
              <a:t>БМІ =</a:t>
            </a:r>
          </a:p>
        </p:txBody>
      </p:sp>
      <p:pic>
        <p:nvPicPr>
          <p:cNvPr id="338" name="Рисунок 6" descr="Рисунок 6"/>
          <p:cNvPicPr>
            <a:picLocks noChangeAspect="1"/>
          </p:cNvPicPr>
          <p:nvPr/>
        </p:nvPicPr>
        <p:blipFill>
          <a:blip r:embed="rId3">
            <a:extLst/>
          </a:blip>
          <a:stretch>
            <a:fillRect/>
          </a:stretch>
        </p:blipFill>
        <p:spPr>
          <a:xfrm>
            <a:off x="4619500" y="5203264"/>
            <a:ext cx="1045031" cy="1233503"/>
          </a:xfrm>
          <a:prstGeom prst="rect">
            <a:avLst/>
          </a:prstGeom>
          <a:ln w="12700">
            <a:miter lim="400000"/>
          </a:ln>
        </p:spPr>
      </p:pic>
      <p:sp>
        <p:nvSpPr>
          <p:cNvPr id="339" name="Прямоугольник 7"/>
          <p:cNvSpPr txBox="1"/>
          <p:nvPr/>
        </p:nvSpPr>
        <p:spPr>
          <a:xfrm>
            <a:off x="145571" y="6434537"/>
            <a:ext cx="4515964"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just">
              <a:defRPr>
                <a:solidFill>
                  <a:srgbClr val="FFFFFF"/>
                </a:solidFill>
              </a:defRPr>
            </a:lvl1pPr>
          </a:lstStyle>
          <a:p>
            <a:r>
              <a:t>де: МТ - маса тіла, кг; Р - зростання, м.</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4" name="Рисунок 1" descr="Рисунок 1"/>
          <p:cNvPicPr>
            <a:picLocks noChangeAspect="1"/>
          </p:cNvPicPr>
          <p:nvPr/>
        </p:nvPicPr>
        <p:blipFill>
          <a:blip r:embed="rId2">
            <a:extLst/>
          </a:blip>
          <a:stretch>
            <a:fillRect/>
          </a:stretch>
        </p:blipFill>
        <p:spPr>
          <a:xfrm>
            <a:off x="373201" y="398075"/>
            <a:ext cx="4866667" cy="6038096"/>
          </a:xfrm>
          <a:prstGeom prst="rect">
            <a:avLst/>
          </a:prstGeom>
          <a:ln w="12700">
            <a:miter lim="400000"/>
          </a:ln>
        </p:spPr>
      </p:pic>
      <p:sp>
        <p:nvSpPr>
          <p:cNvPr id="345" name="Прямоугольник 2"/>
          <p:cNvSpPr txBox="1"/>
          <p:nvPr/>
        </p:nvSpPr>
        <p:spPr>
          <a:xfrm>
            <a:off x="5285588" y="5512841"/>
            <a:ext cx="6004561" cy="929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defRPr>
            </a:pPr>
            <a:r>
              <a:t>Мал. 23.2. Номограма для визначення нормальної маси тіла</a:t>
            </a:r>
          </a:p>
          <a:p>
            <a:pPr>
              <a:defRPr>
                <a:solidFill>
                  <a:srgbClr val="FFFFFF"/>
                </a:solidFill>
              </a:defRPr>
            </a:pPr>
            <a:r>
              <a:t>(По Воробйову В.І.)</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7" name="Таблица 1"/>
          <p:cNvGraphicFramePr/>
          <p:nvPr/>
        </p:nvGraphicFramePr>
        <p:xfrm>
          <a:off x="3042639" y="1215716"/>
          <a:ext cx="6683874" cy="4798840"/>
        </p:xfrm>
        <a:graphic>
          <a:graphicData uri="http://schemas.openxmlformats.org/drawingml/2006/table">
            <a:tbl>
              <a:tblPr>
                <a:tableStyleId>{4C3C2611-4C71-4FC5-86AE-919BDF0F9419}</a:tableStyleId>
              </a:tblPr>
              <a:tblGrid>
                <a:gridCol w="1015272">
                  <a:extLst>
                    <a:ext uri="{9D8B030D-6E8A-4147-A177-3AD203B41FA5}">
                      <a16:colId xmlns:a16="http://schemas.microsoft.com/office/drawing/2014/main" val="20000"/>
                    </a:ext>
                  </a:extLst>
                </a:gridCol>
                <a:gridCol w="951817">
                  <a:extLst>
                    <a:ext uri="{9D8B030D-6E8A-4147-A177-3AD203B41FA5}">
                      <a16:colId xmlns:a16="http://schemas.microsoft.com/office/drawing/2014/main" val="20001"/>
                    </a:ext>
                  </a:extLst>
                </a:gridCol>
                <a:gridCol w="4716785">
                  <a:extLst>
                    <a:ext uri="{9D8B030D-6E8A-4147-A177-3AD203B41FA5}">
                      <a16:colId xmlns:a16="http://schemas.microsoft.com/office/drawing/2014/main" val="20002"/>
                    </a:ext>
                  </a:extLst>
                </a:gridCol>
              </a:tblGrid>
              <a:tr h="456283">
                <a:tc gridSpan="2">
                  <a:txBody>
                    <a:bodyPr/>
                    <a:lstStyle/>
                    <a:p>
                      <a:pPr defTabSz="457200">
                        <a:defRPr sz="1800"/>
                      </a:pPr>
                      <a:r>
                        <a:rPr sz="1600">
                          <a:solidFill>
                            <a:srgbClr val="FFFFFF"/>
                          </a:solidFill>
                        </a:rPr>
                        <a:t>Біомас-індекс Кетле</a:t>
                      </a:r>
                    </a:p>
                  </a:txBody>
                  <a:tcPr marL="44609" marR="44609" marT="44609" marB="44609" anchor="ctr" horzOverflow="overflow">
                    <a:lnL w="12700">
                      <a:miter lim="400000"/>
                    </a:lnL>
                    <a:lnR w="12700">
                      <a:miter lim="400000"/>
                    </a:lnR>
                    <a:lnT w="12700">
                      <a:miter lim="400000"/>
                    </a:lnT>
                    <a:lnB w="12700">
                      <a:miter lim="400000"/>
                    </a:lnB>
                    <a:noFill/>
                  </a:tcPr>
                </a:tc>
                <a:tc hMerge="1">
                  <a:txBody>
                    <a:bodyPr/>
                    <a:lstStyle/>
                    <a:p>
                      <a:endParaRPr lang="ru-RU"/>
                    </a:p>
                  </a:txBody>
                  <a:tcPr/>
                </a:tc>
                <a:tc rowSpan="2">
                  <a:txBody>
                    <a:bodyPr/>
                    <a:lstStyle/>
                    <a:p>
                      <a:pPr defTabSz="457200">
                        <a:defRPr sz="1800"/>
                      </a:pPr>
                      <a:r>
                        <a:rPr sz="1600">
                          <a:solidFill>
                            <a:srgbClr val="FFFFFF"/>
                          </a:solidFill>
                        </a:rPr>
                        <a:t>Оцінка стану харчування</a:t>
                      </a:r>
                    </a:p>
                  </a:txBody>
                  <a:tcPr marL="44609" marR="44609" marT="44609" marB="44609" anchor="ctr"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r h="456283">
                <a:tc>
                  <a:txBody>
                    <a:bodyPr/>
                    <a:lstStyle/>
                    <a:p>
                      <a:pPr defTabSz="457200">
                        <a:defRPr sz="1800"/>
                      </a:pPr>
                      <a:r>
                        <a:rPr sz="1600">
                          <a:solidFill>
                            <a:srgbClr val="FFFFFF"/>
                          </a:solidFill>
                        </a:rPr>
                        <a:t>жінки</a:t>
                      </a:r>
                    </a:p>
                  </a:txBody>
                  <a:tcPr marL="44609" marR="44609" marT="44609" marB="44609" anchor="ctr" horzOverflow="overflow">
                    <a:lnL w="12700">
                      <a:miter lim="400000"/>
                    </a:lnL>
                    <a:lnR w="12700">
                      <a:miter lim="400000"/>
                    </a:lnR>
                    <a:lnT w="12700">
                      <a:miter lim="400000"/>
                    </a:lnT>
                    <a:lnB w="12700">
                      <a:miter lim="400000"/>
                    </a:lnB>
                    <a:noFill/>
                  </a:tcPr>
                </a:tc>
                <a:tc>
                  <a:txBody>
                    <a:bodyPr/>
                    <a:lstStyle/>
                    <a:p>
                      <a:pPr defTabSz="457200">
                        <a:defRPr sz="1800"/>
                      </a:pPr>
                      <a:r>
                        <a:rPr sz="1600">
                          <a:solidFill>
                            <a:srgbClr val="FFFFFF"/>
                          </a:solidFill>
                        </a:rPr>
                        <a:t>чоловіки</a:t>
                      </a:r>
                    </a:p>
                  </a:txBody>
                  <a:tcPr marL="44609" marR="44609" marT="44609" marB="44609" anchor="ctr" horzOverflow="overflow">
                    <a:lnL w="12700">
                      <a:miter lim="400000"/>
                    </a:lnL>
                    <a:lnR w="12700">
                      <a:miter lim="400000"/>
                    </a:lnR>
                    <a:lnT w="12700">
                      <a:miter lim="400000"/>
                    </a:lnT>
                    <a:lnB w="12700">
                      <a:miter lim="400000"/>
                    </a:lnB>
                    <a:noFill/>
                  </a:tcPr>
                </a:tc>
                <a:tc vMerge="1">
                  <a:txBody>
                    <a:bodyPr/>
                    <a:lstStyle/>
                    <a:p>
                      <a:endParaRPr lang="ru-RU"/>
                    </a:p>
                  </a:txBody>
                  <a:tcPr/>
                </a:tc>
                <a:extLst>
                  <a:ext uri="{0D108BD9-81ED-4DB2-BD59-A6C34878D82A}">
                    <a16:rowId xmlns:a16="http://schemas.microsoft.com/office/drawing/2014/main" val="10001"/>
                  </a:ext>
                </a:extLst>
              </a:tr>
              <a:tr h="272750">
                <a:tc>
                  <a:txBody>
                    <a:bodyPr/>
                    <a:lstStyle/>
                    <a:p>
                      <a:pPr defTabSz="457200">
                        <a:defRPr sz="1800"/>
                      </a:pPr>
                      <a:r>
                        <a:rPr sz="1600">
                          <a:solidFill>
                            <a:srgbClr val="FFFFFF"/>
                          </a:solidFill>
                        </a:rPr>
                        <a:t>&lt;16</a:t>
                      </a:r>
                    </a:p>
                  </a:txBody>
                  <a:tcPr marL="44609" marR="44609" marT="44609" marB="44609" horzOverflow="overflow">
                    <a:lnL w="12700">
                      <a:miter lim="400000"/>
                    </a:lnL>
                    <a:lnR w="12700">
                      <a:miter lim="400000"/>
                    </a:lnR>
                    <a:lnT w="12700">
                      <a:miter lim="400000"/>
                    </a:lnT>
                    <a:lnB w="12700">
                      <a:miter lim="400000"/>
                    </a:lnB>
                    <a:noFill/>
                  </a:tcPr>
                </a:tc>
                <a:tc>
                  <a:txBody>
                    <a:bodyPr/>
                    <a:lstStyle/>
                    <a:p>
                      <a:pPr defTabSz="457200">
                        <a:defRPr sz="1800"/>
                      </a:pPr>
                      <a:r>
                        <a:rPr sz="1600">
                          <a:solidFill>
                            <a:srgbClr val="FFFFFF"/>
                          </a:solidFill>
                        </a:rPr>
                        <a:t>&lt;16</a:t>
                      </a:r>
                    </a:p>
                  </a:txBody>
                  <a:tcPr marL="44609" marR="44609" marT="44609" marB="44609" horzOverflow="overflow">
                    <a:lnL w="12700">
                      <a:miter lim="400000"/>
                    </a:lnL>
                    <a:lnR w="12700">
                      <a:miter lim="400000"/>
                    </a:lnR>
                    <a:lnT w="12700">
                      <a:miter lim="400000"/>
                    </a:lnT>
                    <a:lnB w="12700">
                      <a:miter lim="400000"/>
                    </a:lnB>
                    <a:noFill/>
                  </a:tcPr>
                </a:tc>
                <a:tc>
                  <a:txBody>
                    <a:bodyPr/>
                    <a:lstStyle/>
                    <a:p>
                      <a:pPr algn="just" defTabSz="457200">
                        <a:defRPr sz="1800"/>
                      </a:pPr>
                      <a:r>
                        <a:rPr sz="1600">
                          <a:solidFill>
                            <a:srgbClr val="FFFFFF"/>
                          </a:solidFill>
                        </a:rPr>
                        <a:t>Гіпотрофія ІІІ ст.</a:t>
                      </a:r>
                    </a:p>
                  </a:txBody>
                  <a:tcPr marL="44609" marR="44609" marT="44609" marB="44609"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2"/>
                  </a:ext>
                </a:extLst>
              </a:tr>
              <a:tr h="456283">
                <a:tc>
                  <a:txBody>
                    <a:bodyPr/>
                    <a:lstStyle/>
                    <a:p>
                      <a:pPr defTabSz="457200">
                        <a:defRPr sz="1800"/>
                      </a:pPr>
                      <a:r>
                        <a:rPr sz="1600">
                          <a:solidFill>
                            <a:srgbClr val="FFFFFF"/>
                          </a:solidFill>
                        </a:rPr>
                        <a:t>16-17,99</a:t>
                      </a:r>
                    </a:p>
                  </a:txBody>
                  <a:tcPr marL="44609" marR="44609" marT="44609" marB="44609" horzOverflow="overflow">
                    <a:lnL w="12700">
                      <a:miter lim="400000"/>
                    </a:lnL>
                    <a:lnR w="12700">
                      <a:miter lim="400000"/>
                    </a:lnR>
                    <a:lnT w="12700">
                      <a:miter lim="400000"/>
                    </a:lnT>
                    <a:lnB w="12700">
                      <a:miter lim="400000"/>
                    </a:lnB>
                    <a:noFill/>
                  </a:tcPr>
                </a:tc>
                <a:tc>
                  <a:txBody>
                    <a:bodyPr/>
                    <a:lstStyle/>
                    <a:p>
                      <a:pPr defTabSz="457200">
                        <a:defRPr sz="1800"/>
                      </a:pPr>
                      <a:r>
                        <a:rPr sz="1600">
                          <a:solidFill>
                            <a:srgbClr val="FFFFFF"/>
                          </a:solidFill>
                        </a:rPr>
                        <a:t>16-16,99</a:t>
                      </a:r>
                    </a:p>
                  </a:txBody>
                  <a:tcPr marL="44609" marR="44609" marT="44609" marB="44609" horzOverflow="overflow">
                    <a:lnL w="12700">
                      <a:miter lim="400000"/>
                    </a:lnL>
                    <a:lnR w="12700">
                      <a:miter lim="400000"/>
                    </a:lnR>
                    <a:lnT w="12700">
                      <a:miter lim="400000"/>
                    </a:lnT>
                    <a:lnB w="12700">
                      <a:miter lim="400000"/>
                    </a:lnB>
                    <a:noFill/>
                  </a:tcPr>
                </a:tc>
                <a:tc>
                  <a:txBody>
                    <a:bodyPr/>
                    <a:lstStyle/>
                    <a:p>
                      <a:pPr algn="just" defTabSz="457200">
                        <a:defRPr sz="1800"/>
                      </a:pPr>
                      <a:r>
                        <a:rPr sz="1600">
                          <a:solidFill>
                            <a:srgbClr val="FFFFFF"/>
                          </a:solidFill>
                        </a:rPr>
                        <a:t>Гіпотрофія ІІ ст.</a:t>
                      </a:r>
                    </a:p>
                  </a:txBody>
                  <a:tcPr marL="44609" marR="44609" marT="44609" marB="44609"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3"/>
                  </a:ext>
                </a:extLst>
              </a:tr>
              <a:tr h="456283">
                <a:tc>
                  <a:txBody>
                    <a:bodyPr/>
                    <a:lstStyle/>
                    <a:p>
                      <a:pPr defTabSz="457200">
                        <a:defRPr sz="1800"/>
                      </a:pPr>
                      <a:r>
                        <a:rPr sz="1600">
                          <a:solidFill>
                            <a:srgbClr val="FFFFFF"/>
                          </a:solidFill>
                        </a:rPr>
                        <a:t>18-20</a:t>
                      </a:r>
                    </a:p>
                  </a:txBody>
                  <a:tcPr marL="44609" marR="44609" marT="44609" marB="44609" horzOverflow="overflow">
                    <a:lnL w="12700">
                      <a:miter lim="400000"/>
                    </a:lnL>
                    <a:lnR w="12700">
                      <a:miter lim="400000"/>
                    </a:lnR>
                    <a:lnT w="12700">
                      <a:miter lim="400000"/>
                    </a:lnT>
                    <a:lnB w="12700">
                      <a:miter lim="400000"/>
                    </a:lnB>
                    <a:noFill/>
                  </a:tcPr>
                </a:tc>
                <a:tc>
                  <a:txBody>
                    <a:bodyPr/>
                    <a:lstStyle/>
                    <a:p>
                      <a:pPr defTabSz="457200">
                        <a:defRPr sz="1800"/>
                      </a:pPr>
                      <a:r>
                        <a:rPr sz="1600">
                          <a:solidFill>
                            <a:srgbClr val="FFFFFF"/>
                          </a:solidFill>
                        </a:rPr>
                        <a:t>17-18,49</a:t>
                      </a:r>
                    </a:p>
                  </a:txBody>
                  <a:tcPr marL="44609" marR="44609" marT="44609" marB="44609" horzOverflow="overflow">
                    <a:lnL w="12700">
                      <a:miter lim="400000"/>
                    </a:lnL>
                    <a:lnR w="12700">
                      <a:miter lim="400000"/>
                    </a:lnR>
                    <a:lnT w="12700">
                      <a:miter lim="400000"/>
                    </a:lnT>
                    <a:lnB w="12700">
                      <a:miter lim="400000"/>
                    </a:lnB>
                    <a:noFill/>
                  </a:tcPr>
                </a:tc>
                <a:tc>
                  <a:txBody>
                    <a:bodyPr/>
                    <a:lstStyle/>
                    <a:p>
                      <a:pPr algn="just" defTabSz="457200">
                        <a:defRPr sz="1600">
                          <a:solidFill>
                            <a:srgbClr val="FFFFFF"/>
                          </a:solidFill>
                        </a:defRPr>
                      </a:pPr>
                      <a:r>
                        <a:t>гіпотрофія I ст.</a:t>
                      </a:r>
                    </a:p>
                  </a:txBody>
                  <a:tcPr marL="44609" marR="44609" marT="44609" marB="44609"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4"/>
                  </a:ext>
                </a:extLst>
              </a:tr>
              <a:tr h="456283">
                <a:tc>
                  <a:txBody>
                    <a:bodyPr/>
                    <a:lstStyle/>
                    <a:p>
                      <a:pPr defTabSz="457200">
                        <a:defRPr sz="1800"/>
                      </a:pPr>
                      <a:r>
                        <a:rPr sz="1600">
                          <a:solidFill>
                            <a:srgbClr val="FFFFFF"/>
                          </a:solidFill>
                        </a:rPr>
                        <a:t>20,1-24,99</a:t>
                      </a:r>
                    </a:p>
                  </a:txBody>
                  <a:tcPr marL="44609" marR="44609" marT="44609" marB="44609" horzOverflow="overflow">
                    <a:lnL w="12700">
                      <a:miter lim="400000"/>
                    </a:lnL>
                    <a:lnR w="12700">
                      <a:miter lim="400000"/>
                    </a:lnR>
                    <a:lnT w="12700">
                      <a:miter lim="400000"/>
                    </a:lnT>
                    <a:lnB w="12700">
                      <a:miter lim="400000"/>
                    </a:lnB>
                    <a:noFill/>
                  </a:tcPr>
                </a:tc>
                <a:tc>
                  <a:txBody>
                    <a:bodyPr/>
                    <a:lstStyle/>
                    <a:p>
                      <a:pPr defTabSz="457200">
                        <a:defRPr sz="1800"/>
                      </a:pPr>
                      <a:r>
                        <a:rPr sz="1600">
                          <a:solidFill>
                            <a:srgbClr val="FFFFFF"/>
                          </a:solidFill>
                        </a:rPr>
                        <a:t>18,5-23,8</a:t>
                      </a:r>
                    </a:p>
                  </a:txBody>
                  <a:tcPr marL="44609" marR="44609" marT="44609" marB="44609" horzOverflow="overflow">
                    <a:lnL w="12700">
                      <a:miter lim="400000"/>
                    </a:lnL>
                    <a:lnR w="12700">
                      <a:miter lim="400000"/>
                    </a:lnR>
                    <a:lnT w="12700">
                      <a:miter lim="400000"/>
                    </a:lnT>
                    <a:lnB w="12700">
                      <a:miter lim="400000"/>
                    </a:lnB>
                    <a:noFill/>
                  </a:tcPr>
                </a:tc>
                <a:tc>
                  <a:txBody>
                    <a:bodyPr/>
                    <a:lstStyle/>
                    <a:p>
                      <a:pPr algn="just" defTabSz="457200">
                        <a:defRPr sz="1800"/>
                      </a:pPr>
                      <a:r>
                        <a:rPr sz="1600">
                          <a:solidFill>
                            <a:srgbClr val="FFFFFF"/>
                          </a:solidFill>
                        </a:rPr>
                        <a:t>Діапазон змін при адекватному харчуванні</a:t>
                      </a:r>
                    </a:p>
                  </a:txBody>
                  <a:tcPr marL="44609" marR="44609" marT="44609" marB="44609"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5"/>
                  </a:ext>
                </a:extLst>
              </a:tr>
              <a:tr h="456283">
                <a:tc>
                  <a:txBody>
                    <a:bodyPr/>
                    <a:lstStyle/>
                    <a:p>
                      <a:pPr defTabSz="457200">
                        <a:defRPr sz="1800"/>
                      </a:pPr>
                      <a:r>
                        <a:rPr sz="1600">
                          <a:solidFill>
                            <a:srgbClr val="FFFFFF"/>
                          </a:solidFill>
                        </a:rPr>
                        <a:t>22,0</a:t>
                      </a:r>
                    </a:p>
                  </a:txBody>
                  <a:tcPr marL="44609" marR="44609" marT="44609" marB="44609" horzOverflow="overflow">
                    <a:lnL w="12700">
                      <a:miter lim="400000"/>
                    </a:lnL>
                    <a:lnR w="12700">
                      <a:miter lim="400000"/>
                    </a:lnR>
                    <a:lnT w="12700">
                      <a:miter lim="400000"/>
                    </a:lnT>
                    <a:lnB w="12700">
                      <a:miter lim="400000"/>
                    </a:lnB>
                    <a:noFill/>
                  </a:tcPr>
                </a:tc>
                <a:tc>
                  <a:txBody>
                    <a:bodyPr/>
                    <a:lstStyle/>
                    <a:p>
                      <a:pPr defTabSz="457200">
                        <a:defRPr sz="1800"/>
                      </a:pPr>
                      <a:r>
                        <a:rPr sz="1600">
                          <a:solidFill>
                            <a:srgbClr val="FFFFFF"/>
                          </a:solidFill>
                        </a:rPr>
                        <a:t>20,8</a:t>
                      </a:r>
                    </a:p>
                  </a:txBody>
                  <a:tcPr marL="44609" marR="44609" marT="44609" marB="44609" horzOverflow="overflow">
                    <a:lnL w="12700">
                      <a:miter lim="400000"/>
                    </a:lnL>
                    <a:lnR w="12700">
                      <a:miter lim="400000"/>
                    </a:lnR>
                    <a:lnT w="12700">
                      <a:miter lim="400000"/>
                    </a:lnT>
                    <a:lnB w="12700">
                      <a:miter lim="400000"/>
                    </a:lnB>
                    <a:noFill/>
                  </a:tcPr>
                </a:tc>
                <a:tc>
                  <a:txBody>
                    <a:bodyPr/>
                    <a:lstStyle/>
                    <a:p>
                      <a:pPr algn="just" defTabSz="457200">
                        <a:defRPr sz="1800"/>
                      </a:pPr>
                      <a:r>
                        <a:rPr sz="1600">
                          <a:solidFill>
                            <a:srgbClr val="FFFFFF"/>
                          </a:solidFill>
                        </a:rPr>
                        <a:t>Оптимальна середня величина адекватного харчування</a:t>
                      </a:r>
                    </a:p>
                  </a:txBody>
                  <a:tcPr marL="44609" marR="44609" marT="44609" marB="44609"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6"/>
                  </a:ext>
                </a:extLst>
              </a:tr>
              <a:tr h="456283">
                <a:tc>
                  <a:txBody>
                    <a:bodyPr/>
                    <a:lstStyle/>
                    <a:p>
                      <a:pPr defTabSz="457200">
                        <a:defRPr sz="1800"/>
                      </a:pPr>
                      <a:r>
                        <a:rPr sz="1600">
                          <a:solidFill>
                            <a:srgbClr val="FFFFFF"/>
                          </a:solidFill>
                        </a:rPr>
                        <a:t>25-29,99</a:t>
                      </a:r>
                    </a:p>
                  </a:txBody>
                  <a:tcPr marL="44609" marR="44609" marT="44609" marB="44609" horzOverflow="overflow">
                    <a:lnL w="12700">
                      <a:miter lim="400000"/>
                    </a:lnL>
                    <a:lnR w="12700">
                      <a:miter lim="400000"/>
                    </a:lnR>
                    <a:lnT w="12700">
                      <a:miter lim="400000"/>
                    </a:lnT>
                    <a:lnB w="12700">
                      <a:miter lim="400000"/>
                    </a:lnB>
                    <a:noFill/>
                  </a:tcPr>
                </a:tc>
                <a:tc>
                  <a:txBody>
                    <a:bodyPr/>
                    <a:lstStyle/>
                    <a:p>
                      <a:pPr defTabSz="457200">
                        <a:defRPr sz="1800"/>
                      </a:pPr>
                      <a:r>
                        <a:rPr sz="1600">
                          <a:solidFill>
                            <a:srgbClr val="FFFFFF"/>
                          </a:solidFill>
                        </a:rPr>
                        <a:t>23,9-28,5</a:t>
                      </a:r>
                    </a:p>
                  </a:txBody>
                  <a:tcPr marL="44609" marR="44609" marT="44609" marB="44609" horzOverflow="overflow">
                    <a:lnL w="12700">
                      <a:miter lim="400000"/>
                    </a:lnL>
                    <a:lnR w="12700">
                      <a:miter lim="400000"/>
                    </a:lnR>
                    <a:lnT w="12700">
                      <a:miter lim="400000"/>
                    </a:lnT>
                    <a:lnB w="12700">
                      <a:miter lim="400000"/>
                    </a:lnB>
                    <a:noFill/>
                  </a:tcPr>
                </a:tc>
                <a:tc>
                  <a:txBody>
                    <a:bodyPr/>
                    <a:lstStyle/>
                    <a:p>
                      <a:pPr algn="just" defTabSz="457200">
                        <a:defRPr sz="1600">
                          <a:solidFill>
                            <a:srgbClr val="FFFFFF"/>
                          </a:solidFill>
                        </a:defRPr>
                      </a:pPr>
                      <a:r>
                        <a:t>ожиріння I ст.</a:t>
                      </a:r>
                    </a:p>
                  </a:txBody>
                  <a:tcPr marL="44609" marR="44609" marT="44609" marB="44609"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7"/>
                  </a:ext>
                </a:extLst>
              </a:tr>
              <a:tr h="456283">
                <a:tc>
                  <a:txBody>
                    <a:bodyPr/>
                    <a:lstStyle/>
                    <a:p>
                      <a:pPr defTabSz="457200">
                        <a:defRPr sz="1800"/>
                      </a:pPr>
                      <a:r>
                        <a:rPr sz="1600">
                          <a:solidFill>
                            <a:srgbClr val="FFFFFF"/>
                          </a:solidFill>
                        </a:rPr>
                        <a:t>30-39,99</a:t>
                      </a:r>
                    </a:p>
                  </a:txBody>
                  <a:tcPr marL="44609" marR="44609" marT="44609" marB="44609" horzOverflow="overflow">
                    <a:lnL w="12700">
                      <a:miter lim="400000"/>
                    </a:lnL>
                    <a:lnR w="12700">
                      <a:miter lim="400000"/>
                    </a:lnR>
                    <a:lnT w="12700">
                      <a:miter lim="400000"/>
                    </a:lnT>
                    <a:lnB w="12700">
                      <a:miter lim="400000"/>
                    </a:lnB>
                    <a:noFill/>
                  </a:tcPr>
                </a:tc>
                <a:tc>
                  <a:txBody>
                    <a:bodyPr/>
                    <a:lstStyle/>
                    <a:p>
                      <a:pPr defTabSz="457200">
                        <a:defRPr sz="1800"/>
                      </a:pPr>
                      <a:r>
                        <a:rPr sz="1600">
                          <a:solidFill>
                            <a:srgbClr val="FFFFFF"/>
                          </a:solidFill>
                        </a:rPr>
                        <a:t>28,6-38,99</a:t>
                      </a:r>
                    </a:p>
                  </a:txBody>
                  <a:tcPr marL="44609" marR="44609" marT="44609" marB="44609" horzOverflow="overflow">
                    <a:lnL w="12700">
                      <a:miter lim="400000"/>
                    </a:lnL>
                    <a:lnR w="12700">
                      <a:miter lim="400000"/>
                    </a:lnR>
                    <a:lnT w="12700">
                      <a:miter lim="400000"/>
                    </a:lnT>
                    <a:lnB w="12700">
                      <a:miter lim="400000"/>
                    </a:lnB>
                    <a:noFill/>
                  </a:tcPr>
                </a:tc>
                <a:tc>
                  <a:txBody>
                    <a:bodyPr/>
                    <a:lstStyle/>
                    <a:p>
                      <a:pPr algn="just" defTabSz="457200">
                        <a:defRPr sz="1800"/>
                      </a:pPr>
                      <a:r>
                        <a:rPr sz="1600">
                          <a:solidFill>
                            <a:srgbClr val="FFFFFF"/>
                          </a:solidFill>
                        </a:rPr>
                        <a:t>Ожиріння ІІ ст.</a:t>
                      </a:r>
                    </a:p>
                  </a:txBody>
                  <a:tcPr marL="44609" marR="44609" marT="44609" marB="44609"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8"/>
                  </a:ext>
                </a:extLst>
              </a:tr>
              <a:tr h="272750">
                <a:tc>
                  <a:txBody>
                    <a:bodyPr/>
                    <a:lstStyle/>
                    <a:p>
                      <a:pPr defTabSz="457200">
                        <a:defRPr sz="1800"/>
                      </a:pPr>
                      <a:r>
                        <a:rPr sz="1600">
                          <a:solidFill>
                            <a:srgbClr val="FFFFFF"/>
                          </a:solidFill>
                        </a:rPr>
                        <a:t>&gt; 40</a:t>
                      </a:r>
                    </a:p>
                  </a:txBody>
                  <a:tcPr marL="44609" marR="44609" marT="44609" marB="44609" horzOverflow="overflow">
                    <a:lnL w="12700">
                      <a:miter lim="400000"/>
                    </a:lnL>
                    <a:lnR w="12700">
                      <a:miter lim="400000"/>
                    </a:lnR>
                    <a:lnT w="12700">
                      <a:miter lim="400000"/>
                    </a:lnT>
                    <a:lnB w="12700">
                      <a:miter lim="400000"/>
                    </a:lnB>
                    <a:noFill/>
                  </a:tcPr>
                </a:tc>
                <a:tc>
                  <a:txBody>
                    <a:bodyPr/>
                    <a:lstStyle/>
                    <a:p>
                      <a:pPr defTabSz="457200">
                        <a:defRPr sz="1800"/>
                      </a:pPr>
                      <a:r>
                        <a:rPr sz="1600">
                          <a:solidFill>
                            <a:srgbClr val="FFFFFF"/>
                          </a:solidFill>
                        </a:rPr>
                        <a:t>&gt; 39</a:t>
                      </a:r>
                    </a:p>
                  </a:txBody>
                  <a:tcPr marL="44609" marR="44609" marT="44609" marB="44609" horzOverflow="overflow">
                    <a:lnL w="12700">
                      <a:miter lim="400000"/>
                    </a:lnL>
                    <a:lnR w="12700">
                      <a:miter lim="400000"/>
                    </a:lnR>
                    <a:lnT w="12700">
                      <a:miter lim="400000"/>
                    </a:lnT>
                    <a:lnB w="12700">
                      <a:miter lim="400000"/>
                    </a:lnB>
                    <a:noFill/>
                  </a:tcPr>
                </a:tc>
                <a:tc>
                  <a:txBody>
                    <a:bodyPr/>
                    <a:lstStyle/>
                    <a:p>
                      <a:pPr algn="just" defTabSz="457200">
                        <a:defRPr sz="1800"/>
                      </a:pPr>
                      <a:r>
                        <a:rPr sz="1600">
                          <a:solidFill>
                            <a:srgbClr val="FFFFFF"/>
                          </a:solidFill>
                        </a:rPr>
                        <a:t>Ожиріння ІІІ ст.</a:t>
                      </a:r>
                    </a:p>
                  </a:txBody>
                  <a:tcPr marL="44609" marR="44609" marT="44609" marB="44609"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9"/>
                  </a:ext>
                </a:extLst>
              </a:tr>
            </a:tbl>
          </a:graphicData>
        </a:graphic>
      </p:graphicFrame>
      <p:sp>
        <p:nvSpPr>
          <p:cNvPr id="348" name="Rectangle 1"/>
          <p:cNvSpPr txBox="1"/>
          <p:nvPr/>
        </p:nvSpPr>
        <p:spPr>
          <a:xfrm>
            <a:off x="3088359" y="343964"/>
            <a:ext cx="6592436" cy="17435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p>
            <a:pPr algn="ctr">
              <a:defRPr sz="2000" b="1">
                <a:solidFill>
                  <a:srgbClr val="FFFFFF"/>
                </a:solidFill>
                <a:latin typeface="Arial"/>
                <a:ea typeface="Arial"/>
                <a:cs typeface="Arial"/>
                <a:sym typeface="Arial"/>
              </a:defRPr>
            </a:pPr>
            <a:r>
              <a:t>Оцінка стану харчування по біомас-індексу (БМІ)</a:t>
            </a:r>
            <a:endParaRPr sz="1100"/>
          </a:p>
          <a:p>
            <a:pPr algn="ctr">
              <a:defRPr sz="2800">
                <a:solidFill>
                  <a:srgbClr val="FFFFFF"/>
                </a:solidFill>
                <a:latin typeface="Arial"/>
                <a:ea typeface="Arial"/>
                <a:cs typeface="Arial"/>
                <a:sym typeface="Arial"/>
              </a:defRPr>
            </a:pPr>
            <a:r>
              <a:rPr sz="1100"/>
              <a:t/>
            </a:r>
            <a:br>
              <a:rPr sz="1100"/>
            </a:br>
            <a:endParaRPr sz="1100"/>
          </a:p>
          <a:p>
            <a:pPr algn="ctr">
              <a:defRPr sz="2800">
                <a:solidFill>
                  <a:srgbClr val="FFFFFF"/>
                </a:solidFill>
                <a:latin typeface="Arial"/>
                <a:ea typeface="Arial"/>
                <a:cs typeface="Arial"/>
                <a:sym typeface="Arial"/>
              </a:defRPr>
            </a:pPr>
            <a:r>
              <a:t/>
            </a:r>
            <a:br/>
            <a:endParaRP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Прямоугольник 1"/>
          <p:cNvSpPr txBox="1"/>
          <p:nvPr/>
        </p:nvSpPr>
        <p:spPr>
          <a:xfrm>
            <a:off x="45719" y="461919"/>
            <a:ext cx="10346972" cy="1209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a:solidFill>
                  <a:srgbClr val="FFFFFF"/>
                </a:solidFill>
              </a:defRPr>
            </a:pPr>
            <a:r>
              <a:t>2.7. Конституційний тип визначають вимірюванням кута, утвореного реберними дугами з вершиною на кінці мечоподібного відростка грудини. Оцінка результатів: кут 90</a:t>
            </a:r>
            <a:r>
              <a:rPr baseline="30000"/>
              <a:t>0</a:t>
            </a:r>
            <a:r>
              <a:t> – нормостенічний тип; гострий (&lt;90</a:t>
            </a:r>
            <a:r>
              <a:rPr baseline="30000"/>
              <a:t>0</a:t>
            </a:r>
            <a:r>
              <a:t>) - астенічний тип; тупий (&gt; 90</a:t>
            </a:r>
            <a:r>
              <a:rPr baseline="30000"/>
              <a:t>0</a:t>
            </a:r>
            <a:r>
              <a:t>) - гіперстенічний тип.</a:t>
            </a:r>
          </a:p>
          <a:p>
            <a:pPr algn="just">
              <a:defRPr>
                <a:solidFill>
                  <a:srgbClr val="FFFFFF"/>
                </a:solidFill>
              </a:defRPr>
            </a:pPr>
            <a:r>
              <a:t>2.8. Гармонійність статури визначають за формулою:</a:t>
            </a:r>
          </a:p>
        </p:txBody>
      </p:sp>
      <p:sp>
        <p:nvSpPr>
          <p:cNvPr id="351" name="Прямоугольник 2"/>
          <p:cNvSpPr txBox="1"/>
          <p:nvPr/>
        </p:nvSpPr>
        <p:spPr>
          <a:xfrm>
            <a:off x="5246630" y="2407124"/>
            <a:ext cx="832183" cy="523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just">
              <a:defRPr sz="2800">
                <a:solidFill>
                  <a:srgbClr val="FFFFFF"/>
                </a:solidFill>
              </a:defRPr>
            </a:lvl1pPr>
          </a:lstStyle>
          <a:p>
            <a:r>
              <a:t>ГТ = </a:t>
            </a:r>
          </a:p>
        </p:txBody>
      </p:sp>
      <p:grpSp>
        <p:nvGrpSpPr>
          <p:cNvPr id="354" name="Рисунок 3"/>
          <p:cNvGrpSpPr/>
          <p:nvPr/>
        </p:nvGrpSpPr>
        <p:grpSpPr>
          <a:xfrm>
            <a:off x="6119750" y="2131036"/>
            <a:ext cx="1248343" cy="1075399"/>
            <a:chOff x="0" y="0"/>
            <a:chExt cx="1248342" cy="1075398"/>
          </a:xfrm>
        </p:grpSpPr>
        <p:sp>
          <p:nvSpPr>
            <p:cNvPr id="352" name="Прямоугольник"/>
            <p:cNvSpPr/>
            <p:nvPr/>
          </p:nvSpPr>
          <p:spPr>
            <a:xfrm>
              <a:off x="0" y="0"/>
              <a:ext cx="1248343" cy="1075399"/>
            </a:xfrm>
            <a:prstGeom prst="rect">
              <a:avLst/>
            </a:prstGeom>
            <a:solidFill>
              <a:srgbClr val="FFFFFF">
                <a:alpha val="75000"/>
              </a:srgbClr>
            </a:solidFill>
            <a:ln w="12700" cap="flat">
              <a:noFill/>
              <a:miter lim="400000"/>
            </a:ln>
            <a:effectLst/>
          </p:spPr>
          <p:txBody>
            <a:bodyPr wrap="square" lIns="45719" tIns="45719" rIns="45719" bIns="45719" numCol="1" anchor="ctr">
              <a:noAutofit/>
            </a:bodyPr>
            <a:lstStyle/>
            <a:p>
              <a:endParaRPr/>
            </a:p>
          </p:txBody>
        </p:sp>
        <p:pic>
          <p:nvPicPr>
            <p:cNvPr id="353" name="image11.pdf" descr="image11.pdf"/>
            <p:cNvPicPr>
              <a:picLocks noChangeAspect="1"/>
            </p:cNvPicPr>
            <p:nvPr/>
          </p:nvPicPr>
          <p:blipFill>
            <a:blip r:embed="rId2">
              <a:extLst/>
            </a:blip>
            <a:stretch>
              <a:fillRect/>
            </a:stretch>
          </p:blipFill>
          <p:spPr>
            <a:xfrm>
              <a:off x="0" y="0"/>
              <a:ext cx="1248343" cy="1075399"/>
            </a:xfrm>
            <a:prstGeom prst="rect">
              <a:avLst/>
            </a:prstGeom>
            <a:ln w="12700" cap="flat">
              <a:noFill/>
              <a:miter lim="400000"/>
            </a:ln>
            <a:effectLst/>
          </p:spPr>
        </p:pic>
      </p:grpSp>
      <p:sp>
        <p:nvSpPr>
          <p:cNvPr id="355" name="Прямоугольник 4"/>
          <p:cNvSpPr txBox="1"/>
          <p:nvPr/>
        </p:nvSpPr>
        <p:spPr>
          <a:xfrm>
            <a:off x="45719" y="3674312"/>
            <a:ext cx="12100562" cy="2326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a:solidFill>
                  <a:srgbClr val="FFFFFF"/>
                </a:solidFill>
              </a:defRPr>
            </a:pPr>
            <a:r>
              <a:t>де: ГТ - гармонійність статури,%</a:t>
            </a:r>
          </a:p>
          <a:p>
            <a:pPr algn="just">
              <a:defRPr>
                <a:solidFill>
                  <a:srgbClr val="FFFFFF"/>
                </a:solidFill>
              </a:defRPr>
            </a:pPr>
            <a:r>
              <a:t>А - окружність грудної клітини в паузі дихання, см</a:t>
            </a:r>
          </a:p>
          <a:p>
            <a:pPr algn="just">
              <a:defRPr>
                <a:solidFill>
                  <a:srgbClr val="FFFFFF"/>
                </a:solidFill>
              </a:defRPr>
            </a:pPr>
            <a:r>
              <a:t>Р - зростання, див</a:t>
            </a:r>
          </a:p>
          <a:p>
            <a:pPr algn="just">
              <a:defRPr>
                <a:solidFill>
                  <a:srgbClr val="FFFFFF"/>
                </a:solidFill>
              </a:defRPr>
            </a:pPr>
            <a:r>
              <a:t/>
            </a:r>
            <a:br/>
            <a:endParaRPr/>
          </a:p>
          <a:p>
            <a:pPr algn="just">
              <a:defRPr>
                <a:solidFill>
                  <a:srgbClr val="FFFFFF"/>
                </a:solidFill>
              </a:defRPr>
            </a:pPr>
            <a:r>
              <a:t>Оцінка результатів: ГТ в межах 50-55% - гармонійне;</a:t>
            </a:r>
          </a:p>
          <a:p>
            <a:pPr algn="just">
              <a:defRPr>
                <a:solidFill>
                  <a:srgbClr val="FFFFFF"/>
                </a:solidFill>
              </a:defRPr>
            </a:pPr>
            <a:r>
              <a:t>ГТ &lt;50% - дисгармонійний, недостатній розвиток;</a:t>
            </a:r>
          </a:p>
          <a:p>
            <a:pPr algn="just">
              <a:defRPr>
                <a:solidFill>
                  <a:srgbClr val="FFFFFF"/>
                </a:solidFill>
              </a:defRPr>
            </a:pPr>
            <a:r>
              <a:t>ГТ&gt; 55% - дисгармонійний, надлишковий розвиток.</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Прямоугольник 1"/>
          <p:cNvSpPr txBox="1"/>
          <p:nvPr/>
        </p:nvSpPr>
        <p:spPr>
          <a:xfrm>
            <a:off x="45719" y="1231051"/>
            <a:ext cx="12100562" cy="4282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b="1">
                <a:solidFill>
                  <a:srgbClr val="FFFFFF"/>
                </a:solidFill>
              </a:defRPr>
            </a:pPr>
            <a:r>
              <a:t>3. Фізіометричні показники харчового статусу. </a:t>
            </a:r>
            <a:r>
              <a:rPr b="0"/>
              <a:t>Енергетичну і пластичну повноцінність харчування оцінюють визначенням мускульної сили (ручна - ріс.23.4а, станова динамометрія - ріс.23.4б, ергометрія), Зміни пульсу і дихання після фізичних навантажень, показниками, які характеризують стомлюваність, - тремометрія, хронорефлексометріяя, пошук чисел і інші (детально розглядаються в розділі "Гігієна праці").</a:t>
            </a:r>
          </a:p>
          <a:p>
            <a:pPr algn="just">
              <a:defRPr>
                <a:solidFill>
                  <a:srgbClr val="FFFFFF"/>
                </a:solidFill>
              </a:defRPr>
            </a:pPr>
            <a:r>
              <a:t>Забезпеченість організму вітамінами оцінюють за допомогою ряду функціональних проб - резистентність капілярів, адаптометрії та інші (розглядаються на наступному занятті).</a:t>
            </a:r>
          </a:p>
          <a:p>
            <a:pPr algn="just">
              <a:defRPr b="1">
                <a:solidFill>
                  <a:srgbClr val="FFFFFF"/>
                </a:solidFill>
              </a:defRPr>
            </a:pPr>
            <a:r>
              <a:t>4. Клінічні показники - </a:t>
            </a:r>
            <a:r>
              <a:rPr b="0"/>
              <a:t>визначення симптомів хвороб аліментарного походження (гастритів, виразок шлунка, 12-палої кишки, захворювань печінки, жовчного міхура, подагри, гіпо-, Авітамінозів і інші).</a:t>
            </a:r>
          </a:p>
          <a:p>
            <a:pPr algn="just">
              <a:defRPr b="1">
                <a:solidFill>
                  <a:srgbClr val="FFFFFF"/>
                </a:solidFill>
              </a:defRPr>
            </a:pPr>
            <a:r>
              <a:t>5. Біохімічні показники </a:t>
            </a:r>
            <a:r>
              <a:rPr b="0"/>
              <a:t>крові і сечі</a:t>
            </a:r>
            <a:r>
              <a:t>,</a:t>
            </a:r>
            <a:r>
              <a:rPr b="0"/>
              <a:t> гематологічні та інші показники харчового статусу (табл. 5).</a:t>
            </a:r>
          </a:p>
          <a:p>
            <a:pPr algn="just">
              <a:defRPr b="1">
                <a:solidFill>
                  <a:srgbClr val="FFFFFF"/>
                </a:solidFill>
              </a:defRPr>
            </a:pPr>
            <a:r>
              <a:t>6.</a:t>
            </a:r>
            <a:r>
              <a:rPr b="0"/>
              <a:t> Харчовий статус окремої людини або колективу, який характеризується однаковим харчуванням і режимом праці, може бути вивчений і оцінений також шляхом порівняння енергетичних витрат організму, обумовлених вагою, напруженістю виконуваної роботи, і розрахованих на їх основі потреб в харчових речовинах і лабораторними дослідженнями кількості і якості компонентів добового харчового раціону (буде розглядатися на наступних заняттях).</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 name="Рисунок 1" descr="Рисунок 1"/>
          <p:cNvPicPr>
            <a:picLocks noChangeAspect="1"/>
          </p:cNvPicPr>
          <p:nvPr/>
        </p:nvPicPr>
        <p:blipFill>
          <a:blip r:embed="rId2">
            <a:extLst/>
          </a:blip>
          <a:stretch>
            <a:fillRect/>
          </a:stretch>
        </p:blipFill>
        <p:spPr>
          <a:xfrm>
            <a:off x="512709" y="423711"/>
            <a:ext cx="4655473" cy="6095843"/>
          </a:xfrm>
          <a:prstGeom prst="rect">
            <a:avLst/>
          </a:prstGeom>
          <a:ln w="12700">
            <a:miter lim="400000"/>
          </a:ln>
        </p:spPr>
      </p:pic>
      <p:sp>
        <p:nvSpPr>
          <p:cNvPr id="360" name="Прямоугольник 2"/>
          <p:cNvSpPr txBox="1"/>
          <p:nvPr/>
        </p:nvSpPr>
        <p:spPr>
          <a:xfrm>
            <a:off x="5338157" y="6057887"/>
            <a:ext cx="6004561" cy="929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defRPr>
            </a:pPr>
            <a:r>
              <a:t>Мал. 23.3. Толстотний циркуль</a:t>
            </a:r>
          </a:p>
          <a:p>
            <a:pPr>
              <a:defRPr>
                <a:solidFill>
                  <a:srgbClr val="FFFFFF"/>
                </a:solidFill>
              </a:defRPr>
            </a:pPr>
            <a:r>
              <a:t/>
            </a:r>
            <a:br/>
            <a:endParaRP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 name="Рисунок 1" descr="Рисунок 1"/>
          <p:cNvPicPr>
            <a:picLocks noChangeAspect="1"/>
          </p:cNvPicPr>
          <p:nvPr/>
        </p:nvPicPr>
        <p:blipFill>
          <a:blip r:embed="rId2">
            <a:extLst/>
          </a:blip>
          <a:stretch>
            <a:fillRect/>
          </a:stretch>
        </p:blipFill>
        <p:spPr>
          <a:xfrm>
            <a:off x="409882" y="359145"/>
            <a:ext cx="6014667" cy="6014667"/>
          </a:xfrm>
          <a:prstGeom prst="rect">
            <a:avLst/>
          </a:prstGeom>
          <a:ln w="12700">
            <a:miter lim="400000"/>
          </a:ln>
        </p:spPr>
      </p:pic>
      <p:sp>
        <p:nvSpPr>
          <p:cNvPr id="363" name="Прямоугольник 2"/>
          <p:cNvSpPr txBox="1"/>
          <p:nvPr/>
        </p:nvSpPr>
        <p:spPr>
          <a:xfrm>
            <a:off x="6470268" y="5773646"/>
            <a:ext cx="4950108" cy="1209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defRPr>
            </a:pPr>
            <a:r>
              <a:t>Мал. 23.4. Динамометри (а - ручний; б- становий)</a:t>
            </a:r>
          </a:p>
          <a:p>
            <a:pPr>
              <a:defRPr>
                <a:solidFill>
                  <a:srgbClr val="FFFFFF"/>
                </a:solidFill>
              </a:defRPr>
            </a:pPr>
            <a:r>
              <a:t/>
            </a:r>
            <a:br/>
            <a:endParaRP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5" name="Рисунок 1" descr="Рисунок 1"/>
          <p:cNvPicPr>
            <a:picLocks noChangeAspect="1"/>
          </p:cNvPicPr>
          <p:nvPr/>
        </p:nvPicPr>
        <p:blipFill>
          <a:blip r:embed="rId2">
            <a:extLst/>
          </a:blip>
          <a:stretch>
            <a:fillRect/>
          </a:stretch>
        </p:blipFill>
        <p:spPr>
          <a:xfrm>
            <a:off x="286386" y="243193"/>
            <a:ext cx="2059772" cy="6353156"/>
          </a:xfrm>
          <a:prstGeom prst="rect">
            <a:avLst/>
          </a:prstGeom>
          <a:ln w="12700">
            <a:miter lim="400000"/>
          </a:ln>
        </p:spPr>
      </p:pic>
      <p:sp>
        <p:nvSpPr>
          <p:cNvPr id="366" name="Прямоугольник 2"/>
          <p:cNvSpPr txBox="1"/>
          <p:nvPr/>
        </p:nvSpPr>
        <p:spPr>
          <a:xfrm>
            <a:off x="2391877" y="6134684"/>
            <a:ext cx="6004561" cy="929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defRPr>
            </a:pPr>
            <a:r>
              <a:t>Мал. 23.5. дерев'яний станковийзростаннямер </a:t>
            </a:r>
          </a:p>
          <a:p>
            <a:pPr>
              <a:defRPr>
                <a:solidFill>
                  <a:srgbClr val="FFFFFF"/>
                </a:solidFill>
              </a:defRPr>
            </a:pPr>
            <a:r>
              <a:t/>
            </a:r>
            <a:br/>
            <a:endParaRP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Прямоугольник 1"/>
          <p:cNvSpPr txBox="1"/>
          <p:nvPr/>
        </p:nvSpPr>
        <p:spPr>
          <a:xfrm>
            <a:off x="3176847" y="2405190"/>
            <a:ext cx="6004561" cy="10693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000" b="1">
                <a:solidFill>
                  <a:srgbClr val="FFFFFF"/>
                </a:solidFill>
              </a:defRPr>
            </a:pPr>
            <a:r>
              <a:t>МЕТОДИКА РОЗРАХУНКУ ЕНЕРГОВИТРАТ ЛЮДИНИ ТА ЇЇ ПОТРЕБ У ХАРЧОВИХ РЕЧОВИНАХ</a:t>
            </a:r>
            <a:r>
              <a:rPr sz="2400"/>
              <a:t>.</a:t>
            </a: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Прямоугольник 1"/>
          <p:cNvSpPr txBox="1"/>
          <p:nvPr/>
        </p:nvSpPr>
        <p:spPr>
          <a:xfrm>
            <a:off x="45719" y="720274"/>
            <a:ext cx="12100562" cy="48846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b="1">
                <a:solidFill>
                  <a:srgbClr val="FFFFFF"/>
                </a:solidFill>
              </a:defRPr>
            </a:pPr>
            <a:r>
              <a:t>методи визначення енерговитрат організму</a:t>
            </a:r>
          </a:p>
          <a:p>
            <a:pPr algn="ctr">
              <a:defRPr>
                <a:solidFill>
                  <a:srgbClr val="FFFFFF"/>
                </a:solidFill>
              </a:defRPr>
            </a:pPr>
            <a:r>
              <a:t/>
            </a:r>
            <a:br/>
            <a:endParaRPr/>
          </a:p>
          <a:p>
            <a:pPr algn="just">
              <a:defRPr>
                <a:solidFill>
                  <a:srgbClr val="FFFFFF"/>
                </a:solidFill>
              </a:defRPr>
            </a:pPr>
            <a:r>
              <a:t>добові енерговитрати організму складаються з:</a:t>
            </a:r>
          </a:p>
          <a:p>
            <a:pPr algn="just">
              <a:defRPr>
                <a:solidFill>
                  <a:srgbClr val="FFFFFF"/>
                </a:solidFill>
              </a:defRPr>
            </a:pPr>
            <a:r>
              <a:t>- основного обміну, який залежить від віку, статі, зросту, маси тіла, фізіологічної конституції (астенік, нормо-, гіперстенік);</a:t>
            </a:r>
          </a:p>
          <a:p>
            <a:pPr algn="just">
              <a:defRPr>
                <a:solidFill>
                  <a:srgbClr val="FFFFFF"/>
                </a:solidFill>
              </a:defRPr>
            </a:pPr>
            <a:r>
              <a:t>- витрати енергії на травлення (специфічно-динамічна дія їжі), яка становить приблизно 10% від величини основного обміну;</a:t>
            </a:r>
          </a:p>
          <a:p>
            <a:pPr algn="just">
              <a:defRPr>
                <a:solidFill>
                  <a:srgbClr val="FFFFFF"/>
                </a:solidFill>
              </a:defRPr>
            </a:pPr>
            <a:r>
              <a:t>- витрати енергії на фізичні і емоційні навантаження протягом доби, тобто на трудову діяльність і відпочинок, відповідно до розпорядку дня індивіда або колективу;</a:t>
            </a:r>
          </a:p>
          <a:p>
            <a:pPr algn="just">
              <a:defRPr>
                <a:solidFill>
                  <a:srgbClr val="FFFFFF"/>
                </a:solidFill>
              </a:defRPr>
            </a:pPr>
            <a:r>
              <a:t>- енерговитрати залежать також від клімато-погодних умов місцевості, мікроклімату робочого місця, характеру і якості одягу, професійних навичок і вмінь.</a:t>
            </a:r>
          </a:p>
          <a:p>
            <a:pPr algn="just">
              <a:defRPr>
                <a:solidFill>
                  <a:srgbClr val="FFFFFF"/>
                </a:solidFill>
              </a:defRPr>
            </a:pPr>
            <a:r>
              <a:t>Найбільш точними, проте громіздкими, методами визначення енерговитрат є: </a:t>
            </a:r>
          </a:p>
          <a:p>
            <a:pPr algn="just">
              <a:defRPr>
                <a:solidFill>
                  <a:srgbClr val="FFFFFF"/>
                </a:solidFill>
              </a:defRPr>
            </a:pPr>
            <a:r>
              <a:t>- метод прямої калориметрії (по виділенню тепла з організму в спеціальній калориметричної камері);</a:t>
            </a:r>
          </a:p>
          <a:p>
            <a:pPr algn="just">
              <a:defRPr>
                <a:solidFill>
                  <a:srgbClr val="FFFFFF"/>
                </a:solidFill>
              </a:defRPr>
            </a:pPr>
            <a:r>
              <a:t>- метод непрямої калориметрії - по газообміну (кількості вжитого за одиницю часу кисню і виділеного вуглекислого газу), який визначають в спокої і при виконанні тієї чи іншої роботи. Повітря, що видихається для аналізу змісту ро</a:t>
            </a:r>
            <a:r>
              <a:rPr baseline="-25000"/>
              <a:t>2 </a:t>
            </a:r>
            <a:r>
              <a:t>і СО</a:t>
            </a:r>
            <a:r>
              <a:rPr baseline="-25000"/>
              <a:t>2</a:t>
            </a:r>
            <a:r>
              <a:t> накопичують в спеціальних заплічних мішках Дугласа;</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Прямоугольник 1"/>
          <p:cNvSpPr txBox="1"/>
          <p:nvPr/>
        </p:nvSpPr>
        <p:spPr>
          <a:xfrm>
            <a:off x="45719" y="1225688"/>
            <a:ext cx="12100562" cy="5400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a:solidFill>
                  <a:srgbClr val="FFFFFF"/>
                </a:solidFill>
              </a:defRPr>
            </a:pPr>
            <a:r>
              <a:t>- метод пульсометрії, При якому за допомогою спеціального приладу - пульсотахометра вимірюють частоту і наповнення пульсу при виконанні різних видів робіт та інших навантажень, результати яких в приладі автоматично переводяться в кілоджоулі; </a:t>
            </a:r>
          </a:p>
          <a:p>
            <a:pPr algn="just">
              <a:defRPr>
                <a:solidFill>
                  <a:srgbClr val="FFFFFF"/>
                </a:solidFill>
              </a:defRPr>
            </a:pPr>
            <a:r>
              <a:t>- метод аліментарної енергометрії - лабораторне визначення калорійності добового раціону з урахуванням незасвоєної частини їжі;</a:t>
            </a:r>
          </a:p>
          <a:p>
            <a:pPr algn="just">
              <a:defRPr>
                <a:solidFill>
                  <a:srgbClr val="FFFFFF"/>
                </a:solidFill>
              </a:defRPr>
            </a:pPr>
            <a:r>
              <a:t>- розрахункові методи: окремо визначають основний обмін за допомогою спеціальних таблиць Гарріса і Бенедикта на підставі статі і маси тіла (перше число), а також статі, віку і зростання (друге число). Сума цих чисел і складає величину основного обміну. До основного обміну додають енерговитрати на специфічно-динамічну дію їжі, яка складає 10% величини основного обміну, і енерговитрати на всі види навантаження, яку виконує людина протягом активної частини доби (фізичну і розумову працю, відпочинок, прийом їжі тощо). Ці енерговитрати розраховують на підставі добового хронометражу (кількості годин або хвилин, витрачених людиною протягом доби на кожен вид навантаження) за допомогою спеціальних таблиць, в яких вказана енергія (в калоріях), що витрачається на різноманітні види навантаження за 1 годину.</a:t>
            </a:r>
          </a:p>
          <a:p>
            <a:pPr algn="just">
              <a:defRPr>
                <a:solidFill>
                  <a:srgbClr val="FFFFFF"/>
                </a:solidFill>
              </a:defRPr>
            </a:pPr>
            <a:r>
              <a:t>Останнім часом (в 1986 р) фахівцями Всесвітньої організації охорони здоров'я (ВООЗ) розроблена нова методика визначення енерговитрат, Відповідно до якої основний обмін (ОО) і специфічно-динамічна дія їжі розраховують за спеціальними рівняннями з урахуванням віку, статі, зросту і маси тіла (додаток 2), а енерговитрати - множенням ОО на коефіцієнт фізичної активності (КФА), значення якого розроблені для різних видів діяльності (додаток 3).</a:t>
            </a: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Прямоугольник 1"/>
          <p:cNvSpPr txBox="1"/>
          <p:nvPr/>
        </p:nvSpPr>
        <p:spPr>
          <a:xfrm>
            <a:off x="45718" y="236839"/>
            <a:ext cx="12100561" cy="2885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a:solidFill>
                  <a:srgbClr val="FFFFFF"/>
                </a:solidFill>
              </a:defRPr>
            </a:pPr>
            <a:r>
              <a:t>Розроблено також усереднені значення ГО з урахуванням статі, віку, маси тіла і специфічно-динамічної дії їжі (додаток 4) і КФА відповідно до професійної приналежністю індивіда (додаток 5).</a:t>
            </a:r>
          </a:p>
          <a:p>
            <a:pPr algn="just">
              <a:defRPr>
                <a:solidFill>
                  <a:srgbClr val="FFFFFF"/>
                </a:solidFill>
              </a:defRPr>
            </a:pPr>
            <a:r>
              <a:t>Наприклад, для чоловіка, слюсаря по спеціальності, віком 35 років, зростом 175 см, масою тіла 70 кг основний обмін складе:</a:t>
            </a:r>
          </a:p>
          <a:p>
            <a:pPr algn="ctr">
              <a:defRPr>
                <a:solidFill>
                  <a:srgbClr val="FFFFFF"/>
                </a:solidFill>
              </a:defRPr>
            </a:pPr>
            <a:r>
              <a:t>ГО = 11,3 х 70 кг + 16 х 1,75 м + 901 = 1720 ккал.</a:t>
            </a:r>
          </a:p>
          <a:p>
            <a:pPr algn="just">
              <a:defRPr>
                <a:solidFill>
                  <a:srgbClr val="FFFFFF"/>
                </a:solidFill>
              </a:defRPr>
            </a:pPr>
            <a:r>
              <a:t>Для розрахунку добових енерговитрат спочатку розраховують відносний основний обмін (ОО) за 1 годину: ТОВ = ОО: 24 години, який в нашому прикладі складе: ТОВ = 1720 24 = 71,7 ккал. Далі визначають хронометраж (витрати часу) на кожен вид діяльності за добу, в таблиці додатка 3 знаходять відповідні КФА і розраховують енерговитрати шляхом множення ТОВ на тривалість виду діяльності і КФА. Для розрахунку енерговитрат отримані результати заносять в таблицю:</a:t>
            </a:r>
          </a:p>
        </p:txBody>
      </p:sp>
      <p:graphicFrame>
        <p:nvGraphicFramePr>
          <p:cNvPr id="375" name="Таблица 2"/>
          <p:cNvGraphicFramePr/>
          <p:nvPr/>
        </p:nvGraphicFramePr>
        <p:xfrm>
          <a:off x="3009898" y="3558954"/>
          <a:ext cx="6172200" cy="1230630"/>
        </p:xfrm>
        <a:graphic>
          <a:graphicData uri="http://schemas.openxmlformats.org/drawingml/2006/table">
            <a:tbl>
              <a:tblPr>
                <a:tableStyleId>{4C3C2611-4C71-4FC5-86AE-919BDF0F9419}</a:tableStyleId>
              </a:tblPr>
              <a:tblGrid>
                <a:gridCol w="1576316">
                  <a:extLst>
                    <a:ext uri="{9D8B030D-6E8A-4147-A177-3AD203B41FA5}">
                      <a16:colId xmlns:a16="http://schemas.microsoft.com/office/drawing/2014/main" val="20000"/>
                    </a:ext>
                  </a:extLst>
                </a:gridCol>
                <a:gridCol w="511791">
                  <a:extLst>
                    <a:ext uri="{9D8B030D-6E8A-4147-A177-3AD203B41FA5}">
                      <a16:colId xmlns:a16="http://schemas.microsoft.com/office/drawing/2014/main" val="20001"/>
                    </a:ext>
                  </a:extLst>
                </a:gridCol>
                <a:gridCol w="4084093">
                  <a:extLst>
                    <a:ext uri="{9D8B030D-6E8A-4147-A177-3AD203B41FA5}">
                      <a16:colId xmlns:a16="http://schemas.microsoft.com/office/drawing/2014/main" val="20002"/>
                    </a:ext>
                  </a:extLst>
                </a:gridCol>
              </a:tblGrid>
              <a:tr h="0">
                <a:tc>
                  <a:txBody>
                    <a:bodyPr/>
                    <a:lstStyle/>
                    <a:p>
                      <a:pPr defTabSz="457200">
                        <a:defRPr sz="1800"/>
                      </a:pPr>
                      <a:r>
                        <a:rPr>
                          <a:solidFill>
                            <a:srgbClr val="FFFFFF"/>
                          </a:solidFill>
                        </a:rPr>
                        <a:t>Вид діяльності</a:t>
                      </a:r>
                    </a:p>
                  </a:txBody>
                  <a:tcPr marL="66675" marR="66675" marT="66675" marB="66675" anchor="ctr" horzOverflow="overflow">
                    <a:lnL w="12700">
                      <a:miter lim="400000"/>
                    </a:lnL>
                    <a:lnR w="12700">
                      <a:miter lim="400000"/>
                    </a:lnR>
                    <a:lnT w="12700">
                      <a:miter lim="400000"/>
                    </a:lnT>
                    <a:lnB w="12700">
                      <a:miter lim="400000"/>
                    </a:lnB>
                    <a:noFill/>
                  </a:tcPr>
                </a:tc>
                <a:tc>
                  <a:txBody>
                    <a:bodyPr/>
                    <a:lstStyle/>
                    <a:p>
                      <a:pPr defTabSz="457200">
                        <a:defRPr sz="1800"/>
                      </a:pPr>
                      <a:r>
                        <a:rPr>
                          <a:solidFill>
                            <a:srgbClr val="FFFFFF"/>
                          </a:solidFill>
                        </a:rPr>
                        <a:t>КФА</a:t>
                      </a:r>
                    </a:p>
                  </a:txBody>
                  <a:tcPr marL="66675" marR="66675" marT="66675" marB="66675" anchor="ctr" horzOverflow="overflow">
                    <a:lnL w="12700">
                      <a:miter lim="400000"/>
                    </a:lnL>
                    <a:lnR w="12700">
                      <a:miter lim="400000"/>
                    </a:lnR>
                    <a:lnT w="12700">
                      <a:miter lim="400000"/>
                    </a:lnT>
                    <a:lnB w="12700">
                      <a:miter lim="400000"/>
                    </a:lnB>
                    <a:noFill/>
                  </a:tcPr>
                </a:tc>
                <a:tc>
                  <a:txBody>
                    <a:bodyPr/>
                    <a:lstStyle/>
                    <a:p>
                      <a:pPr algn="just" defTabSz="457200">
                        <a:defRPr sz="1800">
                          <a:solidFill>
                            <a:srgbClr val="FFFFFF"/>
                          </a:solidFill>
                        </a:defRPr>
                      </a:pPr>
                      <a:r>
                        <a:t>енерговитрати на кожен вид діяльності: </a:t>
                      </a:r>
                    </a:p>
                    <a:p>
                      <a:pPr algn="just" defTabSz="457200">
                        <a:defRPr sz="1800">
                          <a:solidFill>
                            <a:srgbClr val="FFFFFF"/>
                          </a:solidFill>
                        </a:defRPr>
                      </a:pPr>
                      <a:r>
                        <a:t>ТОВ </a:t>
                      </a:r>
                      <a:r>
                        <a:rPr>
                          <a:latin typeface="Symbol, serif"/>
                          <a:ea typeface="Symbol, serif"/>
                          <a:cs typeface="Symbol, serif"/>
                          <a:sym typeface="Symbol, serif"/>
                        </a:rPr>
                        <a:t>×</a:t>
                      </a:r>
                      <a:r>
                        <a:t> тривалість виду діяльності </a:t>
                      </a:r>
                      <a:r>
                        <a:rPr>
                          <a:latin typeface="Symbol, serif"/>
                          <a:ea typeface="Symbol, serif"/>
                          <a:cs typeface="Symbol, serif"/>
                          <a:sym typeface="Symbol, serif"/>
                        </a:rPr>
                        <a:t>×</a:t>
                      </a:r>
                      <a:r>
                        <a:t> КФА</a:t>
                      </a:r>
                    </a:p>
                  </a:txBody>
                  <a:tcPr marL="66675" marR="66675" marT="66675" marB="66675"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376" name="Прямоугольник 3"/>
          <p:cNvSpPr txBox="1"/>
          <p:nvPr/>
        </p:nvSpPr>
        <p:spPr>
          <a:xfrm>
            <a:off x="45723" y="4955838"/>
            <a:ext cx="12100558" cy="2047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a:solidFill>
                  <a:srgbClr val="FFFFFF"/>
                </a:solidFill>
              </a:defRPr>
            </a:pPr>
            <a:r>
              <a:t>Сума основного обміну зі специфічно-динамічною дією їжі та енерговитрат на всі види діяльності складе добові енерговитрати.</a:t>
            </a:r>
          </a:p>
          <a:p>
            <a:pPr algn="just">
              <a:defRPr>
                <a:solidFill>
                  <a:srgbClr val="FFFFFF"/>
                </a:solidFill>
              </a:defRPr>
            </a:pPr>
            <a:r>
              <a:t>Для обчислення орієнтовних добових енерговитрат потрібен усереднений основний обмін (з урахуванням статі, віку, маси тіла, див. додаток 4) помножити на КФА відповідної професії (додаток 5).</a:t>
            </a:r>
          </a:p>
          <a:p>
            <a:pPr algn="just">
              <a:defRPr>
                <a:solidFill>
                  <a:srgbClr val="FFFFFF"/>
                </a:solidFill>
              </a:defRPr>
            </a:pPr>
            <a:r>
              <a:t>У нашому випадку це складе 1650 х 1,9 = 3135 ккал.</a:t>
            </a:r>
          </a:p>
          <a:p>
            <a:pPr algn="ctr">
              <a:defRPr>
                <a:solidFill>
                  <a:srgbClr val="FFFFFF"/>
                </a:solidFill>
              </a:defRPr>
            </a:pPr>
            <a:r>
              <a:t/>
            </a:r>
            <a:br/>
            <a:endParaRPr/>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Прямоугольник 1"/>
          <p:cNvSpPr txBox="1"/>
          <p:nvPr/>
        </p:nvSpPr>
        <p:spPr>
          <a:xfrm>
            <a:off x="45719" y="197561"/>
            <a:ext cx="12100562" cy="30527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b="1">
                <a:solidFill>
                  <a:srgbClr val="FFFFFF"/>
                </a:solidFill>
              </a:defRPr>
            </a:pPr>
            <a:r>
              <a:t>Розрахунок потреб в харчових речовинах </a:t>
            </a:r>
            <a:br/>
            <a:endParaRPr/>
          </a:p>
          <a:p>
            <a:pPr algn="just">
              <a:defRPr>
                <a:solidFill>
                  <a:srgbClr val="FFFFFF"/>
                </a:solidFill>
              </a:defRPr>
            </a:pPr>
            <a:r>
              <a:t>В основу цих розрахунків покладені добові енерговитрати індивіда або однорідного за режимом дня і харчування колективу, які повинні компенсуватися за рахунок 11-13, в середньому 12% білків по їх калорійності, з них 55% - тваринного походження; 25% - за рахунок жирів, з них не менше 30% рослинних; 62-64%, в середньому 63% вуглеводів, серед яких не більше 18-20% - моно- і дисахариди</a:t>
            </a:r>
            <a:r>
              <a:rPr u="sng" baseline="30000">
                <a:solidFill>
                  <a:srgbClr val="000080"/>
                </a:solidFill>
              </a:rPr>
              <a:t>*</a:t>
            </a:r>
            <a:r>
              <a:t>.</a:t>
            </a:r>
          </a:p>
          <a:p>
            <a:pPr algn="just">
              <a:defRPr>
                <a:solidFill>
                  <a:srgbClr val="FFFFFF"/>
                </a:solidFill>
              </a:defRPr>
            </a:pPr>
            <a:r>
              <a:t>У наведеному вище прикладі для слюсаря при його енерговитрати калорійність раціону має становити:</a:t>
            </a:r>
          </a:p>
          <a:p>
            <a:pPr algn="just">
              <a:defRPr>
                <a:solidFill>
                  <a:srgbClr val="FFFFFF"/>
                </a:solidFill>
              </a:defRPr>
            </a:pPr>
            <a:r>
              <a:t>- за рахунок білків: 3135 - 100%</a:t>
            </a:r>
          </a:p>
          <a:p>
            <a:pPr algn="just">
              <a:defRPr>
                <a:solidFill>
                  <a:srgbClr val="FFFFFF"/>
                </a:solidFill>
              </a:defRPr>
            </a:pPr>
            <a:r>
              <a:t>х </a:t>
            </a:r>
            <a:r>
              <a:rPr>
                <a:latin typeface="Symbol, serif"/>
                <a:ea typeface="Symbol, serif"/>
                <a:cs typeface="Symbol, serif"/>
                <a:sym typeface="Symbol, serif"/>
              </a:rPr>
              <a:t>-</a:t>
            </a:r>
            <a:r>
              <a:t> 12% </a:t>
            </a:r>
          </a:p>
          <a:p>
            <a:pPr>
              <a:defRPr sz="1000" u="sng">
                <a:solidFill>
                  <a:srgbClr val="000080"/>
                </a:solidFill>
              </a:defRPr>
            </a:pPr>
            <a:r>
              <a:t>*</a:t>
            </a:r>
            <a:r>
              <a:rPr u="none">
                <a:solidFill>
                  <a:srgbClr val="FFFFFF"/>
                </a:solidFill>
              </a:rPr>
              <a:t> </a:t>
            </a:r>
            <a:r>
              <a:rPr sz="1100" u="none">
                <a:solidFill>
                  <a:srgbClr val="FFFFFF"/>
                </a:solidFill>
              </a:rPr>
              <a:t>Примітка. За класичними рекомендаціями Фойта і Рубнера білків в раціоні повинно бути 18%.</a:t>
            </a:r>
          </a:p>
        </p:txBody>
      </p:sp>
      <p:sp>
        <p:nvSpPr>
          <p:cNvPr id="379" name="Прямоугольник 2"/>
          <p:cNvSpPr txBox="1"/>
          <p:nvPr/>
        </p:nvSpPr>
        <p:spPr>
          <a:xfrm>
            <a:off x="4908958" y="3931694"/>
            <a:ext cx="2017822" cy="396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ctr">
              <a:defRPr sz="2000">
                <a:solidFill>
                  <a:srgbClr val="FFFFFF"/>
                </a:solidFill>
              </a:defRPr>
            </a:lvl1pPr>
          </a:lstStyle>
          <a:p>
            <a:r>
              <a:t>х = = 376,2 ккал</a:t>
            </a:r>
          </a:p>
        </p:txBody>
      </p:sp>
      <p:grpSp>
        <p:nvGrpSpPr>
          <p:cNvPr id="382" name="Рисунок 3"/>
          <p:cNvGrpSpPr/>
          <p:nvPr/>
        </p:nvGrpSpPr>
        <p:grpSpPr>
          <a:xfrm>
            <a:off x="3331321" y="3648164"/>
            <a:ext cx="1434572" cy="967172"/>
            <a:chOff x="0" y="0"/>
            <a:chExt cx="1434570" cy="967171"/>
          </a:xfrm>
        </p:grpSpPr>
        <p:sp>
          <p:nvSpPr>
            <p:cNvPr id="380" name="Прямоугольник"/>
            <p:cNvSpPr/>
            <p:nvPr/>
          </p:nvSpPr>
          <p:spPr>
            <a:xfrm>
              <a:off x="0" y="0"/>
              <a:ext cx="1434571" cy="967172"/>
            </a:xfrm>
            <a:prstGeom prst="rect">
              <a:avLst/>
            </a:prstGeom>
            <a:solidFill>
              <a:srgbClr val="FFFFFF">
                <a:alpha val="75000"/>
              </a:srgbClr>
            </a:solidFill>
            <a:ln w="12700" cap="flat">
              <a:noFill/>
              <a:miter lim="400000"/>
            </a:ln>
            <a:effectLst/>
          </p:spPr>
          <p:txBody>
            <a:bodyPr wrap="square" lIns="45719" tIns="45719" rIns="45719" bIns="45719" numCol="1" anchor="ctr">
              <a:noAutofit/>
            </a:bodyPr>
            <a:lstStyle/>
            <a:p>
              <a:endParaRPr/>
            </a:p>
          </p:txBody>
        </p:sp>
        <p:pic>
          <p:nvPicPr>
            <p:cNvPr id="381" name="image15.pdf" descr="image15.pdf"/>
            <p:cNvPicPr>
              <a:picLocks noChangeAspect="1"/>
            </p:cNvPicPr>
            <p:nvPr/>
          </p:nvPicPr>
          <p:blipFill>
            <a:blip r:embed="rId2">
              <a:extLst/>
            </a:blip>
            <a:stretch>
              <a:fillRect/>
            </a:stretch>
          </p:blipFill>
          <p:spPr>
            <a:xfrm>
              <a:off x="0" y="0"/>
              <a:ext cx="1434571" cy="967172"/>
            </a:xfrm>
            <a:prstGeom prst="rect">
              <a:avLst/>
            </a:prstGeom>
            <a:ln w="12700" cap="flat">
              <a:noFill/>
              <a:miter lim="400000"/>
            </a:ln>
            <a:effectLst/>
          </p:spPr>
        </p:pic>
      </p:grpSp>
      <p:sp>
        <p:nvSpPr>
          <p:cNvPr id="383" name="Прямоугольник 4"/>
          <p:cNvSpPr txBox="1"/>
          <p:nvPr/>
        </p:nvSpPr>
        <p:spPr>
          <a:xfrm>
            <a:off x="45718" y="5290894"/>
            <a:ext cx="6004562" cy="650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buSzPct val="100000"/>
              <a:buFont typeface="Arial"/>
              <a:buChar char="•"/>
              <a:defRPr>
                <a:solidFill>
                  <a:srgbClr val="FFFFFF"/>
                </a:solidFill>
              </a:defRPr>
            </a:pPr>
            <a:r>
              <a:t>за рахунок жирів (25%) - 783,8 ккал;</a:t>
            </a:r>
          </a:p>
          <a:p>
            <a:pPr algn="just">
              <a:buSzPct val="100000"/>
              <a:buFont typeface="Arial"/>
              <a:buChar char="•"/>
              <a:defRPr>
                <a:solidFill>
                  <a:srgbClr val="FFFFFF"/>
                </a:solidFill>
              </a:defRPr>
            </a:pPr>
            <a:r>
              <a:t>за рахунок вуглеводів (63%) - 1975,0 ккал.</a:t>
            </a:r>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Прямоугольник 1"/>
          <p:cNvSpPr txBox="1"/>
          <p:nvPr/>
        </p:nvSpPr>
        <p:spPr>
          <a:xfrm>
            <a:off x="45719" y="247886"/>
            <a:ext cx="12100562" cy="650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just">
              <a:defRPr>
                <a:solidFill>
                  <a:srgbClr val="FFFFFF"/>
                </a:solidFill>
              </a:defRPr>
            </a:lvl1pPr>
          </a:lstStyle>
          <a:p>
            <a:r>
              <a:t>Масу цих нутрієнтів розраховують діленням їх калорійності на калорические коефіцієнти. У нашому прикладі це складе:</a:t>
            </a:r>
          </a:p>
        </p:txBody>
      </p:sp>
      <p:sp>
        <p:nvSpPr>
          <p:cNvPr id="386" name="Прямоугольник 2"/>
          <p:cNvSpPr txBox="1"/>
          <p:nvPr/>
        </p:nvSpPr>
        <p:spPr>
          <a:xfrm>
            <a:off x="45719" y="894216"/>
            <a:ext cx="12100562" cy="4282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defRPr>
            </a:pPr>
            <a:r>
              <a:t/>
            </a:r>
            <a:br/>
            <a:endParaRPr/>
          </a:p>
          <a:p>
            <a:pPr algn="just">
              <a:buSzPct val="100000"/>
              <a:buFont typeface="Arial"/>
              <a:buChar char="•"/>
              <a:defRPr>
                <a:solidFill>
                  <a:srgbClr val="FFFFFF"/>
                </a:solidFill>
              </a:defRPr>
            </a:pPr>
            <a:r>
              <a:t>маса білків = = 91,76 г;</a:t>
            </a:r>
          </a:p>
          <a:p>
            <a:pPr algn="just">
              <a:buSzPct val="100000"/>
              <a:buFont typeface="Arial"/>
              <a:buChar char="•"/>
              <a:defRPr>
                <a:solidFill>
                  <a:srgbClr val="FFFFFF"/>
                </a:solidFill>
              </a:defRPr>
            </a:pPr>
            <a:endParaRPr/>
          </a:p>
          <a:p>
            <a:pPr algn="just">
              <a:buSzPct val="100000"/>
              <a:buFont typeface="Arial"/>
              <a:buChar char="•"/>
              <a:defRPr>
                <a:solidFill>
                  <a:srgbClr val="FFFFFF"/>
                </a:solidFill>
              </a:defRPr>
            </a:pPr>
            <a:endParaRPr/>
          </a:p>
          <a:p>
            <a:pPr algn="just">
              <a:buSzPct val="100000"/>
              <a:buFont typeface="Arial"/>
              <a:buChar char="•"/>
              <a:defRPr>
                <a:solidFill>
                  <a:srgbClr val="FFFFFF"/>
                </a:solidFill>
              </a:defRPr>
            </a:pPr>
            <a:r>
              <a:t>жирів = = 84,28 г; </a:t>
            </a:r>
          </a:p>
          <a:p>
            <a:pPr algn="just">
              <a:buSzPct val="100000"/>
              <a:buFont typeface="Arial"/>
              <a:buChar char="•"/>
              <a:defRPr>
                <a:solidFill>
                  <a:srgbClr val="FFFFFF"/>
                </a:solidFill>
              </a:defRPr>
            </a:pPr>
            <a:endParaRPr/>
          </a:p>
          <a:p>
            <a:pPr algn="just">
              <a:buSzPct val="100000"/>
              <a:buFont typeface="Arial"/>
              <a:buChar char="•"/>
              <a:defRPr>
                <a:solidFill>
                  <a:srgbClr val="FFFFFF"/>
                </a:solidFill>
              </a:defRPr>
            </a:pPr>
            <a:endParaRPr/>
          </a:p>
          <a:p>
            <a:pPr algn="just">
              <a:buSzPct val="100000"/>
              <a:buFont typeface="Arial"/>
              <a:buChar char="•"/>
              <a:defRPr>
                <a:solidFill>
                  <a:srgbClr val="FFFFFF"/>
                </a:solidFill>
              </a:defRPr>
            </a:pPr>
            <a:r>
              <a:t>вуглеводів = = 481,7 г; </a:t>
            </a:r>
          </a:p>
          <a:p>
            <a:pPr algn="just">
              <a:buSzPct val="100000"/>
              <a:buFont typeface="Arial"/>
              <a:buChar char="•"/>
              <a:defRPr>
                <a:solidFill>
                  <a:srgbClr val="FFFFFF"/>
                </a:solidFill>
              </a:defRPr>
            </a:pPr>
            <a:endParaRPr/>
          </a:p>
          <a:p>
            <a:pPr algn="just">
              <a:buSzPct val="100000"/>
              <a:buFont typeface="Arial"/>
              <a:buChar char="•"/>
              <a:defRPr>
                <a:solidFill>
                  <a:srgbClr val="FFFFFF"/>
                </a:solidFill>
              </a:defRPr>
            </a:pPr>
            <a:endParaRPr/>
          </a:p>
          <a:p>
            <a:pPr algn="just">
              <a:buSzPct val="100000"/>
              <a:buFont typeface="Arial"/>
              <a:buChar char="•"/>
              <a:defRPr>
                <a:solidFill>
                  <a:srgbClr val="FFFFFF"/>
                </a:solidFill>
              </a:defRPr>
            </a:pPr>
            <a:r>
              <a:t>тваринних білків = = 50,47 г;</a:t>
            </a:r>
          </a:p>
          <a:p>
            <a:pPr algn="just">
              <a:buSzPct val="100000"/>
              <a:buFont typeface="Arial"/>
              <a:buChar char="•"/>
              <a:defRPr>
                <a:solidFill>
                  <a:srgbClr val="FFFFFF"/>
                </a:solidFill>
              </a:defRPr>
            </a:pPr>
            <a:endParaRPr/>
          </a:p>
          <a:p>
            <a:pPr algn="just">
              <a:buSzPct val="100000"/>
              <a:buFont typeface="Arial"/>
              <a:buChar char="•"/>
              <a:defRPr>
                <a:solidFill>
                  <a:srgbClr val="FFFFFF"/>
                </a:solidFill>
              </a:defRPr>
            </a:pPr>
            <a:endParaRPr/>
          </a:p>
          <a:p>
            <a:pPr algn="just">
              <a:buSzPct val="100000"/>
              <a:buFont typeface="Arial"/>
              <a:buChar char="•"/>
              <a:defRPr>
                <a:solidFill>
                  <a:srgbClr val="FFFFFF"/>
                </a:solidFill>
              </a:defRPr>
            </a:pPr>
            <a:r>
              <a:t>рослинних жирів = = 25,28 м </a:t>
            </a:r>
          </a:p>
        </p:txBody>
      </p:sp>
      <p:pic>
        <p:nvPicPr>
          <p:cNvPr id="387" name="Рисунок 3" descr="Рисунок 3"/>
          <p:cNvPicPr>
            <a:picLocks noChangeAspect="1"/>
          </p:cNvPicPr>
          <p:nvPr/>
        </p:nvPicPr>
        <p:blipFill>
          <a:blip r:embed="rId2">
            <a:extLst/>
          </a:blip>
          <a:stretch>
            <a:fillRect/>
          </a:stretch>
        </p:blipFill>
        <p:spPr>
          <a:xfrm>
            <a:off x="2990407" y="1227370"/>
            <a:ext cx="914461" cy="943049"/>
          </a:xfrm>
          <a:prstGeom prst="rect">
            <a:avLst/>
          </a:prstGeom>
          <a:ln w="12700">
            <a:miter lim="400000"/>
          </a:ln>
        </p:spPr>
      </p:pic>
      <p:pic>
        <p:nvPicPr>
          <p:cNvPr id="388" name="Рисунок 4" descr="Рисунок 4"/>
          <p:cNvPicPr>
            <a:picLocks noChangeAspect="1"/>
          </p:cNvPicPr>
          <p:nvPr/>
        </p:nvPicPr>
        <p:blipFill>
          <a:blip r:embed="rId3">
            <a:extLst/>
          </a:blip>
          <a:stretch>
            <a:fillRect/>
          </a:stretch>
        </p:blipFill>
        <p:spPr>
          <a:xfrm>
            <a:off x="3115069" y="2209169"/>
            <a:ext cx="910666" cy="968661"/>
          </a:xfrm>
          <a:prstGeom prst="rect">
            <a:avLst/>
          </a:prstGeom>
          <a:ln w="12700">
            <a:miter lim="400000"/>
          </a:ln>
        </p:spPr>
      </p:pic>
      <p:pic>
        <p:nvPicPr>
          <p:cNvPr id="389" name="Рисунок 6" descr="Рисунок 6"/>
          <p:cNvPicPr>
            <a:picLocks noChangeAspect="1"/>
          </p:cNvPicPr>
          <p:nvPr/>
        </p:nvPicPr>
        <p:blipFill>
          <a:blip r:embed="rId4">
            <a:extLst/>
          </a:blip>
          <a:stretch>
            <a:fillRect/>
          </a:stretch>
        </p:blipFill>
        <p:spPr>
          <a:xfrm>
            <a:off x="4025734" y="2812058"/>
            <a:ext cx="995238" cy="887310"/>
          </a:xfrm>
          <a:prstGeom prst="rect">
            <a:avLst/>
          </a:prstGeom>
          <a:ln w="12700">
            <a:miter lim="400000"/>
          </a:ln>
        </p:spPr>
      </p:pic>
      <p:pic>
        <p:nvPicPr>
          <p:cNvPr id="390" name="Рисунок 7" descr="Рисунок 7"/>
          <p:cNvPicPr>
            <a:picLocks noChangeAspect="1"/>
          </p:cNvPicPr>
          <p:nvPr/>
        </p:nvPicPr>
        <p:blipFill>
          <a:blip r:embed="rId5">
            <a:extLst/>
          </a:blip>
          <a:stretch>
            <a:fillRect/>
          </a:stretch>
        </p:blipFill>
        <p:spPr>
          <a:xfrm>
            <a:off x="4025734" y="3649634"/>
            <a:ext cx="1304316" cy="843149"/>
          </a:xfrm>
          <a:prstGeom prst="rect">
            <a:avLst/>
          </a:prstGeom>
          <a:ln w="12700">
            <a:miter lim="400000"/>
          </a:ln>
        </p:spPr>
      </p:pic>
      <p:pic>
        <p:nvPicPr>
          <p:cNvPr id="391" name="Рисунок 8" descr="Рисунок 8"/>
          <p:cNvPicPr>
            <a:picLocks noChangeAspect="1"/>
          </p:cNvPicPr>
          <p:nvPr/>
        </p:nvPicPr>
        <p:blipFill>
          <a:blip r:embed="rId6">
            <a:extLst/>
          </a:blip>
          <a:stretch>
            <a:fillRect/>
          </a:stretch>
        </p:blipFill>
        <p:spPr>
          <a:xfrm>
            <a:off x="4089756" y="4562328"/>
            <a:ext cx="1270662" cy="804518"/>
          </a:xfrm>
          <a:prstGeom prst="rect">
            <a:avLst/>
          </a:prstGeom>
          <a:ln w="12700">
            <a:miter lim="400000"/>
          </a:ln>
        </p:spPr>
      </p:pic>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Прямоугольник 1"/>
          <p:cNvSpPr txBox="1"/>
          <p:nvPr/>
        </p:nvSpPr>
        <p:spPr>
          <a:xfrm>
            <a:off x="45719" y="1301750"/>
            <a:ext cx="12100562" cy="37258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a:solidFill>
                  <a:srgbClr val="FFFFFF"/>
                </a:solidFill>
              </a:defRPr>
            </a:pPr>
            <a:r>
              <a:t>Потреби в вітамінах визначають також по енерготратам, Враховуючи, що на кожні 1000 ккал повинно надходити: аскорбінової кислоти - 25 мг, тіаміну - 0,6 мг, рибофлавіну - 0,7 мг, піридоксину - 0,7 мг, нікотинової кислоти - 6,6 мг. ретинолу - 1 мг на добу (з урахуванням ретінолового еквівалента </a:t>
            </a:r>
            <a:r>
              <a:rPr>
                <a:latin typeface="Symbol, serif"/>
                <a:ea typeface="Symbol, serif"/>
                <a:cs typeface="Symbol, serif"/>
                <a:sym typeface="Symbol, serif"/>
              </a:rPr>
              <a:t>b</a:t>
            </a:r>
            <a:r>
              <a:t>каротину, який дорівнює 2), токоферолу - 15 мг /сут.</a:t>
            </a:r>
          </a:p>
          <a:p>
            <a:pPr algn="just">
              <a:defRPr>
                <a:solidFill>
                  <a:srgbClr val="FFFFFF"/>
                </a:solidFill>
              </a:defRPr>
            </a:pPr>
            <a:r>
              <a:t>Потреби в мінеральних речовинах складають: калій - 4000 мг /сут., Кальцій - 1000-1200 мг /сут. (З них 400-500 мг /сут. за рахунок молочних продуктів), фосфор - 1200 мг /сут., Залізо - 10-18 мг /сут., З них 1,0-1,5 мг за рахунок гемового заліза (м'ясні продукти).</a:t>
            </a:r>
          </a:p>
          <a:p>
            <a:pPr algn="just">
              <a:defRPr>
                <a:solidFill>
                  <a:srgbClr val="FFFFFF"/>
                </a:solidFill>
              </a:defRPr>
            </a:pPr>
            <a:r>
              <a:t>Співвідношення Б: Ж: У повинне бути 1: 1: 4 по їх масі. </a:t>
            </a:r>
          </a:p>
          <a:p>
            <a:pPr algn="just">
              <a:defRPr>
                <a:solidFill>
                  <a:srgbClr val="FFFFFF"/>
                </a:solidFill>
              </a:defRPr>
            </a:pPr>
            <a:r>
              <a:t>співвідношення Са: Р - 1: 1,5.</a:t>
            </a:r>
          </a:p>
          <a:p>
            <a:pPr algn="just">
              <a:defRPr>
                <a:solidFill>
                  <a:srgbClr val="FFFFFF"/>
                </a:solidFill>
              </a:defRPr>
            </a:pPr>
            <a:r>
              <a:t>Потреба в основних харчових речовинах і калорійність раціону в залежності від енерговитрат може бути визначена також за допомогою спеціальної номографії (Рис. 25.1.)</a:t>
            </a:r>
          </a:p>
          <a:p>
            <a:pPr algn="just">
              <a:defRPr>
                <a:solidFill>
                  <a:srgbClr val="FFFFFF"/>
                </a:solidFill>
              </a:defRPr>
            </a:pPr>
            <a:r>
              <a:t/>
            </a:r>
            <a:br/>
            <a:endParaRPr/>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5" name="Таблица 1"/>
          <p:cNvGraphicFramePr/>
          <p:nvPr/>
        </p:nvGraphicFramePr>
        <p:xfrm>
          <a:off x="3626365" y="789483"/>
          <a:ext cx="4864491" cy="5063490"/>
        </p:xfrm>
        <a:graphic>
          <a:graphicData uri="http://schemas.openxmlformats.org/drawingml/2006/table">
            <a:tbl>
              <a:tblPr>
                <a:tableStyleId>{4C3C2611-4C71-4FC5-86AE-919BDF0F9419}</a:tableStyleId>
              </a:tblPr>
              <a:tblGrid>
                <a:gridCol w="2350351">
                  <a:extLst>
                    <a:ext uri="{9D8B030D-6E8A-4147-A177-3AD203B41FA5}">
                      <a16:colId xmlns:a16="http://schemas.microsoft.com/office/drawing/2014/main" val="20000"/>
                    </a:ext>
                  </a:extLst>
                </a:gridCol>
                <a:gridCol w="2514140">
                  <a:extLst>
                    <a:ext uri="{9D8B030D-6E8A-4147-A177-3AD203B41FA5}">
                      <a16:colId xmlns:a16="http://schemas.microsoft.com/office/drawing/2014/main" val="20001"/>
                    </a:ext>
                  </a:extLst>
                </a:gridCol>
              </a:tblGrid>
              <a:tr h="0">
                <a:tc>
                  <a:txBody>
                    <a:bodyPr/>
                    <a:lstStyle/>
                    <a:p>
                      <a:pPr defTabSz="457200">
                        <a:defRPr sz="1800"/>
                      </a:pPr>
                      <a:r>
                        <a:rPr>
                          <a:solidFill>
                            <a:srgbClr val="FFFFFF"/>
                          </a:solidFill>
                        </a:rPr>
                        <a:t>Віковий діапазон (роки)</a:t>
                      </a:r>
                    </a:p>
                  </a:txBody>
                  <a:tcPr marL="66675" marR="66675" marT="66675" marB="66675" horzOverflow="overflow">
                    <a:lnL w="12700">
                      <a:miter lim="400000"/>
                    </a:lnL>
                    <a:lnR w="12700">
                      <a:miter lim="400000"/>
                    </a:lnR>
                    <a:lnT w="12700">
                      <a:miter lim="400000"/>
                    </a:lnT>
                    <a:lnB w="12700">
                      <a:miter lim="400000"/>
                    </a:lnB>
                    <a:noFill/>
                  </a:tcPr>
                </a:tc>
                <a:tc>
                  <a:txBody>
                    <a:bodyPr/>
                    <a:lstStyle/>
                    <a:p>
                      <a:pPr defTabSz="457200">
                        <a:defRPr sz="1800"/>
                      </a:pPr>
                      <a:r>
                        <a:rPr>
                          <a:solidFill>
                            <a:srgbClr val="FFFFFF"/>
                          </a:solidFill>
                        </a:rPr>
                        <a:t>Основний обмін (ОО), ккал</a:t>
                      </a:r>
                    </a:p>
                  </a:txBody>
                  <a:tcPr marL="66675" marR="66675" marT="66675" marB="66675"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r h="0">
                <a:tc>
                  <a:txBody>
                    <a:bodyPr/>
                    <a:lstStyle/>
                    <a:p>
                      <a:pPr algn="l" defTabSz="457200">
                        <a:defRPr sz="1800">
                          <a:solidFill>
                            <a:srgbClr val="FFFFFF"/>
                          </a:solidFill>
                        </a:defRPr>
                      </a:pPr>
                      <a:r>
                        <a:t>10 - 18</a:t>
                      </a:r>
                    </a:p>
                    <a:p>
                      <a:pPr algn="just" defTabSz="457200">
                        <a:defRPr sz="1800">
                          <a:solidFill>
                            <a:srgbClr val="FFFFFF"/>
                          </a:solidFill>
                        </a:defRPr>
                      </a:pPr>
                      <a:r>
                        <a:t>Чоловіки 18 - 30</a:t>
                      </a:r>
                    </a:p>
                    <a:p>
                      <a:pPr algn="just" defTabSz="457200">
                        <a:defRPr sz="1800">
                          <a:solidFill>
                            <a:srgbClr val="FFFFFF"/>
                          </a:solidFill>
                        </a:defRPr>
                      </a:pPr>
                      <a:r>
                        <a:t>30 - 60</a:t>
                      </a:r>
                    </a:p>
                    <a:p>
                      <a:pPr algn="just" defTabSz="457200">
                        <a:defRPr sz="1800">
                          <a:solidFill>
                            <a:srgbClr val="FFFFFF"/>
                          </a:solidFill>
                        </a:defRPr>
                      </a:pPr>
                      <a:r>
                        <a:t>більше 60</a:t>
                      </a:r>
                    </a:p>
                  </a:txBody>
                  <a:tcPr marL="66675" marR="66675" marT="66675" marB="66675" horzOverflow="overflow">
                    <a:lnL w="12700">
                      <a:miter lim="400000"/>
                    </a:lnL>
                    <a:lnR w="12700">
                      <a:miter lim="400000"/>
                    </a:lnR>
                    <a:lnT w="12700">
                      <a:miter lim="400000"/>
                    </a:lnT>
                    <a:lnB w="12700">
                      <a:miter lim="400000"/>
                    </a:lnB>
                    <a:noFill/>
                  </a:tcPr>
                </a:tc>
                <a:tc>
                  <a:txBody>
                    <a:bodyPr/>
                    <a:lstStyle/>
                    <a:p>
                      <a:pPr defTabSz="457200">
                        <a:defRPr sz="1800"/>
                      </a:pPr>
                      <a:r>
                        <a:rPr>
                          <a:solidFill>
                            <a:srgbClr val="FFFFFF"/>
                          </a:solidFill>
                        </a:rPr>
                        <a:t>16,6 х МТ + 77 х Р + 572
15,4 х МТ - 27 х Р + 717
11,3 х МТ + 16 х Р + 901
8,8 х МТ + 1128 х Р - тисячі сімдесят один</a:t>
                      </a:r>
                    </a:p>
                  </a:txBody>
                  <a:tcPr marL="66675" marR="66675" marT="66675" marB="66675"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1"/>
                  </a:ext>
                </a:extLst>
              </a:tr>
              <a:tr h="0">
                <a:tc>
                  <a:txBody>
                    <a:bodyPr/>
                    <a:lstStyle/>
                    <a:p>
                      <a:pPr algn="l" defTabSz="457200">
                        <a:defRPr sz="1800">
                          <a:solidFill>
                            <a:srgbClr val="FFFFFF"/>
                          </a:solidFill>
                        </a:defRPr>
                      </a:pPr>
                      <a:r>
                        <a:t>10 - 18</a:t>
                      </a:r>
                    </a:p>
                    <a:p>
                      <a:pPr algn="just" defTabSz="457200">
                        <a:defRPr sz="1800">
                          <a:solidFill>
                            <a:srgbClr val="FFFFFF"/>
                          </a:solidFill>
                        </a:defRPr>
                      </a:pPr>
                      <a:r>
                        <a:t>Жінки 18 - 30</a:t>
                      </a:r>
                    </a:p>
                    <a:p>
                      <a:pPr algn="just" defTabSz="457200">
                        <a:defRPr sz="1800">
                          <a:solidFill>
                            <a:srgbClr val="FFFFFF"/>
                          </a:solidFill>
                        </a:defRPr>
                      </a:pPr>
                      <a:r>
                        <a:t>30 - 60</a:t>
                      </a:r>
                    </a:p>
                    <a:p>
                      <a:pPr algn="just" defTabSz="457200">
                        <a:defRPr sz="1800">
                          <a:solidFill>
                            <a:srgbClr val="FFFFFF"/>
                          </a:solidFill>
                        </a:defRPr>
                      </a:pPr>
                      <a:r>
                        <a:t>більше 60</a:t>
                      </a:r>
                    </a:p>
                  </a:txBody>
                  <a:tcPr marL="66675" marR="66675" marT="66675" marB="66675" horzOverflow="overflow">
                    <a:lnL w="12700">
                      <a:miter lim="400000"/>
                    </a:lnL>
                    <a:lnR w="12700">
                      <a:miter lim="400000"/>
                    </a:lnR>
                    <a:lnT w="12700">
                      <a:miter lim="400000"/>
                    </a:lnT>
                    <a:lnB w="12700">
                      <a:miter lim="400000"/>
                    </a:lnB>
                    <a:noFill/>
                  </a:tcPr>
                </a:tc>
                <a:tc>
                  <a:txBody>
                    <a:bodyPr/>
                    <a:lstStyle/>
                    <a:p>
                      <a:pPr defTabSz="457200">
                        <a:defRPr sz="1800"/>
                      </a:pPr>
                      <a:r>
                        <a:rPr>
                          <a:solidFill>
                            <a:srgbClr val="FFFFFF"/>
                          </a:solidFill>
                        </a:rPr>
                        <a:t>7,4 х МТ + 482 х Р + 217
13,3 х МТ + 334 х Р + 35
8,7 х МТ - 25 х Р + 865
9,2 х МТ + 637 х Р - 302</a:t>
                      </a:r>
                    </a:p>
                  </a:txBody>
                  <a:tcPr marL="66675" marR="66675" marT="66675" marB="66675"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2"/>
                  </a:ext>
                </a:extLst>
              </a:tr>
            </a:tbl>
          </a:graphicData>
        </a:graphic>
      </p:graphicFrame>
      <p:sp>
        <p:nvSpPr>
          <p:cNvPr id="396" name="Rectangle 1"/>
          <p:cNvSpPr txBox="1"/>
          <p:nvPr/>
        </p:nvSpPr>
        <p:spPr>
          <a:xfrm>
            <a:off x="2401426" y="339440"/>
            <a:ext cx="7301716" cy="9000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p>
            <a:pPr algn="ctr">
              <a:defRPr b="1">
                <a:solidFill>
                  <a:srgbClr val="FFFFFF"/>
                </a:solidFill>
                <a:latin typeface="Arial"/>
                <a:ea typeface="Arial"/>
                <a:cs typeface="Arial"/>
                <a:sym typeface="Arial"/>
              </a:defRPr>
            </a:pPr>
            <a:r>
              <a:t>Рівняння для розрахунку основного обміну</a:t>
            </a:r>
            <a:endParaRPr sz="1000"/>
          </a:p>
          <a:p>
            <a:pPr algn="ctr">
              <a:defRPr b="1">
                <a:solidFill>
                  <a:srgbClr val="FFFFFF"/>
                </a:solidFill>
                <a:latin typeface="Arial"/>
                <a:ea typeface="Arial"/>
                <a:cs typeface="Arial"/>
                <a:sym typeface="Arial"/>
              </a:defRPr>
            </a:pPr>
            <a:r>
              <a:t>(На підставі маси тіла і росту)</a:t>
            </a:r>
            <a:endParaRPr sz="1000"/>
          </a:p>
          <a:p>
            <a:pPr algn="ctr">
              <a:defRPr sz="2400">
                <a:solidFill>
                  <a:srgbClr val="FFFFFF"/>
                </a:solidFill>
                <a:latin typeface="Arial"/>
                <a:ea typeface="Arial"/>
                <a:cs typeface="Arial"/>
                <a:sym typeface="Arial"/>
              </a:defRPr>
            </a:pPr>
            <a:r>
              <a:rPr sz="1000"/>
              <a:t/>
            </a:r>
            <a:br>
              <a:rPr sz="1000"/>
            </a:br>
            <a:endParaRPr sz="1000"/>
          </a:p>
        </p:txBody>
      </p:sp>
      <p:sp>
        <p:nvSpPr>
          <p:cNvPr id="397" name="Прямоугольник 3"/>
          <p:cNvSpPr txBox="1"/>
          <p:nvPr/>
        </p:nvSpPr>
        <p:spPr>
          <a:xfrm>
            <a:off x="45720" y="6176138"/>
            <a:ext cx="5038700" cy="396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just">
              <a:defRPr sz="2000">
                <a:solidFill>
                  <a:srgbClr val="FFFFFF"/>
                </a:solidFill>
              </a:defRPr>
            </a:lvl1pPr>
          </a:lstStyle>
          <a:p>
            <a:r>
              <a:t>де МТ - маса тіла, кг; Р - зростання, м</a:t>
            </a:r>
          </a:p>
        </p:txBody>
      </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 name="Таблица 1"/>
          <p:cNvGraphicFramePr/>
          <p:nvPr/>
        </p:nvGraphicFramePr>
        <p:xfrm>
          <a:off x="1763738" y="705568"/>
          <a:ext cx="8564777" cy="5796172"/>
        </p:xfrm>
        <a:graphic>
          <a:graphicData uri="http://schemas.openxmlformats.org/drawingml/2006/table">
            <a:tbl>
              <a:tblPr>
                <a:tableStyleId>{4C3C2611-4C71-4FC5-86AE-919BDF0F9419}</a:tableStyleId>
              </a:tblPr>
              <a:tblGrid>
                <a:gridCol w="542392">
                  <a:extLst>
                    <a:ext uri="{9D8B030D-6E8A-4147-A177-3AD203B41FA5}">
                      <a16:colId xmlns:a16="http://schemas.microsoft.com/office/drawing/2014/main" val="20000"/>
                    </a:ext>
                  </a:extLst>
                </a:gridCol>
                <a:gridCol w="2775043">
                  <a:extLst>
                    <a:ext uri="{9D8B030D-6E8A-4147-A177-3AD203B41FA5}">
                      <a16:colId xmlns:a16="http://schemas.microsoft.com/office/drawing/2014/main" val="20001"/>
                    </a:ext>
                  </a:extLst>
                </a:gridCol>
                <a:gridCol w="1160464">
                  <a:extLst>
                    <a:ext uri="{9D8B030D-6E8A-4147-A177-3AD203B41FA5}">
                      <a16:colId xmlns:a16="http://schemas.microsoft.com/office/drawing/2014/main" val="20002"/>
                    </a:ext>
                  </a:extLst>
                </a:gridCol>
                <a:gridCol w="4086878">
                  <a:extLst>
                    <a:ext uri="{9D8B030D-6E8A-4147-A177-3AD203B41FA5}">
                      <a16:colId xmlns:a16="http://schemas.microsoft.com/office/drawing/2014/main" val="20003"/>
                    </a:ext>
                  </a:extLst>
                </a:gridCol>
              </a:tblGrid>
              <a:tr h="244552">
                <a:tc gridSpan="2">
                  <a:txBody>
                    <a:bodyPr/>
                    <a:lstStyle/>
                    <a:p>
                      <a:pPr algn="l" defTabSz="457200">
                        <a:defRPr sz="1800"/>
                      </a:pPr>
                      <a:r>
                        <a:rPr sz="1100">
                          <a:solidFill>
                            <a:srgbClr val="FFFFFF"/>
                          </a:solidFill>
                        </a:rPr>
                        <a:t>Групи фізичної активності</a:t>
                      </a:r>
                    </a:p>
                  </a:txBody>
                  <a:tcPr marL="5748" marR="5748" marT="5748" marB="5748" anchor="ctr" horzOverflow="overflow">
                    <a:lnL w="12700">
                      <a:miter lim="400000"/>
                    </a:lnL>
                    <a:lnR w="12700">
                      <a:miter lim="400000"/>
                    </a:lnR>
                    <a:lnT w="12700">
                      <a:miter lim="400000"/>
                    </a:lnT>
                    <a:lnB w="12700">
                      <a:miter lim="400000"/>
                    </a:lnB>
                    <a:noFill/>
                  </a:tcPr>
                </a:tc>
                <a:tc hMerge="1">
                  <a:txBody>
                    <a:bodyPr/>
                    <a:lstStyle/>
                    <a:p>
                      <a:endParaRPr lang="ru-RU"/>
                    </a:p>
                  </a:txBody>
                  <a:tcPr/>
                </a:tc>
                <a:tc>
                  <a:txBody>
                    <a:bodyPr/>
                    <a:lstStyle/>
                    <a:p>
                      <a:pPr defTabSz="457200">
                        <a:defRPr sz="1800"/>
                      </a:pPr>
                      <a:r>
                        <a:rPr sz="1100">
                          <a:solidFill>
                            <a:srgbClr val="FFFFFF"/>
                          </a:solidFill>
                        </a:rPr>
                        <a:t>КФА</a:t>
                      </a:r>
                    </a:p>
                  </a:txBody>
                  <a:tcPr marL="5748" marR="5748" marT="5748" marB="5748" anchor="ctr" horzOverflow="overflow">
                    <a:lnL w="12700">
                      <a:miter lim="400000"/>
                    </a:lnL>
                    <a:lnR w="12700">
                      <a:miter lim="400000"/>
                    </a:lnR>
                    <a:lnT w="12700">
                      <a:miter lim="400000"/>
                    </a:lnT>
                    <a:lnB w="12700">
                      <a:miter lim="400000"/>
                    </a:lnB>
                    <a:noFill/>
                  </a:tcPr>
                </a:tc>
                <a:tc>
                  <a:txBody>
                    <a:bodyPr/>
                    <a:lstStyle/>
                    <a:p>
                      <a:pPr defTabSz="457200">
                        <a:defRPr sz="1800"/>
                      </a:pPr>
                      <a:r>
                        <a:rPr sz="1100">
                          <a:solidFill>
                            <a:srgbClr val="FFFFFF"/>
                          </a:solidFill>
                        </a:rPr>
                        <a:t>Орієнтовний перелік спеціальностей</a:t>
                      </a:r>
                    </a:p>
                  </a:txBody>
                  <a:tcPr marL="5748" marR="5748" marT="5748" marB="5748" anchor="ctr"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r h="1044899">
                <a:tc>
                  <a:txBody>
                    <a:bodyPr/>
                    <a:lstStyle/>
                    <a:p>
                      <a:pPr defTabSz="457200">
                        <a:defRPr sz="1800"/>
                      </a:pPr>
                      <a:r>
                        <a:rPr sz="1100">
                          <a:solidFill>
                            <a:srgbClr val="FFFFFF"/>
                          </a:solidFill>
                        </a:rPr>
                        <a:t>I</a:t>
                      </a:r>
                    </a:p>
                  </a:txBody>
                  <a:tcPr marL="5748" marR="5748" marT="5748" marB="5748" horzOverflow="overflow">
                    <a:lnL w="12700">
                      <a:miter lim="400000"/>
                    </a:lnL>
                    <a:lnR w="12700">
                      <a:miter lim="400000"/>
                    </a:lnR>
                    <a:lnT w="12700">
                      <a:miter lim="400000"/>
                    </a:lnT>
                    <a:lnB w="12700">
                      <a:miter lim="400000"/>
                    </a:lnB>
                    <a:noFill/>
                  </a:tcPr>
                </a:tc>
                <a:tc>
                  <a:txBody>
                    <a:bodyPr/>
                    <a:lstStyle/>
                    <a:p>
                      <a:pPr algn="l" defTabSz="457200">
                        <a:defRPr sz="1800"/>
                      </a:pPr>
                      <a:r>
                        <a:rPr sz="1100">
                          <a:solidFill>
                            <a:srgbClr val="FFFFFF"/>
                          </a:solidFill>
                        </a:rPr>
                        <a:t>працівники переважно розумової праці, дуже легка фізична активність, енерговитрати 1800-2450 ккал</a:t>
                      </a:r>
                    </a:p>
                  </a:txBody>
                  <a:tcPr marL="5748" marR="5748" marT="5748" marB="5748" horzOverflow="overflow">
                    <a:lnL w="12700">
                      <a:miter lim="400000"/>
                    </a:lnL>
                    <a:lnR w="12700">
                      <a:miter lim="400000"/>
                    </a:lnR>
                    <a:lnT w="12700">
                      <a:miter lim="400000"/>
                    </a:lnT>
                    <a:lnB w="12700">
                      <a:miter lim="400000"/>
                    </a:lnB>
                    <a:noFill/>
                  </a:tcPr>
                </a:tc>
                <a:tc>
                  <a:txBody>
                    <a:bodyPr/>
                    <a:lstStyle/>
                    <a:p>
                      <a:pPr defTabSz="457200">
                        <a:defRPr sz="1800"/>
                      </a:pPr>
                      <a:r>
                        <a:rPr sz="1100">
                          <a:solidFill>
                            <a:srgbClr val="FFFFFF"/>
                          </a:solidFill>
                        </a:rPr>
                        <a:t>1,4</a:t>
                      </a:r>
                    </a:p>
                  </a:txBody>
                  <a:tcPr marL="5748" marR="5748" marT="5748" marB="5748" anchor="ctr" horzOverflow="overflow">
                    <a:lnL w="12700">
                      <a:miter lim="400000"/>
                    </a:lnL>
                    <a:lnR w="12700">
                      <a:miter lim="400000"/>
                    </a:lnR>
                    <a:lnT w="12700">
                      <a:miter lim="400000"/>
                    </a:lnT>
                    <a:lnB w="12700">
                      <a:miter lim="400000"/>
                    </a:lnB>
                    <a:noFill/>
                  </a:tcPr>
                </a:tc>
                <a:tc>
                  <a:txBody>
                    <a:bodyPr/>
                    <a:lstStyle/>
                    <a:p>
                      <a:pPr algn="l" defTabSz="457200">
                        <a:defRPr sz="1800"/>
                      </a:pPr>
                      <a:r>
                        <a:rPr sz="1100">
                          <a:solidFill>
                            <a:srgbClr val="FFFFFF"/>
                          </a:solidFill>
                        </a:rPr>
                        <a:t>науковці, педагоги, студенти гуманітарної професії, оператори ЕОМ, контролери, диспетчери, працівники пультів управління тощо</a:t>
                      </a:r>
                    </a:p>
                  </a:txBody>
                  <a:tcPr marL="5748" marR="5748" marT="5748" marB="5748"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1"/>
                  </a:ext>
                </a:extLst>
              </a:tr>
              <a:tr h="1387905">
                <a:tc>
                  <a:txBody>
                    <a:bodyPr/>
                    <a:lstStyle/>
                    <a:p>
                      <a:pPr defTabSz="457200">
                        <a:defRPr sz="1800"/>
                      </a:pPr>
                      <a:r>
                        <a:rPr sz="1100">
                          <a:solidFill>
                            <a:srgbClr val="FFFFFF"/>
                          </a:solidFill>
                        </a:rPr>
                        <a:t>ІІ</a:t>
                      </a:r>
                    </a:p>
                  </a:txBody>
                  <a:tcPr marL="5748" marR="5748" marT="5748" marB="5748" horzOverflow="overflow">
                    <a:lnL w="12700">
                      <a:miter lim="400000"/>
                    </a:lnL>
                    <a:lnR w="12700">
                      <a:miter lim="400000"/>
                    </a:lnR>
                    <a:lnT w="12700">
                      <a:miter lim="400000"/>
                    </a:lnT>
                    <a:lnB w="12700">
                      <a:miter lim="400000"/>
                    </a:lnB>
                    <a:noFill/>
                  </a:tcPr>
                </a:tc>
                <a:tc>
                  <a:txBody>
                    <a:bodyPr/>
                    <a:lstStyle/>
                    <a:p>
                      <a:pPr algn="l" defTabSz="457200">
                        <a:defRPr sz="1800"/>
                      </a:pPr>
                      <a:r>
                        <a:rPr sz="1100">
                          <a:solidFill>
                            <a:srgbClr val="FFFFFF"/>
                          </a:solidFill>
                        </a:rPr>
                        <a:t>працівники, зайняті легкою працею, легка фізична активність, енерговитрати 2100-2800 ккал</a:t>
                      </a:r>
                    </a:p>
                  </a:txBody>
                  <a:tcPr marL="5748" marR="5748" marT="5748" marB="5748" horzOverflow="overflow">
                    <a:lnL w="12700">
                      <a:miter lim="400000"/>
                    </a:lnL>
                    <a:lnR w="12700">
                      <a:miter lim="400000"/>
                    </a:lnR>
                    <a:lnT w="12700">
                      <a:miter lim="400000"/>
                    </a:lnT>
                    <a:lnB w="12700">
                      <a:miter lim="400000"/>
                    </a:lnB>
                    <a:noFill/>
                  </a:tcPr>
                </a:tc>
                <a:tc>
                  <a:txBody>
                    <a:bodyPr/>
                    <a:lstStyle/>
                    <a:p>
                      <a:pPr defTabSz="457200">
                        <a:defRPr sz="1800"/>
                      </a:pPr>
                      <a:r>
                        <a:rPr sz="1100">
                          <a:solidFill>
                            <a:srgbClr val="FFFFFF"/>
                          </a:solidFill>
                        </a:rPr>
                        <a:t>1,6
 </a:t>
                      </a:r>
                    </a:p>
                  </a:txBody>
                  <a:tcPr marL="5748" marR="5748" marT="5748" marB="5748" anchor="ctr" horzOverflow="overflow">
                    <a:lnL w="12700">
                      <a:miter lim="400000"/>
                    </a:lnL>
                    <a:lnR w="12700">
                      <a:miter lim="400000"/>
                    </a:lnR>
                    <a:lnT w="12700">
                      <a:miter lim="400000"/>
                    </a:lnT>
                    <a:lnB w="12700">
                      <a:miter lim="400000"/>
                    </a:lnB>
                    <a:noFill/>
                  </a:tcPr>
                </a:tc>
                <a:tc>
                  <a:txBody>
                    <a:bodyPr/>
                    <a:lstStyle/>
                    <a:p>
                      <a:pPr algn="l" defTabSz="457200">
                        <a:defRPr sz="1800"/>
                      </a:pPr>
                      <a:r>
                        <a:rPr sz="1100">
                          <a:solidFill>
                            <a:srgbClr val="FFFFFF"/>
                          </a:solidFill>
                        </a:rPr>
                        <a:t>водії трамваїв, тролейбусів, робочі конвеєрів, вантажники, швейники, пакувальники, працівники радіоелектронної промисловості, агрономи, медсестри, працівники зв'язку, сфери обслуговування, продавці промтоварів тощо </a:t>
                      </a:r>
                    </a:p>
                  </a:txBody>
                  <a:tcPr marL="5748" marR="5748" marT="5748" marB="5748"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2"/>
                  </a:ext>
                </a:extLst>
              </a:tr>
              <a:tr h="1387905">
                <a:tc>
                  <a:txBody>
                    <a:bodyPr/>
                    <a:lstStyle/>
                    <a:p>
                      <a:pPr defTabSz="457200">
                        <a:defRPr sz="1800"/>
                      </a:pPr>
                      <a:r>
                        <a:rPr sz="1100">
                          <a:solidFill>
                            <a:srgbClr val="FFFFFF"/>
                          </a:solidFill>
                        </a:rPr>
                        <a:t>ІІІ</a:t>
                      </a:r>
                    </a:p>
                  </a:txBody>
                  <a:tcPr marL="5748" marR="5748" marT="5748" marB="5748" horzOverflow="overflow">
                    <a:lnL w="12700">
                      <a:miter lim="400000"/>
                    </a:lnL>
                    <a:lnR w="12700">
                      <a:miter lim="400000"/>
                    </a:lnR>
                    <a:lnT w="12700">
                      <a:miter lim="400000"/>
                    </a:lnT>
                    <a:lnB w="12700">
                      <a:miter lim="400000"/>
                    </a:lnB>
                    <a:noFill/>
                  </a:tcPr>
                </a:tc>
                <a:tc>
                  <a:txBody>
                    <a:bodyPr/>
                    <a:lstStyle/>
                    <a:p>
                      <a:pPr algn="l" defTabSz="457200">
                        <a:defRPr sz="1800"/>
                      </a:pPr>
                      <a:r>
                        <a:rPr sz="1100">
                          <a:solidFill>
                            <a:srgbClr val="FFFFFF"/>
                          </a:solidFill>
                        </a:rPr>
                        <a:t>Працівники праці середньої тяжкості, середня фізична активність, енерговитрати 2500 -3300 ккал</a:t>
                      </a:r>
                    </a:p>
                  </a:txBody>
                  <a:tcPr marL="5748" marR="5748" marT="5748" marB="5748" horzOverflow="overflow">
                    <a:lnL w="12700">
                      <a:miter lim="400000"/>
                    </a:lnL>
                    <a:lnR w="12700">
                      <a:miter lim="400000"/>
                    </a:lnR>
                    <a:lnT w="12700">
                      <a:miter lim="400000"/>
                    </a:lnT>
                    <a:lnB w="12700">
                      <a:miter lim="400000"/>
                    </a:lnB>
                    <a:noFill/>
                  </a:tcPr>
                </a:tc>
                <a:tc>
                  <a:txBody>
                    <a:bodyPr/>
                    <a:lstStyle/>
                    <a:p>
                      <a:pPr defTabSz="457200">
                        <a:defRPr sz="1800"/>
                      </a:pPr>
                      <a:r>
                        <a:rPr sz="1100">
                          <a:solidFill>
                            <a:srgbClr val="FFFFFF"/>
                          </a:solidFill>
                        </a:rPr>
                        <a:t>1,9
 </a:t>
                      </a:r>
                    </a:p>
                  </a:txBody>
                  <a:tcPr marL="5748" marR="5748" marT="5748" marB="5748" anchor="ctr" horzOverflow="overflow">
                    <a:lnL w="12700">
                      <a:miter lim="400000"/>
                    </a:lnL>
                    <a:lnR w="12700">
                      <a:miter lim="400000"/>
                    </a:lnR>
                    <a:lnT w="12700">
                      <a:miter lim="400000"/>
                    </a:lnT>
                    <a:lnB w="12700">
                      <a:miter lim="400000"/>
                    </a:lnB>
                    <a:noFill/>
                  </a:tcPr>
                </a:tc>
                <a:tc>
                  <a:txBody>
                    <a:bodyPr/>
                    <a:lstStyle/>
                    <a:p>
                      <a:pPr algn="l" defTabSz="457200">
                        <a:defRPr sz="1800"/>
                      </a:pPr>
                      <a:r>
                        <a:rPr sz="1100">
                          <a:solidFill>
                            <a:srgbClr val="FFFFFF"/>
                          </a:solidFill>
                        </a:rPr>
                        <a:t>лікарі-хірурги, слюсарі, наладчики, верстатники, водії екскаваторів, бульдозерів, автобусів, текстильники, шевці, працівники хімічних заводів, водії вугільних комбайнів, продавці продтоварів, апаратники, залізничники, водники та ін.</a:t>
                      </a:r>
                    </a:p>
                  </a:txBody>
                  <a:tcPr marL="5748" marR="5748" marT="5748" marB="5748"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3"/>
                  </a:ext>
                </a:extLst>
              </a:tr>
              <a:tr h="1730911">
                <a:tc>
                  <a:txBody>
                    <a:bodyPr/>
                    <a:lstStyle/>
                    <a:p>
                      <a:pPr defTabSz="457200">
                        <a:defRPr sz="1100">
                          <a:solidFill>
                            <a:srgbClr val="FFFFFF"/>
                          </a:solidFill>
                        </a:defRPr>
                      </a:pPr>
                      <a:r>
                        <a:t>ІV</a:t>
                      </a:r>
                    </a:p>
                  </a:txBody>
                  <a:tcPr marL="5748" marR="5748" marT="5748" marB="5748" horzOverflow="overflow">
                    <a:lnL w="12700">
                      <a:miter lim="400000"/>
                    </a:lnL>
                    <a:lnR w="12700">
                      <a:miter lim="400000"/>
                    </a:lnR>
                    <a:lnT w="12700">
                      <a:miter lim="400000"/>
                    </a:lnT>
                    <a:lnB w="12700">
                      <a:miter lim="400000"/>
                    </a:lnB>
                    <a:noFill/>
                  </a:tcPr>
                </a:tc>
                <a:tc>
                  <a:txBody>
                    <a:bodyPr/>
                    <a:lstStyle/>
                    <a:p>
                      <a:pPr algn="l" defTabSz="457200">
                        <a:defRPr sz="1800"/>
                      </a:pPr>
                      <a:r>
                        <a:rPr sz="1100">
                          <a:solidFill>
                            <a:srgbClr val="FFFFFF"/>
                          </a:solidFill>
                        </a:rPr>
                        <a:t>Працівники важкого і дуже важкої фізичної праці, висока і дуже висока фізична активність, енерговитрати 2850-3900 ккал</a:t>
                      </a:r>
                    </a:p>
                  </a:txBody>
                  <a:tcPr marL="5748" marR="5748" marT="5748" marB="5748" horzOverflow="overflow">
                    <a:lnL w="12700">
                      <a:miter lim="400000"/>
                    </a:lnL>
                    <a:lnR w="12700">
                      <a:miter lim="400000"/>
                    </a:lnR>
                    <a:lnT w="12700">
                      <a:miter lim="400000"/>
                    </a:lnT>
                    <a:lnB w="12700">
                      <a:miter lim="400000"/>
                    </a:lnB>
                    <a:noFill/>
                  </a:tcPr>
                </a:tc>
                <a:tc>
                  <a:txBody>
                    <a:bodyPr/>
                    <a:lstStyle/>
                    <a:p>
                      <a:pPr defTabSz="457200">
                        <a:defRPr sz="1800"/>
                      </a:pPr>
                      <a:r>
                        <a:rPr sz="1100">
                          <a:solidFill>
                            <a:srgbClr val="FFFFFF"/>
                          </a:solidFill>
                        </a:rPr>
                        <a:t>2,3 
(Чоловіки)
2,2 
(Жінки)</a:t>
                      </a:r>
                    </a:p>
                  </a:txBody>
                  <a:tcPr marL="5748" marR="5748" marT="5748" marB="5748" anchor="ctr" horzOverflow="overflow">
                    <a:lnL w="12700">
                      <a:miter lim="400000"/>
                    </a:lnL>
                    <a:lnR w="12700">
                      <a:miter lim="400000"/>
                    </a:lnR>
                    <a:lnT w="12700">
                      <a:miter lim="400000"/>
                    </a:lnT>
                    <a:lnB w="12700">
                      <a:miter lim="400000"/>
                    </a:lnB>
                    <a:noFill/>
                  </a:tcPr>
                </a:tc>
                <a:tc>
                  <a:txBody>
                    <a:bodyPr/>
                    <a:lstStyle/>
                    <a:p>
                      <a:pPr algn="just" defTabSz="457200">
                        <a:defRPr sz="1800"/>
                      </a:pPr>
                      <a:r>
                        <a:rPr sz="1100">
                          <a:solidFill>
                            <a:srgbClr val="FFFFFF"/>
                          </a:solidFill>
                        </a:rPr>
                        <a:t>будівельники, помічники буровиків, прохідники, основна маса працівників сільського господарства, в тому числі в період посівної та збору врожаю, механізатори, доярки, овочівники, деревообробники, металурги, ливарники, доменщики, вальник лісу, каменярі, землекопи, вантажники немеханизированного праці тощо</a:t>
                      </a:r>
                    </a:p>
                  </a:txBody>
                  <a:tcPr marL="5748" marR="5748" marT="5748" marB="5748"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4"/>
                  </a:ext>
                </a:extLst>
              </a:tr>
            </a:tbl>
          </a:graphicData>
        </a:graphic>
      </p:graphicFrame>
      <p:sp>
        <p:nvSpPr>
          <p:cNvPr id="400" name="Rectangle 1"/>
          <p:cNvSpPr txBox="1"/>
          <p:nvPr/>
        </p:nvSpPr>
        <p:spPr>
          <a:xfrm>
            <a:off x="2697091" y="151144"/>
            <a:ext cx="6698073" cy="18213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p>
            <a:pPr algn="ctr">
              <a:defRPr b="1">
                <a:solidFill>
                  <a:srgbClr val="FFFFFF"/>
                </a:solidFill>
                <a:latin typeface="Arial"/>
                <a:ea typeface="Arial"/>
                <a:cs typeface="Arial"/>
                <a:sym typeface="Arial"/>
              </a:defRPr>
            </a:pPr>
            <a:r>
              <a:t>Групи працездатного населення в залежності</a:t>
            </a:r>
            <a:endParaRPr sz="1000"/>
          </a:p>
          <a:p>
            <a:pPr algn="ctr">
              <a:defRPr b="1">
                <a:solidFill>
                  <a:srgbClr val="FFFFFF"/>
                </a:solidFill>
                <a:latin typeface="Arial"/>
                <a:ea typeface="Arial"/>
                <a:cs typeface="Arial"/>
                <a:sym typeface="Arial"/>
              </a:defRPr>
            </a:pPr>
            <a:r>
              <a:t>від фізичної активності</a:t>
            </a:r>
            <a:endParaRPr sz="1000"/>
          </a:p>
          <a:p>
            <a:pPr algn="ctr">
              <a:defRPr sz="2400">
                <a:solidFill>
                  <a:srgbClr val="FFFFFF"/>
                </a:solidFill>
                <a:latin typeface="Arial"/>
                <a:ea typeface="Arial"/>
                <a:cs typeface="Arial"/>
                <a:sym typeface="Arial"/>
              </a:defRPr>
            </a:pPr>
            <a:r>
              <a:rPr sz="1000"/>
              <a:t/>
            </a:r>
            <a:br>
              <a:rPr sz="1000"/>
            </a:br>
            <a:endParaRPr sz="1000"/>
          </a:p>
          <a:p>
            <a:pPr algn="ctr">
              <a:defRPr sz="2400">
                <a:solidFill>
                  <a:srgbClr val="FFFFFF"/>
                </a:solidFill>
                <a:latin typeface="Arial"/>
                <a:ea typeface="Arial"/>
                <a:cs typeface="Arial"/>
                <a:sym typeface="Arial"/>
              </a:defRPr>
            </a:pPr>
            <a:r>
              <a:t/>
            </a:r>
            <a:br/>
            <a:endParaRPr/>
          </a:p>
        </p:txBody>
      </p:sp>
    </p:spTree>
  </p:cSld>
  <p:clrMapOvr>
    <a:masterClrMapping/>
  </p:clrMapOvr>
  <p:transition spd="med"/>
</p:sld>
</file>

<file path=ppt/theme/theme1.xml><?xml version="1.0" encoding="utf-8"?>
<a:theme xmlns:a="http://schemas.openxmlformats.org/drawingml/2006/main" name="Ион">
  <a:themeElements>
    <a:clrScheme name="Ион">
      <a:dk1>
        <a:srgbClr val="000000"/>
      </a:dk1>
      <a:lt1>
        <a:srgbClr val="FFFFFF"/>
      </a:lt1>
      <a:dk2>
        <a:srgbClr val="A7A7A7"/>
      </a:dk2>
      <a:lt2>
        <a:srgbClr val="535353"/>
      </a:lt2>
      <a:accent1>
        <a:srgbClr val="B01513"/>
      </a:accent1>
      <a:accent2>
        <a:srgbClr val="EA6312"/>
      </a:accent2>
      <a:accent3>
        <a:srgbClr val="E6B729"/>
      </a:accent3>
      <a:accent4>
        <a:srgbClr val="6AAC90"/>
      </a:accent4>
      <a:accent5>
        <a:srgbClr val="54849A"/>
      </a:accent5>
      <a:accent6>
        <a:srgbClr val="9E5E9B"/>
      </a:accent6>
      <a:hlink>
        <a:srgbClr val="0000FF"/>
      </a:hlink>
      <a:folHlink>
        <a:srgbClr val="FF00FF"/>
      </a:folHlink>
    </a:clrScheme>
    <a:fontScheme name="Ион">
      <a:majorFont>
        <a:latin typeface="Century Gothic"/>
        <a:ea typeface="Century Gothic"/>
        <a:cs typeface="Century Gothic"/>
      </a:majorFont>
      <a:minorFont>
        <a:latin typeface="Helvetica"/>
        <a:ea typeface="Helvetica"/>
        <a:cs typeface="Helvetica"/>
      </a:minorFont>
    </a:fontScheme>
    <a:fmtScheme name="Ион">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rnd">
          <a:solidFill>
            <a:schemeClr val="accent1"/>
          </a:solidFill>
          <a:prstDash val="solid"/>
          <a:round/>
        </a:ln>
        <a:effectLst>
          <a:outerShdw blurRad="38100" dist="25400" dir="5400000" rotWithShape="0">
            <a:srgbClr val="000000">
              <a:alpha val="4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9050" cap="rnd">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Ион">
  <a:themeElements>
    <a:clrScheme name="Ион">
      <a:dk1>
        <a:srgbClr val="000000"/>
      </a:dk1>
      <a:lt1>
        <a:srgbClr val="FFFFFF"/>
      </a:lt1>
      <a:dk2>
        <a:srgbClr val="A7A7A7"/>
      </a:dk2>
      <a:lt2>
        <a:srgbClr val="535353"/>
      </a:lt2>
      <a:accent1>
        <a:srgbClr val="B01513"/>
      </a:accent1>
      <a:accent2>
        <a:srgbClr val="EA6312"/>
      </a:accent2>
      <a:accent3>
        <a:srgbClr val="E6B729"/>
      </a:accent3>
      <a:accent4>
        <a:srgbClr val="6AAC90"/>
      </a:accent4>
      <a:accent5>
        <a:srgbClr val="54849A"/>
      </a:accent5>
      <a:accent6>
        <a:srgbClr val="9E5E9B"/>
      </a:accent6>
      <a:hlink>
        <a:srgbClr val="0000FF"/>
      </a:hlink>
      <a:folHlink>
        <a:srgbClr val="FF00FF"/>
      </a:folHlink>
    </a:clrScheme>
    <a:fontScheme name="Ион">
      <a:majorFont>
        <a:latin typeface="Century Gothic"/>
        <a:ea typeface="Century Gothic"/>
        <a:cs typeface="Century Gothic"/>
      </a:majorFont>
      <a:minorFont>
        <a:latin typeface="Helvetica"/>
        <a:ea typeface="Helvetica"/>
        <a:cs typeface="Helvetica"/>
      </a:minorFont>
    </a:fontScheme>
    <a:fmtScheme name="Ион">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rnd">
          <a:solidFill>
            <a:schemeClr val="accent1"/>
          </a:solidFill>
          <a:prstDash val="solid"/>
          <a:round/>
        </a:ln>
        <a:effectLst>
          <a:outerShdw blurRad="38100" dist="25400" dir="5400000" rotWithShape="0">
            <a:srgbClr val="000000">
              <a:alpha val="4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9050" cap="rnd">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5833</Words>
  <Application>Microsoft Office PowerPoint</Application>
  <PresentationFormat>Широкоэкранный</PresentationFormat>
  <Paragraphs>440</Paragraphs>
  <Slides>53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53</vt:i4>
      </vt:variant>
    </vt:vector>
  </HeadingPairs>
  <TitlesOfParts>
    <vt:vector size="58" baseType="lpstr">
      <vt:lpstr>Arial</vt:lpstr>
      <vt:lpstr>Century Gothic</vt:lpstr>
      <vt:lpstr>Symbol, serif</vt:lpstr>
      <vt:lpstr>Wingdings 3</vt:lpstr>
      <vt:lpstr>Ион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Пользователь</cp:lastModifiedBy>
  <cp:revision>1</cp:revision>
  <dcterms:modified xsi:type="dcterms:W3CDTF">2023-02-22T16:50:39Z</dcterms:modified>
</cp:coreProperties>
</file>