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303" r:id="rId15"/>
    <p:sldId id="275" r:id="rId16"/>
    <p:sldId id="261" r:id="rId17"/>
    <p:sldId id="276" r:id="rId18"/>
    <p:sldId id="262" r:id="rId19"/>
    <p:sldId id="277" r:id="rId20"/>
    <p:sldId id="278" r:id="rId21"/>
    <p:sldId id="263" r:id="rId22"/>
    <p:sldId id="279" r:id="rId23"/>
    <p:sldId id="280" r:id="rId24"/>
    <p:sldId id="281" r:id="rId25"/>
    <p:sldId id="264" r:id="rId26"/>
    <p:sldId id="282" r:id="rId27"/>
    <p:sldId id="283" r:id="rId28"/>
    <p:sldId id="265" r:id="rId29"/>
    <p:sldId id="284" r:id="rId30"/>
    <p:sldId id="266" r:id="rId31"/>
    <p:sldId id="285" r:id="rId32"/>
    <p:sldId id="286" r:id="rId33"/>
    <p:sldId id="287" r:id="rId34"/>
    <p:sldId id="289" r:id="rId35"/>
    <p:sldId id="288" r:id="rId36"/>
    <p:sldId id="312" r:id="rId37"/>
    <p:sldId id="305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313" r:id="rId47"/>
    <p:sldId id="298" r:id="rId48"/>
    <p:sldId id="304" r:id="rId49"/>
    <p:sldId id="306" r:id="rId50"/>
    <p:sldId id="299" r:id="rId51"/>
    <p:sldId id="300" r:id="rId52"/>
    <p:sldId id="301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73" autoAdjust="0"/>
  </p:normalViewPr>
  <p:slideViewPr>
    <p:cSldViewPr snapToGrid="0">
      <p:cViewPr varScale="1">
        <p:scale>
          <a:sx n="118" d="100"/>
          <a:sy n="118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59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60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72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69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77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98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1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88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3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801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8145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67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3192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4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04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45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F4DA85F-2FC2-486C-9B70-AB79F146270B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EE45285-89AA-4A0A-BF65-83350941A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1358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5155" y="1110953"/>
            <a:ext cx="8745196" cy="369178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br>
              <a:rPr lang="uk-UA" sz="28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noProof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Ендодонтія. Визначення поняття. Анатомічні особливості будови порожнини зуба. Сучасний ендодонтичний інструментарій. Етапи ендодонтичного лікування.</a:t>
            </a:r>
            <a:r>
              <a:rPr lang="uk-UA" sz="3100" noProof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100" noProof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noProof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noProof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noProof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noProof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9877" y="4879648"/>
            <a:ext cx="9198123" cy="412335"/>
          </a:xfrm>
        </p:spPr>
        <p:txBody>
          <a:bodyPr>
            <a:normAutofit fontScale="77500" lnSpcReduction="20000"/>
          </a:bodyPr>
          <a:lstStyle/>
          <a:p>
            <a:r>
              <a:rPr lang="uk-UA" sz="2600" b="1" noProof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 доцент Коваль С.М.</a:t>
            </a:r>
            <a:endParaRPr lang="uk-UA" sz="2600" b="1" noProof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noProof="1"/>
          </a:p>
        </p:txBody>
      </p:sp>
    </p:spTree>
    <p:extLst>
      <p:ext uri="{BB962C8B-B14F-4D97-AF65-F5344CB8AC3E}">
        <p14:creationId xmlns:p14="http://schemas.microsoft.com/office/powerpoint/2010/main" val="66695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1152" y="1495514"/>
            <a:ext cx="95200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поняттям 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“ендодонт”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(endodont) розуміють комплекс тканин зуба, до якого входять пульпа, прилеглий до неї дентин та періодонт. </a:t>
            </a:r>
          </a:p>
          <a:p>
            <a:pPr algn="just"/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ндодонтія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endodontia) – 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розділ терапевтичної стоматології, який висвітлює лікувальні втручання, методику та техніку маніпуляцій у порожнині зуба і кореневих каналах. </a:t>
            </a:r>
          </a:p>
          <a:p>
            <a:pPr algn="just"/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Ендодонтичне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лікування проводиться при ускладненнях карієсу – пульпіт та періодонтит.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31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1604" y="948584"/>
            <a:ext cx="4299082" cy="54835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 та оточуючі його тканини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:\Users\SpazM\Pictures\2011-02-02\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0787" y="1603899"/>
            <a:ext cx="5976664" cy="469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691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37354" y="1384101"/>
            <a:ext cx="6021388" cy="2048933"/>
          </a:xfrm>
        </p:spPr>
        <p:txBody>
          <a:bodyPr>
            <a:noAutofit/>
          </a:bodyPr>
          <a:lstStyle/>
          <a:p>
            <a:pPr algn="just"/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однокореневих зубах (різцях, іклах) коронкова порожнина не має дна і безпосередньо переходить у досить широкий кореневий канал. Таку саму будову вона має в однокореневих 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премолярах.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775367" y="658026"/>
            <a:ext cx="2506218" cy="5375305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907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9904" y="649164"/>
            <a:ext cx="6021388" cy="2991344"/>
          </a:xfrm>
        </p:spPr>
        <p:txBody>
          <a:bodyPr>
            <a:no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премолярів, які мають два корені, є дно порожнини, проте воно може бути відсутнім у межах коронки в тому разі,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поділ на два канали відбувається поблизу верхівки кореня зуба.</a:t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молярів дно порожнини зуба добре виражене і на ньому чітко вирізняються устя кореневих каналів.</a:t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749731" y="538385"/>
            <a:ext cx="3480438" cy="3179036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Скругленный прямоугольник 5"/>
          <p:cNvSpPr/>
          <p:nvPr/>
        </p:nvSpPr>
        <p:spPr>
          <a:xfrm>
            <a:off x="8124088" y="4090522"/>
            <a:ext cx="2160240" cy="2088232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31" y="4707881"/>
            <a:ext cx="6663506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2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794" y="763379"/>
            <a:ext cx="3055307" cy="356933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6752" y="763379"/>
            <a:ext cx="7776672" cy="476000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верхівки кореня зуба: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 в результаті вироблення вторинного дентину та звуження каналу. Вона знаходиться на відстані 0,5-1,0 мм від рентгенографічної верхівки. Це межа між кореневою пульпою та тканинами періодонту.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анатомічна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місце переходу дентину до цементу. Воно може розташовуватися як на верхівці кореня,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і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латерально.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рентгенологічна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794" y="4425445"/>
            <a:ext cx="3048264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7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598" y="261853"/>
            <a:ext cx="9041451" cy="63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15" y="225274"/>
            <a:ext cx="9032905" cy="640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5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139" y="462547"/>
            <a:ext cx="9041451" cy="61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870" y="573482"/>
            <a:ext cx="8955992" cy="58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1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509" y="400329"/>
            <a:ext cx="8938901" cy="61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236" y="510067"/>
            <a:ext cx="8973083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5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7139" y="624633"/>
            <a:ext cx="10348408" cy="5340331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конфігурації кореневих каналів </a:t>
            </a:r>
            <a:r>
              <a:rPr lang="ru-RU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Vertucci):</a:t>
            </a:r>
            <a:b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I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один кореневий канал з одним отвором;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II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два кореневих канали, що з'єднуються в апікальній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трітині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III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один кореневий канал, що поділяється на два канали, які потім зливаються в один і виходять через один отвір;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IV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два окремі кореневі канали;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V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кореневий канал, який поділяється до апексу;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VI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два кореневих канали, які об'єднуються, а потім знову роз'єднуються у верхівки;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VII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один кореневий канал, який розділяється, об'єднується і потім відкривається двома отворами;</a:t>
            </a:r>
            <a:b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VIII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три окремі кореневі канали в одному корені.</a:t>
            </a:r>
          </a:p>
        </p:txBody>
      </p:sp>
    </p:spTree>
    <p:extLst>
      <p:ext uri="{BB962C8B-B14F-4D97-AF65-F5344CB8AC3E}">
        <p14:creationId xmlns:p14="http://schemas.microsoft.com/office/powerpoint/2010/main" val="360500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ендодонт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4" y="333375"/>
            <a:ext cx="8838399" cy="6088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1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2407" y="578230"/>
            <a:ext cx="102378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анатомії кореневих каналів</a:t>
            </a:r>
            <a:b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Різці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будови порожнин (один корінь та один кореневий канал). Порожнина верхнього центрального різця має долотоподібну форму і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 безпосередньо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кореневий канал. В області шийки зуба канал розширено у вестибулярному напрямку. Верхівки коренів центрального та латерального різців верхніх щелеп дещо вигнуті та відхилені від середньої лінії латерально.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056" y="3625218"/>
            <a:ext cx="4229171" cy="2467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227" y="3625218"/>
            <a:ext cx="4084890" cy="2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6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068" y="698153"/>
            <a:ext cx="8871969" cy="529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3861" y="1351025"/>
            <a:ext cx="9810571" cy="150706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Нижні центральні та латеральні різці.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Кореневий канал цих зубів сплощений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медіо-дистальному напрямку, має восьмиподібну форму.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61" y="3242653"/>
            <a:ext cx="4322439" cy="29568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83552" y="3197567"/>
            <a:ext cx="54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Зліва: бічна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рентгенограма. Праворуч: на відміну від верхнього бічного різця нижній бічний різець більший і довший за сусідній центральний. У ньому також часто зустрічаються два кореневих канали, проте вони частіше, ніж у центрального різця, відкриваються окремими отворами.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93861" y="676454"/>
            <a:ext cx="8563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600" b="1" dirty="0">
                <a:solidFill>
                  <a:srgbClr val="FFFF00"/>
                </a:solidFill>
                <a:latin typeface="Calibri"/>
              </a:rPr>
              <a:t>Різці</a:t>
            </a:r>
          </a:p>
        </p:txBody>
      </p:sp>
    </p:spTree>
    <p:extLst>
      <p:ext uri="{BB962C8B-B14F-4D97-AF65-F5344CB8AC3E}">
        <p14:creationId xmlns:p14="http://schemas.microsoft.com/office/powerpoint/2010/main" val="1478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796" y="863125"/>
            <a:ext cx="8921810" cy="521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9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697" y="4315624"/>
            <a:ext cx="10442959" cy="1905715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Зліва: в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1/4 випадків нижній центральний різець має 2 кореневих канали. Якщо канал, виявлений на ексцентричній рентгенограмі, розташовується за центром кореня, велика ймовірність наявності другого каналу. У центрі: на бічній рентгенограмі видно більшість коронкової пульпи (у вестибуло-оральної площині). Праворуч: нижній центральний різець – дуже тонкий витончений зуб. Під час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до порожнини існує небезпека медіальної чи дистальної перфорації.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549" y="432421"/>
            <a:ext cx="2304256" cy="349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4805" y="432420"/>
            <a:ext cx="5400600" cy="349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05697" y="432420"/>
            <a:ext cx="843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Різці</a:t>
            </a:r>
          </a:p>
        </p:txBody>
      </p:sp>
    </p:spTree>
    <p:extLst>
      <p:ext uri="{BB962C8B-B14F-4D97-AF65-F5344CB8AC3E}">
        <p14:creationId xmlns:p14="http://schemas.microsoft.com/office/powerpoint/2010/main" val="138112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020" y="562130"/>
            <a:ext cx="3582988" cy="276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7385" y="3324312"/>
            <a:ext cx="3596258" cy="282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0815" y="562130"/>
            <a:ext cx="75565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Ікла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 зуба верхніх і нижніх іклів повторює форму коронки і переходить у прямий кореневий канал. Кореневий канал ікла вважається найдовшим із усіх зубів. Кореневий канал нижнього ікла звужений у медіо-дистальному напрямку та вигнутий дистально в області верхівки кореня і має латеральні відгалуження від магістрального каналу.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0815" y="4521755"/>
            <a:ext cx="75565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*Зліва: на бічній рентгенограмі показаний рідкісний варіант нижнього ікла з двома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корінями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двома окремими каналами.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Справа: нижні ікла також значно коротші, ніж верхні. У 25% випадків вони мають два кореневих канали так само, як і нижні різці.</a:t>
            </a:r>
          </a:p>
        </p:txBody>
      </p:sp>
    </p:spTree>
    <p:extLst>
      <p:ext uri="{BB962C8B-B14F-4D97-AF65-F5344CB8AC3E}">
        <p14:creationId xmlns:p14="http://schemas.microsoft.com/office/powerpoint/2010/main" val="62244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334" y="649480"/>
            <a:ext cx="9178183" cy="554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8683" y="756645"/>
            <a:ext cx="57598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Премоляри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 зуба перших премолярів верхньої щелепи повторює форму коронки зуба. Має дно порожнини зуба і на дні два поглиблення (устя) кореневих каналів, що переходять у кореневі канали. Перший премоляр має два корені та два кореневі канали. Кореневі канали вузькі, важкопрохідні та мають відгалуження від магістрального каналу.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 зуба першого премоляра нижньої щелепи повторює форму коронки і безпосередньо переходить у кореневий канал, який трохи звужений у медіо-дистальному напрямку. Четвертий зуб або перший премоляр має один корінь (як правило) 1 кореневий канал і в 27% випадків – 2 кореневі канали.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091" y="1245656"/>
            <a:ext cx="5187077" cy="36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0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8547" y="1187338"/>
            <a:ext cx="4645490" cy="343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83933" y="1187338"/>
            <a:ext cx="407005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премоляр верхньої щелепи має один корінь, один кореневий канал (і у 25% випадків – 2 кореневі канали).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премоляр нижньої щелепи має 1 корінь, 1 кореневий канал і в деяких випадках є відгалуження від основного каналу.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0335" y="648140"/>
            <a:ext cx="1656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Премоляри</a:t>
            </a:r>
          </a:p>
        </p:txBody>
      </p:sp>
    </p:spTree>
    <p:extLst>
      <p:ext uri="{BB962C8B-B14F-4D97-AF65-F5344CB8AC3E}">
        <p14:creationId xmlns:p14="http://schemas.microsoft.com/office/powerpoint/2010/main" val="195709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7548" y="551833"/>
            <a:ext cx="4685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Різноманітність варіацій кореневих каналів у верхніх премолярах.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першому премолярі зазвичай зустрічаються типи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IV-VII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 кореневих каналів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Vertucci,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тобто. 2 канали, які проходять або зовсім окремо, або об'єднуються тією чи іншою мірою.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половині випадків у других премолярах зустрічається тип 1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 системи кореневих каналів, у чверті випадків — тип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 чверті — типи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IV—VII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дуже рідко — тип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491" y="551832"/>
            <a:ext cx="6302347" cy="39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2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663" y="632390"/>
            <a:ext cx="107335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Різноманітність варіацій кореневих каналів у нижніх премолярах.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переважній більшості випадків у нижніх премолярах зустрічається тип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конфігурації кореневих каналів (70% нижніх перших премолярів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97,5% - других премолярів). Приблизно в 1/4 випадків у першому нижньому премолярі спостерігалося два канали типу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конфігурації, тоді як типи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зустрічалися менш як 5% випадків. У другому премолярі другий кореневий канал зустрічався дуже рідко.</a:t>
            </a:r>
          </a:p>
        </p:txBody>
      </p:sp>
    </p:spTree>
    <p:extLst>
      <p:ext uri="{BB962C8B-B14F-4D97-AF65-F5344CB8AC3E}">
        <p14:creationId xmlns:p14="http://schemas.microsoft.com/office/powerpoint/2010/main" val="295443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6213" y="751344"/>
            <a:ext cx="1069933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Моляри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моляр верхньої щелепи. Порожнина зуба має 4 стінки (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піднебінну, вестибулярну, медіальну, дистальну),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дах порожнини зуба з поглибленнями (роги пульпи) і дно. На дні розташовані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вустя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кореневих каналів. Зуб має 3 корені та 3 кореневих канали. Піднебінний канал – добре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прохідний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прямий та 2 – щічних: щочно-дистальний та щочно-медіальний. У 60% випадків щочно-медіальний корінь має 2 кореневі канали. Тому вважається, що в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молярі є 4 кореневі канали.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моляр верхньої щелепи. Порожнина зуба нагадує порожнину зуба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моляра, 3 корені та 3 канали.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Корені та канали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на 1-2 мм коротше, ніж у І-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ІІ-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моляри верхніх щелеп розташовані близько до гайморової пазухи, тому потрібно дуже обережно працювати у кореневих каналах.</a:t>
            </a:r>
          </a:p>
        </p:txBody>
      </p:sp>
    </p:spTree>
    <p:extLst>
      <p:ext uri="{BB962C8B-B14F-4D97-AF65-F5344CB8AC3E}">
        <p14:creationId xmlns:p14="http://schemas.microsoft.com/office/powerpoint/2010/main" val="287391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9926" y="768493"/>
            <a:ext cx="5743016" cy="345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59378" y="4447237"/>
            <a:ext cx="95485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Зліва: вид із щічної поверхні. Видно два окремих щічних кореня, верхівки яких викривлені дистально. Медіальна поверхня коренів має увігнуту форму, тоді як дистальна викривляється тільки останніх двох міліметрах.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Справа: вид з медіальної поверхні. Видно, що медіальний щічний і піднебінний коріння зрощено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9378" y="680596"/>
            <a:ext cx="1214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Моляри</a:t>
            </a:r>
          </a:p>
        </p:txBody>
      </p:sp>
    </p:spTree>
    <p:extLst>
      <p:ext uri="{BB962C8B-B14F-4D97-AF65-F5344CB8AC3E}">
        <p14:creationId xmlns:p14="http://schemas.microsoft.com/office/powerpoint/2010/main" val="264366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690" y="1167188"/>
            <a:ext cx="9041450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1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536" y="353512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моляр нижньої щелепи. Порожнина зуба кубічна, повторює коронку. Має 4 стінки, дах із виступами (рогами пульпи) та дно порожнини зуба. На дні порожнини гирла кореневих каналів. Дно має прямокутну форму. Перший моляр має 2 корені та 3 кореневих канали: дистальний та 2 медіальних: медіально-щічний та медіально-мовний.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моляр нижньої щелепи. За формою нагадує перший. Має 2 корені та 3 кореневих канали. Можуть бути відгалуження від основного каналу.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5360" y="1447374"/>
            <a:ext cx="4768554" cy="25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5536" y="4705050"/>
            <a:ext cx="111722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Зліва: як правило, в нижніх молярах є 2 корені (один медіальний та один дистальний). Верхівка медіального кореня часто буває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викривлена дистально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у цьому малюнку, що ускладнює інструментальну обробку каналу. Характерною ознакою перших молярів є наявність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 щічних горбиків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медіального, середнього та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дистального. Справа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на рентгенограмі виявляється очікувана форма широкої пульпової камери з визначним медіальним рогом. 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проекції у кожному корені видно по одному каналу.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13093" y="522907"/>
            <a:ext cx="1214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Моляри</a:t>
            </a:r>
          </a:p>
        </p:txBody>
      </p:sp>
    </p:spTree>
    <p:extLst>
      <p:ext uri="{BB962C8B-B14F-4D97-AF65-F5344CB8AC3E}">
        <p14:creationId xmlns:p14="http://schemas.microsoft.com/office/powerpoint/2010/main" val="38065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324" y="726393"/>
            <a:ext cx="9108536" cy="521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0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587" y="717847"/>
            <a:ext cx="105027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 моляр верхньої щелепи має різні варіанти будови, аж до одного кореня та одного кореневого каналу з різною кількістю відгалужень у кореневому каналі.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 моляр нижньої щелепи (зуб мудрості) багато варіантів будови. Коренів у більшості випадків 2 - каналів 2, 3. але може бути і один корінь і 1 - канал з великою кількістю відгалужень, що становить складності при ендодонтичному лікуванні.</a:t>
            </a:r>
          </a:p>
        </p:txBody>
      </p:sp>
    </p:spTree>
    <p:extLst>
      <p:ext uri="{BB962C8B-B14F-4D97-AF65-F5344CB8AC3E}">
        <p14:creationId xmlns:p14="http://schemas.microsoft.com/office/powerpoint/2010/main" val="785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5298" y="449595"/>
            <a:ext cx="11058258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 ендодонтичного інструментарію: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ІSО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група – ручні – файли (К і Н), римери (К), пульпоекстрактори, плаггери і спредери (вертикальні і бокові ущільнювачі гутаперчи);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група – машинні Н- файли і К ример з хвостовиками для наконечника, каналонаповнювачи;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група – машинні бори (G-тип, Р-тип), римери типів А, D, О, КО, Т, М.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група – штифти – гутаперчеві, срібні, позолочені, паперові. 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Клінічна (за призначенням):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група – діагностичні інструменти;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група – інструменти для видалення м’яких тканин зуба;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група – інструменти для механічної обробки каналу: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– інструменти для розширення устя каналів;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 – інструменти для проходження кореневого каналу;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– інструменти для розширення кореневого каналу;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група – інструменти для пломбування кореневого каналу.</a:t>
            </a:r>
          </a:p>
        </p:txBody>
      </p:sp>
    </p:spTree>
    <p:extLst>
      <p:ext uri="{BB962C8B-B14F-4D97-AF65-F5344CB8AC3E}">
        <p14:creationId xmlns:p14="http://schemas.microsoft.com/office/powerpoint/2010/main" val="177503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8"/>
          <p:cNvSpPr txBox="1">
            <a:spLocks noChangeArrowheads="1"/>
          </p:cNvSpPr>
          <p:nvPr/>
        </p:nvSpPr>
        <p:spPr bwMode="auto">
          <a:xfrm>
            <a:off x="1773252" y="585463"/>
            <a:ext cx="8229600" cy="89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Колірне кодування товщини ендодонтичних </a:t>
            </a:r>
            <a:r>
              <a:rPr kumimoji="0" lang="en-US" sz="320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en-US" sz="320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 по ISO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  <a:t/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</a:rPr>
            </a:b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417129"/>
              </p:ext>
            </p:extLst>
          </p:nvPr>
        </p:nvGraphicFramePr>
        <p:xfrm>
          <a:off x="1059680" y="1478423"/>
          <a:ext cx="9998578" cy="4953635"/>
        </p:xfrm>
        <a:graphic>
          <a:graphicData uri="http://schemas.openxmlformats.org/drawingml/2006/table">
            <a:tbl>
              <a:tblPr/>
              <a:tblGrid>
                <a:gridCol w="964369"/>
                <a:gridCol w="4601969"/>
                <a:gridCol w="4432240"/>
              </a:tblGrid>
              <a:tr h="719138"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Колір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ручки інструменту по ISO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Номер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Рожевий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06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3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Сірий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08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3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Фіолетовий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Білий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15,45,90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730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Жовтий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20,50, 100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Червоний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25,55, 110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Синій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30,60, 120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3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Зелений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35,70, 130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Чорний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40,80, 140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38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624" y="293405"/>
            <a:ext cx="499359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Ендодонтичний інструментарій. Стандартизація ендодонтичного інструментарію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 ендодонтичних інструментів стандартизовані згідно з рекомендаціями Міжнародної організації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стандартизації. Кодування кольорів дозволяє швидше знайти інструмент потрібного діаметра. Після трьох найменших розмірів, №6 рожевого, №8 сірого та №10 фіолетового, послідовність кольорів білий, жовтий, червоний, синій, зелений, чорний тричі повторюється.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* Справа: довжина робочої частини інструменту згідно з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становить 16 мм. Виділяють три діаметри інструменту: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d1 -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верхівки,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d2 -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різальної частини (відстань від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d2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верхівки інструменту становить 16 мм) і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d3 -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відстані 3 мм від верхівки.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1238" y="537017"/>
            <a:ext cx="370790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732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929" y="664983"/>
            <a:ext cx="9240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Геометричне кодування ендодонтичних інструментів (коло, трикутник, квадрат, спіраль, восьмикутник), що відображає поперечний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 частини ендодонтичного інструменту.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61929" y="2068083"/>
            <a:ext cx="92408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– К-файл;</a:t>
            </a:r>
          </a:p>
          <a:p>
            <a:pPr>
              <a:buFont typeface="Wingdings" panose="05000000000000000000" pitchFamily="2" charset="2"/>
              <a:buNone/>
            </a:pPr>
            <a:endParaRPr lang="uk-UA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▲ – К-</a:t>
            </a:r>
            <a:r>
              <a:rPr lang="uk-UA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ример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endParaRPr lang="uk-UA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– Н-файл;</a:t>
            </a:r>
          </a:p>
          <a:p>
            <a:pPr>
              <a:buFont typeface="Wingdings" panose="05000000000000000000" pitchFamily="2" charset="2"/>
              <a:buNone/>
            </a:pPr>
            <a:endParaRPr lang="uk-UA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- К-</a:t>
            </a:r>
            <a:r>
              <a:rPr lang="uk-UA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флекс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-файл.</a:t>
            </a:r>
          </a:p>
        </p:txBody>
      </p:sp>
      <p:pic>
        <p:nvPicPr>
          <p:cNvPr id="5" name="Рисунок 3" descr="IMG_21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1" b="26923"/>
          <a:stretch>
            <a:fillRect/>
          </a:stretch>
        </p:blipFill>
        <p:spPr bwMode="auto">
          <a:xfrm>
            <a:off x="3996094" y="1940830"/>
            <a:ext cx="24288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6" descr="IMG_22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1" t="8334" b="50000"/>
          <a:stretch>
            <a:fillRect/>
          </a:stretch>
        </p:blipFill>
        <p:spPr bwMode="auto">
          <a:xfrm>
            <a:off x="7213718" y="1940830"/>
            <a:ext cx="2500313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 descr="IMG_214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 b="24001"/>
          <a:stretch>
            <a:fillRect/>
          </a:stretch>
        </p:blipFill>
        <p:spPr bwMode="auto">
          <a:xfrm>
            <a:off x="3996094" y="3143725"/>
            <a:ext cx="2428875" cy="117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IMG_214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b="32001"/>
          <a:stretch>
            <a:fillRect/>
          </a:stretch>
        </p:blipFill>
        <p:spPr bwMode="auto">
          <a:xfrm>
            <a:off x="7213718" y="3096876"/>
            <a:ext cx="2500313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 descr="IMG_220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 r="8569" b="4762"/>
          <a:stretch>
            <a:fillRect/>
          </a:stretch>
        </p:blipFill>
        <p:spPr bwMode="auto">
          <a:xfrm>
            <a:off x="5518178" y="4524132"/>
            <a:ext cx="2455047" cy="115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60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884" y="713183"/>
            <a:ext cx="9203821" cy="555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052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229" y="759595"/>
            <a:ext cx="2290500" cy="34278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9559" y="759595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Конусність ендодонтичних інструментів може бути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різною. Найчастіше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 інструменти, що мають конусність 2% (0,02).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 часом налагоджено випуск інструментів, що мають конусність 4, 6, 8, 10 і 12% (у перспективі - 14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Джі-Ті ротарі файли, профайли і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ін.,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 для роботи в наконечнику в обертовому режимі за годинниковою стрілкою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швидкістю 150 - 350 об / хв. Маркуються позолоченими хвостовиками.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Випускаються також інструменти із змінною конусністю.</a:t>
            </a: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230" y="4187439"/>
            <a:ext cx="2290500" cy="220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3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8942" y="1028343"/>
            <a:ext cx="1057114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Діагностичні інструменти: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Ендодонтичний зонд відрізняється від звичайного зонда своєю робочою частиною, він значно довший (до 15 мм), тонший, що допомагає локалізувати гирла каналів, а також виявляти тріщини на дні пульпової камери.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Екскаватори з довгим плечем служать для видалення із порожнини зуба його вмісту та дентиклів.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Ендодонтичне дзеркало має плоску поверхню. Дозволяє отримати чітке зображення та дозволяє забезпечити хороший огляд топографії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вустів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кореневих каналів.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Ендодонтичний пінцет має довгі бранші та використовується для утримання паперових штифтів, штифтів з гуттаперчі та кореневих інструментів.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986" y="4589147"/>
            <a:ext cx="5256530" cy="1132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311" y="4249104"/>
            <a:ext cx="2336165" cy="1812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29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vmede.org/sait/content/Stomatologiya_atlas_basikan_2007/5_files/mb4_02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6314" y="1030156"/>
            <a:ext cx="3819970" cy="1037925"/>
          </a:xfrm>
          <a:prstGeom prst="rect">
            <a:avLst/>
          </a:prstGeom>
          <a:noFill/>
        </p:spPr>
      </p:pic>
      <p:pic>
        <p:nvPicPr>
          <p:cNvPr id="4" name="Picture 4" descr="Верифе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0997" y="2937956"/>
            <a:ext cx="3169810" cy="26253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91911" y="695345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Діагностичні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інструменти: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Коренева голка Міллера використовується для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прохідності та напряму кореневого каналу. На поперечному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розрізі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округлу або трикутну форму.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Глибиномір, як сама назва, використовується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 кореневого каналу. Він являє собою гнучку голку, що рівномірно звужується, яка на поперечному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розрізі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округлу форму.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Верифер - використовується для попереднього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розміру гуттаперчевого штифта, при обтурації кореневих каналів термофілами.</a:t>
            </a:r>
          </a:p>
        </p:txBody>
      </p:sp>
    </p:spTree>
    <p:extLst>
      <p:ext uri="{BB962C8B-B14F-4D97-AF65-F5344CB8AC3E}">
        <p14:creationId xmlns:p14="http://schemas.microsoft.com/office/powerpoint/2010/main" val="12708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998" y="777557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видалення м'яких тканин зуба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Пульпоекстрактор – тендітний, тонкий інструмент. Має тонкий стрижень, від якого відходять тонкі гострі зубці.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Кореневий рашпіль – іноді відноситься до цієї групи інструментів, хоча використовується в основному для розширення кореневих каналів. За будовою нагадує пульпоекстрактор, але має більше зубців (близько 50).</a:t>
            </a:r>
          </a:p>
        </p:txBody>
      </p:sp>
      <p:pic>
        <p:nvPicPr>
          <p:cNvPr id="3" name="Picture 2" descr="Пульпэкстракт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0046" y="777557"/>
            <a:ext cx="3605304" cy="2187834"/>
          </a:xfrm>
          <a:prstGeom prst="rect">
            <a:avLst/>
          </a:prstGeom>
          <a:noFill/>
        </p:spPr>
      </p:pic>
      <p:pic>
        <p:nvPicPr>
          <p:cNvPr id="4" name="Picture 2" descr="http://vmede.org/sait/content/Stomatologiya_basican_2008/10_files/mb4_10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0046" y="3204349"/>
            <a:ext cx="3605304" cy="20085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644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998" y="674432"/>
            <a:ext cx="6096000" cy="53860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розширення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 каналів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Gates Glidden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дриль, що складається з хвостовика, за допомогою якого інструмент фіксується в наконечнику, довгого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стрижня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короткої краплеподібної робочої частини. Робоча частина інструменту складається із затупленої верхівки та ріжучих площ. До серії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Gates Glidden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6 інструментів різних розмірів: 50, 70, 90, 110, 130, 150.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Largo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PeesoReamer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дриль, яка в порівнянні з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Gates Glidden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більш подовжену робочу частину. Незважаючи на те, що ларго має затуплену верхівку, проте, у інструмента дуже виражена ріжуча здатність, у зв'язку з чим її рідко застосовують для розширення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вустя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кореневого каналу. В основному дриль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Largo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щоб звільнити місце для штифта в заздалегідь розширеному кореневому каналі.</a:t>
            </a:r>
          </a:p>
        </p:txBody>
      </p:sp>
      <p:pic>
        <p:nvPicPr>
          <p:cNvPr id="4" name="Picture 2" descr="Gates Glidd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7434" y="963635"/>
            <a:ext cx="2171361" cy="2736693"/>
          </a:xfrm>
          <a:prstGeom prst="rect">
            <a:avLst/>
          </a:prstGeom>
          <a:noFill/>
        </p:spPr>
      </p:pic>
      <p:pic>
        <p:nvPicPr>
          <p:cNvPr id="5" name="Picture 4" descr="Картинки по запросу Largo или Peeso Rea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7433" y="3700329"/>
            <a:ext cx="2171361" cy="24443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339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272" y="556845"/>
            <a:ext cx="673693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розширення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 каналів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Orifice opener 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 собою рівномірно звужувану рівнобедрену дриль, яка призначена для розширення прямих ділянок кореневого каналу.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Beutelrock reamer 1 -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пламеподібну робочу частину з 4 гострими гранями. Довжина даного ендодонтичного інструменту становить 11мм.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Beutelrock reamer 2 -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дриль циліндричної форми, яка виходить в результаті скручування гострої пластинки навколо власної осі. Використовується для розширення прямих ділянок кореневого каналу. Робоча довжина інструменту складає 18 мм.</a:t>
            </a:r>
          </a:p>
        </p:txBody>
      </p:sp>
      <p:pic>
        <p:nvPicPr>
          <p:cNvPr id="3" name="Picture 2" descr="Orifice ope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6863" y="771986"/>
            <a:ext cx="2696296" cy="1883061"/>
          </a:xfrm>
          <a:prstGeom prst="rect">
            <a:avLst/>
          </a:prstGeom>
          <a:noFill/>
        </p:spPr>
      </p:pic>
      <p:pic>
        <p:nvPicPr>
          <p:cNvPr id="4" name="Picture 4" descr="Картинки по запросу Beutelrock reamer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6863" y="2655047"/>
            <a:ext cx="2696296" cy="1853407"/>
          </a:xfrm>
          <a:prstGeom prst="rect">
            <a:avLst/>
          </a:prstGeom>
          <a:noFill/>
        </p:spPr>
      </p:pic>
      <p:pic>
        <p:nvPicPr>
          <p:cNvPr id="5" name="Picture 6" descr="Картинки по запросу Beutelrock reamer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6863" y="4508453"/>
            <a:ext cx="2696296" cy="1940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62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9539" y="438683"/>
            <a:ext cx="6096001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проходження кореневого каналу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Reamer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виготовлений шляхом скручування металевого стрижня з квадратним поперечним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розрізом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даного інструменту характерна велика гнучкість і наявність гострих країв, що працюють під час вилучення інструменту з кореневого каналу.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Flexoreamer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 з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Reamer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більшу гнучкість, що обумовлено як зменшеним кроком спіралі, так і трикутним поперечним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розрізом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стрижня інструменту. Використовується для проходження викривлених каналів.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Reamer Farside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для проходження коротких і вузьких кореневих каналів. Порівняно з іншими рімерами він менш гнучкий і короткий (довжина стрижня становить лише 18мм).</a:t>
            </a:r>
          </a:p>
        </p:txBody>
      </p:sp>
      <p:pic>
        <p:nvPicPr>
          <p:cNvPr id="3" name="Picture 2" descr="K Re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3918" y="438683"/>
            <a:ext cx="3357966" cy="2208849"/>
          </a:xfrm>
          <a:prstGeom prst="rect">
            <a:avLst/>
          </a:prstGeom>
          <a:noFill/>
        </p:spPr>
      </p:pic>
      <p:pic>
        <p:nvPicPr>
          <p:cNvPr id="4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3919" y="2647532"/>
            <a:ext cx="3357965" cy="2044109"/>
          </a:xfrm>
          <a:prstGeom prst="rect">
            <a:avLst/>
          </a:prstGeom>
          <a:noFill/>
        </p:spPr>
      </p:pic>
      <p:pic>
        <p:nvPicPr>
          <p:cNvPr id="5" name="Picture 4" descr="K Reamer Fars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3918" y="4691641"/>
            <a:ext cx="3357966" cy="9685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012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8003" y="518225"/>
            <a:ext cx="6518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розширення кореневого каналу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8002" y="1213104"/>
            <a:ext cx="65184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File,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і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Reamer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скручування металевого дроту з квадратним поперечним перерізом, але має більшу кількість ріжучих площин завдяки більшій кількості витків. Завдяки такому розташуванню ріжучих площин та агресивному кінчику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File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дуже високі ріжучі здібності. Інструмент можна використовувати як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обертальними,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і зворотно-поступальними рухами.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Flexofile 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своєю будовою майже ідентичний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Flexoreamer-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і відрізняється від нього тільки меншою відстанню між ріжучими краями. Використовується для розширення вигнутих кореневих каналів.</a:t>
            </a:r>
          </a:p>
        </p:txBody>
      </p:sp>
      <p:pic>
        <p:nvPicPr>
          <p:cNvPr id="4" name="Picture 2" descr="K F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9590" y="1213103"/>
            <a:ext cx="3084975" cy="2051389"/>
          </a:xfrm>
          <a:prstGeom prst="rect">
            <a:avLst/>
          </a:prstGeom>
          <a:noFill/>
        </p:spPr>
      </p:pic>
      <p:pic>
        <p:nvPicPr>
          <p:cNvPr id="5" name="Picture 6" descr="Картинки по запросу K Flexof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9589" y="3264491"/>
            <a:ext cx="2230761" cy="2529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5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8086" y="543287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розширення кореневого каналу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File Nitiflex 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File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виготовлений з нікель-титанового сплаву, що надає інструменту гнучкість. З метою безпеки кінчик цього інструменту затуплений.</a:t>
            </a: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File 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 шляхом фрезерування спіралеподібного жолоба. Має гострі ріжучі краї, розташовані під кутом 60° до стрижня. Інструмент використовується зворотно-поступальними рухами.</a:t>
            </a:r>
          </a:p>
        </p:txBody>
      </p:sp>
      <p:pic>
        <p:nvPicPr>
          <p:cNvPr id="3" name="Picture 8" descr="Картинки по запросу K File Nitifl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1423" y="543286"/>
            <a:ext cx="2434262" cy="2712661"/>
          </a:xfrm>
          <a:prstGeom prst="rect">
            <a:avLst/>
          </a:prstGeom>
          <a:noFill/>
        </p:spPr>
      </p:pic>
      <p:pic>
        <p:nvPicPr>
          <p:cNvPr id="4" name="Picture 4" descr="H F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1423" y="3255948"/>
            <a:ext cx="2434262" cy="1708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422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8555" y="662975"/>
            <a:ext cx="6334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Нікель-титанові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обертаються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05" y="1552747"/>
            <a:ext cx="2286250" cy="2286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87530" y="3959606"/>
            <a:ext cx="1871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TWISTED FILES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245" y="1552747"/>
            <a:ext cx="3561818" cy="22255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95343" y="395960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MTWO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134" y="1586304"/>
            <a:ext cx="3664601" cy="2071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07210" y="393459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PROTAPER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7280" y="4510289"/>
            <a:ext cx="4017527" cy="16460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624801" y="496398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31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937" y="335398"/>
            <a:ext cx="762284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 для обтурації кореневого каналу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Каналонаповнювач являє собою конічну спіраль, скручену проти годинникової стрілки. Використовується для пломбування кореневих каналів. Оптимальна швидкість обертання каналонаповнювача під час заповнення становить 100-200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об/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Spreader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ручний ендодонтичний інструмент конусної форми, призначений для проведення латеральної конденсації гуттаперчових штифтів.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Plugger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ручний ендодонтичний інструмент циліндричної форми, призначений для проведення вертикальної конденсації гуттаперчових штифтів. На відміну від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Spreader-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верхівкова частина даного інструменту затуплена.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Gutta Condensor -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ендодонтичний інструмент, призначений для конденсації гуттаперчі термофілом. Робоча частина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Condensor-a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схожа на зворотний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HFile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використовується для роботи з наконечником.</a:t>
            </a:r>
          </a:p>
        </p:txBody>
      </p:sp>
      <p:pic>
        <p:nvPicPr>
          <p:cNvPr id="3" name="Picture 2" descr="Каналонаполните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698524" y="673064"/>
            <a:ext cx="2350922" cy="1567281"/>
          </a:xfrm>
          <a:prstGeom prst="rect">
            <a:avLst/>
          </a:prstGeom>
          <a:noFill/>
        </p:spPr>
      </p:pic>
      <p:pic>
        <p:nvPicPr>
          <p:cNvPr id="4" name="Picture 4" descr="Spre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8072082" y="2735913"/>
            <a:ext cx="1853608" cy="1647650"/>
          </a:xfrm>
          <a:prstGeom prst="rect">
            <a:avLst/>
          </a:prstGeom>
          <a:noFill/>
        </p:spPr>
      </p:pic>
      <p:pic>
        <p:nvPicPr>
          <p:cNvPr id="5" name="Picture 8" descr="Картинки по запросу Plug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676433" y="2779210"/>
            <a:ext cx="1852841" cy="1560287"/>
          </a:xfrm>
          <a:prstGeom prst="rect">
            <a:avLst/>
          </a:prstGeom>
          <a:noFill/>
        </p:spPr>
      </p:pic>
      <p:pic>
        <p:nvPicPr>
          <p:cNvPr id="6" name="Picture 6" descr="Картинки по запросу Gutta Condens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8796478" y="4779639"/>
            <a:ext cx="2155013" cy="15672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343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8695" y="432768"/>
            <a:ext cx="5337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Ендодонтичні наконечники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2587" y="1017543"/>
            <a:ext cx="106395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Ротаційні: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звукові (вібраційні рухи на частоті 1500-6500Гц),  що знаходяться в межах чутливості людського вуха. 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ультразвукові (вібраційні рухи з частотою 20000-45000 Гц) знаходяться за межею чутливості вуха. 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Механічні ендодонтичні наконечники: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  ротаційні   (оберти інструмента за часовою стрілкою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швидкістю 100-300 об/мин);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зворотно-поступальні (рухи інструмента вверх-вниз);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 ротаційні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зворотньо-поступальними  рухами в межах 90°.</a:t>
            </a:r>
          </a:p>
        </p:txBody>
      </p:sp>
      <p:pic>
        <p:nvPicPr>
          <p:cNvPr id="5" name="Picture 4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043" y="3857482"/>
            <a:ext cx="4742915" cy="21416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958" y="3857482"/>
            <a:ext cx="2563738" cy="2141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696" y="3857480"/>
            <a:ext cx="2227335" cy="21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8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0215" y="552408"/>
            <a:ext cx="7220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Апарати: рентгенустановки, візіограф, апекслокатори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14" y="1402491"/>
            <a:ext cx="2632105" cy="20649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751" y="1402492"/>
            <a:ext cx="1831429" cy="20649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180" y="1402491"/>
            <a:ext cx="2435357" cy="2064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740718" y="920782"/>
            <a:ext cx="42017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 інструменти та аксесуари, що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 при роботі з кореневими каналами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Стандартні паперові абсорбційні штифти, ендодонтичні пінцети для утримання голок і штифтів, ланцюжки з кільцями і страхувальні нитки для фіксації інструментів за палець лікаря, обмежувачі (стопери) для ендодонтичних інструментів, диспенсери (що фіксуються обмежувачі на інструментах), лінійки і рулетки для вимірювання та встановлення робочої довжини інструменту, інструменти для попереднього вигину, для промивання та аспірації кореневого каналу, бокси для зберігання та стерилізації інструментів.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15" y="3467457"/>
            <a:ext cx="2050818" cy="13865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933" y="3467457"/>
            <a:ext cx="4764802" cy="11130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14" y="4854011"/>
            <a:ext cx="3576418" cy="8680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0045" y="4580545"/>
            <a:ext cx="3253689" cy="114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3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9181" y="6619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Машинний нікель-титановий інструмент для розширення кореневих каналів. Ендодонтична система «ProFile»</a:t>
            </a:r>
          </a:p>
        </p:txBody>
      </p:sp>
      <p:pic>
        <p:nvPicPr>
          <p:cNvPr id="3" name="Рисунок 2" descr="профайл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2120" y="677063"/>
            <a:ext cx="2963211" cy="36642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6931" y="1877391"/>
            <a:ext cx="772518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Профайлами називають ендодонтичні інструменти, розроблені американською фірмою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Tulsa Dental Product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властивості профайлів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-Профайли виготовляються з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надгнучкого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нікель-титанового сплаву, що складається з 56% нікелю і 44% титану.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-Інструмент при роботі повторює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вигини кореневого каналу, дозволяючи препарувати його і створювати конусноподібну форму навіть у місцях вигину, не змінюючи природного напрямку каналу. Після припинення навантаження інструмент випрямляється.</a:t>
            </a:r>
          </a:p>
        </p:txBody>
      </p:sp>
    </p:spTree>
    <p:extLst>
      <p:ext uri="{BB962C8B-B14F-4D97-AF65-F5344CB8AC3E}">
        <p14:creationId xmlns:p14="http://schemas.microsoft.com/office/powerpoint/2010/main" val="188532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286" y="863303"/>
            <a:ext cx="94972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Конусність профайлів становить 04 чи 06 (4% чи 6%),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 інструменту збільшується на 0,04 або 0,06 мм на кожен міліметр довжини відповідно.</a:t>
            </a:r>
          </a:p>
        </p:txBody>
      </p:sp>
      <p:pic>
        <p:nvPicPr>
          <p:cNvPr id="3" name="Рисунок 2" descr="Профайл – Profile®  Конусность  0.4 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7583" y="2330672"/>
            <a:ext cx="4173197" cy="4173197"/>
          </a:xfrm>
          <a:prstGeom prst="rect">
            <a:avLst/>
          </a:prstGeom>
        </p:spPr>
      </p:pic>
      <p:pic>
        <p:nvPicPr>
          <p:cNvPr id="4" name="Рисунок 3" descr="Профайл – ProFile®  Конусность  0.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2909" y="2330671"/>
            <a:ext cx="4032940" cy="417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6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0814" y="765766"/>
            <a:ext cx="110867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Профайли, на відміну від стандарту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 відповідно до стандарту серії 29. Це означає постійне збільшення діаметра інструментів на 29% від одного розміру до наступного. Таке постійне збільшення дає ефект рівномірного збільшення діаметра каналу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поперечному перерізі робоча частина профайлу має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 жолобки, які по зовнішньому краю утворюють плоскі грані. Така конструкція профайла дозволяє утримувати інструмент по центру каналу, запобігає його заклиненню, забезпечує видалення дентинної тирси і залишків пульпи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Профайли замість гострого перехідного кута від стволової частини інструмента до кінчика мають конусноподібну неагресивну верхівку BATT-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Профайли призначені для використання з понижуючим кутовим ендодонтичним наконечником. Оптимальна швидкість обертання – 250 об/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Мікромотор повинен бути низькошвидкісним і мати потужний крутний момент.</a:t>
            </a:r>
          </a:p>
        </p:txBody>
      </p:sp>
      <p:pic>
        <p:nvPicPr>
          <p:cNvPr id="3" name="Рисунок 2" descr="сече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253" y="4801109"/>
            <a:ext cx="3125266" cy="1399373"/>
          </a:xfrm>
          <a:prstGeom prst="rect">
            <a:avLst/>
          </a:prstGeom>
        </p:spPr>
      </p:pic>
      <p:pic>
        <p:nvPicPr>
          <p:cNvPr id="4" name="Рисунок 3" descr="верху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2519" y="4801109"/>
            <a:ext cx="2894384" cy="139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911" y="328452"/>
            <a:ext cx="106509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 загальні принципи використання нікель-титанових інструментів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прямолінійного доступу до кореневого каналу;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Попереднє проходження кореневого каналу ручними ендодонтичними інструментами;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ендолубріканта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ЕДТА;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робочої довжини;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Якісна іригація;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ендодонтичного мікромотру;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техніки Crown-Down;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обертання до занурення у канал;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Легкий, без зусиль, «клює» рух при зануренні в канал;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Безперервне обертання у каналі;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постійна швидкість обертання інструменту (150-300 оборотів за хв.);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Контрольований торк;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Мінімальний апікальний тиск без зусиль;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Максимальний час роботи інструменту у каналі від 5-10 сек.</a:t>
            </a:r>
          </a:p>
        </p:txBody>
      </p:sp>
    </p:spTree>
    <p:extLst>
      <p:ext uri="{BB962C8B-B14F-4D97-AF65-F5344CB8AC3E}">
        <p14:creationId xmlns:p14="http://schemas.microsoft.com/office/powerpoint/2010/main" val="18146827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2409" y="381492"/>
            <a:ext cx="50772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Ендодонтична система «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RECIPROC</a:t>
            </a:r>
            <a:r>
              <a:rPr lang="en-US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2409" y="977333"/>
            <a:ext cx="103277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 зростаючими вимогами до стерилізації за світовими стандартами та прагнення до одноразового використання інструментарію,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Reciproc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 таким вимогам і передбачає одноразове використання.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Показанням та можливістю застосування цієї системи є обробка каналів вітальних, раніше лікованих зубів з різною системою кореневих каналів та кутом кривизни. Що дозволяє одноразово обробити один лікарський прийом у пацієнта від 5-7 зубних каналів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швидкості та особливості обертання інструменту в каналі це те, що робить обертально-поворотно-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поступальний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рух (реципрокальний) при обороті в 360 ° робить 3 цикли.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зв'язку із зміною та модифікацією обертальних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було змінено сплав  інструменту, внаслідок цього було розроблено новий сплав М-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Wire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зміненими кристалічними ґратами в основі нікель-титанового матеріалу.</a:t>
            </a:r>
          </a:p>
        </p:txBody>
      </p:sp>
      <p:pic>
        <p:nvPicPr>
          <p:cNvPr id="4" name="Рисунок 3" descr="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01237" y="4575991"/>
            <a:ext cx="5276720" cy="2122414"/>
          </a:xfrm>
          <a:prstGeom prst="rect">
            <a:avLst/>
          </a:prstGeom>
        </p:spPr>
      </p:pic>
      <p:pic>
        <p:nvPicPr>
          <p:cNvPr id="5" name="Рисунок 4" descr="1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9678" y="4782327"/>
            <a:ext cx="4143353" cy="189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6243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3902" y="454584"/>
            <a:ext cx="108047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ці зміни - обертання, а також склад сплаву, призвели до зменшення кількості інструментів, що використовуються при обробці кореневого каналу в порівнянні з іншими файловими системами.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Reciproc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лише три розміри за стандартами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кінчика інструменту - 25, 40 і 50 при цьому довжина інструменту 21, 25 і 31 мм як і в інших системах компанії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VDW.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1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34699" y="1931912"/>
            <a:ext cx="2973936" cy="4110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3723" y="1931912"/>
            <a:ext cx="76940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конструктивних і дизайнерських особливостей порівняно з ручними та традиційними нікель-титановими інструментами, дозволяє системі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Reciproc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 більш високу гнучкість і ріжучу здатність, при цьому ризик ломки інструменту мінімальний. Все це сприяє більш швидкому проходженню і розширенню каналів не порушуючи анатомію кореневої системи з формуванням конусності обробленого каналу. Простота використання системи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Reciproc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 легко і доступно навчатися як лікарям-початківцям, так і лікарям з певним стажем роботи.</a:t>
            </a:r>
          </a:p>
        </p:txBody>
      </p:sp>
    </p:spTree>
    <p:extLst>
      <p:ext uri="{BB962C8B-B14F-4D97-AF65-F5344CB8AC3E}">
        <p14:creationId xmlns:p14="http://schemas.microsoft.com/office/powerpoint/2010/main" val="1738761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7259" y="125119"/>
            <a:ext cx="5175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ендодонтичного лікування зуба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68979" y="672242"/>
            <a:ext cx="985330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Вітальний метод                                        Девітальний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А.Часткове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препарування каріозної порожнини;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Б. Вскриття порожнини зуба;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В. Накладення девіталізуючої пасти;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Г. Герметична повязка. </a:t>
            </a:r>
          </a:p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      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 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Ін’єкційне знеболення.                             1.Видалення  герметичної повязки.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2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Препарування каріозної порожнини або трепанація коронки зуба.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3. 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 зуба.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4.  Ампутація. 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5.  Визначення та розширення устя кореневих каналів. 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6.  Екстирпація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пульпи (евакуація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7.  Визначення робочої довжини кореневих каналів.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8.  Механічна обробка кореневих каналів.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9. Медикаментозна обробка кореневих каналів.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10. Обтурація кореневих каналів.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11. Відновлення анатомічної форми зуба.</a:t>
            </a:r>
          </a:p>
        </p:txBody>
      </p:sp>
    </p:spTree>
    <p:extLst>
      <p:ext uri="{BB962C8B-B14F-4D97-AF65-F5344CB8AC3E}">
        <p14:creationId xmlns:p14="http://schemas.microsoft.com/office/powerpoint/2010/main" val="96023407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456</TotalTime>
  <Words>2977</Words>
  <Application>Microsoft Office PowerPoint</Application>
  <PresentationFormat>Широкоэкранный</PresentationFormat>
  <Paragraphs>212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3" baseType="lpstr">
      <vt:lpstr>Arial</vt:lpstr>
      <vt:lpstr>Calibri</vt:lpstr>
      <vt:lpstr>Century Gothic</vt:lpstr>
      <vt:lpstr>Times New Roman</vt:lpstr>
      <vt:lpstr>Wingdings</vt:lpstr>
      <vt:lpstr>Wingdings 3</vt:lpstr>
      <vt:lpstr>Сектор</vt:lpstr>
      <vt:lpstr>    Тема: Ендодонтія. Визначення поняття. Анатомічні особливості будови порожнини зуба. Сучасний ендодонтичний інструментарій. Етапи ендодонтичного лікування.   </vt:lpstr>
      <vt:lpstr>Презентация PowerPoint</vt:lpstr>
      <vt:lpstr>Зуб та оточуючі його тканини</vt:lpstr>
      <vt:lpstr>Презентация PowerPoint</vt:lpstr>
      <vt:lpstr>Презентация PowerPoint</vt:lpstr>
      <vt:lpstr>Розрізняють три поняття верхівки кореня зуба: фізіологічна верхівка утворюється в результаті вироблення вторинного дентину та звуження каналу. Вона знаходиться на відстані 0,5-1,0 мм від рентгенографічної верхівки. Це межа між кореневою пульпою та тканинами періодонту. анатомічна верхівка – місце переходу дентину до цементу. Воно може розташовуватися як на верхівці кореня, так і латерально. рентгенологічна верхівка кореня.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 конфігурації кореневих каналів (за Vertucci): тип I - один кореневий канал з одним отвором; тип II - два кореневих канали, що з'єднуються в апікальній трітині; тип III - один кореневий канал, що поділяється на два канали, які потім зливаються в один і виходять через один отвір; тип IV - два окремі кореневі канали; тип V - один кореневий канал, який поділяється до апексу; тип VI - два кореневих канали, які об'єднуються, а потім знову роз'єднуються у верхівки; тип VII - один кореневий канал, який розділяється, об'єднується і потім відкривається двома отворами; Тип VIII - три окремі кореневі канали в одному корені.</vt:lpstr>
      <vt:lpstr>Презентация PowerPoint</vt:lpstr>
      <vt:lpstr>Презентация PowerPoint</vt:lpstr>
      <vt:lpstr>Презентация PowerPoint</vt:lpstr>
      <vt:lpstr>Нижні центральні та латеральні різці. Кореневий канал цих зубів сплощений у медіо-дистальному напрямку, має восьмиподібну форму.</vt:lpstr>
      <vt:lpstr>Презентация PowerPoint</vt:lpstr>
      <vt:lpstr>* Зліва: в 1/4 випадків нижній центральний різець має 2 кореневих канали. Якщо канал, виявлений на ексцентричній рентгенограмі, розташовується за центром кореня, велика ймовірність наявності другого каналу. У центрі: на бічній рентгенограмі видно більшість коронкової пульпи (у вестибуло-оральної площині). Праворуч: нижній центральний різець – дуже тонкий витончений зуб. Під час створення доступу до порожнини існує небезпека медіальної чи дистальної перфорації.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Тема:  Ендодонтія. Визначення поняття. Анатомічні особливості будови порожнини зуба. Сучасний ендодонтичний інструментарій. Етапи ендодонтичного лікування.   </dc:title>
  <dc:creator>Степан</dc:creator>
  <cp:lastModifiedBy>Степан</cp:lastModifiedBy>
  <cp:revision>91</cp:revision>
  <dcterms:created xsi:type="dcterms:W3CDTF">2023-01-03T14:07:46Z</dcterms:created>
  <dcterms:modified xsi:type="dcterms:W3CDTF">2023-01-15T16:33:15Z</dcterms:modified>
</cp:coreProperties>
</file>