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1" r:id="rId3"/>
    <p:sldId id="258" r:id="rId4"/>
    <p:sldId id="260" r:id="rId5"/>
    <p:sldId id="262" r:id="rId6"/>
    <p:sldId id="263" r:id="rId7"/>
    <p:sldId id="264" r:id="rId8"/>
    <p:sldId id="265" r:id="rId9"/>
    <p:sldId id="259" r:id="rId10"/>
    <p:sldId id="266" r:id="rId11"/>
    <p:sldId id="267" r:id="rId12"/>
    <p:sldId id="268" r:id="rId13"/>
    <p:sldId id="269" r:id="rId14"/>
    <p:sldId id="270" r:id="rId15"/>
    <p:sldId id="271" r:id="rId16"/>
    <p:sldId id="272" r:id="rId17"/>
    <p:sldId id="273" r:id="rId18"/>
    <p:sldId id="274" r:id="rId19"/>
    <p:sldId id="292" r:id="rId20"/>
    <p:sldId id="285" r:id="rId21"/>
    <p:sldId id="293" r:id="rId22"/>
    <p:sldId id="275" r:id="rId23"/>
    <p:sldId id="276" r:id="rId24"/>
    <p:sldId id="277" r:id="rId25"/>
    <p:sldId id="283" r:id="rId26"/>
    <p:sldId id="282" r:id="rId27"/>
    <p:sldId id="278" r:id="rId28"/>
    <p:sldId id="279" r:id="rId29"/>
    <p:sldId id="284" r:id="rId30"/>
    <p:sldId id="280" r:id="rId31"/>
    <p:sldId id="281" r:id="rId32"/>
    <p:sldId id="286" r:id="rId33"/>
    <p:sldId id="287" r:id="rId34"/>
    <p:sldId id="288" r:id="rId35"/>
    <p:sldId id="289" r:id="rId36"/>
    <p:sldId id="290" r:id="rId37"/>
    <p:sldId id="294" r:id="rId38"/>
    <p:sldId id="261" r:id="rId3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2D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96473" autoAdjust="0"/>
  </p:normalViewPr>
  <p:slideViewPr>
    <p:cSldViewPr snapToGrid="0">
      <p:cViewPr varScale="1">
        <p:scale>
          <a:sx n="113" d="100"/>
          <a:sy n="113" d="100"/>
        </p:scale>
        <p:origin x="46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764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151381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4113777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7CDEA72-3A84-42FD-B490-80BED596B48D}" type="datetimeFigureOut">
              <a:rPr lang="ru-RU" smtClean="0"/>
              <a:t>29.01.2023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18185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7CDEA72-3A84-42FD-B490-80BED596B48D}" type="datetimeFigureOut">
              <a:rPr lang="ru-RU" smtClean="0"/>
              <a:t>29.01.2023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2582338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7CDEA72-3A84-42FD-B490-80BED596B48D}" type="datetimeFigureOut">
              <a:rPr lang="ru-RU" smtClean="0"/>
              <a:t>29.01.2023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79211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DEA72-3A84-42FD-B490-80BED596B48D}" type="datetimeFigureOut">
              <a:rPr lang="ru-RU" smtClean="0"/>
              <a:t>29.01.2023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3234793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7CDEA72-3A84-42FD-B490-80BED596B48D}" type="datetimeFigureOut">
              <a:rPr lang="ru-RU" smtClean="0"/>
              <a:t>29.01.2023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138772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7CDEA72-3A84-42FD-B490-80BED596B48D}" type="datetimeFigureOut">
              <a:rPr lang="ru-RU" smtClean="0"/>
              <a:t>29.01.2023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2630289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97CDEA72-3A84-42FD-B490-80BED596B48D}" type="datetimeFigureOut">
              <a:rPr lang="ru-RU" smtClean="0"/>
              <a:t>29.01.2023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2989074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1327615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025543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980639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899024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739527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923614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7CDEA72-3A84-42FD-B490-80BED596B48D}" type="datetimeFigureOut">
              <a:rPr lang="ru-RU" smtClean="0"/>
              <a:t>29.01.2023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26343-36BA-4163-9E73-133D16720864}" type="slidenum">
              <a:rPr lang="ru-RU" smtClean="0"/>
              <a:t>‹#›</a:t>
            </a:fld>
            <a:endParaRPr lang="ru-RU"/>
          </a:p>
        </p:txBody>
      </p:sp>
    </p:spTree>
    <p:extLst>
      <p:ext uri="{BB962C8B-B14F-4D97-AF65-F5344CB8AC3E}">
        <p14:creationId xmlns:p14="http://schemas.microsoft.com/office/powerpoint/2010/main" val="2353287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7CDEA72-3A84-42FD-B490-80BED596B48D}" type="datetimeFigureOut">
              <a:rPr lang="ru-RU" smtClean="0"/>
              <a:t>29.01.2023</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4326343-36BA-4163-9E73-133D16720864}" type="slidenum">
              <a:rPr lang="ru-RU" smtClean="0"/>
              <a:t>‹#›</a:t>
            </a:fld>
            <a:endParaRPr lang="ru-RU"/>
          </a:p>
        </p:txBody>
      </p:sp>
    </p:spTree>
    <p:extLst>
      <p:ext uri="{BB962C8B-B14F-4D97-AF65-F5344CB8AC3E}">
        <p14:creationId xmlns:p14="http://schemas.microsoft.com/office/powerpoint/2010/main" val="359687173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71145" y="1284028"/>
            <a:ext cx="9966960" cy="2926080"/>
          </a:xfrm>
        </p:spPr>
        <p:txBody>
          <a:bodyPr>
            <a:normAutofit/>
          </a:bodyPr>
          <a:lstStyle/>
          <a:p>
            <a:pPr algn="ctr"/>
            <a:r>
              <a:rPr lang="ru-RU" sz="2400" dirty="0">
                <a:solidFill>
                  <a:schemeClr val="bg1"/>
                </a:solidFill>
                <a:latin typeface="Times New Roman" panose="02020603050405020304" pitchFamily="18" charset="0"/>
                <a:cs typeface="Times New Roman" panose="02020603050405020304" pitchFamily="18" charset="0"/>
              </a:rPr>
              <a:t>Тема:</a:t>
            </a:r>
            <a:r>
              <a:rPr lang="ru-RU" sz="2400" dirty="0">
                <a:solidFill>
                  <a:schemeClr val="tx1"/>
                </a:solidFill>
                <a:latin typeface="Times New Roman" panose="02020603050405020304" pitchFamily="18" charset="0"/>
                <a:cs typeface="Times New Roman" panose="02020603050405020304" pitchFamily="18" charset="0"/>
              </a:rPr>
              <a:t/>
            </a:r>
            <a:br>
              <a:rPr lang="ru-RU" sz="2400" dirty="0">
                <a:solidFill>
                  <a:schemeClr val="tx1"/>
                </a:solidFill>
                <a:latin typeface="Times New Roman" panose="02020603050405020304" pitchFamily="18" charset="0"/>
                <a:cs typeface="Times New Roman" panose="02020603050405020304" pitchFamily="18" charset="0"/>
              </a:rPr>
            </a:br>
            <a:r>
              <a:rPr lang="ru-RU" sz="2400" dirty="0" err="1">
                <a:solidFill>
                  <a:srgbClr val="FFFF00"/>
                </a:solidFill>
                <a:latin typeface="Times New Roman" panose="02020603050405020304" pitchFamily="18" charset="0"/>
                <a:cs typeface="Times New Roman" panose="02020603050405020304" pitchFamily="18" charset="0"/>
              </a:rPr>
              <a:t>Пломбувальні</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матеріали</a:t>
            </a:r>
            <a:r>
              <a:rPr lang="ru-RU" sz="2400">
                <a:solidFill>
                  <a:srgbClr val="FFFF00"/>
                </a:solidFill>
                <a:latin typeface="Times New Roman" panose="02020603050405020304" pitchFamily="18" charset="0"/>
                <a:cs typeface="Times New Roman" panose="02020603050405020304" pitchFamily="18" charset="0"/>
              </a:rPr>
              <a:t> для </a:t>
            </a:r>
            <a:r>
              <a:rPr lang="ru-RU" sz="2400" err="1">
                <a:solidFill>
                  <a:srgbClr val="FFFF00"/>
                </a:solidFill>
                <a:latin typeface="Times New Roman" panose="02020603050405020304" pitchFamily="18" charset="0"/>
                <a:cs typeface="Times New Roman" panose="02020603050405020304" pitchFamily="18" charset="0"/>
              </a:rPr>
              <a:t>заповнення</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кореневих</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каналів</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Вимоги</a:t>
            </a:r>
            <a:r>
              <a:rPr lang="ru-RU" sz="2400">
                <a:solidFill>
                  <a:srgbClr val="FFFF00"/>
                </a:solidFill>
                <a:latin typeface="Times New Roman" panose="02020603050405020304" pitchFamily="18" charset="0"/>
                <a:cs typeface="Times New Roman" panose="02020603050405020304" pitchFamily="18" charset="0"/>
              </a:rPr>
              <a:t> до них. </a:t>
            </a:r>
            <a:r>
              <a:rPr lang="ru-RU" sz="2400" err="1">
                <a:solidFill>
                  <a:srgbClr val="FFFF00"/>
                </a:solidFill>
                <a:latin typeface="Times New Roman" panose="02020603050405020304" pitchFamily="18" charset="0"/>
                <a:cs typeface="Times New Roman" panose="02020603050405020304" pitchFamily="18" charset="0"/>
              </a:rPr>
              <a:t>Сучасні</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технології</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пломбування</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кореневих</a:t>
            </a:r>
            <a:r>
              <a:rPr lang="ru-RU" sz="2400">
                <a:solidFill>
                  <a:srgbClr val="FFFF00"/>
                </a:solidFill>
                <a:latin typeface="Times New Roman" panose="02020603050405020304" pitchFamily="18" charset="0"/>
                <a:cs typeface="Times New Roman" panose="02020603050405020304" pitchFamily="18" charset="0"/>
              </a:rPr>
              <a:t> </a:t>
            </a:r>
            <a:r>
              <a:rPr lang="ru-RU" sz="2400" err="1">
                <a:solidFill>
                  <a:srgbClr val="FFFF00"/>
                </a:solidFill>
                <a:latin typeface="Times New Roman" panose="02020603050405020304" pitchFamily="18" charset="0"/>
                <a:cs typeface="Times New Roman" panose="02020603050405020304" pitchFamily="18" charset="0"/>
              </a:rPr>
              <a:t>каналів</a:t>
            </a:r>
            <a:r>
              <a:rPr lang="ru-RU" sz="2400">
                <a:solidFill>
                  <a:srgbClr val="FFFF00"/>
                </a:solidFill>
                <a:latin typeface="Times New Roman" panose="02020603050405020304" pitchFamily="18" charset="0"/>
                <a:cs typeface="Times New Roman" panose="02020603050405020304" pitchFamily="18" charset="0"/>
              </a:rPr>
              <a:t>.</a:t>
            </a:r>
            <a:br>
              <a:rPr lang="ru-RU" sz="2400">
                <a:solidFill>
                  <a:srgbClr val="FFFF00"/>
                </a:solidFill>
                <a:latin typeface="Times New Roman" panose="02020603050405020304" pitchFamily="18" charset="0"/>
                <a:cs typeface="Times New Roman" panose="02020603050405020304" pitchFamily="18" charset="0"/>
              </a:rPr>
            </a:br>
            <a:r>
              <a:rPr lang="ru-RU" sz="2400">
                <a:latin typeface="Times New Roman" panose="02020603050405020304" pitchFamily="18" charset="0"/>
                <a:cs typeface="Times New Roman" panose="02020603050405020304" pitchFamily="18" charset="0"/>
              </a:rPr>
              <a:t/>
            </a:r>
            <a:br>
              <a:rPr lang="ru-RU" sz="2400">
                <a:latin typeface="Times New Roman" panose="02020603050405020304" pitchFamily="18" charset="0"/>
                <a:cs typeface="Times New Roman" panose="02020603050405020304" pitchFamily="18" charset="0"/>
              </a:rPr>
            </a:br>
            <a:endParaRPr lang="ru-RU" sz="2400">
              <a:solidFill>
                <a:schemeClr val="tx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171145" y="4802736"/>
            <a:ext cx="8767860" cy="470020"/>
          </a:xfrm>
        </p:spPr>
        <p:txBody>
          <a:bodyPr>
            <a:noAutofit/>
          </a:bodyPr>
          <a:lstStyle/>
          <a:p>
            <a:pPr lvl="0" algn="l" defTabSz="457200">
              <a:lnSpc>
                <a:spcPct val="100000"/>
              </a:lnSpc>
              <a:spcBef>
                <a:spcPct val="20000"/>
              </a:spcBef>
              <a:spcAft>
                <a:spcPts val="600"/>
              </a:spcAft>
              <a:buClr>
                <a:prstClr val="white"/>
              </a:buClr>
            </a:pPr>
            <a:r>
              <a:rPr lang="ru-RU" sz="2400" b="1">
                <a:solidFill>
                  <a:prstClr val="black"/>
                </a:solidFill>
                <a:latin typeface="Times New Roman" panose="02020603050405020304" pitchFamily="18" charset="0"/>
                <a:cs typeface="Times New Roman" panose="02020603050405020304" pitchFamily="18" charset="0"/>
              </a:rPr>
              <a:t>Лектор: доцент Коваль С.М.</a:t>
            </a:r>
            <a:endParaRPr lang="ru-RU" sz="2400" b="1">
              <a:solidFill>
                <a:srgbClr val="146194">
                  <a:lumMod val="75000"/>
                </a:srgbClr>
              </a:solidFill>
              <a:latin typeface="Times New Roman" panose="02020603050405020304" pitchFamily="18" charset="0"/>
              <a:cs typeface="Times New Roman" panose="02020603050405020304" pitchFamily="18" charset="0"/>
            </a:endParaRPr>
          </a:p>
          <a:p>
            <a:endParaRPr lang="ru-RU" sz="2400"/>
          </a:p>
        </p:txBody>
      </p:sp>
    </p:spTree>
    <p:extLst>
      <p:ext uri="{BB962C8B-B14F-4D97-AF65-F5344CB8AC3E}">
        <p14:creationId xmlns:p14="http://schemas.microsoft.com/office/powerpoint/2010/main" val="3406980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3733" y="447302"/>
            <a:ext cx="10041467" cy="3046988"/>
          </a:xfrm>
          <a:prstGeom prst="rect">
            <a:avLst/>
          </a:prstGeom>
        </p:spPr>
        <p:txBody>
          <a:bodyPr wrap="square">
            <a:spAutoFit/>
          </a:bodyPr>
          <a:lstStyle/>
          <a:p>
            <a:pPr algn="ctr"/>
            <a:r>
              <a:rPr lang="ru-RU" sz="3200" smtClean="0">
                <a:solidFill>
                  <a:srgbClr val="FFFF00"/>
                </a:solidFill>
                <a:latin typeface="+mj-lt"/>
              </a:rPr>
              <a:t>Пломбувальні </a:t>
            </a:r>
            <a:r>
              <a:rPr lang="ru-RU" sz="3200">
                <a:solidFill>
                  <a:srgbClr val="FFFF00"/>
                </a:solidFill>
                <a:latin typeface="+mj-lt"/>
              </a:rPr>
              <a:t>матеріали </a:t>
            </a:r>
            <a:r>
              <a:rPr lang="uk-UA" sz="3200" smtClean="0">
                <a:solidFill>
                  <a:srgbClr val="FFFF00"/>
                </a:solidFill>
                <a:latin typeface="+mj-lt"/>
              </a:rPr>
              <a:t>дл</a:t>
            </a:r>
            <a:r>
              <a:rPr lang="ru-RU" sz="3200" smtClean="0">
                <a:solidFill>
                  <a:srgbClr val="FFFF00"/>
                </a:solidFill>
                <a:latin typeface="+mj-lt"/>
              </a:rPr>
              <a:t>я </a:t>
            </a:r>
            <a:r>
              <a:rPr lang="ru-RU" sz="3200">
                <a:solidFill>
                  <a:srgbClr val="FFFF00"/>
                </a:solidFill>
                <a:latin typeface="+mj-lt"/>
              </a:rPr>
              <a:t>заповнення кореневих </a:t>
            </a:r>
            <a:r>
              <a:rPr lang="ru-RU" sz="3200">
                <a:solidFill>
                  <a:srgbClr val="FFFF00"/>
                </a:solidFill>
                <a:latin typeface="+mj-lt"/>
              </a:rPr>
              <a:t>каналів </a:t>
            </a:r>
            <a:r>
              <a:rPr lang="ru-RU" sz="3200" smtClean="0">
                <a:solidFill>
                  <a:srgbClr val="FFFF00"/>
                </a:solidFill>
                <a:latin typeface="+mj-lt"/>
              </a:rPr>
              <a:t>можна розділити </a:t>
            </a:r>
            <a:r>
              <a:rPr lang="ru-RU" sz="3200">
                <a:solidFill>
                  <a:srgbClr val="FFFF00"/>
                </a:solidFill>
                <a:latin typeface="+mj-lt"/>
              </a:rPr>
              <a:t>на дві </a:t>
            </a:r>
            <a:r>
              <a:rPr lang="ru-RU" sz="3200">
                <a:solidFill>
                  <a:srgbClr val="FFFF00"/>
                </a:solidFill>
                <a:latin typeface="+mj-lt"/>
              </a:rPr>
              <a:t>групи</a:t>
            </a:r>
            <a:r>
              <a:rPr lang="ru-RU" sz="3200" smtClean="0">
                <a:solidFill>
                  <a:srgbClr val="FFFF00"/>
                </a:solidFill>
                <a:latin typeface="+mj-lt"/>
              </a:rPr>
              <a:t>:</a:t>
            </a:r>
            <a:r>
              <a:rPr lang="en-US" sz="3200" smtClean="0">
                <a:solidFill>
                  <a:srgbClr val="FFFF00"/>
                </a:solidFill>
                <a:latin typeface="+mj-lt"/>
              </a:rPr>
              <a:t> </a:t>
            </a:r>
          </a:p>
          <a:p>
            <a:pPr marL="342900" indent="-342900">
              <a:buFont typeface="Arial" panose="020B0604020202020204" pitchFamily="34" charset="0"/>
              <a:buChar char="•"/>
            </a:pPr>
            <a:r>
              <a:rPr lang="ru-RU" sz="3200" smtClean="0">
                <a:solidFill>
                  <a:srgbClr val="FFFF00"/>
                </a:solidFill>
                <a:latin typeface="+mj-lt"/>
              </a:rPr>
              <a:t>Силери </a:t>
            </a:r>
            <a:r>
              <a:rPr lang="ru-RU" sz="3200">
                <a:solidFill>
                  <a:schemeClr val="bg1"/>
                </a:solidFill>
                <a:latin typeface="+mj-lt"/>
              </a:rPr>
              <a:t>(від англ. «To seal» - запечатувати, герметизувати) - закупорюють</a:t>
            </a:r>
            <a:r>
              <a:rPr lang="ru-RU" sz="3200">
                <a:solidFill>
                  <a:schemeClr val="bg1"/>
                </a:solidFill>
                <a:latin typeface="+mj-lt"/>
              </a:rPr>
              <a:t>, </a:t>
            </a:r>
            <a:r>
              <a:rPr lang="ru-RU" sz="3200" smtClean="0">
                <a:solidFill>
                  <a:schemeClr val="bg1"/>
                </a:solidFill>
                <a:latin typeface="+mj-lt"/>
              </a:rPr>
              <a:t>герметизуючі;</a:t>
            </a:r>
            <a:endParaRPr lang="en-US" sz="3200" smtClean="0">
              <a:solidFill>
                <a:schemeClr val="bg1"/>
              </a:solidFill>
              <a:latin typeface="+mj-lt"/>
            </a:endParaRPr>
          </a:p>
          <a:p>
            <a:pPr marL="342900" indent="-342900">
              <a:buFont typeface="Arial" panose="020B0604020202020204" pitchFamily="34" charset="0"/>
              <a:buChar char="•"/>
            </a:pPr>
            <a:r>
              <a:rPr lang="ru-RU" sz="3200" smtClean="0">
                <a:solidFill>
                  <a:srgbClr val="FFFF00"/>
                </a:solidFill>
                <a:latin typeface="+mj-lt"/>
              </a:rPr>
              <a:t>Філери</a:t>
            </a:r>
            <a:r>
              <a:rPr lang="ru-RU" sz="3200" smtClean="0">
                <a:solidFill>
                  <a:schemeClr val="bg1"/>
                </a:solidFill>
                <a:latin typeface="+mj-lt"/>
              </a:rPr>
              <a:t> </a:t>
            </a:r>
            <a:r>
              <a:rPr lang="ru-RU" sz="3200">
                <a:solidFill>
                  <a:schemeClr val="bg1"/>
                </a:solidFill>
                <a:latin typeface="+mj-lt"/>
              </a:rPr>
              <a:t>(від англ. «To fill» - заповнювати, пломбувати) - заповнюють</a:t>
            </a:r>
            <a:r>
              <a:rPr lang="ru-RU" sz="3200">
                <a:solidFill>
                  <a:schemeClr val="bg1"/>
                </a:solidFill>
                <a:latin typeface="+mj-lt"/>
              </a:rPr>
              <a:t>. </a:t>
            </a:r>
            <a:endParaRPr lang="ru-RU" sz="2400">
              <a:solidFill>
                <a:srgbClr val="FFFF00"/>
              </a:solidFill>
              <a:latin typeface="+mj-lt"/>
            </a:endParaRPr>
          </a:p>
        </p:txBody>
      </p:sp>
      <p:pic>
        <p:nvPicPr>
          <p:cNvPr id="4" name="Рисунок 3"/>
          <p:cNvPicPr>
            <a:picLocks noChangeAspect="1"/>
          </p:cNvPicPr>
          <p:nvPr/>
        </p:nvPicPr>
        <p:blipFill>
          <a:blip r:embed="rId2"/>
          <a:stretch>
            <a:fillRect/>
          </a:stretch>
        </p:blipFill>
        <p:spPr>
          <a:xfrm>
            <a:off x="2646122" y="4003225"/>
            <a:ext cx="5054022" cy="1932599"/>
          </a:xfrm>
          <a:prstGeom prst="rect">
            <a:avLst/>
          </a:prstGeom>
        </p:spPr>
      </p:pic>
      <p:sp>
        <p:nvSpPr>
          <p:cNvPr id="8" name="Rectangle 8"/>
          <p:cNvSpPr>
            <a:spLocks noChangeArrowheads="1"/>
          </p:cNvSpPr>
          <p:nvPr/>
        </p:nvSpPr>
        <p:spPr bwMode="auto">
          <a:xfrm>
            <a:off x="1471688" y="4002249"/>
            <a:ext cx="3320279" cy="193357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rPr>
              <a:t>Срібний штифт-</a:t>
            </a: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rPr>
              <a:t>Пластмасовий штифт-</a:t>
            </a: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rPr>
              <a:t>Титановий штифт-</a:t>
            </a: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uk-UA" sz="1800" b="1" i="1" u="none" strike="noStrike" kern="0" cap="none" spc="0" normalizeH="0" baseline="0" noProof="0" smtClean="0">
                <a:ln>
                  <a:noFill/>
                </a:ln>
                <a:solidFill>
                  <a:srgbClr val="000000"/>
                </a:solidFill>
                <a:effectLst/>
                <a:uLnTx/>
                <a:uFillTx/>
                <a:latin typeface="Times New Roman" panose="02020603050405020304" pitchFamily="18" charset="0"/>
              </a:rPr>
              <a:t>Гутаперчевий штифт</a:t>
            </a:r>
          </a:p>
        </p:txBody>
      </p:sp>
      <p:pic>
        <p:nvPicPr>
          <p:cNvPr id="9" name="Рисунок 8"/>
          <p:cNvPicPr>
            <a:picLocks noChangeAspect="1"/>
          </p:cNvPicPr>
          <p:nvPr/>
        </p:nvPicPr>
        <p:blipFill>
          <a:blip r:embed="rId3"/>
          <a:stretch>
            <a:fillRect/>
          </a:stretch>
        </p:blipFill>
        <p:spPr>
          <a:xfrm>
            <a:off x="7700144" y="4002249"/>
            <a:ext cx="3018090" cy="1932599"/>
          </a:xfrm>
          <a:prstGeom prst="rect">
            <a:avLst/>
          </a:prstGeom>
        </p:spPr>
      </p:pic>
    </p:spTree>
    <p:extLst>
      <p:ext uri="{BB962C8B-B14F-4D97-AF65-F5344CB8AC3E}">
        <p14:creationId xmlns:p14="http://schemas.microsoft.com/office/powerpoint/2010/main" val="2938116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71875" y="364402"/>
            <a:ext cx="6717865" cy="461665"/>
          </a:xfrm>
          <a:prstGeom prst="rect">
            <a:avLst/>
          </a:prstGeom>
        </p:spPr>
        <p:txBody>
          <a:bodyPr wrap="none">
            <a:spAutoFit/>
          </a:bodyPr>
          <a:lstStyle/>
          <a:p>
            <a:r>
              <a:rPr lang="ru-RU" sz="2400" smtClean="0">
                <a:solidFill>
                  <a:srgbClr val="FFFF00"/>
                </a:solidFill>
                <a:latin typeface="Times New Roman" panose="02020603050405020304" pitchFamily="18" charset="0"/>
                <a:cs typeface="Times New Roman" panose="02020603050405020304" pitchFamily="18" charset="0"/>
              </a:rPr>
              <a:t>Пломбувальні </a:t>
            </a:r>
            <a:r>
              <a:rPr lang="ru-RU" sz="2400" err="1" smtClean="0">
                <a:solidFill>
                  <a:srgbClr val="FFFF00"/>
                </a:solidFill>
                <a:latin typeface="Times New Roman" panose="02020603050405020304" pitchFamily="18" charset="0"/>
                <a:cs typeface="Times New Roman" panose="02020603050405020304" pitchFamily="18" charset="0"/>
              </a:rPr>
              <a:t>матеріали</a:t>
            </a:r>
            <a:r>
              <a:rPr lang="ru-RU" sz="2400" smtClean="0">
                <a:solidFill>
                  <a:srgbClr val="FFFF00"/>
                </a:solidFill>
                <a:latin typeface="Times New Roman" panose="02020603050405020304" pitchFamily="18" charset="0"/>
                <a:cs typeface="Times New Roman" panose="02020603050405020304" pitchFamily="18" charset="0"/>
              </a:rPr>
              <a:t> для </a:t>
            </a:r>
            <a:r>
              <a:rPr lang="ru-RU" sz="2400" err="1" smtClean="0">
                <a:solidFill>
                  <a:srgbClr val="FFFF00"/>
                </a:solidFill>
                <a:latin typeface="Times New Roman" panose="02020603050405020304" pitchFamily="18" charset="0"/>
                <a:cs typeface="Times New Roman" panose="02020603050405020304" pitchFamily="18" charset="0"/>
              </a:rPr>
              <a:t>кореневих</a:t>
            </a:r>
            <a:r>
              <a:rPr lang="ru-RU" sz="2400" smtClean="0">
                <a:solidFill>
                  <a:srgbClr val="FFFF00"/>
                </a:solidFill>
                <a:latin typeface="Times New Roman" panose="02020603050405020304" pitchFamily="18" charset="0"/>
                <a:cs typeface="Times New Roman" panose="02020603050405020304" pitchFamily="18" charset="0"/>
              </a:rPr>
              <a:t> </a:t>
            </a:r>
            <a:r>
              <a:rPr lang="ru-RU" sz="2400" err="1" smtClean="0">
                <a:solidFill>
                  <a:srgbClr val="FFFF00"/>
                </a:solidFill>
                <a:latin typeface="Times New Roman" panose="02020603050405020304" pitchFamily="18" charset="0"/>
                <a:cs typeface="Times New Roman" panose="02020603050405020304" pitchFamily="18" charset="0"/>
              </a:rPr>
              <a:t>каналів</a:t>
            </a:r>
            <a:r>
              <a:rPr lang="ru-RU" sz="2400" smtClean="0">
                <a:solidFill>
                  <a:srgbClr val="FFFF00"/>
                </a:solidFill>
                <a:latin typeface="Times New Roman" panose="02020603050405020304" pitchFamily="18" charset="0"/>
                <a:cs typeface="Times New Roman" panose="02020603050405020304" pitchFamily="18" charset="0"/>
              </a:rPr>
              <a:t>:</a:t>
            </a:r>
            <a:endParaRPr lang="ru-RU" sz="240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36591" y="1027152"/>
            <a:ext cx="9878938" cy="5262979"/>
          </a:xfrm>
          <a:prstGeom prst="rect">
            <a:avLst/>
          </a:prstGeom>
        </p:spPr>
        <p:txBody>
          <a:bodyPr wrap="square">
            <a:spAutoFit/>
          </a:bodyPr>
          <a:lstStyle/>
          <a:p>
            <a:r>
              <a:rPr lang="uk-UA" sz="2400" noProof="1" smtClean="0">
                <a:solidFill>
                  <a:schemeClr val="bg1"/>
                </a:solidFill>
                <a:latin typeface="Times New Roman" panose="02020603050405020304" pitchFamily="18" charset="0"/>
                <a:cs typeface="Times New Roman" panose="02020603050405020304" pitchFamily="18" charset="0"/>
              </a:rPr>
              <a:t>1. Пластичні нетвердіючі пломбувальні матеріали – матеріали для тимчасової обтурації</a:t>
            </a:r>
          </a:p>
          <a:p>
            <a:r>
              <a:rPr lang="uk-UA" sz="2400" noProof="1" smtClean="0">
                <a:solidFill>
                  <a:schemeClr val="bg1"/>
                </a:solidFill>
                <a:latin typeface="Times New Roman" panose="02020603050405020304" pitchFamily="18" charset="0"/>
                <a:cs typeface="Times New Roman" panose="02020603050405020304" pitchFamily="18" charset="0"/>
              </a:rPr>
              <a:t>2. Пластичні твердіючі матеріали:</a:t>
            </a:r>
          </a:p>
          <a:p>
            <a:r>
              <a:rPr lang="uk-UA" sz="2400" noProof="1" smtClean="0">
                <a:solidFill>
                  <a:schemeClr val="bg1"/>
                </a:solidFill>
                <a:latin typeface="Times New Roman" panose="02020603050405020304" pitchFamily="18" charset="0"/>
                <a:cs typeface="Times New Roman" panose="02020603050405020304" pitchFamily="18" charset="0"/>
              </a:rPr>
              <a:t>- на основі фенол-формаліну</a:t>
            </a:r>
          </a:p>
          <a:p>
            <a:r>
              <a:rPr lang="uk-UA" sz="2400" noProof="1" smtClean="0">
                <a:solidFill>
                  <a:schemeClr val="bg1"/>
                </a:solidFill>
                <a:latin typeface="Times New Roman" panose="02020603050405020304" pitchFamily="18" charset="0"/>
                <a:cs typeface="Times New Roman" panose="02020603050405020304" pitchFamily="18" charset="0"/>
              </a:rPr>
              <a:t>- на основі окису цинку та евгенолу</a:t>
            </a:r>
          </a:p>
          <a:p>
            <a:r>
              <a:rPr lang="uk-UA" sz="2400" noProof="1" smtClean="0">
                <a:solidFill>
                  <a:schemeClr val="bg1"/>
                </a:solidFill>
                <a:latin typeface="Times New Roman" panose="02020603050405020304" pitchFamily="18" charset="0"/>
                <a:cs typeface="Times New Roman" panose="02020603050405020304" pitchFamily="18" charset="0"/>
              </a:rPr>
              <a:t>- на основі гідроксиду кальцію</a:t>
            </a:r>
          </a:p>
          <a:p>
            <a:r>
              <a:rPr lang="uk-UA" sz="2400" noProof="1" smtClean="0">
                <a:solidFill>
                  <a:schemeClr val="bg1"/>
                </a:solidFill>
                <a:latin typeface="Times New Roman" panose="02020603050405020304" pitchFamily="18" charset="0"/>
                <a:cs typeface="Times New Roman" panose="02020603050405020304" pitchFamily="18" charset="0"/>
              </a:rPr>
              <a:t>- на основі полімерів та смол</a:t>
            </a:r>
          </a:p>
          <a:p>
            <a:pPr marL="342900" indent="-342900">
              <a:buFontTx/>
              <a:buChar char="-"/>
            </a:pPr>
            <a:r>
              <a:rPr lang="uk-UA" sz="2400" noProof="1" smtClean="0">
                <a:solidFill>
                  <a:schemeClr val="bg1"/>
                </a:solidFill>
                <a:latin typeface="Times New Roman" panose="02020603050405020304" pitchFamily="18" charset="0"/>
                <a:cs typeface="Times New Roman" panose="02020603050405020304" pitchFamily="18" charset="0"/>
              </a:rPr>
              <a:t>склоіономірні цементи</a:t>
            </a:r>
          </a:p>
          <a:p>
            <a:r>
              <a:rPr lang="uk-UA" sz="2400" noProof="1" smtClean="0">
                <a:solidFill>
                  <a:schemeClr val="bg1"/>
                </a:solidFill>
                <a:latin typeface="Times New Roman" panose="02020603050405020304" pitchFamily="18" charset="0"/>
                <a:cs typeface="Times New Roman" panose="02020603050405020304" pitchFamily="18" charset="0"/>
              </a:rPr>
              <a:t>3. Тверді наповнювачі (філери)</a:t>
            </a:r>
          </a:p>
          <a:p>
            <a:r>
              <a:rPr lang="uk-UA" sz="2400" noProof="1" smtClean="0">
                <a:solidFill>
                  <a:schemeClr val="bg1"/>
                </a:solidFill>
                <a:latin typeface="Times New Roman" panose="02020603050405020304" pitchFamily="18" charset="0"/>
                <a:cs typeface="Times New Roman" panose="02020603050405020304" pitchFamily="18" charset="0"/>
              </a:rPr>
              <a:t>- гуттаперча в альфа-і бета - фазі.</a:t>
            </a:r>
          </a:p>
          <a:p>
            <a:r>
              <a:rPr lang="uk-UA" sz="2400" noProof="1" smtClean="0">
                <a:solidFill>
                  <a:schemeClr val="bg1"/>
                </a:solidFill>
                <a:latin typeface="Times New Roman" panose="02020603050405020304" pitchFamily="18" charset="0"/>
                <a:cs typeface="Times New Roman" panose="02020603050405020304" pitchFamily="18" charset="0"/>
              </a:rPr>
              <a:t>- срібні штифти</a:t>
            </a:r>
          </a:p>
          <a:p>
            <a:r>
              <a:rPr lang="uk-UA" sz="2400" noProof="1" smtClean="0">
                <a:solidFill>
                  <a:schemeClr val="bg1"/>
                </a:solidFill>
                <a:latin typeface="Times New Roman" panose="02020603050405020304" pitchFamily="18" charset="0"/>
                <a:cs typeface="Times New Roman" panose="02020603050405020304" pitchFamily="18" charset="0"/>
              </a:rPr>
              <a:t>- титанові штифти</a:t>
            </a:r>
          </a:p>
          <a:p>
            <a:r>
              <a:rPr lang="uk-UA" sz="2400" noProof="1" smtClean="0">
                <a:solidFill>
                  <a:schemeClr val="bg1"/>
                </a:solidFill>
                <a:latin typeface="Times New Roman" panose="02020603050405020304" pitchFamily="18" charset="0"/>
                <a:cs typeface="Times New Roman" panose="02020603050405020304" pitchFamily="18" charset="0"/>
              </a:rPr>
              <a:t>- акрилові штифти</a:t>
            </a:r>
          </a:p>
          <a:p>
            <a:r>
              <a:rPr lang="uk-UA" sz="2400" noProof="1" smtClean="0">
                <a:solidFill>
                  <a:schemeClr val="bg1"/>
                </a:solidFill>
                <a:latin typeface="Times New Roman" panose="02020603050405020304" pitchFamily="18" charset="0"/>
                <a:cs typeface="Times New Roman" panose="02020603050405020304" pitchFamily="18" charset="0"/>
              </a:rPr>
              <a:t>- скловолоконні штифти</a:t>
            </a:r>
            <a:endParaRPr lang="uk-UA" sz="2400" noProof="1">
              <a:solidFill>
                <a:schemeClr val="bg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474971" y="2982794"/>
            <a:ext cx="4366962" cy="3093265"/>
          </a:xfrm>
          <a:prstGeom prst="rect">
            <a:avLst/>
          </a:prstGeom>
        </p:spPr>
      </p:pic>
    </p:spTree>
    <p:extLst>
      <p:ext uri="{BB962C8B-B14F-4D97-AF65-F5344CB8AC3E}">
        <p14:creationId xmlns:p14="http://schemas.microsoft.com/office/powerpoint/2010/main" val="1609189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20813" y="424222"/>
            <a:ext cx="5663858" cy="461665"/>
          </a:xfrm>
          <a:prstGeom prst="rect">
            <a:avLst/>
          </a:prstGeom>
        </p:spPr>
        <p:txBody>
          <a:bodyPr wrap="none">
            <a:spAutoFit/>
          </a:bodyPr>
          <a:lstStyle/>
          <a:p>
            <a:r>
              <a:rPr lang="ru-RU" sz="2400" smtClean="0">
                <a:solidFill>
                  <a:srgbClr val="FFFF00"/>
                </a:solidFill>
                <a:latin typeface="Times New Roman" panose="02020603050405020304" pitchFamily="18" charset="0"/>
                <a:cs typeface="Times New Roman" panose="02020603050405020304" pitchFamily="18" charset="0"/>
              </a:rPr>
              <a:t>ТИМЧАСОВА КОРЕНЕВА ОБТУРАЦІЯ</a:t>
            </a:r>
            <a:endParaRPr lang="ru-RU" sz="240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76839" y="885887"/>
            <a:ext cx="10351806" cy="5570756"/>
          </a:xfrm>
          <a:prstGeom prst="rect">
            <a:avLst/>
          </a:prstGeom>
        </p:spPr>
        <p:txBody>
          <a:bodyPr wrap="square">
            <a:spAutoFit/>
          </a:bodyPr>
          <a:lstStyle/>
          <a:p>
            <a:pPr algn="just"/>
            <a:r>
              <a:rPr lang="ru-RU" sz="2000" smtClean="0">
                <a:solidFill>
                  <a:schemeClr val="bg1"/>
                </a:solidFill>
                <a:latin typeface="Times New Roman" panose="02020603050405020304" pitchFamily="18" charset="0"/>
                <a:cs typeface="Times New Roman" panose="02020603050405020304" pitchFamily="18" charset="0"/>
              </a:rPr>
              <a:t>Тимчасове пломбування (обтурація) кореневого каналу є проміжним етапом ендодонтичного лікування. Це заповнення кореневих каналів пластичними нетвердіючими матеріалами, що мають певні лікувальні властивості, на період від кількох діб до кількох місяців. </a:t>
            </a:r>
          </a:p>
          <a:p>
            <a:pPr algn="just"/>
            <a:r>
              <a:rPr lang="ru-RU" sz="2000" smtClean="0">
                <a:solidFill>
                  <a:srgbClr val="FFFF00"/>
                </a:solidFill>
                <a:latin typeface="Times New Roman" panose="02020603050405020304" pitchFamily="18" charset="0"/>
                <a:cs typeface="Times New Roman" panose="02020603050405020304" pitchFamily="18" charset="0"/>
              </a:rPr>
              <a:t>Основні цілі тимчасової обтурації:</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антисептична дія на систему кореневого каналу та дентинних трубочок;</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протизапальна дію на вогнище запалення в періодонті;</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стимуляція регенеративної активності тканин періодонту та навколишньої кістки альвеолярного відростка;</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ізоляція кореневого каналу за неможливості завершення його обробки на одне відвідування.</a:t>
            </a:r>
            <a:endParaRPr lang="ru-RU" sz="2000">
              <a:solidFill>
                <a:schemeClr val="bg1"/>
              </a:solidFill>
              <a:latin typeface="Times New Roman" panose="02020603050405020304" pitchFamily="18" charset="0"/>
              <a:cs typeface="Times New Roman" panose="02020603050405020304" pitchFamily="18" charset="0"/>
            </a:endParaRPr>
          </a:p>
          <a:p>
            <a:pPr algn="just"/>
            <a:r>
              <a:rPr lang="ru-RU" sz="2000" smtClean="0">
                <a:solidFill>
                  <a:srgbClr val="FFFF00"/>
                </a:solidFill>
                <a:latin typeface="Times New Roman" panose="02020603050405020304" pitchFamily="18" charset="0"/>
                <a:cs typeface="Times New Roman" panose="02020603050405020304" pitchFamily="18" charset="0"/>
              </a:rPr>
              <a:t>Вимоги до матеріалів для тимчасової обтурації:</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легке введення;</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антимікробна, протизапальна дія;</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забезпечення тривалого (пролонгованого) терапевтичного ефекту;</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відсутність подразнюючої дії на тканині періодонту;</a:t>
            </a:r>
          </a:p>
          <a:p>
            <a:pPr marL="342900" indent="-342900" algn="just">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легке виведення.</a:t>
            </a:r>
          </a:p>
          <a:p>
            <a:endParaRPr lang="ru-RU" smtClean="0"/>
          </a:p>
          <a:p>
            <a:endParaRPr lang="ru-RU"/>
          </a:p>
        </p:txBody>
      </p:sp>
    </p:spTree>
    <p:extLst>
      <p:ext uri="{BB962C8B-B14F-4D97-AF65-F5344CB8AC3E}">
        <p14:creationId xmlns:p14="http://schemas.microsoft.com/office/powerpoint/2010/main" val="1499868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88462" y="596616"/>
            <a:ext cx="10633817" cy="2985433"/>
          </a:xfrm>
          <a:prstGeom prst="rect">
            <a:avLst/>
          </a:prstGeom>
        </p:spPr>
        <p:txBody>
          <a:bodyPr wrap="square">
            <a:spAutoFit/>
          </a:bodyPr>
          <a:lstStyle/>
          <a:p>
            <a:r>
              <a:rPr lang="ru-RU" sz="2400" smtClean="0">
                <a:solidFill>
                  <a:srgbClr val="FFFF00"/>
                </a:solidFill>
                <a:latin typeface="Times New Roman" panose="02020603050405020304" pitchFamily="18" charset="0"/>
                <a:cs typeface="Times New Roman" panose="02020603050405020304" pitchFamily="18" charset="0"/>
              </a:rPr>
              <a:t>Для тимчасового пломбування </a:t>
            </a:r>
            <a:r>
              <a:rPr lang="ru-RU" sz="2400" smtClean="0">
                <a:solidFill>
                  <a:schemeClr val="bg1"/>
                </a:solidFill>
                <a:latin typeface="Times New Roman" panose="02020603050405020304" pitchFamily="18" charset="0"/>
                <a:cs typeface="Times New Roman" panose="02020603050405020304" pitchFamily="18" charset="0"/>
              </a:rPr>
              <a:t>кореневих каналів застосовують                  наступні групи нетвердіючих паст: </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Антидоти миш'яку (препарати йоду)</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Кортикостероїди</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Антисептики</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Антибіотики</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Гідроокис кальцію</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Оксид кальцію</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Гідроксіапатит</a:t>
            </a:r>
          </a:p>
        </p:txBody>
      </p:sp>
      <p:sp>
        <p:nvSpPr>
          <p:cNvPr id="4" name="Прямоугольник 3"/>
          <p:cNvSpPr/>
          <p:nvPr/>
        </p:nvSpPr>
        <p:spPr>
          <a:xfrm>
            <a:off x="988462" y="3582049"/>
            <a:ext cx="4566763" cy="461665"/>
          </a:xfrm>
          <a:prstGeom prst="rect">
            <a:avLst/>
          </a:prstGeom>
        </p:spPr>
        <p:txBody>
          <a:bodyPr wrap="none">
            <a:spAutoFit/>
          </a:bodyPr>
          <a:lstStyle/>
          <a:p>
            <a:r>
              <a:rPr lang="ru-RU" sz="2400" smtClean="0">
                <a:solidFill>
                  <a:srgbClr val="FFFF00"/>
                </a:solidFill>
                <a:latin typeface="Times New Roman" panose="02020603050405020304" pitchFamily="18" charset="0"/>
                <a:cs typeface="Times New Roman" panose="02020603050405020304" pitchFamily="18" charset="0"/>
              </a:rPr>
              <a:t>Механізм дії гідроксиду кальцію:</a:t>
            </a:r>
            <a:endParaRPr lang="ru-RU" sz="2400">
              <a:solidFill>
                <a:srgbClr val="FFFF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988461" y="4043714"/>
            <a:ext cx="8796473" cy="1631216"/>
          </a:xfrm>
          <a:prstGeom prst="rect">
            <a:avLst/>
          </a:prstGeom>
        </p:spPr>
        <p:txBody>
          <a:bodyPr wrap="square">
            <a:spAutoFit/>
          </a:bodyPr>
          <a:lstStyle/>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Високолужне середовище - рН = 12,4 – антибактеріальний та лізуючий ефект по відношенню до некротизованих тканин.</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Іони кальцію стимулюють остеогенез у періапікальній ділянці.</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При з'єднанні з вологою матеріал збільшується обсягом до 2,5 разів, закупорюючи просвіти мікроканальців.</a:t>
            </a:r>
            <a:endParaRPr lang="ru-RU" sz="2000">
              <a:solidFill>
                <a:schemeClr val="bg1"/>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5982056" y="1123416"/>
            <a:ext cx="2838272" cy="2838272"/>
          </a:xfrm>
          <a:prstGeom prst="rect">
            <a:avLst/>
          </a:prstGeom>
        </p:spPr>
      </p:pic>
      <p:pic>
        <p:nvPicPr>
          <p:cNvPr id="8" name="Рисунок 7"/>
          <p:cNvPicPr>
            <a:picLocks noChangeAspect="1"/>
          </p:cNvPicPr>
          <p:nvPr/>
        </p:nvPicPr>
        <p:blipFill>
          <a:blip r:embed="rId3"/>
          <a:stretch>
            <a:fillRect/>
          </a:stretch>
        </p:blipFill>
        <p:spPr>
          <a:xfrm>
            <a:off x="8820328" y="735116"/>
            <a:ext cx="2870319" cy="3614871"/>
          </a:xfrm>
          <a:prstGeom prst="rect">
            <a:avLst/>
          </a:prstGeom>
        </p:spPr>
      </p:pic>
    </p:spTree>
    <p:extLst>
      <p:ext uri="{BB962C8B-B14F-4D97-AF65-F5344CB8AC3E}">
        <p14:creationId xmlns:p14="http://schemas.microsoft.com/office/powerpoint/2010/main" val="2399626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6054" y="552409"/>
            <a:ext cx="5584349" cy="461665"/>
          </a:xfrm>
          <a:prstGeom prst="rect">
            <a:avLst/>
          </a:prstGeom>
        </p:spPr>
        <p:txBody>
          <a:bodyPr wrap="none">
            <a:spAutoFit/>
          </a:bodyPr>
          <a:lstStyle/>
          <a:p>
            <a:r>
              <a:rPr lang="ru-RU" sz="2400" smtClean="0">
                <a:solidFill>
                  <a:srgbClr val="FFFF00"/>
                </a:solidFill>
                <a:latin typeface="+mj-lt"/>
              </a:rPr>
              <a:t>Матеріали на основі гідроксиду кальцію:</a:t>
            </a:r>
            <a:endParaRPr lang="ru-RU" sz="2400">
              <a:solidFill>
                <a:srgbClr val="FFFF00"/>
              </a:solidFill>
              <a:latin typeface="+mj-lt"/>
            </a:endParaRPr>
          </a:p>
        </p:txBody>
      </p:sp>
      <p:sp>
        <p:nvSpPr>
          <p:cNvPr id="3" name="Прямоугольник 2"/>
          <p:cNvSpPr/>
          <p:nvPr/>
        </p:nvSpPr>
        <p:spPr>
          <a:xfrm>
            <a:off x="816054" y="1122923"/>
            <a:ext cx="6096000" cy="2554545"/>
          </a:xfrm>
          <a:prstGeom prst="rect">
            <a:avLst/>
          </a:prstGeom>
        </p:spPr>
        <p:txBody>
          <a:bodyPr>
            <a:spAutoFit/>
          </a:bodyPr>
          <a:lstStyle/>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Гідроксид кальцію</a:t>
            </a:r>
          </a:p>
          <a:p>
            <a:pPr marL="285750" indent="-285750">
              <a:buFont typeface="Arial" panose="020B0604020202020204" pitchFamily="34" charset="0"/>
              <a:buChar char="•"/>
            </a:pPr>
            <a:r>
              <a:rPr lang="en-US" sz="2000" smtClean="0">
                <a:solidFill>
                  <a:schemeClr val="bg1"/>
                </a:solidFill>
                <a:latin typeface="Times New Roman" panose="02020603050405020304" pitchFamily="18" charset="0"/>
                <a:cs typeface="Times New Roman" panose="02020603050405020304" pitchFamily="18" charset="0"/>
              </a:rPr>
              <a:t>Calasept</a:t>
            </a:r>
          </a:p>
          <a:p>
            <a:pPr marL="285750" indent="-285750">
              <a:buFont typeface="Arial" panose="020B0604020202020204" pitchFamily="34" charset="0"/>
              <a:buChar char="•"/>
            </a:pPr>
            <a:r>
              <a:rPr lang="en-US" sz="2000" smtClean="0">
                <a:solidFill>
                  <a:schemeClr val="bg1"/>
                </a:solidFill>
                <a:latin typeface="Times New Roman" panose="02020603050405020304" pitchFamily="18" charset="0"/>
                <a:cs typeface="Times New Roman" panose="02020603050405020304" pitchFamily="18" charset="0"/>
              </a:rPr>
              <a:t>Calxyl</a:t>
            </a:r>
          </a:p>
          <a:p>
            <a:pPr marL="285750" indent="-285750">
              <a:buFont typeface="Arial" panose="020B0604020202020204" pitchFamily="34" charset="0"/>
              <a:buChar char="•"/>
            </a:pPr>
            <a:r>
              <a:rPr lang="en-US" sz="2000" smtClean="0">
                <a:solidFill>
                  <a:schemeClr val="bg1"/>
                </a:solidFill>
                <a:latin typeface="Times New Roman" panose="02020603050405020304" pitchFamily="18" charset="0"/>
                <a:cs typeface="Times New Roman" panose="02020603050405020304" pitchFamily="18" charset="0"/>
              </a:rPr>
              <a:t>Calcicur</a:t>
            </a:r>
          </a:p>
          <a:p>
            <a:pPr marL="285750" indent="-285750">
              <a:buFont typeface="Arial" panose="020B0604020202020204" pitchFamily="34" charset="0"/>
              <a:buChar char="•"/>
            </a:pPr>
            <a:r>
              <a:rPr lang="en-US" sz="2000" smtClean="0">
                <a:solidFill>
                  <a:schemeClr val="bg1"/>
                </a:solidFill>
                <a:latin typeface="Times New Roman" panose="02020603050405020304" pitchFamily="18" charset="0"/>
                <a:cs typeface="Times New Roman" panose="02020603050405020304" pitchFamily="18" charset="0"/>
              </a:rPr>
              <a:t>Hy-Cal</a:t>
            </a:r>
          </a:p>
          <a:p>
            <a:pPr marL="285750" indent="-285750">
              <a:buFont typeface="Arial" panose="020B0604020202020204" pitchFamily="34" charset="0"/>
              <a:buChar char="•"/>
            </a:pPr>
            <a:r>
              <a:rPr lang="en-US" sz="2000" smtClean="0">
                <a:solidFill>
                  <a:schemeClr val="bg1"/>
                </a:solidFill>
                <a:latin typeface="Times New Roman" panose="02020603050405020304" pitchFamily="18" charset="0"/>
                <a:cs typeface="Times New Roman" panose="02020603050405020304" pitchFamily="18" charset="0"/>
              </a:rPr>
              <a:t>Tempcanal</a:t>
            </a:r>
          </a:p>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Гутаперчеві штифти з 58% вмістом гідроксиду кальцію</a:t>
            </a:r>
            <a:endParaRPr lang="ru-RU" sz="2000">
              <a:solidFill>
                <a:schemeClr val="bg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816055" y="4619539"/>
            <a:ext cx="5909486" cy="1323439"/>
          </a:xfrm>
          <a:prstGeom prst="rect">
            <a:avLst/>
          </a:prstGeom>
        </p:spPr>
        <p:txBody>
          <a:bodyPr wrap="square">
            <a:spAutoFit/>
          </a:bodyPr>
          <a:lstStyle/>
          <a:p>
            <a:pPr marL="342900" indent="-342900">
              <a:buFont typeface="Arial" panose="020B0604020202020204" pitchFamily="34" charset="0"/>
              <a:buChar char="•"/>
            </a:pPr>
            <a:r>
              <a:rPr lang="en-US" sz="2000" smtClean="0">
                <a:solidFill>
                  <a:schemeClr val="bg1"/>
                </a:solidFill>
                <a:latin typeface="+mj-lt"/>
              </a:rPr>
              <a:t>Vitapex</a:t>
            </a:r>
          </a:p>
          <a:p>
            <a:pPr marL="342900" indent="-342900">
              <a:buFont typeface="Arial" panose="020B0604020202020204" pitchFamily="34" charset="0"/>
              <a:buChar char="•"/>
            </a:pPr>
            <a:r>
              <a:rPr lang="ru-RU" sz="2000" smtClean="0">
                <a:solidFill>
                  <a:schemeClr val="bg1"/>
                </a:solidFill>
                <a:latin typeface="+mj-lt"/>
              </a:rPr>
              <a:t>Апексдент</a:t>
            </a:r>
          </a:p>
          <a:p>
            <a:endParaRPr lang="ru-RU" sz="2000" smtClean="0">
              <a:solidFill>
                <a:schemeClr val="bg1"/>
              </a:solidFill>
              <a:latin typeface="+mj-lt"/>
            </a:endParaRPr>
          </a:p>
          <a:p>
            <a:r>
              <a:rPr lang="ru-RU" sz="2000" smtClean="0">
                <a:solidFill>
                  <a:schemeClr val="bg1"/>
                </a:solidFill>
                <a:latin typeface="+mj-lt"/>
              </a:rPr>
              <a:t>Містять 30% гідроксиду кальцію та 40% йодоформу</a:t>
            </a:r>
            <a:endParaRPr lang="ru-RU" sz="2000">
              <a:solidFill>
                <a:schemeClr val="bg1"/>
              </a:solidFill>
              <a:latin typeface="+mj-lt"/>
            </a:endParaRPr>
          </a:p>
        </p:txBody>
      </p:sp>
      <p:pic>
        <p:nvPicPr>
          <p:cNvPr id="6" name="Рисунок 5"/>
          <p:cNvPicPr>
            <a:picLocks noChangeAspect="1"/>
          </p:cNvPicPr>
          <p:nvPr/>
        </p:nvPicPr>
        <p:blipFill>
          <a:blip r:embed="rId2"/>
          <a:stretch>
            <a:fillRect/>
          </a:stretch>
        </p:blipFill>
        <p:spPr>
          <a:xfrm>
            <a:off x="6416308" y="552408"/>
            <a:ext cx="2580830" cy="2318823"/>
          </a:xfrm>
          <a:prstGeom prst="rect">
            <a:avLst/>
          </a:prstGeom>
        </p:spPr>
      </p:pic>
      <p:pic>
        <p:nvPicPr>
          <p:cNvPr id="7" name="Рисунок 6"/>
          <p:cNvPicPr>
            <a:picLocks noChangeAspect="1"/>
          </p:cNvPicPr>
          <p:nvPr/>
        </p:nvPicPr>
        <p:blipFill>
          <a:blip r:embed="rId3"/>
          <a:stretch>
            <a:fillRect/>
          </a:stretch>
        </p:blipFill>
        <p:spPr>
          <a:xfrm>
            <a:off x="8997138" y="552408"/>
            <a:ext cx="2574246" cy="2318823"/>
          </a:xfrm>
          <a:prstGeom prst="rect">
            <a:avLst/>
          </a:prstGeom>
        </p:spPr>
      </p:pic>
      <p:pic>
        <p:nvPicPr>
          <p:cNvPr id="8" name="Рисунок 7"/>
          <p:cNvPicPr>
            <a:picLocks noChangeAspect="1"/>
          </p:cNvPicPr>
          <p:nvPr/>
        </p:nvPicPr>
        <p:blipFill>
          <a:blip r:embed="rId4"/>
          <a:stretch>
            <a:fillRect/>
          </a:stretch>
        </p:blipFill>
        <p:spPr>
          <a:xfrm>
            <a:off x="9024581" y="2862842"/>
            <a:ext cx="2546803" cy="2568914"/>
          </a:xfrm>
          <a:prstGeom prst="rect">
            <a:avLst/>
          </a:prstGeom>
        </p:spPr>
      </p:pic>
      <p:pic>
        <p:nvPicPr>
          <p:cNvPr id="9" name="Рисунок 8"/>
          <p:cNvPicPr>
            <a:picLocks noChangeAspect="1"/>
          </p:cNvPicPr>
          <p:nvPr/>
        </p:nvPicPr>
        <p:blipFill>
          <a:blip r:embed="rId5"/>
          <a:stretch>
            <a:fillRect/>
          </a:stretch>
        </p:blipFill>
        <p:spPr>
          <a:xfrm>
            <a:off x="6416308" y="2871231"/>
            <a:ext cx="2608273" cy="2574246"/>
          </a:xfrm>
          <a:prstGeom prst="rect">
            <a:avLst/>
          </a:prstGeom>
        </p:spPr>
      </p:pic>
      <p:sp>
        <p:nvSpPr>
          <p:cNvPr id="10" name="Прямоугольник 9"/>
          <p:cNvSpPr/>
          <p:nvPr/>
        </p:nvSpPr>
        <p:spPr>
          <a:xfrm>
            <a:off x="816054" y="3786317"/>
            <a:ext cx="5507834" cy="830997"/>
          </a:xfrm>
          <a:prstGeom prst="rect">
            <a:avLst/>
          </a:prstGeom>
        </p:spPr>
        <p:txBody>
          <a:bodyPr wrap="square">
            <a:spAutoFit/>
          </a:bodyPr>
          <a:lstStyle/>
          <a:p>
            <a:r>
              <a:rPr lang="ru-RU" sz="2400">
                <a:solidFill>
                  <a:srgbClr val="FFFF00"/>
                </a:solidFill>
                <a:latin typeface="+mj-lt"/>
              </a:rPr>
              <a:t>Матеріали з гідроокисом </a:t>
            </a:r>
            <a:r>
              <a:rPr lang="ru-RU" sz="2400" smtClean="0">
                <a:solidFill>
                  <a:srgbClr val="FFFF00"/>
                </a:solidFill>
                <a:latin typeface="+mj-lt"/>
              </a:rPr>
              <a:t>кальцію  </a:t>
            </a:r>
            <a:r>
              <a:rPr lang="ru-RU" sz="2400">
                <a:solidFill>
                  <a:srgbClr val="FFFF00"/>
                </a:solidFill>
                <a:latin typeface="+mj-lt"/>
              </a:rPr>
              <a:t>та йодоформом:</a:t>
            </a:r>
          </a:p>
        </p:txBody>
      </p:sp>
    </p:spTree>
    <p:extLst>
      <p:ext uri="{BB962C8B-B14F-4D97-AF65-F5344CB8AC3E}">
        <p14:creationId xmlns:p14="http://schemas.microsoft.com/office/powerpoint/2010/main" val="270446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3453" y="484043"/>
            <a:ext cx="5153462" cy="461665"/>
          </a:xfrm>
          <a:prstGeom prst="rect">
            <a:avLst/>
          </a:prstGeom>
        </p:spPr>
        <p:txBody>
          <a:bodyPr wrap="none">
            <a:spAutoFit/>
          </a:bodyPr>
          <a:lstStyle/>
          <a:p>
            <a:r>
              <a:rPr lang="ru-RU" sz="2400" smtClean="0">
                <a:solidFill>
                  <a:srgbClr val="FFFF00"/>
                </a:solidFill>
                <a:latin typeface="Times New Roman" panose="02020603050405020304" pitchFamily="18" charset="0"/>
                <a:cs typeface="Times New Roman" panose="02020603050405020304" pitchFamily="18" charset="0"/>
              </a:rPr>
              <a:t>Препарати на основі оксиду кальцію:</a:t>
            </a:r>
            <a:endParaRPr lang="ru-RU" sz="240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091013" y="1162406"/>
            <a:ext cx="7565878" cy="1323439"/>
          </a:xfrm>
          <a:prstGeom prst="rect">
            <a:avLst/>
          </a:prstGeom>
        </p:spPr>
        <p:txBody>
          <a:bodyPr wrap="square">
            <a:spAutoFit/>
          </a:bodyPr>
          <a:lstStyle/>
          <a:p>
            <a:pPr marL="342900" indent="-342900">
              <a:buFont typeface="Arial" panose="020B0604020202020204" pitchFamily="34" charset="0"/>
              <a:buChar char="•"/>
            </a:pPr>
            <a:r>
              <a:rPr lang="ru-RU" sz="2000" smtClean="0">
                <a:solidFill>
                  <a:schemeClr val="bg1"/>
                </a:solidFill>
                <a:latin typeface="+mj-lt"/>
              </a:rPr>
              <a:t>Біокалекс</a:t>
            </a:r>
          </a:p>
          <a:p>
            <a:pPr marL="342900" indent="-342900">
              <a:buFont typeface="Arial" panose="020B0604020202020204" pitchFamily="34" charset="0"/>
              <a:buChar char="•"/>
            </a:pPr>
            <a:r>
              <a:rPr lang="ru-RU" sz="2000" smtClean="0">
                <a:solidFill>
                  <a:schemeClr val="bg1"/>
                </a:solidFill>
                <a:latin typeface="+mj-lt"/>
              </a:rPr>
              <a:t>Фосфадент-біо</a:t>
            </a:r>
          </a:p>
          <a:p>
            <a:pPr marL="342900" indent="-342900">
              <a:buFont typeface="Arial" panose="020B0604020202020204" pitchFamily="34" charset="0"/>
              <a:buChar char="•"/>
            </a:pPr>
            <a:r>
              <a:rPr lang="ru-RU" sz="2000" smtClean="0">
                <a:solidFill>
                  <a:schemeClr val="bg1"/>
                </a:solidFill>
                <a:latin typeface="+mj-lt"/>
              </a:rPr>
              <a:t>Біопульп</a:t>
            </a:r>
          </a:p>
          <a:p>
            <a:pPr marL="342900" indent="-342900">
              <a:buFont typeface="Arial" panose="020B0604020202020204" pitchFamily="34" charset="0"/>
              <a:buChar char="•"/>
            </a:pPr>
            <a:r>
              <a:rPr lang="en-US" sz="2000" smtClean="0">
                <a:solidFill>
                  <a:schemeClr val="bg1"/>
                </a:solidFill>
                <a:latin typeface="+mj-lt"/>
              </a:rPr>
              <a:t>ProRoot – </a:t>
            </a:r>
            <a:r>
              <a:rPr lang="ru-RU" sz="2000" smtClean="0">
                <a:solidFill>
                  <a:schemeClr val="bg1"/>
                </a:solidFill>
                <a:latin typeface="+mj-lt"/>
              </a:rPr>
              <a:t>не потребує подальшої заміни</a:t>
            </a:r>
            <a:endParaRPr lang="ru-RU" sz="2000">
              <a:solidFill>
                <a:schemeClr val="bg1"/>
              </a:solidFill>
              <a:latin typeface="+mj-lt"/>
            </a:endParaRPr>
          </a:p>
        </p:txBody>
      </p:sp>
      <p:sp>
        <p:nvSpPr>
          <p:cNvPr id="4" name="Прямоугольник 3"/>
          <p:cNvSpPr/>
          <p:nvPr/>
        </p:nvSpPr>
        <p:spPr>
          <a:xfrm>
            <a:off x="2823042" y="2702543"/>
            <a:ext cx="6845015" cy="461665"/>
          </a:xfrm>
          <a:prstGeom prst="rect">
            <a:avLst/>
          </a:prstGeom>
        </p:spPr>
        <p:txBody>
          <a:bodyPr wrap="none">
            <a:spAutoFit/>
          </a:bodyPr>
          <a:lstStyle/>
          <a:p>
            <a:r>
              <a:rPr lang="ru-RU" sz="2400" smtClean="0">
                <a:solidFill>
                  <a:srgbClr val="FFFF00"/>
                </a:solidFill>
                <a:latin typeface="Times New Roman" panose="02020603050405020304" pitchFamily="18" charset="0"/>
                <a:cs typeface="Times New Roman" panose="02020603050405020304" pitchFamily="18" charset="0"/>
              </a:rPr>
              <a:t>Матеріали на основі синтетичного гідроксіапатиту</a:t>
            </a:r>
            <a:endParaRPr lang="ru-RU" sz="2400">
              <a:solidFill>
                <a:srgbClr val="FFFF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91012" y="3517512"/>
            <a:ext cx="6096000" cy="1938992"/>
          </a:xfrm>
          <a:prstGeom prst="rect">
            <a:avLst/>
          </a:prstGeom>
        </p:spPr>
        <p:txBody>
          <a:bodyPr>
            <a:spAutoFit/>
          </a:bodyPr>
          <a:lstStyle/>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Висока біосумісність</a:t>
            </a:r>
          </a:p>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Відсутність імуногенної та алергічної реакції</a:t>
            </a:r>
          </a:p>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Відсутність реакції на стороннє тіло</a:t>
            </a:r>
          </a:p>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Поступове розчинення та заміщення кістковою тканиною</a:t>
            </a:r>
          </a:p>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Антимікробна та протизапальна дія</a:t>
            </a:r>
            <a:endParaRPr lang="ru-RU" sz="2000">
              <a:solidFill>
                <a:schemeClr val="bg1"/>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7187012" y="3380906"/>
            <a:ext cx="3614872" cy="2711154"/>
          </a:xfrm>
          <a:prstGeom prst="rect">
            <a:avLst/>
          </a:prstGeom>
        </p:spPr>
      </p:pic>
      <p:pic>
        <p:nvPicPr>
          <p:cNvPr id="9" name="Рисунок 8"/>
          <p:cNvPicPr>
            <a:picLocks noChangeAspect="1"/>
          </p:cNvPicPr>
          <p:nvPr/>
        </p:nvPicPr>
        <p:blipFill>
          <a:blip r:embed="rId3"/>
          <a:stretch>
            <a:fillRect/>
          </a:stretch>
        </p:blipFill>
        <p:spPr>
          <a:xfrm>
            <a:off x="8856915" y="382694"/>
            <a:ext cx="2420326" cy="2420326"/>
          </a:xfrm>
          <a:prstGeom prst="rect">
            <a:avLst/>
          </a:prstGeom>
        </p:spPr>
      </p:pic>
    </p:spTree>
    <p:extLst>
      <p:ext uri="{BB962C8B-B14F-4D97-AF65-F5344CB8AC3E}">
        <p14:creationId xmlns:p14="http://schemas.microsoft.com/office/powerpoint/2010/main" val="3055285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3827" y="492588"/>
            <a:ext cx="6845015" cy="461665"/>
          </a:xfrm>
          <a:prstGeom prst="rect">
            <a:avLst/>
          </a:prstGeom>
        </p:spPr>
        <p:txBody>
          <a:bodyPr wrap="none">
            <a:spAutoFit/>
          </a:bodyPr>
          <a:lstStyle/>
          <a:p>
            <a:r>
              <a:rPr lang="ru-RU" sz="2400" smtClean="0">
                <a:solidFill>
                  <a:srgbClr val="FFFF00"/>
                </a:solidFill>
                <a:latin typeface="+mj-lt"/>
              </a:rPr>
              <a:t>Матеріали на основі синтетичного гідроксіапатиту</a:t>
            </a:r>
            <a:endParaRPr lang="ru-RU" sz="2400">
              <a:solidFill>
                <a:srgbClr val="FFFF00"/>
              </a:solidFill>
              <a:latin typeface="+mj-lt"/>
            </a:endParaRPr>
          </a:p>
        </p:txBody>
      </p:sp>
      <p:sp>
        <p:nvSpPr>
          <p:cNvPr id="3" name="Прямоугольник 2"/>
          <p:cNvSpPr/>
          <p:nvPr/>
        </p:nvSpPr>
        <p:spPr>
          <a:xfrm>
            <a:off x="954280" y="1150327"/>
            <a:ext cx="6096000" cy="1938992"/>
          </a:xfrm>
          <a:prstGeom prst="rect">
            <a:avLst/>
          </a:prstGeom>
        </p:spPr>
        <p:txBody>
          <a:bodyPr>
            <a:spAutoFit/>
          </a:bodyPr>
          <a:lstStyle/>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Кергап</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Остім-100</a:t>
            </a:r>
          </a:p>
          <a:p>
            <a:pPr marL="342900" indent="-34290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Гідроксіапол</a:t>
            </a:r>
          </a:p>
          <a:p>
            <a:r>
              <a:rPr lang="ru-RU" sz="2000" smtClean="0">
                <a:solidFill>
                  <a:schemeClr val="bg1"/>
                </a:solidFill>
                <a:latin typeface="Times New Roman" panose="02020603050405020304" pitchFamily="18" charset="0"/>
                <a:cs typeface="Times New Roman" panose="02020603050405020304" pitchFamily="18" charset="0"/>
              </a:rPr>
              <a:t>можуть застосовуватися в комбінації з оксидом цинку, евгенолом або олійним розчином вітаміну А</a:t>
            </a:r>
          </a:p>
          <a:p>
            <a:pPr marL="342900" indent="-342900">
              <a:buFont typeface="Arial" panose="020B0604020202020204" pitchFamily="34" charset="0"/>
              <a:buChar char="•"/>
            </a:pPr>
            <a:r>
              <a:rPr lang="en-US" sz="2000" smtClean="0">
                <a:solidFill>
                  <a:schemeClr val="bg1"/>
                </a:solidFill>
                <a:latin typeface="Times New Roman" panose="02020603050405020304" pitchFamily="18" charset="0"/>
                <a:cs typeface="Times New Roman" panose="02020603050405020304" pitchFamily="18" charset="0"/>
              </a:rPr>
              <a:t>HA-Biocer</a:t>
            </a:r>
            <a:endParaRPr lang="ru-RU" sz="2000">
              <a:solidFill>
                <a:schemeClr val="bg1"/>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452644" y="3100727"/>
            <a:ext cx="8024500" cy="461665"/>
          </a:xfrm>
          <a:prstGeom prst="rect">
            <a:avLst/>
          </a:prstGeom>
        </p:spPr>
        <p:txBody>
          <a:bodyPr wrap="square">
            <a:spAutoFit/>
          </a:bodyPr>
          <a:lstStyle/>
          <a:p>
            <a:r>
              <a:rPr lang="ru-RU" sz="2400" smtClean="0">
                <a:solidFill>
                  <a:srgbClr val="FFFF00"/>
                </a:solidFill>
                <a:latin typeface="+mj-lt"/>
              </a:rPr>
              <a:t>Методика застосування кальційвмісних матеріалів</a:t>
            </a:r>
            <a:endParaRPr lang="ru-RU" sz="2400">
              <a:solidFill>
                <a:srgbClr val="FFFF00"/>
              </a:solidFill>
              <a:latin typeface="+mj-lt"/>
            </a:endParaRPr>
          </a:p>
        </p:txBody>
      </p:sp>
      <p:sp>
        <p:nvSpPr>
          <p:cNvPr id="5" name="Прямоугольник 4"/>
          <p:cNvSpPr/>
          <p:nvPr/>
        </p:nvSpPr>
        <p:spPr>
          <a:xfrm>
            <a:off x="954279" y="3883215"/>
            <a:ext cx="8993025" cy="2246769"/>
          </a:xfrm>
          <a:prstGeom prst="rect">
            <a:avLst/>
          </a:prstGeom>
        </p:spPr>
        <p:txBody>
          <a:bodyPr wrap="square">
            <a:spAutoFit/>
          </a:bodyPr>
          <a:lstStyle/>
          <a:p>
            <a:pPr marL="457200" indent="-457200">
              <a:buFont typeface="+mj-lt"/>
              <a:buAutoNum type="arabicPeriod"/>
            </a:pPr>
            <a:r>
              <a:rPr lang="ru-RU" sz="2000" smtClean="0">
                <a:solidFill>
                  <a:schemeClr val="bg1"/>
                </a:solidFill>
                <a:latin typeface="Times New Roman" panose="02020603050405020304" pitchFamily="18" charset="0"/>
                <a:cs typeface="Times New Roman" panose="02020603050405020304" pitchFamily="18" charset="0"/>
              </a:rPr>
              <a:t>Замішування матеріалу до пастоподібної консистенції</a:t>
            </a:r>
          </a:p>
          <a:p>
            <a:pPr marL="457200" indent="-457200">
              <a:buFont typeface="+mj-lt"/>
              <a:buAutoNum type="arabicPeriod"/>
            </a:pPr>
            <a:r>
              <a:rPr lang="ru-RU" sz="2000" smtClean="0">
                <a:solidFill>
                  <a:schemeClr val="bg1"/>
                </a:solidFill>
                <a:latin typeface="Times New Roman" panose="02020603050405020304" pitchFamily="18" charset="0"/>
                <a:cs typeface="Times New Roman" panose="02020603050405020304" pitchFamily="18" charset="0"/>
              </a:rPr>
              <a:t>Введення матеріалу в кореневий канал</a:t>
            </a:r>
          </a:p>
          <a:p>
            <a:pPr marL="457200" indent="-457200">
              <a:buFont typeface="+mj-lt"/>
              <a:buAutoNum type="arabicPeriod"/>
            </a:pPr>
            <a:r>
              <a:rPr lang="ru-RU" sz="2000" smtClean="0">
                <a:solidFill>
                  <a:schemeClr val="bg1"/>
                </a:solidFill>
                <a:latin typeface="Times New Roman" panose="02020603050405020304" pitchFamily="18" charset="0"/>
                <a:cs typeface="Times New Roman" panose="02020603050405020304" pitchFamily="18" charset="0"/>
              </a:rPr>
              <a:t>Пломбування каріозної порожнини дентин-пастою або склоіономерним цементом</a:t>
            </a:r>
          </a:p>
          <a:p>
            <a:pPr marL="457200" indent="-457200">
              <a:buFont typeface="+mj-lt"/>
              <a:buAutoNum type="arabicPeriod"/>
            </a:pPr>
            <a:r>
              <a:rPr lang="ru-RU" sz="2000" smtClean="0">
                <a:solidFill>
                  <a:schemeClr val="bg1"/>
                </a:solidFill>
                <a:latin typeface="Times New Roman" panose="02020603050405020304" pitchFamily="18" charset="0"/>
                <a:cs typeface="Times New Roman" panose="02020603050405020304" pitchFamily="18" charset="0"/>
              </a:rPr>
              <a:t>Вилучення матеріалу та повторна обтурація кореневого каналу через 1 місяць</a:t>
            </a:r>
          </a:p>
          <a:p>
            <a:pPr marL="457200" indent="-457200">
              <a:buFont typeface="+mj-lt"/>
              <a:buAutoNum type="arabicPeriod"/>
            </a:pPr>
            <a:r>
              <a:rPr lang="ru-RU" sz="2000" smtClean="0">
                <a:solidFill>
                  <a:schemeClr val="bg1"/>
                </a:solidFill>
                <a:latin typeface="Times New Roman" panose="02020603050405020304" pitchFamily="18" charset="0"/>
                <a:cs typeface="Times New Roman" panose="02020603050405020304" pitchFamily="18" charset="0"/>
              </a:rPr>
              <a:t>Рентгенологічний контроль через 3-6 місяців</a:t>
            </a:r>
            <a:endParaRPr lang="ru-RU" sz="2000">
              <a:solidFill>
                <a:schemeClr val="bg1"/>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9360365" y="3331559"/>
            <a:ext cx="2614208" cy="3017966"/>
          </a:xfrm>
          <a:prstGeom prst="rect">
            <a:avLst/>
          </a:prstGeom>
        </p:spPr>
      </p:pic>
    </p:spTree>
    <p:extLst>
      <p:ext uri="{BB962C8B-B14F-4D97-AF65-F5344CB8AC3E}">
        <p14:creationId xmlns:p14="http://schemas.microsoft.com/office/powerpoint/2010/main" val="440222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11682" y="190612"/>
            <a:ext cx="4247381" cy="461665"/>
          </a:xfrm>
          <a:prstGeom prst="rect">
            <a:avLst/>
          </a:prstGeom>
        </p:spPr>
        <p:txBody>
          <a:bodyPr wrap="none">
            <a:spAutoFit/>
          </a:bodyPr>
          <a:lstStyle/>
          <a:p>
            <a:r>
              <a:rPr lang="ru-RU" sz="2400" smtClean="0">
                <a:solidFill>
                  <a:srgbClr val="FFFF00"/>
                </a:solidFill>
                <a:latin typeface="Times New Roman" panose="02020603050405020304" pitchFamily="18" charset="0"/>
                <a:cs typeface="Times New Roman" panose="02020603050405020304" pitchFamily="18" charset="0"/>
              </a:rPr>
              <a:t>Пластичні твердіючі матеріали</a:t>
            </a:r>
            <a:endParaRPr lang="ru-RU" sz="240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26393" y="723517"/>
            <a:ext cx="10733517" cy="5632311"/>
          </a:xfrm>
          <a:prstGeom prst="rect">
            <a:avLst/>
          </a:prstGeom>
        </p:spPr>
        <p:txBody>
          <a:bodyPr wrap="square">
            <a:spAutoFit/>
          </a:bodyPr>
          <a:lstStyle/>
          <a:p>
            <a:r>
              <a:rPr lang="ru-RU" sz="2000" smtClean="0">
                <a:solidFill>
                  <a:schemeClr val="bg1"/>
                </a:solidFill>
                <a:latin typeface="Times New Roman" panose="02020603050405020304" pitchFamily="18" charset="0"/>
                <a:cs typeface="Times New Roman" panose="02020603050405020304" pitchFamily="18" charset="0"/>
              </a:rPr>
              <a:t>Можуть використовуватися як самостійні заповнювачі кореневих каналів; виконують роль герметика (силера), що заповнює простір між філером (штифтом) та стінками кореневого каналу</a:t>
            </a:r>
            <a:r>
              <a:rPr lang="ru-RU" sz="2000">
                <a:solidFill>
                  <a:schemeClr val="bg1"/>
                </a:solidFill>
                <a:latin typeface="Times New Roman" panose="02020603050405020304" pitchFamily="18" charset="0"/>
                <a:cs typeface="Times New Roman" panose="02020603050405020304" pitchFamily="18" charset="0"/>
              </a:rPr>
              <a:t>. </a:t>
            </a:r>
            <a:endParaRPr lang="ru-RU" sz="2000" smtClean="0">
              <a:solidFill>
                <a:schemeClr val="bg1"/>
              </a:solidFill>
              <a:latin typeface="Times New Roman" panose="02020603050405020304" pitchFamily="18" charset="0"/>
              <a:cs typeface="Times New Roman" panose="02020603050405020304" pitchFamily="18" charset="0"/>
            </a:endParaRPr>
          </a:p>
          <a:p>
            <a:endParaRPr lang="ru-RU" sz="2000" smtClean="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2000" smtClean="0">
                <a:solidFill>
                  <a:schemeClr val="bg1"/>
                </a:solidFill>
                <a:latin typeface="Times New Roman" panose="02020603050405020304" pitchFamily="18" charset="0"/>
                <a:cs typeface="Times New Roman" panose="02020603050405020304" pitchFamily="18" charset="0"/>
              </a:rPr>
              <a:t>адгезія </a:t>
            </a:r>
            <a:r>
              <a:rPr lang="ru-RU" sz="2000">
                <a:solidFill>
                  <a:schemeClr val="bg1"/>
                </a:solidFill>
                <a:latin typeface="Times New Roman" panose="02020603050405020304" pitchFamily="18" charset="0"/>
                <a:cs typeface="Times New Roman" panose="02020603050405020304" pitchFamily="18" charset="0"/>
              </a:rPr>
              <a:t>до стін кореневого каналу;</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легкість введення у кореневий канал;</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забезпечення достатньої герметичності системи макро- та мікроканальців;</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просторова стабільність;</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рентгеноконтрастність;</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відсутність усадки після затвердіння;</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дрібний розмір частинок наповнювача</a:t>
            </a:r>
            <a:r>
              <a:rPr lang="ru-RU" sz="2000" smtClean="0">
                <a:solidFill>
                  <a:schemeClr val="bg1"/>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відсутність фарбування твердих тканин зуба;</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бактеріостатичність;</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повільне затвердіння;</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нерозчинність у ротовій рідині;</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толерантність до тканин періодонту;</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розчинність у певних реактивах для вилучення з каналу;</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нездатність провокувати імунну відповідь;</a:t>
            </a:r>
          </a:p>
          <a:p>
            <a:pPr marL="285750" indent="-285750">
              <a:buFont typeface="Arial" panose="020B0604020202020204" pitchFamily="34" charset="0"/>
              <a:buChar char="•"/>
            </a:pPr>
            <a:r>
              <a:rPr lang="ru-RU" sz="2000">
                <a:solidFill>
                  <a:schemeClr val="bg1"/>
                </a:solidFill>
                <a:latin typeface="Times New Roman" panose="02020603050405020304" pitchFamily="18" charset="0"/>
                <a:cs typeface="Times New Roman" panose="02020603050405020304" pitchFamily="18" charset="0"/>
              </a:rPr>
              <a:t>відсутність мутагенних чи тератогенних властивостей.</a:t>
            </a:r>
          </a:p>
        </p:txBody>
      </p:sp>
      <p:sp>
        <p:nvSpPr>
          <p:cNvPr id="6" name="Прямоугольник 5"/>
          <p:cNvSpPr/>
          <p:nvPr/>
        </p:nvSpPr>
        <p:spPr>
          <a:xfrm>
            <a:off x="726393" y="1278800"/>
            <a:ext cx="1281120" cy="461665"/>
          </a:xfrm>
          <a:prstGeom prst="rect">
            <a:avLst/>
          </a:prstGeom>
        </p:spPr>
        <p:txBody>
          <a:bodyPr wrap="none">
            <a:spAutoFit/>
          </a:bodyPr>
          <a:lstStyle/>
          <a:p>
            <a:r>
              <a:rPr lang="ru-RU" sz="2400">
                <a:solidFill>
                  <a:srgbClr val="FFFF00"/>
                </a:solidFill>
                <a:latin typeface="+mj-lt"/>
              </a:rPr>
              <a:t>Вимоги:</a:t>
            </a:r>
          </a:p>
        </p:txBody>
      </p:sp>
    </p:spTree>
    <p:extLst>
      <p:ext uri="{BB962C8B-B14F-4D97-AF65-F5344CB8AC3E}">
        <p14:creationId xmlns:p14="http://schemas.microsoft.com/office/powerpoint/2010/main" val="4224695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7342" y="466951"/>
            <a:ext cx="6710042" cy="461665"/>
          </a:xfrm>
          <a:prstGeom prst="rect">
            <a:avLst/>
          </a:prstGeom>
        </p:spPr>
        <p:txBody>
          <a:bodyPr wrap="none">
            <a:spAutoFit/>
          </a:bodyPr>
          <a:lstStyle/>
          <a:p>
            <a:r>
              <a:rPr lang="ru-RU" sz="2400">
                <a:solidFill>
                  <a:srgbClr val="C00000"/>
                </a:solidFill>
                <a:latin typeface="+mj-lt"/>
              </a:rPr>
              <a:t>Застосування паст без штифтів має ряд недоліків:</a:t>
            </a:r>
          </a:p>
        </p:txBody>
      </p:sp>
      <p:sp>
        <p:nvSpPr>
          <p:cNvPr id="3" name="Прямоугольник 2"/>
          <p:cNvSpPr/>
          <p:nvPr/>
        </p:nvSpPr>
        <p:spPr>
          <a:xfrm>
            <a:off x="1022646" y="1003282"/>
            <a:ext cx="10180889" cy="1323439"/>
          </a:xfrm>
          <a:prstGeom prst="rect">
            <a:avLst/>
          </a:prstGeom>
        </p:spPr>
        <p:txBody>
          <a:bodyPr wrap="square">
            <a:spAutoFit/>
          </a:bodyPr>
          <a:lstStyle/>
          <a:p>
            <a:pPr marL="285750" indent="-285750">
              <a:buFont typeface="Arial" panose="020B0604020202020204" pitchFamily="34" charset="0"/>
              <a:buChar char="•"/>
            </a:pPr>
            <a:r>
              <a:rPr lang="ru-RU" sz="2000">
                <a:solidFill>
                  <a:schemeClr val="bg1"/>
                </a:solidFill>
                <a:latin typeface="+mj-lt"/>
              </a:rPr>
              <a:t>складність щільного тривимірного заповнення кореневого каналу;</a:t>
            </a:r>
          </a:p>
          <a:p>
            <a:pPr marL="285750" indent="-285750">
              <a:buFont typeface="Arial" panose="020B0604020202020204" pitchFamily="34" charset="0"/>
              <a:buChar char="•"/>
            </a:pPr>
            <a:r>
              <a:rPr lang="ru-RU" sz="2000">
                <a:solidFill>
                  <a:schemeClr val="bg1"/>
                </a:solidFill>
                <a:latin typeface="+mj-lt"/>
              </a:rPr>
              <a:t>можливість неконтрольованого виведення пломбувального матеріалу за верхівку кореня;</a:t>
            </a:r>
          </a:p>
          <a:p>
            <a:pPr marL="285750" indent="-285750">
              <a:buFont typeface="Arial" panose="020B0604020202020204" pitchFamily="34" charset="0"/>
              <a:buChar char="•"/>
            </a:pPr>
            <a:r>
              <a:rPr lang="ru-RU" sz="2000">
                <a:solidFill>
                  <a:schemeClr val="bg1"/>
                </a:solidFill>
                <a:latin typeface="+mj-lt"/>
              </a:rPr>
              <a:t>усадка матеріалу, що пропорційно вводиться обсягу;</a:t>
            </a:r>
          </a:p>
          <a:p>
            <a:pPr marL="285750" indent="-285750">
              <a:buFont typeface="Arial" panose="020B0604020202020204" pitchFamily="34" charset="0"/>
              <a:buChar char="•"/>
            </a:pPr>
            <a:r>
              <a:rPr lang="ru-RU" sz="2000">
                <a:solidFill>
                  <a:schemeClr val="bg1"/>
                </a:solidFill>
                <a:latin typeface="+mj-lt"/>
              </a:rPr>
              <a:t>можливість вимивання та розсмоктування до та після затвердіння матеріалу.</a:t>
            </a:r>
          </a:p>
        </p:txBody>
      </p:sp>
      <p:sp>
        <p:nvSpPr>
          <p:cNvPr id="4" name="Прямоугольник 3"/>
          <p:cNvSpPr/>
          <p:nvPr/>
        </p:nvSpPr>
        <p:spPr>
          <a:xfrm>
            <a:off x="2687342" y="2475213"/>
            <a:ext cx="5233227" cy="461665"/>
          </a:xfrm>
          <a:prstGeom prst="rect">
            <a:avLst/>
          </a:prstGeom>
        </p:spPr>
        <p:txBody>
          <a:bodyPr wrap="none">
            <a:spAutoFit/>
          </a:bodyPr>
          <a:lstStyle/>
          <a:p>
            <a:r>
              <a:rPr lang="ru-RU" sz="2400">
                <a:solidFill>
                  <a:srgbClr val="FFFF00"/>
                </a:solidFill>
                <a:latin typeface="+mj-lt"/>
              </a:rPr>
              <a:t>Матеріали на основі фенол-формаліну</a:t>
            </a:r>
          </a:p>
        </p:txBody>
      </p:sp>
      <p:sp>
        <p:nvSpPr>
          <p:cNvPr id="5" name="Прямоугольник 4"/>
          <p:cNvSpPr/>
          <p:nvPr/>
        </p:nvSpPr>
        <p:spPr>
          <a:xfrm>
            <a:off x="1022646" y="3085370"/>
            <a:ext cx="6096000" cy="2554545"/>
          </a:xfrm>
          <a:prstGeom prst="rect">
            <a:avLst/>
          </a:prstGeom>
        </p:spPr>
        <p:txBody>
          <a:bodyPr>
            <a:spAutoFit/>
          </a:bodyPr>
          <a:lstStyle/>
          <a:p>
            <a:pPr algn="just"/>
            <a:r>
              <a:rPr lang="en-US" sz="2000">
                <a:solidFill>
                  <a:schemeClr val="bg1"/>
                </a:solidFill>
                <a:latin typeface="+mj-lt"/>
              </a:rPr>
              <a:t>1874 - Witzel </a:t>
            </a:r>
            <a:r>
              <a:rPr lang="ru-RU" sz="2000">
                <a:solidFill>
                  <a:schemeClr val="bg1"/>
                </a:solidFill>
                <a:latin typeface="+mj-lt"/>
              </a:rPr>
              <a:t>застосував трикрезол-формаліновий засіб для впливу на пульпу зуба;</a:t>
            </a:r>
          </a:p>
          <a:p>
            <a:pPr algn="just"/>
            <a:r>
              <a:rPr lang="ru-RU" sz="2000">
                <a:solidFill>
                  <a:schemeClr val="bg1"/>
                </a:solidFill>
                <a:latin typeface="+mj-lt"/>
              </a:rPr>
              <a:t>1904 р. – </a:t>
            </a:r>
            <a:r>
              <a:rPr lang="en-US" sz="2000">
                <a:solidFill>
                  <a:schemeClr val="bg1"/>
                </a:solidFill>
                <a:latin typeface="+mj-lt"/>
              </a:rPr>
              <a:t>Buckley </a:t>
            </a:r>
            <a:r>
              <a:rPr lang="ru-RU" sz="2000">
                <a:solidFill>
                  <a:schemeClr val="bg1"/>
                </a:solidFill>
                <a:latin typeface="+mj-lt"/>
              </a:rPr>
              <a:t>запропонував застосовувати суміш рівних частин трикрезолу та формаліну для лікування зубів з нежиттєздатною пульпою;</a:t>
            </a:r>
          </a:p>
          <a:p>
            <a:pPr algn="just"/>
            <a:r>
              <a:rPr lang="ru-RU" sz="2000">
                <a:solidFill>
                  <a:schemeClr val="bg1"/>
                </a:solidFill>
                <a:latin typeface="+mj-lt"/>
              </a:rPr>
              <a:t>1912 – Альбрехт запропонував резорцин-формаліновий метод (імпрегнацію кореневих каналів).</a:t>
            </a:r>
          </a:p>
        </p:txBody>
      </p:sp>
      <p:pic>
        <p:nvPicPr>
          <p:cNvPr id="6" name="Рисунок 5"/>
          <p:cNvPicPr>
            <a:picLocks noChangeAspect="1"/>
          </p:cNvPicPr>
          <p:nvPr/>
        </p:nvPicPr>
        <p:blipFill>
          <a:blip r:embed="rId2"/>
          <a:stretch>
            <a:fillRect/>
          </a:stretch>
        </p:blipFill>
        <p:spPr>
          <a:xfrm>
            <a:off x="7464526" y="3246268"/>
            <a:ext cx="3739009" cy="2232748"/>
          </a:xfrm>
          <a:prstGeom prst="rect">
            <a:avLst/>
          </a:prstGeom>
        </p:spPr>
      </p:pic>
    </p:spTree>
    <p:extLst>
      <p:ext uri="{BB962C8B-B14F-4D97-AF65-F5344CB8AC3E}">
        <p14:creationId xmlns:p14="http://schemas.microsoft.com/office/powerpoint/2010/main" val="701544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0816" y="364401"/>
            <a:ext cx="11327659" cy="2862322"/>
          </a:xfrm>
          <a:prstGeom prst="rect">
            <a:avLst/>
          </a:prstGeom>
        </p:spPr>
        <p:txBody>
          <a:bodyPr wrap="square">
            <a:spAutoFit/>
          </a:bodyPr>
          <a:lstStyle/>
          <a:p>
            <a:r>
              <a:rPr lang="ru-RU" sz="2000">
                <a:solidFill>
                  <a:schemeClr val="bg1"/>
                </a:solidFill>
                <a:latin typeface="+mj-lt"/>
              </a:rPr>
              <a:t>У 80-ті роки в експерименті доведено</a:t>
            </a:r>
            <a:r>
              <a:rPr lang="ru-RU" sz="2000" smtClean="0">
                <a:solidFill>
                  <a:schemeClr val="bg1"/>
                </a:solidFill>
                <a:latin typeface="+mj-lt"/>
              </a:rPr>
              <a:t>:</a:t>
            </a:r>
          </a:p>
          <a:p>
            <a:pPr marL="342900" indent="-342900">
              <a:buFont typeface="Arial" panose="020B0604020202020204" pitchFamily="34" charset="0"/>
              <a:buChar char="•"/>
            </a:pPr>
            <a:r>
              <a:rPr lang="ru-RU" sz="2000" smtClean="0">
                <a:solidFill>
                  <a:schemeClr val="bg1"/>
                </a:solidFill>
                <a:latin typeface="+mj-lt"/>
              </a:rPr>
              <a:t>цитотоксичність</a:t>
            </a:r>
            <a:r>
              <a:rPr lang="ru-RU" sz="2000">
                <a:solidFill>
                  <a:schemeClr val="bg1"/>
                </a:solidFill>
                <a:latin typeface="+mj-lt"/>
              </a:rPr>
              <a:t>;</a:t>
            </a:r>
          </a:p>
          <a:p>
            <a:pPr marL="342900" indent="-342900">
              <a:buFont typeface="Arial" panose="020B0604020202020204" pitchFamily="34" charset="0"/>
              <a:buChar char="•"/>
            </a:pPr>
            <a:r>
              <a:rPr lang="ru-RU" sz="2000">
                <a:solidFill>
                  <a:schemeClr val="bg1"/>
                </a:solidFill>
                <a:latin typeface="+mj-lt"/>
              </a:rPr>
              <a:t>м</a:t>
            </a:r>
            <a:r>
              <a:rPr lang="ru-RU" sz="2000" smtClean="0">
                <a:solidFill>
                  <a:schemeClr val="bg1"/>
                </a:solidFill>
                <a:latin typeface="+mj-lt"/>
              </a:rPr>
              <a:t>утагенність</a:t>
            </a:r>
            <a:r>
              <a:rPr lang="ru-RU" sz="2000">
                <a:solidFill>
                  <a:schemeClr val="bg1"/>
                </a:solidFill>
                <a:latin typeface="+mj-lt"/>
              </a:rPr>
              <a:t>;</a:t>
            </a:r>
          </a:p>
          <a:p>
            <a:pPr marL="342900" indent="-342900">
              <a:buFont typeface="Arial" panose="020B0604020202020204" pitchFamily="34" charset="0"/>
              <a:buChar char="•"/>
            </a:pPr>
            <a:r>
              <a:rPr lang="ru-RU" sz="2000">
                <a:solidFill>
                  <a:schemeClr val="bg1"/>
                </a:solidFill>
                <a:latin typeface="+mj-lt"/>
              </a:rPr>
              <a:t>к</a:t>
            </a:r>
            <a:r>
              <a:rPr lang="ru-RU" sz="2000" smtClean="0">
                <a:solidFill>
                  <a:schemeClr val="bg1"/>
                </a:solidFill>
                <a:latin typeface="+mj-lt"/>
              </a:rPr>
              <a:t>анцерогенність формокрезолу </a:t>
            </a:r>
            <a:r>
              <a:rPr lang="ru-RU" sz="2000">
                <a:solidFill>
                  <a:schemeClr val="bg1"/>
                </a:solidFill>
                <a:latin typeface="+mj-lt"/>
              </a:rPr>
              <a:t>та формальдегіду;</a:t>
            </a:r>
          </a:p>
          <a:p>
            <a:pPr marL="342900" indent="-342900">
              <a:buFont typeface="Arial" panose="020B0604020202020204" pitchFamily="34" charset="0"/>
              <a:buChar char="•"/>
            </a:pPr>
            <a:r>
              <a:rPr lang="ru-RU" sz="2000">
                <a:solidFill>
                  <a:schemeClr val="bg1"/>
                </a:solidFill>
                <a:latin typeface="+mj-lt"/>
              </a:rPr>
              <a:t>можливість системного розподілу в організмі (періодонт, лімфатичні вузли, нирки, печінка тощо). </a:t>
            </a:r>
            <a:endParaRPr lang="ru-RU" sz="2000" smtClean="0">
              <a:solidFill>
                <a:schemeClr val="bg1"/>
              </a:solidFill>
              <a:latin typeface="+mj-lt"/>
            </a:endParaRPr>
          </a:p>
          <a:p>
            <a:pPr marL="342900" indent="-342900">
              <a:buFont typeface="Arial" panose="020B0604020202020204" pitchFamily="34" charset="0"/>
              <a:buChar char="•"/>
            </a:pPr>
            <a:r>
              <a:rPr lang="ru-RU" sz="2000" smtClean="0">
                <a:solidFill>
                  <a:schemeClr val="bg1"/>
                </a:solidFill>
                <a:latin typeface="+mj-lt"/>
              </a:rPr>
              <a:t>часті </a:t>
            </a:r>
            <a:r>
              <a:rPr lang="ru-RU" sz="2000">
                <a:solidFill>
                  <a:schemeClr val="bg1"/>
                </a:solidFill>
                <a:latin typeface="+mj-lt"/>
              </a:rPr>
              <a:t>випадки алергічних реакцій;</a:t>
            </a:r>
          </a:p>
          <a:p>
            <a:pPr marL="342900" indent="-342900">
              <a:buFont typeface="Arial" panose="020B0604020202020204" pitchFamily="34" charset="0"/>
              <a:buChar char="•"/>
            </a:pPr>
            <a:r>
              <a:rPr lang="ru-RU" sz="2000">
                <a:solidFill>
                  <a:schemeClr val="bg1"/>
                </a:solidFill>
                <a:latin typeface="+mj-lt"/>
              </a:rPr>
              <a:t>розвиток імунного клітинного ефекту на фіксовану формальдегідом власну тканину;</a:t>
            </a:r>
          </a:p>
          <a:p>
            <a:pPr marL="342900" indent="-342900">
              <a:buFont typeface="Arial" panose="020B0604020202020204" pitchFamily="34" charset="0"/>
              <a:buChar char="•"/>
            </a:pPr>
            <a:r>
              <a:rPr lang="ru-RU" sz="2000">
                <a:solidFill>
                  <a:schemeClr val="bg1"/>
                </a:solidFill>
                <a:latin typeface="+mj-lt"/>
              </a:rPr>
              <a:t>стійке фарбування твердих тканин зуба у рожевий колір.</a:t>
            </a:r>
          </a:p>
          <a:p>
            <a:r>
              <a:rPr lang="ru-RU" sz="2000">
                <a:solidFill>
                  <a:schemeClr val="bg1"/>
                </a:solidFill>
                <a:latin typeface="+mj-lt"/>
              </a:rPr>
              <a:t>У ряді </a:t>
            </a:r>
            <a:r>
              <a:rPr lang="ru-RU" sz="2000" smtClean="0">
                <a:solidFill>
                  <a:schemeClr val="bg1"/>
                </a:solidFill>
                <a:latin typeface="+mj-lt"/>
              </a:rPr>
              <a:t>країн метод </a:t>
            </a:r>
            <a:r>
              <a:rPr lang="ru-RU" sz="2000">
                <a:solidFill>
                  <a:schemeClr val="bg1"/>
                </a:solidFill>
                <a:latin typeface="+mj-lt"/>
              </a:rPr>
              <a:t>офіційно заборонено!</a:t>
            </a:r>
          </a:p>
        </p:txBody>
      </p:sp>
      <p:sp>
        <p:nvSpPr>
          <p:cNvPr id="5" name="Прямоугольник 4"/>
          <p:cNvSpPr/>
          <p:nvPr/>
        </p:nvSpPr>
        <p:spPr>
          <a:xfrm>
            <a:off x="610816" y="3226723"/>
            <a:ext cx="2136867" cy="461665"/>
          </a:xfrm>
          <a:prstGeom prst="rect">
            <a:avLst/>
          </a:prstGeom>
        </p:spPr>
        <p:txBody>
          <a:bodyPr wrap="none">
            <a:spAutoFit/>
          </a:bodyPr>
          <a:lstStyle/>
          <a:p>
            <a:r>
              <a:rPr lang="ru-RU" sz="2400">
                <a:solidFill>
                  <a:schemeClr val="bg1"/>
                </a:solidFill>
                <a:latin typeface="+mj-lt"/>
              </a:rPr>
              <a:t>Представники:</a:t>
            </a:r>
          </a:p>
        </p:txBody>
      </p:sp>
      <p:sp>
        <p:nvSpPr>
          <p:cNvPr id="6" name="Прямоугольник 5"/>
          <p:cNvSpPr/>
          <p:nvPr/>
        </p:nvSpPr>
        <p:spPr>
          <a:xfrm>
            <a:off x="610816" y="3688388"/>
            <a:ext cx="10967103" cy="2923877"/>
          </a:xfrm>
          <a:prstGeom prst="rect">
            <a:avLst/>
          </a:prstGeom>
        </p:spPr>
        <p:txBody>
          <a:bodyPr wrap="square">
            <a:spAutoFit/>
          </a:bodyPr>
          <a:lstStyle/>
          <a:p>
            <a:r>
              <a:rPr lang="en-US" sz="2400">
                <a:solidFill>
                  <a:srgbClr val="FFFF00"/>
                </a:solidFill>
                <a:latin typeface="+mj-lt"/>
              </a:rPr>
              <a:t>Spad</a:t>
            </a:r>
          </a:p>
          <a:p>
            <a:r>
              <a:rPr lang="en-US" sz="2400">
                <a:solidFill>
                  <a:srgbClr val="FFFF00"/>
                </a:solidFill>
                <a:latin typeface="+mj-lt"/>
              </a:rPr>
              <a:t>Endoform</a:t>
            </a:r>
          </a:p>
          <a:p>
            <a:r>
              <a:rPr lang="en-US" sz="2400">
                <a:solidFill>
                  <a:srgbClr val="FFFF00"/>
                </a:solidFill>
                <a:latin typeface="+mj-lt"/>
              </a:rPr>
              <a:t>Forfenan</a:t>
            </a:r>
          </a:p>
          <a:p>
            <a:r>
              <a:rPr lang="en-US" sz="2400">
                <a:solidFill>
                  <a:srgbClr val="FFFF00"/>
                </a:solidFill>
                <a:latin typeface="+mj-lt"/>
              </a:rPr>
              <a:t>Resoplast</a:t>
            </a:r>
          </a:p>
          <a:p>
            <a:r>
              <a:rPr lang="ru-RU" sz="2400">
                <a:solidFill>
                  <a:srgbClr val="FFFF00"/>
                </a:solidFill>
                <a:latin typeface="+mj-lt"/>
              </a:rPr>
              <a:t>Резодент</a:t>
            </a:r>
          </a:p>
          <a:p>
            <a:r>
              <a:rPr lang="ru-RU" sz="2400">
                <a:solidFill>
                  <a:srgbClr val="FFFF00"/>
                </a:solidFill>
                <a:latin typeface="+mj-lt"/>
              </a:rPr>
              <a:t>Крезопаста</a:t>
            </a:r>
          </a:p>
          <a:p>
            <a:r>
              <a:rPr lang="ru-RU" sz="2000">
                <a:solidFill>
                  <a:schemeClr val="bg1"/>
                </a:solidFill>
                <a:latin typeface="+mj-lt"/>
              </a:rPr>
              <a:t>Для зниження негативних властивостей формальдегіду до складу матеріалів включено гліцерин або менш реактогенний параформальдегід.</a:t>
            </a:r>
          </a:p>
        </p:txBody>
      </p:sp>
      <p:pic>
        <p:nvPicPr>
          <p:cNvPr id="7" name="Рисунок 6"/>
          <p:cNvPicPr>
            <a:picLocks noChangeAspect="1"/>
          </p:cNvPicPr>
          <p:nvPr/>
        </p:nvPicPr>
        <p:blipFill>
          <a:blip r:embed="rId2"/>
          <a:stretch>
            <a:fillRect/>
          </a:stretch>
        </p:blipFill>
        <p:spPr>
          <a:xfrm>
            <a:off x="9297824" y="3226723"/>
            <a:ext cx="2121488" cy="2387864"/>
          </a:xfrm>
          <a:prstGeom prst="rect">
            <a:avLst/>
          </a:prstGeom>
        </p:spPr>
      </p:pic>
      <p:pic>
        <p:nvPicPr>
          <p:cNvPr id="8" name="Рисунок 7"/>
          <p:cNvPicPr>
            <a:picLocks noChangeAspect="1"/>
          </p:cNvPicPr>
          <p:nvPr/>
        </p:nvPicPr>
        <p:blipFill>
          <a:blip r:embed="rId3"/>
          <a:stretch>
            <a:fillRect/>
          </a:stretch>
        </p:blipFill>
        <p:spPr>
          <a:xfrm>
            <a:off x="6665721" y="3226723"/>
            <a:ext cx="2392822" cy="2392822"/>
          </a:xfrm>
          <a:prstGeom prst="rect">
            <a:avLst/>
          </a:prstGeom>
        </p:spPr>
      </p:pic>
      <p:pic>
        <p:nvPicPr>
          <p:cNvPr id="9" name="Рисунок 8"/>
          <p:cNvPicPr>
            <a:picLocks noChangeAspect="1"/>
          </p:cNvPicPr>
          <p:nvPr/>
        </p:nvPicPr>
        <p:blipFill>
          <a:blip r:embed="rId4"/>
          <a:stretch>
            <a:fillRect/>
          </a:stretch>
        </p:blipFill>
        <p:spPr>
          <a:xfrm>
            <a:off x="4067308" y="3226723"/>
            <a:ext cx="2387864" cy="2387864"/>
          </a:xfrm>
          <a:prstGeom prst="rect">
            <a:avLst/>
          </a:prstGeom>
        </p:spPr>
      </p:pic>
    </p:spTree>
    <p:extLst>
      <p:ext uri="{BB962C8B-B14F-4D97-AF65-F5344CB8AC3E}">
        <p14:creationId xmlns:p14="http://schemas.microsoft.com/office/powerpoint/2010/main" val="2758992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65233" y="217357"/>
            <a:ext cx="8172627" cy="461665"/>
          </a:xfrm>
          <a:prstGeom prst="rect">
            <a:avLst/>
          </a:prstGeom>
        </p:spPr>
        <p:txBody>
          <a:bodyPr wrap="square">
            <a:spAutoFit/>
          </a:bodyPr>
          <a:lstStyle/>
          <a:p>
            <a:r>
              <a:rPr lang="ru-RU" sz="2400">
                <a:solidFill>
                  <a:srgbClr val="FFFF00"/>
                </a:solidFill>
                <a:latin typeface="+mj-lt"/>
              </a:rPr>
              <a:t>Матеріали на основі оксиду цинку та евгенолу. </a:t>
            </a:r>
            <a:r>
              <a:rPr lang="ru-RU" sz="2400">
                <a:solidFill>
                  <a:schemeClr val="bg1"/>
                </a:solidFill>
                <a:latin typeface="+mj-lt"/>
              </a:rPr>
              <a:t>Властивості:</a:t>
            </a:r>
          </a:p>
        </p:txBody>
      </p:sp>
      <p:sp>
        <p:nvSpPr>
          <p:cNvPr id="3" name="Прямоугольник 2"/>
          <p:cNvSpPr/>
          <p:nvPr/>
        </p:nvSpPr>
        <p:spPr>
          <a:xfrm>
            <a:off x="672269" y="798183"/>
            <a:ext cx="5531977" cy="2554545"/>
          </a:xfrm>
          <a:prstGeom prst="rect">
            <a:avLst/>
          </a:prstGeom>
        </p:spPr>
        <p:txBody>
          <a:bodyPr wrap="square">
            <a:spAutoFit/>
          </a:bodyPr>
          <a:lstStyle/>
          <a:p>
            <a:pPr marL="342900" indent="-342900">
              <a:buFont typeface="Arial" panose="020B0604020202020204" pitchFamily="34" charset="0"/>
              <a:buChar char="•"/>
            </a:pPr>
            <a:r>
              <a:rPr lang="ru-RU" sz="2000">
                <a:solidFill>
                  <a:schemeClr val="bg1"/>
                </a:solidFill>
                <a:latin typeface="+mj-lt"/>
              </a:rPr>
              <a:t>Хороша пластичність</a:t>
            </a:r>
          </a:p>
          <a:p>
            <a:pPr marL="342900" indent="-342900">
              <a:buFont typeface="Arial" panose="020B0604020202020204" pitchFamily="34" charset="0"/>
              <a:buChar char="•"/>
            </a:pPr>
            <a:r>
              <a:rPr lang="ru-RU" sz="2000">
                <a:solidFill>
                  <a:schemeClr val="bg1"/>
                </a:solidFill>
                <a:latin typeface="+mj-lt"/>
              </a:rPr>
              <a:t>Рентгеноконтрастність</a:t>
            </a:r>
          </a:p>
          <a:p>
            <a:pPr marL="342900" indent="-342900">
              <a:buFont typeface="Arial" panose="020B0604020202020204" pitchFamily="34" charset="0"/>
              <a:buChar char="•"/>
            </a:pPr>
            <a:r>
              <a:rPr lang="ru-RU" sz="2000">
                <a:solidFill>
                  <a:schemeClr val="bg1"/>
                </a:solidFill>
                <a:latin typeface="+mj-lt"/>
              </a:rPr>
              <a:t>Швидко </a:t>
            </a:r>
            <a:r>
              <a:rPr lang="ru-RU" sz="2000" smtClean="0">
                <a:solidFill>
                  <a:schemeClr val="bg1"/>
                </a:solidFill>
                <a:latin typeface="+mj-lt"/>
              </a:rPr>
              <a:t>твердіють </a:t>
            </a:r>
            <a:r>
              <a:rPr lang="ru-RU" sz="2000">
                <a:solidFill>
                  <a:schemeClr val="bg1"/>
                </a:solidFill>
                <a:latin typeface="+mj-lt"/>
              </a:rPr>
              <a:t>у порожнині зуба за температури тіла</a:t>
            </a:r>
          </a:p>
          <a:p>
            <a:pPr marL="342900" indent="-342900">
              <a:buFont typeface="Arial" panose="020B0604020202020204" pitchFamily="34" charset="0"/>
              <a:buChar char="•"/>
            </a:pPr>
            <a:r>
              <a:rPr lang="ru-RU" sz="2000">
                <a:solidFill>
                  <a:schemeClr val="bg1"/>
                </a:solidFill>
                <a:latin typeface="+mj-lt"/>
              </a:rPr>
              <a:t>Мають антибактеріальну та протизапальну дію</a:t>
            </a:r>
          </a:p>
          <a:p>
            <a:pPr marL="342900" indent="-342900">
              <a:buFont typeface="Arial" panose="020B0604020202020204" pitchFamily="34" charset="0"/>
              <a:buChar char="•"/>
            </a:pPr>
            <a:r>
              <a:rPr lang="ru-RU" sz="2000">
                <a:solidFill>
                  <a:schemeClr val="bg1"/>
                </a:solidFill>
                <a:latin typeface="+mj-lt"/>
              </a:rPr>
              <a:t>Не дратують тканини періодонту при випадковому виведенні за верхівку кореня</a:t>
            </a:r>
          </a:p>
        </p:txBody>
      </p:sp>
      <p:pic>
        <p:nvPicPr>
          <p:cNvPr id="4" name="Рисунок 3"/>
          <p:cNvPicPr>
            <a:picLocks noChangeAspect="1"/>
          </p:cNvPicPr>
          <p:nvPr/>
        </p:nvPicPr>
        <p:blipFill>
          <a:blip r:embed="rId2"/>
          <a:stretch>
            <a:fillRect/>
          </a:stretch>
        </p:blipFill>
        <p:spPr>
          <a:xfrm>
            <a:off x="8152688" y="798183"/>
            <a:ext cx="2999574" cy="2824229"/>
          </a:xfrm>
          <a:prstGeom prst="rect">
            <a:avLst/>
          </a:prstGeom>
        </p:spPr>
      </p:pic>
      <p:pic>
        <p:nvPicPr>
          <p:cNvPr id="10" name="Рисунок 9"/>
          <p:cNvPicPr>
            <a:picLocks noChangeAspect="1"/>
          </p:cNvPicPr>
          <p:nvPr/>
        </p:nvPicPr>
        <p:blipFill>
          <a:blip r:embed="rId3"/>
          <a:stretch>
            <a:fillRect/>
          </a:stretch>
        </p:blipFill>
        <p:spPr>
          <a:xfrm>
            <a:off x="788703" y="3622411"/>
            <a:ext cx="2569794" cy="2650201"/>
          </a:xfrm>
          <a:prstGeom prst="rect">
            <a:avLst/>
          </a:prstGeom>
        </p:spPr>
      </p:pic>
      <p:pic>
        <p:nvPicPr>
          <p:cNvPr id="11" name="Рисунок 10"/>
          <p:cNvPicPr>
            <a:picLocks noChangeAspect="1"/>
          </p:cNvPicPr>
          <p:nvPr/>
        </p:nvPicPr>
        <p:blipFill>
          <a:blip r:embed="rId4"/>
          <a:stretch>
            <a:fillRect/>
          </a:stretch>
        </p:blipFill>
        <p:spPr>
          <a:xfrm>
            <a:off x="4191233" y="3622410"/>
            <a:ext cx="3145809" cy="2650201"/>
          </a:xfrm>
          <a:prstGeom prst="rect">
            <a:avLst/>
          </a:prstGeom>
        </p:spPr>
      </p:pic>
      <p:pic>
        <p:nvPicPr>
          <p:cNvPr id="12" name="Рисунок 11"/>
          <p:cNvPicPr>
            <a:picLocks noChangeAspect="1"/>
          </p:cNvPicPr>
          <p:nvPr/>
        </p:nvPicPr>
        <p:blipFill>
          <a:blip r:embed="rId5"/>
          <a:stretch>
            <a:fillRect/>
          </a:stretch>
        </p:blipFill>
        <p:spPr>
          <a:xfrm>
            <a:off x="8152688" y="3622412"/>
            <a:ext cx="2999574" cy="2699616"/>
          </a:xfrm>
          <a:prstGeom prst="rect">
            <a:avLst/>
          </a:prstGeom>
        </p:spPr>
      </p:pic>
    </p:spTree>
    <p:extLst>
      <p:ext uri="{BB962C8B-B14F-4D97-AF65-F5344CB8AC3E}">
        <p14:creationId xmlns:p14="http://schemas.microsoft.com/office/powerpoint/2010/main" val="800417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63723" y="475496"/>
            <a:ext cx="5045035" cy="461665"/>
          </a:xfrm>
          <a:prstGeom prst="rect">
            <a:avLst/>
          </a:prstGeom>
        </p:spPr>
        <p:txBody>
          <a:bodyPr wrap="none">
            <a:spAutoFit/>
          </a:bodyPr>
          <a:lstStyle/>
          <a:p>
            <a:r>
              <a:rPr lang="ru-RU" sz="2400">
                <a:solidFill>
                  <a:schemeClr val="bg1"/>
                </a:solidFill>
                <a:latin typeface="+mj-lt"/>
              </a:rPr>
              <a:t>Недоліки </a:t>
            </a:r>
            <a:r>
              <a:rPr lang="ru-RU" sz="2400" smtClean="0">
                <a:solidFill>
                  <a:schemeClr val="bg1"/>
                </a:solidFill>
                <a:latin typeface="+mj-lt"/>
              </a:rPr>
              <a:t>евгенолвмісних </a:t>
            </a:r>
            <a:r>
              <a:rPr lang="ru-RU" sz="2400">
                <a:solidFill>
                  <a:schemeClr val="bg1"/>
                </a:solidFill>
                <a:latin typeface="+mj-lt"/>
              </a:rPr>
              <a:t>матеріалів:</a:t>
            </a:r>
          </a:p>
        </p:txBody>
      </p:sp>
      <p:sp>
        <p:nvSpPr>
          <p:cNvPr id="4" name="Прямоугольник 3"/>
          <p:cNvSpPr/>
          <p:nvPr/>
        </p:nvSpPr>
        <p:spPr>
          <a:xfrm>
            <a:off x="663723" y="1194885"/>
            <a:ext cx="6730947" cy="1938992"/>
          </a:xfrm>
          <a:prstGeom prst="rect">
            <a:avLst/>
          </a:prstGeom>
        </p:spPr>
        <p:txBody>
          <a:bodyPr wrap="square">
            <a:spAutoFit/>
          </a:bodyPr>
          <a:lstStyle/>
          <a:p>
            <a:pPr marL="342900" indent="-342900">
              <a:buFont typeface="Arial" panose="020B0604020202020204" pitchFamily="34" charset="0"/>
              <a:buChar char="•"/>
            </a:pPr>
            <a:r>
              <a:rPr lang="ru-RU" sz="2000">
                <a:solidFill>
                  <a:schemeClr val="bg1"/>
                </a:solidFill>
                <a:latin typeface="+mj-lt"/>
              </a:rPr>
              <a:t>Можуть вимиватися з кореневого каналу за широкого апікального отвору.</a:t>
            </a:r>
          </a:p>
          <a:p>
            <a:pPr marL="342900" indent="-342900">
              <a:buFont typeface="Arial" panose="020B0604020202020204" pitchFamily="34" charset="0"/>
              <a:buChar char="•"/>
            </a:pPr>
            <a:r>
              <a:rPr lang="ru-RU" sz="2000">
                <a:solidFill>
                  <a:schemeClr val="bg1"/>
                </a:solidFill>
                <a:latin typeface="+mj-lt"/>
              </a:rPr>
              <a:t>Кортикостероїдні гормони, що містяться в матеріалах, можуть гальмувати регенерацію кісткової тканини.</a:t>
            </a:r>
          </a:p>
          <a:p>
            <a:pPr marL="342900" indent="-342900">
              <a:buFont typeface="Arial" panose="020B0604020202020204" pitchFamily="34" charset="0"/>
              <a:buChar char="•"/>
            </a:pPr>
            <a:r>
              <a:rPr lang="ru-RU" sz="2000">
                <a:solidFill>
                  <a:schemeClr val="bg1"/>
                </a:solidFill>
                <a:latin typeface="+mj-lt"/>
              </a:rPr>
              <a:t>Альдегід, що входить до складу, може викликати мутагенну і цитотоксичну дію.</a:t>
            </a:r>
          </a:p>
        </p:txBody>
      </p:sp>
      <p:sp>
        <p:nvSpPr>
          <p:cNvPr id="5" name="Прямоугольник 4"/>
          <p:cNvSpPr/>
          <p:nvPr/>
        </p:nvSpPr>
        <p:spPr>
          <a:xfrm>
            <a:off x="663723" y="3133877"/>
            <a:ext cx="6730947" cy="2985433"/>
          </a:xfrm>
          <a:prstGeom prst="rect">
            <a:avLst/>
          </a:prstGeom>
        </p:spPr>
        <p:txBody>
          <a:bodyPr wrap="square">
            <a:spAutoFit/>
          </a:bodyPr>
          <a:lstStyle/>
          <a:p>
            <a:r>
              <a:rPr lang="ru-RU" sz="2400" smtClean="0">
                <a:solidFill>
                  <a:schemeClr val="bg1"/>
                </a:solidFill>
                <a:latin typeface="+mj-lt"/>
              </a:rPr>
              <a:t>Представники: </a:t>
            </a:r>
          </a:p>
          <a:p>
            <a:r>
              <a:rPr lang="ru-RU" sz="2400" smtClean="0">
                <a:solidFill>
                  <a:srgbClr val="FFFF00"/>
                </a:solidFill>
                <a:latin typeface="+mj-lt"/>
              </a:rPr>
              <a:t>Ендометазон</a:t>
            </a:r>
            <a:endParaRPr lang="ru-RU" sz="2400">
              <a:solidFill>
                <a:srgbClr val="FFFF00"/>
              </a:solidFill>
              <a:latin typeface="+mj-lt"/>
            </a:endParaRPr>
          </a:p>
          <a:p>
            <a:r>
              <a:rPr lang="ru-RU" sz="2400">
                <a:solidFill>
                  <a:srgbClr val="FFFF00"/>
                </a:solidFill>
                <a:latin typeface="+mj-lt"/>
              </a:rPr>
              <a:t>Ендофіл</a:t>
            </a:r>
          </a:p>
          <a:p>
            <a:r>
              <a:rPr lang="ru-RU" sz="2400">
                <a:solidFill>
                  <a:srgbClr val="FFFF00"/>
                </a:solidFill>
                <a:latin typeface="+mj-lt"/>
              </a:rPr>
              <a:t>Естезон</a:t>
            </a:r>
          </a:p>
          <a:p>
            <a:r>
              <a:rPr lang="ru-RU" sz="2400">
                <a:solidFill>
                  <a:srgbClr val="FFFF00"/>
                </a:solidFill>
                <a:latin typeface="+mj-lt"/>
              </a:rPr>
              <a:t>Тієдент</a:t>
            </a:r>
          </a:p>
          <a:p>
            <a:r>
              <a:rPr lang="ru-RU" sz="2400">
                <a:solidFill>
                  <a:srgbClr val="FFFF00"/>
                </a:solidFill>
                <a:latin typeface="+mj-lt"/>
              </a:rPr>
              <a:t>Еодент-нормал</a:t>
            </a:r>
          </a:p>
          <a:p>
            <a:r>
              <a:rPr lang="ru-RU" sz="2400">
                <a:solidFill>
                  <a:srgbClr val="FFFF00"/>
                </a:solidFill>
                <a:latin typeface="+mj-lt"/>
              </a:rPr>
              <a:t>Тублісіл</a:t>
            </a:r>
          </a:p>
          <a:p>
            <a:r>
              <a:rPr lang="ru-RU" sz="2000">
                <a:solidFill>
                  <a:schemeClr val="bg1"/>
                </a:solidFill>
                <a:latin typeface="+mj-lt"/>
              </a:rPr>
              <a:t>Форма випуску - "порошок - рідина".</a:t>
            </a:r>
          </a:p>
        </p:txBody>
      </p:sp>
      <p:pic>
        <p:nvPicPr>
          <p:cNvPr id="6" name="Рисунок 5"/>
          <p:cNvPicPr>
            <a:picLocks noChangeAspect="1"/>
          </p:cNvPicPr>
          <p:nvPr/>
        </p:nvPicPr>
        <p:blipFill>
          <a:blip r:embed="rId2"/>
          <a:stretch>
            <a:fillRect/>
          </a:stretch>
        </p:blipFill>
        <p:spPr>
          <a:xfrm>
            <a:off x="7421196" y="3391602"/>
            <a:ext cx="3156960" cy="2719134"/>
          </a:xfrm>
          <a:prstGeom prst="rect">
            <a:avLst/>
          </a:prstGeom>
        </p:spPr>
      </p:pic>
      <p:pic>
        <p:nvPicPr>
          <p:cNvPr id="9" name="Рисунок 8"/>
          <p:cNvPicPr>
            <a:picLocks noChangeAspect="1"/>
          </p:cNvPicPr>
          <p:nvPr/>
        </p:nvPicPr>
        <p:blipFill>
          <a:blip r:embed="rId3"/>
          <a:stretch>
            <a:fillRect/>
          </a:stretch>
        </p:blipFill>
        <p:spPr>
          <a:xfrm>
            <a:off x="7421196" y="706328"/>
            <a:ext cx="3156960" cy="2685274"/>
          </a:xfrm>
          <a:prstGeom prst="rect">
            <a:avLst/>
          </a:prstGeom>
        </p:spPr>
      </p:pic>
    </p:spTree>
    <p:extLst>
      <p:ext uri="{BB962C8B-B14F-4D97-AF65-F5344CB8AC3E}">
        <p14:creationId xmlns:p14="http://schemas.microsoft.com/office/powerpoint/2010/main" val="1687222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8016" y="415676"/>
            <a:ext cx="3408754" cy="461665"/>
          </a:xfrm>
          <a:prstGeom prst="rect">
            <a:avLst/>
          </a:prstGeom>
        </p:spPr>
        <p:txBody>
          <a:bodyPr wrap="none">
            <a:spAutoFit/>
          </a:bodyPr>
          <a:lstStyle/>
          <a:p>
            <a:r>
              <a:rPr lang="ru-RU" sz="2400" smtClean="0">
                <a:solidFill>
                  <a:srgbClr val="FFFF00"/>
                </a:solidFill>
                <a:latin typeface="+mj-lt"/>
              </a:rPr>
              <a:t>Кальційвмісні </a:t>
            </a:r>
            <a:r>
              <a:rPr lang="ru-RU" sz="2400">
                <a:solidFill>
                  <a:srgbClr val="FFFF00"/>
                </a:solidFill>
                <a:latin typeface="+mj-lt"/>
              </a:rPr>
              <a:t>матеріали</a:t>
            </a:r>
          </a:p>
        </p:txBody>
      </p:sp>
      <p:sp>
        <p:nvSpPr>
          <p:cNvPr id="3" name="Прямоугольник 2"/>
          <p:cNvSpPr/>
          <p:nvPr/>
        </p:nvSpPr>
        <p:spPr>
          <a:xfrm>
            <a:off x="738016" y="1023906"/>
            <a:ext cx="6731008" cy="1631216"/>
          </a:xfrm>
          <a:prstGeom prst="rect">
            <a:avLst/>
          </a:prstGeom>
        </p:spPr>
        <p:txBody>
          <a:bodyPr wrap="square">
            <a:spAutoFit/>
          </a:bodyPr>
          <a:lstStyle/>
          <a:p>
            <a:pPr marL="342900" indent="-342900">
              <a:buFont typeface="Arial" panose="020B0604020202020204" pitchFamily="34" charset="0"/>
              <a:buChar char="•"/>
            </a:pPr>
            <a:r>
              <a:rPr lang="ru-RU" sz="2000">
                <a:solidFill>
                  <a:schemeClr val="bg1"/>
                </a:solidFill>
                <a:latin typeface="+mj-lt"/>
              </a:rPr>
              <a:t>Не мають дратівливої дії.</a:t>
            </a:r>
          </a:p>
          <a:p>
            <a:pPr marL="342900" indent="-342900">
              <a:buFont typeface="Arial" panose="020B0604020202020204" pitchFamily="34" charset="0"/>
              <a:buChar char="•"/>
            </a:pPr>
            <a:r>
              <a:rPr lang="ru-RU" sz="2000">
                <a:solidFill>
                  <a:schemeClr val="bg1"/>
                </a:solidFill>
                <a:latin typeface="+mj-lt"/>
              </a:rPr>
              <a:t>Мають малу розчинність у тканинних рідинах.</a:t>
            </a:r>
          </a:p>
          <a:p>
            <a:pPr marL="342900" indent="-342900">
              <a:buFont typeface="Arial" panose="020B0604020202020204" pitchFamily="34" charset="0"/>
              <a:buChar char="•"/>
            </a:pPr>
            <a:r>
              <a:rPr lang="ru-RU" sz="2000">
                <a:solidFill>
                  <a:schemeClr val="bg1"/>
                </a:solidFill>
                <a:latin typeface="+mj-lt"/>
              </a:rPr>
              <a:t>Виявляють остеогенний ефект.</a:t>
            </a:r>
          </a:p>
          <a:p>
            <a:pPr marL="342900" indent="-342900">
              <a:buFont typeface="Arial" panose="020B0604020202020204" pitchFamily="34" charset="0"/>
              <a:buChar char="•"/>
            </a:pPr>
            <a:r>
              <a:rPr lang="ru-RU" sz="2000">
                <a:solidFill>
                  <a:schemeClr val="bg1"/>
                </a:solidFill>
                <a:latin typeface="+mj-lt"/>
              </a:rPr>
              <a:t>Мають виражену антибактеріальну та протизапальну дію.</a:t>
            </a:r>
          </a:p>
        </p:txBody>
      </p:sp>
      <p:pic>
        <p:nvPicPr>
          <p:cNvPr id="4" name="Рисунок 3"/>
          <p:cNvPicPr>
            <a:picLocks noChangeAspect="1"/>
          </p:cNvPicPr>
          <p:nvPr/>
        </p:nvPicPr>
        <p:blipFill>
          <a:blip r:embed="rId2"/>
          <a:stretch>
            <a:fillRect/>
          </a:stretch>
        </p:blipFill>
        <p:spPr>
          <a:xfrm>
            <a:off x="7597211" y="415676"/>
            <a:ext cx="3762903" cy="2304488"/>
          </a:xfrm>
          <a:prstGeom prst="rect">
            <a:avLst/>
          </a:prstGeom>
        </p:spPr>
      </p:pic>
      <p:sp>
        <p:nvSpPr>
          <p:cNvPr id="6" name="Прямоугольник 5"/>
          <p:cNvSpPr/>
          <p:nvPr/>
        </p:nvSpPr>
        <p:spPr>
          <a:xfrm>
            <a:off x="738016" y="2902502"/>
            <a:ext cx="2136867" cy="461665"/>
          </a:xfrm>
          <a:prstGeom prst="rect">
            <a:avLst/>
          </a:prstGeom>
        </p:spPr>
        <p:txBody>
          <a:bodyPr wrap="none">
            <a:spAutoFit/>
          </a:bodyPr>
          <a:lstStyle/>
          <a:p>
            <a:r>
              <a:rPr lang="ru-RU" sz="2400">
                <a:solidFill>
                  <a:schemeClr val="bg1"/>
                </a:solidFill>
                <a:latin typeface="+mj-lt"/>
              </a:rPr>
              <a:t>Представники:</a:t>
            </a:r>
          </a:p>
        </p:txBody>
      </p:sp>
      <p:sp>
        <p:nvSpPr>
          <p:cNvPr id="7" name="Прямоугольник 6"/>
          <p:cNvSpPr/>
          <p:nvPr/>
        </p:nvSpPr>
        <p:spPr>
          <a:xfrm>
            <a:off x="738016" y="3438834"/>
            <a:ext cx="6346448" cy="2246769"/>
          </a:xfrm>
          <a:prstGeom prst="rect">
            <a:avLst/>
          </a:prstGeom>
        </p:spPr>
        <p:txBody>
          <a:bodyPr wrap="square">
            <a:spAutoFit/>
          </a:bodyPr>
          <a:lstStyle/>
          <a:p>
            <a:r>
              <a:rPr lang="en-US" sz="2400">
                <a:solidFill>
                  <a:srgbClr val="FFFF00"/>
                </a:solidFill>
                <a:latin typeface="+mj-lt"/>
              </a:rPr>
              <a:t>SealApex</a:t>
            </a:r>
          </a:p>
          <a:p>
            <a:r>
              <a:rPr lang="en-US" sz="2400">
                <a:solidFill>
                  <a:srgbClr val="FFFF00"/>
                </a:solidFill>
                <a:latin typeface="+mj-lt"/>
              </a:rPr>
              <a:t>Apexit</a:t>
            </a:r>
          </a:p>
          <a:p>
            <a:r>
              <a:rPr lang="en-US" sz="2400">
                <a:solidFill>
                  <a:srgbClr val="FFFF00"/>
                </a:solidFill>
                <a:latin typeface="+mj-lt"/>
              </a:rPr>
              <a:t>Calcibiotic Root Canal Sealer</a:t>
            </a:r>
          </a:p>
          <a:p>
            <a:r>
              <a:rPr lang="ru-RU" sz="2400">
                <a:solidFill>
                  <a:srgbClr val="FFFF00"/>
                </a:solidFill>
                <a:latin typeface="+mj-lt"/>
              </a:rPr>
              <a:t>Фосфадент-біо</a:t>
            </a:r>
          </a:p>
          <a:p>
            <a:r>
              <a:rPr lang="en-US" sz="2400">
                <a:solidFill>
                  <a:srgbClr val="FFFF00"/>
                </a:solidFill>
                <a:latin typeface="+mj-lt"/>
              </a:rPr>
              <a:t>Sankin Apatite Root Sealer</a:t>
            </a:r>
          </a:p>
          <a:p>
            <a:r>
              <a:rPr lang="ru-RU" sz="2000">
                <a:solidFill>
                  <a:schemeClr val="bg1"/>
                </a:solidFill>
                <a:latin typeface="+mj-lt"/>
              </a:rPr>
              <a:t>Форми випуску </a:t>
            </a:r>
            <a:r>
              <a:rPr lang="ru-RU" sz="2000" smtClean="0">
                <a:solidFill>
                  <a:schemeClr val="bg1"/>
                </a:solidFill>
                <a:latin typeface="+mj-lt"/>
              </a:rPr>
              <a:t>– «</a:t>
            </a:r>
            <a:r>
              <a:rPr lang="ru-RU" sz="2000">
                <a:solidFill>
                  <a:schemeClr val="bg1"/>
                </a:solidFill>
                <a:latin typeface="+mj-lt"/>
              </a:rPr>
              <a:t>порошок – рідина», «паста – паста».</a:t>
            </a:r>
          </a:p>
        </p:txBody>
      </p:sp>
      <p:pic>
        <p:nvPicPr>
          <p:cNvPr id="8" name="Рисунок 7"/>
          <p:cNvPicPr>
            <a:picLocks noChangeAspect="1"/>
          </p:cNvPicPr>
          <p:nvPr/>
        </p:nvPicPr>
        <p:blipFill>
          <a:blip r:embed="rId3"/>
          <a:stretch>
            <a:fillRect/>
          </a:stretch>
        </p:blipFill>
        <p:spPr>
          <a:xfrm>
            <a:off x="7597211" y="2720163"/>
            <a:ext cx="3762903" cy="2877331"/>
          </a:xfrm>
          <a:prstGeom prst="rect">
            <a:avLst/>
          </a:prstGeom>
        </p:spPr>
      </p:pic>
    </p:spTree>
    <p:extLst>
      <p:ext uri="{BB962C8B-B14F-4D97-AF65-F5344CB8AC3E}">
        <p14:creationId xmlns:p14="http://schemas.microsoft.com/office/powerpoint/2010/main" val="1254410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5808" y="338764"/>
            <a:ext cx="5269135" cy="461665"/>
          </a:xfrm>
          <a:prstGeom prst="rect">
            <a:avLst/>
          </a:prstGeom>
        </p:spPr>
        <p:txBody>
          <a:bodyPr wrap="none">
            <a:spAutoFit/>
          </a:bodyPr>
          <a:lstStyle/>
          <a:p>
            <a:pPr algn="ctr"/>
            <a:r>
              <a:rPr lang="ru-RU" sz="2400">
                <a:solidFill>
                  <a:srgbClr val="FFFF00"/>
                </a:solidFill>
                <a:latin typeface="+mj-lt"/>
              </a:rPr>
              <a:t>Матеріали на основі полімерів та смол</a:t>
            </a:r>
          </a:p>
        </p:txBody>
      </p:sp>
      <p:pic>
        <p:nvPicPr>
          <p:cNvPr id="3" name="Рисунок 2"/>
          <p:cNvPicPr>
            <a:picLocks noChangeAspect="1"/>
          </p:cNvPicPr>
          <p:nvPr/>
        </p:nvPicPr>
        <p:blipFill>
          <a:blip r:embed="rId2"/>
          <a:stretch>
            <a:fillRect/>
          </a:stretch>
        </p:blipFill>
        <p:spPr>
          <a:xfrm>
            <a:off x="660371" y="969593"/>
            <a:ext cx="3759659" cy="2201439"/>
          </a:xfrm>
          <a:prstGeom prst="rect">
            <a:avLst/>
          </a:prstGeom>
        </p:spPr>
      </p:pic>
      <p:pic>
        <p:nvPicPr>
          <p:cNvPr id="5" name="Рисунок 4"/>
          <p:cNvPicPr>
            <a:picLocks noChangeAspect="1"/>
          </p:cNvPicPr>
          <p:nvPr/>
        </p:nvPicPr>
        <p:blipFill>
          <a:blip r:embed="rId3"/>
          <a:stretch>
            <a:fillRect/>
          </a:stretch>
        </p:blipFill>
        <p:spPr>
          <a:xfrm>
            <a:off x="660370" y="3173345"/>
            <a:ext cx="3759659" cy="2368324"/>
          </a:xfrm>
          <a:prstGeom prst="rect">
            <a:avLst/>
          </a:prstGeom>
        </p:spPr>
      </p:pic>
      <p:sp>
        <p:nvSpPr>
          <p:cNvPr id="6" name="Прямоугольник 5"/>
          <p:cNvSpPr/>
          <p:nvPr/>
        </p:nvSpPr>
        <p:spPr>
          <a:xfrm>
            <a:off x="4550628" y="969593"/>
            <a:ext cx="3379869" cy="3785652"/>
          </a:xfrm>
          <a:prstGeom prst="rect">
            <a:avLst/>
          </a:prstGeom>
        </p:spPr>
        <p:txBody>
          <a:bodyPr wrap="square">
            <a:spAutoFit/>
          </a:bodyPr>
          <a:lstStyle/>
          <a:p>
            <a:r>
              <a:rPr lang="ru-RU" sz="2400">
                <a:solidFill>
                  <a:schemeClr val="bg1"/>
                </a:solidFill>
                <a:latin typeface="+mj-lt"/>
              </a:rPr>
              <a:t>Використовуються смоли:</a:t>
            </a:r>
          </a:p>
          <a:p>
            <a:r>
              <a:rPr lang="ru-RU" sz="2400">
                <a:solidFill>
                  <a:schemeClr val="bg1"/>
                </a:solidFill>
                <a:latin typeface="+mj-lt"/>
              </a:rPr>
              <a:t>- синтетичні</a:t>
            </a:r>
          </a:p>
          <a:p>
            <a:r>
              <a:rPr lang="ru-RU" sz="2400">
                <a:solidFill>
                  <a:schemeClr val="bg1"/>
                </a:solidFill>
                <a:latin typeface="+mj-lt"/>
              </a:rPr>
              <a:t>- епоксидні</a:t>
            </a:r>
          </a:p>
          <a:p>
            <a:r>
              <a:rPr lang="ru-RU" sz="2400">
                <a:solidFill>
                  <a:schemeClr val="bg1"/>
                </a:solidFill>
                <a:latin typeface="+mj-lt"/>
              </a:rPr>
              <a:t>- акрилові</a:t>
            </a:r>
          </a:p>
          <a:p>
            <a:r>
              <a:rPr lang="ru-RU" sz="2400">
                <a:solidFill>
                  <a:schemeClr val="bg1"/>
                </a:solidFill>
                <a:latin typeface="+mj-lt"/>
              </a:rPr>
              <a:t>- поліетиленові</a:t>
            </a:r>
          </a:p>
          <a:p>
            <a:r>
              <a:rPr lang="ru-RU" sz="2400">
                <a:solidFill>
                  <a:schemeClr val="bg1"/>
                </a:solidFill>
                <a:latin typeface="+mj-lt"/>
              </a:rPr>
              <a:t>- полівінілові</a:t>
            </a:r>
          </a:p>
          <a:p>
            <a:r>
              <a:rPr lang="ru-RU" sz="2400">
                <a:solidFill>
                  <a:schemeClr val="bg1"/>
                </a:solidFill>
                <a:latin typeface="+mj-lt"/>
              </a:rPr>
              <a:t>Достатньо біосумісні, хороші фізико-хімічні властивості.</a:t>
            </a:r>
          </a:p>
        </p:txBody>
      </p:sp>
      <p:sp>
        <p:nvSpPr>
          <p:cNvPr id="7" name="Прямоугольник 6"/>
          <p:cNvSpPr/>
          <p:nvPr/>
        </p:nvSpPr>
        <p:spPr>
          <a:xfrm>
            <a:off x="8061095" y="969593"/>
            <a:ext cx="3798613" cy="2677656"/>
          </a:xfrm>
          <a:prstGeom prst="rect">
            <a:avLst/>
          </a:prstGeom>
        </p:spPr>
        <p:txBody>
          <a:bodyPr wrap="square">
            <a:spAutoFit/>
          </a:bodyPr>
          <a:lstStyle/>
          <a:p>
            <a:r>
              <a:rPr lang="ru-RU" sz="2400">
                <a:solidFill>
                  <a:schemeClr val="bg1"/>
                </a:solidFill>
                <a:latin typeface="+mj-lt"/>
              </a:rPr>
              <a:t>Представники</a:t>
            </a:r>
            <a:r>
              <a:rPr lang="ru-RU" sz="2400" smtClean="0">
                <a:solidFill>
                  <a:schemeClr val="bg1"/>
                </a:solidFill>
                <a:latin typeface="+mj-lt"/>
              </a:rPr>
              <a:t>:</a:t>
            </a:r>
          </a:p>
          <a:p>
            <a:r>
              <a:rPr lang="en-US" sz="2000" smtClean="0">
                <a:solidFill>
                  <a:srgbClr val="FFFF00"/>
                </a:solidFill>
                <a:latin typeface="+mj-lt"/>
              </a:rPr>
              <a:t>Diaket</a:t>
            </a:r>
            <a:endParaRPr lang="en-US" sz="2000">
              <a:solidFill>
                <a:srgbClr val="FFFF00"/>
              </a:solidFill>
              <a:latin typeface="+mj-lt"/>
            </a:endParaRPr>
          </a:p>
          <a:p>
            <a:r>
              <a:rPr lang="en-US" sz="2000">
                <a:solidFill>
                  <a:srgbClr val="FFFF00"/>
                </a:solidFill>
                <a:latin typeface="+mj-lt"/>
              </a:rPr>
              <a:t>AH – 26</a:t>
            </a:r>
          </a:p>
          <a:p>
            <a:r>
              <a:rPr lang="en-US" sz="2000">
                <a:solidFill>
                  <a:srgbClr val="FFFF00"/>
                </a:solidFill>
                <a:latin typeface="+mj-lt"/>
              </a:rPr>
              <a:t>AH Plus</a:t>
            </a:r>
          </a:p>
          <a:p>
            <a:r>
              <a:rPr lang="en-US" sz="2000">
                <a:solidFill>
                  <a:srgbClr val="FFFF00"/>
                </a:solidFill>
                <a:latin typeface="+mj-lt"/>
              </a:rPr>
              <a:t>TopSeal</a:t>
            </a:r>
          </a:p>
          <a:p>
            <a:r>
              <a:rPr lang="en-US" sz="2000">
                <a:solidFill>
                  <a:srgbClr val="FFFF00"/>
                </a:solidFill>
                <a:latin typeface="+mj-lt"/>
              </a:rPr>
              <a:t>Endo-Fill</a:t>
            </a:r>
          </a:p>
          <a:p>
            <a:r>
              <a:rPr lang="ru-RU" sz="2000">
                <a:solidFill>
                  <a:srgbClr val="FFFF00"/>
                </a:solidFill>
                <a:latin typeface="+mj-lt"/>
              </a:rPr>
              <a:t>Вієдент</a:t>
            </a:r>
          </a:p>
          <a:p>
            <a:r>
              <a:rPr lang="ru-RU" sz="2000">
                <a:solidFill>
                  <a:schemeClr val="bg1"/>
                </a:solidFill>
                <a:latin typeface="+mj-lt"/>
              </a:rPr>
              <a:t>Форма випуску - "паста - паста"</a:t>
            </a:r>
          </a:p>
        </p:txBody>
      </p:sp>
    </p:spTree>
    <p:extLst>
      <p:ext uri="{BB962C8B-B14F-4D97-AF65-F5344CB8AC3E}">
        <p14:creationId xmlns:p14="http://schemas.microsoft.com/office/powerpoint/2010/main" val="1228655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45495" y="629321"/>
            <a:ext cx="3258200" cy="461665"/>
          </a:xfrm>
          <a:prstGeom prst="rect">
            <a:avLst/>
          </a:prstGeom>
        </p:spPr>
        <p:txBody>
          <a:bodyPr wrap="none">
            <a:spAutoFit/>
          </a:bodyPr>
          <a:lstStyle/>
          <a:p>
            <a:pPr algn="ctr"/>
            <a:r>
              <a:rPr lang="ru-RU" sz="2400">
                <a:solidFill>
                  <a:srgbClr val="FFFF00"/>
                </a:solidFill>
                <a:latin typeface="+mj-lt"/>
              </a:rPr>
              <a:t>Склоіономірні цементи</a:t>
            </a:r>
          </a:p>
        </p:txBody>
      </p:sp>
      <p:pic>
        <p:nvPicPr>
          <p:cNvPr id="4" name="Рисунок 3"/>
          <p:cNvPicPr>
            <a:picLocks noChangeAspect="1"/>
          </p:cNvPicPr>
          <p:nvPr/>
        </p:nvPicPr>
        <p:blipFill>
          <a:blip r:embed="rId2"/>
          <a:stretch>
            <a:fillRect/>
          </a:stretch>
        </p:blipFill>
        <p:spPr>
          <a:xfrm>
            <a:off x="606728" y="1090986"/>
            <a:ext cx="4213473" cy="2852197"/>
          </a:xfrm>
          <a:prstGeom prst="rect">
            <a:avLst/>
          </a:prstGeom>
        </p:spPr>
      </p:pic>
      <p:sp>
        <p:nvSpPr>
          <p:cNvPr id="5" name="Прямоугольник 4"/>
          <p:cNvSpPr/>
          <p:nvPr/>
        </p:nvSpPr>
        <p:spPr>
          <a:xfrm>
            <a:off x="606727" y="4149900"/>
            <a:ext cx="7135763" cy="1631216"/>
          </a:xfrm>
          <a:prstGeom prst="rect">
            <a:avLst/>
          </a:prstGeom>
        </p:spPr>
        <p:txBody>
          <a:bodyPr wrap="square">
            <a:spAutoFit/>
          </a:bodyPr>
          <a:lstStyle/>
          <a:p>
            <a:r>
              <a:rPr lang="ru-RU" sz="2000">
                <a:solidFill>
                  <a:schemeClr val="bg1"/>
                </a:solidFill>
                <a:latin typeface="+mj-lt"/>
              </a:rPr>
              <a:t>Мають справжню адгезію до твердих тканин зуба</a:t>
            </a:r>
          </a:p>
          <a:p>
            <a:r>
              <a:rPr lang="ru-RU" sz="2000">
                <a:solidFill>
                  <a:schemeClr val="bg1"/>
                </a:solidFill>
                <a:latin typeface="+mj-lt"/>
              </a:rPr>
              <a:t>Здатні якісно герметизувати кореневий канал</a:t>
            </a:r>
          </a:p>
          <a:p>
            <a:r>
              <a:rPr lang="ru-RU" sz="2000">
                <a:solidFill>
                  <a:schemeClr val="bg1"/>
                </a:solidFill>
                <a:latin typeface="+mj-lt"/>
              </a:rPr>
              <a:t>Мають пролонгований робочий час та час затвердіння</a:t>
            </a:r>
          </a:p>
          <a:p>
            <a:r>
              <a:rPr lang="ru-RU" sz="2000">
                <a:solidFill>
                  <a:schemeClr val="bg1"/>
                </a:solidFill>
                <a:latin typeface="+mj-lt"/>
              </a:rPr>
              <a:t>АЛЕ!!!</a:t>
            </a:r>
          </a:p>
          <a:p>
            <a:r>
              <a:rPr lang="ru-RU" sz="2000">
                <a:solidFill>
                  <a:schemeClr val="bg1"/>
                </a:solidFill>
                <a:latin typeface="+mj-lt"/>
              </a:rPr>
              <a:t>Практично неможливо вивести СІЦ із кореневого каналу.</a:t>
            </a:r>
          </a:p>
        </p:txBody>
      </p:sp>
      <p:sp>
        <p:nvSpPr>
          <p:cNvPr id="6" name="Прямоугольник 5"/>
          <p:cNvSpPr/>
          <p:nvPr/>
        </p:nvSpPr>
        <p:spPr>
          <a:xfrm>
            <a:off x="4960827" y="1184798"/>
            <a:ext cx="2136867" cy="461665"/>
          </a:xfrm>
          <a:prstGeom prst="rect">
            <a:avLst/>
          </a:prstGeom>
        </p:spPr>
        <p:txBody>
          <a:bodyPr wrap="none">
            <a:spAutoFit/>
          </a:bodyPr>
          <a:lstStyle/>
          <a:p>
            <a:r>
              <a:rPr lang="ru-RU" sz="2400">
                <a:solidFill>
                  <a:schemeClr val="bg1"/>
                </a:solidFill>
                <a:latin typeface="+mj-lt"/>
              </a:rPr>
              <a:t>Представники:</a:t>
            </a:r>
          </a:p>
        </p:txBody>
      </p:sp>
      <p:sp>
        <p:nvSpPr>
          <p:cNvPr id="7" name="Прямоугольник 6"/>
          <p:cNvSpPr/>
          <p:nvPr/>
        </p:nvSpPr>
        <p:spPr>
          <a:xfrm>
            <a:off x="5218632" y="2020278"/>
            <a:ext cx="3284433" cy="1323439"/>
          </a:xfrm>
          <a:prstGeom prst="rect">
            <a:avLst/>
          </a:prstGeom>
        </p:spPr>
        <p:txBody>
          <a:bodyPr wrap="square">
            <a:spAutoFit/>
          </a:bodyPr>
          <a:lstStyle/>
          <a:p>
            <a:r>
              <a:rPr lang="en-US" sz="2000">
                <a:solidFill>
                  <a:srgbClr val="FFFF00"/>
                </a:solidFill>
                <a:latin typeface="+mj-lt"/>
              </a:rPr>
              <a:t>Ketac – Endo</a:t>
            </a:r>
          </a:p>
          <a:p>
            <a:r>
              <a:rPr lang="en-US" sz="2000">
                <a:solidFill>
                  <a:srgbClr val="FFFF00"/>
                </a:solidFill>
                <a:latin typeface="+mj-lt"/>
              </a:rPr>
              <a:t>Endion</a:t>
            </a:r>
          </a:p>
          <a:p>
            <a:r>
              <a:rPr lang="en-US" sz="2000">
                <a:solidFill>
                  <a:srgbClr val="FFFF00"/>
                </a:solidFill>
                <a:latin typeface="+mj-lt"/>
              </a:rPr>
              <a:t>Endo-Jen</a:t>
            </a:r>
          </a:p>
          <a:p>
            <a:r>
              <a:rPr lang="ru-RU" sz="2000">
                <a:solidFill>
                  <a:srgbClr val="FFFF00"/>
                </a:solidFill>
                <a:latin typeface="+mj-lt"/>
              </a:rPr>
              <a:t>Стіодент</a:t>
            </a:r>
          </a:p>
        </p:txBody>
      </p:sp>
      <p:pic>
        <p:nvPicPr>
          <p:cNvPr id="2" name="Рисунок 1"/>
          <p:cNvPicPr>
            <a:picLocks noChangeAspect="1"/>
          </p:cNvPicPr>
          <p:nvPr/>
        </p:nvPicPr>
        <p:blipFill>
          <a:blip r:embed="rId3"/>
          <a:stretch>
            <a:fillRect/>
          </a:stretch>
        </p:blipFill>
        <p:spPr>
          <a:xfrm>
            <a:off x="8044321" y="1090986"/>
            <a:ext cx="3193398" cy="2874058"/>
          </a:xfrm>
          <a:prstGeom prst="rect">
            <a:avLst/>
          </a:prstGeom>
        </p:spPr>
      </p:pic>
    </p:spTree>
    <p:extLst>
      <p:ext uri="{BB962C8B-B14F-4D97-AF65-F5344CB8AC3E}">
        <p14:creationId xmlns:p14="http://schemas.microsoft.com/office/powerpoint/2010/main" val="3937954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1493" y="473730"/>
            <a:ext cx="10519871" cy="2677656"/>
          </a:xfrm>
          <a:prstGeom prst="rect">
            <a:avLst/>
          </a:prstGeom>
        </p:spPr>
        <p:txBody>
          <a:bodyPr wrap="square">
            <a:spAutoFit/>
          </a:bodyPr>
          <a:lstStyle/>
          <a:p>
            <a:r>
              <a:rPr lang="ru-RU" sz="2400">
                <a:solidFill>
                  <a:srgbClr val="FFFF00"/>
                </a:solidFill>
                <a:latin typeface="+mj-lt"/>
              </a:rPr>
              <a:t>Критерії можливості постійної обтурації кореневого каналу</a:t>
            </a:r>
            <a:r>
              <a:rPr lang="ru-RU" sz="2400" smtClean="0">
                <a:solidFill>
                  <a:srgbClr val="FFFF00"/>
                </a:solidFill>
                <a:latin typeface="+mj-lt"/>
              </a:rPr>
              <a:t>:</a:t>
            </a:r>
          </a:p>
          <a:p>
            <a:pPr marL="342900" indent="-342900">
              <a:buFont typeface="Arial" panose="020B0604020202020204" pitchFamily="34" charset="0"/>
              <a:buChar char="•"/>
            </a:pPr>
            <a:r>
              <a:rPr lang="ru-RU" sz="2400" smtClean="0">
                <a:solidFill>
                  <a:schemeClr val="bg1"/>
                </a:solidFill>
                <a:latin typeface="+mj-lt"/>
              </a:rPr>
              <a:t>відсутність </a:t>
            </a:r>
            <a:r>
              <a:rPr lang="ru-RU" sz="2400">
                <a:solidFill>
                  <a:schemeClr val="bg1"/>
                </a:solidFill>
                <a:latin typeface="+mj-lt"/>
              </a:rPr>
              <a:t>болю, припухлості, абсцесу;</a:t>
            </a:r>
          </a:p>
          <a:p>
            <a:pPr marL="342900" indent="-342900">
              <a:buFont typeface="Arial" panose="020B0604020202020204" pitchFamily="34" charset="0"/>
              <a:buChar char="•"/>
            </a:pPr>
            <a:r>
              <a:rPr lang="ru-RU" sz="2400">
                <a:solidFill>
                  <a:schemeClr val="bg1"/>
                </a:solidFill>
                <a:latin typeface="+mj-lt"/>
              </a:rPr>
              <a:t>безболісність перкусії;</a:t>
            </a:r>
          </a:p>
          <a:p>
            <a:pPr marL="342900" indent="-342900">
              <a:buFont typeface="Arial" panose="020B0604020202020204" pitchFamily="34" charset="0"/>
              <a:buChar char="•"/>
            </a:pPr>
            <a:r>
              <a:rPr lang="ru-RU" sz="2400">
                <a:solidFill>
                  <a:schemeClr val="bg1"/>
                </a:solidFill>
                <a:latin typeface="+mj-lt"/>
              </a:rPr>
              <a:t>безболісність при пальпації перехідної складки;</a:t>
            </a:r>
          </a:p>
          <a:p>
            <a:pPr marL="342900" indent="-342900">
              <a:buFont typeface="Arial" panose="020B0604020202020204" pitchFamily="34" charset="0"/>
              <a:buChar char="•"/>
            </a:pPr>
            <a:r>
              <a:rPr lang="ru-RU" sz="2400">
                <a:solidFill>
                  <a:schemeClr val="bg1"/>
                </a:solidFill>
                <a:latin typeface="+mj-lt"/>
              </a:rPr>
              <a:t>відсутність ексудату (крові) у каналі;</a:t>
            </a:r>
          </a:p>
          <a:p>
            <a:pPr marL="342900" indent="-342900">
              <a:buFont typeface="Arial" panose="020B0604020202020204" pitchFamily="34" charset="0"/>
              <a:buChar char="•"/>
            </a:pPr>
            <a:r>
              <a:rPr lang="ru-RU" sz="2400">
                <a:solidFill>
                  <a:schemeClr val="bg1"/>
                </a:solidFill>
                <a:latin typeface="+mj-lt"/>
              </a:rPr>
              <a:t>відсутність запаху у каналі;</a:t>
            </a:r>
          </a:p>
          <a:p>
            <a:pPr marL="342900" indent="-342900">
              <a:buFont typeface="Arial" panose="020B0604020202020204" pitchFamily="34" charset="0"/>
              <a:buChar char="•"/>
            </a:pPr>
            <a:r>
              <a:rPr lang="ru-RU" sz="2400" smtClean="0">
                <a:solidFill>
                  <a:schemeClr val="bg1"/>
                </a:solidFill>
                <a:latin typeface="+mj-lt"/>
              </a:rPr>
              <a:t>світла дентинна тирса </a:t>
            </a:r>
            <a:r>
              <a:rPr lang="ru-RU" sz="2400">
                <a:solidFill>
                  <a:schemeClr val="bg1"/>
                </a:solidFill>
                <a:latin typeface="+mj-lt"/>
              </a:rPr>
              <a:t>зі стінок каналу. </a:t>
            </a:r>
          </a:p>
        </p:txBody>
      </p:sp>
      <p:sp>
        <p:nvSpPr>
          <p:cNvPr id="3" name="Прямоугольник 2"/>
          <p:cNvSpPr/>
          <p:nvPr/>
        </p:nvSpPr>
        <p:spPr>
          <a:xfrm>
            <a:off x="931493" y="3151386"/>
            <a:ext cx="10084036" cy="3231654"/>
          </a:xfrm>
          <a:prstGeom prst="rect">
            <a:avLst/>
          </a:prstGeom>
        </p:spPr>
        <p:txBody>
          <a:bodyPr wrap="square">
            <a:spAutoFit/>
          </a:bodyPr>
          <a:lstStyle/>
          <a:p>
            <a:r>
              <a:rPr lang="ru-RU" sz="2400">
                <a:solidFill>
                  <a:srgbClr val="FFFF00"/>
                </a:solidFill>
                <a:latin typeface="+mj-lt"/>
              </a:rPr>
              <a:t>Методика пломбування кореневого каналу.</a:t>
            </a:r>
          </a:p>
          <a:p>
            <a:r>
              <a:rPr lang="ru-RU" sz="2000" smtClean="0">
                <a:solidFill>
                  <a:schemeClr val="bg1"/>
                </a:solidFill>
                <a:latin typeface="+mj-lt"/>
              </a:rPr>
              <a:t>Пломбування </a:t>
            </a:r>
            <a:r>
              <a:rPr lang="ru-RU" sz="2000">
                <a:solidFill>
                  <a:schemeClr val="bg1"/>
                </a:solidFill>
                <a:latin typeface="+mj-lt"/>
              </a:rPr>
              <a:t>включає наступні етапи:  </a:t>
            </a:r>
          </a:p>
          <a:p>
            <a:r>
              <a:rPr lang="ru-RU" sz="2000">
                <a:solidFill>
                  <a:schemeClr val="bg1"/>
                </a:solidFill>
                <a:latin typeface="+mj-lt"/>
              </a:rPr>
              <a:t>1.  Вибір методу пломбування.</a:t>
            </a:r>
          </a:p>
          <a:p>
            <a:r>
              <a:rPr lang="ru-RU" sz="2000">
                <a:solidFill>
                  <a:schemeClr val="bg1"/>
                </a:solidFill>
                <a:latin typeface="+mj-lt"/>
              </a:rPr>
              <a:t>2.  Підготовка матеріалу і інструментів.</a:t>
            </a:r>
          </a:p>
          <a:p>
            <a:r>
              <a:rPr lang="ru-RU" sz="2000">
                <a:solidFill>
                  <a:schemeClr val="bg1"/>
                </a:solidFill>
                <a:latin typeface="+mj-lt"/>
              </a:rPr>
              <a:t>3.  Ізоляція зуба від слини.</a:t>
            </a:r>
          </a:p>
          <a:p>
            <a:r>
              <a:rPr lang="ru-RU" sz="2000">
                <a:solidFill>
                  <a:schemeClr val="bg1"/>
                </a:solidFill>
                <a:latin typeface="+mj-lt"/>
              </a:rPr>
              <a:t>4.  Антисептична обробка.</a:t>
            </a:r>
          </a:p>
          <a:p>
            <a:r>
              <a:rPr lang="ru-RU" sz="2000">
                <a:solidFill>
                  <a:schemeClr val="bg1"/>
                </a:solidFill>
                <a:latin typeface="+mj-lt"/>
              </a:rPr>
              <a:t>5.  Висушування каналу.</a:t>
            </a:r>
          </a:p>
          <a:p>
            <a:r>
              <a:rPr lang="ru-RU" sz="2000">
                <a:solidFill>
                  <a:schemeClr val="bg1"/>
                </a:solidFill>
                <a:latin typeface="+mj-lt"/>
              </a:rPr>
              <a:t>6.  Пломбування каналу.</a:t>
            </a:r>
          </a:p>
          <a:p>
            <a:r>
              <a:rPr lang="ru-RU" sz="2000">
                <a:solidFill>
                  <a:schemeClr val="bg1"/>
                </a:solidFill>
                <a:latin typeface="+mj-lt"/>
              </a:rPr>
              <a:t>7. Рентгенівський контроль пломбування. </a:t>
            </a:r>
          </a:p>
          <a:p>
            <a:r>
              <a:rPr lang="ru-RU" sz="2000">
                <a:solidFill>
                  <a:schemeClr val="bg1"/>
                </a:solidFill>
                <a:latin typeface="+mj-lt"/>
              </a:rPr>
              <a:t>8. Пломбування порожнини.</a:t>
            </a:r>
          </a:p>
        </p:txBody>
      </p:sp>
    </p:spTree>
    <p:extLst>
      <p:ext uri="{BB962C8B-B14F-4D97-AF65-F5344CB8AC3E}">
        <p14:creationId xmlns:p14="http://schemas.microsoft.com/office/powerpoint/2010/main" val="1463303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3107" y="253306"/>
            <a:ext cx="11588097" cy="6340197"/>
          </a:xfrm>
          <a:prstGeom prst="rect">
            <a:avLst/>
          </a:prstGeom>
        </p:spPr>
        <p:txBody>
          <a:bodyPr wrap="square">
            <a:spAutoFit/>
          </a:bodyPr>
          <a:lstStyle/>
          <a:p>
            <a:pPr algn="ctr"/>
            <a:r>
              <a:rPr lang="ru-RU" sz="3200">
                <a:solidFill>
                  <a:srgbClr val="FFFF00"/>
                </a:solidFill>
                <a:latin typeface="+mj-lt"/>
              </a:rPr>
              <a:t>Способи пломбування кореневого каналу</a:t>
            </a:r>
            <a:r>
              <a:rPr lang="ru-RU" sz="3200" smtClean="0">
                <a:solidFill>
                  <a:srgbClr val="FFFF00"/>
                </a:solidFill>
                <a:latin typeface="+mj-lt"/>
              </a:rPr>
              <a:t>:</a:t>
            </a:r>
            <a:endParaRPr lang="en-US" sz="3200" smtClean="0">
              <a:solidFill>
                <a:srgbClr val="FFFF00"/>
              </a:solidFill>
              <a:latin typeface="+mj-lt"/>
            </a:endParaRPr>
          </a:p>
          <a:p>
            <a:r>
              <a:rPr lang="ru-RU">
                <a:solidFill>
                  <a:schemeClr val="bg1"/>
                </a:solidFill>
                <a:latin typeface="+mj-lt"/>
              </a:rPr>
              <a:t>Існують такі </a:t>
            </a:r>
            <a:r>
              <a:rPr lang="ru-RU" smtClean="0">
                <a:solidFill>
                  <a:schemeClr val="bg1"/>
                </a:solidFill>
                <a:latin typeface="+mj-lt"/>
              </a:rPr>
              <a:t>сучасні методи </a:t>
            </a:r>
            <a:r>
              <a:rPr lang="ru-RU">
                <a:solidFill>
                  <a:schemeClr val="bg1"/>
                </a:solidFill>
                <a:latin typeface="+mj-lt"/>
              </a:rPr>
              <a:t>обтурації кореневих каналів:</a:t>
            </a:r>
          </a:p>
          <a:p>
            <a:r>
              <a:rPr lang="ru-RU">
                <a:solidFill>
                  <a:srgbClr val="FFFF00"/>
                </a:solidFill>
                <a:latin typeface="+mj-lt"/>
              </a:rPr>
              <a:t>1) холодними гуттаперчевими штифтами:</a:t>
            </a:r>
          </a:p>
          <a:p>
            <a:r>
              <a:rPr lang="ru-RU">
                <a:solidFill>
                  <a:srgbClr val="FFFF00"/>
                </a:solidFill>
                <a:latin typeface="+mj-lt"/>
              </a:rPr>
              <a:t>– метод </a:t>
            </a:r>
            <a:r>
              <a:rPr lang="ru-RU" smtClean="0">
                <a:solidFill>
                  <a:srgbClr val="FFFF00"/>
                </a:solidFill>
                <a:latin typeface="+mj-lt"/>
              </a:rPr>
              <a:t>моноштифта </a:t>
            </a:r>
            <a:r>
              <a:rPr lang="ru-RU">
                <a:solidFill>
                  <a:srgbClr val="FFFF00"/>
                </a:solidFill>
                <a:latin typeface="+mj-lt"/>
              </a:rPr>
              <a:t>(не може застосовуватися у клініці, </a:t>
            </a:r>
            <a:r>
              <a:rPr lang="ru-RU" smtClean="0">
                <a:solidFill>
                  <a:srgbClr val="FFFF00"/>
                </a:solidFill>
                <a:latin typeface="+mj-lt"/>
              </a:rPr>
              <a:t>оскільки</a:t>
            </a:r>
            <a:r>
              <a:rPr lang="en-US" smtClean="0">
                <a:solidFill>
                  <a:srgbClr val="FFFF00"/>
                </a:solidFill>
                <a:latin typeface="+mj-lt"/>
              </a:rPr>
              <a:t> </a:t>
            </a:r>
            <a:r>
              <a:rPr lang="ru-RU" smtClean="0">
                <a:solidFill>
                  <a:srgbClr val="FFFF00"/>
                </a:solidFill>
                <a:latin typeface="+mj-lt"/>
              </a:rPr>
              <a:t>результат </a:t>
            </a:r>
            <a:r>
              <a:rPr lang="ru-RU">
                <a:solidFill>
                  <a:srgbClr val="FFFF00"/>
                </a:solidFill>
                <a:latin typeface="+mj-lt"/>
              </a:rPr>
              <a:t>не відповідає критеріям якості обтурації);</a:t>
            </a:r>
          </a:p>
          <a:p>
            <a:r>
              <a:rPr lang="ru-RU">
                <a:solidFill>
                  <a:srgbClr val="FFFF00"/>
                </a:solidFill>
                <a:latin typeface="+mj-lt"/>
              </a:rPr>
              <a:t>- латеральна конденсація (ущільнення) гуттаперчі та її модифікації;</a:t>
            </a:r>
          </a:p>
          <a:p>
            <a:r>
              <a:rPr lang="ru-RU">
                <a:solidFill>
                  <a:srgbClr val="FFFF00"/>
                </a:solidFill>
                <a:latin typeface="+mj-lt"/>
              </a:rPr>
              <a:t>2) хімічно пластифікованою холодною гуттаперчею з </a:t>
            </a:r>
            <a:r>
              <a:rPr lang="ru-RU" smtClean="0">
                <a:solidFill>
                  <a:srgbClr val="FFFF00"/>
                </a:solidFill>
                <a:latin typeface="+mj-lt"/>
              </a:rPr>
              <a:t>застосуванням </a:t>
            </a:r>
            <a:r>
              <a:rPr lang="ru-RU">
                <a:solidFill>
                  <a:srgbClr val="FFFF00"/>
                </a:solidFill>
                <a:latin typeface="+mj-lt"/>
              </a:rPr>
              <a:t>спеціальних масел і розчинників;</a:t>
            </a:r>
          </a:p>
          <a:p>
            <a:r>
              <a:rPr lang="ru-RU">
                <a:solidFill>
                  <a:srgbClr val="FFFF00"/>
                </a:solidFill>
                <a:latin typeface="+mj-lt"/>
              </a:rPr>
              <a:t>3) розігрітою гуттаперчею:</a:t>
            </a:r>
          </a:p>
          <a:p>
            <a:r>
              <a:rPr lang="ru-RU">
                <a:solidFill>
                  <a:srgbClr val="FFFF00"/>
                </a:solidFill>
                <a:latin typeface="+mj-lt"/>
              </a:rPr>
              <a:t>- Вертикальна конденсація (ущільнення) гуттаперчі;</a:t>
            </a:r>
          </a:p>
          <a:p>
            <a:r>
              <a:rPr lang="ru-RU">
                <a:solidFill>
                  <a:srgbClr val="FFFF00"/>
                </a:solidFill>
                <a:latin typeface="+mj-lt"/>
              </a:rPr>
              <a:t>- Обтурація фрагментованої гуттаперчей;</a:t>
            </a:r>
          </a:p>
          <a:p>
            <a:r>
              <a:rPr lang="ru-RU">
                <a:solidFill>
                  <a:srgbClr val="FFFF00"/>
                </a:solidFill>
                <a:latin typeface="+mj-lt"/>
              </a:rPr>
              <a:t>- Латерально-вертикальна конденсація (ущільнення);</a:t>
            </a:r>
          </a:p>
          <a:p>
            <a:r>
              <a:rPr lang="ru-RU">
                <a:solidFill>
                  <a:srgbClr val="FFFF00"/>
                </a:solidFill>
                <a:latin typeface="+mj-lt"/>
              </a:rPr>
              <a:t>– термомеханічне ущільнення та використання гутта-конденсора;</a:t>
            </a:r>
          </a:p>
          <a:p>
            <a:r>
              <a:rPr lang="ru-RU">
                <a:solidFill>
                  <a:srgbClr val="FFFF00"/>
                </a:solidFill>
                <a:latin typeface="+mj-lt"/>
              </a:rPr>
              <a:t>- ультразвукова пластифікація гуттаперчі;</a:t>
            </a:r>
          </a:p>
          <a:p>
            <a:r>
              <a:rPr lang="ru-RU">
                <a:solidFill>
                  <a:srgbClr val="FFFF00"/>
                </a:solidFill>
                <a:latin typeface="+mj-lt"/>
              </a:rPr>
              <a:t>4) термопластифікованою гуттаперчею:</a:t>
            </a:r>
          </a:p>
          <a:p>
            <a:r>
              <a:rPr lang="ru-RU">
                <a:solidFill>
                  <a:srgbClr val="FFFF00"/>
                </a:solidFill>
                <a:latin typeface="+mj-lt"/>
              </a:rPr>
              <a:t>– ін'єкція шприцом або застосування системи </a:t>
            </a:r>
            <a:r>
              <a:rPr lang="en-US">
                <a:solidFill>
                  <a:srgbClr val="FFFF00"/>
                </a:solidFill>
                <a:latin typeface="+mj-lt"/>
              </a:rPr>
              <a:t>Ultrafil;</a:t>
            </a:r>
          </a:p>
          <a:p>
            <a:r>
              <a:rPr lang="en-US">
                <a:solidFill>
                  <a:srgbClr val="FFFF00"/>
                </a:solidFill>
                <a:latin typeface="+mj-lt"/>
              </a:rPr>
              <a:t>- </a:t>
            </a:r>
            <a:r>
              <a:rPr lang="ru-RU">
                <a:solidFill>
                  <a:srgbClr val="FFFF00"/>
                </a:solidFill>
                <a:latin typeface="+mj-lt"/>
              </a:rPr>
              <a:t>Використання двофазної гуттаперчі;</a:t>
            </a:r>
          </a:p>
          <a:p>
            <a:r>
              <a:rPr lang="ru-RU">
                <a:solidFill>
                  <a:srgbClr val="FFFF00"/>
                </a:solidFill>
                <a:latin typeface="+mj-lt"/>
              </a:rPr>
              <a:t>- Обтурація адгезивними матеріалами.</a:t>
            </a:r>
          </a:p>
          <a:p>
            <a:r>
              <a:rPr lang="ru-RU">
                <a:solidFill>
                  <a:schemeClr val="bg1"/>
                </a:solidFill>
                <a:latin typeface="+mj-lt"/>
              </a:rPr>
              <a:t>У 6-му виданні «Словника сучасної термінології в ендодонтії</a:t>
            </a:r>
            <a:r>
              <a:rPr lang="ru-RU" smtClean="0">
                <a:solidFill>
                  <a:schemeClr val="bg1"/>
                </a:solidFill>
                <a:latin typeface="+mj-lt"/>
              </a:rPr>
              <a:t>» (</a:t>
            </a:r>
            <a:r>
              <a:rPr lang="en-US">
                <a:solidFill>
                  <a:schemeClr val="bg1"/>
                </a:solidFill>
                <a:latin typeface="+mj-lt"/>
              </a:rPr>
              <a:t>The Glossary-Contemporary Terminology for Endodontics) </a:t>
            </a:r>
            <a:r>
              <a:rPr lang="ru-RU">
                <a:solidFill>
                  <a:schemeClr val="bg1"/>
                </a:solidFill>
                <a:latin typeface="+mj-lt"/>
              </a:rPr>
              <a:t>підкреслена </a:t>
            </a:r>
            <a:r>
              <a:rPr lang="ru-RU" smtClean="0">
                <a:solidFill>
                  <a:schemeClr val="bg1"/>
                </a:solidFill>
                <a:latin typeface="+mj-lt"/>
              </a:rPr>
              <a:t>актуальність </a:t>
            </a:r>
            <a:r>
              <a:rPr lang="ru-RU">
                <a:solidFill>
                  <a:schemeClr val="bg1"/>
                </a:solidFill>
                <a:latin typeface="+mj-lt"/>
              </a:rPr>
              <a:t>використання терміна «ущільнення» стосовно </a:t>
            </a:r>
            <a:r>
              <a:rPr lang="ru-RU" smtClean="0">
                <a:solidFill>
                  <a:schemeClr val="bg1"/>
                </a:solidFill>
                <a:latin typeface="+mj-lt"/>
              </a:rPr>
              <a:t>техніку </a:t>
            </a:r>
            <a:r>
              <a:rPr lang="ru-RU">
                <a:solidFill>
                  <a:schemeClr val="bg1"/>
                </a:solidFill>
                <a:latin typeface="+mj-lt"/>
              </a:rPr>
              <a:t>обтурації; термін «конденсація», згідно з тлумаченням </a:t>
            </a:r>
            <a:r>
              <a:rPr lang="ru-RU" smtClean="0">
                <a:solidFill>
                  <a:schemeClr val="bg1"/>
                </a:solidFill>
                <a:latin typeface="+mj-lt"/>
              </a:rPr>
              <a:t>словника,більш </a:t>
            </a:r>
            <a:r>
              <a:rPr lang="ru-RU">
                <a:solidFill>
                  <a:schemeClr val="bg1"/>
                </a:solidFill>
                <a:latin typeface="+mj-lt"/>
              </a:rPr>
              <a:t>застосовний до рідини або газу.</a:t>
            </a:r>
            <a:endParaRPr lang="ru-RU" smtClean="0">
              <a:solidFill>
                <a:schemeClr val="bg1"/>
              </a:solidFill>
              <a:latin typeface="+mj-lt"/>
            </a:endParaRPr>
          </a:p>
          <a:p>
            <a:pPr algn="ctr"/>
            <a:endParaRPr lang="ru-RU" sz="3200" smtClean="0">
              <a:solidFill>
                <a:srgbClr val="FFFF00"/>
              </a:solidFill>
              <a:latin typeface="+mj-lt"/>
            </a:endParaRPr>
          </a:p>
        </p:txBody>
      </p:sp>
    </p:spTree>
    <p:extLst>
      <p:ext uri="{BB962C8B-B14F-4D97-AF65-F5344CB8AC3E}">
        <p14:creationId xmlns:p14="http://schemas.microsoft.com/office/powerpoint/2010/main" val="1846331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62637" y="458801"/>
            <a:ext cx="6826549" cy="584775"/>
          </a:xfrm>
          <a:prstGeom prst="rect">
            <a:avLst/>
          </a:prstGeom>
        </p:spPr>
        <p:txBody>
          <a:bodyPr wrap="none">
            <a:spAutoFit/>
          </a:bodyPr>
          <a:lstStyle/>
          <a:p>
            <a:r>
              <a:rPr lang="ru-RU" sz="3200">
                <a:solidFill>
                  <a:srgbClr val="FFFF00"/>
                </a:solidFill>
                <a:latin typeface="+mj-lt"/>
              </a:rPr>
              <a:t>Пломбування каналу ручним методом</a:t>
            </a:r>
          </a:p>
        </p:txBody>
      </p:sp>
      <p:pic>
        <p:nvPicPr>
          <p:cNvPr id="3" name="Рисунок 2"/>
          <p:cNvPicPr>
            <a:picLocks noChangeAspect="1"/>
          </p:cNvPicPr>
          <p:nvPr/>
        </p:nvPicPr>
        <p:blipFill>
          <a:blip r:embed="rId2"/>
          <a:stretch>
            <a:fillRect/>
          </a:stretch>
        </p:blipFill>
        <p:spPr>
          <a:xfrm>
            <a:off x="3238674" y="1488368"/>
            <a:ext cx="6074474" cy="4179435"/>
          </a:xfrm>
          <a:prstGeom prst="rect">
            <a:avLst/>
          </a:prstGeom>
        </p:spPr>
      </p:pic>
    </p:spTree>
    <p:extLst>
      <p:ext uri="{BB962C8B-B14F-4D97-AF65-F5344CB8AC3E}">
        <p14:creationId xmlns:p14="http://schemas.microsoft.com/office/powerpoint/2010/main" val="3075802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139181" y="1416145"/>
            <a:ext cx="5913633" cy="3670110"/>
          </a:xfrm>
          <a:prstGeom prst="rect">
            <a:avLst/>
          </a:prstGeom>
        </p:spPr>
      </p:pic>
      <p:sp>
        <p:nvSpPr>
          <p:cNvPr id="3" name="Прямоугольник 2"/>
          <p:cNvSpPr/>
          <p:nvPr/>
        </p:nvSpPr>
        <p:spPr>
          <a:xfrm>
            <a:off x="2584875" y="441226"/>
            <a:ext cx="7022243" cy="584775"/>
          </a:xfrm>
          <a:prstGeom prst="rect">
            <a:avLst/>
          </a:prstGeom>
        </p:spPr>
        <p:txBody>
          <a:bodyPr wrap="none">
            <a:spAutoFit/>
          </a:bodyPr>
          <a:lstStyle/>
          <a:p>
            <a:r>
              <a:rPr lang="ru-RU" sz="3200">
                <a:solidFill>
                  <a:srgbClr val="FFFF00"/>
                </a:solidFill>
                <a:latin typeface="+mj-lt"/>
              </a:rPr>
              <a:t>Пломбування каналу ручним способом</a:t>
            </a:r>
          </a:p>
        </p:txBody>
      </p:sp>
      <p:sp>
        <p:nvSpPr>
          <p:cNvPr id="4" name="Прямоугольник 3"/>
          <p:cNvSpPr/>
          <p:nvPr/>
        </p:nvSpPr>
        <p:spPr>
          <a:xfrm>
            <a:off x="2379132" y="5281768"/>
            <a:ext cx="7704667" cy="400110"/>
          </a:xfrm>
          <a:prstGeom prst="rect">
            <a:avLst/>
          </a:prstGeom>
        </p:spPr>
        <p:txBody>
          <a:bodyPr wrap="square">
            <a:spAutoFit/>
          </a:bodyPr>
          <a:lstStyle/>
          <a:p>
            <a:r>
              <a:rPr lang="ru-RU" sz="2000">
                <a:solidFill>
                  <a:schemeClr val="bg1"/>
                </a:solidFill>
                <a:latin typeface="+mj-lt"/>
              </a:rPr>
              <a:t>правильне (б) та неправильне (а, в) пломбування кореневих каналів</a:t>
            </a:r>
          </a:p>
        </p:txBody>
      </p:sp>
    </p:spTree>
    <p:extLst>
      <p:ext uri="{BB962C8B-B14F-4D97-AF65-F5344CB8AC3E}">
        <p14:creationId xmlns:p14="http://schemas.microsoft.com/office/powerpoint/2010/main" val="74780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799" y="430368"/>
            <a:ext cx="9956801" cy="1077218"/>
          </a:xfrm>
          <a:prstGeom prst="rect">
            <a:avLst/>
          </a:prstGeom>
        </p:spPr>
        <p:txBody>
          <a:bodyPr wrap="square">
            <a:spAutoFit/>
          </a:bodyPr>
          <a:lstStyle/>
          <a:p>
            <a:pPr algn="ctr"/>
            <a:r>
              <a:rPr lang="ru-RU" sz="3200">
                <a:solidFill>
                  <a:srgbClr val="FFFF00"/>
                </a:solidFill>
                <a:latin typeface="+mj-lt"/>
              </a:rPr>
              <a:t>Методика пломбування каналу методом одного штифта і пасти </a:t>
            </a:r>
          </a:p>
        </p:txBody>
      </p:sp>
      <p:pic>
        <p:nvPicPr>
          <p:cNvPr id="3" name="Рисунок 2"/>
          <p:cNvPicPr>
            <a:picLocks noChangeAspect="1"/>
          </p:cNvPicPr>
          <p:nvPr/>
        </p:nvPicPr>
        <p:blipFill>
          <a:blip r:embed="rId2"/>
          <a:stretch>
            <a:fillRect/>
          </a:stretch>
        </p:blipFill>
        <p:spPr>
          <a:xfrm>
            <a:off x="3039752" y="1507586"/>
            <a:ext cx="6010893" cy="4523617"/>
          </a:xfrm>
          <a:prstGeom prst="rect">
            <a:avLst/>
          </a:prstGeom>
        </p:spPr>
      </p:pic>
    </p:spTree>
    <p:extLst>
      <p:ext uri="{BB962C8B-B14F-4D97-AF65-F5344CB8AC3E}">
        <p14:creationId xmlns:p14="http://schemas.microsoft.com/office/powerpoint/2010/main" val="351205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78236" y="501134"/>
            <a:ext cx="5449505" cy="461665"/>
          </a:xfrm>
          <a:prstGeom prst="rect">
            <a:avLst/>
          </a:prstGeom>
        </p:spPr>
        <p:txBody>
          <a:bodyPr wrap="none">
            <a:spAutoFit/>
          </a:bodyPr>
          <a:lstStyle/>
          <a:p>
            <a:r>
              <a:rPr lang="ru-RU" sz="2400" dirty="0">
                <a:solidFill>
                  <a:srgbClr val="FFFF00"/>
                </a:solidFill>
                <a:latin typeface="+mj-lt"/>
              </a:rPr>
              <a:t>Методика </a:t>
            </a:r>
            <a:r>
              <a:rPr lang="ru-RU" sz="2400" dirty="0" err="1">
                <a:solidFill>
                  <a:srgbClr val="FFFF00"/>
                </a:solidFill>
                <a:latin typeface="+mj-lt"/>
              </a:rPr>
              <a:t>пломбування</a:t>
            </a:r>
            <a:r>
              <a:rPr lang="ru-RU" sz="2400">
                <a:solidFill>
                  <a:srgbClr val="FFFF00"/>
                </a:solidFill>
                <a:latin typeface="+mj-lt"/>
              </a:rPr>
              <a:t> одним штифтом</a:t>
            </a:r>
          </a:p>
        </p:txBody>
      </p:sp>
      <p:sp>
        <p:nvSpPr>
          <p:cNvPr id="4" name="Прямоугольник 3"/>
          <p:cNvSpPr/>
          <p:nvPr/>
        </p:nvSpPr>
        <p:spPr>
          <a:xfrm>
            <a:off x="791910" y="1105832"/>
            <a:ext cx="6096000" cy="5078313"/>
          </a:xfrm>
          <a:prstGeom prst="rect">
            <a:avLst/>
          </a:prstGeom>
        </p:spPr>
        <p:txBody>
          <a:bodyPr>
            <a:spAutoFit/>
          </a:bodyPr>
          <a:lstStyle/>
          <a:p>
            <a:pPr algn="just"/>
            <a:r>
              <a:rPr lang="ru-RU">
                <a:solidFill>
                  <a:schemeClr val="bg1"/>
                </a:solidFill>
                <a:latin typeface="+mj-lt"/>
              </a:rPr>
              <a:t>Методика пломбування кореневого каналу одним штифтом передбачає цементування гутаперчевого штифта, який має максимально відповідати апікальній частині кореневого каналу, силер при цьому має заповнити надлишковий простір навколо нього. В ідеальному варіанті необхідно, щоб стандартний штифт підходив під відпрепарований кореневий канал. Етап припасовки має відбуватись візуально і тактильно. Штифт, який за розміром має відповідати фінальному файлу, має занурюватись в кореневий канал на всю «робочу довжину», при цьому не виходити за межі кореневого каналу та після установки має витягуватись з незначним зусиллям. В разі, якщо він виходить за верхівку, або в наявності є штифт менший за розміром, ніж фінальний файл, його необхідно відкалібрувати за допомогою калібровочної лінійки. Обраний гутаперчевий штифт вводиться у отвір необхідного розміру, а частина штифта, яка виходить за отвір, зрізається за допомогою </a:t>
            </a:r>
            <a:r>
              <a:rPr lang="ru-RU" smtClean="0">
                <a:solidFill>
                  <a:schemeClr val="bg1"/>
                </a:solidFill>
                <a:latin typeface="+mj-lt"/>
              </a:rPr>
              <a:t>скальпелю.</a:t>
            </a:r>
            <a:endParaRPr lang="ru-RU">
              <a:solidFill>
                <a:schemeClr val="bg1"/>
              </a:solidFill>
              <a:latin typeface="+mj-lt"/>
            </a:endParaRPr>
          </a:p>
        </p:txBody>
      </p:sp>
      <p:pic>
        <p:nvPicPr>
          <p:cNvPr id="5" name="Рисунок 4"/>
          <p:cNvPicPr>
            <a:picLocks noChangeAspect="1"/>
          </p:cNvPicPr>
          <p:nvPr/>
        </p:nvPicPr>
        <p:blipFill>
          <a:blip r:embed="rId2"/>
          <a:stretch>
            <a:fillRect/>
          </a:stretch>
        </p:blipFill>
        <p:spPr>
          <a:xfrm>
            <a:off x="7015858" y="3908466"/>
            <a:ext cx="4529855" cy="2200639"/>
          </a:xfrm>
          <a:prstGeom prst="rect">
            <a:avLst/>
          </a:prstGeom>
        </p:spPr>
      </p:pic>
      <p:pic>
        <p:nvPicPr>
          <p:cNvPr id="6" name="Рисунок 5"/>
          <p:cNvPicPr>
            <a:picLocks noChangeAspect="1"/>
          </p:cNvPicPr>
          <p:nvPr/>
        </p:nvPicPr>
        <p:blipFill>
          <a:blip r:embed="rId3"/>
          <a:stretch>
            <a:fillRect/>
          </a:stretch>
        </p:blipFill>
        <p:spPr>
          <a:xfrm>
            <a:off x="7015857" y="1248865"/>
            <a:ext cx="4529855" cy="2659601"/>
          </a:xfrm>
          <a:prstGeom prst="rect">
            <a:avLst/>
          </a:prstGeom>
        </p:spPr>
      </p:pic>
    </p:spTree>
    <p:extLst>
      <p:ext uri="{BB962C8B-B14F-4D97-AF65-F5344CB8AC3E}">
        <p14:creationId xmlns:p14="http://schemas.microsoft.com/office/powerpoint/2010/main" val="2623532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8206" y="1297986"/>
            <a:ext cx="11263357" cy="4708981"/>
          </a:xfrm>
          <a:prstGeom prst="rect">
            <a:avLst/>
          </a:prstGeom>
        </p:spPr>
        <p:txBody>
          <a:bodyPr wrap="square">
            <a:spAutoFit/>
          </a:bodyPr>
          <a:lstStyle/>
          <a:p>
            <a:r>
              <a:rPr lang="ru-RU" sz="2000">
                <a:solidFill>
                  <a:schemeClr val="bg1"/>
                </a:solidFill>
                <a:latin typeface="+mj-lt"/>
              </a:rPr>
              <a:t>Після фінішної іригації кореневого каналу, його висушування та дезінфекції гутаперчевого штифта (має бути занурений на декілька хвилин в гіпохлорит натрію або хлоргекседину біглюконат, в залежності від того, який розчин використовувався останнім під час іригації), файлом або римером вноситься силер та щільно покривають його стінки. Штифт також обмазують силером та повільно вводять в кореневий канал на всю довжину. Повільне введення необхідне для того, щоб надлишки цементу встигли вийти в напрямі гирла кореневого каналу, що зменшує вірогідність виведення силеру за верхівку кореня зуба. </a:t>
            </a:r>
          </a:p>
          <a:p>
            <a:r>
              <a:rPr lang="ru-RU" sz="2000">
                <a:solidFill>
                  <a:schemeClr val="bg1"/>
                </a:solidFill>
                <a:latin typeface="+mj-lt"/>
              </a:rPr>
              <a:t>Перевага цього методу в порівнянні зі способом пломбування однією пастою  полягає в наступному:</a:t>
            </a:r>
          </a:p>
          <a:p>
            <a:r>
              <a:rPr lang="ru-RU" sz="2000">
                <a:solidFill>
                  <a:schemeClr val="bg1"/>
                </a:solidFill>
                <a:latin typeface="+mj-lt"/>
              </a:rPr>
              <a:t>-	твердий штифт компенсує усадку цементу, що призводить до зменшення крайової щілини між кореневою пломбою та дентином кореня;</a:t>
            </a:r>
          </a:p>
          <a:p>
            <a:r>
              <a:rPr lang="ru-RU" sz="2000">
                <a:solidFill>
                  <a:schemeClr val="bg1"/>
                </a:solidFill>
                <a:latin typeface="+mj-lt"/>
              </a:rPr>
              <a:t>-	контрольоване введення штифта на необхідну довжину – перешкоджає надмірному виведенню силера за верхівку.</a:t>
            </a:r>
          </a:p>
          <a:p>
            <a:r>
              <a:rPr lang="ru-RU" sz="2000">
                <a:solidFill>
                  <a:schemeClr val="bg1"/>
                </a:solidFill>
                <a:latin typeface="+mj-lt"/>
              </a:rPr>
              <a:t>Недоліком цього способу є той факт, що на поперечному зрізі кореневий канал майже не буває круглим на всьому протязі, за виключенням апікальних 2-3 мм, і це унеможливлює тримірну обтурацію</a:t>
            </a:r>
          </a:p>
        </p:txBody>
      </p:sp>
      <p:sp>
        <p:nvSpPr>
          <p:cNvPr id="3" name="Прямоугольник 2"/>
          <p:cNvSpPr/>
          <p:nvPr/>
        </p:nvSpPr>
        <p:spPr>
          <a:xfrm>
            <a:off x="3323514" y="578047"/>
            <a:ext cx="5449505" cy="461665"/>
          </a:xfrm>
          <a:prstGeom prst="rect">
            <a:avLst/>
          </a:prstGeom>
        </p:spPr>
        <p:txBody>
          <a:bodyPr wrap="none">
            <a:spAutoFit/>
          </a:bodyPr>
          <a:lstStyle/>
          <a:p>
            <a:r>
              <a:rPr lang="ru-RU" sz="2400">
                <a:solidFill>
                  <a:srgbClr val="FFFF00"/>
                </a:solidFill>
                <a:latin typeface="+mj-lt"/>
              </a:rPr>
              <a:t>Методика пломбування одним штифтом</a:t>
            </a:r>
          </a:p>
        </p:txBody>
      </p:sp>
    </p:spTree>
    <p:extLst>
      <p:ext uri="{BB962C8B-B14F-4D97-AF65-F5344CB8AC3E}">
        <p14:creationId xmlns:p14="http://schemas.microsoft.com/office/powerpoint/2010/main" val="1692131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51429" y="427605"/>
            <a:ext cx="4652812" cy="461665"/>
          </a:xfrm>
          <a:prstGeom prst="rect">
            <a:avLst/>
          </a:prstGeom>
        </p:spPr>
        <p:txBody>
          <a:bodyPr wrap="none">
            <a:spAutoFit/>
          </a:bodyPr>
          <a:lstStyle/>
          <a:p>
            <a:r>
              <a:rPr lang="ru-RU" sz="2400" smtClean="0">
                <a:solidFill>
                  <a:srgbClr val="FFFF00"/>
                </a:solidFill>
                <a:latin typeface="+mj-lt"/>
              </a:rPr>
              <a:t>Латеральна конденсація гутаперчі</a:t>
            </a:r>
            <a:endParaRPr lang="ru-RU" sz="2400">
              <a:solidFill>
                <a:srgbClr val="FFFF00"/>
              </a:solidFill>
              <a:latin typeface="+mj-lt"/>
            </a:endParaRPr>
          </a:p>
        </p:txBody>
      </p:sp>
      <p:sp>
        <p:nvSpPr>
          <p:cNvPr id="4" name="Прямоугольник 3"/>
          <p:cNvSpPr/>
          <p:nvPr/>
        </p:nvSpPr>
        <p:spPr>
          <a:xfrm>
            <a:off x="689361" y="1105832"/>
            <a:ext cx="11155110" cy="2308324"/>
          </a:xfrm>
          <a:prstGeom prst="rect">
            <a:avLst/>
          </a:prstGeom>
        </p:spPr>
        <p:txBody>
          <a:bodyPr wrap="square">
            <a:spAutoFit/>
          </a:bodyPr>
          <a:lstStyle/>
          <a:p>
            <a:pPr algn="just"/>
            <a:r>
              <a:rPr lang="ru-RU">
                <a:solidFill>
                  <a:schemeClr val="bg1"/>
                </a:solidFill>
                <a:latin typeface="+mj-lt"/>
              </a:rPr>
              <a:t>Суть техніки полягає в наступному. Перший етап проводиться так само, як і під час способу пломбування одним штифтом. Після введення майстер-штифта на всю «робочу довжину», в силер поруч з ним вводиться спредер (гострий інструмент конічної </a:t>
            </a:r>
            <a:r>
              <a:rPr lang="ru-RU" smtClean="0">
                <a:solidFill>
                  <a:schemeClr val="bg1"/>
                </a:solidFill>
                <a:latin typeface="+mj-lt"/>
              </a:rPr>
              <a:t>форми), </a:t>
            </a:r>
            <a:r>
              <a:rPr lang="ru-RU">
                <a:solidFill>
                  <a:schemeClr val="bg1"/>
                </a:solidFill>
                <a:latin typeface="+mj-lt"/>
              </a:rPr>
              <a:t>якомога глибше, бажано на довжину на 1-2 мм менше, ніж основний штифт. Після притискання основного штифта спредером до стінки кореневого каналу впродовж 15 – 20 секунд він виводиться, а в простір, який утворений спредером, вводиться додатковий гутаперчевий штифт такого ж розміру, як і спредер, або на розмір менше. Ця маніпуляція проводиться до тих пір, поки буде неможливо ввести спредер до кореневого каналу. Надлишки гутаперчі обрізаються на рівні або нижче гирла кореневого каналу за допомогою розігрітої </a:t>
            </a:r>
            <a:r>
              <a:rPr lang="ru-RU" smtClean="0">
                <a:solidFill>
                  <a:schemeClr val="bg1"/>
                </a:solidFill>
                <a:latin typeface="+mj-lt"/>
              </a:rPr>
              <a:t>гладилки.</a:t>
            </a:r>
            <a:endParaRPr lang="ru-RU">
              <a:solidFill>
                <a:schemeClr val="bg1"/>
              </a:solidFill>
              <a:latin typeface="+mj-lt"/>
            </a:endParaRPr>
          </a:p>
        </p:txBody>
      </p:sp>
      <p:pic>
        <p:nvPicPr>
          <p:cNvPr id="5" name="Рисунок 4"/>
          <p:cNvPicPr>
            <a:picLocks noChangeAspect="1"/>
          </p:cNvPicPr>
          <p:nvPr/>
        </p:nvPicPr>
        <p:blipFill>
          <a:blip r:embed="rId2"/>
          <a:stretch>
            <a:fillRect/>
          </a:stretch>
        </p:blipFill>
        <p:spPr>
          <a:xfrm>
            <a:off x="784492" y="3630718"/>
            <a:ext cx="3495002" cy="451143"/>
          </a:xfrm>
          <a:prstGeom prst="rect">
            <a:avLst/>
          </a:prstGeom>
        </p:spPr>
      </p:pic>
      <p:pic>
        <p:nvPicPr>
          <p:cNvPr id="6" name="Рисунок 5"/>
          <p:cNvPicPr>
            <a:picLocks noChangeAspect="1"/>
          </p:cNvPicPr>
          <p:nvPr/>
        </p:nvPicPr>
        <p:blipFill>
          <a:blip r:embed="rId3"/>
          <a:stretch>
            <a:fillRect/>
          </a:stretch>
        </p:blipFill>
        <p:spPr>
          <a:xfrm>
            <a:off x="784492" y="4298423"/>
            <a:ext cx="5054022" cy="1786283"/>
          </a:xfrm>
          <a:prstGeom prst="rect">
            <a:avLst/>
          </a:prstGeom>
        </p:spPr>
      </p:pic>
      <p:sp>
        <p:nvSpPr>
          <p:cNvPr id="7" name="Прямоугольник 6"/>
          <p:cNvSpPr/>
          <p:nvPr/>
        </p:nvSpPr>
        <p:spPr>
          <a:xfrm>
            <a:off x="6887910" y="4298423"/>
            <a:ext cx="4418176" cy="1631216"/>
          </a:xfrm>
          <a:prstGeom prst="rect">
            <a:avLst/>
          </a:prstGeom>
        </p:spPr>
        <p:txBody>
          <a:bodyPr wrap="square">
            <a:spAutoFit/>
          </a:bodyPr>
          <a:lstStyle/>
          <a:p>
            <a:r>
              <a:rPr lang="ru-RU" sz="2000">
                <a:solidFill>
                  <a:schemeClr val="bg1"/>
                </a:solidFill>
                <a:latin typeface="+mj-lt"/>
              </a:rPr>
              <a:t>Не дивлячись на досить велику популярність способу латеральної конденсації, ця техніка не забезпечує тримірної обтурації системи кореневих каналів. </a:t>
            </a:r>
          </a:p>
        </p:txBody>
      </p:sp>
    </p:spTree>
    <p:extLst>
      <p:ext uri="{BB962C8B-B14F-4D97-AF65-F5344CB8AC3E}">
        <p14:creationId xmlns:p14="http://schemas.microsoft.com/office/powerpoint/2010/main" val="1909316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76014" y="1672833"/>
            <a:ext cx="5459026" cy="3381767"/>
          </a:xfrm>
          <a:prstGeom prst="rect">
            <a:avLst/>
          </a:prstGeom>
        </p:spPr>
      </p:pic>
      <p:pic>
        <p:nvPicPr>
          <p:cNvPr id="3" name="Рисунок 2"/>
          <p:cNvPicPr>
            <a:picLocks noChangeAspect="1"/>
          </p:cNvPicPr>
          <p:nvPr/>
        </p:nvPicPr>
        <p:blipFill>
          <a:blip r:embed="rId3"/>
          <a:stretch>
            <a:fillRect/>
          </a:stretch>
        </p:blipFill>
        <p:spPr>
          <a:xfrm>
            <a:off x="6135040" y="1672833"/>
            <a:ext cx="5459026" cy="3381767"/>
          </a:xfrm>
          <a:prstGeom prst="rect">
            <a:avLst/>
          </a:prstGeom>
        </p:spPr>
      </p:pic>
      <p:sp>
        <p:nvSpPr>
          <p:cNvPr id="4" name="Прямоугольник 3"/>
          <p:cNvSpPr/>
          <p:nvPr/>
        </p:nvSpPr>
        <p:spPr>
          <a:xfrm>
            <a:off x="3405527" y="514235"/>
            <a:ext cx="4652812" cy="461665"/>
          </a:xfrm>
          <a:prstGeom prst="rect">
            <a:avLst/>
          </a:prstGeom>
        </p:spPr>
        <p:txBody>
          <a:bodyPr wrap="none">
            <a:spAutoFit/>
          </a:bodyPr>
          <a:lstStyle/>
          <a:p>
            <a:pPr lvl="0"/>
            <a:r>
              <a:rPr lang="ru-RU" sz="2400">
                <a:solidFill>
                  <a:srgbClr val="FFFF00"/>
                </a:solidFill>
                <a:latin typeface="Times New Roman" panose="02020603050405020304"/>
              </a:rPr>
              <a:t>Латеральна конденсація гутаперчі</a:t>
            </a:r>
          </a:p>
        </p:txBody>
      </p:sp>
    </p:spTree>
    <p:extLst>
      <p:ext uri="{BB962C8B-B14F-4D97-AF65-F5344CB8AC3E}">
        <p14:creationId xmlns:p14="http://schemas.microsoft.com/office/powerpoint/2010/main" val="1904411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77800"/>
            <a:ext cx="12191999" cy="6463308"/>
          </a:xfrm>
          <a:prstGeom prst="rect">
            <a:avLst/>
          </a:prstGeom>
        </p:spPr>
        <p:txBody>
          <a:bodyPr wrap="square">
            <a:spAutoFit/>
          </a:bodyPr>
          <a:lstStyle/>
          <a:p>
            <a:pPr algn="ctr"/>
            <a:r>
              <a:rPr lang="ru-RU">
                <a:solidFill>
                  <a:srgbClr val="FFFF00"/>
                </a:solidFill>
                <a:latin typeface="+mj-lt"/>
              </a:rPr>
              <a:t>ОБТУРАЦІЯ ХІМІЧНО </a:t>
            </a:r>
            <a:r>
              <a:rPr lang="ru-RU" smtClean="0">
                <a:solidFill>
                  <a:srgbClr val="FFFF00"/>
                </a:solidFill>
                <a:latin typeface="+mj-lt"/>
              </a:rPr>
              <a:t>РОЗМ'ЯГЧЕНОЮ ГУТТАПЕРЧОЮ</a:t>
            </a:r>
            <a:endParaRPr lang="ru-RU">
              <a:solidFill>
                <a:srgbClr val="FFFF00"/>
              </a:solidFill>
              <a:latin typeface="+mj-lt"/>
            </a:endParaRPr>
          </a:p>
          <a:p>
            <a:pPr algn="just"/>
            <a:r>
              <a:rPr lang="ru-RU">
                <a:solidFill>
                  <a:schemeClr val="bg1"/>
                </a:solidFill>
                <a:latin typeface="+mj-lt"/>
              </a:rPr>
              <a:t>Обтурація хімічно розм'якшеною гуттаперчею заснована на </a:t>
            </a:r>
            <a:r>
              <a:rPr lang="ru-RU" smtClean="0">
                <a:solidFill>
                  <a:schemeClr val="bg1"/>
                </a:solidFill>
                <a:latin typeface="+mj-lt"/>
              </a:rPr>
              <a:t>заповненні </a:t>
            </a:r>
            <a:r>
              <a:rPr lang="ru-RU">
                <a:solidFill>
                  <a:schemeClr val="bg1"/>
                </a:solidFill>
                <a:latin typeface="+mj-lt"/>
              </a:rPr>
              <a:t>каналу </a:t>
            </a:r>
            <a:r>
              <a:rPr lang="ru-RU" smtClean="0">
                <a:solidFill>
                  <a:schemeClr val="bg1"/>
                </a:solidFill>
                <a:latin typeface="+mj-lt"/>
              </a:rPr>
              <a:t>гуттаперчою, </a:t>
            </a:r>
            <a:r>
              <a:rPr lang="ru-RU">
                <a:solidFill>
                  <a:schemeClr val="bg1"/>
                </a:solidFill>
                <a:latin typeface="+mj-lt"/>
              </a:rPr>
              <a:t>розм'якшеної шляхом її розчинення в </a:t>
            </a:r>
            <a:r>
              <a:rPr lang="ru-RU" smtClean="0">
                <a:solidFill>
                  <a:schemeClr val="bg1"/>
                </a:solidFill>
                <a:latin typeface="+mj-lt"/>
              </a:rPr>
              <a:t>хлороформі</a:t>
            </a:r>
            <a:r>
              <a:rPr lang="ru-RU">
                <a:solidFill>
                  <a:schemeClr val="bg1"/>
                </a:solidFill>
                <a:latin typeface="+mj-lt"/>
              </a:rPr>
              <a:t>, евкаліптолі та інших органічних розчинниках. Введення в </a:t>
            </a:r>
            <a:r>
              <a:rPr lang="ru-RU" smtClean="0">
                <a:solidFill>
                  <a:schemeClr val="bg1"/>
                </a:solidFill>
                <a:latin typeface="+mj-lt"/>
              </a:rPr>
              <a:t>канал </a:t>
            </a:r>
            <a:r>
              <a:rPr lang="ru-RU">
                <a:solidFill>
                  <a:schemeClr val="bg1"/>
                </a:solidFill>
                <a:latin typeface="+mj-lt"/>
              </a:rPr>
              <a:t>розм'якшеного штифта дозволяє досягти тривимірного </a:t>
            </a:r>
            <a:r>
              <a:rPr lang="ru-RU" smtClean="0">
                <a:solidFill>
                  <a:schemeClr val="bg1"/>
                </a:solidFill>
                <a:latin typeface="+mj-lt"/>
              </a:rPr>
              <a:t>заповнення системи </a:t>
            </a:r>
            <a:r>
              <a:rPr lang="ru-RU">
                <a:solidFill>
                  <a:schemeClr val="bg1"/>
                </a:solidFill>
                <a:latin typeface="+mj-lt"/>
              </a:rPr>
              <a:t>кореневих </a:t>
            </a:r>
            <a:r>
              <a:rPr lang="ru-RU" smtClean="0">
                <a:solidFill>
                  <a:schemeClr val="bg1"/>
                </a:solidFill>
                <a:latin typeface="+mj-lt"/>
              </a:rPr>
              <a:t>каналів. Вважалося</a:t>
            </a:r>
            <a:r>
              <a:rPr lang="ru-RU">
                <a:solidFill>
                  <a:schemeClr val="bg1"/>
                </a:solidFill>
                <a:latin typeface="+mj-lt"/>
              </a:rPr>
              <a:t>, що цей </a:t>
            </a:r>
            <a:r>
              <a:rPr lang="ru-RU" smtClean="0">
                <a:solidFill>
                  <a:schemeClr val="bg1"/>
                </a:solidFill>
                <a:latin typeface="+mj-lt"/>
              </a:rPr>
              <a:t>метод не </a:t>
            </a:r>
            <a:r>
              <a:rPr lang="ru-RU">
                <a:solidFill>
                  <a:schemeClr val="bg1"/>
                </a:solidFill>
                <a:latin typeface="+mj-lt"/>
              </a:rPr>
              <a:t>потребує використання кореневих герметиків. </a:t>
            </a:r>
            <a:r>
              <a:rPr lang="ru-RU" smtClean="0">
                <a:solidFill>
                  <a:schemeClr val="bg1"/>
                </a:solidFill>
                <a:latin typeface="+mj-lt"/>
              </a:rPr>
              <a:t>Після </a:t>
            </a:r>
            <a:r>
              <a:rPr lang="ru-RU">
                <a:solidFill>
                  <a:schemeClr val="bg1"/>
                </a:solidFill>
                <a:latin typeface="+mj-lt"/>
              </a:rPr>
              <a:t>випаровування розчинника матеріал </a:t>
            </a:r>
            <a:r>
              <a:rPr lang="ru-RU" smtClean="0">
                <a:solidFill>
                  <a:schemeClr val="bg1"/>
                </a:solidFill>
                <a:latin typeface="+mj-lt"/>
              </a:rPr>
              <a:t>втрачає липкість</a:t>
            </a:r>
            <a:r>
              <a:rPr lang="ru-RU">
                <a:solidFill>
                  <a:schemeClr val="bg1"/>
                </a:solidFill>
                <a:latin typeface="+mj-lt"/>
              </a:rPr>
              <a:t>, в результаті чого між поверхнею штифта і стінками </a:t>
            </a:r>
            <a:r>
              <a:rPr lang="ru-RU" smtClean="0">
                <a:solidFill>
                  <a:schemeClr val="bg1"/>
                </a:solidFill>
                <a:latin typeface="+mj-lt"/>
              </a:rPr>
              <a:t>корневого </a:t>
            </a:r>
            <a:r>
              <a:rPr lang="ru-RU">
                <a:solidFill>
                  <a:schemeClr val="bg1"/>
                </a:solidFill>
                <a:latin typeface="+mj-lt"/>
              </a:rPr>
              <a:t>каналу утворюються пори. Обтурація хімічно розм'якшеною гуттаперчею полягає в </a:t>
            </a:r>
            <a:r>
              <a:rPr lang="ru-RU" smtClean="0">
                <a:solidFill>
                  <a:schemeClr val="bg1"/>
                </a:solidFill>
                <a:latin typeface="+mj-lt"/>
              </a:rPr>
              <a:t>наступному:</a:t>
            </a:r>
            <a:endParaRPr lang="ru-RU">
              <a:solidFill>
                <a:schemeClr val="bg1"/>
              </a:solidFill>
              <a:latin typeface="+mj-lt"/>
            </a:endParaRPr>
          </a:p>
          <a:p>
            <a:pPr algn="just"/>
            <a:r>
              <a:rPr lang="ru-RU">
                <a:solidFill>
                  <a:schemeClr val="bg1"/>
                </a:solidFill>
                <a:latin typeface="+mj-lt"/>
              </a:rPr>
              <a:t>1. Проводиться інструментальна обробка каналу для </a:t>
            </a:r>
            <a:r>
              <a:rPr lang="ru-RU" smtClean="0">
                <a:solidFill>
                  <a:schemeClr val="bg1"/>
                </a:solidFill>
                <a:latin typeface="+mj-lt"/>
              </a:rPr>
              <a:t>пломбуання </a:t>
            </a:r>
            <a:r>
              <a:rPr lang="ru-RU">
                <a:solidFill>
                  <a:schemeClr val="bg1"/>
                </a:solidFill>
                <a:latin typeface="+mj-lt"/>
              </a:rPr>
              <a:t>хімічно розм'якшеною гуттаперчею з рівномірним </a:t>
            </a:r>
            <a:r>
              <a:rPr lang="ru-RU" smtClean="0">
                <a:solidFill>
                  <a:schemeClr val="bg1"/>
                </a:solidFill>
                <a:latin typeface="+mj-lt"/>
              </a:rPr>
              <a:t>конічним розширенням </a:t>
            </a:r>
            <a:r>
              <a:rPr lang="ru-RU">
                <a:solidFill>
                  <a:schemeClr val="bg1"/>
                </a:solidFill>
                <a:latin typeface="+mj-lt"/>
              </a:rPr>
              <a:t>чи з вираженим апікальним уступом (апікальний упор).</a:t>
            </a:r>
          </a:p>
          <a:p>
            <a:pPr algn="just"/>
            <a:r>
              <a:rPr lang="ru-RU">
                <a:solidFill>
                  <a:schemeClr val="bg1"/>
                </a:solidFill>
                <a:latin typeface="+mj-lt"/>
              </a:rPr>
              <a:t>2. Підбирається майстер-штифт, який повинен на 2–3 розміри </a:t>
            </a:r>
            <a:r>
              <a:rPr lang="ru-RU" smtClean="0">
                <a:solidFill>
                  <a:schemeClr val="bg1"/>
                </a:solidFill>
                <a:latin typeface="+mj-lt"/>
              </a:rPr>
              <a:t>перевищувати </a:t>
            </a:r>
            <a:r>
              <a:rPr lang="ru-RU">
                <a:solidFill>
                  <a:schemeClr val="bg1"/>
                </a:solidFill>
                <a:latin typeface="+mj-lt"/>
              </a:rPr>
              <a:t>діаметр останнього інструменту, використаного для </a:t>
            </a:r>
            <a:r>
              <a:rPr lang="ru-RU" smtClean="0">
                <a:solidFill>
                  <a:schemeClr val="bg1"/>
                </a:solidFill>
                <a:latin typeface="+mj-lt"/>
              </a:rPr>
              <a:t>препарування </a:t>
            </a:r>
            <a:r>
              <a:rPr lang="ru-RU">
                <a:solidFill>
                  <a:schemeClr val="bg1"/>
                </a:solidFill>
                <a:latin typeface="+mj-lt"/>
              </a:rPr>
              <a:t>апікального упору; штифт повинен бути на 2–3 мм коротшим за </a:t>
            </a:r>
            <a:r>
              <a:rPr lang="ru-RU" smtClean="0">
                <a:solidFill>
                  <a:schemeClr val="bg1"/>
                </a:solidFill>
                <a:latin typeface="+mj-lt"/>
              </a:rPr>
              <a:t>робочу довжину </a:t>
            </a:r>
            <a:r>
              <a:rPr lang="ru-RU">
                <a:solidFill>
                  <a:schemeClr val="bg1"/>
                </a:solidFill>
                <a:latin typeface="+mj-lt"/>
              </a:rPr>
              <a:t>каналу.</a:t>
            </a:r>
          </a:p>
          <a:p>
            <a:pPr algn="just"/>
            <a:r>
              <a:rPr lang="ru-RU">
                <a:solidFill>
                  <a:schemeClr val="bg1"/>
                </a:solidFill>
                <a:latin typeface="+mj-lt"/>
              </a:rPr>
              <a:t>3. Виконується контрольне рентгенівське дослідження, після </a:t>
            </a:r>
            <a:r>
              <a:rPr lang="ru-RU" smtClean="0">
                <a:solidFill>
                  <a:schemeClr val="bg1"/>
                </a:solidFill>
                <a:latin typeface="+mj-lt"/>
              </a:rPr>
              <a:t>чого штифт </a:t>
            </a:r>
            <a:r>
              <a:rPr lang="ru-RU">
                <a:solidFill>
                  <a:schemeClr val="bg1"/>
                </a:solidFill>
                <a:latin typeface="+mj-lt"/>
              </a:rPr>
              <a:t>маркується на рівні будь-якої точки орієнтації в </a:t>
            </a:r>
            <a:r>
              <a:rPr lang="ru-RU" smtClean="0">
                <a:solidFill>
                  <a:schemeClr val="bg1"/>
                </a:solidFill>
                <a:latin typeface="+mj-lt"/>
              </a:rPr>
              <a:t>області оклюзійної </a:t>
            </a:r>
            <a:r>
              <a:rPr lang="ru-RU">
                <a:solidFill>
                  <a:schemeClr val="bg1"/>
                </a:solidFill>
                <a:latin typeface="+mj-lt"/>
              </a:rPr>
              <a:t>поверхні або ріжучого краю зуба, друга відмітка </a:t>
            </a:r>
            <a:r>
              <a:rPr lang="ru-RU" smtClean="0">
                <a:solidFill>
                  <a:schemeClr val="bg1"/>
                </a:solidFill>
                <a:latin typeface="+mj-lt"/>
              </a:rPr>
              <a:t>робиться </a:t>
            </a:r>
            <a:r>
              <a:rPr lang="ru-RU">
                <a:solidFill>
                  <a:schemeClr val="bg1"/>
                </a:solidFill>
                <a:latin typeface="+mj-lt"/>
              </a:rPr>
              <a:t>на тому рівні, до якого слід завантажити штифт у канал, </a:t>
            </a:r>
            <a:r>
              <a:rPr lang="ru-RU" smtClean="0">
                <a:solidFill>
                  <a:schemeClr val="bg1"/>
                </a:solidFill>
                <a:latin typeface="+mj-lt"/>
              </a:rPr>
              <a:t>щоб </a:t>
            </a:r>
            <a:r>
              <a:rPr lang="ru-RU">
                <a:solidFill>
                  <a:schemeClr val="bg1"/>
                </a:solidFill>
                <a:latin typeface="+mj-lt"/>
              </a:rPr>
              <a:t>він дійшов до апікального упору.</a:t>
            </a:r>
          </a:p>
          <a:p>
            <a:pPr algn="just"/>
            <a:r>
              <a:rPr lang="ru-RU">
                <a:solidFill>
                  <a:schemeClr val="bg1"/>
                </a:solidFill>
                <a:latin typeface="+mj-lt"/>
              </a:rPr>
              <a:t>4. Витягується з каналу майстер-штифт, і на стінки каналу </a:t>
            </a:r>
            <a:r>
              <a:rPr lang="ru-RU" smtClean="0">
                <a:solidFill>
                  <a:schemeClr val="bg1"/>
                </a:solidFill>
                <a:latin typeface="+mj-lt"/>
              </a:rPr>
              <a:t>наноситься кореневий </a:t>
            </a:r>
            <a:r>
              <a:rPr lang="ru-RU">
                <a:solidFill>
                  <a:schemeClr val="bg1"/>
                </a:solidFill>
                <a:latin typeface="+mj-lt"/>
              </a:rPr>
              <a:t>герметик.</a:t>
            </a:r>
          </a:p>
          <a:p>
            <a:pPr algn="just"/>
            <a:r>
              <a:rPr lang="ru-RU">
                <a:solidFill>
                  <a:schemeClr val="bg1"/>
                </a:solidFill>
                <a:latin typeface="+mj-lt"/>
              </a:rPr>
              <a:t>5. Штифт занурюється у хлороформ на 5–10 с залежно від </a:t>
            </a:r>
            <a:r>
              <a:rPr lang="ru-RU" smtClean="0">
                <a:solidFill>
                  <a:schemeClr val="bg1"/>
                </a:solidFill>
                <a:latin typeface="+mj-lt"/>
              </a:rPr>
              <a:t>його розмірів</a:t>
            </a:r>
            <a:r>
              <a:rPr lang="ru-RU">
                <a:solidFill>
                  <a:schemeClr val="bg1"/>
                </a:solidFill>
                <a:latin typeface="+mj-lt"/>
              </a:rPr>
              <a:t>.</a:t>
            </a:r>
          </a:p>
          <a:p>
            <a:pPr algn="just"/>
            <a:r>
              <a:rPr lang="ru-RU">
                <a:solidFill>
                  <a:schemeClr val="bg1"/>
                </a:solidFill>
                <a:latin typeface="+mj-lt"/>
              </a:rPr>
              <a:t>6. Штифт швидко вводиться в канал і з силою проштовхується в </a:t>
            </a:r>
            <a:r>
              <a:rPr lang="ru-RU" smtClean="0">
                <a:solidFill>
                  <a:schemeClr val="bg1"/>
                </a:solidFill>
                <a:latin typeface="+mj-lt"/>
              </a:rPr>
              <a:t>апікальному </a:t>
            </a:r>
            <a:r>
              <a:rPr lang="ru-RU">
                <a:solidFill>
                  <a:schemeClr val="bg1"/>
                </a:solidFill>
                <a:latin typeface="+mj-lt"/>
              </a:rPr>
              <a:t>напрямку до тих пір, поки друга позначка не виявиться </a:t>
            </a:r>
            <a:r>
              <a:rPr lang="ru-RU" smtClean="0">
                <a:solidFill>
                  <a:schemeClr val="bg1"/>
                </a:solidFill>
                <a:latin typeface="+mj-lt"/>
              </a:rPr>
              <a:t>на рівні </a:t>
            </a:r>
            <a:r>
              <a:rPr lang="ru-RU">
                <a:solidFill>
                  <a:schemeClr val="bg1"/>
                </a:solidFill>
                <a:latin typeface="+mj-lt"/>
              </a:rPr>
              <a:t>точки орієнтації на оклюзійній поверхні зуба, що </a:t>
            </a:r>
            <a:r>
              <a:rPr lang="ru-RU" smtClean="0">
                <a:solidFill>
                  <a:schemeClr val="bg1"/>
                </a:solidFill>
                <a:latin typeface="+mj-lt"/>
              </a:rPr>
              <a:t>буде свідчити </a:t>
            </a:r>
            <a:r>
              <a:rPr lang="ru-RU">
                <a:solidFill>
                  <a:schemeClr val="bg1"/>
                </a:solidFill>
                <a:latin typeface="+mj-lt"/>
              </a:rPr>
              <a:t>про правильне припасування гуттаперчі в </a:t>
            </a:r>
            <a:r>
              <a:rPr lang="ru-RU" smtClean="0">
                <a:solidFill>
                  <a:schemeClr val="bg1"/>
                </a:solidFill>
                <a:latin typeface="+mj-lt"/>
              </a:rPr>
              <a:t>апікальній частини </a:t>
            </a:r>
            <a:r>
              <a:rPr lang="ru-RU">
                <a:solidFill>
                  <a:schemeClr val="bg1"/>
                </a:solidFill>
                <a:latin typeface="+mj-lt"/>
              </a:rPr>
              <a:t>каналу. При цьому використання розм'якшеної гуттаперчі буде</a:t>
            </a:r>
          </a:p>
          <a:p>
            <a:pPr algn="just"/>
            <a:r>
              <a:rPr lang="ru-RU">
                <a:solidFill>
                  <a:schemeClr val="bg1"/>
                </a:solidFill>
                <a:latin typeface="+mj-lt"/>
              </a:rPr>
              <a:t>сприяти тривимірному заповненню та герметичній ізоляції </a:t>
            </a:r>
            <a:r>
              <a:rPr lang="ru-RU" smtClean="0">
                <a:solidFill>
                  <a:schemeClr val="bg1"/>
                </a:solidFill>
                <a:latin typeface="+mj-lt"/>
              </a:rPr>
              <a:t>апікальної </a:t>
            </a:r>
            <a:r>
              <a:rPr lang="ru-RU">
                <a:solidFill>
                  <a:schemeClr val="bg1"/>
                </a:solidFill>
                <a:latin typeface="+mj-lt"/>
              </a:rPr>
              <a:t>третини кореневого каналу.</a:t>
            </a:r>
          </a:p>
          <a:p>
            <a:pPr algn="just"/>
            <a:r>
              <a:rPr lang="ru-RU">
                <a:solidFill>
                  <a:schemeClr val="bg1"/>
                </a:solidFill>
                <a:latin typeface="+mj-lt"/>
              </a:rPr>
              <a:t>7. Більш широка гирла частина каналу заповнюється </a:t>
            </a:r>
            <a:r>
              <a:rPr lang="ru-RU" smtClean="0">
                <a:solidFill>
                  <a:schemeClr val="bg1"/>
                </a:solidFill>
                <a:latin typeface="+mj-lt"/>
              </a:rPr>
              <a:t>допоміжними </a:t>
            </a:r>
            <a:r>
              <a:rPr lang="ru-RU">
                <a:solidFill>
                  <a:schemeClr val="bg1"/>
                </a:solidFill>
                <a:latin typeface="+mj-lt"/>
              </a:rPr>
              <a:t>штифтами, змащеними кореневим герметиком.</a:t>
            </a:r>
          </a:p>
          <a:p>
            <a:pPr algn="just"/>
            <a:r>
              <a:rPr lang="ru-RU">
                <a:solidFill>
                  <a:schemeClr val="bg1"/>
                </a:solidFill>
                <a:latin typeface="+mj-lt"/>
              </a:rPr>
              <a:t>8. Проводиться остаточна обтурація методом латерального </a:t>
            </a:r>
            <a:r>
              <a:rPr lang="ru-RU" smtClean="0">
                <a:solidFill>
                  <a:schemeClr val="bg1"/>
                </a:solidFill>
                <a:latin typeface="+mj-lt"/>
              </a:rPr>
              <a:t>уплотніння</a:t>
            </a:r>
            <a:r>
              <a:rPr lang="ru-RU">
                <a:solidFill>
                  <a:schemeClr val="bg1"/>
                </a:solidFill>
                <a:latin typeface="+mj-lt"/>
              </a:rPr>
              <a:t>. У разі якісного виконання вдається домогтися </a:t>
            </a:r>
            <a:r>
              <a:rPr lang="ru-RU" smtClean="0">
                <a:solidFill>
                  <a:schemeClr val="bg1"/>
                </a:solidFill>
                <a:latin typeface="+mj-lt"/>
              </a:rPr>
              <a:t>гомогенного </a:t>
            </a:r>
            <a:r>
              <a:rPr lang="ru-RU">
                <a:solidFill>
                  <a:schemeClr val="bg1"/>
                </a:solidFill>
                <a:latin typeface="+mj-lt"/>
              </a:rPr>
              <a:t>заповнення каналу та його ізоляції від проникнення </a:t>
            </a:r>
            <a:r>
              <a:rPr lang="ru-RU" smtClean="0">
                <a:solidFill>
                  <a:schemeClr val="bg1"/>
                </a:solidFill>
                <a:latin typeface="+mj-lt"/>
              </a:rPr>
              <a:t>бактеріальної флори</a:t>
            </a:r>
            <a:r>
              <a:rPr lang="ru-RU">
                <a:solidFill>
                  <a:schemeClr val="bg1"/>
                </a:solidFill>
                <a:latin typeface="+mj-lt"/>
              </a:rPr>
              <a:t>.</a:t>
            </a:r>
          </a:p>
        </p:txBody>
      </p:sp>
    </p:spTree>
    <p:extLst>
      <p:ext uri="{BB962C8B-B14F-4D97-AF65-F5344CB8AC3E}">
        <p14:creationId xmlns:p14="http://schemas.microsoft.com/office/powerpoint/2010/main" val="2800787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7113" y="501134"/>
            <a:ext cx="6987810" cy="461665"/>
          </a:xfrm>
          <a:prstGeom prst="rect">
            <a:avLst/>
          </a:prstGeom>
        </p:spPr>
        <p:txBody>
          <a:bodyPr wrap="none">
            <a:spAutoFit/>
          </a:bodyPr>
          <a:lstStyle/>
          <a:p>
            <a:r>
              <a:rPr lang="ru-RU" sz="2400">
                <a:solidFill>
                  <a:srgbClr val="FFFF00"/>
                </a:solidFill>
                <a:latin typeface="+mj-lt"/>
              </a:rPr>
              <a:t>Техніка вертикальної конденсації гарячої гутаперчі </a:t>
            </a:r>
          </a:p>
        </p:txBody>
      </p:sp>
      <p:sp>
        <p:nvSpPr>
          <p:cNvPr id="3" name="Прямоугольник 2"/>
          <p:cNvSpPr/>
          <p:nvPr/>
        </p:nvSpPr>
        <p:spPr>
          <a:xfrm>
            <a:off x="538384" y="905355"/>
            <a:ext cx="10981346" cy="3693319"/>
          </a:xfrm>
          <a:prstGeom prst="rect">
            <a:avLst/>
          </a:prstGeom>
        </p:spPr>
        <p:txBody>
          <a:bodyPr wrap="square">
            <a:spAutoFit/>
          </a:bodyPr>
          <a:lstStyle/>
          <a:p>
            <a:pPr algn="just"/>
            <a:r>
              <a:rPr lang="ru-RU">
                <a:solidFill>
                  <a:schemeClr val="bg1"/>
                </a:solidFill>
                <a:latin typeface="+mj-lt"/>
              </a:rPr>
              <a:t>була запропонована </a:t>
            </a:r>
            <a:r>
              <a:rPr lang="en-US">
                <a:solidFill>
                  <a:schemeClr val="bg1"/>
                </a:solidFill>
                <a:latin typeface="+mj-lt"/>
              </a:rPr>
              <a:t>Shilder </a:t>
            </a:r>
            <a:r>
              <a:rPr lang="ru-RU">
                <a:solidFill>
                  <a:schemeClr val="bg1"/>
                </a:solidFill>
                <a:latin typeface="+mj-lt"/>
              </a:rPr>
              <a:t>у 1967 році, завдяки їй стало можливим говорити про 3</a:t>
            </a:r>
            <a:r>
              <a:rPr lang="en-US">
                <a:solidFill>
                  <a:schemeClr val="bg1"/>
                </a:solidFill>
                <a:latin typeface="+mj-lt"/>
              </a:rPr>
              <a:t>D </a:t>
            </a:r>
            <a:r>
              <a:rPr lang="ru-RU">
                <a:solidFill>
                  <a:schemeClr val="bg1"/>
                </a:solidFill>
                <a:latin typeface="+mj-lt"/>
              </a:rPr>
              <a:t>обтурацію кореневих каналів. В порівнянні з техніками холодного пломбування ця технологія дає набагато кращі результати та прогнози лікування.</a:t>
            </a:r>
          </a:p>
          <a:p>
            <a:pPr algn="just"/>
            <a:r>
              <a:rPr lang="ru-RU">
                <a:solidFill>
                  <a:schemeClr val="bg1"/>
                </a:solidFill>
                <a:latin typeface="+mj-lt"/>
              </a:rPr>
              <a:t>Найчастіше використовується гібридна техніка вертикальної конденсації гарячої гутаперчі. Вся процедура пломбування поділяється на 2 етапи: 1й – пломбування апікальної частини за допомогою гарячого плагеру та гутаперчевого штифта (</a:t>
            </a:r>
            <a:r>
              <a:rPr lang="en-US">
                <a:solidFill>
                  <a:schemeClr val="bg1"/>
                </a:solidFill>
                <a:latin typeface="+mj-lt"/>
              </a:rPr>
              <a:t>downpack), 2</a:t>
            </a:r>
            <a:r>
              <a:rPr lang="ru-RU">
                <a:solidFill>
                  <a:schemeClr val="bg1"/>
                </a:solidFill>
                <a:latin typeface="+mj-lt"/>
              </a:rPr>
              <a:t>й – пломбування решти частини каналу з використанням інжектору та рідкої гутаперчі.</a:t>
            </a:r>
          </a:p>
          <a:p>
            <a:pPr algn="just"/>
            <a:r>
              <a:rPr lang="ru-RU">
                <a:solidFill>
                  <a:schemeClr val="bg1"/>
                </a:solidFill>
                <a:latin typeface="+mj-lt"/>
              </a:rPr>
              <a:t>Після остаточного формування кореневого каналу необхідно припасувати майстер-штифт таким чином, щоб він не доходив до робочої довжини на 1мм і, при цьому, при спробі вийняття його відчувався легкий супротив. В разі сумнівів, щодо розташування штифта можна зробити рентгенівський знімок, для підтвердження або спростування правильності його встановлення. Наступним етапом є припасування гарячого плагера, який має блокуватись на відстані 4-5 мм від апексу. Для контролю довжини на плагер одягається силіконовий стопер з </a:t>
            </a:r>
            <a:r>
              <a:rPr lang="ru-RU" smtClean="0">
                <a:solidFill>
                  <a:schemeClr val="bg1"/>
                </a:solidFill>
                <a:latin typeface="+mj-lt"/>
              </a:rPr>
              <a:t>файлу. </a:t>
            </a:r>
            <a:endParaRPr lang="ru-RU">
              <a:solidFill>
                <a:schemeClr val="bg1"/>
              </a:solidFill>
              <a:latin typeface="+mj-lt"/>
            </a:endParaRPr>
          </a:p>
        </p:txBody>
      </p:sp>
      <p:pic>
        <p:nvPicPr>
          <p:cNvPr id="4" name="Рисунок 3"/>
          <p:cNvPicPr>
            <a:picLocks noChangeAspect="1"/>
          </p:cNvPicPr>
          <p:nvPr/>
        </p:nvPicPr>
        <p:blipFill>
          <a:blip r:embed="rId2"/>
          <a:stretch>
            <a:fillRect/>
          </a:stretch>
        </p:blipFill>
        <p:spPr>
          <a:xfrm>
            <a:off x="538384" y="4715447"/>
            <a:ext cx="3611761" cy="1437525"/>
          </a:xfrm>
          <a:prstGeom prst="rect">
            <a:avLst/>
          </a:prstGeom>
        </p:spPr>
      </p:pic>
      <p:pic>
        <p:nvPicPr>
          <p:cNvPr id="5" name="Рисунок 4"/>
          <p:cNvPicPr>
            <a:picLocks noChangeAspect="1"/>
          </p:cNvPicPr>
          <p:nvPr/>
        </p:nvPicPr>
        <p:blipFill>
          <a:blip r:embed="rId3"/>
          <a:stretch>
            <a:fillRect/>
          </a:stretch>
        </p:blipFill>
        <p:spPr>
          <a:xfrm>
            <a:off x="4150145" y="4715448"/>
            <a:ext cx="2894122" cy="1443370"/>
          </a:xfrm>
          <a:prstGeom prst="rect">
            <a:avLst/>
          </a:prstGeom>
        </p:spPr>
      </p:pic>
      <p:sp>
        <p:nvSpPr>
          <p:cNvPr id="6" name="Прямоугольник 5"/>
          <p:cNvSpPr/>
          <p:nvPr/>
        </p:nvSpPr>
        <p:spPr>
          <a:xfrm>
            <a:off x="7112001" y="4834044"/>
            <a:ext cx="4475463" cy="1200329"/>
          </a:xfrm>
          <a:prstGeom prst="rect">
            <a:avLst/>
          </a:prstGeom>
        </p:spPr>
        <p:txBody>
          <a:bodyPr wrap="square">
            <a:spAutoFit/>
          </a:bodyPr>
          <a:lstStyle/>
          <a:p>
            <a:pPr algn="just"/>
            <a:r>
              <a:rPr lang="ru-RU">
                <a:solidFill>
                  <a:schemeClr val="bg1"/>
                </a:solidFill>
                <a:latin typeface="+mj-lt"/>
              </a:rPr>
              <a:t>Після припасування гарячого плагеру необхідно таким самим чином припасувати холодні плагери (мають блокуватись на відстані 4-5 мм від апексу). </a:t>
            </a:r>
          </a:p>
        </p:txBody>
      </p:sp>
    </p:spTree>
    <p:extLst>
      <p:ext uri="{BB962C8B-B14F-4D97-AF65-F5344CB8AC3E}">
        <p14:creationId xmlns:p14="http://schemas.microsoft.com/office/powerpoint/2010/main" val="3508448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74452" y="145534"/>
            <a:ext cx="6987810" cy="461665"/>
          </a:xfrm>
          <a:prstGeom prst="rect">
            <a:avLst/>
          </a:prstGeom>
        </p:spPr>
        <p:txBody>
          <a:bodyPr wrap="none">
            <a:spAutoFit/>
          </a:bodyPr>
          <a:lstStyle/>
          <a:p>
            <a:r>
              <a:rPr lang="ru-RU" sz="2400">
                <a:solidFill>
                  <a:srgbClr val="FFFF00"/>
                </a:solidFill>
                <a:latin typeface="+mj-lt"/>
              </a:rPr>
              <a:t>Техніка вертикальної конденсації гарячої гутаперчі </a:t>
            </a:r>
          </a:p>
        </p:txBody>
      </p:sp>
      <p:sp>
        <p:nvSpPr>
          <p:cNvPr id="4" name="Прямоугольник 3"/>
          <p:cNvSpPr/>
          <p:nvPr/>
        </p:nvSpPr>
        <p:spPr>
          <a:xfrm>
            <a:off x="499534" y="684749"/>
            <a:ext cx="11023599" cy="5909310"/>
          </a:xfrm>
          <a:prstGeom prst="rect">
            <a:avLst/>
          </a:prstGeom>
        </p:spPr>
        <p:txBody>
          <a:bodyPr wrap="square">
            <a:spAutoFit/>
          </a:bodyPr>
          <a:lstStyle/>
          <a:p>
            <a:pPr algn="just"/>
            <a:r>
              <a:rPr lang="ru-RU">
                <a:solidFill>
                  <a:schemeClr val="bg1"/>
                </a:solidFill>
                <a:latin typeface="+mj-lt"/>
              </a:rPr>
              <a:t>Після припасування майстер-штифта та плагерів необхідно внести силер в кореневий канал на всю робочу довжину, вноситься він за допомогою гутаперчевого штифта, яким розподіляється по стінкам каналу. Силеру в кореневому каналі має бути якомога менше, тому його надлишки потрібно забрати за допомогою паперових штифтів, зазвичай для цього достатньо використати 2 штифта.</a:t>
            </a:r>
          </a:p>
          <a:p>
            <a:pPr algn="just"/>
            <a:r>
              <a:rPr lang="ru-RU">
                <a:solidFill>
                  <a:schemeClr val="bg1"/>
                </a:solidFill>
                <a:latin typeface="+mj-lt"/>
              </a:rPr>
              <a:t>Встановлені в кореневі канали припасовані гутаперчеві штифти зрізаються активованим гарячим плагером  в гирлах каналів та ущільняються холодним. Надалі гарячий плагер знову активується (натисканням на кнопку) та занурюється в канал впродовж 4-5 секунд на декілька міліметрів. Кнопка відпускається на декілька секунд, щоб гутаперча охолола. Потім плагер знову активується на 1 секунду та виводиться з каналу з надлишками гутаперчі. Холодним плагером необхідно ущільнити обрізану гутаперчу, при цьому не потрібно прикладати надмірних зусиль, гутаперча мусить притиратись до стінок. Під час занурення гарячого плагера гутаперча плавиться, а сам плагер виконує функцію  ущільнювача, що забезпечує проникнення гутаперчі в латеральні канальці.</a:t>
            </a:r>
          </a:p>
          <a:p>
            <a:pPr algn="just"/>
            <a:r>
              <a:rPr lang="ru-RU">
                <a:solidFill>
                  <a:schemeClr val="bg1"/>
                </a:solidFill>
                <a:latin typeface="+mj-lt"/>
              </a:rPr>
              <a:t>Ця процедура виконується до тих пір, поки гарячий і холодний плагери не будуть занурюватись до стоперного кільця.  На цьому етап апікальної паковки down-puck буде завершений. Наступним етапом є пломбування серединної та коронкової частини кореневого каналу розігрітою (текучою) гутаперчею </a:t>
            </a:r>
            <a:r>
              <a:rPr lang="en-US">
                <a:solidFill>
                  <a:schemeClr val="bg1"/>
                </a:solidFill>
                <a:latin typeface="+mj-lt"/>
              </a:rPr>
              <a:t>back-fill. </a:t>
            </a:r>
            <a:r>
              <a:rPr lang="ru-RU">
                <a:solidFill>
                  <a:schemeClr val="bg1"/>
                </a:solidFill>
                <a:latin typeface="+mj-lt"/>
              </a:rPr>
              <a:t>Для цього використовується спеціальний інжектор, який розігріває гутаперчу до 180 ° С. На виході з канюлі гутаперча має температуру не більше 90 ° С, але опіку періодонту ніколи не трапляється, тому що дентин має велику теплоємність. Необхідно звернути увагу, щоб голка інжектора досягала гутаперчі, яка залишилась в кореневому каналі після етапу </a:t>
            </a:r>
            <a:r>
              <a:rPr lang="en-US">
                <a:solidFill>
                  <a:schemeClr val="bg1"/>
                </a:solidFill>
                <a:latin typeface="+mj-lt"/>
              </a:rPr>
              <a:t>down-puck. </a:t>
            </a:r>
            <a:r>
              <a:rPr lang="ru-RU">
                <a:solidFill>
                  <a:schemeClr val="bg1"/>
                </a:solidFill>
                <a:latin typeface="+mj-lt"/>
              </a:rPr>
              <a:t>Решта частина кореневого каналу заповнюється порціями по 1,5 – 2 мм. Кожна порція гутаперчі також ретельно ущільняється за допомогою тих самих холодних плагерів, які використовувались на етапі </a:t>
            </a:r>
            <a:r>
              <a:rPr lang="en-US">
                <a:solidFill>
                  <a:schemeClr val="bg1"/>
                </a:solidFill>
                <a:latin typeface="+mj-lt"/>
              </a:rPr>
              <a:t>down-puck. </a:t>
            </a:r>
            <a:endParaRPr lang="ru-RU">
              <a:solidFill>
                <a:schemeClr val="bg1"/>
              </a:solidFill>
              <a:latin typeface="+mj-lt"/>
            </a:endParaRPr>
          </a:p>
        </p:txBody>
      </p:sp>
    </p:spTree>
    <p:extLst>
      <p:ext uri="{BB962C8B-B14F-4D97-AF65-F5344CB8AC3E}">
        <p14:creationId xmlns:p14="http://schemas.microsoft.com/office/powerpoint/2010/main" val="569241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91315" y="1717611"/>
            <a:ext cx="5816175" cy="2236322"/>
          </a:xfrm>
          <a:prstGeom prst="rect">
            <a:avLst/>
          </a:prstGeom>
        </p:spPr>
      </p:pic>
      <p:pic>
        <p:nvPicPr>
          <p:cNvPr id="3" name="Рисунок 2"/>
          <p:cNvPicPr>
            <a:picLocks noChangeAspect="1"/>
          </p:cNvPicPr>
          <p:nvPr/>
        </p:nvPicPr>
        <p:blipFill>
          <a:blip r:embed="rId3"/>
          <a:stretch>
            <a:fillRect/>
          </a:stretch>
        </p:blipFill>
        <p:spPr>
          <a:xfrm>
            <a:off x="6107490" y="1717611"/>
            <a:ext cx="5860642" cy="2236322"/>
          </a:xfrm>
          <a:prstGeom prst="rect">
            <a:avLst/>
          </a:prstGeom>
        </p:spPr>
      </p:pic>
      <p:sp>
        <p:nvSpPr>
          <p:cNvPr id="4" name="Прямоугольник 3"/>
          <p:cNvSpPr/>
          <p:nvPr/>
        </p:nvSpPr>
        <p:spPr>
          <a:xfrm>
            <a:off x="2613585" y="577335"/>
            <a:ext cx="6987810" cy="461665"/>
          </a:xfrm>
          <a:prstGeom prst="rect">
            <a:avLst/>
          </a:prstGeom>
        </p:spPr>
        <p:txBody>
          <a:bodyPr wrap="none">
            <a:spAutoFit/>
          </a:bodyPr>
          <a:lstStyle/>
          <a:p>
            <a:r>
              <a:rPr lang="ru-RU" sz="2400">
                <a:solidFill>
                  <a:srgbClr val="FFFF00"/>
                </a:solidFill>
                <a:latin typeface="+mj-lt"/>
              </a:rPr>
              <a:t>Техніка вертикальної конденсації гарячої гутаперчі </a:t>
            </a:r>
          </a:p>
        </p:txBody>
      </p:sp>
    </p:spTree>
    <p:extLst>
      <p:ext uri="{BB962C8B-B14F-4D97-AF65-F5344CB8AC3E}">
        <p14:creationId xmlns:p14="http://schemas.microsoft.com/office/powerpoint/2010/main" val="845554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8067" y="1326007"/>
            <a:ext cx="3871775" cy="4883319"/>
          </a:xfrm>
          <a:prstGeom prst="rect">
            <a:avLst/>
          </a:prstGeom>
        </p:spPr>
      </p:pic>
      <p:pic>
        <p:nvPicPr>
          <p:cNvPr id="3" name="Рисунок 2"/>
          <p:cNvPicPr>
            <a:picLocks noChangeAspect="1"/>
          </p:cNvPicPr>
          <p:nvPr/>
        </p:nvPicPr>
        <p:blipFill>
          <a:blip r:embed="rId3"/>
          <a:stretch>
            <a:fillRect/>
          </a:stretch>
        </p:blipFill>
        <p:spPr>
          <a:xfrm>
            <a:off x="4489842" y="1326007"/>
            <a:ext cx="3502691" cy="4883319"/>
          </a:xfrm>
          <a:prstGeom prst="rect">
            <a:avLst/>
          </a:prstGeom>
        </p:spPr>
      </p:pic>
      <p:sp>
        <p:nvSpPr>
          <p:cNvPr id="4" name="Прямоугольник 3"/>
          <p:cNvSpPr/>
          <p:nvPr/>
        </p:nvSpPr>
        <p:spPr>
          <a:xfrm>
            <a:off x="2842185" y="323334"/>
            <a:ext cx="6987810" cy="461665"/>
          </a:xfrm>
          <a:prstGeom prst="rect">
            <a:avLst/>
          </a:prstGeom>
        </p:spPr>
        <p:txBody>
          <a:bodyPr wrap="none">
            <a:spAutoFit/>
          </a:bodyPr>
          <a:lstStyle/>
          <a:p>
            <a:r>
              <a:rPr lang="ru-RU" sz="2400">
                <a:solidFill>
                  <a:srgbClr val="FFFF00"/>
                </a:solidFill>
                <a:latin typeface="+mj-lt"/>
              </a:rPr>
              <a:t>Техніка вертикальної конденсації гарячої гутаперчі </a:t>
            </a:r>
          </a:p>
        </p:txBody>
      </p:sp>
      <p:sp>
        <p:nvSpPr>
          <p:cNvPr id="5" name="Прямоугольник 4"/>
          <p:cNvSpPr/>
          <p:nvPr/>
        </p:nvSpPr>
        <p:spPr>
          <a:xfrm>
            <a:off x="8195733" y="1326007"/>
            <a:ext cx="2883684" cy="2308324"/>
          </a:xfrm>
          <a:prstGeom prst="rect">
            <a:avLst/>
          </a:prstGeom>
        </p:spPr>
        <p:txBody>
          <a:bodyPr wrap="square">
            <a:spAutoFit/>
          </a:bodyPr>
          <a:lstStyle/>
          <a:p>
            <a:r>
              <a:rPr lang="ru-RU">
                <a:solidFill>
                  <a:schemeClr val="bg1"/>
                </a:solidFill>
                <a:latin typeface="+mj-lt"/>
              </a:rPr>
              <a:t>Апарати для вертикальної компакції гарячої гутаперчі. Зліва – </a:t>
            </a:r>
            <a:r>
              <a:rPr lang="en-US">
                <a:solidFill>
                  <a:schemeClr val="bg1"/>
                </a:solidFill>
                <a:latin typeface="+mj-lt"/>
              </a:rPr>
              <a:t>Calamus Dual (Dentsply/Sirona), </a:t>
            </a:r>
            <a:r>
              <a:rPr lang="ru-RU">
                <a:solidFill>
                  <a:schemeClr val="bg1"/>
                </a:solidFill>
                <a:latin typeface="+mj-lt"/>
              </a:rPr>
              <a:t>справа </a:t>
            </a:r>
            <a:r>
              <a:rPr lang="en-US">
                <a:solidFill>
                  <a:schemeClr val="bg1"/>
                </a:solidFill>
                <a:latin typeface="+mj-lt"/>
              </a:rPr>
              <a:t>EQ-V (Meta Biomed) (www.dentsplysirona.com, www.meta-biomed.com).</a:t>
            </a:r>
            <a:endParaRPr lang="ru-RU">
              <a:solidFill>
                <a:schemeClr val="bg1"/>
              </a:solidFill>
              <a:latin typeface="+mj-lt"/>
            </a:endParaRPr>
          </a:p>
        </p:txBody>
      </p:sp>
    </p:spTree>
    <p:extLst>
      <p:ext uri="{BB962C8B-B14F-4D97-AF65-F5344CB8AC3E}">
        <p14:creationId xmlns:p14="http://schemas.microsoft.com/office/powerpoint/2010/main" val="3895382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12801" y="938306"/>
            <a:ext cx="2820696" cy="2685428"/>
          </a:xfrm>
          <a:prstGeom prst="rect">
            <a:avLst/>
          </a:prstGeom>
        </p:spPr>
      </p:pic>
      <p:sp>
        <p:nvSpPr>
          <p:cNvPr id="4" name="Прямоугольник 3"/>
          <p:cNvSpPr/>
          <p:nvPr/>
        </p:nvSpPr>
        <p:spPr>
          <a:xfrm>
            <a:off x="2453693" y="268174"/>
            <a:ext cx="7376107" cy="461665"/>
          </a:xfrm>
          <a:prstGeom prst="rect">
            <a:avLst/>
          </a:prstGeom>
        </p:spPr>
        <p:txBody>
          <a:bodyPr wrap="square">
            <a:spAutoFit/>
          </a:bodyPr>
          <a:lstStyle/>
          <a:p>
            <a:pPr lvl="0"/>
            <a:r>
              <a:rPr lang="ru-RU" sz="2400">
                <a:solidFill>
                  <a:srgbClr val="FFFF00"/>
                </a:solidFill>
                <a:latin typeface="Times New Roman" panose="02020603050405020304"/>
              </a:rPr>
              <a:t>Техніка вертикальної конденсації гарячої гутаперчі </a:t>
            </a:r>
          </a:p>
        </p:txBody>
      </p:sp>
      <p:pic>
        <p:nvPicPr>
          <p:cNvPr id="5" name="Рисунок 4"/>
          <p:cNvPicPr>
            <a:picLocks noChangeAspect="1"/>
          </p:cNvPicPr>
          <p:nvPr/>
        </p:nvPicPr>
        <p:blipFill>
          <a:blip r:embed="rId3"/>
          <a:stretch>
            <a:fillRect/>
          </a:stretch>
        </p:blipFill>
        <p:spPr>
          <a:xfrm>
            <a:off x="3633497" y="938306"/>
            <a:ext cx="2148342" cy="2685428"/>
          </a:xfrm>
          <a:prstGeom prst="rect">
            <a:avLst/>
          </a:prstGeom>
        </p:spPr>
      </p:pic>
      <p:pic>
        <p:nvPicPr>
          <p:cNvPr id="6" name="Рисунок 5"/>
          <p:cNvPicPr>
            <a:picLocks noChangeAspect="1"/>
          </p:cNvPicPr>
          <p:nvPr/>
        </p:nvPicPr>
        <p:blipFill>
          <a:blip r:embed="rId4"/>
          <a:stretch>
            <a:fillRect/>
          </a:stretch>
        </p:blipFill>
        <p:spPr>
          <a:xfrm rot="10800000">
            <a:off x="5781839" y="938306"/>
            <a:ext cx="2535044" cy="2685428"/>
          </a:xfrm>
          <a:prstGeom prst="rect">
            <a:avLst/>
          </a:prstGeom>
        </p:spPr>
      </p:pic>
      <p:pic>
        <p:nvPicPr>
          <p:cNvPr id="7" name="Рисунок 6"/>
          <p:cNvPicPr>
            <a:picLocks noChangeAspect="1"/>
          </p:cNvPicPr>
          <p:nvPr/>
        </p:nvPicPr>
        <p:blipFill>
          <a:blip r:embed="rId5"/>
          <a:stretch>
            <a:fillRect/>
          </a:stretch>
        </p:blipFill>
        <p:spPr>
          <a:xfrm>
            <a:off x="8316884" y="938306"/>
            <a:ext cx="2599540" cy="2685428"/>
          </a:xfrm>
          <a:prstGeom prst="rect">
            <a:avLst/>
          </a:prstGeom>
        </p:spPr>
      </p:pic>
      <p:sp>
        <p:nvSpPr>
          <p:cNvPr id="8" name="Прямоугольник 7"/>
          <p:cNvSpPr/>
          <p:nvPr/>
        </p:nvSpPr>
        <p:spPr>
          <a:xfrm>
            <a:off x="730027" y="3935233"/>
            <a:ext cx="10186397" cy="2031325"/>
          </a:xfrm>
          <a:prstGeom prst="rect">
            <a:avLst/>
          </a:prstGeom>
        </p:spPr>
        <p:txBody>
          <a:bodyPr wrap="square">
            <a:spAutoFit/>
          </a:bodyPr>
          <a:lstStyle/>
          <a:p>
            <a:r>
              <a:rPr lang="ru-RU">
                <a:solidFill>
                  <a:schemeClr val="bg1"/>
                </a:solidFill>
                <a:latin typeface="+mj-lt"/>
              </a:rPr>
              <a:t>Спосіб вертикальної конденсації гарячої гутаперчі є, мабуть, найкращим для досягнення тримірної обтурацї. Але він є досить трудомістким та займає відносно багато часу. Недоліком гібридної техніки цього способу є той факт, що апікальні 2 мм завжди залишаються запломбованими холодною гутаперчею. Але, як відомо, апікальний отвір досить рідко буває округлим, тому частина просвіту кореневого каналу в апікальній частині  може залишатись незапломбованою </a:t>
            </a:r>
            <a:r>
              <a:rPr lang="ru-RU" smtClean="0">
                <a:solidFill>
                  <a:schemeClr val="bg1"/>
                </a:solidFill>
                <a:latin typeface="+mj-lt"/>
              </a:rPr>
              <a:t>. </a:t>
            </a:r>
            <a:r>
              <a:rPr lang="ru-RU">
                <a:solidFill>
                  <a:schemeClr val="bg1"/>
                </a:solidFill>
                <a:latin typeface="+mj-lt"/>
              </a:rPr>
              <a:t>Також  апікальних трьох міліметрах апікальної частини зосереджена найбільша кількість колатералей, тому, бажано, щоб саме апікальна частина кореневого каналу була заповнена розігрітою </a:t>
            </a:r>
            <a:r>
              <a:rPr lang="ru-RU" smtClean="0">
                <a:solidFill>
                  <a:schemeClr val="bg1"/>
                </a:solidFill>
                <a:latin typeface="+mj-lt"/>
              </a:rPr>
              <a:t>гутаперчею.</a:t>
            </a:r>
            <a:endParaRPr lang="ru-RU">
              <a:solidFill>
                <a:schemeClr val="bg1"/>
              </a:solidFill>
              <a:latin typeface="+mj-lt"/>
            </a:endParaRPr>
          </a:p>
        </p:txBody>
      </p:sp>
    </p:spTree>
    <p:extLst>
      <p:ext uri="{BB962C8B-B14F-4D97-AF65-F5344CB8AC3E}">
        <p14:creationId xmlns:p14="http://schemas.microsoft.com/office/powerpoint/2010/main" val="271026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82134" y="1081670"/>
            <a:ext cx="10507133" cy="1015663"/>
          </a:xfrm>
          <a:prstGeom prst="rect">
            <a:avLst/>
          </a:prstGeom>
        </p:spPr>
        <p:txBody>
          <a:bodyPr wrap="square">
            <a:spAutoFit/>
          </a:bodyPr>
          <a:lstStyle/>
          <a:p>
            <a:r>
              <a:rPr lang="ru-RU" sz="2000">
                <a:solidFill>
                  <a:schemeClr val="bg1"/>
                </a:solidFill>
                <a:latin typeface="+mj-lt"/>
              </a:rPr>
              <a:t>Обтуратори «Термафіл» є пластиковими стрижнями (носіями) з нанесеною на них гуттаперчею, що має запатентовану формулу. Для розігріву гуттаперчі використовується спеціальна піч. Ідея обтураторів </a:t>
            </a:r>
            <a:r>
              <a:rPr lang="en-US" sz="2000">
                <a:solidFill>
                  <a:schemeClr val="bg1"/>
                </a:solidFill>
                <a:latin typeface="+mj-lt"/>
              </a:rPr>
              <a:t>Thermafil </a:t>
            </a:r>
            <a:r>
              <a:rPr lang="ru-RU" sz="2000">
                <a:solidFill>
                  <a:schemeClr val="bg1"/>
                </a:solidFill>
                <a:latin typeface="+mj-lt"/>
              </a:rPr>
              <a:t>належить </a:t>
            </a:r>
            <a:r>
              <a:rPr lang="en-US" sz="2000">
                <a:solidFill>
                  <a:schemeClr val="bg1"/>
                </a:solidFill>
                <a:latin typeface="+mj-lt"/>
              </a:rPr>
              <a:t>W.B. </a:t>
            </a:r>
            <a:r>
              <a:rPr lang="ru-RU" sz="2000">
                <a:solidFill>
                  <a:schemeClr val="bg1"/>
                </a:solidFill>
                <a:latin typeface="+mj-lt"/>
              </a:rPr>
              <a:t>Джонсон.</a:t>
            </a:r>
          </a:p>
        </p:txBody>
      </p:sp>
      <p:pic>
        <p:nvPicPr>
          <p:cNvPr id="3" name="Рисунок 2"/>
          <p:cNvPicPr>
            <a:picLocks noChangeAspect="1"/>
          </p:cNvPicPr>
          <p:nvPr/>
        </p:nvPicPr>
        <p:blipFill>
          <a:blip r:embed="rId2"/>
          <a:stretch>
            <a:fillRect/>
          </a:stretch>
        </p:blipFill>
        <p:spPr>
          <a:xfrm>
            <a:off x="1292160" y="2429783"/>
            <a:ext cx="4541371" cy="3505504"/>
          </a:xfrm>
          <a:prstGeom prst="rect">
            <a:avLst/>
          </a:prstGeom>
        </p:spPr>
      </p:pic>
      <p:pic>
        <p:nvPicPr>
          <p:cNvPr id="4" name="Рисунок 3"/>
          <p:cNvPicPr>
            <a:picLocks noChangeAspect="1"/>
          </p:cNvPicPr>
          <p:nvPr/>
        </p:nvPicPr>
        <p:blipFill>
          <a:blip r:embed="rId3"/>
          <a:stretch>
            <a:fillRect/>
          </a:stretch>
        </p:blipFill>
        <p:spPr>
          <a:xfrm rot="5400000">
            <a:off x="6340405" y="1922913"/>
            <a:ext cx="3498989" cy="4512734"/>
          </a:xfrm>
          <a:prstGeom prst="rect">
            <a:avLst/>
          </a:prstGeom>
        </p:spPr>
      </p:pic>
      <p:sp>
        <p:nvSpPr>
          <p:cNvPr id="5" name="Заголовок 4"/>
          <p:cNvSpPr>
            <a:spLocks noGrp="1"/>
          </p:cNvSpPr>
          <p:nvPr>
            <p:ph type="title"/>
          </p:nvPr>
        </p:nvSpPr>
        <p:spPr>
          <a:xfrm>
            <a:off x="2861733" y="180052"/>
            <a:ext cx="6096000" cy="901618"/>
          </a:xfrm>
        </p:spPr>
        <p:txBody>
          <a:bodyPr>
            <a:normAutofit/>
          </a:bodyPr>
          <a:lstStyle/>
          <a:p>
            <a:pPr algn="ctr"/>
            <a:r>
              <a:rPr lang="uk-UA" sz="2400" smtClean="0">
                <a:solidFill>
                  <a:srgbClr val="FFFF00"/>
                </a:solidFill>
              </a:rPr>
              <a:t>Обтуратори </a:t>
            </a:r>
            <a:r>
              <a:rPr lang="en-US" sz="2400" smtClean="0">
                <a:solidFill>
                  <a:srgbClr val="FFFF00"/>
                </a:solidFill>
              </a:rPr>
              <a:t>Thermafil</a:t>
            </a:r>
            <a:endParaRPr lang="ru-RU" sz="2400">
              <a:solidFill>
                <a:srgbClr val="FFFF00"/>
              </a:solidFill>
            </a:endParaRPr>
          </a:p>
        </p:txBody>
      </p:sp>
    </p:spTree>
    <p:extLst>
      <p:ext uri="{BB962C8B-B14F-4D97-AF65-F5344CB8AC3E}">
        <p14:creationId xmlns:p14="http://schemas.microsoft.com/office/powerpoint/2010/main" val="711429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0666" y="388035"/>
            <a:ext cx="9787467" cy="461665"/>
          </a:xfrm>
          <a:prstGeom prst="rect">
            <a:avLst/>
          </a:prstGeom>
        </p:spPr>
        <p:txBody>
          <a:bodyPr wrap="square">
            <a:spAutoFit/>
          </a:bodyPr>
          <a:lstStyle/>
          <a:p>
            <a:r>
              <a:rPr lang="ru-RU" sz="2400">
                <a:solidFill>
                  <a:srgbClr val="FFFF00"/>
                </a:solidFill>
                <a:latin typeface="+mj-lt"/>
              </a:rPr>
              <a:t>РЕСТАВРАЦІЯ З ВИКОРИСТАННЯМ ШТИФТОВИХ КОНСТРУКЦІЙ</a:t>
            </a:r>
          </a:p>
        </p:txBody>
      </p:sp>
      <p:pic>
        <p:nvPicPr>
          <p:cNvPr id="3" name="Рисунок 2"/>
          <p:cNvPicPr>
            <a:picLocks noChangeAspect="1"/>
          </p:cNvPicPr>
          <p:nvPr/>
        </p:nvPicPr>
        <p:blipFill>
          <a:blip r:embed="rId2"/>
          <a:stretch>
            <a:fillRect/>
          </a:stretch>
        </p:blipFill>
        <p:spPr>
          <a:xfrm>
            <a:off x="1202267" y="1250584"/>
            <a:ext cx="5560074" cy="2578832"/>
          </a:xfrm>
          <a:prstGeom prst="rect">
            <a:avLst/>
          </a:prstGeom>
        </p:spPr>
      </p:pic>
      <p:pic>
        <p:nvPicPr>
          <p:cNvPr id="4" name="Рисунок 3"/>
          <p:cNvPicPr>
            <a:picLocks noChangeAspect="1"/>
          </p:cNvPicPr>
          <p:nvPr/>
        </p:nvPicPr>
        <p:blipFill>
          <a:blip r:embed="rId3"/>
          <a:stretch>
            <a:fillRect/>
          </a:stretch>
        </p:blipFill>
        <p:spPr>
          <a:xfrm>
            <a:off x="6762341" y="1250584"/>
            <a:ext cx="3812526" cy="2578832"/>
          </a:xfrm>
          <a:prstGeom prst="rect">
            <a:avLst/>
          </a:prstGeom>
        </p:spPr>
      </p:pic>
    </p:spTree>
    <p:extLst>
      <p:ext uri="{BB962C8B-B14F-4D97-AF65-F5344CB8AC3E}">
        <p14:creationId xmlns:p14="http://schemas.microsoft.com/office/powerpoint/2010/main" val="3507227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1934" y="588202"/>
            <a:ext cx="10701866" cy="830997"/>
          </a:xfrm>
          <a:prstGeom prst="rect">
            <a:avLst/>
          </a:prstGeom>
        </p:spPr>
        <p:txBody>
          <a:bodyPr wrap="square">
            <a:spAutoFit/>
          </a:bodyPr>
          <a:lstStyle/>
          <a:p>
            <a:r>
              <a:rPr lang="ru-RU" sz="2400">
                <a:solidFill>
                  <a:srgbClr val="FFFF00"/>
                </a:solidFill>
                <a:latin typeface="+mj-lt"/>
              </a:rPr>
              <a:t>Схема підготовленого кореневого каналу під штифтову конструкцію: а - поздовжнє розпилювання, б - поперечне розпилювання</a:t>
            </a:r>
          </a:p>
        </p:txBody>
      </p:sp>
      <p:pic>
        <p:nvPicPr>
          <p:cNvPr id="3" name="Рисунок 2"/>
          <p:cNvPicPr>
            <a:picLocks noChangeAspect="1"/>
          </p:cNvPicPr>
          <p:nvPr/>
        </p:nvPicPr>
        <p:blipFill>
          <a:blip r:embed="rId2"/>
          <a:stretch>
            <a:fillRect/>
          </a:stretch>
        </p:blipFill>
        <p:spPr>
          <a:xfrm>
            <a:off x="651934" y="1772409"/>
            <a:ext cx="3529890" cy="3956647"/>
          </a:xfrm>
          <a:prstGeom prst="rect">
            <a:avLst/>
          </a:prstGeom>
        </p:spPr>
      </p:pic>
      <p:pic>
        <p:nvPicPr>
          <p:cNvPr id="4" name="Рисунок 3"/>
          <p:cNvPicPr>
            <a:picLocks noChangeAspect="1"/>
          </p:cNvPicPr>
          <p:nvPr/>
        </p:nvPicPr>
        <p:blipFill>
          <a:blip r:embed="rId3"/>
          <a:stretch>
            <a:fillRect/>
          </a:stretch>
        </p:blipFill>
        <p:spPr>
          <a:xfrm>
            <a:off x="4508894" y="1772409"/>
            <a:ext cx="2615411" cy="3956648"/>
          </a:xfrm>
          <a:prstGeom prst="rect">
            <a:avLst/>
          </a:prstGeom>
        </p:spPr>
      </p:pic>
    </p:spTree>
    <p:extLst>
      <p:ext uri="{BB962C8B-B14F-4D97-AF65-F5344CB8AC3E}">
        <p14:creationId xmlns:p14="http://schemas.microsoft.com/office/powerpoint/2010/main" val="161407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45733" y="455768"/>
            <a:ext cx="7907867" cy="461665"/>
          </a:xfrm>
          <a:prstGeom prst="rect">
            <a:avLst/>
          </a:prstGeom>
        </p:spPr>
        <p:txBody>
          <a:bodyPr wrap="square">
            <a:spAutoFit/>
          </a:bodyPr>
          <a:lstStyle/>
          <a:p>
            <a:r>
              <a:rPr lang="ru-RU" sz="2400">
                <a:solidFill>
                  <a:srgbClr val="FFFF00"/>
                </a:solidFill>
                <a:latin typeface="+mj-lt"/>
              </a:rPr>
              <a:t>Використання анкерних штифтів у прямих реставраціях</a:t>
            </a:r>
          </a:p>
        </p:txBody>
      </p:sp>
      <p:pic>
        <p:nvPicPr>
          <p:cNvPr id="3" name="Рисунок 2"/>
          <p:cNvPicPr>
            <a:picLocks noChangeAspect="1"/>
          </p:cNvPicPr>
          <p:nvPr/>
        </p:nvPicPr>
        <p:blipFill>
          <a:blip r:embed="rId2"/>
          <a:stretch>
            <a:fillRect/>
          </a:stretch>
        </p:blipFill>
        <p:spPr>
          <a:xfrm>
            <a:off x="2126507" y="1282336"/>
            <a:ext cx="7346317" cy="4462659"/>
          </a:xfrm>
          <a:prstGeom prst="rect">
            <a:avLst/>
          </a:prstGeom>
        </p:spPr>
      </p:pic>
    </p:spTree>
    <p:extLst>
      <p:ext uri="{BB962C8B-B14F-4D97-AF65-F5344CB8AC3E}">
        <p14:creationId xmlns:p14="http://schemas.microsoft.com/office/powerpoint/2010/main" val="4186883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1530402"/>
            <a:ext cx="8085667" cy="2677656"/>
          </a:xfrm>
          <a:prstGeom prst="rect">
            <a:avLst/>
          </a:prstGeom>
        </p:spPr>
        <p:txBody>
          <a:bodyPr wrap="square">
            <a:spAutoFit/>
          </a:bodyPr>
          <a:lstStyle/>
          <a:p>
            <a:r>
              <a:rPr lang="ru-RU" sz="2400">
                <a:solidFill>
                  <a:srgbClr val="FFFF00"/>
                </a:solidFill>
                <a:latin typeface="+mj-lt"/>
              </a:rPr>
              <a:t>Етапи використання скловолоконного штифта</a:t>
            </a:r>
            <a:r>
              <a:rPr lang="ru-RU" sz="2400">
                <a:solidFill>
                  <a:schemeClr val="bg1"/>
                </a:solidFill>
                <a:latin typeface="+mj-lt"/>
              </a:rPr>
              <a:t> у прямій реставрації</a:t>
            </a:r>
            <a:r>
              <a:rPr lang="ru-RU" sz="2400">
                <a:solidFill>
                  <a:schemeClr val="bg1"/>
                </a:solidFill>
                <a:latin typeface="+mj-lt"/>
              </a:rPr>
              <a:t>: </a:t>
            </a:r>
            <a:endParaRPr lang="en-US" sz="2400" smtClean="0">
              <a:solidFill>
                <a:schemeClr val="bg1"/>
              </a:solidFill>
              <a:latin typeface="+mj-lt"/>
            </a:endParaRPr>
          </a:p>
          <a:p>
            <a:r>
              <a:rPr lang="ru-RU" sz="2400" smtClean="0">
                <a:solidFill>
                  <a:schemeClr val="bg1"/>
                </a:solidFill>
                <a:latin typeface="+mj-lt"/>
              </a:rPr>
              <a:t>а </a:t>
            </a:r>
            <a:r>
              <a:rPr lang="ru-RU" sz="2400">
                <a:solidFill>
                  <a:schemeClr val="bg1"/>
                </a:solidFill>
                <a:latin typeface="+mj-lt"/>
              </a:rPr>
              <a:t>- підготовка кореневого каналу</a:t>
            </a:r>
            <a:r>
              <a:rPr lang="ru-RU" sz="2400">
                <a:solidFill>
                  <a:schemeClr val="bg1"/>
                </a:solidFill>
                <a:latin typeface="+mj-lt"/>
              </a:rPr>
              <a:t>, </a:t>
            </a:r>
            <a:endParaRPr lang="en-US" sz="2400" smtClean="0">
              <a:solidFill>
                <a:schemeClr val="bg1"/>
              </a:solidFill>
              <a:latin typeface="+mj-lt"/>
            </a:endParaRPr>
          </a:p>
          <a:p>
            <a:r>
              <a:rPr lang="ru-RU" sz="2400" smtClean="0">
                <a:solidFill>
                  <a:schemeClr val="bg1"/>
                </a:solidFill>
                <a:latin typeface="+mj-lt"/>
              </a:rPr>
              <a:t>б </a:t>
            </a:r>
            <a:r>
              <a:rPr lang="ru-RU" sz="2400">
                <a:solidFill>
                  <a:schemeClr val="bg1"/>
                </a:solidFill>
                <a:latin typeface="+mj-lt"/>
              </a:rPr>
              <a:t>- припасування штифта</a:t>
            </a:r>
            <a:r>
              <a:rPr lang="ru-RU" sz="2400">
                <a:solidFill>
                  <a:schemeClr val="bg1"/>
                </a:solidFill>
                <a:latin typeface="+mj-lt"/>
              </a:rPr>
              <a:t>, </a:t>
            </a:r>
            <a:endParaRPr lang="en-US" sz="2400" smtClean="0">
              <a:solidFill>
                <a:schemeClr val="bg1"/>
              </a:solidFill>
              <a:latin typeface="+mj-lt"/>
            </a:endParaRPr>
          </a:p>
          <a:p>
            <a:r>
              <a:rPr lang="ru-RU" sz="2400" smtClean="0">
                <a:solidFill>
                  <a:schemeClr val="bg1"/>
                </a:solidFill>
                <a:latin typeface="+mj-lt"/>
              </a:rPr>
              <a:t>в </a:t>
            </a:r>
            <a:r>
              <a:rPr lang="ru-RU" sz="2400">
                <a:solidFill>
                  <a:schemeClr val="bg1"/>
                </a:solidFill>
                <a:latin typeface="+mj-lt"/>
              </a:rPr>
              <a:t>- підготовка штифта</a:t>
            </a:r>
            <a:r>
              <a:rPr lang="ru-RU" sz="2400">
                <a:solidFill>
                  <a:schemeClr val="bg1"/>
                </a:solidFill>
                <a:latin typeface="+mj-lt"/>
              </a:rPr>
              <a:t>, </a:t>
            </a:r>
            <a:endParaRPr lang="en-US" sz="2400" smtClean="0">
              <a:solidFill>
                <a:schemeClr val="bg1"/>
              </a:solidFill>
              <a:latin typeface="+mj-lt"/>
            </a:endParaRPr>
          </a:p>
          <a:p>
            <a:r>
              <a:rPr lang="ru-RU" sz="2400" smtClean="0">
                <a:solidFill>
                  <a:schemeClr val="bg1"/>
                </a:solidFill>
                <a:latin typeface="+mj-lt"/>
              </a:rPr>
              <a:t>г </a:t>
            </a:r>
            <a:r>
              <a:rPr lang="ru-RU" sz="2400">
                <a:solidFill>
                  <a:schemeClr val="bg1"/>
                </a:solidFill>
                <a:latin typeface="+mj-lt"/>
              </a:rPr>
              <a:t>- медикаментозна обробка, висушування каналу</a:t>
            </a:r>
            <a:r>
              <a:rPr lang="ru-RU" sz="2400">
                <a:solidFill>
                  <a:schemeClr val="bg1"/>
                </a:solidFill>
                <a:latin typeface="+mj-lt"/>
              </a:rPr>
              <a:t>, </a:t>
            </a:r>
            <a:endParaRPr lang="en-US" sz="2400" smtClean="0">
              <a:solidFill>
                <a:schemeClr val="bg1"/>
              </a:solidFill>
              <a:latin typeface="+mj-lt"/>
            </a:endParaRPr>
          </a:p>
          <a:p>
            <a:r>
              <a:rPr lang="ru-RU" sz="2400" smtClean="0">
                <a:solidFill>
                  <a:schemeClr val="bg1"/>
                </a:solidFill>
                <a:latin typeface="+mj-lt"/>
              </a:rPr>
              <a:t>д </a:t>
            </a:r>
            <a:r>
              <a:rPr lang="ru-RU" sz="2400">
                <a:solidFill>
                  <a:schemeClr val="bg1"/>
                </a:solidFill>
                <a:latin typeface="+mj-lt"/>
              </a:rPr>
              <a:t>- фіксація штифта</a:t>
            </a:r>
          </a:p>
        </p:txBody>
      </p:sp>
      <p:pic>
        <p:nvPicPr>
          <p:cNvPr id="3" name="Рисунок 2"/>
          <p:cNvPicPr>
            <a:picLocks noChangeAspect="1"/>
          </p:cNvPicPr>
          <p:nvPr/>
        </p:nvPicPr>
        <p:blipFill>
          <a:blip r:embed="rId2"/>
          <a:stretch>
            <a:fillRect/>
          </a:stretch>
        </p:blipFill>
        <p:spPr>
          <a:xfrm>
            <a:off x="9093201" y="539802"/>
            <a:ext cx="1964266" cy="5702755"/>
          </a:xfrm>
          <a:prstGeom prst="rect">
            <a:avLst/>
          </a:prstGeom>
        </p:spPr>
      </p:pic>
    </p:spTree>
    <p:extLst>
      <p:ext uri="{BB962C8B-B14F-4D97-AF65-F5344CB8AC3E}">
        <p14:creationId xmlns:p14="http://schemas.microsoft.com/office/powerpoint/2010/main" val="32865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41029" y="424934"/>
            <a:ext cx="7442550" cy="461665"/>
          </a:xfrm>
          <a:prstGeom prst="rect">
            <a:avLst/>
          </a:prstGeom>
        </p:spPr>
        <p:txBody>
          <a:bodyPr wrap="none">
            <a:spAutoFit/>
          </a:bodyPr>
          <a:lstStyle/>
          <a:p>
            <a:r>
              <a:rPr lang="ru-RU" sz="2400">
                <a:solidFill>
                  <a:srgbClr val="FFFF00"/>
                </a:solidFill>
                <a:latin typeface="+mj-lt"/>
              </a:rPr>
              <a:t>ОЦІНКА ЯКОСТІ ОБТУРАЦІЇ КОРНЕВИХ КАНАЛІВ</a:t>
            </a:r>
          </a:p>
        </p:txBody>
      </p:sp>
      <p:sp>
        <p:nvSpPr>
          <p:cNvPr id="3" name="Прямоугольник 2"/>
          <p:cNvSpPr/>
          <p:nvPr/>
        </p:nvSpPr>
        <p:spPr>
          <a:xfrm>
            <a:off x="372534" y="1073710"/>
            <a:ext cx="11150600" cy="5016758"/>
          </a:xfrm>
          <a:prstGeom prst="rect">
            <a:avLst/>
          </a:prstGeom>
        </p:spPr>
        <p:txBody>
          <a:bodyPr wrap="square">
            <a:spAutoFit/>
          </a:bodyPr>
          <a:lstStyle/>
          <a:p>
            <a:pPr algn="just"/>
            <a:r>
              <a:rPr lang="ru-RU" sz="2000">
                <a:solidFill>
                  <a:srgbClr val="FFFF00"/>
                </a:solidFill>
                <a:latin typeface="+mj-lt"/>
              </a:rPr>
              <a:t>Апікальний рівень обтурації </a:t>
            </a:r>
            <a:r>
              <a:rPr lang="ru-RU" sz="2000">
                <a:solidFill>
                  <a:schemeClr val="bg1"/>
                </a:solidFill>
                <a:latin typeface="+mj-lt"/>
              </a:rPr>
              <a:t>кореневого каналу </a:t>
            </a:r>
            <a:r>
              <a:rPr lang="ru-RU" sz="2000">
                <a:solidFill>
                  <a:schemeClr val="bg1"/>
                </a:solidFill>
                <a:latin typeface="+mj-lt"/>
              </a:rPr>
              <a:t>є </a:t>
            </a:r>
            <a:r>
              <a:rPr lang="ru-RU" sz="2000" smtClean="0">
                <a:solidFill>
                  <a:schemeClr val="bg1"/>
                </a:solidFill>
                <a:latin typeface="+mj-lt"/>
              </a:rPr>
              <a:t>одним з </a:t>
            </a:r>
            <a:r>
              <a:rPr lang="ru-RU" sz="2000">
                <a:solidFill>
                  <a:schemeClr val="bg1"/>
                </a:solidFill>
                <a:latin typeface="+mj-lt"/>
              </a:rPr>
              <a:t>основних критеріїв. Він </a:t>
            </a:r>
            <a:r>
              <a:rPr lang="ru-RU" sz="2000">
                <a:solidFill>
                  <a:schemeClr val="bg1"/>
                </a:solidFill>
                <a:latin typeface="+mj-lt"/>
              </a:rPr>
              <a:t>найчастіше </a:t>
            </a:r>
            <a:r>
              <a:rPr lang="ru-RU" sz="2000" smtClean="0">
                <a:solidFill>
                  <a:schemeClr val="bg1"/>
                </a:solidFill>
                <a:latin typeface="+mj-lt"/>
              </a:rPr>
              <a:t>приймається </a:t>
            </a:r>
            <a:r>
              <a:rPr lang="ru-RU" sz="2000">
                <a:solidFill>
                  <a:schemeClr val="bg1"/>
                </a:solidFill>
                <a:latin typeface="+mj-lt"/>
              </a:rPr>
              <a:t>за </a:t>
            </a:r>
            <a:r>
              <a:rPr lang="ru-RU" sz="2000">
                <a:solidFill>
                  <a:schemeClr val="bg1"/>
                </a:solidFill>
                <a:latin typeface="+mj-lt"/>
              </a:rPr>
              <a:t>рівень </a:t>
            </a:r>
            <a:r>
              <a:rPr lang="ru-RU" sz="2000" smtClean="0">
                <a:solidFill>
                  <a:schemeClr val="bg1"/>
                </a:solidFill>
                <a:latin typeface="+mj-lt"/>
              </a:rPr>
              <a:t>апікального </a:t>
            </a:r>
            <a:r>
              <a:rPr lang="ru-RU" sz="2000">
                <a:solidFill>
                  <a:schemeClr val="bg1"/>
                </a:solidFill>
                <a:latin typeface="+mj-lt"/>
              </a:rPr>
              <a:t>звуження, яке знаходиться приблизно в 1 мм </a:t>
            </a:r>
            <a:r>
              <a:rPr lang="ru-RU" sz="2000">
                <a:solidFill>
                  <a:schemeClr val="bg1"/>
                </a:solidFill>
                <a:latin typeface="+mj-lt"/>
              </a:rPr>
              <a:t>від </a:t>
            </a:r>
            <a:r>
              <a:rPr lang="ru-RU" sz="2000" smtClean="0">
                <a:solidFill>
                  <a:schemeClr val="bg1"/>
                </a:solidFill>
                <a:latin typeface="+mj-lt"/>
              </a:rPr>
              <a:t>рентгенологічного </a:t>
            </a:r>
            <a:r>
              <a:rPr lang="ru-RU" sz="2000">
                <a:solidFill>
                  <a:schemeClr val="bg1"/>
                </a:solidFill>
                <a:latin typeface="+mj-lt"/>
              </a:rPr>
              <a:t>апекса. Вважається, що в апікальній ділянці </a:t>
            </a:r>
            <a:r>
              <a:rPr lang="ru-RU" sz="2000">
                <a:solidFill>
                  <a:schemeClr val="bg1"/>
                </a:solidFill>
                <a:latin typeface="+mj-lt"/>
              </a:rPr>
              <a:t>каналу </a:t>
            </a:r>
            <a:r>
              <a:rPr lang="ru-RU" sz="2000" smtClean="0">
                <a:solidFill>
                  <a:schemeClr val="bg1"/>
                </a:solidFill>
                <a:latin typeface="+mj-lt"/>
              </a:rPr>
              <a:t>цементна частина</a:t>
            </a:r>
            <a:r>
              <a:rPr lang="ru-RU" sz="2000">
                <a:solidFill>
                  <a:schemeClr val="bg1"/>
                </a:solidFill>
                <a:latin typeface="+mj-lt"/>
              </a:rPr>
              <a:t>, вільна від пломбувального матеріалу, </a:t>
            </a:r>
            <a:r>
              <a:rPr lang="ru-RU" sz="2000">
                <a:solidFill>
                  <a:schemeClr val="bg1"/>
                </a:solidFill>
                <a:latin typeface="+mj-lt"/>
              </a:rPr>
              <a:t>поступово </a:t>
            </a:r>
            <a:r>
              <a:rPr lang="ru-RU" sz="2000" smtClean="0">
                <a:solidFill>
                  <a:schemeClr val="bg1"/>
                </a:solidFill>
                <a:latin typeface="+mj-lt"/>
              </a:rPr>
              <a:t>заповнюється новоствореним </a:t>
            </a:r>
            <a:r>
              <a:rPr lang="ru-RU" sz="2000">
                <a:solidFill>
                  <a:schemeClr val="bg1"/>
                </a:solidFill>
                <a:latin typeface="+mj-lt"/>
              </a:rPr>
              <a:t>цементом кореня, ізолюючи таким </a:t>
            </a:r>
            <a:r>
              <a:rPr lang="ru-RU" sz="2000">
                <a:solidFill>
                  <a:schemeClr val="bg1"/>
                </a:solidFill>
                <a:latin typeface="+mj-lt"/>
              </a:rPr>
              <a:t>чином </a:t>
            </a:r>
            <a:r>
              <a:rPr lang="ru-RU" sz="2000" smtClean="0">
                <a:solidFill>
                  <a:schemeClr val="bg1"/>
                </a:solidFill>
                <a:latin typeface="+mj-lt"/>
              </a:rPr>
              <a:t>сторонній пломбувальний </a:t>
            </a:r>
            <a:r>
              <a:rPr lang="ru-RU" sz="2000">
                <a:solidFill>
                  <a:schemeClr val="bg1"/>
                </a:solidFill>
                <a:latin typeface="+mj-lt"/>
              </a:rPr>
              <a:t>матеріал від періапікальних тканин </a:t>
            </a:r>
            <a:r>
              <a:rPr lang="ru-RU" sz="2000">
                <a:solidFill>
                  <a:schemeClr val="bg1"/>
                </a:solidFill>
                <a:latin typeface="+mj-lt"/>
              </a:rPr>
              <a:t>(</a:t>
            </a:r>
            <a:r>
              <a:rPr lang="ru-RU" sz="2000">
                <a:solidFill>
                  <a:schemeClr val="bg1"/>
                </a:solidFill>
                <a:latin typeface="+mj-lt"/>
              </a:rPr>
              <a:t>біологічна обтурація</a:t>
            </a:r>
            <a:r>
              <a:rPr lang="ru-RU" sz="2000">
                <a:solidFill>
                  <a:schemeClr val="bg1"/>
                </a:solidFill>
                <a:latin typeface="+mj-lt"/>
              </a:rPr>
              <a:t>). </a:t>
            </a:r>
            <a:endParaRPr lang="ru-RU" sz="2000" smtClean="0">
              <a:solidFill>
                <a:schemeClr val="bg1"/>
              </a:solidFill>
              <a:latin typeface="+mj-lt"/>
            </a:endParaRPr>
          </a:p>
          <a:p>
            <a:pPr algn="just"/>
            <a:r>
              <a:rPr lang="ru-RU" sz="2000" smtClean="0">
                <a:solidFill>
                  <a:srgbClr val="FFFF00"/>
                </a:solidFill>
                <a:latin typeface="+mj-lt"/>
              </a:rPr>
              <a:t>Мезіодистальне </a:t>
            </a:r>
            <a:r>
              <a:rPr lang="ru-RU" sz="2000">
                <a:solidFill>
                  <a:srgbClr val="FFFF00"/>
                </a:solidFill>
                <a:latin typeface="+mj-lt"/>
              </a:rPr>
              <a:t>заповнення </a:t>
            </a:r>
            <a:r>
              <a:rPr lang="ru-RU" sz="2000">
                <a:solidFill>
                  <a:schemeClr val="bg1"/>
                </a:solidFill>
                <a:latin typeface="+mj-lt"/>
              </a:rPr>
              <a:t>ще одна характеристика якості обтурації каналу. При цій двомірній (площинній) оцінці враховуються:</a:t>
            </a:r>
          </a:p>
          <a:p>
            <a:pPr algn="just"/>
            <a:r>
              <a:rPr lang="ru-RU" sz="2000" smtClean="0">
                <a:solidFill>
                  <a:schemeClr val="bg1"/>
                </a:solidFill>
                <a:latin typeface="+mj-lt"/>
              </a:rPr>
              <a:t>- </a:t>
            </a:r>
            <a:r>
              <a:rPr lang="ru-RU" sz="2000">
                <a:solidFill>
                  <a:schemeClr val="bg1"/>
                </a:solidFill>
                <a:latin typeface="+mj-lt"/>
              </a:rPr>
              <a:t>гомогенність кореневої пломби (рівномірна чи нерівномірна щільність);</a:t>
            </a:r>
          </a:p>
          <a:p>
            <a:pPr algn="just"/>
            <a:r>
              <a:rPr lang="ru-RU" sz="2000">
                <a:solidFill>
                  <a:schemeClr val="bg1"/>
                </a:solidFill>
                <a:latin typeface="+mj-lt"/>
              </a:rPr>
              <a:t>- </a:t>
            </a:r>
            <a:r>
              <a:rPr lang="ru-RU" sz="2000" smtClean="0">
                <a:solidFill>
                  <a:schemeClr val="bg1"/>
                </a:solidFill>
                <a:latin typeface="+mj-lt"/>
              </a:rPr>
              <a:t>дефекти </a:t>
            </a:r>
            <a:r>
              <a:rPr lang="ru-RU" sz="2000">
                <a:solidFill>
                  <a:schemeClr val="bg1"/>
                </a:solidFill>
                <a:latin typeface="+mj-lt"/>
              </a:rPr>
              <a:t>заповнення каналу (порожнечі, пори в пломбувальному матеріалі);</a:t>
            </a:r>
          </a:p>
          <a:p>
            <a:pPr algn="just"/>
            <a:r>
              <a:rPr lang="ru-RU" sz="2000" smtClean="0">
                <a:solidFill>
                  <a:schemeClr val="bg1"/>
                </a:solidFill>
                <a:latin typeface="+mj-lt"/>
              </a:rPr>
              <a:t>- </a:t>
            </a:r>
            <a:r>
              <a:rPr lang="ru-RU" sz="2000">
                <a:solidFill>
                  <a:schemeClr val="bg1"/>
                </a:solidFill>
                <a:latin typeface="+mj-lt"/>
              </a:rPr>
              <a:t>простір між пломбою та стінкою каналу (його наявність чи відсутність);</a:t>
            </a:r>
          </a:p>
          <a:p>
            <a:pPr algn="just"/>
            <a:r>
              <a:rPr lang="ru-RU" sz="2000" smtClean="0">
                <a:solidFill>
                  <a:schemeClr val="bg1"/>
                </a:solidFill>
                <a:latin typeface="+mj-lt"/>
              </a:rPr>
              <a:t>- пломбування </a:t>
            </a:r>
            <a:r>
              <a:rPr lang="ru-RU" sz="2000">
                <a:solidFill>
                  <a:schemeClr val="bg1"/>
                </a:solidFill>
                <a:latin typeface="+mj-lt"/>
              </a:rPr>
              <a:t>додаткових (латеральних</a:t>
            </a:r>
            <a:r>
              <a:rPr lang="ru-RU" sz="2000">
                <a:solidFill>
                  <a:schemeClr val="bg1"/>
                </a:solidFill>
                <a:latin typeface="+mj-lt"/>
              </a:rPr>
              <a:t>) </a:t>
            </a:r>
            <a:r>
              <a:rPr lang="ru-RU" sz="2000" smtClean="0">
                <a:solidFill>
                  <a:schemeClr val="bg1"/>
                </a:solidFill>
                <a:latin typeface="+mj-lt"/>
              </a:rPr>
              <a:t>каналів. </a:t>
            </a:r>
          </a:p>
          <a:p>
            <a:pPr algn="just"/>
            <a:r>
              <a:rPr lang="ru-RU" sz="2000" smtClean="0">
                <a:solidFill>
                  <a:schemeClr val="bg1"/>
                </a:solidFill>
                <a:latin typeface="+mj-lt"/>
              </a:rPr>
              <a:t>- наявність </a:t>
            </a:r>
            <a:r>
              <a:rPr lang="ru-RU" sz="2000">
                <a:solidFill>
                  <a:schemeClr val="bg1"/>
                </a:solidFill>
                <a:latin typeface="+mj-lt"/>
              </a:rPr>
              <a:t>щілин, порожнин говорить про можливість мікропросочування рідини і бактерій через канал в обох напрямках</a:t>
            </a:r>
            <a:r>
              <a:rPr lang="ru-RU" sz="2000">
                <a:solidFill>
                  <a:schemeClr val="bg1"/>
                </a:solidFill>
                <a:latin typeface="+mj-lt"/>
              </a:rPr>
              <a:t>. </a:t>
            </a:r>
            <a:endParaRPr lang="ru-RU" sz="2000" smtClean="0">
              <a:solidFill>
                <a:schemeClr val="bg1"/>
              </a:solidFill>
              <a:latin typeface="+mj-lt"/>
            </a:endParaRPr>
          </a:p>
          <a:p>
            <a:pPr algn="just"/>
            <a:r>
              <a:rPr lang="ru-RU" sz="2000" smtClean="0">
                <a:solidFill>
                  <a:srgbClr val="FFFF00"/>
                </a:solidFill>
                <a:latin typeface="+mj-lt"/>
              </a:rPr>
              <a:t>Тривимірна </a:t>
            </a:r>
            <a:r>
              <a:rPr lang="ru-RU" sz="2000">
                <a:solidFill>
                  <a:srgbClr val="FFFF00"/>
                </a:solidFill>
                <a:latin typeface="+mj-lt"/>
              </a:rPr>
              <a:t>коренева пломба </a:t>
            </a:r>
            <a:r>
              <a:rPr lang="ru-RU" sz="2000">
                <a:solidFill>
                  <a:schemeClr val="bg1"/>
                </a:solidFill>
                <a:latin typeface="+mj-lt"/>
              </a:rPr>
              <a:t>- новий стандарт в ендодонтії, що розвивається останніми роками і полягає в пломбуванні всієї системи кореневого каналу (основного та додаткових каналів, дельтоподібних розгалужень).</a:t>
            </a:r>
          </a:p>
        </p:txBody>
      </p:sp>
    </p:spTree>
    <p:extLst>
      <p:ext uri="{BB962C8B-B14F-4D97-AF65-F5344CB8AC3E}">
        <p14:creationId xmlns:p14="http://schemas.microsoft.com/office/powerpoint/2010/main" val="2096985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800" y="1266200"/>
            <a:ext cx="7349065" cy="3416320"/>
          </a:xfrm>
          <a:prstGeom prst="rect">
            <a:avLst/>
          </a:prstGeom>
        </p:spPr>
        <p:txBody>
          <a:bodyPr wrap="square">
            <a:spAutoFit/>
          </a:bodyPr>
          <a:lstStyle/>
          <a:p>
            <a:r>
              <a:rPr lang="ru-RU" smtClean="0">
                <a:solidFill>
                  <a:srgbClr val="FFFF00"/>
                </a:solidFill>
              </a:rPr>
              <a:t>ПРЕПАРАТИ ДЛЯ РОЗПЛОМБУВАННЯ КОРЕНЕВИХ КАНАЛІВ </a:t>
            </a:r>
            <a:br>
              <a:rPr lang="ru-RU" smtClean="0">
                <a:solidFill>
                  <a:srgbClr val="FFFF00"/>
                </a:solidFill>
              </a:rPr>
            </a:br>
            <a:r>
              <a:rPr lang="ru-RU" smtClean="0">
                <a:solidFill>
                  <a:schemeClr val="bg1"/>
                </a:solidFill>
              </a:rPr>
              <a:t>У разі потреби повторного лікування кореневих каналів зубів з метою розм'якшення пломбувальних матеріалів, що знаходяться в каналі, випускають три групи препаратів-розчинників:</a:t>
            </a:r>
            <a:br>
              <a:rPr lang="ru-RU" smtClean="0">
                <a:solidFill>
                  <a:schemeClr val="bg1"/>
                </a:solidFill>
              </a:rPr>
            </a:br>
            <a:r>
              <a:rPr lang="ru-RU" smtClean="0">
                <a:solidFill>
                  <a:schemeClr val="bg1"/>
                </a:solidFill>
              </a:rPr>
              <a:t/>
            </a:r>
            <a:br>
              <a:rPr lang="ru-RU" smtClean="0">
                <a:solidFill>
                  <a:schemeClr val="bg1"/>
                </a:solidFill>
              </a:rPr>
            </a:br>
            <a:r>
              <a:rPr lang="ru-RU" smtClean="0">
                <a:solidFill>
                  <a:schemeClr val="bg1"/>
                </a:solidFill>
              </a:rPr>
              <a:t> • препарати для розм'якшення фенопластової (резорцин-формалінової) смоли;</a:t>
            </a:r>
            <a:br>
              <a:rPr lang="ru-RU" smtClean="0">
                <a:solidFill>
                  <a:schemeClr val="bg1"/>
                </a:solidFill>
              </a:rPr>
            </a:br>
            <a:r>
              <a:rPr lang="ru-RU" smtClean="0">
                <a:solidFill>
                  <a:schemeClr val="bg1"/>
                </a:solidFill>
              </a:rPr>
              <a:t/>
            </a:r>
            <a:br>
              <a:rPr lang="ru-RU" smtClean="0">
                <a:solidFill>
                  <a:schemeClr val="bg1"/>
                </a:solidFill>
              </a:rPr>
            </a:br>
            <a:r>
              <a:rPr lang="ru-RU" smtClean="0">
                <a:solidFill>
                  <a:schemeClr val="bg1"/>
                </a:solidFill>
              </a:rPr>
              <a:t> • препарати для розм'якшення евгенатів; </a:t>
            </a:r>
            <a:br>
              <a:rPr lang="ru-RU" smtClean="0">
                <a:solidFill>
                  <a:schemeClr val="bg1"/>
                </a:solidFill>
              </a:rPr>
            </a:br>
            <a:r>
              <a:rPr lang="ru-RU" smtClean="0">
                <a:solidFill>
                  <a:schemeClr val="bg1"/>
                </a:solidFill>
              </a:rPr>
              <a:t/>
            </a:r>
            <a:br>
              <a:rPr lang="ru-RU" smtClean="0">
                <a:solidFill>
                  <a:schemeClr val="bg1"/>
                </a:solidFill>
              </a:rPr>
            </a:br>
            <a:r>
              <a:rPr lang="ru-RU" smtClean="0">
                <a:solidFill>
                  <a:schemeClr val="bg1"/>
                </a:solidFill>
              </a:rPr>
              <a:t>• препарати для розм'якшення гутаперчі (хлороформ, галотан і евкаліптол).</a:t>
            </a:r>
            <a:endParaRPr lang="ru-RU">
              <a:solidFill>
                <a:schemeClr val="bg1"/>
              </a:solidFill>
            </a:endParaRPr>
          </a:p>
        </p:txBody>
      </p:sp>
      <p:pic>
        <p:nvPicPr>
          <p:cNvPr id="3" name="Рисунок 2"/>
          <p:cNvPicPr>
            <a:picLocks noChangeAspect="1"/>
          </p:cNvPicPr>
          <p:nvPr/>
        </p:nvPicPr>
        <p:blipFill>
          <a:blip r:embed="rId2"/>
          <a:stretch>
            <a:fillRect/>
          </a:stretch>
        </p:blipFill>
        <p:spPr>
          <a:xfrm>
            <a:off x="9532631" y="546532"/>
            <a:ext cx="1841152" cy="2706859"/>
          </a:xfrm>
          <a:prstGeom prst="rect">
            <a:avLst/>
          </a:prstGeom>
        </p:spPr>
      </p:pic>
      <p:pic>
        <p:nvPicPr>
          <p:cNvPr id="4" name="Рисунок 3"/>
          <p:cNvPicPr>
            <a:picLocks noChangeAspect="1"/>
          </p:cNvPicPr>
          <p:nvPr/>
        </p:nvPicPr>
        <p:blipFill>
          <a:blip r:embed="rId3"/>
          <a:stretch>
            <a:fillRect/>
          </a:stretch>
        </p:blipFill>
        <p:spPr>
          <a:xfrm>
            <a:off x="7715866" y="546533"/>
            <a:ext cx="1816765" cy="2706859"/>
          </a:xfrm>
          <a:prstGeom prst="rect">
            <a:avLst/>
          </a:prstGeom>
        </p:spPr>
      </p:pic>
      <p:pic>
        <p:nvPicPr>
          <p:cNvPr id="5" name="Рисунок 4"/>
          <p:cNvPicPr>
            <a:picLocks noChangeAspect="1"/>
          </p:cNvPicPr>
          <p:nvPr/>
        </p:nvPicPr>
        <p:blipFill>
          <a:blip r:embed="rId4"/>
          <a:stretch>
            <a:fillRect/>
          </a:stretch>
        </p:blipFill>
        <p:spPr>
          <a:xfrm>
            <a:off x="7715867" y="3253392"/>
            <a:ext cx="1816765" cy="2371550"/>
          </a:xfrm>
          <a:prstGeom prst="rect">
            <a:avLst/>
          </a:prstGeom>
        </p:spPr>
      </p:pic>
    </p:spTree>
    <p:extLst>
      <p:ext uri="{BB962C8B-B14F-4D97-AF65-F5344CB8AC3E}">
        <p14:creationId xmlns:p14="http://schemas.microsoft.com/office/powerpoint/2010/main" val="538668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548</TotalTime>
  <Words>2910</Words>
  <Application>Microsoft Office PowerPoint</Application>
  <PresentationFormat>Широкоэкранный</PresentationFormat>
  <Paragraphs>285</Paragraphs>
  <Slides>38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38</vt:i4>
      </vt:variant>
    </vt:vector>
  </HeadingPairs>
  <TitlesOfParts>
    <vt:vector size="42" baseType="lpstr">
      <vt:lpstr>Arial</vt:lpstr>
      <vt:lpstr>Times New Roman</vt:lpstr>
      <vt:lpstr>Wingdings 3</vt:lpstr>
      <vt:lpstr>Сектор</vt:lpstr>
      <vt:lpstr>Тема: Пломбувальні матеріали для заповнення кореневих каналів. Вимоги до них. Сучасні технології пломбування кореневих каналів.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Обтуратори Thermafil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Пломбувальні матеріали для заповнення кореневих каналів. Вимоги до них. Сучасні технології пломбування кореневих каналів.  </dc:title>
  <dc:creator>Степан</dc:creator>
  <cp:lastModifiedBy>Степан</cp:lastModifiedBy>
  <cp:revision>71</cp:revision>
  <dcterms:created xsi:type="dcterms:W3CDTF">2023-01-15T16:15:04Z</dcterms:created>
  <dcterms:modified xsi:type="dcterms:W3CDTF">2023-01-29T14:29:46Z</dcterms:modified>
</cp:coreProperties>
</file>