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81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30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73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178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9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>
              <a:spcBef>
                <a:spcPts val="544"/>
              </a:spcBef>
              <a:buClr>
                <a:schemeClr val="dk1"/>
              </a:buClr>
            </a:pPr>
            <a:r>
              <a:rPr lang="uk-UA" dirty="0" smtClean="0">
                <a:solidFill>
                  <a:schemeClr val="dk1"/>
                </a:solidFill>
              </a:rPr>
              <a:t>Маркетингова політика комунікацій</a:t>
            </a:r>
            <a:endParaRPr lang="uk-UA"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/>
              <a:t>Лектор:</a:t>
            </a:r>
          </a:p>
          <a:p>
            <a:pPr algn="ctr"/>
            <a:r>
              <a:rPr lang="uk-UA" dirty="0"/>
              <a:t>Ст. викладач</a:t>
            </a:r>
          </a:p>
          <a:p>
            <a:pPr algn="ctr"/>
            <a:r>
              <a:rPr lang="uk-UA" dirty="0" err="1"/>
              <a:t>Ящук</a:t>
            </a:r>
            <a:r>
              <a:rPr lang="uk-UA" dirty="0"/>
              <a:t> Ірина Сергіївна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548" y="3073228"/>
            <a:ext cx="3932538" cy="2700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67957"/>
            <a:ext cx="8229600" cy="7386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cap="all" dirty="0"/>
              <a:t>складові</a:t>
            </a:r>
            <a:r>
              <a:rPr lang="uk-UA" sz="2400" cap="all" dirty="0"/>
              <a:t> </a:t>
            </a:r>
            <a:r>
              <a:rPr lang="uk-UA" sz="2400" b="1" cap="all" dirty="0" smtClean="0"/>
              <a:t>СМК </a:t>
            </a:r>
            <a:r>
              <a:rPr lang="uk-UA" sz="2400" b="1" cap="all" dirty="0"/>
              <a:t>фармацевтичного </a:t>
            </a:r>
            <a:r>
              <a:rPr lang="uk-UA" sz="2400" b="1" cap="all" dirty="0" smtClean="0"/>
              <a:t>підприємства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906573"/>
            <a:ext cx="7406640" cy="57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83198"/>
            <a:ext cx="7909560" cy="7769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Чинники, що визначають структуру </a:t>
            </a:r>
            <a:r>
              <a:rPr lang="uk-UA" sz="2800" b="1" cap="all" dirty="0" err="1"/>
              <a:t>сМК</a:t>
            </a:r>
            <a:endParaRPr lang="ru-RU" sz="2800" dirty="0"/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74320" y="168402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Виведення на ринок</a:t>
            </a:r>
            <a:endParaRPr lang="ru-RU" sz="1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58440" y="1127760"/>
            <a:ext cx="6202680" cy="1661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/>
              <a:t>реклама і „паблік рілейшнз“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формування обізнаності з препаратом;</a:t>
            </a:r>
            <a:endParaRPr lang="ru-RU" sz="1600"/>
          </a:p>
          <a:p>
            <a:pPr lvl="0"/>
            <a:r>
              <a:rPr lang="uk-UA" sz="1600" b="1"/>
              <a:t>сти­мулювання збуту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„підштовхування“ лікарів до апробації препарату</a:t>
            </a:r>
            <a:endParaRPr lang="ru-RU" sz="1600"/>
          </a:p>
          <a:p>
            <a:r>
              <a:rPr lang="uk-UA" sz="1600" b="1"/>
              <a:t>персональний продаж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пере­конання лікарів у доцільності призначення цього препарату хворим із певною патологією і спонукання аптечних фахівців узятися за його про­даж</a:t>
            </a:r>
            <a:endParaRPr lang="ru-RU" sz="1600"/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274320" y="316230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Зростання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58440" y="295656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реклама і 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</a:t>
            </a:r>
            <a:r>
              <a:rPr lang="uk-UA" sz="1600" dirty="0"/>
              <a:t>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зберігають свою значущість</a:t>
            </a:r>
            <a:endParaRPr lang="ru-RU" sz="1600" dirty="0"/>
          </a:p>
          <a:p>
            <a:r>
              <a:rPr lang="uk-UA" sz="1600" b="1" dirty="0"/>
              <a:t>стимулювання збуту</a:t>
            </a:r>
            <a:r>
              <a:rPr lang="uk-UA" sz="1600" dirty="0"/>
              <a:t> і </a:t>
            </a:r>
            <a:r>
              <a:rPr lang="uk-UA" sz="1600" b="1" dirty="0"/>
              <a:t>персональний продаж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скорочують</a:t>
            </a:r>
            <a:endParaRPr lang="ru-RU" sz="1600" dirty="0"/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274320" y="448818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Зрілість</a:t>
            </a:r>
            <a:endParaRPr lang="ru-RU" sz="16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8440" y="423672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реклама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носить </a:t>
            </a:r>
            <a:r>
              <a:rPr lang="uk-UA" sz="1600" dirty="0" err="1"/>
              <a:t>нагадувальний</a:t>
            </a:r>
            <a:r>
              <a:rPr lang="uk-UA" sz="1600" dirty="0"/>
              <a:t> характер</a:t>
            </a:r>
            <a:endParaRPr lang="ru-RU" sz="1600" dirty="0"/>
          </a:p>
          <a:p>
            <a:r>
              <a:rPr lang="uk-UA" sz="1600" b="1" dirty="0"/>
              <a:t>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“,</a:t>
            </a:r>
            <a:r>
              <a:rPr lang="uk-UA" sz="1600" dirty="0"/>
              <a:t> </a:t>
            </a:r>
            <a:r>
              <a:rPr lang="uk-UA" sz="1600" b="1" dirty="0"/>
              <a:t>стимулювання збуту</a:t>
            </a:r>
            <a:r>
              <a:rPr lang="uk-UA" sz="1600" dirty="0"/>
              <a:t> і </a:t>
            </a:r>
            <a:r>
              <a:rPr lang="uk-UA" sz="1600" b="1" dirty="0"/>
              <a:t>персональний продаж</a:t>
            </a:r>
            <a:r>
              <a:rPr lang="uk-UA" sz="1600" dirty="0"/>
              <a:t>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скорочують</a:t>
            </a:r>
            <a:endParaRPr lang="ru-RU" sz="1600" dirty="0"/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274320" y="581406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Спад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89860" y="553212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стимулювання збуту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b="1" dirty="0"/>
              <a:t> </a:t>
            </a:r>
            <a:r>
              <a:rPr lang="uk-UA" sz="1600" dirty="0"/>
              <a:t>застосовують активно</a:t>
            </a:r>
            <a:endParaRPr lang="ru-RU" sz="1600" dirty="0"/>
          </a:p>
          <a:p>
            <a:r>
              <a:rPr lang="uk-UA" sz="1600" b="1" dirty="0"/>
              <a:t>реклама, 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“,</a:t>
            </a:r>
            <a:r>
              <a:rPr lang="uk-UA" sz="1600" dirty="0"/>
              <a:t>  і </a:t>
            </a:r>
            <a:r>
              <a:rPr lang="uk-UA" sz="1600" b="1" dirty="0"/>
              <a:t>персональний продаж</a:t>
            </a:r>
            <a:r>
              <a:rPr lang="uk-UA" sz="1600" dirty="0"/>
              <a:t> – різко скорочують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17408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52718"/>
            <a:ext cx="8001000" cy="8655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cap="all" dirty="0"/>
              <a:t>Модель процесу прийняття рішень щодо рекламної діяльності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000125"/>
            <a:ext cx="480060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06998"/>
            <a:ext cx="8442960" cy="6854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400" b="1" cap="all" dirty="0"/>
              <a:t>Модель впливу реклами лікарського засобу на потенційного споживача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92" y="792480"/>
            <a:ext cx="7270108" cy="60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54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0"/>
            <a:ext cx="8107680" cy="6702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„</a:t>
            </a:r>
            <a:r>
              <a:rPr lang="uk-UA" sz="2800" b="1" cap="all" dirty="0" err="1"/>
              <a:t>Паблік</a:t>
            </a:r>
            <a:r>
              <a:rPr lang="uk-UA" sz="2800" b="1" cap="all" dirty="0"/>
              <a:t> </a:t>
            </a:r>
            <a:r>
              <a:rPr lang="uk-UA" sz="2800" b="1" cap="all" dirty="0" err="1"/>
              <a:t>рілейшнз</a:t>
            </a:r>
            <a:r>
              <a:rPr lang="uk-UA" sz="2800" b="1" cap="all" dirty="0"/>
              <a:t>“ (PR</a:t>
            </a:r>
            <a:r>
              <a:rPr lang="uk-UA" sz="2800" b="1" cap="all" dirty="0" smtClean="0"/>
              <a:t>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70242"/>
            <a:ext cx="7025640" cy="61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0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2718"/>
            <a:ext cx="7330440" cy="5483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cap="all" dirty="0"/>
              <a:t>Функції „</a:t>
            </a:r>
            <a:r>
              <a:rPr lang="uk-UA" b="1" cap="all" dirty="0" err="1"/>
              <a:t>паблік</a:t>
            </a:r>
            <a:r>
              <a:rPr lang="uk-UA" b="1" cap="all" dirty="0"/>
              <a:t> </a:t>
            </a:r>
            <a:r>
              <a:rPr lang="uk-UA" b="1" cap="all" dirty="0" err="1"/>
              <a:t>рілейшнз</a:t>
            </a:r>
            <a:r>
              <a:rPr lang="uk-UA" b="1" cap="all" dirty="0"/>
              <a:t>“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6769" y="841496"/>
            <a:ext cx="870204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інформаційна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повідомлення про діяльність фармацевтичного підприємства, його можливості, лікарські засоби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престижна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створення сприятливого враження про фірму, її препарати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бар'єрна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утруднення конкурентам рекламування своїх ліків, проникнення на ринки підприємства (не порушуючи закону про недобросовісну конкуренцію</a:t>
            </a:r>
            <a:r>
              <a:rPr lang="uk-UA" sz="2400" dirty="0" smtClean="0"/>
              <a:t>);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 err="1"/>
              <a:t>передрекламна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створення умов і ситуацій, які полегшують рекламування ліків фірми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 err="1"/>
              <a:t>нагадувальна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популяризування товарних марок підприємства, інших елементів фірмового стилю.</a:t>
            </a:r>
            <a:endParaRPr lang="ru-RU" sz="24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106998"/>
            <a:ext cx="8168640" cy="6092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PR-Заходи фармацевтичної фірми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716280"/>
            <a:ext cx="7284720" cy="58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2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483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PR-Заходи фармацевтичної фірми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3839" y="944880"/>
            <a:ext cx="8554171" cy="58142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err="1"/>
              <a:t>Паблісіті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різні неоплачувані, некомерційні форми розповсюдження позитивної інформації про фармацевтичне підприємство та його продукцію через ЗМІ чи безпосередньо зі сцени. </a:t>
            </a:r>
            <a:endParaRPr lang="uk-UA" sz="2000" dirty="0" smtClean="0"/>
          </a:p>
          <a:p>
            <a:endParaRPr lang="ru-RU" sz="2000" dirty="0"/>
          </a:p>
          <a:p>
            <a:r>
              <a:rPr lang="uk-UA" sz="2000" b="1" dirty="0"/>
              <a:t>Продуктова пропаганда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діяльність, спрямована на популяризацію певного виду лікарського засобу чи виробів медичного призначення, який ринок з різних причин недостатньо визнає, незважаючи на його позитивні властивості (без вказівок на конкретні товарні марки). </a:t>
            </a:r>
            <a:endParaRPr lang="uk-UA" sz="2000" dirty="0" smtClean="0"/>
          </a:p>
          <a:p>
            <a:endParaRPr lang="ru-RU" sz="2000" dirty="0"/>
          </a:p>
          <a:p>
            <a:r>
              <a:rPr lang="uk-UA" sz="2000" b="1" dirty="0"/>
              <a:t>Лобіювання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цілеспрямована діяльність фірми у справі впливу на орга­ни державної влади для прийняття ними потрібних норматив­них актів та створення сприятливих для неї умов функціонування</a:t>
            </a:r>
            <a:r>
              <a:rPr lang="uk-UA" sz="2000" dirty="0" smtClean="0"/>
              <a:t>.</a:t>
            </a:r>
          </a:p>
          <a:p>
            <a:endParaRPr lang="ru-RU" sz="2000" dirty="0"/>
          </a:p>
          <a:p>
            <a:r>
              <a:rPr lang="uk-UA" sz="2000" b="1" dirty="0"/>
              <a:t>         Спонсорство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система взаємовигідних договірних відносин між спонсором і субсидованою стороною.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8407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" y="137478"/>
            <a:ext cx="819912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Персональний продаж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10" y="899477"/>
            <a:ext cx="7867650" cy="55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2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188720" y="106680"/>
            <a:ext cx="7375255" cy="6858000"/>
            <a:chOff x="1188720" y="106680"/>
            <a:chExt cx="7375255" cy="685800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1188720" y="106680"/>
              <a:ext cx="3470005" cy="68580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4658725" y="436245"/>
              <a:ext cx="3905250" cy="51828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55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258986"/>
            <a:ext cx="8137336" cy="72955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cap="all" dirty="0"/>
              <a:t>Мерчандайзинг в аптеках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7680" y="1269310"/>
            <a:ext cx="8137336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комплекс комунікаційних заходів, спрямований на </a:t>
            </a:r>
            <a:r>
              <a:rPr lang="uk-UA" sz="2000" b="1" dirty="0" smtClean="0"/>
              <a:t>збільшення обсягу продаж</a:t>
            </a:r>
            <a:r>
              <a:rPr lang="uk-UA" sz="2000" dirty="0" smtClean="0"/>
              <a:t> аптеками </a:t>
            </a:r>
            <a:r>
              <a:rPr lang="uk-UA" sz="2000" dirty="0"/>
              <a:t>та їх відокремленими структурними підрозділами </a:t>
            </a:r>
            <a:r>
              <a:rPr lang="uk-UA" sz="2000" dirty="0" smtClean="0"/>
              <a:t>лікарських </a:t>
            </a:r>
            <a:r>
              <a:rPr lang="uk-UA" sz="2000" dirty="0"/>
              <a:t>засобів конкретного виробника, в першу чергу </a:t>
            </a:r>
            <a:r>
              <a:rPr lang="uk-UA" sz="2000" dirty="0" err="1"/>
              <a:t>безрецептурних</a:t>
            </a:r>
            <a:r>
              <a:rPr lang="uk-UA" sz="2000" dirty="0"/>
              <a:t> препаратів</a:t>
            </a: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199" y="3094581"/>
            <a:ext cx="8167817" cy="3578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Викладка</a:t>
            </a:r>
            <a:r>
              <a:rPr lang="uk-UA" sz="2000" dirty="0"/>
              <a:t> – це кількість упаковок </a:t>
            </a:r>
            <a:r>
              <a:rPr lang="uk-UA" sz="2000" dirty="0" smtClean="0"/>
              <a:t>препарату </a:t>
            </a:r>
            <a:r>
              <a:rPr lang="uk-UA" sz="2000" dirty="0"/>
              <a:t>у першому ряді горизонтальної полиці, а саме: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розміщення </a:t>
            </a:r>
            <a:r>
              <a:rPr lang="uk-UA" sz="2000" dirty="0"/>
              <a:t>торгових марок лікарських засобів на полицях вітрин, стелажів, у залежності від типу аптечного закладу і місця в залі обслуговування;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підтримка </a:t>
            </a:r>
            <a:r>
              <a:rPr lang="uk-UA" sz="2000" dirty="0"/>
              <a:t>обсягу й асортименту </a:t>
            </a:r>
            <a:r>
              <a:rPr lang="uk-UA" sz="2000" dirty="0" err="1"/>
              <a:t>безрецептурних</a:t>
            </a:r>
            <a:r>
              <a:rPr lang="uk-UA" sz="2000" dirty="0"/>
              <a:t> препаратів;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горизонтальне </a:t>
            </a:r>
            <a:r>
              <a:rPr lang="uk-UA" sz="2000" dirty="0"/>
              <a:t>і вертикальне розташування блоків продукції;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розміщення </a:t>
            </a:r>
            <a:r>
              <a:rPr lang="uk-UA" sz="2000" dirty="0"/>
              <a:t>із запозиченням популярності інших марок (своїх препаратів чи препаратів-конкурентів);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ротація </a:t>
            </a:r>
            <a:r>
              <a:rPr lang="uk-UA" sz="2000" dirty="0"/>
              <a:t>ліків в залежності від терміну придатності.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815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3427"/>
            <a:ext cx="8351520" cy="7464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cap="all" dirty="0"/>
              <a:t>Характеристика місць розташування ліків у залі обслуговування </a:t>
            </a:r>
            <a:r>
              <a:rPr lang="uk-UA" sz="2400" b="1" cap="all" dirty="0" smtClean="0"/>
              <a:t>аптеки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050848"/>
              </p:ext>
            </p:extLst>
          </p:nvPr>
        </p:nvGraphicFramePr>
        <p:xfrm>
          <a:off x="213360" y="1137920"/>
          <a:ext cx="8488680" cy="53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4340"/>
                <a:gridCol w="4244340"/>
              </a:tblGrid>
              <a:tr h="769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Сильні місця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Слабкі місця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554255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полиці з правої сторони в напрямку руху покупців;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перетинання рядів полиць;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місця з гарним фронтальним оглядом;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простір біля каси;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крайні ділянки окремо розміщеного прилавку з полицями.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полиці з лівої сторони за ходом руху покупців;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кути залу обслуговування;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місця біля входу в аптеку.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45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127181"/>
            <a:ext cx="832104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cap="all" dirty="0"/>
              <a:t>Критерій розміщення </a:t>
            </a:r>
            <a:r>
              <a:rPr lang="uk-UA" sz="2400" b="1" cap="all" dirty="0" err="1"/>
              <a:t>безрецептурних</a:t>
            </a:r>
            <a:r>
              <a:rPr lang="uk-UA" sz="2400" b="1" cap="all" dirty="0"/>
              <a:t> препаратів у залі обслуговування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92901"/>
              </p:ext>
            </p:extLst>
          </p:nvPr>
        </p:nvGraphicFramePr>
        <p:xfrm>
          <a:off x="297180" y="1217965"/>
          <a:ext cx="8580120" cy="547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026"/>
                <a:gridCol w="671009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Назва критерію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Зміст критерію розміщення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 рівнем 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вигляді вертикальних блоків (легше виділити і знайти лікарський засіб);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рівні очей (це полиця, на яку найчастіше звертають увагу);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один рівень нижче або вище очей (відповідно займають другу і третю позиції);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найнижчий рівень краще не використовувати (менше всього звертають увагу, і знайти препарат набагато трудніше</a:t>
                      </a: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).</a:t>
                      </a: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рівні </a:t>
                      </a:r>
                      <a:endParaRPr lang="uk-UA" sz="1800" b="1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полиці) </a:t>
                      </a:r>
                      <a:endParaRPr lang="ru-RU" sz="1800" b="1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indent="45021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відстані витягнутої руки (найдоступніше і зручніше місце);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зліва на право за розміром упаковки: від малої до великої. Це правило менш придатне для вертикальних блоків;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від світлого до темного (у лівій частині препаратного ряду виставляються ліки у світлій упаковці, далі, у міру згущення фарб, і правіше — темні). Таким чином, розкладка не дратує очі споживача і сприймається як єдине ціле;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менш відомі ліки розташовуються усередині викладок популярних марок препаратів-аналогів. </a:t>
                      </a: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 розміром упаковки</a:t>
                      </a:r>
                      <a:endParaRPr lang="ru-RU" sz="1800" b="1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малі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— угорі (зручніше розглянути упаковку і дістати препарат);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великі — унизу (на більшій упаковці і шрифт більший, його можна з меншими зусиллями розглянути на нижній полиці).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9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213678"/>
            <a:ext cx="8321040" cy="868362"/>
          </a:xfrm>
        </p:spPr>
        <p:txBody>
          <a:bodyPr>
            <a:normAutofit/>
          </a:bodyPr>
          <a:lstStyle/>
          <a:p>
            <a:r>
              <a:rPr lang="uk-UA" sz="2400" b="1" cap="all" dirty="0"/>
              <a:t>Критерій розміщення </a:t>
            </a:r>
            <a:r>
              <a:rPr lang="uk-UA" sz="2400" b="1" cap="all" dirty="0" err="1"/>
              <a:t>безрецептурних</a:t>
            </a:r>
            <a:r>
              <a:rPr lang="uk-UA" sz="2400" b="1" cap="all" dirty="0"/>
              <a:t> препаратів у залі обслуговування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074897"/>
              </p:ext>
            </p:extLst>
          </p:nvPr>
        </p:nvGraphicFramePr>
        <p:xfrm>
          <a:off x="426720" y="1082040"/>
          <a:ext cx="858012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026"/>
                <a:gridCol w="671009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Назва критерію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Зміст критерію розміщення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Серед препаратів- конкурентів 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поруч із препаратами, які мають високий попит (щоб запозичати популярність);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подалі від препаратів, для яких характерний низький попит;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самі по собі (якщо лікарські засоби є лідерами за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продажем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внаслідок унікальних властивостей).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Дублювання 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повторення однієї і тієї ж позиції лікарського засобу в злитому ряді (дозволяє збільшити ймовірність звернути на себе увага).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Приступність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терміном придатності (препарати з обмеженим терміном повинні бути доступні у першу чергу);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цілісністю упаковки (ліки з порушеним упакуванням повинні вилучатися з продажу).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47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B5BDEEF330584AB8A5BE3DC460E67C" ma:contentTypeVersion="4" ma:contentTypeDescription="Создание документа." ma:contentTypeScope="" ma:versionID="98a81706406fada97de9c8075e294765">
  <xsd:schema xmlns:xsd="http://www.w3.org/2001/XMLSchema" xmlns:xs="http://www.w3.org/2001/XMLSchema" xmlns:p="http://schemas.microsoft.com/office/2006/metadata/properties" xmlns:ns2="ec5507e3-dac6-4fe3-82e0-d91e45e3d8c2" xmlns:ns3="ad6597e2-a05c-437c-9041-8b00afe4af54" targetNamespace="http://schemas.microsoft.com/office/2006/metadata/properties" ma:root="true" ma:fieldsID="244d344f6651368dc01038454af0e66a" ns2:_="" ns3:_="">
    <xsd:import namespace="ec5507e3-dac6-4fe3-82e0-d91e45e3d8c2"/>
    <xsd:import namespace="ad6597e2-a05c-437c-9041-8b00afe4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507e3-dac6-4fe3-82e0-d91e45e3d8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597e2-a05c-437c-9041-8b00afe4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174DD6-8B3B-4705-A5DA-392ECC473BF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B5B7C7E-7025-44A8-B4CB-1B079D135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368E3D-3DF4-48A3-8F93-E5A43CEEB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507e3-dac6-4fe3-82e0-d91e45e3d8c2"/>
    <ds:schemaRef ds:uri="ad6597e2-a05c-437c-9041-8b00afe4a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802</Words>
  <Application>Microsoft Office PowerPoint</Application>
  <PresentationFormat>Экран (4:3)</PresentationFormat>
  <Paragraphs>101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складові СМК фармацевтичного підприємства</vt:lpstr>
      <vt:lpstr>Чинники, що визначають структуру сМК</vt:lpstr>
      <vt:lpstr>Модель процесу прийняття рішень щодо рекламної діяльності</vt:lpstr>
      <vt:lpstr>Модель впливу реклами лікарського засобу на потенційного споживача</vt:lpstr>
      <vt:lpstr>„Паблік рілейшнз“ (PR)</vt:lpstr>
      <vt:lpstr>Функції „паблік рілейшнз“</vt:lpstr>
      <vt:lpstr>PR-Заходи фармацевтичної фірми</vt:lpstr>
      <vt:lpstr>PR-Заходи фармацевтичної фірми</vt:lpstr>
      <vt:lpstr>Персональний продаж</vt:lpstr>
      <vt:lpstr>Презентация PowerPoint</vt:lpstr>
      <vt:lpstr>Мерчандайзинг в аптеках</vt:lpstr>
      <vt:lpstr>Характеристика місць розташування ліків у залі обслуговування аптеки</vt:lpstr>
      <vt:lpstr>Критерій розміщення безрецептурних препаратів у залі обслуговування</vt:lpstr>
      <vt:lpstr>Критерій розміщення безрецептурних препаратів у залі обслуговування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67</cp:revision>
  <dcterms:created xsi:type="dcterms:W3CDTF">2022-09-08T14:07:54Z</dcterms:created>
  <dcterms:modified xsi:type="dcterms:W3CDTF">2023-09-05T11:57:56Z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0x010100D4B5BDEEF330584AB8A5BE3DC460E67C</vt:lpwstr>
  </property>
</Properties>
</file>