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8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83" r:id="rId32"/>
    <p:sldId id="287" r:id="rId33"/>
    <p:sldId id="288" r:id="rId34"/>
    <p:sldId id="291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5921" autoAdjust="0"/>
  </p:normalViewPr>
  <p:slideViewPr>
    <p:cSldViewPr>
      <p:cViewPr varScale="1">
        <p:scale>
          <a:sx n="115" d="100"/>
          <a:sy n="115" d="100"/>
        </p:scale>
        <p:origin x="3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FD1BA-102E-4033-9F88-3FCCBDD9070A}" type="datetimeFigureOut">
              <a:rPr lang="en-US" smtClean="0"/>
              <a:pPr/>
              <a:t>9/5/23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19DD7-4E85-459D-98AE-37BB33AA5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44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 altLang="uk-U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9719DD7-4E85-459D-98AE-37BB33AA517B}" type="slidenum">
              <a:rPr lang="en-US" smtClean="0"/>
              <a:pPr algn="l" rtl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9719DD7-4E85-459D-98AE-37BB33AA517B}" type="slidenum">
              <a:rPr lang="en-US" smtClean="0"/>
              <a:pPr algn="l" rtl="0"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8013" cy="11382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E48211E-E010-41DB-ADCB-D6CAD19A49AD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96830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1742" y="4006212"/>
            <a:ext cx="2874578" cy="1149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719884" y="2780928"/>
            <a:ext cx="7772400" cy="935608"/>
          </a:xfrm>
        </p:spPr>
        <p:txBody>
          <a:bodyPr rtlCol="0" anchor="b">
            <a:normAutofit fontScale="90000"/>
          </a:bodyPr>
          <a:lstStyle/>
          <a:p>
            <a:pPr algn="ctr" fontAlgn="auto"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протеїни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білки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макро- і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мікроелементи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органічні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Тіоціаногенні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глікозиди</a:t>
            </a:r>
            <a:endParaRPr lang="uk-UA" altLang="uk-U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Прямоугольник 1"/>
          <p:cNvSpPr>
            <a:spLocks noChangeArrowheads="1"/>
          </p:cNvSpPr>
          <p:nvPr/>
        </p:nvSpPr>
        <p:spPr bwMode="auto">
          <a:xfrm>
            <a:off x="922056" y="166604"/>
            <a:ext cx="7559675" cy="140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/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 eaLnBrk="0" hangingPunct="0"/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КАФЕДРА ЗАГАЛЬНОЇ І КЛІНІЧНОЇ ФАРМАКОЛОГІЇ ТА ФАРМАКОГНОЗІЇ</a:t>
            </a:r>
          </a:p>
          <a:p>
            <a:pPr algn="ctr" eaLnBrk="0" hangingPunct="0"/>
            <a:endParaRPr lang="uk-UA" sz="2000" b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uk-UA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ЦИКЛ ФАРМАКОГНОЗІЇ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240088" y="2030413"/>
            <a:ext cx="2987675" cy="5349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/>
            <a:r>
              <a:rPr lang="uk-UA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Лекція №4</a:t>
            </a:r>
            <a:endParaRPr lang="ru-RU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722938" y="5354638"/>
            <a:ext cx="3421062" cy="14398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eaLnBrk="0" hangingPunct="0"/>
            <a:r>
              <a:rPr lang="uk-UA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Лектор:</a:t>
            </a:r>
          </a:p>
          <a:p>
            <a:pPr algn="r" eaLnBrk="0" hangingPunct="0"/>
            <a:r>
              <a:rPr lang="uk-UA" sz="1400" b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д.мед.н</a:t>
            </a:r>
            <a:r>
              <a:rPr lang="uk-UA" sz="1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., проф., завідувач кафедри загальної і клінічної </a:t>
            </a:r>
          </a:p>
          <a:p>
            <a:pPr algn="r" eaLnBrk="0" hangingPunct="0"/>
            <a:r>
              <a:rPr lang="uk-UA" sz="1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фармакології та фармакогнозії</a:t>
            </a:r>
          </a:p>
          <a:p>
            <a:pPr algn="r" eaLnBrk="0" hangingPunct="0"/>
            <a:r>
              <a:rPr lang="uk-UA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Рожковський</a:t>
            </a:r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Ярослав Володимирович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1" name="Прямоугольник 4"/>
          <p:cNvSpPr>
            <a:spLocks noChangeArrowheads="1"/>
          </p:cNvSpPr>
          <p:nvPr/>
        </p:nvSpPr>
        <p:spPr bwMode="auto">
          <a:xfrm>
            <a:off x="4500563" y="6280150"/>
            <a:ext cx="93503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581128"/>
            <a:ext cx="2600524" cy="208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Белок в продуктах питания: таблица содержания белка в продуктах животного и  растительного происхождения - Tony.r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571" y="4172983"/>
            <a:ext cx="2083029" cy="208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7792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617408"/>
          </a:xfrm>
        </p:spPr>
        <p:txBody>
          <a:bodyPr>
            <a:normAutofit fontScale="90000"/>
          </a:bodyPr>
          <a:lstStyle/>
          <a:p>
            <a:pPr algn="just" rtl="0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БІЛКИ</a:t>
            </a:r>
            <a:r>
              <a:rPr lang="ru-RU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продукти первинного біосинтезу, біополімери, побудовані із залишків амінокислот (їх зазвичай більше 50, в основному 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L-</a:t>
            </a:r>
            <a:r>
              <a:rPr lang="ru-RU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ряду), з'єднаних між собою пептидними зв'язками (між </a:t>
            </a:r>
            <a:r>
              <a:rPr lang="ru-RU" sz="24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СООН-карбоксильної</a:t>
            </a:r>
            <a:r>
              <a:rPr lang="ru-RU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групою і 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аміногрупи сусідніх амінокислот</a:t>
            </a:r>
            <a:r>
              <a:rPr lang="ru-RU" sz="2400" b="1" dirty="0">
                <a:solidFill>
                  <a:srgbClr val="FFFFFF"/>
                </a:solidFill>
              </a:rPr>
              <a:t>)</a:t>
            </a:r>
            <a:endParaRPr lang="en-US" sz="2400" b="1" dirty="0">
              <a:solidFill>
                <a:srgbClr val="FFFFFF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3550" y="3763169"/>
            <a:ext cx="32194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 rtl="0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БІЛКІВ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rtl="0"/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Прості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білки </a:t>
            </a:r>
            <a:r>
              <a:rPr lang="ru-RU" sz="1800" dirty="0">
                <a:solidFill>
                  <a:srgbClr val="FFFFFF"/>
                </a:solidFill>
              </a:rPr>
              <a:t>побудовані із залишків амінокислот і при гідролізі розпадаються відповідно тільки на вільні амінокислоти.</a:t>
            </a:r>
          </a:p>
          <a:p>
            <a:pPr algn="just" rtl="0"/>
            <a:endParaRPr lang="ru-RU" sz="1800" dirty="0"/>
          </a:p>
          <a:p>
            <a:pPr algn="just" rtl="0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Складні білки (протеїди) </a:t>
            </a:r>
            <a:r>
              <a:rPr lang="ru-RU" sz="1800" dirty="0">
                <a:solidFill>
                  <a:srgbClr val="FFFFFF"/>
                </a:solidFill>
              </a:rPr>
              <a:t>- це двокомпонентні білки, які складаються з будь-якого простого білка і небілкового компонента, званого </a:t>
            </a:r>
            <a:r>
              <a:rPr lang="ru-RU" sz="1800" dirty="0" err="1">
                <a:solidFill>
                  <a:srgbClr val="FFFFFF"/>
                </a:solidFill>
              </a:rPr>
              <a:t>простетической</a:t>
            </a:r>
            <a:r>
              <a:rPr lang="ru-RU" sz="1800" dirty="0">
                <a:solidFill>
                  <a:srgbClr val="FFFFFF"/>
                </a:solidFill>
              </a:rPr>
              <a:t>групою. При гідролізі складних білків, крім вільних амінокислот, звільняється небілкова частина або продукти її розпаду.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Класифікація складних білків заснована на хімічній природі входить до їх складу небелкового компонента. Відповідно до цього розрізняють: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 - </a:t>
            </a:r>
            <a:r>
              <a:rPr lang="ru-RU" sz="1800" i="1" dirty="0" err="1">
                <a:solidFill>
                  <a:srgbClr val="FFFFFF"/>
                </a:solidFill>
              </a:rPr>
              <a:t>Фосфопротеіни</a:t>
            </a:r>
            <a:r>
              <a:rPr lang="ru-RU" sz="1800" i="1" dirty="0">
                <a:solidFill>
                  <a:srgbClr val="FFFFFF"/>
                </a:solidFill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(</a:t>
            </a:r>
            <a:r>
              <a:rPr lang="ru-RU" sz="1800" dirty="0" err="1">
                <a:solidFill>
                  <a:srgbClr val="FFFFFF"/>
                </a:solidFill>
              </a:rPr>
              <a:t>містять</a:t>
            </a:r>
            <a:r>
              <a:rPr lang="ru-RU" sz="1800" dirty="0">
                <a:solidFill>
                  <a:srgbClr val="FFFFFF"/>
                </a:solidFill>
              </a:rPr>
              <a:t> фосфорну кислоту), 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i="1" dirty="0">
                <a:solidFill>
                  <a:srgbClr val="FFFFFF"/>
                </a:solidFill>
              </a:rPr>
              <a:t>- </a:t>
            </a:r>
            <a:r>
              <a:rPr lang="ru-RU" sz="1800" i="1" dirty="0" err="1">
                <a:solidFill>
                  <a:srgbClr val="FFFFFF"/>
                </a:solidFill>
              </a:rPr>
              <a:t>хромопротеїни</a:t>
            </a:r>
            <a:r>
              <a:rPr lang="ru-RU" sz="1800" i="1" dirty="0">
                <a:solidFill>
                  <a:srgbClr val="FFFFFF"/>
                </a:solidFill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(до складу їх входять пігменти), 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i="1" dirty="0">
                <a:solidFill>
                  <a:srgbClr val="FFFFFF"/>
                </a:solidFill>
              </a:rPr>
              <a:t>- </a:t>
            </a:r>
            <a:r>
              <a:rPr lang="ru-RU" sz="1800" i="1" dirty="0" err="1">
                <a:solidFill>
                  <a:srgbClr val="FFFFFF"/>
                </a:solidFill>
              </a:rPr>
              <a:t>нуклеопротеїнами</a:t>
            </a:r>
            <a:r>
              <a:rPr lang="ru-RU" sz="1800" i="1" dirty="0">
                <a:solidFill>
                  <a:srgbClr val="FFFFFF"/>
                </a:solidFill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(</a:t>
            </a:r>
            <a:r>
              <a:rPr lang="ru-RU" sz="1800" dirty="0" err="1">
                <a:solidFill>
                  <a:srgbClr val="FFFFFF"/>
                </a:solidFill>
              </a:rPr>
              <a:t>містять</a:t>
            </a:r>
            <a:r>
              <a:rPr lang="ru-RU" sz="1800" dirty="0">
                <a:solidFill>
                  <a:srgbClr val="FFFFFF"/>
                </a:solidFill>
              </a:rPr>
              <a:t> нуклеїнові кислоти), 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i="1" dirty="0">
                <a:solidFill>
                  <a:srgbClr val="FFFFFF"/>
                </a:solidFill>
              </a:rPr>
              <a:t>- </a:t>
            </a:r>
            <a:r>
              <a:rPr lang="ru-RU" sz="1800" i="1" dirty="0" err="1">
                <a:solidFill>
                  <a:srgbClr val="FFFFFF"/>
                </a:solidFill>
              </a:rPr>
              <a:t>глікопротеїни</a:t>
            </a:r>
            <a:r>
              <a:rPr lang="ru-RU" sz="1800" i="1" dirty="0">
                <a:solidFill>
                  <a:srgbClr val="FFFFFF"/>
                </a:solidFill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(</a:t>
            </a:r>
            <a:r>
              <a:rPr lang="ru-RU" sz="1800" dirty="0" err="1">
                <a:solidFill>
                  <a:srgbClr val="FFFFFF"/>
                </a:solidFill>
              </a:rPr>
              <a:t>містять</a:t>
            </a:r>
            <a:r>
              <a:rPr lang="ru-RU" sz="1800" dirty="0">
                <a:solidFill>
                  <a:srgbClr val="FFFFFF"/>
                </a:solidFill>
              </a:rPr>
              <a:t> вуглеводи), 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i="1" dirty="0">
                <a:solidFill>
                  <a:srgbClr val="FFFFFF"/>
                </a:solidFill>
              </a:rPr>
              <a:t>- </a:t>
            </a:r>
            <a:r>
              <a:rPr lang="ru-RU" sz="1800" i="1" dirty="0" err="1">
                <a:solidFill>
                  <a:srgbClr val="FFFFFF"/>
                </a:solidFill>
              </a:rPr>
              <a:t>ліпопротеїни</a:t>
            </a:r>
            <a:r>
              <a:rPr lang="ru-RU" sz="1800" i="1" dirty="0">
                <a:solidFill>
                  <a:srgbClr val="FFFFFF"/>
                </a:solidFill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(</a:t>
            </a:r>
            <a:r>
              <a:rPr lang="ru-RU" sz="1800" dirty="0" err="1">
                <a:solidFill>
                  <a:srgbClr val="FFFFFF"/>
                </a:solidFill>
              </a:rPr>
              <a:t>містять</a:t>
            </a:r>
            <a:r>
              <a:rPr lang="ru-RU" sz="1800" dirty="0">
                <a:solidFill>
                  <a:srgbClr val="FFFFFF"/>
                </a:solidFill>
              </a:rPr>
              <a:t> ліпіди) 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i="1" dirty="0">
                <a:solidFill>
                  <a:srgbClr val="FFFFFF"/>
                </a:solidFill>
              </a:rPr>
              <a:t>- </a:t>
            </a:r>
            <a:r>
              <a:rPr lang="ru-RU" sz="1800" i="1" dirty="0" err="1">
                <a:solidFill>
                  <a:srgbClr val="FFFFFF"/>
                </a:solidFill>
              </a:rPr>
              <a:t>металопротеїни</a:t>
            </a:r>
            <a:r>
              <a:rPr lang="ru-RU" sz="1800" i="1" dirty="0">
                <a:solidFill>
                  <a:srgbClr val="FFFFFF"/>
                </a:solidFill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(</a:t>
            </a:r>
            <a:r>
              <a:rPr lang="ru-RU" sz="1800" dirty="0" err="1">
                <a:solidFill>
                  <a:srgbClr val="FFFFFF"/>
                </a:solidFill>
              </a:rPr>
              <a:t>містять</a:t>
            </a:r>
            <a:r>
              <a:rPr lang="ru-RU" sz="1800" dirty="0">
                <a:solidFill>
                  <a:srgbClr val="FFFFFF"/>
                </a:solidFill>
              </a:rPr>
              <a:t> метали).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ВЛАСТИВОСТІ БІЛКІВ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12776"/>
            <a:ext cx="8157592" cy="4896544"/>
          </a:xfrm>
        </p:spPr>
        <p:txBody>
          <a:bodyPr>
            <a:normAutofit/>
          </a:bodyPr>
          <a:lstStyle/>
          <a:p>
            <a:pPr algn="l" rtl="0"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bg1"/>
                </a:solidFill>
              </a:rPr>
              <a:t>Молекули білка не проходять через напівпроникні мембрани, у них слабка здатність до дифузії</a:t>
            </a:r>
          </a:p>
          <a:p>
            <a:pPr algn="l" rtl="0"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bg1"/>
                </a:solidFill>
              </a:rPr>
              <a:t>Це аморфні електроліти, мають вільні </a:t>
            </a:r>
            <a:r>
              <a:rPr lang="ru-RU" sz="1800" dirty="0" err="1">
                <a:solidFill>
                  <a:schemeClr val="bg1"/>
                </a:solidFill>
              </a:rPr>
              <a:t>кароксільние</a:t>
            </a:r>
            <a:r>
              <a:rPr lang="ru-RU" sz="1800" dirty="0">
                <a:solidFill>
                  <a:schemeClr val="bg1"/>
                </a:solidFill>
              </a:rPr>
              <a:t> (Кислотні) і амідні (лужні) групи.</a:t>
            </a:r>
          </a:p>
          <a:p>
            <a:pPr algn="l" rtl="0"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bg1"/>
                </a:solidFill>
              </a:rPr>
              <a:t>Розчинність білків різна. </a:t>
            </a:r>
            <a:r>
              <a:rPr lang="ru-RU" sz="1800" dirty="0" err="1">
                <a:solidFill>
                  <a:schemeClr val="bg1"/>
                </a:solidFill>
              </a:rPr>
              <a:t>Розчинені</a:t>
            </a:r>
            <a:r>
              <a:rPr lang="ru-RU" sz="1800" dirty="0">
                <a:solidFill>
                  <a:schemeClr val="bg1"/>
                </a:solidFill>
              </a:rPr>
              <a:t> у </a:t>
            </a:r>
            <a:r>
              <a:rPr lang="ru-RU" sz="1800" dirty="0" err="1">
                <a:solidFill>
                  <a:schemeClr val="bg1"/>
                </a:solidFill>
              </a:rPr>
              <a:t>воді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білки</a:t>
            </a:r>
            <a:r>
              <a:rPr lang="ru-RU" sz="1800" dirty="0">
                <a:solidFill>
                  <a:schemeClr val="bg1"/>
                </a:solidFill>
              </a:rPr>
              <a:t> - гідрофільні колоїди, яким </a:t>
            </a:r>
            <a:r>
              <a:rPr lang="ru-RU" sz="1800" dirty="0" err="1">
                <a:solidFill>
                  <a:schemeClr val="bg1"/>
                </a:solidFill>
              </a:rPr>
              <a:t>властива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значна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в'язкість</a:t>
            </a:r>
            <a:r>
              <a:rPr lang="ru-RU" sz="1800" dirty="0">
                <a:solidFill>
                  <a:schemeClr val="bg1"/>
                </a:solidFill>
              </a:rPr>
              <a:t> і низький осмотичний тиск. </a:t>
            </a:r>
          </a:p>
          <a:p>
            <a:pPr algn="l" rtl="0"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1800" dirty="0" err="1">
                <a:solidFill>
                  <a:schemeClr val="bg1"/>
                </a:solidFill>
              </a:rPr>
              <a:t>Багато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білків</a:t>
            </a:r>
            <a:r>
              <a:rPr lang="ru-RU" sz="1800" dirty="0">
                <a:solidFill>
                  <a:schemeClr val="bg1"/>
                </a:solidFill>
              </a:rPr>
              <a:t> здатні кристалізуватися.</a:t>
            </a:r>
          </a:p>
          <a:p>
            <a:pPr algn="l" rtl="0">
              <a:buFontTx/>
              <a:buChar char="-"/>
            </a:pPr>
            <a:endParaRPr lang="en-US" sz="1800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519084"/>
            <a:ext cx="2232248" cy="243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084168" y="5949280"/>
            <a:ext cx="2411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200" dirty="0"/>
              <a:t>Кристали різних білків, вирощені на космічній станції «Мир» 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ФУНКЦІЇ БІЛКІВ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  <a:ln>
            <a:solidFill>
              <a:schemeClr val="accent1">
                <a:alpha val="0"/>
              </a:schemeClr>
            </a:solidFill>
          </a:ln>
        </p:spPr>
        <p:txBody>
          <a:bodyPr>
            <a:normAutofit lnSpcReduction="10000"/>
          </a:bodyPr>
          <a:lstStyle/>
          <a:p>
            <a:pPr marL="457200" indent="-457200" algn="just" rtl="0">
              <a:buAutoNum type="arabicPeriod"/>
            </a:pP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Каталітична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функція </a:t>
            </a:r>
            <a:r>
              <a:rPr lang="ru-RU" sz="1800" dirty="0">
                <a:solidFill>
                  <a:srgbClr val="FFFFFF"/>
                </a:solidFill>
              </a:rPr>
              <a:t>(Специфічні каталізатори біохімічних реакцій);</a:t>
            </a:r>
          </a:p>
          <a:p>
            <a:pPr marL="457200" indent="-457200" algn="just" rtl="0">
              <a:buAutoNum type="arabicPeriod"/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Структурна функція </a:t>
            </a:r>
            <a:r>
              <a:rPr lang="ru-RU" sz="1800" dirty="0">
                <a:solidFill>
                  <a:srgbClr val="FFFFFF"/>
                </a:solidFill>
              </a:rPr>
              <a:t>(Основа кісткової і сполучної тканин, вовни та ін. (Колаген);</a:t>
            </a:r>
          </a:p>
          <a:p>
            <a:pPr marL="457200" indent="-457200" algn="just" rtl="0">
              <a:buAutoNum type="arabicPeriod"/>
            </a:pP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Захисна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функція </a:t>
            </a:r>
            <a:r>
              <a:rPr lang="ru-RU" sz="1800" dirty="0">
                <a:solidFill>
                  <a:srgbClr val="FFFFFF"/>
                </a:solidFill>
              </a:rPr>
              <a:t>(Фізичний захист - колаген, кератин; хімічний захист - зв'язування токсинів; імунний захист - білки системи комплементу, антитіла, імуноглобуліни, і </a:t>
            </a:r>
            <a:r>
              <a:rPr lang="ru-RU" sz="1800" dirty="0" err="1">
                <a:solidFill>
                  <a:srgbClr val="FFFFFF"/>
                </a:solidFill>
              </a:rPr>
              <a:t>нтерферон</a:t>
            </a:r>
            <a:r>
              <a:rPr lang="ru-RU" sz="1800" dirty="0">
                <a:solidFill>
                  <a:srgbClr val="FFFFFF"/>
                </a:solidFill>
              </a:rPr>
              <a:t>; білки системи згортання крові);</a:t>
            </a:r>
          </a:p>
          <a:p>
            <a:pPr marL="457200" indent="-457200" algn="just" rtl="0">
              <a:buAutoNum type="arabicPeriod"/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Регуляторна функція </a:t>
            </a:r>
            <a:r>
              <a:rPr lang="ru-RU" sz="1800" dirty="0">
                <a:solidFill>
                  <a:srgbClr val="FFFFFF"/>
                </a:solidFill>
              </a:rPr>
              <a:t>(Контролюють синтез білків і НК, гормони);</a:t>
            </a:r>
          </a:p>
          <a:p>
            <a:pPr marL="457200" indent="-457200" algn="just" rtl="0">
              <a:buAutoNum type="arabicPeriod"/>
            </a:pP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Сигнальна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функція </a:t>
            </a:r>
            <a:r>
              <a:rPr lang="ru-RU" sz="1800" dirty="0">
                <a:solidFill>
                  <a:srgbClr val="FFFFFF"/>
                </a:solidFill>
              </a:rPr>
              <a:t>(Білки-гормони, </a:t>
            </a:r>
            <a:r>
              <a:rPr lang="ru-RU" sz="1800" dirty="0" err="1">
                <a:solidFill>
                  <a:srgbClr val="FFFFFF"/>
                </a:solidFill>
              </a:rPr>
              <a:t>цитокіни</a:t>
            </a:r>
            <a:r>
              <a:rPr lang="ru-RU" sz="1800" dirty="0">
                <a:solidFill>
                  <a:srgbClr val="FFFFFF"/>
                </a:solidFill>
              </a:rPr>
              <a:t>, Фактори росту);</a:t>
            </a:r>
          </a:p>
          <a:p>
            <a:pPr marL="457200" indent="-457200" algn="just" rtl="0">
              <a:buAutoNum type="arabicPeriod"/>
            </a:pP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Транспортна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функція</a:t>
            </a:r>
            <a:r>
              <a:rPr lang="ru-RU" sz="1800" b="1" dirty="0">
                <a:solidFill>
                  <a:schemeClr val="bg1"/>
                </a:solidFill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(Активний транспорт іонів, ліпідів цукрів, амінокислот через мембрани, а також гемоглобін, який переносить О2 і СО2;</a:t>
            </a:r>
          </a:p>
          <a:p>
            <a:pPr marL="457200" indent="-457200" algn="just" rtl="0">
              <a:buAutoNum type="arabicPeriod"/>
            </a:pP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Запасна</a:t>
            </a:r>
            <a:r>
              <a:rPr lang="ru-RU" sz="1800" b="1" dirty="0">
                <a:solidFill>
                  <a:schemeClr val="bg1"/>
                </a:solidFill>
              </a:rPr>
              <a:t>, </a:t>
            </a:r>
            <a:r>
              <a:rPr lang="ru-RU" sz="1800" b="1" dirty="0" err="1">
                <a:solidFill>
                  <a:schemeClr val="bg1"/>
                </a:solidFill>
              </a:rPr>
              <a:t>резервна</a:t>
            </a:r>
            <a:r>
              <a:rPr lang="ru-RU" sz="1800" b="1" dirty="0">
                <a:solidFill>
                  <a:schemeClr val="bg1"/>
                </a:solidFill>
              </a:rPr>
              <a:t> функція </a:t>
            </a:r>
            <a:r>
              <a:rPr lang="ru-RU" sz="1800" dirty="0">
                <a:solidFill>
                  <a:srgbClr val="FFFFFF"/>
                </a:solidFill>
              </a:rPr>
              <a:t>(джерело енергії);</a:t>
            </a:r>
          </a:p>
          <a:p>
            <a:pPr marL="457200" indent="-457200" algn="just" rtl="0">
              <a:buAutoNum type="arabicPeriod"/>
            </a:pPr>
            <a:endParaRPr lang="ru-RU" sz="1800" dirty="0">
              <a:solidFill>
                <a:srgbClr val="FFFFFF"/>
              </a:solidFill>
            </a:endParaRPr>
          </a:p>
          <a:p>
            <a:pPr marL="457200" indent="-457200" algn="just" rtl="0">
              <a:buAutoNum type="arabicPeriod"/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Рецепторная </a:t>
            </a: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функція</a:t>
            </a:r>
            <a:r>
              <a:rPr lang="ru-RU" sz="1800" dirty="0">
                <a:solidFill>
                  <a:srgbClr val="FFFFFF"/>
                </a:solidFill>
              </a:rPr>
              <a:t>;</a:t>
            </a:r>
          </a:p>
          <a:p>
            <a:pPr marL="457200" indent="-457200" algn="just" rtl="0">
              <a:buAutoNum type="arabicPeriod"/>
            </a:pPr>
            <a:endParaRPr lang="ru-RU" sz="1800" dirty="0">
              <a:solidFill>
                <a:srgbClr val="FFFFFF"/>
              </a:solidFill>
            </a:endParaRPr>
          </a:p>
          <a:p>
            <a:pPr marL="457200" indent="-457200" algn="just" rtl="0">
              <a:buNone/>
            </a:pPr>
            <a:br>
              <a:rPr lang="ru-RU" sz="1800" dirty="0">
                <a:solidFill>
                  <a:srgbClr val="FFFFFF"/>
                </a:solidFill>
              </a:rPr>
            </a:b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300" dirty="0">
                <a:solidFill>
                  <a:srgbClr val="FFFFFF"/>
                </a:solidFill>
              </a:rPr>
              <a:t>Схема трансмембранного рецептора</a:t>
            </a:r>
          </a:p>
          <a:p>
            <a:pPr marL="457200" indent="-457200" algn="just" rtl="0">
              <a:buNone/>
            </a:pPr>
            <a:r>
              <a:rPr lang="ru-RU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Моторна</a:t>
            </a:r>
            <a:r>
              <a:rPr lang="ru-RU" sz="1800" b="1" dirty="0">
                <a:solidFill>
                  <a:schemeClr val="bg1"/>
                </a:solidFill>
              </a:rPr>
              <a:t> (</a:t>
            </a:r>
            <a:r>
              <a:rPr lang="ru-RU" sz="1800" b="1" dirty="0" err="1">
                <a:solidFill>
                  <a:schemeClr val="bg1"/>
                </a:solidFill>
              </a:rPr>
              <a:t>рухова</a:t>
            </a:r>
            <a:r>
              <a:rPr lang="ru-RU" sz="1800" b="1" dirty="0">
                <a:solidFill>
                  <a:schemeClr val="bg1"/>
                </a:solidFill>
              </a:rPr>
              <a:t>) функція</a:t>
            </a:r>
            <a:r>
              <a:rPr lang="ru-RU" sz="1800" dirty="0">
                <a:solidFill>
                  <a:srgbClr val="FFFFFF"/>
                </a:solidFill>
              </a:rPr>
              <a:t> (</a:t>
            </a:r>
            <a:r>
              <a:rPr lang="ru-RU" sz="1800" dirty="0" err="1">
                <a:solidFill>
                  <a:srgbClr val="FFFFFF"/>
                </a:solidFill>
              </a:rPr>
              <a:t>актоміозіновий</a:t>
            </a:r>
            <a:r>
              <a:rPr lang="ru-RU" sz="1800" dirty="0">
                <a:solidFill>
                  <a:srgbClr val="FFFFFF"/>
                </a:solidFill>
              </a:rPr>
              <a:t> комплекс);</a:t>
            </a:r>
          </a:p>
          <a:p>
            <a:pPr marL="457200" indent="-457200" algn="l" rtl="0">
              <a:buAutoNum type="arabicPeriod"/>
            </a:pPr>
            <a:endParaRPr lang="ru-RU" sz="2000" dirty="0"/>
          </a:p>
          <a:p>
            <a:pPr marL="457200" indent="-457200" algn="l" rtl="0">
              <a:buAutoNum type="arabicPeriod"/>
            </a:pPr>
            <a:endParaRPr 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725144"/>
            <a:ext cx="1296144" cy="91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ТОКСИЧНІ ВЛАСТИВОСТІ БІЛКІВ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983832"/>
          </a:xfrm>
        </p:spPr>
        <p:txBody>
          <a:bodyPr>
            <a:normAutofit/>
          </a:bodyPr>
          <a:lstStyle/>
          <a:p>
            <a:pPr algn="l" rtl="0"/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Токсини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бактерій </a:t>
            </a:r>
            <a:r>
              <a:rPr lang="ru-RU" sz="2000" dirty="0">
                <a:solidFill>
                  <a:srgbClr val="FFFFFF"/>
                </a:solidFill>
              </a:rPr>
              <a:t>(Екзо- і ендотоксини, перші - прості білки, виділяються в навколишнє середовище під час життєдіяльності бактерій (ботулізм, дифтерія), другі - складні білки, що знаходяться всередині бактерій і виділяються після їх загибелі, викликаючи </a:t>
            </a:r>
            <a:r>
              <a:rPr lang="ru-RU" sz="2000" dirty="0" err="1">
                <a:solidFill>
                  <a:srgbClr val="FFFFFF"/>
                </a:solidFill>
              </a:rPr>
              <a:t>ендотоксикозу</a:t>
            </a:r>
            <a:r>
              <a:rPr lang="ru-RU" sz="2000" dirty="0">
                <a:solidFill>
                  <a:srgbClr val="FFFFFF"/>
                </a:solidFill>
              </a:rPr>
              <a:t>)</a:t>
            </a:r>
          </a:p>
          <a:p>
            <a:pPr algn="l" rtl="0"/>
            <a:endParaRPr lang="ru-RU" sz="2000" dirty="0">
              <a:solidFill>
                <a:schemeClr val="bg2"/>
              </a:solidFill>
            </a:endParaRPr>
          </a:p>
          <a:p>
            <a:pPr algn="l" rtl="0"/>
            <a:endParaRPr lang="ru-RU" sz="2000" dirty="0"/>
          </a:p>
          <a:p>
            <a:pPr algn="l" rtl="0"/>
            <a:endParaRPr lang="ru-RU" sz="2000" dirty="0"/>
          </a:p>
          <a:p>
            <a:pPr algn="l" rtl="0"/>
            <a:endParaRPr lang="ru-RU" sz="2000" dirty="0"/>
          </a:p>
          <a:p>
            <a:pPr algn="l" rtl="0"/>
            <a:endParaRPr lang="ru-RU" sz="2000" dirty="0"/>
          </a:p>
          <a:p>
            <a:pPr algn="l" rtl="0"/>
            <a:endParaRPr lang="ru-RU" sz="2000" b="1" dirty="0"/>
          </a:p>
          <a:p>
            <a:pPr algn="l" rtl="0">
              <a:buNone/>
            </a:pPr>
            <a:r>
              <a:rPr lang="ru-RU" sz="1200" b="1" dirty="0"/>
              <a:t>Комп'ютерне зображення бактерій (синіх і зелених) на шкірі людини</a:t>
            </a:r>
          </a:p>
          <a:p>
            <a:pPr algn="l" rtl="0">
              <a:buNone/>
            </a:pPr>
            <a:endParaRPr 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068958"/>
            <a:ext cx="2664297" cy="1884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068961"/>
            <a:ext cx="2664296" cy="1882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068960"/>
            <a:ext cx="22414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588224" y="5085184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ru-RU" sz="1200" b="1" i="1" dirty="0">
                <a:solidFill>
                  <a:schemeClr val="bg1"/>
                </a:solidFill>
              </a:rPr>
              <a:t>Отримане за допомогою електронного мікроскопа зображення </a:t>
            </a:r>
            <a:r>
              <a:rPr lang="ru-RU" sz="1200" b="1" i="1" dirty="0" err="1">
                <a:solidFill>
                  <a:schemeClr val="bg1"/>
                </a:solidFill>
              </a:rPr>
              <a:t>Helicobacter</a:t>
            </a:r>
            <a:r>
              <a:rPr lang="ru-RU" sz="1200" b="1" i="1" dirty="0">
                <a:solidFill>
                  <a:schemeClr val="bg1"/>
                </a:solidFill>
              </a:rPr>
              <a:t> </a:t>
            </a:r>
            <a:r>
              <a:rPr lang="ru-RU" sz="1200" b="1" i="1" dirty="0" err="1">
                <a:solidFill>
                  <a:schemeClr val="bg1"/>
                </a:solidFill>
              </a:rPr>
              <a:t>Pylori</a:t>
            </a:r>
            <a:r>
              <a:rPr lang="ru-RU" sz="1200" b="1" i="1" dirty="0">
                <a:solidFill>
                  <a:schemeClr val="bg1"/>
                </a:solidFill>
              </a:rPr>
              <a:t>.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32648"/>
          </a:xfrm>
        </p:spPr>
        <p:txBody>
          <a:bodyPr>
            <a:normAutofit fontScale="85000" lnSpcReduction="10000"/>
          </a:bodyPr>
          <a:lstStyle/>
          <a:p>
            <a:pPr algn="l" rtl="0">
              <a:buNone/>
            </a:pPr>
            <a:r>
              <a:rPr lang="ru-RU" sz="2000" b="1" dirty="0">
                <a:solidFill>
                  <a:schemeClr val="accent1"/>
                </a:solidFill>
              </a:rPr>
              <a:t> </a:t>
            </a: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ТОКСИНИ РОСЛИН </a:t>
            </a:r>
          </a:p>
          <a:p>
            <a:pPr algn="l" rtl="0"/>
            <a:r>
              <a:rPr lang="ru-RU" sz="1700" dirty="0">
                <a:solidFill>
                  <a:srgbClr val="FFFFFF"/>
                </a:solidFill>
              </a:rPr>
              <a:t>(</a:t>
            </a:r>
            <a:r>
              <a:rPr lang="ru-RU" sz="1700" dirty="0" err="1">
                <a:solidFill>
                  <a:srgbClr val="FFFFFF"/>
                </a:solidFill>
              </a:rPr>
              <a:t>токсальбуміном</a:t>
            </a:r>
            <a:r>
              <a:rPr lang="ru-RU" sz="1700" dirty="0">
                <a:solidFill>
                  <a:srgbClr val="FFFFFF"/>
                </a:solidFill>
              </a:rPr>
              <a:t> (</a:t>
            </a:r>
            <a:r>
              <a:rPr lang="ru-RU" sz="1700" dirty="0" err="1">
                <a:solidFill>
                  <a:srgbClr val="FFFFFF"/>
                </a:solidFill>
              </a:rPr>
              <a:t>лектин</a:t>
            </a:r>
            <a:r>
              <a:rPr lang="ru-RU" sz="1700" dirty="0">
                <a:solidFill>
                  <a:srgbClr val="FFFFFF"/>
                </a:solidFill>
              </a:rPr>
              <a:t>)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рицин</a:t>
            </a:r>
            <a:r>
              <a:rPr lang="ru-RU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700" dirty="0">
                <a:solidFill>
                  <a:srgbClr val="FFFFFF"/>
                </a:solidFill>
              </a:rPr>
              <a:t>з насіння рицини - порушує біохімічні процеси клітин, викликає аглютинацію еритроцитів</a:t>
            </a:r>
          </a:p>
          <a:p>
            <a:pPr algn="l" rtl="0"/>
            <a:endParaRPr lang="ru-RU" sz="1700" dirty="0">
              <a:solidFill>
                <a:srgbClr val="FFFFFF"/>
              </a:solidFill>
            </a:endParaRPr>
          </a:p>
          <a:p>
            <a:pPr algn="l" rtl="0">
              <a:buNone/>
            </a:pPr>
            <a:endParaRPr lang="ru-RU" sz="1700" dirty="0">
              <a:solidFill>
                <a:srgbClr val="FFFFFF"/>
              </a:solidFill>
            </a:endParaRPr>
          </a:p>
          <a:p>
            <a:pPr algn="l" rtl="0">
              <a:buNone/>
            </a:pPr>
            <a:endParaRPr lang="ru-RU" sz="1700" dirty="0">
              <a:solidFill>
                <a:srgbClr val="FFFFFF"/>
              </a:solidFill>
            </a:endParaRPr>
          </a:p>
          <a:p>
            <a:pPr algn="l" rtl="0"/>
            <a:endParaRPr lang="ru-RU" sz="1700" dirty="0">
              <a:solidFill>
                <a:srgbClr val="FFFFFF"/>
              </a:solidFill>
            </a:endParaRPr>
          </a:p>
          <a:p>
            <a:pPr algn="l" rtl="0"/>
            <a:r>
              <a:rPr lang="ru-RU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віскотоксин</a:t>
            </a:r>
            <a:r>
              <a:rPr lang="ru-RU" sz="1900" dirty="0">
                <a:solidFill>
                  <a:schemeClr val="bg1"/>
                </a:solidFill>
              </a:rPr>
              <a:t> </a:t>
            </a:r>
            <a:r>
              <a:rPr lang="ru-RU" sz="1700" dirty="0">
                <a:solidFill>
                  <a:srgbClr val="FFFFFF"/>
                </a:solidFill>
              </a:rPr>
              <a:t>з омели білої - </a:t>
            </a:r>
            <a:r>
              <a:rPr lang="ru-RU" sz="1700" dirty="0" err="1">
                <a:solidFill>
                  <a:srgbClr val="FFFFFF"/>
                </a:solidFill>
              </a:rPr>
              <a:t>кардіотоксичний</a:t>
            </a:r>
            <a:r>
              <a:rPr lang="ru-RU" sz="1700" dirty="0">
                <a:solidFill>
                  <a:srgbClr val="FFFFFF"/>
                </a:solidFill>
              </a:rPr>
              <a:t> ефект</a:t>
            </a:r>
          </a:p>
          <a:p>
            <a:pPr algn="l" rtl="0">
              <a:buNone/>
            </a:pPr>
            <a:endParaRPr lang="ru-RU" sz="1700" dirty="0">
              <a:solidFill>
                <a:srgbClr val="FFFFFF"/>
              </a:solidFill>
            </a:endParaRPr>
          </a:p>
          <a:p>
            <a:pPr algn="l" rtl="0">
              <a:buNone/>
            </a:pPr>
            <a:endParaRPr lang="ru-RU" sz="1700" dirty="0">
              <a:solidFill>
                <a:srgbClr val="FFFFFF"/>
              </a:solidFill>
            </a:endParaRPr>
          </a:p>
          <a:p>
            <a:pPr algn="l" rtl="0">
              <a:buNone/>
            </a:pPr>
            <a:endParaRPr lang="ru-RU" sz="1700" dirty="0">
              <a:solidFill>
                <a:srgbClr val="FFFFFF"/>
              </a:solidFill>
            </a:endParaRPr>
          </a:p>
          <a:p>
            <a:pPr algn="l" rtl="0"/>
            <a:endParaRPr lang="ru-RU" sz="1700" dirty="0">
              <a:solidFill>
                <a:srgbClr val="FFFFFF"/>
              </a:solidFill>
            </a:endParaRPr>
          </a:p>
          <a:p>
            <a:pPr algn="l" rtl="0">
              <a:buNone/>
            </a:pPr>
            <a:endParaRPr lang="ru-RU" sz="1700" dirty="0">
              <a:solidFill>
                <a:srgbClr val="FFFFFF"/>
              </a:solidFill>
            </a:endParaRPr>
          </a:p>
          <a:p>
            <a:pPr algn="l" rtl="0"/>
            <a:endParaRPr lang="ru-RU" sz="1700" dirty="0">
              <a:solidFill>
                <a:srgbClr val="FFFFFF"/>
              </a:solidFill>
            </a:endParaRPr>
          </a:p>
          <a:p>
            <a:pPr algn="l" rtl="0"/>
            <a:endParaRPr lang="ru-RU" sz="1700" dirty="0">
              <a:solidFill>
                <a:srgbClr val="FFFFFF"/>
              </a:solidFill>
            </a:endParaRPr>
          </a:p>
          <a:p>
            <a:pPr algn="l" rtl="0"/>
            <a:r>
              <a:rPr lang="ru-RU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Момордін</a:t>
            </a:r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700" dirty="0">
                <a:solidFill>
                  <a:srgbClr val="FFFFFF"/>
                </a:solidFill>
              </a:rPr>
              <a:t>з </a:t>
            </a:r>
            <a:r>
              <a:rPr lang="ru-RU" sz="1700" dirty="0" err="1">
                <a:solidFill>
                  <a:srgbClr val="FFFFFF"/>
                </a:solidFill>
              </a:rPr>
              <a:t>момордики</a:t>
            </a:r>
            <a:r>
              <a:rPr lang="ru-RU" sz="1700" dirty="0">
                <a:solidFill>
                  <a:srgbClr val="FFFFFF"/>
                </a:solidFill>
              </a:rPr>
              <a:t> індійської - інгібітор синтезу білка</a:t>
            </a:r>
          </a:p>
          <a:p>
            <a:pPr algn="l" rtl="0"/>
            <a:endParaRPr lang="ru-RU" sz="1700" dirty="0">
              <a:solidFill>
                <a:srgbClr val="FFFFFF"/>
              </a:solidFill>
            </a:endParaRPr>
          </a:p>
          <a:p>
            <a:pPr algn="l" rtl="0"/>
            <a:endParaRPr lang="ru-RU" sz="1700" dirty="0">
              <a:solidFill>
                <a:srgbClr val="FFFFFF"/>
              </a:solidFill>
            </a:endParaRPr>
          </a:p>
          <a:p>
            <a:pPr algn="l" rtl="0">
              <a:buNone/>
            </a:pPr>
            <a:endParaRPr lang="ru-RU" sz="1700" dirty="0">
              <a:solidFill>
                <a:srgbClr val="FFFFFF"/>
              </a:solidFill>
            </a:endParaRPr>
          </a:p>
          <a:p>
            <a:pPr algn="l" rtl="0"/>
            <a:endParaRPr lang="ru-RU" sz="1700" dirty="0">
              <a:solidFill>
                <a:srgbClr val="FFFFFF"/>
              </a:solidFill>
            </a:endParaRPr>
          </a:p>
          <a:p>
            <a:pPr algn="l" rtl="0"/>
            <a:endParaRPr lang="ru-RU" sz="1700" dirty="0">
              <a:solidFill>
                <a:srgbClr val="FFFFFF"/>
              </a:solidFill>
            </a:endParaRPr>
          </a:p>
          <a:p>
            <a:pPr algn="l" rtl="0"/>
            <a:r>
              <a:rPr lang="ru-RU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Лектини</a:t>
            </a:r>
            <a:r>
              <a:rPr lang="ru-RU" sz="1700" dirty="0">
                <a:solidFill>
                  <a:srgbClr val="FFFFFF"/>
                </a:solidFill>
              </a:rPr>
              <a:t>, Виділені з рослин, використовують в діагностиці (на основі специфічності взаємодії з вуглеводами. Деякі </a:t>
            </a:r>
            <a:r>
              <a:rPr lang="ru-RU" sz="1700" dirty="0" err="1">
                <a:solidFill>
                  <a:srgbClr val="FFFFFF"/>
                </a:solidFill>
              </a:rPr>
              <a:t>лектини</a:t>
            </a:r>
            <a:r>
              <a:rPr lang="ru-RU" sz="1700" dirty="0">
                <a:solidFill>
                  <a:srgbClr val="FFFFFF"/>
                </a:solidFill>
              </a:rPr>
              <a:t> мають протипухлинну активність</a:t>
            </a:r>
            <a:r>
              <a:rPr lang="ru-RU" sz="2000" dirty="0">
                <a:solidFill>
                  <a:srgbClr val="FFFFFF"/>
                </a:solidFill>
              </a:rPr>
              <a:t>.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484784"/>
            <a:ext cx="1447890" cy="97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572000" y="213285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200" dirty="0"/>
              <a:t>Насіння рицини - джерело рицину</a:t>
            </a:r>
            <a:endParaRPr lang="en-US" sz="1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6585" y="2780928"/>
            <a:ext cx="1397623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1329" y="4317945"/>
            <a:ext cx="1791071" cy="1343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/>
          </a:bodyPr>
          <a:lstStyle/>
          <a:p>
            <a:pPr algn="l" rtl="0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отрути змій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</a:t>
            </a:r>
          </a:p>
          <a:p>
            <a:pPr algn="just" rtl="0">
              <a:buNone/>
            </a:pPr>
            <a:endParaRPr lang="ru-RU" sz="2000" dirty="0">
              <a:solidFill>
                <a:srgbClr val="FFFFFF"/>
              </a:solidFill>
            </a:endParaRPr>
          </a:p>
          <a:p>
            <a:pPr algn="just" rtl="0">
              <a:buNone/>
            </a:pPr>
            <a:r>
              <a:rPr lang="ru-RU" sz="2000" dirty="0" err="1">
                <a:solidFill>
                  <a:srgbClr val="FFFFFF"/>
                </a:solidFill>
              </a:rPr>
              <a:t>Це</a:t>
            </a:r>
            <a:r>
              <a:rPr lang="ru-RU" sz="2000" dirty="0">
                <a:solidFill>
                  <a:srgbClr val="FFFFFF"/>
                </a:solidFill>
              </a:rPr>
              <a:t> суміш органічних і неорганічних речовин, головний компонент - токсичний білок геморагічного (гадюка) і </a:t>
            </a:r>
            <a:r>
              <a:rPr lang="ru-RU" sz="2000" dirty="0" err="1">
                <a:solidFill>
                  <a:srgbClr val="FFFFFF"/>
                </a:solidFill>
              </a:rPr>
              <a:t>нейротропного</a:t>
            </a:r>
            <a:r>
              <a:rPr lang="ru-RU" sz="2000" dirty="0">
                <a:solidFill>
                  <a:srgbClr val="FFFFFF"/>
                </a:solidFill>
              </a:rPr>
              <a:t> (Кобра) дії.</a:t>
            </a:r>
          </a:p>
          <a:p>
            <a:pPr algn="just" rtl="0">
              <a:buNone/>
            </a:pP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Препарати</a:t>
            </a: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2000" dirty="0" err="1">
                <a:solidFill>
                  <a:srgbClr val="FFFFFF"/>
                </a:solidFill>
              </a:rPr>
              <a:t>віпраксін</a:t>
            </a:r>
            <a:r>
              <a:rPr lang="ru-RU" sz="2000" dirty="0">
                <a:solidFill>
                  <a:srgbClr val="FFFFFF"/>
                </a:solidFill>
              </a:rPr>
              <a:t>, мазь «</a:t>
            </a:r>
            <a:r>
              <a:rPr lang="ru-RU" sz="2000" dirty="0" err="1">
                <a:solidFill>
                  <a:srgbClr val="FFFFFF"/>
                </a:solidFill>
              </a:rPr>
              <a:t>Віпрасал</a:t>
            </a:r>
            <a:r>
              <a:rPr lang="ru-RU" sz="2000" dirty="0">
                <a:solidFill>
                  <a:srgbClr val="FFFFFF"/>
                </a:solidFill>
              </a:rPr>
              <a:t>», </a:t>
            </a:r>
            <a:r>
              <a:rPr lang="ru-RU" sz="2000" dirty="0" err="1">
                <a:solidFill>
                  <a:srgbClr val="FFFFFF"/>
                </a:solidFill>
              </a:rPr>
              <a:t>кобратоксін</a:t>
            </a:r>
            <a:r>
              <a:rPr lang="ru-RU" sz="2000" dirty="0">
                <a:solidFill>
                  <a:srgbClr val="FFFFFF"/>
                </a:solidFill>
              </a:rPr>
              <a:t>, </a:t>
            </a:r>
            <a:r>
              <a:rPr lang="ru-RU" sz="2000" dirty="0" err="1">
                <a:solidFill>
                  <a:srgbClr val="FFFFFF"/>
                </a:solidFill>
              </a:rPr>
              <a:t>віпералгін</a:t>
            </a:r>
            <a:r>
              <a:rPr lang="ru-RU" sz="2000" dirty="0">
                <a:solidFill>
                  <a:srgbClr val="FFFFFF"/>
                </a:solidFill>
              </a:rPr>
              <a:t>, </a:t>
            </a:r>
            <a:r>
              <a:rPr lang="ru-RU" sz="2000" dirty="0" err="1">
                <a:solidFill>
                  <a:srgbClr val="FFFFFF"/>
                </a:solidFill>
              </a:rPr>
              <a:t>віпратокс</a:t>
            </a:r>
            <a:endParaRPr lang="ru-RU" sz="2000" dirty="0">
              <a:solidFill>
                <a:srgbClr val="FFFFFF"/>
              </a:solidFill>
            </a:endParaRPr>
          </a:p>
          <a:p>
            <a:pPr algn="l" rtl="0">
              <a:buNone/>
            </a:pPr>
            <a:endParaRPr lang="ru-RU" sz="2000" dirty="0">
              <a:solidFill>
                <a:srgbClr val="FFFFFF"/>
              </a:solidFill>
            </a:endParaRPr>
          </a:p>
          <a:p>
            <a:pPr algn="l" rtl="0">
              <a:buNone/>
            </a:pPr>
            <a:endParaRPr lang="en-US" sz="2000" dirty="0">
              <a:solidFill>
                <a:schemeClr val="accent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4021" y="3717032"/>
            <a:ext cx="2745581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645024"/>
            <a:ext cx="2283718" cy="226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4398" y="3874789"/>
            <a:ext cx="13335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52675" y="810977"/>
            <a:ext cx="155257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l" rtl="0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бджолина отрута</a:t>
            </a:r>
          </a:p>
          <a:p>
            <a:pPr algn="l" rtl="0">
              <a:buNone/>
            </a:pP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Апітоксин</a:t>
            </a:r>
            <a:r>
              <a:rPr lang="ru-RU" sz="2000" i="1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(Містить поліпептиди </a:t>
            </a:r>
            <a:r>
              <a:rPr lang="ru-RU" sz="2000" dirty="0" err="1">
                <a:solidFill>
                  <a:srgbClr val="FFFFFF"/>
                </a:solidFill>
              </a:rPr>
              <a:t>Мелітіну</a:t>
            </a:r>
            <a:r>
              <a:rPr lang="ru-RU" sz="2000" dirty="0">
                <a:solidFill>
                  <a:srgbClr val="FFFFFF"/>
                </a:solidFill>
              </a:rPr>
              <a:t>, </a:t>
            </a:r>
            <a:r>
              <a:rPr lang="ru-RU" sz="2000" dirty="0" err="1">
                <a:solidFill>
                  <a:srgbClr val="FFFFFF"/>
                </a:solidFill>
              </a:rPr>
              <a:t>апамин</a:t>
            </a:r>
            <a:r>
              <a:rPr lang="ru-RU" sz="2000" dirty="0">
                <a:solidFill>
                  <a:srgbClr val="FFFFFF"/>
                </a:solidFill>
              </a:rPr>
              <a:t>, Липоиди, кислоти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Препарати апітерапії: </a:t>
            </a:r>
            <a:r>
              <a:rPr lang="ru-RU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Апіфор</a:t>
            </a: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апизартрон</a:t>
            </a: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вірапін</a:t>
            </a: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- при ревматизмі, міозитах, мігрені та ін.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Інші білкові продукти бджільництва: </a:t>
            </a:r>
            <a:r>
              <a:rPr lang="ru-RU" sz="2000" b="1" dirty="0" err="1">
                <a:solidFill>
                  <a:srgbClr val="FFFFFF"/>
                </a:solidFill>
              </a:rPr>
              <a:t>апілак</a:t>
            </a:r>
            <a:r>
              <a:rPr lang="ru-RU" sz="2000" b="1" dirty="0">
                <a:solidFill>
                  <a:srgbClr val="FFFFFF"/>
                </a:solidFill>
              </a:rPr>
              <a:t>, </a:t>
            </a:r>
            <a:r>
              <a:rPr lang="ru-RU" sz="2000" b="1" dirty="0" err="1">
                <a:solidFill>
                  <a:srgbClr val="FFFFFF"/>
                </a:solidFill>
              </a:rPr>
              <a:t>апілактоза</a:t>
            </a:r>
            <a:r>
              <a:rPr lang="ru-RU" sz="2000" b="1" dirty="0">
                <a:solidFill>
                  <a:srgbClr val="FFFFFF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(Маточне молоко, що володіє антивірусною, </a:t>
            </a:r>
            <a:r>
              <a:rPr lang="ru-RU" sz="2000" dirty="0" err="1">
                <a:solidFill>
                  <a:srgbClr val="FFFFFF"/>
                </a:solidFill>
              </a:rPr>
              <a:t>антимікробної</a:t>
            </a:r>
            <a:r>
              <a:rPr lang="ru-RU" sz="2000" dirty="0">
                <a:solidFill>
                  <a:srgbClr val="FFFFFF"/>
                </a:solidFill>
              </a:rPr>
              <a:t> імуностимулюючої, </a:t>
            </a:r>
            <a:r>
              <a:rPr lang="ru-RU" sz="2000" dirty="0" err="1">
                <a:solidFill>
                  <a:srgbClr val="FFFFFF"/>
                </a:solidFill>
              </a:rPr>
              <a:t>адаптогенної</a:t>
            </a:r>
            <a:r>
              <a:rPr lang="ru-RU" sz="2000" dirty="0">
                <a:solidFill>
                  <a:srgbClr val="FFFFFF"/>
                </a:solidFill>
              </a:rPr>
              <a:t> активністю.</a:t>
            </a:r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r>
              <a:rPr lang="ru-RU" sz="2000" dirty="0"/>
              <a:t> </a:t>
            </a:r>
          </a:p>
          <a:p>
            <a:pPr algn="l" rtl="0">
              <a:buNone/>
            </a:pPr>
            <a:endParaRPr lang="en-US" sz="20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429000"/>
            <a:ext cx="3346449" cy="25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пептиди грибів</a:t>
            </a:r>
          </a:p>
          <a:p>
            <a:pPr algn="l" rtl="0">
              <a:buNone/>
            </a:pPr>
            <a:r>
              <a:rPr lang="ru-RU" sz="2000" dirty="0">
                <a:solidFill>
                  <a:srgbClr val="FFFFFF"/>
                </a:solidFill>
              </a:rPr>
              <a:t>Мухомор, бліда поганка, пептидні фрагменти маткових ріжків - ріжків, </a:t>
            </a:r>
            <a:r>
              <a:rPr lang="ru-RU" sz="2000" dirty="0" err="1">
                <a:solidFill>
                  <a:srgbClr val="FFFFFF"/>
                </a:solidFill>
              </a:rPr>
              <a:t>циклоспорин</a:t>
            </a:r>
            <a:r>
              <a:rPr lang="ru-RU" sz="2000" dirty="0">
                <a:solidFill>
                  <a:srgbClr val="FFFFFF"/>
                </a:solidFill>
              </a:rPr>
              <a:t> А (з грибів).</a:t>
            </a:r>
          </a:p>
          <a:p>
            <a:pPr algn="l" rtl="0">
              <a:buNone/>
            </a:pPr>
            <a:r>
              <a:rPr lang="ru-RU" sz="2000" dirty="0">
                <a:solidFill>
                  <a:srgbClr val="FFFFFF"/>
                </a:solidFill>
              </a:rPr>
              <a:t> - </a:t>
            </a:r>
            <a:r>
              <a:rPr lang="ru-RU" sz="2000" dirty="0" err="1">
                <a:solidFill>
                  <a:srgbClr val="FFFFFF"/>
                </a:solidFill>
              </a:rPr>
              <a:t>імуносупресивна</a:t>
            </a:r>
            <a:r>
              <a:rPr lang="ru-RU" sz="2000" dirty="0">
                <a:solidFill>
                  <a:srgbClr val="FFFFFF"/>
                </a:solidFill>
              </a:rPr>
              <a:t> дія;</a:t>
            </a:r>
          </a:p>
          <a:p>
            <a:pPr algn="l" rtl="0">
              <a:buFontTx/>
              <a:buChar char="-"/>
            </a:pPr>
            <a:r>
              <a:rPr lang="ru-RU" sz="2000" dirty="0" err="1">
                <a:solidFill>
                  <a:srgbClr val="FFFFFF"/>
                </a:solidFill>
              </a:rPr>
              <a:t>бактерицидна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дія</a:t>
            </a:r>
            <a:r>
              <a:rPr lang="ru-RU" sz="2000" dirty="0">
                <a:solidFill>
                  <a:srgbClr val="FFFFFF"/>
                </a:solidFill>
              </a:rPr>
              <a:t> (пептиди нижчих грибів) - пеніцилін</a:t>
            </a:r>
          </a:p>
          <a:p>
            <a:pPr algn="l" rtl="0">
              <a:buFontTx/>
              <a:buChar char="-"/>
            </a:pPr>
            <a:endParaRPr lang="ru-RU" sz="2000" dirty="0"/>
          </a:p>
          <a:p>
            <a:pPr algn="l" rtl="0">
              <a:buFontTx/>
              <a:buChar char="-"/>
            </a:pPr>
            <a:endParaRPr lang="ru-RU" sz="2000" dirty="0"/>
          </a:p>
          <a:p>
            <a:pPr algn="l" rtl="0">
              <a:buFontTx/>
              <a:buChar char="-"/>
            </a:pPr>
            <a:endParaRPr lang="ru-RU" sz="2000" dirty="0"/>
          </a:p>
          <a:p>
            <a:pPr algn="l" rtl="0">
              <a:buFontTx/>
              <a:buChar char="-"/>
            </a:pPr>
            <a:endParaRPr lang="ru-RU" sz="2000" dirty="0"/>
          </a:p>
          <a:p>
            <a:pPr algn="l" rtl="0">
              <a:buFontTx/>
              <a:buChar char="-"/>
            </a:pPr>
            <a:endParaRPr lang="ru-RU" sz="2000" dirty="0"/>
          </a:p>
          <a:p>
            <a:pPr algn="l" rtl="0">
              <a:buFontTx/>
              <a:buChar char="-"/>
            </a:pPr>
            <a:endParaRPr lang="ru-RU" sz="2000" dirty="0"/>
          </a:p>
          <a:p>
            <a:pPr algn="l" rtl="0">
              <a:buNone/>
            </a:pPr>
            <a:r>
              <a:rPr lang="ru-RU" sz="2000" dirty="0"/>
              <a:t>     Мухомор                               </a:t>
            </a:r>
            <a:r>
              <a:rPr lang="ru-RU" sz="2000" dirty="0" err="1"/>
              <a:t>Бліда</a:t>
            </a:r>
            <a:r>
              <a:rPr lang="ru-RU" sz="2000" dirty="0"/>
              <a:t> поганка                       </a:t>
            </a:r>
            <a:r>
              <a:rPr lang="ru-RU" sz="2000" dirty="0" err="1"/>
              <a:t>Ріжки</a:t>
            </a:r>
            <a:endParaRPr lang="ru-RU" sz="2000" dirty="0"/>
          </a:p>
          <a:p>
            <a:pPr algn="l" rtl="0">
              <a:buNone/>
            </a:pPr>
            <a:r>
              <a:rPr lang="ru-RU" sz="2000" dirty="0"/>
              <a:t> </a:t>
            </a:r>
            <a:endParaRPr 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924944"/>
            <a:ext cx="20002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924944"/>
            <a:ext cx="237626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46531" y="2924944"/>
            <a:ext cx="1821813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l" rtl="0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Пептиди слинних залоз п'явки</a:t>
            </a:r>
          </a:p>
          <a:p>
            <a:pPr algn="l" rtl="0">
              <a:buNone/>
            </a:pPr>
            <a:r>
              <a:rPr lang="ru-RU" sz="2000" dirty="0"/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Гірудин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- інгібітор тромбіну, </a:t>
            </a:r>
            <a:r>
              <a:rPr lang="ru-RU" sz="2000" dirty="0" err="1">
                <a:solidFill>
                  <a:srgbClr val="FFFFFF"/>
                </a:solidFill>
              </a:rPr>
              <a:t>ферменти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i="1" dirty="0" err="1">
                <a:solidFill>
                  <a:srgbClr val="FFFFFF"/>
                </a:solidFill>
              </a:rPr>
              <a:t>гіалуронідаза</a:t>
            </a:r>
            <a:r>
              <a:rPr lang="ru-RU" sz="2000" i="1" dirty="0">
                <a:solidFill>
                  <a:srgbClr val="FFFFFF"/>
                </a:solidFill>
              </a:rPr>
              <a:t>, </a:t>
            </a:r>
            <a:r>
              <a:rPr lang="ru-RU" sz="2000" i="1" dirty="0" err="1">
                <a:solidFill>
                  <a:srgbClr val="FFFFFF"/>
                </a:solidFill>
              </a:rPr>
              <a:t>коллагеназа</a:t>
            </a:r>
            <a:r>
              <a:rPr lang="ru-RU" sz="2000" i="1" dirty="0">
                <a:solidFill>
                  <a:srgbClr val="FFFFFF"/>
                </a:solidFill>
              </a:rPr>
              <a:t>.</a:t>
            </a:r>
          </a:p>
          <a:p>
            <a:pPr algn="l" rtl="0">
              <a:buNone/>
            </a:pPr>
            <a:r>
              <a:rPr lang="ru-RU" sz="2000" dirty="0">
                <a:solidFill>
                  <a:srgbClr val="FFFFFF"/>
                </a:solidFill>
              </a:rPr>
              <a:t> Використання в медицині: при гіпертонії, тромбозах судин, геморої, захворюваннях нервової системи</a:t>
            </a:r>
            <a:r>
              <a:rPr lang="ru-RU" sz="2000" dirty="0"/>
              <a:t>.</a:t>
            </a:r>
          </a:p>
          <a:p>
            <a:pPr algn="l" rtl="0">
              <a:buNone/>
            </a:pPr>
            <a:r>
              <a:rPr lang="ru-RU" sz="2000" dirty="0"/>
              <a:t> </a:t>
            </a:r>
            <a:r>
              <a:rPr lang="ru-RU" sz="2000" b="1" dirty="0" err="1">
                <a:solidFill>
                  <a:srgbClr val="FFFFFF"/>
                </a:solidFill>
              </a:rPr>
              <a:t>Препарати</a:t>
            </a:r>
            <a:r>
              <a:rPr lang="ru-RU" sz="2000" b="1" dirty="0">
                <a:solidFill>
                  <a:srgbClr val="FFFFFF"/>
                </a:solidFill>
              </a:rPr>
              <a:t>: </a:t>
            </a:r>
            <a:r>
              <a:rPr lang="ru-RU" sz="2000" dirty="0" err="1">
                <a:solidFill>
                  <a:srgbClr val="FFFFFF"/>
                </a:solidFill>
              </a:rPr>
              <a:t>гірудон</a:t>
            </a:r>
            <a:r>
              <a:rPr lang="ru-RU" sz="2000" dirty="0">
                <a:solidFill>
                  <a:srgbClr val="FFFFFF"/>
                </a:solidFill>
              </a:rPr>
              <a:t>, </a:t>
            </a:r>
            <a:r>
              <a:rPr lang="ru-RU" sz="2000" dirty="0" err="1">
                <a:solidFill>
                  <a:srgbClr val="FFFFFF"/>
                </a:solidFill>
              </a:rPr>
              <a:t>гіруф</a:t>
            </a:r>
            <a:r>
              <a:rPr lang="ru-RU" sz="2000" dirty="0">
                <a:solidFill>
                  <a:srgbClr val="FFFFFF"/>
                </a:solidFill>
              </a:rPr>
              <a:t>-мазь</a:t>
            </a:r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r>
              <a:rPr lang="ru-RU" sz="2000" dirty="0"/>
              <a:t> </a:t>
            </a:r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r>
              <a:rPr lang="ru-RU" sz="2000" dirty="0"/>
              <a:t> </a:t>
            </a:r>
            <a:endParaRPr 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284983"/>
            <a:ext cx="1695822" cy="1456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140968"/>
            <a:ext cx="1885751" cy="2516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 fontScale="92500" lnSpcReduction="10000"/>
          </a:bodyPr>
          <a:lstStyle/>
          <a:p>
            <a:pPr algn="ctr" rtl="0">
              <a:buNone/>
            </a:pP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Рослинні джерела білка</a:t>
            </a:r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Спіруліна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ціанобактерії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000" dirty="0">
                <a:solidFill>
                  <a:srgbClr val="FFFFFF"/>
                </a:solidFill>
              </a:rPr>
              <a:t>- містить 60-70% білка, що містить повний комплекс незамінних амінокислот і мікроелементів</a:t>
            </a:r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r>
              <a:rPr lang="ru-RU" sz="2000" dirty="0"/>
              <a:t> </a:t>
            </a:r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r>
              <a:rPr lang="ru-RU" sz="2000" dirty="0"/>
              <a:t> </a:t>
            </a:r>
          </a:p>
          <a:p>
            <a:pPr algn="l" rtl="0">
              <a:buNone/>
            </a:pP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Соя культурна </a:t>
            </a:r>
            <a:r>
              <a:rPr lang="en-US" sz="2000" dirty="0">
                <a:solidFill>
                  <a:srgbClr val="FFFFFF"/>
                </a:solidFill>
              </a:rPr>
              <a:t>(</a:t>
            </a:r>
            <a:r>
              <a:rPr lang="en-US" sz="2000" dirty="0" err="1">
                <a:solidFill>
                  <a:srgbClr val="FFFFFF"/>
                </a:solidFill>
              </a:rPr>
              <a:t>Glycine</a:t>
            </a:r>
            <a:r>
              <a:rPr lang="en-US" sz="2000" dirty="0">
                <a:solidFill>
                  <a:srgbClr val="FFFFFF"/>
                </a:solidFill>
              </a:rPr>
              <a:t> max </a:t>
            </a:r>
            <a:r>
              <a:rPr lang="en-US" sz="2000" dirty="0" err="1">
                <a:solidFill>
                  <a:srgbClr val="FFFFFF"/>
                </a:solidFill>
              </a:rPr>
              <a:t>Moench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  <a:r>
              <a:rPr lang="ru-RU" sz="2000" dirty="0">
                <a:solidFill>
                  <a:srgbClr val="FFFFFF"/>
                </a:solidFill>
              </a:rPr>
              <a:t>)</a:t>
            </a:r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r>
              <a:rPr lang="ru-RU" sz="2000" dirty="0"/>
              <a:t> </a:t>
            </a:r>
            <a:endParaRPr 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9049" y="2060848"/>
            <a:ext cx="26193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796444" y="4509120"/>
            <a:ext cx="26639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dirty="0" err="1"/>
              <a:t>Arthrospira</a:t>
            </a:r>
            <a:r>
              <a:rPr lang="en-US" sz="1600" dirty="0"/>
              <a:t> </a:t>
            </a:r>
            <a:r>
              <a:rPr lang="en-US" sz="1600" dirty="0" err="1"/>
              <a:t>Sitzenberger</a:t>
            </a:r>
            <a:r>
              <a:rPr lang="en-US" sz="1600" dirty="0"/>
              <a:t> </a:t>
            </a:r>
            <a:r>
              <a:rPr lang="ru-RU" sz="1600" dirty="0" err="1"/>
              <a:t>ех</a:t>
            </a:r>
            <a:r>
              <a:rPr lang="ru-RU" sz="1600" dirty="0"/>
              <a:t> </a:t>
            </a:r>
            <a:r>
              <a:rPr lang="en-US" sz="1600" dirty="0" err="1"/>
              <a:t>Gomont</a:t>
            </a:r>
            <a:endParaRPr lang="en-US" sz="1600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4365104"/>
            <a:ext cx="1516757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algn="ctr" rtl="0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ФЕРМЕНТИ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pPr algn="just" rtl="0"/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Ферменти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i="1" dirty="0">
                <a:solidFill>
                  <a:schemeClr val="bg1"/>
                </a:solidFill>
              </a:rPr>
              <a:t>або </a:t>
            </a:r>
            <a:r>
              <a:rPr lang="ru-RU" sz="2000" i="1" dirty="0" err="1">
                <a:solidFill>
                  <a:schemeClr val="bg1"/>
                </a:solidFill>
              </a:rPr>
              <a:t>ензими</a:t>
            </a:r>
            <a:r>
              <a:rPr lang="ru-RU" sz="2000" i="1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(</a:t>
            </a:r>
            <a:r>
              <a:rPr lang="ru-RU" sz="2000" dirty="0" err="1">
                <a:solidFill>
                  <a:srgbClr val="FFFFFF"/>
                </a:solidFill>
              </a:rPr>
              <a:t>від</a:t>
            </a:r>
            <a:r>
              <a:rPr lang="ru-RU" sz="2000" dirty="0">
                <a:solidFill>
                  <a:srgbClr val="FFFFFF"/>
                </a:solidFill>
              </a:rPr>
              <a:t> лат. </a:t>
            </a:r>
            <a:r>
              <a:rPr lang="ru-RU" sz="2000" dirty="0" err="1">
                <a:solidFill>
                  <a:srgbClr val="FFFFFF"/>
                </a:solidFill>
              </a:rPr>
              <a:t>fermentum</a:t>
            </a:r>
            <a:r>
              <a:rPr lang="ru-RU" sz="2000" dirty="0">
                <a:solidFill>
                  <a:srgbClr val="FFFFFF"/>
                </a:solidFill>
              </a:rPr>
              <a:t>, Грец. </a:t>
            </a:r>
            <a:r>
              <a:rPr lang="ru-RU" sz="2000" dirty="0" err="1">
                <a:solidFill>
                  <a:srgbClr val="FFFFFF"/>
                </a:solidFill>
              </a:rPr>
              <a:t>ζύμη, ἔνζυμον </a:t>
            </a:r>
            <a:r>
              <a:rPr lang="ru-RU" sz="2000" dirty="0">
                <a:solidFill>
                  <a:srgbClr val="FFFFFF"/>
                </a:solidFill>
              </a:rPr>
              <a:t>- закваска) - зазвичай білкові молекули або молекули РНК (</a:t>
            </a:r>
            <a:r>
              <a:rPr lang="ru-RU" sz="2000" dirty="0" err="1">
                <a:solidFill>
                  <a:srgbClr val="FFFFFF"/>
                </a:solidFill>
              </a:rPr>
              <a:t>рибозими</a:t>
            </a:r>
            <a:r>
              <a:rPr lang="ru-RU" sz="2000" dirty="0">
                <a:solidFill>
                  <a:srgbClr val="FFFFFF"/>
                </a:solidFill>
              </a:rPr>
              <a:t>) Або їх комплекси, що прискорюють (каталізують) хімічні реакції в живих системах.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b="1" i="1" u="sng" dirty="0">
                <a:solidFill>
                  <a:srgbClr val="FFFFFF"/>
                </a:solidFill>
              </a:rPr>
              <a:t>найпростіші </a:t>
            </a:r>
            <a:r>
              <a:rPr lang="ru-RU" sz="2000" b="1" i="1" u="sng" dirty="0" err="1">
                <a:solidFill>
                  <a:srgbClr val="FFFFFF"/>
                </a:solidFill>
              </a:rPr>
              <a:t>ферменти</a:t>
            </a:r>
            <a:r>
              <a:rPr lang="ru-RU" sz="2000" b="1" i="1" u="sng" dirty="0">
                <a:solidFill>
                  <a:srgbClr val="FFFFFF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(</a:t>
            </a:r>
            <a:r>
              <a:rPr lang="ru-RU" sz="2000" dirty="0" err="1">
                <a:solidFill>
                  <a:srgbClr val="FFFFFF"/>
                </a:solidFill>
              </a:rPr>
              <a:t>лізоцим</a:t>
            </a:r>
            <a:r>
              <a:rPr lang="ru-RU" sz="2000" dirty="0">
                <a:solidFill>
                  <a:srgbClr val="FFFFFF"/>
                </a:solidFill>
              </a:rPr>
              <a:t>, трипсин, </a:t>
            </a:r>
            <a:r>
              <a:rPr lang="ru-RU" sz="2000" dirty="0" err="1">
                <a:solidFill>
                  <a:srgbClr val="FFFFFF"/>
                </a:solidFill>
              </a:rPr>
              <a:t>рибонуклеаза</a:t>
            </a:r>
            <a:r>
              <a:rPr lang="ru-RU" sz="2000" dirty="0">
                <a:solidFill>
                  <a:srgbClr val="FFFFFF"/>
                </a:solidFill>
              </a:rPr>
              <a:t>) Не мають четвертинної структури, розпадаються при гідролізі до амінокислот.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b="1" i="1" u="sng" dirty="0">
                <a:solidFill>
                  <a:srgbClr val="FFFFFF"/>
                </a:solidFill>
              </a:rPr>
              <a:t>складні ферменти </a:t>
            </a:r>
            <a:r>
              <a:rPr lang="ru-RU" sz="2000" dirty="0" err="1">
                <a:solidFill>
                  <a:srgbClr val="FFFFFF"/>
                </a:solidFill>
              </a:rPr>
              <a:t>крім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поліпептидної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частини</a:t>
            </a:r>
            <a:r>
              <a:rPr lang="ru-RU" sz="2000" dirty="0">
                <a:solidFill>
                  <a:srgbClr val="FFFFFF"/>
                </a:solidFill>
              </a:rPr>
              <a:t> - апофермента, мають небілковий компонент - </a:t>
            </a:r>
            <a:r>
              <a:rPr lang="ru-RU" sz="2000" dirty="0" err="1">
                <a:solidFill>
                  <a:srgbClr val="FFFFFF"/>
                </a:solidFill>
              </a:rPr>
              <a:t>кофактор</a:t>
            </a:r>
            <a:r>
              <a:rPr lang="ru-RU" sz="2000" dirty="0">
                <a:solidFill>
                  <a:srgbClr val="FFFFFF"/>
                </a:solidFill>
              </a:rPr>
              <a:t>, Який легко відділяється від апофермента і діє як кофермент (вітаміни, </a:t>
            </a:r>
            <a:r>
              <a:rPr lang="ru-RU" sz="2000" dirty="0" err="1">
                <a:solidFill>
                  <a:srgbClr val="FFFFFF"/>
                </a:solidFill>
              </a:rPr>
              <a:t>липоевая</a:t>
            </a:r>
            <a:r>
              <a:rPr lang="ru-RU" sz="2000" dirty="0">
                <a:solidFill>
                  <a:srgbClr val="FFFFFF"/>
                </a:solidFill>
              </a:rPr>
              <a:t> кислота, АТФ, </a:t>
            </a:r>
            <a:r>
              <a:rPr lang="ru-RU" sz="2000" dirty="0" err="1">
                <a:solidFill>
                  <a:srgbClr val="FFFFFF"/>
                </a:solidFill>
              </a:rPr>
              <a:t>порфірини</a:t>
            </a:r>
            <a:r>
              <a:rPr lang="ru-RU" sz="2000" dirty="0">
                <a:solidFill>
                  <a:srgbClr val="FFFFFF"/>
                </a:solidFill>
              </a:rPr>
              <a:t>).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ФЕРМЕНТІВ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Заснована за принципом реакцій, які вони каталізують, поділяються на 6 класів:</a:t>
            </a:r>
          </a:p>
          <a:p>
            <a:pPr algn="just" rtl="0">
              <a:buNone/>
            </a:pPr>
            <a:r>
              <a:rPr lang="ru-RU" sz="1800" b="1" dirty="0">
                <a:solidFill>
                  <a:schemeClr val="bg1"/>
                </a:solidFill>
              </a:rPr>
              <a:t>КФ 1: </a:t>
            </a:r>
            <a:r>
              <a:rPr lang="ru-RU" sz="1800" dirty="0" err="1">
                <a:solidFill>
                  <a:srgbClr val="FFFFFF"/>
                </a:solidFill>
              </a:rPr>
              <a:t>оксидоредуктази</a:t>
            </a:r>
            <a:r>
              <a:rPr lang="ru-RU" sz="1800" dirty="0">
                <a:solidFill>
                  <a:srgbClr val="FFFFFF"/>
                </a:solidFill>
              </a:rPr>
              <a:t>, </a:t>
            </a:r>
            <a:r>
              <a:rPr lang="ru-RU" sz="1800" dirty="0" err="1">
                <a:solidFill>
                  <a:srgbClr val="FFFFFF"/>
                </a:solidFill>
              </a:rPr>
              <a:t>каталізують</a:t>
            </a:r>
            <a:r>
              <a:rPr lang="ru-RU" sz="1800" dirty="0">
                <a:solidFill>
                  <a:srgbClr val="FFFFFF"/>
                </a:solidFill>
              </a:rPr>
              <a:t> окислення або відновлення. Приклад: </a:t>
            </a:r>
            <a:r>
              <a:rPr lang="ru-RU" sz="1800" dirty="0" err="1">
                <a:solidFill>
                  <a:srgbClr val="FFFFFF"/>
                </a:solidFill>
              </a:rPr>
              <a:t>каталаза,алкогольдегідрогеназа</a:t>
            </a:r>
            <a:r>
              <a:rPr lang="ru-RU" sz="1800" dirty="0">
                <a:solidFill>
                  <a:srgbClr val="FFFFFF"/>
                </a:solidFill>
              </a:rPr>
              <a:t>.</a:t>
            </a:r>
          </a:p>
          <a:p>
            <a:pPr algn="just" rtl="0">
              <a:buNone/>
            </a:pPr>
            <a:r>
              <a:rPr lang="ru-RU" sz="1800" b="1" dirty="0">
                <a:solidFill>
                  <a:schemeClr val="bg1"/>
                </a:solidFill>
              </a:rPr>
              <a:t>КФ 2: </a:t>
            </a:r>
            <a:r>
              <a:rPr lang="ru-RU" sz="1800" dirty="0" err="1">
                <a:solidFill>
                  <a:srgbClr val="FFFFFF"/>
                </a:solidFill>
              </a:rPr>
              <a:t>трансферази</a:t>
            </a:r>
            <a:r>
              <a:rPr lang="ru-RU" sz="1800" dirty="0">
                <a:solidFill>
                  <a:srgbClr val="FFFFFF"/>
                </a:solidFill>
              </a:rPr>
              <a:t>, каталізують перенесення хімічних груп з однієї молекули субстрату на іншу. </a:t>
            </a:r>
            <a:r>
              <a:rPr lang="ru-RU" sz="1800" dirty="0" err="1">
                <a:solidFill>
                  <a:srgbClr val="FFFFFF"/>
                </a:solidFill>
              </a:rPr>
              <a:t>Серед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трансфераз</a:t>
            </a:r>
            <a:r>
              <a:rPr lang="ru-RU" sz="1800" dirty="0">
                <a:solidFill>
                  <a:srgbClr val="FFFFFF"/>
                </a:solidFill>
              </a:rPr>
              <a:t> особливо виділяють </a:t>
            </a:r>
            <a:r>
              <a:rPr lang="ru-RU" sz="1800" dirty="0" err="1">
                <a:solidFill>
                  <a:srgbClr val="FFFFFF"/>
                </a:solidFill>
              </a:rPr>
              <a:t>кінази</a:t>
            </a:r>
            <a:r>
              <a:rPr lang="ru-RU" sz="1800" dirty="0">
                <a:solidFill>
                  <a:srgbClr val="FFFFFF"/>
                </a:solidFill>
              </a:rPr>
              <a:t>, </a:t>
            </a:r>
            <a:r>
              <a:rPr lang="ru-RU" sz="1800" dirty="0" err="1">
                <a:solidFill>
                  <a:srgbClr val="FFFFFF"/>
                </a:solidFill>
              </a:rPr>
              <a:t>які</a:t>
            </a:r>
            <a:r>
              <a:rPr lang="ru-RU" sz="1800" dirty="0">
                <a:solidFill>
                  <a:srgbClr val="FFFFFF"/>
                </a:solidFill>
              </a:rPr>
              <a:t> переносять фосфатну групу, як правило, з молекули АТФ.</a:t>
            </a:r>
          </a:p>
          <a:p>
            <a:pPr algn="just" rtl="0">
              <a:buNone/>
            </a:pPr>
            <a:r>
              <a:rPr lang="ru-RU" sz="1800" b="1" dirty="0">
                <a:solidFill>
                  <a:schemeClr val="bg1"/>
                </a:solidFill>
              </a:rPr>
              <a:t>КФ 3: </a:t>
            </a:r>
            <a:r>
              <a:rPr lang="ru-RU" sz="1800" dirty="0">
                <a:solidFill>
                  <a:srgbClr val="FFFFFF"/>
                </a:solidFill>
              </a:rPr>
              <a:t>Гідролази, </a:t>
            </a:r>
            <a:r>
              <a:rPr lang="ru-RU" sz="1800" dirty="0" err="1">
                <a:solidFill>
                  <a:srgbClr val="FFFFFF"/>
                </a:solidFill>
              </a:rPr>
              <a:t>що</a:t>
            </a:r>
            <a:r>
              <a:rPr lang="ru-RU" sz="1800" dirty="0">
                <a:solidFill>
                  <a:srgbClr val="FFFFFF"/>
                </a:solidFill>
              </a:rPr>
              <a:t> каталізують гідроліз хімічних зв'язків. </a:t>
            </a:r>
            <a:r>
              <a:rPr lang="ru-RU" sz="1800" dirty="0" err="1">
                <a:solidFill>
                  <a:srgbClr val="FFFFFF"/>
                </a:solidFill>
              </a:rPr>
              <a:t>приклад:естерази</a:t>
            </a:r>
            <a:r>
              <a:rPr lang="ru-RU" sz="1800" dirty="0">
                <a:solidFill>
                  <a:srgbClr val="FFFFFF"/>
                </a:solidFill>
              </a:rPr>
              <a:t>, пепсин, трипсин, амілаза, </a:t>
            </a:r>
            <a:r>
              <a:rPr lang="ru-RU" sz="1800" dirty="0" err="1">
                <a:solidFill>
                  <a:srgbClr val="FFFFFF"/>
                </a:solidFill>
              </a:rPr>
              <a:t>ліпопротеінліпази</a:t>
            </a:r>
            <a:r>
              <a:rPr lang="ru-RU" sz="1800" dirty="0">
                <a:solidFill>
                  <a:srgbClr val="FFFFFF"/>
                </a:solidFill>
              </a:rPr>
              <a:t>.</a:t>
            </a:r>
          </a:p>
          <a:p>
            <a:pPr algn="just" rtl="0">
              <a:buNone/>
            </a:pPr>
            <a:r>
              <a:rPr lang="ru-RU" sz="1800" b="1" dirty="0">
                <a:solidFill>
                  <a:schemeClr val="bg1"/>
                </a:solidFill>
              </a:rPr>
              <a:t>КФ 4: </a:t>
            </a:r>
            <a:r>
              <a:rPr lang="ru-RU" sz="1800" dirty="0" err="1">
                <a:solidFill>
                  <a:srgbClr val="FFFFFF"/>
                </a:solidFill>
              </a:rPr>
              <a:t>ліази</a:t>
            </a:r>
            <a:r>
              <a:rPr lang="ru-RU" sz="1800" dirty="0">
                <a:solidFill>
                  <a:srgbClr val="FFFFFF"/>
                </a:solidFill>
              </a:rPr>
              <a:t>, </a:t>
            </a:r>
            <a:r>
              <a:rPr lang="ru-RU" sz="1800" dirty="0" err="1">
                <a:solidFill>
                  <a:srgbClr val="FFFFFF"/>
                </a:solidFill>
              </a:rPr>
              <a:t>що</a:t>
            </a:r>
            <a:r>
              <a:rPr lang="ru-RU" sz="1800" dirty="0">
                <a:solidFill>
                  <a:srgbClr val="FFFFFF"/>
                </a:solidFill>
              </a:rPr>
              <a:t> каталізують розрив хімічних зв'язків без гідролізу з утворенням подвійного зв'язку в одному з продуктів.</a:t>
            </a:r>
          </a:p>
          <a:p>
            <a:pPr algn="just" rtl="0">
              <a:buNone/>
            </a:pPr>
            <a:r>
              <a:rPr lang="ru-RU" sz="1800" b="1" dirty="0">
                <a:solidFill>
                  <a:schemeClr val="bg1"/>
                </a:solidFill>
              </a:rPr>
              <a:t>КФ 5: </a:t>
            </a:r>
            <a:r>
              <a:rPr lang="ru-RU" sz="1800" dirty="0" err="1">
                <a:solidFill>
                  <a:srgbClr val="FFFFFF"/>
                </a:solidFill>
              </a:rPr>
              <a:t>ізомерази</a:t>
            </a:r>
            <a:r>
              <a:rPr lang="ru-RU" sz="1800" dirty="0">
                <a:solidFill>
                  <a:srgbClr val="FFFFFF"/>
                </a:solidFill>
              </a:rPr>
              <a:t>, </a:t>
            </a:r>
            <a:r>
              <a:rPr lang="ru-RU" sz="1800" dirty="0" err="1">
                <a:solidFill>
                  <a:srgbClr val="FFFFFF"/>
                </a:solidFill>
              </a:rPr>
              <a:t>що</a:t>
            </a:r>
            <a:r>
              <a:rPr lang="ru-RU" sz="1800" dirty="0">
                <a:solidFill>
                  <a:srgbClr val="FFFFFF"/>
                </a:solidFill>
              </a:rPr>
              <a:t> каталізують структурні або геометричні зміни в молекулі субстрату.</a:t>
            </a:r>
          </a:p>
          <a:p>
            <a:pPr algn="just" rtl="0">
              <a:buNone/>
            </a:pPr>
            <a:r>
              <a:rPr lang="ru-RU" sz="1800" b="1" dirty="0">
                <a:solidFill>
                  <a:schemeClr val="bg1"/>
                </a:solidFill>
              </a:rPr>
              <a:t>КФ 6: </a:t>
            </a:r>
            <a:r>
              <a:rPr lang="ru-RU" sz="1800" dirty="0" err="1">
                <a:solidFill>
                  <a:srgbClr val="FFFFFF"/>
                </a:solidFill>
              </a:rPr>
              <a:t>лігази</a:t>
            </a:r>
            <a:r>
              <a:rPr lang="ru-RU" sz="1800" dirty="0">
                <a:solidFill>
                  <a:srgbClr val="FFFFFF"/>
                </a:solidFill>
              </a:rPr>
              <a:t>, </a:t>
            </a:r>
            <a:r>
              <a:rPr lang="ru-RU" sz="1800" dirty="0" err="1">
                <a:solidFill>
                  <a:srgbClr val="FFFFFF"/>
                </a:solidFill>
              </a:rPr>
              <a:t>шо</a:t>
            </a:r>
            <a:r>
              <a:rPr lang="ru-RU" sz="1800" dirty="0">
                <a:solidFill>
                  <a:srgbClr val="FFFFFF"/>
                </a:solidFill>
              </a:rPr>
              <a:t> каталізують утворення хімічних зв'язків між субстратами за рахунок гідролізу АТФ. Приклад: ДНК-полімераза</a:t>
            </a:r>
            <a:r>
              <a:rPr lang="ru-RU" sz="1800" dirty="0"/>
              <a:t>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363272" cy="5559896"/>
          </a:xfrm>
        </p:spPr>
        <p:txBody>
          <a:bodyPr>
            <a:normAutofit/>
          </a:bodyPr>
          <a:lstStyle/>
          <a:p>
            <a:pPr algn="l" rtl="0"/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гідролаз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 rtl="0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ліпази</a:t>
            </a:r>
            <a:r>
              <a:rPr lang="ru-RU" sz="1800" dirty="0">
                <a:solidFill>
                  <a:srgbClr val="FFFFFF"/>
                </a:solidFill>
              </a:rPr>
              <a:t>- каталізують розщеплення жирів. Містяться в соку підшлункової залози тварин, а в рослинах - в насінні злаків, олійних культур. Важливо враховувати при зберіганні сировини, що містить ліпіди.</a:t>
            </a:r>
          </a:p>
          <a:p>
            <a:pPr algn="just" rtl="0"/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карбогідрази</a:t>
            </a:r>
            <a:r>
              <a:rPr lang="ru-RU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(</a:t>
            </a:r>
            <a:r>
              <a:rPr lang="ru-RU" sz="1800" dirty="0" err="1">
                <a:solidFill>
                  <a:srgbClr val="FFFFFF"/>
                </a:solidFill>
              </a:rPr>
              <a:t>каталізують</a:t>
            </a:r>
            <a:r>
              <a:rPr lang="ru-RU" sz="1800" dirty="0">
                <a:solidFill>
                  <a:srgbClr val="FFFFFF"/>
                </a:solidFill>
              </a:rPr>
              <a:t> гідроліз гомо- і </a:t>
            </a:r>
            <a:r>
              <a:rPr lang="ru-RU" sz="1800" dirty="0" err="1">
                <a:solidFill>
                  <a:srgbClr val="FFFFFF"/>
                </a:solidFill>
              </a:rPr>
              <a:t>гетероглікозідов</a:t>
            </a:r>
            <a:r>
              <a:rPr lang="ru-RU" sz="1800" dirty="0">
                <a:solidFill>
                  <a:srgbClr val="FFFFFF"/>
                </a:solidFill>
              </a:rPr>
              <a:t>). </a:t>
            </a:r>
            <a:r>
              <a:rPr lang="ru-RU" sz="1800" b="1" i="1" dirty="0">
                <a:solidFill>
                  <a:srgbClr val="FFFFFF"/>
                </a:solidFill>
              </a:rPr>
              <a:t>амілаза</a:t>
            </a:r>
            <a:r>
              <a:rPr lang="ru-RU" sz="1800" dirty="0">
                <a:solidFill>
                  <a:srgbClr val="FFFFFF"/>
                </a:solidFill>
              </a:rPr>
              <a:t> (В слині і соку підшлункової залози) - каталізує розщеплення крохмалю. </a:t>
            </a:r>
            <a:r>
              <a:rPr lang="ru-RU" sz="1800" b="1" i="1" dirty="0" err="1">
                <a:solidFill>
                  <a:schemeClr val="bg1"/>
                </a:solidFill>
              </a:rPr>
              <a:t>фруктофуранозидази</a:t>
            </a:r>
            <a:r>
              <a:rPr lang="ru-RU" sz="1800" b="1" i="1" dirty="0">
                <a:solidFill>
                  <a:schemeClr val="bg1"/>
                </a:solidFill>
              </a:rPr>
              <a:t> (</a:t>
            </a:r>
            <a:r>
              <a:rPr lang="ru-RU" sz="1800" b="1" i="1" dirty="0" err="1">
                <a:solidFill>
                  <a:schemeClr val="bg1"/>
                </a:solidFill>
              </a:rPr>
              <a:t>інвертаза</a:t>
            </a:r>
            <a:r>
              <a:rPr lang="ru-RU" sz="1800" b="1" i="1" dirty="0">
                <a:solidFill>
                  <a:schemeClr val="bg1"/>
                </a:solidFill>
              </a:rPr>
              <a:t>) </a:t>
            </a:r>
            <a:r>
              <a:rPr lang="ru-RU" sz="1800" dirty="0">
                <a:solidFill>
                  <a:srgbClr val="FFFFFF"/>
                </a:solidFill>
              </a:rPr>
              <a:t>- каталізує розщеплення сахарази на глюкозу і фруктозу, міститься в вищих рослинах, дріжджах, квітковому пилку.</a:t>
            </a:r>
          </a:p>
          <a:p>
            <a:pPr algn="just" rtl="0"/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протеази</a:t>
            </a:r>
            <a:r>
              <a:rPr lang="ru-RU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(</a:t>
            </a:r>
            <a:r>
              <a:rPr lang="ru-RU" sz="1800" dirty="0" err="1">
                <a:solidFill>
                  <a:srgbClr val="FFFFFF"/>
                </a:solidFill>
              </a:rPr>
              <a:t>каталізують</a:t>
            </a:r>
            <a:r>
              <a:rPr lang="ru-RU" sz="1800" dirty="0">
                <a:solidFill>
                  <a:srgbClr val="FFFFFF"/>
                </a:solidFill>
              </a:rPr>
              <a:t> гідроліз пептидного зв'язку білків і поліпептидів). </a:t>
            </a:r>
            <a:r>
              <a:rPr lang="ru-RU" sz="1800" b="1" i="1" dirty="0" err="1">
                <a:solidFill>
                  <a:schemeClr val="bg1"/>
                </a:solidFill>
              </a:rPr>
              <a:t>протеїнази</a:t>
            </a:r>
            <a:r>
              <a:rPr lang="ru-RU" sz="1800" b="1" dirty="0">
                <a:solidFill>
                  <a:srgbClr val="FFFFFF"/>
                </a:solidFill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- </a:t>
            </a:r>
            <a:r>
              <a:rPr lang="ru-RU" sz="1800" dirty="0" err="1">
                <a:solidFill>
                  <a:srgbClr val="FFFFFF"/>
                </a:solidFill>
              </a:rPr>
              <a:t>гідролізуют</a:t>
            </a:r>
            <a:r>
              <a:rPr lang="ru-RU" sz="1800" dirty="0">
                <a:solidFill>
                  <a:srgbClr val="FFFFFF"/>
                </a:solidFill>
              </a:rPr>
              <a:t> білки до поліпептидів, а </a:t>
            </a:r>
            <a:r>
              <a:rPr lang="ru-RU" sz="1800" dirty="0" err="1">
                <a:solidFill>
                  <a:srgbClr val="FFFFFF"/>
                </a:solidFill>
              </a:rPr>
              <a:t>далі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b="1" i="1" dirty="0" err="1">
                <a:solidFill>
                  <a:srgbClr val="FFFFFF"/>
                </a:solidFill>
              </a:rPr>
              <a:t>пептидази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гідролізуют</a:t>
            </a:r>
            <a:r>
              <a:rPr lang="ru-RU" sz="1800" dirty="0">
                <a:solidFill>
                  <a:srgbClr val="FFFFFF"/>
                </a:solidFill>
              </a:rPr>
              <a:t> поліпептиди до амінокислот. </a:t>
            </a:r>
            <a:r>
              <a:rPr lang="ru-RU" sz="1800" dirty="0" err="1">
                <a:solidFill>
                  <a:srgbClr val="FFFFFF"/>
                </a:solidFill>
              </a:rPr>
              <a:t>протеїнази</a:t>
            </a:r>
            <a:r>
              <a:rPr lang="ru-RU" sz="1800" dirty="0">
                <a:solidFill>
                  <a:srgbClr val="FFFFFF"/>
                </a:solidFill>
              </a:rPr>
              <a:t> - травні ферменти: пепсин, трипсин, хімотрипсин. </a:t>
            </a:r>
            <a:r>
              <a:rPr lang="ru-RU" sz="1800" dirty="0" err="1">
                <a:solidFill>
                  <a:srgbClr val="FFFFFF"/>
                </a:solidFill>
              </a:rPr>
              <a:t>протеїнази</a:t>
            </a:r>
            <a:r>
              <a:rPr lang="ru-RU" sz="1800" dirty="0">
                <a:solidFill>
                  <a:srgbClr val="FFFFFF"/>
                </a:solidFill>
              </a:rPr>
              <a:t> містяться в рослинах: сік </a:t>
            </a:r>
            <a:r>
              <a:rPr lang="ru-RU" sz="1800" dirty="0" err="1">
                <a:solidFill>
                  <a:srgbClr val="FFFFFF"/>
                </a:solidFill>
              </a:rPr>
              <a:t>папайї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b="1" i="1" dirty="0">
                <a:solidFill>
                  <a:srgbClr val="FFFFFF"/>
                </a:solidFill>
              </a:rPr>
              <a:t>(</a:t>
            </a:r>
            <a:r>
              <a:rPr lang="ru-RU" sz="1800" b="1" i="1" dirty="0" err="1">
                <a:solidFill>
                  <a:srgbClr val="FFFFFF"/>
                </a:solidFill>
              </a:rPr>
              <a:t>папаїн</a:t>
            </a:r>
            <a:r>
              <a:rPr lang="ru-RU" sz="1800" b="1" i="1" dirty="0">
                <a:solidFill>
                  <a:srgbClr val="FFFFFF"/>
                </a:solidFill>
              </a:rPr>
              <a:t>); </a:t>
            </a:r>
            <a:r>
              <a:rPr lang="ru-RU" sz="1800" dirty="0">
                <a:solidFill>
                  <a:srgbClr val="FFFFFF"/>
                </a:solidFill>
              </a:rPr>
              <a:t>в плодах і стеблах ананаса </a:t>
            </a:r>
            <a:r>
              <a:rPr lang="ru-RU" sz="1800" b="1" i="1" dirty="0">
                <a:solidFill>
                  <a:srgbClr val="FFFFFF"/>
                </a:solidFill>
              </a:rPr>
              <a:t>(</a:t>
            </a:r>
            <a:r>
              <a:rPr lang="ru-RU" sz="1800" b="1" i="1" dirty="0" err="1">
                <a:solidFill>
                  <a:srgbClr val="FFFFFF"/>
                </a:solidFill>
              </a:rPr>
              <a:t>бромелаїн</a:t>
            </a:r>
            <a:r>
              <a:rPr lang="ru-RU" sz="1800" dirty="0">
                <a:solidFill>
                  <a:srgbClr val="FFFFFF"/>
                </a:solidFill>
              </a:rPr>
              <a:t>); в молочному соку рослин роду </a:t>
            </a:r>
            <a:r>
              <a:rPr lang="ru-RU" sz="1800" dirty="0" err="1">
                <a:solidFill>
                  <a:srgbClr val="FFFFFF"/>
                </a:solidFill>
              </a:rPr>
              <a:t>фікус</a:t>
            </a:r>
            <a:r>
              <a:rPr lang="ru-RU" sz="1800" b="1" i="1" dirty="0">
                <a:solidFill>
                  <a:srgbClr val="FFFFFF"/>
                </a:solidFill>
              </a:rPr>
              <a:t>(</a:t>
            </a:r>
            <a:r>
              <a:rPr lang="ru-RU" sz="1800" b="1" i="1" dirty="0" err="1">
                <a:solidFill>
                  <a:srgbClr val="FFFFFF"/>
                </a:solidFill>
              </a:rPr>
              <a:t>фіцин</a:t>
            </a:r>
            <a:r>
              <a:rPr lang="ru-RU" sz="1800" b="1" i="1" dirty="0">
                <a:solidFill>
                  <a:srgbClr val="FFFFFF"/>
                </a:solidFill>
              </a:rPr>
              <a:t>).</a:t>
            </a:r>
          </a:p>
          <a:p>
            <a:pPr algn="just" rtl="0"/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амідази</a:t>
            </a:r>
            <a:r>
              <a:rPr lang="ru-RU" sz="1800" dirty="0">
                <a:solidFill>
                  <a:schemeClr val="bg1"/>
                </a:solidFill>
              </a:rPr>
              <a:t> - </a:t>
            </a:r>
            <a:r>
              <a:rPr lang="ru-RU" sz="1800" b="1" i="1" dirty="0" err="1">
                <a:solidFill>
                  <a:schemeClr val="bg1"/>
                </a:solidFill>
              </a:rPr>
              <a:t>уреаза</a:t>
            </a:r>
            <a:r>
              <a:rPr lang="ru-RU" sz="1800" b="1" i="1" dirty="0">
                <a:solidFill>
                  <a:schemeClr val="bg1"/>
                </a:solidFill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(</a:t>
            </a:r>
            <a:r>
              <a:rPr lang="ru-RU" sz="1800" dirty="0" err="1">
                <a:solidFill>
                  <a:srgbClr val="FFFFFF"/>
                </a:solidFill>
              </a:rPr>
              <a:t>розщеплює</a:t>
            </a:r>
            <a:r>
              <a:rPr lang="ru-RU" sz="1800" dirty="0">
                <a:solidFill>
                  <a:srgbClr val="FFFFFF"/>
                </a:solidFill>
              </a:rPr>
              <a:t> сечовину до </a:t>
            </a:r>
            <a:r>
              <a:rPr lang="ru-RU" sz="1800" dirty="0" err="1">
                <a:solidFill>
                  <a:srgbClr val="FFFFFF"/>
                </a:solidFill>
              </a:rPr>
              <a:t>аміакуі</a:t>
            </a:r>
            <a:r>
              <a:rPr lang="ru-RU" sz="1800" dirty="0">
                <a:solidFill>
                  <a:srgbClr val="FFFFFF"/>
                </a:solidFill>
              </a:rPr>
              <a:t> вуглекислого газу). Міститься в цвілевих грибах, бактеріях, насінні сої, насінні кавуна, трава</a:t>
            </a:r>
            <a:r>
              <a:rPr lang="ru-RU" sz="1800" dirty="0" err="1">
                <a:solidFill>
                  <a:srgbClr val="FFFFFF"/>
                </a:solidFill>
              </a:rPr>
              <a:t>пол-полу</a:t>
            </a:r>
            <a:r>
              <a:rPr lang="ru-RU" sz="1800" dirty="0">
                <a:solidFill>
                  <a:srgbClr val="FFFFFF"/>
                </a:solidFill>
              </a:rPr>
              <a:t> (</a:t>
            </a:r>
            <a:r>
              <a:rPr lang="ru-RU" sz="1800" dirty="0" err="1">
                <a:solidFill>
                  <a:srgbClr val="FFFFFF"/>
                </a:solidFill>
              </a:rPr>
              <a:t>ЕРВА</a:t>
            </a:r>
            <a:r>
              <a:rPr lang="ru-RU" sz="1800" dirty="0">
                <a:solidFill>
                  <a:srgbClr val="FFFFFF"/>
                </a:solidFill>
              </a:rPr>
              <a:t> шерстистий)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Autofit/>
          </a:bodyPr>
          <a:lstStyle/>
          <a:p>
            <a:pPr algn="ctr" rtl="0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ЗАСТОСУВАННЯ І ПРЕПАРАТИ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983832"/>
          </a:xfrm>
        </p:spPr>
        <p:txBody>
          <a:bodyPr>
            <a:normAutofit/>
          </a:bodyPr>
          <a:lstStyle/>
          <a:p>
            <a:pPr algn="just" rtl="0"/>
            <a:r>
              <a:rPr lang="ru-RU" sz="2000" dirty="0">
                <a:solidFill>
                  <a:srgbClr val="FFFFFF"/>
                </a:solidFill>
              </a:rPr>
              <a:t>Використання ферментів при їх дефіциті - замісна терапія. </a:t>
            </a:r>
          </a:p>
          <a:p>
            <a:pPr algn="just" rtl="0"/>
            <a:r>
              <a:rPr lang="ru-RU" sz="2000" b="1" i="1" dirty="0" err="1">
                <a:solidFill>
                  <a:schemeClr val="bg1"/>
                </a:solidFill>
              </a:rPr>
              <a:t>Трітіказа</a:t>
            </a:r>
            <a:r>
              <a:rPr lang="ru-RU" sz="2000" b="1" i="1" dirty="0">
                <a:solidFill>
                  <a:srgbClr val="FFFFFF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- препарат у формі гранул, що містить фермент </a:t>
            </a:r>
            <a:r>
              <a:rPr lang="ru-RU" sz="2000" dirty="0" err="1">
                <a:solidFill>
                  <a:srgbClr val="FFFFFF"/>
                </a:solidFill>
              </a:rPr>
              <a:t>амілолітичної</a:t>
            </a:r>
            <a:r>
              <a:rPr lang="ru-RU" sz="2000" dirty="0">
                <a:solidFill>
                  <a:srgbClr val="FFFFFF"/>
                </a:solidFill>
              </a:rPr>
              <a:t> дії і виділений з насіння </a:t>
            </a:r>
            <a:r>
              <a:rPr lang="ru-RU" sz="2000" dirty="0" err="1">
                <a:solidFill>
                  <a:srgbClr val="FFFFFF"/>
                </a:solidFill>
              </a:rPr>
              <a:t>пшениці</a:t>
            </a:r>
            <a:r>
              <a:rPr lang="ru-RU" sz="2000" dirty="0">
                <a:solidFill>
                  <a:srgbClr val="FFFFFF"/>
                </a:solidFill>
              </a:rPr>
              <a:t>. </a:t>
            </a:r>
            <a:r>
              <a:rPr lang="ru-RU" sz="2000" dirty="0" err="1">
                <a:solidFill>
                  <a:srgbClr val="FFFFFF"/>
                </a:solidFill>
              </a:rPr>
              <a:t>Лікування</a:t>
            </a:r>
            <a:r>
              <a:rPr lang="ru-RU" sz="2000" dirty="0">
                <a:solidFill>
                  <a:srgbClr val="FFFFFF"/>
                </a:solidFill>
              </a:rPr>
              <a:t> гострих і хронічних запальних процесів і ран. </a:t>
            </a:r>
          </a:p>
          <a:p>
            <a:pPr algn="just" rtl="0"/>
            <a:r>
              <a:rPr lang="ru-RU" sz="2000" b="1" i="1" dirty="0" err="1">
                <a:solidFill>
                  <a:schemeClr val="bg1"/>
                </a:solidFill>
              </a:rPr>
              <a:t>Лізоцим</a:t>
            </a:r>
            <a:r>
              <a:rPr lang="ru-RU" sz="2000" dirty="0">
                <a:solidFill>
                  <a:srgbClr val="FFFFFF"/>
                </a:solidFill>
              </a:rPr>
              <a:t> - руйнує оболонки </a:t>
            </a:r>
            <a:r>
              <a:rPr lang="ru-RU" sz="2000" dirty="0" err="1">
                <a:solidFill>
                  <a:srgbClr val="FFFFFF"/>
                </a:solidFill>
              </a:rPr>
              <a:t>клітин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мікроорганізмів</a:t>
            </a:r>
            <a:r>
              <a:rPr lang="ru-RU" sz="2000" dirty="0">
                <a:solidFill>
                  <a:srgbClr val="FFFFFF"/>
                </a:solidFill>
              </a:rPr>
              <a:t>. </a:t>
            </a:r>
          </a:p>
          <a:p>
            <a:pPr algn="just" rtl="0"/>
            <a:r>
              <a:rPr lang="ru-RU" sz="2000" b="1" i="1" dirty="0" err="1">
                <a:solidFill>
                  <a:schemeClr val="bg1"/>
                </a:solidFill>
              </a:rPr>
              <a:t>Лідаза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і </a:t>
            </a:r>
            <a:r>
              <a:rPr lang="ru-RU" sz="2000" b="1" i="1" dirty="0" err="1">
                <a:solidFill>
                  <a:schemeClr val="bg1"/>
                </a:solidFill>
              </a:rPr>
              <a:t>ронідаза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сприяють розсмоктуванню рубців і </a:t>
            </a:r>
            <a:r>
              <a:rPr lang="ru-RU" sz="2000" dirty="0" err="1">
                <a:solidFill>
                  <a:srgbClr val="FFFFFF"/>
                </a:solidFill>
              </a:rPr>
              <a:t>спайок</a:t>
            </a:r>
            <a:r>
              <a:rPr lang="ru-RU" sz="2000" dirty="0">
                <a:solidFill>
                  <a:srgbClr val="FFFFFF"/>
                </a:solidFill>
              </a:rPr>
              <a:t>. </a:t>
            </a:r>
            <a:r>
              <a:rPr lang="ru-RU" sz="2000" dirty="0" err="1">
                <a:solidFill>
                  <a:srgbClr val="FFFFFF"/>
                </a:solidFill>
              </a:rPr>
              <a:t>Ензимотерапія</a:t>
            </a:r>
            <a:r>
              <a:rPr lang="ru-RU" sz="2000" dirty="0">
                <a:solidFill>
                  <a:srgbClr val="FFFFFF"/>
                </a:solidFill>
              </a:rPr>
              <a:t> захворювань </a:t>
            </a:r>
            <a:r>
              <a:rPr lang="ru-RU" sz="2000" dirty="0" err="1">
                <a:solidFill>
                  <a:srgbClr val="FFFFFF"/>
                </a:solidFill>
              </a:rPr>
              <a:t>серцево-судинної</a:t>
            </a:r>
            <a:r>
              <a:rPr lang="ru-RU" sz="2000" dirty="0">
                <a:solidFill>
                  <a:srgbClr val="FFFFFF"/>
                </a:solidFill>
              </a:rPr>
              <a:t> системи, лікування тромбозів: </a:t>
            </a:r>
            <a:r>
              <a:rPr lang="ru-RU" sz="2000" b="1" i="1" dirty="0" err="1">
                <a:solidFill>
                  <a:schemeClr val="bg1"/>
                </a:solidFill>
              </a:rPr>
              <a:t>фібринолізин</a:t>
            </a:r>
            <a:r>
              <a:rPr lang="ru-RU" sz="2000" dirty="0">
                <a:solidFill>
                  <a:srgbClr val="FFFFFF"/>
                </a:solidFill>
              </a:rPr>
              <a:t>. Комплексна терапія онкологічних захворювань: </a:t>
            </a:r>
            <a:r>
              <a:rPr lang="en-US" sz="2000" dirty="0">
                <a:solidFill>
                  <a:srgbClr val="FFFFFF"/>
                </a:solidFill>
              </a:rPr>
              <a:t>L</a:t>
            </a:r>
            <a:r>
              <a:rPr lang="uk-UA" sz="2000" dirty="0">
                <a:solidFill>
                  <a:srgbClr val="FFFFFF"/>
                </a:solidFill>
              </a:rPr>
              <a:t>-</a:t>
            </a:r>
            <a:r>
              <a:rPr lang="ru-RU" sz="2000" dirty="0" err="1">
                <a:solidFill>
                  <a:srgbClr val="FFFFFF"/>
                </a:solidFill>
              </a:rPr>
              <a:t>аспарагіназа</a:t>
            </a:r>
            <a:r>
              <a:rPr lang="ru-RU" sz="2000" dirty="0">
                <a:solidFill>
                  <a:srgbClr val="FFFFFF"/>
                </a:solidFill>
              </a:rPr>
              <a:t> - лікування гострого </a:t>
            </a:r>
            <a:r>
              <a:rPr lang="ru-RU" sz="2000" dirty="0" err="1">
                <a:solidFill>
                  <a:srgbClr val="FFFFFF"/>
                </a:solidFill>
              </a:rPr>
              <a:t>лімфобластного</a:t>
            </a:r>
            <a:r>
              <a:rPr lang="ru-RU" sz="2000" dirty="0">
                <a:solidFill>
                  <a:srgbClr val="FFFFFF"/>
                </a:solidFill>
              </a:rPr>
              <a:t> лейкозу.</a:t>
            </a:r>
          </a:p>
          <a:p>
            <a:pPr algn="just" rtl="0"/>
            <a:r>
              <a:rPr lang="ru-RU" sz="2000" dirty="0">
                <a:solidFill>
                  <a:srgbClr val="FFFFFF"/>
                </a:solidFill>
              </a:rPr>
              <a:t>Лікування алергічної реакції на пеніцилін </a:t>
            </a:r>
            <a:r>
              <a:rPr lang="ru-RU" sz="2000" b="1" i="1" dirty="0">
                <a:solidFill>
                  <a:srgbClr val="FFFFFF"/>
                </a:solidFill>
              </a:rPr>
              <a:t>(</a:t>
            </a:r>
            <a:r>
              <a:rPr lang="ru-RU" sz="2000" b="1" i="1" dirty="0" err="1">
                <a:solidFill>
                  <a:schemeClr val="bg1"/>
                </a:solidFill>
              </a:rPr>
              <a:t>пеніциліназа</a:t>
            </a:r>
            <a:r>
              <a:rPr lang="ru-RU" sz="2000" b="1" i="1" dirty="0">
                <a:solidFill>
                  <a:srgbClr val="FFFFFF"/>
                </a:solidFill>
              </a:rPr>
              <a:t>)</a:t>
            </a:r>
          </a:p>
          <a:p>
            <a:pPr algn="just" rtl="0"/>
            <a:r>
              <a:rPr lang="ru-RU" sz="2000" dirty="0">
                <a:solidFill>
                  <a:srgbClr val="FFFFFF"/>
                </a:solidFill>
              </a:rPr>
              <a:t>Лікування ниркової недостатності: </a:t>
            </a:r>
            <a:r>
              <a:rPr lang="ru-RU" sz="2000" b="1" i="1" dirty="0" err="1">
                <a:solidFill>
                  <a:schemeClr val="bg1"/>
                </a:solidFill>
              </a:rPr>
              <a:t>уреаза</a:t>
            </a:r>
            <a:r>
              <a:rPr lang="ru-RU" sz="2000" b="1" i="1" dirty="0">
                <a:solidFill>
                  <a:srgbClr val="FFFFFF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для видалення продуктів білкового катаболізму (сечовина, </a:t>
            </a:r>
            <a:r>
              <a:rPr lang="ru-RU" sz="2000" dirty="0" err="1">
                <a:solidFill>
                  <a:srgbClr val="FFFFFF"/>
                </a:solidFill>
              </a:rPr>
              <a:t>креатинін</a:t>
            </a:r>
            <a:r>
              <a:rPr lang="ru-RU" sz="2000" dirty="0">
                <a:solidFill>
                  <a:srgbClr val="FFFFFF"/>
                </a:solidFill>
              </a:rPr>
              <a:t>)</a:t>
            </a:r>
          </a:p>
          <a:p>
            <a:pPr algn="l" rtl="0"/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КОМБІНОВАНІ ФЕРМЕНТНІ ПРЕПАРАТИ РОСЛИННОГО ПОХОДЖЕННЯ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92500" lnSpcReduction="10000"/>
          </a:bodyPr>
          <a:lstStyle/>
          <a:p>
            <a:pPr algn="ctr" rtl="0">
              <a:buNone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ферментних препаратів</a:t>
            </a:r>
          </a:p>
          <a:p>
            <a:pPr algn="just" rtl="0"/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Препарати, що містять панкреатин (панкреатин,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пензітал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мезим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форте,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панзинорм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форте - Н,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креон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панцитрат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 rtl="0"/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Препарати, що містять панкреатин, компоненти жовчі,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гемицеллюлазу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та інші компоненти (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фестал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дигестал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ензістал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панзинорм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форте). </a:t>
            </a:r>
          </a:p>
          <a:p>
            <a:pPr algn="just" rtl="0"/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Препарати рослинного походження, що містять папаїн, екстракт рисового грибка і інші компоненти (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пепфіз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ораза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 rtl="0"/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Комбіновані ферменти, що містять панкреатин у поєднанні з рослинними ензимами, вітамінами (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вобензим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флогензим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rtl="0">
              <a:buNone/>
            </a:pP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Вобензим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папаїн,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бромелаїн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протизапальна,протинабрякова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фибринолітична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дія.</a:t>
            </a:r>
          </a:p>
          <a:p>
            <a:pPr algn="just" rtl="0"/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Меркензім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панкреатин,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бромелаїн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жовч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протеолітична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Нігедаза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ферменти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чорнушки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проявляють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протеолітичну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дію.</a:t>
            </a:r>
          </a:p>
          <a:p>
            <a:pPr algn="just" rtl="0"/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Панкурмін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панкреатин,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куркуми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холеретична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холекінетична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endParaRPr lang="en-US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Autofit/>
          </a:bodyPr>
          <a:lstStyle/>
          <a:p>
            <a:pPr algn="ctr" rtl="0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ОРГАНІЧНІ КИСЛОТИ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/>
          </a:bodyPr>
          <a:lstStyle/>
          <a:p>
            <a:pPr algn="just" rtl="0"/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Органічні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аліфатичного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або ароматичного ряду, що характеризуються наявністю в молекулі одного або декількох карбоксильних груп. Вони широко поширені в рослинах, накопичуються в великих кількостях, різноманітні за структурою і біологічної ролі.</a:t>
            </a:r>
          </a:p>
          <a:p>
            <a:pPr algn="ctr" rtl="0">
              <a:buNone/>
            </a:pPr>
            <a:endParaRPr lang="ru-RU" sz="2000" b="1" dirty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</a:t>
            </a:r>
          </a:p>
          <a:p>
            <a:pPr algn="ctr" rtl="0">
              <a:buNone/>
            </a:pPr>
            <a:endParaRPr lang="en-US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9484"/>
              </p:ext>
            </p:extLst>
          </p:nvPr>
        </p:nvGraphicFramePr>
        <p:xfrm>
          <a:off x="539552" y="3698487"/>
          <a:ext cx="7992888" cy="2754849"/>
        </p:xfrm>
        <a:graphic>
          <a:graphicData uri="http://schemas.openxmlformats.org/drawingml/2006/table">
            <a:tbl>
              <a:tblPr firstRow="1" bandRow="1">
                <a:tableStyleId>{00000000-0000-0000-0000-000000000000}</a:tableStyleId>
              </a:tblPr>
              <a:tblGrid>
                <a:gridCol w="158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5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7818"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АЛІФАТИЧНІ</a:t>
                      </a:r>
                      <a:endParaRPr lang="en-US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АРОМАТИЧНІ</a:t>
                      </a:r>
                      <a:endParaRPr lang="en-US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215">
                <a:tc>
                  <a:txBody>
                    <a:bodyPr/>
                    <a:lstStyle/>
                    <a:p>
                      <a:pPr algn="ctr" rtl="0"/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леткі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нелеткі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271">
                <a:tc>
                  <a:txBody>
                    <a:bodyPr/>
                    <a:lstStyle/>
                    <a:p>
                      <a:pPr algn="l" rtl="0"/>
                      <a:r>
                        <a:rPr lang="ru-RU" dirty="0">
                          <a:solidFill>
                            <a:srgbClr val="FFFFFF"/>
                          </a:solidFill>
                        </a:rPr>
                        <a:t>мурашина</a:t>
                      </a:r>
                    </a:p>
                    <a:p>
                      <a:pPr algn="l" rtl="0"/>
                      <a:r>
                        <a:rPr lang="ru-RU" dirty="0">
                          <a:solidFill>
                            <a:srgbClr val="FFFFFF"/>
                          </a:solidFill>
                        </a:rPr>
                        <a:t>оцтова</a:t>
                      </a:r>
                    </a:p>
                    <a:p>
                      <a:pPr algn="l" rtl="0"/>
                      <a:r>
                        <a:rPr lang="ru-RU" dirty="0">
                          <a:solidFill>
                            <a:srgbClr val="FFFFFF"/>
                          </a:solidFill>
                        </a:rPr>
                        <a:t>масляна</a:t>
                      </a:r>
                    </a:p>
                    <a:p>
                      <a:pPr algn="l" rtl="0"/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dirty="0" err="1">
                          <a:solidFill>
                            <a:srgbClr val="FFFFFF"/>
                          </a:solidFill>
                        </a:rPr>
                        <a:t>Гліколева</a:t>
                      </a:r>
                      <a:r>
                        <a:rPr lang="ru-RU" dirty="0">
                          <a:solidFill>
                            <a:srgbClr val="FFFFFF"/>
                          </a:solidFill>
                        </a:rPr>
                        <a:t>, яблучна, лимонна, щавлева, молочна, піровиноградна, </a:t>
                      </a:r>
                      <a:r>
                        <a:rPr lang="ru-RU" dirty="0" err="1">
                          <a:solidFill>
                            <a:srgbClr val="FFFFFF"/>
                          </a:solidFill>
                        </a:rPr>
                        <a:t>малонова</a:t>
                      </a:r>
                      <a:r>
                        <a:rPr lang="ru-RU" dirty="0">
                          <a:solidFill>
                            <a:srgbClr val="FFFFFF"/>
                          </a:solidFill>
                        </a:rPr>
                        <a:t>, </a:t>
                      </a:r>
                      <a:r>
                        <a:rPr lang="ru-RU" dirty="0" err="1">
                          <a:solidFill>
                            <a:srgbClr val="FFFFFF"/>
                          </a:solidFill>
                        </a:rPr>
                        <a:t>бурштинова</a:t>
                      </a:r>
                      <a:r>
                        <a:rPr lang="ru-RU" dirty="0">
                          <a:solidFill>
                            <a:srgbClr val="FFFFFF"/>
                          </a:solidFill>
                        </a:rPr>
                        <a:t>, винна, </a:t>
                      </a:r>
                      <a:r>
                        <a:rPr lang="ru-RU" dirty="0" err="1">
                          <a:solidFill>
                            <a:srgbClr val="FFFFFF"/>
                          </a:solidFill>
                        </a:rPr>
                        <a:t>фумарова</a:t>
                      </a:r>
                      <a:r>
                        <a:rPr lang="ru-RU" dirty="0">
                          <a:solidFill>
                            <a:srgbClr val="FFFFFF"/>
                          </a:solidFill>
                        </a:rPr>
                        <a:t>, </a:t>
                      </a:r>
                      <a:r>
                        <a:rPr lang="ru-RU" dirty="0" err="1">
                          <a:solidFill>
                            <a:srgbClr val="FFFFFF"/>
                          </a:solidFill>
                        </a:rPr>
                        <a:t>ізолимонна</a:t>
                      </a:r>
                      <a:r>
                        <a:rPr lang="ru-RU" dirty="0">
                          <a:solidFill>
                            <a:srgbClr val="FFFFFF"/>
                          </a:solidFill>
                        </a:rPr>
                        <a:t>, </a:t>
                      </a:r>
                      <a:r>
                        <a:rPr lang="ru-RU" dirty="0" err="1">
                          <a:solidFill>
                            <a:srgbClr val="FFFFFF"/>
                          </a:solidFill>
                        </a:rPr>
                        <a:t>цис-аконітова</a:t>
                      </a:r>
                      <a:r>
                        <a:rPr lang="ru-RU" dirty="0">
                          <a:solidFill>
                            <a:srgbClr val="FFFFFF"/>
                          </a:solidFill>
                        </a:rPr>
                        <a:t>, </a:t>
                      </a:r>
                      <a:r>
                        <a:rPr lang="ru-RU" dirty="0" err="1">
                          <a:solidFill>
                            <a:srgbClr val="FFFFFF"/>
                          </a:solidFill>
                        </a:rPr>
                        <a:t>ізовалеріанова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dirty="0">
                          <a:solidFill>
                            <a:srgbClr val="FFFFFF"/>
                          </a:solidFill>
                        </a:rPr>
                        <a:t>Бензойна, саліцилова,</a:t>
                      </a:r>
                      <a:r>
                        <a:rPr lang="ru-RU" baseline="0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rgbClr val="FFFFFF"/>
                          </a:solidFill>
                        </a:rPr>
                        <a:t>галова</a:t>
                      </a:r>
                      <a:r>
                        <a:rPr lang="ru-RU" baseline="0" dirty="0">
                          <a:solidFill>
                            <a:srgbClr val="FFFFFF"/>
                          </a:solidFill>
                        </a:rPr>
                        <a:t>, корична, кавова, </a:t>
                      </a:r>
                      <a:r>
                        <a:rPr lang="ru-RU" baseline="0" dirty="0" err="1">
                          <a:solidFill>
                            <a:srgbClr val="FFFFFF"/>
                          </a:solidFill>
                        </a:rPr>
                        <a:t>кумарова</a:t>
                      </a:r>
                      <a:r>
                        <a:rPr lang="ru-RU" baseline="0" dirty="0">
                          <a:solidFill>
                            <a:srgbClr val="FFFFFF"/>
                          </a:solidFill>
                        </a:rPr>
                        <a:t>, </a:t>
                      </a:r>
                      <a:r>
                        <a:rPr lang="ru-RU" baseline="0" dirty="0" err="1">
                          <a:solidFill>
                            <a:srgbClr val="FFFFFF"/>
                          </a:solidFill>
                        </a:rPr>
                        <a:t>хлорогенова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ЛОКАЛІЗАЦІЯ І ПОШИРЕННЯ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lnSpcReduction="10000"/>
          </a:bodyPr>
          <a:lstStyle/>
          <a:p>
            <a:pPr algn="just" rtl="0"/>
            <a:r>
              <a:rPr lang="ru-RU" sz="2000" dirty="0">
                <a:solidFill>
                  <a:srgbClr val="FFFFFF"/>
                </a:solidFill>
              </a:rPr>
              <a:t>Знаходяться в рослинах у вигляді солей, ефірів, </a:t>
            </a:r>
            <a:r>
              <a:rPr lang="ru-RU" sz="2000" dirty="0" err="1">
                <a:solidFill>
                  <a:srgbClr val="FFFFFF"/>
                </a:solidFill>
              </a:rPr>
              <a:t>димарів</a:t>
            </a:r>
            <a:r>
              <a:rPr lang="ru-RU" sz="2000" dirty="0">
                <a:solidFill>
                  <a:srgbClr val="FFFFFF"/>
                </a:solidFill>
              </a:rPr>
              <a:t>, а також у вільному вигляді, утворюючи буферні системи в клітинному соку. 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У плодах і ягодах - в основному вільні кислоти, в </a:t>
            </a:r>
            <a:r>
              <a:rPr lang="ru-RU" sz="2000" dirty="0" err="1">
                <a:solidFill>
                  <a:srgbClr val="FFFFFF"/>
                </a:solidFill>
              </a:rPr>
              <a:t>листі</a:t>
            </a:r>
            <a:r>
              <a:rPr lang="ru-RU" sz="2000" dirty="0">
                <a:solidFill>
                  <a:srgbClr val="FFFFFF"/>
                </a:solidFill>
              </a:rPr>
              <a:t> -</a:t>
            </a:r>
            <a:r>
              <a:rPr lang="ru-RU" sz="2000" dirty="0" err="1">
                <a:solidFill>
                  <a:srgbClr val="FFFFFF"/>
                </a:solidFill>
              </a:rPr>
              <a:t>зв'язані</a:t>
            </a:r>
            <a:r>
              <a:rPr lang="ru-RU" sz="2000" dirty="0">
                <a:solidFill>
                  <a:srgbClr val="FFFFFF"/>
                </a:solidFill>
              </a:rPr>
              <a:t>.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Найбільш широко поширені в рослинах </a:t>
            </a:r>
            <a:r>
              <a:rPr lang="ru-RU" sz="2000" i="1" dirty="0">
                <a:solidFill>
                  <a:srgbClr val="FFFFFF"/>
                </a:solidFill>
              </a:rPr>
              <a:t>яблучна і лимонна кислоти. </a:t>
            </a:r>
          </a:p>
          <a:p>
            <a:pPr algn="just" rtl="0">
              <a:buNone/>
            </a:pPr>
            <a:r>
              <a:rPr lang="ru-RU" sz="2000" i="1" dirty="0">
                <a:solidFill>
                  <a:srgbClr val="FFFFFF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У лимоні - </a:t>
            </a:r>
            <a:r>
              <a:rPr lang="ru-RU" sz="2000" i="1" dirty="0">
                <a:solidFill>
                  <a:srgbClr val="FFFFFF"/>
                </a:solidFill>
              </a:rPr>
              <a:t>лимонна кислота </a:t>
            </a:r>
            <a:r>
              <a:rPr lang="ru-RU" sz="2000" dirty="0">
                <a:solidFill>
                  <a:srgbClr val="FFFFFF"/>
                </a:solidFill>
              </a:rPr>
              <a:t>- 9% </a:t>
            </a:r>
            <a:r>
              <a:rPr lang="ru-RU" sz="2000" dirty="0" err="1">
                <a:solidFill>
                  <a:srgbClr val="FFFFFF"/>
                </a:solidFill>
              </a:rPr>
              <a:t>сухої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речовини</a:t>
            </a:r>
            <a:endParaRPr lang="ru-RU" sz="2000" dirty="0">
              <a:solidFill>
                <a:srgbClr val="FFFFFF"/>
              </a:solidFill>
            </a:endParaRP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У плодах горобини і барбарису - </a:t>
            </a:r>
            <a:r>
              <a:rPr lang="ru-RU" sz="2000" i="1" dirty="0">
                <a:solidFill>
                  <a:srgbClr val="FFFFFF"/>
                </a:solidFill>
              </a:rPr>
              <a:t>яблучна </a:t>
            </a:r>
            <a:r>
              <a:rPr lang="ru-RU" sz="2000" i="1" dirty="0" err="1">
                <a:solidFill>
                  <a:srgbClr val="FFFFFF"/>
                </a:solidFill>
              </a:rPr>
              <a:t>к-та</a:t>
            </a:r>
            <a:r>
              <a:rPr lang="ru-RU" sz="2000" i="1" dirty="0">
                <a:solidFill>
                  <a:srgbClr val="FFFFFF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до 6%, в цитрусових і журавлині - вона відсутня.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У шпинаті, щавлі, бегонії - </a:t>
            </a:r>
            <a:r>
              <a:rPr lang="ru-RU" sz="2000" i="1" dirty="0">
                <a:solidFill>
                  <a:srgbClr val="FFFFFF"/>
                </a:solidFill>
              </a:rPr>
              <a:t>щавлева </a:t>
            </a:r>
            <a:r>
              <a:rPr lang="ru-RU" sz="2000" i="1" dirty="0" err="1">
                <a:solidFill>
                  <a:srgbClr val="FFFFFF"/>
                </a:solidFill>
              </a:rPr>
              <a:t>к-та</a:t>
            </a:r>
            <a:r>
              <a:rPr lang="ru-RU" sz="2000" i="1" dirty="0">
                <a:solidFill>
                  <a:srgbClr val="FFFFFF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- до 10-16%.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Кількісний вміст кислот залежить від виду, сорту рослини, широти місцевості, умов вирощування, фази розвитку, умов і термінів зберігання.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Джерела отримання лимонної кислоти: </a:t>
            </a:r>
            <a:r>
              <a:rPr lang="ru-RU" sz="2000" dirty="0">
                <a:solidFill>
                  <a:srgbClr val="FFFFFF"/>
                </a:solidFill>
              </a:rPr>
              <a:t>лимонний сік; махорка (в листі до 17%); гранатове дерево (в соку до 9%); цукор - з сахарози отримують ЛК біохімічним шляхом з використанням цвілевих грибів</a:t>
            </a:r>
            <a:r>
              <a:rPr lang="ru-RU" sz="2000" dirty="0" err="1">
                <a:solidFill>
                  <a:srgbClr val="FFFFFF"/>
                </a:solidFill>
              </a:rPr>
              <a:t>аспергіллюс</a:t>
            </a:r>
            <a:r>
              <a:rPr lang="ru-RU" sz="2000" dirty="0">
                <a:solidFill>
                  <a:srgbClr val="FFFFFF"/>
                </a:solidFill>
              </a:rPr>
              <a:t>.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ВЛАСТИВОСТІ І ВИДІЛЕННЯ ОРГАНІЧНИХ КИСЛОТ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8640960" cy="5517232"/>
          </a:xfrm>
        </p:spPr>
        <p:txBody>
          <a:bodyPr>
            <a:normAutofit/>
          </a:bodyPr>
          <a:lstStyle/>
          <a:p>
            <a:pPr algn="just" rtl="0"/>
            <a:r>
              <a:rPr lang="ru-RU" sz="2000" dirty="0">
                <a:solidFill>
                  <a:srgbClr val="FFFFFF"/>
                </a:solidFill>
              </a:rPr>
              <a:t>Органічні кислоти і їх солі добре розчинні у воді, спирті і ефірі.</a:t>
            </a:r>
          </a:p>
          <a:p>
            <a:pPr algn="just" rtl="0"/>
            <a:r>
              <a:rPr lang="ru-RU" sz="2000" dirty="0">
                <a:solidFill>
                  <a:srgbClr val="FFFFFF"/>
                </a:solidFill>
              </a:rPr>
              <a:t>Виділення і дослідження: </a:t>
            </a:r>
            <a:r>
              <a:rPr lang="ru-RU" sz="2000" dirty="0" err="1">
                <a:solidFill>
                  <a:srgbClr val="FFFFFF"/>
                </a:solidFill>
              </a:rPr>
              <a:t>екстракція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етером</a:t>
            </a:r>
            <a:r>
              <a:rPr lang="ru-RU" sz="2000" dirty="0">
                <a:solidFill>
                  <a:srgbClr val="FFFFFF"/>
                </a:solidFill>
              </a:rPr>
              <a:t> при підкисленні мінеральними кислотами з подальшим </a:t>
            </a:r>
            <a:r>
              <a:rPr lang="ru-RU" sz="2000" dirty="0" err="1">
                <a:solidFill>
                  <a:srgbClr val="FFFFFF"/>
                </a:solidFill>
              </a:rPr>
              <a:t>титрометричним</a:t>
            </a:r>
            <a:r>
              <a:rPr lang="ru-RU" sz="2000" dirty="0">
                <a:solidFill>
                  <a:srgbClr val="FFFFFF"/>
                </a:solidFill>
              </a:rPr>
              <a:t> визначенням.</a:t>
            </a:r>
          </a:p>
          <a:p>
            <a:pPr algn="just" rtl="0"/>
            <a:endParaRPr lang="ru-RU" sz="2000" dirty="0"/>
          </a:p>
          <a:p>
            <a:pPr marL="0" indent="0" algn="just" rtl="0">
              <a:buNone/>
            </a:pPr>
            <a:endParaRPr lang="ru-RU" sz="2000" dirty="0"/>
          </a:p>
          <a:p>
            <a:pPr algn="l" rtl="0"/>
            <a:endParaRPr lang="ru-RU" sz="2000" dirty="0"/>
          </a:p>
          <a:p>
            <a:pPr algn="l" rtl="0"/>
            <a:endParaRPr lang="ru-RU" sz="2000" dirty="0"/>
          </a:p>
          <a:p>
            <a:pPr algn="l" rtl="0"/>
            <a:endParaRPr lang="ru-RU" sz="2000" dirty="0"/>
          </a:p>
          <a:p>
            <a:pPr algn="l" rtl="0"/>
            <a:endParaRPr lang="ru-RU" sz="2000" dirty="0"/>
          </a:p>
          <a:p>
            <a:pPr algn="l" rtl="0"/>
            <a:endParaRPr lang="ru-RU" sz="2000" dirty="0"/>
          </a:p>
          <a:p>
            <a:pPr algn="l" rtl="0"/>
            <a:endParaRPr 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780928"/>
            <a:ext cx="1777241" cy="2221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3068960"/>
            <a:ext cx="222872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933055"/>
            <a:ext cx="2111787" cy="28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5" y="5000278"/>
            <a:ext cx="2520281" cy="1781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БІОЛОГІЧНА І ФАРМАКОЛОГІЧНА АКТИВНІСТЬ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pPr algn="just" rtl="0"/>
            <a:r>
              <a:rPr lang="ru-RU" sz="2000" dirty="0">
                <a:solidFill>
                  <a:srgbClr val="FFFFFF"/>
                </a:solidFill>
              </a:rPr>
              <a:t>Фармакологічна активність відзначена у лимонної кислоти (</a:t>
            </a:r>
            <a:r>
              <a:rPr lang="ru-RU" sz="2000" dirty="0" err="1">
                <a:solidFill>
                  <a:srgbClr val="FFFFFF"/>
                </a:solidFill>
              </a:rPr>
              <a:t>смаковий</a:t>
            </a:r>
            <a:r>
              <a:rPr lang="ru-RU" sz="2000" dirty="0">
                <a:solidFill>
                  <a:srgbClr val="FFFFFF"/>
                </a:solidFill>
              </a:rPr>
              <a:t> і </a:t>
            </a:r>
            <a:r>
              <a:rPr lang="ru-RU" sz="2000" dirty="0" err="1">
                <a:solidFill>
                  <a:srgbClr val="FFFFFF"/>
                </a:solidFill>
              </a:rPr>
              <a:t>коригуючий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засіб</a:t>
            </a:r>
            <a:r>
              <a:rPr lang="ru-RU" sz="2000" dirty="0">
                <a:solidFill>
                  <a:srgbClr val="FFFFFF"/>
                </a:solidFill>
              </a:rPr>
              <a:t>, специфічно вгамовує спрагу), нікотинової, аскорбінової, щавлевої, бурштинової кислот.</a:t>
            </a:r>
          </a:p>
          <a:p>
            <a:pPr algn="just" rtl="0">
              <a:buNone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Цитрат натрію, оксалат натрію </a:t>
            </a:r>
            <a:r>
              <a:rPr lang="ru-RU" sz="2000" dirty="0">
                <a:solidFill>
                  <a:srgbClr val="FFFFFF"/>
                </a:solidFill>
              </a:rPr>
              <a:t>- консервант, антикоагулянт при переливанні крові;</a:t>
            </a:r>
          </a:p>
          <a:p>
            <a:pPr algn="just" rtl="0">
              <a:buNone/>
            </a:pPr>
            <a:r>
              <a:rPr lang="ru-RU" sz="2000" dirty="0"/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Винна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кислота </a:t>
            </a:r>
            <a:r>
              <a:rPr lang="ru-RU" sz="2000" dirty="0"/>
              <a:t>– </a:t>
            </a:r>
            <a:r>
              <a:rPr lang="ru-RU" sz="2000" dirty="0" err="1">
                <a:solidFill>
                  <a:srgbClr val="FFFFFF"/>
                </a:solidFill>
              </a:rPr>
              <a:t>проявляє</a:t>
            </a:r>
            <a:r>
              <a:rPr lang="ru-RU" sz="2000" dirty="0">
                <a:solidFill>
                  <a:srgbClr val="FFFFFF"/>
                </a:solidFill>
              </a:rPr>
              <a:t>  протизапальну, </a:t>
            </a:r>
            <a:r>
              <a:rPr lang="ru-RU" sz="2000" dirty="0" err="1">
                <a:solidFill>
                  <a:srgbClr val="FFFFFF"/>
                </a:solidFill>
              </a:rPr>
              <a:t>проносну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активність</a:t>
            </a:r>
            <a:r>
              <a:rPr lang="ru-RU" sz="2000" dirty="0">
                <a:solidFill>
                  <a:srgbClr val="FFFFFF"/>
                </a:solidFill>
              </a:rPr>
              <a:t>.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Саліцилова</a:t>
            </a:r>
            <a:r>
              <a:rPr lang="ru-RU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кислота</a:t>
            </a:r>
            <a:r>
              <a:rPr lang="ru-RU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проявляє</a:t>
            </a:r>
            <a:r>
              <a:rPr lang="ru-RU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протизапальну</a:t>
            </a:r>
            <a:r>
              <a:rPr lang="ru-RU" sz="2000" dirty="0">
                <a:solidFill>
                  <a:srgbClr val="FFFFFF"/>
                </a:solidFill>
              </a:rPr>
              <a:t>, жарознижувальну, </a:t>
            </a:r>
            <a:r>
              <a:rPr lang="ru-RU" sz="2000" dirty="0" err="1">
                <a:solidFill>
                  <a:srgbClr val="FFFFFF"/>
                </a:solidFill>
              </a:rPr>
              <a:t>знеболюючу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дію</a:t>
            </a:r>
            <a:r>
              <a:rPr lang="ru-RU" sz="2000" dirty="0">
                <a:solidFill>
                  <a:srgbClr val="FFFFFF"/>
                </a:solidFill>
              </a:rPr>
              <a:t>.</a:t>
            </a:r>
          </a:p>
          <a:p>
            <a:pPr algn="l" rtl="0"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80696"/>
          </a:xfrm>
        </p:spPr>
        <p:txBody>
          <a:bodyPr>
            <a:normAutofit fontScale="90000"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РОСЛИННІ ОБ'ЄКТИ, ЯКІ НАКОПИЧУЮТЬ ОРГАНІЧНІ КИСЛОТИ І МАЮТЬ МЕДИЧНЕ ЗНАЧЕННЯ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endParaRPr lang="ru-RU" sz="2000" dirty="0"/>
          </a:p>
          <a:p>
            <a:pPr algn="l" rtl="0">
              <a:buNone/>
            </a:pPr>
            <a:r>
              <a:rPr lang="ru-RU" sz="2000" dirty="0"/>
              <a:t> </a:t>
            </a:r>
          </a:p>
          <a:p>
            <a:pPr algn="l" rtl="0">
              <a:buNone/>
            </a:pPr>
            <a:endParaRPr lang="ru-RU" sz="20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1800200" cy="131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83568" y="299695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1400" i="1" dirty="0">
                <a:solidFill>
                  <a:srgbClr val="FFFFFF"/>
                </a:solidFill>
              </a:rPr>
              <a:t>Плоди журавлини </a:t>
            </a:r>
            <a:r>
              <a:rPr lang="en-US" sz="1400" i="1" dirty="0" err="1">
                <a:solidFill>
                  <a:srgbClr val="FFFFFF"/>
                </a:solidFill>
              </a:rPr>
              <a:t>Vaccinium</a:t>
            </a:r>
            <a:r>
              <a:rPr lang="en-US" sz="1400" i="1" dirty="0">
                <a:solidFill>
                  <a:srgbClr val="FFFFFF"/>
                </a:solidFill>
              </a:rPr>
              <a:t> </a:t>
            </a:r>
            <a:r>
              <a:rPr lang="en-US" sz="1400" i="1" dirty="0" err="1">
                <a:solidFill>
                  <a:srgbClr val="FFFFFF"/>
                </a:solidFill>
              </a:rPr>
              <a:t>oxycoccos</a:t>
            </a:r>
            <a:r>
              <a:rPr lang="en-US" sz="1400" i="1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87824" y="1988840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ru-RU" sz="1600" dirty="0" err="1">
                <a:solidFill>
                  <a:srgbClr val="FFFFFF"/>
                </a:solidFill>
              </a:rPr>
              <a:t>Містить</a:t>
            </a:r>
            <a:r>
              <a:rPr lang="ru-RU" sz="1600" dirty="0">
                <a:solidFill>
                  <a:srgbClr val="FFFFFF"/>
                </a:solidFill>
              </a:rPr>
              <a:t> </a:t>
            </a:r>
            <a:r>
              <a:rPr lang="ru-RU" sz="1600" dirty="0" err="1">
                <a:solidFill>
                  <a:srgbClr val="FFFFFF"/>
                </a:solidFill>
              </a:rPr>
              <a:t>хінну</a:t>
            </a:r>
            <a:r>
              <a:rPr lang="ru-RU" sz="1600" dirty="0">
                <a:solidFill>
                  <a:srgbClr val="FFFFFF"/>
                </a:solidFill>
              </a:rPr>
              <a:t>, лимонну, бензойну к-</a:t>
            </a:r>
            <a:r>
              <a:rPr lang="ru-RU" sz="1600" dirty="0" err="1">
                <a:solidFill>
                  <a:srgbClr val="FFFFFF"/>
                </a:solidFill>
              </a:rPr>
              <a:t>ти</a:t>
            </a:r>
            <a:r>
              <a:rPr lang="ru-RU" sz="1600" dirty="0">
                <a:solidFill>
                  <a:srgbClr val="FFFFFF"/>
                </a:solidFill>
              </a:rPr>
              <a:t>, </a:t>
            </a:r>
            <a:r>
              <a:rPr lang="ru-RU" sz="1600" dirty="0" err="1">
                <a:solidFill>
                  <a:srgbClr val="FFFFFF"/>
                </a:solidFill>
              </a:rPr>
              <a:t>цукри</a:t>
            </a:r>
            <a:r>
              <a:rPr lang="ru-RU" sz="1600" dirty="0">
                <a:solidFill>
                  <a:srgbClr val="FFFFFF"/>
                </a:solidFill>
              </a:rPr>
              <a:t>, </a:t>
            </a:r>
            <a:r>
              <a:rPr lang="ru-RU" sz="1600" dirty="0" err="1">
                <a:solidFill>
                  <a:srgbClr val="FFFFFF"/>
                </a:solidFill>
              </a:rPr>
              <a:t>пектинові</a:t>
            </a:r>
            <a:r>
              <a:rPr lang="ru-RU" sz="1600" dirty="0">
                <a:solidFill>
                  <a:srgbClr val="FFFFFF"/>
                </a:solidFill>
              </a:rPr>
              <a:t> </a:t>
            </a:r>
            <a:r>
              <a:rPr lang="ru-RU" sz="1600" dirty="0" err="1">
                <a:solidFill>
                  <a:srgbClr val="FFFFFF"/>
                </a:solidFill>
              </a:rPr>
              <a:t>ресчовини</a:t>
            </a:r>
            <a:r>
              <a:rPr lang="ru-RU" sz="1600" dirty="0">
                <a:solidFill>
                  <a:srgbClr val="FFFFFF"/>
                </a:solidFill>
              </a:rPr>
              <a:t>, </a:t>
            </a:r>
            <a:r>
              <a:rPr lang="ru-RU" sz="1600" dirty="0" err="1">
                <a:solidFill>
                  <a:srgbClr val="FFFFFF"/>
                </a:solidFill>
              </a:rPr>
              <a:t>пігменти</a:t>
            </a:r>
            <a:r>
              <a:rPr lang="ru-RU" sz="1600" dirty="0">
                <a:solidFill>
                  <a:srgbClr val="FFFFFF"/>
                </a:solidFill>
              </a:rPr>
              <a:t>, </a:t>
            </a:r>
            <a:r>
              <a:rPr lang="ru-RU" sz="1600" dirty="0" err="1">
                <a:solidFill>
                  <a:srgbClr val="FFFFFF"/>
                </a:solidFill>
              </a:rPr>
              <a:t>урсолову</a:t>
            </a:r>
            <a:r>
              <a:rPr lang="ru-RU" sz="1600" dirty="0">
                <a:solidFill>
                  <a:srgbClr val="FFFFFF"/>
                </a:solidFill>
              </a:rPr>
              <a:t> к-ту</a:t>
            </a: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440" y="4165219"/>
            <a:ext cx="190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719572" y="5373216"/>
            <a:ext cx="17281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1600" i="1" dirty="0">
                <a:solidFill>
                  <a:srgbClr val="FFFFFF"/>
                </a:solidFill>
              </a:rPr>
              <a:t>Плоди малини</a:t>
            </a:r>
          </a:p>
          <a:p>
            <a:pPr algn="ctr" rtl="0"/>
            <a:r>
              <a:rPr lang="ru-RU" sz="1600" i="1" dirty="0">
                <a:solidFill>
                  <a:srgbClr val="FFFFFF"/>
                </a:solidFill>
              </a:rPr>
              <a:t> </a:t>
            </a:r>
            <a:r>
              <a:rPr lang="en-US" sz="1600" i="1" dirty="0" err="1">
                <a:solidFill>
                  <a:srgbClr val="FFFFFF"/>
                </a:solidFill>
              </a:rPr>
              <a:t>Rubus</a:t>
            </a:r>
            <a:r>
              <a:rPr lang="en-US" sz="1600" i="1" dirty="0">
                <a:solidFill>
                  <a:srgbClr val="FFFFFF"/>
                </a:solidFill>
              </a:rPr>
              <a:t> </a:t>
            </a:r>
            <a:r>
              <a:rPr lang="en-US" sz="1600" i="1" dirty="0" err="1">
                <a:solidFill>
                  <a:srgbClr val="FFFFFF"/>
                </a:solidFill>
              </a:rPr>
              <a:t>idaeus</a:t>
            </a:r>
            <a:r>
              <a:rPr lang="en-US" sz="1600" i="1" dirty="0">
                <a:solidFill>
                  <a:srgbClr val="FFFFFF"/>
                </a:solidFill>
              </a:rPr>
              <a:t> L.</a:t>
            </a:r>
            <a:r>
              <a:rPr lang="ru-RU" i="1" dirty="0">
                <a:solidFill>
                  <a:srgbClr val="FFFFFF"/>
                </a:solidFill>
              </a:rPr>
              <a:t> </a:t>
            </a:r>
            <a:endParaRPr lang="en-US" i="1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04832" y="4444331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ru-RU" sz="1600" dirty="0">
                <a:solidFill>
                  <a:srgbClr val="FFFFFF"/>
                </a:solidFill>
              </a:rPr>
              <a:t>Містить аскорбінову, лимонну, яблучну, саліцилову кислоти, </a:t>
            </a:r>
            <a:r>
              <a:rPr lang="ru-RU" sz="1600" dirty="0" err="1">
                <a:solidFill>
                  <a:srgbClr val="FFFFFF"/>
                </a:solidFill>
              </a:rPr>
              <a:t>цукри</a:t>
            </a:r>
            <a:r>
              <a:rPr lang="ru-RU" sz="1600" dirty="0">
                <a:solidFill>
                  <a:srgbClr val="FFFFFF"/>
                </a:solidFill>
              </a:rPr>
              <a:t>, пектини, фенольні сполуки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5152"/>
            <a:ext cx="2088232" cy="1729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5" y="2708920"/>
            <a:ext cx="2088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sz="1600" i="1" dirty="0">
                <a:solidFill>
                  <a:srgbClr val="FFFFFF"/>
                </a:solidFill>
              </a:rPr>
              <a:t>Суниця лісова (</a:t>
            </a:r>
            <a:r>
              <a:rPr lang="en-US" sz="1600" i="1" dirty="0" err="1">
                <a:solidFill>
                  <a:srgbClr val="FFFFFF"/>
                </a:solidFill>
              </a:rPr>
              <a:t>Fragaria</a:t>
            </a:r>
            <a:r>
              <a:rPr lang="en-US" sz="1600" i="1" dirty="0">
                <a:solidFill>
                  <a:srgbClr val="FFFFFF"/>
                </a:solidFill>
              </a:rPr>
              <a:t> </a:t>
            </a:r>
            <a:r>
              <a:rPr lang="en-US" sz="1600" i="1" dirty="0" err="1">
                <a:solidFill>
                  <a:srgbClr val="FFFFFF"/>
                </a:solidFill>
              </a:rPr>
              <a:t>vesca</a:t>
            </a:r>
            <a:r>
              <a:rPr lang="en-US" sz="1600" i="1" dirty="0">
                <a:solidFill>
                  <a:srgbClr val="FFFFFF"/>
                </a:solidFill>
              </a:rPr>
              <a:t>)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645024"/>
            <a:ext cx="2223120" cy="148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83568" y="5229200"/>
            <a:ext cx="2304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sz="1600" i="1" dirty="0">
                <a:solidFill>
                  <a:srgbClr val="FFFFFF"/>
                </a:solidFill>
              </a:rPr>
              <a:t>Вишня звичайна - </a:t>
            </a:r>
            <a:r>
              <a:rPr lang="en-US" sz="1600" i="1" dirty="0" err="1">
                <a:solidFill>
                  <a:srgbClr val="FFFFFF"/>
                </a:solidFill>
              </a:rPr>
              <a:t>Cerasus</a:t>
            </a:r>
            <a:r>
              <a:rPr lang="en-US" sz="1600" i="1" dirty="0">
                <a:solidFill>
                  <a:srgbClr val="FFFFFF"/>
                </a:solidFill>
              </a:rPr>
              <a:t> </a:t>
            </a:r>
            <a:r>
              <a:rPr lang="en-US" sz="1600" i="1" dirty="0" err="1">
                <a:solidFill>
                  <a:srgbClr val="FFFFFF"/>
                </a:solidFill>
              </a:rPr>
              <a:t>vulgaris</a:t>
            </a:r>
            <a:r>
              <a:rPr lang="en-US" sz="1600" i="1" dirty="0">
                <a:solidFill>
                  <a:srgbClr val="FFFFFF"/>
                </a:solidFill>
              </a:rPr>
              <a:t> Mill. 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764704"/>
            <a:ext cx="571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779912" y="2780928"/>
            <a:ext cx="34291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sz="1600" i="1" dirty="0" err="1">
                <a:solidFill>
                  <a:srgbClr val="FFFFFF"/>
                </a:solidFill>
              </a:rPr>
              <a:t>Vitis</a:t>
            </a:r>
            <a:r>
              <a:rPr lang="en-US" sz="1600" i="1" dirty="0">
                <a:solidFill>
                  <a:srgbClr val="FFFFFF"/>
                </a:solidFill>
              </a:rPr>
              <a:t> </a:t>
            </a:r>
            <a:r>
              <a:rPr lang="en-US" sz="1600" i="1" dirty="0" err="1">
                <a:solidFill>
                  <a:srgbClr val="FFFFFF"/>
                </a:solidFill>
              </a:rPr>
              <a:t>vinifera</a:t>
            </a:r>
            <a:r>
              <a:rPr lang="en-US" sz="1600" i="1" dirty="0">
                <a:solidFill>
                  <a:srgbClr val="FFFFFF"/>
                </a:solidFill>
              </a:rPr>
              <a:t> - </a:t>
            </a:r>
            <a:r>
              <a:rPr lang="ru-RU" sz="1600" i="1" dirty="0">
                <a:solidFill>
                  <a:srgbClr val="FFFFFF"/>
                </a:solidFill>
              </a:rPr>
              <a:t>Виноград культурний</a:t>
            </a:r>
            <a:endParaRPr lang="en-US" sz="1600" i="1" dirty="0">
              <a:solidFill>
                <a:srgbClr val="FFFFFF"/>
              </a:solidFill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3501008"/>
            <a:ext cx="2304256" cy="16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3779912" y="5013176"/>
            <a:ext cx="265656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endParaRPr lang="ru-RU" dirty="0"/>
          </a:p>
          <a:p>
            <a:pPr algn="l" rtl="0"/>
            <a:r>
              <a:rPr lang="vi-VN" sz="1600" i="1" dirty="0">
                <a:solidFill>
                  <a:srgbClr val="FFFFFF"/>
                </a:solidFill>
              </a:rPr>
              <a:t>Лимон (лат. </a:t>
            </a:r>
            <a:r>
              <a:rPr lang="en-US" sz="1600" i="1" dirty="0">
                <a:solidFill>
                  <a:srgbClr val="FFFFFF"/>
                </a:solidFill>
              </a:rPr>
              <a:t>Citrus × </a:t>
            </a:r>
            <a:r>
              <a:rPr lang="en-US" sz="1600" i="1" dirty="0" err="1">
                <a:solidFill>
                  <a:srgbClr val="FFFFFF"/>
                </a:solidFill>
              </a:rPr>
              <a:t>limon</a:t>
            </a:r>
            <a:r>
              <a:rPr lang="en-US" sz="1600" i="1" dirty="0">
                <a:solidFill>
                  <a:srgbClr val="FFFFFF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МІНЕРАЛЬНІ ЕЛЕМЕНТИ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424936" cy="5328592"/>
          </a:xfrm>
        </p:spPr>
        <p:txBody>
          <a:bodyPr>
            <a:normAutofit fontScale="92500" lnSpcReduction="10000"/>
          </a:bodyPr>
          <a:lstStyle/>
          <a:p>
            <a:pPr algn="just" rtl="0"/>
            <a:r>
              <a:rPr lang="ru-RU" sz="2000" dirty="0">
                <a:solidFill>
                  <a:srgbClr val="FFFFFF"/>
                </a:solidFill>
              </a:rPr>
              <a:t>Входять до складу рослин поряд з </a:t>
            </a:r>
            <a:r>
              <a:rPr lang="ru-RU" sz="2000" dirty="0" err="1">
                <a:solidFill>
                  <a:srgbClr val="FFFFFF"/>
                </a:solidFill>
              </a:rPr>
              <a:t>органічними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речовинами</a:t>
            </a:r>
            <a:r>
              <a:rPr lang="ru-RU" sz="2000" dirty="0">
                <a:solidFill>
                  <a:srgbClr val="FFFFFF"/>
                </a:solidFill>
              </a:rPr>
              <a:t>. Виявляються в золі.</a:t>
            </a:r>
          </a:p>
          <a:p>
            <a:pPr algn="just" rtl="0"/>
            <a:r>
              <a:rPr lang="ru-RU" sz="2000" dirty="0">
                <a:solidFill>
                  <a:srgbClr val="FFFFFF"/>
                </a:solidFill>
              </a:rPr>
              <a:t>Мінеральні речовини, що містяться в рослинах, підрозділяються на </a:t>
            </a:r>
            <a:r>
              <a:rPr lang="ru-RU" sz="2000" b="1" u="sng" dirty="0">
                <a:solidFill>
                  <a:schemeClr val="bg1"/>
                </a:solidFill>
              </a:rPr>
              <a:t>макроелементи </a:t>
            </a:r>
            <a:r>
              <a:rPr lang="ru-RU" sz="2000" dirty="0">
                <a:solidFill>
                  <a:srgbClr val="FFFFFF"/>
                </a:solidFill>
              </a:rPr>
              <a:t>(калій, натрій, кальцій магній, марганець, кремній, хром, фосфор) і </a:t>
            </a:r>
            <a:r>
              <a:rPr lang="ru-RU" sz="2000" b="1" u="sng" dirty="0" err="1">
                <a:solidFill>
                  <a:schemeClr val="bg1"/>
                </a:solidFill>
              </a:rPr>
              <a:t>мікроелементи</a:t>
            </a:r>
            <a:r>
              <a:rPr lang="ru-RU" sz="2000" b="1" u="sng" dirty="0">
                <a:solidFill>
                  <a:srgbClr val="FFFFFF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(</a:t>
            </a:r>
            <a:r>
              <a:rPr lang="ru-RU" sz="2000" dirty="0" err="1">
                <a:solidFill>
                  <a:srgbClr val="FFFFFF"/>
                </a:solidFill>
              </a:rPr>
              <a:t>залізо</a:t>
            </a:r>
            <a:r>
              <a:rPr lang="ru-RU" sz="2000" dirty="0">
                <a:solidFill>
                  <a:srgbClr val="FFFFFF"/>
                </a:solidFill>
              </a:rPr>
              <a:t>, мідь, цинк, йод, барій і ін.). </a:t>
            </a:r>
          </a:p>
          <a:p>
            <a:pPr algn="just" rtl="0"/>
            <a:r>
              <a:rPr lang="ru-RU" sz="2000" b="1" i="1" dirty="0">
                <a:solidFill>
                  <a:schemeClr val="bg1"/>
                </a:solidFill>
              </a:rPr>
              <a:t>кальцій</a:t>
            </a:r>
            <a:r>
              <a:rPr lang="ru-RU" sz="2000" b="1" dirty="0">
                <a:solidFill>
                  <a:srgbClr val="FFFFFF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є структурним елементом мембран клітин, надає кровоспинну дію.</a:t>
            </a:r>
          </a:p>
          <a:p>
            <a:pPr algn="just" rtl="0"/>
            <a:r>
              <a:rPr lang="ru-RU" sz="2000" b="1" i="1" dirty="0">
                <a:solidFill>
                  <a:schemeClr val="bg1"/>
                </a:solidFill>
              </a:rPr>
              <a:t>фосфор</a:t>
            </a:r>
            <a:r>
              <a:rPr lang="ru-RU" sz="2000" dirty="0">
                <a:solidFill>
                  <a:srgbClr val="FFFFFF"/>
                </a:solidFill>
              </a:rPr>
              <a:t> бере участь в енергетичному обміні. </a:t>
            </a:r>
          </a:p>
          <a:p>
            <a:pPr algn="just" rtl="0"/>
            <a:r>
              <a:rPr lang="ru-RU" sz="2000" dirty="0" err="1">
                <a:solidFill>
                  <a:srgbClr val="FFFFFF"/>
                </a:solidFill>
              </a:rPr>
              <a:t>від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вмісту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</a:rPr>
              <a:t>калію</a:t>
            </a:r>
            <a:r>
              <a:rPr lang="ru-RU" sz="2000" b="1" i="1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багато</a:t>
            </a:r>
            <a:r>
              <a:rPr lang="ru-RU" sz="2000" dirty="0">
                <a:solidFill>
                  <a:srgbClr val="FFFFFF"/>
                </a:solidFill>
              </a:rPr>
              <a:t> в чому залежить водоутримуюча здатність клітини. У плодах абрикоса, малини, шипшини регулює водно-електролітний баланс</a:t>
            </a:r>
          </a:p>
          <a:p>
            <a:pPr algn="just" rtl="0"/>
            <a:r>
              <a:rPr lang="ru-RU" sz="2000" b="1" i="1" dirty="0">
                <a:solidFill>
                  <a:schemeClr val="bg1"/>
                </a:solidFill>
              </a:rPr>
              <a:t>магній</a:t>
            </a:r>
            <a:r>
              <a:rPr lang="ru-RU" sz="2000" i="1" dirty="0">
                <a:solidFill>
                  <a:srgbClr val="FFFFFF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- обов'язкова складова частина хлорофілу. </a:t>
            </a:r>
          </a:p>
          <a:p>
            <a:pPr algn="just" rtl="0"/>
            <a:r>
              <a:rPr lang="ru-RU" sz="2000" b="1" i="1" dirty="0" err="1">
                <a:solidFill>
                  <a:schemeClr val="bg1"/>
                </a:solidFill>
              </a:rPr>
              <a:t>залізо</a:t>
            </a:r>
            <a:r>
              <a:rPr lang="ru-RU" sz="2000" b="1" i="1" dirty="0">
                <a:solidFill>
                  <a:schemeClr val="bg1"/>
                </a:solidFill>
              </a:rPr>
              <a:t>, мідь, молібден </a:t>
            </a:r>
            <a:r>
              <a:rPr lang="ru-RU" sz="2000" dirty="0">
                <a:solidFill>
                  <a:srgbClr val="FFFFFF"/>
                </a:solidFill>
              </a:rPr>
              <a:t>та ін. входять до складу багатьох ферментів. Макро- і мікроелементи мають велике значення не тільки для рослинного, а й для людського організму, оскільки рослини (у вигляді продуктів харчування) є головним джерелом мінеральних речовин. В даний час мікроелементи використовуються при лікуванні важких захворювань крові, злоякісних утворень і т.д.</a:t>
            </a:r>
          </a:p>
          <a:p>
            <a:pPr algn="just" rtl="0"/>
            <a:r>
              <a:rPr lang="ru-RU" sz="2000" b="1" i="1" dirty="0">
                <a:solidFill>
                  <a:schemeClr val="bg1"/>
                </a:solidFill>
              </a:rPr>
              <a:t>йод</a:t>
            </a:r>
            <a:r>
              <a:rPr lang="ru-RU" sz="2000" b="1" i="1" dirty="0">
                <a:solidFill>
                  <a:srgbClr val="FFFFFF"/>
                </a:solidFill>
              </a:rPr>
              <a:t> </a:t>
            </a:r>
            <a:r>
              <a:rPr lang="ru-RU" sz="2000" i="1" dirty="0">
                <a:solidFill>
                  <a:srgbClr val="FFFFFF"/>
                </a:solidFill>
              </a:rPr>
              <a:t>- </a:t>
            </a:r>
            <a:r>
              <a:rPr lang="ru-RU" sz="2000" dirty="0">
                <a:solidFill>
                  <a:srgbClr val="FFFFFF"/>
                </a:solidFill>
              </a:rPr>
              <a:t>міститься в ламінарії, </a:t>
            </a:r>
            <a:r>
              <a:rPr lang="ru-RU" sz="2000" dirty="0" err="1">
                <a:solidFill>
                  <a:srgbClr val="FFFFFF"/>
                </a:solidFill>
              </a:rPr>
              <a:t>лікування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захворювань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щито</a:t>
            </a:r>
            <a:r>
              <a:rPr lang="uk-UA" sz="2000" dirty="0">
                <a:solidFill>
                  <a:srgbClr val="FFFFFF"/>
                </a:solidFill>
              </a:rPr>
              <a:t>поді</a:t>
            </a:r>
            <a:r>
              <a:rPr lang="ru-RU" sz="2000" dirty="0" err="1">
                <a:solidFill>
                  <a:srgbClr val="FFFFFF"/>
                </a:solidFill>
              </a:rPr>
              <a:t>бної</a:t>
            </a:r>
            <a:r>
              <a:rPr lang="ru-RU" sz="2000" dirty="0">
                <a:solidFill>
                  <a:srgbClr val="FFFFFF"/>
                </a:solidFill>
              </a:rPr>
              <a:t> залози.</a:t>
            </a:r>
          </a:p>
          <a:p>
            <a:pPr algn="just" rtl="0"/>
            <a:r>
              <a:rPr lang="ru-RU" sz="2000" b="1" i="1" dirty="0">
                <a:solidFill>
                  <a:schemeClr val="bg1"/>
                </a:solidFill>
              </a:rPr>
              <a:t>кремній</a:t>
            </a:r>
            <a:r>
              <a:rPr lang="ru-RU" sz="2000" b="1" dirty="0">
                <a:solidFill>
                  <a:srgbClr val="FFFFFF"/>
                </a:solidFill>
              </a:rPr>
              <a:t> </a:t>
            </a:r>
            <a:r>
              <a:rPr lang="ru-RU" sz="2000" dirty="0">
                <a:solidFill>
                  <a:srgbClr val="FFFFFF"/>
                </a:solidFill>
              </a:rPr>
              <a:t>- в спориші і хвощі </a:t>
            </a:r>
            <a:r>
              <a:rPr lang="ru-RU" sz="2000" dirty="0" err="1">
                <a:solidFill>
                  <a:srgbClr val="FFFFFF"/>
                </a:solidFill>
              </a:rPr>
              <a:t>польовому</a:t>
            </a:r>
            <a:r>
              <a:rPr lang="ru-RU" sz="2000" dirty="0">
                <a:solidFill>
                  <a:srgbClr val="FFFFFF"/>
                </a:solidFill>
              </a:rPr>
              <a:t> – </a:t>
            </a:r>
            <a:r>
              <a:rPr lang="ru-RU" sz="2000" dirty="0" err="1">
                <a:solidFill>
                  <a:srgbClr val="FFFFFF"/>
                </a:solidFill>
              </a:rPr>
              <a:t>кровоспинна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дія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420656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МІНЕРАЛЬНІ ЕЛЕМЕНТИ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71129"/>
              </p:ext>
            </p:extLst>
          </p:nvPr>
        </p:nvGraphicFramePr>
        <p:xfrm>
          <a:off x="395536" y="980728"/>
          <a:ext cx="8424861" cy="53949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080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6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169"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МІНЕРАЛ</a:t>
                      </a:r>
                      <a:endParaRPr lang="en-US" sz="1400" b="1" i="0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ФІЗІОЛОГІЧНА РОЛЬ</a:t>
                      </a:r>
                      <a:endParaRPr lang="en-US" sz="1400" b="1" i="0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РОСЛИННІ ДЖЕРЕЛА</a:t>
                      </a:r>
                      <a:endParaRPr lang="en-US" sz="1400" b="1" i="0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169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Натрій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Регуляція водно-сольового обміну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морква,</a:t>
                      </a:r>
                      <a:r>
                        <a:rPr lang="ru-RU" sz="1400" baseline="0" dirty="0"/>
                        <a:t> квасоля, хурма, горіхи, ягоди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596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Калій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Регуляція водно-сольового обміну, осмотичного тиску, артеріального тиску, частоти серцевих скорочень,</a:t>
                      </a:r>
                      <a:r>
                        <a:rPr lang="ru-RU" sz="1400" baseline="0" dirty="0"/>
                        <a:t> тонусу м'язів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Плоди вишні, абрикоса, калини, шипшини, груші, глоду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456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Фосфор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Входить до складу білків, НК, кісткової тканини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Плоди глоду, яблука,</a:t>
                      </a:r>
                      <a:r>
                        <a:rPr lang="ru-RU" sz="1400" baseline="0" dirty="0"/>
                        <a:t> злакові та бобові культури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169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Хлор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Освіта шлункового соку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56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Сірка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Компонент деяких амінокислот, </a:t>
                      </a:r>
                      <a:r>
                        <a:rPr lang="en-US" sz="1400" dirty="0"/>
                        <a:t>SH-</a:t>
                      </a:r>
                      <a:r>
                        <a:rPr lang="uk-UA" sz="1400" dirty="0" err="1"/>
                        <a:t>груп</a:t>
                      </a:r>
                      <a:r>
                        <a:rPr lang="uk-UA" sz="1400" dirty="0"/>
                        <a:t> </a:t>
                      </a:r>
                      <a:r>
                        <a:rPr lang="uk-UA" sz="1400" dirty="0" err="1"/>
                        <a:t>ферментів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uk-UA" sz="1400" dirty="0"/>
                        <a:t>Цибуля, часник, гірчиця, капуста, хрін, морква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456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Кальцій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uk-UA" sz="1400" dirty="0"/>
                        <a:t>основа </a:t>
                      </a:r>
                      <a:r>
                        <a:rPr lang="uk-UA" sz="1400" dirty="0" err="1"/>
                        <a:t>кісткової</a:t>
                      </a:r>
                      <a:r>
                        <a:rPr lang="uk-UA" sz="1400" dirty="0"/>
                        <a:t> </a:t>
                      </a:r>
                      <a:r>
                        <a:rPr lang="uk-UA" sz="1400" dirty="0" err="1"/>
                        <a:t>тканини</a:t>
                      </a:r>
                      <a:r>
                        <a:rPr lang="uk-UA" sz="1400" dirty="0"/>
                        <a:t>, </a:t>
                      </a:r>
                      <a:r>
                        <a:rPr lang="uk-UA" sz="1400" dirty="0" err="1"/>
                        <a:t>нервово-мішечное</a:t>
                      </a:r>
                      <a:r>
                        <a:rPr lang="uk-UA" sz="1400" baseline="0" dirty="0"/>
                        <a:t> </a:t>
                      </a:r>
                      <a:r>
                        <a:rPr lang="uk-UA" sz="1400" baseline="0" dirty="0" err="1"/>
                        <a:t>збудження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uk-UA" sz="1400" dirty="0"/>
                        <a:t>Хурма, слив</a:t>
                      </a:r>
                      <a:r>
                        <a:rPr lang="ru-RU" sz="1400" dirty="0"/>
                        <a:t>а,</a:t>
                      </a:r>
                      <a:r>
                        <a:rPr lang="ru-RU" sz="1400" baseline="0" dirty="0"/>
                        <a:t> агрус, капуста, буряк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56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Магній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Компонент багатьох ферментів, регулятор</a:t>
                      </a:r>
                      <a:r>
                        <a:rPr lang="ru-RU" sz="1400" baseline="0" dirty="0"/>
                        <a:t> нервової системи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6596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Стронцій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Регулятор обміну кальцію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Плоди абрикоса, аконіт, алое, аніс звичайний, бадан,</a:t>
                      </a:r>
                      <a:r>
                        <a:rPr lang="ru-RU" sz="1400" baseline="0" dirty="0"/>
                        <a:t> брусниця, дуб, жостір проносний, аралія висока, якірці стелящиеся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169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Кремній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Формування сполучної і епітеліальної тканини, ріст волосся, нігтів, антисклеротичну </a:t>
                      </a:r>
                      <a:r>
                        <a:rPr lang="ru-RU" sz="1400" dirty="0" err="1"/>
                        <a:t>д-е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Хвощ польовий, спориш, фрукти,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7228506"/>
              </p:ext>
            </p:extLst>
          </p:nvPr>
        </p:nvGraphicFramePr>
        <p:xfrm>
          <a:off x="323528" y="1"/>
          <a:ext cx="8712968" cy="676376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117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0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5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397"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МІНЕРАЛ</a:t>
                      </a:r>
                      <a:endParaRPr lang="en-US" sz="1400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ФІЗІОЛОГІЧНА РОЛЬ</a:t>
                      </a:r>
                      <a:endParaRPr lang="en-US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РОСЛИННІ ДЖЕРЕЛА</a:t>
                      </a:r>
                      <a:endParaRPr lang="en-US" b="1" dirty="0"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96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Марганець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Освіта вітаміну С,, ферментні системи,</a:t>
                      </a:r>
                      <a:r>
                        <a:rPr lang="ru-RU" sz="1400" baseline="0" dirty="0"/>
                        <a:t> обмін білка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Горіхи, мигдаль,, м'ята перцева, петрушка, череда, сухоцвіт, горець перцевий, алое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81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Залізо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Регуляція дихання, кровотворення, імунітету, окислювально-відновні реакції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Квасоля, гречка, марена фарбувальна, синюхи блакитної, всі види шипшини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847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Цинк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Синтез білка, кровотворення, робота імунної та ендокринної систем, </a:t>
                      </a:r>
                      <a:r>
                        <a:rPr lang="ru-RU" sz="1400" dirty="0" err="1"/>
                        <a:t>ко-фактор</a:t>
                      </a:r>
                      <a:r>
                        <a:rPr lang="ru-RU" sz="1400" dirty="0"/>
                        <a:t> багатьох ферментів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Алое, береза </a:t>
                      </a:r>
                      <a:r>
                        <a:rPr lang="ru-RU" sz="1400" dirty="0" err="1"/>
                        <a:t>повисла</a:t>
                      </a:r>
                      <a:r>
                        <a:rPr lang="ru-RU" sz="1400" dirty="0"/>
                        <a:t>, Дурман, перстач, фіалка, череда,</a:t>
                      </a:r>
                      <a:r>
                        <a:rPr lang="ru-RU" sz="1400" baseline="0" dirty="0"/>
                        <a:t> смородина, плоди бобових, плоди лимонника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2794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Мідь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Дихання клітин, анаболічні процеси, синтез гемоглобіну,, пігментів шкіри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Злакові, чай, горіхи, </a:t>
                      </a:r>
                      <a:r>
                        <a:rPr lang="ru-RU" sz="1400" dirty="0" err="1"/>
                        <a:t>сая</a:t>
                      </a:r>
                      <a:r>
                        <a:rPr lang="ru-RU" sz="1400" dirty="0"/>
                        <a:t>, кава, </a:t>
                      </a:r>
                      <a:r>
                        <a:rPr lang="ru-RU" sz="1400" dirty="0" err="1"/>
                        <a:t>кропива</a:t>
                      </a:r>
                      <a:r>
                        <a:rPr lang="ru-RU" sz="1400" dirty="0"/>
                        <a:t>, матір-</a:t>
                      </a:r>
                      <a:r>
                        <a:rPr lang="ru-RU" sz="1400"/>
                        <a:t>й-мачуха</a:t>
                      </a:r>
                      <a:r>
                        <a:rPr lang="ru-RU" sz="1400" dirty="0"/>
                        <a:t>, Марена фарбувальна, подорожник,</a:t>
                      </a:r>
                      <a:r>
                        <a:rPr lang="ru-RU" sz="1400" baseline="0" dirty="0"/>
                        <a:t> цикорій, обліпиха, шипшина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Селен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Регуляція імунітету,</a:t>
                      </a:r>
                      <a:r>
                        <a:rPr lang="ru-RU" sz="1400" baseline="0" dirty="0"/>
                        <a:t> протипухлинна захист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Астрагал шерстистий, ромашка,</a:t>
                      </a:r>
                      <a:r>
                        <a:rPr lang="ru-RU" sz="1400" baseline="0" dirty="0"/>
                        <a:t> шипшина алое, лимонник китайський, смородина, </a:t>
                      </a:r>
                      <a:r>
                        <a:rPr lang="ru-RU" sz="1400" baseline="0" dirty="0" err="1"/>
                        <a:t>родіола</a:t>
                      </a:r>
                      <a:r>
                        <a:rPr lang="ru-RU" sz="1400" baseline="0" dirty="0"/>
                        <a:t> рожева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Кобальт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Стимулятор кровотворення, в складі ферменту</a:t>
                      </a:r>
                      <a:r>
                        <a:rPr lang="ru-RU" sz="1400" baseline="0" dirty="0"/>
                        <a:t> О 12.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Бобові, злакові,</a:t>
                      </a:r>
                      <a:r>
                        <a:rPr lang="ru-RU" sz="1400" baseline="0" dirty="0"/>
                        <a:t> шипшина, ромашка, чистотіл, 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Молібден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Антагоніст міді, активатор ферментів, попереджає карієс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Бобові, злакові, шипшина, барвінок, спориш, </a:t>
                      </a:r>
                      <a:r>
                        <a:rPr lang="ru-RU" sz="1400" dirty="0" err="1"/>
                        <a:t>кропива</a:t>
                      </a:r>
                      <a:r>
                        <a:rPr lang="ru-RU" sz="1400" dirty="0"/>
                        <a:t>, М'ята, 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Хром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Регулятор рівня цукру крові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Подорожник, м'ята, алтей, чорниця,, грицики, горицвіт, </a:t>
                      </a:r>
                      <a:r>
                        <a:rPr lang="ru-RU" sz="1400" dirty="0" err="1"/>
                        <a:t>конвалія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9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Нікель</a:t>
                      </a:r>
                      <a:endParaRPr lang="ru-RU" sz="14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ванадій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Окислювально-відновні процеси,</a:t>
                      </a:r>
                      <a:r>
                        <a:rPr lang="ru-RU" sz="1400" baseline="0" dirty="0"/>
                        <a:t> дихання, кровотворення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Беладона, мачок жовтий,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baseline="0" dirty="0" err="1"/>
                        <a:t>пасифлора</a:t>
                      </a:r>
                      <a:r>
                        <a:rPr lang="ru-RU" sz="1400" baseline="0" dirty="0"/>
                        <a:t>, термопсис, пустирник, алтей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87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Літій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регуляція</a:t>
                      </a:r>
                      <a:r>
                        <a:rPr lang="ru-RU" sz="1400" baseline="0" dirty="0"/>
                        <a:t> функцій ЦНС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Касія, мучниця, дурман, беладона, алое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4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Срібло</a:t>
                      </a:r>
                      <a:endParaRPr lang="en-US" sz="1400" dirty="0"/>
                    </a:p>
                    <a:p>
                      <a:pPr algn="l" rtl="0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бактерицидну дію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Мати-й-мачуха, чистотіл, </a:t>
                      </a:r>
                      <a:r>
                        <a:rPr lang="ru-RU" sz="1400" dirty="0" err="1"/>
                        <a:t>конвалія</a:t>
                      </a:r>
                      <a:r>
                        <a:rPr lang="ru-RU" sz="1400" dirty="0"/>
                        <a:t>, Наперстянка,</a:t>
                      </a:r>
                      <a:r>
                        <a:rPr lang="ru-RU" sz="1400" baseline="0" dirty="0"/>
                        <a:t> кріп, женьшень, арніка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ТІОГЛІКОЗИДИ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4911824"/>
          </a:xfrm>
        </p:spPr>
        <p:txBody>
          <a:bodyPr>
            <a:normAutofit lnSpcReduction="10000"/>
          </a:bodyPr>
          <a:lstStyle/>
          <a:p>
            <a:pPr algn="just" rtl="0">
              <a:buNone/>
            </a:pPr>
            <a:r>
              <a:rPr lang="ru-RU" sz="1800" dirty="0"/>
              <a:t> 		</a:t>
            </a:r>
            <a:r>
              <a:rPr lang="ru-RU" sz="1800" dirty="0">
                <a:solidFill>
                  <a:srgbClr val="FFFFFF"/>
                </a:solidFill>
              </a:rPr>
              <a:t>До </a:t>
            </a: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гликозидів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відносяться</a:t>
            </a:r>
            <a:r>
              <a:rPr lang="ru-RU" sz="1800" dirty="0">
                <a:solidFill>
                  <a:srgbClr val="FFFFFF"/>
                </a:solidFill>
              </a:rPr>
              <a:t> природні сполуки, молекула яких складається з цукрової 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глікон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і </a:t>
            </a:r>
            <a:r>
              <a:rPr lang="ru-RU" sz="1800" dirty="0" err="1">
                <a:solidFill>
                  <a:srgbClr val="FFFFFF"/>
                </a:solidFill>
              </a:rPr>
              <a:t>нецукрової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аглікон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частин, пов'язаних через атоми вуглецю, кисню, сірки або азоту. Між собою глікозиди можуть відрізнятися як структурою </a:t>
            </a:r>
            <a:r>
              <a:rPr lang="ru-RU" sz="1800" dirty="0" err="1">
                <a:solidFill>
                  <a:srgbClr val="FFFFFF"/>
                </a:solidFill>
              </a:rPr>
              <a:t>аглікона</a:t>
            </a:r>
            <a:r>
              <a:rPr lang="ru-RU" sz="1800" dirty="0">
                <a:solidFill>
                  <a:srgbClr val="FFFFFF"/>
                </a:solidFill>
              </a:rPr>
              <a:t>, так і будовою цукрового ланцюга. 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		S-</a:t>
            </a:r>
            <a:r>
              <a:rPr lang="ru-RU" sz="1800" dirty="0" err="1">
                <a:solidFill>
                  <a:srgbClr val="FFFFFF"/>
                </a:solidFill>
              </a:rPr>
              <a:t>глікозиди</a:t>
            </a:r>
            <a:r>
              <a:rPr lang="ru-RU" sz="1800" dirty="0">
                <a:solidFill>
                  <a:srgbClr val="FFFFFF"/>
                </a:solidFill>
              </a:rPr>
              <a:t> стійкі до кислотного гідролізу. луги- розщеплюють їх на вихідні компоненти - </a:t>
            </a:r>
            <a:r>
              <a:rPr lang="ru-RU" sz="1800" dirty="0" err="1">
                <a:solidFill>
                  <a:srgbClr val="FFFFFF"/>
                </a:solidFill>
              </a:rPr>
              <a:t>тіосахар</a:t>
            </a:r>
            <a:r>
              <a:rPr lang="ru-RU" sz="1800" dirty="0">
                <a:solidFill>
                  <a:srgbClr val="FFFFFF"/>
                </a:solidFill>
              </a:rPr>
              <a:t> і </a:t>
            </a:r>
            <a:r>
              <a:rPr lang="ru-RU" sz="1800" dirty="0" err="1">
                <a:solidFill>
                  <a:srgbClr val="FFFFFF"/>
                </a:solidFill>
              </a:rPr>
              <a:t>аглікон</a:t>
            </a:r>
            <a:r>
              <a:rPr lang="ru-RU" sz="1800" dirty="0">
                <a:solidFill>
                  <a:srgbClr val="FFFFFF"/>
                </a:solidFill>
              </a:rPr>
              <a:t>. S-</a:t>
            </a:r>
            <a:r>
              <a:rPr lang="ru-RU" sz="1800" dirty="0" err="1">
                <a:solidFill>
                  <a:srgbClr val="FFFFFF"/>
                </a:solidFill>
              </a:rPr>
              <a:t>глікозиди</a:t>
            </a:r>
            <a:r>
              <a:rPr lang="ru-RU" sz="1800" dirty="0">
                <a:solidFill>
                  <a:srgbClr val="FFFFFF"/>
                </a:solidFill>
              </a:rPr>
              <a:t> легко розщеплюються відповідними ферментами.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		</a:t>
            </a:r>
            <a:r>
              <a:rPr lang="ru-RU" sz="1800" dirty="0" err="1">
                <a:solidFill>
                  <a:srgbClr val="FFFFFF"/>
                </a:solidFill>
              </a:rPr>
              <a:t>Тіоглікозідихарактерні</a:t>
            </a:r>
            <a:r>
              <a:rPr lang="ru-RU" sz="1800" dirty="0">
                <a:solidFill>
                  <a:srgbClr val="FFFFFF"/>
                </a:solidFill>
              </a:rPr>
              <a:t> для рослин сем. хрестоцвітних, містяться в насінні гірчиці і в городніх овочах (хрін, редька, капуста, ріпа), а також виявлені в деяких ін. сем., наприклад, цибулевих (види цибулі), настурціевий (настурція) і ін. </a:t>
            </a:r>
          </a:p>
          <a:p>
            <a:pPr algn="just" rtl="0">
              <a:buNone/>
            </a:pPr>
            <a:r>
              <a:rPr lang="ru-RU" sz="1800" b="1" dirty="0">
                <a:solidFill>
                  <a:srgbClr val="FFFFFF"/>
                </a:solidFill>
              </a:rPr>
              <a:t> 		</a:t>
            </a:r>
            <a:r>
              <a:rPr lang="ru-RU" sz="1800" b="1" dirty="0" err="1">
                <a:solidFill>
                  <a:schemeClr val="bg1"/>
                </a:solidFill>
              </a:rPr>
              <a:t>Тіоглікозіди</a:t>
            </a:r>
            <a:r>
              <a:rPr lang="ru-RU" sz="1800" b="1" dirty="0">
                <a:solidFill>
                  <a:srgbClr val="FFFFFF"/>
                </a:solidFill>
              </a:rPr>
              <a:t> </a:t>
            </a:r>
            <a:r>
              <a:rPr lang="ru-RU" sz="1800" dirty="0">
                <a:solidFill>
                  <a:srgbClr val="FFFFFF"/>
                </a:solidFill>
              </a:rPr>
              <a:t>мають гострий або пекучий смак і при гідролізі подразнюють слизові оболонки і шкіру, мають </a:t>
            </a:r>
            <a:r>
              <a:rPr lang="ru-RU" sz="1800" dirty="0" err="1">
                <a:solidFill>
                  <a:srgbClr val="FFFFFF"/>
                </a:solidFill>
              </a:rPr>
              <a:t>сильну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антимікробну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дію</a:t>
            </a:r>
            <a:r>
              <a:rPr lang="ru-RU" sz="1800" dirty="0">
                <a:solidFill>
                  <a:srgbClr val="FFFFFF"/>
                </a:solidFill>
              </a:rPr>
              <a:t>, в малих дозах збуджують апетит. Завдяки цій властивості деякі рослини, </a:t>
            </a:r>
            <a:r>
              <a:rPr lang="ru-RU" sz="1800" dirty="0" err="1">
                <a:solidFill>
                  <a:srgbClr val="FFFFFF"/>
                </a:solidFill>
              </a:rPr>
              <a:t>що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містять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тіоглікозіди</a:t>
            </a:r>
            <a:r>
              <a:rPr lang="ru-RU" sz="1800" dirty="0">
                <a:solidFill>
                  <a:srgbClr val="FFFFFF"/>
                </a:solidFill>
              </a:rPr>
              <a:t>, </a:t>
            </a:r>
            <a:r>
              <a:rPr lang="ru-RU" sz="1800" dirty="0" err="1">
                <a:solidFill>
                  <a:srgbClr val="FFFFFF"/>
                </a:solidFill>
              </a:rPr>
              <a:t>використовують</a:t>
            </a:r>
            <a:r>
              <a:rPr lang="ru-RU" sz="1800" dirty="0">
                <a:solidFill>
                  <a:srgbClr val="FFFFFF"/>
                </a:solidFill>
              </a:rPr>
              <a:t> в медицині як </a:t>
            </a:r>
            <a:r>
              <a:rPr lang="ru-RU" sz="18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місцевий</a:t>
            </a:r>
            <a:r>
              <a:rPr lang="ru-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подразник</a:t>
            </a:r>
            <a:r>
              <a:rPr lang="ru-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відволікаючий</a:t>
            </a:r>
            <a:r>
              <a:rPr lang="ru-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800" dirty="0">
                <a:solidFill>
                  <a:srgbClr val="FFFFFF"/>
                </a:solidFill>
              </a:rPr>
              <a:t>запальних процесах і ревматизмі. Найбільш пекучим смаком і </a:t>
            </a:r>
            <a:r>
              <a:rPr lang="ru-RU" sz="1800" dirty="0" err="1">
                <a:solidFill>
                  <a:srgbClr val="FFFFFF"/>
                </a:solidFill>
              </a:rPr>
              <a:t>сильним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подразнюючою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дією</a:t>
            </a:r>
            <a:r>
              <a:rPr lang="ru-RU" sz="1800" dirty="0">
                <a:solidFill>
                  <a:srgbClr val="FFFFFF"/>
                </a:solidFill>
              </a:rPr>
              <a:t> відрізняється глікозид гірчиці -</a:t>
            </a:r>
            <a:r>
              <a:rPr lang="ru-RU" sz="1800" dirty="0" err="1">
                <a:solidFill>
                  <a:srgbClr val="FFFFFF"/>
                </a:solidFill>
              </a:rPr>
              <a:t>синигрин</a:t>
            </a:r>
            <a:r>
              <a:rPr lang="ru-RU" sz="1800" dirty="0">
                <a:solidFill>
                  <a:srgbClr val="FFFFFF"/>
                </a:solidFill>
              </a:rPr>
              <a:t>.</a:t>
            </a: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0475" y="0"/>
            <a:ext cx="15335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9256D856-5725-B975-960D-0A485529EDF8}"/>
              </a:ext>
            </a:extLst>
          </p:cNvPr>
          <p:cNvSpPr/>
          <p:nvPr/>
        </p:nvSpPr>
        <p:spPr>
          <a:xfrm>
            <a:off x="251520" y="3068960"/>
            <a:ext cx="8712968" cy="22415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91264" cy="1514432"/>
          </a:xfrm>
        </p:spPr>
        <p:txBody>
          <a:bodyPr>
            <a:noAutofit/>
          </a:bodyPr>
          <a:lstStyle/>
          <a:p>
            <a:pPr algn="just" rtl="0"/>
            <a:r>
              <a:rPr lang="ru-RU" sz="2000" dirty="0" err="1">
                <a:solidFill>
                  <a:srgbClr val="FFFFFF"/>
                </a:solidFill>
              </a:rPr>
              <a:t>Знежирена</a:t>
            </a:r>
            <a:r>
              <a:rPr lang="ru-RU" sz="2000" dirty="0">
                <a:solidFill>
                  <a:srgbClr val="FFFFFF"/>
                </a:solidFill>
              </a:rPr>
              <a:t> макуха насіння гірчиці використовується для виготовлення гірчичників. Насіння </a:t>
            </a:r>
            <a:r>
              <a:rPr lang="ru-RU" sz="2000" dirty="0" err="1">
                <a:solidFill>
                  <a:srgbClr val="FFFFFF"/>
                </a:solidFill>
              </a:rPr>
              <a:t>гірчиці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містять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тіоглікозид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синигрин</a:t>
            </a:r>
            <a:r>
              <a:rPr lang="ru-RU" sz="2000" dirty="0">
                <a:solidFill>
                  <a:srgbClr val="FFFFFF"/>
                </a:solidFill>
              </a:rPr>
              <a:t>. У присутності води при температурі 30-40</a:t>
            </a:r>
            <a:r>
              <a:rPr lang="ru-RU" sz="2000" baseline="30000" dirty="0">
                <a:solidFill>
                  <a:srgbClr val="FFFFFF"/>
                </a:solidFill>
              </a:rPr>
              <a:t>0</a:t>
            </a:r>
            <a:r>
              <a:rPr lang="ru-RU" sz="2000" dirty="0">
                <a:solidFill>
                  <a:srgbClr val="FFFFFF"/>
                </a:solidFill>
              </a:rPr>
              <a:t>З під впливом ферменту </a:t>
            </a:r>
            <a:r>
              <a:rPr lang="ru-RU" sz="2000" dirty="0" err="1">
                <a:solidFill>
                  <a:srgbClr val="FFFFFF"/>
                </a:solidFill>
              </a:rPr>
              <a:t>мірозіна</a:t>
            </a:r>
            <a:r>
              <a:rPr lang="ru-RU" sz="2000" dirty="0">
                <a:solidFill>
                  <a:srgbClr val="FFFFFF"/>
                </a:solidFill>
              </a:rPr>
              <a:t> отщепляется </a:t>
            </a:r>
            <a:r>
              <a:rPr lang="ru-RU" sz="2000" dirty="0" err="1">
                <a:solidFill>
                  <a:srgbClr val="FFFFFF"/>
                </a:solidFill>
              </a:rPr>
              <a:t>аллілізотіоціанат</a:t>
            </a:r>
            <a:r>
              <a:rPr lang="ru-RU" sz="2000" dirty="0">
                <a:solidFill>
                  <a:srgbClr val="FFFFFF"/>
                </a:solidFill>
              </a:rPr>
              <a:t>, званий </a:t>
            </a:r>
            <a:r>
              <a:rPr lang="ru-RU" sz="2000" i="1" dirty="0" err="1">
                <a:solidFill>
                  <a:srgbClr val="FFFFFF"/>
                </a:solidFill>
              </a:rPr>
              <a:t>гірчичною</a:t>
            </a:r>
            <a:r>
              <a:rPr lang="ru-RU" sz="2000" i="1" dirty="0">
                <a:solidFill>
                  <a:srgbClr val="FFFFFF"/>
                </a:solidFill>
              </a:rPr>
              <a:t> </a:t>
            </a:r>
            <a:r>
              <a:rPr lang="ru-RU" sz="2000" i="1" dirty="0" err="1">
                <a:solidFill>
                  <a:srgbClr val="FFFFFF"/>
                </a:solidFill>
              </a:rPr>
              <a:t>ефірною</a:t>
            </a:r>
            <a:r>
              <a:rPr lang="ru-RU" sz="2000" i="1" dirty="0">
                <a:solidFill>
                  <a:srgbClr val="FFFFFF"/>
                </a:solidFill>
              </a:rPr>
              <a:t> </a:t>
            </a:r>
            <a:r>
              <a:rPr lang="ru-RU" sz="2000" i="1" dirty="0" err="1">
                <a:solidFill>
                  <a:srgbClr val="FFFFFF"/>
                </a:solidFill>
              </a:rPr>
              <a:t>олією</a:t>
            </a:r>
            <a:r>
              <a:rPr lang="ru-RU" sz="2000" i="1" dirty="0">
                <a:solidFill>
                  <a:srgbClr val="FFFFFF"/>
                </a:solidFill>
              </a:rPr>
              <a:t>.</a:t>
            </a:r>
            <a:endParaRPr lang="en-US" sz="2000" i="1" dirty="0">
              <a:solidFill>
                <a:srgbClr val="FFFFFF"/>
              </a:solidFill>
            </a:endParaRPr>
          </a:p>
        </p:txBody>
      </p:sp>
      <p:pic>
        <p:nvPicPr>
          <p:cNvPr id="11" name="Содержимое 10" descr="248123_html_12c9b32e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286026"/>
            <a:ext cx="8229600" cy="1687711"/>
          </a:xfrm>
        </p:spPr>
      </p:pic>
      <p:sp>
        <p:nvSpPr>
          <p:cNvPr id="12" name="TextBox 11"/>
          <p:cNvSpPr txBox="1"/>
          <p:nvPr/>
        </p:nvSpPr>
        <p:spPr>
          <a:xfrm>
            <a:off x="1331640" y="49411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dirty="0" err="1"/>
              <a:t>синигрин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427984" y="4077072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600" dirty="0" err="1"/>
              <a:t>аллілізотіоціанат</a:t>
            </a:r>
            <a:endParaRPr lang="en-US" sz="16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726372"/>
            <a:ext cx="2004814" cy="200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03912"/>
          </a:xfrm>
        </p:spPr>
        <p:txBody>
          <a:bodyPr>
            <a:normAutofit fontScale="70000" lnSpcReduction="20000"/>
          </a:bodyPr>
          <a:lstStyle/>
          <a:p>
            <a:pPr algn="l" rtl="0">
              <a:buNone/>
            </a:pP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Цибулини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часнику посівного (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Allium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sativum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L) </a:t>
            </a:r>
          </a:p>
          <a:p>
            <a:pPr>
              <a:buNone/>
            </a:pPr>
            <a:r>
              <a:rPr lang="en-US" sz="3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Bulbus</a:t>
            </a:r>
            <a:r>
              <a:rPr lang="en-US" sz="3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Allii</a:t>
            </a:r>
            <a:r>
              <a:rPr lang="en-US" sz="3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sativi</a:t>
            </a:r>
            <a:endParaRPr lang="ru-RU" sz="3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800" dirty="0" err="1">
                <a:solidFill>
                  <a:srgbClr val="FFFFFF"/>
                </a:solidFill>
              </a:rPr>
              <a:t>Містять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ефірну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олію</a:t>
            </a:r>
            <a:r>
              <a:rPr lang="ru-RU" sz="1800" dirty="0">
                <a:solidFill>
                  <a:srgbClr val="FFFFFF"/>
                </a:solidFill>
              </a:rPr>
              <a:t> (до 0,4%), 20-27%. </a:t>
            </a:r>
            <a:r>
              <a:rPr lang="ru-RU" sz="1800" dirty="0" err="1">
                <a:solidFill>
                  <a:srgbClr val="FFFFFF"/>
                </a:solidFill>
              </a:rPr>
              <a:t>Олія</a:t>
            </a:r>
            <a:r>
              <a:rPr lang="ru-RU" sz="1800" dirty="0">
                <a:solidFill>
                  <a:srgbClr val="FFFFFF"/>
                </a:solidFill>
              </a:rPr>
              <a:t>  містить в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своєму складі у вільному </a:t>
            </a:r>
            <a:r>
              <a:rPr lang="ru-RU" sz="1800" dirty="0" err="1">
                <a:solidFill>
                  <a:srgbClr val="FFFFFF"/>
                </a:solidFill>
              </a:rPr>
              <a:t>вигляді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летючу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сполуку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аліцин</a:t>
            </a:r>
            <a:r>
              <a:rPr lang="ru-RU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що представляє собою </a:t>
            </a:r>
            <a:r>
              <a:rPr lang="ru-RU" sz="1800" dirty="0" err="1">
                <a:solidFill>
                  <a:srgbClr val="FFFFFF"/>
                </a:solidFill>
              </a:rPr>
              <a:t>тіоглікозід</a:t>
            </a:r>
            <a:r>
              <a:rPr lang="ru-RU" sz="1800" dirty="0">
                <a:solidFill>
                  <a:srgbClr val="FFFFFF"/>
                </a:solidFill>
              </a:rPr>
              <a:t>. Аліцин утворюється з</a:t>
            </a:r>
          </a:p>
          <a:p>
            <a:pPr algn="just" rtl="0">
              <a:buNone/>
            </a:pPr>
            <a:r>
              <a:rPr lang="ru-RU" sz="1800" dirty="0" err="1">
                <a:solidFill>
                  <a:srgbClr val="FFFFFF"/>
                </a:solidFill>
              </a:rPr>
              <a:t>сірковмісної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сполуки</a:t>
            </a:r>
            <a:r>
              <a:rPr lang="ru-RU" sz="1800" dirty="0">
                <a:solidFill>
                  <a:srgbClr val="FFFFFF"/>
                </a:solidFill>
              </a:rPr>
              <a:t>, </a:t>
            </a:r>
            <a:r>
              <a:rPr lang="ru-RU" sz="1800" dirty="0" err="1">
                <a:solidFill>
                  <a:srgbClr val="FFFFFF"/>
                </a:solidFill>
              </a:rPr>
              <a:t>що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міститься</a:t>
            </a:r>
            <a:r>
              <a:rPr lang="ru-RU" sz="1800" dirty="0">
                <a:solidFill>
                  <a:srgbClr val="FFFFFF"/>
                </a:solidFill>
              </a:rPr>
              <a:t> у </a:t>
            </a:r>
            <a:r>
              <a:rPr lang="ru-RU" sz="1800" dirty="0" err="1">
                <a:solidFill>
                  <a:srgbClr val="FFFFFF"/>
                </a:solidFill>
              </a:rPr>
              <a:t>часнику</a:t>
            </a:r>
            <a:r>
              <a:rPr lang="ru-RU" sz="1800" dirty="0">
                <a:solidFill>
                  <a:srgbClr val="FFFFFF"/>
                </a:solidFill>
              </a:rPr>
              <a:t>, </a:t>
            </a:r>
            <a:r>
              <a:rPr lang="ru-RU" sz="1800" b="1" i="1" dirty="0" err="1">
                <a:solidFill>
                  <a:schemeClr val="bg1"/>
                </a:solidFill>
              </a:rPr>
              <a:t>аліїна</a:t>
            </a:r>
            <a:r>
              <a:rPr lang="ru-RU" sz="1800" b="1" i="1" dirty="0">
                <a:solidFill>
                  <a:srgbClr val="FFFFFF"/>
                </a:solidFill>
              </a:rPr>
              <a:t>.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</a:p>
          <a:p>
            <a:pPr algn="just" rtl="0">
              <a:buNone/>
            </a:pPr>
            <a:r>
              <a:rPr lang="ru-RU" sz="1800" dirty="0" err="1">
                <a:solidFill>
                  <a:srgbClr val="FFFFFF"/>
                </a:solidFill>
              </a:rPr>
              <a:t>Під</a:t>
            </a:r>
            <a:r>
              <a:rPr lang="ru-RU" sz="1800" dirty="0">
                <a:solidFill>
                  <a:srgbClr val="FFFFFF"/>
                </a:solidFill>
              </a:rPr>
              <a:t> впливом ферменту </a:t>
            </a: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аліінази</a:t>
            </a:r>
            <a:r>
              <a:rPr lang="ru-RU" sz="1800" dirty="0">
                <a:solidFill>
                  <a:srgbClr val="FFFFFF"/>
                </a:solidFill>
              </a:rPr>
              <a:t>, </a:t>
            </a:r>
            <a:r>
              <a:rPr lang="ru-RU" sz="1800" dirty="0" err="1">
                <a:solidFill>
                  <a:srgbClr val="FFFFFF"/>
                </a:solidFill>
              </a:rPr>
              <a:t>що</a:t>
            </a:r>
            <a:r>
              <a:rPr lang="ru-RU" sz="1800" dirty="0">
                <a:solidFill>
                  <a:srgbClr val="FFFFFF"/>
                </a:solidFill>
              </a:rPr>
              <a:t> знаходиться в 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тих ж тканинах, вже через кілька </a:t>
            </a:r>
            <a:r>
              <a:rPr lang="ru-RU" sz="1800" dirty="0" err="1">
                <a:solidFill>
                  <a:srgbClr val="FFFFFF"/>
                </a:solidFill>
              </a:rPr>
              <a:t>хвилин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аліін</a:t>
            </a:r>
            <a:r>
              <a:rPr lang="ru-RU" sz="1800" dirty="0">
                <a:solidFill>
                  <a:srgbClr val="FFFFFF"/>
                </a:solidFill>
              </a:rPr>
              <a:t> розщеплюється 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на алліцин, </a:t>
            </a:r>
            <a:r>
              <a:rPr lang="ru-RU" sz="1800" dirty="0" err="1">
                <a:solidFill>
                  <a:srgbClr val="FFFFFF"/>
                </a:solidFill>
              </a:rPr>
              <a:t>піровиноградну</a:t>
            </a:r>
            <a:r>
              <a:rPr lang="ru-RU" sz="1800" dirty="0">
                <a:solidFill>
                  <a:srgbClr val="FFFFFF"/>
                </a:solidFill>
              </a:rPr>
              <a:t> кислоту і аміак.</a:t>
            </a:r>
          </a:p>
          <a:p>
            <a:pPr algn="just" rtl="0">
              <a:buNone/>
            </a:pPr>
            <a:r>
              <a:rPr lang="ru-RU" sz="1800" dirty="0">
                <a:solidFill>
                  <a:srgbClr val="FFFFFF"/>
                </a:solidFill>
              </a:rPr>
              <a:t>Використовується у вигляді таблеток </a:t>
            </a:r>
            <a:r>
              <a:rPr lang="ru-RU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аллохол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"."</a:t>
            </a:r>
            <a:r>
              <a:rPr lang="ru-RU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аллілсат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</a:t>
            </a:r>
          </a:p>
          <a:p>
            <a:pPr algn="just" rtl="0">
              <a:buNone/>
            </a:pPr>
            <a:endParaRPr lang="ru-RU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0">
              <a:buNone/>
            </a:pPr>
            <a:r>
              <a:rPr lang="ru-RU" sz="2100" dirty="0">
                <a:solidFill>
                  <a:srgbClr val="FFFFFF"/>
                </a:solidFill>
              </a:rPr>
              <a:t> 	До </a:t>
            </a:r>
            <a:r>
              <a:rPr lang="ru-RU" sz="2100" dirty="0" err="1">
                <a:solidFill>
                  <a:srgbClr val="FFFFFF"/>
                </a:solidFill>
              </a:rPr>
              <a:t>недавна</a:t>
            </a:r>
            <a:r>
              <a:rPr lang="ru-RU" sz="2100" dirty="0">
                <a:solidFill>
                  <a:srgbClr val="FFFFFF"/>
                </a:solidFill>
              </a:rPr>
              <a:t> фармацевтична промисловість випускала спиртову витяжку з цибулин </a:t>
            </a:r>
            <a:r>
              <a:rPr lang="ru-RU" sz="2100" dirty="0" err="1">
                <a:solidFill>
                  <a:srgbClr val="FFFFFF"/>
                </a:solidFill>
              </a:rPr>
              <a:t>часнику</a:t>
            </a:r>
            <a:r>
              <a:rPr lang="ru-RU" sz="2100" dirty="0">
                <a:solidFill>
                  <a:srgbClr val="FFFFFF"/>
                </a:solidFill>
              </a:rPr>
              <a:t> </a:t>
            </a:r>
            <a:r>
              <a:rPr lang="ru-RU" sz="2100" b="1" dirty="0">
                <a:solidFill>
                  <a:schemeClr val="bg1"/>
                </a:solidFill>
              </a:rPr>
              <a:t>«</a:t>
            </a:r>
            <a:r>
              <a:rPr lang="ru-RU" sz="2100" b="1" dirty="0" err="1">
                <a:solidFill>
                  <a:schemeClr val="bg1"/>
                </a:solidFill>
              </a:rPr>
              <a:t>Аллілсат</a:t>
            </a:r>
            <a:r>
              <a:rPr lang="ru-RU" sz="2100" b="1" dirty="0">
                <a:solidFill>
                  <a:schemeClr val="bg1"/>
                </a:solidFill>
              </a:rPr>
              <a:t>», </a:t>
            </a:r>
            <a:r>
              <a:rPr lang="ru-RU" sz="2100" dirty="0">
                <a:solidFill>
                  <a:srgbClr val="FFFFFF"/>
                </a:solidFill>
              </a:rPr>
              <a:t>яка призначається при </a:t>
            </a:r>
            <a:r>
              <a:rPr lang="ru-RU" sz="2100" dirty="0" err="1">
                <a:solidFill>
                  <a:srgbClr val="FFFFFF"/>
                </a:solidFill>
              </a:rPr>
              <a:t>атонії</a:t>
            </a:r>
            <a:r>
              <a:rPr lang="ru-RU" sz="2100" dirty="0">
                <a:solidFill>
                  <a:srgbClr val="FFFFFF"/>
                </a:solidFill>
              </a:rPr>
              <a:t> </a:t>
            </a:r>
            <a:r>
              <a:rPr lang="ru-RU" sz="2100" dirty="0" err="1">
                <a:solidFill>
                  <a:srgbClr val="FFFFFF"/>
                </a:solidFill>
              </a:rPr>
              <a:t>кишківника</a:t>
            </a:r>
            <a:r>
              <a:rPr lang="ru-RU" sz="2100" dirty="0">
                <a:solidFill>
                  <a:srgbClr val="FFFFFF"/>
                </a:solidFill>
              </a:rPr>
              <a:t>, для придушення в ньому процесів гниття і </a:t>
            </a:r>
            <a:r>
              <a:rPr lang="ru-RU" sz="2100" dirty="0" err="1">
                <a:solidFill>
                  <a:srgbClr val="FFFFFF"/>
                </a:solidFill>
              </a:rPr>
              <a:t>бродіння</a:t>
            </a:r>
            <a:r>
              <a:rPr lang="ru-RU" sz="2100" dirty="0">
                <a:solidFill>
                  <a:srgbClr val="FFFFFF"/>
                </a:solidFill>
              </a:rPr>
              <a:t>, а також для лікування атеросклерозу і гіпертонічної хвороби. Сухий </a:t>
            </a:r>
            <a:r>
              <a:rPr lang="ru-RU" sz="2100" dirty="0" err="1">
                <a:solidFill>
                  <a:srgbClr val="FFFFFF"/>
                </a:solidFill>
              </a:rPr>
              <a:t>екстракт</a:t>
            </a:r>
            <a:r>
              <a:rPr lang="ru-RU" sz="2100" dirty="0">
                <a:solidFill>
                  <a:srgbClr val="FFFFFF"/>
                </a:solidFill>
              </a:rPr>
              <a:t> </a:t>
            </a:r>
            <a:r>
              <a:rPr lang="ru-RU" sz="2100" dirty="0" err="1">
                <a:solidFill>
                  <a:srgbClr val="FFFFFF"/>
                </a:solidFill>
              </a:rPr>
              <a:t>цибулин</a:t>
            </a:r>
            <a:r>
              <a:rPr lang="ru-RU" sz="2100" dirty="0">
                <a:solidFill>
                  <a:srgbClr val="FFFFFF"/>
                </a:solidFill>
              </a:rPr>
              <a:t> </a:t>
            </a:r>
            <a:r>
              <a:rPr lang="ru-RU" sz="2100" dirty="0" err="1">
                <a:solidFill>
                  <a:srgbClr val="FFFFFF"/>
                </a:solidFill>
              </a:rPr>
              <a:t>часнику</a:t>
            </a:r>
            <a:r>
              <a:rPr lang="ru-RU" sz="2100" dirty="0">
                <a:solidFill>
                  <a:srgbClr val="FFFFFF"/>
                </a:solidFill>
              </a:rPr>
              <a:t> – один з головних компонентів комплексного препарату </a:t>
            </a:r>
            <a:r>
              <a:rPr lang="ru-RU" sz="2100" b="1" dirty="0">
                <a:solidFill>
                  <a:schemeClr val="bg1"/>
                </a:solidFill>
              </a:rPr>
              <a:t>«</a:t>
            </a:r>
            <a:r>
              <a:rPr lang="ru-RU" sz="2100" b="1" dirty="0" err="1">
                <a:solidFill>
                  <a:schemeClr val="bg1"/>
                </a:solidFill>
              </a:rPr>
              <a:t>Аллохол</a:t>
            </a:r>
            <a:r>
              <a:rPr lang="ru-RU" sz="2100" b="1" dirty="0">
                <a:solidFill>
                  <a:schemeClr val="bg1"/>
                </a:solidFill>
              </a:rPr>
              <a:t>», </a:t>
            </a:r>
            <a:r>
              <a:rPr lang="ru-RU" sz="2100" dirty="0" err="1">
                <a:solidFill>
                  <a:srgbClr val="FFFFFF"/>
                </a:solidFill>
              </a:rPr>
              <a:t>який</a:t>
            </a:r>
            <a:r>
              <a:rPr lang="ru-RU" sz="2100" dirty="0">
                <a:solidFill>
                  <a:srgbClr val="FFFFFF"/>
                </a:solidFill>
              </a:rPr>
              <a:t> завоював заслужене визнання як ефективні ліки при холециститах, гепатитах, холангітах і інших захворюваннях печінки і жовчного міхура, а також корисне при звичних запорах.</a:t>
            </a:r>
          </a:p>
          <a:p>
            <a:pPr algn="just" rtl="0">
              <a:buNone/>
            </a:pPr>
            <a:endParaRPr lang="ru-RU" sz="2100" dirty="0">
              <a:solidFill>
                <a:srgbClr val="FFFFFF"/>
              </a:solidFill>
            </a:endParaRPr>
          </a:p>
          <a:p>
            <a:pPr algn="just" rtl="0">
              <a:buNone/>
            </a:pPr>
            <a:r>
              <a:rPr lang="ru-RU" sz="21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Аллохол</a:t>
            </a:r>
            <a:r>
              <a:rPr lang="ru-RU" sz="2100" dirty="0">
                <a:solidFill>
                  <a:schemeClr val="bg1"/>
                </a:solidFill>
              </a:rPr>
              <a:t> (</a:t>
            </a:r>
            <a:r>
              <a:rPr lang="ru-RU" sz="2100" dirty="0" err="1">
                <a:solidFill>
                  <a:schemeClr val="bg1"/>
                </a:solidFill>
              </a:rPr>
              <a:t>Allocholum</a:t>
            </a:r>
            <a:r>
              <a:rPr lang="ru-RU" sz="2100" dirty="0">
                <a:solidFill>
                  <a:schemeClr val="bg1"/>
                </a:solidFill>
              </a:rPr>
              <a:t>) </a:t>
            </a:r>
            <a:r>
              <a:rPr lang="ru-RU" sz="2100" dirty="0">
                <a:solidFill>
                  <a:srgbClr val="FFFFFF"/>
                </a:solidFill>
              </a:rPr>
              <a:t>Містить екстракт кропиви поряд з екстрактом часнику, сухий жовчю тварин і активованим вугіллям. Застосовують як жовчогінний і послаблюючий засіб по 3-6 таблеток на день.</a:t>
            </a:r>
          </a:p>
          <a:p>
            <a:pPr algn="just" rtl="0">
              <a:buNone/>
            </a:pPr>
            <a:endParaRPr lang="ru-RU" sz="2100" dirty="0">
              <a:solidFill>
                <a:srgbClr val="FFFFFF"/>
              </a:solidFill>
            </a:endParaRPr>
          </a:p>
          <a:p>
            <a:pPr algn="just" rtl="0">
              <a:buNone/>
            </a:pPr>
            <a:r>
              <a:rPr lang="ru-RU" sz="2100" dirty="0">
                <a:solidFill>
                  <a:srgbClr val="FFFFFF"/>
                </a:solidFill>
              </a:rPr>
              <a:t> 	</a:t>
            </a:r>
            <a:r>
              <a:rPr lang="ru-RU" sz="2100" dirty="0" err="1">
                <a:solidFill>
                  <a:srgbClr val="FFFFFF"/>
                </a:solidFill>
              </a:rPr>
              <a:t>Перевіреним</a:t>
            </a:r>
            <a:r>
              <a:rPr lang="ru-RU" sz="2100" dirty="0">
                <a:solidFill>
                  <a:srgbClr val="FFFFFF"/>
                </a:solidFill>
              </a:rPr>
              <a:t> народним засобом боротьби зі збудниками гострих респіраторних захворювань і ангін є вдихання запаху розтертих цибулин часнику. У народній медицині часник використовується дуже широко як внутрішнє і зовнішнє засіб лікування найрізноманітніших хвороб і недуг.</a:t>
            </a:r>
            <a:endParaRPr lang="en-US" sz="2100" dirty="0">
              <a:solidFill>
                <a:srgbClr val="FFFFFF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464" y="1"/>
            <a:ext cx="2915536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03912"/>
          </a:xfrm>
        </p:spPr>
        <p:txBody>
          <a:bodyPr>
            <a:normAutofit/>
          </a:bodyPr>
          <a:lstStyle/>
          <a:p>
            <a:pPr algn="l" rtl="0"/>
            <a:r>
              <a:rPr lang="ru-RU" sz="2000" b="1" dirty="0">
                <a:solidFill>
                  <a:schemeClr val="bg1"/>
                </a:solidFill>
              </a:rPr>
              <a:t>Цибулини цибулі ріпчастої свіжі (</a:t>
            </a:r>
            <a:r>
              <a:rPr lang="ru-RU" sz="2000" b="1" dirty="0" err="1">
                <a:solidFill>
                  <a:schemeClr val="bg1"/>
                </a:solidFill>
              </a:rPr>
              <a:t>Allium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cepa</a:t>
            </a:r>
            <a:r>
              <a:rPr lang="ru-RU" sz="2000" b="1" dirty="0">
                <a:solidFill>
                  <a:schemeClr val="bg1"/>
                </a:solidFill>
              </a:rPr>
              <a:t>) </a:t>
            </a:r>
          </a:p>
          <a:p>
            <a:pPr marL="0" indent="0" algn="l" rtl="0">
              <a:buNone/>
            </a:pP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Bulbi</a:t>
            </a: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Allii</a:t>
            </a: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cepi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1800" b="1" dirty="0"/>
          </a:p>
          <a:p>
            <a:pPr algn="l" rtl="0"/>
            <a:endParaRPr lang="ru-RU" sz="1800" dirty="0"/>
          </a:p>
          <a:p>
            <a:pPr algn="l" rtl="0"/>
            <a:endParaRPr lang="ru-RU" sz="1800" dirty="0"/>
          </a:p>
          <a:p>
            <a:pPr algn="l" rtl="0"/>
            <a:endParaRPr lang="ru-RU" sz="1800" dirty="0"/>
          </a:p>
          <a:p>
            <a:pPr algn="just" rtl="0"/>
            <a:r>
              <a:rPr lang="ru-RU" sz="1800" dirty="0">
                <a:solidFill>
                  <a:srgbClr val="FFFFFF"/>
                </a:solidFill>
              </a:rPr>
              <a:t>Містять цукри, білки, вітаміни (С, каротин, </a:t>
            </a:r>
            <a:r>
              <a:rPr lang="ru-RU" sz="1800" dirty="0" err="1">
                <a:solidFill>
                  <a:srgbClr val="FFFFFF"/>
                </a:solidFill>
              </a:rPr>
              <a:t>стероїдні</a:t>
            </a:r>
            <a:r>
              <a:rPr lang="ru-RU" sz="1800" dirty="0">
                <a:solidFill>
                  <a:srgbClr val="FFFFFF"/>
                </a:solidFill>
              </a:rPr>
              <a:t> сапоніни, ефірну олію - суміш сульфідів, основний - </a:t>
            </a:r>
            <a:r>
              <a:rPr lang="ru-RU" sz="1800" dirty="0" err="1">
                <a:solidFill>
                  <a:srgbClr val="FFFFFF"/>
                </a:solidFill>
              </a:rPr>
              <a:t>аллілсульфід</a:t>
            </a:r>
            <a:r>
              <a:rPr lang="ru-RU" sz="1800" dirty="0">
                <a:solidFill>
                  <a:srgbClr val="FFFFFF"/>
                </a:solidFill>
              </a:rPr>
              <a:t>, </a:t>
            </a:r>
            <a:r>
              <a:rPr lang="ru-RU" sz="1800" dirty="0" err="1">
                <a:solidFill>
                  <a:srgbClr val="FFFFFF"/>
                </a:solidFill>
              </a:rPr>
              <a:t>алліцин</a:t>
            </a:r>
            <a:r>
              <a:rPr lang="ru-RU" sz="1800" dirty="0">
                <a:solidFill>
                  <a:srgbClr val="FFFFFF"/>
                </a:solidFill>
              </a:rPr>
              <a:t>.</a:t>
            </a:r>
          </a:p>
          <a:p>
            <a:pPr algn="just" rtl="0"/>
            <a:endParaRPr lang="ru-RU" sz="1800" dirty="0">
              <a:solidFill>
                <a:srgbClr val="FFFFFF"/>
              </a:solidFill>
            </a:endParaRPr>
          </a:p>
          <a:p>
            <a:pPr algn="just" rtl="0"/>
            <a:r>
              <a:rPr lang="ru-RU" sz="1800" dirty="0">
                <a:solidFill>
                  <a:srgbClr val="FFFFFF"/>
                </a:solidFill>
              </a:rPr>
              <a:t>Ефірна олія має тонізуючу і бактерицидну (</a:t>
            </a:r>
            <a:r>
              <a:rPr lang="ru-RU" sz="1800" dirty="0" err="1">
                <a:solidFill>
                  <a:srgbClr val="FFFFFF"/>
                </a:solidFill>
              </a:rPr>
              <a:t>фітонцидним</a:t>
            </a:r>
            <a:r>
              <a:rPr lang="ru-RU" sz="1800" dirty="0">
                <a:solidFill>
                  <a:srgbClr val="FFFFFF"/>
                </a:solidFill>
              </a:rPr>
              <a:t>) Властивостями. </a:t>
            </a:r>
            <a:r>
              <a:rPr lang="ru-RU" sz="1800" dirty="0" err="1">
                <a:solidFill>
                  <a:srgbClr val="FFFFFF"/>
                </a:solidFill>
              </a:rPr>
              <a:t>офіцинальний</a:t>
            </a:r>
            <a:r>
              <a:rPr lang="ru-RU" sz="1800" dirty="0">
                <a:solidFill>
                  <a:srgbClr val="FFFFFF"/>
                </a:solidFill>
              </a:rPr>
              <a:t> препарат - </a:t>
            </a:r>
            <a:r>
              <a:rPr lang="ru-RU" sz="1800" dirty="0" err="1">
                <a:solidFill>
                  <a:srgbClr val="FFFFFF"/>
                </a:solidFill>
              </a:rPr>
              <a:t>аллілчеп</a:t>
            </a:r>
            <a:r>
              <a:rPr lang="ru-RU" sz="1800" dirty="0">
                <a:solidFill>
                  <a:srgbClr val="FFFFFF"/>
                </a:solidFill>
              </a:rPr>
              <a:t>. це </a:t>
            </a:r>
            <a:r>
              <a:rPr lang="ru-RU" sz="1800" dirty="0" err="1">
                <a:solidFill>
                  <a:srgbClr val="FFFFFF"/>
                </a:solidFill>
              </a:rPr>
              <a:t>рідкийспиртовий</a:t>
            </a:r>
            <a:r>
              <a:rPr lang="ru-RU" sz="1800" dirty="0">
                <a:solidFill>
                  <a:srgbClr val="FFFFFF"/>
                </a:solidFill>
              </a:rPr>
              <a:t> </a:t>
            </a:r>
            <a:r>
              <a:rPr lang="ru-RU" sz="1800" dirty="0" err="1">
                <a:solidFill>
                  <a:srgbClr val="FFFFFF"/>
                </a:solidFill>
              </a:rPr>
              <a:t>екстракт</a:t>
            </a:r>
            <a:r>
              <a:rPr lang="ru-RU" sz="1800" dirty="0">
                <a:solidFill>
                  <a:srgbClr val="FFFFFF"/>
                </a:solidFill>
              </a:rPr>
              <a:t>.</a:t>
            </a:r>
          </a:p>
          <a:p>
            <a:pPr algn="just" rtl="0"/>
            <a:r>
              <a:rPr lang="ru-RU" sz="1800" dirty="0" err="1">
                <a:solidFill>
                  <a:srgbClr val="FFFFFF"/>
                </a:solidFill>
              </a:rPr>
              <a:t>Застосовується</a:t>
            </a:r>
            <a:r>
              <a:rPr lang="ru-RU" sz="1800" dirty="0">
                <a:solidFill>
                  <a:srgbClr val="FFFFFF"/>
                </a:solidFill>
              </a:rPr>
              <a:t> при атонії кишечника, колітах, </a:t>
            </a:r>
            <a:r>
              <a:rPr lang="ru-RU" sz="1800" dirty="0" err="1">
                <a:solidFill>
                  <a:srgbClr val="FFFFFF"/>
                </a:solidFill>
              </a:rPr>
              <a:t>атеросклерозі</a:t>
            </a:r>
            <a:r>
              <a:rPr lang="ru-RU" sz="1800" dirty="0">
                <a:solidFill>
                  <a:srgbClr val="FFFFFF"/>
                </a:solidFill>
              </a:rPr>
              <a:t>.</a:t>
            </a: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0" y="0"/>
            <a:ext cx="238125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https://upload.wikimedia.org/wikipedia/commons/thumb/9/93/ARS_red_onion.jpg/200px-ARS_red_on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204" y="4509120"/>
            <a:ext cx="1537076" cy="210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504056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ЦІАНОГЛІКОЗІДИ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 lnSpcReduction="20000"/>
          </a:bodyPr>
          <a:lstStyle/>
          <a:p>
            <a:pPr algn="just" rtl="0"/>
            <a:r>
              <a:rPr lang="ru-RU" sz="2000" dirty="0" err="1"/>
              <a:t>Представляють</a:t>
            </a:r>
            <a:r>
              <a:rPr lang="ru-RU" sz="2000" dirty="0"/>
              <a:t> собою групу природних сполук, </a:t>
            </a:r>
            <a:r>
              <a:rPr lang="ru-RU" sz="2000" dirty="0" err="1"/>
              <a:t>агліконами</a:t>
            </a:r>
            <a:r>
              <a:rPr lang="ru-RU" sz="2000" dirty="0"/>
              <a:t> яких є різні похідні </a:t>
            </a:r>
            <a:r>
              <a:rPr lang="ru-RU" sz="2000" dirty="0" err="1"/>
              <a:t>гідроксінітрілов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містять в своєму </a:t>
            </a:r>
            <a:r>
              <a:rPr lang="ru-RU" sz="2000" dirty="0" err="1"/>
              <a:t>складі</a:t>
            </a:r>
            <a:r>
              <a:rPr lang="ru-RU" sz="2000" dirty="0"/>
              <a:t>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синільну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кислоту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dirty="0" err="1"/>
              <a:t>відому</a:t>
            </a:r>
            <a:r>
              <a:rPr lang="ru-RU" sz="2000" dirty="0"/>
              <a:t> як </a:t>
            </a:r>
            <a:r>
              <a:rPr lang="ru-RU" sz="2000" dirty="0" err="1"/>
              <a:t>сильну</a:t>
            </a:r>
            <a:r>
              <a:rPr lang="ru-RU" sz="2000" dirty="0"/>
              <a:t> </a:t>
            </a:r>
            <a:r>
              <a:rPr lang="ru-RU" sz="2000" dirty="0" err="1"/>
              <a:t>отруту</a:t>
            </a:r>
            <a:r>
              <a:rPr lang="ru-RU" sz="2000" dirty="0"/>
              <a:t>, але не виявляє цих властивостей до тих пір, поки вона знаходиться у зв'язаному стані. </a:t>
            </a:r>
            <a:r>
              <a:rPr lang="ru-RU" sz="2000" dirty="0" err="1"/>
              <a:t>Найбільшого</a:t>
            </a:r>
            <a:r>
              <a:rPr lang="ru-RU" sz="2000" dirty="0"/>
              <a:t> </a:t>
            </a:r>
            <a:r>
              <a:rPr lang="ru-RU" sz="2000" dirty="0" err="1"/>
              <a:t>поширення</a:t>
            </a:r>
            <a:r>
              <a:rPr lang="ru-RU" sz="2000" dirty="0"/>
              <a:t> </a:t>
            </a:r>
            <a:r>
              <a:rPr lang="ru-RU" sz="2000" dirty="0" err="1"/>
              <a:t>ціаногенні</a:t>
            </a:r>
            <a:r>
              <a:rPr lang="ru-RU" sz="2000" dirty="0"/>
              <a:t> глікозиди мають серед </a:t>
            </a:r>
            <a:r>
              <a:rPr lang="ru-RU" sz="2000" dirty="0" err="1"/>
              <a:t>рослин</a:t>
            </a:r>
            <a:r>
              <a:rPr lang="ru-RU" sz="2000" dirty="0"/>
              <a:t> </a:t>
            </a:r>
            <a:r>
              <a:rPr lang="ru-RU" sz="2000" i="1" dirty="0" err="1"/>
              <a:t>родини</a:t>
            </a:r>
            <a:r>
              <a:rPr lang="ru-RU" sz="2000" i="1" dirty="0"/>
              <a:t> розоцвітих, підродини сливових</a:t>
            </a:r>
            <a:r>
              <a:rPr lang="ru-RU" sz="2000" dirty="0"/>
              <a:t>, </a:t>
            </a:r>
            <a:r>
              <a:rPr lang="ru-RU" sz="2000" dirty="0" err="1"/>
              <a:t>концентруючись</a:t>
            </a:r>
            <a:r>
              <a:rPr lang="ru-RU" sz="2000" dirty="0"/>
              <a:t> переважно в їх насінні і кісточках.</a:t>
            </a:r>
          </a:p>
          <a:p>
            <a:pPr algn="just" rtl="0"/>
            <a:endParaRPr lang="ru-RU" sz="2000" dirty="0"/>
          </a:p>
          <a:p>
            <a:pPr algn="just" rtl="0"/>
            <a:r>
              <a:rPr lang="ru-RU" sz="2000" dirty="0"/>
              <a:t>Комплекс продуктів, що утворюються при </a:t>
            </a:r>
            <a:r>
              <a:rPr lang="ru-RU" sz="2000" dirty="0" err="1"/>
              <a:t>перетворенні</a:t>
            </a:r>
            <a:r>
              <a:rPr lang="ru-RU" sz="2000" dirty="0"/>
              <a:t> </a:t>
            </a:r>
            <a:r>
              <a:rPr lang="ru-RU" sz="2000" dirty="0" err="1"/>
              <a:t>ціаногенних</a:t>
            </a:r>
            <a:r>
              <a:rPr lang="ru-RU" sz="2000" dirty="0"/>
              <a:t> </a:t>
            </a:r>
            <a:r>
              <a:rPr lang="ru-RU" sz="2000" dirty="0" err="1"/>
              <a:t>глікозидів</a:t>
            </a:r>
            <a:r>
              <a:rPr lang="ru-RU" sz="2000" dirty="0"/>
              <a:t>, знаходить застосування в медицині. Так, гірко-мигдальна вода застосовується в краплях і </a:t>
            </a:r>
            <a:r>
              <a:rPr lang="ru-RU" sz="2000" dirty="0" err="1"/>
              <a:t>мікстурі</a:t>
            </a:r>
            <a:r>
              <a:rPr lang="ru-RU" sz="2000" dirty="0"/>
              <a:t> в якості заспокійливого і </a:t>
            </a:r>
            <a:r>
              <a:rPr lang="ru-RU" sz="2000" dirty="0" err="1"/>
              <a:t>знеболюючого</a:t>
            </a:r>
            <a:r>
              <a:rPr lang="ru-RU" sz="2000" dirty="0"/>
              <a:t> </a:t>
            </a:r>
            <a:r>
              <a:rPr lang="ru-RU" sz="2000" dirty="0" err="1"/>
              <a:t>засобу</a:t>
            </a:r>
            <a:r>
              <a:rPr lang="ru-RU" sz="2000" dirty="0"/>
              <a:t>. </a:t>
            </a:r>
            <a:r>
              <a:rPr lang="ru-RU" sz="2000" dirty="0" err="1"/>
              <a:t>Деякі</a:t>
            </a:r>
            <a:r>
              <a:rPr lang="ru-RU" sz="2000" dirty="0"/>
              <a:t> </a:t>
            </a:r>
            <a:r>
              <a:rPr lang="ru-RU" sz="2000" dirty="0" err="1"/>
              <a:t>ціаногенні</a:t>
            </a:r>
            <a:r>
              <a:rPr lang="ru-RU" sz="2000" dirty="0"/>
              <a:t> глікозиди, </a:t>
            </a:r>
            <a:r>
              <a:rPr lang="ru-RU" sz="2000" dirty="0" err="1"/>
              <a:t>наприклад</a:t>
            </a:r>
            <a:r>
              <a:rPr lang="ru-RU" sz="2000" dirty="0"/>
              <a:t> </a:t>
            </a:r>
            <a:r>
              <a:rPr lang="ru-RU" sz="2000" b="1" i="1" dirty="0" err="1">
                <a:solidFill>
                  <a:srgbClr val="FF0000"/>
                </a:solidFill>
              </a:rPr>
              <a:t>амігдалін</a:t>
            </a:r>
            <a:r>
              <a:rPr lang="ru-RU" sz="2000" b="1" i="1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з насіння гіркого мигдалю, використовуються в експериментальній онкології.</a:t>
            </a:r>
          </a:p>
          <a:p>
            <a:pPr algn="just" rtl="0"/>
            <a:endParaRPr lang="ru-RU" sz="2000" dirty="0"/>
          </a:p>
          <a:p>
            <a:pPr algn="just" rtl="0"/>
            <a:r>
              <a:rPr lang="ru-RU" sz="2000" dirty="0"/>
              <a:t>Дія </a:t>
            </a:r>
            <a:r>
              <a:rPr lang="ru-RU" sz="2000" dirty="0" err="1"/>
              <a:t>ціаногенних</a:t>
            </a:r>
            <a:r>
              <a:rPr lang="ru-RU" sz="2000" dirty="0"/>
              <a:t> </a:t>
            </a:r>
            <a:r>
              <a:rPr lang="ru-RU" sz="2000" dirty="0" err="1"/>
              <a:t>глікозидів</a:t>
            </a:r>
            <a:r>
              <a:rPr lang="ru-RU" sz="2000" dirty="0"/>
              <a:t> заснована на тому, що пухлинні клітини мають здатність </a:t>
            </a:r>
            <a:r>
              <a:rPr lang="ru-RU" sz="2000" dirty="0" err="1"/>
              <a:t>розщеплювати</a:t>
            </a:r>
            <a:r>
              <a:rPr lang="ru-RU" sz="2000" dirty="0"/>
              <a:t> </a:t>
            </a:r>
            <a:r>
              <a:rPr lang="ru-RU" sz="2000" dirty="0" err="1"/>
              <a:t>ціаногенні</a:t>
            </a:r>
            <a:r>
              <a:rPr lang="ru-RU" sz="2000" dirty="0"/>
              <a:t> </a:t>
            </a:r>
            <a:r>
              <a:rPr lang="ru-RU" sz="2000" dirty="0" err="1"/>
              <a:t>глікозиди</a:t>
            </a:r>
            <a:r>
              <a:rPr lang="ru-RU" sz="2000" dirty="0"/>
              <a:t> значно активніше, ніж здорові, перетворюючись при цьому в своєрідні </a:t>
            </a:r>
            <a:r>
              <a:rPr lang="ru-RU" sz="2000" dirty="0" err="1"/>
              <a:t>концентратори</a:t>
            </a:r>
            <a:r>
              <a:rPr lang="ru-RU" sz="2000" dirty="0"/>
              <a:t> </a:t>
            </a:r>
            <a:r>
              <a:rPr lang="ru-RU" sz="2000" dirty="0" err="1"/>
              <a:t>синільної</a:t>
            </a:r>
            <a:r>
              <a:rPr lang="ru-RU" sz="2000" dirty="0"/>
              <a:t> кислоти. Вибірково концентруючись в пухлинних клітинах, </a:t>
            </a:r>
            <a:r>
              <a:rPr lang="ru-RU" sz="2000" dirty="0" err="1"/>
              <a:t>синільна</a:t>
            </a:r>
            <a:r>
              <a:rPr lang="ru-RU" sz="2000" dirty="0"/>
              <a:t> кислота уповільнює їхній ріст і навіть призводить до загибелі, практично не пошкоджуючи здорові клітини. Зазначений механізм протиракової дії, властивий</a:t>
            </a:r>
            <a:r>
              <a:rPr lang="ru-RU" sz="2000" dirty="0" err="1"/>
              <a:t>ціаногенний</a:t>
            </a:r>
            <a:r>
              <a:rPr lang="ru-RU" sz="2000" dirty="0"/>
              <a:t> гликозидам, є унікальним.</a:t>
            </a:r>
            <a:endParaRPr lang="en-US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51058F4A-D7CD-CCA5-8300-E3786A2634CC}"/>
              </a:ext>
            </a:extLst>
          </p:cNvPr>
          <p:cNvSpPr/>
          <p:nvPr/>
        </p:nvSpPr>
        <p:spPr>
          <a:xfrm>
            <a:off x="205294" y="3225895"/>
            <a:ext cx="8527732" cy="17017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251520" y="620688"/>
            <a:ext cx="8435280" cy="5703912"/>
          </a:xfrm>
        </p:spPr>
        <p:txBody>
          <a:bodyPr>
            <a:normAutofit/>
          </a:bodyPr>
          <a:lstStyle/>
          <a:p>
            <a:pPr algn="l" rtl="0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Насіння мигдалю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гіркого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Semina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just" rtl="0">
              <a:buNone/>
            </a:pPr>
            <a:r>
              <a:rPr lang="ru-RU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Amygdal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communis</a:t>
            </a: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dulce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var</a:t>
            </a: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amara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</a:p>
          <a:p>
            <a:pPr algn="just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поряд з жирним маслом містять </a:t>
            </a:r>
          </a:p>
          <a:p>
            <a:pPr algn="just" rtl="0">
              <a:buNone/>
            </a:pPr>
            <a:r>
              <a:rPr lang="ru-RU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3-5% </a:t>
            </a:r>
            <a:r>
              <a:rPr lang="ru-RU" sz="20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глікозиду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амігдаліну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впливом ферменту емульсин, що містить бета-</a:t>
            </a:r>
            <a:r>
              <a:rPr lang="ru-RU" sz="18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глюкозидази</a:t>
            </a:r>
            <a:r>
              <a:rPr lang="ru-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амигдалин розщеплюється на 2 молекули глюкози, </a:t>
            </a:r>
            <a:r>
              <a:rPr lang="ru-RU" sz="18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бензальдегіді</a:t>
            </a:r>
            <a:r>
              <a:rPr lang="ru-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синильну кислоту. Гідроліз проходить поступово.</a:t>
            </a:r>
          </a:p>
          <a:p>
            <a:pPr algn="just" rtl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rtl="0">
              <a:buNone/>
            </a:pP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амигдалин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endParaRPr lang="uk-UA" sz="18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uk-UA" sz="1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Гіркомигдальна</a:t>
            </a:r>
            <a:r>
              <a:rPr lang="uk-UA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вода </a:t>
            </a:r>
            <a:r>
              <a:rPr lang="ru-RU" sz="18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0,1% синильної кислоти (вільної та зв'язаної). Вона застосовувалася в краплях і мікстуру в якості заспокійливого і знеболюючий засіб, зберігалася за списком Б.</a:t>
            </a:r>
            <a:endParaRPr lang="en-US" sz="18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2880" y="0"/>
            <a:ext cx="3311120" cy="215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45258" y="2723256"/>
            <a:ext cx="1163245" cy="145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248123_html_m46c70b5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134" y="3239418"/>
            <a:ext cx="4032448" cy="135475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515043" y="4005064"/>
            <a:ext cx="30812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1400" dirty="0"/>
              <a:t> 2С6</a:t>
            </a:r>
            <a:r>
              <a:rPr lang="en-US" sz="1400" dirty="0"/>
              <a:t>H12O6 </a:t>
            </a:r>
            <a:r>
              <a:rPr lang="ru-RU" sz="1400" dirty="0"/>
              <a:t> </a:t>
            </a:r>
            <a:r>
              <a:rPr lang="en-US" sz="1400" dirty="0"/>
              <a:t>+ </a:t>
            </a:r>
            <a:r>
              <a:rPr lang="ru-RU" sz="1400" dirty="0"/>
              <a:t> </a:t>
            </a:r>
            <a:r>
              <a:rPr lang="en-US" sz="1400" dirty="0"/>
              <a:t>C6H5CHO </a:t>
            </a:r>
            <a:r>
              <a:rPr lang="ru-RU" sz="1400" dirty="0"/>
              <a:t> </a:t>
            </a:r>
            <a:r>
              <a:rPr lang="en-US" sz="1400" dirty="0"/>
              <a:t>+ </a:t>
            </a:r>
            <a:r>
              <a:rPr lang="ru-RU" sz="1400" dirty="0"/>
              <a:t> </a:t>
            </a:r>
            <a:r>
              <a:rPr lang="en-US" sz="1400" dirty="0"/>
              <a:t>HCN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15816" y="3573016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400" dirty="0"/>
              <a:t> емульсин + </a:t>
            </a:r>
            <a:r>
              <a:rPr lang="el-GR" sz="1400" dirty="0"/>
              <a:t>β</a:t>
            </a:r>
            <a:r>
              <a:rPr lang="ru-RU" sz="1400" dirty="0"/>
              <a:t>-</a:t>
            </a:r>
            <a:r>
              <a:rPr lang="ru-RU" sz="1400" dirty="0" err="1"/>
              <a:t>глюзідаза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24128" y="4293096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200" dirty="0" err="1"/>
              <a:t>бензальдегід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948264" y="429309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200" dirty="0"/>
              <a:t>синильна </a:t>
            </a:r>
            <a:r>
              <a:rPr lang="ru-RU" sz="1200" dirty="0" err="1"/>
              <a:t>к-та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703887"/>
          </a:xfrm>
        </p:spPr>
        <p:txBody>
          <a:bodyPr>
            <a:normAutofit/>
          </a:bodyPr>
          <a:lstStyle/>
          <a:p>
            <a:pPr algn="l" rtl="0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Квітки бузини чорної (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Sambucus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nigra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marL="0" indent="0" algn="l" rtl="0">
              <a:buNone/>
            </a:pP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Flores </a:t>
            </a:r>
            <a:r>
              <a:rPr lang="en-US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Sambuci</a:t>
            </a: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nigrae</a:t>
            </a:r>
            <a:endParaRPr lang="en-US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err="1">
                <a:solidFill>
                  <a:srgbClr val="FFFFFF"/>
                </a:solidFill>
              </a:rPr>
              <a:t>містять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трохи</a:t>
            </a:r>
            <a:r>
              <a:rPr lang="ru-RU" sz="2000" dirty="0">
                <a:solidFill>
                  <a:srgbClr val="FFFFFF"/>
                </a:solidFill>
              </a:rPr>
              <a:t> </a:t>
            </a:r>
            <a:r>
              <a:rPr lang="ru-RU" sz="2000" dirty="0" err="1">
                <a:solidFill>
                  <a:srgbClr val="FFFFFF"/>
                </a:solidFill>
              </a:rPr>
              <a:t>ефірно</a:t>
            </a:r>
            <a:r>
              <a:rPr lang="uk-UA" sz="2000" dirty="0">
                <a:solidFill>
                  <a:srgbClr val="FFFFFF"/>
                </a:solidFill>
              </a:rPr>
              <a:t>ї </a:t>
            </a:r>
            <a:r>
              <a:rPr lang="ru-RU" sz="2000" dirty="0" err="1">
                <a:solidFill>
                  <a:srgbClr val="FFFFFF"/>
                </a:solidFill>
              </a:rPr>
              <a:t>олії</a:t>
            </a:r>
            <a:r>
              <a:rPr lang="ru-RU" sz="2000" dirty="0">
                <a:solidFill>
                  <a:srgbClr val="FFFFFF"/>
                </a:solidFill>
              </a:rPr>
              <a:t> (0,3%); </a:t>
            </a:r>
          </a:p>
          <a:p>
            <a:r>
              <a:rPr lang="ru-RU" sz="2000" dirty="0"/>
              <a:t>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глікозид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самбунігрін</a:t>
            </a:r>
            <a:r>
              <a:rPr lang="ru-RU" sz="2000" i="1" dirty="0">
                <a:solidFill>
                  <a:srgbClr val="FFFFFF"/>
                </a:solidFill>
              </a:rPr>
              <a:t>, </a:t>
            </a:r>
            <a:r>
              <a:rPr lang="ru-RU" sz="2000" dirty="0">
                <a:solidFill>
                  <a:srgbClr val="FFFFFF"/>
                </a:solidFill>
              </a:rPr>
              <a:t>розщеплюється на </a:t>
            </a:r>
          </a:p>
          <a:p>
            <a:pPr marL="0" indent="0">
              <a:buNone/>
            </a:pPr>
            <a:r>
              <a:rPr lang="ru-RU" sz="2000" dirty="0" err="1">
                <a:solidFill>
                  <a:srgbClr val="FFFFFF"/>
                </a:solidFill>
              </a:rPr>
              <a:t>бензальдегід</a:t>
            </a:r>
            <a:r>
              <a:rPr lang="ru-RU" sz="2000" dirty="0">
                <a:solidFill>
                  <a:srgbClr val="FFFFFF"/>
                </a:solidFill>
              </a:rPr>
              <a:t>, </a:t>
            </a:r>
            <a:r>
              <a:rPr lang="ru-RU" sz="2000" dirty="0" err="1">
                <a:solidFill>
                  <a:srgbClr val="FFFFFF"/>
                </a:solidFill>
              </a:rPr>
              <a:t>синильну</a:t>
            </a:r>
            <a:r>
              <a:rPr lang="ru-RU" sz="2000" dirty="0">
                <a:solidFill>
                  <a:srgbClr val="FFFFFF"/>
                </a:solidFill>
              </a:rPr>
              <a:t> кислоту і молекулу глюкози; </a:t>
            </a:r>
          </a:p>
          <a:p>
            <a:pPr marL="0" indent="0">
              <a:buNone/>
            </a:pPr>
            <a:r>
              <a:rPr lang="ru-RU" sz="2000" dirty="0" err="1">
                <a:solidFill>
                  <a:srgbClr val="FFFFFF"/>
                </a:solidFill>
              </a:rPr>
              <a:t>рутин,оксикоричні</a:t>
            </a:r>
            <a:r>
              <a:rPr lang="ru-RU" sz="2000" dirty="0">
                <a:solidFill>
                  <a:srgbClr val="FFFFFF"/>
                </a:solidFill>
              </a:rPr>
              <a:t> (</a:t>
            </a:r>
            <a:r>
              <a:rPr lang="ru-RU" sz="2000" dirty="0" err="1">
                <a:solidFill>
                  <a:srgbClr val="FFFFFF"/>
                </a:solidFill>
              </a:rPr>
              <a:t>кавова</a:t>
            </a:r>
            <a:r>
              <a:rPr lang="ru-RU" sz="2000" dirty="0">
                <a:solidFill>
                  <a:srgbClr val="FFFFFF"/>
                </a:solidFill>
              </a:rPr>
              <a:t>, </a:t>
            </a:r>
            <a:r>
              <a:rPr lang="ru-RU" sz="2000" dirty="0" err="1">
                <a:solidFill>
                  <a:srgbClr val="FFFFFF"/>
                </a:solidFill>
              </a:rPr>
              <a:t>хлорогенова</a:t>
            </a:r>
            <a:r>
              <a:rPr lang="ru-RU" sz="2000" dirty="0">
                <a:solidFill>
                  <a:srgbClr val="FFFFFF"/>
                </a:solidFill>
              </a:rPr>
              <a:t>) та інші органічні кислоти (валеріанова, яблучна, оцтова); аскорбінову кислоту, слизові речовини.</a:t>
            </a:r>
          </a:p>
          <a:p>
            <a:pPr algn="l" rtl="0"/>
            <a:endParaRPr lang="ru-RU" sz="2000" dirty="0">
              <a:solidFill>
                <a:srgbClr val="FFFFFF"/>
              </a:solidFill>
            </a:endParaRPr>
          </a:p>
          <a:p>
            <a:pPr algn="l" rtl="0"/>
            <a:r>
              <a:rPr lang="ru-RU" sz="2000" dirty="0">
                <a:solidFill>
                  <a:srgbClr val="FFFFFF"/>
                </a:solidFill>
              </a:rPr>
              <a:t>Настій квіток приймають як потогінний (в основному) і сечогінний засіб. Є відомості і про його жовчогінну дію.</a:t>
            </a:r>
          </a:p>
          <a:p>
            <a:pPr algn="l" rtl="0"/>
            <a:endParaRPr lang="ru-RU" sz="2000" dirty="0">
              <a:solidFill>
                <a:srgbClr val="FFFFFF"/>
              </a:solidFill>
            </a:endParaRPr>
          </a:p>
          <a:p>
            <a:pPr algn="l" rtl="0"/>
            <a:r>
              <a:rPr lang="ru-RU" sz="2000" dirty="0">
                <a:solidFill>
                  <a:srgbClr val="FFFFFF"/>
                </a:solidFill>
              </a:rPr>
              <a:t>Зовнішньо - для полоскання рота і горла при запальних процесах. Квітки бузини входять до складу зборів. </a:t>
            </a:r>
          </a:p>
          <a:p>
            <a:pPr algn="l" rtl="0"/>
            <a:r>
              <a:rPr lang="ru-RU" sz="2000" dirty="0" err="1">
                <a:solidFill>
                  <a:srgbClr val="FFFFFF"/>
                </a:solidFill>
              </a:rPr>
              <a:t>Рідше</a:t>
            </a:r>
            <a:r>
              <a:rPr lang="ru-RU" sz="2000" dirty="0">
                <a:solidFill>
                  <a:srgbClr val="FFFFFF"/>
                </a:solidFill>
              </a:rPr>
              <a:t> плоди бузини призначають як проносний засіб.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0242" y="0"/>
            <a:ext cx="2453758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042988" y="404813"/>
            <a:ext cx="7416800" cy="13684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ru-RU" sz="7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Дякую</a:t>
            </a:r>
            <a:r>
              <a:rPr lang="ru-RU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за </a:t>
            </a:r>
            <a:r>
              <a:rPr lang="ru-RU" sz="7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увагу</a:t>
            </a:r>
            <a:r>
              <a:rPr lang="ru-RU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611188" y="1916113"/>
            <a:ext cx="8135937" cy="11525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 defTabSz="914400" eaLnBrk="0" fontAlgn="auto" hangingPunct="0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ru-RU" sz="2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Шукайте</a:t>
            </a:r>
            <a:r>
              <a:rPr lang="ru-RU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нас у </a:t>
            </a:r>
            <a:r>
              <a:rPr lang="ru-RU" sz="2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соц</a:t>
            </a:r>
            <a:r>
              <a:rPr lang="uk-UA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</a:t>
            </a:r>
            <a:r>
              <a:rPr lang="ru-RU" sz="2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альних</a:t>
            </a:r>
            <a:r>
              <a:rPr lang="ru-RU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мережах </a:t>
            </a:r>
          </a:p>
          <a:p>
            <a:pPr algn="just" defTabSz="914400" eaLnBrk="0" fontAlgn="auto" hangingPunct="0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en-US" sz="2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Instagram</a:t>
            </a:r>
            <a:r>
              <a:rPr lang="en-US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</a:t>
            </a:r>
            <a:r>
              <a:rPr lang="uk-UA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 </a:t>
            </a:r>
            <a:r>
              <a:rPr lang="en-US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Telegram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pic>
        <p:nvPicPr>
          <p:cNvPr id="53252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8" b="10503"/>
          <a:stretch>
            <a:fillRect/>
          </a:stretch>
        </p:blipFill>
        <p:spPr bwMode="auto">
          <a:xfrm>
            <a:off x="250825" y="2989263"/>
            <a:ext cx="2884488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2" descr="C:\Users\User\AppData\Local\Microsoft\Windows\INetCache\IE\POTI5158\ukraine-643633_960_72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1477963"/>
            <a:ext cx="1865312" cy="418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5088" y="5926138"/>
            <a:ext cx="6688137" cy="620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Все буде </a:t>
            </a:r>
            <a:r>
              <a:rPr lang="ru-RU" sz="5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Укра</a:t>
            </a:r>
            <a:r>
              <a:rPr lang="uk-UA" sz="5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їна</a:t>
            </a:r>
            <a:r>
              <a:rPr lang="uk-UA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!</a:t>
            </a:r>
            <a:endParaRPr lang="ru-RU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5325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20491" r="6926" b="28069"/>
          <a:stretch>
            <a:fillRect/>
          </a:stretch>
        </p:blipFill>
        <p:spPr bwMode="auto">
          <a:xfrm>
            <a:off x="3413125" y="2989263"/>
            <a:ext cx="2022475" cy="263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000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4">
      <a:dk1>
        <a:srgbClr val="00B0F0"/>
      </a:dk1>
      <a:lt1>
        <a:srgbClr val="FFFF00"/>
      </a:lt1>
      <a:dk2>
        <a:srgbClr val="00B0F0"/>
      </a:dk2>
      <a:lt2>
        <a:srgbClr val="00B0F0"/>
      </a:lt2>
      <a:accent1>
        <a:srgbClr val="FFFF00"/>
      </a:accent1>
      <a:accent2>
        <a:srgbClr val="00B0F0"/>
      </a:accent2>
      <a:accent3>
        <a:srgbClr val="5DD3FF"/>
      </a:accent3>
      <a:accent4>
        <a:srgbClr val="FFFF65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{F4E2999E-7C3A-E946-80D2-986923F9ACC8}tf10001058</Template>
  <TotalTime>1111</TotalTime>
  <Words>3396</Words>
  <Application>Microsoft Macintosh PowerPoint</Application>
  <PresentationFormat>Экран (4:3)</PresentationFormat>
  <Paragraphs>358</Paragraphs>
  <Slides>34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Book Antiqua</vt:lpstr>
      <vt:lpstr>Calibri</vt:lpstr>
      <vt:lpstr>Times New Roman</vt:lpstr>
      <vt:lpstr>Wingdings</vt:lpstr>
      <vt:lpstr>Wingdings 2</vt:lpstr>
      <vt:lpstr>Поток</vt:lpstr>
      <vt:lpstr>Лікарські рослини і сировина, що містять протеїни і білки, макро- і мікроелементи, органічні кислоти. Тіоціаногенні глікозиди</vt:lpstr>
      <vt:lpstr>БІЛКИ - продукти первинного біосинтезу, біополімери, побудовані із залишків амінокислот (їх зазвичай більше 50, в основному L-ряду), з'єднаних між собою пептидними зв'язками (між СООН-карбоксильної групою і NH2-аміногрупи сусідніх амінокислот)</vt:lpstr>
      <vt:lpstr>КЛАСИФІКАЦІЯ БІЛКІВ</vt:lpstr>
      <vt:lpstr>ВЛАСТИВОСТІ БІЛКІВ</vt:lpstr>
      <vt:lpstr>ФУНКЦІЇ БІЛКІВ</vt:lpstr>
      <vt:lpstr>ТОКСИЧНІ ВЛАСТИВОСТІ БІЛКІВ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ФЕРМЕНТИ</vt:lpstr>
      <vt:lpstr>КЛАСИФІКАЦІЯ ФЕРМЕНТІВ</vt:lpstr>
      <vt:lpstr>Презентация PowerPoint</vt:lpstr>
      <vt:lpstr>ЗАСТОСУВАННЯ І ПРЕПАРАТИ</vt:lpstr>
      <vt:lpstr>КОМБІНОВАНІ ФЕРМЕНТНІ ПРЕПАРАТИ РОСЛИННОГО ПОХОДЖЕННЯ</vt:lpstr>
      <vt:lpstr>ОРГАНІЧНІ КИСЛОТИ</vt:lpstr>
      <vt:lpstr>ЛОКАЛІЗАЦІЯ І ПОШИРЕННЯ</vt:lpstr>
      <vt:lpstr>ВЛАСТИВОСТІ І ВИДІЛЕННЯ ОРГАНІЧНИХ КИСЛОТ</vt:lpstr>
      <vt:lpstr>БІОЛОГІЧНА І ФАРМАКОЛОГІЧНА АКТИВНІСТЬ</vt:lpstr>
      <vt:lpstr>РОСЛИННІ ОБ'ЄКТИ, ЯКІ НАКОПИЧУЮТЬ ОРГАНІЧНІ КИСЛОТИ І МАЮТЬ МЕДИЧНЕ ЗНАЧЕННЯ</vt:lpstr>
      <vt:lpstr>Презентация PowerPoint</vt:lpstr>
      <vt:lpstr>МІНЕРАЛЬНІ ЕЛЕМЕНТИ</vt:lpstr>
      <vt:lpstr>МІНЕРАЛЬНІ ЕЛЕМЕНТИ</vt:lpstr>
      <vt:lpstr>Презентация PowerPoint</vt:lpstr>
      <vt:lpstr>ТІОГЛІКОЗИДИ</vt:lpstr>
      <vt:lpstr>Знежирена макуха насіння гірчиці використовується для виготовлення гірчичників. Насіння гірчиці містять тіоглікозид синигрин. У присутності води при температурі 30-400З під впливом ферменту мірозіна отщепляется аллілізотіоціанат, званий гірчичною ефірною олією.</vt:lpstr>
      <vt:lpstr>Презентация PowerPoint</vt:lpstr>
      <vt:lpstr>Презентация PowerPoint</vt:lpstr>
      <vt:lpstr>ЦІАНОГЛІКОЗІДИ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ЛР  сырьё, содержащие протеины и белки, , макро- и микроэлементы, органические кислоты. Тио- и цианогенные гликозиды</dc:title>
  <dc:creator>User</dc:creator>
  <cp:lastModifiedBy>Світлана Ігорівна Богату</cp:lastModifiedBy>
  <cp:revision>43</cp:revision>
  <dcterms:modified xsi:type="dcterms:W3CDTF">2023-09-05T19:37:10Z</dcterms:modified>
</cp:coreProperties>
</file>