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0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8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6" r:id="rId45"/>
    <p:sldId id="304" r:id="rId46"/>
    <p:sldId id="305" r:id="rId47"/>
    <p:sldId id="299" r:id="rId48"/>
    <p:sldId id="300" r:id="rId49"/>
    <p:sldId id="301" r:id="rId50"/>
    <p:sldId id="302" r:id="rId51"/>
    <p:sldId id="303" r:id="rId52"/>
    <p:sldId id="308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7"/>
  </p:normalViewPr>
  <p:slideViewPr>
    <p:cSldViewPr>
      <p:cViewPr varScale="1">
        <p:scale>
          <a:sx n="108" d="100"/>
          <a:sy n="108" d="100"/>
        </p:scale>
        <p:origin x="5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B721-5310-4F3C-94FD-35125F1DF4E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ABA3C-B0C8-455A-A50B-196C5A5B1F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9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ABA3C-B0C8-455A-A50B-196C5A5B1F7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396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06B900-D7D5-45E0-A1F3-8840055EB79D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5338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images.google.ru/imgres?imgurl=http://dic.academic.ru/pictures/wiki/files/103/ginsengpflanze.jpg&amp;imgrefurl=http://dic.academic.ru/dic.nsf/ruwiki/11301&amp;usg=__AkAg3UnGoqUNxd74_5xqPe2DH1U=&amp;h=1063&amp;w=1063&amp;sz=1112&amp;hl=ru&amp;start=23&amp;tbnid=S4TUob_owPnhNM:&amp;tbnh=150&amp;tbnw=150&amp;prev=/images?q=%D0%B6%D0%B5%D0%BD%D1%8C%D1%88%D0%B5%D0%BD%D1%8C&amp;gbv=2&amp;ndsp=20&amp;hl=ru&amp;sa=N&amp;start=20&amp;newwindow=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.me/FB_FGstude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8032" y="2776915"/>
            <a:ext cx="7772400" cy="917575"/>
          </a:xfrm>
        </p:spPr>
        <p:txBody>
          <a:bodyPr lIns="91440" tIns="45720" rIns="91440" bIns="45720" anchor="b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рослинна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endParaRPr lang="uk-UA" alt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99592" y="332656"/>
            <a:ext cx="7560840" cy="9361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uk-UA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КАФЕДРА ЗАГАЛЬНОЇ І КЛІНІЧНОЇ ФАРМАКОЛОГІЇ ТА ФАРМАКОГНОЗІЇ</a:t>
            </a:r>
          </a:p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ЦИКЛ</a:t>
            </a:r>
            <a:r>
              <a:rPr kumimoji="0" lang="uk-UA" sz="2000" b="1" i="0" u="none" strike="noStrike" cap="none" normalizeH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ФАРМАКОГНОЗІЇ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185846" y="2305135"/>
            <a:ext cx="2988332" cy="5345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uk-UA" sz="3600" b="1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Лекція №9</a:t>
            </a:r>
            <a:endParaRPr kumimoji="0" lang="ru-RU" sz="3600" b="1" u="none" strike="noStrike" cap="none" normalizeH="0" baseline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23620" y="5202645"/>
            <a:ext cx="3420380" cy="14401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Лектор:</a:t>
            </a:r>
          </a:p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lang="uk-UA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uk-UA" sz="1400" b="1" u="none" strike="noStrike" cap="none" normalizeH="0" baseline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.мед.н</a:t>
            </a:r>
            <a:r>
              <a:rPr kumimoji="0" lang="uk-UA" sz="1400" b="1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., проф., завідувач кафедри загальної і клінічної </a:t>
            </a:r>
          </a:p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uk-UA" sz="1400" b="1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фармакології та фармакогнозії</a:t>
            </a:r>
          </a:p>
          <a:p>
            <a:pPr marL="0" marR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lang="uk-UA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Рожковський</a:t>
            </a:r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Ярослав Володимирович</a:t>
            </a:r>
            <a:endParaRPr kumimoji="0" lang="ru-RU" sz="1800" b="1" u="none" strike="noStrike" cap="none" normalizeH="0" baseline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Тестові завдання з поясненнями для підготовки до ліцензійного іспит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111" y="3861048"/>
            <a:ext cx="2501599" cy="16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134852-9F8E-0852-5282-58DC4C201D5E}"/>
              </a:ext>
            </a:extLst>
          </p:cNvPr>
          <p:cNvSpPr/>
          <p:nvPr/>
        </p:nvSpPr>
        <p:spPr>
          <a:xfrm>
            <a:off x="4013938" y="6257848"/>
            <a:ext cx="1116124" cy="3622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875089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 </a:t>
            </a:r>
            <a:r>
              <a:rPr lang="ru-RU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лікарська рослинна сировина, що містить сапоніни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3" y="1412776"/>
            <a:ext cx="256002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IMG_07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24128" y="1196752"/>
            <a:ext cx="3128352" cy="283879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924974"/>
            <a:ext cx="2409056" cy="293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7948" y="1340769"/>
            <a:ext cx="268015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6354" y="4365104"/>
            <a:ext cx="25717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4109246"/>
            <a:ext cx="2153191" cy="274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756" y="1844824"/>
            <a:ext cx="8964488" cy="4713387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	Слово "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сапоніни 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походить від латинської назви рослини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Saponaria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officinalis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мильнянка лікарська, з якої вперше в 1811 році було виділено речовину, що має зазначеними вище властивостями. Термін "сапоніни" був запропонований в 1819 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Melon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переважно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глікозидну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природу.</a:t>
            </a:r>
          </a:p>
          <a:p>
            <a:pPr algn="just" rtl="0">
              <a:buNone/>
            </a:pP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КЛАСИФІКАЦІЯ САПОНІНІВ</a:t>
            </a:r>
          </a:p>
          <a:p>
            <a:pPr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Залежно від будови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агликона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сапогенін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Діляться на 2 групи:</a:t>
            </a:r>
          </a:p>
          <a:p>
            <a:pPr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сапоніни</a:t>
            </a:r>
          </a:p>
          <a:p>
            <a:pPr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сапоніни.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50626"/>
            <a:ext cx="83529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Сапоніни</a:t>
            </a:r>
            <a:r>
              <a:rPr lang="ru-RU" sz="2000" b="1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(лат. </a:t>
            </a:r>
            <a:r>
              <a:rPr lang="en-US" sz="2000" i="1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sapo</a:t>
            </a:r>
            <a:r>
              <a:rPr lang="en-US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— 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мило) — 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група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природних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гл</a:t>
            </a:r>
            <a:r>
              <a:rPr lang="en-US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uk-UA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козид</a:t>
            </a:r>
            <a:r>
              <a:rPr lang="en-US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uk-UA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в, </a:t>
            </a:r>
            <a:r>
              <a:rPr lang="uk-UA" sz="2000" b="1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яка ма</a:t>
            </a:r>
            <a:r>
              <a:rPr lang="uk-UA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є </a:t>
            </a:r>
            <a:r>
              <a:rPr lang="uk-UA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гемол</a:t>
            </a:r>
            <a:r>
              <a:rPr lang="en-US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uk-UA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тичну</a:t>
            </a:r>
            <a:r>
              <a:rPr lang="uk-UA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uk-UA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поверхневу </a:t>
            </a:r>
            <a:r>
              <a:rPr lang="uk-UA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активн</a:t>
            </a:r>
            <a:r>
              <a:rPr lang="en-US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uk-UA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сть</a:t>
            </a:r>
            <a:r>
              <a:rPr lang="uk-UA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а також 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токсично 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вплива</a:t>
            </a:r>
            <a:r>
              <a:rPr lang="uk-UA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є  на 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холоднокровних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тварин</a:t>
            </a:r>
            <a:r>
              <a:rPr lang="ru-RU" sz="2000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uk-UA" sz="2000" b="1" i="1" dirty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br>
              <a:rPr lang="uk-UA" sz="1600" b="1" i="1" dirty="0">
                <a:solidFill>
                  <a:prstClr val="white"/>
                </a:solidFill>
                <a:ea typeface="+mj-ea"/>
                <a:cs typeface="+mj-cs"/>
              </a:rPr>
            </a:br>
            <a:endParaRPr lang="en-US" sz="1600" dirty="0">
              <a:solidFill>
                <a:prstClr val="white"/>
              </a:solidFill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rtl="0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877272"/>
          </a:xfrm>
        </p:spPr>
        <p:txBody>
          <a:bodyPr>
            <a:normAutofit fontScale="92500" lnSpcReduction="10000"/>
          </a:bodyPr>
          <a:lstStyle/>
          <a:p>
            <a:pPr algn="just" rtl="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сапоніни 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похідними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ціклопентапергідрофенантрена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rtl="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-стеролів, які в положенні 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спіростанову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(I)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фуростанову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(II)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групу.</a:t>
            </a: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сапоніни типові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лілійних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амарилісових,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діоскорейних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норичникових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вони виявлені також в рослинах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родин: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бобових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лютикових</a:t>
            </a:r>
            <a:r>
              <a:rPr lang="ru-RU" sz="2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пасльонових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Вони нетоксичні для теплокровних, але вбивають холоднокровних, наприклад риб. Остання властивість використовувалося первісними народами при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риболовлі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сапоніни мають важливе значення як дешеві вихідні продукти для синтезу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стероїдних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гормонів.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539979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060848"/>
            <a:ext cx="4104457" cy="1945712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Рисунок 8" descr="539979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060848"/>
            <a:ext cx="3528392" cy="199204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Прямоугольник 9"/>
          <p:cNvSpPr/>
          <p:nvPr/>
        </p:nvSpPr>
        <p:spPr>
          <a:xfrm>
            <a:off x="611560" y="4005064"/>
            <a:ext cx="3762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b="1" i="1" dirty="0">
                <a:solidFill>
                  <a:srgbClr val="FFFF00"/>
                </a:solidFill>
              </a:rPr>
              <a:t>I) </a:t>
            </a:r>
            <a:r>
              <a:rPr lang="ru-RU" b="1" i="1" dirty="0" err="1">
                <a:solidFill>
                  <a:srgbClr val="FFFF00"/>
                </a:solidFill>
              </a:rPr>
              <a:t>діосгенін</a:t>
            </a:r>
            <a:r>
              <a:rPr lang="ru-RU" b="1" i="1" dirty="0">
                <a:solidFill>
                  <a:srgbClr val="FFFF00"/>
                </a:solidFill>
              </a:rPr>
              <a:t> (</a:t>
            </a:r>
            <a:r>
              <a:rPr lang="ru-RU" b="1" i="1" dirty="0" err="1">
                <a:solidFill>
                  <a:srgbClr val="FFFF00"/>
                </a:solidFill>
              </a:rPr>
              <a:t>спіростановий</a:t>
            </a:r>
            <a:r>
              <a:rPr lang="ru-RU" b="1" i="1" dirty="0">
                <a:solidFill>
                  <a:srgbClr val="FFFF00"/>
                </a:solidFill>
              </a:rPr>
              <a:t> тип)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4005064"/>
            <a:ext cx="3760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b="1" i="1" dirty="0">
                <a:solidFill>
                  <a:srgbClr val="FFFF00"/>
                </a:solidFill>
              </a:rPr>
              <a:t>II) </a:t>
            </a:r>
            <a:r>
              <a:rPr lang="ru-RU" b="1" i="1" dirty="0" err="1">
                <a:solidFill>
                  <a:srgbClr val="FFFF00"/>
                </a:solidFill>
              </a:rPr>
              <a:t>діосгенін</a:t>
            </a:r>
            <a:r>
              <a:rPr lang="ru-RU" b="1" i="1" dirty="0">
                <a:solidFill>
                  <a:srgbClr val="FFFF00"/>
                </a:solidFill>
              </a:rPr>
              <a:t> (</a:t>
            </a:r>
            <a:r>
              <a:rPr lang="ru-RU" b="1" i="1" dirty="0" err="1">
                <a:solidFill>
                  <a:srgbClr val="FFFF00"/>
                </a:solidFill>
              </a:rPr>
              <a:t>фуростановий</a:t>
            </a:r>
            <a:r>
              <a:rPr lang="ru-RU" b="1" i="1" dirty="0">
                <a:solidFill>
                  <a:srgbClr val="FFFF00"/>
                </a:solidFill>
              </a:rPr>
              <a:t> тип)</a:t>
            </a:r>
            <a:endParaRPr lang="en-US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rtl="0"/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сапоніни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pPr algn="l" rtl="0"/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сапоніни є похідними ізопрену - (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Залежно від кількості сконденсованих кілець ділять на 2 групи: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пентацікліческіе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тетрациклічні.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Пентациклічні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сапоніни в свою чергу поділяються на кілька груп:</a:t>
            </a: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а) група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a-аміріна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Урса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- I</a:t>
            </a:r>
          </a:p>
          <a:p>
            <a:pPr algn="l" rtl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б) група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b-аміріна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олеанана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- II</a:t>
            </a:r>
          </a:p>
          <a:p>
            <a:pPr algn="l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в) група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лупеола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III і ін.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39979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37819" y="2204864"/>
            <a:ext cx="2474341" cy="170173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Рисунок 4" descr="539979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861048"/>
            <a:ext cx="2232248" cy="180243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Рисунок 5" descr="539979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5229201"/>
            <a:ext cx="1449268" cy="16288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TextBox 6"/>
          <p:cNvSpPr txBox="1"/>
          <p:nvPr/>
        </p:nvSpPr>
        <p:spPr>
          <a:xfrm>
            <a:off x="6084168" y="2708920"/>
            <a:ext cx="3059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400" b="1" dirty="0"/>
              <a:t>IC</a:t>
            </a:r>
            <a:r>
              <a:rPr lang="ru-RU" sz="1100" b="1" dirty="0"/>
              <a:t>28-</a:t>
            </a:r>
            <a:r>
              <a:rPr lang="ru-RU" sz="1400" b="1" dirty="0"/>
              <a:t> COOH </a:t>
            </a:r>
            <a:r>
              <a:rPr lang="ru-RU" sz="1400" b="1" dirty="0">
                <a:solidFill>
                  <a:srgbClr val="FFFF00"/>
                </a:solidFill>
              </a:rPr>
              <a:t>(</a:t>
            </a:r>
            <a:r>
              <a:rPr lang="ru-RU" sz="1400" b="1" dirty="0" err="1">
                <a:solidFill>
                  <a:srgbClr val="FFFF00"/>
                </a:solidFill>
              </a:rPr>
              <a:t>урсолова</a:t>
            </a:r>
            <a:r>
              <a:rPr lang="ru-RU" sz="1400" b="1" dirty="0">
                <a:solidFill>
                  <a:srgbClr val="FFFF00"/>
                </a:solidFill>
              </a:rPr>
              <a:t> кислота)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4248" y="4365105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dirty="0"/>
              <a:t>II </a:t>
            </a:r>
            <a:r>
              <a:rPr lang="ru-RU" sz="1400" dirty="0"/>
              <a:t>З</a:t>
            </a:r>
            <a:r>
              <a:rPr lang="ru-RU" sz="1100" dirty="0"/>
              <a:t>28</a:t>
            </a:r>
            <a:r>
              <a:rPr lang="ru-RU" sz="1400" dirty="0"/>
              <a:t>-СООН (</a:t>
            </a:r>
            <a:r>
              <a:rPr lang="ru-RU" sz="1400" b="1" dirty="0" err="1">
                <a:solidFill>
                  <a:srgbClr val="FFFF00"/>
                </a:solidFill>
              </a:rPr>
              <a:t>олеанолова</a:t>
            </a:r>
            <a:r>
              <a:rPr lang="ru-RU" sz="1400" b="1" dirty="0">
                <a:solidFill>
                  <a:srgbClr val="FFFF00"/>
                </a:solidFill>
              </a:rPr>
              <a:t> кислота)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/>
              <a:t> III</a:t>
            </a:r>
            <a:r>
              <a:rPr lang="ru-RU" dirty="0"/>
              <a:t> - </a:t>
            </a:r>
            <a:r>
              <a:rPr lang="ru-RU" sz="1400" dirty="0" err="1"/>
              <a:t>лупеола</a:t>
            </a:r>
            <a:r>
              <a:rPr lang="en-US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2240" y="299695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400" i="1" dirty="0">
                <a:solidFill>
                  <a:srgbClr val="FFFF00"/>
                </a:solidFill>
              </a:rPr>
              <a:t>Сапоніни ниркового чаю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948264" y="4797152"/>
            <a:ext cx="2195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ru-RU" sz="1400" dirty="0" err="1">
                <a:solidFill>
                  <a:srgbClr val="FFFF00"/>
                </a:solidFill>
              </a:rPr>
              <a:t>сапоніни</a:t>
            </a:r>
            <a:r>
              <a:rPr lang="ru-RU" sz="1400" dirty="0">
                <a:solidFill>
                  <a:srgbClr val="FFFF00"/>
                </a:solidFill>
              </a:rPr>
              <a:t> солодки, каштана кінського, сенеги, синюхи блакитної, аралії маньчжурської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rtl="0"/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Тетрациклічні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br>
              <a:rPr lang="ru-RU" sz="1800" dirty="0"/>
            </a:br>
            <a:endParaRPr lang="en-US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algn="l" rtl="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Тетрациклічні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дві групи:</a:t>
            </a: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 група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даммарана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(1) </a:t>
            </a: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циклоартрана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(II).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3997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1228408"/>
            <a:ext cx="3317057" cy="205657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Рисунок 4" descr="539979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4293096"/>
            <a:ext cx="2883144" cy="194476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5"/>
          <p:cNvSpPr txBox="1"/>
          <p:nvPr/>
        </p:nvSpPr>
        <p:spPr>
          <a:xfrm>
            <a:off x="3707904" y="333782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400" dirty="0"/>
              <a:t>I C3, С12 - ОН = </a:t>
            </a:r>
            <a:r>
              <a:rPr lang="ru-RU" sz="1400" dirty="0" err="1"/>
              <a:t>протопанаксдіол</a:t>
            </a:r>
            <a:r>
              <a:rPr lang="ru-RU" sz="1400" dirty="0"/>
              <a:t>, С3, С6, С12 - ОН = </a:t>
            </a:r>
            <a:r>
              <a:rPr lang="ru-RU" sz="1400" dirty="0" err="1"/>
              <a:t>протопанакстріол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020272" y="2060848"/>
            <a:ext cx="2123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сапоніни женьшеню (</a:t>
            </a:r>
            <a:r>
              <a:rPr lang="ru-RU" sz="1600" b="1" dirty="0" err="1">
                <a:solidFill>
                  <a:srgbClr val="FFFF00"/>
                </a:solidFill>
              </a:rPr>
              <a:t>панаксозіди</a:t>
            </a:r>
            <a:r>
              <a:rPr lang="ru-RU" sz="1600" b="1" dirty="0">
                <a:solidFill>
                  <a:srgbClr val="FFFF00"/>
                </a:solidFill>
              </a:rPr>
              <a:t>)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6256" y="4941168"/>
            <a:ext cx="2267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астрагал сапоніни </a:t>
            </a:r>
            <a:r>
              <a:rPr lang="ru-RU" sz="1600" b="1" dirty="0" err="1">
                <a:solidFill>
                  <a:srgbClr val="FFFF00"/>
                </a:solidFill>
              </a:rPr>
              <a:t>шерстистоцветкового</a:t>
            </a:r>
            <a:r>
              <a:rPr lang="ru-RU" sz="1600" b="1" dirty="0">
                <a:solidFill>
                  <a:srgbClr val="FFFF00"/>
                </a:solidFill>
              </a:rPr>
              <a:t> (</a:t>
            </a:r>
            <a:r>
              <a:rPr lang="ru-RU" sz="1600" b="1" dirty="0" err="1">
                <a:solidFill>
                  <a:srgbClr val="FFFF00"/>
                </a:solidFill>
              </a:rPr>
              <a:t>дазіантогенін</a:t>
            </a:r>
            <a:r>
              <a:rPr lang="ru-RU" sz="1600" b="1" dirty="0">
                <a:solidFill>
                  <a:srgbClr val="FFFF00"/>
                </a:solidFill>
              </a:rPr>
              <a:t>)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ФІЗИЧНІ ВЛАСТИВОСТІ САПОНІНІВ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pPr algn="l" rtl="0"/>
            <a:endParaRPr lang="ru-RU" sz="1800" dirty="0"/>
          </a:p>
          <a:p>
            <a:pPr algn="just" rtl="0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- безбарвні або жовтуваті гігроскопічні кристалічні (частіше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) Або аморфні речовини з високою температурою плавлення (з розкладанням).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Розчиняються у воді; водні розчини при струшуванні утворюють стійку піну за рахунок зниження сапонінами поверхневого натягу рідини. Розчинність в полярних розчинниках (воді, спирті) збільшується зі зростанням кількості вуглеводних залишків в молекулі сапонина. Чи не розчиняються в неполярних органічних розчинниках.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аглікони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сапонінів не розчиняються у воді, добре розчиняються в спирті і інших органічних розчинниках.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Водні розчини сапонінів можуть мати кислу або нейтральну реакцію. Кислотні властивості можуть бути обумовлені наявністю карбоксильної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уаглікона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і вуглеводного компонента.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Необхідно мати на увазі, що деякі сапоніни можуть не давати стійкої піни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гліциризин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), А гемоліз крові викликають і інші речовини.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ХІМІЧНІ ВЛАСТИВОСТІ САПОНІНІВ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32648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Сапоніни утворюють (в тому числі і в рослинах) нерозчинні у воді молекулярні комплекси з стеринами, ліпідами, дубильними речовинами, білками. Ці комплекси руйнуються при нагріванні з хлороформом. Тому перед екстракцією сапонінів з сировини, його рекомендують заздалегідь обробити хлороформом в апараті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Сокслета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протягом 2 годин.</a:t>
            </a:r>
          </a:p>
          <a:p>
            <a:pPr algn="l" rt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2. Сапоніни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гідролізуються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ферментами і кислотами.</a:t>
            </a:r>
          </a:p>
          <a:p>
            <a:pPr algn="l" rt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3. З кислотними реагентами (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конц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Кислота сірчана, кремневольфрамовая, оцтовий ангідрид, сурма тривалентне і ін.) Сапоніни утворюють забарвлені продукти за рахунок утворення ненасичених (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поліенових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) Пов'язаних структур.</a:t>
            </a:r>
          </a:p>
          <a:p>
            <a:pPr algn="l" rt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4. Кислі сапоніни, похідні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олеанолової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урсолової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глицирризинової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кислот взаємодіють з лугами, а також солями важких металів (свинець, барій і ін.), утворюючи нерозчинні в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осади.</a:t>
            </a:r>
          </a:p>
          <a:p>
            <a:pPr algn="l" rt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сапоніни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спіростанового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осади з холестерином.</a:t>
            </a:r>
          </a:p>
          <a:p>
            <a:pPr algn="l" rt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6. Водні розчини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тритерпенових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сапонінів частіше дають кислу реакцію, а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стероїдних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- нейтральну.</a:t>
            </a:r>
          </a:p>
          <a:p>
            <a:pPr algn="l" rt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фізичних, біологічних і хімічних властивостях сапонінів засновані методи їх аналізу.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ПОШИРЕННЯ В ПРИРОДІ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5184576"/>
          </a:xfrm>
        </p:spPr>
        <p:txBody>
          <a:bodyPr>
            <a:normAutofit/>
          </a:bodyPr>
          <a:lstStyle/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Сапоніни достовірно виявлені в представниках приблизно 40 сімейств. Більш широко поширені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сапоніни. Найчастіше вони зустрічаються 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родин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Caryophyllaceae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солодка гола, астрагал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шерст</a:t>
            </a:r>
            <a:r>
              <a:rPr lang="uk-UA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истокввітковий</a:t>
            </a:r>
            <a:r>
              <a:rPr lang="uk-UA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женьшень, аралія маньчжурська),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Hippocastanceae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каштан кінський),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Polygonaceae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сенега),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Rosaceae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перстач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прямостоячий,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родовик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лікарський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календула лікарська) і ін. </a:t>
            </a:r>
          </a:p>
          <a:p>
            <a:pPr algn="just" rtl="0"/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сапоніни частіше зустрічаються у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Dioscoreaceae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діоскорея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Agavaceae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агава,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юка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Liliaceae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конвалія),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Scrophulariaceae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наперстянка), </a:t>
            </a:r>
            <a:r>
              <a:rPr lang="en-US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Zygophyllaceae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якірці сланкі) і ін.</a:t>
            </a: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 зборі, сушінні та зберіганні сировини потрібно створити умови, що перешкоджають ферментативному гідролізу сапонінів. Надземні частини збирають в суху погоду, в невелику за обсягом тару (краще кошика, ящики з отворами) і швидко, через 2-3 години (щоб не відбулося самосогревание сировини) доставляють до місця сушки. Сушка для більшості видів рекомендується швидка, в тонкому шарі, при температурі 50-70</a:t>
            </a:r>
            <a:r>
              <a:rPr lang="ru-RU" sz="1800" baseline="30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МЕДИЧНЕ ВИКОРИСТАННЯ САПОНІНІВ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Все сапоніни за рахунок рефлекторного подразнення слизових оболонок володіють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відхаркувальну, сечогінну, проносну дію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сапоніни є вихідним продуктом для синтезу гормональних препаратів (кортизону, прогестерону і ін.) </a:t>
            </a: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Крім того, окремі сапоніни мають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антисклеротичну, гіпотензивну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Діоскора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Якірці сланкі, пажитник сінної),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контрацептивних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(Агави),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антиоксидантну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дією. </a:t>
            </a:r>
          </a:p>
          <a:p>
            <a:pPr algn="just" rtl="0"/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сапоніни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блокують ріст злоякісних пухлин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паріллін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 видів Смілакс).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Окремі сапоніни проявляють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тонізуючу, стимулюючу,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адаптогенное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(Женьшень, аралія маньчжурська);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антиалергічна, що регулює водно-сольовий обмін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(Солодки),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Р-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вітамін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(Каштан кінський),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седативну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(Синюхи блакитної) і ін.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ЯКІСНИЙ АНАЛІЗ САПОНІНІВ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8964488" cy="5949280"/>
          </a:xfrm>
        </p:spPr>
        <p:txBody>
          <a:bodyPr>
            <a:normAutofit fontScale="92500" lnSpcReduction="10000"/>
          </a:bodyPr>
          <a:lstStyle/>
          <a:p>
            <a:pPr algn="just" rtl="0"/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Реакція гемолізу.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Готують витяг на фізіологічному розчині натрію хлориду 1: 30 настоюванням на киплячій водяній бані протягом 30 хвилин. До 2 мл вилучення додають 2 мл 2% суспензії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дефібринованої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крові. У присутності сапонінів утворюється прозорий червоний розчин ( "лакова кров").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Реакція піноутворення.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Водний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витяг із сировини (1: 10) струшують в пробірці протягом 15 сек. Чи не зникає протягом 15 хв піна говорить про можливу присутність сапонінів.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9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Хроматографія в тонкому шарі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Водний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спиртовий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витяг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хроматографують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силікагелі або алюмінію оксиді у відповідній системі розчинників. Для нейтральних сапонінів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н-бутанол - оцтова кислота - вода, для кислих - н-бутанол- водний аміак в різних співвідношеннях. Систему підбирають експериментально. на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хроматограмах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сапоніни виявляють, проявляючи різними кислотними реагентами: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конц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кслота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сірчана, оцтовий ангідрид, 25% розчин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фосфорномолібденовой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кислоти, трихлористе сурма та ін., часто в поєднанні з кобальту хлоридом, ваніліном,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пара-диметиламінобензальдегідом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та ін.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проявляються у вигляді червонувато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буровато-фіолетових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плям.</a:t>
            </a:r>
          </a:p>
          <a:p>
            <a:pPr algn="just" rtl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прояві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хроматограм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1% розчином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сурми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трихлористої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конц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кислотою сірчаною і оцтовим ангідридом утворюють жовті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спіростановие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Плями (реакція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Саньє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хроматографічний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метод дає найбільш достовірну уяву про наявність сапонінів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/>
          </a:bodyPr>
          <a:lstStyle/>
          <a:p>
            <a:pPr algn="just" rtl="0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Реакція 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Лафоном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 2 мл спиртового витягу додають 1 мл кислоти сірчаної концентрованої, 1 мл етанолу і 1 краплю 10% розчину заліза сульфату. У присутності сапонінів утворюється синьо-зелене забарвлення.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5. При додаванні до 2 мл водного витягу 1 мл 10% розчину натрію нітрату і 1 краплі кислоти сірчаної концентрованої утворюється криваво-червоне забарвлення.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6. При додаванні до 2 мл спиртового витягу 1% розчину холестерину утворюється білий осад.</a:t>
            </a: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Реакції осадження.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 пробірки з настоями додають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гідроксид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Мn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ацетат свинцю 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сапоніни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осідають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КІЛЬКІСНЕ ВИЗНАЧЕННЯ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5949280"/>
          </a:xfrm>
        </p:spPr>
        <p:txBody>
          <a:bodyPr>
            <a:normAutofit/>
          </a:bodyPr>
          <a:lstStyle/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Єдиного точного методу кількісного визначення сапонінів в сировині немає, зважаючи на їх різноманітного будови.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 Раніше використовували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гравіметричний метод,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заснований на фізичних властивостях сапонінів: різної розчинності глікозидів і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агликонов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2. В даний час для визначення суми сапонінів і індивідуальних речовин використовують фізико-хімічні методи (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спектрофотометрія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олориметрия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Засновані на здатності сапонінів при нагріванні давати забарвлені продукти з кислотними реагентами. </a:t>
            </a:r>
          </a:p>
          <a:p>
            <a:pPr algn="l" rtl="0"/>
            <a:endParaRPr lang="ru-RU" sz="1800" dirty="0"/>
          </a:p>
          <a:p>
            <a:pPr algn="l" rtl="0"/>
            <a:endParaRPr lang="en-US" sz="1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391" y="4005065"/>
            <a:ext cx="7315017" cy="281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850106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ЯКІСНІ РЕАКЦІЇ НА 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сапоніни</a:t>
            </a:r>
            <a:endParaRPr lang="en-US" sz="2400" b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0" y="836712"/>
            <a:ext cx="8964488" cy="5832648"/>
          </a:xfrm>
        </p:spPr>
        <p:txBody>
          <a:bodyPr>
            <a:noAutofit/>
          </a:bodyPr>
          <a:lstStyle/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реакції осадження</a:t>
            </a:r>
            <a:r>
              <a:rPr lang="ru-RU" sz="2000" u="sng" dirty="0">
                <a:latin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</a:rPr>
              <a:t> У пробірки з настоями додають </a:t>
            </a:r>
            <a:r>
              <a:rPr lang="ru-RU" sz="2000" dirty="0" err="1">
                <a:latin typeface="Times New Roman" pitchFamily="18" charset="0"/>
              </a:rPr>
              <a:t>гідроксид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</a:rPr>
              <a:t>B</a:t>
            </a:r>
            <a:r>
              <a:rPr lang="ru-RU" sz="2000" dirty="0">
                <a:latin typeface="Times New Roman" pitchFamily="18" charset="0"/>
              </a:rPr>
              <a:t>а, </a:t>
            </a:r>
            <a:r>
              <a:rPr lang="ru-RU" sz="2000" dirty="0" err="1">
                <a:latin typeface="Times New Roman" pitchFamily="18" charset="0"/>
              </a:rPr>
              <a:t>Мn</a:t>
            </a:r>
            <a:r>
              <a:rPr lang="ru-RU" sz="2000" dirty="0">
                <a:latin typeface="Times New Roman" pitchFamily="18" charset="0"/>
              </a:rPr>
              <a:t>, ацетат свинцю - </a:t>
            </a:r>
            <a:r>
              <a:rPr lang="ru-RU" sz="2000" dirty="0" err="1">
                <a:latin typeface="Times New Roman" pitchFamily="18" charset="0"/>
              </a:rPr>
              <a:t>сапоніни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</a:rPr>
              <a:t>осідають</a:t>
            </a:r>
            <a:endParaRPr lang="ru-RU" sz="2000" dirty="0">
              <a:latin typeface="Times New Roman" pitchFamily="18" charset="0"/>
            </a:endParaRPr>
          </a:p>
          <a:p>
            <a:pPr algn="l" rtl="0" eaLnBrk="1" hangingPunct="1">
              <a:lnSpc>
                <a:spcPct val="80000"/>
              </a:lnSpc>
              <a:defRPr/>
            </a:pPr>
            <a:endParaRPr lang="ru-RU" sz="2000" dirty="0">
              <a:latin typeface="Times New Roman" pitchFamily="18" charset="0"/>
            </a:endParaRP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Кольорові реакції: Проба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</a:rPr>
              <a:t>Лафоном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</a:rPr>
              <a:t>До 2 мл водного настою додають 1 мл концентрату сірчаної кислоти, 1 мл етанолу, 1 краплю 10% розчину сульфату заліза. При нагріванні з'являється синьо-зелене забарвлення.</a:t>
            </a:r>
          </a:p>
          <a:p>
            <a:pPr algn="l" rtl="0" eaLnBrk="1" hangingPunct="1">
              <a:lnSpc>
                <a:spcPct val="80000"/>
              </a:lnSpc>
              <a:defRPr/>
            </a:pPr>
            <a:endParaRPr lang="ru-RU" sz="2000" dirty="0">
              <a:latin typeface="Times New Roman" pitchFamily="18" charset="0"/>
            </a:endParaRP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реакція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</a:rPr>
              <a:t>Сальківського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</a:rPr>
              <a:t>(З хлороформом і концентрованої сірчаної кислотою). Спиртово-</a:t>
            </a:r>
            <a:r>
              <a:rPr lang="ru-RU" sz="2000" dirty="0" err="1">
                <a:latin typeface="Times New Roman" pitchFamily="18" charset="0"/>
              </a:rPr>
              <a:t>водний</a:t>
            </a:r>
            <a:r>
              <a:rPr lang="ru-RU" sz="2000" dirty="0">
                <a:latin typeface="Times New Roman" pitchFamily="18" charset="0"/>
              </a:rPr>
              <a:t> витяг забарвлюється в жовтий або червоний колір.</a:t>
            </a:r>
          </a:p>
          <a:p>
            <a:pPr algn="l" rtl="0" eaLnBrk="1" hangingPunct="1">
              <a:lnSpc>
                <a:spcPct val="80000"/>
              </a:lnSpc>
              <a:defRPr/>
            </a:pPr>
            <a:endParaRPr lang="ru-RU" sz="2000" dirty="0">
              <a:latin typeface="Times New Roman" pitchFamily="18" charset="0"/>
            </a:endParaRP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Реакція з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</a:rPr>
              <a:t>розчином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</a:rPr>
              <a:t>пятихлористої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 сурми в хлороформі</a:t>
            </a:r>
            <a:r>
              <a:rPr lang="ru-RU" sz="2000" dirty="0">
                <a:latin typeface="Times New Roman" pitchFamily="18" charset="0"/>
              </a:rPr>
              <a:t>; утворюється </a:t>
            </a:r>
            <a:r>
              <a:rPr lang="ru-RU" sz="2000" dirty="0" err="1">
                <a:latin typeface="Times New Roman" pitchFamily="18" charset="0"/>
              </a:rPr>
              <a:t>червоне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</a:rPr>
              <a:t>забарвлення</a:t>
            </a:r>
            <a:r>
              <a:rPr lang="ru-RU" sz="2000" dirty="0">
                <a:latin typeface="Times New Roman" pitchFamily="18" charset="0"/>
              </a:rPr>
              <a:t>, яке переходить в фіолетове.</a:t>
            </a:r>
          </a:p>
          <a:p>
            <a:pPr algn="l" rtl="0" eaLnBrk="1" hangingPunct="1">
              <a:lnSpc>
                <a:spcPct val="80000"/>
              </a:lnSpc>
              <a:defRPr/>
            </a:pPr>
            <a:endParaRPr lang="ru-RU" sz="2000" dirty="0">
              <a:latin typeface="Times New Roman" pitchFamily="18" charset="0"/>
            </a:endParaRP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реакція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</a:rPr>
              <a:t>Саньє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</a:rPr>
              <a:t>(З ваніліном і </a:t>
            </a:r>
            <a:r>
              <a:rPr lang="ru-RU" sz="2000" dirty="0" err="1">
                <a:latin typeface="Times New Roman" pitchFamily="18" charset="0"/>
              </a:rPr>
              <a:t>концентрованою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</a:rPr>
              <a:t>сірчаною</a:t>
            </a:r>
            <a:r>
              <a:rPr lang="ru-RU" sz="2000" dirty="0">
                <a:latin typeface="Times New Roman" pitchFamily="18" charset="0"/>
              </a:rPr>
              <a:t> кислотою); з'являється червоне забарвлення.</a:t>
            </a:r>
          </a:p>
          <a:p>
            <a:pPr algn="l" rtl="0" eaLnBrk="1" hangingPunct="1">
              <a:lnSpc>
                <a:spcPct val="80000"/>
              </a:lnSpc>
              <a:defRPr/>
            </a:pPr>
            <a:endParaRPr lang="ru-RU" sz="2000" dirty="0">
              <a:latin typeface="Times New Roman" pitchFamily="18" charset="0"/>
            </a:endParaRP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реакція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</a:rPr>
              <a:t>Лібермана-Бухарда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</a:rPr>
              <a:t>на </a:t>
            </a:r>
            <a:r>
              <a:rPr lang="ru-RU" sz="2000" dirty="0" err="1">
                <a:latin typeface="Times New Roman" pitchFamily="18" charset="0"/>
              </a:rPr>
              <a:t>стероїдну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</a:rPr>
              <a:t>частину</a:t>
            </a: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</a:rPr>
              <a:t>молекули</a:t>
            </a:r>
            <a:r>
              <a:rPr lang="ru-RU" sz="2000" dirty="0">
                <a:latin typeface="Times New Roman" pitchFamily="18" charset="0"/>
              </a:rPr>
              <a:t> сапонінів. </a:t>
            </a: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ru-RU" sz="2000" dirty="0">
                <a:latin typeface="Times New Roman" pitchFamily="18" charset="0"/>
              </a:rPr>
              <a:t>З оцтовим ангідридом і концентрованої сірчаної кислотою розчини сапонінів на кордоні поділу шарів утворюють червоне кільце, яке потім переходить в фіолетове.</a:t>
            </a:r>
          </a:p>
          <a:p>
            <a:pPr algn="l" rtl="0" eaLnBrk="1" hangingPunct="1">
              <a:defRPr/>
            </a:pPr>
            <a:endParaRPr lang="ru-RU" sz="20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rtl="0"/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АНАЛІТИЧНІ ПОКАЗНИКИ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just" rtl="0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пінне число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найменша концентрація вилучення з 1 г сировини, при струшуванні якого протягом 15 сек утворюється стійка протягом 15 хв піна. Заснований на фізичні властивості сапонінів.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Гемолітичний індекс 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найменша концентрація вилучення з 1 г сировини або розчину чистого сапонина, яка викликає гемоліз еритроцитів, що містяться в  1 мл 2% розчину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дефібринованої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крові барана. </a:t>
            </a:r>
          </a:p>
          <a:p>
            <a:pPr algn="just" rtl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Витяг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сапонінів і розведення проводять фізіологічним розчином. Готується серія розведень і визначається найменша концентрація. При роботі з кров'ю інших тварин паралельно ставлять контроль зі стандартним сапоніном (0,02% розчин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дигітоніну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). Результати виражають співвідношенням маси сировини (1 г) і розведення. Наприклад 1: 5000, 1: 20000 і т.д.</a:t>
            </a:r>
          </a:p>
          <a:p>
            <a:pPr algn="just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методи не дають уявлення про кількісний (%) вмісті сапонінів, а свідчать про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поверхневу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гемолітичну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активності.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Фактори, що впливають на накопичення сапонінів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31224" cy="4525963"/>
          </a:xfrm>
        </p:spPr>
        <p:txBody>
          <a:bodyPr>
            <a:normAutofit/>
          </a:bodyPr>
          <a:lstStyle/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1) Географічний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переважно у південних рослин;</a:t>
            </a: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Освітленість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позитивно впливає на накопичення (проте женьшень вимагає затемнення);</a:t>
            </a: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Грунтовий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внесення добрив збільшує вміст сапонінів;</a:t>
            </a:r>
          </a:p>
          <a:p>
            <a:pPr algn="just" rt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Вік рослини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Діоскора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другий рік розвитку сапонінів в 2 рази менше, ніж на четвертий.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Рослинна сировина, що містить </a:t>
            </a:r>
            <a:r>
              <a:rPr lang="ru-RU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сапоніни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17032"/>
            <a:ext cx="2664296" cy="304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852936"/>
            <a:ext cx="3096344" cy="232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8114" y="1556792"/>
            <a:ext cx="285588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06613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корінням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Діоскореї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ніппонської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Rhizomata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cum </a:t>
            </a:r>
            <a:r>
              <a:rPr lang="en-US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radicibus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Dioscoreae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nipponicae</a:t>
            </a:r>
            <a:b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Діоскорея</a:t>
            </a: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ніппонська</a:t>
            </a: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Dioscorea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nipponica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діоскорейних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Dioscoreaceae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868144" cy="558924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Трав'яниста багаторічна рослина - дводомна ліана: в'юнкі стебла можуть бути завдовжки 5-7 м і більше. Кореневища товсті, до 3 см в діаметрі, розгалужені, з численними тонкими і жорсткими корінням довжиною до 1 м.</a:t>
            </a:r>
          </a:p>
          <a:p>
            <a:pPr algn="just" rtl="0"/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Диоскорея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кавказька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багаторічна дводомна трав'яниста ліана з втечами довжиною до 2,5-3,5 м.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Диоскорея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кавказька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ендемічна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рослина Кавказу, зустрічається в основному в західній частині Закавказзя (Абхазія і Адлерский район Краснодарського краю).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Розріджені широколисті та мішані ліси, лісові галявини, узлісся, долини річок, струмків 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 дикорослих рослин збір сировини починають виробляти з травня і ведуть до глибокої осені.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 заходи.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 слід викопувати кореневища цілком; частина їх необхідно залишати для відновлення заростей.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Швидка сушка досягається в вогневих сушарках при температурі 60-70 ° С.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628800"/>
            <a:ext cx="2899209" cy="386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84168" y="558924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600" b="1" i="1" dirty="0" err="1">
                <a:solidFill>
                  <a:srgbClr val="FFFF00"/>
                </a:solidFill>
              </a:rPr>
              <a:t>Диоскорея</a:t>
            </a:r>
            <a:r>
              <a:rPr lang="ru-RU" sz="1600" b="1" i="1" dirty="0">
                <a:solidFill>
                  <a:srgbClr val="FFFF00"/>
                </a:solidFill>
              </a:rPr>
              <a:t> японська</a:t>
            </a:r>
          </a:p>
          <a:p>
            <a:pPr algn="l" rtl="0"/>
            <a:r>
              <a:rPr lang="ru-RU" sz="1600" b="1" i="1" dirty="0">
                <a:solidFill>
                  <a:srgbClr val="FFFF00"/>
                </a:solidFill>
              </a:rPr>
              <a:t>(</a:t>
            </a:r>
            <a:r>
              <a:rPr lang="en-US" sz="1600" b="1" i="1" dirty="0" err="1">
                <a:solidFill>
                  <a:srgbClr val="FFFF00"/>
                </a:solidFill>
              </a:rPr>
              <a:t>Dioscorea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nipponica</a:t>
            </a:r>
            <a:r>
              <a:rPr lang="en-US" sz="1600" b="1" i="1" dirty="0">
                <a:solidFill>
                  <a:srgbClr val="FFFF00"/>
                </a:solidFill>
              </a:rPr>
              <a:t> Makino</a:t>
            </a:r>
            <a:r>
              <a:rPr lang="en-US" sz="1600" dirty="0"/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0" y="260350"/>
            <a:ext cx="4495800" cy="586581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ХІМІЧНИЙ СКЛАД</a:t>
            </a:r>
          </a:p>
          <a:p>
            <a:pPr algn="just" rt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Діоскореї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кавказької містять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 25%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стероїдних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глікозидів (сапонінів),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Діоскора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ніпонської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до 8%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Найбільш важливі з них 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протодіосцин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протограціллін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діосцін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(1-1,2%).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агліконом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цих сполук є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діосгенін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Останній служить в даний час сировиною для синтезу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кортизону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інших кортикостероїдів. У кореневищах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Діоскора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ніпонської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виявлені також крохмаль і жироподібні речовини. мексиканські види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Діоскора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містять значно більше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діосцін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зберігають в ящиках і мішках. Термін придатності 2 роки.</a:t>
            </a:r>
          </a:p>
          <a:p>
            <a:pPr marL="0" indent="0" algn="just" rtl="0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Поліспонін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зберігають за списком Б.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регламентовано вимогами ФС 42-1521-80.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засоби. </a:t>
            </a:r>
          </a:p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Препарат "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поліспонін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"(Таблетки по 0,1 г).</a:t>
            </a:r>
          </a:p>
          <a:p>
            <a:pPr algn="just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діоспонін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8140" y="4797153"/>
            <a:ext cx="381602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716016" y="3573016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1" dirty="0" err="1">
                <a:solidFill>
                  <a:srgbClr val="FFFF00"/>
                </a:solidFill>
              </a:rPr>
              <a:t>Діоскор</a:t>
            </a:r>
            <a:r>
              <a:rPr lang="en-US" sz="1600" b="1" dirty="0">
                <a:solidFill>
                  <a:srgbClr val="FFFF00"/>
                </a:solidFill>
              </a:rPr>
              <a:t>é</a:t>
            </a:r>
            <a:r>
              <a:rPr lang="ru-RU" sz="1600" b="1" dirty="0">
                <a:solidFill>
                  <a:srgbClr val="FFFF00"/>
                </a:solidFill>
              </a:rPr>
              <a:t>я </a:t>
            </a:r>
            <a:r>
              <a:rPr lang="ru-RU" sz="1600" b="1" dirty="0" err="1">
                <a:solidFill>
                  <a:srgbClr val="FFFF00"/>
                </a:solidFill>
              </a:rPr>
              <a:t>кавк</a:t>
            </a:r>
            <a:r>
              <a:rPr lang="en-US" sz="1600" b="1" dirty="0">
                <a:solidFill>
                  <a:srgbClr val="FFFF00"/>
                </a:solidFill>
              </a:rPr>
              <a:t>á</a:t>
            </a:r>
            <a:r>
              <a:rPr lang="ru-RU" sz="1600" b="1" dirty="0" err="1">
                <a:solidFill>
                  <a:srgbClr val="FFFF00"/>
                </a:solidFill>
              </a:rPr>
              <a:t>зская</a:t>
            </a:r>
            <a:r>
              <a:rPr lang="ru-RU" sz="1600" b="1" dirty="0">
                <a:solidFill>
                  <a:srgbClr val="FFFF00"/>
                </a:solidFill>
              </a:rPr>
              <a:t> </a:t>
            </a:r>
          </a:p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(Лат. </a:t>
            </a:r>
            <a:r>
              <a:rPr lang="en-US" sz="1600" b="1" dirty="0" err="1">
                <a:solidFill>
                  <a:srgbClr val="FFFF00"/>
                </a:solidFill>
              </a:rPr>
              <a:t>Dioscorea</a:t>
            </a: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err="1">
                <a:solidFill>
                  <a:srgbClr val="FFFF00"/>
                </a:solidFill>
              </a:rPr>
              <a:t>caucasica</a:t>
            </a:r>
            <a:r>
              <a:rPr lang="ru-RU" sz="1600" b="1" dirty="0">
                <a:solidFill>
                  <a:srgbClr val="FFFF00"/>
                </a:solidFill>
              </a:rPr>
              <a:t>)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25018"/>
            <a:ext cx="1512168" cy="2800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2776" y="1196752"/>
            <a:ext cx="2148466" cy="235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1274" y="2636912"/>
            <a:ext cx="1212726" cy="242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ТРАВА ЯКОРЦІВ СЛАНКИХ –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HERBA TRIBULI TERRESTRIS</a:t>
            </a: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ЯКІРЦІ СЛАНКІ –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TRIBULUS TERRESTRIS</a:t>
            </a:r>
            <a:b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РОДИНА ПАРНОЛИСТОВІ -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ZYGOPHYLLACEAE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5112568" cy="5589240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Однорічна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короткоопушена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трав'яниста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рослина. Стебла простягнені по землі,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гіллясті, довжиною 10-120 см. Листки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супротивні,парно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-перисто-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Довжиною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3-8 см, з 6-8 парами дрібних довгастих листочків.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Виростає зазвичай в сухих степах на півдні європейської частини СНД (Україна, Крим, Молдова, низинах Дону і Волги).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Заготівлю трави проводять в період цвітіння і плодоношення (червень-вересень). Природні ресурси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якорцев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сланких здатні задовольнити потребу в цьому виді сировини. 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Якість сировини регламентовано вимогами ВФС 42-827-79.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Зберігають за загальним списком в сухих, добре провітрюваних приміщеннях. Термін придатності 5 років.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Надземна частина містить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сапоніни: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тріллін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діосцін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діосгенін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(2%),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граціллін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протодіосцин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 ін.;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алкалоїди та дубильні речовини.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556792"/>
            <a:ext cx="3199108" cy="240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2107" y="4149080"/>
            <a:ext cx="3329946" cy="249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251520" y="476250"/>
            <a:ext cx="4244280" cy="564991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l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1. Препарат "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Трибуспонін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представляє собою суміш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стероїдних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сапонінів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який надає антисклеротичну дію.</a:t>
            </a:r>
          </a:p>
          <a:p>
            <a:pPr algn="l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2. Препарат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Трібестан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підсилює синтез статевих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стероїдних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гормонів.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60649"/>
            <a:ext cx="3750568" cy="387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221088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юки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славної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Yuccae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gloriosae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Юкка славна - 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Yucca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gloriosa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агавових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Agavaceae</a:t>
            </a:r>
            <a:endParaRPr lang="en-US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5328592" cy="525780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Багаторічний вічнозелений чагарник до 1,5 м заввишки з простим або гіллястим здерев'янілим стволом. Листя велике (до 70 см в довжину і 3,5 см в ширину), лінійні, шкірясті, з ігловідную загостреними верхівками.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Родина - Мексика і напівпустельні райони південно-західних штатів США. Культивують в Європі в якості екзотичної рослини в садах і парках. У СНД введена в культуру в Криму і Закавказзі.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Заготівля, первинна обробка,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Листя юки збирають вручну або механізованим шляхом, звільняють від сторонніх частин рослини і направляють на сушку. Сушать на сонці і на токах, розкладаючи тонким шаром.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регламентовано вимогами ТУ 88-02-79.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виробництва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тігогеніна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 основі якого синтезують гормональні кортикостероїдні препарати.</a:t>
            </a:r>
          </a:p>
          <a:p>
            <a:pPr algn="l" rtl="0"/>
            <a:endParaRPr lang="en-US" sz="1600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0969" y="1268759"/>
            <a:ext cx="2787495" cy="286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2433" y="4509120"/>
            <a:ext cx="3040047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Рослинна сировина, що містить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сапоніни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25717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861048"/>
            <a:ext cx="1905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556792"/>
            <a:ext cx="42862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КОРЕНІ СОЛОДКИ – 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GLYCYRRHIZAE RADICES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СОЛОДКА ГОЛА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GLYCYRRHIZA GLABRA L.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СОЛОДКА УРАЛЬСЬКА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GLYCYRRHIZAE URALENSIS FISCH., 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БОБОВІ -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FABACEAE (LEGUMINOSAE)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148064" cy="5257800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uk-UA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арактеристи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Багаторічна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корнеотприскова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трав'яниста рослина заввишки 50-100 (150) см з потужно розвиненою підземною частиною, що складається з короткого товстого кореневища і вертикального головного кореня.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Виростає в заплавах і долинах річок степових і напівпустельних районів Центральної Азії, Кавказу, Казахстану, півдня європейської частини. Віддає перевагу місцеперебування, тимчасово затоплювані в весняно-літній період і з відносно високим стоянням грунтових вод.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Заготівля, первинна обробка і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Заготовляють солодку з березня по листопад в залежності від району заготовок. Промислові заготовки ведуть механізованим способом.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несприятливих погодних умовах сушку можна проводити під навісами або в сушарках при температурі нагріву кореня не вище 50 ° С.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регламентовано вимогами ГФ Х і ГОСТ 22839-77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3" descr="солодкаГРИНК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61044" y="1600200"/>
            <a:ext cx="3431436" cy="499745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467544" y="260350"/>
            <a:ext cx="8208912" cy="633700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зберігають за загальним списком в сухому, добре провітрюваному приміщенні. Термін придатності 10 років.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підземних органах виявлені: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тритерпеновий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сапонін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гліциризин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(До 23%),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надає коріння солодкий смак, - це кальцієва і калієва солі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глицирризиновой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кислоти,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агликоном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якої є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гліцірретінова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гліцірретовая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кислота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вуглеводна частина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гліциризину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представлена ​​двома молекулами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глюкуронової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флаванона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халкони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ліквірітін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ізоліквірітін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.); полісахариди (крохмаль, пектинові речовини). Кореневища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гліциризину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коріння. 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надземної частини солодки голої присутні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сапоніни, дубильні речовини,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ефірні масла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Це відкриває перспективи використання в медицині трави солодки голої як можливого сировини для створення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протизапальної,протистоцидної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спазмолітичної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противірусної дії.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7341" y="3787314"/>
            <a:ext cx="5398955" cy="3070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6228184" cy="6597352"/>
          </a:xfrm>
        </p:spPr>
        <p:txBody>
          <a:bodyPr>
            <a:normAutofit fontScale="62500" lnSpcReduction="20000"/>
          </a:bodyPr>
          <a:lstStyle/>
          <a:p>
            <a:pPr algn="ctr" rtl="0">
              <a:buNone/>
            </a:pPr>
            <a:r>
              <a:rPr lang="ru-RU" sz="23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Медичне</a:t>
            </a:r>
            <a:r>
              <a:rPr lang="ru-RU" sz="23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застосування</a:t>
            </a:r>
          </a:p>
          <a:p>
            <a:pPr algn="l" rtl="0">
              <a:buNone/>
            </a:pPr>
            <a:endParaRPr lang="ru-RU" sz="2000" b="1" dirty="0"/>
          </a:p>
          <a:p>
            <a:pPr algn="l" rtl="0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СОЛОДКИ СИРОП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GLYCYRRIHIZAE SYRUP)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сироп 4 г / 100 г: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50 або 100 м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ДОКТОР МОМ® РОСЛИННІ ПАСТИЛКИ ВІД КАШЛЮ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DOKTOR MOM® HERBAL COUGH LOZENGES)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пастилки (апельсинові): 16, 20 або 24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шлунково-КИШКОВИЙ ЗБІР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GASTROINTESTINALES SPECIES)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збір рослинний - сировина подрібнене: пак. 50 г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сечогінні збори №2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DIURETICAE SPECIES №2)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збір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рослинний-сировина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подрібнене 75 г: пак.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ГРУДНОЙ ЕЛІКСИР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PECTORALES ELIXIR)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еліксир: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25 мл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МІКСТУРА ВІД КАШЛЮ ДЛЯ ДІТЕЙ СУХА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MIXTURE CONTA TUSSIS FOR CHILDREN SICCUM)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порошок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пригот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р-ра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/ Прийому всередину: пляшки 200 мл 1 шт., 1,47 г пакетики паперові ламінують 5 або 10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ГРУДНОЙ ЗБІР №2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PECTORALES SPECIES №2)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збір рослинний - сировина подрібнене: пакети 25 г, 35 г, 50 г, 75 г або 100 г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ТРАВІСИЛ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TRAVISIL)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/ Розсмоктування лимонні: 16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ІНСТІ®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INSTI)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гранули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пригот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р-ра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/ Прийому всередину: саше 5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АМТЕРСОЛ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AMTERSOL)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сироп: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100 г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СОЛОДКИ КОРІННЯ (GLYCYRRHIZAE RADIX) ◊ сировина рослинна подрібнене: пачки 50 г, 75 г або 100 г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Елекасол (ELECASOL) ◊ збір рослинний - сировина подрібнене: пачки по 30, 35, 40, 50, 60, 75 або 100 м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ДОКТОР МОМ® РОСЛИННІ ПАСТИЛКИ ВІД КАШЛЮ (DOKTOR MOM® HERBAL COUGH LOZENGES) ◊ пастилки (малинові): 16, 20 або 24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протигемороїдальний ЗБІР (ANTIHAEMORRHOIDAS SPECIES) ◊ збір ростить. - порошок 2 г: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фільтр-пакети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10, 20, 24, 30 або 50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ФІТОГАСТРОЛ (шлунково-КИШКОВИЙ ЗБІР)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PHYTOGASTROL (GASTRO-INTESTINAL SPECIES))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збір рослинний - порошок 2 г: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фільтр-пакети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10 або 20 шт.</a:t>
            </a:r>
          </a:p>
          <a:p>
            <a:pPr algn="l" rtl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ОРИГІНАЛЬНИЙ ВЕЛИКИЙ БАЛЬЗАМ БІТТНЕРА®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ORIGINAL GROSSER BITTNER BALSAM) ◊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бальзам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/ Прийому всередину і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наружн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прим. 50 мл, 100 мл або 250 мл: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en-US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88640"/>
            <a:ext cx="2524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96416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8932" y="4869160"/>
            <a:ext cx="2265068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352928" cy="136815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корінням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синюхи 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Rhizomata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cum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radicibus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Polemonii</a:t>
            </a:r>
            <a:br>
              <a:rPr lang="uk-UA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Синюха блакитна -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Polemonium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caeruleum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L., 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сінюхових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Polemoniaceae</a:t>
            </a:r>
            <a:endParaRPr lang="en-US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340768"/>
            <a:ext cx="5760640" cy="540060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Багаторічна трав'яниста рослина 35-120 см заввишки з горизонтальним, нерозгалуженим або слабо розгалуженим товстим (до 3 см) коротким (до 5 см) кореневищем, густо засаджені світлими сірувато-жовтими кореневими мочками.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Широко поширений в лісовій і лісостеповій зонах європейської частини Росії і в Східному Сибіру. Зростає на сирих, досить багатих гумусом грунтах, в умовах помірного і значного затінення. - береги річок, сирі луки і зарості чагарників в долинах річок.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культивують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Україні,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Білорусі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первинна обробка,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Збирання кореневищ з корінням проводять восени першого або навесні-восени другого року вегетації. Сушать на сонці або в сушарках при температурі нагріву сировини не більше 60 ° С.</a:t>
            </a: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регламентовано вимогами ГФ XI,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№ 1 до ФС ГФ XI,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2, ст. 74 (08.07.98 р).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синюхаГРИНК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01854"/>
            <a:ext cx="3275856" cy="43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4860032" cy="640871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зберігають у звичайних умовах. Термін придатності 2 роки.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Головні діючі речовини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пентацікліческіе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сапоніни групи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b-аміріна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полемонозіди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аглікони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яких представлені переважно ефірами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високогідроксілірованних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тритерпенових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спиртів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лонгіспіогенола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AR1-баррігенола, R1-баррігенола,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камелліагеніна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Е і ін.) І оцтової,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тігліновой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ангеліковую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a-метілмасляная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пропионовой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Ізобутиловий кислот. 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Застосовується як відхаркувальний, седативний,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гіпотензивний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хворобі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серцево-судинної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системи (гіпертензія,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кардіоневроз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вегето-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дистонія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інфекції (туберкульоз легенів, коклюш, дизентерія), хвороби дихальної системи (бронхіт, пневмонія,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бронхоектази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Хвороби травної системи (виразкова хвороба шлунка та 12-палої кишки) і ін. Застосовують відвар і в складі зборів. Випускають брикети.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4624"/>
            <a:ext cx="2592288" cy="312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8144" y="3140968"/>
            <a:ext cx="3275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FF00"/>
                </a:solidFill>
              </a:rPr>
              <a:t>Rhizomata</a:t>
            </a:r>
            <a:r>
              <a:rPr lang="en-US" sz="1600" b="1" i="1" dirty="0">
                <a:solidFill>
                  <a:srgbClr val="FFFF00"/>
                </a:solidFill>
              </a:rPr>
              <a:t> cum </a:t>
            </a:r>
            <a:r>
              <a:rPr lang="en-US" sz="1600" b="1" i="1" dirty="0" err="1">
                <a:solidFill>
                  <a:srgbClr val="FFFF00"/>
                </a:solidFill>
              </a:rPr>
              <a:t>radicibus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Polemonii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dirty="0"/>
              <a:t>- </a:t>
            </a:r>
            <a:r>
              <a:rPr lang="ru-RU" sz="1600" b="1" dirty="0"/>
              <a:t>кореневища з корінням синюхи</a:t>
            </a:r>
            <a:endParaRPr lang="en-US" sz="16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0650" y="3714750"/>
            <a:ext cx="39433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pPr algn="just" rtl="0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Аралія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висока (Аралия маньчжурська) -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elata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Miq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 Seem. (= A.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mandshurica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Rupr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et Maxim.),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Коріння аралії маньчжурської - 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Radices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Araliae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mandshuricae</a:t>
            </a:r>
            <a:r>
              <a:rPr lang="en-US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аралієвих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Araliaceae</a:t>
            </a:r>
            <a:endParaRPr lang="en-US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700808"/>
            <a:ext cx="6156176" cy="515719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Невелике колюче швидко зростаюче деревце висотою 3-6 м з поверхневою кореневою системою. За зовнішнім виглядом нагадує пальму, так як тонкий,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прямий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негалузистий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стовбур, густо засіяний короткими міцними шипами.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Виростає на багатих, добре зволожених грунтах в кедрово-широколистяних лісах на освітлених місцях, а також на гарі, лісосіках, що виникли на місці кедрово-широколистяних лісів.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Заготівля, первинна обробка і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заготівлі слід використовувати лише 5-15-річні екземпляри рослин. Коріння заготовляють восени, починаючи з вересня, а також навесні до розпускання листя (квітень-перша половина травня). Сушать сировину в сушарках при температурі до 60 ° С або в добре провітрюваних приміщеннях, а в суху погоду - на відкритому повітрі.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повинно відповідати вимогам ГФ XI, ст. 65.</a:t>
            </a:r>
          </a:p>
          <a:p>
            <a:pPr algn="l" rtl="0"/>
            <a:endParaRPr lang="en-US" sz="1600" dirty="0"/>
          </a:p>
        </p:txBody>
      </p:sp>
      <p:pic>
        <p:nvPicPr>
          <p:cNvPr id="5" name="Picture 6" descr="аралияГРИНК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56051" y="1926465"/>
            <a:ext cx="2952453" cy="4273482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179388" y="188913"/>
            <a:ext cx="8641084" cy="6408737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Основні діючі речовини коренів аралії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пентаціклічні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сапоніни групи b-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аміріна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олеанолової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кислоти.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Головні з них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аралозіди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А, В, С.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Розрізняються вони за складом вуглеводної частини і місця приєднання цукрів. кількісний вміст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аралозидов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залежить від фази розвитку рослини і діаметра коренів. Максимальним воно буває в фазу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бутонізації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в період плодоношення в коренях діаметром до 5 мм (11-12%). Зі збільшенням діаметра коренів зміст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аралозидов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знижується, так як знаходяться вони головним чином в корі коренів, а з віком частка кори по відношенню до деревини зменшується.</a:t>
            </a:r>
          </a:p>
          <a:p>
            <a:pPr algn="just" rtl="0"/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Аралозиди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також в корі стовбурів (2,8-4,7%), які можуть бути додатковим сировинним джерелом їх отримання. Крім сапонінів коріння аралії накопичують ефірну олію, смоли.</a:t>
            </a:r>
          </a:p>
          <a:p>
            <a:pPr algn="l" rtl="0"/>
            <a:endParaRPr lang="ru-RU" sz="1600" dirty="0"/>
          </a:p>
          <a:p>
            <a:pPr algn="l" rtl="0"/>
            <a:endParaRPr lang="ru-RU" sz="1600" dirty="0"/>
          </a:p>
          <a:p>
            <a:pPr algn="l" rtl="0"/>
            <a:endParaRPr lang="ru-RU" sz="1600" dirty="0"/>
          </a:p>
          <a:p>
            <a:pPr algn="l" rtl="0"/>
            <a:endParaRPr lang="ru-RU" sz="1600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075108"/>
            <a:ext cx="6768752" cy="3666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260648"/>
            <a:ext cx="4392488" cy="6336704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Сировина зберігають за загальними правилами. Термін придатності 3 роки.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 коренів аралії отримують тонізуючі препарати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сапарал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 і настоянку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Які застосовують при гіпотонії, астенії, депресивних станах.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Коріння аралії входять до складу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гіпоглікемічних зборів "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Арфазетин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 і "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Мірфазін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Використовується для приготування тонізуючих напоїв,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складі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БАДів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1512" y="262721"/>
            <a:ext cx="3736952" cy="28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20072" y="3068960"/>
            <a:ext cx="36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i="1" dirty="0">
                <a:solidFill>
                  <a:srgbClr val="FFFF00"/>
                </a:solidFill>
              </a:rPr>
              <a:t>Radices </a:t>
            </a:r>
            <a:r>
              <a:rPr lang="en-US" sz="1600" b="1" i="1" dirty="0" err="1">
                <a:solidFill>
                  <a:srgbClr val="FFFF00"/>
                </a:solidFill>
              </a:rPr>
              <a:t>Araliae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mandshuricae</a:t>
            </a:r>
            <a:r>
              <a:rPr lang="en-US" sz="1600" b="1" i="1" dirty="0">
                <a:solidFill>
                  <a:srgbClr val="FFFF00"/>
                </a:solidFill>
              </a:rPr>
              <a:t> - </a:t>
            </a:r>
            <a:endParaRPr lang="ru-RU" sz="1600" b="1" i="1" dirty="0">
              <a:solidFill>
                <a:srgbClr val="FFFF00"/>
              </a:solidFill>
            </a:endParaRPr>
          </a:p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коріння аралії маньчжурської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645024"/>
            <a:ext cx="2524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50912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1368152"/>
          </a:xfrm>
        </p:spPr>
        <p:txBody>
          <a:bodyPr>
            <a:noAutofit/>
          </a:bodyPr>
          <a:lstStyle/>
          <a:p>
            <a:pPr algn="l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НАСІННЯ КІНСЬКОГО КАШТАНА 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SEMINA AESCULI HIPPOCASTANI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КІНСЬКИЙ КАШТАН 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AESCULUS HIPPOCASTANUM L.,</a:t>
            </a:r>
            <a:b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КІНСЬКОГО КАШТАНА 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AESCULI HIPPOCASTANI </a:t>
            </a:r>
            <a:b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КІНСКОКАШТАНОВІ - </a:t>
            </a:r>
            <a:r>
              <a:rPr lang="en-US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HIPPOCASTANACEAE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652120" cy="525780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характеристикака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Листопадне дерево висотою до 30 см з добре розвиненою кореневою системою і широкої густою кроною. Листки супротивні, на довгих черешках до 25 см в діаметрі,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пальчатосложниє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Складаються з 5-7 сидячих листочків оберненояйцеподібні форми, загострених до верхівки і клиновидно звужених до основи. Цвіте в травні-червні, плоди дозрівають у вересні-жовтні.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 проживання.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Родина - Балкани (Південна Болгарія, Північна Греція). Культивується на Україні.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Заготівля, первинна обробка і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Збирають цілком зрілі обсипалися плоди. Насіння звільняють від околоплодника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сушать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Сушка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повітряно-тіньова або в сушарках при температурі нагрівання насіння не вище 50 ° С.</a:t>
            </a:r>
          </a:p>
          <a:p>
            <a:pPr algn="just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Листя збирають вручну, сушать в тіні на повітрі або в сушарках при температурі 50-60 ° С.</a:t>
            </a:r>
          </a:p>
          <a:p>
            <a:pPr algn="just" rt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Контроль якості сировини здійснюють на підставі вимог ТУ 64-4-75-87.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441155"/>
            <a:ext cx="2736304" cy="272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228184" y="4221088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dirty="0" err="1">
                <a:solidFill>
                  <a:srgbClr val="FFFF00"/>
                </a:solidFill>
              </a:rPr>
              <a:t>Semina</a:t>
            </a: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err="1">
                <a:solidFill>
                  <a:srgbClr val="FFFF00"/>
                </a:solidFill>
              </a:rPr>
              <a:t>Aesculi</a:t>
            </a:r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en-US" sz="1600" b="1" dirty="0" err="1">
                <a:solidFill>
                  <a:srgbClr val="FFFF00"/>
                </a:solidFill>
              </a:rPr>
              <a:t>hippocastani</a:t>
            </a:r>
            <a:r>
              <a:rPr lang="en-US" sz="1600" b="1" dirty="0">
                <a:solidFill>
                  <a:srgbClr val="FFFF00"/>
                </a:solidFill>
              </a:rPr>
              <a:t> - </a:t>
            </a:r>
            <a:endParaRPr lang="ru-RU" sz="1600" b="1" dirty="0">
              <a:solidFill>
                <a:srgbClr val="FFFF00"/>
              </a:solidFill>
            </a:endParaRPr>
          </a:p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насіння кінського каштана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4968552" cy="6336704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Насіння містить кумарини ряду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метокси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оксикумарину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ескулін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фраксин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 10% 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тритерпенових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сапонінів (</a:t>
            </a:r>
            <a:r>
              <a:rPr lang="ru-RU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есцин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ін.);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спіреозід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тріозіди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кемпферола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 крохмаль (50%), жирне масло (6-8%), білкові речовини (8-10%), трохи дубильних речовин.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 насіння отримують препарат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ескузан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сапонін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есцин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Який входить в препарат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Есфлазід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Останній застосовують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венотонизуючий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антитромбогенний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венозному застої і розширенні вен нижніх кінцівок.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9250" y="44625"/>
            <a:ext cx="369921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924944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b="15798"/>
          <a:stretch/>
        </p:blipFill>
        <p:spPr bwMode="auto">
          <a:xfrm>
            <a:off x="3779912" y="4077072"/>
            <a:ext cx="1905000" cy="1604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228998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ЛИСТЯ ОРТОСИФОНА ТИЧИНКОВОГО (НИРКОВОГО ЧАЮ)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FOLIA ORTHOSIPHONIS STAMINEI</a:t>
            </a:r>
            <a:br>
              <a:rPr lang="uk-UA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ОРТОСИФОН ТИЧИНКОВИЙ (НИРКОВИЙ ЧАЙ)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ORTHOSIPHON STAMINEUS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ГУБОЦВІТІ -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LAMIACEAE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464496" cy="5257800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Багаторічний,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сільно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галузистий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напівчагарник, що досягає 1,5 м у висоту; в культурі - як однорічна (висотою до 80 см).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Родина - екваторіальна зона Південно-Східної Азії; культивується в Аджарії (Грузія).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Заготівля, первинна обробка і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Листя і верхівки пагонів зі стеблом товщиною не більше 2,5 мм і довжиною до 120 мм збирають вручну 5-6 разів протягом літа. Їх поміщають в тінь для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завяливания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ферментації на 1-1,5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потім швидко сушать на сонці або в сушарках при 30-35 ° С. 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регламентовано вимогами ГФ XI. т 2, ст.21, стр267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пентацікліческіе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сапоніни,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a-аміріна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мезоінозіт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Солі калію, гіркий глікозид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ортосіфонін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Дубильні речовини.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197851"/>
            <a:ext cx="2808312" cy="325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24128" y="4581128"/>
            <a:ext cx="3096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i="1" dirty="0">
                <a:solidFill>
                  <a:srgbClr val="FFFF00"/>
                </a:solidFill>
              </a:rPr>
              <a:t>Folia </a:t>
            </a:r>
            <a:r>
              <a:rPr lang="en-US" sz="1600" b="1" i="1" dirty="0" err="1">
                <a:solidFill>
                  <a:srgbClr val="FFFF00"/>
                </a:solidFill>
              </a:rPr>
              <a:t>Orthosiphonis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staminei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dirty="0">
                <a:solidFill>
                  <a:srgbClr val="FFFF00"/>
                </a:solidFill>
              </a:rPr>
              <a:t>-</a:t>
            </a:r>
            <a:endParaRPr lang="ru-RU" sz="1600" b="1" dirty="0">
              <a:solidFill>
                <a:srgbClr val="FFFF00"/>
              </a:solidFill>
            </a:endParaRPr>
          </a:p>
          <a:p>
            <a:pPr algn="l" rtl="0"/>
            <a:r>
              <a:rPr lang="en-US" sz="1600" b="1" dirty="0">
                <a:solidFill>
                  <a:srgbClr val="FFFF00"/>
                </a:solidFill>
              </a:rPr>
              <a:t> </a:t>
            </a:r>
            <a:r>
              <a:rPr lang="ru-RU" sz="1600" b="1" dirty="0">
                <a:solidFill>
                  <a:srgbClr val="FFFF00"/>
                </a:solidFill>
              </a:rPr>
              <a:t>листя </a:t>
            </a:r>
            <a:r>
              <a:rPr lang="ru-RU" sz="1600" b="1" dirty="0" err="1">
                <a:solidFill>
                  <a:srgbClr val="FFFF00"/>
                </a:solidFill>
              </a:rPr>
              <a:t>ортосифона</a:t>
            </a:r>
            <a:r>
              <a:rPr lang="ru-RU" sz="1600" b="1" dirty="0">
                <a:solidFill>
                  <a:srgbClr val="FFFF00"/>
                </a:solidFill>
              </a:rPr>
              <a:t> тичинкового (ниркового чаю)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457200" y="333375"/>
            <a:ext cx="4038600" cy="579278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Зберігають за загальними правилами в сухих, добре провітрюваних приміщеннях. Термін придатності 4 роки.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аптеки подрібнену сировину надходить в картонних пачках у вигляді брикетів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фільтр-пакетів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Настій листя застосовують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мякий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сечогінний засіб, при сечокам'яній хворобі, холециститах, подагрі.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вигляді брикетів.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32656"/>
            <a:ext cx="22860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645024"/>
            <a:ext cx="2464668" cy="246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356992"/>
            <a:ext cx="2524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КИТЯТКИ ТОНКОЛИСТІ - </a:t>
            </a:r>
            <a:r>
              <a:rPr lang="en-US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POLYGALA TENUIFOLIA WILLD. </a:t>
            </a:r>
            <a:b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КИТЯТКИ СИБІРСЬКІ - </a:t>
            </a:r>
            <a:r>
              <a:rPr lang="en-US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POLYGALA SIBIRICA</a:t>
            </a:r>
            <a:b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КОРІННЯ КИТЯТОК - </a:t>
            </a:r>
            <a:r>
              <a:rPr lang="en-US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RADICES POLYGALAE </a:t>
            </a:r>
            <a:b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КИТЯТКОВІ - </a:t>
            </a:r>
            <a:r>
              <a:rPr lang="en-US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POLYGALACEAE</a:t>
            </a:r>
            <a:endParaRPr lang="en-US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896544" cy="506916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Багаторічні трав'янисті рослини з стрижневим коренем і декількома невисокими тонкими стеблами.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Стебла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китяток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тонколистих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китяток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сибірських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притиснуто-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опушені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Листя чергові, сидячі.</a:t>
            </a:r>
          </a:p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Зростає на Алтаї, Східному Сибіру, ​​особливо в Забайкаллі. Істод сибірський має більш широкий ареал. У Сибіру він зустрічається в тих же районах, що істод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тонколиста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Але заходить в Європейську частину СНД - Поволжі, Кавказ, Україна. Зростає по степах, луках, в рідких соснових лісах, кам'янистих схилах гір.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Заготівля, первинна обробка, 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Коріння викопують восени.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Коріння истода були включені в ГФ IX для заміни імпортної сенеги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Radices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Senegae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695554"/>
            <a:ext cx="3482420" cy="410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24128" y="5805264"/>
            <a:ext cx="3041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1600" b="1" i="1" dirty="0">
                <a:solidFill>
                  <a:srgbClr val="FFFF00"/>
                </a:solidFill>
              </a:rPr>
              <a:t>Radices </a:t>
            </a:r>
            <a:r>
              <a:rPr lang="en-US" sz="1600" b="1" i="1" dirty="0" err="1">
                <a:solidFill>
                  <a:srgbClr val="FFFF00"/>
                </a:solidFill>
              </a:rPr>
              <a:t>Polygalae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dirty="0">
                <a:solidFill>
                  <a:srgbClr val="FFFF00"/>
                </a:solidFill>
              </a:rPr>
              <a:t>- </a:t>
            </a:r>
            <a:r>
              <a:rPr lang="ru-RU" sz="1600" b="1" dirty="0">
                <a:solidFill>
                  <a:srgbClr val="FFFF00"/>
                </a:solidFill>
              </a:rPr>
              <a:t>коріння истода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4824536" cy="6264696"/>
          </a:xfrm>
        </p:spPr>
        <p:txBody>
          <a:bodyPr>
            <a:norm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містять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сапоніни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Олеана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(До 1%), які при гідролізі дають два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сапогенін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тенуігенін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 та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тенуігенін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В;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крім того виявлено смоли, жирне масло.</a:t>
            </a:r>
          </a:p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Відвар як відхаркувальний - замінник імпортної сенеги.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60648"/>
            <a:ext cx="19050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212976"/>
            <a:ext cx="2376289" cy="178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72200" y="5013176"/>
            <a:ext cx="1221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b="1" i="1" dirty="0" err="1">
                <a:solidFill>
                  <a:srgbClr val="FFFF00"/>
                </a:solidFill>
              </a:rPr>
              <a:t>Tenuigenin</a:t>
            </a:r>
            <a:endParaRPr lang="en-US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АСТРАГАЛУ ШЕРСТИСТОКВІТКОВОГО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ASTRAGALI DASYANTHI</a:t>
            </a:r>
            <a:br>
              <a:rPr lang="uk-UA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АСТРАГАЛ ШЕРСТИСТОКВІТКОВИЙ-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ASTRAGALUS DASYANTHUS</a:t>
            </a:r>
            <a:b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БОБОВІ -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5256584" cy="525780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Дикоросла багаторічна трав'яниста рослина. Стебла численні (до 30) піднімають, рідше лежачі, довжина 30-40 см. Листя довжиною до 20 см, чергові,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непарноперістосложние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Всі частини рослини опушені відстовбурченими волосками.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Переважно степової вид, що росте здебільшого на відкритих місцях по схилах балок і річкових долин.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Природоохоронні заходи.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Зарості, придатні для місцевих заготовок, відомі тільки в Київській, Полтавській, Дніпропетровській і Запорізькій областях. Для збереження виду необхідні значне зменшення заготовок. Зважаючи на недостатність природного сировинної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астрагал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введений в культуру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Сушать траву на горищах, під навісами або в сушарках при температурі не вище 55 ° С.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оцінюють по ФС 42-533-72.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0" descr="IMG_07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76096" y="1628800"/>
            <a:ext cx="3416384" cy="3100162"/>
          </a:xfrm>
        </p:spPr>
      </p:pic>
      <p:sp>
        <p:nvSpPr>
          <p:cNvPr id="6" name="Прямоугольник 5"/>
          <p:cNvSpPr/>
          <p:nvPr/>
        </p:nvSpPr>
        <p:spPr>
          <a:xfrm>
            <a:off x="5436096" y="4869160"/>
            <a:ext cx="3707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FF00"/>
                </a:solidFill>
              </a:rPr>
              <a:t>Herba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Astragali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dasyanthi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dirty="0"/>
              <a:t>- </a:t>
            </a:r>
            <a:r>
              <a:rPr lang="ru-RU" sz="1600" b="1" dirty="0"/>
              <a:t>трава астрагала </a:t>
            </a:r>
            <a:r>
              <a:rPr lang="ru-RU" sz="1600" b="1" dirty="0" err="1"/>
              <a:t>шерстистоцветкового</a:t>
            </a:r>
            <a:endParaRPr lang="en-US" sz="160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260648"/>
            <a:ext cx="4244280" cy="5865515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Трава містить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тритерпенові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сапоніни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дазіантозіди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дазіантогеніна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(ряду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ціклоартрана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полісахариди,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кверцетин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ізорамнетін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астрагалозід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кемпферол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нарціссін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 кумарини.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 трави астрагала отримують настій, який застосовується для лікування початкових форм гіпертонічної хвороби, недостатності кровообігу I і II ступенів, а також при гострих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гломерулонефритах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ранній стадії хвороби.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4048" y="188640"/>
            <a:ext cx="3960440" cy="1824605"/>
          </a:xfr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492896"/>
            <a:ext cx="25922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4552950"/>
            <a:ext cx="3048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81128"/>
            <a:ext cx="1431995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5229200"/>
            <a:ext cx="1448966" cy="1448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ЖЕНЬШЕНЬ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PANAX GINSENG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КОРІННЯ ЖЕНЬШЕНЮ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RADICES GINSENG (RADICES PANACIS GINSENG) 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АРАЛІЄВИХ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ARALIACEAE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112568" cy="5328592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Багаторічна трав'яниста рослина до 80 см заввишки, що досягає віку 50 років і більше. Стебло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одиночне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округле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зелене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буро-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червоне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закінчується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мутовкою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2-6 листків. Головний корінь циліндричний, з бічними корінням і численними більш тонкими "мочками". Загальна довжина кореневої системи досягає 70 см, в тому числі головного кореня - 30 см. У 10-50-річних рослин середня маса коренів становить близько 25 м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Зустрічається дуже рідко в Приморському краї і на півдні Хабаровського. Загальне поширення: Північна Корея, Маньчжурія. Виростає в глухих гірських кедрових і змішаних лісах, переважно на північних затінених схилах, в заростях папоротей і чагарників. Для медичних цілей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женьшень культивують, в т.ч. на Україні.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Розроблено біотехнологію культури тканин женьшеню.</a:t>
            </a:r>
          </a:p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природоохоронного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Запаси дикорослого женьшеню дуже невеликі. Він занесений до Червоної книги.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ginsengpflanze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902990"/>
            <a:ext cx="288032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4239" y="4077072"/>
            <a:ext cx="308024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332656"/>
            <a:ext cx="4896544" cy="6336704"/>
          </a:xfrm>
        </p:spPr>
        <p:txBody>
          <a:bodyPr>
            <a:normAutofit lnSpcReduction="10000"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Заготівлю дикорослого женьшеню ведуть лише за ліцензіями. Збору підлягають тільки плодоносні, добре розвинені рослини, які мають не менше трьох листя і корінь масою понад 10 г. Залежно від маси їх ділять на п'ять сортів (ГОСТ 10064-62). Коріння сушать на сонці або в сушарках при температурі близько 50 ° С.</a:t>
            </a:r>
          </a:p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Вага кореня, г Сорт</a:t>
            </a:r>
          </a:p>
          <a:p>
            <a:pPr algn="l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42 і більше 1</a:t>
            </a:r>
          </a:p>
          <a:p>
            <a:pPr algn="l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29 - 41,9 2</a:t>
            </a:r>
          </a:p>
          <a:p>
            <a:pPr algn="l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18 - 28,9 3</a:t>
            </a:r>
          </a:p>
          <a:p>
            <a:pPr algn="l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10 - 17,9 4</a:t>
            </a:r>
          </a:p>
          <a:p>
            <a:pPr algn="l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3 - 9,9 5</a:t>
            </a:r>
          </a:p>
          <a:p>
            <a:pPr algn="l" rt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сухої сировини регламентовано вимогами ГФ XI. Якість свіжих коренів дикорослого женьшеню оцінюють відповідно до вимог ГОСТ 10064-62, а коріння культивованого - ГОСТ 23938-79.</a:t>
            </a:r>
          </a:p>
          <a:p>
            <a:pPr algn="l" rtl="0"/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червоний женьшень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надходить з Кореї (30 хв обробка водяною парою з наступним сушінням при 30</a:t>
            </a:r>
            <a:r>
              <a:rPr lang="ru-RU" sz="16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С.</a:t>
            </a:r>
          </a:p>
          <a:p>
            <a:pPr algn="l" rtl="0"/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білий женьшень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надходить з Китаю (проста сушка на сонці).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4624"/>
            <a:ext cx="2304256" cy="320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228184" y="3212976"/>
            <a:ext cx="2520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i="1" dirty="0">
                <a:solidFill>
                  <a:srgbClr val="FFFF00"/>
                </a:solidFill>
              </a:rPr>
              <a:t>Radices Ginseng (Radices </a:t>
            </a:r>
            <a:r>
              <a:rPr lang="en-US" sz="1600" b="1" i="1" dirty="0" err="1">
                <a:solidFill>
                  <a:srgbClr val="FFFF00"/>
                </a:solidFill>
              </a:rPr>
              <a:t>Panacis</a:t>
            </a:r>
            <a:r>
              <a:rPr lang="en-US" sz="1600" b="1" i="1" dirty="0">
                <a:solidFill>
                  <a:srgbClr val="FFFF00"/>
                </a:solidFill>
              </a:rPr>
              <a:t> ginseng) </a:t>
            </a:r>
            <a:r>
              <a:rPr lang="en-US" sz="1600" b="1" dirty="0">
                <a:solidFill>
                  <a:srgbClr val="FFFF00"/>
                </a:solidFill>
              </a:rPr>
              <a:t>- </a:t>
            </a:r>
            <a:r>
              <a:rPr lang="ru-RU" sz="1600" b="1" dirty="0">
                <a:solidFill>
                  <a:srgbClr val="FFFF00"/>
                </a:solidFill>
              </a:rPr>
              <a:t>коріння женьшеню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4477" y="4005064"/>
            <a:ext cx="2077963" cy="277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179388" y="333375"/>
            <a:ext cx="8569076" cy="6264275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Корінь женьшеню містить суміш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тритерпенових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тетрациклічних сапонінів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даммаранового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ряду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панаксозіди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гінзенозіди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Крім того, в коренях є ефірне масло (0,25-0,5%), пектинові речовини (до 23%), вітаміни В1, В2 і ін., Мікро- і макроелементи, крохмаль (до 20%),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даукостерін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>
              <a:buNone/>
            </a:pPr>
            <a:endParaRPr lang="ru-RU" sz="1600" i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484784"/>
            <a:ext cx="46101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645024"/>
            <a:ext cx="583882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6156176" cy="6525344"/>
          </a:xfrm>
        </p:spPr>
        <p:txBody>
          <a:bodyPr>
            <a:normAutofit fontScale="92500" lnSpcReduction="10000"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Настоянку коріння женьшеню застосовують як тонізуючий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адаптогенное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засіб при гіпотонії, перевтомі, неврастенії. Лікувальна доза індивідуальна. Використовується як біологічна добавка.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Препарати, що містять ЖЕНЬШЕНЬ (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GINSENG)</a:t>
            </a:r>
          </a:p>
          <a:p>
            <a:pPr algn="just" rtl="0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Женьшень НАСТОЙКА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GINSENG TINCTURA) ◊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настоянка 100 г / 1 л: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25 мл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ДОППЕЛЬГЕРЦ® ЖЕНЬШЕНЬ АКТИВ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DOPPELHERZ® GINSENG AKTIV) ◊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еліксир: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20 мл або 250 мл 1 шт.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ДОППЕЛЬГЕРЦ® ВІТАЛОТОНІК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DOPPELHERZ® VITALOTONIK) ◊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р-р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/ Прийому всередину: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20 мл, 250 мл, 500 мл, 750 мл або 1 л 1 шт.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Мультипродукт ДЛЯ ЧОЛОВІКІВ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MULTIPRODUKT FOR MEN) ◊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таб. шипучі: 10 або 20 шт.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женьшеню ЕКСТРАКТ СУХИЙ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GINSENG EXTRACT SICCUM)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субстанція: мішки або банки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РАЙЛІС®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RAYLIS)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.: 4, 5, 6, 7, 8, 10, 12, 14, 16 або 20 шт.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женьшеню НАСТОЙКА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GINSENG TINCTURA) ◊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настоянка 100 г / 1 л: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50 мл.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Герімакс ЖЕНЬШЕНЬ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GERIMAX GINSENG) ◊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еліксир 200 мг / 15 мл: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100 мл або 250 мл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ГЕРБІОН® ЖЕНЬШЕНЬ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HERBION ZEN SEN) ◊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капс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350 мг: 24 шт.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МУЛЬТИ-ТАБС® АКТИВ (MULTI-TABS ACTIVE) ◊ таб.,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плівковою обол .: 30 або 60 шт.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• ТЕРАВІТ АНТИСТРЕС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THERAVIT ANTISTRESS) ◊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таб.,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оболонкою: 30 або 60 шт.</a:t>
            </a:r>
          </a:p>
          <a:p>
            <a:pPr algn="just" rt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ru-RU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548680"/>
            <a:ext cx="273685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636912"/>
            <a:ext cx="18002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48680"/>
            <a:ext cx="4038600" cy="5577483"/>
          </a:xfrm>
        </p:spPr>
        <p:txBody>
          <a:bodyPr>
            <a:normAutofit/>
          </a:bodyPr>
          <a:lstStyle/>
          <a:p>
            <a:pPr algn="just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калусних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тканини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штаму БІО-2, отриманої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vitro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від кореня женьшеню, виробляють біомасу женьшеню суху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Biomassa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Ginseng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sicca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Якість сировини регламентовано вимогами ВФС 42-1891-89.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Зовнішні ознаки.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суха біомаса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женьшеню є шматочки округлої або неправильної форми, легкі, пористі, легко розсипаються при розтиранні в порошок. Колір від світло-жовтого до світло-коричневого. Запах слабкий, специфічний. Смак солоновато-гіркий.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Використання.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Отримують настоянку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Біоженьшень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застосовується аналогічно настоянці женьшеню.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16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852936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4772025"/>
            <a:ext cx="20955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925440"/>
            <a:ext cx="211091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5184576" cy="1440160"/>
          </a:xfrm>
        </p:spPr>
        <p:txBody>
          <a:bodyPr>
            <a:noAutofit/>
          </a:bodyPr>
          <a:lstStyle/>
          <a:p>
            <a:pPr algn="l"/>
            <a:br>
              <a:rPr lang="ru-RU" sz="1800" b="1" dirty="0"/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ХВОЩА -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EQUISETI </a:t>
            </a:r>
            <a:b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ХВОЩ ПОЛЬОВИЙ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EQUISETUM ARVENSE 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ХВОЩОВИХ - </a:t>
            </a:r>
            <a:r>
              <a:rPr lang="en-US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EQUICETACEAE </a:t>
            </a:r>
            <a:br>
              <a:rPr lang="ru-RU" sz="3200" b="1" dirty="0"/>
            </a:br>
            <a:endParaRPr lang="en-US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949624"/>
            <a:ext cx="5292080" cy="5256584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Поля, луки, узбіччя доріг, береги водойм.</a:t>
            </a:r>
            <a:endParaRPr lang="ru-RU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Від дикорослих їх багаторічних трав'янистих рослин.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Заготовляють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зелені вегетативні пагони влітку, зрізаючи їх на висоті близько 5 см від поверхні грунту.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Сушку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відкритому повітрі в тіні або в сушарках при температурі 40-50С. 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ГФ Х I т. 2, ст.50, с. 318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Застосування.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Галенові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хвоща польового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володіють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диуретичними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(Перевершують дії ниркового чаю),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кровоспинниими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протизапальними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властивостями. Також в експерименті встановлено, що хвощ польовий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надавати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дезінтоксикаційну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Зокрема сприяє виділенню свинцю з організму і його застосовують при гострому і хронічному отруєнні свинцем.</a:t>
            </a:r>
          </a:p>
          <a:p>
            <a:pPr algn="l" rtl="0"/>
            <a:endParaRPr lang="en-US" sz="16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25" y="980728"/>
            <a:ext cx="22383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8680" y="4005064"/>
            <a:ext cx="3855319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60648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6247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64904"/>
            <a:ext cx="2206090" cy="249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ЛІКАРСЬКИМИ СИРОВИНА, МІСТИТЬ 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СТЕРОЇДНІ ГЛІКОАЛКАЛОЇДИ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1628800"/>
            <a:ext cx="278430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780928"/>
            <a:ext cx="2409056" cy="293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3933056"/>
            <a:ext cx="1905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ПАСЛЬОНУ ЧАСТОЧКОВОГО-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SOLANI LACINIATI</a:t>
            </a:r>
            <a:b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ПАСЛІН ЧАСТОЧКОВИЙ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SOLANUM LACINIATUM</a:t>
            </a:r>
            <a:b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ПАСЛЬОНОВІ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SOLANACEAE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5112568" cy="499715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Багаторічна трав'яниста рослина, що досягає на батьківщині висоти 2,5 м, в умовах однорічної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1 м. Стебло на висоті 40-60 см вильчато-гіллясте. Гілки з фіолетовою пігментацією в вузлах. Плід - соковита ягода довжиною до 3 см. Вся рослина отруйна!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Рослина субтропічного клімату, батьківщина - Австралія і Нова Зеландія. В Україні культивується як однорічна культура. Урожай знімають (косять траву) двічі протягом літа.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Збирають траву у фазі масового цвітіння. Це відноситься як до першої, так і до другої збиранні врожаю. У цей період листя складають 57-63% загальної маси сировини.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5" y="1280100"/>
            <a:ext cx="2887931" cy="279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24128" y="4149080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Трава пасльону часточкової - </a:t>
            </a:r>
            <a:r>
              <a:rPr lang="ru-RU" sz="1600" b="1" i="1" dirty="0" err="1">
                <a:solidFill>
                  <a:srgbClr val="FFFF00"/>
                </a:solidFill>
              </a:rPr>
              <a:t>Herba</a:t>
            </a:r>
            <a:r>
              <a:rPr lang="ru-RU" sz="1600" b="1" i="1" dirty="0">
                <a:solidFill>
                  <a:srgbClr val="FFFF00"/>
                </a:solidFill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</a:rPr>
              <a:t>Solani</a:t>
            </a:r>
            <a:r>
              <a:rPr lang="ru-RU" sz="1600" b="1" i="1" dirty="0">
                <a:solidFill>
                  <a:srgbClr val="FFFF00"/>
                </a:solidFill>
              </a:rPr>
              <a:t> </a:t>
            </a:r>
            <a:r>
              <a:rPr lang="ru-RU" sz="1600" b="1" i="1" dirty="0" err="1">
                <a:solidFill>
                  <a:srgbClr val="FFFF00"/>
                </a:solidFill>
              </a:rPr>
              <a:t>laciniati</a:t>
            </a:r>
            <a:endParaRPr lang="en-US" sz="1600" b="1" i="1" dirty="0">
              <a:solidFill>
                <a:srgbClr val="FFFF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5013175"/>
            <a:ext cx="1645915" cy="163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332656"/>
            <a:ext cx="4896544" cy="619268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Містить два глікозиду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соласонін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в меншій мірі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соламаргін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Що мають в якості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агликона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соласодін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вуглеводна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соласоніна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складається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рамнози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галактози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глюкози, а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соламаргіна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з двох молекул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рамнозиі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глюкози. Велика частина його знаходиться в незрілих плодах (до 3%) і листках (до 2%).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Застосування.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 трави виділяється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соласодін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який використовується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отримання прогестерону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важливого продукту в синтезі кортизону.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соласодін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є не тільки сировиною для отримання прогестерону. У народній медицині використовується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 гострому ревматизмі, артритах, ендокардітах і опіках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стероїдні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алкалоїди пасльонових проявляють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противогрибковую і цитостатичну активність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Деякі з них, наприклад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Томатина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листя і квіток томату, діють як репеленти на деяких комах, зокрема на колорадського жука.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препарати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кортизон ацетат, гідрокортизон, прогестерон.</a:t>
            </a:r>
            <a:endParaRPr lang="en-US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04663"/>
            <a:ext cx="3092574" cy="192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452320" y="2276872"/>
            <a:ext cx="1264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1" i="1" dirty="0" err="1">
                <a:solidFill>
                  <a:srgbClr val="FFFF00"/>
                </a:solidFill>
              </a:rPr>
              <a:t>соласодін</a:t>
            </a:r>
            <a:endParaRPr lang="en-US" b="1" i="1" dirty="0">
              <a:solidFill>
                <a:srgbClr val="FFFF00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780928"/>
            <a:ext cx="2409056" cy="293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580112" y="5805264"/>
            <a:ext cx="3563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dirty="0"/>
              <a:t>Паслін часточковий (яблуко кенгуру) - </a:t>
            </a:r>
            <a:r>
              <a:rPr lang="en-US" sz="1600" i="1" dirty="0" err="1">
                <a:solidFill>
                  <a:srgbClr val="FFFF00"/>
                </a:solidFill>
              </a:rPr>
              <a:t>Solanum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laciniatum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Ait</a:t>
            </a:r>
            <a:endParaRPr lang="en-US" sz="16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КОРЕНЕВИЩА З КОРІННЯМ ЧЕМЕРИЦІ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RHIZOMATA CUM RADICIBUS VERATRI</a:t>
            </a:r>
            <a:br>
              <a:rPr lang="uk-UA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ЧЕМЕРИЦЯ ЛОБЕЛІЄВА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VERATRUM LOBELIATUM</a:t>
            </a:r>
            <a:br>
              <a:rPr lang="uk-UA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МЕЛАНТІЄВІ -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MELANTHIACEAE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84784"/>
            <a:ext cx="5724128" cy="511256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Багаторічна трав'яниста рослина з товстим темно-бурим вертикальним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косим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кореневищем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що несе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довгі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коріння. Стебло товсте, висотою до 140 см. Вся рослина отруйна!</a:t>
            </a:r>
          </a:p>
          <a:p>
            <a:pPr algn="just" rtl="0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ареал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Veratrum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lobeliatum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великий і займає майже всю територію Росії, крім степових районів. У лісовій зоні зростає по лісовим і заплавних луках. Промислову заготівлю проводять на Україні.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Коріння викопують восени, відмивають від землі; великі кореневища розрізають уздовж і сушать в теплових сушарках окремо від іншої сировини, дотримуючись обережності (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пил викликає подразнення слизової оболонки дихальних шляхів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 rtl="0"/>
            <a:endParaRPr lang="en-US" sz="16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0158" y="1386236"/>
            <a:ext cx="2660314" cy="355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12160" y="5013176"/>
            <a:ext cx="288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</a:rPr>
              <a:t>чемериця </a:t>
            </a:r>
            <a:r>
              <a:rPr lang="ru-RU" sz="1600" b="1" dirty="0" err="1">
                <a:solidFill>
                  <a:srgbClr val="FFFF00"/>
                </a:solidFill>
              </a:rPr>
              <a:t>Лобелієва</a:t>
            </a:r>
            <a:r>
              <a:rPr lang="ru-RU" sz="1600" b="1" dirty="0">
                <a:solidFill>
                  <a:srgbClr val="FFFF00"/>
                </a:solidFill>
              </a:rPr>
              <a:t> - </a:t>
            </a:r>
            <a:r>
              <a:rPr lang="en-US" sz="1600" b="1" i="1" dirty="0" err="1">
                <a:solidFill>
                  <a:srgbClr val="FFFF00"/>
                </a:solidFill>
              </a:rPr>
              <a:t>Veratrum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lobeliatum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Bernh</a:t>
            </a:r>
            <a:r>
              <a:rPr lang="en-US" sz="1600" b="1" i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085184"/>
            <a:ext cx="2095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0" y="260350"/>
            <a:ext cx="4932040" cy="640901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Всі частини рослини містять алкалоїди: коріння - до 2,4%, кореневища -до 1,3%, трава -до 0,55%. Алкалоїдний склад дуже складний і ще повністю не вивчений, відноситься до групи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іервератрових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алкалоїдів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іервін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ізоіервін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рубііервін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ізорубііервін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 ін.). Основним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алкалоїдом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іервін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який здебільшого перебуває у вигляді вільного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агликона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або, рідше, з'єднаний з однією молекулою глюкози.</a:t>
            </a:r>
          </a:p>
          <a:p>
            <a:pPr algn="just" rtl="0"/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галенові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препарати чемериці (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настоянка, чемерічний вода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Використовують для боротьби з нашкірному паразитами. 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ветеринарії широко застосовують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відвари і настої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гіподерматозі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великої рогатої худоби. </a:t>
            </a:r>
          </a:p>
          <a:p>
            <a:pPr algn="just" rt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 кордоном з кореневищ чемериці білої і зеленої (V.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viride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Ait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- північноамериканський вид) отримують алкалоїди у вигляді ефірів, які призначають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гіпотензивний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засіб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Ширшому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застосуванню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алкалоїдів чемериці в медичній практиці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перешкоджає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токсичність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"/>
            <a:ext cx="249708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44208" y="3068960"/>
            <a:ext cx="17912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600" b="1" i="1" dirty="0">
                <a:solidFill>
                  <a:srgbClr val="FFFF00"/>
                </a:solidFill>
              </a:rPr>
              <a:t>чемериця </a:t>
            </a:r>
            <a:r>
              <a:rPr lang="ru-RU" sz="1600" b="1" i="1" dirty="0" err="1">
                <a:solidFill>
                  <a:srgbClr val="FFFF00"/>
                </a:solidFill>
              </a:rPr>
              <a:t>Лобелієва</a:t>
            </a:r>
            <a:endParaRPr lang="en-US" sz="1600" b="1" i="1" dirty="0">
              <a:solidFill>
                <a:srgbClr val="FFFF00"/>
              </a:solidFill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0099" y="4077072"/>
            <a:ext cx="364840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43608" y="404664"/>
            <a:ext cx="7416824" cy="13681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ru-RU" sz="72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kumimoji="0" lang="ru-RU" sz="7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72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kumimoji="0" lang="ru-RU" sz="72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10962" y="1916832"/>
            <a:ext cx="8136904" cy="115212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Шукайте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альних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мережах </a:t>
            </a:r>
          </a:p>
          <a:p>
            <a:pPr marL="0" marR="0" indent="0" algn="just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Telegram</a:t>
            </a:r>
            <a:endParaRPr kumimoji="0" lang="ru-RU" sz="2800" b="1" i="1" u="none" strike="noStrike" cap="none" normalizeH="0" baseline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788" b="10503"/>
          <a:stretch/>
        </p:blipFill>
        <p:spPr>
          <a:xfrm>
            <a:off x="539552" y="2996952"/>
            <a:ext cx="3714750" cy="3394948"/>
          </a:xfrm>
          <a:prstGeom prst="rect">
            <a:avLst/>
          </a:prstGeom>
        </p:spPr>
      </p:pic>
      <p:pic>
        <p:nvPicPr>
          <p:cNvPr id="5" name="Рисунок 4" descr="Telegram (software)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15" y="3365689"/>
            <a:ext cx="1620777" cy="16207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9414" y="5445224"/>
            <a:ext cx="3781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https://t.me/FB_FGstudents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6671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6152</Words>
  <Application>Microsoft Macintosh PowerPoint</Application>
  <PresentationFormat>Экран (4:3)</PresentationFormat>
  <Paragraphs>353</Paragraphs>
  <Slides>52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Times New Roman</vt:lpstr>
      <vt:lpstr>Тема Office</vt:lpstr>
      <vt:lpstr>Лікарські рослини і лікарська рослинна сировина, що містить сапоніни</vt:lpstr>
      <vt:lpstr>Лікарські рослини і лікарська рослинна сировина, що містить сапоніни</vt:lpstr>
      <vt:lpstr>Презентация PowerPoint</vt:lpstr>
      <vt:lpstr>Стероїдні сапоніни</vt:lpstr>
      <vt:lpstr>Тритерпенові сапоніни</vt:lpstr>
      <vt:lpstr>Тетрациклічні сапоніни </vt:lpstr>
      <vt:lpstr>ФІЗИЧНІ ВЛАСТИВОСТІ САПОНІНІВ</vt:lpstr>
      <vt:lpstr>ХІМІЧНІ ВЛАСТИВОСТІ САПОНІНІВ</vt:lpstr>
      <vt:lpstr>ПОШИРЕННЯ В ПРИРОДІ</vt:lpstr>
      <vt:lpstr>МЕДИЧНЕ ВИКОРИСТАННЯ САПОНІНІВ</vt:lpstr>
      <vt:lpstr>ЯКІСНИЙ АНАЛІЗ САПОНІНІВ</vt:lpstr>
      <vt:lpstr>Презентация PowerPoint</vt:lpstr>
      <vt:lpstr>КІЛЬКІСНЕ ВИЗНАЧЕННЯ</vt:lpstr>
      <vt:lpstr>ЯКІСНІ РЕАКЦІЇ НА  сапоніни</vt:lpstr>
      <vt:lpstr>АНАЛІТИЧНІ ПОКАЗНИКИ</vt:lpstr>
      <vt:lpstr>Фактори, що впливають на накопичення сапонінів</vt:lpstr>
      <vt:lpstr>Рослинна сировина, що містить стероїдні сапоніни</vt:lpstr>
      <vt:lpstr>Кореневища з корінням Діоскореї ніппонської - Rhizomata cum radicibus Dioscoreae nipponicae Діоскорея ніппонська – Dioscorea nipponica Родина діоскорейних - Dioscoreaceae </vt:lpstr>
      <vt:lpstr>Презентация PowerPoint</vt:lpstr>
      <vt:lpstr>ТРАВА ЯКОРЦІВ СЛАНКИХ – HERBA TRIBULI TERRESTRIS  ЯКІРЦІ СЛАНКІ – TRIBULUS TERRESTRIS РОДИНА ПАРНОЛИСТОВІ - ZYGOPHYLLACEAE</vt:lpstr>
      <vt:lpstr>Презентация PowerPoint</vt:lpstr>
      <vt:lpstr>Листя юки славної - Folia Yuccae gloriosae  Юкка славна - Yucca gloriosa L. Родина агавових -Agavaceae</vt:lpstr>
      <vt:lpstr>Рослинна сировина, що містить тритерпенові сапоніни</vt:lpstr>
      <vt:lpstr>КОРЕНІ СОЛОДКИ – GLYCYRRHIZAE RADICES СОЛОДКА ГОЛА - GLYCYRRHIZA GLABRA L. СОЛОДКА УРАЛЬСЬКА GLYCYRRHIZAE URALENSIS FISCH.,  РОДИНА БОБОВІ -FABACEAE (LEGUMINOSAE)</vt:lpstr>
      <vt:lpstr>Презентация PowerPoint</vt:lpstr>
      <vt:lpstr>Презентация PowerPoint</vt:lpstr>
      <vt:lpstr>Кореневища з корінням синюхи - Rhizomata cum radicibus Polemonii Синюха блакитна - Polemonium caeruleum L.,  Родина сінюхових - Polemoniaceae</vt:lpstr>
      <vt:lpstr>Презентация PowerPoint</vt:lpstr>
      <vt:lpstr>Аралія висока (Аралия маньчжурська) - Aralia elata (Miq.) Seem. (= A.mandshurica Rupr. et Maxim.), Коріння аралії маньчжурської - Radices Araliae mandshuricae  Родина аралієвих - Araliaceae</vt:lpstr>
      <vt:lpstr>Презентация PowerPoint</vt:lpstr>
      <vt:lpstr>Презентация PowerPoint</vt:lpstr>
      <vt:lpstr>НАСІННЯ КІНСЬКОГО КАШТАНА - SEMINA AESCULI HIPPOCASTANI КІНСЬКИЙ КАШТАН - AESCULUS HIPPOCASTANUM L., ЛИСТЯ КІНСЬКОГО КАШТАНА - FOLIA AESCULI HIPPOCASTANI   РОДИНА КІНСКОКАШТАНОВІ - HIPPOCASTANACEAE</vt:lpstr>
      <vt:lpstr>Презентация PowerPoint</vt:lpstr>
      <vt:lpstr>ЛИСТЯ ОРТОСИФОНА ТИЧИНКОВОГО (НИРКОВОГО ЧАЮ) - FOLIA ORTHOSIPHONIS STAMINEI  ОРТОСИФОН ТИЧИНКОВИЙ (НИРКОВИЙ ЧАЙ) - ORTHOSIPHON STAMINEUS РОДИНА ГУБОЦВІТІ -LAMIACEAE</vt:lpstr>
      <vt:lpstr>Презентация PowerPoint</vt:lpstr>
      <vt:lpstr>КИТЯТКИ ТОНКОЛИСТІ - POLYGALA TENUIFOLIA WILLD.  КИТЯТКИ СИБІРСЬКІ - POLYGALA SIBIRICA КОРІННЯ КИТЯТОК - RADICES POLYGALAE  РОДИНА КИТЯТКОВІ - POLYGALACEAE</vt:lpstr>
      <vt:lpstr>Презентация PowerPoint</vt:lpstr>
      <vt:lpstr>ТРАВА АСТРАГАЛУ ШЕРСТИСТОКВІТКОВОГО - HERBA ASTRAGALI DASYANTHI АСТРАГАЛ ШЕРСТИСТОКВІТКОВИЙ- ASTRAGALUS DASYANTHUS РОДИНА БОБОВІ -FABACEAE</vt:lpstr>
      <vt:lpstr>Презентация PowerPoint</vt:lpstr>
      <vt:lpstr>ЖЕНЬШЕНЬ - PANAX GINSENG КОРІННЯ ЖЕНЬШЕНЮ - RADICES GINSENG (RADICES PANACIS GINSENG)  РОДИНА АРАЛІЄВИХ - ARALIACEAE</vt:lpstr>
      <vt:lpstr>Презентация PowerPoint</vt:lpstr>
      <vt:lpstr>Презентация PowerPoint</vt:lpstr>
      <vt:lpstr>Презентация PowerPoint</vt:lpstr>
      <vt:lpstr>Презентация PowerPoint</vt:lpstr>
      <vt:lpstr> ТРАВА ХВОЩА - HERBA EQUISETI  ХВОЩ ПОЛЬОВИЙ - EQUISETUM ARVENSE  РОДИНА ХВОЩОВИХ - EQUICETACEAE  </vt:lpstr>
      <vt:lpstr>Презентация PowerPoint</vt:lpstr>
      <vt:lpstr>ЛІКАРСЬКИМИ СИРОВИНА, МІСТИТЬ  СТЕРОЇДНІ ГЛІКОАЛКАЛОЇДИ</vt:lpstr>
      <vt:lpstr>ТРАВА ПАСЛЬОНУ ЧАСТОЧКОВОГО- HERBA SOLANI LACINIATI ПАСЛІН ЧАСТОЧКОВИЙ - SOLANUM LACINIATUM РОДИНА ПАСЛЬОНОВІ - SOLANACEAE</vt:lpstr>
      <vt:lpstr>Презентация PowerPoint</vt:lpstr>
      <vt:lpstr>КОРЕНЕВИЩА З КОРІННЯМ ЧЕМЕРИЦІ - RHIZOMATA CUM RADICIBUS VERATRI ЧЕМЕРИЦЯ ЛОБЕЛІЄВА - VERATRUM LOBELIATUM РОДИНА МЕЛАНТІЄВІ - MELANTHIACEAE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ЛЕКАРСТВЕННЫЕ РАСТЕНИЯ И ЛЕКАРСТВЕННОЕ РАСТИТЕЛЬНОЕ СЫРЬЁ, СОДЕРЖАЩЕЕ САПОНИНЫ</dc:title>
  <cp:lastModifiedBy>Світлана Ігорівна Богату</cp:lastModifiedBy>
  <cp:revision>30</cp:revision>
  <dcterms:modified xsi:type="dcterms:W3CDTF">2023-09-05T19:57:47Z</dcterms:modified>
</cp:coreProperties>
</file>