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6"/>
  </p:notesMasterIdLst>
  <p:sldIdLst>
    <p:sldId id="300" r:id="rId2"/>
    <p:sldId id="257" r:id="rId3"/>
    <p:sldId id="258" r:id="rId4"/>
    <p:sldId id="259" r:id="rId5"/>
    <p:sldId id="261" r:id="rId6"/>
    <p:sldId id="262" r:id="rId7"/>
    <p:sldId id="265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99" r:id="rId24"/>
    <p:sldId id="279" r:id="rId25"/>
    <p:sldId id="280" r:id="rId26"/>
    <p:sldId id="281" r:id="rId27"/>
    <p:sldId id="298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89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0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37"/>
  </p:normalViewPr>
  <p:slideViewPr>
    <p:cSldViewPr>
      <p:cViewPr varScale="1">
        <p:scale>
          <a:sx n="108" d="100"/>
          <a:sy n="108" d="100"/>
        </p:scale>
        <p:origin x="5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F7093-0A00-423C-B7EB-2D6A019CCF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8E802-E0F7-4ACE-A683-10CC90531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49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EB961-423F-4C6B-9EC8-361DF9AACF4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00717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7388" y="2636838"/>
            <a:ext cx="7772400" cy="917575"/>
          </a:xfrm>
        </p:spPr>
        <p:txBody>
          <a:bodyPr lIns="91440" tIns="45720" rIns="91440" bIns="45720" anchor="b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 рослини та ЛРС, що містять </a:t>
            </a:r>
            <a:b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alt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кардіостероїди</a:t>
            </a:r>
            <a:endParaRPr lang="uk-UA" alt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681561" y="202740"/>
            <a:ext cx="7772400" cy="108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КАФЕДРА ЗАГАЛЬНОЇ І КЛІНІЧНОЇ ФАРМАКОЛОГІЇ ТА ФАРМАКОГНОЗІЇ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ЦИКЛ ФАРМАКОГНОЗІЇ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240088" y="2030413"/>
            <a:ext cx="2987675" cy="5349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Лекція №10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06568" y="5418138"/>
            <a:ext cx="3421062" cy="1439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Лектор: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д.мед.н</a:t>
            </a:r>
            <a:r>
              <a:rPr lang="uk-UA" sz="1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., проф., завідувач кафедри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загальної і клінічної фармакології та фармакогнозії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Рожковський</a:t>
            </a: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Ярослав Володимирович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3081" name="Прямоугольник 4"/>
          <p:cNvSpPr>
            <a:spLocks noChangeArrowheads="1"/>
          </p:cNvSpPr>
          <p:nvPr/>
        </p:nvSpPr>
        <p:spPr bwMode="auto">
          <a:xfrm>
            <a:off x="4500563" y="6280150"/>
            <a:ext cx="9350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839576"/>
            <a:ext cx="1608179" cy="241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239" y="3839576"/>
            <a:ext cx="2779713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71156"/>
            <a:ext cx="1658937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541520"/>
            <a:ext cx="2539406" cy="190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413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352928" cy="338437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циклічних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розпадаютьс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цукристі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Слово «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походить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грецького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glycos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солодкий.</a:t>
            </a:r>
            <a:b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 введений на початку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сторіччя німецькими вченими Ф.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Велером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Ю.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Лібіхом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Вони виділили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амігдалин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насіння гіркого мигдалю та встановили, що до його складу входить глюкоза, та дали назву «глюкозиди»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</a:rPr>
              <a:t>	</a:t>
            </a:r>
            <a:br>
              <a:rPr lang="ru-RU" sz="2000" i="1" dirty="0">
                <a:solidFill>
                  <a:srgbClr val="FFFF00"/>
                </a:solidFill>
              </a:rPr>
            </a:br>
            <a:br>
              <a:rPr lang="ru-RU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645024"/>
            <a:ext cx="7924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dirty="0"/>
              <a:t>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КАРДІОТОНІЧНІ (СЕРЦЕВІ) ГЛІКОЗИДИ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природніх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чинять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вибіркову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кардіотонічну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мяз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 і всі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гликозиди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кардіоглікозиди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складаються з двох частин: вуглеводної – </a:t>
            </a:r>
            <a:r>
              <a:rPr lang="uk-UA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глікона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невуглеводної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аглікона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похідним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циклопентанпергідрофенантрена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(відноситься до класу стероїдів) та має в 17 положенні ненасичене п'яти або шестичленне </a:t>
            </a:r>
            <a:r>
              <a:rPr lang="uk-UA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лактонне</a:t>
            </a:r>
            <a:r>
              <a:rPr lang="uk-UA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кільце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812422"/>
            <a:ext cx="3816424" cy="29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83671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ПОШИРЕНІСТЬ</a:t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широко. Вони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зустрічаютьсяу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флорі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континентів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належать до 13 родин: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Ранникові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наперстянок),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Конвалієві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Капустяні</a:t>
            </a:r>
            <a:r>
              <a:rPr lang="ru-RU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утрові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(олеандр,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кендир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строфант),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овтеецеві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адоніси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морозники)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Накопичення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залежить від факторів оточуючого середовища (світло,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кліматичні умови, географічний фактор). </a:t>
            </a:r>
          </a:p>
          <a:p>
            <a:pPr marL="0" indent="0" algn="just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 вміст та якісний склад змінюється в процесі розвитку рослини.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42617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</a:t>
            </a:r>
            <a:br>
              <a:rPr lang="ru-RU" sz="2000" dirty="0"/>
            </a:b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будови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ненасиченого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поділяються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2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буфадієноліди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628801"/>
            <a:ext cx="4497388" cy="3600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i="1" dirty="0">
                <a:solidFill>
                  <a:srgbClr val="FFFF00"/>
                </a:solidFill>
              </a:rPr>
              <a:t>	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пятичленним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наперстянки, строфанта,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endParaRPr lang="en-US" sz="18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99993" y="1628801"/>
            <a:ext cx="4464496" cy="38164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/>
              <a:t>	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Буфадієнолиди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шестичленним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лактонним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морозника,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лука).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140968"/>
            <a:ext cx="4104456" cy="178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068960"/>
            <a:ext cx="4088049" cy="1824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5301208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індивідуальних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(380)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карденолиды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​​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молекулі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ненасиченого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Будь-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ведуть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4834880" cy="5400600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замісника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C10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підразділяються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підгрупи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800" b="1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Підгрупа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С10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метильну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-СН3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підгрупи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всмоктуються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кумулятивну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дигітоксин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аглікон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дигітоксигенін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Підгрупа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строфанта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С10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альдегідну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-С-</a:t>
            </a:r>
            <a:r>
              <a:rPr lang="en-US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OH.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всмоктуються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кумулятивної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аглікон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600" dirty="0"/>
          </a:p>
          <a:p>
            <a:endParaRPr lang="en-US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84785"/>
            <a:ext cx="3741679" cy="19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077072"/>
            <a:ext cx="3626352" cy="203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розчинності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ліпідах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buAutoNum type="arabicPeriod"/>
            </a:pP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Гідрофільні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AutoNum type="arabicPeriod"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Ліпофільні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неполярні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Гідрофільні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мало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ліпідах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Полярність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​​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альдегідної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(-СНО)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С10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гідроксильних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(-ОН)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Гідрофільні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підгрупи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строфанта.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Ліпофільні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ліпідах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погано –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Ліпофільність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​​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С10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метильної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(-СН3)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Ліпофільні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підгрупи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ацетильованих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моносахаридів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вуглеводному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ланцюгу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ацетилдигітоксозу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гідрофільності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підгрупи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ФІЗИКО-ХІМІЧНІ ВЛАСТИВОСТІ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755576" y="1700808"/>
            <a:ext cx="7931224" cy="4425355"/>
          </a:xfrm>
        </p:spPr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більшості випадків – це безбарвні, білуваті, іноді з кремовим відтінком кристалічні речовини.</a:t>
            </a:r>
          </a:p>
          <a:p>
            <a:pPr algn="just">
              <a:buFont typeface="+mj-lt"/>
              <a:buAutoNum type="arabicPeriod"/>
            </a:pP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Запаха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мають.</a:t>
            </a: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 гіркий смак.</a:t>
            </a: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Характеризуються певною точкою плавлення.</a:t>
            </a: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Оптично активні, мають певний кут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обертанння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 серцевих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мають специфічну флюоресценцію в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УФ-світлі</a:t>
            </a:r>
            <a:endPara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Більшість серцевих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мало розчинні в етиловому ефірі, хлороформі, петролейному ефірі, у воді, проте добре розчинні у водних розчинах метилового та етилового спиртів. Причому, чим довший цукровий ланцюг, тим краще розчинність серцевих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серцевих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краще розчинні в органічних розчинниках.</a:t>
            </a:r>
          </a:p>
          <a:p>
            <a:pPr algn="just">
              <a:buFont typeface="+mj-lt"/>
              <a:buAutoNum type="arabicPeriod"/>
            </a:pP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Серцеві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легко можуть піддаватися гідролізу (кислотному, лужному, ферментативному). Найбільш м'яке та поступове розщеплення відбувається при ферментативному гідролізі.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776864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екстракції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знежирення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бензином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петролейним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30-70%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етанолом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згущення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водно-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смол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хлорофілу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змішуються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водою.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Випаровування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водно-спиртового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ацетатом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свинцю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гідроксидом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алюмінію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Витяжка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водного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розчинниками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діетиловий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хлороформ,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хлороформу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етанолу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3: 1 - 2: 1).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Хроматографічне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розділення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кристалізація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ЯКІСНІ РЕАКЦІЇ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700" dirty="0"/>
              <a:t>	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проводяться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індивідуальними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очищеними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спиртовими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витягами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рослинної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На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молекули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стероїдне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ядро</a:t>
            </a:r>
          </a:p>
          <a:p>
            <a:pPr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ru-RU" sz="1700" dirty="0">
                <a:solidFill>
                  <a:schemeClr val="bg1"/>
                </a:solidFill>
              </a:rPr>
              <a:t>		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стероїдного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ядра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піддаватися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дегідратації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реагентів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оцтовий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ангідрид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сірчана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концентрована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кислота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трихлороцтова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пофарбованих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Лібермана-Бурхарда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сумішшю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оцтового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ангідриду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сірчаної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концентрованої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(50:1)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з'являється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переходить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зелене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синє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Розенгейма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90%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водним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трихлороцтової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з'являється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переходить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лілове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синє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хлоридом </a:t>
            </a:r>
            <a:r>
              <a:rPr lang="ru-RU" sz="17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сурми</a:t>
            </a:r>
            <a:r>
              <a:rPr lang="ru-RU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III).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трихлористої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оцтового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ангідриду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лілове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20891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Реакції на ненасичене п'ятичленне </a:t>
            </a:r>
            <a:r>
              <a:rPr lang="uk-UA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лактонне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кільце</a:t>
            </a:r>
          </a:p>
          <a:p>
            <a:pPr algn="ctr"/>
            <a:endParaRPr lang="uk-UA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ненасиченого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лактонного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окиснюватися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полінітросполуками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Бальє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кислотою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пікриновою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пофарбовані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оранжевий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Кеде.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кислотою 3,5-дінітробензойної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фіолетово-червоний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Леґаля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нітропрусидом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пофарбовані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Раймонда.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метадінітробензолом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червоно-фіолетовий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5846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Реакции 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вуглеводну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молекули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  <a:p>
            <a:pPr algn="just"/>
            <a:r>
              <a:rPr lang="ru-RU" dirty="0"/>
              <a:t>	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моносахаридів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вуглеводного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ланцюга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утворювати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реактивами. 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Моносахариди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попереднього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кольорові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вуглеводам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Фелінга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срібного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дзеркала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</a:p>
          <a:p>
            <a:pPr algn="just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дезоксицукрів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запропоновано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Келлера-Кіліані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Дезоксицукри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заліза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сульфату (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III)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оцтовою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кислотою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крижаною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кислотою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сірчаною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концентрованою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пофарбовані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синій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синьо-зелений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вуглеводного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ланцюга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Крім того,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утворюють нерозчинні комплекси з розчинами дубильних речовин, що застосовується при отруєнні серцевими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глікозидами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032393"/>
              </p:ext>
            </p:extLst>
          </p:nvPr>
        </p:nvGraphicFramePr>
        <p:xfrm>
          <a:off x="683568" y="1268760"/>
          <a:ext cx="8136903" cy="48965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91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3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6909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Реакції на вуглеводну частину молекули </a:t>
                      </a:r>
                    </a:p>
                    <a:p>
                      <a:pPr algn="ctr"/>
                      <a:r>
                        <a:rPr lang="uk-UA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(на </a:t>
                      </a:r>
                      <a:r>
                        <a:rPr lang="uk-UA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дезоксіцукри</a:t>
                      </a:r>
                      <a:r>
                        <a:rPr lang="uk-UA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Реакції на стероїдне</a:t>
                      </a:r>
                      <a:r>
                        <a:rPr lang="uk-UA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ядро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Реакції на ненасичене </a:t>
                      </a:r>
                      <a:r>
                        <a:rPr lang="uk-UA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лактонне</a:t>
                      </a:r>
                      <a:r>
                        <a:rPr lang="uk-UA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кільце </a:t>
                      </a:r>
                    </a:p>
                    <a:p>
                      <a:pPr algn="ctr"/>
                      <a:r>
                        <a:rPr lang="uk-UA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baseline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пятичленне</a:t>
                      </a:r>
                      <a:r>
                        <a:rPr lang="uk-UA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9635"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Реакція</a:t>
                      </a: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Келлера-Кіліані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Реакція </a:t>
                      </a:r>
                      <a:r>
                        <a:rPr lang="uk-UA" dirty="0" err="1">
                          <a:latin typeface="Times New Roman" pitchFamily="18" charset="0"/>
                          <a:cs typeface="Times New Roman" pitchFamily="18" charset="0"/>
                        </a:rPr>
                        <a:t>Лібермана-Бурхарада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Реакція </a:t>
                      </a:r>
                      <a:r>
                        <a:rPr lang="uk-UA" dirty="0" err="1">
                          <a:latin typeface="Times New Roman" pitchFamily="18" charset="0"/>
                          <a:cs typeface="Times New Roman" pitchFamily="18" charset="0"/>
                        </a:rPr>
                        <a:t>Розенгейма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Реакція </a:t>
                      </a:r>
                      <a:r>
                        <a:rPr lang="uk-UA" dirty="0" err="1">
                          <a:latin typeface="Times New Roman" pitchFamily="18" charset="0"/>
                          <a:cs typeface="Times New Roman" pitchFamily="18" charset="0"/>
                        </a:rPr>
                        <a:t>Легаля</a:t>
                      </a: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 (з </a:t>
                      </a:r>
                      <a:r>
                        <a:rPr lang="uk-UA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нітропруссидом</a:t>
                      </a: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 натрію)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Реакція Раймонда (з м-динітробензолом)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Реакція </a:t>
                      </a:r>
                      <a:r>
                        <a:rPr lang="uk-UA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Бальє</a:t>
                      </a: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 (з пікриновою кислотою)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Реакція </a:t>
                      </a:r>
                      <a:r>
                        <a:rPr lang="uk-UA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Кедде</a:t>
                      </a:r>
                      <a:r>
                        <a:rPr lang="uk-UA" baseline="0" dirty="0">
                          <a:latin typeface="Times New Roman" pitchFamily="18" charset="0"/>
                          <a:cs typeface="Times New Roman" pitchFamily="18" charset="0"/>
                        </a:rPr>
                        <a:t> (з 3,5-динітробензойною кислотою)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75656" y="116632"/>
            <a:ext cx="619268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Якісне визначення серцевих </a:t>
            </a:r>
            <a:r>
              <a:rPr 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рослинній сировині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 КІЛЬКІСНОГО ВИЗНАЧЕННЯ КАРДІОГЛІКОЗИДІВ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9046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ФІЗИКО-ХІМІЧНІ МЕТОДИ</a:t>
            </a:r>
          </a:p>
          <a:p>
            <a:pPr lvl="1" algn="just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Фотоколориметрія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спектрофотометрія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видимої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спектра. 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кольорових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нітросполуками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Флуориметричні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флуоресціювати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короткочасного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опромінення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УФ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світлом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Полярографічні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відновлюватися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ртутно-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краплинному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електроді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дифузні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струми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пропорційні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 ГРХ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БІОЛОГІЧНІ МЕТОДИ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проводиться 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тваринах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жабах,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кішках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голубах. Одна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жаб'яча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(ЛЕД)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найменшій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стандартного препарату,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систолічну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зупинку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стандартної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(жаба-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самець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масою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28-33 г).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В АНД на ЛРС,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обов'язково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валор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Валор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г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ОСОБЛИВОСТІ ЗБОРУ, СУШКИ ТА ЗБЕРІГАННЯ СИРОВИНИ, ЩО МІСТИТЬ КАРДІОТОНІЧНІ ГЛІКОЗИДИ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Digitalis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purpurea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D.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grandiflora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D.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lanata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Convallaria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spp.);</a:t>
            </a:r>
          </a:p>
          <a:p>
            <a:pPr algn="just"/>
            <a:r>
              <a:rPr lang="en-US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траву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Convallaria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spp., Adonis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vernalis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Erysimum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canescens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en-US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Convallaria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spp.);</a:t>
            </a:r>
          </a:p>
          <a:p>
            <a:pPr algn="just"/>
            <a:r>
              <a:rPr lang="en-US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Strophanthus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kombe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gratus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hispidus</a:t>
            </a:r>
            <a:r>
              <a:rPr lang="en-US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/>
          </a:p>
          <a:p>
            <a:pPr algn="just">
              <a:buNone/>
            </a:pP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Заготівлю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правилами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глікозидної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Сушка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 ° С 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інактивація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запобігає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ферментативному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buNone/>
            </a:pP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списком Б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строфанта - 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списком 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закупореній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12-15 ° С і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30-40 %. Порошок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склянках,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запаяних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парафіном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На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етикетці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обов'язково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вказується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г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дата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Контроль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щорічно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ШЛЯХИ ВИКОРИСТАННЯ СИРОВИНИ, ЩО МІСТИТЬ КАРДІОТОНІЧНІ ГЛІКОЗИДИ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Екстемпоральні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1. Порошок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субстанція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таблетки, 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 rectum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супозиторіїв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2.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(наперстянка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великоквіткова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входить до складу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мікстури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Бехтерева).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453336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Екстракційні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новогаленові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i="1" dirty="0">
              <a:solidFill>
                <a:srgbClr val="FFFF00"/>
              </a:solidFill>
            </a:endParaRPr>
          </a:p>
          <a:p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настоянки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входить 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б)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екстракти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розлогого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Новогаленові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а) «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Адонізид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з трави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огірка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(входить до складу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таблеток);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б) «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кордигіт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з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(таблетки,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супозиторії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в) «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Лантозид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з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шерстистої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lang="ru-RU" sz="1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Соки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свіжих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жовтушника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розлого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свіжої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(входить до складу комплексного препарату «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409010"/>
          </a:xfrm>
        </p:spPr>
        <p:txBody>
          <a:bodyPr>
            <a:normAutofit fontScale="92500"/>
          </a:bodyPr>
          <a:lstStyle/>
          <a:p>
            <a:r>
              <a:rPr lang="ru-RU" sz="21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21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1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1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21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1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хіміко-фармацевтичних</a:t>
            </a:r>
            <a:r>
              <a:rPr lang="ru-RU" sz="21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заводах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суму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а) «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Корглікон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сума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квіток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трави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б) «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К»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сума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строфанта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Комбе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переважають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К-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строфантозид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К-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-бета 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індивідуальних</a:t>
            </a:r>
            <a:r>
              <a:rPr lang="ru-RU" sz="19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глікозидів</a:t>
            </a:r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-"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Дигітоксин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вторинний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пурпуреаглікозиду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 (таблетки,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супозиторії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шерстистої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1"/>
            <a:r>
              <a:rPr lang="ru-RU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Дігоксин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вторинний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ланатозиду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(таблетки,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lvl="1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Целанід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ланатозид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(таблетки,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напівсинтетичні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ru-RU" sz="19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- 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Медилазид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метилдігоксин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(таблетки);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"</a:t>
            </a:r>
            <a:r>
              <a:rPr lang="ru-RU" sz="19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Строфантидину</a:t>
            </a:r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ацетат" 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IV. 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Комплексні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Мікстура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Бехтерєва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Адоніс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-бром»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«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Адонізид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розлогого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Комплексні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настойки та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адонізидом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бромідом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адонізидом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бромідом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конвалійно-пустирникові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настойкою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беладони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ментолом; </a:t>
            </a:r>
          </a:p>
          <a:p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настойкою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беладони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настойкою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валеріани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ментолом.</a:t>
            </a:r>
          </a:p>
          <a:p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біологічно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AutoNum type="arabicPeriod"/>
            </a:pP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Конвафлавін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сума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Кейске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(таблетки).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КАРДІАЛЬНІ ЕФЕКТИ СЕРЦЕВИХ ГЛІКОЗИДІВ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640960" cy="428133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ТОНОТРОПНИЙ      (+) –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тонусу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ІНОТРОПНИЙ        (+) –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скорочень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БАТМОТРОПНИЙ   (+) –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збіьшення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збудливості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ХРОНОТРОПНИЙ    (-) –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частоти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скорочень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ДРОМОТРОПНИЙ  (-) –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рослинна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карденоліди</a:t>
            </a:r>
            <a:endParaRPr lang="en-US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20955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268760"/>
            <a:ext cx="206422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996952"/>
            <a:ext cx="25241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7384"/>
            <a:ext cx="7560840" cy="1417638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НАПЕРСТЯНКИ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DIGITALIS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пурпурова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(н.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червона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Digitalis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purpurea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великоквіткова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Digitalis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grandiflora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Mill.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ранникові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Scrophulariaceae</a:t>
            </a:r>
            <a:endParaRPr lang="en-US" sz="1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4788024" cy="544522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Наперстянка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пурпурова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 до 120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густа одностороння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багатоквіткова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китиця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двогніздна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багатонасінна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коробочка.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великоквіткова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40-120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Обидві</a:t>
            </a: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отруйні</a:t>
            </a:r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Наперстянка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природно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Західної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Центральної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Молдавії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Наперстянка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великоквіткова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в горах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Уралі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Карпатах,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Включено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регіональних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книг.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7" y="980729"/>
            <a:ext cx="1944215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729410"/>
            <a:ext cx="1944216" cy="27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254552" y="6362164"/>
            <a:ext cx="2358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FF00"/>
                </a:solidFill>
              </a:rPr>
              <a:t>Наперстянка </a:t>
            </a:r>
            <a:r>
              <a:rPr lang="ru-RU" sz="1200" b="1" dirty="0" err="1">
                <a:solidFill>
                  <a:srgbClr val="FFFF00"/>
                </a:solidFill>
              </a:rPr>
              <a:t>пурпурова</a:t>
            </a:r>
            <a:r>
              <a:rPr lang="ru-RU" sz="1200" b="1" dirty="0">
                <a:solidFill>
                  <a:srgbClr val="FFFF00"/>
                </a:solidFill>
              </a:rPr>
              <a:t> – </a:t>
            </a:r>
          </a:p>
          <a:p>
            <a:r>
              <a:rPr lang="en-US" sz="1200" b="1" dirty="0">
                <a:solidFill>
                  <a:srgbClr val="FFFF00"/>
                </a:solidFill>
              </a:rPr>
              <a:t>Digitalis </a:t>
            </a:r>
            <a:r>
              <a:rPr lang="en-US" sz="1200" b="1" dirty="0" err="1">
                <a:solidFill>
                  <a:srgbClr val="FFFF00"/>
                </a:solidFill>
              </a:rPr>
              <a:t>purpurea</a:t>
            </a:r>
            <a:r>
              <a:rPr lang="en-US" sz="1200" b="1" dirty="0">
                <a:solidFill>
                  <a:srgbClr val="FFFF00"/>
                </a:solidFill>
              </a:rPr>
              <a:t> L.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3" y="980728"/>
            <a:ext cx="1872208" cy="292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717032"/>
            <a:ext cx="1874797" cy="273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076056" y="6423719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FF00"/>
                </a:solidFill>
              </a:rPr>
              <a:t>Наперстянка </a:t>
            </a:r>
            <a:r>
              <a:rPr lang="ru-RU" sz="1200" b="1" dirty="0" err="1">
                <a:solidFill>
                  <a:srgbClr val="FFFF00"/>
                </a:solidFill>
              </a:rPr>
              <a:t>великоквіткова</a:t>
            </a:r>
            <a:r>
              <a:rPr lang="ru-RU" sz="1200" b="1" dirty="0">
                <a:solidFill>
                  <a:srgbClr val="FFFF00"/>
                </a:solidFill>
              </a:rPr>
              <a:t>– </a:t>
            </a:r>
          </a:p>
          <a:p>
            <a:r>
              <a:rPr lang="en-US" sz="1200" b="1" dirty="0">
                <a:solidFill>
                  <a:srgbClr val="FFFF00"/>
                </a:solidFill>
              </a:rPr>
              <a:t>Digitalis </a:t>
            </a:r>
            <a:r>
              <a:rPr lang="en-US" sz="1200" b="1" dirty="0" err="1">
                <a:solidFill>
                  <a:srgbClr val="FFFF00"/>
                </a:solidFill>
              </a:rPr>
              <a:t>grandiflora</a:t>
            </a:r>
            <a:r>
              <a:rPr lang="en-US" sz="1200" b="1" dirty="0">
                <a:solidFill>
                  <a:srgbClr val="FFFF00"/>
                </a:solidFill>
              </a:rPr>
              <a:t> Mill.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601" y="-6200"/>
            <a:ext cx="5344685" cy="68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8640"/>
            <a:ext cx="8964488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плантаціях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розеточне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зрізають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через 1-1,5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день.	 </a:t>
            </a: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плантаціях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оберігають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ушкодження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обігрівом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55-60 °С.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14.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пурпуреагликозиди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 та В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2708920"/>
            <a:ext cx="5226311" cy="409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464496" cy="62646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600" dirty="0">
                <a:solidFill>
                  <a:schemeClr val="bg1"/>
                </a:solidFill>
              </a:rPr>
              <a:t>		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</a:endParaRPr>
          </a:p>
          <a:p>
            <a:pPr algn="just"/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Настій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водний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готується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аптеці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Наперстянки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порошку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(порошок;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пігулки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Дігітоксин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Кардігін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Крістодігін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пігулки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0,0001 г;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свічки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0,00015 г.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великоквіткової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Кордигіт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(таблетки по 0,0008 г;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свічки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0,0012 г). Очищений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суму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140968"/>
            <a:ext cx="245518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427984" y="5805264"/>
            <a:ext cx="29523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 «</a:t>
            </a:r>
            <a:r>
              <a:rPr lang="ru-RU" sz="1400" dirty="0">
                <a:solidFill>
                  <a:srgbClr val="FFFF00"/>
                </a:solidFill>
              </a:rPr>
              <a:t>Портрет </a:t>
            </a:r>
            <a:r>
              <a:rPr lang="ru-RU" sz="1400" dirty="0" err="1">
                <a:solidFill>
                  <a:srgbClr val="FFFF00"/>
                </a:solidFill>
              </a:rPr>
              <a:t>лікаря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Гаше</a:t>
            </a:r>
            <a:r>
              <a:rPr lang="ru-RU" sz="1400" dirty="0">
                <a:solidFill>
                  <a:srgbClr val="FFFF00"/>
                </a:solidFill>
              </a:rPr>
              <a:t>» </a:t>
            </a:r>
            <a:r>
              <a:rPr lang="ru-RU" sz="1400" dirty="0" err="1">
                <a:solidFill>
                  <a:srgbClr val="FFFF00"/>
                </a:solidFill>
              </a:rPr>
              <a:t>пензля</a:t>
            </a:r>
            <a:r>
              <a:rPr lang="ru-RU" sz="1400" dirty="0">
                <a:solidFill>
                  <a:srgbClr val="FFFF00"/>
                </a:solidFill>
              </a:rPr>
              <a:t> Ван Гога. </a:t>
            </a:r>
            <a:r>
              <a:rPr lang="ru-RU" sz="1400" dirty="0" err="1">
                <a:solidFill>
                  <a:srgbClr val="FFFF00"/>
                </a:solidFill>
              </a:rPr>
              <a:t>Лікар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зображений</a:t>
            </a:r>
            <a:r>
              <a:rPr lang="ru-RU" sz="1400" dirty="0">
                <a:solidFill>
                  <a:srgbClr val="FFFF00"/>
                </a:solidFill>
              </a:rPr>
              <a:t> з пагоном наперстянки в </a:t>
            </a:r>
            <a:r>
              <a:rPr lang="ru-RU" sz="1400" dirty="0" err="1">
                <a:solidFill>
                  <a:srgbClr val="FFFF00"/>
                </a:solidFill>
              </a:rPr>
              <a:t>руці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8988" y="65973"/>
            <a:ext cx="2239516" cy="300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948264" y="2708920"/>
            <a:ext cx="2195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Лікар</a:t>
            </a:r>
            <a:r>
              <a:rPr lang="ru-RU" sz="1400" b="1" dirty="0">
                <a:solidFill>
                  <a:srgbClr val="FFFF00"/>
                </a:solidFill>
              </a:rPr>
              <a:t>  </a:t>
            </a:r>
            <a:r>
              <a:rPr lang="ru-RU" sz="1400" b="1" dirty="0" err="1">
                <a:solidFill>
                  <a:srgbClr val="FFFF00"/>
                </a:solidFill>
              </a:rPr>
              <a:t>Уільям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Уізеринг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зображений</a:t>
            </a:r>
            <a:r>
              <a:rPr lang="ru-RU" sz="1400" b="1" dirty="0">
                <a:solidFill>
                  <a:srgbClr val="FFFF00"/>
                </a:solidFill>
              </a:rPr>
              <a:t> з пагоном наперстянки в </a:t>
            </a:r>
            <a:r>
              <a:rPr lang="ru-RU" sz="1400" b="1" dirty="0" err="1">
                <a:solidFill>
                  <a:srgbClr val="FFFF00"/>
                </a:solidFill>
              </a:rPr>
              <a:t>руці</a:t>
            </a:r>
            <a:endParaRPr lang="en-US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832" y="4462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НАПЕРСТЯНКИ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ШЕРСТИСТОЇ – </a:t>
            </a:r>
            <a:b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DIGITALIS LANATAE</a:t>
            </a:r>
            <a:b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Наперстянка шерстиста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Digitalis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lanata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Ehrh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ранникові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Scrophulariaceae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5472608" cy="525658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100-200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Прикореневе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довгасто-ланцетове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загострене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густа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пірамідальна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китиця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Південно-Східній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Балканському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півострові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Придунайських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Включена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книги.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Північному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Молдові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заходи, сушка,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ж, як у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дигіланіду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80 ºС,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45 ºС.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ФС 42-614-89.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склад.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відмічено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розетковому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цінними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них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фармакологічною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дигіланіди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ланатозиди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А, В, С,</a:t>
            </a:r>
          </a:p>
          <a:p>
            <a:pPr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527" y="476672"/>
            <a:ext cx="189696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79" y="3501008"/>
            <a:ext cx="1872209" cy="288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948264" y="6334780"/>
            <a:ext cx="2358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</a:rPr>
              <a:t>Наперстянка шерстистая –</a:t>
            </a:r>
          </a:p>
          <a:p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en-US" sz="1400" b="1" dirty="0">
                <a:solidFill>
                  <a:srgbClr val="FFFF00"/>
                </a:solidFill>
              </a:rPr>
              <a:t>Digitalis </a:t>
            </a:r>
            <a:r>
              <a:rPr lang="en-US" sz="1400" b="1" dirty="0" err="1">
                <a:solidFill>
                  <a:srgbClr val="FFFF00"/>
                </a:solidFill>
              </a:rPr>
              <a:t>lanata</a:t>
            </a:r>
            <a:r>
              <a:rPr lang="en-US" sz="1400" b="1" dirty="0">
                <a:solidFill>
                  <a:srgbClr val="FFFF00"/>
                </a:solidFill>
              </a:rPr>
              <a:t> </a:t>
            </a:r>
            <a:r>
              <a:rPr lang="en-US" sz="1400" b="1" dirty="0" err="1">
                <a:solidFill>
                  <a:srgbClr val="FFFF00"/>
                </a:solidFill>
              </a:rPr>
              <a:t>Ehrh</a:t>
            </a:r>
            <a:r>
              <a:rPr lang="en-US" sz="1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4760" y="0"/>
            <a:ext cx="5131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36512" y="332656"/>
            <a:ext cx="403244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Дигоксин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Ланікор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Новодигал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0,025%; таблетки по 0,00025 та 0,0001 р.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шерстистої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Целанід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Ізоланід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Ланатозид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С),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 0,00025 г;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0,02%.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дигіланід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ланатозид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шерстистої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Лантозид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Стандартизований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наперстянки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шерстистої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Медилазид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таблетки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0,0001 г.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напівсинтетично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метилювання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метилдигоксин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952578"/>
            <a:ext cx="1716782" cy="1716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3669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063827"/>
            <a:ext cx="22860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1009" y="-27384"/>
            <a:ext cx="48629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</a:rPr>
              <a:t>НАСІННЯ СТРОФАНТА - </a:t>
            </a:r>
            <a:r>
              <a:rPr lang="en-US" sz="2000" b="1" i="1" dirty="0">
                <a:solidFill>
                  <a:srgbClr val="FFFF00"/>
                </a:solidFill>
              </a:rPr>
              <a:t>SEMINA STROPHANTHI</a:t>
            </a:r>
            <a:br>
              <a:rPr lang="en-US" sz="2000" b="1" dirty="0">
                <a:solidFill>
                  <a:srgbClr val="FFFF00"/>
                </a:solidFill>
              </a:rPr>
            </a:br>
            <a:r>
              <a:rPr lang="ru-RU" sz="2000" b="1" dirty="0">
                <a:solidFill>
                  <a:srgbClr val="FFFF00"/>
                </a:solidFill>
              </a:rPr>
              <a:t>Строфант </a:t>
            </a:r>
            <a:r>
              <a:rPr lang="ru-RU" sz="2000" b="1" dirty="0" err="1">
                <a:solidFill>
                  <a:srgbClr val="FFFF00"/>
                </a:solidFill>
              </a:rPr>
              <a:t>Комбе</a:t>
            </a:r>
            <a:r>
              <a:rPr lang="ru-RU" sz="2000" b="1" dirty="0">
                <a:solidFill>
                  <a:srgbClr val="FFFF00"/>
                </a:solidFill>
              </a:rPr>
              <a:t> - </a:t>
            </a:r>
            <a:r>
              <a:rPr lang="en-US" sz="2000" b="1" i="1" dirty="0" err="1">
                <a:solidFill>
                  <a:srgbClr val="FFFF00"/>
                </a:solidFill>
              </a:rPr>
              <a:t>Strophanthus</a:t>
            </a:r>
            <a:r>
              <a:rPr lang="en-US" sz="2000" b="1" i="1" dirty="0">
                <a:solidFill>
                  <a:srgbClr val="FFFF00"/>
                </a:solidFill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</a:rPr>
              <a:t>kombe</a:t>
            </a:r>
            <a:r>
              <a:rPr lang="en-US" sz="2000" b="1" i="1" dirty="0">
                <a:solidFill>
                  <a:srgbClr val="FFFF00"/>
                </a:solidFill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</a:rPr>
              <a:t>Oliv</a:t>
            </a:r>
            <a:r>
              <a:rPr lang="en-US" sz="2000" b="1" i="1" dirty="0">
                <a:solidFill>
                  <a:srgbClr val="FFFF00"/>
                </a:solidFill>
              </a:rPr>
              <a:t>.</a:t>
            </a:r>
            <a:br>
              <a:rPr lang="en-US" sz="2000" b="1" dirty="0">
                <a:solidFill>
                  <a:srgbClr val="FFFF00"/>
                </a:solidFill>
              </a:rPr>
            </a:br>
            <a:r>
              <a:rPr lang="ru-RU" sz="2000" b="1" dirty="0">
                <a:solidFill>
                  <a:srgbClr val="FFFF00"/>
                </a:solidFill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</a:rPr>
              <a:t>кутрові</a:t>
            </a:r>
            <a:r>
              <a:rPr lang="ru-RU" sz="2000" b="1" dirty="0">
                <a:solidFill>
                  <a:srgbClr val="FFFF00"/>
                </a:solidFill>
              </a:rPr>
              <a:t> -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Аросупасеае</a:t>
            </a:r>
            <a:endParaRPr lang="en-US" sz="2000" b="1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5436096" cy="5112568"/>
          </a:xfrm>
        </p:spPr>
        <p:txBody>
          <a:bodyPr>
            <a:normAutofit/>
          </a:bodyPr>
          <a:lstStyle/>
          <a:p>
            <a:pPr algn="just"/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Деревоподібна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ліана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супротивно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розташованим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еліптичним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яйцеподібним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п'ятичлені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напівпарасольках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пелюстки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довгасто-витягнуте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сплюснене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опушене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притиснутими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шовковистими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волосками. </a:t>
            </a:r>
            <a:r>
              <a:rPr lang="ru-RU" sz="18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Отруйні</a:t>
            </a:r>
            <a:r>
              <a:rPr lang="ru-RU" sz="18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дикому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росте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Східній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Африці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нар.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Замбезі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мешкає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тропічних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незначних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тропічних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районах Африки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в момент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звільняють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летючкою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затінку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строфанта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8-10%),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К-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строфантозид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тріозидом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(2-3%).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5025" y="0"/>
            <a:ext cx="32289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240" y="3789040"/>
            <a:ext cx="2391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</a:rPr>
              <a:t>Строфант </a:t>
            </a:r>
            <a:r>
              <a:rPr lang="ru-RU" sz="1600" b="1" dirty="0" err="1">
                <a:solidFill>
                  <a:srgbClr val="FFFF00"/>
                </a:solidFill>
              </a:rPr>
              <a:t>Комбе</a:t>
            </a:r>
            <a:r>
              <a:rPr lang="ru-RU" sz="1600" b="1" dirty="0">
                <a:solidFill>
                  <a:srgbClr val="FFFF00"/>
                </a:solidFill>
              </a:rPr>
              <a:t> – </a:t>
            </a:r>
          </a:p>
          <a:p>
            <a:r>
              <a:rPr lang="en-US" sz="1600" b="1" i="1" dirty="0" err="1">
                <a:solidFill>
                  <a:srgbClr val="FFFF00"/>
                </a:solidFill>
              </a:rPr>
              <a:t>Strophanthus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kombe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Oliv</a:t>
            </a:r>
            <a:r>
              <a:rPr lang="en-US" sz="1600" b="1" i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2444" y="4437112"/>
            <a:ext cx="3361556" cy="221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35496" y="476672"/>
            <a:ext cx="3682752" cy="56494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Хранение.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Список 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замком, в аптеках у добре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закупорених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банках, на складах – у ящиках.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контролюють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щороку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г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строфанту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2000 ЛЕД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240 КЕД.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0,025%).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строфантіна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-бета та К-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строфантозиду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Строфантидина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ацетат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0,05 %).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группа.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3685" y="188640"/>
            <a:ext cx="5390316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573016"/>
            <a:ext cx="3123431" cy="233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АДОНИСА (ГОРИЦВІТУ) ВЕСНЯНОГО –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ADONIDIS VERNALIS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Адоніс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горицвіт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весняний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Adonis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vernalis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жовтецеві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Ranunculaceae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436096" cy="52578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</a:t>
            </a:r>
            <a:r>
              <a:rPr lang="uk-UA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ічна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3-4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5-20 см на початку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40 см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коротке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темно-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коричневе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блискучим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липні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ВСЯ РОСЛИНА ОТРУЙНА!!!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лісостепова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Зважаючи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горицвіт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вдалося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ввести в культуру, потреба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задовольняється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дикорослих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заростей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залишають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недоторканими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Періодичність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заготовок 4-5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без доступу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прямих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сонячних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сушарках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50-60 °С.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0022" y="1196752"/>
            <a:ext cx="354446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64088" y="3933056"/>
            <a:ext cx="3923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solidFill>
                  <a:srgbClr val="FFFF00"/>
                </a:solidFill>
              </a:rPr>
              <a:t>Адоніс</a:t>
            </a:r>
            <a:r>
              <a:rPr lang="ru-RU" sz="1400" b="1" dirty="0">
                <a:solidFill>
                  <a:srgbClr val="FFFF00"/>
                </a:solidFill>
              </a:rPr>
              <a:t> (</a:t>
            </a:r>
            <a:r>
              <a:rPr lang="ru-RU" sz="1400" b="1" dirty="0" err="1">
                <a:solidFill>
                  <a:srgbClr val="FFFF00"/>
                </a:solidFill>
              </a:rPr>
              <a:t>горицвіт</a:t>
            </a:r>
            <a:r>
              <a:rPr lang="ru-RU" sz="1400" b="1" dirty="0">
                <a:solidFill>
                  <a:srgbClr val="FFFF00"/>
                </a:solidFill>
              </a:rPr>
              <a:t>) </a:t>
            </a:r>
            <a:r>
              <a:rPr lang="ru-RU" sz="1400" b="1" dirty="0" err="1">
                <a:solidFill>
                  <a:srgbClr val="FFFF00"/>
                </a:solidFill>
              </a:rPr>
              <a:t>весняний</a:t>
            </a:r>
            <a:r>
              <a:rPr lang="ru-RU" sz="1400" b="1" dirty="0">
                <a:solidFill>
                  <a:srgbClr val="FFFF00"/>
                </a:solidFill>
              </a:rPr>
              <a:t> – </a:t>
            </a:r>
            <a:r>
              <a:rPr lang="en-US" sz="1400" b="1" i="1" dirty="0">
                <a:solidFill>
                  <a:srgbClr val="FFFF00"/>
                </a:solidFill>
              </a:rPr>
              <a:t>Adonis </a:t>
            </a:r>
            <a:r>
              <a:rPr lang="en-US" sz="1400" b="1" i="1" dirty="0" err="1">
                <a:solidFill>
                  <a:srgbClr val="FFFF00"/>
                </a:solidFill>
              </a:rPr>
              <a:t>vernalis</a:t>
            </a:r>
            <a:r>
              <a:rPr lang="en-US" sz="1400" b="1" i="1" dirty="0">
                <a:solidFill>
                  <a:srgbClr val="FFFF00"/>
                </a:solidFill>
              </a:rPr>
              <a:t> L.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8568952" cy="2448272"/>
          </a:xfrm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43.</a:t>
            </a:r>
          </a:p>
          <a:p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0,13-0,80%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них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незрілі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К-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-бета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цимарин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К-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-бета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карденолід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адонісу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адонітоксин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4623" y="3501008"/>
            <a:ext cx="5411872" cy="3011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0426"/>
            <a:ext cx="3707904" cy="300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26876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536504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</a:rPr>
              <a:t>	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Настій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трави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адонісу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готується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аптеці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мікстури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Бехтерєва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Трава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мікстури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прописом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М.М. Здренко.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Адонісу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таблеток та настою.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Адонізид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(очищений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Адонізид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 0,00075 г (очищений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Адоніс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-бром,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пігулки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п.о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(компонент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седативний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Адонізид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адонізидом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конвалії-валеріанові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адонізидом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бромідом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32656"/>
            <a:ext cx="22860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060848"/>
            <a:ext cx="2095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221088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6048672" cy="1988840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 КОНВАЛІЇ-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FLORES CONVALLARIAE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КОНВАЛІЇ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CONVALLARIAE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КОНВАЛІЇ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CONVALLARIAE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травнева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Convallaria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majalis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закавказька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Convallaria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transcaucasica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Utkin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ex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Grossh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Кейске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С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onvallaria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keiskei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Miq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конвалієві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Convallariaceae</a:t>
            </a:r>
            <a:endParaRPr lang="en-US" sz="1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988840"/>
            <a:ext cx="4860032" cy="47251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травнева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довгокореневищна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15-30 см.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1-3 листки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 см і тонка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стрілка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довжині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закінчується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одностороннім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простим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пензлем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запашні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шестичленні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ВСЯ РОСЛИНА ОТРУЙНА!!!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Поширеність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лісостепова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перебування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середньозволоженим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допущено три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правильного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фазу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бутонізації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розпустилися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2-3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траву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у фазу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49.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8647" y="2636912"/>
            <a:ext cx="3823873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60032" y="6516052"/>
            <a:ext cx="4199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Ландыш майский – </a:t>
            </a:r>
            <a:r>
              <a:rPr lang="en-US" i="1" dirty="0" err="1">
                <a:solidFill>
                  <a:srgbClr val="FFFF00"/>
                </a:solidFill>
              </a:rPr>
              <a:t>Convallaria</a:t>
            </a:r>
            <a:r>
              <a:rPr lang="en-US" i="1" dirty="0">
                <a:solidFill>
                  <a:srgbClr val="FFFF00"/>
                </a:solidFill>
              </a:rPr>
              <a:t> </a:t>
            </a:r>
            <a:r>
              <a:rPr lang="en-US" i="1" dirty="0" err="1">
                <a:solidFill>
                  <a:srgbClr val="FFFF00"/>
                </a:solidFill>
              </a:rPr>
              <a:t>majalis</a:t>
            </a:r>
            <a:r>
              <a:rPr lang="en-US" i="1" dirty="0">
                <a:solidFill>
                  <a:srgbClr val="FFFF00"/>
                </a:solidFill>
              </a:rPr>
              <a:t> L.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26193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156176" y="2348880"/>
            <a:ext cx="2728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Ягода ландыша крупным планом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 КОНВАЛІЇ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08455"/>
            <a:ext cx="2088232" cy="2693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365104"/>
            <a:ext cx="21359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</a:rPr>
              <a:t>Конвалія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Кейзке</a:t>
            </a:r>
            <a:r>
              <a:rPr lang="ru-RU" sz="1600" b="1" dirty="0">
                <a:solidFill>
                  <a:schemeClr val="bg1"/>
                </a:solidFill>
              </a:rPr>
              <a:t> — </a:t>
            </a:r>
          </a:p>
          <a:p>
            <a:r>
              <a:rPr lang="en-US" sz="1600" b="1" i="1" dirty="0" err="1">
                <a:solidFill>
                  <a:schemeClr val="bg1"/>
                </a:solidFill>
              </a:rPr>
              <a:t>Convallaria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keiskei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Miq</a:t>
            </a:r>
            <a:endParaRPr lang="en-US" sz="1600" b="1" i="1" dirty="0">
              <a:solidFill>
                <a:schemeClr val="bg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556792"/>
            <a:ext cx="266429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492296" y="4365104"/>
            <a:ext cx="2045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</a:rPr>
              <a:t>Конвалія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травнева</a:t>
            </a:r>
            <a:r>
              <a:rPr lang="ru-RU" sz="1600" b="1" dirty="0">
                <a:solidFill>
                  <a:schemeClr val="bg1"/>
                </a:solidFill>
              </a:rPr>
              <a:t>—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Convallaria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majalis</a:t>
            </a:r>
            <a:r>
              <a:rPr lang="en-US" sz="1600" b="1" i="1" dirty="0">
                <a:solidFill>
                  <a:schemeClr val="bg1"/>
                </a:solidFill>
              </a:rPr>
              <a:t> L.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7150" y="1556792"/>
            <a:ext cx="2250090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372200" y="4365104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</a:rPr>
              <a:t>Конвалія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закавказька</a:t>
            </a:r>
            <a:r>
              <a:rPr lang="ru-RU" sz="1600" b="1" dirty="0">
                <a:solidFill>
                  <a:schemeClr val="bg1"/>
                </a:solidFill>
              </a:rPr>
              <a:t> — </a:t>
            </a:r>
            <a:r>
              <a:rPr lang="en-US" sz="1600" b="1" i="1" dirty="0" err="1">
                <a:solidFill>
                  <a:schemeClr val="bg1"/>
                </a:solidFill>
              </a:rPr>
              <a:t>Convallaria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transcaucasica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Utkin</a:t>
            </a:r>
            <a:endParaRPr lang="en-US" sz="1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4499992" cy="633670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Химічний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строфантидину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строфантидолу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конваллотоксин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конваллотоксол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конваллозид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них є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конваллотоксин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конваллозід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</a:rPr>
              <a:t>	</a:t>
            </a:r>
            <a:r>
              <a:rPr lang="ru-RU" sz="1900" dirty="0">
                <a:solidFill>
                  <a:schemeClr val="bg1"/>
                </a:solidFill>
              </a:rPr>
              <a:t>	</a:t>
            </a:r>
            <a:r>
              <a:rPr lang="ru-RU" sz="1900" b="1" dirty="0" err="1">
                <a:solidFill>
                  <a:srgbClr val="FFFF00"/>
                </a:solidFill>
              </a:rPr>
              <a:t>Лікарські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засоби</a:t>
            </a:r>
            <a:endParaRPr lang="ru-RU" sz="1900" b="1" dirty="0">
              <a:solidFill>
                <a:srgbClr val="FFFF00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(1:10) на 70%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етиловому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спирті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трави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комбінується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входить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Валокормід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Кардіотрон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Корглікон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0,06%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(очищений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трави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Конвафлавін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пігулки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п.о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по 0,01 г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трави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Кейске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спазмолітичний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конвалії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мікстури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прописом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М.М. Здренко.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989190"/>
            <a:ext cx="1824186" cy="182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003401"/>
            <a:ext cx="26860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3356992"/>
            <a:ext cx="1293574" cy="3233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8971" y="44625"/>
            <a:ext cx="429502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ЖОВТУШНИКА РОЗЛОГОГО СВІЖА –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ERYSIMI DIFFUSI RECENS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Жовтушник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сірий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(ж.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розлогий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Erysimum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canescens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Roth ( = E.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diffusum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Ehrh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капустяні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Brassicaceae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Cruciferae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496" y="1600200"/>
            <a:ext cx="5472608" cy="4525963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Дворічна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30-80 см.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розетка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прикореневого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 другому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чергове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прикореневі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довгасті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зубчастим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краєм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квітконіжки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чашки і плоди густо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опушені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притиснутими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волосками, через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сірувате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Розмножується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розлогий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степових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районах.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скошують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косарками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см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переробляють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свіжому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пізніше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за 48 годин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196752"/>
            <a:ext cx="31527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56176" y="5517232"/>
            <a:ext cx="2520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</a:rPr>
              <a:t>Желтушник седеющий – </a:t>
            </a:r>
          </a:p>
          <a:p>
            <a:r>
              <a:rPr lang="en-US" sz="1600" b="1" i="1" dirty="0" err="1">
                <a:solidFill>
                  <a:srgbClr val="FFFF00"/>
                </a:solidFill>
              </a:rPr>
              <a:t>Erysimum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canescens</a:t>
            </a:r>
            <a:r>
              <a:rPr lang="en-US" sz="1600" b="1" i="1" dirty="0">
                <a:solidFill>
                  <a:srgbClr val="FFFF00"/>
                </a:solidFill>
              </a:rPr>
              <a:t> Roth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3995936" cy="57214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жовтушника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строфантидину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еризимін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еризимозид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до 6 %,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1-1,5 %,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0,5-0,7 %.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Еризимін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дигітоксозу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еризимозид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строфантидин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дигітоксозу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глюкозу.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того, трава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ізорамнетину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За списком Б.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підлягає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негайній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переробці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</a:rPr>
              <a:t>	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</a:rPr>
              <a:t> 	</a:t>
            </a: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		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1.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(компонент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седативний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6632"/>
            <a:ext cx="471601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638550"/>
            <a:ext cx="42862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рослинна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буфадієноліди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25717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484784"/>
            <a:ext cx="3575669" cy="477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ЦИБУЛИНИ МОРСЬКОГО ЛУКА –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BULBI SCILLAE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Морський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лук –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Drimia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maritima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Stearn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 =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Urginea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maritima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Baker)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гіацинтові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Hyacinthaceae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5256584" cy="5229200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100-150 см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велика, вагою 2-8 кг.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представлена ​​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прикореневим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безлистим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квітковим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стеблом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10-20,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вузькояйцеподібні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ланцетоподібні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плодоносить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листопаді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Середземномор'я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Канарських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островів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узбережжя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узбережжях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 сухих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пустельних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Бразилія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Чилі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Колумбія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Венесуела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сушіння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8-10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викопують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видаляють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луски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відрізають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донце, яке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посадки.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Соковиті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луски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96752"/>
            <a:ext cx="32004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508104" y="5157192"/>
            <a:ext cx="3393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</a:rPr>
              <a:t>Морской лук </a:t>
            </a:r>
            <a:r>
              <a:rPr lang="ru-RU" sz="1400" b="1" i="1" dirty="0">
                <a:solidFill>
                  <a:srgbClr val="FFFF00"/>
                </a:solidFill>
              </a:rPr>
              <a:t>– </a:t>
            </a:r>
            <a:r>
              <a:rPr lang="en-US" sz="1400" b="1" i="1" dirty="0" err="1">
                <a:solidFill>
                  <a:srgbClr val="FFFF00"/>
                </a:solidFill>
              </a:rPr>
              <a:t>Drimia</a:t>
            </a:r>
            <a:r>
              <a:rPr lang="en-US" sz="1400" b="1" i="1" dirty="0">
                <a:solidFill>
                  <a:srgbClr val="FFFF00"/>
                </a:solidFill>
              </a:rPr>
              <a:t> </a:t>
            </a:r>
            <a:r>
              <a:rPr lang="en-US" sz="1400" b="1" i="1" dirty="0" err="1">
                <a:solidFill>
                  <a:srgbClr val="FFFF00"/>
                </a:solidFill>
              </a:rPr>
              <a:t>maritim</a:t>
            </a:r>
            <a:r>
              <a:rPr lang="ru-RU" sz="1400" b="1" i="1" dirty="0">
                <a:solidFill>
                  <a:srgbClr val="FFFF00"/>
                </a:solidFill>
              </a:rPr>
              <a:t>а (</a:t>
            </a:r>
            <a:r>
              <a:rPr lang="en-US" sz="1400" b="1" i="1" dirty="0">
                <a:solidFill>
                  <a:srgbClr val="FFFF00"/>
                </a:solidFill>
              </a:rPr>
              <a:t>L.) </a:t>
            </a:r>
            <a:r>
              <a:rPr lang="en-US" sz="1400" b="1" i="1" dirty="0" err="1">
                <a:solidFill>
                  <a:srgbClr val="FFFF00"/>
                </a:solidFill>
              </a:rPr>
              <a:t>Stearn</a:t>
            </a:r>
            <a:endParaRPr lang="en-US" sz="1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180528" y="260648"/>
            <a:ext cx="4824536" cy="65973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різновиду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знайдено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належать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буфадієнолідів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них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глікосциларен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(⅔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Глікосциларен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сцилареніном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рамнозою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молекулами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сциларен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А,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рамнозид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просціларідін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буфадієнолідів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4-11%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слизу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гірку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сциліпкрін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сліди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цибулинах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різновиду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моноглюкозид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сциллірозід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сциллірозідин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сциллареніна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гідроксилами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С6 і С8,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причому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С6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ацетильований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Сцилірозид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токсичний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щурів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сцилларен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</a:rPr>
              <a:t>		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endParaRPr lang="ru-RU" sz="19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Мепросциларен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Кліфт</a:t>
            </a: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пігулки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областях.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ратицидну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боротьби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щурами.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Щури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охоче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поїдають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цибулини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гинуть,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причому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висихають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гнильного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запаху.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1568" y="332656"/>
            <a:ext cx="437243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996952"/>
            <a:ext cx="25241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Кореневище з коренями </a:t>
            </a:r>
            <a:r>
              <a:rPr lang="uk-UA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морозника</a:t>
            </a: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червонуватого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cum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radicibus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Hellebori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purpurascentis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Морозник</a:t>
            </a: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червонуватий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Helleborus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purpurascens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Родина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жовтецеві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Ranunculaceae</a:t>
            </a:r>
            <a:br>
              <a:rPr lang="ru-RU" sz="2000" b="1" dirty="0">
                <a:solidFill>
                  <a:srgbClr val="FFFF00"/>
                </a:solidFill>
              </a:rPr>
            </a:b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012160" cy="4525963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Морозник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невелика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вічнозелена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сімейства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лютикові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25-50 см,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товстим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коротким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відходять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темно-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морозника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Розповсюдження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морозник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Краснодарського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краю,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Закавказзі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Росте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узліссях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уздовж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річок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Морозник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величезна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Балканах.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басейну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Дністра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Карпатах.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588238"/>
            <a:ext cx="2386608" cy="226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7771" y="2060848"/>
            <a:ext cx="276622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744" y="4869160"/>
            <a:ext cx="1373480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3995936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>
                <a:solidFill>
                  <a:srgbClr val="FFFF00"/>
                </a:solidFill>
              </a:rPr>
              <a:t>	</a:t>
            </a:r>
            <a:r>
              <a:rPr lang="ru-RU" sz="1600" b="1" dirty="0" err="1">
                <a:solidFill>
                  <a:srgbClr val="FFFF00"/>
                </a:solidFill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</a:rPr>
              <a:t> склад: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десглюкогел-лебрін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корельборин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К); </a:t>
            </a: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гідролітично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розщеплюється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1-рамнозу та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геллебригенін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С24Н3206;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геллебрін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корельборин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П) С36Н52015.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ензиматичному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відщепленні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виходить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десглюкогеллебрін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морозника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кавказького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при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сапонінів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смілагенін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chemeClr val="bg1"/>
                </a:solidFill>
              </a:rPr>
              <a:t>	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endParaRPr lang="ru-RU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Корельборин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табл.по 0,0002 г 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амп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0,025% р-н по 1,0 мл;.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свічки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по 0,002 г)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6741" y="260648"/>
            <a:ext cx="5197259" cy="25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78092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2278" y="4725144"/>
            <a:ext cx="1455986" cy="203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9644" y="3284984"/>
            <a:ext cx="2034356" cy="305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2988" y="404813"/>
            <a:ext cx="7416800" cy="136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042988" y="1773238"/>
            <a:ext cx="7704137" cy="1295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6349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8" b="10503"/>
          <a:stretch>
            <a:fillRect/>
          </a:stretch>
        </p:blipFill>
        <p:spPr bwMode="auto">
          <a:xfrm>
            <a:off x="250825" y="2989263"/>
            <a:ext cx="2884488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1477963"/>
            <a:ext cx="1865312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5088" y="5926138"/>
            <a:ext cx="66881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20491" r="6926" b="28069"/>
          <a:stretch>
            <a:fillRect/>
          </a:stretch>
        </p:blipFill>
        <p:spPr bwMode="auto">
          <a:xfrm>
            <a:off x="3413125" y="2989263"/>
            <a:ext cx="2022475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666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</TotalTime>
  <Words>4652</Words>
  <Application>Microsoft Macintosh PowerPoint</Application>
  <PresentationFormat>Экран (4:3)</PresentationFormat>
  <Paragraphs>348</Paragraphs>
  <Slides>44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</vt:lpstr>
      <vt:lpstr>Calibri</vt:lpstr>
      <vt:lpstr>Times New Roman</vt:lpstr>
      <vt:lpstr>Wingdings</vt:lpstr>
      <vt:lpstr>Тема Office</vt:lpstr>
      <vt:lpstr>Лікарські рослини та ЛРС, що містять  кардіостероїди</vt:lpstr>
      <vt:lpstr>Глікозиди – природні сполуки, похідні циклічних форм цукрів, які в процесі гідролізу розпадаютьс на продукти, серед яких завжди є цукристі речовини.   Слово «глікозиди» походить від грецького «glycos» - солодкий. Термін введений на початку XIX сторіччя німецькими вченими Ф.Велером та Ю.Лібіхом. Вони виділили глікозид амігдалин з насіння гіркого мигдалю та встановили, що до його складу входить глюкоза, та дали назву «глюкозиди»    </vt:lpstr>
      <vt:lpstr> КАРДІОТОНІЧНІ (СЕРЦЕВІ) ГЛІКОЗИДИ</vt:lpstr>
      <vt:lpstr>ПОШИРЕНІСТЬ </vt:lpstr>
      <vt:lpstr>КЛАСИФІКАЦІЯ Залежно від будови ненасиченого лактонного кільця всі кардіотонічні глікозиди поділяються на 2 групи: карденоліди и буфадієноліди.</vt:lpstr>
      <vt:lpstr>КЛАСИФІКАЦІЯ</vt:lpstr>
      <vt:lpstr>Презентация PowerPoint</vt:lpstr>
      <vt:lpstr>ФІЗИКО-ХІМІЧНІ ВЛАСТИВОСТІ</vt:lpstr>
      <vt:lpstr>Презентация PowerPoint</vt:lpstr>
      <vt:lpstr>ЯКІСНІ РЕАКЦІЇ</vt:lpstr>
      <vt:lpstr>Презентация PowerPoint</vt:lpstr>
      <vt:lpstr>Презентация PowerPoint</vt:lpstr>
      <vt:lpstr>Презентация PowerPoint</vt:lpstr>
      <vt:lpstr>МЕТОДИ КІЛЬКІСНОГО ВИЗНАЧЕННЯ КАРДІОГЛІКОЗИДІВ</vt:lpstr>
      <vt:lpstr>ОСОБЛИВОСТІ ЗБОРУ, СУШКИ ТА ЗБЕРІГАННЯ СИРОВИНИ, ЩО МІСТИТЬ КАРДІОТОНІЧНІ ГЛІКОЗИДИ</vt:lpstr>
      <vt:lpstr>ШЛЯХИ ВИКОРИСТАННЯ СИРОВИНИ, ЩО МІСТИТЬ КАРДІОТОНІЧНІ ГЛІКОЗИДИ</vt:lpstr>
      <vt:lpstr>Презентация PowerPoint</vt:lpstr>
      <vt:lpstr>Презентация PowerPoint</vt:lpstr>
      <vt:lpstr>Презентация PowerPoint</vt:lpstr>
      <vt:lpstr>КАРДІАЛЬНІ ЕФЕКТИ СЕРЦЕВИХ ГЛІКОЗИДІВ</vt:lpstr>
      <vt:lpstr>Презентация PowerPoint</vt:lpstr>
      <vt:lpstr>ЛИСТЯ НАПЕРСТЯНКИ - FOLIA DIGITALIS Наперстянка пурпурова (н. червона) – Digitalis purpurea L. Наперстянка великоквіткова – Digitalis grandiflora Mill. Родина ранникові - Scrophulariaceae</vt:lpstr>
      <vt:lpstr>Презентация PowerPoint</vt:lpstr>
      <vt:lpstr>Презентация PowerPoint</vt:lpstr>
      <vt:lpstr>Презентация PowerPoint</vt:lpstr>
      <vt:lpstr>ЛИСТЯ НАПЕРСТЯНКИ ШЕРСТИСТОЇ –  FOLIA DIGITALIS LANATAE Наперстянка шерстиста - Digitalis lanata Ehrh. Родина ранникові - Scrophulariaceae</vt:lpstr>
      <vt:lpstr>Презентация PowerPoint</vt:lpstr>
      <vt:lpstr>Презентация PowerPoint</vt:lpstr>
      <vt:lpstr>НАСІННЯ СТРОФАНТА - SEMINA STROPHANTHI Строфант Комбе - Strophanthus kombe Oliv. Родина кутрові - Аросупасеае</vt:lpstr>
      <vt:lpstr>Презентация PowerPoint</vt:lpstr>
      <vt:lpstr>ТРАВА АДОНИСА (ГОРИЦВІТУ) ВЕСНЯНОГО –  HERBA ADONIDIS VERNALIS Адоніс (горицвіт) весняний - Adonis vernalis L. Родина жовтецеві - Ranunculaceae</vt:lpstr>
      <vt:lpstr>Презентация PowerPoint</vt:lpstr>
      <vt:lpstr>Презентация PowerPoint</vt:lpstr>
      <vt:lpstr>КВІТКИ КОНВАЛІЇ- FLORES CONVALLARIAE ЛИСТЯ КОНВАЛІЇ - FOLIA CONVALLARIAE ТРАВА КОНВАЛІЇ - HERBA CONVALLARIAE Конвалія травнева – Convallaria majalis L. Конвалія закавказька- Convallaria transcaucasica Utkin ex Grossh. Конвалія Кейске - Сonvallaria keiskei Miq. Родина конвалієві - Convallariaceae</vt:lpstr>
      <vt:lpstr>ВИДИ КОНВАЛІЇ</vt:lpstr>
      <vt:lpstr>Презентация PowerPoint</vt:lpstr>
      <vt:lpstr>ТРАВА ЖОВТУШНИКА РОЗЛОГОГО СВІЖА –  HERBA ERYSIMI DIFFUSI RECENS Жовтушник сірий (ж. розлогий) –  Erysimum canescens Roth ( = E. diffusum Ehrh.) Родина капустяні – Brassicaceae (Cruciferae)</vt:lpstr>
      <vt:lpstr>Презентация PowerPoint</vt:lpstr>
      <vt:lpstr>Лікарська рослинна сировина,  що містить буфадієноліди</vt:lpstr>
      <vt:lpstr>ЦИБУЛИНИ МОРСЬКОГО ЛУКА – BULBI SCILLAE Морський лук – Drimia maritima (L.) Stearn ( = Urginea maritima (L.) Baker) Родина гіацинтові- Hyacinthaceae</vt:lpstr>
      <vt:lpstr>Презентация PowerPoint</vt:lpstr>
      <vt:lpstr>Кореневище з коренями морозника червонуватого – Rhizomata cum radicibus Hellebori purpurascentis  Морозник червонуватий – Helleborus purpurascens  Родина жовтецеві – Ranunculaceae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ЛЕКАРСТВЕННЫЕ РАСТЕНИЯ И ЛРС, СОДЕРЖАЩИЕ КАРДИОСТЕРОИДЫ</dc:title>
  <cp:lastModifiedBy>Світлана Ігорівна Богату</cp:lastModifiedBy>
  <cp:revision>37</cp:revision>
  <dcterms:modified xsi:type="dcterms:W3CDTF">2023-09-05T20:00:39Z</dcterms:modified>
</cp:coreProperties>
</file>