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91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87" r:id="rId21"/>
    <p:sldId id="288" r:id="rId22"/>
    <p:sldId id="289" r:id="rId23"/>
    <p:sldId id="290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4" r:id="rId32"/>
    <p:sldId id="283" r:id="rId33"/>
    <p:sldId id="285" r:id="rId34"/>
    <p:sldId id="294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128C3-7177-45CB-9BE8-2B44C6D21C5F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B232D-2C73-4E20-B346-0D9CD0F70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147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 altLang="uk-U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8013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EB961-423F-4C6B-9EC8-361DF9AACF4D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743248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08.09.2022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87388" y="2636838"/>
            <a:ext cx="7772400" cy="917575"/>
          </a:xfrm>
        </p:spPr>
        <p:txBody>
          <a:bodyPr lIns="91440" tIns="45720" rIns="91440" bIns="45720" anchor="b"/>
          <a:lstStyle/>
          <a:p>
            <a:pPr algn="ct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uk-UA" alt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Лікарські рослини та ЛРС, що містять фенольні сполуки</a:t>
            </a:r>
          </a:p>
        </p:txBody>
      </p:sp>
      <p:sp>
        <p:nvSpPr>
          <p:cNvPr id="3076" name="Прямоугольник 1"/>
          <p:cNvSpPr>
            <a:spLocks noChangeArrowheads="1"/>
          </p:cNvSpPr>
          <p:nvPr/>
        </p:nvSpPr>
        <p:spPr bwMode="auto">
          <a:xfrm>
            <a:off x="900113" y="333375"/>
            <a:ext cx="755967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uk-UA" b="1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>
                <a:latin typeface="Times New Roman" pitchFamily="18" charset="0"/>
                <a:cs typeface="Times New Roman" pitchFamily="18" charset="0"/>
              </a:rPr>
              <a:t>КАФЕДРА ФАРМАКОЛОГІЇ ТА ФАРМАКОГНОЗІЇ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uk-UA" b="1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ЦИКЛ ФАРМАКОГНОЗІЇ</a:t>
            </a:r>
            <a:endParaRPr lang="ru-RU" b="1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3240088" y="2030413"/>
            <a:ext cx="2987675" cy="5349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Лекція </a:t>
            </a:r>
            <a:r>
              <a:rPr lang="uk-UA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№11</a:t>
            </a:r>
            <a:endParaRPr lang="ru-RU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722938" y="5354638"/>
            <a:ext cx="3421062" cy="14398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Лектор:</a:t>
            </a:r>
          </a:p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д.мед.н</a:t>
            </a:r>
            <a:r>
              <a:rPr lang="uk-UA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., проф., завідувач кафедри фармакології та фармакогнозії</a:t>
            </a:r>
          </a:p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Рожковський</a:t>
            </a:r>
            <a:r>
              <a:rPr lang="uk-UA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Ярослав Володимирович</a:t>
            </a:r>
            <a:endParaRPr lang="ru-RU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sp>
        <p:nvSpPr>
          <p:cNvPr id="3081" name="Прямоугольник 4"/>
          <p:cNvSpPr>
            <a:spLocks noChangeArrowheads="1"/>
          </p:cNvSpPr>
          <p:nvPr/>
        </p:nvSpPr>
        <p:spPr bwMode="auto">
          <a:xfrm>
            <a:off x="4500563" y="6280150"/>
            <a:ext cx="93503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Эхинацея пурпурная — Википед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28" y="4705381"/>
            <a:ext cx="2952328" cy="196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Брусника — Викицитатни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832" y="3645024"/>
            <a:ext cx="2448235" cy="183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Артишок: посадка, выращивание и уход. Сорта артишоков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075" y="3284984"/>
            <a:ext cx="2232248" cy="167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2235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19256" cy="1962496"/>
          </a:xfrm>
        </p:spPr>
        <p:txBody>
          <a:bodyPr>
            <a:noAutofit/>
          </a:bodyPr>
          <a:lstStyle/>
          <a:p>
            <a:pPr algn="just" rtl="0"/>
            <a:r>
              <a:rPr lang="en-US" sz="2800" b="1" i="1" dirty="0">
                <a:solidFill>
                  <a:srgbClr val="FFFF00"/>
                </a:solidFill>
              </a:rPr>
              <a:t/>
            </a:r>
            <a:br>
              <a:rPr lang="en-US" sz="2800" b="1" i="1" dirty="0">
                <a:solidFill>
                  <a:srgbClr val="FFFF00"/>
                </a:solidFill>
              </a:rPr>
            </a:br>
            <a:r>
              <a:rPr lang="en-US" sz="2800" b="1" i="1" dirty="0">
                <a:solidFill>
                  <a:srgbClr val="FFFF00"/>
                </a:solidFill>
              </a:rPr>
              <a:t/>
            </a:r>
            <a:br>
              <a:rPr lang="en-US" sz="2800" b="1" i="1" dirty="0">
                <a:solidFill>
                  <a:srgbClr val="FFFF00"/>
                </a:solidFill>
              </a:rPr>
            </a:br>
            <a:r>
              <a:rPr lang="en-US" sz="2800" b="1" i="1" dirty="0">
                <a:solidFill>
                  <a:srgbClr val="FFFF00"/>
                </a:solidFill>
              </a:rPr>
              <a:t/>
            </a:r>
            <a:br>
              <a:rPr lang="en-US" sz="2800" b="1" i="1" dirty="0">
                <a:solidFill>
                  <a:srgbClr val="FFFF00"/>
                </a:solidFill>
              </a:rPr>
            </a:br>
            <a:r>
              <a:rPr lang="en-US" sz="2800" b="1" i="1" dirty="0">
                <a:solidFill>
                  <a:srgbClr val="FFFF00"/>
                </a:solidFill>
              </a:rPr>
              <a:t/>
            </a:r>
            <a:br>
              <a:rPr lang="en-US" sz="2800" b="1" i="1" dirty="0">
                <a:solidFill>
                  <a:srgbClr val="FFFF00"/>
                </a:solidFill>
              </a:rPr>
            </a:br>
            <a:r>
              <a:rPr lang="en-US" sz="2800" b="1" i="1" dirty="0">
                <a:solidFill>
                  <a:srgbClr val="FFFF00"/>
                </a:solidFill>
              </a:rPr>
              <a:t/>
            </a:r>
            <a:br>
              <a:rPr lang="en-US" sz="2800" b="1" i="1" dirty="0">
                <a:solidFill>
                  <a:srgbClr val="FFFF00"/>
                </a:solidFill>
              </a:rPr>
            </a:br>
            <a:r>
              <a:rPr lang="ru-RU" sz="28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Природні</a:t>
            </a:r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фенольні сполуки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речовини рослинного походження, що містять одне або декілька ароматичних кілець з однією або декількома вільними або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зв'язаними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гідроксильними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групами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>
          <a:xfrm>
            <a:off x="0" y="2780928"/>
            <a:ext cx="8892480" cy="3016355"/>
          </a:xfrm>
        </p:spPr>
        <p:txBody>
          <a:bodyPr>
            <a:normAutofit/>
          </a:bodyPr>
          <a:lstStyle/>
          <a:p>
            <a:pPr algn="just" rtl="0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Фенольні сполуки мають універсальне поширення в рослинному світі. Вони властиві кожній рослині і навіть кожної рослинній клітині. В даний час відомо понад дві тисячі природних фенольних сполук.</a:t>
            </a:r>
          </a:p>
          <a:p>
            <a:pPr algn="just" rtl="0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рослинах фенольні сполуки відіграють дуже важливу роль. Вони є обов'язковими учасниками всіх метаболічних процесів:</a:t>
            </a:r>
            <a:r>
              <a:rPr lang="ru-RU" sz="2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дихання, фотосинтезу, гліколізу, </a:t>
            </a:r>
            <a:r>
              <a:rPr lang="ru-RU" sz="24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фосфорилювання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4672"/>
          </a:xfrm>
        </p:spPr>
        <p:txBody>
          <a:bodyPr>
            <a:normAutofit/>
          </a:bodyPr>
          <a:lstStyle/>
          <a:p>
            <a:pPr algn="ctr" rtl="0"/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Класифікація фенольних сполук</a:t>
            </a:r>
            <a:endParaRPr lang="en-US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91352"/>
            <a:ext cx="8358246" cy="594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36680"/>
          </a:xfrm>
        </p:spPr>
        <p:txBody>
          <a:bodyPr>
            <a:normAutofit/>
          </a:bodyPr>
          <a:lstStyle/>
          <a:p>
            <a:pPr algn="ctr" rtl="0"/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Класифікація фенольних сполук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63071"/>
            <a:ext cx="9144000" cy="6194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64672"/>
          </a:xfrm>
        </p:spPr>
        <p:txBody>
          <a:bodyPr>
            <a:normAutofit/>
          </a:bodyPr>
          <a:lstStyle/>
          <a:p>
            <a:pPr algn="ctr" rtl="0"/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Прості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фенольні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endParaRPr lang="en-US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836712"/>
            <a:ext cx="8579296" cy="2880320"/>
          </a:xfrm>
        </p:spPr>
        <p:txBody>
          <a:bodyPr>
            <a:normAutofit/>
          </a:bodyPr>
          <a:lstStyle/>
          <a:p>
            <a:pPr algn="just" rtl="0"/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Прості фенольні сполуки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одним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бензольним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кільцем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що мають структуру </a:t>
            </a:r>
            <a:r>
              <a:rPr lang="ru-RU" sz="18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С6, С6-С1, С6-С2, С6-С3.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Найпростіші фенольні сполуки з одним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бензольним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кільцем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 однією або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кількома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гідроксильними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групами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вільному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рослинах зустрічаються рідко, частіше вони знаходяться в зв'язаному вигляді (у формі глікозидів або складних ефірів) або ж є структурними одиницями більш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 широко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представлені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фенологлікозіди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яких гідроксильна група пов'язана з цукром. 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145830"/>
            <a:ext cx="7064865" cy="3712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57592" cy="764704"/>
          </a:xfrm>
        </p:spPr>
        <p:txBody>
          <a:bodyPr>
            <a:noAutofit/>
          </a:bodyPr>
          <a:lstStyle/>
          <a:p>
            <a:pPr algn="ctr" rtl="0"/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Фізичні та хімічні властивості простих фенольних сполук</a:t>
            </a:r>
            <a:endParaRPr lang="en-US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91264" cy="5055840"/>
          </a:xfrm>
        </p:spPr>
        <p:txBody>
          <a:bodyPr>
            <a:normAutofit lnSpcReduction="10000"/>
          </a:bodyPr>
          <a:lstStyle/>
          <a:p>
            <a:pPr algn="just" rtl="0">
              <a:buNone/>
            </a:pP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Фізичні властивості.</a:t>
            </a:r>
          </a:p>
          <a:p>
            <a:pPr algn="just" rtl="0"/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Прості фенольні сполуки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це безбарвні, рідше злегка забарвлені, кристалічні речовини з певною температурою плавлення, оптично активні. </a:t>
            </a:r>
          </a:p>
          <a:p>
            <a:pPr algn="just" rtl="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 специфічний запах, іноді ароматний (тимол,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карвакрол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 rtl="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рослинах частіше зустрічаються у вигляді глікозидів, які добре розчиняються у воді, спирті, ацетоні; нерозчинні в ефірі, хлороформі.</a:t>
            </a:r>
          </a:p>
          <a:p>
            <a:pPr algn="just" rtl="0"/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глікони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слабо розчинні у воді, але добре розчинні в ефірі, бензолі, хлороформі і етилацетаті. </a:t>
            </a:r>
          </a:p>
          <a:p>
            <a:pPr algn="just" rtl="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Прості феноли мають характерні спектри поглинання в УФ і видимій областях спектра.</a:t>
            </a:r>
          </a:p>
          <a:p>
            <a:pPr algn="just" rtl="0"/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енольні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кислоти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кристалічні речовини, розчинні в спирті, етилацетаті, ефірі, водних розчинах натрію гідрокарбонату і ацетату.</a:t>
            </a:r>
          </a:p>
          <a:p>
            <a:pPr algn="just" rtl="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Госипол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дрібнокристалічний порошок від світло-жовтого до темно-жовтого кольору із зеленуватим відтінком, практично не розчиняється у воді, мало розчинний у спирті, добре розчинний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ліпідних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фазах</a:t>
            </a:r>
            <a:endParaRPr lang="en-US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941568" cy="1215008"/>
          </a:xfrm>
        </p:spPr>
        <p:txBody>
          <a:bodyPr>
            <a:normAutofit/>
          </a:bodyPr>
          <a:lstStyle/>
          <a:p>
            <a:pPr rtl="0"/>
            <a:r>
              <a:rPr lang="ru-RU" sz="2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Хімічні властивості.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Хімічні властивості простих фенольних сполук обумовлені наявністю:</a:t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ароматичного кільця, фенольного гідроксилу, карбоксильної групи;</a:t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глікозидного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зв'язку.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 fontScale="92500" lnSpcReduction="10000"/>
          </a:bodyPr>
          <a:lstStyle/>
          <a:p>
            <a:pPr rtl="0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Для фенольних сполук характерні хімічні реакції: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Реакція гідролізу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(за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гликозидного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Фенольні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легко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гідролізуються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 дією кислот, лугів або ферментів до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аглікона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 цукрів.</a:t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окиснення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Фенольні глікозиди легко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окиснюються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особливо в лужному середовищі (навіть киснем повітря),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утворюючи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хіноїдні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3. Реакція солеутворення.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Фенольні сполуки, володіючи кислотними властивостями, утворюють з лугами розчинні у воді феноляти.</a:t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4. Реакції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комплексоутворення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Фенольні сполуки утворюють з іонами металів (заліза, свинцю, магнію, алюмінію, молібдену, міді, нікелю) комплекси, пофарбовані в різні кольори.</a:t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5.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азосполучення</a:t>
            </a:r>
            <a:r>
              <a:rPr lang="ru-RU" sz="1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солями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діазонію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Фенольні сполуки з солями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діазонію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азофарбники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 оранжевого до вишнево-червоного кольору.</a:t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6. Реакція утворення складних ефірів (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депсідов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Депсіди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утворюють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фенолокислоти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(кислоти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дігалловая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трігалловая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07288" cy="720080"/>
          </a:xfrm>
        </p:spPr>
        <p:txBody>
          <a:bodyPr>
            <a:noAutofit/>
          </a:bodyPr>
          <a:lstStyle/>
          <a:p>
            <a:pPr algn="ctr" rtl="0"/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Оцінка якості сировини, що містить прості фенольні сполуки.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аналізу</a:t>
            </a:r>
            <a:endParaRPr lang="en-US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 lnSpcReduction="20000"/>
          </a:bodyPr>
          <a:lstStyle/>
          <a:p>
            <a:pPr algn="just" rtl="0"/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Якісний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аналіз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Фенольні сполуки витягують з рослинної сировини водою. Водні екстракти очищають від супутніх речовин, облягаючи їх розчином свинцю ацетату. З очищеним витяганням виконують якісні реакції.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Специфічні реакції (ГФ ХI):</a:t>
            </a:r>
          </a:p>
          <a:p>
            <a:pPr algn="just" rtl="0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 арбутин (сировина брусниці і мучниці):</a:t>
            </a:r>
          </a:p>
          <a:p>
            <a:pPr algn="just" rtl="0">
              <a:buNone/>
            </a:pPr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а) з кристалічним заліза закісного сульфатом.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Реакція заснована на отриманні комплексу, що змінює забарвлення від бузкової до темно-фіолетового, з подальшим утворенням темно-фіолетового осаду.</a:t>
            </a:r>
          </a:p>
          <a:p>
            <a:pPr algn="just" rtl="0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б) з 10% розчином натрію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фосфорномолібденовокіслого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кислоті хлористоводородной.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Реакція заснована на утворенні комплексної сполуки синього кольору.</a:t>
            </a:r>
          </a:p>
          <a:p>
            <a:pPr algn="just" rtl="0">
              <a:buNone/>
            </a:pPr>
            <a:endParaRPr lang="ru-RU" sz="1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салідрозид</a:t>
            </a:r>
            <a:r>
              <a:rPr lang="ru-RU" sz="1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(сировина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рожевої):</a:t>
            </a:r>
          </a:p>
          <a:p>
            <a:pPr algn="just" rtl="0">
              <a:buNone/>
            </a:pPr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а)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азосполучення</a:t>
            </a:r>
            <a:r>
              <a:rPr lang="ru-RU" sz="1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діазотованим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сульфацилом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азобарвника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вишнево-червоного кольору.</a:t>
            </a:r>
          </a:p>
          <a:p>
            <a:pPr algn="just" rtl="0">
              <a:buNone/>
            </a:pP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Хроматографічне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різні види хроматографії (паперова, тонкошарова та ін.)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76064"/>
          </a:xfrm>
        </p:spPr>
        <p:txBody>
          <a:bodyPr>
            <a:normAutofit/>
          </a:bodyPr>
          <a:lstStyle/>
          <a:p>
            <a:pPr algn="ctr" rtl="0"/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Кількісне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endParaRPr lang="en-US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8363272" cy="4911824"/>
          </a:xfrm>
        </p:spPr>
        <p:txBody>
          <a:bodyPr>
            <a:normAutofit/>
          </a:bodyPr>
          <a:lstStyle/>
          <a:p>
            <a:pPr algn="l" rtl="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кількісного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фенологлікозидів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лікарській рослинній сировині використовують різні методи: 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гравіметричні, </a:t>
            </a:r>
            <a:r>
              <a:rPr lang="ru-RU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титриметричні</a:t>
            </a:r>
            <a:r>
              <a:rPr lang="ru-RU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 фізико-хімічні.</a:t>
            </a:r>
          </a:p>
          <a:p>
            <a:pPr algn="l" rtl="0"/>
            <a:endParaRPr lang="ru-RU" sz="20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гравіметричним методом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флюроглюцидів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кореневищах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папороті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чоловічої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титриметричний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йодометричний</a:t>
            </a:r>
            <a:r>
              <a:rPr lang="ru-RU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метод використовується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визначення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арбутину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брусниці і мучниці.</a:t>
            </a:r>
          </a:p>
          <a:p>
            <a:pPr algn="l" rtl="0"/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спектрофотометричний метод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використовується для визначення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салідрозіду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сировині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рожевої</a:t>
            </a:r>
            <a:r>
              <a:rPr lang="ru-RU" sz="1800" dirty="0">
                <a:solidFill>
                  <a:schemeClr val="bg1"/>
                </a:solidFill>
              </a:rPr>
              <a:t>.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71600"/>
          </a:xfrm>
        </p:spPr>
        <p:txBody>
          <a:bodyPr>
            <a:normAutofit/>
          </a:bodyPr>
          <a:lstStyle/>
          <a:p>
            <a:pPr algn="ctr" rtl="0"/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Сировинна база рослин, що містять прості фенольні сполуки</a:t>
            </a:r>
            <a:endParaRPr lang="en-US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99856"/>
          </a:xfrm>
        </p:spPr>
        <p:txBody>
          <a:bodyPr>
            <a:normAutofit/>
          </a:bodyPr>
          <a:lstStyle/>
          <a:p>
            <a:pPr algn="just" rtl="0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Сировинна база досить добре забезпечена, потреба в сировині мучниці, брусниці, щитовника чоловічого і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рожевої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покривається за рахунок дикорослих рослин. Види бавовнику широко культивуються.</a:t>
            </a:r>
          </a:p>
          <a:p>
            <a:pPr algn="just" rtl="0"/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Брусниця і мучниця звичайна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зустрічаються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лісовій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зоні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Брусниця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росте в соснових, ялинових зеленомошних і змішаних лісах, на вологих місцях, по околицях торф'яних боліт. </a:t>
            </a:r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Мучниця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 сухих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соснових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модринових лісах, на вирубках, відкритих сонячних місцях, піщаних грунтах.</a:t>
            </a:r>
          </a:p>
          <a:p>
            <a:pPr algn="just" rtl="0"/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Щитовник (папороть) чоловічий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Dryopteris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filix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-mas (L.) </a:t>
            </a: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Schott,</a:t>
            </a:r>
            <a:r>
              <a:rPr lang="uk-UA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родина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аспідієві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Aspidiaceae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росте в лісовій зоні.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Віддає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перевагу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хвойним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широколистим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лісам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реал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рожевої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охоплює полярно-арктичну, альпійську і тундрову зони європейської частини, Уралу, Далекого Сходу, гори півдня Сибіру (Алтай, Саяни), Карпати.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Родіола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рожева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утворює зарості в кам'янистих долинах річок, в рідколісся і на вологих луках. Основні зарості знаходяться на Алтаї.</a:t>
            </a:r>
          </a:p>
          <a:p>
            <a:pPr algn="just" rtl="0"/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сировина бавовнику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Gossypium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spp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мальвові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Malvaceae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))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імпортують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країн Середньої Азії.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4352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Особливості збору, сушки і зберігання сировини, що містить прості фенольні сполуки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124744"/>
            <a:ext cx="7787208" cy="4983832"/>
          </a:xfrm>
        </p:spPr>
        <p:txBody>
          <a:bodyPr>
            <a:noAutofit/>
          </a:bodyPr>
          <a:lstStyle/>
          <a:p>
            <a:pPr algn="just" rtl="0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Заготівлю сировини брусниці і мучниці проводять у два строки - </a:t>
            </a:r>
            <a:r>
              <a:rPr lang="ru-RU" sz="1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ранньою весною до цвітіння і восени з початку дозрівання плодів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 появи снігового покриву. Сушка повітряно-тіньова або штучна при температурі не більше 50-60 ° С в тонкому шарі. Повторна заготівля на одних і тих же заростях можлива через 5-6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1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рожевої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(Золотий корінь) заготовляють в 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фазу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кінця цвітіння і плодоношення. Сушать при температурі 50-60 ° С. Повторна заготівля на одних і тих же заростях можлива через 10-15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Сировина щитовника чоловічого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Rhizomata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Filicis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maхis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Збирають восени, не миють, сушать в тіні або в сушарках при температурі не більше 40 ° С. Повторна заготівля на одних і тих же заростях можлива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через 20 </a:t>
            </a:r>
            <a:r>
              <a:rPr lang="ru-RU" sz="1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Сировина бавовнику 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кору коренів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Cortex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radicum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Gossypii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- заготовляють після збору врожаю бавовни.</a:t>
            </a:r>
          </a:p>
          <a:p>
            <a:pPr algn="just" rtl="0"/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Зберігають сировину за загальним списком в сухому, добре провітрюваному приміщенні. Термін придатності - 3 роки. Кореневища папороті чоловічої зберігають 1 рік.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91264" cy="720080"/>
          </a:xfrm>
        </p:spPr>
        <p:txBody>
          <a:bodyPr>
            <a:noAutofit/>
          </a:bodyPr>
          <a:lstStyle/>
          <a:p>
            <a:pPr algn="ctr" rtl="0"/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Шляхи використання сировини, що містить прості фенольні сполуки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949280"/>
          </a:xfrm>
        </p:spPr>
        <p:txBody>
          <a:bodyPr>
            <a:noAutofit/>
          </a:bodyPr>
          <a:lstStyle/>
          <a:p>
            <a:pPr algn="l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 брусниці, мучниці,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рожевої відпускають з аптеки без рецепта лікаря як лікарські засоби. Кореневища папороті чоловічої, кореневища і коріння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рожевої, кору коренів бавовнику використовують як сировину для отримання готових лікарських засобів.</a:t>
            </a:r>
          </a:p>
          <a:p>
            <a:pPr algn="l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лікарської рослинної сировини, що містить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фенологлікозіди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Отримують:</a:t>
            </a:r>
          </a:p>
          <a:p>
            <a:pPr algn="l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кстемпоральні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форми: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відвари (сировина брусниці, мучниці,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рожевої);</a:t>
            </a:r>
          </a:p>
          <a:p>
            <a:pPr algn="l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збори (сировина брусниці, мучниці,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рожевої).</a:t>
            </a:r>
          </a:p>
          <a:p>
            <a:pPr algn="l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Екстракційні (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галенов</a:t>
            </a:r>
            <a:r>
              <a:rPr lang="uk-UA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репарати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екстракти: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рідкий екстракт (кореневища і коріння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рожевої);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густий ефірний екстракт (кореневища папороті чоловічої).</a:t>
            </a:r>
          </a:p>
          <a:p>
            <a:pPr algn="l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Новогаленові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препарати: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Родаскон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сировини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рожевої.</a:t>
            </a:r>
          </a:p>
          <a:p>
            <a:pPr algn="l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Препарати індивідуальних речовин: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- 3%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лінімент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госипола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очні краплі - 0,1% розчин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госсипола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0,07% розчині натрію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тетрабората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(Кора коренів бавовнику).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2344"/>
          </a:xfrm>
        </p:spPr>
        <p:txBody>
          <a:bodyPr>
            <a:noAutofit/>
          </a:bodyPr>
          <a:lstStyle/>
          <a:p>
            <a:pPr algn="ctr" rtl="0"/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Медичне застосування сировини і препаратів, що містять прості фенольні сполуки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92500" lnSpcReduction="20000"/>
          </a:bodyPr>
          <a:lstStyle/>
          <a:p>
            <a:pPr algn="just" rtl="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Сировина, що містить прості фенольні сполуки, володіє широким спектром фармакологічної дії.</a:t>
            </a:r>
          </a:p>
          <a:p>
            <a:pPr algn="just" rtl="0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Антимікробна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протизапальна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діуретична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сечогінний)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характерна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сировини брусниці і мучниці. Вона зумовлена ​​наявністю в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арбутина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який під впливом ферментів шлунково-кишкового тракту розщеплюється на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гідрохінон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 глюкозу. Гідрохінон, виділяючись з сечею,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чинить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антимікробну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подразнюючу дію на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сечовивідні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шляхи,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 обумовлює діуретичний ефект і протизапальну дію.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Протизапальна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обумовлена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 наявністю дубильних речовин.</a:t>
            </a:r>
          </a:p>
          <a:p>
            <a:pPr algn="just" rtl="0"/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Противірусна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характерна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фенольних сполук кори коренів бавовнику.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Госипол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лікуванні оперізувального лишаю, простого герпесу, псоріазу (лінімент);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пригерпетическом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кератиті (очні краплі).</a:t>
            </a:r>
          </a:p>
          <a:p>
            <a:pPr algn="just" rtl="0"/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Адаптогенну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стимулюючу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тонізуючу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надають препарати кореневищ і коренів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рожевої.</a:t>
            </a:r>
          </a:p>
          <a:p>
            <a:pPr algn="just" rtl="0"/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Антигельмінтну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протиглисну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 надають препарати кореневищ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папороті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чоловічої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Сума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флороглюцідов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надає згубну дію на стрічкових паразитів (свинячий ціп'як, бичачий ціп'як, карликовий ціп'як), викликає параліч м'язової системи паразита без істотного впливу на організм тварин і людини.</a:t>
            </a:r>
          </a:p>
          <a:p>
            <a:pPr algn="l" rtl="0"/>
            <a:endParaRPr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Лікарська рослинна сировина, що містить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прості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фенольні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2621943" cy="3171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196752"/>
            <a:ext cx="23812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438525"/>
            <a:ext cx="3200400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4797152"/>
            <a:ext cx="2793305" cy="1857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6120680" cy="938368"/>
          </a:xfrm>
        </p:spPr>
        <p:txBody>
          <a:bodyPr>
            <a:normAutofit/>
          </a:bodyPr>
          <a:lstStyle/>
          <a:p>
            <a:pPr algn="l" rtl="0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 мучниці - 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FOLIA UVAE URSI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Мучниця звичайна -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Arctostaphylos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uva-ursi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(L.)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Spreng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вересові</a:t>
            </a:r>
            <a:r>
              <a:rPr lang="ru-RU" sz="1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Ericaceae</a:t>
            </a:r>
            <a:endParaRPr lang="en-US" sz="1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6156176" cy="5328592"/>
          </a:xfrm>
        </p:spPr>
        <p:txBody>
          <a:bodyPr>
            <a:normAutofit/>
          </a:bodyPr>
          <a:lstStyle/>
          <a:p>
            <a:pPr algn="just" rtl="0"/>
            <a:r>
              <a:rPr lang="ru-RU" sz="1600" dirty="0">
                <a:solidFill>
                  <a:srgbClr val="FFFF00"/>
                </a:solidFill>
              </a:rPr>
              <a:t>Ботанічна характеристика. </a:t>
            </a:r>
            <a:r>
              <a:rPr lang="ru-RU" sz="1600" dirty="0">
                <a:solidFill>
                  <a:schemeClr val="bg1"/>
                </a:solidFill>
              </a:rPr>
              <a:t>Сильно гіллястий низькорослий вічнозелений чагарник з розпростертими пагонами довжиною до 2 м. Листки чергові оберненояйцевидні, в основі клиновидні, поступово переходять в короткий черешок. плід -</a:t>
            </a:r>
            <a:r>
              <a:rPr lang="ru-RU" sz="1600" dirty="0" err="1">
                <a:solidFill>
                  <a:schemeClr val="bg1"/>
                </a:solidFill>
              </a:rPr>
              <a:t>ценокарпний</a:t>
            </a:r>
            <a:r>
              <a:rPr lang="ru-RU" sz="1600" dirty="0">
                <a:solidFill>
                  <a:schemeClr val="bg1"/>
                </a:solidFill>
              </a:rPr>
              <a:t>неїстівна борошниста кістянка червоного кольору, з 5 кісточками. Цвіте в травні - червні, плоди дозрівають в липні - серпні.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</a:rPr>
              <a:t>Поширення. </a:t>
            </a:r>
            <a:r>
              <a:rPr lang="ru-RU" sz="1600" dirty="0">
                <a:solidFill>
                  <a:schemeClr val="bg1"/>
                </a:solidFill>
              </a:rPr>
              <a:t>Лісова зона північно-західній частині України, Сибір, Далекий Схід Росії, а також на Кавказі і в Карпатах. 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</a:rPr>
              <a:t>Заготівля. </a:t>
            </a:r>
            <a:r>
              <a:rPr lang="ru-RU" sz="1600" dirty="0">
                <a:solidFill>
                  <a:schemeClr val="bg1"/>
                </a:solidFill>
              </a:rPr>
              <a:t>Збір листя слід проводити в два строки: навесні - до цвітіння або на самому початку цвітіння (з кінця квітня до середини червня) і восени - з моменту дозрівання плодів до їх осипання (з кінця серпня до середини жовтня).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</a:rPr>
              <a:t>Охоронні заходи. </a:t>
            </a:r>
            <a:r>
              <a:rPr lang="ru-RU" sz="1600" dirty="0">
                <a:solidFill>
                  <a:schemeClr val="bg1"/>
                </a:solidFill>
              </a:rPr>
              <a:t>Не допускається обривання гілок і висмикування рослин руками. З метою збереження заростей необхідно чергувати ділянки збору, використовуючи один і той же масив не частіше 1 разу на 5 років.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56081"/>
            <a:ext cx="2592287" cy="315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212976"/>
            <a:ext cx="2621943" cy="3171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084168" y="6334780"/>
            <a:ext cx="3294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400" b="1" dirty="0">
                <a:solidFill>
                  <a:srgbClr val="FFFF00"/>
                </a:solidFill>
              </a:rPr>
              <a:t>Мучниця звичайна -</a:t>
            </a:r>
          </a:p>
          <a:p>
            <a:pPr algn="l" rtl="0"/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en-US" sz="1400" b="1" dirty="0" err="1">
                <a:solidFill>
                  <a:srgbClr val="FFFF00"/>
                </a:solidFill>
              </a:rPr>
              <a:t>Arctostaphylos</a:t>
            </a:r>
            <a:r>
              <a:rPr lang="en-US" sz="1400" b="1" dirty="0">
                <a:solidFill>
                  <a:srgbClr val="FFFF00"/>
                </a:solidFill>
              </a:rPr>
              <a:t> </a:t>
            </a:r>
            <a:r>
              <a:rPr lang="en-US" sz="1400" b="1" dirty="0" err="1">
                <a:solidFill>
                  <a:srgbClr val="FFFF00"/>
                </a:solidFill>
              </a:rPr>
              <a:t>uva-ursi</a:t>
            </a:r>
            <a:r>
              <a:rPr lang="en-US" sz="1400" b="1" dirty="0">
                <a:solidFill>
                  <a:srgbClr val="FFFF00"/>
                </a:solidFill>
              </a:rPr>
              <a:t> (L.) </a:t>
            </a:r>
            <a:r>
              <a:rPr lang="en-US" sz="1400" b="1" dirty="0" err="1">
                <a:solidFill>
                  <a:srgbClr val="FFFF00"/>
                </a:solidFill>
              </a:rPr>
              <a:t>Spreng</a:t>
            </a:r>
            <a:r>
              <a:rPr lang="en-US" sz="14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179512" y="333374"/>
            <a:ext cx="4752528" cy="6524625"/>
          </a:xfrm>
        </p:spPr>
        <p:txBody>
          <a:bodyPr>
            <a:normAutofit/>
          </a:bodyPr>
          <a:lstStyle/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природних умовах: на горищах або під навісом. Вихід сухої сировини 50% по відношенню до свіжозібраного. Допускається штучна сушка при температурі не вище 50 ° С.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ГФ XI,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26 і Зміни № 1, 2.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Якісні реакції.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Використовується водний відвар листя: відвар (1:20) при збовтуванні з кристалом заліза закісного сульфату поступово утворює темно-фіолетовий осад (арбутин); відвар листя мучниці при додаванні розчину квасцов железоаммонийні дає чорно-синє забарвлення (</a:t>
            </a:r>
            <a:r>
              <a:rPr lang="ru-R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дубильні речовини </a:t>
            </a:r>
            <a:r>
              <a:rPr lang="ru-RU" sz="16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гідролізованого</a:t>
            </a:r>
            <a:r>
              <a:rPr lang="ru-R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групи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rtl="0">
              <a:buNone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відвар листя брусниці - чорно-зелене забарвлення (</a:t>
            </a:r>
            <a:r>
              <a:rPr lang="ru-R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дубильні речовини конденсованої групи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Діюча речовина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фенологлікозід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арбутин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Що представляє собою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бета-D-глюкопіранозид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гидрохинона (8-16%). Листя багате дубильними речовинами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гідролізованого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групи (від 7,2 до 41,6%). Глікозид арбутин під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ферменту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арбутази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гідролізується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гідрохінон і глюкозу.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88640"/>
            <a:ext cx="2286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7525" y="2060848"/>
            <a:ext cx="227647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348880"/>
            <a:ext cx="230425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260648"/>
            <a:ext cx="151758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4719450"/>
            <a:ext cx="3168352" cy="151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076056" y="6211669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200" b="1" dirty="0">
                <a:solidFill>
                  <a:srgbClr val="FFFF00"/>
                </a:solidFill>
              </a:rPr>
              <a:t> арбутин </a:t>
            </a:r>
            <a:r>
              <a:rPr lang="ru-RU" sz="1200" b="1" dirty="0" err="1">
                <a:solidFill>
                  <a:srgbClr val="FFFF00"/>
                </a:solidFill>
              </a:rPr>
              <a:t>метиларбутин</a:t>
            </a:r>
            <a:endParaRPr lang="ru-RU" sz="1200" b="1" dirty="0">
              <a:solidFill>
                <a:srgbClr val="FFFF00"/>
              </a:solidFill>
            </a:endParaRPr>
          </a:p>
          <a:p>
            <a:pPr algn="l" rtl="0"/>
            <a:r>
              <a:rPr lang="ru-RU" sz="1200" b="1" dirty="0">
                <a:solidFill>
                  <a:srgbClr val="FFFF00"/>
                </a:solidFill>
              </a:rPr>
              <a:t> (Бета-D-глюкозид (бета-D-глюкозид</a:t>
            </a:r>
          </a:p>
          <a:p>
            <a:pPr algn="l" rtl="0"/>
            <a:r>
              <a:rPr lang="ru-RU" sz="1200" b="1" dirty="0">
                <a:solidFill>
                  <a:srgbClr val="FFFF00"/>
                </a:solidFill>
              </a:rPr>
              <a:t> гидрохинона) </a:t>
            </a:r>
            <a:r>
              <a:rPr lang="ru-RU" sz="1200" b="1" dirty="0" err="1">
                <a:solidFill>
                  <a:srgbClr val="FFFF00"/>
                </a:solidFill>
              </a:rPr>
              <a:t>метілгідрохінона</a:t>
            </a:r>
            <a:r>
              <a:rPr lang="ru-RU" sz="1200" b="1" dirty="0">
                <a:solidFill>
                  <a:srgbClr val="FFFF00"/>
                </a:solidFill>
              </a:rPr>
              <a:t>)</a:t>
            </a:r>
            <a:endParaRPr lang="en-US" sz="1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04664"/>
            <a:ext cx="4427984" cy="6120680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засоби</a:t>
            </a:r>
          </a:p>
          <a:p>
            <a:pPr algn="just" rtl="0"/>
            <a:r>
              <a:rPr lang="ru-R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Мучниці листя,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подрібнена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Діуретична, антисептичний засіб.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складі сечогінних зборів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(Збори сечогінні № 1-2; збір урологічний (сечогінний); збір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Бруснівер-Т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Гербафоль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») І антиалкогольного збору«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Стопал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Уріфлорін</a:t>
            </a:r>
            <a:r>
              <a:rPr lang="ru-R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Таблетки по 0,3 г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(Порошок листя мучниці). Діуретична, антисептичний засіб.</a:t>
            </a:r>
          </a:p>
          <a:p>
            <a:pPr algn="just" rtl="0"/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Нефровіл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Нефрофіт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Детоксифіт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цістінол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цістофінк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гарнтія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 група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Діуретичний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антисептичний засіб. 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Фармакологічні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Антисептична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мучниці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обумовлена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гидрохіноном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що утворюється в організмі при гідролізі арбутина і виділяється з сечею. Сеча при цьому забарвлюється в зелений або темно-зелений колір.</a:t>
            </a:r>
          </a:p>
          <a:p>
            <a:pPr algn="l" rtl="0">
              <a:buNone/>
            </a:pP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0655" y="476672"/>
            <a:ext cx="25241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404664"/>
            <a:ext cx="14287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3933056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360" y="4221088"/>
            <a:ext cx="2341108" cy="195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27384"/>
            <a:ext cx="4752528" cy="954360"/>
          </a:xfrm>
        </p:spPr>
        <p:txBody>
          <a:bodyPr>
            <a:normAutofit/>
          </a:bodyPr>
          <a:lstStyle/>
          <a:p>
            <a:pPr algn="l" rtl="0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брусниці</a:t>
            </a:r>
            <a:r>
              <a:rPr lang="ru-RU" sz="1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FOLIA VITIS IDAEAE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русниця</a:t>
            </a:r>
            <a:r>
              <a:rPr lang="ru-RU" sz="1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Vaccinium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vitis-idaea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вересові</a:t>
            </a:r>
            <a:r>
              <a:rPr lang="ru-RU" sz="1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Ericaceae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Vaccinioideae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5652120" cy="5805264"/>
          </a:xfrm>
        </p:spPr>
        <p:txBody>
          <a:bodyPr>
            <a:normAutofit/>
          </a:bodyPr>
          <a:lstStyle/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характеристика.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Вічнозелений чагарник висотою від 5 до 30 см з повзучим кореневищем і прямостоячими гіллястими стеблами. Листки чергові, шкірясті, короткочерешкові, оберненояйцевидні або еліптичні. Плід - яскраво-червона соковита куляста ягода з численними дрібними насінням (рис. 7.4). Цвіте в травні - червні, плоди дозрівають в серпні - вересні.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 великий Голарктичної ареал з переважанням в північній частині Євразії. Основні райони заготівель - північні, північно-східні і західні області Росії, Сибір, Білорусія, північний захід України.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Зустрічається в лісовій і арктичної зонах. Виростає в хвойних і змішаних лісах, в гірських і рівнинних тундра.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Збір листя брусниці проводять у два строки навесні і восени: навесні - до цвітіння, поки немає бутонів або до їх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побіління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пізньої осені - при повному дозріванні плодів. Найбільш якісна сировина - листя, зібрані відразу після танення або під час танення снігу.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123310"/>
            <a:ext cx="1800200" cy="332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7687" y="3468960"/>
            <a:ext cx="35528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3304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332656"/>
            <a:ext cx="5076056" cy="6022269"/>
          </a:xfrm>
        </p:spPr>
        <p:txBody>
          <a:bodyPr>
            <a:normAutofit/>
          </a:bodyPr>
          <a:lstStyle/>
          <a:p>
            <a:pPr algn="just" rtl="0"/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Охоронні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заходи.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дозволяється виривати рослини. Повторні заготовки на тій же ділянці допустимі тільки через 5-10 років, після повного відновлення заростей.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Сушать, розсипавши тонким шаром, в добре провітрюваному приміщенні або на горищі. Температура при сушінні з штучним обігрівом не повинна перевищувати 35-40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ºС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Вихід сухої сировини 20-22%.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ГФ XI,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27 і Зміна № 1.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Листя брусниці містять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арбутин (4-9%)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вільний гідрохінон, а також </a:t>
            </a:r>
            <a:r>
              <a:rPr lang="ru-RU" sz="16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дубильні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переважно конденсованої групи (до 15%), кислоти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урсоловую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еллаговую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хінную.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засоби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Брусниці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подрібнене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Діуретичний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антисептичний засіб.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2. У складі сечогінного збору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Бруснівер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 rtl="0">
              <a:buNone/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 група. </a:t>
            </a:r>
          </a:p>
          <a:p>
            <a:pPr algn="just" rtl="0">
              <a:buNone/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Діуретичний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антисептичний засіб.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1175" y="0"/>
            <a:ext cx="3373313" cy="2260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19" y="4941168"/>
            <a:ext cx="2622853" cy="1841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50" y="2204864"/>
            <a:ext cx="2392238" cy="2746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5760"/>
            <a:ext cx="8229600" cy="1143000"/>
          </a:xfrm>
        </p:spPr>
        <p:txBody>
          <a:bodyPr>
            <a:normAutofit fontScale="90000"/>
          </a:bodyPr>
          <a:lstStyle/>
          <a:p>
            <a:pPr algn="l" rtl="0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ПАПОРОТНИК ЧОЛОВІЧИЙ (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Dryopteris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filix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mas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L.)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Aspidium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filix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mas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sw.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b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КОРНЕВИЩА ПАПОРОТІ чоловічого (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Rhizoma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Aspidium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filicis-maris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папоротевих</a:t>
            </a:r>
            <a:r>
              <a:rPr lang="ru-RU" sz="1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Aspidiaceae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b="1" i="1" dirty="0">
                <a:solidFill>
                  <a:srgbClr val="FFFF00"/>
                </a:solidFill>
              </a:rPr>
              <a:t/>
            </a:r>
            <a:br>
              <a:rPr lang="ru-RU" sz="2000" b="1" i="1" dirty="0">
                <a:solidFill>
                  <a:srgbClr val="FFFF00"/>
                </a:solidFill>
              </a:rPr>
            </a:b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124744"/>
            <a:ext cx="5256584" cy="5472608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х-ка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 трав'яниста рослина з кореневищем. Кореневище потужне, товсте, густо вкрите тонкими корінням і несе пучок довгих перистих листя. Листя темно-зелені, подовжено-еліптичні, довжиною до 1 м і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двічі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-перисто-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розсічене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зубчиками,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нижній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спорангіїї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спорами –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соруси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айони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практично вся територія СНД. Збирають і заготовляють в Україні. Зростає в ялинових і дубових лісах і серед чагарникових заростей, у вологих тінистих місцях, багатих перегноєм.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лікувальних цілей використовують кореневища рослини. Викопують з осені (з кінця серпня до жовтня). Сушать кореневища папороті чоловічої в тіні, в добре провітрюваному приміщенні, на печі і в печі на залишковому теплі. Щоб прискорити сушку, кореневища розрізають уздовж і поперек на невеликі шматки і розкладають в один шар. 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температурі + 50 ° С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1021" y="764704"/>
            <a:ext cx="360297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6082" y="3458696"/>
            <a:ext cx="2089054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0"/>
            <a:ext cx="5580112" cy="6858000"/>
          </a:xfrm>
        </p:spPr>
        <p:txBody>
          <a:bodyPr>
            <a:normAutofit/>
          </a:bodyPr>
          <a:lstStyle/>
          <a:p>
            <a:pPr algn="just" rtl="0">
              <a:buNone/>
            </a:pP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Кореневище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папороті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чоловічої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похідні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флороглюцину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філіксінову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кислоту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філіцін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філмарон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альбаспідін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аспідінол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флавоспідінову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кислоту,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дубильні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ефірну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олію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гіркоти і крохмаль.</a:t>
            </a:r>
          </a:p>
          <a:p>
            <a:pPr algn="just" rtl="0">
              <a:buNone/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Медичне застосування.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Висушені кореневища папороті чоловічої використовують для отримання густого екстракту. Вони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офіцинальною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сировиною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Росії і деяких європейських країнах.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включено в фармакопеї США, Великобританії, Бельгії,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Польщі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Щвейцарии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Глистогінна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густого екстракту кореневищ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папороті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чоловічої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обумовлена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похідними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флороглюцину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продуктами їх розпаду (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філіксова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флаваспідинова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кислота,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аспідінол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філімарон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Противоглистну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кореневищах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Антигельмінтні властивості проявляються в основному по відношенню до стрічкових глистів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16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іліксан</a:t>
            </a:r>
            <a:r>
              <a:rPr lang="ru-RU" sz="1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Filixanum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сума діючих речовин кореневищ чоловічої папороті. 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Екстракт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папороті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чоловічої</a:t>
            </a:r>
            <a:r>
              <a:rPr lang="ru-RU" sz="1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густий</a:t>
            </a:r>
            <a:r>
              <a:rPr lang="ru-RU" sz="1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Extractum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filicis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maris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spissum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призначають переважно для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елімінації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стрічкових паразитів.</a:t>
            </a:r>
          </a:p>
          <a:p>
            <a:pPr algn="l" rtl="0">
              <a:buNone/>
            </a:pP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9740" y="-27384"/>
            <a:ext cx="3128764" cy="3794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7480" y="3861048"/>
            <a:ext cx="190500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861048"/>
            <a:ext cx="1098272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5408"/>
            <a:ext cx="8229600" cy="753312"/>
          </a:xfrm>
        </p:spPr>
        <p:txBody>
          <a:bodyPr>
            <a:normAutofit fontScale="90000"/>
          </a:bodyPr>
          <a:lstStyle/>
          <a:p>
            <a:pPr algn="l" rtl="0"/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Верба </a:t>
            </a:r>
            <a:r>
              <a:rPr lang="ru-RU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біла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Salix</a:t>
            </a:r>
            <a:r>
              <a:rPr lang="ru-RU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alba</a:t>
            </a:r>
            <a:r>
              <a:rPr lang="ru-RU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l.</a:t>
            </a:r>
            <a:br>
              <a:rPr lang="ru-RU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Кора </a:t>
            </a:r>
            <a:r>
              <a:rPr lang="ru-RU" sz="20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верби</a:t>
            </a:r>
            <a:r>
              <a:rPr lang="ru-RU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Salicis</a:t>
            </a:r>
            <a:r>
              <a:rPr lang="en-U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cortex</a:t>
            </a:r>
            <a:r>
              <a:rPr lang="ru-RU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вербових - </a:t>
            </a:r>
            <a:r>
              <a:rPr lang="en-US" sz="20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Salicaceae</a:t>
            </a:r>
            <a:r>
              <a:rPr lang="en-U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Lind.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980728"/>
            <a:ext cx="5292080" cy="5616624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х-ка.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Верба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біла є великим дводомних деревом, яке досягає до 30 м у висоту і має до 1,5 м в діаметрі. Кора у старих дерев товста, з глибокими тріщинами, темно-сірого кольору. Крона широка, кругла або овальна. Однорічні і старі пагони голі, молоді - на верхівці опушені, гнучкі, іноді з поникаючими кінцями. Листя ланцетні або вузьколанцетні з загостреними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кінцями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дрібно-пилчасті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Верба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 космополітичний ареал. Вона поширена по всій Європі, крім північних регіонів Скандинавії.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Лікарська сировина.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лікувальною метою і для отримання фармацевтичних препаратів використовують кору верби білої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Cortex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Salicis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яку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дво-трирічних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пагонів верби в весняний період під час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сокорухурослини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оскільки в цей період кора сильно відстає від деревини. Також можна сушити кору в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сушильнях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температурі не вище 50 ° С. Кора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вважається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висушеною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якщо при згині вона з тріском ламається і не гнеться.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0"/>
            <a:ext cx="3923928" cy="2648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6704" y="2564904"/>
            <a:ext cx="3783808" cy="27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38822" y="5013176"/>
            <a:ext cx="1341690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55568" y="5229200"/>
            <a:ext cx="1628800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332656"/>
            <a:ext cx="4139952" cy="5904656"/>
          </a:xfrm>
        </p:spPr>
        <p:txBody>
          <a:bodyPr>
            <a:normAutofit lnSpcReduction="10000"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Кора верби білої містить значний арсенал біологічно активних речовин, серед яких найбільш важливими є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фенольні глікозиди, похідні саліцилової кислоти і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саліцин -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проліками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саліцилової кислоти </a:t>
            </a:r>
          </a:p>
          <a:p>
            <a:pPr algn="just" rtl="0"/>
            <a:endParaRPr lang="ru-RU" sz="16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7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засоби</a:t>
            </a:r>
            <a:endParaRPr lang="ru-RU" sz="16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 кори верби має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протизапальну активність,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порівнянні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такою АСК у високих дозах, а також надає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знеболювальну та жарознижувальну дію; 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відміну від АСК екстракт кори верби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фармакологічно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активній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дозі не викликає виникнення характерних побічних ефектів з боку слизової оболонки шлунка; 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протизапальний і аналгетичний ефекти екстракту кори верби пояснюються вмістом в ній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саліцина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й інших компонентів, що володіють здатністю пригнічувати ЦОГ,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гіалуронидазу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ліпоксигеназу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88640"/>
            <a:ext cx="4907167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340768"/>
            <a:ext cx="1583531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6821" y="1340768"/>
            <a:ext cx="12096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1340768"/>
            <a:ext cx="147184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61112" y="3068960"/>
            <a:ext cx="12192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70204" y="3789040"/>
            <a:ext cx="16383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0152" y="5013176"/>
            <a:ext cx="14859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25760"/>
            <a:ext cx="8229600" cy="1143000"/>
          </a:xfrm>
        </p:spPr>
        <p:txBody>
          <a:bodyPr>
            <a:noAutofit/>
          </a:bodyPr>
          <a:lstStyle/>
          <a:p>
            <a:pPr algn="l" rtl="0"/>
            <a:r>
              <a:rPr lang="ru-RU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Кореневища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коріння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рожевої </a:t>
            </a:r>
            <a:r>
              <a:rPr lang="ru-RU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RHIZOMATA ET RADICES RHODIOLAE ROSEAE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Родіола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рожева - </a:t>
            </a:r>
            <a:r>
              <a:rPr lang="en-US" sz="20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Rhodiola</a:t>
            </a:r>
            <a:r>
              <a:rPr lang="en-U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rosea</a:t>
            </a:r>
            <a:r>
              <a:rPr lang="en-U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L.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Товстолисті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Crassulaceae</a:t>
            </a:r>
            <a:endParaRPr lang="en-US" sz="2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340768"/>
            <a:ext cx="5868144" cy="5517232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характеристика.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сукулентна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дводомна трав'яниста рослина з великим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бульбоподібним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багатоголовим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кореневищем, від якого відходять товсті і тонкі додаткові корені. Квітки роздільностатеві, чотирьох-,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рідше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п'ятичленні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жовті або злегка червонуваті, зібрані в щитковидні суцвіття, розташовані на верхівках стебел. плід 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многолістовка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Цвіте в червні - липні, насіння дозріває в липні - серпні.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Поширена на Уралі і в північних областях Росії, а також в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Центральному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Східному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Сибіру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 на Далекому Сході.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Велика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ізольована ділянка ареалу охоплює гори Південного Сибіру (Алтай, Саяни, гірські системи Туви і Забайкалля). В Україні - Карпати.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Виростає в альпійському і субальпійському поясах, у верхній частині лісового поясу по берегах гірських річок, кам'янистих схилах, в рівнинних і гірських тундрах Півночі. Зустрічається в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модриново-кедрових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рідколіссях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заростях субальпійських чагарників, на вологих луках.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332656"/>
            <a:ext cx="2339752" cy="309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3438525"/>
            <a:ext cx="3200400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76672"/>
            <a:ext cx="5076056" cy="6381327"/>
          </a:xfrm>
        </p:spPr>
        <p:txBody>
          <a:bodyPr>
            <a:normAutofit/>
          </a:bodyPr>
          <a:lstStyle/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Підземні органи заготовляють за ліцензіями заготівельних організацій на ділянках, відведених місцевими лісовими господарствами, починаючи з кінця цвітіння рослини до середини вересня.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Охоронні заходи.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 відновлюється повільно, тому необхідно чергувати масиви заготовок. Не підлягають заготівлі підземні частини молодих рослин, у яких 2-3 стебла. Крім того, необхідно залишати частину підземних органів дорослих рослин. Повторна заготівля кореневищ на тих же заростях можлива лише через 10-15 років.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ісля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провялювання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розрізають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поперек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шматки завдовжки 2-9 см і сушать в тіні або в сушарках при температурі 50-60 ° С (сушити на сонце не дозволяється).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ГФ XI,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75 і Зміни № 1, 2.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9904" y="3316389"/>
            <a:ext cx="4038600" cy="356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0"/>
            <a:ext cx="2243726" cy="328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620688"/>
            <a:ext cx="4283968" cy="5734237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Кореневища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коріння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рожевої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 складний хімічний склад. Виявлено речовини різних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фенолоспирти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тіразол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його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глюкозид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салідрозид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(Близько 1%);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гербацетину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тріціна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кемпферола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глікозиди коричного спирту 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розавін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(До 2,5%),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розарін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флавонолігнан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родіолін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засоби.</a:t>
            </a:r>
          </a:p>
          <a:p>
            <a:pPr algn="just" rtl="0"/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одіоли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рожевої кореневища і коріння,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подрібнена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Адаптогенний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онізуючий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засіб.</a:t>
            </a:r>
          </a:p>
          <a:p>
            <a:pPr algn="just" rtl="0"/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кстракт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родіоли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рідкий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Адаптогенний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онізуючий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засіб.</a:t>
            </a:r>
          </a:p>
          <a:p>
            <a:pPr algn="just" rtl="0"/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Родаскон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Таблетки по 0,05 г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(На основі сухого екстракту).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Адаптогенний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онізуючий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 група.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Тонізуючий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3252" y="1988840"/>
            <a:ext cx="3467100" cy="251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9824" y="3533726"/>
            <a:ext cx="1584176" cy="3324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4481737"/>
            <a:ext cx="3168351" cy="23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44624"/>
            <a:ext cx="195875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264757" y="1628800"/>
            <a:ext cx="1547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dirty="0">
                <a:solidFill>
                  <a:srgbClr val="FFFF00"/>
                </a:solidFill>
              </a:rPr>
              <a:t>-</a:t>
            </a:r>
            <a:r>
              <a:rPr lang="ru-RU" dirty="0" err="1">
                <a:solidFill>
                  <a:srgbClr val="FFFF00"/>
                </a:solidFill>
              </a:rPr>
              <a:t>салідрозід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24936" cy="1556792"/>
          </a:xfrm>
        </p:spPr>
        <p:txBody>
          <a:bodyPr>
            <a:normAutofit/>
          </a:bodyPr>
          <a:lstStyle/>
          <a:p>
            <a:pPr rtl="0"/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Трава </a:t>
            </a:r>
            <a:r>
              <a:rPr lang="ru-RU" sz="1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півонії</a:t>
            </a: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HERBA PAEONIAE ANOMALAE</a:t>
            </a:r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Кореневища</a:t>
            </a: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корені</a:t>
            </a: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півонії</a:t>
            </a: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RHIZOMATA ET RADICES PAEONIAE ANOMALAE</a:t>
            </a:r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Півонія - </a:t>
            </a:r>
            <a:r>
              <a:rPr lang="en-US" sz="1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Paeonia</a:t>
            </a:r>
            <a:r>
              <a:rPr lang="en-US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anomala</a:t>
            </a:r>
            <a:r>
              <a:rPr lang="en-US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L.</a:t>
            </a:r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піонові</a:t>
            </a: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Paeoniaceae</a:t>
            </a:r>
            <a:endParaRPr lang="en-US" sz="1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920084"/>
            <a:ext cx="5868144" cy="4937915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характеристика.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 трав'яниста рослина заввишки до 1 м з коротким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багатоголовим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кореневищем і відходять від нього м'ясистим корінням. Квітки поодинокі, великі, до 13 см в діаметрі.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багатолистянка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Цвіте з кінця травня до кінця червня, плоди дозрівають в кінці серпня - першій половині вересня.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Виростає в лісовій зоні європейської частини Росії і Сибіру; Казахстані та Середній Азії.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Зростає переважно в лісах, віддає перевагу річкові долини, по яких заходить в гори (висотний діапазон 300-1980 м над рівнем моря).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півонії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підземна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надземна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частини,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заготівлі співвідношення 1: 1 (за масою сухої сировини). Надземну частину, кореневища і коріння збирають під час цвітіння.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052736"/>
            <a:ext cx="2141612" cy="290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5352" y="4293096"/>
            <a:ext cx="3058648" cy="229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5868144" cy="6597352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Охоронні заходи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кожній дільниці, де ведеться заготівля сировини, у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зразків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збирають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тільки траву для забезпечення відновлення зарості. На одних і тих же заростях заготовку рекомендується проводити через 5 років.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 сировину півонії на горищах або під навісами. Досушувати його можна в сушарках при температурі не вище 45-60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ºС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Підземні та надземні частини рослин сушать окремо.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ФС 42-531-98, Зміна № 1 (кореневища і коріння) і ФС 42-99-98, Зміна № 1 (трава).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підземних органах є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ефірна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(до 1,6%), що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метилсаліцилат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також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вільні кислоти бензойна і саліцилова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глікоірідоїди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пеоніфлорін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альбіфлорін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ін.);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фенологлюкозід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салицин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алкалоїди; дубильні речовини (8,8%);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(0,13%); сапоніни.</a:t>
            </a:r>
          </a:p>
          <a:p>
            <a:pPr algn="just" rtl="0"/>
            <a:endParaRPr lang="ru-RU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засоби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Півонії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кореневища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 коріння,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подрібнена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Заспокійливий засіб.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Півонії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настоянка (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настоянка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(1:10) на 40% етанолі з трави і з підземної частини півонії ухиляється). Заспокійливий засіб.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 група. 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Седативний засіб.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88640"/>
            <a:ext cx="2267744" cy="226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619375"/>
            <a:ext cx="32004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13792"/>
            <a:ext cx="8229600" cy="1143000"/>
          </a:xfrm>
        </p:spPr>
        <p:txBody>
          <a:bodyPr>
            <a:noAutofit/>
          </a:bodyPr>
          <a:lstStyle/>
          <a:p>
            <a:pPr algn="l" rtl="0"/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Трава 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ехінацеї пурпурової - </a:t>
            </a:r>
            <a:r>
              <a:rPr lang="en-US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HERBA ECHINACEAE PURPUREAE</a:t>
            </a:r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Кореневища</a:t>
            </a: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коренями</a:t>
            </a: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ехінацеї</a:t>
            </a: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пурпурової - </a:t>
            </a:r>
            <a:r>
              <a:rPr lang="en-US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RHIZOMA</a:t>
            </a:r>
            <a:r>
              <a:rPr lang="ru-RU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en-US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CUM RADICIBUS ECHINACEAE PURPUREAE</a:t>
            </a:r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Ехінацея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пурпурова</a:t>
            </a: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Echinacea </a:t>
            </a:r>
            <a:r>
              <a:rPr lang="en-US" sz="1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purpurea</a:t>
            </a:r>
            <a:r>
              <a:rPr lang="en-US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(L.) </a:t>
            </a:r>
            <a:r>
              <a:rPr lang="en-US" sz="1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Moench</a:t>
            </a:r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складноцвіті</a:t>
            </a: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Asteraceae</a:t>
            </a:r>
            <a:r>
              <a:rPr lang="en-US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Compositae</a:t>
            </a:r>
            <a:r>
              <a:rPr lang="en-US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844824"/>
            <a:ext cx="5076056" cy="5013175"/>
          </a:xfrm>
        </p:spPr>
        <p:txBody>
          <a:bodyPr>
            <a:normAutofit/>
          </a:bodyPr>
          <a:lstStyle/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характеристика.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Багаторічна трав'яниста рослина з повзучим, вкорінюються кореневищем. Стебла прямостоячі, висотою до 80-100 см, закінчуються щитковидні суцвіття з великих кошиків. Плід - сім'янка з коронкою у вигляді неправильної зубчастої околиці. Цвіте з червня все літо, плоди дозрівають в липні - вересні.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Вітчизна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ехінацеї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пурпурової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Північна Америка. У Росії її стали вирощувати як декоративну рослину з початку XIX ст. Вирощуються як лікарська рослина на Україні.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преріях і по піщаних берегах річок.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Траву збирають в липні - серпні, зрізуючи квітучі пагони довжиною 25-35 см, кореневища з корінням - пізньої осені.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9904" y="1340768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509120"/>
            <a:ext cx="3096766" cy="2017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332656"/>
            <a:ext cx="5364088" cy="6264696"/>
          </a:xfrm>
        </p:spPr>
        <p:txBody>
          <a:bodyPr>
            <a:normAutofit/>
          </a:bodyPr>
          <a:lstStyle/>
          <a:p>
            <a:pPr algn="just" rtl="0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Траву сушать на відкритому повітрі під навісом, в тіні або в сушарках при температурі 30-35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ºС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 органи рослини 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містять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гідроксикоричні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кислоти (</a:t>
            </a:r>
            <a:r>
              <a:rPr lang="ru-RU" sz="18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цікорієва</a:t>
            </a:r>
            <a:r>
              <a:rPr lang="ru-RU" sz="1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ферулова</a:t>
            </a:r>
            <a:r>
              <a:rPr lang="ru-RU" sz="1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кумарова</a:t>
            </a:r>
            <a:r>
              <a:rPr lang="ru-RU" sz="1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8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авова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полісахариди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гетероксилан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арабінорамногалактан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ефірну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олію (квітки - до 0,5%, трава - до 0,35%, корені - від 0,05 до 0,25%). Головна складова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ефірної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олії</a:t>
            </a:r>
            <a:r>
              <a:rPr lang="ru-RU" sz="1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ациклічні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сесквітерпеноїди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коренях виявлені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ехінакозид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бетаїн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(0,1%), смоли (близько 2%), жирні кислоти (пальмітинова,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лінолева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церотиновая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а також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фітостерини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88640"/>
            <a:ext cx="2098500" cy="20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4173" y="2276872"/>
            <a:ext cx="3139827" cy="2042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09565"/>
            <a:ext cx="1008112" cy="210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3250" y="4509120"/>
            <a:ext cx="219075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5198343"/>
            <a:ext cx="2491977" cy="1659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96602"/>
            <a:ext cx="3106316" cy="2261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28553" y="4319852"/>
            <a:ext cx="1088230" cy="253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76064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Гідроксикоричні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ехінацеї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2173907"/>
            <a:ext cx="1728192" cy="1615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444208" y="3789040"/>
            <a:ext cx="2493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</a:t>
            </a:r>
            <a:r>
              <a:rPr lang="ru-RU" dirty="0">
                <a:solidFill>
                  <a:srgbClr val="FFFF00"/>
                </a:solidFill>
              </a:rPr>
              <a:t>-</a:t>
            </a:r>
            <a:r>
              <a:rPr lang="ru-RU" dirty="0" err="1">
                <a:solidFill>
                  <a:srgbClr val="FFFF00"/>
                </a:solidFill>
              </a:rPr>
              <a:t>кумаровая</a:t>
            </a:r>
            <a:r>
              <a:rPr lang="ru-RU" dirty="0">
                <a:solidFill>
                  <a:srgbClr val="FFFF00"/>
                </a:solidFill>
              </a:rPr>
              <a:t> кислота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371509"/>
            <a:ext cx="6912768" cy="1937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971600" y="6300028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dirty="0"/>
              <a:t> </a:t>
            </a:r>
            <a:r>
              <a:rPr lang="ru-RU" dirty="0">
                <a:solidFill>
                  <a:srgbClr val="FFFF00"/>
                </a:solidFill>
              </a:rPr>
              <a:t>кавова кислота </a:t>
            </a:r>
            <a:r>
              <a:rPr lang="ru-RU" dirty="0" err="1">
                <a:solidFill>
                  <a:srgbClr val="FFFF00"/>
                </a:solidFill>
              </a:rPr>
              <a:t>феруловая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кислота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сінаповую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кислота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268760"/>
            <a:ext cx="79928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Оксикоричні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фенольні сполуки С6 - С3-ряду, 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бензольне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кільце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в'язане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карбоксильною групою через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етиленовий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зв'язок. </a:t>
            </a:r>
          </a:p>
          <a:p>
            <a:pPr algn="just" rtl="0"/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R1 = R2 = H -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n-оксикоричні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кислота (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n-кумаровая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 rtl="0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R1 = ОН, R2 = H - кавова кислота,</a:t>
            </a:r>
          </a:p>
          <a:p>
            <a:pPr algn="just" rtl="0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R1 = OCH3, R2 = H -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феруловая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кислота,</a:t>
            </a:r>
          </a:p>
          <a:p>
            <a:pPr algn="just" rtl="0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R1 = R2 = ОСН3 -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сінаповую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кислота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0" y="333375"/>
            <a:ext cx="5004048" cy="6021388"/>
          </a:xfrm>
        </p:spPr>
        <p:txBody>
          <a:bodyPr>
            <a:no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засоби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хінацеї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настоянка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(На основі трави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ехінацеї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вузьколистої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Імуностимулюючий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Ехінабене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для прийому всередину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(Екстракт з трави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ехінацеївузьколистої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Імуностимулюючий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Ехінацея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Гексал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Розчин для прийому всередину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(Містить сік зі свіжої трави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ехінацеї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пурпурової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Імуностимулюючий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хінацін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ліквідум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Розчин для прийому всередину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(Містить свіжий сік з трави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ехінацеї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пурпурової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Імуностимулюючий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Іммунал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Краплі для прийому всередину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(Містить сік свіжої трави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ехінацеї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пурпурової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Імуностимулюючий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противірусний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жарознижуючий засіб.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6.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ростанорм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рідкий</a:t>
            </a:r>
            <a:r>
              <a:rPr lang="ru-RU" sz="1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екстракт для прийому всередину; таблетки п.о. по 0,2 г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(Компонент - екстракт з кореневищ з корінням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ехінацеї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пурпурової).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Простатотропне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діуретичну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 група.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Імуностимулюючий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289" y="260648"/>
            <a:ext cx="1804789" cy="1804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7" t="14869" r="9775" b="8006"/>
          <a:stretch/>
        </p:blipFill>
        <p:spPr bwMode="auto">
          <a:xfrm>
            <a:off x="6077966" y="2086315"/>
            <a:ext cx="2814514" cy="156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397" y="3789040"/>
            <a:ext cx="2877492" cy="1530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282" y="4941168"/>
            <a:ext cx="1525131" cy="1793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332656"/>
            <a:ext cx="6480721" cy="792088"/>
          </a:xfrm>
        </p:spPr>
        <p:txBody>
          <a:bodyPr>
            <a:normAutofit fontScale="90000"/>
          </a:bodyPr>
          <a:lstStyle/>
          <a:p>
            <a:pPr algn="l" rtl="0"/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АРТИШОК КОЛЮЧИЙ, АБО СПРАВЖНІЙ – </a:t>
            </a:r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CYNARA SCOLYMUS</a:t>
            </a:r>
            <a:b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АЙСТРОВІ – </a:t>
            </a:r>
            <a:r>
              <a:rPr lang="en-US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ASTERACEAE</a:t>
            </a:r>
            <a:endParaRPr lang="en-US" sz="20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-17115" y="1340768"/>
            <a:ext cx="5220072" cy="5302189"/>
          </a:xfrm>
        </p:spPr>
        <p:txBody>
          <a:bodyPr>
            <a:normAutofit/>
          </a:bodyPr>
          <a:lstStyle/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Артишок колючий, або справжній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Cynara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scolymus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L.) - багаторічна трав'яниста рослина сімейства айстрових. Він схожий на звичайну колючку, проте його суцвіття значно більше, до 20 см в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діаметрі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Батьківщиною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артишоку вважають Північну Африку, зростає він також в країнах Середземномор'я і в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Південній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Америці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Історія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культивування артишоків налічує вже більше 5 тисяч років, його вирощували і вживали в їжу в Стародавньому Єгипті, Греції і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Римі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наші дні артишоки ростуть повсюдно на всіх континентах, крім Антарктиди, а в Австралії і Південній Америці поширилися настільки, що навіть вважаються злісним бур'яном.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412776"/>
            <a:ext cx="2947588" cy="3880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042988" y="404813"/>
            <a:ext cx="7416800" cy="13684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Дякую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за </a:t>
            </a: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увагу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!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611188" y="1916113"/>
            <a:ext cx="8135937" cy="11525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just" defTabSz="914400" fontAlgn="auto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r>
              <a:rPr lang="ru-RU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Шукайте</a:t>
            </a:r>
            <a:r>
              <a:rPr lang="ru-RU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 нас у </a:t>
            </a:r>
            <a:r>
              <a:rPr lang="ru-RU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соц</a:t>
            </a:r>
            <a:r>
              <a:rPr lang="uk-UA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і</a:t>
            </a:r>
            <a:r>
              <a:rPr lang="ru-RU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альних</a:t>
            </a:r>
            <a:r>
              <a:rPr lang="ru-RU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 мережах </a:t>
            </a:r>
          </a:p>
          <a:p>
            <a:pPr algn="just" defTabSz="914400" fontAlgn="auto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r>
              <a:rPr lang="en-US" sz="2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Instagram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 </a:t>
            </a:r>
            <a:r>
              <a:rPr lang="uk-UA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і 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Telegram</a:t>
            </a:r>
            <a:endParaRPr lang="ru-RU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DejaVu Sans" charset="0"/>
              <a:cs typeface="Times New Roman" pitchFamily="18" charset="0"/>
            </a:endParaRPr>
          </a:p>
        </p:txBody>
      </p:sp>
      <p:pic>
        <p:nvPicPr>
          <p:cNvPr id="5530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8" b="10503"/>
          <a:stretch>
            <a:fillRect/>
          </a:stretch>
        </p:blipFill>
        <p:spPr bwMode="auto">
          <a:xfrm>
            <a:off x="250825" y="2989263"/>
            <a:ext cx="2884488" cy="26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2" descr="C:\Users\User\AppData\Local\Microsoft\Windows\INetCache\IE\POTI5158\ukraine-643633_960_72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88" y="1477963"/>
            <a:ext cx="1865312" cy="418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5088" y="5926138"/>
            <a:ext cx="6688137" cy="620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 буде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Укра</a:t>
            </a:r>
            <a:r>
              <a:rPr lang="uk-UA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їна</a:t>
            </a:r>
            <a:r>
              <a:rPr lang="uk-UA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30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20491" r="6926" b="28069"/>
          <a:stretch>
            <a:fillRect/>
          </a:stretch>
        </p:blipFill>
        <p:spPr bwMode="auto">
          <a:xfrm>
            <a:off x="3413125" y="2989263"/>
            <a:ext cx="2022475" cy="263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3437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1053</TotalTime>
  <Words>3910</Words>
  <Application>Microsoft Office PowerPoint</Application>
  <PresentationFormat>Экран (4:3)</PresentationFormat>
  <Paragraphs>213</Paragraphs>
  <Slides>34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Поток</vt:lpstr>
      <vt:lpstr>Лікарські рослини та ЛРС, що містять фенольні сполуки</vt:lpstr>
      <vt:lpstr>     Природні фенольні сполуки - речовини рослинного походження, що містять одне або декілька ароматичних кілець з однією або декількома вільними або зв'язаними гідроксильними групами.</vt:lpstr>
      <vt:lpstr>Класифікація фенольних сполук</vt:lpstr>
      <vt:lpstr>Класифікація фенольних сполук</vt:lpstr>
      <vt:lpstr>Прості фенольні сполуки</vt:lpstr>
      <vt:lpstr>Фізичні та хімічні властивості простих фенольних сполук</vt:lpstr>
      <vt:lpstr>Хімічні властивості.  Хімічні властивості простих фенольних сполук обумовлені наявністю:  - ароматичного кільця, фенольного гідроксилу, карбоксильної групи;  - глікозидного зв'язку.</vt:lpstr>
      <vt:lpstr>Оцінка якості сировини, що містить прості фенольні сполуки. Методи аналізу</vt:lpstr>
      <vt:lpstr>Кількісне визначення</vt:lpstr>
      <vt:lpstr>Сировинна база рослин, що містять прості фенольні сполуки</vt:lpstr>
      <vt:lpstr>Особливості збору, сушки і зберігання сировини, що містить прості фенольні сполуки</vt:lpstr>
      <vt:lpstr>Шляхи використання сировини, що містить прості фенольні сполуки</vt:lpstr>
      <vt:lpstr>Медичне застосування сировини і препаратів, що містять прості фенольні сполуки</vt:lpstr>
      <vt:lpstr>Презентация PowerPoint</vt:lpstr>
      <vt:lpstr>Листя мучниці - FOLIA UVAE URSI Мучниця звичайна - Arctostaphylos uva-ursi (L.) Spreng. Родина вересові - Ericaceae</vt:lpstr>
      <vt:lpstr>Презентация PowerPoint</vt:lpstr>
      <vt:lpstr>Презентация PowerPoint</vt:lpstr>
      <vt:lpstr>Листя брусниці - FOLIA VITIS IDAEAE Брусниця - Vaccinium vitis-idaea L. Родина вересові -Ericaceae (Vaccinioideae)</vt:lpstr>
      <vt:lpstr>Презентация PowerPoint</vt:lpstr>
      <vt:lpstr>ПАПОРОТНИК ЧОЛОВІЧИЙ (Dryopteris filix mas (L.) або Aspidium filix mas sw.)  КОРНЕВИЩА ПАПОРОТІ чоловічого (Rhizoma Aspidium filicis-maris) Родина папоротевих (Aspidiaceae) </vt:lpstr>
      <vt:lpstr>Презентация PowerPoint</vt:lpstr>
      <vt:lpstr>Верба біла - Salix alba l. Кора верби - Salicis cortex Родина вербових - Salicaceae Lind.</vt:lpstr>
      <vt:lpstr>Презентация PowerPoint</vt:lpstr>
      <vt:lpstr>Кореневища і коріння родіоли рожевої - RHIZOMATA ET RADICES RHODIOLAE ROSEAE Родіола рожева - Rhodiola rosea L. Родина Товстолисті -Crassulaceae</vt:lpstr>
      <vt:lpstr>Презентация PowerPoint</vt:lpstr>
      <vt:lpstr>Презентация PowerPoint</vt:lpstr>
      <vt:lpstr>Трава півонії - HERBA PAEONIAE ANOMALAE Кореневища та корені півонії - RHIZOMATA ET RADICES PAEONIAE ANOMALAE Півонія - Paeonia anomala L. Родина піонові - Paeoniaceae</vt:lpstr>
      <vt:lpstr>Презентация PowerPoint</vt:lpstr>
      <vt:lpstr>Трава ехінацеї пурпурової - HERBA ECHINACEAE PURPUREAE Кореневища з коренями ехінацеї пурпурової - RHIZOMAТА CUM RADICIBUS ECHINACEAE PURPUREAE Ехінацея пурпурова - Echinacea purpurea (L.) Moench Родина складноцвіті -Asteraceae (Compositae)</vt:lpstr>
      <vt:lpstr>Презентация PowerPoint</vt:lpstr>
      <vt:lpstr>Гідроксикоричні кислоти ехінацеї</vt:lpstr>
      <vt:lpstr>Презентация PowerPoint</vt:lpstr>
      <vt:lpstr>АРТИШОК КОЛЮЧИЙ, АБО СПРАВЖНІЙ –  CYNARA SCOLYMUS РОДИНА АЙСТРОВІ – ASTERACEAE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ЛР и ЛРС, СОДЕРЖАЩИЕ ФЕНОЛЬНЫЕ СОЕДИНЕНИЯ</dc:title>
  <cp:lastModifiedBy>User</cp:lastModifiedBy>
  <cp:revision>39</cp:revision>
  <dcterms:modified xsi:type="dcterms:W3CDTF">2022-09-08T12:33:46Z</dcterms:modified>
</cp:coreProperties>
</file>