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46"/>
  </p:notesMasterIdLst>
  <p:sldIdLst>
    <p:sldId id="307" r:id="rId3"/>
    <p:sldId id="256" r:id="rId4"/>
    <p:sldId id="262" r:id="rId5"/>
    <p:sldId id="263" r:id="rId6"/>
    <p:sldId id="310" r:id="rId7"/>
    <p:sldId id="264" r:id="rId8"/>
    <p:sldId id="265" r:id="rId9"/>
    <p:sldId id="258" r:id="rId10"/>
    <p:sldId id="311" r:id="rId11"/>
    <p:sldId id="312" r:id="rId12"/>
    <p:sldId id="313" r:id="rId13"/>
    <p:sldId id="266" r:id="rId14"/>
    <p:sldId id="274" r:id="rId15"/>
    <p:sldId id="267" r:id="rId16"/>
    <p:sldId id="268" r:id="rId17"/>
    <p:sldId id="269" r:id="rId18"/>
    <p:sldId id="270" r:id="rId19"/>
    <p:sldId id="278" r:id="rId20"/>
    <p:sldId id="271" r:id="rId21"/>
    <p:sldId id="273" r:id="rId22"/>
    <p:sldId id="272" r:id="rId23"/>
    <p:sldId id="275" r:id="rId24"/>
    <p:sldId id="279" r:id="rId25"/>
    <p:sldId id="280" r:id="rId26"/>
    <p:sldId id="281" r:id="rId27"/>
    <p:sldId id="282" r:id="rId28"/>
    <p:sldId id="284" r:id="rId29"/>
    <p:sldId id="285" r:id="rId30"/>
    <p:sldId id="287" r:id="rId31"/>
    <p:sldId id="288" r:id="rId32"/>
    <p:sldId id="289" r:id="rId33"/>
    <p:sldId id="292" r:id="rId34"/>
    <p:sldId id="293" r:id="rId35"/>
    <p:sldId id="295" r:id="rId36"/>
    <p:sldId id="296" r:id="rId37"/>
    <p:sldId id="297" r:id="rId38"/>
    <p:sldId id="298" r:id="rId39"/>
    <p:sldId id="299" r:id="rId40"/>
    <p:sldId id="300" r:id="rId41"/>
    <p:sldId id="303" r:id="rId42"/>
    <p:sldId id="304" r:id="rId43"/>
    <p:sldId id="305" r:id="rId44"/>
    <p:sldId id="309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FD3939"/>
    <a:srgbClr val="FF3300"/>
    <a:srgbClr val="89275D"/>
    <a:srgbClr val="009E47"/>
    <a:srgbClr val="ED5D05"/>
    <a:srgbClr val="F0C01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75" autoAdjust="0"/>
    <p:restoredTop sz="94660" autoAdjust="0"/>
  </p:normalViewPr>
  <p:slideViewPr>
    <p:cSldViewPr>
      <p:cViewPr>
        <p:scale>
          <a:sx n="100" d="100"/>
          <a:sy n="100" d="100"/>
        </p:scale>
        <p:origin x="904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A7AAC-3C48-48D8-8DDE-996A0E9A6383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788CA-8CF4-4DBC-87E5-5568249F2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1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 alt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31033-EAD4-4B67-82B4-7F8AAC3F5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382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EB961-423F-4C6B-9EC8-361DF9AACF4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377152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019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226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086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05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8247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204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47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144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1997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301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8013" cy="11382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EB961-423F-4C6B-9EC8-361DF9AACF4D}" type="slidenum">
              <a:rPr lang="ru-RU" altLang="uk-UA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altLang="uk-U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32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06.09.2023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55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722186" y="2780928"/>
            <a:ext cx="7772400" cy="557461"/>
          </a:xfrm>
        </p:spPr>
        <p:txBody>
          <a:bodyPr lIns="91440" tIns="45720" rIns="91440" bIns="45720" anchor="b"/>
          <a:lstStyle/>
          <a:p>
            <a:pPr algn="ct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uk-UA" altLang="uk-U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Лікарські рослини та ЛРС, що містять </a:t>
            </a:r>
            <a:r>
              <a:rPr lang="uk-UA" altLang="uk-UA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флавоноїди</a:t>
            </a:r>
            <a:endParaRPr lang="uk-UA" alt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Прямоугольник 1"/>
          <p:cNvSpPr>
            <a:spLocks noChangeArrowheads="1"/>
          </p:cNvSpPr>
          <p:nvPr/>
        </p:nvSpPr>
        <p:spPr bwMode="auto">
          <a:xfrm>
            <a:off x="900113" y="333375"/>
            <a:ext cx="755967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КАФЕДРА ЗАГАЛЬНОЇ І КЛІНІЧНОЇ ФАРМАКОЛОГІЇ ТА ФАРМАКОГНОЗІЇ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ЦИКЛ ФАРМАКОГНОЗІЇ</a:t>
            </a:r>
            <a:endParaRPr lang="ru-RU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240088" y="2030413"/>
            <a:ext cx="2987675" cy="5349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Лекція №12</a:t>
            </a: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722938" y="5354638"/>
            <a:ext cx="3421062" cy="14398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Лектор: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400" b="1" dirty="0" err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д.мед.н</a:t>
            </a:r>
            <a:r>
              <a:rPr lang="uk-UA" sz="1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., проф., завідувач кафедри загальної і клінічної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фармакології та фармакогнозії</a:t>
            </a:r>
          </a:p>
          <a:p>
            <a: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uk-UA" sz="1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Рожковський</a:t>
            </a:r>
            <a:r>
              <a:rPr lang="uk-UA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Ярослав Володимирович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sp>
        <p:nvSpPr>
          <p:cNvPr id="3081" name="Прямоугольник 4"/>
          <p:cNvSpPr>
            <a:spLocks noChangeArrowheads="1"/>
          </p:cNvSpPr>
          <p:nvPr/>
        </p:nvSpPr>
        <p:spPr bwMode="auto">
          <a:xfrm>
            <a:off x="4500563" y="6280150"/>
            <a:ext cx="9350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804593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Пижма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"/>
          <a:stretch/>
        </p:blipFill>
        <p:spPr bwMode="auto">
          <a:xfrm>
            <a:off x="5899051" y="3356992"/>
            <a:ext cx="3068836" cy="185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обача кропива: лікувальні властивості, протипокази, посадка й догляд, фото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3798076"/>
            <a:ext cx="2574148" cy="193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1063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5472608"/>
          </a:xfrm>
        </p:spPr>
        <p:txBody>
          <a:bodyPr>
            <a:normAutofit/>
          </a:bodyPr>
          <a:lstStyle/>
          <a:p>
            <a:pPr algn="just" rtl="0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численна група природних біологічно активних сполук, в основі структури яких лежить скелет, що складається 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бензольних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кілець (А і В), з'єднаних між собою т</a:t>
            </a:r>
            <a:r>
              <a:rPr lang="uk-UA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рьохкарбоновим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ланцюжком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пропановий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місток) - С6-С3-С6. </a:t>
            </a:r>
            <a:b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допомогою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пропанового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містка в більшості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утворюється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гетероцикл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похідним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пірану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гамма-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піроназ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атомом кисню в кільці.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Значнау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можна розглядати як похідні 2-фенілхромана 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флавани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2-фенілхромона </a:t>
            </a:r>
            <a:r>
              <a:rPr lang="ru-RU" sz="1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флавона). </a:t>
            </a: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800" b="1" dirty="0">
                <a:solidFill>
                  <a:srgbClr val="FFFF00"/>
                </a:solidFill>
              </a:rPr>
            </a:br>
            <a:br>
              <a:rPr lang="ru-RU" sz="1800" b="1" dirty="0">
                <a:solidFill>
                  <a:srgbClr val="FFFF00"/>
                </a:solidFill>
              </a:rPr>
            </a:br>
            <a:br>
              <a:rPr lang="ru-RU" sz="1800" b="1" dirty="0">
                <a:solidFill>
                  <a:srgbClr val="FFFF00"/>
                </a:solidFill>
              </a:rPr>
            </a:br>
            <a:br>
              <a:rPr lang="ru-RU" sz="1800" b="1" dirty="0">
                <a:solidFill>
                  <a:srgbClr val="FFFF00"/>
                </a:solidFill>
              </a:rPr>
            </a:br>
            <a:br>
              <a:rPr lang="ru-RU" sz="1800" dirty="0">
                <a:solidFill>
                  <a:schemeClr val="bg1"/>
                </a:solidFill>
              </a:rPr>
            </a:b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Назва походить від латинського слова </a:t>
            </a:r>
            <a:r>
              <a:rPr lang="uk-UA" sz="1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flavus</a:t>
            </a:r>
            <a:r>
              <a:rPr lang="uk-UA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жовтий, так як перші виділені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мали жовте забарвлення.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068960"/>
            <a:ext cx="5544616" cy="1873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5949280"/>
            <a:ext cx="2267744" cy="8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562074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КЛАСИФІКАЦІЯ ФЛАВОНОЇДІВ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ru-RU" sz="1800" dirty="0"/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Сучасна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класифікація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заснована на: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положенні бокового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фенільного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радикала;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окиснення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пропанового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фрагмента;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величиною, наявності або відсутності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гетероциклу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Залежно від місця приєднання бокового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фенильного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радикала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ділять на 3 групи:</a:t>
            </a:r>
          </a:p>
          <a:p>
            <a:pPr algn="l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1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530238"/>
              </p:ext>
            </p:extLst>
          </p:nvPr>
        </p:nvGraphicFramePr>
        <p:xfrm>
          <a:off x="251520" y="2492896"/>
          <a:ext cx="8712968" cy="4243962"/>
        </p:xfrm>
        <a:graphic>
          <a:graphicData uri="http://schemas.openxmlformats.org/drawingml/2006/table">
            <a:tbl>
              <a:tblPr firstRow="1" bandRow="1">
                <a:tableStyleId>{00000000-0000-0000-0000-000000000000}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41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ВЛАСНЕ ФЛАВОНОЇДИ (ЕУФЛАВОНОІДИ)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бічний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фенільний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радикал приєднується в положенні 2. Найбільш численна група (відомо близько 400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агликонов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). Виділяють 10 основних класів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еуфлавоноідов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30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ІЗОФЛАВОНОЇДИ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бічний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фенільний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радикал приєднується в положенні 3. Відомо близько 60 з'єднань, характерних головним чином для представників сімейства бобових.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6806">
                <a:tc>
                  <a:txBody>
                    <a:bodyPr/>
                    <a:lstStyle/>
                    <a:p>
                      <a:pPr algn="l" rtl="0"/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НЕОФЛАВОНОЇДИ</a:t>
                      </a:r>
                    </a:p>
                    <a:p>
                      <a:pPr algn="l" rt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маловивчена група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флавоноїдів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Виявлені тільки в родинах звіробійних, маренових і бобових.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бічний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фенільний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радикал приєднується в положенні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3" y="2564904"/>
            <a:ext cx="2448273" cy="115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3861048"/>
            <a:ext cx="2257971" cy="132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6012" y="5229200"/>
            <a:ext cx="1259772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490066"/>
          </a:xfrm>
        </p:spPr>
        <p:txBody>
          <a:bodyPr>
            <a:normAutofit/>
          </a:bodyPr>
          <a:lstStyle/>
          <a:p>
            <a:pPr rtl="0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 ЕУФЛАВОНОЇДІВ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9761461"/>
              </p:ext>
            </p:extLst>
          </p:nvPr>
        </p:nvGraphicFramePr>
        <p:xfrm>
          <a:off x="179511" y="548680"/>
          <a:ext cx="8964489" cy="6256074"/>
        </p:xfrm>
        <a:graphic>
          <a:graphicData uri="http://schemas.openxmlformats.org/drawingml/2006/table">
            <a:tbl>
              <a:tblPr firstRow="1" bandRow="1">
                <a:tableStyleId>{00000000-0000-0000-0000-000000000000}</a:tableStyleId>
              </a:tblPr>
              <a:tblGrid>
                <a:gridCol w="360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80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3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</a:rPr>
                        <a:t>1.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Флавани-3-ол</a:t>
                      </a:r>
                      <a:r>
                        <a:rPr lang="ru-RU" b="1" baseline="0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 rtl="0"/>
                      <a:r>
                        <a:rPr lang="ru-RU" b="1" baseline="0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(Катехін)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Флавон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0935"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</a:rPr>
                        <a:t>2.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Флавани-3,4-діол </a:t>
                      </a:r>
                    </a:p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b="1" dirty="0" err="1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лейоантоціанідін</a:t>
                      </a:r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 err="1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Флавонол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7001"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</a:rPr>
                        <a:t>3.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 err="1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Антоцианідіни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 err="1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Аурон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7001"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</a:rPr>
                        <a:t>4.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 err="1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Флаванони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 err="1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Халкони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7001"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</a:rPr>
                        <a:t>5.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 err="1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Флаванонола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b="1" dirty="0" err="1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Дігідрохалкон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48680"/>
            <a:ext cx="1800200" cy="118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772816"/>
            <a:ext cx="1799084" cy="1305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140968"/>
            <a:ext cx="1728192" cy="114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4365104"/>
            <a:ext cx="172819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5613423"/>
            <a:ext cx="1800200" cy="1195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548681"/>
            <a:ext cx="1656184" cy="1215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1844824"/>
            <a:ext cx="1842517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3212976"/>
            <a:ext cx="26384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8224" y="4365104"/>
            <a:ext cx="219075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20272" y="5646846"/>
            <a:ext cx="2016224" cy="1094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855420" cy="650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C17794-00A8-D69B-AEF0-3E60AC574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814" y="166626"/>
            <a:ext cx="4402832" cy="490066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rtl="0"/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 ЕУФЛАВОНОЇДІВ</a:t>
            </a:r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E17E203-F1C4-948F-BABD-98FFE6DD965C}"/>
              </a:ext>
            </a:extLst>
          </p:cNvPr>
          <p:cNvSpPr/>
          <p:nvPr/>
        </p:nvSpPr>
        <p:spPr>
          <a:xfrm>
            <a:off x="2699792" y="661213"/>
            <a:ext cx="1296144" cy="2160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Катехіни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5D13431-F4C4-A411-A10B-C280F4E74418}"/>
              </a:ext>
            </a:extLst>
          </p:cNvPr>
          <p:cNvSpPr/>
          <p:nvPr/>
        </p:nvSpPr>
        <p:spPr>
          <a:xfrm>
            <a:off x="4679312" y="577655"/>
            <a:ext cx="2295874" cy="3831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Лейкоантоціанідіни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328704E-BAE4-A490-D895-A0F5660CFDA2}"/>
              </a:ext>
            </a:extLst>
          </p:cNvPr>
          <p:cNvSpPr/>
          <p:nvPr/>
        </p:nvSpPr>
        <p:spPr>
          <a:xfrm>
            <a:off x="7051302" y="521625"/>
            <a:ext cx="1979522" cy="3831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Антоціанідіни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9D7B322-C0EC-A414-DD47-5F6A69C73618}"/>
              </a:ext>
            </a:extLst>
          </p:cNvPr>
          <p:cNvSpPr/>
          <p:nvPr/>
        </p:nvSpPr>
        <p:spPr>
          <a:xfrm>
            <a:off x="685059" y="656692"/>
            <a:ext cx="1764896" cy="88402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Похідні флавана</a:t>
            </a:r>
          </a:p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(хромана)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BC915AB-62BD-5B22-D106-9165217BAFDF}"/>
              </a:ext>
            </a:extLst>
          </p:cNvPr>
          <p:cNvSpPr/>
          <p:nvPr/>
        </p:nvSpPr>
        <p:spPr>
          <a:xfrm>
            <a:off x="685059" y="2544971"/>
            <a:ext cx="1764896" cy="88402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Похідні флавона</a:t>
            </a:r>
          </a:p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(хромона)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52B3CA8-9F6D-B42E-D0D7-235EAE9E2F0B}"/>
              </a:ext>
            </a:extLst>
          </p:cNvPr>
          <p:cNvSpPr/>
          <p:nvPr/>
        </p:nvSpPr>
        <p:spPr>
          <a:xfrm>
            <a:off x="2883494" y="2636912"/>
            <a:ext cx="1296144" cy="2160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Флавон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65908C2-B4AA-4633-739D-1AD60532A011}"/>
              </a:ext>
            </a:extLst>
          </p:cNvPr>
          <p:cNvSpPr/>
          <p:nvPr/>
        </p:nvSpPr>
        <p:spPr>
          <a:xfrm>
            <a:off x="5130375" y="2636912"/>
            <a:ext cx="1296144" cy="2160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Флавонол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7F5179D-0FD7-5123-4CD5-FCF4D0822935}"/>
              </a:ext>
            </a:extLst>
          </p:cNvPr>
          <p:cNvSpPr/>
          <p:nvPr/>
        </p:nvSpPr>
        <p:spPr>
          <a:xfrm>
            <a:off x="7356264" y="2544971"/>
            <a:ext cx="1299200" cy="3462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Флаванонол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3BD5AE6-8B59-3349-662F-ACC39D9830C4}"/>
              </a:ext>
            </a:extLst>
          </p:cNvPr>
          <p:cNvSpPr/>
          <p:nvPr/>
        </p:nvSpPr>
        <p:spPr>
          <a:xfrm>
            <a:off x="2746895" y="5013176"/>
            <a:ext cx="1296144" cy="2880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Флаванон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11264C6-F66D-168A-05DD-D81B4D13A03A}"/>
              </a:ext>
            </a:extLst>
          </p:cNvPr>
          <p:cNvSpPr/>
          <p:nvPr/>
        </p:nvSpPr>
        <p:spPr>
          <a:xfrm>
            <a:off x="5130375" y="5013176"/>
            <a:ext cx="1169817" cy="2880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Халкон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7B6BB8D-4896-4EE8-498F-E7CB2CD09CFB}"/>
              </a:ext>
            </a:extLst>
          </p:cNvPr>
          <p:cNvSpPr/>
          <p:nvPr/>
        </p:nvSpPr>
        <p:spPr>
          <a:xfrm>
            <a:off x="7565555" y="5013176"/>
            <a:ext cx="880617" cy="2880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Аурон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rtl="0"/>
            <a:r>
              <a:rPr lang="ru-RU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 ІЗОФЛАВОНОЇДІВ</a:t>
            </a:r>
            <a:endPara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120050"/>
              </p:ext>
            </p:extLst>
          </p:nvPr>
        </p:nvGraphicFramePr>
        <p:xfrm>
          <a:off x="0" y="980728"/>
          <a:ext cx="8964488" cy="5292924"/>
        </p:xfrm>
        <a:graphic>
          <a:graphicData uri="http://schemas.openxmlformats.org/drawingml/2006/table">
            <a:tbl>
              <a:tblPr firstRow="1" bandRow="1">
                <a:tableStyleId>{00000000-0000-0000-0000-000000000000}</a:tableStyleId>
              </a:tblPr>
              <a:tblGrid>
                <a:gridCol w="442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Прості</a:t>
                      </a:r>
                      <a:r>
                        <a:rPr lang="ru-RU" sz="20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ізофлавоноїди</a:t>
                      </a:r>
                      <a:endParaRPr lang="en-US" sz="2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Конденсовані</a:t>
                      </a:r>
                      <a:r>
                        <a:rPr lang="ru-RU" sz="20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ізофлавоноїди</a:t>
                      </a:r>
                      <a:endParaRPr lang="en-US" sz="20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8868">
                <a:tc>
                  <a:txBody>
                    <a:bodyPr/>
                    <a:lstStyle/>
                    <a:p>
                      <a:pPr algn="l" rtl="0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097408"/>
            <a:ext cx="4248472" cy="3858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7184" y="2132856"/>
            <a:ext cx="426493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rtl="0"/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 НЕОФЛАВОНОЇДІВ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767877" cy="335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rtl="0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 ФЛАВОНОЇДІВ </a:t>
            </a:r>
            <a:b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(За </a:t>
            </a:r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окиснення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пропанового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фрагмента)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9FFEBF-2B61-87BE-EED5-4A656AB619C7}"/>
              </a:ext>
            </a:extLst>
          </p:cNvPr>
          <p:cNvSpPr/>
          <p:nvPr/>
        </p:nvSpPr>
        <p:spPr>
          <a:xfrm>
            <a:off x="2742122" y="926360"/>
            <a:ext cx="3384376" cy="39208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ОКИСНЕНІ ФОРМИ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A03085C4-236E-F0C6-3C7F-E1FA886A0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80587"/>
              </p:ext>
            </p:extLst>
          </p:nvPr>
        </p:nvGraphicFramePr>
        <p:xfrm>
          <a:off x="457200" y="1377642"/>
          <a:ext cx="8363271" cy="47111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7757">
                  <a:extLst>
                    <a:ext uri="{9D8B030D-6E8A-4147-A177-3AD203B41FA5}">
                      <a16:colId xmlns:a16="http://schemas.microsoft.com/office/drawing/2014/main" val="2621576688"/>
                    </a:ext>
                  </a:extLst>
                </a:gridCol>
                <a:gridCol w="2787757">
                  <a:extLst>
                    <a:ext uri="{9D8B030D-6E8A-4147-A177-3AD203B41FA5}">
                      <a16:colId xmlns:a16="http://schemas.microsoft.com/office/drawing/2014/main" val="1303497931"/>
                    </a:ext>
                  </a:extLst>
                </a:gridCol>
                <a:gridCol w="2787757">
                  <a:extLst>
                    <a:ext uri="{9D8B030D-6E8A-4147-A177-3AD203B41FA5}">
                      <a16:colId xmlns:a16="http://schemas.microsoft.com/office/drawing/2014/main" val="3682829335"/>
                    </a:ext>
                  </a:extLst>
                </a:gridCol>
              </a:tblGrid>
              <a:tr h="831569">
                <a:tc>
                  <a:txBody>
                    <a:bodyPr/>
                    <a:lstStyle/>
                    <a:p>
                      <a:pPr algn="ctr"/>
                      <a:r>
                        <a:rPr lang="ru-UA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групи флавоноїдів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UA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60654"/>
                  </a:ext>
                </a:extLst>
              </a:tr>
              <a:tr h="1867861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Флавони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Апігенін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Лютеолін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87234"/>
                  </a:ext>
                </a:extLst>
              </a:tr>
              <a:tr h="481782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 Ізофлавони</a:t>
                      </a: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02718"/>
                  </a:ext>
                </a:extLst>
              </a:tr>
            </a:tbl>
          </a:graphicData>
        </a:graphic>
      </p:graphicFrame>
      <p:pic>
        <p:nvPicPr>
          <p:cNvPr id="6" name="Picture 6">
            <a:extLst>
              <a:ext uri="{FF2B5EF4-FFF2-40B4-BE49-F238E27FC236}">
                <a16:creationId xmlns:a16="http://schemas.microsoft.com/office/drawing/2014/main" id="{AB18AF94-C3FF-D1F6-427C-DB281081C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68807" t="56686" b="7315"/>
          <a:stretch/>
        </p:blipFill>
        <p:spPr bwMode="auto">
          <a:xfrm>
            <a:off x="6140499" y="2641089"/>
            <a:ext cx="2546301" cy="115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4313" t="39571" r="69125" b="18042"/>
          <a:stretch/>
        </p:blipFill>
        <p:spPr bwMode="auto">
          <a:xfrm>
            <a:off x="869602" y="2698863"/>
            <a:ext cx="1796490" cy="11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26DC28A7-BA51-6607-5DEB-97A0C6E3BB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3522" t="48509" r="33840" b="19203"/>
          <a:stretch/>
        </p:blipFill>
        <p:spPr bwMode="auto">
          <a:xfrm>
            <a:off x="3306687" y="2735144"/>
            <a:ext cx="2664296" cy="103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B3EFC8AA-02BA-2D7A-DEA6-366014B40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31767" t="-5112" b="1"/>
          <a:stretch/>
        </p:blipFill>
        <p:spPr bwMode="auto">
          <a:xfrm>
            <a:off x="3666066" y="4006900"/>
            <a:ext cx="4560927" cy="200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FB515AE4-F2E0-5B2A-3569-9A8871302F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11853" r="68770" b="32378"/>
          <a:stretch/>
        </p:blipFill>
        <p:spPr bwMode="auto">
          <a:xfrm>
            <a:off x="651171" y="4495999"/>
            <a:ext cx="2546301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A03085C4-236E-F0C6-3C7F-E1FA886A0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893995"/>
              </p:ext>
            </p:extLst>
          </p:nvPr>
        </p:nvGraphicFramePr>
        <p:xfrm>
          <a:off x="467544" y="466149"/>
          <a:ext cx="8363271" cy="54831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7757">
                  <a:extLst>
                    <a:ext uri="{9D8B030D-6E8A-4147-A177-3AD203B41FA5}">
                      <a16:colId xmlns:a16="http://schemas.microsoft.com/office/drawing/2014/main" val="2621576688"/>
                    </a:ext>
                  </a:extLst>
                </a:gridCol>
                <a:gridCol w="2787757">
                  <a:extLst>
                    <a:ext uri="{9D8B030D-6E8A-4147-A177-3AD203B41FA5}">
                      <a16:colId xmlns:a16="http://schemas.microsoft.com/office/drawing/2014/main" val="1303497931"/>
                    </a:ext>
                  </a:extLst>
                </a:gridCol>
                <a:gridCol w="2787757">
                  <a:extLst>
                    <a:ext uri="{9D8B030D-6E8A-4147-A177-3AD203B41FA5}">
                      <a16:colId xmlns:a16="http://schemas.microsoft.com/office/drawing/2014/main" val="3682829335"/>
                    </a:ext>
                  </a:extLst>
                </a:gridCol>
              </a:tblGrid>
              <a:tr h="514579">
                <a:tc>
                  <a:txBody>
                    <a:bodyPr/>
                    <a:lstStyle/>
                    <a:p>
                      <a:pPr algn="ctr"/>
                      <a:r>
                        <a:rPr lang="ru-UA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групи флавоноїдів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UA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60654"/>
                  </a:ext>
                </a:extLst>
              </a:tr>
              <a:tr h="1555218">
                <a:tc rowSpan="2"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Флавоноли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Кверцетин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Глікозид гіперозид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87234"/>
                  </a:ext>
                </a:extLst>
              </a:tr>
              <a:tr h="1415549">
                <a:tc v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b="0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Глікозид рутин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Кемпферол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02718"/>
                  </a:ext>
                </a:extLst>
              </a:tr>
              <a:tr h="199778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Флавонони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b="0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Нарінгенін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Ліквіритин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30370"/>
                  </a:ext>
                </a:extLst>
              </a:tr>
            </a:tbl>
          </a:graphicData>
        </a:graphic>
      </p:graphicFrame>
      <p:pic>
        <p:nvPicPr>
          <p:cNvPr id="13" name="Picture 2">
            <a:extLst>
              <a:ext uri="{FF2B5EF4-FFF2-40B4-BE49-F238E27FC236}">
                <a16:creationId xmlns:a16="http://schemas.microsoft.com/office/drawing/2014/main" id="{24D484B9-767A-894E-950F-4AFDB45A9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69444" t="43976" b="38411"/>
          <a:stretch/>
        </p:blipFill>
        <p:spPr bwMode="auto">
          <a:xfrm>
            <a:off x="6309689" y="2930861"/>
            <a:ext cx="1584176" cy="814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4D52B10B-19AD-AB96-62B9-287A2436DB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4674" r="69444" b="75073"/>
          <a:stretch/>
        </p:blipFill>
        <p:spPr bwMode="auto">
          <a:xfrm>
            <a:off x="611560" y="1588703"/>
            <a:ext cx="158417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4E994CB2-FDA4-5177-E0A6-28B30CBAA8FC}"/>
              </a:ext>
            </a:extLst>
          </p:cNvPr>
          <p:cNvCxnSpPr/>
          <p:nvPr/>
        </p:nvCxnSpPr>
        <p:spPr>
          <a:xfrm>
            <a:off x="4572000" y="1196752"/>
            <a:ext cx="144016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>
            <a:extLst>
              <a:ext uri="{FF2B5EF4-FFF2-40B4-BE49-F238E27FC236}">
                <a16:creationId xmlns:a16="http://schemas.microsoft.com/office/drawing/2014/main" id="{7800C3B2-3969-D368-2389-A96354B7C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3432" t="10697" r="33235" b="66625"/>
          <a:stretch/>
        </p:blipFill>
        <p:spPr bwMode="auto">
          <a:xfrm>
            <a:off x="3396620" y="1377918"/>
            <a:ext cx="1728193" cy="10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3A8BE1FE-B29A-737B-D83D-1C9637FB34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69480" t="3673" b="73696"/>
          <a:stretch/>
        </p:blipFill>
        <p:spPr bwMode="auto">
          <a:xfrm>
            <a:off x="6309689" y="1342989"/>
            <a:ext cx="1582316" cy="104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5E9B5399-4E87-4043-FBC0-BAA51FE2BC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1783" t="41003" r="32106" b="41384"/>
          <a:stretch/>
        </p:blipFill>
        <p:spPr bwMode="auto">
          <a:xfrm>
            <a:off x="3396620" y="2930861"/>
            <a:ext cx="1872208" cy="814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3C458D24-9DA3-C4AE-339E-251E7E3D0A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980" t="67505" r="69925" b="18198"/>
          <a:stretch/>
        </p:blipFill>
        <p:spPr bwMode="auto">
          <a:xfrm>
            <a:off x="611560" y="4333193"/>
            <a:ext cx="213698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36BB75AD-5EF0-BB5C-6B8D-3207123AC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1372" t="67427" r="32354" b="7119"/>
          <a:stretch/>
        </p:blipFill>
        <p:spPr bwMode="auto">
          <a:xfrm>
            <a:off x="3376446" y="4282574"/>
            <a:ext cx="2347682" cy="146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6212214B-CDE3-BFB7-A4B1-FF5E45CBC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69903" t="67426" b="13878"/>
          <a:stretch/>
        </p:blipFill>
        <p:spPr bwMode="auto">
          <a:xfrm>
            <a:off x="6172204" y="4333192"/>
            <a:ext cx="2560655" cy="141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9179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A03085C4-236E-F0C6-3C7F-E1FA886A0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641303"/>
              </p:ext>
            </p:extLst>
          </p:nvPr>
        </p:nvGraphicFramePr>
        <p:xfrm>
          <a:off x="467544" y="239281"/>
          <a:ext cx="8208912" cy="65260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621576688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1303497931"/>
                    </a:ext>
                  </a:extLst>
                </a:gridCol>
              </a:tblGrid>
              <a:tr h="455389">
                <a:tc>
                  <a:txBody>
                    <a:bodyPr/>
                    <a:lstStyle/>
                    <a:p>
                      <a:pPr algn="ctr"/>
                      <a:r>
                        <a:rPr lang="ru-UA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групи флавоноїдів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A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60654"/>
                  </a:ext>
                </a:extLst>
              </a:tr>
              <a:tr h="2422140">
                <a:tc>
                  <a:txBody>
                    <a:bodyPr/>
                    <a:lstStyle/>
                    <a:p>
                      <a:pPr marL="342900" indent="-342900" algn="just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Халкони</a:t>
                      </a:r>
                    </a:p>
                    <a:p>
                      <a:pPr marL="342900" indent="-342900" algn="just">
                        <a:buFont typeface="Wingdings" pitchFamily="2" charset="2"/>
                        <a:buChar char="ü"/>
                      </a:pPr>
                      <a:endParaRPr lang="ru-UA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just">
                        <a:buFont typeface="Wingdings" pitchFamily="2" charset="2"/>
                        <a:buChar char="ü"/>
                      </a:pPr>
                      <a:r>
                        <a:rPr lang="ru-UA" b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Утворюються з флавононів, які у присутності лугу змінюються – відкривається нестійке дигідро-гамма-піранове кільце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Халкон нарінгенін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87234"/>
                  </a:ext>
                </a:extLst>
              </a:tr>
              <a:tr h="155769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Флавоноли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UA" b="0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Аромодендрин (дигідрокемпферол)</a:t>
                      </a:r>
                    </a:p>
                    <a:p>
                      <a:endParaRPr lang="ru-UA" b="0" i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30370"/>
                  </a:ext>
                </a:extLst>
              </a:tr>
              <a:tr h="1767987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Аурони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UA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Особлива група флавоноїдів – сполуки з пятичленним гетероциклічним кільцем. Загалом, аурони – це похідні 2-бензиліден кумарона або 2-бенз-фуранона. Вважається, що аурони можуть утворюватися з відповідних халконів під дією фермента- халконази.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79296"/>
                  </a:ext>
                </a:extLst>
              </a:tr>
            </a:tbl>
          </a:graphicData>
        </a:graphic>
      </p:graphicFrame>
      <p:pic>
        <p:nvPicPr>
          <p:cNvPr id="2" name="Picture 2">
            <a:extLst>
              <a:ext uri="{FF2B5EF4-FFF2-40B4-BE49-F238E27FC236}">
                <a16:creationId xmlns:a16="http://schemas.microsoft.com/office/drawing/2014/main" id="{24D57CC6-4D07-4063-5600-40B7C974B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2316" t="17528" r="32316" b="34388"/>
          <a:stretch/>
        </p:blipFill>
        <p:spPr bwMode="auto">
          <a:xfrm>
            <a:off x="3275856" y="1410182"/>
            <a:ext cx="352039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C3FEA1-2FF7-5057-DC20-3A1C2831D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-124" t="7540" r="69190" b="58465"/>
          <a:stretch/>
        </p:blipFill>
        <p:spPr bwMode="auto">
          <a:xfrm>
            <a:off x="611560" y="3933055"/>
            <a:ext cx="2088233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BDD416E2-F04E-5CC1-FCD7-6E4665124D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43741" t="10910" r="7268" b="57710"/>
          <a:stretch/>
        </p:blipFill>
        <p:spPr bwMode="auto">
          <a:xfrm>
            <a:off x="3560302" y="3847582"/>
            <a:ext cx="4237063" cy="1107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754B2F96-7FAA-0547-4CF7-0782A9016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50624" r="68216" b="12278"/>
          <a:stretch/>
        </p:blipFill>
        <p:spPr bwMode="auto">
          <a:xfrm>
            <a:off x="613592" y="5487580"/>
            <a:ext cx="2145595" cy="102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0141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A03085C4-236E-F0C6-3C7F-E1FA886A0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493155"/>
              </p:ext>
            </p:extLst>
          </p:nvPr>
        </p:nvGraphicFramePr>
        <p:xfrm>
          <a:off x="335275" y="764704"/>
          <a:ext cx="8208912" cy="524262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621576688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1303497931"/>
                    </a:ext>
                  </a:extLst>
                </a:gridCol>
              </a:tblGrid>
              <a:tr h="455389">
                <a:tc>
                  <a:txBody>
                    <a:bodyPr/>
                    <a:lstStyle/>
                    <a:p>
                      <a:pPr algn="ctr"/>
                      <a:r>
                        <a:rPr lang="ru-UA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групи флавоноїдів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A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60654"/>
                  </a:ext>
                </a:extLst>
              </a:tr>
              <a:tr h="155769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8.Катехіни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(флаван-3-оли)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b="0" i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30370"/>
                  </a:ext>
                </a:extLst>
              </a:tr>
              <a:tr h="1587316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Лейкоантоціанідіни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(флаван-3,4-діоли)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UA" b="0" i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79296"/>
                  </a:ext>
                </a:extLst>
              </a:tr>
              <a:tr h="1642227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UA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Антоціанідіни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ü"/>
                      </a:pPr>
                      <a:r>
                        <a:rPr lang="ru-UA" sz="1600" b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 похідні катіона флавія (2-фенілбензопірілія). Утворюються з лейкоантоціанідінів при нагріванні з кислотами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UA" b="0" i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рослинах присутні у вигляді глікозидів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102926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D70306-D18B-F881-20EE-8D66C1FF96A7}"/>
              </a:ext>
            </a:extLst>
          </p:cNvPr>
          <p:cNvSpPr/>
          <p:nvPr/>
        </p:nvSpPr>
        <p:spPr>
          <a:xfrm>
            <a:off x="2699792" y="261964"/>
            <a:ext cx="3960440" cy="38376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</a:t>
            </a:r>
            <a:r>
              <a:rPr lang="ru-UA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ФОРМИ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0516ECD-51F5-6954-3AB0-D19615A25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8187" t="10231" r="9241" b="70445"/>
          <a:stretch/>
        </p:blipFill>
        <p:spPr bwMode="auto">
          <a:xfrm>
            <a:off x="3563888" y="1367963"/>
            <a:ext cx="4176464" cy="12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0ED3209B-71DC-2F8E-E0F1-C398623F3F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8988" t="29275" r="11244" b="50000"/>
          <a:stretch/>
        </p:blipFill>
        <p:spPr bwMode="auto">
          <a:xfrm>
            <a:off x="3563888" y="2845800"/>
            <a:ext cx="4176464" cy="1386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CDD93BB-1EB3-61A0-A38D-6E428A178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2307" t="64335" b="10699"/>
          <a:stretch/>
        </p:blipFill>
        <p:spPr bwMode="auto">
          <a:xfrm>
            <a:off x="3563888" y="4766373"/>
            <a:ext cx="3961804" cy="1165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9CDB2C4-42AE-302F-F6B4-00C249AE7A3F}"/>
              </a:ext>
            </a:extLst>
          </p:cNvPr>
          <p:cNvSpPr/>
          <p:nvPr/>
        </p:nvSpPr>
        <p:spPr>
          <a:xfrm>
            <a:off x="335274" y="6126306"/>
            <a:ext cx="8413190" cy="62068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інщих флавоноїдів катехіни та лейкоантоціанідіни, глікозильованих форм не утворюють. В рослинах вони існують у вигляді мономерів або більш складних конденсованих сполук, які відносяться до класу дубильних речовин</a:t>
            </a:r>
            <a:r>
              <a:rPr lang="ru-UA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0578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rtl="0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ПОШИРЕННЯ І ЛОКАЛІЗАЦІЯ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949280"/>
          </a:xfrm>
        </p:spPr>
        <p:txBody>
          <a:bodyPr>
            <a:noAutofit/>
          </a:bodyPr>
          <a:lstStyle/>
          <a:p>
            <a:pPr algn="just" rtl="0">
              <a:buFont typeface="Wingdings" pitchFamily="2" charset="2"/>
              <a:buChar char="ü"/>
            </a:pP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Особливо багаті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флавоноїдами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квіткові рослини, що відносяться до родин </a:t>
            </a:r>
          </a:p>
          <a:p>
            <a:pPr indent="457200" algn="just" rtl="0">
              <a:buFont typeface="Wingdings" pitchFamily="2" charset="2"/>
              <a:buChar char="Ø"/>
            </a:pP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розоцвітих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види глоду,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аронія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(Горобина) чорноплідна), </a:t>
            </a:r>
          </a:p>
          <a:p>
            <a:pPr indent="457200" algn="just" rtl="0">
              <a:buFont typeface="Wingdings" pitchFamily="2" charset="2"/>
              <a:buChar char="Ø"/>
            </a:pP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бобових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(софора японська, стальник польовий, види солодки), </a:t>
            </a:r>
          </a:p>
          <a:p>
            <a:pPr indent="457200" algn="just" rtl="0">
              <a:buFont typeface="Wingdings" pitchFamily="2" charset="2"/>
              <a:buChar char="Ø"/>
            </a:pP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гречаних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гірчак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перцевий і геморойний, спориш пташиний, гречка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посівна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 indent="457200" algn="just" rtl="0">
              <a:buFont typeface="Wingdings" pitchFamily="2" charset="2"/>
              <a:buChar char="Ø"/>
            </a:pP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складноцвітих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цмін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піщаний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сухоцвіт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болотний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пижмо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звичайне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 indent="457200" algn="just" rtl="0">
              <a:buFont typeface="Wingdings" pitchFamily="2" charset="2"/>
              <a:buChar char="Ø"/>
            </a:pPr>
            <a:r>
              <a:rPr lang="ru-RU" sz="18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губоцвітих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(собача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кропива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серцева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пятилопастна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і ін.</a:t>
            </a:r>
          </a:p>
          <a:p>
            <a:pPr algn="just" rtl="0">
              <a:buFont typeface="Wingdings" pitchFamily="2" charset="2"/>
              <a:buChar char="ü"/>
            </a:pP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 високий вміст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відзначено у тропічних і альпійських рослин. </a:t>
            </a:r>
          </a:p>
          <a:p>
            <a:pPr algn="just" rtl="0">
              <a:buFont typeface="Wingdings" pitchFamily="2" charset="2"/>
              <a:buChar char="ü"/>
            </a:pP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Локалізуються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різних органах, але частіше в надземних: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квітках, листках, плодах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значно менше їх в стеблах і підземних органах (солодка,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шоломниця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байкальска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стальник польовий). </a:t>
            </a:r>
          </a:p>
          <a:p>
            <a:pPr algn="just" rtl="0">
              <a:buFont typeface="Wingdings" pitchFamily="2" charset="2"/>
              <a:buChar char="ü"/>
            </a:pP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флавоноїдами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квітки, незрілі плоди.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коливається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в середньому 0,5-5%, іноді досягає 20% (в бутонах софори японської).</a:t>
            </a:r>
          </a:p>
          <a:p>
            <a:pPr algn="just" rtl="0">
              <a:buFont typeface="Wingdings" pitchFamily="2" charset="2"/>
              <a:buChar char="ü"/>
            </a:pP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рослинах </a:t>
            </a:r>
            <a:r>
              <a:rPr lang="ru-RU" sz="1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присутні в розчиненому вигляді в клітинному соку, в основному </a:t>
            </a:r>
            <a:r>
              <a:rPr lang="ru-RU" sz="1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вигляді глікозидів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Які краще розчиняються у воді. Основну групу складають O-глікозиди; в меншій мірі поширені З-глікозиди.</a:t>
            </a:r>
            <a:endParaRPr lang="en-US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38336"/>
          </a:xfrm>
        </p:spPr>
        <p:txBody>
          <a:bodyPr>
            <a:normAutofit/>
          </a:bodyPr>
          <a:lstStyle/>
          <a:p>
            <a:pPr rtl="0"/>
            <a: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ЗБІР, СУШКА І ЗБЕРІГАННЯ ЛРС, ЩО МІСТИТЬ ФЛАВОНОЇДИ</a:t>
            </a:r>
            <a:endParaRPr lang="en-US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323528" y="576064"/>
            <a:ext cx="8640960" cy="6165304"/>
          </a:xfrm>
        </p:spPr>
        <p:txBody>
          <a:bodyPr>
            <a:noAutofit/>
          </a:bodyPr>
          <a:lstStyle/>
          <a:p>
            <a:pPr algn="just" rtl="0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 сировини проводиться в фазу найбільшого накопичення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Заготівлю надземних частин проводять в фазу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бутонізації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або початку цвітіння, підземних - в кінці вегетації. </a:t>
            </a:r>
          </a:p>
          <a:p>
            <a:pPr lvl="1" algn="just" rtl="0">
              <a:buFont typeface="Wingdings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фазу цвітіння збирають квітки волошки синьої, пижма, безсмертника, траву сухоцвіту, горців, пустирника. </a:t>
            </a:r>
          </a:p>
          <a:p>
            <a:pPr lvl="1" algn="just" rtl="0">
              <a:buFont typeface="Wingdings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Особливістю збору сухоцвіту є висмикування рослини з коренем. </a:t>
            </a:r>
          </a:p>
          <a:p>
            <a:pPr lvl="1" algn="just" rtl="0">
              <a:buFont typeface="Wingdings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Собача збирають при цвітінні нижніх квіток. У фазі повного цвітіння настає "перезрівання", чашечка твердне і стає колючим, а сировину вважається неякісним.</a:t>
            </a:r>
          </a:p>
          <a:p>
            <a:pPr lvl="1" algn="just" rtl="0">
              <a:buFont typeface="Wingdings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Траву череди збирають в період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бутонізації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Після цвітіння утворюються плоди - сім'янки з колючими остюками. Для збору культивованих рослин (квітки безсмертника, плоди глоду) застосовують малу механізацію.</a:t>
            </a:r>
          </a:p>
          <a:p>
            <a:pPr algn="just" rtl="0"/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 необхідно сушити незабаром після збору, тому що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флавоноїдні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глікозиди під впливом ферментів в присутності вологи 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легко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гідролізуються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цукор і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агликон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вільні </a:t>
            </a:r>
            <a:r>
              <a:rPr lang="ru-RU" sz="16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аглікони</a:t>
            </a:r>
            <a:r>
              <a:rPr lang="ru-RU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можуть окислюватися.</a:t>
            </a:r>
          </a:p>
          <a:p>
            <a:pPr algn="just" rtl="0"/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Сушити сировину слід в тіні або в сушарках з штучним і природним обігрівом. Плоди сушать при температурі 70-90 ° С, траву - 50-60 ° С; квітки - 40 ° С. Не допускається сушка на сонці. Повільна сушка, особливо на сонці, веде до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руйнування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 необхідно оберігати від вологи і прямих сонячних променів. Зберігати в щільно закупореній тарі, в добре провітрюваному приміщенні</a:t>
            </a:r>
            <a:endParaRPr lang="en-US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rtl="0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ФАКТОРИ, ЩО ВПЛИВАЮТЬ НА НАКОПИЧЕННЯ ФЛАВОНОЇДІВ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877272"/>
          </a:xfrm>
        </p:spPr>
        <p:txBody>
          <a:bodyPr>
            <a:noAutofit/>
          </a:bodyPr>
          <a:lstStyle/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Основними є вік і фаза розвитку рослин.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накопичується у багатьох рослин в фазі цвітіння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в фазі плодоношення зменшується. Фактори навколишнього середовища (світло, грунт, волога, висота над рівнем моря та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Багатодітній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родині і значний вплив на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південних і високогірних районах, під впливом світла, і на грунтах, багатих мікроелементами,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збільшується.</a:t>
            </a:r>
          </a:p>
          <a:p>
            <a:pPr algn="just" rtl="0">
              <a:buNone/>
            </a:pP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БІОЛОГІЧНА РОЛЬ ФЛАВОНОЇДІВ</a:t>
            </a:r>
          </a:p>
          <a:p>
            <a:pPr algn="just" rtl="0">
              <a:buAutoNum type="arabicPeriod"/>
            </a:pPr>
            <a:endPara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AutoNum type="arabicPeriod"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грають роль фільтрів в рослинах, захищаючи тканини від шкідливого впливу УФ-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променів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переносниками водню в дихальному ланцюзі мітохондрій рослинної клітини.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беруть участь в процесі фотосинтезу і окисного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фосфорилювання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Спільно з аскорбіновою кислотою беруть участь в ферментативних процесах окислення і відновлення, сприяють виробленню імунітету.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4. Будучи рослинними пігментами,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антоціани) надають яскраве забарвлення квіткам і плодам,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приваблюють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комах-запилювачів, птахів і тварин, і тим самим сприяють запиленню та поширенню рослин.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ФІЗИКО-ХІМІЧНІ ВЛАСТИВОСТІ ФЛАВОНОЇДІВ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507288" cy="5805264"/>
          </a:xfrm>
        </p:spPr>
        <p:txBody>
          <a:bodyPr>
            <a:noAutofit/>
          </a:bodyPr>
          <a:lstStyle/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Агрегатний стан.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тверді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кристалічні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чіткою температурою плавлення.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Органолептичні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гіркий смак (самим гірким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нарінгенін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5 разів більше гіркий, ніж хініну гідрохлорид);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Запах відсутній.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Залежно від структури мають забарвлення від білої до жовто-помаранчевої і червоної: </a:t>
            </a:r>
          </a:p>
          <a:p>
            <a:pPr lvl="1" algn="just" rtl="0">
              <a:buFont typeface="Wingdings" pitchFamily="2" charset="2"/>
              <a:buChar char="ü"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флаванони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ізофлавони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катехіни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лейкоантоціанідіни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безбарвні;</a:t>
            </a:r>
          </a:p>
          <a:p>
            <a:pPr lvl="1" algn="just" rtl="0">
              <a:buFont typeface="Wingdings" pitchFamily="2" charset="2"/>
              <a:buChar char="ü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флавони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флавоноли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жовті;</a:t>
            </a:r>
          </a:p>
          <a:p>
            <a:pPr lvl="1" algn="just" rtl="0">
              <a:buFont typeface="Wingdings" pitchFamily="2" charset="2"/>
              <a:buChar char="ü"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халкони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аурони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від яскраво-жовтого до червоно-оранжевого;</a:t>
            </a:r>
          </a:p>
          <a:p>
            <a:pPr lvl="1" algn="just" rtl="0">
              <a:buFont typeface="Wingdings" pitchFamily="2" charset="2"/>
              <a:buChar char="ü"/>
            </a:pP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антоціани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червоний або синій колір в залежності від рН (В кислому - червоний, в лужному - синій).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Розчинність.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добре розчиняються в органічних розчинниках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діетиловий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ефір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ацетон, нижчі спирти, але майже нерозчинні в хлороформі і бензолі). Глікозиди розчиняються в спиртах і спиртово-водних сумішах.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rtl="0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ФІЗИКО-ХІМІЧНІ ВЛАСТИВОСТІ ФЛАВОНОЇДІВ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5328592"/>
          </a:xfrm>
        </p:spPr>
        <p:txBody>
          <a:bodyPr>
            <a:normAutofit/>
          </a:bodyPr>
          <a:lstStyle/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Оптична активність.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Оптично активні речовини.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 Здатність до флуоресценції.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флуоресціюють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УФ-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характеризуються жовтою, коричневою або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червоною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флюоресценцією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Здатність глікозидів до гідролізу. </a:t>
            </a:r>
          </a:p>
          <a:p>
            <a:pPr lvl="1" algn="just" rtl="0"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О-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легко руйнуються ферментами і/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розведеними кислотами; </a:t>
            </a:r>
          </a:p>
          <a:p>
            <a:pPr lvl="1" algn="just" rtl="0">
              <a:buFont typeface="Wingdings" pitchFamily="2" charset="2"/>
              <a:buChar char="Ø"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С-глікозиди НЕ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гідролізуються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ферментами або розведеними кислотами. Гідроліз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реактивом </a:t>
            </a:r>
            <a:r>
              <a:rPr lang="ru-RU" sz="18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Кілліані</a:t>
            </a:r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НС</a:t>
            </a:r>
            <a:r>
              <a:rPr lang="en-US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крижаної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оцтової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к-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7. Здатність до окислення.</a:t>
            </a:r>
          </a:p>
          <a:p>
            <a:pPr algn="just" rtl="0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Катехіни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лейкоантоціанідіни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легко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окиснюються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присутності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кисню, під дією світла і лугів, перетворюючись в забарвлені сполуки (продукти конденсації), аж до високомолекулярних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поліфенольних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Решта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більш стійкі до окислення.</a:t>
            </a:r>
          </a:p>
          <a:p>
            <a:pPr algn="just" rtl="0"/>
            <a:r>
              <a:rPr lang="ru-RU" sz="1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8. Наявність фенольних гідроксильних груп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обумовлює кислі властивості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Здатність до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фенолятів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лужному середовищі.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75240" cy="504056"/>
          </a:xfrm>
        </p:spPr>
        <p:txBody>
          <a:bodyPr>
            <a:normAutofit/>
          </a:bodyPr>
          <a:lstStyle/>
          <a:p>
            <a:pPr rtl="0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ЯКІСНІ РЕАКЦІЇ НА ФЛАВОНОЇДИ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08720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Загальної реакції, специфічної для всіх класів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не існує. Найбільш часто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ЛРС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ціанідінову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реакцію (проба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Snoda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)(з металевим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конц.HCl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 заснована на відновленні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атомарним воднем в кислому середовищі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антоцианидинов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яскраво-рожевого забарвлення.</a:t>
            </a:r>
          </a:p>
          <a:p>
            <a:pPr algn="l" rtl="0"/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492896"/>
            <a:ext cx="6905625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5879013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Ціанідінову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реакцію не дають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халкони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аурони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катехіни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але вони можуть утворювати в кислому середовищі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оксонієві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солі.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75240" cy="504056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ЯКІСНІ РЕАКЦІЇ НА ФЛАВОНОЇДИ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7031987" cy="485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64704"/>
            <a:ext cx="6910898" cy="406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855109"/>
            <a:ext cx="6912768" cy="188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75240" cy="504056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ЯКІСНІ РЕАКЦІЇ НА ФЛАВОНОЇДИ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17102" y="260648"/>
            <a:ext cx="80752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ЯКІСНІ РЕАКЦІЇ НА ФЛАВОНОЇДИ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736050"/>
              </p:ext>
            </p:extLst>
          </p:nvPr>
        </p:nvGraphicFramePr>
        <p:xfrm>
          <a:off x="395536" y="764703"/>
          <a:ext cx="8496943" cy="5832647"/>
        </p:xfrm>
        <a:graphic>
          <a:graphicData uri="http://schemas.openxmlformats.org/drawingml/2006/table">
            <a:tbl>
              <a:tblPr firstRow="1">
                <a:tableStyleId>{912C8C85-51F0-491E-9774-3900AFEF0FD7}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9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26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5070">
                <a:tc rowSpan="2">
                  <a:txBody>
                    <a:bodyPr/>
                    <a:lstStyle/>
                    <a:p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Сполуки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Забарвлення в реакціях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0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ціанідинова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FeCl</a:t>
                      </a:r>
                      <a:r>
                        <a:rPr lang="en-US" sz="2000" kern="1200" baseline="-25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ацетат</a:t>
                      </a:r>
                      <a:r>
                        <a:rPr lang="uk-UA" sz="20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свинцю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9739">
                <a:tc>
                  <a:txBody>
                    <a:bodyPr/>
                    <a:lstStyle/>
                    <a:p>
                      <a:r>
                        <a:rPr lang="uk-UA" sz="20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Флаванони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Червоно-фіолетове</a:t>
                      </a:r>
                      <a:endParaRPr lang="ru-RU" sz="20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Жовте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Коричневе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Жовтий</a:t>
                      </a:r>
                      <a:r>
                        <a:rPr lang="uk-UA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осад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473">
                <a:tc>
                  <a:txBody>
                    <a:bodyPr/>
                    <a:lstStyle/>
                    <a:p>
                      <a:r>
                        <a:rPr lang="uk-UA" sz="20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Флавоноли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Червоне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Жовте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Зелене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Жовтий</a:t>
                      </a:r>
                      <a:r>
                        <a:rPr lang="uk-UA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осад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9739">
                <a:tc>
                  <a:txBody>
                    <a:bodyPr/>
                    <a:lstStyle/>
                    <a:p>
                      <a:r>
                        <a:rPr lang="uk-UA" sz="2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Флавони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Оранжеве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Жовте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Червоно-буре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Жовтий</a:t>
                      </a:r>
                      <a:r>
                        <a:rPr lang="uk-UA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осад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739">
                <a:tc>
                  <a:txBody>
                    <a:bodyPr/>
                    <a:lstStyle/>
                    <a:p>
                      <a:r>
                        <a:rPr lang="uk-UA" sz="20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Халкони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Жовте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Жовто-оранжеве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uk-UA" sz="2000" kern="1200" dirty="0">
                          <a:latin typeface="Times New Roman" pitchFamily="18" charset="0"/>
                          <a:cs typeface="Times New Roman" pitchFamily="18" charset="0"/>
                        </a:rPr>
                        <a:t>Коричневе</a:t>
                      </a:r>
                      <a:endParaRPr lang="ru-RU" sz="2000" kern="1200" dirty="0">
                        <a:solidFill>
                          <a:srgbClr val="9966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Жовтий</a:t>
                      </a:r>
                      <a:r>
                        <a:rPr lang="uk-UA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осад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9739">
                <a:tc>
                  <a:txBody>
                    <a:bodyPr/>
                    <a:lstStyle/>
                    <a:p>
                      <a:r>
                        <a:rPr lang="uk-UA" sz="20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Аурони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Жовте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Оранжево-червоне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39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Коричневе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Жовтий</a:t>
                      </a:r>
                      <a:r>
                        <a:rPr lang="uk-UA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осад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9078">
                <a:tc>
                  <a:txBody>
                    <a:bodyPr/>
                    <a:lstStyle/>
                    <a:p>
                      <a:r>
                        <a:rPr lang="uk-UA" sz="2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Катехіни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жовте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Безбарвне, переходить</a:t>
                      </a:r>
                      <a:r>
                        <a:rPr lang="uk-UA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у червоне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Times New Roman" pitchFamily="18" charset="0"/>
                          <a:cs typeface="Times New Roman" pitchFamily="18" charset="0"/>
                        </a:rPr>
                        <a:t>Від коричневого до синього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Жовтий</a:t>
                      </a:r>
                      <a:r>
                        <a:rPr lang="uk-UA" sz="2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осад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rtl="0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 КІЛЬКІСНОГО ВИЗНАЧЕННЯ ФЛАВОНОЇДІВ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Універсального методу кількісного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кожному окремому випадку підходять індивідуально,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використовуючи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ваговий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фотометричний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полярографічний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потенціометричний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об'ємний або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комплексонометричний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кількісного визначення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лікарській рослинній сировині використовують фізико-хімічні методи аналізу (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фотоелектроколориметричні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спектрофотометричні методи).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ФЕК-метод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заснований на вимірюванні оптичної щільності забарвлених розчинів, отриманих по реакції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солями металів або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азосочетанія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солями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діазонію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СФМ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заснований на здатності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або їх забарвлених комплексів поглинати монохроматичне світло при певній довжині хвилі.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Хроматоспектрофотометричний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метод. 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Попередній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поділ </a:t>
            </a:r>
            <a:r>
              <a:rPr lang="ru-RU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тонкому шарі сорбенту (квітки глоду).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ФАРМАКОЛОГІЧНА АКТИВНІСТЬ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7" name="Содержимое 3"/>
          <p:cNvSpPr>
            <a:spLocks noGrp="1"/>
          </p:cNvSpPr>
          <p:nvPr>
            <p:ph type="body" sz="half" idx="1"/>
          </p:nvPr>
        </p:nvSpPr>
        <p:spPr>
          <a:xfrm>
            <a:off x="468313" y="908050"/>
            <a:ext cx="8362950" cy="5761310"/>
          </a:xfrm>
        </p:spPr>
        <p:txBody>
          <a:bodyPr/>
          <a:lstStyle/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гепатопротекторна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Легалон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Силібор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Гепабене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капіллярозміцнююча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Р-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вітамінна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катехіни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чаю, «Рутин», 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Аскорутин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Кверцетин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(з софори японської);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кардіотонічна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 глоду, 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Кардіовален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Кардіплант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гіпотензивна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собачої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кропиви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настій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сухоцвіту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болотного;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седативна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дія-настоянка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собачої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кропиви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протизапальна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сприяючи загоєнню виразок і ерозій. Такі препарати, як 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Ліквірітон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Флакарбін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(з солодки), застосовуються як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противиразкові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засоби;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жовчогінна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препарати "Фламін",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екстракт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цміну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сухий, "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Танацехол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"(з пижма),«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Конвафлавін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 (з конвалії),"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Флакумін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"(з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скумпії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сечогінна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хвоща польового,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шоломниці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байкальської;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гіпоазотемічна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дія - "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Леспенефріл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"(з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леспедеци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головчатої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і "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Леспефлан</a:t>
            </a:r>
            <a:r>
              <a:rPr lang="ru-RU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"(х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леспедеци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двокольорового), які застосовуються при нирковій недостатності;</a:t>
            </a:r>
          </a:p>
          <a:p>
            <a:pPr algn="just" rtl="0"/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противірусна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активність -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верби остролистной (лютеолін-7-глікозид), препарати 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Аренарін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Хелепін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 rtl="0"/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протипухлинна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активність -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лейкоантоціанідіни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кверцетин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ін. (проте протипухлинна активність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помірна, тому вони не знаходять широкого застосування в онкології);</a:t>
            </a:r>
          </a:p>
          <a:p>
            <a:pPr algn="just" rtl="0"/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спазмолітична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основілютеоліна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кверцетину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кордоном запатентовані препарати спазмолітичної дії. Спазмолітичну дію притаманне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кемпферолу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Рутину,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з-рамнетіну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іншим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флавоноїдного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з'єднанням. Як правило, найбільшу активність проявляють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аглікони</a:t>
            </a:r>
            <a:endParaRPr 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24" y="-99392"/>
            <a:ext cx="8229600" cy="4248472"/>
          </a:xfrm>
        </p:spPr>
        <p:txBody>
          <a:bodyPr>
            <a:normAutofit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КВІТКИ ГЛІДУ - 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FLORES CRATAEGI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ГЛІДУ - 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CRATAEGI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згладжений (б. Колючий)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laevigata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Poir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 DC.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(= C.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oxyacantha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Pojark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криваво-червоний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sanguinea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Pall.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пятиматочковий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pentagyna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Waldst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et Kit.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Королькова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korolkowii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Henry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зеленоплодний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chlorocarpa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Lenne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et C. Koch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даурский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dahurica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Koehne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ex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Schneid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однопестічний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monogyna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Jacq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німецький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allemanniensis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Cin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східнобалтійських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orientobaltica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Cin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отогнуточашелістіковий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curvisepala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Lindm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Курземский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curonica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Cin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даугавскій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Crataegus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dunensis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Cin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Сем. розоцветние -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Rosaceae</a:t>
            </a:r>
            <a:endParaRPr lang="en-US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293096"/>
            <a:ext cx="5220072" cy="2376264"/>
          </a:xfrm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ru-RU" sz="1600" dirty="0"/>
              <a:t> 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характеристика. 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Глоди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великі чагарники, рідше дерева, висотою до 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5-8 м, з міцними, прямими або вигнутими пагонами,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засаджені товстими, прямими рідкісними колючками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побеговаяпоходження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Квітки білі, запашні, зібрані в щитковидні суцвіття. плід 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яблокообразние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1-5 насінням, від жовтої до чорного забарвлення у різних видів. 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боярышникГРИНК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b="8318"/>
          <a:stretch>
            <a:fillRect/>
          </a:stretch>
        </p:blipFill>
        <p:spPr>
          <a:xfrm>
            <a:off x="6588125" y="0"/>
            <a:ext cx="2555875" cy="3616798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3378" y="3795623"/>
            <a:ext cx="3830622" cy="290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5796136" cy="6525344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криваво-червоний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 широко поширений на території України та Росії, має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євро-сибірський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тип ареалу.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згладжений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(Б. Колючий) в дикому вигляді зустрічається тільки в Закарпатті, але нерідко культивується в європейській частині країни.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Королькова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б.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зеленоплодний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Алтайський-центральноазіатські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види.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даурский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поширений в південній частині центрального Сибіру, ​​в Приамур'ї і Примор'я.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однопестічний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виростає на Україні, на Кавказі і в Білорусії. На Кавказі і в Криму широко поширений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пятіпестічний</a:t>
            </a:r>
            <a:endParaRPr lang="ru-RU" sz="1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розріджених лісах, по лісових узліссях, по берегах річок, в лісовій і лісостеповій зонах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Квітки. Збір квіток виробляють на початку цвітіння. Квітки, зібрані в кінці цвітіння, темніють при сушці; попадаються при зборі бутони довго не сохнуть і теж темніють. Плоди збирають в період дозрівання з кінця вересня до заморозків.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 сушать в сушарках при температурі не вище 40 ° С. Допускається сушка в повітряних сушарках, на горищах. Плоди сушать в сушарках при температурі до 70 ° С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Глоду квітки - 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8 і Зміна № 1; глоду плоди - ГФ ХI,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32 і Зміни № 1-3.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60648"/>
            <a:ext cx="252412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3645" y="2132856"/>
            <a:ext cx="3130355" cy="2169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9327" y="4365103"/>
            <a:ext cx="3274673" cy="245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32656"/>
            <a:ext cx="4716016" cy="6336704"/>
          </a:xfrm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ru-RU" sz="1600" b="1" dirty="0">
                <a:solidFill>
                  <a:srgbClr val="FFFF00"/>
                </a:solidFill>
              </a:rPr>
              <a:t> 	</a:t>
            </a:r>
            <a:r>
              <a:rPr lang="ru-RU" sz="17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склад. 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квітках і плодах містяться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глікозиди, 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кверцетину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гиперозид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(Основний компонент) і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кверцітрін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також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ацетілвітексін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вітексин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піннатіфідін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 інших фенольних сполук відзначені кислоти кавова і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хлорогенова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Дубильні речовини.</a:t>
            </a:r>
          </a:p>
          <a:p>
            <a:pPr algn="just" rtl="0">
              <a:buNone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rtl="0">
              <a:buNone/>
            </a:pPr>
            <a:r>
              <a:rPr lang="ru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17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засоби</a:t>
            </a:r>
          </a:p>
          <a:p>
            <a:pPr algn="just" rtl="0"/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Глоду квітки, 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Глоду плоди, сировина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 глоду (настойка з квіток 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(1:10) на 70% етанолі).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 Входить до складу комплексного препарату «</a:t>
            </a:r>
            <a:r>
              <a:rPr lang="ru-RU" sz="17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Валоседан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 глоду рідкий 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(Екстракт з плодів (1: 1), що містить суму біологічно активних речовин).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Глід, таблетки 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розсмоктування (сухий екстракт).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</a:p>
          <a:p>
            <a:pPr algn="l" rtl="0"/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0029" y="44624"/>
            <a:ext cx="30384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830747" y="-27384"/>
            <a:ext cx="11256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1600" b="1" dirty="0" err="1"/>
              <a:t>гиперозид</a:t>
            </a:r>
            <a:endParaRPr lang="en-US" sz="16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4869160"/>
            <a:ext cx="1905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692696"/>
            <a:ext cx="1483990" cy="222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86550" y="1484784"/>
            <a:ext cx="24574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2852936"/>
            <a:ext cx="21050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3284984"/>
            <a:ext cx="2411760" cy="203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5013176"/>
            <a:ext cx="26670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0" y="260648"/>
            <a:ext cx="4211960" cy="6336704"/>
          </a:xfrm>
        </p:spPr>
        <p:txBody>
          <a:bodyPr>
            <a:norm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Кардіплант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капсули (сухий екстракт з листя і квіток глоду).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</a:p>
          <a:p>
            <a:pPr algn="just" rtl="0">
              <a:buFont typeface="Wingdings" pitchFamily="2" charset="2"/>
              <a:buChar char="Ø"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Екстрактивні речовини входять до складу комбінованих лікарських засобів (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Ново-Пасит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Біовіталь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Кардіовален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Геровітал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та ін.).</a:t>
            </a:r>
          </a:p>
          <a:p>
            <a:pPr algn="just" rtl="0">
              <a:buFont typeface="Wingdings" pitchFamily="2" charset="2"/>
              <a:buChar char="Ø"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Плоди входять до складу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антикоагулянтного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антиагрегантного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збору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Касмін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група.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кардіотонічний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</a:p>
          <a:p>
            <a:pPr algn="just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Фармакологічні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властивості. 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глоду надають стимулюючу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разом з тим зменшують збудливість серцевого м'яза.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галенові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форми глоду мають антиаритмічну активність на різних моделях експериментальних аритмій.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154" y="44624"/>
            <a:ext cx="16573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854" y="44624"/>
            <a:ext cx="188949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348880"/>
            <a:ext cx="18288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2780928"/>
            <a:ext cx="1905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24700" y="4005064"/>
            <a:ext cx="20193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75078" y="3789041"/>
            <a:ext cx="1549049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5976" y="0"/>
            <a:ext cx="1493143" cy="21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24128" y="3789040"/>
            <a:ext cx="14859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92080" y="5267325"/>
            <a:ext cx="18288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58655" y="2204864"/>
            <a:ext cx="1290464" cy="156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44016"/>
            <a:ext cx="6624736" cy="1628800"/>
          </a:xfrm>
        </p:spPr>
        <p:txBody>
          <a:bodyPr>
            <a:noAutofit/>
          </a:bodyPr>
          <a:lstStyle/>
          <a:p>
            <a:pPr algn="l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СОБАЧОЇ КРОПИВИ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LEONURI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Собача кропива (п. Звичайний)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Leonurus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cardiaca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Собача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кропива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ятилопасна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(П. Волохатий)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Leonurus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quinquelobatus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Gilib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(= L.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villosus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Desf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exSpreng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губоцвіті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Lamiaceae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Labiatae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916832"/>
            <a:ext cx="6372200" cy="4941168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Досить великі багаторічні трав'янисті рослини висотою від 30 до 150 см, з чотиригранним, опушеним, зеленим стеблом. Листя навхрест супротивні, черешкові, темно-зелені. Квітки дрібні, зібрані в помилкові мутовки. плід 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-якою ціною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Що залишається в чашці і складається з чотирьох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орешковідних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часток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еремов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Цвіте з червня до осені.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Обидва види зустрічаються майже по всій території країни.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пустирях (звідси і назва рослини), в ярах, уздовж доріг, у дворах. Можлива культура на присадибних ділянках.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Збирають траву в фазу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бутонізації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початку цвітіння, до початку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відцвітання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нижніх квіткових мутовок.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охоронні заходи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Не можна виривати рослини з корінням.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 в сараях, на горищах або під навісами, розклавши тонким шаром до 10 см і періодично перемішуючи. Теплову сушку проводять при температурі до 50-60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54, Зміни № 1-5.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895600"/>
            <a:ext cx="2699792" cy="376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0"/>
            <a:ext cx="2299345" cy="2923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986767" y="2636912"/>
            <a:ext cx="1977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1400" b="1" dirty="0"/>
              <a:t>пустирник серцевий</a:t>
            </a:r>
            <a:endParaRPr lang="en-US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03558" y="6370482"/>
            <a:ext cx="2460930" cy="30777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l" rtl="0"/>
            <a:r>
              <a:rPr lang="ru-RU" sz="1400" b="1" dirty="0">
                <a:solidFill>
                  <a:srgbClr val="FFFF00"/>
                </a:solidFill>
              </a:rPr>
              <a:t>Собача </a:t>
            </a:r>
            <a:r>
              <a:rPr lang="ru-RU" sz="1400" b="1" dirty="0" err="1">
                <a:solidFill>
                  <a:srgbClr val="FFFF00"/>
                </a:solidFill>
              </a:rPr>
              <a:t>кропива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пятилопасна</a:t>
            </a:r>
            <a:endParaRPr lang="en-US" sz="1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5400600" cy="6525344"/>
          </a:xfrm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</a:rPr>
              <a:t> 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склад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траві собачої кропиви містяться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флавоноїдні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глікозиди - рутин,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квінквелозід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космосіін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кверцітрін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гиперозид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кверцімерітрін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також дубильні речовини (до 2,5%),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ірідоіди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аюгол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аюгозід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галірідозід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Гіркі глікозиди зі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стероїдних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скелетом і азотисті основи (холін,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стахідрін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засоби.</a:t>
            </a:r>
          </a:p>
          <a:p>
            <a:pPr algn="just" rtl="0">
              <a:buNone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Пустирника трава, сировина подрібнене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Седативний засіб.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складі зборів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(Заспокійливі № 2-3; гипогликемический збір «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Мірфазін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приготування мікстури по прописи М. Н.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Здренко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Настоянка пустирника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(Настоянка (1: 5) на 70% етиловому спирті). Седативний засіб.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 пустирника рідкий.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Седативний засіб.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 пустирника сухий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Таблетки по 0,014 г. Седативний засіб.</a:t>
            </a:r>
          </a:p>
          <a:p>
            <a:pPr algn="just" rtl="0">
              <a:buNone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Седативний засіб. Препарати пустирника володіють седативними властивостями, знижують артеріальний тиск, уповільнюють ритм серцевих скорочень.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3" y="0"/>
            <a:ext cx="3201467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1412776"/>
            <a:ext cx="208597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8450" y="3501008"/>
            <a:ext cx="24955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5575" y="5124450"/>
            <a:ext cx="26384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556793"/>
            <a:ext cx="158013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3789040"/>
            <a:ext cx="18383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-27384"/>
            <a:ext cx="8229600" cy="1354162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Пуп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янки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софори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японської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ALABASTRA SOPHORAE JAPONICAE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софори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японської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SOPHORAE JAPONICAE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Софора японська -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Sophora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japonica L. (=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Styphnolobium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japonicum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Schott.)</a:t>
            </a:r>
            <a:b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бобові -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Fabaceae</a:t>
            </a:r>
            <a:endParaRPr lang="en-US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6012160" cy="5688632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Листопадне дерево, що досягає у висоту 7-25 м, з широкою кроною. листя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непарно-перістосложниє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Довжиною 11-25 см. Листочки довгасто-яйцеподібні або ланцетні,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цельнокрайниє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Плід - м'ясистий, голий, не розкривається боб довжиною до 10 см, з глибокими перетяжками між насінням, заповненими жовтувато-зеленим клейким соком, що не опадає на зиму. Незрілі боби зелені, цілком зрілі - червонуваті. Кожен боб укладає 2-6 овальних, гладких, темно-коричневих насіння, що нагадують насіння квасолі, але більш дрібних. Насіння зазвичай не визрівають. Цвіте в кінці літа, в липні - серпні; плоди дозрівають у вересні - жовтні і тримаються на дереві всю зиму.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Родина - Китай і Японія, широко культивується на півдні європейської частини СНД, в Криму, на Кавказі і в Середній Азії як декоративну рослину для озеленення населених пунктів.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Бутони заготовляють в суху погоду в кінці червня - липні, коли формуються великі бутони, частина з яких (зазвичай біля основи суцвіть) вже починає розпускатися. Плоди збирають в недостиглому стані, коли вони досягають довжини 9-10 см і товщини 10-12 мм.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8270" y="980728"/>
            <a:ext cx="249970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454641"/>
            <a:ext cx="1800200" cy="240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5220072" cy="6264696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Зібрані суцвіття з бутонами сушать на горищах з хорошою вентиляцією або в сушарках при температурі 40-45 ° С. Плоди сушать в добре провітрюваних приміщеннях або в сушарках при температурі до 25-30 ° С.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Якість бутонів регламентовано ВФС 42-341-74; якість плодів - ФС 42-452-72.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Основними діючими речовинами бутонів і плодів 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Серед яких переважає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Більше його міститься в бутонах (до 20%). З інших з'єднань виділені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кверцетин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Кемпферол-3-софорозід і генистеин-3-софорозід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Бутони софори японської використовують для отримання рутина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кверцетину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rtl="0">
              <a:buNone/>
            </a:pP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засоби</a:t>
            </a:r>
          </a:p>
          <a:p>
            <a:pPr algn="just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Рутин, порошок; таблетки по 0,02 г.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капіляропротекторні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 Зменшує проникність і ламкість капілярів, підвищує еластичні властивості судинної стінки.</a:t>
            </a:r>
          </a:p>
          <a:p>
            <a:pPr algn="just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кверцетин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Порошок; таблетки по 0,02 г.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капіляропротекторні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антиоксидантну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засіб. Знижує проникність капілярів і збільшує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резистентність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судинної стінки.</a:t>
            </a:r>
          </a:p>
          <a:p>
            <a:pPr algn="just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3" y="0"/>
            <a:ext cx="3275857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484785"/>
            <a:ext cx="3275856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7826" y="3559669"/>
            <a:ext cx="220824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5157192"/>
            <a:ext cx="31242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4372" y="3212976"/>
            <a:ext cx="221962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4788024" cy="6120680"/>
          </a:xfrm>
        </p:spPr>
        <p:txBody>
          <a:bodyPr>
            <a:norm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рутин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входить до складу комплексних (полівітамінних) препаратів (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аскорутин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аеровіт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глутамевит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Компливит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Ундевіт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 та ін.).</a:t>
            </a:r>
          </a:p>
          <a:p>
            <a:pPr algn="just" rtl="0">
              <a:buFont typeface="Wingdings" pitchFamily="2" charset="2"/>
              <a:buChar char="Ø"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Напівсинтетичні похідні рутина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рутозидів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Використовуються в якості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капіляропротекторні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ангіопротекторного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засобів (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троксевазин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венорутон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та ін.).</a:t>
            </a:r>
          </a:p>
          <a:p>
            <a:pPr algn="just" rtl="0">
              <a:buFont typeface="Wingdings" pitchFamily="2" charset="2"/>
              <a:buChar char="Ø"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Font typeface="Wingdings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Софори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японської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насто</a:t>
            </a:r>
            <a:r>
              <a:rPr lang="uk-UA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настоянказ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плодів). Бактерицидну і ранозагоювальну засіб; прискорює регенерацію тканин.</a:t>
            </a:r>
          </a:p>
          <a:p>
            <a:pPr algn="just" rtl="0">
              <a:buFont typeface="Wingdings" pitchFamily="2" charset="2"/>
              <a:buChar char="Ø"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</a:p>
          <a:p>
            <a:pPr algn="just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Р-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вітамінна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 Знижує проникність капілярів засіб. рутин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рутозид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Діє переважно на капіляри і вени. Зменшує швидкість фільтрації води в капілярах і проникність судин мікроциркуляторного русла щодо білків.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0312" y="-27384"/>
            <a:ext cx="1456184" cy="26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4624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157214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2564904"/>
            <a:ext cx="1905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0"/>
            <a:ext cx="1584176" cy="88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2529" y="4293096"/>
            <a:ext cx="208597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4077072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1143000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Плоди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аронії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чорноплідної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(горобина чорноплідна) СВІЖІ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FRUCTUS ARONIAE MELANOCARPAE RECENTES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Аронія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чорноплідна (горобина чорноплідна)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Aronia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melanocarpa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Michx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 Elliot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розоцвіті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Rosaceae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6444208" cy="525780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Листопадний чагарник висотою до 2,5 м. Пагони численні. Однорічні пагони червоно-бурі, більш старі пагони темно-сірі. Коренева система потужна, поверхнева, мочковатая. Листки чергові, прості цілісні,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назад-яйцевидної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 з пільчатим краєм. Квітки правильні, П'ятичленні, зібрані по 12-35 штук в щільні щитковидні суцвіття. Плід - кулястий або трохи витягнутий,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яблокообразние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До 1,5 см в діаметрі, голий, чорний, блискучий, іноді з сизим нальотом, рідше темно-червоний, соковитий, кислувато-солодкий з в'язким присмаком.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Аронія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самозапильна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рослина. Плоди дозрівають в серпні - вересні, не обсипаються до заморозків. Продуктивний вік гілок не більше 10 років.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Вид, природно виростає в Північній Америці, широко культивується в Україні.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 стиглих плодів проводять у вересні - першій половині жовтня. 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ФС 42-66-87.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2584" y="1052736"/>
            <a:ext cx="2601416" cy="2302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356992"/>
            <a:ext cx="2286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5503486"/>
            <a:ext cx="1872208" cy="1354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5448300"/>
            <a:ext cx="2181225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404664"/>
            <a:ext cx="3960440" cy="5904656"/>
          </a:xfrm>
        </p:spPr>
        <p:txBody>
          <a:bodyPr>
            <a:normAutofit fontScale="92500" lnSpcReduction="10000"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плодах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аронії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міститься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Р-вітамінний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комплекс, що складається 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рутин,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кверцітрін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гесперидин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кверцетин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 Катехінів, антоціанів, а також значна кількість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кислоти аскорбінової (до 110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мг%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Дубильні речовини, органічні кислоти і ін. У м'якоті плодів виявлено до 4% йоду (на суху м'якоть без насіння).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Зберігання.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приймальних пунктах плоди зберігають у прохолодному місці не більше 3 днів з дня збору, а при температурі не вище 5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до 2 місяців.</a:t>
            </a: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</a:p>
          <a:p>
            <a:pPr algn="just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аронії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чорноплідної плоди сухі, 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антигіпертензивна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Р-вітамінне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капилляроукрепляющее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Засіб.</a:t>
            </a:r>
          </a:p>
          <a:p>
            <a:pPr algn="just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аронії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чорноплідної таблетки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0,5 г).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антигіпертензивна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Р-вітамінне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капилляроукрепляющее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Засіб.</a:t>
            </a:r>
          </a:p>
          <a:p>
            <a:pPr algn="just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Р-вітамінне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Полівітамінний засіб.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4725" y="260648"/>
            <a:ext cx="18192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3219482"/>
            <a:ext cx="1571604" cy="147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2795" y="1"/>
            <a:ext cx="1328001" cy="22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285992"/>
            <a:ext cx="1394155" cy="196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89515" y="4714875"/>
            <a:ext cx="1954485" cy="195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0"/>
            <a:ext cx="1647626" cy="164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4313312"/>
            <a:ext cx="2171283" cy="25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9124" y="1500174"/>
            <a:ext cx="1855804" cy="258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44624"/>
            <a:ext cx="8229600" cy="1143000"/>
          </a:xfrm>
        </p:spPr>
        <p:txBody>
          <a:bodyPr>
            <a:normAutofit/>
          </a:bodyPr>
          <a:lstStyle/>
          <a:p>
            <a:pPr algn="l" rtl="0"/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цмину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піскового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FLORES HELICHRYSI ARENARII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Цмин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пісковий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Helichrysum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arenarium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Moench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Складноцвіті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Айстрові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-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Asteraceae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Compositae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24744"/>
            <a:ext cx="6300192" cy="5733256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Невисока багаторічна трав'яниста рослина висотою 15-30 см з коротким кореневищем і тонкими довгими корінням. Від кореневища відходять один або кілька піднімають, гіллястих тільки в суцвітті стебел. Численні дрібні кошики зібрані в щільні щитковидні суцвіття. Листочки обгортки сухі, плівчасті, лимонно-жовті. Квітки трубчасті, золотисто-помаранчеві. Плід - сім'янка з чубком. Цвіте з кінця червня до вересня.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степовій, лісостеповій та на півдні лісової зонах європейській частині СНД.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Зростає переважно на сухих піщаних, рідше кам'янистих грунтах, по узліссях лісу, уздовж лісових доріг. Культивується на Україні.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Доцільно збирати суцвіття на початку цвітіння, до розкриття бічних кошиків.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Охоронні заходи. На одному і тому ж масиві збір суцвіть можна проводити до 3-4 разів у міру зацвітання рослин. Повторний збір - через 5-7 днів.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прохолодних приміщеннях з хорошою вентиляцією, сировину розкладають шаром 2-3 см на папері або тканини; ворушити забороняється. У сушарках можна сушити при температурі не вище 40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cstate="print"/>
          <a:srcRect/>
          <a:stretch>
            <a:fillRect/>
          </a:stretch>
        </p:blipFill>
        <p:spPr bwMode="auto">
          <a:xfrm>
            <a:off x="6948264" y="476672"/>
            <a:ext cx="1995686" cy="288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6491235" y="3429000"/>
            <a:ext cx="2652765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3851920" cy="6597352"/>
          </a:xfrm>
        </p:spPr>
        <p:txBody>
          <a:bodyPr>
            <a:normAutofit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9, Зміни № 1, 2.</a:t>
            </a:r>
          </a:p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суцвіттях містяться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(6,5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%):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флаванони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нарингенин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його 5-глікозиди -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саліпурпозід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його стереоизомер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геліхрізін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халконовий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глікозид -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ізосаліпурпозід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флавон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апигенин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його 7-глікозид,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флавонол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кемпферол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його 3-глікозиди та 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.; похідні фталевого ангідриду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фталіди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кумарин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ськополетін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ефірне масло (0,04%); дубильні речовини. Сировина акумулює селен.</a:t>
            </a:r>
          </a:p>
          <a:p>
            <a:pPr algn="ctr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Лікарські засоби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Безсмертника піщаного квітки, сировину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Жовчогінний засіб.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Екстракт цмину піскового сухий, гранульований порошок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(Екстракт з квіток цмину піскового в суміші з молочним цукром). Жовчогінний засіб.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293096"/>
            <a:ext cx="1815606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9608" y="4250863"/>
            <a:ext cx="1604392" cy="260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5334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284984"/>
            <a:ext cx="2023122" cy="196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2060848"/>
            <a:ext cx="22574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888" y="4994920"/>
            <a:ext cx="1342970" cy="1863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3968" y="0"/>
            <a:ext cx="2383160" cy="3309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4499992" cy="6336704"/>
          </a:xfrm>
        </p:spPr>
        <p:txBody>
          <a:bodyPr>
            <a:normAutofit/>
          </a:bodyPr>
          <a:lstStyle/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Фламін, таблетки по 0,05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г; гранули для дітей (сума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Жовчогінну, протизапальну засіб.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4.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Аренарін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1% мазь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(Екстракт з квіток цмину піскового, що містить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Протизапальну і антибактеріальний засіб для лікування хімічних і термічних опіків очей, виразок рогівки.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5. У складі зборів (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збори жовчогінні № 1-2; збір для приготування мікстури по прописи М. Н.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Здренко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Жовчогінний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місцевий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протизапальний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засіб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8651" y="404664"/>
            <a:ext cx="2856317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204864"/>
            <a:ext cx="2646040" cy="120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133975"/>
            <a:ext cx="26574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9875" y="3717032"/>
            <a:ext cx="2524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3717032"/>
            <a:ext cx="2664296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980728"/>
          </a:xfrm>
        </p:spPr>
        <p:txBody>
          <a:bodyPr>
            <a:normAutofit/>
          </a:bodyPr>
          <a:lstStyle/>
          <a:p>
            <a:pPr algn="l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Квітки пижма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FLORES TANACETI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Пижмо звичайне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Tanacetum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vulgare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складноцвіті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Asteraceae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Compositae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6372200" cy="5805264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Велике багаторічна трав'яниста рослина висотою 50-160 см, з численними прямостоячими стеблами, гіллястими у верхній частині. Листя зверху темно-зелені, знизу сірувато-зелені, чергові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перисторозсічене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Квіткові кошики зібрані в щитковидні суцвіття. Всі квітки в кошику трубчасті, золотисто-жовті. Плід - сім'янка без чубка. Рослина має характерний (бальзамічний) запах. Цвіте з липня до вересня, плоди дозрівають в серпні - вересні.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Майже вся територія України.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лісовій і лісостеповій зонах переважно на відкритих місцях. Зустрічається на луках, уздовж доріг, на лісових галявинах; часто утворює великі зарості, зручні для заготівлі.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Суцвіття збирають на початку цвітіння, коли кошики ще мають поглиблення в центрі.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Охоронні заходи.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 не дозволяється висмикувати рослини з корінням. Необхідно чергувати місця заготовок.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 сировину під навісами, на горищах, розкладаючи суцвіття тонким шаром. Допускається теплова сушка при температурі не вище 40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При більш високій температурі відбувається випаровування ефірного масла.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9540" y="0"/>
            <a:ext cx="1964460" cy="312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7625" y="3198958"/>
            <a:ext cx="2746375" cy="3659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4211960" cy="4952528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11.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Суцвіття пижма містять ефірну олію (1,5-2%), до складу якого входять в основному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бициклические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монотерпеноід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бета-туйон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(До 47%),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альфа-туйон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камфора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Борнеол,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туйол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пинен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значна кількість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з'єднань -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акацетин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лютеоліна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апигенина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кверцетину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ізорамнетін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фенолкарбонові кислоти; гірку речовину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танацетін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дубильні речовини (до 6%); алкалоїди.</a:t>
            </a:r>
          </a:p>
          <a:p>
            <a:pPr algn="just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</a:p>
          <a:p>
            <a:pPr algn="just" rtl="0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Квітки пижма, сировину.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Протиглистове, жовчогінний засіб.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Танацехол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Таблетки п.о. по 0,05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 (сума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флавоноїдів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фенолкарбонових кислот). Спазмолітичну і жовчогінний засіб.</a:t>
            </a:r>
          </a:p>
          <a:p>
            <a:pPr algn="l" rtl="0"/>
            <a:endParaRPr lang="en-US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0"/>
            <a:ext cx="25146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2104" y="1844824"/>
            <a:ext cx="18722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4283968" y="1700808"/>
            <a:ext cx="2524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251520" y="5213176"/>
            <a:ext cx="28479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6444208" y="3510259"/>
            <a:ext cx="2699792" cy="3347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404665"/>
            <a:ext cx="4038600" cy="3656062"/>
          </a:xfrm>
        </p:spPr>
        <p:txBody>
          <a:bodyPr>
            <a:normAutofit/>
          </a:bodyPr>
          <a:lstStyle/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У складі зборів (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збір жовчогінний № 3; антиалкогольний збір «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Стопал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приготування мікстури по прописи М. Н.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Здренко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Жовчогінну, протиглисний засіб.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Фармакологічні властивості.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Квітки пижма надають противоглистное (проти аскарид і гостриків),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протилямбліозної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Жовчогінну, спазмолітичну і в'яжучу дію. Вони підвищують апетит, кислотність шлункового соку, покращують перетравлення їжі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60648"/>
            <a:ext cx="3807321" cy="200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1275" y="2204864"/>
            <a:ext cx="27527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3861048"/>
            <a:ext cx="2244080" cy="207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412776"/>
            <a:ext cx="17335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4365104"/>
            <a:ext cx="16383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0912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43970" y="4509120"/>
            <a:ext cx="3348403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064896" cy="922114"/>
          </a:xfrm>
        </p:spPr>
        <p:txBody>
          <a:bodyPr>
            <a:noAutofit/>
          </a:bodyPr>
          <a:lstStyle/>
          <a:p>
            <a:pPr algn="l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ГОРЦЯ ПЕРЕЧНОГО (ВОДЯНОГО перцю) - 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POLYGONI HYDROPIPERIS</a:t>
            </a:r>
            <a:b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Горець перцевий -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Persicaria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hydropiper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(L.)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Spach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(=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Polygonum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hydropiper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L.)</a:t>
            </a:r>
            <a:b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гречані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Polygonaceae</a:t>
            </a:r>
            <a:endParaRPr lang="en-US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24744"/>
            <a:ext cx="5940152" cy="5472608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Однорічна трав'яниста рослина висотою до 70 см. Стебло зелене, до осені що червоніє, з гострим пекучим смаком, що пропадає після сушки. Листки чергові, довгасто-ланцетні. Квітки дрібні, непоказні, з зеленувато-рожевим простою оцвітиною, зібрані у вузькі переривчасті пониклі колосовидні суцвіття. Цвіте і плодоносить з липня по жовтень.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Майже по всій території Росії.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Місцеперебування. У сирих місцях; біля річок, ставків, канав, на сирих луках і ріллі, як бур'ян на городах, по узбіччях доріг.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Траву заготовляють на початку цвітіння.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Охоронні заходи. Для відновлення заростей необхідно залишати хоча б один добре розвинений екземпляр на 1 м2 зарості.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Краще сушити в сушарках з штучним обігрівом при температурі 40-50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57 і Зміна № 1.</a:t>
            </a:r>
          </a:p>
          <a:p>
            <a:pPr algn="just" rtl="0"/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764705"/>
            <a:ext cx="1907704" cy="276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521965"/>
            <a:ext cx="2304256" cy="327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988840"/>
            <a:ext cx="1944216" cy="1456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88640"/>
            <a:ext cx="4495800" cy="6669360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Хімічний склад.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траві горця перцевого містяться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флавоноїди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(2-2,5%):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рутин,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кверцітрін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гиперозид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кемпферол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метиловані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флавоноли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ізорамнетін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рамназін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вигляді складних ефірів з калію бісульфатом. Крім того, знайдені дубильні речовини, ефірну олію, органічні кислоти, вітамін К1, кислота аскорбінова, багато мікроелементів.</a:t>
            </a:r>
          </a:p>
          <a:p>
            <a:pPr algn="just" rtl="0">
              <a:buNone/>
            </a:pP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Лікарські засоби</a:t>
            </a:r>
          </a:p>
          <a:p>
            <a:pPr algn="just" rtl="0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Горця перцевого (водяного перцю) трава,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 подрібнене.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гемостатичний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капилляроукрепляющее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</a:p>
          <a:p>
            <a:pPr algn="just" rtl="0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Горця перцевого екстракт рідкий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екстракт (1: 1) на 70% етиловому спирті).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гемостатичний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капилляроукрепляющее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засіб.</a:t>
            </a:r>
          </a:p>
          <a:p>
            <a:pPr algn="just" rtl="0"/>
            <a:r>
              <a:rPr lang="ru-RU" sz="16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Анестезол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протигемороїдальний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свічки (компонент - екстракт).</a:t>
            </a:r>
          </a:p>
          <a:p>
            <a:pPr algn="just" rtl="0"/>
            <a:endParaRPr lang="ru-RU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Фармакотерапевтична група.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кровоспинний (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гемостатическое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Засіб.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437112"/>
            <a:ext cx="2420888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852936"/>
            <a:ext cx="2483768" cy="1758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708920"/>
            <a:ext cx="2230141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75" y="471487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3" y="44624"/>
            <a:ext cx="4660692" cy="129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11516" y="1340768"/>
            <a:ext cx="214223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1340768"/>
            <a:ext cx="1512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27384"/>
            <a:ext cx="8363272" cy="1052736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Трава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горця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почечуйного - 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HERBA POLYGONI PERSICARIAE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Горець почечуйний -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Persicaria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maculata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Rafin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.) SF Gray (=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Polygonum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persicaria</a:t>
            </a:r>
            <a: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L.)</a:t>
            </a:r>
            <a:br>
              <a:rPr lang="en-US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Родина </a:t>
            </a:r>
            <a:r>
              <a:rPr lang="ru-RU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гречані</a:t>
            </a:r>
            <a:r>
              <a:rPr lang="ru-RU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1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Polygonaceae</a:t>
            </a:r>
            <a:endParaRPr lang="en-US" sz="1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24744"/>
            <a:ext cx="5076056" cy="5733256"/>
          </a:xfrm>
        </p:spPr>
        <p:txBody>
          <a:bodyPr>
            <a:normAutofit/>
          </a:bodyPr>
          <a:lstStyle/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Ботанічна характеристика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Однорічна трав'яниста рослина висотою 30-60 см. Стебло прямостояче або підводиться, вузлуватий. Листя чергові, ланцетоподібні. Квітки зібрані в густі прямостоячі щільні колосовидні суцвіття. Оцвітина проста, частіше рожевого, рідше білуватого кольору. Плід - широкояйцевідний чорний блискучий горіх.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Поширення.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 поширений в європейській частині Росії, на Україні і на Кавказі.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Місцеперебування.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сирих низинних луках, по берегах річок і в канавах, на вологих ріллі, в садах і на городах. Широко поширений бур'ян.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Заготівля.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Заготовляють траву в фазу цвітіння. У густих заростях траву косять косою.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Сушка.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Сушать на горищах під залізним дахом або під навісами. При повільній сушці сировину чорніє. Переважно проводити сушку в сушарках з штучним обігрівом при температурі не вище 40-50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ºС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Стандартизація.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ГФ ХI,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2, ст. 58.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052736"/>
            <a:ext cx="4038600" cy="291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4625" y="3933056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149080"/>
            <a:ext cx="18669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042988" y="404813"/>
            <a:ext cx="7416800" cy="13684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Дякую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за </a:t>
            </a: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11188" y="1916113"/>
            <a:ext cx="8135937" cy="11525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buFont typeface="Times New Roman" panose="02020603050405020304" pitchFamily="18" charset="0"/>
              <a:buNone/>
              <a:defRPr/>
            </a:pP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Шукайте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соц</a:t>
            </a:r>
            <a:r>
              <a:rPr lang="uk-UA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і</a:t>
            </a:r>
            <a:r>
              <a:rPr lang="ru-RU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альних</a:t>
            </a:r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 мережах </a:t>
            </a:r>
          </a:p>
          <a:p>
            <a:pPr algn="just">
              <a:buFont typeface="Times New Roman" panose="02020603050405020304" pitchFamily="18" charset="0"/>
              <a:buNone/>
              <a:defRPr/>
            </a:pPr>
            <a:r>
              <a:rPr lang="en-U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 charset="0"/>
                <a:cs typeface="Times New Roman" pitchFamily="18" charset="0"/>
              </a:rPr>
              <a:t>Telegram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ejaVu Sans" charset="0"/>
              <a:cs typeface="Times New Roman" pitchFamily="18" charset="0"/>
            </a:endParaRPr>
          </a:p>
        </p:txBody>
      </p:sp>
      <p:pic>
        <p:nvPicPr>
          <p:cNvPr id="5530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8" b="10503"/>
          <a:stretch>
            <a:fillRect/>
          </a:stretch>
        </p:blipFill>
        <p:spPr bwMode="auto">
          <a:xfrm>
            <a:off x="250825" y="2989263"/>
            <a:ext cx="2884488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2" descr="C:\Users\User\AppData\Local\Microsoft\Windows\INetCache\IE\POTI5158\ukraine-643633_960_72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1477963"/>
            <a:ext cx="1865312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5088" y="5926138"/>
            <a:ext cx="6688137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буде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</a:t>
            </a:r>
            <a:r>
              <a:rPr lang="uk-UA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їна</a:t>
            </a:r>
            <a:r>
              <a:rPr lang="uk-UA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30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20491" r="6926" b="28069"/>
          <a:stretch>
            <a:fillRect/>
          </a:stretch>
        </p:blipFill>
        <p:spPr bwMode="auto">
          <a:xfrm>
            <a:off x="3413125" y="2989263"/>
            <a:ext cx="2022475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282890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4124</TotalTime>
  <Words>4985</Words>
  <Application>Microsoft Macintosh PowerPoint</Application>
  <PresentationFormat>Экран (4:3)</PresentationFormat>
  <Paragraphs>379</Paragraphs>
  <Slides>43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1" baseType="lpstr">
      <vt:lpstr>Arial</vt:lpstr>
      <vt:lpstr>Calibri</vt:lpstr>
      <vt:lpstr>Constantia</vt:lpstr>
      <vt:lpstr>Times New Roman</vt:lpstr>
      <vt:lpstr>Wingdings</vt:lpstr>
      <vt:lpstr>Wingdings 2</vt:lpstr>
      <vt:lpstr>Тема Office</vt:lpstr>
      <vt:lpstr>Поток</vt:lpstr>
      <vt:lpstr>Лікарські рослини та ЛРС, що містять флавоноїди</vt:lpstr>
      <vt:lpstr>Флавоноїди - численна група природних біологічно активних сполук, в основі структури яких лежить скелет, що складається з двох бензольних кілець (А і В), з'єднаних між собою трьохкарбоновим ланцюжком (пропановий місток) - С6-С3-С6.   За допомогою пропанового містка в більшості флавоноїдів утворюється гетероцикл, що є похідним пірану або гамма-піроназ атомом кисню в кільці. Значнау кількість флавоноїдів можна розглядати як похідні 2-фенілхромана (флавани) або 2-фенілхромона (флавона).          Назва походить від латинського слова «flavus» - жовтий, так як перші виділені флавоноїди мали жовте забарвлення.</vt:lpstr>
      <vt:lpstr>КЛАСИФІКАЦІЯ ФЛАВОНОЇДІВ</vt:lpstr>
      <vt:lpstr>КЛАСИФІКАЦІЯ ЕУФЛАВОНОЇДІВ</vt:lpstr>
      <vt:lpstr>КЛАСИФІКАЦІЯ ЕУФЛАВОНОЇДІВ</vt:lpstr>
      <vt:lpstr>КЛАСИФІКАЦІЯ ІЗОФЛАВОНОЇДІВ</vt:lpstr>
      <vt:lpstr>КЛАСИФІКАЦІЯ НЕОФЛАВОНОЇДІВ</vt:lpstr>
      <vt:lpstr>КЛАСИФІКАЦІЯ ФЛАВОНОЇДІВ  (За ступенем окиснення пропанового фрагмента)</vt:lpstr>
      <vt:lpstr>Презентация PowerPoint</vt:lpstr>
      <vt:lpstr>Презентация PowerPoint</vt:lpstr>
      <vt:lpstr>Презентация PowerPoint</vt:lpstr>
      <vt:lpstr>ПОШИРЕННЯ І ЛОКАЛІЗАЦІЯ</vt:lpstr>
      <vt:lpstr>ЗБІР, СУШКА І ЗБЕРІГАННЯ ЛРС, ЩО МІСТИТЬ ФЛАВОНОЇДИ</vt:lpstr>
      <vt:lpstr>ФАКТОРИ, ЩО ВПЛИВАЮТЬ НА НАКОПИЧЕННЯ ФЛАВОНОЇДІВ</vt:lpstr>
      <vt:lpstr>ФІЗИКО-ХІМІЧНІ ВЛАСТИВОСТІ ФЛАВОНОЇДІВ</vt:lpstr>
      <vt:lpstr>ФІЗИКО-ХІМІЧНІ ВЛАСТИВОСТІ ФЛАВОНОЇДІВ</vt:lpstr>
      <vt:lpstr>ЯКІСНІ РЕАКЦІЇ НА ФЛАВОНОЇДИ</vt:lpstr>
      <vt:lpstr>ЯКІСНІ РЕАКЦІЇ НА ФЛАВОНОЇДИ</vt:lpstr>
      <vt:lpstr>ЯКІСНІ РЕАКЦІЇ НА ФЛАВОНОЇДИ</vt:lpstr>
      <vt:lpstr>Презентация PowerPoint</vt:lpstr>
      <vt:lpstr>МЕТОДИ КІЛЬКІСНОГО ВИЗНАЧЕННЯ ФЛАВОНОЇДІВ</vt:lpstr>
      <vt:lpstr>ФАРМАКОЛОГІЧНА АКТИВНІСТЬ</vt:lpstr>
      <vt:lpstr>КВІТКИ ГЛІДУ - FLORES CRATAEGI ПЛОДИ ГЛІДУ - FRUCTUS CRATAEGI Глід згладжений (б. Колючий) - Crataegus laevigata (Poir.) DC. (= C. oxyacantha Pojark.) Глід криваво-червоний - Crataegus sanguinea Pall. глід пятиматочковий- Crataegus pentagyna Waldst. et Kit. глід Королькова - Crataegus korolkowii (L.) Henry глід зеленоплодний - Crataegus chlorocarpa Lenne et C. Koch глід даурский - Crataegus dahurica Koehne ex Schneid. глід однопестічний - Crataegus monogyna Jacq. Глід німецький - Crataegus allemanniensis Cin. глід східнобалтійських - Crataegus orientobaltica Cin. глід отогнуточашелістіковий - Crataegus curvisepala Lindm. глід Курземский - Crataegus x curonica Cin. Глід даугавскій - Crataegus x dunensis Cin. Сем. розоцветние -Rosaceae</vt:lpstr>
      <vt:lpstr>Презентация PowerPoint</vt:lpstr>
      <vt:lpstr>Презентация PowerPoint</vt:lpstr>
      <vt:lpstr>Презентация PowerPoint</vt:lpstr>
      <vt:lpstr>ТРАВА СОБАЧОЇ КРОПИВИ - HERBA LEONURI Собача кропива (п. Звичайний) - Leonurus cardiaca L. Собача кропива п’ятилопасна (П. Волохатий) - Leonurus quinquelobatus Gilib. (= L. villosus Desf. exSpreng.) Родина губоцвіті -Lamiaceae (Labiatae)</vt:lpstr>
      <vt:lpstr>Презентация PowerPoint</vt:lpstr>
      <vt:lpstr>Пуп’янки софори японської - ALABASTRA SOPHORAE JAPONICAE Плоди софори японської - FRUCTUS SOPHORAE JAPONICAE Софора японська - Sophora japonica L. (= Styphnolobium japonicum (L.) Schott.) Родина бобові -Fabaceae</vt:lpstr>
      <vt:lpstr>Презентация PowerPoint</vt:lpstr>
      <vt:lpstr>Презентация PowerPoint</vt:lpstr>
      <vt:lpstr>Плоди аронії  чорноплідної (горобина чорноплідна) СВІЖІ - FRUCTUS ARONIAE MELANOCARPAE RECENTES Аронія чорноплідна (горобина чорноплідна) - Aronia melanocarpa (Michx.) Elliot Родина розоцвіті -Rosaceae</vt:lpstr>
      <vt:lpstr>Презентация PowerPoint</vt:lpstr>
      <vt:lpstr>Квітки цмину піскового - FLORES HELICHRYSI ARENARII Цмин пісковий- Helichrysum arenarium (L.) Moench Родина Складноцвіті (Айстрові) -Asteraceae (Compositae)</vt:lpstr>
      <vt:lpstr>Презентация PowerPoint</vt:lpstr>
      <vt:lpstr>Презентация PowerPoint</vt:lpstr>
      <vt:lpstr>Квітки пижма - FLORES TANACETI Пижмо звичайне - Tanacetum vulgare L. Родина складноцвіті -Asteraceae (Compositae)</vt:lpstr>
      <vt:lpstr>Презентация PowerPoint</vt:lpstr>
      <vt:lpstr>Презентация PowerPoint</vt:lpstr>
      <vt:lpstr>ТРАВА ГОРЦЯ ПЕРЕЧНОГО (ВОДЯНОГО перцю) - HERBA POLYGONI HYDROPIPERIS Горець перцевий - Persicaria hydropiper (L.) Spach (= Polygonum hydropiper L.) Родина гречані -Polygonaceae</vt:lpstr>
      <vt:lpstr>Презентация PowerPoint</vt:lpstr>
      <vt:lpstr>Трава горця почечуйного - HERBA POLYGONI PERSICARIAE Горець почечуйний - Persicaria maculata (Rafin.) SF Gray (= Polygonum persicaria L.) Родина гречані -Polygonaceae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ЛР И ЛРС, СОДЕРЖАЩИЕ ФЛАВОНОИДЫ</dc:title>
  <dc:creator>User</dc:creator>
  <cp:lastModifiedBy>Світлана Ігорівна Богату</cp:lastModifiedBy>
  <cp:revision>45</cp:revision>
  <dcterms:modified xsi:type="dcterms:W3CDTF">2023-09-06T06:58:24Z</dcterms:modified>
</cp:coreProperties>
</file>